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723" r:id="rId2"/>
    <p:sldId id="724" r:id="rId3"/>
    <p:sldId id="813" r:id="rId4"/>
    <p:sldId id="732" r:id="rId5"/>
    <p:sldId id="687" r:id="rId6"/>
    <p:sldId id="784" r:id="rId7"/>
    <p:sldId id="785" r:id="rId8"/>
    <p:sldId id="788" r:id="rId9"/>
    <p:sldId id="810" r:id="rId10"/>
    <p:sldId id="807" r:id="rId11"/>
    <p:sldId id="808" r:id="rId12"/>
    <p:sldId id="809" r:id="rId13"/>
    <p:sldId id="791" r:id="rId14"/>
    <p:sldId id="811" r:id="rId15"/>
    <p:sldId id="821" r:id="rId16"/>
    <p:sldId id="824" r:id="rId17"/>
    <p:sldId id="825" r:id="rId18"/>
    <p:sldId id="826" r:id="rId19"/>
    <p:sldId id="827" r:id="rId20"/>
    <p:sldId id="829" r:id="rId21"/>
    <p:sldId id="831" r:id="rId22"/>
    <p:sldId id="792" r:id="rId23"/>
  </p:sldIdLst>
  <p:sldSz cx="9144000" cy="6858000" type="screen4x3"/>
  <p:notesSz cx="7099300" cy="102362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76">
          <p15:clr>
            <a:srgbClr val="A4A3A4"/>
          </p15:clr>
        </p15:guide>
        <p15:guide id="2" pos="268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bg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39AA1"/>
    <a:srgbClr val="53B0B7"/>
    <a:srgbClr val="76C0C6"/>
    <a:srgbClr val="008080"/>
    <a:srgbClr val="009C98"/>
    <a:srgbClr val="FF3300"/>
    <a:srgbClr val="008000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222" autoAdjust="0"/>
  </p:normalViewPr>
  <p:slideViewPr>
    <p:cSldViewPr snapToObjects="1">
      <p:cViewPr varScale="1">
        <p:scale>
          <a:sx n="63" d="100"/>
          <a:sy n="63" d="100"/>
        </p:scale>
        <p:origin x="1116" y="60"/>
      </p:cViewPr>
      <p:guideLst>
        <p:guide orient="horz" pos="4176"/>
        <p:guide pos="26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974"/>
    </p:cViewPr>
  </p:sorterViewPr>
  <p:notesViewPr>
    <p:cSldViewPr snapToObjects="1">
      <p:cViewPr varScale="1">
        <p:scale>
          <a:sx n="52" d="100"/>
          <a:sy n="52" d="100"/>
        </p:scale>
        <p:origin x="-1860" y="-72"/>
      </p:cViewPr>
      <p:guideLst>
        <p:guide orient="horz" pos="3224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DF0C4BBD-9A07-4BCD-9038-95FF944F7F71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001713" y="774700"/>
            <a:ext cx="5097462" cy="38227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44FF7C52-0957-4582-94F2-2481139002F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2513"/>
            <a:ext cx="5200650" cy="460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469" tIns="48561" rIns="100469" bIns="485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/>
              <a:t>Cliquez pour modifier les styles du texte du masque</a:t>
            </a:r>
          </a:p>
          <a:p>
            <a:pPr lvl="1"/>
            <a:r>
              <a:rPr lang="fr-FR" altLang="en-US"/>
              <a:t>Deuxième niveau</a:t>
            </a:r>
          </a:p>
          <a:p>
            <a:pPr lvl="2"/>
            <a:r>
              <a:rPr lang="fr-FR" altLang="en-US"/>
              <a:t>Troisième niveau</a:t>
            </a:r>
          </a:p>
          <a:p>
            <a:pPr lvl="3"/>
            <a:r>
              <a:rPr lang="fr-FR" altLang="en-US"/>
              <a:t>Quatrième niveau</a:t>
            </a:r>
          </a:p>
          <a:p>
            <a:pPr lvl="4"/>
            <a:r>
              <a:rPr lang="fr-FR" altLang="en-US"/>
              <a:t>Cinquième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F5D7F-5341-42DD-8E28-A2C9E008BD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B5329C-8B05-4FA4-8A95-F79DAB399D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52823-7357-4A0D-916F-4FE3F408C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6D45BE-CB89-415F-BBB9-CA7F657C1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en-US"/>
              <a:t>CEA/DAM </a:t>
            </a:r>
          </a:p>
        </p:txBody>
      </p:sp>
    </p:spTree>
    <p:extLst>
      <p:ext uri="{BB962C8B-B14F-4D97-AF65-F5344CB8AC3E}">
        <p14:creationId xmlns:p14="http://schemas.microsoft.com/office/powerpoint/2010/main" val="1531875632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6B256-B55B-4412-A2ED-B0D805440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EB2382-95C2-458F-B89D-71F3B5C6DF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F83B63-0123-43FB-BAD8-E32CB5A3B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A2F372-6B53-4FDA-B05C-E709A4E17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en-US"/>
              <a:t>CEA/DAM </a:t>
            </a:r>
          </a:p>
        </p:txBody>
      </p:sp>
    </p:spTree>
    <p:extLst>
      <p:ext uri="{BB962C8B-B14F-4D97-AF65-F5344CB8AC3E}">
        <p14:creationId xmlns:p14="http://schemas.microsoft.com/office/powerpoint/2010/main" val="2104182859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9621E1-1998-429F-A806-D955D3AEEA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67500" y="190500"/>
            <a:ext cx="2019300" cy="57102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9AAEB5-0219-488C-821A-8114F9C08A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190500"/>
            <a:ext cx="5905500" cy="57102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63E3DA-C5A6-43F8-939C-C71F8D275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00DC00-EBAC-4FBD-9511-DAE97A662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en-US"/>
              <a:t>CEA/DAM </a:t>
            </a:r>
          </a:p>
        </p:txBody>
      </p:sp>
    </p:spTree>
    <p:extLst>
      <p:ext uri="{BB962C8B-B14F-4D97-AF65-F5344CB8AC3E}">
        <p14:creationId xmlns:p14="http://schemas.microsoft.com/office/powerpoint/2010/main" val="2443348223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18026-8169-4175-B8CB-09B9B4E43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49CD3F-67F3-43F9-961E-7620EBF27F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559796-AC41-4D07-B4A7-C898EA08D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EC598A-27DA-42E0-B3D3-B307C29F2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en-US"/>
              <a:t>CEA/DAM </a:t>
            </a:r>
          </a:p>
        </p:txBody>
      </p:sp>
    </p:spTree>
    <p:extLst>
      <p:ext uri="{BB962C8B-B14F-4D97-AF65-F5344CB8AC3E}">
        <p14:creationId xmlns:p14="http://schemas.microsoft.com/office/powerpoint/2010/main" val="1890376674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96D5A-B57D-4051-895F-E5C01AC7C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F2E559-9B69-4FD7-943C-059931E537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1B276-56BE-4124-A918-D0423F3ED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89809B-9567-42C7-8841-E1A3A38F9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en-US"/>
              <a:t>CEA/DAM </a:t>
            </a:r>
          </a:p>
        </p:txBody>
      </p:sp>
    </p:spTree>
    <p:extLst>
      <p:ext uri="{BB962C8B-B14F-4D97-AF65-F5344CB8AC3E}">
        <p14:creationId xmlns:p14="http://schemas.microsoft.com/office/powerpoint/2010/main" val="503549751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91BE7-711B-4352-A5C5-2E7519E19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88B877-77A4-404E-A4EE-AED2B5FAB1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176338"/>
            <a:ext cx="39624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CDC10E-C73D-420D-ADA4-31CE790B26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4400" y="1176338"/>
            <a:ext cx="39624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A1F1E4-7E55-4B3B-A81A-84110913A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61978C-6190-4F0F-87A8-730AA701C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en-US"/>
              <a:t>CEA/DAM </a:t>
            </a:r>
          </a:p>
        </p:txBody>
      </p:sp>
    </p:spTree>
    <p:extLst>
      <p:ext uri="{BB962C8B-B14F-4D97-AF65-F5344CB8AC3E}">
        <p14:creationId xmlns:p14="http://schemas.microsoft.com/office/powerpoint/2010/main" val="430888423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BAD09-56A8-42C8-8099-5402B9CFD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BE5BAC-3107-4659-B26D-D3B24A4BFE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C76009-9692-40FC-B095-C76F285175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F3B7D3-41BC-49E7-9008-43384EE1A6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34CC09-8B0A-42B3-8A09-9C130B335A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E2700E-D1CA-4100-BCEC-ABBE6F308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C80B6C-54B9-4BC5-A9B3-861D69DC7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en-US"/>
              <a:t>CEA/DAM </a:t>
            </a:r>
          </a:p>
        </p:txBody>
      </p:sp>
    </p:spTree>
    <p:extLst>
      <p:ext uri="{BB962C8B-B14F-4D97-AF65-F5344CB8AC3E}">
        <p14:creationId xmlns:p14="http://schemas.microsoft.com/office/powerpoint/2010/main" val="567056456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DC72D-33A8-44BB-A282-DD9F4BDC1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1FAD02-9C27-4178-9C2E-23808AD15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C825D9-FACC-4DD5-B0FB-1D434B67C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en-US"/>
              <a:t>CEA/DAM </a:t>
            </a:r>
          </a:p>
        </p:txBody>
      </p:sp>
    </p:spTree>
    <p:extLst>
      <p:ext uri="{BB962C8B-B14F-4D97-AF65-F5344CB8AC3E}">
        <p14:creationId xmlns:p14="http://schemas.microsoft.com/office/powerpoint/2010/main" val="2676294154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FB2C6F-430A-4915-9D3A-69DB6046C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A1DA40-8C86-4532-BFBB-B83CBFAEE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en-US"/>
              <a:t>CEA/DAM </a:t>
            </a:r>
          </a:p>
        </p:txBody>
      </p:sp>
    </p:spTree>
    <p:extLst>
      <p:ext uri="{BB962C8B-B14F-4D97-AF65-F5344CB8AC3E}">
        <p14:creationId xmlns:p14="http://schemas.microsoft.com/office/powerpoint/2010/main" val="2657512297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419D0-928A-47B2-BB56-CE068166E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7C7976-FC9E-4A95-90BA-B44393CCB3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240A83-381E-4C60-9903-59A3E021B3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FA7F5B-84F5-40C5-AC8A-17CB9701D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FE5F90-448C-44CE-9CA8-27550B9BA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en-US"/>
              <a:t>CEA/DAM </a:t>
            </a:r>
          </a:p>
        </p:txBody>
      </p:sp>
    </p:spTree>
    <p:extLst>
      <p:ext uri="{BB962C8B-B14F-4D97-AF65-F5344CB8AC3E}">
        <p14:creationId xmlns:p14="http://schemas.microsoft.com/office/powerpoint/2010/main" val="2893350730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567B9-DB19-4E44-BC60-4DEEF81CF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47373C-7560-47E2-9AA3-29828B8CC8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106AB4-CD07-404C-9BC7-AF0042817F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146BAC-7270-4411-A413-EC76BD812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51D326-0257-44D2-B052-50F1D947F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en-US"/>
              <a:t>CEA/DAM </a:t>
            </a:r>
          </a:p>
        </p:txBody>
      </p:sp>
    </p:spTree>
    <p:extLst>
      <p:ext uri="{BB962C8B-B14F-4D97-AF65-F5344CB8AC3E}">
        <p14:creationId xmlns:p14="http://schemas.microsoft.com/office/powerpoint/2010/main" val="217624048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>
            <a:extLst>
              <a:ext uri="{FF2B5EF4-FFF2-40B4-BE49-F238E27FC236}">
                <a16:creationId xmlns:a16="http://schemas.microsoft.com/office/drawing/2014/main" id="{4AEE6D9F-61E6-420C-83EB-2178338458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990600"/>
            <a:ext cx="7993063" cy="491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8080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03225" defTabSz="8080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08038" defTabSz="8080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11263" defTabSz="8080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14488" defTabSz="8080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071688" defTabSz="8080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28888" defTabSz="8080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986088" defTabSz="8080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43288" defTabSz="8080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lnSpc>
                <a:spcPts val="2000"/>
              </a:lnSpc>
            </a:pPr>
            <a:r>
              <a:rPr lang="fr-FR" altLang="en-US" sz="2000" b="1">
                <a:latin typeface="Arial" panose="020B0604020202020204" pitchFamily="34" charset="0"/>
              </a:rPr>
              <a:t> </a:t>
            </a:r>
            <a:endParaRPr lang="fr-FR" altLang="en-US" sz="2000">
              <a:latin typeface="Arial" panose="020B0604020202020204" pitchFamily="34" charset="0"/>
            </a:endParaRPr>
          </a:p>
        </p:txBody>
      </p:sp>
      <p:sp>
        <p:nvSpPr>
          <p:cNvPr id="1042" name="Rectangle 18">
            <a:extLst>
              <a:ext uri="{FF2B5EF4-FFF2-40B4-BE49-F238E27FC236}">
                <a16:creationId xmlns:a16="http://schemas.microsoft.com/office/drawing/2014/main" id="{F2157E46-06C5-4646-B331-AD5AF95CF7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190500"/>
            <a:ext cx="682307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/>
              <a:t>Outline</a:t>
            </a:r>
          </a:p>
        </p:txBody>
      </p:sp>
      <p:sp>
        <p:nvSpPr>
          <p:cNvPr id="1043" name="Rectangle 19">
            <a:extLst>
              <a:ext uri="{FF2B5EF4-FFF2-40B4-BE49-F238E27FC236}">
                <a16:creationId xmlns:a16="http://schemas.microsoft.com/office/drawing/2014/main" id="{8801C301-17E2-472D-B62D-EEEDAA5CCE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176338"/>
            <a:ext cx="80772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/>
              <a:t>Corps du texte</a:t>
            </a:r>
          </a:p>
          <a:p>
            <a:pPr lvl="1"/>
            <a:r>
              <a:rPr lang="fr-FR" altLang="en-US"/>
              <a:t>Deuxième niveau</a:t>
            </a:r>
          </a:p>
          <a:p>
            <a:pPr lvl="2"/>
            <a:r>
              <a:rPr lang="fr-FR" altLang="en-US"/>
              <a:t>Troisième niveau</a:t>
            </a:r>
          </a:p>
          <a:p>
            <a:pPr lvl="3"/>
            <a:r>
              <a:rPr lang="fr-FR" altLang="en-US"/>
              <a:t>Quatrième niveau</a:t>
            </a:r>
          </a:p>
          <a:p>
            <a:pPr lvl="4"/>
            <a:r>
              <a:rPr lang="fr-FR" altLang="en-US"/>
              <a:t>Cinquième niveau</a:t>
            </a:r>
          </a:p>
        </p:txBody>
      </p:sp>
      <p:sp>
        <p:nvSpPr>
          <p:cNvPr id="1049" name="Line 25">
            <a:extLst>
              <a:ext uri="{FF2B5EF4-FFF2-40B4-BE49-F238E27FC236}">
                <a16:creationId xmlns:a16="http://schemas.microsoft.com/office/drawing/2014/main" id="{24B76297-F20C-4E33-AC0A-0E35E994AE2D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009650" y="762000"/>
            <a:ext cx="8134350" cy="0"/>
          </a:xfrm>
          <a:prstGeom prst="line">
            <a:avLst/>
          </a:prstGeom>
          <a:noFill/>
          <a:ln w="28575">
            <a:solidFill>
              <a:srgbClr val="FFB31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50" name="Picture 26">
            <a:extLst>
              <a:ext uri="{FF2B5EF4-FFF2-40B4-BE49-F238E27FC236}">
                <a16:creationId xmlns:a16="http://schemas.microsoft.com/office/drawing/2014/main" id="{B07445A4-B0B5-4662-9C3F-1087455AEFA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"/>
          <a:stretch>
            <a:fillRect/>
          </a:stretch>
        </p:blipFill>
        <p:spPr bwMode="auto">
          <a:xfrm>
            <a:off x="153988" y="190500"/>
            <a:ext cx="760412" cy="75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2" name="Line 28">
            <a:extLst>
              <a:ext uri="{FF2B5EF4-FFF2-40B4-BE49-F238E27FC236}">
                <a16:creationId xmlns:a16="http://schemas.microsoft.com/office/drawing/2014/main" id="{DF870858-D944-4515-9729-08391E100B33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6324600"/>
            <a:ext cx="9144000" cy="0"/>
          </a:xfrm>
          <a:prstGeom prst="line">
            <a:avLst/>
          </a:prstGeom>
          <a:noFill/>
          <a:ln w="28575">
            <a:solidFill>
              <a:srgbClr val="66CC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3" name="Rectangle 29">
            <a:extLst>
              <a:ext uri="{FF2B5EF4-FFF2-40B4-BE49-F238E27FC236}">
                <a16:creationId xmlns:a16="http://schemas.microsoft.com/office/drawing/2014/main" id="{7BD06BC4-8152-444C-9C12-F89BE328482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0" y="6477000"/>
            <a:ext cx="2057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>
                <a:solidFill>
                  <a:srgbClr val="4F5557"/>
                </a:solidFill>
                <a:latin typeface="Arial" panose="020B0604020202020204" pitchFamily="34" charset="0"/>
              </a:defRPr>
            </a:lvl1pPr>
          </a:lstStyle>
          <a:p>
            <a:endParaRPr lang="fr-FR" altLang="en-US"/>
          </a:p>
        </p:txBody>
      </p:sp>
      <p:sp>
        <p:nvSpPr>
          <p:cNvPr id="1054" name="Rectangle 30">
            <a:extLst>
              <a:ext uri="{FF2B5EF4-FFF2-40B4-BE49-F238E27FC236}">
                <a16:creationId xmlns:a16="http://schemas.microsoft.com/office/drawing/2014/main" id="{05A9AFAE-268D-404F-8D10-D20567D421D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" y="6477000"/>
            <a:ext cx="4452938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>
                <a:solidFill>
                  <a:srgbClr val="4F5557"/>
                </a:solidFill>
                <a:latin typeface="Arial" panose="020B0604020202020204" pitchFamily="34" charset="0"/>
              </a:defRPr>
            </a:lvl1pPr>
          </a:lstStyle>
          <a:p>
            <a:r>
              <a:rPr lang="fr-FR" altLang="en-US"/>
              <a:t>CEA/DAM </a:t>
            </a:r>
          </a:p>
        </p:txBody>
      </p:sp>
      <p:sp>
        <p:nvSpPr>
          <p:cNvPr id="1057" name="Rectangle 33">
            <a:extLst>
              <a:ext uri="{FF2B5EF4-FFF2-40B4-BE49-F238E27FC236}">
                <a16:creationId xmlns:a16="http://schemas.microsoft.com/office/drawing/2014/main" id="{73B00E04-DFA8-49C5-9FEE-29BF4190D7F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507413" y="6477000"/>
            <a:ext cx="400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fld id="{D0E59458-B796-4D27-AFB8-284608D46AC3}" type="slidenum">
              <a:rPr lang="fr-FR" altLang="en-US" sz="1400" b="1">
                <a:solidFill>
                  <a:srgbClr val="4F5557"/>
                </a:solidFill>
                <a:latin typeface="Arial" panose="020B0604020202020204" pitchFamily="34" charset="0"/>
              </a:rPr>
              <a:pPr/>
              <a:t>‹#›</a:t>
            </a:fld>
            <a:endParaRPr lang="fr-FR" altLang="en-US" sz="1400" b="1">
              <a:solidFill>
                <a:srgbClr val="4F5557"/>
              </a:solidFill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hf sldNum="0" hdr="0" dt="0"/>
  <p:txStyles>
    <p:titleStyle>
      <a:lvl1pPr algn="ctr" defTabSz="957263" rtl="0" eaLnBrk="0" fontAlgn="base" hangingPunct="0">
        <a:spcBef>
          <a:spcPct val="0"/>
        </a:spcBef>
        <a:spcAft>
          <a:spcPct val="0"/>
        </a:spcAft>
        <a:defRPr sz="2800" kern="1200">
          <a:solidFill>
            <a:srgbClr val="4F5557"/>
          </a:solidFill>
          <a:latin typeface="+mj-lt"/>
          <a:ea typeface="+mj-ea"/>
          <a:cs typeface="+mj-cs"/>
        </a:defRPr>
      </a:lvl1pPr>
      <a:lvl2pPr algn="ctr" defTabSz="957263" rtl="0" eaLnBrk="0" fontAlgn="base" hangingPunct="0">
        <a:spcBef>
          <a:spcPct val="0"/>
        </a:spcBef>
        <a:spcAft>
          <a:spcPct val="0"/>
        </a:spcAft>
        <a:defRPr sz="2800">
          <a:solidFill>
            <a:srgbClr val="4F5557"/>
          </a:solidFill>
          <a:latin typeface="Comic Sans MS" panose="030F0702030302020204" pitchFamily="66" charset="0"/>
        </a:defRPr>
      </a:lvl2pPr>
      <a:lvl3pPr algn="ctr" defTabSz="957263" rtl="0" eaLnBrk="0" fontAlgn="base" hangingPunct="0">
        <a:spcBef>
          <a:spcPct val="0"/>
        </a:spcBef>
        <a:spcAft>
          <a:spcPct val="0"/>
        </a:spcAft>
        <a:defRPr sz="2800">
          <a:solidFill>
            <a:srgbClr val="4F5557"/>
          </a:solidFill>
          <a:latin typeface="Comic Sans MS" panose="030F0702030302020204" pitchFamily="66" charset="0"/>
        </a:defRPr>
      </a:lvl3pPr>
      <a:lvl4pPr algn="ctr" defTabSz="957263" rtl="0" eaLnBrk="0" fontAlgn="base" hangingPunct="0">
        <a:spcBef>
          <a:spcPct val="0"/>
        </a:spcBef>
        <a:spcAft>
          <a:spcPct val="0"/>
        </a:spcAft>
        <a:defRPr sz="2800">
          <a:solidFill>
            <a:srgbClr val="4F5557"/>
          </a:solidFill>
          <a:latin typeface="Comic Sans MS" panose="030F0702030302020204" pitchFamily="66" charset="0"/>
        </a:defRPr>
      </a:lvl4pPr>
      <a:lvl5pPr algn="ctr" defTabSz="957263" rtl="0" eaLnBrk="0" fontAlgn="base" hangingPunct="0">
        <a:spcBef>
          <a:spcPct val="0"/>
        </a:spcBef>
        <a:spcAft>
          <a:spcPct val="0"/>
        </a:spcAft>
        <a:defRPr sz="2800">
          <a:solidFill>
            <a:srgbClr val="4F5557"/>
          </a:solidFill>
          <a:latin typeface="Comic Sans MS" panose="030F0702030302020204" pitchFamily="66" charset="0"/>
        </a:defRPr>
      </a:lvl5pPr>
      <a:lvl6pPr marL="457200" algn="ctr" defTabSz="957263" rtl="0" eaLnBrk="0" fontAlgn="base" hangingPunct="0">
        <a:spcBef>
          <a:spcPct val="0"/>
        </a:spcBef>
        <a:spcAft>
          <a:spcPct val="0"/>
        </a:spcAft>
        <a:defRPr sz="2800">
          <a:solidFill>
            <a:srgbClr val="4F5557"/>
          </a:solidFill>
          <a:latin typeface="Comic Sans MS" panose="030F0702030302020204" pitchFamily="66" charset="0"/>
        </a:defRPr>
      </a:lvl6pPr>
      <a:lvl7pPr marL="914400" algn="ctr" defTabSz="957263" rtl="0" eaLnBrk="0" fontAlgn="base" hangingPunct="0">
        <a:spcBef>
          <a:spcPct val="0"/>
        </a:spcBef>
        <a:spcAft>
          <a:spcPct val="0"/>
        </a:spcAft>
        <a:defRPr sz="2800">
          <a:solidFill>
            <a:srgbClr val="4F5557"/>
          </a:solidFill>
          <a:latin typeface="Comic Sans MS" panose="030F0702030302020204" pitchFamily="66" charset="0"/>
        </a:defRPr>
      </a:lvl7pPr>
      <a:lvl8pPr marL="1371600" algn="ctr" defTabSz="957263" rtl="0" eaLnBrk="0" fontAlgn="base" hangingPunct="0">
        <a:spcBef>
          <a:spcPct val="0"/>
        </a:spcBef>
        <a:spcAft>
          <a:spcPct val="0"/>
        </a:spcAft>
        <a:defRPr sz="2800">
          <a:solidFill>
            <a:srgbClr val="4F5557"/>
          </a:solidFill>
          <a:latin typeface="Comic Sans MS" panose="030F0702030302020204" pitchFamily="66" charset="0"/>
        </a:defRPr>
      </a:lvl8pPr>
      <a:lvl9pPr marL="1828800" algn="ctr" defTabSz="957263" rtl="0" eaLnBrk="0" fontAlgn="base" hangingPunct="0">
        <a:spcBef>
          <a:spcPct val="0"/>
        </a:spcBef>
        <a:spcAft>
          <a:spcPct val="0"/>
        </a:spcAft>
        <a:defRPr sz="2800">
          <a:solidFill>
            <a:srgbClr val="4F5557"/>
          </a:solidFill>
          <a:latin typeface="Comic Sans MS" panose="030F0702030302020204" pitchFamily="66" charset="0"/>
        </a:defRPr>
      </a:lvl9pPr>
    </p:titleStyle>
    <p:bodyStyle>
      <a:lvl1pPr marL="358775" indent="-358775" algn="l" defTabSz="957263" rtl="0" eaLnBrk="0" fontAlgn="base" hangingPunct="0">
        <a:spcBef>
          <a:spcPct val="20000"/>
        </a:spcBef>
        <a:spcAft>
          <a:spcPct val="0"/>
        </a:spcAft>
        <a:buClr>
          <a:srgbClr val="FFB310"/>
        </a:buClr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77875" indent="-298450" algn="l" defTabSz="957263" rtl="0" eaLnBrk="0" fontAlgn="base" hangingPunct="0">
        <a:spcBef>
          <a:spcPct val="20000"/>
        </a:spcBef>
        <a:spcAft>
          <a:spcPct val="0"/>
        </a:spcAft>
        <a:buClr>
          <a:srgbClr val="66CC33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96975" indent="-239713" algn="l" defTabSz="957263" rtl="0" eaLnBrk="0" fontAlgn="base" hangingPunct="0">
        <a:spcBef>
          <a:spcPct val="20000"/>
        </a:spcBef>
        <a:spcAft>
          <a:spcPct val="0"/>
        </a:spcAft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76400" indent="-239713" algn="l" defTabSz="957263" rtl="0" eaLnBrk="0" fontAlgn="base" hangingPunct="0">
        <a:spcBef>
          <a:spcPct val="20000"/>
        </a:spcBef>
        <a:spcAft>
          <a:spcPct val="0"/>
        </a:spcAft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154238" indent="-238125" algn="l" defTabSz="957263" rtl="0" eaLnBrk="0" fontAlgn="base" hangingPunct="0">
        <a:spcBef>
          <a:spcPct val="20000"/>
        </a:spcBef>
        <a:spcAft>
          <a:spcPct val="0"/>
        </a:spcAft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5.pn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23.png"/><Relationship Id="rId4" Type="http://schemas.openxmlformats.org/officeDocument/2006/relationships/oleObject" Target="../embeddings/oleObject7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9.png"/><Relationship Id="rId5" Type="http://schemas.openxmlformats.org/officeDocument/2006/relationships/image" Target="../media/image27.wmf"/><Relationship Id="rId4" Type="http://schemas.openxmlformats.org/officeDocument/2006/relationships/oleObject" Target="../embeddings/oleObject9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2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38.emf"/><Relationship Id="rId4" Type="http://schemas.openxmlformats.org/officeDocument/2006/relationships/oleObject" Target="../embeddings/oleObject1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8.jpeg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6.e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2809FAE2-5508-476C-8FE3-6C338B7C7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en-US"/>
              <a:t>CEA/DAM </a:t>
            </a:r>
          </a:p>
        </p:txBody>
      </p:sp>
      <p:sp>
        <p:nvSpPr>
          <p:cNvPr id="600082" name="Rectangle 18">
            <a:extLst>
              <a:ext uri="{FF2B5EF4-FFF2-40B4-BE49-F238E27FC236}">
                <a16:creationId xmlns:a16="http://schemas.microsoft.com/office/drawing/2014/main" id="{6517357F-2ECA-48BF-92A8-950094C6F4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5125" y="4495800"/>
            <a:ext cx="1616075" cy="490538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00067" name="Group 3">
            <a:extLst>
              <a:ext uri="{FF2B5EF4-FFF2-40B4-BE49-F238E27FC236}">
                <a16:creationId xmlns:a16="http://schemas.microsoft.com/office/drawing/2014/main" id="{95001E09-DBC3-425A-91CE-FE1DE8610C53}"/>
              </a:ext>
            </a:extLst>
          </p:cNvPr>
          <p:cNvGrpSpPr>
            <a:grpSpLocks/>
          </p:cNvGrpSpPr>
          <p:nvPr/>
        </p:nvGrpSpPr>
        <p:grpSpPr bwMode="auto">
          <a:xfrm>
            <a:off x="4519613" y="1624013"/>
            <a:ext cx="4383087" cy="2786062"/>
            <a:chOff x="2640" y="714"/>
            <a:chExt cx="3056" cy="2232"/>
          </a:xfrm>
        </p:grpSpPr>
        <p:pic>
          <p:nvPicPr>
            <p:cNvPr id="600068" name="Picture 4">
              <a:extLst>
                <a:ext uri="{FF2B5EF4-FFF2-40B4-BE49-F238E27FC236}">
                  <a16:creationId xmlns:a16="http://schemas.microsoft.com/office/drawing/2014/main" id="{9DC76738-5816-48F4-AD92-FF7153A98F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481"/>
            <a:stretch>
              <a:fillRect/>
            </a:stretch>
          </p:blipFill>
          <p:spPr bwMode="auto">
            <a:xfrm>
              <a:off x="2640" y="714"/>
              <a:ext cx="3056" cy="22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0069" name="Picture 5">
              <a:extLst>
                <a:ext uri="{FF2B5EF4-FFF2-40B4-BE49-F238E27FC236}">
                  <a16:creationId xmlns:a16="http://schemas.microsoft.com/office/drawing/2014/main" id="{6595BAF3-4A6F-4732-95E6-2E14481B7C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1" y="1854"/>
              <a:ext cx="1302" cy="834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0070" name="Picture 6">
              <a:extLst>
                <a:ext uri="{FF2B5EF4-FFF2-40B4-BE49-F238E27FC236}">
                  <a16:creationId xmlns:a16="http://schemas.microsoft.com/office/drawing/2014/main" id="{CF5F1B0E-0B72-4D99-81A9-CA2BEDCCB3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24"/>
            <a:stretch>
              <a:fillRect/>
            </a:stretch>
          </p:blipFill>
          <p:spPr bwMode="auto">
            <a:xfrm>
              <a:off x="2791" y="894"/>
              <a:ext cx="1302" cy="742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0071" name="Picture 7">
              <a:extLst>
                <a:ext uri="{FF2B5EF4-FFF2-40B4-BE49-F238E27FC236}">
                  <a16:creationId xmlns:a16="http://schemas.microsoft.com/office/drawing/2014/main" id="{99562E32-038D-49BC-B10A-87318B82EF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802"/>
            <a:stretch>
              <a:fillRect/>
            </a:stretch>
          </p:blipFill>
          <p:spPr bwMode="auto">
            <a:xfrm>
              <a:off x="4279" y="1854"/>
              <a:ext cx="1329" cy="834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0072" name="Picture 8">
              <a:extLst>
                <a:ext uri="{FF2B5EF4-FFF2-40B4-BE49-F238E27FC236}">
                  <a16:creationId xmlns:a16="http://schemas.microsoft.com/office/drawing/2014/main" id="{C646762B-427D-4961-AB2F-BF4F4D81D8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487" b="11684"/>
            <a:stretch>
              <a:fillRect/>
            </a:stretch>
          </p:blipFill>
          <p:spPr bwMode="auto">
            <a:xfrm>
              <a:off x="4279" y="894"/>
              <a:ext cx="1329" cy="794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00074" name="Rectangle 10">
            <a:extLst>
              <a:ext uri="{FF2B5EF4-FFF2-40B4-BE49-F238E27FC236}">
                <a16:creationId xmlns:a16="http://schemas.microsoft.com/office/drawing/2014/main" id="{59D4B78D-4E7A-4929-9A90-2C5416F12F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52400"/>
            <a:ext cx="62484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 defTabSz="9572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9572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9572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9572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9572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fr-FR" altLang="en-US" sz="2800">
                <a:solidFill>
                  <a:srgbClr val="4F5557"/>
                </a:solidFill>
                <a:latin typeface="Comic Sans MS" panose="030F0702030302020204" pitchFamily="66" charset="0"/>
              </a:rPr>
              <a:t>HPC at CEA/DAM</a:t>
            </a:r>
            <a:endParaRPr lang="en-US" altLang="en-US" sz="1800">
              <a:solidFill>
                <a:srgbClr val="4F5557"/>
              </a:solidFill>
              <a:latin typeface="Comic Sans MS" panose="030F0702030302020204" pitchFamily="66" charset="0"/>
            </a:endParaRPr>
          </a:p>
        </p:txBody>
      </p:sp>
      <p:sp>
        <p:nvSpPr>
          <p:cNvPr id="600078" name="Text Box 14">
            <a:extLst>
              <a:ext uri="{FF2B5EF4-FFF2-40B4-BE49-F238E27FC236}">
                <a16:creationId xmlns:a16="http://schemas.microsoft.com/office/drawing/2014/main" id="{71B65277-8A53-48D7-B7AF-6EBD779FAA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50" y="1014413"/>
            <a:ext cx="8502650" cy="481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altLang="en-US" sz="2400" b="1">
                <a:solidFill>
                  <a:srgbClr val="990033"/>
                </a:solidFill>
                <a:latin typeface="Comic Sans MS" panose="030F0702030302020204" pitchFamily="66" charset="0"/>
              </a:rPr>
              <a:t>The TERA 1 super computer</a:t>
            </a:r>
          </a:p>
          <a:p>
            <a:pPr>
              <a:spcBef>
                <a:spcPct val="30000"/>
              </a:spcBef>
              <a:buFontTx/>
              <a:buChar char="•"/>
            </a:pPr>
            <a:r>
              <a:rPr lang="fr-FR" altLang="en-US" sz="1800">
                <a:latin typeface="Comic Sans MS" panose="030F0702030302020204" pitchFamily="66" charset="0"/>
              </a:rPr>
              <a:t> </a:t>
            </a:r>
            <a:r>
              <a:rPr lang="fr-FR" altLang="en-US" sz="1800" b="1">
                <a:solidFill>
                  <a:schemeClr val="accent2"/>
                </a:solidFill>
                <a:latin typeface="Comic Sans MS" panose="030F0702030302020204" pitchFamily="66" charset="0"/>
              </a:rPr>
              <a:t>RFP 06/1999</a:t>
            </a:r>
          </a:p>
          <a:p>
            <a:pPr>
              <a:spcBef>
                <a:spcPct val="30000"/>
              </a:spcBef>
              <a:buFontTx/>
              <a:buChar char="•"/>
            </a:pPr>
            <a:r>
              <a:rPr lang="fr-FR" altLang="en-US" sz="1800" b="1">
                <a:solidFill>
                  <a:schemeClr val="accent2"/>
                </a:solidFill>
                <a:latin typeface="Comic Sans MS" panose="030F0702030302020204" pitchFamily="66" charset="0"/>
              </a:rPr>
              <a:t> Order to COMPAQ 	  </a:t>
            </a:r>
            <a:r>
              <a:rPr lang="fr-FR" altLang="en-US" sz="1800" b="1">
                <a:solidFill>
                  <a:srgbClr val="FF3300"/>
                </a:solidFill>
                <a:latin typeface="Comic Sans MS" panose="030F0702030302020204" pitchFamily="66" charset="0"/>
              </a:rPr>
              <a:t>02/2000</a:t>
            </a:r>
          </a:p>
          <a:p>
            <a:pPr>
              <a:spcBef>
                <a:spcPct val="30000"/>
              </a:spcBef>
              <a:buFontTx/>
              <a:buChar char="•"/>
            </a:pPr>
            <a:r>
              <a:rPr lang="fr-FR" altLang="en-US" sz="1800" b="1">
                <a:solidFill>
                  <a:schemeClr val="accent2"/>
                </a:solidFill>
                <a:latin typeface="Comic Sans MS" panose="030F0702030302020204" pitchFamily="66" charset="0"/>
              </a:rPr>
              <a:t> Intermediary machine .5 Tflops</a:t>
            </a:r>
          </a:p>
          <a:p>
            <a:pPr lvl="1">
              <a:spcBef>
                <a:spcPct val="10000"/>
              </a:spcBef>
              <a:buFontTx/>
              <a:buChar char="•"/>
            </a:pPr>
            <a:r>
              <a:rPr lang="fr-FR" altLang="en-US" sz="1800" b="1">
                <a:solidFill>
                  <a:schemeClr val="accent2"/>
                </a:solidFill>
                <a:latin typeface="Comic Sans MS" panose="030F0702030302020204" pitchFamily="66" charset="0"/>
              </a:rPr>
              <a:t> </a:t>
            </a:r>
            <a:r>
              <a:rPr lang="fr-FR" altLang="en-US" sz="1800">
                <a:solidFill>
                  <a:srgbClr val="008000"/>
                </a:solidFill>
                <a:latin typeface="Comic Sans MS" panose="030F0702030302020204" pitchFamily="66" charset="0"/>
              </a:rPr>
              <a:t>delivered 		  </a:t>
            </a:r>
            <a:r>
              <a:rPr lang="fr-FR" altLang="en-US" sz="1800" b="1">
                <a:solidFill>
                  <a:srgbClr val="FF3300"/>
                </a:solidFill>
                <a:latin typeface="Comic Sans MS" panose="030F0702030302020204" pitchFamily="66" charset="0"/>
              </a:rPr>
              <a:t>12/2000</a:t>
            </a:r>
          </a:p>
          <a:p>
            <a:pPr lvl="1">
              <a:spcBef>
                <a:spcPct val="10000"/>
              </a:spcBef>
              <a:buFontTx/>
              <a:buChar char="•"/>
            </a:pPr>
            <a:r>
              <a:rPr lang="fr-FR" altLang="en-US" sz="1800">
                <a:solidFill>
                  <a:srgbClr val="008000"/>
                </a:solidFill>
                <a:latin typeface="Comic Sans MS" panose="030F0702030302020204" pitchFamily="66" charset="0"/>
              </a:rPr>
              <a:t> open to use		  </a:t>
            </a:r>
            <a:r>
              <a:rPr lang="fr-FR" altLang="en-US" sz="1800" b="1">
                <a:solidFill>
                  <a:srgbClr val="FF3300"/>
                </a:solidFill>
                <a:latin typeface="Comic Sans MS" panose="030F0702030302020204" pitchFamily="66" charset="0"/>
              </a:rPr>
              <a:t>02/2001</a:t>
            </a:r>
          </a:p>
          <a:p>
            <a:pPr lvl="1">
              <a:spcBef>
                <a:spcPct val="10000"/>
              </a:spcBef>
              <a:buFontTx/>
              <a:buChar char="•"/>
            </a:pPr>
            <a:r>
              <a:rPr lang="fr-FR" altLang="en-US" sz="1800">
                <a:solidFill>
                  <a:srgbClr val="008000"/>
                </a:solidFill>
                <a:latin typeface="Comic Sans MS" panose="030F0702030302020204" pitchFamily="66" charset="0"/>
              </a:rPr>
              <a:t> fully operational	  </a:t>
            </a:r>
            <a:r>
              <a:rPr lang="fr-FR" altLang="en-US" sz="1800" b="1">
                <a:solidFill>
                  <a:srgbClr val="FF3300"/>
                </a:solidFill>
                <a:latin typeface="Comic Sans MS" panose="030F0702030302020204" pitchFamily="66" charset="0"/>
              </a:rPr>
              <a:t>06/2001</a:t>
            </a:r>
          </a:p>
          <a:p>
            <a:pPr lvl="1">
              <a:spcBef>
                <a:spcPct val="10000"/>
              </a:spcBef>
            </a:pPr>
            <a:r>
              <a:rPr lang="fr-FR" altLang="en-US" sz="1800">
                <a:solidFill>
                  <a:srgbClr val="008000"/>
                </a:solidFill>
                <a:latin typeface="Comic Sans MS" panose="030F0702030302020204" pitchFamily="66" charset="0"/>
              </a:rPr>
              <a:t>   (CRAY T90 stoped)</a:t>
            </a:r>
          </a:p>
          <a:p>
            <a:pPr>
              <a:buFontTx/>
              <a:buChar char="•"/>
            </a:pPr>
            <a:r>
              <a:rPr lang="fr-FR" altLang="en-US" sz="1800" b="1">
                <a:solidFill>
                  <a:schemeClr val="accent2"/>
                </a:solidFill>
                <a:latin typeface="Comic Sans MS" panose="030F0702030302020204" pitchFamily="66" charset="0"/>
              </a:rPr>
              <a:t> Final machine 5 peak teraflops</a:t>
            </a:r>
          </a:p>
          <a:p>
            <a:pPr lvl="1">
              <a:spcBef>
                <a:spcPct val="10000"/>
              </a:spcBef>
              <a:buFontTx/>
              <a:buChar char="•"/>
            </a:pPr>
            <a:r>
              <a:rPr lang="fr-FR" altLang="en-US" sz="1800" b="1">
                <a:solidFill>
                  <a:schemeClr val="accent2"/>
                </a:solidFill>
                <a:latin typeface="Comic Sans MS" panose="030F0702030302020204" pitchFamily="66" charset="0"/>
              </a:rPr>
              <a:t> </a:t>
            </a:r>
            <a:r>
              <a:rPr lang="fr-FR" altLang="en-US" sz="1800">
                <a:solidFill>
                  <a:srgbClr val="008000"/>
                </a:solidFill>
                <a:latin typeface="Comic Sans MS" panose="030F0702030302020204" pitchFamily="66" charset="0"/>
              </a:rPr>
              <a:t>power on 	            </a:t>
            </a:r>
            <a:r>
              <a:rPr lang="fr-FR" altLang="en-US" sz="1800" b="1">
                <a:solidFill>
                  <a:srgbClr val="FF3300"/>
                </a:solidFill>
                <a:latin typeface="Comic Sans MS" panose="030F0702030302020204" pitchFamily="66" charset="0"/>
              </a:rPr>
              <a:t>4/12/2001</a:t>
            </a:r>
          </a:p>
          <a:p>
            <a:pPr lvl="1">
              <a:spcBef>
                <a:spcPct val="10000"/>
              </a:spcBef>
              <a:buFontTx/>
              <a:buChar char="•"/>
            </a:pPr>
            <a:r>
              <a:rPr lang="fr-FR" altLang="en-US" sz="1800">
                <a:solidFill>
                  <a:srgbClr val="008000"/>
                </a:solidFill>
                <a:latin typeface="Comic Sans MS" panose="030F0702030302020204" pitchFamily="66" charset="0"/>
              </a:rPr>
              <a:t> 1.13 TF sustained </a:t>
            </a:r>
            <a:r>
              <a:rPr lang="fr-FR" altLang="en-US" sz="1800" b="1">
                <a:solidFill>
                  <a:srgbClr val="FF3300"/>
                </a:solidFill>
                <a:latin typeface="Comic Sans MS" panose="030F0702030302020204" pitchFamily="66" charset="0"/>
              </a:rPr>
              <a:t>13/12/2001</a:t>
            </a:r>
          </a:p>
          <a:p>
            <a:pPr lvl="1">
              <a:spcBef>
                <a:spcPct val="10000"/>
              </a:spcBef>
              <a:buFontTx/>
              <a:buChar char="•"/>
            </a:pPr>
            <a:r>
              <a:rPr lang="fr-FR" altLang="en-US" sz="1800">
                <a:solidFill>
                  <a:srgbClr val="008000"/>
                </a:solidFill>
                <a:latin typeface="Comic Sans MS" panose="030F0702030302020204" pitchFamily="66" charset="0"/>
              </a:rPr>
              <a:t> 3.98 LINPACK  	  </a:t>
            </a:r>
            <a:r>
              <a:rPr lang="fr-FR" altLang="en-US" sz="1800" b="1">
                <a:solidFill>
                  <a:srgbClr val="FF3300"/>
                </a:solidFill>
                <a:latin typeface="Comic Sans MS" panose="030F0702030302020204" pitchFamily="66" charset="0"/>
              </a:rPr>
              <a:t>04/2002   </a:t>
            </a:r>
            <a:r>
              <a:rPr lang="fr-FR" altLang="en-US" sz="1800" b="1">
                <a:latin typeface="Comic Sans MS" panose="030F0702030302020204" pitchFamily="66" charset="0"/>
              </a:rPr>
              <a:t>4 on TOP500</a:t>
            </a:r>
          </a:p>
          <a:p>
            <a:pPr lvl="1">
              <a:spcBef>
                <a:spcPct val="10000"/>
              </a:spcBef>
              <a:buFontTx/>
              <a:buChar char="•"/>
            </a:pPr>
            <a:r>
              <a:rPr lang="fr-FR" altLang="en-US" sz="1800">
                <a:solidFill>
                  <a:srgbClr val="008000"/>
                </a:solidFill>
                <a:latin typeface="Comic Sans MS" panose="030F0702030302020204" pitchFamily="66" charset="0"/>
              </a:rPr>
              <a:t> open to all users	  </a:t>
            </a:r>
            <a:r>
              <a:rPr lang="fr-FR" altLang="en-US" sz="1800" b="1">
                <a:solidFill>
                  <a:srgbClr val="FF3300"/>
                </a:solidFill>
                <a:latin typeface="Comic Sans MS" panose="030F0702030302020204" pitchFamily="66" charset="0"/>
              </a:rPr>
              <a:t>09/2002</a:t>
            </a:r>
          </a:p>
          <a:p>
            <a:pPr lvl="1">
              <a:spcBef>
                <a:spcPct val="10000"/>
              </a:spcBef>
              <a:buFontTx/>
              <a:buChar char="•"/>
            </a:pPr>
            <a:r>
              <a:rPr lang="fr-FR" altLang="en-US" sz="1800">
                <a:solidFill>
                  <a:srgbClr val="008000"/>
                </a:solidFill>
                <a:latin typeface="Comic Sans MS" panose="030F0702030302020204" pitchFamily="66" charset="0"/>
              </a:rPr>
              <a:t> fully operational 	  </a:t>
            </a:r>
            <a:r>
              <a:rPr lang="fr-FR" altLang="en-US" sz="1800" b="1">
                <a:solidFill>
                  <a:srgbClr val="FF3300"/>
                </a:solidFill>
                <a:latin typeface="Comic Sans MS" panose="030F0702030302020204" pitchFamily="66" charset="0"/>
              </a:rPr>
              <a:t>12/2002</a:t>
            </a:r>
          </a:p>
          <a:p>
            <a:pPr lvl="1">
              <a:spcBef>
                <a:spcPct val="10000"/>
              </a:spcBef>
            </a:pPr>
            <a:r>
              <a:rPr lang="fr-FR" altLang="en-US" sz="1800">
                <a:solidFill>
                  <a:srgbClr val="008000"/>
                </a:solidFill>
                <a:latin typeface="Comic Sans MS" panose="030F0702030302020204" pitchFamily="66" charset="0"/>
              </a:rPr>
              <a:t>  (Intermediary machine stoped)</a:t>
            </a:r>
            <a:r>
              <a:rPr lang="fr-FR" altLang="en-US"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600079" name="Picture 15">
            <a:extLst>
              <a:ext uri="{FF2B5EF4-FFF2-40B4-BE49-F238E27FC236}">
                <a16:creationId xmlns:a16="http://schemas.microsoft.com/office/drawing/2014/main" id="{F0809210-462D-42BC-8655-437634A67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34000" y="723900"/>
            <a:ext cx="2209800" cy="90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0080" name="Text Box 16">
            <a:extLst>
              <a:ext uri="{FF2B5EF4-FFF2-40B4-BE49-F238E27FC236}">
                <a16:creationId xmlns:a16="http://schemas.microsoft.com/office/drawing/2014/main" id="{638BC774-7B32-4B1E-B6A1-ED7EBFDC16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9613" y="4724400"/>
            <a:ext cx="4383087" cy="155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en-US" b="1">
                <a:latin typeface="Comic Sans MS" panose="030F0702030302020204" pitchFamily="66" charset="0"/>
              </a:rPr>
              <a:t>Jean Gonnord</a:t>
            </a:r>
          </a:p>
          <a:p>
            <a:pPr algn="ctr"/>
            <a:r>
              <a:rPr lang="fr-FR" altLang="en-US">
                <a:latin typeface="Comic Sans MS" panose="030F0702030302020204" pitchFamily="66" charset="0"/>
              </a:rPr>
              <a:t>Program Director for Numerical Simulation</a:t>
            </a:r>
          </a:p>
          <a:p>
            <a:pPr algn="ctr"/>
            <a:r>
              <a:rPr lang="fr-FR" altLang="en-US">
                <a:latin typeface="Comic Sans MS" panose="030F0702030302020204" pitchFamily="66" charset="0"/>
              </a:rPr>
              <a:t>CEA/DAM</a:t>
            </a:r>
          </a:p>
          <a:p>
            <a:pPr algn="ctr"/>
            <a:endParaRPr lang="fr-FR" altLang="en-US">
              <a:latin typeface="Comic Sans MS" panose="030F0702030302020204" pitchFamily="66" charset="0"/>
            </a:endParaRPr>
          </a:p>
          <a:p>
            <a:pPr algn="ctr"/>
            <a:r>
              <a:rPr lang="fr-FR" altLang="en-US">
                <a:latin typeface="Comic Sans MS" panose="030F0702030302020204" pitchFamily="66" charset="0"/>
              </a:rPr>
              <a:t>Thanks to Pierre Leca, François Robin </a:t>
            </a:r>
          </a:p>
          <a:p>
            <a:pPr algn="ctr"/>
            <a:r>
              <a:rPr lang="fr-FR" altLang="en-US">
                <a:latin typeface="Comic Sans MS" panose="030F0702030302020204" pitchFamily="66" charset="0"/>
              </a:rPr>
              <a:t>And all CEA/DAM/DSSI Team</a:t>
            </a:r>
          </a:p>
        </p:txBody>
      </p:sp>
      <p:sp>
        <p:nvSpPr>
          <p:cNvPr id="600081" name="Text Box 17">
            <a:extLst>
              <a:ext uri="{FF2B5EF4-FFF2-40B4-BE49-F238E27FC236}">
                <a16:creationId xmlns:a16="http://schemas.microsoft.com/office/drawing/2014/main" id="{A1869C8F-7B39-44F7-A724-CBA381E9B9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5125" y="4649788"/>
            <a:ext cx="184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/>
          </a:p>
        </p:txBody>
      </p:sp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F6F9A6F6-363A-43FC-9F64-621713004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en-US"/>
              <a:t>CEA/DAM </a:t>
            </a:r>
          </a:p>
        </p:txBody>
      </p:sp>
      <p:sp>
        <p:nvSpPr>
          <p:cNvPr id="715778" name="Rectangle 2">
            <a:extLst>
              <a:ext uri="{FF2B5EF4-FFF2-40B4-BE49-F238E27FC236}">
                <a16:creationId xmlns:a16="http://schemas.microsoft.com/office/drawing/2014/main" id="{7A193E2A-908B-4615-A5E5-744A37FFBD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19200" y="190500"/>
            <a:ext cx="7589838" cy="571500"/>
          </a:xfrm>
        </p:spPr>
        <p:txBody>
          <a:bodyPr/>
          <a:lstStyle/>
          <a:p>
            <a:r>
              <a:rPr lang="fr-FR" altLang="en-US" sz="2400"/>
              <a:t>Advances in simulation of instabilities</a:t>
            </a:r>
            <a:endParaRPr lang="fr-FR" altLang="en-US"/>
          </a:p>
        </p:txBody>
      </p:sp>
      <p:pic>
        <p:nvPicPr>
          <p:cNvPr id="715779" name="Picture 3">
            <a:extLst>
              <a:ext uri="{FF2B5EF4-FFF2-40B4-BE49-F238E27FC236}">
                <a16:creationId xmlns:a16="http://schemas.microsoft.com/office/drawing/2014/main" id="{33611BD0-4AE2-4D18-877B-8985271C4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85" t="7692" r="6622" b="19942"/>
          <a:stretch>
            <a:fillRect/>
          </a:stretch>
        </p:blipFill>
        <p:spPr bwMode="auto">
          <a:xfrm>
            <a:off x="228600" y="990600"/>
            <a:ext cx="2798763" cy="258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15780" name="Object 4">
            <a:extLst>
              <a:ext uri="{FF2B5EF4-FFF2-40B4-BE49-F238E27FC236}">
                <a16:creationId xmlns:a16="http://schemas.microsoft.com/office/drawing/2014/main" id="{1D964736-D12C-4DEB-9D6A-EBFEA7A7DDA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9875" y="3619500"/>
          <a:ext cx="2757488" cy="2627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024" name="Image Photo Editor" r:id="rId4" imgW="7621064" imgH="4761905" progId="MSPhotoEd.3">
                  <p:embed/>
                </p:oleObj>
              </mc:Choice>
              <mc:Fallback>
                <p:oleObj name="Image Photo Editor" r:id="rId4" imgW="7621064" imgH="4761905" progId="MSPhotoEd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8668" t="6021" r="18835" b="11446"/>
                      <a:stretch>
                        <a:fillRect/>
                      </a:stretch>
                    </p:blipFill>
                    <p:spPr bwMode="auto">
                      <a:xfrm>
                        <a:off x="269875" y="3619500"/>
                        <a:ext cx="2757488" cy="2627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5781" name="Object 5">
            <a:extLst>
              <a:ext uri="{FF2B5EF4-FFF2-40B4-BE49-F238E27FC236}">
                <a16:creationId xmlns:a16="http://schemas.microsoft.com/office/drawing/2014/main" id="{74844588-4E6B-44D4-A0FC-37F5B380C7D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83313" y="923925"/>
          <a:ext cx="2798762" cy="265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025" name="Image Photo Editor" r:id="rId6" imgW="9135750" imgH="6849431" progId="MSPhotoEd.3">
                  <p:embed/>
                </p:oleObj>
              </mc:Choice>
              <mc:Fallback>
                <p:oleObj name="Image Photo Editor" r:id="rId6" imgW="9135750" imgH="6849431" progId="MSPhotoEd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54741" t="26741" r="9358" b="27821"/>
                      <a:stretch>
                        <a:fillRect/>
                      </a:stretch>
                    </p:blipFill>
                    <p:spPr bwMode="auto">
                      <a:xfrm>
                        <a:off x="6183313" y="923925"/>
                        <a:ext cx="2798762" cy="265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5782" name="Picture 6">
            <a:extLst>
              <a:ext uri="{FF2B5EF4-FFF2-40B4-BE49-F238E27FC236}">
                <a16:creationId xmlns:a16="http://schemas.microsoft.com/office/drawing/2014/main" id="{749B92A2-DA75-47D8-B520-28D5F06B7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2" t="4068" r="8627" b="3465"/>
          <a:stretch>
            <a:fillRect/>
          </a:stretch>
        </p:blipFill>
        <p:spPr bwMode="auto">
          <a:xfrm>
            <a:off x="6183313" y="3611563"/>
            <a:ext cx="2798762" cy="263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5783" name="Text Box 7">
            <a:extLst>
              <a:ext uri="{FF2B5EF4-FFF2-40B4-BE49-F238E27FC236}">
                <a16:creationId xmlns:a16="http://schemas.microsoft.com/office/drawing/2014/main" id="{4F0D348B-13F1-4DB2-BF8E-BF3BB6488F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7850" y="1019175"/>
            <a:ext cx="190182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en-US" sz="1400">
                <a:latin typeface="Comic Sans MS" panose="030F0702030302020204" pitchFamily="66" charset="0"/>
              </a:rPr>
              <a:t>2000</a:t>
            </a:r>
          </a:p>
          <a:p>
            <a:r>
              <a:rPr lang="fr-FR" altLang="en-US" sz="1400">
                <a:latin typeface="Comic Sans MS" panose="030F0702030302020204" pitchFamily="66" charset="0"/>
              </a:rPr>
              <a:t>0.5 millions of cells</a:t>
            </a:r>
          </a:p>
          <a:p>
            <a:r>
              <a:rPr lang="fr-FR" altLang="en-US" sz="1400">
                <a:latin typeface="Comic Sans MS" panose="030F0702030302020204" pitchFamily="66" charset="0"/>
              </a:rPr>
              <a:t>400h*12 processors </a:t>
            </a:r>
          </a:p>
          <a:p>
            <a:r>
              <a:rPr lang="fr-FR" altLang="en-US" sz="1400">
                <a:latin typeface="Comic Sans MS" panose="030F0702030302020204" pitchFamily="66" charset="0"/>
              </a:rPr>
              <a:t>IBM SP2</a:t>
            </a:r>
          </a:p>
        </p:txBody>
      </p:sp>
      <p:sp>
        <p:nvSpPr>
          <p:cNvPr id="715784" name="Text Box 8">
            <a:extLst>
              <a:ext uri="{FF2B5EF4-FFF2-40B4-BE49-F238E27FC236}">
                <a16:creationId xmlns:a16="http://schemas.microsoft.com/office/drawing/2014/main" id="{44AD7866-EAB7-4510-BEE5-3951E1C9AF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7850" y="3648075"/>
            <a:ext cx="190182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en-US" sz="1400">
                <a:latin typeface="Comic Sans MS" panose="030F0702030302020204" pitchFamily="66" charset="0"/>
              </a:rPr>
              <a:t>2000</a:t>
            </a:r>
          </a:p>
          <a:p>
            <a:r>
              <a:rPr lang="fr-FR" altLang="en-US" sz="1400">
                <a:latin typeface="Comic Sans MS" panose="030F0702030302020204" pitchFamily="66" charset="0"/>
              </a:rPr>
              <a:t>6 millions of cells</a:t>
            </a:r>
          </a:p>
          <a:p>
            <a:r>
              <a:rPr lang="fr-FR" altLang="en-US" sz="1400">
                <a:latin typeface="Comic Sans MS" panose="030F0702030302020204" pitchFamily="66" charset="0"/>
              </a:rPr>
              <a:t>450h*16 processors </a:t>
            </a:r>
          </a:p>
          <a:p>
            <a:r>
              <a:rPr lang="fr-FR" altLang="en-US" sz="1400">
                <a:latin typeface="Comic Sans MS" panose="030F0702030302020204" pitchFamily="66" charset="0"/>
              </a:rPr>
              <a:t>COMPAQ</a:t>
            </a:r>
          </a:p>
        </p:txBody>
      </p:sp>
      <p:sp>
        <p:nvSpPr>
          <p:cNvPr id="715785" name="Text Box 9">
            <a:extLst>
              <a:ext uri="{FF2B5EF4-FFF2-40B4-BE49-F238E27FC236}">
                <a16:creationId xmlns:a16="http://schemas.microsoft.com/office/drawing/2014/main" id="{A11EB880-D51E-4CF4-BFDF-222A83DE7D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2913" y="2543175"/>
            <a:ext cx="193040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fr-FR" altLang="en-US" sz="1400">
                <a:latin typeface="Comic Sans MS" panose="030F0702030302020204" pitchFamily="66" charset="0"/>
              </a:rPr>
              <a:t>2001</a:t>
            </a:r>
          </a:p>
          <a:p>
            <a:pPr algn="r"/>
            <a:r>
              <a:rPr lang="fr-FR" altLang="en-US" sz="1400">
                <a:latin typeface="Comic Sans MS" panose="030F0702030302020204" pitchFamily="66" charset="0"/>
              </a:rPr>
              <a:t>15 millions of cells</a:t>
            </a:r>
          </a:p>
          <a:p>
            <a:pPr algn="r"/>
            <a:r>
              <a:rPr lang="fr-FR" altLang="en-US" sz="1400">
                <a:latin typeface="Comic Sans MS" panose="030F0702030302020204" pitchFamily="66" charset="0"/>
              </a:rPr>
              <a:t>300h*32 processors </a:t>
            </a:r>
          </a:p>
          <a:p>
            <a:pPr algn="r"/>
            <a:r>
              <a:rPr lang="fr-FR" altLang="en-US" sz="1400">
                <a:latin typeface="Comic Sans MS" panose="030F0702030302020204" pitchFamily="66" charset="0"/>
              </a:rPr>
              <a:t>COMPAQ</a:t>
            </a:r>
          </a:p>
        </p:txBody>
      </p:sp>
      <p:sp>
        <p:nvSpPr>
          <p:cNvPr id="715786" name="Text Box 10">
            <a:extLst>
              <a:ext uri="{FF2B5EF4-FFF2-40B4-BE49-F238E27FC236}">
                <a16:creationId xmlns:a16="http://schemas.microsoft.com/office/drawing/2014/main" id="{8FE1D71F-5355-48B8-A441-68EEF54ADF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2113" y="5205413"/>
            <a:ext cx="198120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fr-FR" altLang="en-US" sz="1400">
                <a:latin typeface="Comic Sans MS" panose="030F0702030302020204" pitchFamily="66" charset="0"/>
              </a:rPr>
              <a:t>2002</a:t>
            </a:r>
          </a:p>
          <a:p>
            <a:pPr algn="r"/>
            <a:r>
              <a:rPr lang="fr-FR" altLang="en-US" sz="1400">
                <a:latin typeface="Comic Sans MS" panose="030F0702030302020204" pitchFamily="66" charset="0"/>
              </a:rPr>
              <a:t>150 millions of cells</a:t>
            </a:r>
          </a:p>
          <a:p>
            <a:pPr algn="r"/>
            <a:r>
              <a:rPr lang="fr-FR" altLang="en-US" sz="1400">
                <a:latin typeface="Comic Sans MS" panose="030F0702030302020204" pitchFamily="66" charset="0"/>
              </a:rPr>
              <a:t>180h*512 processors </a:t>
            </a:r>
          </a:p>
          <a:p>
            <a:pPr algn="r"/>
            <a:r>
              <a:rPr lang="fr-FR" altLang="en-US" sz="1400">
                <a:latin typeface="Comic Sans MS" panose="030F0702030302020204" pitchFamily="66" charset="0"/>
              </a:rPr>
              <a:t>HP</a:t>
            </a:r>
          </a:p>
        </p:txBody>
      </p:sp>
      <p:sp>
        <p:nvSpPr>
          <p:cNvPr id="715787" name="Text Box 11">
            <a:extLst>
              <a:ext uri="{FF2B5EF4-FFF2-40B4-BE49-F238E27FC236}">
                <a16:creationId xmlns:a16="http://schemas.microsoft.com/office/drawing/2014/main" id="{42F1B3D3-B8AF-4CA2-974F-10EA716420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6400800"/>
            <a:ext cx="17129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en-US" sz="1400" i="1">
                <a:latin typeface="Comic Sans MS" panose="030F0702030302020204" pitchFamily="66" charset="0"/>
              </a:rPr>
              <a:t>Author : M. Boulet</a:t>
            </a:r>
          </a:p>
        </p:txBody>
      </p:sp>
    </p:spTree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Footer Placeholder 4">
            <a:extLst>
              <a:ext uri="{FF2B5EF4-FFF2-40B4-BE49-F238E27FC236}">
                <a16:creationId xmlns:a16="http://schemas.microsoft.com/office/drawing/2014/main" id="{C680325A-3D80-40D1-AA04-97A510BF1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en-US"/>
              <a:t>CEA/DAM </a:t>
            </a:r>
          </a:p>
        </p:txBody>
      </p:sp>
      <p:sp>
        <p:nvSpPr>
          <p:cNvPr id="716802" name="Rectangle 2">
            <a:extLst>
              <a:ext uri="{FF2B5EF4-FFF2-40B4-BE49-F238E27FC236}">
                <a16:creationId xmlns:a16="http://schemas.microsoft.com/office/drawing/2014/main" id="{EA9C1632-798D-4B6A-B1B2-271F628355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81100" y="228600"/>
            <a:ext cx="7799388" cy="5349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BE" altLang="en-US" sz="2400"/>
              <a:t>Advances in RCS computation</a:t>
            </a:r>
            <a:endParaRPr lang="fr-BE" altLang="en-US"/>
          </a:p>
        </p:txBody>
      </p:sp>
      <p:pic>
        <p:nvPicPr>
          <p:cNvPr id="716803" name="Picture 3">
            <a:extLst>
              <a:ext uri="{FF2B5EF4-FFF2-40B4-BE49-F238E27FC236}">
                <a16:creationId xmlns:a16="http://schemas.microsoft.com/office/drawing/2014/main" id="{4C60FDD4-B3B3-47AC-B471-20E82039E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92" t="24391" b="15417"/>
          <a:stretch>
            <a:fillRect/>
          </a:stretch>
        </p:blipFill>
        <p:spPr bwMode="auto">
          <a:xfrm>
            <a:off x="3276600" y="2057400"/>
            <a:ext cx="1557338" cy="129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6804" name="Line 4">
            <a:extLst>
              <a:ext uri="{FF2B5EF4-FFF2-40B4-BE49-F238E27FC236}">
                <a16:creationId xmlns:a16="http://schemas.microsoft.com/office/drawing/2014/main" id="{0B636636-B2F3-43D6-8BFD-25C645AD6D7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55675" y="5599113"/>
            <a:ext cx="4186238" cy="15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805" name="Line 5">
            <a:extLst>
              <a:ext uri="{FF2B5EF4-FFF2-40B4-BE49-F238E27FC236}">
                <a16:creationId xmlns:a16="http://schemas.microsoft.com/office/drawing/2014/main" id="{832C705D-92CF-440D-87D4-21FE0F39C005}"/>
              </a:ext>
            </a:extLst>
          </p:cNvPr>
          <p:cNvSpPr>
            <a:spLocks noChangeShapeType="1"/>
          </p:cNvSpPr>
          <p:nvPr/>
        </p:nvSpPr>
        <p:spPr bwMode="auto">
          <a:xfrm>
            <a:off x="1703388" y="5522913"/>
            <a:ext cx="0" cy="1809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806" name="Line 6">
            <a:extLst>
              <a:ext uri="{FF2B5EF4-FFF2-40B4-BE49-F238E27FC236}">
                <a16:creationId xmlns:a16="http://schemas.microsoft.com/office/drawing/2014/main" id="{729A8CA6-72BD-45E1-8E38-288325087024}"/>
              </a:ext>
            </a:extLst>
          </p:cNvPr>
          <p:cNvSpPr>
            <a:spLocks noChangeShapeType="1"/>
          </p:cNvSpPr>
          <p:nvPr/>
        </p:nvSpPr>
        <p:spPr bwMode="auto">
          <a:xfrm>
            <a:off x="3287713" y="5522913"/>
            <a:ext cx="0" cy="1809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807" name="Line 7">
            <a:extLst>
              <a:ext uri="{FF2B5EF4-FFF2-40B4-BE49-F238E27FC236}">
                <a16:creationId xmlns:a16="http://schemas.microsoft.com/office/drawing/2014/main" id="{45E6AC4F-8725-45A5-BF89-A7D3B12CC5E8}"/>
              </a:ext>
            </a:extLst>
          </p:cNvPr>
          <p:cNvSpPr>
            <a:spLocks noChangeShapeType="1"/>
          </p:cNvSpPr>
          <p:nvPr/>
        </p:nvSpPr>
        <p:spPr bwMode="auto">
          <a:xfrm>
            <a:off x="4862513" y="5522913"/>
            <a:ext cx="0" cy="1809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808" name="Line 8">
            <a:extLst>
              <a:ext uri="{FF2B5EF4-FFF2-40B4-BE49-F238E27FC236}">
                <a16:creationId xmlns:a16="http://schemas.microsoft.com/office/drawing/2014/main" id="{92421E1C-43FA-41E2-A854-3F54A9F8ABC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92275" y="5280025"/>
            <a:ext cx="0" cy="334963"/>
          </a:xfrm>
          <a:prstGeom prst="line">
            <a:avLst/>
          </a:prstGeom>
          <a:noFill/>
          <a:ln w="63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809" name="Line 9">
            <a:extLst>
              <a:ext uri="{FF2B5EF4-FFF2-40B4-BE49-F238E27FC236}">
                <a16:creationId xmlns:a16="http://schemas.microsoft.com/office/drawing/2014/main" id="{8470F759-39C6-4E60-8DE0-4C8C5D0CA1A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73425" y="4803775"/>
            <a:ext cx="0" cy="795338"/>
          </a:xfrm>
          <a:prstGeom prst="line">
            <a:avLst/>
          </a:prstGeom>
          <a:noFill/>
          <a:ln w="63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810" name="Text Box 10">
            <a:extLst>
              <a:ext uri="{FF2B5EF4-FFF2-40B4-BE49-F238E27FC236}">
                <a16:creationId xmlns:a16="http://schemas.microsoft.com/office/drawing/2014/main" id="{742F4C08-081F-4158-B5BE-4882AFD60E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6363" y="5716588"/>
            <a:ext cx="7747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en-US" sz="1800">
                <a:latin typeface="Comic Sans MS" panose="030F0702030302020204" pitchFamily="66" charset="0"/>
              </a:rPr>
              <a:t>1990 </a:t>
            </a:r>
          </a:p>
        </p:txBody>
      </p:sp>
      <p:sp>
        <p:nvSpPr>
          <p:cNvPr id="716811" name="Text Box 11">
            <a:extLst>
              <a:ext uri="{FF2B5EF4-FFF2-40B4-BE49-F238E27FC236}">
                <a16:creationId xmlns:a16="http://schemas.microsoft.com/office/drawing/2014/main" id="{702C9DBA-A584-42D4-8C08-33038A24EB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4063" y="5715000"/>
            <a:ext cx="742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en-US" sz="1800">
                <a:latin typeface="Comic Sans MS" panose="030F0702030302020204" pitchFamily="66" charset="0"/>
              </a:rPr>
              <a:t>2003</a:t>
            </a:r>
          </a:p>
        </p:txBody>
      </p:sp>
      <p:sp>
        <p:nvSpPr>
          <p:cNvPr id="716812" name="Text Box 12">
            <a:extLst>
              <a:ext uri="{FF2B5EF4-FFF2-40B4-BE49-F238E27FC236}">
                <a16:creationId xmlns:a16="http://schemas.microsoft.com/office/drawing/2014/main" id="{10691C66-A146-4AE4-993E-797E6103D3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4500" y="5715000"/>
            <a:ext cx="7064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r-FR" altLang="en-US" sz="1800">
                <a:latin typeface="Comic Sans MS" panose="030F0702030302020204" pitchFamily="66" charset="0"/>
              </a:rPr>
              <a:t>1997</a:t>
            </a:r>
          </a:p>
        </p:txBody>
      </p:sp>
      <p:sp>
        <p:nvSpPr>
          <p:cNvPr id="716813" name="Text Box 13">
            <a:extLst>
              <a:ext uri="{FF2B5EF4-FFF2-40B4-BE49-F238E27FC236}">
                <a16:creationId xmlns:a16="http://schemas.microsoft.com/office/drawing/2014/main" id="{614457CD-A157-4882-8EBE-54991C2F3F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5300" y="4956175"/>
            <a:ext cx="9953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en-US" b="1">
                <a:solidFill>
                  <a:srgbClr val="FF0066"/>
                </a:solidFill>
                <a:latin typeface="Comic Sans MS" panose="030F0702030302020204" pitchFamily="66" charset="0"/>
              </a:rPr>
              <a:t>ARLENE</a:t>
            </a:r>
            <a:endParaRPr lang="fr-FR" altLang="en-US"/>
          </a:p>
        </p:txBody>
      </p:sp>
      <p:sp>
        <p:nvSpPr>
          <p:cNvPr id="716814" name="Rectangle 14">
            <a:extLst>
              <a:ext uri="{FF2B5EF4-FFF2-40B4-BE49-F238E27FC236}">
                <a16:creationId xmlns:a16="http://schemas.microsoft.com/office/drawing/2014/main" id="{D6D8B354-7102-4C3F-BD53-7ECA771D7F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7225" y="4733925"/>
            <a:ext cx="119063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815" name="Text Box 15">
            <a:extLst>
              <a:ext uri="{FF2B5EF4-FFF2-40B4-BE49-F238E27FC236}">
                <a16:creationId xmlns:a16="http://schemas.microsoft.com/office/drawing/2014/main" id="{57C0D8B5-C6A7-416B-BD07-4B4662A69B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5438" y="4171950"/>
            <a:ext cx="99536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en-US" b="1">
                <a:solidFill>
                  <a:srgbClr val="FF0066"/>
                </a:solidFill>
                <a:latin typeface="Comic Sans MS" panose="030F0702030302020204" pitchFamily="66" charset="0"/>
              </a:rPr>
              <a:t>ARLENE</a:t>
            </a:r>
            <a:endParaRPr lang="fr-FR" altLang="en-US" b="1">
              <a:solidFill>
                <a:schemeClr val="accent2"/>
              </a:solidFill>
            </a:endParaRPr>
          </a:p>
          <a:p>
            <a:r>
              <a:rPr lang="fr-FR" altLang="en-US" b="1">
                <a:solidFill>
                  <a:schemeClr val="accent2"/>
                </a:solidFill>
                <a:latin typeface="Comic Sans MS" panose="030F0702030302020204" pitchFamily="66" charset="0"/>
              </a:rPr>
              <a:t>ARLAS</a:t>
            </a:r>
            <a:endParaRPr lang="fr-FR" altLang="en-US"/>
          </a:p>
        </p:txBody>
      </p:sp>
      <p:sp>
        <p:nvSpPr>
          <p:cNvPr id="716816" name="Text Box 16">
            <a:extLst>
              <a:ext uri="{FF2B5EF4-FFF2-40B4-BE49-F238E27FC236}">
                <a16:creationId xmlns:a16="http://schemas.microsoft.com/office/drawing/2014/main" id="{5F7B53A6-9EB4-478F-A47F-AA011C505F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3850" y="4492625"/>
            <a:ext cx="160178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altLang="en-US">
                <a:latin typeface="Comic Sans MS" panose="030F0702030302020204" pitchFamily="66" charset="0"/>
              </a:rPr>
              <a:t>CRAY T3D/T3E</a:t>
            </a:r>
          </a:p>
        </p:txBody>
      </p:sp>
      <p:sp>
        <p:nvSpPr>
          <p:cNvPr id="716817" name="Line 17">
            <a:extLst>
              <a:ext uri="{FF2B5EF4-FFF2-40B4-BE49-F238E27FC236}">
                <a16:creationId xmlns:a16="http://schemas.microsoft.com/office/drawing/2014/main" id="{6894FD4E-FC16-405C-9A2E-B5E0903F0B3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84563" y="4787900"/>
            <a:ext cx="0" cy="490538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818" name="Text Box 18">
            <a:extLst>
              <a:ext uri="{FF2B5EF4-FFF2-40B4-BE49-F238E27FC236}">
                <a16:creationId xmlns:a16="http://schemas.microsoft.com/office/drawing/2014/main" id="{240A8791-D81D-4EEF-AECD-6794AAB810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9013" y="4930775"/>
            <a:ext cx="1323975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fr-FR" altLang="en-US" sz="1400">
                <a:solidFill>
                  <a:srgbClr val="FF3300"/>
                </a:solidFill>
                <a:latin typeface="Comic Sans MS" panose="030F0702030302020204" pitchFamily="66" charset="0"/>
                <a:sym typeface="Monotype Sorts" pitchFamily="2" charset="2"/>
              </a:rPr>
              <a:t> </a:t>
            </a:r>
            <a:r>
              <a:rPr lang="fr-FR" altLang="en-US" sz="1400">
                <a:latin typeface="Comic Sans MS" panose="030F0702030302020204" pitchFamily="66" charset="0"/>
                <a:sym typeface="Monotype Sorts" pitchFamily="2" charset="2"/>
              </a:rPr>
              <a:t> </a:t>
            </a:r>
            <a:r>
              <a:rPr lang="fr-FR" altLang="en-US" sz="1400" b="1">
                <a:latin typeface="Comic Sans MS" panose="030F0702030302020204" pitchFamily="66" charset="0"/>
                <a:sym typeface="Monotype Sorts" pitchFamily="2" charset="2"/>
              </a:rPr>
              <a:t>Parallelism</a:t>
            </a:r>
            <a:endParaRPr lang="fr-FR" altLang="en-US" sz="1400">
              <a:latin typeface="Comic Sans MS" panose="030F0702030302020204" pitchFamily="66" charset="0"/>
              <a:sym typeface="Monotype Sorts" pitchFamily="2" charset="2"/>
            </a:endParaRPr>
          </a:p>
        </p:txBody>
      </p:sp>
      <p:sp>
        <p:nvSpPr>
          <p:cNvPr id="716819" name="Line 19">
            <a:extLst>
              <a:ext uri="{FF2B5EF4-FFF2-40B4-BE49-F238E27FC236}">
                <a16:creationId xmlns:a16="http://schemas.microsoft.com/office/drawing/2014/main" id="{83908A0D-70F5-43AD-BF1E-488655ABB4A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64100" y="1957388"/>
            <a:ext cx="0" cy="3670300"/>
          </a:xfrm>
          <a:prstGeom prst="line">
            <a:avLst/>
          </a:prstGeom>
          <a:noFill/>
          <a:ln w="63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820" name="Line 20">
            <a:extLst>
              <a:ext uri="{FF2B5EF4-FFF2-40B4-BE49-F238E27FC236}">
                <a16:creationId xmlns:a16="http://schemas.microsoft.com/office/drawing/2014/main" id="{54E4A2B1-457F-4CD5-8907-0E2AA0199C7A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2057400"/>
            <a:ext cx="0" cy="2058988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821" name="Text Box 21">
            <a:extLst>
              <a:ext uri="{FF2B5EF4-FFF2-40B4-BE49-F238E27FC236}">
                <a16:creationId xmlns:a16="http://schemas.microsoft.com/office/drawing/2014/main" id="{CDD5B525-DE21-466F-8D93-A874960596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2513" y="2378075"/>
            <a:ext cx="2417762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2857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2857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2857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2857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2857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fr-FR" altLang="en-US" sz="1200">
                <a:solidFill>
                  <a:srgbClr val="FF3300"/>
                </a:solidFill>
                <a:latin typeface="Comic Sans MS" panose="030F0702030302020204" pitchFamily="66" charset="0"/>
                <a:sym typeface="Monotype Sorts" pitchFamily="2" charset="2"/>
              </a:rPr>
              <a:t> </a:t>
            </a:r>
            <a:r>
              <a:rPr lang="fr-FR" altLang="en-US" sz="1200">
                <a:latin typeface="Comic Sans MS" panose="030F0702030302020204" pitchFamily="66" charset="0"/>
                <a:sym typeface="Monotype Sorts" pitchFamily="2" charset="2"/>
              </a:rPr>
              <a:t> </a:t>
            </a:r>
            <a:r>
              <a:rPr lang="fr-FR" altLang="en-US" sz="1200" b="1">
                <a:latin typeface="Comic Sans MS" panose="030F0702030302020204" pitchFamily="66" charset="0"/>
                <a:sym typeface="Monotype Sorts" pitchFamily="2" charset="2"/>
              </a:rPr>
              <a:t>New numerical methods</a:t>
            </a:r>
          </a:p>
          <a:p>
            <a:pPr>
              <a:lnSpc>
                <a:spcPct val="120000"/>
              </a:lnSpc>
            </a:pPr>
            <a:r>
              <a:rPr lang="fr-FR" altLang="en-US" sz="1200" b="1">
                <a:latin typeface="Comic Sans MS" panose="030F0702030302020204" pitchFamily="66" charset="0"/>
                <a:sym typeface="Monotype Sorts" pitchFamily="2" charset="2"/>
              </a:rPr>
              <a:t>	</a:t>
            </a:r>
            <a:r>
              <a:rPr lang="fr-FR" altLang="en-US" sz="1200" b="1">
                <a:solidFill>
                  <a:srgbClr val="FF33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</a:t>
            </a:r>
            <a:r>
              <a:rPr lang="fr-FR" altLang="en-US" sz="1200" b="1"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fr-FR" altLang="en-US" sz="1200">
                <a:latin typeface="Comic Sans MS" panose="030F0702030302020204" pitchFamily="66" charset="0"/>
                <a:sym typeface="Wingdings" panose="05000000000000000000" pitchFamily="2" charset="2"/>
              </a:rPr>
              <a:t>EID formulation</a:t>
            </a:r>
            <a:endParaRPr lang="fr-FR" altLang="en-US" sz="1200" b="1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>
              <a:lnSpc>
                <a:spcPct val="120000"/>
              </a:lnSpc>
            </a:pPr>
            <a:r>
              <a:rPr lang="fr-FR" altLang="en-US" sz="1200" b="1">
                <a:latin typeface="Comic Sans MS" panose="030F0702030302020204" pitchFamily="66" charset="0"/>
                <a:sym typeface="Wingdings" panose="05000000000000000000" pitchFamily="2" charset="2"/>
              </a:rPr>
              <a:t>	</a:t>
            </a:r>
            <a:r>
              <a:rPr lang="fr-FR" altLang="en-US" sz="1200" b="1">
                <a:solidFill>
                  <a:srgbClr val="FF33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</a:t>
            </a:r>
            <a:r>
              <a:rPr lang="fr-FR" altLang="en-US" sz="1200" b="1"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fr-FR" altLang="en-US" sz="1200">
                <a:latin typeface="Comic Sans MS" panose="030F0702030302020204" pitchFamily="66" charset="0"/>
                <a:sym typeface="Wingdings" panose="05000000000000000000" pitchFamily="2" charset="2"/>
              </a:rPr>
              <a:t>Multipoles</a:t>
            </a:r>
          </a:p>
          <a:p>
            <a:pPr>
              <a:lnSpc>
                <a:spcPct val="120000"/>
              </a:lnSpc>
            </a:pPr>
            <a:r>
              <a:rPr lang="fr-FR" altLang="en-US" sz="1200" b="1">
                <a:latin typeface="Comic Sans MS" panose="030F0702030302020204" pitchFamily="66" charset="0"/>
                <a:sym typeface="Wingdings" panose="05000000000000000000" pitchFamily="2" charset="2"/>
              </a:rPr>
              <a:t>	</a:t>
            </a:r>
            <a:r>
              <a:rPr lang="fr-FR" altLang="en-US" sz="1200" b="1">
                <a:solidFill>
                  <a:srgbClr val="FF33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 </a:t>
            </a:r>
            <a:r>
              <a:rPr lang="fr-FR" altLang="en-US" sz="1200">
                <a:latin typeface="Comic Sans MS" panose="030F0702030302020204" pitchFamily="66" charset="0"/>
                <a:sym typeface="Wingdings" panose="05000000000000000000" pitchFamily="2" charset="2"/>
              </a:rPr>
              <a:t>Domain decomposition</a:t>
            </a:r>
            <a:endParaRPr lang="fr-FR" altLang="en-US" sz="1200" b="1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>
              <a:lnSpc>
                <a:spcPct val="120000"/>
              </a:lnSpc>
            </a:pPr>
            <a:r>
              <a:rPr lang="fr-FR" altLang="en-US" sz="1200" b="1">
                <a:latin typeface="Comic Sans MS" panose="030F0702030302020204" pitchFamily="66" charset="0"/>
                <a:sym typeface="Wingdings" panose="05000000000000000000" pitchFamily="2" charset="2"/>
              </a:rPr>
              <a:t>	</a:t>
            </a:r>
            <a:r>
              <a:rPr lang="fr-FR" altLang="en-US" sz="1200" b="1">
                <a:solidFill>
                  <a:srgbClr val="FF33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</a:t>
            </a:r>
            <a:r>
              <a:rPr lang="fr-FR" altLang="en-US" sz="1200" b="1"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fr-FR" altLang="en-US" sz="1200">
                <a:latin typeface="Comic Sans MS" panose="030F0702030302020204" pitchFamily="66" charset="0"/>
                <a:sym typeface="Wingdings" panose="05000000000000000000" pitchFamily="2" charset="2"/>
              </a:rPr>
              <a:t>Direct/iterative solver</a:t>
            </a:r>
          </a:p>
        </p:txBody>
      </p:sp>
      <p:sp>
        <p:nvSpPr>
          <p:cNvPr id="716822" name="Text Box 22">
            <a:extLst>
              <a:ext uri="{FF2B5EF4-FFF2-40B4-BE49-F238E27FC236}">
                <a16:creationId xmlns:a16="http://schemas.microsoft.com/office/drawing/2014/main" id="{3784F03C-F30C-44B4-BD40-278BD1EDF7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5029200"/>
            <a:ext cx="10668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altLang="en-US">
                <a:latin typeface="Comic Sans MS" panose="030F0702030302020204" pitchFamily="66" charset="0"/>
              </a:rPr>
              <a:t>CRAY</a:t>
            </a:r>
          </a:p>
          <a:p>
            <a:r>
              <a:rPr lang="fr-FR" altLang="en-US">
                <a:latin typeface="Comic Sans MS" panose="030F0702030302020204" pitchFamily="66" charset="0"/>
              </a:rPr>
              <a:t>YMP</a:t>
            </a:r>
          </a:p>
        </p:txBody>
      </p:sp>
      <p:sp>
        <p:nvSpPr>
          <p:cNvPr id="716823" name="Text Box 23">
            <a:extLst>
              <a:ext uri="{FF2B5EF4-FFF2-40B4-BE49-F238E27FC236}">
                <a16:creationId xmlns:a16="http://schemas.microsoft.com/office/drawing/2014/main" id="{15EBA04A-1459-4CB1-B60A-13660F87AB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7588" y="1677988"/>
            <a:ext cx="847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altLang="en-US">
                <a:latin typeface="Comic Sans MS" panose="030F0702030302020204" pitchFamily="66" charset="0"/>
              </a:rPr>
              <a:t>TERA</a:t>
            </a:r>
          </a:p>
        </p:txBody>
      </p:sp>
      <p:sp>
        <p:nvSpPr>
          <p:cNvPr id="716824" name="Text Box 24">
            <a:extLst>
              <a:ext uri="{FF2B5EF4-FFF2-40B4-BE49-F238E27FC236}">
                <a16:creationId xmlns:a16="http://schemas.microsoft.com/office/drawing/2014/main" id="{E9108FC5-1F2B-4534-B5F8-88BAE89770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8538" y="3732213"/>
            <a:ext cx="8667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altLang="en-US">
                <a:latin typeface="Comic Sans MS" panose="030F0702030302020204" pitchFamily="66" charset="0"/>
              </a:rPr>
              <a:t>TERA</a:t>
            </a:r>
          </a:p>
        </p:txBody>
      </p:sp>
      <p:sp>
        <p:nvSpPr>
          <p:cNvPr id="716825" name="Text Box 25">
            <a:extLst>
              <a:ext uri="{FF2B5EF4-FFF2-40B4-BE49-F238E27FC236}">
                <a16:creationId xmlns:a16="http://schemas.microsoft.com/office/drawing/2014/main" id="{2CF4FFF6-9772-4BFA-B4EB-97F5727309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4975" y="3444875"/>
            <a:ext cx="99536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en-US" b="1">
                <a:solidFill>
                  <a:srgbClr val="FF0066"/>
                </a:solidFill>
                <a:latin typeface="Comic Sans MS" panose="030F0702030302020204" pitchFamily="66" charset="0"/>
              </a:rPr>
              <a:t>ARLENE</a:t>
            </a:r>
            <a:endParaRPr lang="fr-FR" altLang="en-US" b="1">
              <a:solidFill>
                <a:schemeClr val="accent2"/>
              </a:solidFill>
            </a:endParaRPr>
          </a:p>
          <a:p>
            <a:r>
              <a:rPr lang="fr-FR" altLang="en-US" b="1">
                <a:solidFill>
                  <a:schemeClr val="accent2"/>
                </a:solidFill>
                <a:latin typeface="Comic Sans MS" panose="030F0702030302020204" pitchFamily="66" charset="0"/>
              </a:rPr>
              <a:t>ARLAS</a:t>
            </a:r>
            <a:endParaRPr lang="fr-FR" altLang="en-US"/>
          </a:p>
        </p:txBody>
      </p:sp>
      <p:sp>
        <p:nvSpPr>
          <p:cNvPr id="716826" name="Text Box 26">
            <a:extLst>
              <a:ext uri="{FF2B5EF4-FFF2-40B4-BE49-F238E27FC236}">
                <a16:creationId xmlns:a16="http://schemas.microsoft.com/office/drawing/2014/main" id="{B2CA2B0D-3C4C-4D9C-8981-726EEC19DE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105400"/>
            <a:ext cx="5651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en-US" sz="1500" b="1">
                <a:solidFill>
                  <a:schemeClr val="accent2"/>
                </a:solidFill>
              </a:rPr>
              <a:t>2000</a:t>
            </a:r>
            <a:endParaRPr lang="fr-FR" altLang="en-US" b="1"/>
          </a:p>
        </p:txBody>
      </p:sp>
      <p:sp>
        <p:nvSpPr>
          <p:cNvPr id="716827" name="Text Box 27">
            <a:extLst>
              <a:ext uri="{FF2B5EF4-FFF2-40B4-BE49-F238E27FC236}">
                <a16:creationId xmlns:a16="http://schemas.microsoft.com/office/drawing/2014/main" id="{E5C6D758-C053-4CEE-8F1B-3154BF8FA4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648200"/>
            <a:ext cx="673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en-US" sz="1400" b="1">
                <a:solidFill>
                  <a:schemeClr val="accent1"/>
                </a:solidFill>
              </a:rPr>
              <a:t>30 000</a:t>
            </a:r>
            <a:endParaRPr lang="fr-FR" altLang="en-US" sz="1400"/>
          </a:p>
        </p:txBody>
      </p:sp>
      <p:sp>
        <p:nvSpPr>
          <p:cNvPr id="716828" name="Text Box 28">
            <a:extLst>
              <a:ext uri="{FF2B5EF4-FFF2-40B4-BE49-F238E27FC236}">
                <a16:creationId xmlns:a16="http://schemas.microsoft.com/office/drawing/2014/main" id="{94B80E69-079F-4710-9316-20F0A673E6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886200"/>
            <a:ext cx="762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en-US" sz="1400" b="1">
                <a:solidFill>
                  <a:srgbClr val="FF9900"/>
                </a:solidFill>
              </a:rPr>
              <a:t>500 000</a:t>
            </a:r>
            <a:endParaRPr lang="fr-FR" altLang="en-US" sz="1400"/>
          </a:p>
        </p:txBody>
      </p:sp>
      <p:sp>
        <p:nvSpPr>
          <p:cNvPr id="716829" name="Line 29">
            <a:extLst>
              <a:ext uri="{FF2B5EF4-FFF2-40B4-BE49-F238E27FC236}">
                <a16:creationId xmlns:a16="http://schemas.microsoft.com/office/drawing/2014/main" id="{F8403CA3-9BE1-4175-AAC2-8B5241CA1963}"/>
              </a:ext>
            </a:extLst>
          </p:cNvPr>
          <p:cNvSpPr>
            <a:spLocks noChangeShapeType="1"/>
          </p:cNvSpPr>
          <p:nvPr/>
        </p:nvSpPr>
        <p:spPr bwMode="auto">
          <a:xfrm>
            <a:off x="955675" y="5294313"/>
            <a:ext cx="1222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830" name="Line 30">
            <a:extLst>
              <a:ext uri="{FF2B5EF4-FFF2-40B4-BE49-F238E27FC236}">
                <a16:creationId xmlns:a16="http://schemas.microsoft.com/office/drawing/2014/main" id="{BE8EA598-6621-4F17-9E42-7D86E77ADD58}"/>
              </a:ext>
            </a:extLst>
          </p:cNvPr>
          <p:cNvSpPr>
            <a:spLocks noChangeShapeType="1"/>
          </p:cNvSpPr>
          <p:nvPr/>
        </p:nvSpPr>
        <p:spPr bwMode="auto">
          <a:xfrm>
            <a:off x="955675" y="4819650"/>
            <a:ext cx="1222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831" name="Line 31">
            <a:extLst>
              <a:ext uri="{FF2B5EF4-FFF2-40B4-BE49-F238E27FC236}">
                <a16:creationId xmlns:a16="http://schemas.microsoft.com/office/drawing/2014/main" id="{02F877B7-13BD-41C9-9F7F-599FBE20C595}"/>
              </a:ext>
            </a:extLst>
          </p:cNvPr>
          <p:cNvSpPr>
            <a:spLocks noChangeShapeType="1"/>
          </p:cNvSpPr>
          <p:nvPr/>
        </p:nvSpPr>
        <p:spPr bwMode="auto">
          <a:xfrm>
            <a:off x="955675" y="4037013"/>
            <a:ext cx="1222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832" name="Line 32">
            <a:extLst>
              <a:ext uri="{FF2B5EF4-FFF2-40B4-BE49-F238E27FC236}">
                <a16:creationId xmlns:a16="http://schemas.microsoft.com/office/drawing/2014/main" id="{5F5FC830-B931-44C0-80E9-BF02D872446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16000" y="952500"/>
            <a:ext cx="0" cy="50657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833" name="Line 33">
            <a:extLst>
              <a:ext uri="{FF2B5EF4-FFF2-40B4-BE49-F238E27FC236}">
                <a16:creationId xmlns:a16="http://schemas.microsoft.com/office/drawing/2014/main" id="{B0C96119-EAB5-45D9-AFAC-0EE0D344E453}"/>
              </a:ext>
            </a:extLst>
          </p:cNvPr>
          <p:cNvSpPr>
            <a:spLocks noChangeShapeType="1"/>
          </p:cNvSpPr>
          <p:nvPr/>
        </p:nvSpPr>
        <p:spPr bwMode="auto">
          <a:xfrm>
            <a:off x="955675" y="1973263"/>
            <a:ext cx="1222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834" name="Text Box 34">
            <a:extLst>
              <a:ext uri="{FF2B5EF4-FFF2-40B4-BE49-F238E27FC236}">
                <a16:creationId xmlns:a16="http://schemas.microsoft.com/office/drawing/2014/main" id="{10E8F56D-0281-4E65-AC5A-980A028A72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28800"/>
            <a:ext cx="9842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en-US" sz="1400" b="1">
                <a:solidFill>
                  <a:srgbClr val="FF3300"/>
                </a:solidFill>
              </a:rPr>
              <a:t>30 000 000</a:t>
            </a:r>
            <a:endParaRPr lang="fr-FR" altLang="en-US" sz="1400"/>
          </a:p>
        </p:txBody>
      </p:sp>
      <p:sp>
        <p:nvSpPr>
          <p:cNvPr id="716835" name="Rectangle 35">
            <a:extLst>
              <a:ext uri="{FF2B5EF4-FFF2-40B4-BE49-F238E27FC236}">
                <a16:creationId xmlns:a16="http://schemas.microsoft.com/office/drawing/2014/main" id="{D524E0A5-C1F9-4ED8-8E7F-39176FF144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6313" y="3983038"/>
            <a:ext cx="117475" cy="1508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836" name="Text Box 36">
            <a:extLst>
              <a:ext uri="{FF2B5EF4-FFF2-40B4-BE49-F238E27FC236}">
                <a16:creationId xmlns:a16="http://schemas.microsoft.com/office/drawing/2014/main" id="{BEEBF475-51E4-41D1-B839-087F3CDB3A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50" y="1160463"/>
            <a:ext cx="1365250" cy="5270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r-FR" altLang="en-US" sz="1400">
                <a:latin typeface="Comic Sans MS" panose="030F0702030302020204" pitchFamily="66" charset="0"/>
              </a:rPr>
              <a:t>Number of</a:t>
            </a:r>
          </a:p>
          <a:p>
            <a:pPr algn="ctr"/>
            <a:r>
              <a:rPr lang="fr-FR" altLang="en-US" sz="1400">
                <a:latin typeface="Comic Sans MS" panose="030F0702030302020204" pitchFamily="66" charset="0"/>
              </a:rPr>
              <a:t>Unknown</a:t>
            </a:r>
          </a:p>
        </p:txBody>
      </p:sp>
      <p:sp>
        <p:nvSpPr>
          <p:cNvPr id="716837" name="Line 37">
            <a:extLst>
              <a:ext uri="{FF2B5EF4-FFF2-40B4-BE49-F238E27FC236}">
                <a16:creationId xmlns:a16="http://schemas.microsoft.com/office/drawing/2014/main" id="{3793C182-6642-4D62-AFFD-25E3BFFBCE44}"/>
              </a:ext>
            </a:extLst>
          </p:cNvPr>
          <p:cNvSpPr>
            <a:spLocks noChangeShapeType="1"/>
          </p:cNvSpPr>
          <p:nvPr/>
        </p:nvSpPr>
        <p:spPr bwMode="auto">
          <a:xfrm>
            <a:off x="1042988" y="5292725"/>
            <a:ext cx="261937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838" name="Line 38">
            <a:extLst>
              <a:ext uri="{FF2B5EF4-FFF2-40B4-BE49-F238E27FC236}">
                <a16:creationId xmlns:a16="http://schemas.microsoft.com/office/drawing/2014/main" id="{32878118-8808-46CE-B709-FFEC85474973}"/>
              </a:ext>
            </a:extLst>
          </p:cNvPr>
          <p:cNvSpPr>
            <a:spLocks noChangeShapeType="1"/>
          </p:cNvSpPr>
          <p:nvPr/>
        </p:nvSpPr>
        <p:spPr bwMode="auto">
          <a:xfrm>
            <a:off x="996950" y="4803775"/>
            <a:ext cx="2185988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839" name="Line 39">
            <a:extLst>
              <a:ext uri="{FF2B5EF4-FFF2-40B4-BE49-F238E27FC236}">
                <a16:creationId xmlns:a16="http://schemas.microsoft.com/office/drawing/2014/main" id="{17064EA1-8E6D-4778-A2B8-9D9524205D7A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9650" y="4037013"/>
            <a:ext cx="437356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840" name="Line 40">
            <a:extLst>
              <a:ext uri="{FF2B5EF4-FFF2-40B4-BE49-F238E27FC236}">
                <a16:creationId xmlns:a16="http://schemas.microsoft.com/office/drawing/2014/main" id="{820599E1-0A26-4D71-A70F-7D6A9E6C0316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6800" y="1973263"/>
            <a:ext cx="4319588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841" name="Rectangle 41">
            <a:extLst>
              <a:ext uri="{FF2B5EF4-FFF2-40B4-BE49-F238E27FC236}">
                <a16:creationId xmlns:a16="http://schemas.microsoft.com/office/drawing/2014/main" id="{3922F3AE-A668-4A20-8364-A9359F57BD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8538" y="1901825"/>
            <a:ext cx="119062" cy="1539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842" name="Rectangle 42">
            <a:extLst>
              <a:ext uri="{FF2B5EF4-FFF2-40B4-BE49-F238E27FC236}">
                <a16:creationId xmlns:a16="http://schemas.microsoft.com/office/drawing/2014/main" id="{228AFFB9-D8E2-4004-BAE9-4B8DFB5164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8300" y="5222875"/>
            <a:ext cx="117475" cy="1539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843" name="Text Box 43">
            <a:extLst>
              <a:ext uri="{FF2B5EF4-FFF2-40B4-BE49-F238E27FC236}">
                <a16:creationId xmlns:a16="http://schemas.microsoft.com/office/drawing/2014/main" id="{0011CE9F-FAEB-4FC4-94D0-A68EC6273B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5313" y="1579563"/>
            <a:ext cx="11572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en-US" b="1">
                <a:solidFill>
                  <a:srgbClr val="FF9933"/>
                </a:solidFill>
                <a:latin typeface="Comic Sans MS" panose="030F0702030302020204" pitchFamily="66" charset="0"/>
              </a:rPr>
              <a:t>ODYSSEE</a:t>
            </a:r>
            <a:endParaRPr lang="fr-FR" altLang="en-US">
              <a:solidFill>
                <a:srgbClr val="FF9933"/>
              </a:solidFill>
            </a:endParaRPr>
          </a:p>
        </p:txBody>
      </p:sp>
      <p:graphicFrame>
        <p:nvGraphicFramePr>
          <p:cNvPr id="716844" name="Object 44">
            <a:extLst>
              <a:ext uri="{FF2B5EF4-FFF2-40B4-BE49-F238E27FC236}">
                <a16:creationId xmlns:a16="http://schemas.microsoft.com/office/drawing/2014/main" id="{571C33F9-F8A4-4052-83A1-1BF693E5078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37225" y="5157788"/>
          <a:ext cx="3314700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048" name="Document" r:id="rId4" imgW="2214360" imgH="762120" progId="Word.Document.8">
                  <p:embed/>
                </p:oleObj>
              </mc:Choice>
              <mc:Fallback>
                <p:oleObj name="Document" r:id="rId4" imgW="2214360" imgH="762120" progId="Word.Document.8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7225" y="5157788"/>
                        <a:ext cx="3314700" cy="1009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6845" name="Picture 45">
            <a:extLst>
              <a:ext uri="{FF2B5EF4-FFF2-40B4-BE49-F238E27FC236}">
                <a16:creationId xmlns:a16="http://schemas.microsoft.com/office/drawing/2014/main" id="{B39617CB-42A0-45FA-A260-BA294D213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225" y="3114675"/>
            <a:ext cx="1122363" cy="17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846" name="Picture 46">
            <a:extLst>
              <a:ext uri="{FF2B5EF4-FFF2-40B4-BE49-F238E27FC236}">
                <a16:creationId xmlns:a16="http://schemas.microsoft.com/office/drawing/2014/main" id="{2561ECBC-F87B-41C4-AB09-DE701F7436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275" y="3597275"/>
            <a:ext cx="1831975" cy="136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6847" name="Rectangle 47">
            <a:extLst>
              <a:ext uri="{FF2B5EF4-FFF2-40B4-BE49-F238E27FC236}">
                <a16:creationId xmlns:a16="http://schemas.microsoft.com/office/drawing/2014/main" id="{E681AC3A-12D0-49D2-BD63-A7D7E2C506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7225" y="1333500"/>
            <a:ext cx="3314700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58775" indent="-358775" defTabSz="9572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7875" indent="-298450" defTabSz="9572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6975" indent="-239713" defTabSz="9572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6400" indent="-239713" defTabSz="9572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54238" indent="-238125" defTabSz="9572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11438" indent="-238125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8638" indent="-238125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5838" indent="-238125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83038" indent="-238125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rgbClr val="66CC33"/>
              </a:buClr>
              <a:buFontTx/>
              <a:buChar char="o"/>
            </a:pPr>
            <a:r>
              <a:rPr lang="en-US" altLang="en-US" sz="1800">
                <a:latin typeface="Comic Sans MS" panose="030F0702030302020204" pitchFamily="66" charset="0"/>
                <a:cs typeface="Arial" panose="020B0604020202020204" pitchFamily="34" charset="0"/>
              </a:rPr>
              <a:t>Cone shaped object at  2 Ghz :</a:t>
            </a:r>
          </a:p>
          <a:p>
            <a:pPr lvl="1">
              <a:spcBef>
                <a:spcPct val="20000"/>
              </a:spcBef>
              <a:buClr>
                <a:srgbClr val="66CC33"/>
              </a:buClr>
              <a:buFontTx/>
              <a:buChar char="o"/>
            </a:pPr>
            <a:r>
              <a:rPr lang="fr-FR" altLang="en-US" sz="1800">
                <a:latin typeface="Comic Sans MS" panose="030F0702030302020204" pitchFamily="66" charset="0"/>
              </a:rPr>
              <a:t>104 000 unknown</a:t>
            </a:r>
          </a:p>
          <a:p>
            <a:pPr lvl="1">
              <a:spcBef>
                <a:spcPct val="20000"/>
              </a:spcBef>
              <a:buClr>
                <a:srgbClr val="66CC33"/>
              </a:buClr>
              <a:buFontTx/>
              <a:buChar char="o"/>
            </a:pPr>
            <a:r>
              <a:rPr lang="fr-FR" altLang="en-US" sz="1800">
                <a:latin typeface="Comic Sans MS" panose="030F0702030302020204" pitchFamily="66" charset="0"/>
              </a:rPr>
              <a:t>Matrix size :  85.5 GB</a:t>
            </a:r>
          </a:p>
        </p:txBody>
      </p:sp>
      <p:sp>
        <p:nvSpPr>
          <p:cNvPr id="716848" name="Text Box 48">
            <a:extLst>
              <a:ext uri="{FF2B5EF4-FFF2-40B4-BE49-F238E27FC236}">
                <a16:creationId xmlns:a16="http://schemas.microsoft.com/office/drawing/2014/main" id="{DEFBDBC1-8DF2-43C8-9831-401203B482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6400800"/>
            <a:ext cx="46466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en-US" b="1">
                <a:latin typeface="Arial" panose="020B0604020202020204" pitchFamily="34" charset="0"/>
              </a:rPr>
              <a:t>Authors : M. Sesques, M. Mandallena (CESTA)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2">
            <a:extLst>
              <a:ext uri="{FF2B5EF4-FFF2-40B4-BE49-F238E27FC236}">
                <a16:creationId xmlns:a16="http://schemas.microsoft.com/office/drawing/2014/main" id="{5B36A9E5-D1F7-437F-ABA0-54E9EE653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en-US"/>
              <a:t>CEA/DAM </a:t>
            </a:r>
          </a:p>
        </p:txBody>
      </p:sp>
      <p:sp>
        <p:nvSpPr>
          <p:cNvPr id="717826" name="Rectangle 2">
            <a:extLst>
              <a:ext uri="{FF2B5EF4-FFF2-40B4-BE49-F238E27FC236}">
                <a16:creationId xmlns:a16="http://schemas.microsoft.com/office/drawing/2014/main" id="{FF9A2B0F-0AC4-4927-8CB9-2A9337545F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1025" y="914400"/>
            <a:ext cx="6865938" cy="188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r-FR" altLang="en-US" sz="2400">
                <a:latin typeface="Comic Sans MS" panose="030F0702030302020204" pitchFamily="66" charset="0"/>
              </a:rPr>
              <a:t>Pu</a:t>
            </a:r>
            <a:r>
              <a:rPr lang="fr-FR" altLang="en-US" sz="2400" baseline="30000">
                <a:latin typeface="Comic Sans MS" panose="030F0702030302020204" pitchFamily="66" charset="0"/>
              </a:rPr>
              <a:t>239   </a:t>
            </a:r>
            <a:r>
              <a:rPr lang="fr-FR" altLang="en-US" sz="2400">
                <a:latin typeface="Comic Sans MS" panose="030F0702030302020204" pitchFamily="66" charset="0"/>
              </a:rPr>
              <a:t>--&gt;</a:t>
            </a:r>
            <a:r>
              <a:rPr lang="fr-FR" altLang="en-US" sz="2400" baseline="30000">
                <a:latin typeface="Comic Sans MS" panose="030F0702030302020204" pitchFamily="66" charset="0"/>
              </a:rPr>
              <a:t>   </a:t>
            </a:r>
            <a:r>
              <a:rPr lang="fr-FR" altLang="en-US" sz="2400">
                <a:latin typeface="Comic Sans MS" panose="030F0702030302020204" pitchFamily="66" charset="0"/>
              </a:rPr>
              <a:t>U</a:t>
            </a:r>
            <a:r>
              <a:rPr lang="fr-FR" altLang="en-US" sz="2400" baseline="30000">
                <a:latin typeface="Comic Sans MS" panose="030F0702030302020204" pitchFamily="66" charset="0"/>
              </a:rPr>
              <a:t>235</a:t>
            </a:r>
            <a:r>
              <a:rPr lang="fr-FR" altLang="en-US" sz="2400">
                <a:latin typeface="Comic Sans MS" panose="030F0702030302020204" pitchFamily="66" charset="0"/>
              </a:rPr>
              <a:t> </a:t>
            </a:r>
            <a:r>
              <a:rPr lang="fr-FR" altLang="en-US" sz="2000">
                <a:latin typeface="Comic Sans MS" panose="030F0702030302020204" pitchFamily="66" charset="0"/>
              </a:rPr>
              <a:t>(88 keV) </a:t>
            </a:r>
            <a:r>
              <a:rPr lang="fr-FR" altLang="en-US" sz="2400">
                <a:latin typeface="Comic Sans MS" panose="030F0702030302020204" pitchFamily="66" charset="0"/>
              </a:rPr>
              <a:t>+</a:t>
            </a:r>
            <a:r>
              <a:rPr lang="fr-FR" altLang="en-US" sz="2000">
                <a:latin typeface="Comic Sans MS" panose="030F0702030302020204" pitchFamily="66" charset="0"/>
              </a:rPr>
              <a:t> </a:t>
            </a:r>
            <a:r>
              <a:rPr lang="fr-FR" altLang="en-US" sz="2400">
                <a:latin typeface="Comic Sans MS" panose="030F0702030302020204" pitchFamily="66" charset="0"/>
              </a:rPr>
              <a:t>He </a:t>
            </a:r>
            <a:r>
              <a:rPr lang="fr-FR" altLang="en-US" sz="2000">
                <a:latin typeface="Comic Sans MS" panose="030F0702030302020204" pitchFamily="66" charset="0"/>
              </a:rPr>
              <a:t>(5.2 MeV)</a:t>
            </a:r>
          </a:p>
          <a:p>
            <a:pPr algn="ctr"/>
            <a:endParaRPr lang="fr-FR" altLang="en-US" sz="800">
              <a:latin typeface="Comic Sans MS" panose="030F0702030302020204" pitchFamily="66" charset="0"/>
            </a:endParaRPr>
          </a:p>
          <a:p>
            <a:pPr algn="ctr"/>
            <a:r>
              <a:rPr lang="fr-FR" altLang="en-US" sz="2400">
                <a:latin typeface="Comic Sans MS" panose="030F0702030302020204" pitchFamily="66" charset="0"/>
              </a:rPr>
              <a:t>=&gt; Default creation : type and number ?</a:t>
            </a:r>
          </a:p>
          <a:p>
            <a:pPr algn="ctr"/>
            <a:endParaRPr lang="fr-FR" altLang="en-US" sz="1800">
              <a:latin typeface="Comic Sans MS" panose="030F0702030302020204" pitchFamily="66" charset="0"/>
            </a:endParaRPr>
          </a:p>
          <a:p>
            <a:pPr algn="ctr"/>
            <a:r>
              <a:rPr lang="fr-FR" altLang="en-US" sz="2400">
                <a:latin typeface="Comic Sans MS" panose="030F0702030302020204" pitchFamily="66" charset="0"/>
              </a:rPr>
              <a:t>Tool :  Molecular dynamics </a:t>
            </a:r>
            <a:r>
              <a:rPr lang="fr-FR" altLang="en-US" sz="1800">
                <a:latin typeface="Comic Sans MS" panose="030F0702030302020204" pitchFamily="66" charset="0"/>
              </a:rPr>
              <a:t>(DEN/SRMP ; DAM/DSSI)</a:t>
            </a:r>
            <a:endParaRPr lang="fr-FR" altLang="en-US" sz="2000">
              <a:latin typeface="Comic Sans MS" panose="030F0702030302020204" pitchFamily="66" charset="0"/>
            </a:endParaRPr>
          </a:p>
          <a:p>
            <a:pPr algn="ctr"/>
            <a:endParaRPr lang="fr-FR" altLang="en-US" sz="200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17827" name="Rectangle 3">
            <a:extLst>
              <a:ext uri="{FF2B5EF4-FFF2-40B4-BE49-F238E27FC236}">
                <a16:creationId xmlns:a16="http://schemas.microsoft.com/office/drawing/2014/main" id="{DAA6FDD5-FB82-4894-8CB8-B05E78A1296F}"/>
              </a:ext>
            </a:extLst>
          </p:cNvPr>
          <p:cNvSpPr>
            <a:spLocks noChangeArrowheads="1"/>
          </p:cNvSpPr>
          <p:nvPr/>
        </p:nvSpPr>
        <p:spPr bwMode="auto">
          <a:xfrm rot="21600000">
            <a:off x="0" y="4037013"/>
            <a:ext cx="3486150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r-FR" altLang="en-US" sz="1800">
                <a:latin typeface="Comic Sans MS" panose="030F0702030302020204" pitchFamily="66" charset="0"/>
              </a:rPr>
              <a:t>200 000 time steps </a:t>
            </a:r>
          </a:p>
          <a:p>
            <a:pPr algn="ctr"/>
            <a:r>
              <a:rPr lang="fr-FR" altLang="en-US" sz="1800">
                <a:latin typeface="Comic Sans MS" panose="030F0702030302020204" pitchFamily="66" charset="0"/>
              </a:rPr>
              <a:t>4 weeks of computation </a:t>
            </a:r>
          </a:p>
          <a:p>
            <a:pPr algn="ctr"/>
            <a:r>
              <a:rPr lang="fr-FR" altLang="en-US" sz="1800">
                <a:latin typeface="Comic Sans MS" panose="030F0702030302020204" pitchFamily="66" charset="0"/>
              </a:rPr>
              <a:t>32 processors of TERA</a:t>
            </a:r>
          </a:p>
          <a:p>
            <a:pPr algn="ctr"/>
            <a:endParaRPr lang="fr-FR" altLang="en-US" sz="1800">
              <a:latin typeface="Comic Sans MS" panose="030F0702030302020204" pitchFamily="66" charset="0"/>
            </a:endParaRPr>
          </a:p>
          <a:p>
            <a:pPr algn="ctr"/>
            <a:r>
              <a:rPr lang="fr-FR" altLang="en-US" sz="1800">
                <a:latin typeface="Comic Sans MS" panose="030F0702030302020204" pitchFamily="66" charset="0"/>
              </a:rPr>
              <a:t>Also </a:t>
            </a:r>
            <a:r>
              <a:rPr lang="en-US" altLang="en-US" sz="1800">
                <a:latin typeface="Comic Sans MS" panose="030F0702030302020204" pitchFamily="66" charset="0"/>
              </a:rPr>
              <a:t>20 10</a:t>
            </a:r>
            <a:r>
              <a:rPr lang="en-US" altLang="en-US" sz="1800" baseline="30000">
                <a:latin typeface="Comic Sans MS" panose="030F0702030302020204" pitchFamily="66" charset="0"/>
              </a:rPr>
              <a:t>6 </a:t>
            </a:r>
            <a:r>
              <a:rPr lang="en-US" altLang="en-US" sz="1800">
                <a:latin typeface="Comic Sans MS" panose="030F0702030302020204" pitchFamily="66" charset="0"/>
              </a:rPr>
              <a:t>atoms on 128 procs</a:t>
            </a:r>
            <a:endParaRPr lang="fr-FR" altLang="en-US" sz="2400"/>
          </a:p>
        </p:txBody>
      </p:sp>
      <p:grpSp>
        <p:nvGrpSpPr>
          <p:cNvPr id="717828" name="Group 4">
            <a:extLst>
              <a:ext uri="{FF2B5EF4-FFF2-40B4-BE49-F238E27FC236}">
                <a16:creationId xmlns:a16="http://schemas.microsoft.com/office/drawing/2014/main" id="{27FF3206-7D59-4404-BDE0-D3E023340F2C}"/>
              </a:ext>
            </a:extLst>
          </p:cNvPr>
          <p:cNvGrpSpPr>
            <a:grpSpLocks/>
          </p:cNvGrpSpPr>
          <p:nvPr/>
        </p:nvGrpSpPr>
        <p:grpSpPr bwMode="auto">
          <a:xfrm>
            <a:off x="3506788" y="2692400"/>
            <a:ext cx="5265737" cy="3470275"/>
            <a:chOff x="1418" y="1728"/>
            <a:chExt cx="3317" cy="2186"/>
          </a:xfrm>
        </p:grpSpPr>
        <p:pic>
          <p:nvPicPr>
            <p:cNvPr id="717829" name="Picture 5">
              <a:extLst>
                <a:ext uri="{FF2B5EF4-FFF2-40B4-BE49-F238E27FC236}">
                  <a16:creationId xmlns:a16="http://schemas.microsoft.com/office/drawing/2014/main" id="{F52C1103-5077-40D5-ADDA-C6635A094B39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8" y="1728"/>
              <a:ext cx="3317" cy="21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</a:extLst>
          </p:spPr>
        </p:pic>
        <p:sp>
          <p:nvSpPr>
            <p:cNvPr id="717830" name="Line 6">
              <a:extLst>
                <a:ext uri="{FF2B5EF4-FFF2-40B4-BE49-F238E27FC236}">
                  <a16:creationId xmlns:a16="http://schemas.microsoft.com/office/drawing/2014/main" id="{625C8244-73A8-4B25-B2F9-7089ED01CD64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4121" y="3744"/>
              <a:ext cx="538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831" name="Text Box 7">
              <a:extLst>
                <a:ext uri="{FF2B5EF4-FFF2-40B4-BE49-F238E27FC236}">
                  <a16:creationId xmlns:a16="http://schemas.microsoft.com/office/drawing/2014/main" id="{6CD90691-81BE-4A9E-B3A4-A4AA18338376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4169" y="3499"/>
              <a:ext cx="41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defTabSz="957263">
                <a:tabLst>
                  <a:tab pos="757238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479425" defTabSz="957263">
                <a:tabLst>
                  <a:tab pos="757238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957263" defTabSz="957263">
                <a:tabLst>
                  <a:tab pos="757238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436688" defTabSz="957263">
                <a:tabLst>
                  <a:tab pos="757238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1916113" defTabSz="957263">
                <a:tabLst>
                  <a:tab pos="757238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373313" defTabSz="957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57238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830513" defTabSz="957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57238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287713" defTabSz="957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57238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744913" defTabSz="957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57238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fr-FR" altLang="en-US" sz="2000">
                  <a:solidFill>
                    <a:srgbClr val="FFFFFF"/>
                  </a:solidFill>
                  <a:latin typeface="Comic Sans MS" panose="030F0702030302020204" pitchFamily="66" charset="0"/>
                </a:rPr>
                <a:t>5  nm </a:t>
              </a:r>
            </a:p>
          </p:txBody>
        </p:sp>
        <p:sp>
          <p:nvSpPr>
            <p:cNvPr id="717832" name="Text Box 8">
              <a:extLst>
                <a:ext uri="{FF2B5EF4-FFF2-40B4-BE49-F238E27FC236}">
                  <a16:creationId xmlns:a16="http://schemas.microsoft.com/office/drawing/2014/main" id="{808D7583-E4B9-4C20-BD3D-D5C58D24F852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506" y="1806"/>
              <a:ext cx="1241" cy="35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defTabSz="957263">
                <a:tabLst>
                  <a:tab pos="757238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479425" defTabSz="957263">
                <a:tabLst>
                  <a:tab pos="757238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957263" defTabSz="957263">
                <a:tabLst>
                  <a:tab pos="757238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436688" defTabSz="957263">
                <a:tabLst>
                  <a:tab pos="757238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1916113" defTabSz="957263">
                <a:tabLst>
                  <a:tab pos="757238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373313" defTabSz="957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57238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830513" defTabSz="957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57238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287713" defTabSz="957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57238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744913" defTabSz="957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57238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SzPct val="109000"/>
              </a:pPr>
              <a:r>
                <a:rPr lang="fr-FR" altLang="en-US" sz="2300">
                  <a:solidFill>
                    <a:srgbClr val="FFFFFF"/>
                  </a:solidFill>
                  <a:latin typeface="Comic Sans MS" panose="030F0702030302020204" pitchFamily="66" charset="0"/>
                </a:rPr>
                <a:t>9 M atomes</a:t>
              </a:r>
            </a:p>
            <a:p>
              <a:pPr>
                <a:buSzPct val="109000"/>
              </a:pPr>
              <a:r>
                <a:rPr lang="fr-FR" altLang="en-US" sz="2300">
                  <a:solidFill>
                    <a:srgbClr val="FFFFFF"/>
                  </a:solidFill>
                  <a:latin typeface="Comic Sans MS" panose="030F0702030302020204" pitchFamily="66" charset="0"/>
                </a:rPr>
                <a:t>20 keV</a:t>
              </a:r>
              <a:endParaRPr lang="fr-FR" altLang="en-US" sz="1900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717833" name="Rectangle 9">
              <a:extLst>
                <a:ext uri="{FF2B5EF4-FFF2-40B4-BE49-F238E27FC236}">
                  <a16:creationId xmlns:a16="http://schemas.microsoft.com/office/drawing/2014/main" id="{F3E56B5B-56AE-474A-A6B8-98310A2222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6" y="1785"/>
              <a:ext cx="638" cy="2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en-US" sz="2300">
                  <a:solidFill>
                    <a:srgbClr val="FFFFFF"/>
                  </a:solidFill>
                  <a:latin typeface="Comic Sans MS" panose="030F0702030302020204" pitchFamily="66" charset="0"/>
                </a:rPr>
                <a:t>85  ps</a:t>
              </a:r>
            </a:p>
          </p:txBody>
        </p:sp>
        <p:sp>
          <p:nvSpPr>
            <p:cNvPr id="717834" name="Oval 10">
              <a:extLst>
                <a:ext uri="{FF2B5EF4-FFF2-40B4-BE49-F238E27FC236}">
                  <a16:creationId xmlns:a16="http://schemas.microsoft.com/office/drawing/2014/main" id="{C7DE3E29-4DAF-40E2-BC68-BC587AE47D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6" y="3744"/>
              <a:ext cx="89" cy="96"/>
            </a:xfrm>
            <a:prstGeom prst="ellipse">
              <a:avLst/>
            </a:prstGeom>
            <a:solidFill>
              <a:srgbClr val="00CC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835" name="Oval 11">
              <a:extLst>
                <a:ext uri="{FF2B5EF4-FFF2-40B4-BE49-F238E27FC236}">
                  <a16:creationId xmlns:a16="http://schemas.microsoft.com/office/drawing/2014/main" id="{9E78686F-56CF-4D26-862B-0FA2807D0C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8" y="3744"/>
              <a:ext cx="89" cy="96"/>
            </a:xfrm>
            <a:prstGeom prst="ellipse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836" name="Oval 12">
              <a:extLst>
                <a:ext uri="{FF2B5EF4-FFF2-40B4-BE49-F238E27FC236}">
                  <a16:creationId xmlns:a16="http://schemas.microsoft.com/office/drawing/2014/main" id="{98695D81-504B-4DFA-9CBC-90BAD64D3B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1" y="3792"/>
              <a:ext cx="45" cy="4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837" name="Text Box 13">
              <a:extLst>
                <a:ext uri="{FF2B5EF4-FFF2-40B4-BE49-F238E27FC236}">
                  <a16:creationId xmlns:a16="http://schemas.microsoft.com/office/drawing/2014/main" id="{75117F53-8701-4535-B579-A1ECEBBC77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27" y="3690"/>
              <a:ext cx="68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fr-FR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interstitiel</a:t>
              </a:r>
            </a:p>
          </p:txBody>
        </p:sp>
        <p:sp>
          <p:nvSpPr>
            <p:cNvPr id="717838" name="Text Box 14">
              <a:extLst>
                <a:ext uri="{FF2B5EF4-FFF2-40B4-BE49-F238E27FC236}">
                  <a16:creationId xmlns:a16="http://schemas.microsoft.com/office/drawing/2014/main" id="{4D62A9D0-70AA-49A5-937D-428F290EAB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6" y="3690"/>
              <a:ext cx="84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fr-FR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remplacement</a:t>
              </a:r>
            </a:p>
          </p:txBody>
        </p:sp>
        <p:sp>
          <p:nvSpPr>
            <p:cNvPr id="717839" name="Text Box 15">
              <a:extLst>
                <a:ext uri="{FF2B5EF4-FFF2-40B4-BE49-F238E27FC236}">
                  <a16:creationId xmlns:a16="http://schemas.microsoft.com/office/drawing/2014/main" id="{53ED4F49-7D95-4499-895A-D9FC3E3AD3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95" y="3681"/>
              <a:ext cx="4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fr-FR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lacune</a:t>
              </a:r>
            </a:p>
          </p:txBody>
        </p:sp>
      </p:grpSp>
      <p:sp>
        <p:nvSpPr>
          <p:cNvPr id="717840" name="Text Box 16">
            <a:extLst>
              <a:ext uri="{FF2B5EF4-FFF2-40B4-BE49-F238E27FC236}">
                <a16:creationId xmlns:a16="http://schemas.microsoft.com/office/drawing/2014/main" id="{1A80D16F-47FD-4751-BB2F-A9E6FAD7AA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1175" y="6381750"/>
            <a:ext cx="2578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en-US" b="1">
                <a:latin typeface="Arial" panose="020B0604020202020204" pitchFamily="34" charset="0"/>
              </a:rPr>
              <a:t>Author : P. Pochet (CVA)</a:t>
            </a:r>
          </a:p>
        </p:txBody>
      </p:sp>
      <p:sp>
        <p:nvSpPr>
          <p:cNvPr id="717841" name="Rectangle 17">
            <a:extLst>
              <a:ext uri="{FF2B5EF4-FFF2-40B4-BE49-F238E27FC236}">
                <a16:creationId xmlns:a16="http://schemas.microsoft.com/office/drawing/2014/main" id="{A7546170-CEF3-4841-8121-EED641321D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190500"/>
            <a:ext cx="682307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 algn="ctr" defTabSz="957263">
              <a:defRPr sz="2800">
                <a:solidFill>
                  <a:srgbClr val="4F5557"/>
                </a:solidFill>
                <a:latin typeface="Comic Sans MS" panose="030F0702030302020204" pitchFamily="66" charset="0"/>
              </a:defRPr>
            </a:lvl1pPr>
            <a:lvl2pPr algn="ctr" defTabSz="957263">
              <a:defRPr sz="2800">
                <a:solidFill>
                  <a:srgbClr val="4F5557"/>
                </a:solidFill>
                <a:latin typeface="Comic Sans MS" panose="030F0702030302020204" pitchFamily="66" charset="0"/>
              </a:defRPr>
            </a:lvl2pPr>
            <a:lvl3pPr algn="ctr" defTabSz="957263">
              <a:defRPr sz="2800">
                <a:solidFill>
                  <a:srgbClr val="4F5557"/>
                </a:solidFill>
                <a:latin typeface="Comic Sans MS" panose="030F0702030302020204" pitchFamily="66" charset="0"/>
              </a:defRPr>
            </a:lvl3pPr>
            <a:lvl4pPr algn="ctr" defTabSz="957263">
              <a:defRPr sz="2800">
                <a:solidFill>
                  <a:srgbClr val="4F5557"/>
                </a:solidFill>
                <a:latin typeface="Comic Sans MS" panose="030F0702030302020204" pitchFamily="66" charset="0"/>
              </a:defRPr>
            </a:lvl4pPr>
            <a:lvl5pPr algn="ctr" defTabSz="957263">
              <a:defRPr sz="2800">
                <a:solidFill>
                  <a:srgbClr val="4F5557"/>
                </a:solidFill>
                <a:latin typeface="Comic Sans MS" panose="030F0702030302020204" pitchFamily="66" charset="0"/>
              </a:defRPr>
            </a:lvl5pPr>
            <a:lvl6pPr marL="4572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4F5557"/>
                </a:solidFill>
                <a:latin typeface="Comic Sans MS" panose="030F0702030302020204" pitchFamily="66" charset="0"/>
              </a:defRPr>
            </a:lvl6pPr>
            <a:lvl7pPr marL="9144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4F5557"/>
                </a:solidFill>
                <a:latin typeface="Comic Sans MS" panose="030F0702030302020204" pitchFamily="66" charset="0"/>
              </a:defRPr>
            </a:lvl7pPr>
            <a:lvl8pPr marL="1371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4F5557"/>
                </a:solidFill>
                <a:latin typeface="Comic Sans MS" panose="030F0702030302020204" pitchFamily="66" charset="0"/>
              </a:defRPr>
            </a:lvl8pPr>
            <a:lvl9pPr marL="18288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4F5557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fr-FR" altLang="en-US" sz="2400"/>
              <a:t>Physics code : Plutonium Ageing</a:t>
            </a:r>
            <a:endParaRPr lang="fr-FR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Footer Placeholder 4">
            <a:extLst>
              <a:ext uri="{FF2B5EF4-FFF2-40B4-BE49-F238E27FC236}">
                <a16:creationId xmlns:a16="http://schemas.microsoft.com/office/drawing/2014/main" id="{C3AEA162-127E-43C2-BCD0-042369AD4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en-US"/>
              <a:t>CEA/DAM </a:t>
            </a:r>
          </a:p>
        </p:txBody>
      </p:sp>
      <p:sp>
        <p:nvSpPr>
          <p:cNvPr id="695298" name="Rectangle 2">
            <a:extLst>
              <a:ext uri="{FF2B5EF4-FFF2-40B4-BE49-F238E27FC236}">
                <a16:creationId xmlns:a16="http://schemas.microsoft.com/office/drawing/2014/main" id="{E3423E4C-0DB6-41B1-AA45-6531E56359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19200" y="190500"/>
            <a:ext cx="3886200" cy="571500"/>
          </a:xfrm>
        </p:spPr>
        <p:txBody>
          <a:bodyPr/>
          <a:lstStyle/>
          <a:p>
            <a:r>
              <a:rPr lang="fr-FR" altLang="en-US" sz="2400"/>
              <a:t>Physics codes</a:t>
            </a:r>
            <a:endParaRPr lang="fr-FR" altLang="en-US"/>
          </a:p>
        </p:txBody>
      </p:sp>
      <p:sp>
        <p:nvSpPr>
          <p:cNvPr id="695299" name="Rectangle 3">
            <a:extLst>
              <a:ext uri="{FF2B5EF4-FFF2-40B4-BE49-F238E27FC236}">
                <a16:creationId xmlns:a16="http://schemas.microsoft.com/office/drawing/2014/main" id="{6315E0FA-B280-461D-A45B-047278A43F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25600"/>
            <a:ext cx="46482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altLang="en-US" sz="2000"/>
              <a:t>Simulation of laser beam propagation in LMJ (D. Nassiet)</a:t>
            </a:r>
          </a:p>
          <a:p>
            <a:pPr lvl="1">
              <a:lnSpc>
                <a:spcPct val="90000"/>
              </a:lnSpc>
            </a:pPr>
            <a:r>
              <a:rPr lang="fr-FR" altLang="en-US" sz="1800"/>
              <a:t>2.5 day for 1 processor</a:t>
            </a:r>
          </a:p>
          <a:p>
            <a:pPr lvl="1">
              <a:lnSpc>
                <a:spcPct val="90000"/>
              </a:lnSpc>
            </a:pPr>
            <a:r>
              <a:rPr lang="fr-FR" altLang="en-US" sz="1800"/>
              <a:t>Less than 1 hour for 64 procs</a:t>
            </a:r>
          </a:p>
          <a:p>
            <a:pPr lvl="1">
              <a:lnSpc>
                <a:spcPct val="90000"/>
              </a:lnSpc>
            </a:pPr>
            <a:endParaRPr lang="fr-FR" altLang="en-US" sz="1800"/>
          </a:p>
          <a:p>
            <a:pPr>
              <a:lnSpc>
                <a:spcPct val="90000"/>
              </a:lnSpc>
            </a:pPr>
            <a:r>
              <a:rPr lang="fr-FR" altLang="en-US" sz="2000"/>
              <a:t>Laser-Plasma interaction (E. Lefebvre)</a:t>
            </a:r>
          </a:p>
          <a:p>
            <a:pPr lvl="1">
              <a:lnSpc>
                <a:spcPct val="90000"/>
              </a:lnSpc>
            </a:pPr>
            <a:r>
              <a:rPr lang="fr-FR" altLang="en-US" sz="1800"/>
              <a:t>2D scalable to 256 procs</a:t>
            </a:r>
          </a:p>
          <a:p>
            <a:pPr lvl="1">
              <a:lnSpc>
                <a:spcPct val="90000"/>
              </a:lnSpc>
            </a:pPr>
            <a:r>
              <a:rPr lang="fr-FR" altLang="en-US" sz="1800"/>
              <a:t>3D for the future</a:t>
            </a:r>
          </a:p>
          <a:p>
            <a:pPr>
              <a:lnSpc>
                <a:spcPct val="90000"/>
              </a:lnSpc>
            </a:pPr>
            <a:endParaRPr lang="fr-FR" altLang="en-US" sz="2000"/>
          </a:p>
          <a:p>
            <a:pPr>
              <a:lnSpc>
                <a:spcPct val="90000"/>
              </a:lnSpc>
            </a:pPr>
            <a:r>
              <a:rPr lang="fr-FR" altLang="en-US" sz="2000"/>
              <a:t>And many others …in material simulation, wave propagation ...</a:t>
            </a:r>
          </a:p>
        </p:txBody>
      </p:sp>
      <p:grpSp>
        <p:nvGrpSpPr>
          <p:cNvPr id="695300" name="Group 4">
            <a:extLst>
              <a:ext uri="{FF2B5EF4-FFF2-40B4-BE49-F238E27FC236}">
                <a16:creationId xmlns:a16="http://schemas.microsoft.com/office/drawing/2014/main" id="{6B60D1FD-A35B-448D-AFA3-DF375EAF2163}"/>
              </a:ext>
            </a:extLst>
          </p:cNvPr>
          <p:cNvGrpSpPr>
            <a:grpSpLocks/>
          </p:cNvGrpSpPr>
          <p:nvPr/>
        </p:nvGrpSpPr>
        <p:grpSpPr bwMode="auto">
          <a:xfrm>
            <a:off x="4960938" y="911225"/>
            <a:ext cx="3876675" cy="2476500"/>
            <a:chOff x="792" y="1014"/>
            <a:chExt cx="3484" cy="2695"/>
          </a:xfrm>
        </p:grpSpPr>
        <p:sp>
          <p:nvSpPr>
            <p:cNvPr id="695301" name="Rectangle 5">
              <a:extLst>
                <a:ext uri="{FF2B5EF4-FFF2-40B4-BE49-F238E27FC236}">
                  <a16:creationId xmlns:a16="http://schemas.microsoft.com/office/drawing/2014/main" id="{956C7B60-C447-4667-90C1-B00DE53F73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2" y="1014"/>
              <a:ext cx="3484" cy="2695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5302" name="Rectangle 6">
              <a:extLst>
                <a:ext uri="{FF2B5EF4-FFF2-40B4-BE49-F238E27FC236}">
                  <a16:creationId xmlns:a16="http://schemas.microsoft.com/office/drawing/2014/main" id="{E4266229-279C-4BC9-868C-87C0D47457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1140"/>
              <a:ext cx="2881" cy="2179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5303" name="Line 7">
              <a:extLst>
                <a:ext uri="{FF2B5EF4-FFF2-40B4-BE49-F238E27FC236}">
                  <a16:creationId xmlns:a16="http://schemas.microsoft.com/office/drawing/2014/main" id="{B2D1D270-786E-4843-8DFB-33E3A78ED8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3049"/>
              <a:ext cx="288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5304" name="Line 8">
              <a:extLst>
                <a:ext uri="{FF2B5EF4-FFF2-40B4-BE49-F238E27FC236}">
                  <a16:creationId xmlns:a16="http://schemas.microsoft.com/office/drawing/2014/main" id="{F8BFBE00-9F6D-414F-92D4-D693B3B741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2773"/>
              <a:ext cx="288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5305" name="Line 9">
              <a:extLst>
                <a:ext uri="{FF2B5EF4-FFF2-40B4-BE49-F238E27FC236}">
                  <a16:creationId xmlns:a16="http://schemas.microsoft.com/office/drawing/2014/main" id="{99AB9A19-D86D-42DD-A9F0-5DB427B44C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2503"/>
              <a:ext cx="288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5306" name="Line 10">
              <a:extLst>
                <a:ext uri="{FF2B5EF4-FFF2-40B4-BE49-F238E27FC236}">
                  <a16:creationId xmlns:a16="http://schemas.microsoft.com/office/drawing/2014/main" id="{693437BE-D9A2-475A-B256-448602A70F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2232"/>
              <a:ext cx="288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5307" name="Line 11">
              <a:extLst>
                <a:ext uri="{FF2B5EF4-FFF2-40B4-BE49-F238E27FC236}">
                  <a16:creationId xmlns:a16="http://schemas.microsoft.com/office/drawing/2014/main" id="{DA302493-A164-496C-B946-1C36AE3C09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1956"/>
              <a:ext cx="288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5308" name="Line 12">
              <a:extLst>
                <a:ext uri="{FF2B5EF4-FFF2-40B4-BE49-F238E27FC236}">
                  <a16:creationId xmlns:a16="http://schemas.microsoft.com/office/drawing/2014/main" id="{F1A38CB5-8B04-45A4-B57C-F3CA2C182F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1686"/>
              <a:ext cx="288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5309" name="Line 13">
              <a:extLst>
                <a:ext uri="{FF2B5EF4-FFF2-40B4-BE49-F238E27FC236}">
                  <a16:creationId xmlns:a16="http://schemas.microsoft.com/office/drawing/2014/main" id="{6132C481-74B1-4A01-A744-62E302F2BC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1410"/>
              <a:ext cx="288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5310" name="Line 14">
              <a:extLst>
                <a:ext uri="{FF2B5EF4-FFF2-40B4-BE49-F238E27FC236}">
                  <a16:creationId xmlns:a16="http://schemas.microsoft.com/office/drawing/2014/main" id="{074CE2A7-5912-4513-84B0-F2F461881B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1140"/>
              <a:ext cx="288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5311" name="Rectangle 15">
              <a:extLst>
                <a:ext uri="{FF2B5EF4-FFF2-40B4-BE49-F238E27FC236}">
                  <a16:creationId xmlns:a16="http://schemas.microsoft.com/office/drawing/2014/main" id="{DD10D6FA-DFA3-4EE7-B8E4-9A2BA4E3D0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1140"/>
              <a:ext cx="2881" cy="2179"/>
            </a:xfrm>
            <a:prstGeom prst="rect">
              <a:avLst/>
            </a:prstGeom>
            <a:noFill/>
            <a:ln w="26988">
              <a:solidFill>
                <a:srgbClr val="0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5312" name="Rectangle 16">
              <a:extLst>
                <a:ext uri="{FF2B5EF4-FFF2-40B4-BE49-F238E27FC236}">
                  <a16:creationId xmlns:a16="http://schemas.microsoft.com/office/drawing/2014/main" id="{C1C0F8BD-720F-4519-9FB2-D9AD8E498F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6" y="1260"/>
              <a:ext cx="230" cy="2059"/>
            </a:xfrm>
            <a:prstGeom prst="rect">
              <a:avLst/>
            </a:prstGeom>
            <a:solidFill>
              <a:srgbClr val="9933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5313" name="Rectangle 17">
              <a:extLst>
                <a:ext uri="{FF2B5EF4-FFF2-40B4-BE49-F238E27FC236}">
                  <a16:creationId xmlns:a16="http://schemas.microsoft.com/office/drawing/2014/main" id="{82985931-6192-461C-9A04-70C5A1BF8C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1" y="2298"/>
              <a:ext cx="230" cy="1021"/>
            </a:xfrm>
            <a:prstGeom prst="rect">
              <a:avLst/>
            </a:prstGeom>
            <a:solidFill>
              <a:srgbClr val="9933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5314" name="Rectangle 18">
              <a:extLst>
                <a:ext uri="{FF2B5EF4-FFF2-40B4-BE49-F238E27FC236}">
                  <a16:creationId xmlns:a16="http://schemas.microsoft.com/office/drawing/2014/main" id="{BD17CB81-A56E-4F3E-8272-B8146C4BDD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6" y="2761"/>
              <a:ext cx="236" cy="558"/>
            </a:xfrm>
            <a:prstGeom prst="rect">
              <a:avLst/>
            </a:prstGeom>
            <a:solidFill>
              <a:srgbClr val="9933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5315" name="Rectangle 19">
              <a:extLst>
                <a:ext uri="{FF2B5EF4-FFF2-40B4-BE49-F238E27FC236}">
                  <a16:creationId xmlns:a16="http://schemas.microsoft.com/office/drawing/2014/main" id="{A345C3A0-7573-495C-ACB0-07D776E20F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7" y="2989"/>
              <a:ext cx="230" cy="330"/>
            </a:xfrm>
            <a:prstGeom prst="rect">
              <a:avLst/>
            </a:prstGeom>
            <a:solidFill>
              <a:srgbClr val="9933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5316" name="Rectangle 20">
              <a:extLst>
                <a:ext uri="{FF2B5EF4-FFF2-40B4-BE49-F238E27FC236}">
                  <a16:creationId xmlns:a16="http://schemas.microsoft.com/office/drawing/2014/main" id="{E9DBC494-55D1-4A45-95A9-E633624DAC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2" y="3073"/>
              <a:ext cx="230" cy="246"/>
            </a:xfrm>
            <a:prstGeom prst="rect">
              <a:avLst/>
            </a:prstGeom>
            <a:solidFill>
              <a:srgbClr val="9933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5317" name="Line 21">
              <a:extLst>
                <a:ext uri="{FF2B5EF4-FFF2-40B4-BE49-F238E27FC236}">
                  <a16:creationId xmlns:a16="http://schemas.microsoft.com/office/drawing/2014/main" id="{E3ABB065-8E67-4B1B-9A04-1CE07F8DE6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1140"/>
              <a:ext cx="1" cy="217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5318" name="Line 22">
              <a:extLst>
                <a:ext uri="{FF2B5EF4-FFF2-40B4-BE49-F238E27FC236}">
                  <a16:creationId xmlns:a16="http://schemas.microsoft.com/office/drawing/2014/main" id="{8004BA45-0528-4083-9B32-B1E5765FFC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21" y="3319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5319" name="Line 23">
              <a:extLst>
                <a:ext uri="{FF2B5EF4-FFF2-40B4-BE49-F238E27FC236}">
                  <a16:creationId xmlns:a16="http://schemas.microsoft.com/office/drawing/2014/main" id="{251F5C50-E02E-46CB-A75F-28B23EED59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21" y="3049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5320" name="Line 24">
              <a:extLst>
                <a:ext uri="{FF2B5EF4-FFF2-40B4-BE49-F238E27FC236}">
                  <a16:creationId xmlns:a16="http://schemas.microsoft.com/office/drawing/2014/main" id="{6B2560F5-6331-4F12-A30C-58ADFA9361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21" y="2773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5321" name="Line 25">
              <a:extLst>
                <a:ext uri="{FF2B5EF4-FFF2-40B4-BE49-F238E27FC236}">
                  <a16:creationId xmlns:a16="http://schemas.microsoft.com/office/drawing/2014/main" id="{BD3B3D90-8418-4D3F-BE1A-431C0E17F8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21" y="2503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5322" name="Line 26">
              <a:extLst>
                <a:ext uri="{FF2B5EF4-FFF2-40B4-BE49-F238E27FC236}">
                  <a16:creationId xmlns:a16="http://schemas.microsoft.com/office/drawing/2014/main" id="{6EAF2005-8212-47B3-A6BE-A26309BA6C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21" y="2232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5323" name="Line 27">
              <a:extLst>
                <a:ext uri="{FF2B5EF4-FFF2-40B4-BE49-F238E27FC236}">
                  <a16:creationId xmlns:a16="http://schemas.microsoft.com/office/drawing/2014/main" id="{B9697DEF-9A3C-4839-96A8-9E6FF8C48C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21" y="1956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5324" name="Line 28">
              <a:extLst>
                <a:ext uri="{FF2B5EF4-FFF2-40B4-BE49-F238E27FC236}">
                  <a16:creationId xmlns:a16="http://schemas.microsoft.com/office/drawing/2014/main" id="{4D70B60B-9627-4C0D-BBB8-7C71A3FB9A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21" y="1686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5325" name="Line 29">
              <a:extLst>
                <a:ext uri="{FF2B5EF4-FFF2-40B4-BE49-F238E27FC236}">
                  <a16:creationId xmlns:a16="http://schemas.microsoft.com/office/drawing/2014/main" id="{58EB0947-53DA-4262-BB9A-CCCE98F867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21" y="1410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5326" name="Line 30">
              <a:extLst>
                <a:ext uri="{FF2B5EF4-FFF2-40B4-BE49-F238E27FC236}">
                  <a16:creationId xmlns:a16="http://schemas.microsoft.com/office/drawing/2014/main" id="{E68822B9-2665-48E1-A997-EC675B0BA6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21" y="1140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5327" name="Line 31">
              <a:extLst>
                <a:ext uri="{FF2B5EF4-FFF2-40B4-BE49-F238E27FC236}">
                  <a16:creationId xmlns:a16="http://schemas.microsoft.com/office/drawing/2014/main" id="{0D8A7B4E-BEEA-4F48-B379-CA6E30ADF8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3319"/>
              <a:ext cx="288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5328" name="Line 32">
              <a:extLst>
                <a:ext uri="{FF2B5EF4-FFF2-40B4-BE49-F238E27FC236}">
                  <a16:creationId xmlns:a16="http://schemas.microsoft.com/office/drawing/2014/main" id="{64173F5A-F6B3-452C-AF12-B54C823399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44" y="3319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5329" name="Line 33">
              <a:extLst>
                <a:ext uri="{FF2B5EF4-FFF2-40B4-BE49-F238E27FC236}">
                  <a16:creationId xmlns:a16="http://schemas.microsoft.com/office/drawing/2014/main" id="{B9F58664-42AD-4C9C-A6F1-B13B138AFF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19" y="3319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5330" name="Line 34">
              <a:extLst>
                <a:ext uri="{FF2B5EF4-FFF2-40B4-BE49-F238E27FC236}">
                  <a16:creationId xmlns:a16="http://schemas.microsoft.com/office/drawing/2014/main" id="{0E83C67C-153B-441F-B180-DE0A8CE7A43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94" y="3319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5331" name="Line 35">
              <a:extLst>
                <a:ext uri="{FF2B5EF4-FFF2-40B4-BE49-F238E27FC236}">
                  <a16:creationId xmlns:a16="http://schemas.microsoft.com/office/drawing/2014/main" id="{17DA17CA-5461-4A47-B4C3-0033AC9848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75" y="3319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5332" name="Line 36">
              <a:extLst>
                <a:ext uri="{FF2B5EF4-FFF2-40B4-BE49-F238E27FC236}">
                  <a16:creationId xmlns:a16="http://schemas.microsoft.com/office/drawing/2014/main" id="{45BFABA3-CBA9-4408-95A0-6159E7D23C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50" y="3319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5333" name="Line 37">
              <a:extLst>
                <a:ext uri="{FF2B5EF4-FFF2-40B4-BE49-F238E27FC236}">
                  <a16:creationId xmlns:a16="http://schemas.microsoft.com/office/drawing/2014/main" id="{4996DBE2-BEA7-4538-A3E8-76395C63F7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25" y="3319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5334" name="Rectangle 38">
              <a:extLst>
                <a:ext uri="{FF2B5EF4-FFF2-40B4-BE49-F238E27FC236}">
                  <a16:creationId xmlns:a16="http://schemas.microsoft.com/office/drawing/2014/main" id="{8628ABB4-4784-4C64-A82E-607BD54A00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9" y="3270"/>
              <a:ext cx="439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fr-FR" altLang="en-US" sz="1000">
                  <a:solidFill>
                    <a:srgbClr val="000000"/>
                  </a:solidFill>
                  <a:latin typeface="Arial" panose="020B0604020202020204" pitchFamily="34" charset="0"/>
                </a:rPr>
                <a:t>00:00:00</a:t>
              </a:r>
              <a:endParaRPr lang="fr-FR" altLang="en-US" sz="2400"/>
            </a:p>
          </p:txBody>
        </p:sp>
        <p:sp>
          <p:nvSpPr>
            <p:cNvPr id="695335" name="Rectangle 39">
              <a:extLst>
                <a:ext uri="{FF2B5EF4-FFF2-40B4-BE49-F238E27FC236}">
                  <a16:creationId xmlns:a16="http://schemas.microsoft.com/office/drawing/2014/main" id="{4A2D642A-A0F4-44BD-8598-683898660F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9" y="3001"/>
              <a:ext cx="439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fr-FR" altLang="en-US" sz="1000">
                  <a:solidFill>
                    <a:srgbClr val="000000"/>
                  </a:solidFill>
                  <a:latin typeface="Arial" panose="020B0604020202020204" pitchFamily="34" charset="0"/>
                </a:rPr>
                <a:t>00:07:12</a:t>
              </a:r>
              <a:endParaRPr lang="fr-FR" altLang="en-US" sz="2400"/>
            </a:p>
          </p:txBody>
        </p:sp>
        <p:sp>
          <p:nvSpPr>
            <p:cNvPr id="695336" name="Rectangle 40">
              <a:extLst>
                <a:ext uri="{FF2B5EF4-FFF2-40B4-BE49-F238E27FC236}">
                  <a16:creationId xmlns:a16="http://schemas.microsoft.com/office/drawing/2014/main" id="{1E22CC60-B058-41E3-BC13-38128B3E47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9" y="2724"/>
              <a:ext cx="439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fr-FR" altLang="en-US" sz="1000">
                  <a:solidFill>
                    <a:srgbClr val="000000"/>
                  </a:solidFill>
                  <a:latin typeface="Arial" panose="020B0604020202020204" pitchFamily="34" charset="0"/>
                </a:rPr>
                <a:t>00:14:24</a:t>
              </a:r>
              <a:endParaRPr lang="fr-FR" altLang="en-US" sz="2400"/>
            </a:p>
          </p:txBody>
        </p:sp>
        <p:sp>
          <p:nvSpPr>
            <p:cNvPr id="695337" name="Rectangle 41">
              <a:extLst>
                <a:ext uri="{FF2B5EF4-FFF2-40B4-BE49-F238E27FC236}">
                  <a16:creationId xmlns:a16="http://schemas.microsoft.com/office/drawing/2014/main" id="{DA1851C5-1E36-49D3-B653-BFF235FD05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9" y="2457"/>
              <a:ext cx="439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fr-FR" altLang="en-US" sz="1000">
                  <a:solidFill>
                    <a:srgbClr val="000000"/>
                  </a:solidFill>
                  <a:latin typeface="Arial" panose="020B0604020202020204" pitchFamily="34" charset="0"/>
                </a:rPr>
                <a:t>00:21:36</a:t>
              </a:r>
              <a:endParaRPr lang="fr-FR" altLang="en-US" sz="2400"/>
            </a:p>
          </p:txBody>
        </p:sp>
        <p:sp>
          <p:nvSpPr>
            <p:cNvPr id="695338" name="Rectangle 42">
              <a:extLst>
                <a:ext uri="{FF2B5EF4-FFF2-40B4-BE49-F238E27FC236}">
                  <a16:creationId xmlns:a16="http://schemas.microsoft.com/office/drawing/2014/main" id="{E38BBCE0-33E1-4EEA-8480-33C5441394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9" y="2184"/>
              <a:ext cx="439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fr-FR" altLang="en-US" sz="1000">
                  <a:solidFill>
                    <a:srgbClr val="000000"/>
                  </a:solidFill>
                  <a:latin typeface="Arial" panose="020B0604020202020204" pitchFamily="34" charset="0"/>
                </a:rPr>
                <a:t>00:28:48</a:t>
              </a:r>
              <a:endParaRPr lang="fr-FR" altLang="en-US" sz="2400"/>
            </a:p>
          </p:txBody>
        </p:sp>
        <p:sp>
          <p:nvSpPr>
            <p:cNvPr id="695339" name="Rectangle 43">
              <a:extLst>
                <a:ext uri="{FF2B5EF4-FFF2-40B4-BE49-F238E27FC236}">
                  <a16:creationId xmlns:a16="http://schemas.microsoft.com/office/drawing/2014/main" id="{81357865-B6E3-407B-97C2-E9DFB6D94B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9" y="1909"/>
              <a:ext cx="439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fr-FR" altLang="en-US" sz="1000">
                  <a:solidFill>
                    <a:srgbClr val="000000"/>
                  </a:solidFill>
                  <a:latin typeface="Arial" panose="020B0604020202020204" pitchFamily="34" charset="0"/>
                </a:rPr>
                <a:t>00:36:00</a:t>
              </a:r>
              <a:endParaRPr lang="fr-FR" altLang="en-US" sz="2400"/>
            </a:p>
          </p:txBody>
        </p:sp>
        <p:sp>
          <p:nvSpPr>
            <p:cNvPr id="695340" name="Rectangle 44">
              <a:extLst>
                <a:ext uri="{FF2B5EF4-FFF2-40B4-BE49-F238E27FC236}">
                  <a16:creationId xmlns:a16="http://schemas.microsoft.com/office/drawing/2014/main" id="{4FA6E3CA-7312-4845-AE85-748B9ED577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9" y="1638"/>
              <a:ext cx="439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fr-FR" altLang="en-US" sz="1000">
                  <a:solidFill>
                    <a:srgbClr val="000000"/>
                  </a:solidFill>
                  <a:latin typeface="Arial" panose="020B0604020202020204" pitchFamily="34" charset="0"/>
                </a:rPr>
                <a:t>00:43:12</a:t>
              </a:r>
              <a:endParaRPr lang="fr-FR" altLang="en-US" sz="2400"/>
            </a:p>
          </p:txBody>
        </p:sp>
        <p:sp>
          <p:nvSpPr>
            <p:cNvPr id="695341" name="Rectangle 45">
              <a:extLst>
                <a:ext uri="{FF2B5EF4-FFF2-40B4-BE49-F238E27FC236}">
                  <a16:creationId xmlns:a16="http://schemas.microsoft.com/office/drawing/2014/main" id="{91E28F6B-1E67-48BD-8CE2-AFE3030C48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9" y="1361"/>
              <a:ext cx="439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fr-FR" altLang="en-US" sz="1000">
                  <a:solidFill>
                    <a:srgbClr val="000000"/>
                  </a:solidFill>
                  <a:latin typeface="Arial" panose="020B0604020202020204" pitchFamily="34" charset="0"/>
                </a:rPr>
                <a:t>00:50:24</a:t>
              </a:r>
              <a:endParaRPr lang="fr-FR" altLang="en-US" sz="2400"/>
            </a:p>
          </p:txBody>
        </p:sp>
        <p:sp>
          <p:nvSpPr>
            <p:cNvPr id="695342" name="Rectangle 46">
              <a:extLst>
                <a:ext uri="{FF2B5EF4-FFF2-40B4-BE49-F238E27FC236}">
                  <a16:creationId xmlns:a16="http://schemas.microsoft.com/office/drawing/2014/main" id="{EEC8CABA-2B63-4C11-80BC-EB015BB765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9" y="1092"/>
              <a:ext cx="439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fr-FR" altLang="en-US" sz="1000">
                  <a:solidFill>
                    <a:srgbClr val="000000"/>
                  </a:solidFill>
                  <a:latin typeface="Arial" panose="020B0604020202020204" pitchFamily="34" charset="0"/>
                </a:rPr>
                <a:t>00:57:36</a:t>
              </a:r>
              <a:endParaRPr lang="fr-FR" altLang="en-US" sz="2400"/>
            </a:p>
          </p:txBody>
        </p:sp>
        <p:sp>
          <p:nvSpPr>
            <p:cNvPr id="695343" name="Rectangle 47">
              <a:extLst>
                <a:ext uri="{FF2B5EF4-FFF2-40B4-BE49-F238E27FC236}">
                  <a16:creationId xmlns:a16="http://schemas.microsoft.com/office/drawing/2014/main" id="{D72F1BA6-97A4-4112-B656-C9AD63567D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2" y="3384"/>
              <a:ext cx="126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fr-FR" altLang="en-US" sz="1000">
                  <a:solidFill>
                    <a:srgbClr val="000000"/>
                  </a:solidFill>
                  <a:latin typeface="Arial" panose="020B0604020202020204" pitchFamily="34" charset="0"/>
                </a:rPr>
                <a:t>64</a:t>
              </a:r>
              <a:endParaRPr lang="fr-FR" altLang="en-US" sz="2400"/>
            </a:p>
          </p:txBody>
        </p:sp>
        <p:sp>
          <p:nvSpPr>
            <p:cNvPr id="695344" name="Rectangle 48">
              <a:extLst>
                <a:ext uri="{FF2B5EF4-FFF2-40B4-BE49-F238E27FC236}">
                  <a16:creationId xmlns:a16="http://schemas.microsoft.com/office/drawing/2014/main" id="{EFB90D34-E07B-4A1A-9AB2-BA14EE15A4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0" y="3384"/>
              <a:ext cx="189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fr-FR" altLang="en-US" sz="1000">
                  <a:solidFill>
                    <a:srgbClr val="000000"/>
                  </a:solidFill>
                  <a:latin typeface="Arial" panose="020B0604020202020204" pitchFamily="34" charset="0"/>
                </a:rPr>
                <a:t>128</a:t>
              </a:r>
              <a:endParaRPr lang="fr-FR" altLang="en-US" sz="2400"/>
            </a:p>
          </p:txBody>
        </p:sp>
        <p:sp>
          <p:nvSpPr>
            <p:cNvPr id="695345" name="Rectangle 49">
              <a:extLst>
                <a:ext uri="{FF2B5EF4-FFF2-40B4-BE49-F238E27FC236}">
                  <a16:creationId xmlns:a16="http://schemas.microsoft.com/office/drawing/2014/main" id="{A4F7769C-991A-4F45-BFCF-30053BD831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9" y="3384"/>
              <a:ext cx="189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fr-FR" altLang="en-US" sz="1000">
                  <a:solidFill>
                    <a:srgbClr val="000000"/>
                  </a:solidFill>
                  <a:latin typeface="Arial" panose="020B0604020202020204" pitchFamily="34" charset="0"/>
                </a:rPr>
                <a:t>256</a:t>
              </a:r>
              <a:endParaRPr lang="fr-FR" altLang="en-US" sz="2400"/>
            </a:p>
          </p:txBody>
        </p:sp>
        <p:sp>
          <p:nvSpPr>
            <p:cNvPr id="695346" name="Rectangle 50">
              <a:extLst>
                <a:ext uri="{FF2B5EF4-FFF2-40B4-BE49-F238E27FC236}">
                  <a16:creationId xmlns:a16="http://schemas.microsoft.com/office/drawing/2014/main" id="{62AE135E-292F-4256-8E39-57C946180F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4" y="3384"/>
              <a:ext cx="189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fr-FR" altLang="en-US" sz="1000">
                  <a:solidFill>
                    <a:srgbClr val="000000"/>
                  </a:solidFill>
                  <a:latin typeface="Arial" panose="020B0604020202020204" pitchFamily="34" charset="0"/>
                </a:rPr>
                <a:t>512</a:t>
              </a:r>
              <a:endParaRPr lang="fr-FR" altLang="en-US" sz="2400"/>
            </a:p>
          </p:txBody>
        </p:sp>
        <p:sp>
          <p:nvSpPr>
            <p:cNvPr id="695347" name="Rectangle 51">
              <a:extLst>
                <a:ext uri="{FF2B5EF4-FFF2-40B4-BE49-F238E27FC236}">
                  <a16:creationId xmlns:a16="http://schemas.microsoft.com/office/drawing/2014/main" id="{38A3F4D2-5E13-4827-AE7F-9126D3473B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8" y="3384"/>
              <a:ext cx="251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fr-FR" altLang="en-US" sz="1000">
                  <a:solidFill>
                    <a:srgbClr val="000000"/>
                  </a:solidFill>
                  <a:latin typeface="Arial" panose="020B0604020202020204" pitchFamily="34" charset="0"/>
                </a:rPr>
                <a:t>1024</a:t>
              </a:r>
              <a:endParaRPr lang="fr-FR" altLang="en-US" sz="2400"/>
            </a:p>
          </p:txBody>
        </p:sp>
        <p:sp>
          <p:nvSpPr>
            <p:cNvPr id="695348" name="Rectangle 52">
              <a:extLst>
                <a:ext uri="{FF2B5EF4-FFF2-40B4-BE49-F238E27FC236}">
                  <a16:creationId xmlns:a16="http://schemas.microsoft.com/office/drawing/2014/main" id="{14D98D1D-4FDC-4759-849C-5482D57785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9" y="3517"/>
              <a:ext cx="1301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fr-FR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Nombre de processeurs</a:t>
              </a:r>
              <a:endParaRPr lang="fr-FR" altLang="en-US" sz="2400"/>
            </a:p>
          </p:txBody>
        </p:sp>
        <p:sp>
          <p:nvSpPr>
            <p:cNvPr id="695349" name="Rectangle 53">
              <a:extLst>
                <a:ext uri="{FF2B5EF4-FFF2-40B4-BE49-F238E27FC236}">
                  <a16:creationId xmlns:a16="http://schemas.microsoft.com/office/drawing/2014/main" id="{9A6FD8FF-D5A6-4465-8E47-47D2D12F183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276" y="1832"/>
              <a:ext cx="1322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fr-FR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Temps  (HH:MM:SS)</a:t>
              </a:r>
              <a:endParaRPr lang="fr-FR" altLang="en-US" sz="2400"/>
            </a:p>
          </p:txBody>
        </p:sp>
        <p:sp>
          <p:nvSpPr>
            <p:cNvPr id="695350" name="Rectangle 54">
              <a:extLst>
                <a:ext uri="{FF2B5EF4-FFF2-40B4-BE49-F238E27FC236}">
                  <a16:creationId xmlns:a16="http://schemas.microsoft.com/office/drawing/2014/main" id="{6DEE65B0-125C-4AEA-AC96-01A4E928BA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2" y="1014"/>
              <a:ext cx="3484" cy="2695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695352" name="Object 56">
            <a:extLst>
              <a:ext uri="{FF2B5EF4-FFF2-40B4-BE49-F238E27FC236}">
                <a16:creationId xmlns:a16="http://schemas.microsoft.com/office/drawing/2014/main" id="{EEE5255D-2238-4C87-9B1F-91D89E57413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16500" y="3886200"/>
          <a:ext cx="3532188" cy="214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5353" name="Graphique Microsoft Excel" r:id="rId3" imgW="4791075" imgH="2914650" progId="Excel.Chart.8">
                  <p:embed/>
                </p:oleObj>
              </mc:Choice>
              <mc:Fallback>
                <p:oleObj name="Graphique Microsoft Excel" r:id="rId3" imgW="4791075" imgH="2914650" progId="Excel.Chart.8">
                  <p:embed/>
                  <p:pic>
                    <p:nvPicPr>
                      <p:cNvPr id="0" name="Object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500" y="3886200"/>
                        <a:ext cx="3532188" cy="2149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FB0DBC7C-79C7-478E-9719-4CB808467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en-US"/>
              <a:t>CEA/DAM </a:t>
            </a:r>
          </a:p>
        </p:txBody>
      </p:sp>
      <p:sp>
        <p:nvSpPr>
          <p:cNvPr id="719874" name="Rectangle 2">
            <a:extLst>
              <a:ext uri="{FF2B5EF4-FFF2-40B4-BE49-F238E27FC236}">
                <a16:creationId xmlns:a16="http://schemas.microsoft.com/office/drawing/2014/main" id="{4D9448F6-0172-4C55-9E09-614FC646CB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19200" y="190500"/>
            <a:ext cx="7924800" cy="571500"/>
          </a:xfrm>
        </p:spPr>
        <p:txBody>
          <a:bodyPr/>
          <a:lstStyle/>
          <a:p>
            <a:r>
              <a:rPr lang="fr-BE" altLang="en-US" sz="2000" b="1"/>
              <a:t>HERA hydro computation : 15 µm mesh (15,5 cm x 15,5 cm)</a:t>
            </a:r>
          </a:p>
        </p:txBody>
      </p:sp>
      <p:pic>
        <p:nvPicPr>
          <p:cNvPr id="719875" name="Picture 3">
            <a:extLst>
              <a:ext uri="{FF2B5EF4-FFF2-40B4-BE49-F238E27FC236}">
                <a16:creationId xmlns:a16="http://schemas.microsoft.com/office/drawing/2014/main" id="{FA6D4841-A8F0-4D91-B912-42EDD7B34B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75" y="1858963"/>
            <a:ext cx="3281363" cy="343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876" name="Picture 4">
            <a:extLst>
              <a:ext uri="{FF2B5EF4-FFF2-40B4-BE49-F238E27FC236}">
                <a16:creationId xmlns:a16="http://schemas.microsoft.com/office/drawing/2014/main" id="{93DC0615-C435-495A-82E9-A23401993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1858963"/>
            <a:ext cx="3249613" cy="340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9877" name="Text Box 5">
            <a:extLst>
              <a:ext uri="{FF2B5EF4-FFF2-40B4-BE49-F238E27FC236}">
                <a16:creationId xmlns:a16="http://schemas.microsoft.com/office/drawing/2014/main" id="{87E46F61-01E5-41A4-9B4E-E693881360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3975" y="914400"/>
            <a:ext cx="2865438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r-FR" altLang="en-US" sz="1800">
                <a:latin typeface="Comic Sans MS" panose="030F0702030302020204" pitchFamily="66" charset="0"/>
              </a:rPr>
              <a:t>Reference computation EULER</a:t>
            </a:r>
          </a:p>
          <a:p>
            <a:pPr algn="ctr"/>
            <a:r>
              <a:rPr lang="fr-FR" altLang="en-US" sz="1800">
                <a:latin typeface="Comic Sans MS" panose="030F0702030302020204" pitchFamily="66" charset="0"/>
              </a:rPr>
              <a:t>   100 millions cells</a:t>
            </a:r>
          </a:p>
        </p:txBody>
      </p:sp>
      <p:sp>
        <p:nvSpPr>
          <p:cNvPr id="719878" name="Text Box 6">
            <a:extLst>
              <a:ext uri="{FF2B5EF4-FFF2-40B4-BE49-F238E27FC236}">
                <a16:creationId xmlns:a16="http://schemas.microsoft.com/office/drawing/2014/main" id="{B3CBA8BC-355D-4B96-A4A7-F94612E6FA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5800" y="1023938"/>
            <a:ext cx="27844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r-FR" altLang="en-US" sz="1800">
                <a:latin typeface="Comic Sans MS" panose="030F0702030302020204" pitchFamily="66" charset="0"/>
              </a:rPr>
              <a:t>AMR Computation</a:t>
            </a:r>
          </a:p>
          <a:p>
            <a:pPr algn="ctr"/>
            <a:r>
              <a:rPr lang="fr-FR" altLang="en-US" sz="1800">
                <a:latin typeface="Comic Sans MS" panose="030F0702030302020204" pitchFamily="66" charset="0"/>
              </a:rPr>
              <a:t>  ~3,5 millions cells</a:t>
            </a:r>
          </a:p>
        </p:txBody>
      </p:sp>
      <p:sp>
        <p:nvSpPr>
          <p:cNvPr id="719879" name="Text Box 7">
            <a:extLst>
              <a:ext uri="{FF2B5EF4-FFF2-40B4-BE49-F238E27FC236}">
                <a16:creationId xmlns:a16="http://schemas.microsoft.com/office/drawing/2014/main" id="{F90CCC5E-E9DF-4844-B17E-A9B1CC682A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0600" y="5294313"/>
            <a:ext cx="2333625" cy="122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r-FR" altLang="en-US" sz="1800">
                <a:latin typeface="Comic Sans MS" panose="030F0702030302020204" pitchFamily="66" charset="0"/>
              </a:rPr>
              <a:t>20 732 CPU hours</a:t>
            </a:r>
          </a:p>
          <a:p>
            <a:pPr algn="ctr"/>
            <a:r>
              <a:rPr lang="fr-FR" altLang="en-US" sz="1800">
                <a:latin typeface="Comic Sans MS" panose="030F0702030302020204" pitchFamily="66" charset="0"/>
              </a:rPr>
              <a:t>256 processors </a:t>
            </a:r>
          </a:p>
          <a:p>
            <a:pPr algn="ctr"/>
            <a:r>
              <a:rPr lang="fr-FR" altLang="en-US" sz="1800">
                <a:latin typeface="Comic Sans MS" panose="030F0702030302020204" pitchFamily="66" charset="0"/>
              </a:rPr>
              <a:t>81 h</a:t>
            </a:r>
          </a:p>
          <a:p>
            <a:pPr algn="ctr"/>
            <a:endParaRPr lang="fr-FR" altLang="en-US" sz="2000">
              <a:latin typeface="Comic Sans MS" panose="030F0702030302020204" pitchFamily="66" charset="0"/>
            </a:endParaRPr>
          </a:p>
        </p:txBody>
      </p:sp>
      <p:sp>
        <p:nvSpPr>
          <p:cNvPr id="719880" name="Text Box 8">
            <a:extLst>
              <a:ext uri="{FF2B5EF4-FFF2-40B4-BE49-F238E27FC236}">
                <a16:creationId xmlns:a16="http://schemas.microsoft.com/office/drawing/2014/main" id="{85349379-BD14-4C5D-B191-BD0A6BC520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9938" y="5297488"/>
            <a:ext cx="17208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r-FR" altLang="en-US" sz="1800">
                <a:latin typeface="Comic Sans MS" panose="030F0702030302020204" pitchFamily="66" charset="0"/>
              </a:rPr>
              <a:t>140 CPU hours</a:t>
            </a:r>
          </a:p>
          <a:p>
            <a:pPr algn="ctr"/>
            <a:r>
              <a:rPr lang="fr-FR" altLang="en-US" sz="1800">
                <a:latin typeface="Comic Sans MS" panose="030F0702030302020204" pitchFamily="66" charset="0"/>
              </a:rPr>
              <a:t>1 processor </a:t>
            </a:r>
          </a:p>
          <a:p>
            <a:pPr algn="ctr"/>
            <a:r>
              <a:rPr lang="fr-FR" altLang="en-US" sz="1800">
                <a:latin typeface="Comic Sans MS" panose="030F0702030302020204" pitchFamily="66" charset="0"/>
              </a:rPr>
              <a:t>140 h</a:t>
            </a:r>
          </a:p>
        </p:txBody>
      </p:sp>
      <p:pic>
        <p:nvPicPr>
          <p:cNvPr id="719881" name="Picture 9">
            <a:extLst>
              <a:ext uri="{FF2B5EF4-FFF2-40B4-BE49-F238E27FC236}">
                <a16:creationId xmlns:a16="http://schemas.microsoft.com/office/drawing/2014/main" id="{6D422CD4-EC1D-4410-87A6-CF15A5C0F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810000"/>
            <a:ext cx="2287588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882" name="Picture 10">
            <a:extLst>
              <a:ext uri="{FF2B5EF4-FFF2-40B4-BE49-F238E27FC236}">
                <a16:creationId xmlns:a16="http://schemas.microsoft.com/office/drawing/2014/main" id="{31D6E9D1-E52C-4E7D-88C3-5E60EFDD1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550" y="3771900"/>
            <a:ext cx="2287588" cy="239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9883" name="Text Box 11">
            <a:extLst>
              <a:ext uri="{FF2B5EF4-FFF2-40B4-BE49-F238E27FC236}">
                <a16:creationId xmlns:a16="http://schemas.microsoft.com/office/drawing/2014/main" id="{F5E4BA83-7AF7-4C2E-8EC5-1B16C62D7B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1725" y="6378575"/>
            <a:ext cx="54054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>
                <a:latin typeface="Arial" panose="020B0604020202020204" pitchFamily="34" charset="0"/>
              </a:rPr>
              <a:t>Auteurs : H. Jourdren - Ph. Ballereau - D. Dureau (DIF)</a:t>
            </a:r>
            <a:endParaRPr lang="fr-FR" altLang="en-US" sz="1500">
              <a:solidFill>
                <a:srgbClr val="5E5E5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CB5CE515-3D03-423F-AB89-7052034A0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en-US"/>
              <a:t>CEA/DAM </a:t>
            </a:r>
          </a:p>
        </p:txBody>
      </p:sp>
      <p:sp>
        <p:nvSpPr>
          <p:cNvPr id="752642" name="Rectangle 2">
            <a:extLst>
              <a:ext uri="{FF2B5EF4-FFF2-40B4-BE49-F238E27FC236}">
                <a16:creationId xmlns:a16="http://schemas.microsoft.com/office/drawing/2014/main" id="{AA580359-BD02-4B26-88D0-69CC44BF86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1047750"/>
            <a:ext cx="5257800" cy="571500"/>
          </a:xfrm>
        </p:spPr>
        <p:txBody>
          <a:bodyPr/>
          <a:lstStyle/>
          <a:p>
            <a:r>
              <a:rPr lang="fr-FR" altLang="en-US"/>
              <a:t>Major technical issues</a:t>
            </a:r>
          </a:p>
        </p:txBody>
      </p:sp>
      <p:sp>
        <p:nvSpPr>
          <p:cNvPr id="752643" name="Rectangle 3">
            <a:extLst>
              <a:ext uri="{FF2B5EF4-FFF2-40B4-BE49-F238E27FC236}">
                <a16:creationId xmlns:a16="http://schemas.microsoft.com/office/drawing/2014/main" id="{91FF1B23-359F-4A3E-A96D-0617A46120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513" y="2133600"/>
            <a:ext cx="5576887" cy="325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58775" indent="-358775" defTabSz="9572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7875" indent="-298450" defTabSz="9572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6975" indent="-239713" defTabSz="9572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6400" indent="-239713" defTabSz="9572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54238" indent="-238125" defTabSz="9572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11438" indent="-238125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8638" indent="-238125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5838" indent="-238125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83038" indent="-238125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rgbClr val="FFB310"/>
              </a:buClr>
              <a:buFontTx/>
              <a:buChar char="o"/>
            </a:pPr>
            <a:r>
              <a:rPr lang="fr-FR" altLang="en-US" sz="2000">
                <a:latin typeface="Comic Sans MS" panose="030F0702030302020204" pitchFamily="66" charset="0"/>
              </a:rPr>
              <a:t>Global File System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rgbClr val="FFB310"/>
              </a:buClr>
              <a:buFontTx/>
              <a:buChar char="o"/>
            </a:pPr>
            <a:r>
              <a:rPr lang="fr-FR" altLang="en-US" sz="2000">
                <a:latin typeface="Comic Sans MS" panose="030F0702030302020204" pitchFamily="66" charset="0"/>
              </a:rPr>
              <a:t>Reliability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rgbClr val="FFB310"/>
              </a:buClr>
              <a:buFontTx/>
              <a:buChar char="o"/>
            </a:pPr>
            <a:r>
              <a:rPr lang="fr-FR" altLang="en-US" sz="2000">
                <a:latin typeface="Comic Sans MS" panose="030F0702030302020204" pitchFamily="66" charset="0"/>
              </a:rPr>
              <a:t>Performances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FFB310"/>
              </a:buClr>
              <a:buFontTx/>
              <a:buChar char="o"/>
            </a:pPr>
            <a:r>
              <a:rPr lang="fr-FR" altLang="en-US" sz="2000">
                <a:latin typeface="Comic Sans MS" panose="030F0702030302020204" pitchFamily="66" charset="0"/>
              </a:rPr>
              <a:t>Hardware reliability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FFB310"/>
              </a:buClr>
              <a:buFontTx/>
              <a:buChar char="o"/>
            </a:pPr>
            <a:r>
              <a:rPr lang="fr-FR" altLang="en-US" sz="2000">
                <a:latin typeface="Comic Sans MS" panose="030F0702030302020204" pitchFamily="66" charset="0"/>
              </a:rPr>
              <a:t>Adapt simulation codes and environnement tools to :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rgbClr val="FFB310"/>
              </a:buClr>
              <a:buFontTx/>
              <a:buChar char="o"/>
            </a:pPr>
            <a:r>
              <a:rPr lang="fr-FR" altLang="en-US" sz="2000">
                <a:latin typeface="Comic Sans MS" panose="030F0702030302020204" pitchFamily="66" charset="0"/>
              </a:rPr>
              <a:t>Unreliable environment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rgbClr val="FFB310"/>
              </a:buClr>
              <a:buFontTx/>
              <a:buChar char="o"/>
            </a:pPr>
            <a:r>
              <a:rPr lang="fr-FR" altLang="en-US" sz="2000">
                <a:latin typeface="Comic Sans MS" panose="030F0702030302020204" pitchFamily="66" charset="0"/>
              </a:rPr>
              <a:t>Cluster Architecture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FFB310"/>
              </a:buClr>
              <a:buFontTx/>
              <a:buChar char="o"/>
            </a:pPr>
            <a:r>
              <a:rPr lang="fr-FR" altLang="en-US" sz="2000">
                <a:latin typeface="Comic Sans MS" panose="030F0702030302020204" pitchFamily="66" charset="0"/>
              </a:rPr>
              <a:t>System administration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FFB310"/>
              </a:buClr>
              <a:buFontTx/>
              <a:buChar char="o"/>
            </a:pPr>
            <a:r>
              <a:rPr lang="fr-FR" altLang="en-US" sz="2000">
                <a:latin typeface="Comic Sans MS" panose="030F0702030302020204" pitchFamily="66" charset="0"/>
              </a:rPr>
              <a:t>Network security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FFB310"/>
              </a:buClr>
              <a:buFontTx/>
              <a:buChar char="o"/>
            </a:pPr>
            <a:endParaRPr lang="fr-FR" altLang="en-US" sz="2000"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FFB310"/>
              </a:buClr>
              <a:buFontTx/>
              <a:buChar char="o"/>
            </a:pPr>
            <a:endParaRPr lang="fr-FR" altLang="en-US" sz="2000"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FFB310"/>
              </a:buClr>
              <a:buFontTx/>
              <a:buChar char="o"/>
            </a:pPr>
            <a:endParaRPr lang="fr-FR" altLang="en-US" sz="2000"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FFB310"/>
              </a:buClr>
              <a:buFontTx/>
              <a:buChar char="o"/>
            </a:pPr>
            <a:endParaRPr lang="fr-FR" altLang="en-US" sz="2000"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FFB310"/>
              </a:buClr>
              <a:buFontTx/>
              <a:buChar char="o"/>
            </a:pPr>
            <a:endParaRPr lang="fr-FR" altLang="en-US" sz="2000">
              <a:latin typeface="Comic Sans MS" panose="030F0702030302020204" pitchFamily="66" charset="0"/>
            </a:endParaRPr>
          </a:p>
        </p:txBody>
      </p:sp>
      <p:grpSp>
        <p:nvGrpSpPr>
          <p:cNvPr id="752644" name="Group 4">
            <a:extLst>
              <a:ext uri="{FF2B5EF4-FFF2-40B4-BE49-F238E27FC236}">
                <a16:creationId xmlns:a16="http://schemas.microsoft.com/office/drawing/2014/main" id="{C3A0FBA4-506D-450C-9563-2BF419A3A28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410325" y="2616200"/>
            <a:ext cx="2428875" cy="1773238"/>
            <a:chOff x="2640" y="714"/>
            <a:chExt cx="3056" cy="2232"/>
          </a:xfrm>
        </p:grpSpPr>
        <p:pic>
          <p:nvPicPr>
            <p:cNvPr id="752645" name="Picture 5">
              <a:extLst>
                <a:ext uri="{FF2B5EF4-FFF2-40B4-BE49-F238E27FC236}">
                  <a16:creationId xmlns:a16="http://schemas.microsoft.com/office/drawing/2014/main" id="{F4551E35-948B-49C7-BA2D-752D631C94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481"/>
            <a:stretch>
              <a:fillRect/>
            </a:stretch>
          </p:blipFill>
          <p:spPr bwMode="auto">
            <a:xfrm>
              <a:off x="2640" y="714"/>
              <a:ext cx="3056" cy="22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2646" name="Picture 6">
              <a:extLst>
                <a:ext uri="{FF2B5EF4-FFF2-40B4-BE49-F238E27FC236}">
                  <a16:creationId xmlns:a16="http://schemas.microsoft.com/office/drawing/2014/main" id="{C5858E8B-1D61-4D0D-9F24-B34AF55720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1" y="1854"/>
              <a:ext cx="1302" cy="834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2647" name="Picture 7">
              <a:extLst>
                <a:ext uri="{FF2B5EF4-FFF2-40B4-BE49-F238E27FC236}">
                  <a16:creationId xmlns:a16="http://schemas.microsoft.com/office/drawing/2014/main" id="{40D182D2-44B0-4925-AF24-2B8FB2BA01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24"/>
            <a:stretch>
              <a:fillRect/>
            </a:stretch>
          </p:blipFill>
          <p:spPr bwMode="auto">
            <a:xfrm>
              <a:off x="2791" y="894"/>
              <a:ext cx="1302" cy="742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2648" name="Picture 8">
              <a:extLst>
                <a:ext uri="{FF2B5EF4-FFF2-40B4-BE49-F238E27FC236}">
                  <a16:creationId xmlns:a16="http://schemas.microsoft.com/office/drawing/2014/main" id="{5A892E0C-83EB-4B26-953E-01F09E42B0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802"/>
            <a:stretch>
              <a:fillRect/>
            </a:stretch>
          </p:blipFill>
          <p:spPr bwMode="auto">
            <a:xfrm>
              <a:off x="4279" y="1854"/>
              <a:ext cx="1329" cy="834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2649" name="Picture 9">
              <a:extLst>
                <a:ext uri="{FF2B5EF4-FFF2-40B4-BE49-F238E27FC236}">
                  <a16:creationId xmlns:a16="http://schemas.microsoft.com/office/drawing/2014/main" id="{0F513064-FA12-4C38-9908-2C23D45B63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487" b="11684"/>
            <a:stretch>
              <a:fillRect/>
            </a:stretch>
          </p:blipFill>
          <p:spPr bwMode="auto">
            <a:xfrm>
              <a:off x="4279" y="894"/>
              <a:ext cx="1329" cy="794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0E804A-68E9-4137-AC4C-62672AB41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en-US"/>
              <a:t>CEA/DAM </a:t>
            </a:r>
          </a:p>
        </p:txBody>
      </p:sp>
      <p:sp>
        <p:nvSpPr>
          <p:cNvPr id="757762" name="Rectangle 2">
            <a:extLst>
              <a:ext uri="{FF2B5EF4-FFF2-40B4-BE49-F238E27FC236}">
                <a16:creationId xmlns:a16="http://schemas.microsoft.com/office/drawing/2014/main" id="{96CC870C-6894-410E-83AD-A9CB57F36C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en-US"/>
              <a:t>Global File System (1)</a:t>
            </a:r>
          </a:p>
        </p:txBody>
      </p:sp>
      <p:sp>
        <p:nvSpPr>
          <p:cNvPr id="757763" name="Rectangle 3">
            <a:extLst>
              <a:ext uri="{FF2B5EF4-FFF2-40B4-BE49-F238E27FC236}">
                <a16:creationId xmlns:a16="http://schemas.microsoft.com/office/drawing/2014/main" id="{93370533-0A95-4646-BC32-8F1695F69D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8077200" cy="4724400"/>
          </a:xfrm>
        </p:spPr>
        <p:txBody>
          <a:bodyPr/>
          <a:lstStyle/>
          <a:p>
            <a:r>
              <a:rPr lang="fr-FR" altLang="en-US"/>
              <a:t>Reliability : </a:t>
            </a:r>
          </a:p>
          <a:p>
            <a:pPr lvl="1"/>
            <a:endParaRPr lang="fr-FR" altLang="en-US"/>
          </a:p>
          <a:p>
            <a:pPr lvl="1"/>
            <a:r>
              <a:rPr lang="fr-FR" altLang="en-US"/>
              <a:t>Intermediate system (Sierra 2.0)</a:t>
            </a:r>
          </a:p>
          <a:p>
            <a:pPr lvl="2"/>
            <a:r>
              <a:rPr lang="fr-FR" altLang="en-US"/>
              <a:t>Since April 2002 a lot of file corruptions (at that time parallel load had greatly increased on the machine, 1+TB/day)</a:t>
            </a:r>
          </a:p>
          <a:p>
            <a:pPr lvl="2"/>
            <a:r>
              <a:rPr lang="fr-FR" altLang="en-US"/>
              <a:t>The major bug was fixed  September 2002, others remain we are waiting for other bug fixes</a:t>
            </a:r>
          </a:p>
          <a:p>
            <a:pPr lvl="3"/>
            <a:r>
              <a:rPr lang="fr-FR" altLang="en-US"/>
              <a:t>Very long time to get a fix</a:t>
            </a:r>
          </a:p>
          <a:p>
            <a:pPr lvl="3"/>
            <a:r>
              <a:rPr lang="fr-FR" altLang="en-US"/>
              <a:t>Problem difficult to reproduce + Galway/Bristol</a:t>
            </a:r>
          </a:p>
          <a:p>
            <a:pPr lvl="1"/>
            <a:endParaRPr lang="fr-FR" altLang="en-US"/>
          </a:p>
          <a:p>
            <a:pPr lvl="1"/>
            <a:r>
              <a:rPr lang="fr-FR" altLang="en-US"/>
              <a:t>Same bugs exist on the final system (Sierra 2.5)</a:t>
            </a:r>
          </a:p>
          <a:p>
            <a:pPr lvl="2"/>
            <a:r>
              <a:rPr lang="fr-FR" altLang="en-US"/>
              <a:t>Apparently corrected with Sierra 2.5 </a:t>
            </a:r>
          </a:p>
          <a:p>
            <a:pPr lvl="2"/>
            <a:r>
              <a:rPr lang="fr-FR" altLang="en-US"/>
              <a:t>But re appearing (at a low level) with the very heavy load of the machine during the last weeks  </a:t>
            </a:r>
          </a:p>
          <a:p>
            <a:endParaRPr lang="fr-FR" altLang="en-US"/>
          </a:p>
          <a:p>
            <a:endParaRPr lang="fr-FR" altLang="en-US"/>
          </a:p>
        </p:txBody>
      </p:sp>
    </p:spTree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CAEF3F-D2CA-41C3-B929-DAADB5EAF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en-US"/>
              <a:t>CEA/DAM </a:t>
            </a:r>
          </a:p>
        </p:txBody>
      </p:sp>
      <p:sp>
        <p:nvSpPr>
          <p:cNvPr id="758786" name="Rectangle 2">
            <a:extLst>
              <a:ext uri="{FF2B5EF4-FFF2-40B4-BE49-F238E27FC236}">
                <a16:creationId xmlns:a16="http://schemas.microsoft.com/office/drawing/2014/main" id="{480AE1AF-EE38-4808-B2EC-B57C5F4F33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en-US"/>
              <a:t>Global File System (2)</a:t>
            </a:r>
          </a:p>
        </p:txBody>
      </p:sp>
      <p:sp>
        <p:nvSpPr>
          <p:cNvPr id="758787" name="Rectangle 3">
            <a:extLst>
              <a:ext uri="{FF2B5EF4-FFF2-40B4-BE49-F238E27FC236}">
                <a16:creationId xmlns:a16="http://schemas.microsoft.com/office/drawing/2014/main" id="{BF703302-9299-4C1B-AD30-94D60725CB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914400"/>
            <a:ext cx="8077200" cy="4724400"/>
          </a:xfrm>
        </p:spPr>
        <p:txBody>
          <a:bodyPr/>
          <a:lstStyle/>
          <a:p>
            <a:pPr lvl="1"/>
            <a:endParaRPr lang="fr-FR" altLang="en-US"/>
          </a:p>
          <a:p>
            <a:r>
              <a:rPr lang="fr-FR" altLang="en-US"/>
              <a:t>Performances</a:t>
            </a:r>
          </a:p>
          <a:p>
            <a:pPr lvl="1"/>
            <a:endParaRPr lang="fr-FR" altLang="en-US"/>
          </a:p>
          <a:p>
            <a:pPr lvl="1"/>
            <a:r>
              <a:rPr lang="fr-FR" altLang="en-US"/>
              <a:t>For large IO, we are almost at contractual level (6.5 GB/s vs 7.5 GB/s). </a:t>
            </a:r>
          </a:p>
          <a:p>
            <a:pPr lvl="2"/>
            <a:r>
              <a:rPr lang="fr-FR" altLang="en-US"/>
              <a:t>HP can solve the problem by adding more hardware or by having Ios use both rails</a:t>
            </a:r>
          </a:p>
          <a:p>
            <a:pPr lvl="1"/>
            <a:endParaRPr lang="fr-FR" altLang="en-US"/>
          </a:p>
          <a:p>
            <a:pPr lvl="1"/>
            <a:r>
              <a:rPr lang="fr-FR" altLang="en-US"/>
              <a:t>For small IO, performances are VERY far from contractual level (0,07 GB/s vs 1.5 GB/s !)</a:t>
            </a:r>
          </a:p>
          <a:p>
            <a:pPr lvl="2"/>
            <a:r>
              <a:rPr lang="fr-FR" altLang="en-US"/>
              <a:t>It is probably necessary to work a lot on PFS to solve this problem</a:t>
            </a:r>
          </a:p>
          <a:p>
            <a:endParaRPr lang="fr-FR" altLang="en-US"/>
          </a:p>
          <a:p>
            <a:endParaRPr lang="fr-FR" altLang="en-US"/>
          </a:p>
        </p:txBody>
      </p:sp>
    </p:spTree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B0A0889-A2F0-4E0C-8228-C6D7B6B1B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en-US"/>
              <a:t>CEA/DAM </a:t>
            </a:r>
          </a:p>
        </p:txBody>
      </p:sp>
      <p:sp>
        <p:nvSpPr>
          <p:cNvPr id="759810" name="Rectangle 2">
            <a:extLst>
              <a:ext uri="{FF2B5EF4-FFF2-40B4-BE49-F238E27FC236}">
                <a16:creationId xmlns:a16="http://schemas.microsoft.com/office/drawing/2014/main" id="{E9A9A942-C01D-4CF1-BC91-2197610DDF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en-US"/>
              <a:t>Hardware Reliability</a:t>
            </a:r>
          </a:p>
        </p:txBody>
      </p:sp>
      <p:sp>
        <p:nvSpPr>
          <p:cNvPr id="759811" name="Rectangle 3">
            <a:extLst>
              <a:ext uri="{FF2B5EF4-FFF2-40B4-BE49-F238E27FC236}">
                <a16:creationId xmlns:a16="http://schemas.microsoft.com/office/drawing/2014/main" id="{47A77231-C083-42AC-A8CA-CD9847315C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176338"/>
            <a:ext cx="8077200" cy="4724400"/>
          </a:xfrm>
        </p:spPr>
        <p:txBody>
          <a:bodyPr/>
          <a:lstStyle/>
          <a:p>
            <a:r>
              <a:rPr lang="fr-FR" altLang="en-US"/>
              <a:t>Interposer Change on EV68 (Final system)</a:t>
            </a:r>
          </a:p>
          <a:p>
            <a:pPr lvl="1">
              <a:lnSpc>
                <a:spcPct val="90000"/>
              </a:lnSpc>
            </a:pPr>
            <a:r>
              <a:rPr lang="en-US" altLang="en-US" sz="1800"/>
              <a:t>Major problem with EV68 processorts starting end of 2001</a:t>
            </a:r>
          </a:p>
          <a:p>
            <a:pPr lvl="2">
              <a:lnSpc>
                <a:spcPct val="90000"/>
              </a:lnSpc>
            </a:pPr>
            <a:r>
              <a:rPr lang="en-US" altLang="en-US" sz="1600"/>
              <a:t>Up to 30 CPUs failure per day</a:t>
            </a:r>
          </a:p>
          <a:p>
            <a:pPr lvl="1">
              <a:lnSpc>
                <a:spcPct val="90000"/>
              </a:lnSpc>
            </a:pPr>
            <a:r>
              <a:rPr lang="en-US" altLang="en-US" sz="1800"/>
              <a:t>Interposer change : April 4 to April 9 </a:t>
            </a:r>
          </a:p>
          <a:p>
            <a:pPr lvl="2">
              <a:lnSpc>
                <a:spcPct val="90000"/>
              </a:lnSpc>
            </a:pPr>
            <a:r>
              <a:rPr lang="en-US" altLang="en-US" sz="1600"/>
              <a:t>(2560 processors + spare)</a:t>
            </a:r>
          </a:p>
          <a:p>
            <a:pPr lvl="2">
              <a:lnSpc>
                <a:spcPct val="90000"/>
              </a:lnSpc>
            </a:pPr>
            <a:r>
              <a:rPr lang="en-US" altLang="en-US" sz="1600"/>
              <a:t>Now : less than 2 CPU per week</a:t>
            </a:r>
          </a:p>
          <a:p>
            <a:pPr lvl="2">
              <a:lnSpc>
                <a:spcPct val="90000"/>
              </a:lnSpc>
            </a:pPr>
            <a:endParaRPr lang="en-US" altLang="en-US" sz="1600"/>
          </a:p>
          <a:p>
            <a:pPr>
              <a:lnSpc>
                <a:spcPct val="90000"/>
              </a:lnSpc>
            </a:pPr>
            <a:r>
              <a:rPr lang="fr-FR" altLang="en-US" sz="2000"/>
              <a:t>DIMM failures</a:t>
            </a:r>
          </a:p>
          <a:p>
            <a:pPr>
              <a:lnSpc>
                <a:spcPct val="90000"/>
              </a:lnSpc>
            </a:pPr>
            <a:endParaRPr lang="fr-FR" altLang="en-US" sz="2000"/>
          </a:p>
          <a:p>
            <a:pPr>
              <a:lnSpc>
                <a:spcPct val="90000"/>
              </a:lnSpc>
            </a:pPr>
            <a:r>
              <a:rPr lang="fr-FR" altLang="en-US" sz="2000"/>
              <a:t>HSV110 failures</a:t>
            </a:r>
          </a:p>
          <a:p>
            <a:pPr>
              <a:lnSpc>
                <a:spcPct val="90000"/>
              </a:lnSpc>
            </a:pPr>
            <a:endParaRPr lang="fr-FR" altLang="en-US" sz="2000"/>
          </a:p>
          <a:p>
            <a:pPr>
              <a:lnSpc>
                <a:spcPct val="90000"/>
              </a:lnSpc>
            </a:pPr>
            <a:r>
              <a:rPr lang="fr-FR" altLang="en-US" sz="2000"/>
              <a:t>Still some SOPF :</a:t>
            </a:r>
          </a:p>
          <a:p>
            <a:pPr lvl="1">
              <a:lnSpc>
                <a:spcPct val="90000"/>
              </a:lnSpc>
            </a:pPr>
            <a:r>
              <a:rPr lang="fr-FR" altLang="en-US" sz="1800"/>
              <a:t>Administration network</a:t>
            </a:r>
          </a:p>
          <a:p>
            <a:pPr lvl="1">
              <a:lnSpc>
                <a:spcPct val="90000"/>
              </a:lnSpc>
            </a:pPr>
            <a:r>
              <a:rPr lang="fr-FR" altLang="en-US" sz="1800"/>
              <a:t>Quadrics Rails</a:t>
            </a:r>
          </a:p>
        </p:txBody>
      </p:sp>
      <p:pic>
        <p:nvPicPr>
          <p:cNvPr id="759812" name="Picture 4">
            <a:extLst>
              <a:ext uri="{FF2B5EF4-FFF2-40B4-BE49-F238E27FC236}">
                <a16:creationId xmlns:a16="http://schemas.microsoft.com/office/drawing/2014/main" id="{B6C137A1-815D-4841-8951-DEFE6795D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67" b="7451"/>
          <a:stretch>
            <a:fillRect/>
          </a:stretch>
        </p:blipFill>
        <p:spPr bwMode="auto">
          <a:xfrm>
            <a:off x="4267200" y="3581400"/>
            <a:ext cx="4495800" cy="203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BB8FFFB4-59E5-4080-A8D0-3FA531133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en-US"/>
              <a:t>CEA/DAM </a:t>
            </a:r>
          </a:p>
        </p:txBody>
      </p:sp>
      <p:pic>
        <p:nvPicPr>
          <p:cNvPr id="760834" name="Picture 2">
            <a:extLst>
              <a:ext uri="{FF2B5EF4-FFF2-40B4-BE49-F238E27FC236}">
                <a16:creationId xmlns:a16="http://schemas.microsoft.com/office/drawing/2014/main" id="{CE958569-560F-4F53-BC90-D9D22AB7E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64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760835" name="Object 3">
            <a:extLst>
              <a:ext uri="{FF2B5EF4-FFF2-40B4-BE49-F238E27FC236}">
                <a16:creationId xmlns:a16="http://schemas.microsoft.com/office/drawing/2014/main" id="{07BEE897-CA94-4041-8D48-D064D6FD04A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136525"/>
          <a:ext cx="9010650" cy="671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0844" name="Chart" r:id="rId4" imgW="9487281" imgH="6334557" progId="Excel.Chart.8">
                  <p:embed/>
                </p:oleObj>
              </mc:Choice>
              <mc:Fallback>
                <p:oleObj name="Chart" r:id="rId4" imgW="9487281" imgH="6334557" progId="Excel.Char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136525"/>
                        <a:ext cx="9010650" cy="6715125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1ECA5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0836" name="Text Box 4">
            <a:extLst>
              <a:ext uri="{FF2B5EF4-FFF2-40B4-BE49-F238E27FC236}">
                <a16:creationId xmlns:a16="http://schemas.microsoft.com/office/drawing/2014/main" id="{8CB00793-1F44-4ACB-8335-3931E4FF1738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762000" y="3965575"/>
            <a:ext cx="2876550" cy="639763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1200" b="1">
                <a:latin typeface="Futura Lt" pitchFamily="34" charset="0"/>
              </a:rPr>
              <a:t>Weekly CPU Average Failure Rate</a:t>
            </a:r>
          </a:p>
          <a:p>
            <a:pPr algn="ctr"/>
            <a:r>
              <a:rPr lang="en-US" altLang="en-US" sz="1200" b="1">
                <a:latin typeface="Futura Lt" pitchFamily="34" charset="0"/>
              </a:rPr>
              <a:t>(For first 7 weeks = 4.4 Modules/Week)</a:t>
            </a:r>
          </a:p>
          <a:p>
            <a:pPr algn="ctr"/>
            <a:r>
              <a:rPr lang="en-US" altLang="en-US" sz="1200" b="1">
                <a:latin typeface="Futura Lt" pitchFamily="34" charset="0"/>
              </a:rPr>
              <a:t>(Total of 31 CPU Modules)</a:t>
            </a:r>
          </a:p>
        </p:txBody>
      </p:sp>
      <p:sp>
        <p:nvSpPr>
          <p:cNvPr id="760837" name="Line 5">
            <a:extLst>
              <a:ext uri="{FF2B5EF4-FFF2-40B4-BE49-F238E27FC236}">
                <a16:creationId xmlns:a16="http://schemas.microsoft.com/office/drawing/2014/main" id="{94B27281-845D-4C70-A146-A5AE9693E739}"/>
              </a:ext>
            </a:extLst>
          </p:cNvPr>
          <p:cNvSpPr>
            <a:spLocks noChangeShapeType="1"/>
          </p:cNvSpPr>
          <p:nvPr/>
        </p:nvSpPr>
        <p:spPr bwMode="gray">
          <a:xfrm>
            <a:off x="781050" y="5470525"/>
            <a:ext cx="1390650" cy="0"/>
          </a:xfrm>
          <a:prstGeom prst="line">
            <a:avLst/>
          </a:prstGeom>
          <a:noFill/>
          <a:ln w="28575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0838" name="Line 6">
            <a:extLst>
              <a:ext uri="{FF2B5EF4-FFF2-40B4-BE49-F238E27FC236}">
                <a16:creationId xmlns:a16="http://schemas.microsoft.com/office/drawing/2014/main" id="{A9685215-9D89-4A3D-93CE-907A2A669F1A}"/>
              </a:ext>
            </a:extLst>
          </p:cNvPr>
          <p:cNvSpPr>
            <a:spLocks noChangeShapeType="1"/>
          </p:cNvSpPr>
          <p:nvPr/>
        </p:nvSpPr>
        <p:spPr bwMode="gray">
          <a:xfrm flipH="1">
            <a:off x="1485900" y="4603750"/>
            <a:ext cx="466725" cy="85725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0839" name="Text Box 7">
            <a:extLst>
              <a:ext uri="{FF2B5EF4-FFF2-40B4-BE49-F238E27FC236}">
                <a16:creationId xmlns:a16="http://schemas.microsoft.com/office/drawing/2014/main" id="{BFF312F1-8A4A-4897-88AC-57DBB831827F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914650" y="2413000"/>
            <a:ext cx="2095500" cy="63976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1200" b="1">
                <a:latin typeface="Futura Lt" pitchFamily="34" charset="0"/>
              </a:rPr>
              <a:t>Predicted Weekly Failure Rate </a:t>
            </a:r>
          </a:p>
          <a:p>
            <a:pPr algn="ctr"/>
            <a:r>
              <a:rPr lang="en-US" altLang="en-US" sz="1200" b="1">
                <a:latin typeface="Futura Lt" pitchFamily="34" charset="0"/>
              </a:rPr>
              <a:t>for this System Configuration</a:t>
            </a:r>
          </a:p>
          <a:p>
            <a:pPr algn="ctr"/>
            <a:r>
              <a:rPr lang="en-US" altLang="en-US" sz="1200" b="1">
                <a:latin typeface="Futura Lt" pitchFamily="34" charset="0"/>
              </a:rPr>
              <a:t>1.25 Modules/Week</a:t>
            </a:r>
          </a:p>
        </p:txBody>
      </p:sp>
      <p:sp>
        <p:nvSpPr>
          <p:cNvPr id="760840" name="Line 8">
            <a:extLst>
              <a:ext uri="{FF2B5EF4-FFF2-40B4-BE49-F238E27FC236}">
                <a16:creationId xmlns:a16="http://schemas.microsoft.com/office/drawing/2014/main" id="{9B953154-6FC2-4B1F-ADBB-951FDAF6D23C}"/>
              </a:ext>
            </a:extLst>
          </p:cNvPr>
          <p:cNvSpPr>
            <a:spLocks noChangeShapeType="1"/>
          </p:cNvSpPr>
          <p:nvPr/>
        </p:nvSpPr>
        <p:spPr bwMode="gray">
          <a:xfrm flipV="1">
            <a:off x="781050" y="5613400"/>
            <a:ext cx="8010525" cy="9525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0841" name="Line 9">
            <a:extLst>
              <a:ext uri="{FF2B5EF4-FFF2-40B4-BE49-F238E27FC236}">
                <a16:creationId xmlns:a16="http://schemas.microsoft.com/office/drawing/2014/main" id="{6D9B337F-DD33-4BC5-A30F-45DAB5C1ADD5}"/>
              </a:ext>
            </a:extLst>
          </p:cNvPr>
          <p:cNvSpPr>
            <a:spLocks noChangeShapeType="1"/>
          </p:cNvSpPr>
          <p:nvPr/>
        </p:nvSpPr>
        <p:spPr bwMode="gray">
          <a:xfrm>
            <a:off x="3714750" y="3032125"/>
            <a:ext cx="9525" cy="25812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0842" name="Text Box 10">
            <a:extLst>
              <a:ext uri="{FF2B5EF4-FFF2-40B4-BE49-F238E27FC236}">
                <a16:creationId xmlns:a16="http://schemas.microsoft.com/office/drawing/2014/main" id="{2B464D64-F549-4F6B-AE94-09A685D74744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152900" y="3298825"/>
            <a:ext cx="1371600" cy="457200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1200" b="1">
                <a:solidFill>
                  <a:srgbClr val="000000"/>
                </a:solidFill>
                <a:latin typeface="Futura Lt" pitchFamily="34" charset="0"/>
              </a:rPr>
              <a:t>Rev F Upgrade</a:t>
            </a:r>
          </a:p>
          <a:p>
            <a:pPr algn="ctr"/>
            <a:r>
              <a:rPr lang="en-US" altLang="en-US" sz="1200" b="1">
                <a:solidFill>
                  <a:srgbClr val="000000"/>
                </a:solidFill>
                <a:latin typeface="Futura Lt" pitchFamily="34" charset="0"/>
              </a:rPr>
              <a:t>Completed 4/11</a:t>
            </a:r>
          </a:p>
        </p:txBody>
      </p:sp>
      <p:sp>
        <p:nvSpPr>
          <p:cNvPr id="760843" name="Line 11">
            <a:extLst>
              <a:ext uri="{FF2B5EF4-FFF2-40B4-BE49-F238E27FC236}">
                <a16:creationId xmlns:a16="http://schemas.microsoft.com/office/drawing/2014/main" id="{D6ED9349-370E-4714-81B1-A1F609577C58}"/>
              </a:ext>
            </a:extLst>
          </p:cNvPr>
          <p:cNvSpPr>
            <a:spLocks noChangeShapeType="1"/>
          </p:cNvSpPr>
          <p:nvPr/>
        </p:nvSpPr>
        <p:spPr bwMode="gray">
          <a:xfrm flipH="1">
            <a:off x="4457700" y="3736975"/>
            <a:ext cx="9525" cy="1876425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Footer Placeholder 3">
            <a:extLst>
              <a:ext uri="{FF2B5EF4-FFF2-40B4-BE49-F238E27FC236}">
                <a16:creationId xmlns:a16="http://schemas.microsoft.com/office/drawing/2014/main" id="{37395DE4-5196-423F-9280-180C73FA2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en-US"/>
              <a:t>CEA/DAM </a:t>
            </a:r>
          </a:p>
        </p:txBody>
      </p:sp>
      <p:sp>
        <p:nvSpPr>
          <p:cNvPr id="601090" name="Rectangle 2">
            <a:extLst>
              <a:ext uri="{FF2B5EF4-FFF2-40B4-BE49-F238E27FC236}">
                <a16:creationId xmlns:a16="http://schemas.microsoft.com/office/drawing/2014/main" id="{B07A345E-920F-47A5-A94F-BC739F1F0E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9713" y="200025"/>
            <a:ext cx="6823075" cy="571500"/>
          </a:xfrm>
        </p:spPr>
        <p:txBody>
          <a:bodyPr/>
          <a:lstStyle/>
          <a:p>
            <a:r>
              <a:rPr lang="fr-FR" altLang="en-US" sz="2400"/>
              <a:t>TERA 1 Supercomputer</a:t>
            </a:r>
            <a:endParaRPr lang="fr-FR" altLang="en-US"/>
          </a:p>
        </p:txBody>
      </p:sp>
      <p:pic>
        <p:nvPicPr>
          <p:cNvPr id="601091" name="Picture 3">
            <a:extLst>
              <a:ext uri="{FF2B5EF4-FFF2-40B4-BE49-F238E27FC236}">
                <a16:creationId xmlns:a16="http://schemas.microsoft.com/office/drawing/2014/main" id="{A1DD599C-6ACE-41D4-8568-292F1547D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62538"/>
            <a:ext cx="9144000" cy="1795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1093" name="Text Box 5">
            <a:extLst>
              <a:ext uri="{FF2B5EF4-FFF2-40B4-BE49-F238E27FC236}">
                <a16:creationId xmlns:a16="http://schemas.microsoft.com/office/drawing/2014/main" id="{2DC8E77C-2A8B-4208-90FD-F48C53F107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2788" y="1246188"/>
            <a:ext cx="2009775" cy="327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r-FR" altLang="en-US">
                <a:latin typeface="Comic Sans MS" panose="030F0702030302020204" pitchFamily="66" charset="0"/>
              </a:rPr>
              <a:t>December 2001</a:t>
            </a:r>
          </a:p>
          <a:p>
            <a:pPr algn="ctr"/>
            <a:endParaRPr lang="fr-FR" altLang="en-US">
              <a:latin typeface="Comic Sans MS" panose="030F0702030302020204" pitchFamily="66" charset="0"/>
            </a:endParaRPr>
          </a:p>
          <a:p>
            <a:pPr algn="ctr"/>
            <a:r>
              <a:rPr lang="fr-FR" altLang="en-US">
                <a:latin typeface="Comic Sans MS" panose="030F0702030302020204" pitchFamily="66" charset="0"/>
              </a:rPr>
              <a:t>608(+32)*4 (1 Ghz)</a:t>
            </a:r>
          </a:p>
          <a:p>
            <a:pPr algn="ctr"/>
            <a:endParaRPr lang="fr-FR" altLang="en-US">
              <a:latin typeface="Comic Sans MS" panose="030F0702030302020204" pitchFamily="66" charset="0"/>
            </a:endParaRPr>
          </a:p>
          <a:p>
            <a:pPr algn="ctr"/>
            <a:r>
              <a:rPr lang="fr-FR" altLang="en-US">
                <a:latin typeface="Comic Sans MS" panose="030F0702030302020204" pitchFamily="66" charset="0"/>
              </a:rPr>
              <a:t>5 Tflops</a:t>
            </a:r>
          </a:p>
          <a:p>
            <a:pPr algn="ctr"/>
            <a:r>
              <a:rPr lang="fr-FR" altLang="en-US">
                <a:latin typeface="Comic Sans MS" panose="030F0702030302020204" pitchFamily="66" charset="0"/>
              </a:rPr>
              <a:t>(1 Tflops)</a:t>
            </a:r>
          </a:p>
          <a:p>
            <a:pPr algn="ctr"/>
            <a:endParaRPr lang="fr-FR" altLang="en-US">
              <a:latin typeface="Comic Sans MS" panose="030F0702030302020204" pitchFamily="66" charset="0"/>
            </a:endParaRPr>
          </a:p>
          <a:p>
            <a:pPr algn="ctr"/>
            <a:r>
              <a:rPr lang="fr-FR" altLang="en-US">
                <a:latin typeface="Comic Sans MS" panose="030F0702030302020204" pitchFamily="66" charset="0"/>
              </a:rPr>
              <a:t>3 TB</a:t>
            </a:r>
          </a:p>
          <a:p>
            <a:pPr algn="ctr"/>
            <a:endParaRPr lang="fr-FR" altLang="en-US">
              <a:latin typeface="Comic Sans MS" panose="030F0702030302020204" pitchFamily="66" charset="0"/>
            </a:endParaRPr>
          </a:p>
          <a:p>
            <a:pPr algn="ctr"/>
            <a:r>
              <a:rPr lang="fr-FR" altLang="en-US">
                <a:latin typeface="Comic Sans MS" panose="030F0702030302020204" pitchFamily="66" charset="0"/>
              </a:rPr>
              <a:t>50 TB</a:t>
            </a:r>
          </a:p>
          <a:p>
            <a:pPr algn="ctr"/>
            <a:r>
              <a:rPr lang="fr-FR" altLang="en-US">
                <a:latin typeface="Comic Sans MS" panose="030F0702030302020204" pitchFamily="66" charset="0"/>
              </a:rPr>
              <a:t>(7.5 GB/s) </a:t>
            </a:r>
          </a:p>
          <a:p>
            <a:pPr algn="ctr"/>
            <a:endParaRPr lang="fr-FR" altLang="en-US">
              <a:latin typeface="Comic Sans MS" panose="030F0702030302020204" pitchFamily="66" charset="0"/>
            </a:endParaRPr>
          </a:p>
          <a:p>
            <a:pPr algn="ctr"/>
            <a:r>
              <a:rPr lang="fr-FR" altLang="en-US">
                <a:latin typeface="Comic Sans MS" panose="030F0702030302020204" pitchFamily="66" charset="0"/>
              </a:rPr>
              <a:t>600 kW</a:t>
            </a:r>
          </a:p>
        </p:txBody>
      </p:sp>
      <p:sp>
        <p:nvSpPr>
          <p:cNvPr id="601094" name="Text Box 6">
            <a:extLst>
              <a:ext uri="{FF2B5EF4-FFF2-40B4-BE49-F238E27FC236}">
                <a16:creationId xmlns:a16="http://schemas.microsoft.com/office/drawing/2014/main" id="{92FBC90D-C7C9-4360-BFF3-C50334159D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6013" y="1262063"/>
            <a:ext cx="2247900" cy="327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r-FR" altLang="en-US">
                <a:latin typeface="Comic Sans MS" panose="030F0702030302020204" pitchFamily="66" charset="0"/>
              </a:rPr>
              <a:t>Installation</a:t>
            </a:r>
          </a:p>
          <a:p>
            <a:pPr algn="ctr"/>
            <a:endParaRPr lang="fr-FR" altLang="en-US">
              <a:latin typeface="Comic Sans MS" panose="030F0702030302020204" pitchFamily="66" charset="0"/>
            </a:endParaRPr>
          </a:p>
          <a:p>
            <a:pPr algn="ctr"/>
            <a:r>
              <a:rPr lang="fr-FR" altLang="en-US">
                <a:latin typeface="Comic Sans MS" panose="030F0702030302020204" pitchFamily="66" charset="0"/>
              </a:rPr>
              <a:t>Nodes</a:t>
            </a:r>
          </a:p>
          <a:p>
            <a:pPr algn="ctr"/>
            <a:endParaRPr lang="fr-FR" altLang="en-US">
              <a:latin typeface="Comic Sans MS" panose="030F0702030302020204" pitchFamily="66" charset="0"/>
            </a:endParaRPr>
          </a:p>
          <a:p>
            <a:pPr algn="ctr"/>
            <a:r>
              <a:rPr lang="fr-FR" altLang="en-US">
                <a:latin typeface="Comic Sans MS" panose="030F0702030302020204" pitchFamily="66" charset="0"/>
              </a:rPr>
              <a:t>Peak performance</a:t>
            </a:r>
          </a:p>
          <a:p>
            <a:pPr algn="ctr"/>
            <a:r>
              <a:rPr lang="fr-FR" altLang="en-US">
                <a:latin typeface="Comic Sans MS" panose="030F0702030302020204" pitchFamily="66" charset="0"/>
              </a:rPr>
              <a:t>(sustained requested)</a:t>
            </a:r>
          </a:p>
          <a:p>
            <a:pPr algn="ctr"/>
            <a:endParaRPr lang="fr-FR" altLang="en-US">
              <a:latin typeface="Comic Sans MS" panose="030F0702030302020204" pitchFamily="66" charset="0"/>
            </a:endParaRPr>
          </a:p>
          <a:p>
            <a:pPr algn="ctr"/>
            <a:r>
              <a:rPr lang="fr-FR" altLang="en-US">
                <a:latin typeface="Comic Sans MS" panose="030F0702030302020204" pitchFamily="66" charset="0"/>
              </a:rPr>
              <a:t>Main Memory</a:t>
            </a:r>
          </a:p>
          <a:p>
            <a:pPr algn="ctr"/>
            <a:endParaRPr lang="fr-FR" altLang="en-US">
              <a:latin typeface="Comic Sans MS" panose="030F0702030302020204" pitchFamily="66" charset="0"/>
            </a:endParaRPr>
          </a:p>
          <a:p>
            <a:pPr algn="ctr"/>
            <a:r>
              <a:rPr lang="fr-FR" altLang="en-US">
                <a:latin typeface="Comic Sans MS" panose="030F0702030302020204" pitchFamily="66" charset="0"/>
              </a:rPr>
              <a:t>Disks</a:t>
            </a:r>
          </a:p>
          <a:p>
            <a:pPr algn="ctr"/>
            <a:r>
              <a:rPr lang="fr-FR" altLang="en-US">
                <a:latin typeface="Comic Sans MS" panose="030F0702030302020204" pitchFamily="66" charset="0"/>
              </a:rPr>
              <a:t>(Bandwidth)</a:t>
            </a:r>
          </a:p>
          <a:p>
            <a:pPr algn="ctr"/>
            <a:endParaRPr lang="fr-FR" altLang="en-US">
              <a:latin typeface="Comic Sans MS" panose="030F0702030302020204" pitchFamily="66" charset="0"/>
            </a:endParaRPr>
          </a:p>
          <a:p>
            <a:pPr algn="ctr"/>
            <a:r>
              <a:rPr lang="fr-FR" altLang="en-US">
                <a:latin typeface="Comic Sans MS" panose="030F0702030302020204" pitchFamily="66" charset="0"/>
              </a:rPr>
              <a:t>Power</a:t>
            </a:r>
          </a:p>
        </p:txBody>
      </p:sp>
      <p:sp>
        <p:nvSpPr>
          <p:cNvPr id="601095" name="Rectangle 7">
            <a:extLst>
              <a:ext uri="{FF2B5EF4-FFF2-40B4-BE49-F238E27FC236}">
                <a16:creationId xmlns:a16="http://schemas.microsoft.com/office/drawing/2014/main" id="{57FB0321-F2B9-481B-9856-AE6780919F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838200"/>
            <a:ext cx="4043363" cy="4025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1096" name="Text Box 8">
            <a:extLst>
              <a:ext uri="{FF2B5EF4-FFF2-40B4-BE49-F238E27FC236}">
                <a16:creationId xmlns:a16="http://schemas.microsoft.com/office/drawing/2014/main" id="{04175F0B-DA40-4A8D-B29C-1C5F4DA377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3975" y="909638"/>
            <a:ext cx="15208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en-US" u="sng">
                <a:latin typeface="Comic Sans MS" panose="030F0702030302020204" pitchFamily="66" charset="0"/>
              </a:rPr>
              <a:t>Main features</a:t>
            </a:r>
          </a:p>
        </p:txBody>
      </p:sp>
      <p:sp>
        <p:nvSpPr>
          <p:cNvPr id="601097" name="Text Box 9">
            <a:extLst>
              <a:ext uri="{FF2B5EF4-FFF2-40B4-BE49-F238E27FC236}">
                <a16:creationId xmlns:a16="http://schemas.microsoft.com/office/drawing/2014/main" id="{5EF642A5-7A99-4D41-8246-C18CDA396B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0875" y="4516438"/>
            <a:ext cx="28733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en-US">
                <a:latin typeface="Comic Sans MS" panose="030F0702030302020204" pitchFamily="66" charset="0"/>
              </a:rPr>
              <a:t>170 frames, 90 km of cables</a:t>
            </a:r>
          </a:p>
        </p:txBody>
      </p:sp>
      <p:sp>
        <p:nvSpPr>
          <p:cNvPr id="601098" name="Line 10">
            <a:extLst>
              <a:ext uri="{FF2B5EF4-FFF2-40B4-BE49-F238E27FC236}">
                <a16:creationId xmlns:a16="http://schemas.microsoft.com/office/drawing/2014/main" id="{CECBBDE5-F598-45EC-8E36-6F9FAB721AAC}"/>
              </a:ext>
            </a:extLst>
          </p:cNvPr>
          <p:cNvSpPr>
            <a:spLocks noChangeShapeType="1"/>
          </p:cNvSpPr>
          <p:nvPr/>
        </p:nvSpPr>
        <p:spPr bwMode="auto">
          <a:xfrm>
            <a:off x="5354638" y="1695450"/>
            <a:ext cx="34623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1099" name="Line 11">
            <a:extLst>
              <a:ext uri="{FF2B5EF4-FFF2-40B4-BE49-F238E27FC236}">
                <a16:creationId xmlns:a16="http://schemas.microsoft.com/office/drawing/2014/main" id="{1EF9DC29-D04B-462F-8334-E3DA979FFAA3}"/>
              </a:ext>
            </a:extLst>
          </p:cNvPr>
          <p:cNvSpPr>
            <a:spLocks noChangeShapeType="1"/>
          </p:cNvSpPr>
          <p:nvPr/>
        </p:nvSpPr>
        <p:spPr bwMode="auto">
          <a:xfrm>
            <a:off x="5354638" y="2141538"/>
            <a:ext cx="34623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1100" name="Line 12">
            <a:extLst>
              <a:ext uri="{FF2B5EF4-FFF2-40B4-BE49-F238E27FC236}">
                <a16:creationId xmlns:a16="http://schemas.microsoft.com/office/drawing/2014/main" id="{CC25F93B-BD96-4F4C-8BA3-0D30785EE761}"/>
              </a:ext>
            </a:extLst>
          </p:cNvPr>
          <p:cNvSpPr>
            <a:spLocks noChangeShapeType="1"/>
          </p:cNvSpPr>
          <p:nvPr/>
        </p:nvSpPr>
        <p:spPr bwMode="auto">
          <a:xfrm>
            <a:off x="5354638" y="2959100"/>
            <a:ext cx="34623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1101" name="Line 13">
            <a:extLst>
              <a:ext uri="{FF2B5EF4-FFF2-40B4-BE49-F238E27FC236}">
                <a16:creationId xmlns:a16="http://schemas.microsoft.com/office/drawing/2014/main" id="{958B9988-7F36-48C3-8F2E-767818D04A0A}"/>
              </a:ext>
            </a:extLst>
          </p:cNvPr>
          <p:cNvSpPr>
            <a:spLocks noChangeShapeType="1"/>
          </p:cNvSpPr>
          <p:nvPr/>
        </p:nvSpPr>
        <p:spPr bwMode="auto">
          <a:xfrm>
            <a:off x="5354638" y="3414713"/>
            <a:ext cx="34623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1102" name="Line 14">
            <a:extLst>
              <a:ext uri="{FF2B5EF4-FFF2-40B4-BE49-F238E27FC236}">
                <a16:creationId xmlns:a16="http://schemas.microsoft.com/office/drawing/2014/main" id="{FB32F812-6A0B-4481-8B35-C64D25FFC792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0825" y="4108450"/>
            <a:ext cx="34623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1103" name="Line 15">
            <a:extLst>
              <a:ext uri="{FF2B5EF4-FFF2-40B4-BE49-F238E27FC236}">
                <a16:creationId xmlns:a16="http://schemas.microsoft.com/office/drawing/2014/main" id="{9508B9F1-0684-4EE9-AC07-1148043BC86E}"/>
              </a:ext>
            </a:extLst>
          </p:cNvPr>
          <p:cNvSpPr>
            <a:spLocks noChangeShapeType="1"/>
          </p:cNvSpPr>
          <p:nvPr/>
        </p:nvSpPr>
        <p:spPr bwMode="auto">
          <a:xfrm>
            <a:off x="5354638" y="4532313"/>
            <a:ext cx="34623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1278" name="Text Box 190">
            <a:extLst>
              <a:ext uri="{FF2B5EF4-FFF2-40B4-BE49-F238E27FC236}">
                <a16:creationId xmlns:a16="http://schemas.microsoft.com/office/drawing/2014/main" id="{7D82B05A-A2E9-4714-BBA7-264A7ED768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9063" y="4179888"/>
            <a:ext cx="2006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en-US" i="1">
                <a:latin typeface="Comic Sans MS" panose="030F0702030302020204" pitchFamily="66" charset="0"/>
              </a:rPr>
              <a:t>608 compute nodes</a:t>
            </a:r>
          </a:p>
        </p:txBody>
      </p:sp>
      <p:sp>
        <p:nvSpPr>
          <p:cNvPr id="601279" name="Text Box 191">
            <a:extLst>
              <a:ext uri="{FF2B5EF4-FFF2-40B4-BE49-F238E27FC236}">
                <a16:creationId xmlns:a16="http://schemas.microsoft.com/office/drawing/2014/main" id="{42FC6670-6BF2-4DA3-BC3B-7AA8E35800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8625" y="979488"/>
            <a:ext cx="15716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en-US" i="1">
                <a:latin typeface="Comic Sans MS" panose="030F0702030302020204" pitchFamily="66" charset="0"/>
              </a:rPr>
              <a:t>50 TB of disks</a:t>
            </a:r>
          </a:p>
        </p:txBody>
      </p:sp>
      <p:graphicFrame>
        <p:nvGraphicFramePr>
          <p:cNvPr id="601280" name="Object 192">
            <a:hlinkClick r:id="" action="ppaction://ole?verb=0"/>
            <a:extLst>
              <a:ext uri="{FF2B5EF4-FFF2-40B4-BE49-F238E27FC236}">
                <a16:creationId xmlns:a16="http://schemas.microsoft.com/office/drawing/2014/main" id="{5AB3C8F4-4463-445E-A516-99D271A789AD}"/>
              </a:ext>
            </a:extLst>
          </p:cNvPr>
          <p:cNvGraphicFramePr>
            <a:graphicFrameLocks/>
          </p:cNvGraphicFramePr>
          <p:nvPr/>
        </p:nvGraphicFramePr>
        <p:xfrm>
          <a:off x="4171950" y="1941513"/>
          <a:ext cx="665163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1459" name="Clip" r:id="rId4" imgW="3936960" imgH="3419280" progId="MS_ClipArt_Gallery.5">
                  <p:embed/>
                </p:oleObj>
              </mc:Choice>
              <mc:Fallback>
                <p:oleObj name="Clip" r:id="rId4" imgW="3936960" imgH="3419280" progId="MS_ClipArt_Gallery.5">
                  <p:embed/>
                  <p:pic>
                    <p:nvPicPr>
                      <p:cNvPr id="0" name="Object 19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1950" y="1941513"/>
                        <a:ext cx="665163" cy="908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0799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01281" name="Picture 193">
            <a:extLst>
              <a:ext uri="{FF2B5EF4-FFF2-40B4-BE49-F238E27FC236}">
                <a16:creationId xmlns:a16="http://schemas.microsoft.com/office/drawing/2014/main" id="{37FD4300-E0E9-47A5-A8F2-555C74683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1833563"/>
            <a:ext cx="493712" cy="118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1283" name="Picture 195">
            <a:extLst>
              <a:ext uri="{FF2B5EF4-FFF2-40B4-BE49-F238E27FC236}">
                <a16:creationId xmlns:a16="http://schemas.microsoft.com/office/drawing/2014/main" id="{D94DB28E-8924-4BC1-BE6B-C812239C0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3913" y="152400"/>
            <a:ext cx="628650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01284" name="Group 196">
            <a:extLst>
              <a:ext uri="{FF2B5EF4-FFF2-40B4-BE49-F238E27FC236}">
                <a16:creationId xmlns:a16="http://schemas.microsoft.com/office/drawing/2014/main" id="{9F87BF3D-7B15-4D0D-8649-301A4FED0140}"/>
              </a:ext>
            </a:extLst>
          </p:cNvPr>
          <p:cNvGrpSpPr>
            <a:grpSpLocks/>
          </p:cNvGrpSpPr>
          <p:nvPr/>
        </p:nvGrpSpPr>
        <p:grpSpPr bwMode="auto">
          <a:xfrm>
            <a:off x="315913" y="1593850"/>
            <a:ext cx="4324350" cy="2514600"/>
            <a:chOff x="747" y="1078"/>
            <a:chExt cx="4342" cy="2552"/>
          </a:xfrm>
        </p:grpSpPr>
        <p:sp>
          <p:nvSpPr>
            <p:cNvPr id="601285" name="Rectangle 197">
              <a:extLst>
                <a:ext uri="{FF2B5EF4-FFF2-40B4-BE49-F238E27FC236}">
                  <a16:creationId xmlns:a16="http://schemas.microsoft.com/office/drawing/2014/main" id="{0E0DC984-5B1A-4A31-B189-22A4B0F61D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7" y="2837"/>
              <a:ext cx="660" cy="381"/>
            </a:xfrm>
            <a:prstGeom prst="rect">
              <a:avLst/>
            </a:prstGeom>
            <a:noFill/>
            <a:ln w="12699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900">
                  <a:latin typeface="Arial" panose="020B0604020202020204" pitchFamily="34" charset="0"/>
                </a:rPr>
                <a:t>Compute</a:t>
              </a:r>
            </a:p>
            <a:p>
              <a:pPr algn="ctr"/>
              <a:r>
                <a:rPr lang="en-US" altLang="en-US" sz="900">
                  <a:latin typeface="Arial" panose="020B0604020202020204" pitchFamily="34" charset="0"/>
                </a:rPr>
                <a:t>Node</a:t>
              </a:r>
            </a:p>
          </p:txBody>
        </p:sp>
        <p:sp>
          <p:nvSpPr>
            <p:cNvPr id="601286" name="Rectangle 198">
              <a:extLst>
                <a:ext uri="{FF2B5EF4-FFF2-40B4-BE49-F238E27FC236}">
                  <a16:creationId xmlns:a16="http://schemas.microsoft.com/office/drawing/2014/main" id="{5384E832-7E44-41D2-AADA-5FF9B40266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3" y="2853"/>
              <a:ext cx="660" cy="381"/>
            </a:xfrm>
            <a:prstGeom prst="rect">
              <a:avLst/>
            </a:prstGeom>
            <a:noFill/>
            <a:ln w="12699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900">
                  <a:latin typeface="Arial" panose="020B0604020202020204" pitchFamily="34" charset="0"/>
                </a:rPr>
                <a:t>Compute</a:t>
              </a:r>
            </a:p>
            <a:p>
              <a:pPr algn="ctr"/>
              <a:r>
                <a:rPr lang="en-US" altLang="en-US" sz="900">
                  <a:latin typeface="Arial" panose="020B0604020202020204" pitchFamily="34" charset="0"/>
                </a:rPr>
                <a:t>Node</a:t>
              </a:r>
            </a:p>
          </p:txBody>
        </p:sp>
        <p:sp>
          <p:nvSpPr>
            <p:cNvPr id="601287" name="Rectangle 199">
              <a:extLst>
                <a:ext uri="{FF2B5EF4-FFF2-40B4-BE49-F238E27FC236}">
                  <a16:creationId xmlns:a16="http://schemas.microsoft.com/office/drawing/2014/main" id="{9A2B7CBE-F1B5-4765-BB02-714B8238E8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0" y="2870"/>
              <a:ext cx="660" cy="380"/>
            </a:xfrm>
            <a:prstGeom prst="rect">
              <a:avLst/>
            </a:prstGeom>
            <a:noFill/>
            <a:ln w="12699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900">
                  <a:latin typeface="Arial" panose="020B0604020202020204" pitchFamily="34" charset="0"/>
                </a:rPr>
                <a:t>Compute</a:t>
              </a:r>
            </a:p>
            <a:p>
              <a:pPr algn="ctr"/>
              <a:r>
                <a:rPr lang="en-US" altLang="en-US" sz="900">
                  <a:latin typeface="Arial" panose="020B0604020202020204" pitchFamily="34" charset="0"/>
                </a:rPr>
                <a:t>Node</a:t>
              </a:r>
            </a:p>
          </p:txBody>
        </p:sp>
        <p:sp>
          <p:nvSpPr>
            <p:cNvPr id="601288" name="Rectangle 200">
              <a:extLst>
                <a:ext uri="{FF2B5EF4-FFF2-40B4-BE49-F238E27FC236}">
                  <a16:creationId xmlns:a16="http://schemas.microsoft.com/office/drawing/2014/main" id="{018A5BB0-137A-428D-B759-F46F0E7AC2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6" y="2879"/>
              <a:ext cx="660" cy="380"/>
            </a:xfrm>
            <a:prstGeom prst="rect">
              <a:avLst/>
            </a:prstGeom>
            <a:noFill/>
            <a:ln w="12699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900">
                  <a:latin typeface="Arial" panose="020B0604020202020204" pitchFamily="34" charset="0"/>
                </a:rPr>
                <a:t>Compute</a:t>
              </a:r>
            </a:p>
            <a:p>
              <a:pPr algn="ctr"/>
              <a:r>
                <a:rPr lang="en-US" altLang="en-US" sz="900">
                  <a:latin typeface="Arial" panose="020B0604020202020204" pitchFamily="34" charset="0"/>
                </a:rPr>
                <a:t>Node</a:t>
              </a:r>
            </a:p>
          </p:txBody>
        </p:sp>
        <p:sp>
          <p:nvSpPr>
            <p:cNvPr id="601289" name="Rectangle 201">
              <a:extLst>
                <a:ext uri="{FF2B5EF4-FFF2-40B4-BE49-F238E27FC236}">
                  <a16:creationId xmlns:a16="http://schemas.microsoft.com/office/drawing/2014/main" id="{290CA36F-3293-4ACB-8585-58BF2435AA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3" y="2894"/>
              <a:ext cx="660" cy="380"/>
            </a:xfrm>
            <a:prstGeom prst="rect">
              <a:avLst/>
            </a:prstGeom>
            <a:noFill/>
            <a:ln w="12699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900">
                  <a:latin typeface="Arial" panose="020B0604020202020204" pitchFamily="34" charset="0"/>
                </a:rPr>
                <a:t>Compute</a:t>
              </a:r>
            </a:p>
            <a:p>
              <a:pPr algn="ctr"/>
              <a:r>
                <a:rPr lang="en-US" altLang="en-US" sz="900">
                  <a:latin typeface="Arial" panose="020B0604020202020204" pitchFamily="34" charset="0"/>
                </a:rPr>
                <a:t>Node</a:t>
              </a:r>
            </a:p>
          </p:txBody>
        </p:sp>
        <p:sp>
          <p:nvSpPr>
            <p:cNvPr id="601290" name="Rectangle 202">
              <a:extLst>
                <a:ext uri="{FF2B5EF4-FFF2-40B4-BE49-F238E27FC236}">
                  <a16:creationId xmlns:a16="http://schemas.microsoft.com/office/drawing/2014/main" id="{FCED84D8-3644-4B07-99D5-A15F6D4E97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9" y="2910"/>
              <a:ext cx="660" cy="380"/>
            </a:xfrm>
            <a:prstGeom prst="rect">
              <a:avLst/>
            </a:prstGeom>
            <a:noFill/>
            <a:ln w="12699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900">
                  <a:latin typeface="Arial" panose="020B0604020202020204" pitchFamily="34" charset="0"/>
                </a:rPr>
                <a:t>Compute</a:t>
              </a:r>
            </a:p>
            <a:p>
              <a:pPr algn="ctr"/>
              <a:r>
                <a:rPr lang="en-US" altLang="en-US" sz="900">
                  <a:latin typeface="Arial" panose="020B0604020202020204" pitchFamily="34" charset="0"/>
                </a:rPr>
                <a:t>Node</a:t>
              </a:r>
            </a:p>
          </p:txBody>
        </p:sp>
        <p:sp>
          <p:nvSpPr>
            <p:cNvPr id="601291" name="AutoShape 203">
              <a:extLst>
                <a:ext uri="{FF2B5EF4-FFF2-40B4-BE49-F238E27FC236}">
                  <a16:creationId xmlns:a16="http://schemas.microsoft.com/office/drawing/2014/main" id="{8B45DCB2-561B-421D-BAE7-A0A1914D53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4" y="2364"/>
              <a:ext cx="2669" cy="240"/>
            </a:xfrm>
            <a:prstGeom prst="star16">
              <a:avLst>
                <a:gd name="adj" fmla="val 37500"/>
              </a:avLst>
            </a:prstGeom>
            <a:solidFill>
              <a:srgbClr val="51DC00"/>
            </a:solidFill>
            <a:ln w="12699">
              <a:solidFill>
                <a:srgbClr val="51DC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1292" name="Line 204">
              <a:extLst>
                <a:ext uri="{FF2B5EF4-FFF2-40B4-BE49-F238E27FC236}">
                  <a16:creationId xmlns:a16="http://schemas.microsoft.com/office/drawing/2014/main" id="{32399288-375A-4DC4-9DDD-1800B04900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96" y="2615"/>
              <a:ext cx="461" cy="182"/>
            </a:xfrm>
            <a:prstGeom prst="line">
              <a:avLst/>
            </a:prstGeom>
            <a:noFill/>
            <a:ln w="12699">
              <a:solidFill>
                <a:srgbClr val="FF500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1293" name="Line 205">
              <a:extLst>
                <a:ext uri="{FF2B5EF4-FFF2-40B4-BE49-F238E27FC236}">
                  <a16:creationId xmlns:a16="http://schemas.microsoft.com/office/drawing/2014/main" id="{BD0FCD02-3F13-4DA9-AF81-3A96AFF8C4F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41" y="2600"/>
              <a:ext cx="133" cy="227"/>
            </a:xfrm>
            <a:prstGeom prst="line">
              <a:avLst/>
            </a:prstGeom>
            <a:noFill/>
            <a:ln w="12699">
              <a:solidFill>
                <a:srgbClr val="51D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1294" name="Line 206">
              <a:extLst>
                <a:ext uri="{FF2B5EF4-FFF2-40B4-BE49-F238E27FC236}">
                  <a16:creationId xmlns:a16="http://schemas.microsoft.com/office/drawing/2014/main" id="{63807FDB-8FF8-401E-985F-E9BF1F4E275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50" y="2607"/>
              <a:ext cx="1" cy="242"/>
            </a:xfrm>
            <a:prstGeom prst="line">
              <a:avLst/>
            </a:prstGeom>
            <a:noFill/>
            <a:ln w="12699">
              <a:solidFill>
                <a:srgbClr val="51D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1295" name="Line 207">
              <a:extLst>
                <a:ext uri="{FF2B5EF4-FFF2-40B4-BE49-F238E27FC236}">
                  <a16:creationId xmlns:a16="http://schemas.microsoft.com/office/drawing/2014/main" id="{DB506B6E-0F99-4466-9A9E-C0A660ECA24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84" y="2607"/>
              <a:ext cx="1" cy="242"/>
            </a:xfrm>
            <a:prstGeom prst="line">
              <a:avLst/>
            </a:prstGeom>
            <a:noFill/>
            <a:ln w="12699">
              <a:solidFill>
                <a:srgbClr val="51D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1296" name="Line 208">
              <a:extLst>
                <a:ext uri="{FF2B5EF4-FFF2-40B4-BE49-F238E27FC236}">
                  <a16:creationId xmlns:a16="http://schemas.microsoft.com/office/drawing/2014/main" id="{12B988AE-32A4-42DB-A537-1316BB6A00F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664" y="2629"/>
              <a:ext cx="384" cy="242"/>
            </a:xfrm>
            <a:prstGeom prst="line">
              <a:avLst/>
            </a:prstGeom>
            <a:noFill/>
            <a:ln w="12699">
              <a:solidFill>
                <a:srgbClr val="51D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1297" name="Line 209">
              <a:extLst>
                <a:ext uri="{FF2B5EF4-FFF2-40B4-BE49-F238E27FC236}">
                  <a16:creationId xmlns:a16="http://schemas.microsoft.com/office/drawing/2014/main" id="{254BCD09-869D-40D4-B76E-5BADAD15FE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006" y="2593"/>
              <a:ext cx="867" cy="300"/>
            </a:xfrm>
            <a:prstGeom prst="line">
              <a:avLst/>
            </a:prstGeom>
            <a:noFill/>
            <a:ln w="12699">
              <a:solidFill>
                <a:srgbClr val="51D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1298" name="Line 210">
              <a:extLst>
                <a:ext uri="{FF2B5EF4-FFF2-40B4-BE49-F238E27FC236}">
                  <a16:creationId xmlns:a16="http://schemas.microsoft.com/office/drawing/2014/main" id="{4445F6D4-FFC2-4FD9-A4A3-B576C16510E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91" y="2081"/>
              <a:ext cx="1" cy="307"/>
            </a:xfrm>
            <a:prstGeom prst="line">
              <a:avLst/>
            </a:prstGeom>
            <a:noFill/>
            <a:ln w="12699">
              <a:solidFill>
                <a:srgbClr val="51D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1299" name="Line 211">
              <a:extLst>
                <a:ext uri="{FF2B5EF4-FFF2-40B4-BE49-F238E27FC236}">
                  <a16:creationId xmlns:a16="http://schemas.microsoft.com/office/drawing/2014/main" id="{C3F080A7-F0C0-4C94-B7E7-A12E4975ED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99" y="2059"/>
              <a:ext cx="1" cy="307"/>
            </a:xfrm>
            <a:prstGeom prst="line">
              <a:avLst/>
            </a:prstGeom>
            <a:noFill/>
            <a:ln w="12699">
              <a:solidFill>
                <a:srgbClr val="51D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1300" name="Line 212">
              <a:extLst>
                <a:ext uri="{FF2B5EF4-FFF2-40B4-BE49-F238E27FC236}">
                  <a16:creationId xmlns:a16="http://schemas.microsoft.com/office/drawing/2014/main" id="{D36C5A22-69C4-436E-B17B-BEBD12A460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73" y="2081"/>
              <a:ext cx="1" cy="307"/>
            </a:xfrm>
            <a:prstGeom prst="line">
              <a:avLst/>
            </a:prstGeom>
            <a:noFill/>
            <a:ln w="12699">
              <a:solidFill>
                <a:srgbClr val="51D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1301" name="AutoShape 213">
              <a:extLst>
                <a:ext uri="{FF2B5EF4-FFF2-40B4-BE49-F238E27FC236}">
                  <a16:creationId xmlns:a16="http://schemas.microsoft.com/office/drawing/2014/main" id="{7BD400CD-1B1E-419F-95DC-82A70D626A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8" y="2430"/>
              <a:ext cx="2670" cy="240"/>
            </a:xfrm>
            <a:prstGeom prst="star16">
              <a:avLst>
                <a:gd name="adj" fmla="val 37500"/>
              </a:avLst>
            </a:prstGeom>
            <a:solidFill>
              <a:srgbClr val="FC0128"/>
            </a:solidFill>
            <a:ln w="12699">
              <a:solidFill>
                <a:srgbClr val="FF500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1302" name="Line 214">
              <a:extLst>
                <a:ext uri="{FF2B5EF4-FFF2-40B4-BE49-F238E27FC236}">
                  <a16:creationId xmlns:a16="http://schemas.microsoft.com/office/drawing/2014/main" id="{56CBBF16-462A-4930-844E-62A8BE85EC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34" y="2615"/>
              <a:ext cx="419" cy="197"/>
            </a:xfrm>
            <a:prstGeom prst="line">
              <a:avLst/>
            </a:prstGeom>
            <a:noFill/>
            <a:ln w="12699">
              <a:solidFill>
                <a:srgbClr val="51D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1303" name="Line 215">
              <a:extLst>
                <a:ext uri="{FF2B5EF4-FFF2-40B4-BE49-F238E27FC236}">
                  <a16:creationId xmlns:a16="http://schemas.microsoft.com/office/drawing/2014/main" id="{9EC7AC17-05B3-4073-9872-51D59E4410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95" y="2666"/>
              <a:ext cx="83" cy="161"/>
            </a:xfrm>
            <a:prstGeom prst="line">
              <a:avLst/>
            </a:prstGeom>
            <a:noFill/>
            <a:ln w="12699">
              <a:solidFill>
                <a:srgbClr val="FF500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1304" name="Line 216">
              <a:extLst>
                <a:ext uri="{FF2B5EF4-FFF2-40B4-BE49-F238E27FC236}">
                  <a16:creationId xmlns:a16="http://schemas.microsoft.com/office/drawing/2014/main" id="{33DDF2BE-75FE-4833-8BAC-DDDBC9FCD5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31" y="2659"/>
              <a:ext cx="1" cy="175"/>
            </a:xfrm>
            <a:prstGeom prst="line">
              <a:avLst/>
            </a:prstGeom>
            <a:noFill/>
            <a:ln w="12699">
              <a:solidFill>
                <a:srgbClr val="FF500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1305" name="Line 217">
              <a:extLst>
                <a:ext uri="{FF2B5EF4-FFF2-40B4-BE49-F238E27FC236}">
                  <a16:creationId xmlns:a16="http://schemas.microsoft.com/office/drawing/2014/main" id="{B6F19627-72E5-475E-9805-303032ABB1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72" y="2673"/>
              <a:ext cx="1" cy="198"/>
            </a:xfrm>
            <a:prstGeom prst="line">
              <a:avLst/>
            </a:prstGeom>
            <a:noFill/>
            <a:ln w="12699">
              <a:solidFill>
                <a:srgbClr val="FF500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1306" name="Line 218">
              <a:extLst>
                <a:ext uri="{FF2B5EF4-FFF2-40B4-BE49-F238E27FC236}">
                  <a16:creationId xmlns:a16="http://schemas.microsoft.com/office/drawing/2014/main" id="{0E19E26E-2B7F-4203-86D8-D7571E976B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559" y="2659"/>
              <a:ext cx="336" cy="219"/>
            </a:xfrm>
            <a:prstGeom prst="line">
              <a:avLst/>
            </a:prstGeom>
            <a:noFill/>
            <a:ln w="12699">
              <a:solidFill>
                <a:srgbClr val="FF500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1307" name="Line 219">
              <a:extLst>
                <a:ext uri="{FF2B5EF4-FFF2-40B4-BE49-F238E27FC236}">
                  <a16:creationId xmlns:a16="http://schemas.microsoft.com/office/drawing/2014/main" id="{A461AFEF-604A-483F-B0B3-5AD0B2F2D9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11" y="2607"/>
              <a:ext cx="866" cy="300"/>
            </a:xfrm>
            <a:prstGeom prst="line">
              <a:avLst/>
            </a:prstGeom>
            <a:noFill/>
            <a:ln w="12699">
              <a:solidFill>
                <a:srgbClr val="FF500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1308" name="Line 220">
              <a:extLst>
                <a:ext uri="{FF2B5EF4-FFF2-40B4-BE49-F238E27FC236}">
                  <a16:creationId xmlns:a16="http://schemas.microsoft.com/office/drawing/2014/main" id="{0AB9E409-1DD9-4787-9AB2-4F70F95B4E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26" y="2081"/>
              <a:ext cx="1" cy="366"/>
            </a:xfrm>
            <a:prstGeom prst="line">
              <a:avLst/>
            </a:prstGeom>
            <a:noFill/>
            <a:ln w="12699">
              <a:solidFill>
                <a:srgbClr val="FF500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1309" name="Line 221">
              <a:extLst>
                <a:ext uri="{FF2B5EF4-FFF2-40B4-BE49-F238E27FC236}">
                  <a16:creationId xmlns:a16="http://schemas.microsoft.com/office/drawing/2014/main" id="{76984742-3FF9-4732-93B5-01CBC4A1C1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60" y="2059"/>
              <a:ext cx="1" cy="366"/>
            </a:xfrm>
            <a:prstGeom prst="line">
              <a:avLst/>
            </a:prstGeom>
            <a:noFill/>
            <a:ln w="12699">
              <a:solidFill>
                <a:srgbClr val="FF500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1310" name="Line 222">
              <a:extLst>
                <a:ext uri="{FF2B5EF4-FFF2-40B4-BE49-F238E27FC236}">
                  <a16:creationId xmlns:a16="http://schemas.microsoft.com/office/drawing/2014/main" id="{4EDF9C61-76AC-4D97-B2AD-83141BB12C5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65" y="2074"/>
              <a:ext cx="1" cy="365"/>
            </a:xfrm>
            <a:prstGeom prst="line">
              <a:avLst/>
            </a:prstGeom>
            <a:noFill/>
            <a:ln w="12699">
              <a:solidFill>
                <a:srgbClr val="FF500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01311" name="Group 223">
              <a:extLst>
                <a:ext uri="{FF2B5EF4-FFF2-40B4-BE49-F238E27FC236}">
                  <a16:creationId xmlns:a16="http://schemas.microsoft.com/office/drawing/2014/main" id="{ABC0EDD2-28A8-4502-A254-82B7E8CADA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3" y="3228"/>
              <a:ext cx="238" cy="323"/>
              <a:chOff x="990" y="3115"/>
              <a:chExt cx="273" cy="353"/>
            </a:xfrm>
          </p:grpSpPr>
          <p:grpSp>
            <p:nvGrpSpPr>
              <p:cNvPr id="601312" name="Group 224">
                <a:extLst>
                  <a:ext uri="{FF2B5EF4-FFF2-40B4-BE49-F238E27FC236}">
                    <a16:creationId xmlns:a16="http://schemas.microsoft.com/office/drawing/2014/main" id="{6D814D90-953D-4FC0-B5EB-DB7529DEB65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90" y="3256"/>
                <a:ext cx="273" cy="212"/>
                <a:chOff x="990" y="3256"/>
                <a:chExt cx="273" cy="212"/>
              </a:xfrm>
            </p:grpSpPr>
            <p:sp>
              <p:nvSpPr>
                <p:cNvPr id="601313" name="Oval 225">
                  <a:extLst>
                    <a:ext uri="{FF2B5EF4-FFF2-40B4-BE49-F238E27FC236}">
                      <a16:creationId xmlns:a16="http://schemas.microsoft.com/office/drawing/2014/main" id="{30E65027-17BA-4652-9F9E-CCA25EE59D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91" y="3256"/>
                  <a:ext cx="271" cy="118"/>
                </a:xfrm>
                <a:prstGeom prst="ellipse">
                  <a:avLst/>
                </a:prstGeom>
                <a:solidFill>
                  <a:schemeClr val="accent1"/>
                </a:solidFill>
                <a:ln w="12699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1314" name="Arc 226">
                  <a:extLst>
                    <a:ext uri="{FF2B5EF4-FFF2-40B4-BE49-F238E27FC236}">
                      <a16:creationId xmlns:a16="http://schemas.microsoft.com/office/drawing/2014/main" id="{05215BAB-2165-4699-818A-51F5D123A0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95" y="3398"/>
                  <a:ext cx="265" cy="70"/>
                </a:xfrm>
                <a:custGeom>
                  <a:avLst/>
                  <a:gdLst>
                    <a:gd name="G0" fmla="+- 21600 0 0"/>
                    <a:gd name="G1" fmla="+- 985 0 0"/>
                    <a:gd name="G2" fmla="+- 21600 0 0"/>
                    <a:gd name="T0" fmla="*/ 43178 w 43200"/>
                    <a:gd name="T1" fmla="*/ 0 h 22585"/>
                    <a:gd name="T2" fmla="*/ 0 w 43200"/>
                    <a:gd name="T3" fmla="*/ 985 h 22585"/>
                    <a:gd name="T4" fmla="*/ 21600 w 43200"/>
                    <a:gd name="T5" fmla="*/ 985 h 225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22585" fill="none" extrusionOk="0">
                      <a:moveTo>
                        <a:pt x="43177" y="0"/>
                      </a:moveTo>
                      <a:cubicBezTo>
                        <a:pt x="43192" y="328"/>
                        <a:pt x="43200" y="656"/>
                        <a:pt x="43200" y="985"/>
                      </a:cubicBezTo>
                      <a:cubicBezTo>
                        <a:pt x="43200" y="12914"/>
                        <a:pt x="33529" y="22585"/>
                        <a:pt x="21600" y="22585"/>
                      </a:cubicBezTo>
                      <a:cubicBezTo>
                        <a:pt x="9670" y="22584"/>
                        <a:pt x="-1" y="12914"/>
                        <a:pt x="-1" y="984"/>
                      </a:cubicBezTo>
                    </a:path>
                    <a:path w="43200" h="22585" stroke="0" extrusionOk="0">
                      <a:moveTo>
                        <a:pt x="43177" y="0"/>
                      </a:moveTo>
                      <a:cubicBezTo>
                        <a:pt x="43192" y="328"/>
                        <a:pt x="43200" y="656"/>
                        <a:pt x="43200" y="985"/>
                      </a:cubicBezTo>
                      <a:cubicBezTo>
                        <a:pt x="43200" y="12914"/>
                        <a:pt x="33529" y="22585"/>
                        <a:pt x="21600" y="22585"/>
                      </a:cubicBezTo>
                      <a:cubicBezTo>
                        <a:pt x="9670" y="22584"/>
                        <a:pt x="-1" y="12914"/>
                        <a:pt x="-1" y="984"/>
                      </a:cubicBezTo>
                      <a:lnTo>
                        <a:pt x="21600" y="985"/>
                      </a:lnTo>
                      <a:close/>
                    </a:path>
                  </a:pathLst>
                </a:custGeom>
                <a:noFill/>
                <a:ln w="12699" cap="rnd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1315" name="Line 227">
                  <a:extLst>
                    <a:ext uri="{FF2B5EF4-FFF2-40B4-BE49-F238E27FC236}">
                      <a16:creationId xmlns:a16="http://schemas.microsoft.com/office/drawing/2014/main" id="{B16BDB8A-F98E-4220-800C-FB2E9A28100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90" y="3316"/>
                  <a:ext cx="0" cy="94"/>
                </a:xfrm>
                <a:prstGeom prst="line">
                  <a:avLst/>
                </a:prstGeom>
                <a:noFill/>
                <a:ln w="12699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1316" name="Line 228">
                  <a:extLst>
                    <a:ext uri="{FF2B5EF4-FFF2-40B4-BE49-F238E27FC236}">
                      <a16:creationId xmlns:a16="http://schemas.microsoft.com/office/drawing/2014/main" id="{A56082AB-E13C-43C2-A264-1DEDD39F0C3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63" y="3319"/>
                  <a:ext cx="0" cy="94"/>
                </a:xfrm>
                <a:prstGeom prst="line">
                  <a:avLst/>
                </a:prstGeom>
                <a:noFill/>
                <a:ln w="12699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601317" name="Line 229">
                <a:extLst>
                  <a:ext uri="{FF2B5EF4-FFF2-40B4-BE49-F238E27FC236}">
                    <a16:creationId xmlns:a16="http://schemas.microsoft.com/office/drawing/2014/main" id="{A43B12DC-7593-4E68-AAC3-E0FBF60451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28" y="3115"/>
                <a:ext cx="0" cy="130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01318" name="Group 230">
              <a:extLst>
                <a:ext uri="{FF2B5EF4-FFF2-40B4-BE49-F238E27FC236}">
                  <a16:creationId xmlns:a16="http://schemas.microsoft.com/office/drawing/2014/main" id="{1BB64EEA-6B36-4DE8-992D-956723CF3CF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96" y="3244"/>
              <a:ext cx="239" cy="323"/>
              <a:chOff x="1830" y="3133"/>
              <a:chExt cx="273" cy="353"/>
            </a:xfrm>
          </p:grpSpPr>
          <p:grpSp>
            <p:nvGrpSpPr>
              <p:cNvPr id="601319" name="Group 231">
                <a:extLst>
                  <a:ext uri="{FF2B5EF4-FFF2-40B4-BE49-F238E27FC236}">
                    <a16:creationId xmlns:a16="http://schemas.microsoft.com/office/drawing/2014/main" id="{EA3CF4D8-F039-461D-A4AF-5C00EBD0B19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30" y="3274"/>
                <a:ext cx="273" cy="212"/>
                <a:chOff x="1830" y="3274"/>
                <a:chExt cx="273" cy="212"/>
              </a:xfrm>
            </p:grpSpPr>
            <p:sp>
              <p:nvSpPr>
                <p:cNvPr id="601320" name="Oval 232">
                  <a:extLst>
                    <a:ext uri="{FF2B5EF4-FFF2-40B4-BE49-F238E27FC236}">
                      <a16:creationId xmlns:a16="http://schemas.microsoft.com/office/drawing/2014/main" id="{AB99DDCF-A135-499D-B988-B33B1BF4193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31" y="3274"/>
                  <a:ext cx="271" cy="118"/>
                </a:xfrm>
                <a:prstGeom prst="ellipse">
                  <a:avLst/>
                </a:prstGeom>
                <a:solidFill>
                  <a:schemeClr val="accent1"/>
                </a:solidFill>
                <a:ln w="12699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1321" name="Arc 233">
                  <a:extLst>
                    <a:ext uri="{FF2B5EF4-FFF2-40B4-BE49-F238E27FC236}">
                      <a16:creationId xmlns:a16="http://schemas.microsoft.com/office/drawing/2014/main" id="{E3C2692D-0276-4C82-96EE-2C7CB5DD21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35" y="3416"/>
                  <a:ext cx="265" cy="70"/>
                </a:xfrm>
                <a:custGeom>
                  <a:avLst/>
                  <a:gdLst>
                    <a:gd name="G0" fmla="+- 21600 0 0"/>
                    <a:gd name="G1" fmla="+- 985 0 0"/>
                    <a:gd name="G2" fmla="+- 21600 0 0"/>
                    <a:gd name="T0" fmla="*/ 43178 w 43200"/>
                    <a:gd name="T1" fmla="*/ 0 h 22585"/>
                    <a:gd name="T2" fmla="*/ 0 w 43200"/>
                    <a:gd name="T3" fmla="*/ 985 h 22585"/>
                    <a:gd name="T4" fmla="*/ 21600 w 43200"/>
                    <a:gd name="T5" fmla="*/ 985 h 225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22585" fill="none" extrusionOk="0">
                      <a:moveTo>
                        <a:pt x="43177" y="0"/>
                      </a:moveTo>
                      <a:cubicBezTo>
                        <a:pt x="43192" y="328"/>
                        <a:pt x="43200" y="656"/>
                        <a:pt x="43200" y="985"/>
                      </a:cubicBezTo>
                      <a:cubicBezTo>
                        <a:pt x="43200" y="12914"/>
                        <a:pt x="33529" y="22585"/>
                        <a:pt x="21600" y="22585"/>
                      </a:cubicBezTo>
                      <a:cubicBezTo>
                        <a:pt x="9670" y="22584"/>
                        <a:pt x="-1" y="12914"/>
                        <a:pt x="-1" y="984"/>
                      </a:cubicBezTo>
                    </a:path>
                    <a:path w="43200" h="22585" stroke="0" extrusionOk="0">
                      <a:moveTo>
                        <a:pt x="43177" y="0"/>
                      </a:moveTo>
                      <a:cubicBezTo>
                        <a:pt x="43192" y="328"/>
                        <a:pt x="43200" y="656"/>
                        <a:pt x="43200" y="985"/>
                      </a:cubicBezTo>
                      <a:cubicBezTo>
                        <a:pt x="43200" y="12914"/>
                        <a:pt x="33529" y="22585"/>
                        <a:pt x="21600" y="22585"/>
                      </a:cubicBezTo>
                      <a:cubicBezTo>
                        <a:pt x="9670" y="22584"/>
                        <a:pt x="-1" y="12914"/>
                        <a:pt x="-1" y="984"/>
                      </a:cubicBezTo>
                      <a:lnTo>
                        <a:pt x="21600" y="985"/>
                      </a:lnTo>
                      <a:close/>
                    </a:path>
                  </a:pathLst>
                </a:custGeom>
                <a:noFill/>
                <a:ln w="12699" cap="rnd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1322" name="Line 234">
                  <a:extLst>
                    <a:ext uri="{FF2B5EF4-FFF2-40B4-BE49-F238E27FC236}">
                      <a16:creationId xmlns:a16="http://schemas.microsoft.com/office/drawing/2014/main" id="{209C7D11-2612-424C-803D-BD7B41C1CCC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30" y="3334"/>
                  <a:ext cx="0" cy="94"/>
                </a:xfrm>
                <a:prstGeom prst="line">
                  <a:avLst/>
                </a:prstGeom>
                <a:noFill/>
                <a:ln w="12699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1323" name="Line 235">
                  <a:extLst>
                    <a:ext uri="{FF2B5EF4-FFF2-40B4-BE49-F238E27FC236}">
                      <a16:creationId xmlns:a16="http://schemas.microsoft.com/office/drawing/2014/main" id="{8463C934-5DCB-48F8-9E58-96A1FF3FB28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03" y="3337"/>
                  <a:ext cx="0" cy="94"/>
                </a:xfrm>
                <a:prstGeom prst="line">
                  <a:avLst/>
                </a:prstGeom>
                <a:noFill/>
                <a:ln w="12699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601324" name="Line 236">
                <a:extLst>
                  <a:ext uri="{FF2B5EF4-FFF2-40B4-BE49-F238E27FC236}">
                    <a16:creationId xmlns:a16="http://schemas.microsoft.com/office/drawing/2014/main" id="{7667505F-12AF-49A3-8748-F7F8A65D8D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68" y="3133"/>
                <a:ext cx="0" cy="130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01325" name="Group 237">
              <a:extLst>
                <a:ext uri="{FF2B5EF4-FFF2-40B4-BE49-F238E27FC236}">
                  <a16:creationId xmlns:a16="http://schemas.microsoft.com/office/drawing/2014/main" id="{82221C76-9DD1-4720-AF36-CA9EA163EB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30" y="3250"/>
              <a:ext cx="238" cy="323"/>
              <a:chOff x="2670" y="3139"/>
              <a:chExt cx="273" cy="353"/>
            </a:xfrm>
          </p:grpSpPr>
          <p:grpSp>
            <p:nvGrpSpPr>
              <p:cNvPr id="601326" name="Group 238">
                <a:extLst>
                  <a:ext uri="{FF2B5EF4-FFF2-40B4-BE49-F238E27FC236}">
                    <a16:creationId xmlns:a16="http://schemas.microsoft.com/office/drawing/2014/main" id="{AACE1C53-9D90-4DE8-AF72-574353FB535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70" y="3280"/>
                <a:ext cx="273" cy="212"/>
                <a:chOff x="2670" y="3280"/>
                <a:chExt cx="273" cy="212"/>
              </a:xfrm>
            </p:grpSpPr>
            <p:sp>
              <p:nvSpPr>
                <p:cNvPr id="601327" name="Oval 239">
                  <a:extLst>
                    <a:ext uri="{FF2B5EF4-FFF2-40B4-BE49-F238E27FC236}">
                      <a16:creationId xmlns:a16="http://schemas.microsoft.com/office/drawing/2014/main" id="{06F4E5C6-01BE-4122-A032-197A6073E9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71" y="3280"/>
                  <a:ext cx="271" cy="118"/>
                </a:xfrm>
                <a:prstGeom prst="ellipse">
                  <a:avLst/>
                </a:prstGeom>
                <a:solidFill>
                  <a:schemeClr val="accent1"/>
                </a:solidFill>
                <a:ln w="12699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1328" name="Arc 240">
                  <a:extLst>
                    <a:ext uri="{FF2B5EF4-FFF2-40B4-BE49-F238E27FC236}">
                      <a16:creationId xmlns:a16="http://schemas.microsoft.com/office/drawing/2014/main" id="{AB1114B1-2C74-45C6-93EF-9584E21EFD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75" y="3422"/>
                  <a:ext cx="265" cy="70"/>
                </a:xfrm>
                <a:custGeom>
                  <a:avLst/>
                  <a:gdLst>
                    <a:gd name="G0" fmla="+- 21600 0 0"/>
                    <a:gd name="G1" fmla="+- 985 0 0"/>
                    <a:gd name="G2" fmla="+- 21600 0 0"/>
                    <a:gd name="T0" fmla="*/ 43178 w 43200"/>
                    <a:gd name="T1" fmla="*/ 0 h 22585"/>
                    <a:gd name="T2" fmla="*/ 0 w 43200"/>
                    <a:gd name="T3" fmla="*/ 985 h 22585"/>
                    <a:gd name="T4" fmla="*/ 21600 w 43200"/>
                    <a:gd name="T5" fmla="*/ 985 h 225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22585" fill="none" extrusionOk="0">
                      <a:moveTo>
                        <a:pt x="43177" y="0"/>
                      </a:moveTo>
                      <a:cubicBezTo>
                        <a:pt x="43192" y="328"/>
                        <a:pt x="43200" y="656"/>
                        <a:pt x="43200" y="985"/>
                      </a:cubicBezTo>
                      <a:cubicBezTo>
                        <a:pt x="43200" y="12914"/>
                        <a:pt x="33529" y="22585"/>
                        <a:pt x="21600" y="22585"/>
                      </a:cubicBezTo>
                      <a:cubicBezTo>
                        <a:pt x="9670" y="22584"/>
                        <a:pt x="-1" y="12914"/>
                        <a:pt x="-1" y="984"/>
                      </a:cubicBezTo>
                    </a:path>
                    <a:path w="43200" h="22585" stroke="0" extrusionOk="0">
                      <a:moveTo>
                        <a:pt x="43177" y="0"/>
                      </a:moveTo>
                      <a:cubicBezTo>
                        <a:pt x="43192" y="328"/>
                        <a:pt x="43200" y="656"/>
                        <a:pt x="43200" y="985"/>
                      </a:cubicBezTo>
                      <a:cubicBezTo>
                        <a:pt x="43200" y="12914"/>
                        <a:pt x="33529" y="22585"/>
                        <a:pt x="21600" y="22585"/>
                      </a:cubicBezTo>
                      <a:cubicBezTo>
                        <a:pt x="9670" y="22584"/>
                        <a:pt x="-1" y="12914"/>
                        <a:pt x="-1" y="984"/>
                      </a:cubicBezTo>
                      <a:lnTo>
                        <a:pt x="21600" y="985"/>
                      </a:lnTo>
                      <a:close/>
                    </a:path>
                  </a:pathLst>
                </a:custGeom>
                <a:noFill/>
                <a:ln w="12699" cap="rnd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1329" name="Line 241">
                  <a:extLst>
                    <a:ext uri="{FF2B5EF4-FFF2-40B4-BE49-F238E27FC236}">
                      <a16:creationId xmlns:a16="http://schemas.microsoft.com/office/drawing/2014/main" id="{6C418109-7948-41A8-9B2B-3FAAC171EBD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670" y="3340"/>
                  <a:ext cx="0" cy="94"/>
                </a:xfrm>
                <a:prstGeom prst="line">
                  <a:avLst/>
                </a:prstGeom>
                <a:noFill/>
                <a:ln w="12699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1330" name="Line 242">
                  <a:extLst>
                    <a:ext uri="{FF2B5EF4-FFF2-40B4-BE49-F238E27FC236}">
                      <a16:creationId xmlns:a16="http://schemas.microsoft.com/office/drawing/2014/main" id="{251E43D8-DC79-46D5-AA3E-05CE150053B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3" y="3343"/>
                  <a:ext cx="0" cy="94"/>
                </a:xfrm>
                <a:prstGeom prst="line">
                  <a:avLst/>
                </a:prstGeom>
                <a:noFill/>
                <a:ln w="12699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601331" name="Line 243">
                <a:extLst>
                  <a:ext uri="{FF2B5EF4-FFF2-40B4-BE49-F238E27FC236}">
                    <a16:creationId xmlns:a16="http://schemas.microsoft.com/office/drawing/2014/main" id="{B1B68B9A-5339-4DF9-8134-207CF5CCDC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08" y="3139"/>
                <a:ext cx="0" cy="130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01332" name="Group 244">
              <a:extLst>
                <a:ext uri="{FF2B5EF4-FFF2-40B4-BE49-F238E27FC236}">
                  <a16:creationId xmlns:a16="http://schemas.microsoft.com/office/drawing/2014/main" id="{C418AA05-EE49-46A0-BFDE-8983CB0BFF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63" y="3255"/>
              <a:ext cx="238" cy="323"/>
              <a:chOff x="3510" y="3145"/>
              <a:chExt cx="273" cy="353"/>
            </a:xfrm>
          </p:grpSpPr>
          <p:grpSp>
            <p:nvGrpSpPr>
              <p:cNvPr id="601333" name="Group 245">
                <a:extLst>
                  <a:ext uri="{FF2B5EF4-FFF2-40B4-BE49-F238E27FC236}">
                    <a16:creationId xmlns:a16="http://schemas.microsoft.com/office/drawing/2014/main" id="{8D2AA764-7B54-4905-8EFB-C44E67D2861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10" y="3286"/>
                <a:ext cx="273" cy="212"/>
                <a:chOff x="3510" y="3286"/>
                <a:chExt cx="273" cy="212"/>
              </a:xfrm>
            </p:grpSpPr>
            <p:sp>
              <p:nvSpPr>
                <p:cNvPr id="601334" name="Oval 246">
                  <a:extLst>
                    <a:ext uri="{FF2B5EF4-FFF2-40B4-BE49-F238E27FC236}">
                      <a16:creationId xmlns:a16="http://schemas.microsoft.com/office/drawing/2014/main" id="{E63C5612-A465-4E9B-BBB3-CBB28AC648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11" y="3286"/>
                  <a:ext cx="271" cy="118"/>
                </a:xfrm>
                <a:prstGeom prst="ellipse">
                  <a:avLst/>
                </a:prstGeom>
                <a:solidFill>
                  <a:schemeClr val="accent1"/>
                </a:solidFill>
                <a:ln w="12699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1335" name="Arc 247">
                  <a:extLst>
                    <a:ext uri="{FF2B5EF4-FFF2-40B4-BE49-F238E27FC236}">
                      <a16:creationId xmlns:a16="http://schemas.microsoft.com/office/drawing/2014/main" id="{3A62255E-8442-4481-8CDA-870C186FAE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15" y="3428"/>
                  <a:ext cx="265" cy="70"/>
                </a:xfrm>
                <a:custGeom>
                  <a:avLst/>
                  <a:gdLst>
                    <a:gd name="G0" fmla="+- 21600 0 0"/>
                    <a:gd name="G1" fmla="+- 985 0 0"/>
                    <a:gd name="G2" fmla="+- 21600 0 0"/>
                    <a:gd name="T0" fmla="*/ 43178 w 43200"/>
                    <a:gd name="T1" fmla="*/ 0 h 22585"/>
                    <a:gd name="T2" fmla="*/ 0 w 43200"/>
                    <a:gd name="T3" fmla="*/ 985 h 22585"/>
                    <a:gd name="T4" fmla="*/ 21600 w 43200"/>
                    <a:gd name="T5" fmla="*/ 985 h 225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22585" fill="none" extrusionOk="0">
                      <a:moveTo>
                        <a:pt x="43177" y="0"/>
                      </a:moveTo>
                      <a:cubicBezTo>
                        <a:pt x="43192" y="328"/>
                        <a:pt x="43200" y="656"/>
                        <a:pt x="43200" y="985"/>
                      </a:cubicBezTo>
                      <a:cubicBezTo>
                        <a:pt x="43200" y="12914"/>
                        <a:pt x="33529" y="22585"/>
                        <a:pt x="21600" y="22585"/>
                      </a:cubicBezTo>
                      <a:cubicBezTo>
                        <a:pt x="9670" y="22584"/>
                        <a:pt x="-1" y="12914"/>
                        <a:pt x="-1" y="984"/>
                      </a:cubicBezTo>
                    </a:path>
                    <a:path w="43200" h="22585" stroke="0" extrusionOk="0">
                      <a:moveTo>
                        <a:pt x="43177" y="0"/>
                      </a:moveTo>
                      <a:cubicBezTo>
                        <a:pt x="43192" y="328"/>
                        <a:pt x="43200" y="656"/>
                        <a:pt x="43200" y="985"/>
                      </a:cubicBezTo>
                      <a:cubicBezTo>
                        <a:pt x="43200" y="12914"/>
                        <a:pt x="33529" y="22585"/>
                        <a:pt x="21600" y="22585"/>
                      </a:cubicBezTo>
                      <a:cubicBezTo>
                        <a:pt x="9670" y="22584"/>
                        <a:pt x="-1" y="12914"/>
                        <a:pt x="-1" y="984"/>
                      </a:cubicBezTo>
                      <a:lnTo>
                        <a:pt x="21600" y="985"/>
                      </a:lnTo>
                      <a:close/>
                    </a:path>
                  </a:pathLst>
                </a:custGeom>
                <a:noFill/>
                <a:ln w="12699" cap="rnd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1336" name="Line 248">
                  <a:extLst>
                    <a:ext uri="{FF2B5EF4-FFF2-40B4-BE49-F238E27FC236}">
                      <a16:creationId xmlns:a16="http://schemas.microsoft.com/office/drawing/2014/main" id="{025DD423-BBF2-4B23-90FA-63F2B22858A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510" y="3346"/>
                  <a:ext cx="0" cy="94"/>
                </a:xfrm>
                <a:prstGeom prst="line">
                  <a:avLst/>
                </a:prstGeom>
                <a:noFill/>
                <a:ln w="12699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1337" name="Line 249">
                  <a:extLst>
                    <a:ext uri="{FF2B5EF4-FFF2-40B4-BE49-F238E27FC236}">
                      <a16:creationId xmlns:a16="http://schemas.microsoft.com/office/drawing/2014/main" id="{DC06201D-EC1A-42A5-86E1-699CCE2ABFD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83" y="3349"/>
                  <a:ext cx="0" cy="94"/>
                </a:xfrm>
                <a:prstGeom prst="line">
                  <a:avLst/>
                </a:prstGeom>
                <a:noFill/>
                <a:ln w="12699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601338" name="Line 250">
                <a:extLst>
                  <a:ext uri="{FF2B5EF4-FFF2-40B4-BE49-F238E27FC236}">
                    <a16:creationId xmlns:a16="http://schemas.microsoft.com/office/drawing/2014/main" id="{4D5B8FA8-67F8-49FE-B808-B749624879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48" y="3145"/>
                <a:ext cx="0" cy="130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01339" name="Group 251">
              <a:extLst>
                <a:ext uri="{FF2B5EF4-FFF2-40B4-BE49-F238E27FC236}">
                  <a16:creationId xmlns:a16="http://schemas.microsoft.com/office/drawing/2014/main" id="{388EAAE3-C79F-4804-A177-A305DB9803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96" y="3261"/>
              <a:ext cx="239" cy="323"/>
              <a:chOff x="4350" y="3151"/>
              <a:chExt cx="273" cy="353"/>
            </a:xfrm>
          </p:grpSpPr>
          <p:grpSp>
            <p:nvGrpSpPr>
              <p:cNvPr id="601340" name="Group 252">
                <a:extLst>
                  <a:ext uri="{FF2B5EF4-FFF2-40B4-BE49-F238E27FC236}">
                    <a16:creationId xmlns:a16="http://schemas.microsoft.com/office/drawing/2014/main" id="{874AA3D4-9839-424B-BAB2-E40DDAE36C1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50" y="3292"/>
                <a:ext cx="273" cy="212"/>
                <a:chOff x="4350" y="3292"/>
                <a:chExt cx="273" cy="212"/>
              </a:xfrm>
            </p:grpSpPr>
            <p:sp>
              <p:nvSpPr>
                <p:cNvPr id="601341" name="Oval 253">
                  <a:extLst>
                    <a:ext uri="{FF2B5EF4-FFF2-40B4-BE49-F238E27FC236}">
                      <a16:creationId xmlns:a16="http://schemas.microsoft.com/office/drawing/2014/main" id="{F77001B3-3B03-4C04-ACF1-76DBDA532D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51" y="3292"/>
                  <a:ext cx="271" cy="118"/>
                </a:xfrm>
                <a:prstGeom prst="ellipse">
                  <a:avLst/>
                </a:prstGeom>
                <a:solidFill>
                  <a:schemeClr val="accent1"/>
                </a:solidFill>
                <a:ln w="12699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1342" name="Arc 254">
                  <a:extLst>
                    <a:ext uri="{FF2B5EF4-FFF2-40B4-BE49-F238E27FC236}">
                      <a16:creationId xmlns:a16="http://schemas.microsoft.com/office/drawing/2014/main" id="{661C6FDD-C551-4A1D-B153-624A30163B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55" y="3434"/>
                  <a:ext cx="265" cy="70"/>
                </a:xfrm>
                <a:custGeom>
                  <a:avLst/>
                  <a:gdLst>
                    <a:gd name="G0" fmla="+- 21600 0 0"/>
                    <a:gd name="G1" fmla="+- 985 0 0"/>
                    <a:gd name="G2" fmla="+- 21600 0 0"/>
                    <a:gd name="T0" fmla="*/ 43178 w 43200"/>
                    <a:gd name="T1" fmla="*/ 0 h 22585"/>
                    <a:gd name="T2" fmla="*/ 0 w 43200"/>
                    <a:gd name="T3" fmla="*/ 985 h 22585"/>
                    <a:gd name="T4" fmla="*/ 21600 w 43200"/>
                    <a:gd name="T5" fmla="*/ 985 h 225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22585" fill="none" extrusionOk="0">
                      <a:moveTo>
                        <a:pt x="43177" y="0"/>
                      </a:moveTo>
                      <a:cubicBezTo>
                        <a:pt x="43192" y="328"/>
                        <a:pt x="43200" y="656"/>
                        <a:pt x="43200" y="985"/>
                      </a:cubicBezTo>
                      <a:cubicBezTo>
                        <a:pt x="43200" y="12914"/>
                        <a:pt x="33529" y="22585"/>
                        <a:pt x="21600" y="22585"/>
                      </a:cubicBezTo>
                      <a:cubicBezTo>
                        <a:pt x="9670" y="22584"/>
                        <a:pt x="-1" y="12914"/>
                        <a:pt x="-1" y="984"/>
                      </a:cubicBezTo>
                    </a:path>
                    <a:path w="43200" h="22585" stroke="0" extrusionOk="0">
                      <a:moveTo>
                        <a:pt x="43177" y="0"/>
                      </a:moveTo>
                      <a:cubicBezTo>
                        <a:pt x="43192" y="328"/>
                        <a:pt x="43200" y="656"/>
                        <a:pt x="43200" y="985"/>
                      </a:cubicBezTo>
                      <a:cubicBezTo>
                        <a:pt x="43200" y="12914"/>
                        <a:pt x="33529" y="22585"/>
                        <a:pt x="21600" y="22585"/>
                      </a:cubicBezTo>
                      <a:cubicBezTo>
                        <a:pt x="9670" y="22584"/>
                        <a:pt x="-1" y="12914"/>
                        <a:pt x="-1" y="984"/>
                      </a:cubicBezTo>
                      <a:lnTo>
                        <a:pt x="21600" y="985"/>
                      </a:lnTo>
                      <a:close/>
                    </a:path>
                  </a:pathLst>
                </a:custGeom>
                <a:noFill/>
                <a:ln w="12699" cap="rnd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1343" name="Line 255">
                  <a:extLst>
                    <a:ext uri="{FF2B5EF4-FFF2-40B4-BE49-F238E27FC236}">
                      <a16:creationId xmlns:a16="http://schemas.microsoft.com/office/drawing/2014/main" id="{FF215EAA-F300-4F99-B064-6EC226D69B4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50" y="3352"/>
                  <a:ext cx="0" cy="94"/>
                </a:xfrm>
                <a:prstGeom prst="line">
                  <a:avLst/>
                </a:prstGeom>
                <a:noFill/>
                <a:ln w="12699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1344" name="Line 256">
                  <a:extLst>
                    <a:ext uri="{FF2B5EF4-FFF2-40B4-BE49-F238E27FC236}">
                      <a16:creationId xmlns:a16="http://schemas.microsoft.com/office/drawing/2014/main" id="{AC0C823F-73E7-482F-9B82-0795FC991E4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23" y="3355"/>
                  <a:ext cx="0" cy="94"/>
                </a:xfrm>
                <a:prstGeom prst="line">
                  <a:avLst/>
                </a:prstGeom>
                <a:noFill/>
                <a:ln w="12699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601345" name="Line 257">
                <a:extLst>
                  <a:ext uri="{FF2B5EF4-FFF2-40B4-BE49-F238E27FC236}">
                    <a16:creationId xmlns:a16="http://schemas.microsoft.com/office/drawing/2014/main" id="{C6D7D3C1-F741-4621-AE5D-8C6103E8DE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88" y="3151"/>
                <a:ext cx="0" cy="130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01346" name="Group 258">
              <a:extLst>
                <a:ext uri="{FF2B5EF4-FFF2-40B4-BE49-F238E27FC236}">
                  <a16:creationId xmlns:a16="http://schemas.microsoft.com/office/drawing/2014/main" id="{5CA451C2-1424-4E6B-970C-6454D8F815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76" y="1078"/>
              <a:ext cx="2743" cy="446"/>
              <a:chOff x="1578" y="763"/>
              <a:chExt cx="3141" cy="488"/>
            </a:xfrm>
          </p:grpSpPr>
          <p:grpSp>
            <p:nvGrpSpPr>
              <p:cNvPr id="601347" name="Group 259">
                <a:extLst>
                  <a:ext uri="{FF2B5EF4-FFF2-40B4-BE49-F238E27FC236}">
                    <a16:creationId xmlns:a16="http://schemas.microsoft.com/office/drawing/2014/main" id="{7432FF2E-E9D3-40AC-8014-6751391C1E1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78" y="763"/>
                <a:ext cx="2979" cy="338"/>
                <a:chOff x="1578" y="763"/>
                <a:chExt cx="2979" cy="338"/>
              </a:xfrm>
            </p:grpSpPr>
            <p:grpSp>
              <p:nvGrpSpPr>
                <p:cNvPr id="601348" name="Group 260">
                  <a:extLst>
                    <a:ext uri="{FF2B5EF4-FFF2-40B4-BE49-F238E27FC236}">
                      <a16:creationId xmlns:a16="http://schemas.microsoft.com/office/drawing/2014/main" id="{A37FBC28-6378-4BB0-B861-AFDF593C663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94" y="781"/>
                  <a:ext cx="273" cy="212"/>
                  <a:chOff x="3594" y="781"/>
                  <a:chExt cx="273" cy="212"/>
                </a:xfrm>
              </p:grpSpPr>
              <p:sp>
                <p:nvSpPr>
                  <p:cNvPr id="601349" name="Oval 261">
                    <a:extLst>
                      <a:ext uri="{FF2B5EF4-FFF2-40B4-BE49-F238E27FC236}">
                        <a16:creationId xmlns:a16="http://schemas.microsoft.com/office/drawing/2014/main" id="{A0DFE646-B515-45B5-900C-CF7D8AA2FA9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95" y="781"/>
                    <a:ext cx="271" cy="11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699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01350" name="Arc 262">
                    <a:extLst>
                      <a:ext uri="{FF2B5EF4-FFF2-40B4-BE49-F238E27FC236}">
                        <a16:creationId xmlns:a16="http://schemas.microsoft.com/office/drawing/2014/main" id="{DBB6F798-3646-4382-A0CD-34E1CB23D99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99" y="923"/>
                    <a:ext cx="265" cy="70"/>
                  </a:xfrm>
                  <a:custGeom>
                    <a:avLst/>
                    <a:gdLst>
                      <a:gd name="G0" fmla="+- 21600 0 0"/>
                      <a:gd name="G1" fmla="+- 985 0 0"/>
                      <a:gd name="G2" fmla="+- 21600 0 0"/>
                      <a:gd name="T0" fmla="*/ 43178 w 43200"/>
                      <a:gd name="T1" fmla="*/ 0 h 22585"/>
                      <a:gd name="T2" fmla="*/ 0 w 43200"/>
                      <a:gd name="T3" fmla="*/ 985 h 22585"/>
                      <a:gd name="T4" fmla="*/ 21600 w 43200"/>
                      <a:gd name="T5" fmla="*/ 985 h 225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2585" fill="none" extrusionOk="0">
                        <a:moveTo>
                          <a:pt x="43177" y="0"/>
                        </a:moveTo>
                        <a:cubicBezTo>
                          <a:pt x="43192" y="328"/>
                          <a:pt x="43200" y="656"/>
                          <a:pt x="43200" y="985"/>
                        </a:cubicBezTo>
                        <a:cubicBezTo>
                          <a:pt x="43200" y="12914"/>
                          <a:pt x="33529" y="22585"/>
                          <a:pt x="21600" y="22585"/>
                        </a:cubicBezTo>
                        <a:cubicBezTo>
                          <a:pt x="9670" y="22584"/>
                          <a:pt x="-1" y="12914"/>
                          <a:pt x="-1" y="984"/>
                        </a:cubicBezTo>
                      </a:path>
                      <a:path w="43200" h="22585" stroke="0" extrusionOk="0">
                        <a:moveTo>
                          <a:pt x="43177" y="0"/>
                        </a:moveTo>
                        <a:cubicBezTo>
                          <a:pt x="43192" y="328"/>
                          <a:pt x="43200" y="656"/>
                          <a:pt x="43200" y="985"/>
                        </a:cubicBezTo>
                        <a:cubicBezTo>
                          <a:pt x="43200" y="12914"/>
                          <a:pt x="33529" y="22585"/>
                          <a:pt x="21600" y="22585"/>
                        </a:cubicBezTo>
                        <a:cubicBezTo>
                          <a:pt x="9670" y="22584"/>
                          <a:pt x="-1" y="12914"/>
                          <a:pt x="-1" y="984"/>
                        </a:cubicBezTo>
                        <a:lnTo>
                          <a:pt x="21600" y="985"/>
                        </a:lnTo>
                        <a:close/>
                      </a:path>
                    </a:pathLst>
                  </a:custGeom>
                  <a:noFill/>
                  <a:ln w="12699" cap="rnd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01351" name="Line 263">
                    <a:extLst>
                      <a:ext uri="{FF2B5EF4-FFF2-40B4-BE49-F238E27FC236}">
                        <a16:creationId xmlns:a16="http://schemas.microsoft.com/office/drawing/2014/main" id="{34DCBEA2-9AB4-4562-924E-94410AD4BA1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594" y="841"/>
                    <a:ext cx="0" cy="94"/>
                  </a:xfrm>
                  <a:prstGeom prst="line">
                    <a:avLst/>
                  </a:prstGeom>
                  <a:noFill/>
                  <a:ln w="12699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01352" name="Line 264">
                    <a:extLst>
                      <a:ext uri="{FF2B5EF4-FFF2-40B4-BE49-F238E27FC236}">
                        <a16:creationId xmlns:a16="http://schemas.microsoft.com/office/drawing/2014/main" id="{44199975-D5A7-46C4-880D-EEB74B8AB51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867" y="844"/>
                    <a:ext cx="0" cy="94"/>
                  </a:xfrm>
                  <a:prstGeom prst="line">
                    <a:avLst/>
                  </a:prstGeom>
                  <a:noFill/>
                  <a:ln w="12699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01353" name="Group 265">
                  <a:extLst>
                    <a:ext uri="{FF2B5EF4-FFF2-40B4-BE49-F238E27FC236}">
                      <a16:creationId xmlns:a16="http://schemas.microsoft.com/office/drawing/2014/main" id="{F05510C8-0B71-44AC-B6A8-A30D1B167A4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4" y="763"/>
                  <a:ext cx="273" cy="212"/>
                  <a:chOff x="4284" y="763"/>
                  <a:chExt cx="273" cy="212"/>
                </a:xfrm>
              </p:grpSpPr>
              <p:sp>
                <p:nvSpPr>
                  <p:cNvPr id="601354" name="Oval 266">
                    <a:extLst>
                      <a:ext uri="{FF2B5EF4-FFF2-40B4-BE49-F238E27FC236}">
                        <a16:creationId xmlns:a16="http://schemas.microsoft.com/office/drawing/2014/main" id="{2B9440CD-8073-4FBA-B363-A1689EC0EB0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85" y="763"/>
                    <a:ext cx="271" cy="11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699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01355" name="Arc 267">
                    <a:extLst>
                      <a:ext uri="{FF2B5EF4-FFF2-40B4-BE49-F238E27FC236}">
                        <a16:creationId xmlns:a16="http://schemas.microsoft.com/office/drawing/2014/main" id="{4DB39AF4-D817-4EB3-88E7-424A159C387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289" y="905"/>
                    <a:ext cx="265" cy="70"/>
                  </a:xfrm>
                  <a:custGeom>
                    <a:avLst/>
                    <a:gdLst>
                      <a:gd name="G0" fmla="+- 21600 0 0"/>
                      <a:gd name="G1" fmla="+- 985 0 0"/>
                      <a:gd name="G2" fmla="+- 21600 0 0"/>
                      <a:gd name="T0" fmla="*/ 43178 w 43200"/>
                      <a:gd name="T1" fmla="*/ 0 h 22585"/>
                      <a:gd name="T2" fmla="*/ 0 w 43200"/>
                      <a:gd name="T3" fmla="*/ 985 h 22585"/>
                      <a:gd name="T4" fmla="*/ 21600 w 43200"/>
                      <a:gd name="T5" fmla="*/ 985 h 225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2585" fill="none" extrusionOk="0">
                        <a:moveTo>
                          <a:pt x="43177" y="0"/>
                        </a:moveTo>
                        <a:cubicBezTo>
                          <a:pt x="43192" y="328"/>
                          <a:pt x="43200" y="656"/>
                          <a:pt x="43200" y="985"/>
                        </a:cubicBezTo>
                        <a:cubicBezTo>
                          <a:pt x="43200" y="12914"/>
                          <a:pt x="33529" y="22585"/>
                          <a:pt x="21600" y="22585"/>
                        </a:cubicBezTo>
                        <a:cubicBezTo>
                          <a:pt x="9670" y="22584"/>
                          <a:pt x="-1" y="12914"/>
                          <a:pt x="-1" y="984"/>
                        </a:cubicBezTo>
                      </a:path>
                      <a:path w="43200" h="22585" stroke="0" extrusionOk="0">
                        <a:moveTo>
                          <a:pt x="43177" y="0"/>
                        </a:moveTo>
                        <a:cubicBezTo>
                          <a:pt x="43192" y="328"/>
                          <a:pt x="43200" y="656"/>
                          <a:pt x="43200" y="985"/>
                        </a:cubicBezTo>
                        <a:cubicBezTo>
                          <a:pt x="43200" y="12914"/>
                          <a:pt x="33529" y="22585"/>
                          <a:pt x="21600" y="22585"/>
                        </a:cubicBezTo>
                        <a:cubicBezTo>
                          <a:pt x="9670" y="22584"/>
                          <a:pt x="-1" y="12914"/>
                          <a:pt x="-1" y="984"/>
                        </a:cubicBezTo>
                        <a:lnTo>
                          <a:pt x="21600" y="985"/>
                        </a:lnTo>
                        <a:close/>
                      </a:path>
                    </a:pathLst>
                  </a:custGeom>
                  <a:noFill/>
                  <a:ln w="12699" cap="rnd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01356" name="Line 268">
                    <a:extLst>
                      <a:ext uri="{FF2B5EF4-FFF2-40B4-BE49-F238E27FC236}">
                        <a16:creationId xmlns:a16="http://schemas.microsoft.com/office/drawing/2014/main" id="{EC414337-082C-4F91-9097-B8316F4AD6D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284" y="823"/>
                    <a:ext cx="0" cy="94"/>
                  </a:xfrm>
                  <a:prstGeom prst="line">
                    <a:avLst/>
                  </a:prstGeom>
                  <a:noFill/>
                  <a:ln w="12699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01357" name="Line 269">
                    <a:extLst>
                      <a:ext uri="{FF2B5EF4-FFF2-40B4-BE49-F238E27FC236}">
                        <a16:creationId xmlns:a16="http://schemas.microsoft.com/office/drawing/2014/main" id="{7F69698C-8405-4C68-A95C-9E84BF45E79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557" y="826"/>
                    <a:ext cx="0" cy="94"/>
                  </a:xfrm>
                  <a:prstGeom prst="line">
                    <a:avLst/>
                  </a:prstGeom>
                  <a:noFill/>
                  <a:ln w="12699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01358" name="Group 270">
                  <a:extLst>
                    <a:ext uri="{FF2B5EF4-FFF2-40B4-BE49-F238E27FC236}">
                      <a16:creationId xmlns:a16="http://schemas.microsoft.com/office/drawing/2014/main" id="{E44EF563-A59D-47DC-9E53-0AEF7F57E13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42" y="769"/>
                  <a:ext cx="273" cy="212"/>
                  <a:chOff x="3942" y="769"/>
                  <a:chExt cx="273" cy="212"/>
                </a:xfrm>
              </p:grpSpPr>
              <p:sp>
                <p:nvSpPr>
                  <p:cNvPr id="601359" name="Oval 271">
                    <a:extLst>
                      <a:ext uri="{FF2B5EF4-FFF2-40B4-BE49-F238E27FC236}">
                        <a16:creationId xmlns:a16="http://schemas.microsoft.com/office/drawing/2014/main" id="{5E3ECDF4-2DB8-4D47-AAFD-1AA1A152A18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943" y="769"/>
                    <a:ext cx="271" cy="11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699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01360" name="Arc 272">
                    <a:extLst>
                      <a:ext uri="{FF2B5EF4-FFF2-40B4-BE49-F238E27FC236}">
                        <a16:creationId xmlns:a16="http://schemas.microsoft.com/office/drawing/2014/main" id="{0244E932-0A2A-48CD-891E-704C37C2FEC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947" y="911"/>
                    <a:ext cx="265" cy="70"/>
                  </a:xfrm>
                  <a:custGeom>
                    <a:avLst/>
                    <a:gdLst>
                      <a:gd name="G0" fmla="+- 21600 0 0"/>
                      <a:gd name="G1" fmla="+- 985 0 0"/>
                      <a:gd name="G2" fmla="+- 21600 0 0"/>
                      <a:gd name="T0" fmla="*/ 43178 w 43200"/>
                      <a:gd name="T1" fmla="*/ 0 h 22585"/>
                      <a:gd name="T2" fmla="*/ 0 w 43200"/>
                      <a:gd name="T3" fmla="*/ 985 h 22585"/>
                      <a:gd name="T4" fmla="*/ 21600 w 43200"/>
                      <a:gd name="T5" fmla="*/ 985 h 225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2585" fill="none" extrusionOk="0">
                        <a:moveTo>
                          <a:pt x="43177" y="0"/>
                        </a:moveTo>
                        <a:cubicBezTo>
                          <a:pt x="43192" y="328"/>
                          <a:pt x="43200" y="656"/>
                          <a:pt x="43200" y="985"/>
                        </a:cubicBezTo>
                        <a:cubicBezTo>
                          <a:pt x="43200" y="12914"/>
                          <a:pt x="33529" y="22585"/>
                          <a:pt x="21600" y="22585"/>
                        </a:cubicBezTo>
                        <a:cubicBezTo>
                          <a:pt x="9670" y="22584"/>
                          <a:pt x="-1" y="12914"/>
                          <a:pt x="-1" y="984"/>
                        </a:cubicBezTo>
                      </a:path>
                      <a:path w="43200" h="22585" stroke="0" extrusionOk="0">
                        <a:moveTo>
                          <a:pt x="43177" y="0"/>
                        </a:moveTo>
                        <a:cubicBezTo>
                          <a:pt x="43192" y="328"/>
                          <a:pt x="43200" y="656"/>
                          <a:pt x="43200" y="985"/>
                        </a:cubicBezTo>
                        <a:cubicBezTo>
                          <a:pt x="43200" y="12914"/>
                          <a:pt x="33529" y="22585"/>
                          <a:pt x="21600" y="22585"/>
                        </a:cubicBezTo>
                        <a:cubicBezTo>
                          <a:pt x="9670" y="22584"/>
                          <a:pt x="-1" y="12914"/>
                          <a:pt x="-1" y="984"/>
                        </a:cubicBezTo>
                        <a:lnTo>
                          <a:pt x="21600" y="985"/>
                        </a:lnTo>
                        <a:close/>
                      </a:path>
                    </a:pathLst>
                  </a:custGeom>
                  <a:noFill/>
                  <a:ln w="12699" cap="rnd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01361" name="Line 273">
                    <a:extLst>
                      <a:ext uri="{FF2B5EF4-FFF2-40B4-BE49-F238E27FC236}">
                        <a16:creationId xmlns:a16="http://schemas.microsoft.com/office/drawing/2014/main" id="{A439551A-901A-4954-9E1B-93F0CC8B26D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942" y="829"/>
                    <a:ext cx="0" cy="94"/>
                  </a:xfrm>
                  <a:prstGeom prst="line">
                    <a:avLst/>
                  </a:prstGeom>
                  <a:noFill/>
                  <a:ln w="12699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01362" name="Line 274">
                    <a:extLst>
                      <a:ext uri="{FF2B5EF4-FFF2-40B4-BE49-F238E27FC236}">
                        <a16:creationId xmlns:a16="http://schemas.microsoft.com/office/drawing/2014/main" id="{B38CDB77-4E06-45D8-B45C-4B0A7152110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215" y="832"/>
                    <a:ext cx="0" cy="94"/>
                  </a:xfrm>
                  <a:prstGeom prst="line">
                    <a:avLst/>
                  </a:prstGeom>
                  <a:noFill/>
                  <a:ln w="12699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01363" name="Group 275">
                  <a:extLst>
                    <a:ext uri="{FF2B5EF4-FFF2-40B4-BE49-F238E27FC236}">
                      <a16:creationId xmlns:a16="http://schemas.microsoft.com/office/drawing/2014/main" id="{BDED7ADB-3046-4508-A581-DC3582685C7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58" y="799"/>
                  <a:ext cx="273" cy="212"/>
                  <a:chOff x="3258" y="799"/>
                  <a:chExt cx="273" cy="212"/>
                </a:xfrm>
              </p:grpSpPr>
              <p:sp>
                <p:nvSpPr>
                  <p:cNvPr id="601364" name="Oval 276">
                    <a:extLst>
                      <a:ext uri="{FF2B5EF4-FFF2-40B4-BE49-F238E27FC236}">
                        <a16:creationId xmlns:a16="http://schemas.microsoft.com/office/drawing/2014/main" id="{735AEEF3-EAA1-4EE8-AF9F-61CA6D50DFC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259" y="799"/>
                    <a:ext cx="271" cy="11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699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01365" name="Arc 277">
                    <a:extLst>
                      <a:ext uri="{FF2B5EF4-FFF2-40B4-BE49-F238E27FC236}">
                        <a16:creationId xmlns:a16="http://schemas.microsoft.com/office/drawing/2014/main" id="{ACD21BEE-61A6-4E78-9EB2-787120540CD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263" y="941"/>
                    <a:ext cx="265" cy="70"/>
                  </a:xfrm>
                  <a:custGeom>
                    <a:avLst/>
                    <a:gdLst>
                      <a:gd name="G0" fmla="+- 21600 0 0"/>
                      <a:gd name="G1" fmla="+- 985 0 0"/>
                      <a:gd name="G2" fmla="+- 21600 0 0"/>
                      <a:gd name="T0" fmla="*/ 43178 w 43200"/>
                      <a:gd name="T1" fmla="*/ 0 h 22585"/>
                      <a:gd name="T2" fmla="*/ 0 w 43200"/>
                      <a:gd name="T3" fmla="*/ 985 h 22585"/>
                      <a:gd name="T4" fmla="*/ 21600 w 43200"/>
                      <a:gd name="T5" fmla="*/ 985 h 225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2585" fill="none" extrusionOk="0">
                        <a:moveTo>
                          <a:pt x="43177" y="0"/>
                        </a:moveTo>
                        <a:cubicBezTo>
                          <a:pt x="43192" y="328"/>
                          <a:pt x="43200" y="656"/>
                          <a:pt x="43200" y="985"/>
                        </a:cubicBezTo>
                        <a:cubicBezTo>
                          <a:pt x="43200" y="12914"/>
                          <a:pt x="33529" y="22585"/>
                          <a:pt x="21600" y="22585"/>
                        </a:cubicBezTo>
                        <a:cubicBezTo>
                          <a:pt x="9670" y="22584"/>
                          <a:pt x="-1" y="12914"/>
                          <a:pt x="-1" y="984"/>
                        </a:cubicBezTo>
                      </a:path>
                      <a:path w="43200" h="22585" stroke="0" extrusionOk="0">
                        <a:moveTo>
                          <a:pt x="43177" y="0"/>
                        </a:moveTo>
                        <a:cubicBezTo>
                          <a:pt x="43192" y="328"/>
                          <a:pt x="43200" y="656"/>
                          <a:pt x="43200" y="985"/>
                        </a:cubicBezTo>
                        <a:cubicBezTo>
                          <a:pt x="43200" y="12914"/>
                          <a:pt x="33529" y="22585"/>
                          <a:pt x="21600" y="22585"/>
                        </a:cubicBezTo>
                        <a:cubicBezTo>
                          <a:pt x="9670" y="22584"/>
                          <a:pt x="-1" y="12914"/>
                          <a:pt x="-1" y="984"/>
                        </a:cubicBezTo>
                        <a:lnTo>
                          <a:pt x="21600" y="985"/>
                        </a:lnTo>
                        <a:close/>
                      </a:path>
                    </a:pathLst>
                  </a:custGeom>
                  <a:noFill/>
                  <a:ln w="12699" cap="rnd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01366" name="Line 278">
                    <a:extLst>
                      <a:ext uri="{FF2B5EF4-FFF2-40B4-BE49-F238E27FC236}">
                        <a16:creationId xmlns:a16="http://schemas.microsoft.com/office/drawing/2014/main" id="{2E120611-5C21-4D77-85C2-E7A03F3E54D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258" y="859"/>
                    <a:ext cx="0" cy="94"/>
                  </a:xfrm>
                  <a:prstGeom prst="line">
                    <a:avLst/>
                  </a:prstGeom>
                  <a:noFill/>
                  <a:ln w="12699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01367" name="Line 279">
                    <a:extLst>
                      <a:ext uri="{FF2B5EF4-FFF2-40B4-BE49-F238E27FC236}">
                        <a16:creationId xmlns:a16="http://schemas.microsoft.com/office/drawing/2014/main" id="{9DC42A94-1FBF-4250-83DE-9F501952728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531" y="862"/>
                    <a:ext cx="0" cy="94"/>
                  </a:xfrm>
                  <a:prstGeom prst="line">
                    <a:avLst/>
                  </a:prstGeom>
                  <a:noFill/>
                  <a:ln w="12699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01368" name="Group 280">
                  <a:extLst>
                    <a:ext uri="{FF2B5EF4-FFF2-40B4-BE49-F238E27FC236}">
                      <a16:creationId xmlns:a16="http://schemas.microsoft.com/office/drawing/2014/main" id="{F44F0BAF-FC7F-4397-B31B-5992644E6B6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922" y="817"/>
                  <a:ext cx="273" cy="212"/>
                  <a:chOff x="2922" y="817"/>
                  <a:chExt cx="273" cy="212"/>
                </a:xfrm>
              </p:grpSpPr>
              <p:sp>
                <p:nvSpPr>
                  <p:cNvPr id="601369" name="Oval 281">
                    <a:extLst>
                      <a:ext uri="{FF2B5EF4-FFF2-40B4-BE49-F238E27FC236}">
                        <a16:creationId xmlns:a16="http://schemas.microsoft.com/office/drawing/2014/main" id="{24217185-7D2B-4A84-AE96-A21D24049C0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23" y="817"/>
                    <a:ext cx="271" cy="11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699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01370" name="Arc 282">
                    <a:extLst>
                      <a:ext uri="{FF2B5EF4-FFF2-40B4-BE49-F238E27FC236}">
                        <a16:creationId xmlns:a16="http://schemas.microsoft.com/office/drawing/2014/main" id="{C1BC5B83-835E-42A8-838D-44181178C31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27" y="959"/>
                    <a:ext cx="265" cy="70"/>
                  </a:xfrm>
                  <a:custGeom>
                    <a:avLst/>
                    <a:gdLst>
                      <a:gd name="G0" fmla="+- 21600 0 0"/>
                      <a:gd name="G1" fmla="+- 985 0 0"/>
                      <a:gd name="G2" fmla="+- 21600 0 0"/>
                      <a:gd name="T0" fmla="*/ 43178 w 43200"/>
                      <a:gd name="T1" fmla="*/ 0 h 22585"/>
                      <a:gd name="T2" fmla="*/ 0 w 43200"/>
                      <a:gd name="T3" fmla="*/ 985 h 22585"/>
                      <a:gd name="T4" fmla="*/ 21600 w 43200"/>
                      <a:gd name="T5" fmla="*/ 985 h 225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2585" fill="none" extrusionOk="0">
                        <a:moveTo>
                          <a:pt x="43177" y="0"/>
                        </a:moveTo>
                        <a:cubicBezTo>
                          <a:pt x="43192" y="328"/>
                          <a:pt x="43200" y="656"/>
                          <a:pt x="43200" y="985"/>
                        </a:cubicBezTo>
                        <a:cubicBezTo>
                          <a:pt x="43200" y="12914"/>
                          <a:pt x="33529" y="22585"/>
                          <a:pt x="21600" y="22585"/>
                        </a:cubicBezTo>
                        <a:cubicBezTo>
                          <a:pt x="9670" y="22584"/>
                          <a:pt x="-1" y="12914"/>
                          <a:pt x="-1" y="984"/>
                        </a:cubicBezTo>
                      </a:path>
                      <a:path w="43200" h="22585" stroke="0" extrusionOk="0">
                        <a:moveTo>
                          <a:pt x="43177" y="0"/>
                        </a:moveTo>
                        <a:cubicBezTo>
                          <a:pt x="43192" y="328"/>
                          <a:pt x="43200" y="656"/>
                          <a:pt x="43200" y="985"/>
                        </a:cubicBezTo>
                        <a:cubicBezTo>
                          <a:pt x="43200" y="12914"/>
                          <a:pt x="33529" y="22585"/>
                          <a:pt x="21600" y="22585"/>
                        </a:cubicBezTo>
                        <a:cubicBezTo>
                          <a:pt x="9670" y="22584"/>
                          <a:pt x="-1" y="12914"/>
                          <a:pt x="-1" y="984"/>
                        </a:cubicBezTo>
                        <a:lnTo>
                          <a:pt x="21600" y="985"/>
                        </a:lnTo>
                        <a:close/>
                      </a:path>
                    </a:pathLst>
                  </a:custGeom>
                  <a:noFill/>
                  <a:ln w="12699" cap="rnd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01371" name="Line 283">
                    <a:extLst>
                      <a:ext uri="{FF2B5EF4-FFF2-40B4-BE49-F238E27FC236}">
                        <a16:creationId xmlns:a16="http://schemas.microsoft.com/office/drawing/2014/main" id="{E7D8B781-B157-4F44-A564-67D5B2A1DF0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922" y="877"/>
                    <a:ext cx="0" cy="94"/>
                  </a:xfrm>
                  <a:prstGeom prst="line">
                    <a:avLst/>
                  </a:prstGeom>
                  <a:noFill/>
                  <a:ln w="12699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01372" name="Line 284">
                    <a:extLst>
                      <a:ext uri="{FF2B5EF4-FFF2-40B4-BE49-F238E27FC236}">
                        <a16:creationId xmlns:a16="http://schemas.microsoft.com/office/drawing/2014/main" id="{ACE1635E-219F-49BE-AE61-AB9013E6A3F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195" y="880"/>
                    <a:ext cx="0" cy="94"/>
                  </a:xfrm>
                  <a:prstGeom prst="line">
                    <a:avLst/>
                  </a:prstGeom>
                  <a:noFill/>
                  <a:ln w="12699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01373" name="Group 285">
                  <a:extLst>
                    <a:ext uri="{FF2B5EF4-FFF2-40B4-BE49-F238E27FC236}">
                      <a16:creationId xmlns:a16="http://schemas.microsoft.com/office/drawing/2014/main" id="{DEB6CBC5-6456-4A87-9F4E-8DF0967B7B7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586" y="835"/>
                  <a:ext cx="273" cy="212"/>
                  <a:chOff x="2586" y="835"/>
                  <a:chExt cx="273" cy="212"/>
                </a:xfrm>
              </p:grpSpPr>
              <p:sp>
                <p:nvSpPr>
                  <p:cNvPr id="601374" name="Oval 286">
                    <a:extLst>
                      <a:ext uri="{FF2B5EF4-FFF2-40B4-BE49-F238E27FC236}">
                        <a16:creationId xmlns:a16="http://schemas.microsoft.com/office/drawing/2014/main" id="{3DE30BA7-1557-43CF-8F2D-E21211601C2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587" y="835"/>
                    <a:ext cx="271" cy="11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699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01375" name="Arc 287">
                    <a:extLst>
                      <a:ext uri="{FF2B5EF4-FFF2-40B4-BE49-F238E27FC236}">
                        <a16:creationId xmlns:a16="http://schemas.microsoft.com/office/drawing/2014/main" id="{86E5DB5D-109C-452E-B688-A4C35F2B0EB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91" y="977"/>
                    <a:ext cx="265" cy="70"/>
                  </a:xfrm>
                  <a:custGeom>
                    <a:avLst/>
                    <a:gdLst>
                      <a:gd name="G0" fmla="+- 21600 0 0"/>
                      <a:gd name="G1" fmla="+- 985 0 0"/>
                      <a:gd name="G2" fmla="+- 21600 0 0"/>
                      <a:gd name="T0" fmla="*/ 43178 w 43200"/>
                      <a:gd name="T1" fmla="*/ 0 h 22585"/>
                      <a:gd name="T2" fmla="*/ 0 w 43200"/>
                      <a:gd name="T3" fmla="*/ 985 h 22585"/>
                      <a:gd name="T4" fmla="*/ 21600 w 43200"/>
                      <a:gd name="T5" fmla="*/ 985 h 225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2585" fill="none" extrusionOk="0">
                        <a:moveTo>
                          <a:pt x="43177" y="0"/>
                        </a:moveTo>
                        <a:cubicBezTo>
                          <a:pt x="43192" y="328"/>
                          <a:pt x="43200" y="656"/>
                          <a:pt x="43200" y="985"/>
                        </a:cubicBezTo>
                        <a:cubicBezTo>
                          <a:pt x="43200" y="12914"/>
                          <a:pt x="33529" y="22585"/>
                          <a:pt x="21600" y="22585"/>
                        </a:cubicBezTo>
                        <a:cubicBezTo>
                          <a:pt x="9670" y="22584"/>
                          <a:pt x="-1" y="12914"/>
                          <a:pt x="-1" y="984"/>
                        </a:cubicBezTo>
                      </a:path>
                      <a:path w="43200" h="22585" stroke="0" extrusionOk="0">
                        <a:moveTo>
                          <a:pt x="43177" y="0"/>
                        </a:moveTo>
                        <a:cubicBezTo>
                          <a:pt x="43192" y="328"/>
                          <a:pt x="43200" y="656"/>
                          <a:pt x="43200" y="985"/>
                        </a:cubicBezTo>
                        <a:cubicBezTo>
                          <a:pt x="43200" y="12914"/>
                          <a:pt x="33529" y="22585"/>
                          <a:pt x="21600" y="22585"/>
                        </a:cubicBezTo>
                        <a:cubicBezTo>
                          <a:pt x="9670" y="22584"/>
                          <a:pt x="-1" y="12914"/>
                          <a:pt x="-1" y="984"/>
                        </a:cubicBezTo>
                        <a:lnTo>
                          <a:pt x="21600" y="985"/>
                        </a:lnTo>
                        <a:close/>
                      </a:path>
                    </a:pathLst>
                  </a:custGeom>
                  <a:noFill/>
                  <a:ln w="12699" cap="rnd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01376" name="Line 288">
                    <a:extLst>
                      <a:ext uri="{FF2B5EF4-FFF2-40B4-BE49-F238E27FC236}">
                        <a16:creationId xmlns:a16="http://schemas.microsoft.com/office/drawing/2014/main" id="{333BED09-D712-40D1-BC58-E9F88795FE8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586" y="895"/>
                    <a:ext cx="0" cy="94"/>
                  </a:xfrm>
                  <a:prstGeom prst="line">
                    <a:avLst/>
                  </a:prstGeom>
                  <a:noFill/>
                  <a:ln w="12699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01377" name="Line 289">
                    <a:extLst>
                      <a:ext uri="{FF2B5EF4-FFF2-40B4-BE49-F238E27FC236}">
                        <a16:creationId xmlns:a16="http://schemas.microsoft.com/office/drawing/2014/main" id="{1532C696-E3C9-4025-8E27-51314752D11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859" y="898"/>
                    <a:ext cx="0" cy="94"/>
                  </a:xfrm>
                  <a:prstGeom prst="line">
                    <a:avLst/>
                  </a:prstGeom>
                  <a:noFill/>
                  <a:ln w="12699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01378" name="Group 290">
                  <a:extLst>
                    <a:ext uri="{FF2B5EF4-FFF2-40B4-BE49-F238E27FC236}">
                      <a16:creationId xmlns:a16="http://schemas.microsoft.com/office/drawing/2014/main" id="{B46669A7-912C-4E93-AC1B-5CB7116D51A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250" y="853"/>
                  <a:ext cx="273" cy="212"/>
                  <a:chOff x="2250" y="853"/>
                  <a:chExt cx="273" cy="212"/>
                </a:xfrm>
              </p:grpSpPr>
              <p:sp>
                <p:nvSpPr>
                  <p:cNvPr id="601379" name="Oval 291">
                    <a:extLst>
                      <a:ext uri="{FF2B5EF4-FFF2-40B4-BE49-F238E27FC236}">
                        <a16:creationId xmlns:a16="http://schemas.microsoft.com/office/drawing/2014/main" id="{A014C0B0-4C6B-4C2E-B63E-9BA82E57605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251" y="853"/>
                    <a:ext cx="271" cy="11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699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01380" name="Arc 292">
                    <a:extLst>
                      <a:ext uri="{FF2B5EF4-FFF2-40B4-BE49-F238E27FC236}">
                        <a16:creationId xmlns:a16="http://schemas.microsoft.com/office/drawing/2014/main" id="{7959D3E1-1768-4153-A0C3-B59FE769786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255" y="995"/>
                    <a:ext cx="265" cy="70"/>
                  </a:xfrm>
                  <a:custGeom>
                    <a:avLst/>
                    <a:gdLst>
                      <a:gd name="G0" fmla="+- 21600 0 0"/>
                      <a:gd name="G1" fmla="+- 985 0 0"/>
                      <a:gd name="G2" fmla="+- 21600 0 0"/>
                      <a:gd name="T0" fmla="*/ 43178 w 43200"/>
                      <a:gd name="T1" fmla="*/ 0 h 22585"/>
                      <a:gd name="T2" fmla="*/ 0 w 43200"/>
                      <a:gd name="T3" fmla="*/ 985 h 22585"/>
                      <a:gd name="T4" fmla="*/ 21600 w 43200"/>
                      <a:gd name="T5" fmla="*/ 985 h 225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2585" fill="none" extrusionOk="0">
                        <a:moveTo>
                          <a:pt x="43177" y="0"/>
                        </a:moveTo>
                        <a:cubicBezTo>
                          <a:pt x="43192" y="328"/>
                          <a:pt x="43200" y="656"/>
                          <a:pt x="43200" y="985"/>
                        </a:cubicBezTo>
                        <a:cubicBezTo>
                          <a:pt x="43200" y="12914"/>
                          <a:pt x="33529" y="22585"/>
                          <a:pt x="21600" y="22585"/>
                        </a:cubicBezTo>
                        <a:cubicBezTo>
                          <a:pt x="9670" y="22584"/>
                          <a:pt x="-1" y="12914"/>
                          <a:pt x="-1" y="984"/>
                        </a:cubicBezTo>
                      </a:path>
                      <a:path w="43200" h="22585" stroke="0" extrusionOk="0">
                        <a:moveTo>
                          <a:pt x="43177" y="0"/>
                        </a:moveTo>
                        <a:cubicBezTo>
                          <a:pt x="43192" y="328"/>
                          <a:pt x="43200" y="656"/>
                          <a:pt x="43200" y="985"/>
                        </a:cubicBezTo>
                        <a:cubicBezTo>
                          <a:pt x="43200" y="12914"/>
                          <a:pt x="33529" y="22585"/>
                          <a:pt x="21600" y="22585"/>
                        </a:cubicBezTo>
                        <a:cubicBezTo>
                          <a:pt x="9670" y="22584"/>
                          <a:pt x="-1" y="12914"/>
                          <a:pt x="-1" y="984"/>
                        </a:cubicBezTo>
                        <a:lnTo>
                          <a:pt x="21600" y="985"/>
                        </a:lnTo>
                        <a:close/>
                      </a:path>
                    </a:pathLst>
                  </a:custGeom>
                  <a:noFill/>
                  <a:ln w="12699" cap="rnd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01381" name="Line 293">
                    <a:extLst>
                      <a:ext uri="{FF2B5EF4-FFF2-40B4-BE49-F238E27FC236}">
                        <a16:creationId xmlns:a16="http://schemas.microsoft.com/office/drawing/2014/main" id="{116D4D82-2743-4484-ACE1-AB0FDAC2E94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250" y="913"/>
                    <a:ext cx="0" cy="94"/>
                  </a:xfrm>
                  <a:prstGeom prst="line">
                    <a:avLst/>
                  </a:prstGeom>
                  <a:noFill/>
                  <a:ln w="12699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01382" name="Line 294">
                    <a:extLst>
                      <a:ext uri="{FF2B5EF4-FFF2-40B4-BE49-F238E27FC236}">
                        <a16:creationId xmlns:a16="http://schemas.microsoft.com/office/drawing/2014/main" id="{1ECC9E28-E19D-45F4-A21E-598CE2F02BA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523" y="916"/>
                    <a:ext cx="0" cy="94"/>
                  </a:xfrm>
                  <a:prstGeom prst="line">
                    <a:avLst/>
                  </a:prstGeom>
                  <a:noFill/>
                  <a:ln w="12699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01383" name="Group 295">
                  <a:extLst>
                    <a:ext uri="{FF2B5EF4-FFF2-40B4-BE49-F238E27FC236}">
                      <a16:creationId xmlns:a16="http://schemas.microsoft.com/office/drawing/2014/main" id="{39F99B85-4EAE-42AC-99D7-296A6D62DBB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914" y="871"/>
                  <a:ext cx="273" cy="212"/>
                  <a:chOff x="1914" y="871"/>
                  <a:chExt cx="273" cy="212"/>
                </a:xfrm>
              </p:grpSpPr>
              <p:sp>
                <p:nvSpPr>
                  <p:cNvPr id="601384" name="Oval 296">
                    <a:extLst>
                      <a:ext uri="{FF2B5EF4-FFF2-40B4-BE49-F238E27FC236}">
                        <a16:creationId xmlns:a16="http://schemas.microsoft.com/office/drawing/2014/main" id="{8BC2A0E8-53A1-4D9C-AB31-80A8B651CC6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915" y="871"/>
                    <a:ext cx="271" cy="11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699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01385" name="Arc 297">
                    <a:extLst>
                      <a:ext uri="{FF2B5EF4-FFF2-40B4-BE49-F238E27FC236}">
                        <a16:creationId xmlns:a16="http://schemas.microsoft.com/office/drawing/2014/main" id="{CAC00124-C929-4424-925A-5EBC4C0536E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19" y="1013"/>
                    <a:ext cx="265" cy="70"/>
                  </a:xfrm>
                  <a:custGeom>
                    <a:avLst/>
                    <a:gdLst>
                      <a:gd name="G0" fmla="+- 21600 0 0"/>
                      <a:gd name="G1" fmla="+- 985 0 0"/>
                      <a:gd name="G2" fmla="+- 21600 0 0"/>
                      <a:gd name="T0" fmla="*/ 43178 w 43200"/>
                      <a:gd name="T1" fmla="*/ 0 h 22585"/>
                      <a:gd name="T2" fmla="*/ 0 w 43200"/>
                      <a:gd name="T3" fmla="*/ 985 h 22585"/>
                      <a:gd name="T4" fmla="*/ 21600 w 43200"/>
                      <a:gd name="T5" fmla="*/ 985 h 225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2585" fill="none" extrusionOk="0">
                        <a:moveTo>
                          <a:pt x="43177" y="0"/>
                        </a:moveTo>
                        <a:cubicBezTo>
                          <a:pt x="43192" y="328"/>
                          <a:pt x="43200" y="656"/>
                          <a:pt x="43200" y="985"/>
                        </a:cubicBezTo>
                        <a:cubicBezTo>
                          <a:pt x="43200" y="12914"/>
                          <a:pt x="33529" y="22585"/>
                          <a:pt x="21600" y="22585"/>
                        </a:cubicBezTo>
                        <a:cubicBezTo>
                          <a:pt x="9670" y="22584"/>
                          <a:pt x="-1" y="12914"/>
                          <a:pt x="-1" y="984"/>
                        </a:cubicBezTo>
                      </a:path>
                      <a:path w="43200" h="22585" stroke="0" extrusionOk="0">
                        <a:moveTo>
                          <a:pt x="43177" y="0"/>
                        </a:moveTo>
                        <a:cubicBezTo>
                          <a:pt x="43192" y="328"/>
                          <a:pt x="43200" y="656"/>
                          <a:pt x="43200" y="985"/>
                        </a:cubicBezTo>
                        <a:cubicBezTo>
                          <a:pt x="43200" y="12914"/>
                          <a:pt x="33529" y="22585"/>
                          <a:pt x="21600" y="22585"/>
                        </a:cubicBezTo>
                        <a:cubicBezTo>
                          <a:pt x="9670" y="22584"/>
                          <a:pt x="-1" y="12914"/>
                          <a:pt x="-1" y="984"/>
                        </a:cubicBezTo>
                        <a:lnTo>
                          <a:pt x="21600" y="985"/>
                        </a:lnTo>
                        <a:close/>
                      </a:path>
                    </a:pathLst>
                  </a:custGeom>
                  <a:noFill/>
                  <a:ln w="12699" cap="rnd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01386" name="Line 298">
                    <a:extLst>
                      <a:ext uri="{FF2B5EF4-FFF2-40B4-BE49-F238E27FC236}">
                        <a16:creationId xmlns:a16="http://schemas.microsoft.com/office/drawing/2014/main" id="{1FD2A1F7-2872-475A-9383-CD2A8AE5C0E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914" y="931"/>
                    <a:ext cx="0" cy="94"/>
                  </a:xfrm>
                  <a:prstGeom prst="line">
                    <a:avLst/>
                  </a:prstGeom>
                  <a:noFill/>
                  <a:ln w="12699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01387" name="Line 299">
                    <a:extLst>
                      <a:ext uri="{FF2B5EF4-FFF2-40B4-BE49-F238E27FC236}">
                        <a16:creationId xmlns:a16="http://schemas.microsoft.com/office/drawing/2014/main" id="{0C52202B-2239-4442-9430-E85554497E9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187" y="934"/>
                    <a:ext cx="0" cy="94"/>
                  </a:xfrm>
                  <a:prstGeom prst="line">
                    <a:avLst/>
                  </a:prstGeom>
                  <a:noFill/>
                  <a:ln w="12699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01388" name="Group 300">
                  <a:extLst>
                    <a:ext uri="{FF2B5EF4-FFF2-40B4-BE49-F238E27FC236}">
                      <a16:creationId xmlns:a16="http://schemas.microsoft.com/office/drawing/2014/main" id="{1A319FBA-D4AD-454E-ADB1-898B0C72497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578" y="889"/>
                  <a:ext cx="273" cy="212"/>
                  <a:chOff x="1578" y="889"/>
                  <a:chExt cx="273" cy="212"/>
                </a:xfrm>
              </p:grpSpPr>
              <p:sp>
                <p:nvSpPr>
                  <p:cNvPr id="601389" name="Oval 301">
                    <a:extLst>
                      <a:ext uri="{FF2B5EF4-FFF2-40B4-BE49-F238E27FC236}">
                        <a16:creationId xmlns:a16="http://schemas.microsoft.com/office/drawing/2014/main" id="{42F417FF-A1C0-4A35-A8E7-81B97074E86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579" y="889"/>
                    <a:ext cx="271" cy="11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699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01390" name="Arc 302">
                    <a:extLst>
                      <a:ext uri="{FF2B5EF4-FFF2-40B4-BE49-F238E27FC236}">
                        <a16:creationId xmlns:a16="http://schemas.microsoft.com/office/drawing/2014/main" id="{0D95BADE-6E88-4CA8-9498-85EA8215A93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583" y="1031"/>
                    <a:ext cx="265" cy="70"/>
                  </a:xfrm>
                  <a:custGeom>
                    <a:avLst/>
                    <a:gdLst>
                      <a:gd name="G0" fmla="+- 21600 0 0"/>
                      <a:gd name="G1" fmla="+- 985 0 0"/>
                      <a:gd name="G2" fmla="+- 21600 0 0"/>
                      <a:gd name="T0" fmla="*/ 43178 w 43200"/>
                      <a:gd name="T1" fmla="*/ 0 h 22585"/>
                      <a:gd name="T2" fmla="*/ 0 w 43200"/>
                      <a:gd name="T3" fmla="*/ 985 h 22585"/>
                      <a:gd name="T4" fmla="*/ 21600 w 43200"/>
                      <a:gd name="T5" fmla="*/ 985 h 225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2585" fill="none" extrusionOk="0">
                        <a:moveTo>
                          <a:pt x="43177" y="0"/>
                        </a:moveTo>
                        <a:cubicBezTo>
                          <a:pt x="43192" y="328"/>
                          <a:pt x="43200" y="656"/>
                          <a:pt x="43200" y="985"/>
                        </a:cubicBezTo>
                        <a:cubicBezTo>
                          <a:pt x="43200" y="12914"/>
                          <a:pt x="33529" y="22585"/>
                          <a:pt x="21600" y="22585"/>
                        </a:cubicBezTo>
                        <a:cubicBezTo>
                          <a:pt x="9670" y="22584"/>
                          <a:pt x="-1" y="12914"/>
                          <a:pt x="-1" y="984"/>
                        </a:cubicBezTo>
                      </a:path>
                      <a:path w="43200" h="22585" stroke="0" extrusionOk="0">
                        <a:moveTo>
                          <a:pt x="43177" y="0"/>
                        </a:moveTo>
                        <a:cubicBezTo>
                          <a:pt x="43192" y="328"/>
                          <a:pt x="43200" y="656"/>
                          <a:pt x="43200" y="985"/>
                        </a:cubicBezTo>
                        <a:cubicBezTo>
                          <a:pt x="43200" y="12914"/>
                          <a:pt x="33529" y="22585"/>
                          <a:pt x="21600" y="22585"/>
                        </a:cubicBezTo>
                        <a:cubicBezTo>
                          <a:pt x="9670" y="22584"/>
                          <a:pt x="-1" y="12914"/>
                          <a:pt x="-1" y="984"/>
                        </a:cubicBezTo>
                        <a:lnTo>
                          <a:pt x="21600" y="985"/>
                        </a:lnTo>
                        <a:close/>
                      </a:path>
                    </a:pathLst>
                  </a:custGeom>
                  <a:noFill/>
                  <a:ln w="12699" cap="rnd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01391" name="Line 303">
                    <a:extLst>
                      <a:ext uri="{FF2B5EF4-FFF2-40B4-BE49-F238E27FC236}">
                        <a16:creationId xmlns:a16="http://schemas.microsoft.com/office/drawing/2014/main" id="{7BC1A871-7584-4E30-9821-FCC85F7F9EE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578" y="949"/>
                    <a:ext cx="0" cy="94"/>
                  </a:xfrm>
                  <a:prstGeom prst="line">
                    <a:avLst/>
                  </a:prstGeom>
                  <a:noFill/>
                  <a:ln w="12699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01392" name="Line 304">
                    <a:extLst>
                      <a:ext uri="{FF2B5EF4-FFF2-40B4-BE49-F238E27FC236}">
                        <a16:creationId xmlns:a16="http://schemas.microsoft.com/office/drawing/2014/main" id="{6A1B4088-21C0-446C-AB4F-76580F47689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851" y="952"/>
                    <a:ext cx="0" cy="94"/>
                  </a:xfrm>
                  <a:prstGeom prst="line">
                    <a:avLst/>
                  </a:prstGeom>
                  <a:noFill/>
                  <a:ln w="12699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01393" name="Group 305">
                <a:extLst>
                  <a:ext uri="{FF2B5EF4-FFF2-40B4-BE49-F238E27FC236}">
                    <a16:creationId xmlns:a16="http://schemas.microsoft.com/office/drawing/2014/main" id="{CD2E931D-051D-43FA-BC59-A1788AFCF24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40" y="913"/>
                <a:ext cx="2979" cy="338"/>
                <a:chOff x="1740" y="913"/>
                <a:chExt cx="2979" cy="338"/>
              </a:xfrm>
            </p:grpSpPr>
            <p:grpSp>
              <p:nvGrpSpPr>
                <p:cNvPr id="601394" name="Group 306">
                  <a:extLst>
                    <a:ext uri="{FF2B5EF4-FFF2-40B4-BE49-F238E27FC236}">
                      <a16:creationId xmlns:a16="http://schemas.microsoft.com/office/drawing/2014/main" id="{9CAEFD79-51A4-485C-83A5-077D839C196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56" y="931"/>
                  <a:ext cx="273" cy="212"/>
                  <a:chOff x="3756" y="931"/>
                  <a:chExt cx="273" cy="212"/>
                </a:xfrm>
              </p:grpSpPr>
              <p:sp>
                <p:nvSpPr>
                  <p:cNvPr id="601395" name="Oval 307">
                    <a:extLst>
                      <a:ext uri="{FF2B5EF4-FFF2-40B4-BE49-F238E27FC236}">
                        <a16:creationId xmlns:a16="http://schemas.microsoft.com/office/drawing/2014/main" id="{B1D4C1CB-FEBF-4373-AC42-4742CAF6EB2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757" y="931"/>
                    <a:ext cx="271" cy="11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699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01396" name="Arc 308">
                    <a:extLst>
                      <a:ext uri="{FF2B5EF4-FFF2-40B4-BE49-F238E27FC236}">
                        <a16:creationId xmlns:a16="http://schemas.microsoft.com/office/drawing/2014/main" id="{D848E2ED-0CA4-4CD9-A673-7F6C7EE36A0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761" y="1073"/>
                    <a:ext cx="265" cy="70"/>
                  </a:xfrm>
                  <a:custGeom>
                    <a:avLst/>
                    <a:gdLst>
                      <a:gd name="G0" fmla="+- 21600 0 0"/>
                      <a:gd name="G1" fmla="+- 985 0 0"/>
                      <a:gd name="G2" fmla="+- 21600 0 0"/>
                      <a:gd name="T0" fmla="*/ 43178 w 43200"/>
                      <a:gd name="T1" fmla="*/ 0 h 22585"/>
                      <a:gd name="T2" fmla="*/ 0 w 43200"/>
                      <a:gd name="T3" fmla="*/ 985 h 22585"/>
                      <a:gd name="T4" fmla="*/ 21600 w 43200"/>
                      <a:gd name="T5" fmla="*/ 985 h 225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2585" fill="none" extrusionOk="0">
                        <a:moveTo>
                          <a:pt x="43177" y="0"/>
                        </a:moveTo>
                        <a:cubicBezTo>
                          <a:pt x="43192" y="328"/>
                          <a:pt x="43200" y="656"/>
                          <a:pt x="43200" y="985"/>
                        </a:cubicBezTo>
                        <a:cubicBezTo>
                          <a:pt x="43200" y="12914"/>
                          <a:pt x="33529" y="22585"/>
                          <a:pt x="21600" y="22585"/>
                        </a:cubicBezTo>
                        <a:cubicBezTo>
                          <a:pt x="9670" y="22584"/>
                          <a:pt x="-1" y="12914"/>
                          <a:pt x="-1" y="984"/>
                        </a:cubicBezTo>
                      </a:path>
                      <a:path w="43200" h="22585" stroke="0" extrusionOk="0">
                        <a:moveTo>
                          <a:pt x="43177" y="0"/>
                        </a:moveTo>
                        <a:cubicBezTo>
                          <a:pt x="43192" y="328"/>
                          <a:pt x="43200" y="656"/>
                          <a:pt x="43200" y="985"/>
                        </a:cubicBezTo>
                        <a:cubicBezTo>
                          <a:pt x="43200" y="12914"/>
                          <a:pt x="33529" y="22585"/>
                          <a:pt x="21600" y="22585"/>
                        </a:cubicBezTo>
                        <a:cubicBezTo>
                          <a:pt x="9670" y="22584"/>
                          <a:pt x="-1" y="12914"/>
                          <a:pt x="-1" y="984"/>
                        </a:cubicBezTo>
                        <a:lnTo>
                          <a:pt x="21600" y="985"/>
                        </a:lnTo>
                        <a:close/>
                      </a:path>
                    </a:pathLst>
                  </a:custGeom>
                  <a:noFill/>
                  <a:ln w="12699" cap="rnd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01397" name="Line 309">
                    <a:extLst>
                      <a:ext uri="{FF2B5EF4-FFF2-40B4-BE49-F238E27FC236}">
                        <a16:creationId xmlns:a16="http://schemas.microsoft.com/office/drawing/2014/main" id="{610EF496-D747-45F2-B1B2-4346934B050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756" y="991"/>
                    <a:ext cx="0" cy="94"/>
                  </a:xfrm>
                  <a:prstGeom prst="line">
                    <a:avLst/>
                  </a:prstGeom>
                  <a:noFill/>
                  <a:ln w="12699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01398" name="Line 310">
                    <a:extLst>
                      <a:ext uri="{FF2B5EF4-FFF2-40B4-BE49-F238E27FC236}">
                        <a16:creationId xmlns:a16="http://schemas.microsoft.com/office/drawing/2014/main" id="{A6CB96F8-ABB8-4B7F-BA08-EB032007969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029" y="994"/>
                    <a:ext cx="0" cy="94"/>
                  </a:xfrm>
                  <a:prstGeom prst="line">
                    <a:avLst/>
                  </a:prstGeom>
                  <a:noFill/>
                  <a:ln w="12699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01399" name="Group 311">
                  <a:extLst>
                    <a:ext uri="{FF2B5EF4-FFF2-40B4-BE49-F238E27FC236}">
                      <a16:creationId xmlns:a16="http://schemas.microsoft.com/office/drawing/2014/main" id="{AE4EBDF2-5E36-43E4-8BC2-7487CFDCA7F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46" y="913"/>
                  <a:ext cx="273" cy="212"/>
                  <a:chOff x="4446" y="913"/>
                  <a:chExt cx="273" cy="212"/>
                </a:xfrm>
              </p:grpSpPr>
              <p:sp>
                <p:nvSpPr>
                  <p:cNvPr id="601400" name="Oval 312">
                    <a:extLst>
                      <a:ext uri="{FF2B5EF4-FFF2-40B4-BE49-F238E27FC236}">
                        <a16:creationId xmlns:a16="http://schemas.microsoft.com/office/drawing/2014/main" id="{4A083D9A-B89F-4856-B6F5-07B82CDA482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447" y="913"/>
                    <a:ext cx="271" cy="11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699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01401" name="Arc 313">
                    <a:extLst>
                      <a:ext uri="{FF2B5EF4-FFF2-40B4-BE49-F238E27FC236}">
                        <a16:creationId xmlns:a16="http://schemas.microsoft.com/office/drawing/2014/main" id="{74E0066C-64D7-4CE3-90F3-F5187C61802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451" y="1055"/>
                    <a:ext cx="265" cy="70"/>
                  </a:xfrm>
                  <a:custGeom>
                    <a:avLst/>
                    <a:gdLst>
                      <a:gd name="G0" fmla="+- 21600 0 0"/>
                      <a:gd name="G1" fmla="+- 985 0 0"/>
                      <a:gd name="G2" fmla="+- 21600 0 0"/>
                      <a:gd name="T0" fmla="*/ 43178 w 43200"/>
                      <a:gd name="T1" fmla="*/ 0 h 22585"/>
                      <a:gd name="T2" fmla="*/ 0 w 43200"/>
                      <a:gd name="T3" fmla="*/ 985 h 22585"/>
                      <a:gd name="T4" fmla="*/ 21600 w 43200"/>
                      <a:gd name="T5" fmla="*/ 985 h 225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2585" fill="none" extrusionOk="0">
                        <a:moveTo>
                          <a:pt x="43177" y="0"/>
                        </a:moveTo>
                        <a:cubicBezTo>
                          <a:pt x="43192" y="328"/>
                          <a:pt x="43200" y="656"/>
                          <a:pt x="43200" y="985"/>
                        </a:cubicBezTo>
                        <a:cubicBezTo>
                          <a:pt x="43200" y="12914"/>
                          <a:pt x="33529" y="22585"/>
                          <a:pt x="21600" y="22585"/>
                        </a:cubicBezTo>
                        <a:cubicBezTo>
                          <a:pt x="9670" y="22584"/>
                          <a:pt x="-1" y="12914"/>
                          <a:pt x="-1" y="984"/>
                        </a:cubicBezTo>
                      </a:path>
                      <a:path w="43200" h="22585" stroke="0" extrusionOk="0">
                        <a:moveTo>
                          <a:pt x="43177" y="0"/>
                        </a:moveTo>
                        <a:cubicBezTo>
                          <a:pt x="43192" y="328"/>
                          <a:pt x="43200" y="656"/>
                          <a:pt x="43200" y="985"/>
                        </a:cubicBezTo>
                        <a:cubicBezTo>
                          <a:pt x="43200" y="12914"/>
                          <a:pt x="33529" y="22585"/>
                          <a:pt x="21600" y="22585"/>
                        </a:cubicBezTo>
                        <a:cubicBezTo>
                          <a:pt x="9670" y="22584"/>
                          <a:pt x="-1" y="12914"/>
                          <a:pt x="-1" y="984"/>
                        </a:cubicBezTo>
                        <a:lnTo>
                          <a:pt x="21600" y="985"/>
                        </a:lnTo>
                        <a:close/>
                      </a:path>
                    </a:pathLst>
                  </a:custGeom>
                  <a:noFill/>
                  <a:ln w="12699" cap="rnd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01402" name="Line 314">
                    <a:extLst>
                      <a:ext uri="{FF2B5EF4-FFF2-40B4-BE49-F238E27FC236}">
                        <a16:creationId xmlns:a16="http://schemas.microsoft.com/office/drawing/2014/main" id="{A42A80CE-8D0C-460D-92F6-B7345A00AF8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446" y="973"/>
                    <a:ext cx="0" cy="94"/>
                  </a:xfrm>
                  <a:prstGeom prst="line">
                    <a:avLst/>
                  </a:prstGeom>
                  <a:noFill/>
                  <a:ln w="12699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01403" name="Line 315">
                    <a:extLst>
                      <a:ext uri="{FF2B5EF4-FFF2-40B4-BE49-F238E27FC236}">
                        <a16:creationId xmlns:a16="http://schemas.microsoft.com/office/drawing/2014/main" id="{D0565CED-8404-4BBB-BABE-2C4C77E805E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719" y="976"/>
                    <a:ext cx="0" cy="94"/>
                  </a:xfrm>
                  <a:prstGeom prst="line">
                    <a:avLst/>
                  </a:prstGeom>
                  <a:noFill/>
                  <a:ln w="12699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01404" name="Group 316">
                  <a:extLst>
                    <a:ext uri="{FF2B5EF4-FFF2-40B4-BE49-F238E27FC236}">
                      <a16:creationId xmlns:a16="http://schemas.microsoft.com/office/drawing/2014/main" id="{E120F53C-AA5C-4376-84A2-501EA619796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04" y="919"/>
                  <a:ext cx="273" cy="212"/>
                  <a:chOff x="4104" y="919"/>
                  <a:chExt cx="273" cy="212"/>
                </a:xfrm>
              </p:grpSpPr>
              <p:sp>
                <p:nvSpPr>
                  <p:cNvPr id="601405" name="Oval 317">
                    <a:extLst>
                      <a:ext uri="{FF2B5EF4-FFF2-40B4-BE49-F238E27FC236}">
                        <a16:creationId xmlns:a16="http://schemas.microsoft.com/office/drawing/2014/main" id="{8D418655-3966-4D1A-8B8E-B8F89292E2F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105" y="919"/>
                    <a:ext cx="271" cy="11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699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01406" name="Arc 318">
                    <a:extLst>
                      <a:ext uri="{FF2B5EF4-FFF2-40B4-BE49-F238E27FC236}">
                        <a16:creationId xmlns:a16="http://schemas.microsoft.com/office/drawing/2014/main" id="{5F813A70-C855-47A1-93BD-BA151481EE9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109" y="1061"/>
                    <a:ext cx="265" cy="70"/>
                  </a:xfrm>
                  <a:custGeom>
                    <a:avLst/>
                    <a:gdLst>
                      <a:gd name="G0" fmla="+- 21600 0 0"/>
                      <a:gd name="G1" fmla="+- 985 0 0"/>
                      <a:gd name="G2" fmla="+- 21600 0 0"/>
                      <a:gd name="T0" fmla="*/ 43178 w 43200"/>
                      <a:gd name="T1" fmla="*/ 0 h 22585"/>
                      <a:gd name="T2" fmla="*/ 0 w 43200"/>
                      <a:gd name="T3" fmla="*/ 985 h 22585"/>
                      <a:gd name="T4" fmla="*/ 21600 w 43200"/>
                      <a:gd name="T5" fmla="*/ 985 h 225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2585" fill="none" extrusionOk="0">
                        <a:moveTo>
                          <a:pt x="43177" y="0"/>
                        </a:moveTo>
                        <a:cubicBezTo>
                          <a:pt x="43192" y="328"/>
                          <a:pt x="43200" y="656"/>
                          <a:pt x="43200" y="985"/>
                        </a:cubicBezTo>
                        <a:cubicBezTo>
                          <a:pt x="43200" y="12914"/>
                          <a:pt x="33529" y="22585"/>
                          <a:pt x="21600" y="22585"/>
                        </a:cubicBezTo>
                        <a:cubicBezTo>
                          <a:pt x="9670" y="22584"/>
                          <a:pt x="-1" y="12914"/>
                          <a:pt x="-1" y="984"/>
                        </a:cubicBezTo>
                      </a:path>
                      <a:path w="43200" h="22585" stroke="0" extrusionOk="0">
                        <a:moveTo>
                          <a:pt x="43177" y="0"/>
                        </a:moveTo>
                        <a:cubicBezTo>
                          <a:pt x="43192" y="328"/>
                          <a:pt x="43200" y="656"/>
                          <a:pt x="43200" y="985"/>
                        </a:cubicBezTo>
                        <a:cubicBezTo>
                          <a:pt x="43200" y="12914"/>
                          <a:pt x="33529" y="22585"/>
                          <a:pt x="21600" y="22585"/>
                        </a:cubicBezTo>
                        <a:cubicBezTo>
                          <a:pt x="9670" y="22584"/>
                          <a:pt x="-1" y="12914"/>
                          <a:pt x="-1" y="984"/>
                        </a:cubicBezTo>
                        <a:lnTo>
                          <a:pt x="21600" y="985"/>
                        </a:lnTo>
                        <a:close/>
                      </a:path>
                    </a:pathLst>
                  </a:custGeom>
                  <a:noFill/>
                  <a:ln w="12699" cap="rnd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01407" name="Line 319">
                    <a:extLst>
                      <a:ext uri="{FF2B5EF4-FFF2-40B4-BE49-F238E27FC236}">
                        <a16:creationId xmlns:a16="http://schemas.microsoft.com/office/drawing/2014/main" id="{0F3DE33C-C1EE-4093-A12F-2A03EB56407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104" y="979"/>
                    <a:ext cx="0" cy="94"/>
                  </a:xfrm>
                  <a:prstGeom prst="line">
                    <a:avLst/>
                  </a:prstGeom>
                  <a:noFill/>
                  <a:ln w="12699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01408" name="Line 320">
                    <a:extLst>
                      <a:ext uri="{FF2B5EF4-FFF2-40B4-BE49-F238E27FC236}">
                        <a16:creationId xmlns:a16="http://schemas.microsoft.com/office/drawing/2014/main" id="{3F2507F3-714B-4124-BCA9-F641DD7A099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377" y="982"/>
                    <a:ext cx="0" cy="94"/>
                  </a:xfrm>
                  <a:prstGeom prst="line">
                    <a:avLst/>
                  </a:prstGeom>
                  <a:noFill/>
                  <a:ln w="12699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01409" name="Group 321">
                  <a:extLst>
                    <a:ext uri="{FF2B5EF4-FFF2-40B4-BE49-F238E27FC236}">
                      <a16:creationId xmlns:a16="http://schemas.microsoft.com/office/drawing/2014/main" id="{593D45D6-350D-4F20-A66A-E72964509B8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20" y="949"/>
                  <a:ext cx="273" cy="212"/>
                  <a:chOff x="3420" y="949"/>
                  <a:chExt cx="273" cy="212"/>
                </a:xfrm>
              </p:grpSpPr>
              <p:sp>
                <p:nvSpPr>
                  <p:cNvPr id="601410" name="Oval 322">
                    <a:extLst>
                      <a:ext uri="{FF2B5EF4-FFF2-40B4-BE49-F238E27FC236}">
                        <a16:creationId xmlns:a16="http://schemas.microsoft.com/office/drawing/2014/main" id="{750F0E85-B32B-48A8-85B0-D5A4F62FD47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21" y="949"/>
                    <a:ext cx="271" cy="11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699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01411" name="Arc 323">
                    <a:extLst>
                      <a:ext uri="{FF2B5EF4-FFF2-40B4-BE49-F238E27FC236}">
                        <a16:creationId xmlns:a16="http://schemas.microsoft.com/office/drawing/2014/main" id="{DE4A0E74-2AF3-4304-BCE3-47E664730D2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25" y="1091"/>
                    <a:ext cx="265" cy="70"/>
                  </a:xfrm>
                  <a:custGeom>
                    <a:avLst/>
                    <a:gdLst>
                      <a:gd name="G0" fmla="+- 21600 0 0"/>
                      <a:gd name="G1" fmla="+- 985 0 0"/>
                      <a:gd name="G2" fmla="+- 21600 0 0"/>
                      <a:gd name="T0" fmla="*/ 43178 w 43200"/>
                      <a:gd name="T1" fmla="*/ 0 h 22585"/>
                      <a:gd name="T2" fmla="*/ 0 w 43200"/>
                      <a:gd name="T3" fmla="*/ 985 h 22585"/>
                      <a:gd name="T4" fmla="*/ 21600 w 43200"/>
                      <a:gd name="T5" fmla="*/ 985 h 225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2585" fill="none" extrusionOk="0">
                        <a:moveTo>
                          <a:pt x="43177" y="0"/>
                        </a:moveTo>
                        <a:cubicBezTo>
                          <a:pt x="43192" y="328"/>
                          <a:pt x="43200" y="656"/>
                          <a:pt x="43200" y="985"/>
                        </a:cubicBezTo>
                        <a:cubicBezTo>
                          <a:pt x="43200" y="12914"/>
                          <a:pt x="33529" y="22585"/>
                          <a:pt x="21600" y="22585"/>
                        </a:cubicBezTo>
                        <a:cubicBezTo>
                          <a:pt x="9670" y="22584"/>
                          <a:pt x="-1" y="12914"/>
                          <a:pt x="-1" y="984"/>
                        </a:cubicBezTo>
                      </a:path>
                      <a:path w="43200" h="22585" stroke="0" extrusionOk="0">
                        <a:moveTo>
                          <a:pt x="43177" y="0"/>
                        </a:moveTo>
                        <a:cubicBezTo>
                          <a:pt x="43192" y="328"/>
                          <a:pt x="43200" y="656"/>
                          <a:pt x="43200" y="985"/>
                        </a:cubicBezTo>
                        <a:cubicBezTo>
                          <a:pt x="43200" y="12914"/>
                          <a:pt x="33529" y="22585"/>
                          <a:pt x="21600" y="22585"/>
                        </a:cubicBezTo>
                        <a:cubicBezTo>
                          <a:pt x="9670" y="22584"/>
                          <a:pt x="-1" y="12914"/>
                          <a:pt x="-1" y="984"/>
                        </a:cubicBezTo>
                        <a:lnTo>
                          <a:pt x="21600" y="985"/>
                        </a:lnTo>
                        <a:close/>
                      </a:path>
                    </a:pathLst>
                  </a:custGeom>
                  <a:noFill/>
                  <a:ln w="12699" cap="rnd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01412" name="Line 324">
                    <a:extLst>
                      <a:ext uri="{FF2B5EF4-FFF2-40B4-BE49-F238E27FC236}">
                        <a16:creationId xmlns:a16="http://schemas.microsoft.com/office/drawing/2014/main" id="{DF5D0274-02B6-44C3-A7C3-532E8143AF6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420" y="1009"/>
                    <a:ext cx="0" cy="94"/>
                  </a:xfrm>
                  <a:prstGeom prst="line">
                    <a:avLst/>
                  </a:prstGeom>
                  <a:noFill/>
                  <a:ln w="12699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01413" name="Line 325">
                    <a:extLst>
                      <a:ext uri="{FF2B5EF4-FFF2-40B4-BE49-F238E27FC236}">
                        <a16:creationId xmlns:a16="http://schemas.microsoft.com/office/drawing/2014/main" id="{38235BF5-E515-4C08-AF0D-8FFE67FD78C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693" y="1012"/>
                    <a:ext cx="0" cy="94"/>
                  </a:xfrm>
                  <a:prstGeom prst="line">
                    <a:avLst/>
                  </a:prstGeom>
                  <a:noFill/>
                  <a:ln w="12699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01414" name="Group 326">
                  <a:extLst>
                    <a:ext uri="{FF2B5EF4-FFF2-40B4-BE49-F238E27FC236}">
                      <a16:creationId xmlns:a16="http://schemas.microsoft.com/office/drawing/2014/main" id="{B1702AED-B7CB-4C58-8177-A27146AA294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84" y="967"/>
                  <a:ext cx="273" cy="212"/>
                  <a:chOff x="3084" y="967"/>
                  <a:chExt cx="273" cy="212"/>
                </a:xfrm>
              </p:grpSpPr>
              <p:sp>
                <p:nvSpPr>
                  <p:cNvPr id="601415" name="Oval 327">
                    <a:extLst>
                      <a:ext uri="{FF2B5EF4-FFF2-40B4-BE49-F238E27FC236}">
                        <a16:creationId xmlns:a16="http://schemas.microsoft.com/office/drawing/2014/main" id="{BB7A9583-DA90-4DFF-90EB-16C9FFF3754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085" y="967"/>
                    <a:ext cx="271" cy="11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699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01416" name="Arc 328">
                    <a:extLst>
                      <a:ext uri="{FF2B5EF4-FFF2-40B4-BE49-F238E27FC236}">
                        <a16:creationId xmlns:a16="http://schemas.microsoft.com/office/drawing/2014/main" id="{05BF0FD8-415E-40AC-8713-9BCBBA4E235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089" y="1109"/>
                    <a:ext cx="265" cy="70"/>
                  </a:xfrm>
                  <a:custGeom>
                    <a:avLst/>
                    <a:gdLst>
                      <a:gd name="G0" fmla="+- 21600 0 0"/>
                      <a:gd name="G1" fmla="+- 985 0 0"/>
                      <a:gd name="G2" fmla="+- 21600 0 0"/>
                      <a:gd name="T0" fmla="*/ 43178 w 43200"/>
                      <a:gd name="T1" fmla="*/ 0 h 22585"/>
                      <a:gd name="T2" fmla="*/ 0 w 43200"/>
                      <a:gd name="T3" fmla="*/ 985 h 22585"/>
                      <a:gd name="T4" fmla="*/ 21600 w 43200"/>
                      <a:gd name="T5" fmla="*/ 985 h 225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2585" fill="none" extrusionOk="0">
                        <a:moveTo>
                          <a:pt x="43177" y="0"/>
                        </a:moveTo>
                        <a:cubicBezTo>
                          <a:pt x="43192" y="328"/>
                          <a:pt x="43200" y="656"/>
                          <a:pt x="43200" y="985"/>
                        </a:cubicBezTo>
                        <a:cubicBezTo>
                          <a:pt x="43200" y="12914"/>
                          <a:pt x="33529" y="22585"/>
                          <a:pt x="21600" y="22585"/>
                        </a:cubicBezTo>
                        <a:cubicBezTo>
                          <a:pt x="9670" y="22584"/>
                          <a:pt x="-1" y="12914"/>
                          <a:pt x="-1" y="984"/>
                        </a:cubicBezTo>
                      </a:path>
                      <a:path w="43200" h="22585" stroke="0" extrusionOk="0">
                        <a:moveTo>
                          <a:pt x="43177" y="0"/>
                        </a:moveTo>
                        <a:cubicBezTo>
                          <a:pt x="43192" y="328"/>
                          <a:pt x="43200" y="656"/>
                          <a:pt x="43200" y="985"/>
                        </a:cubicBezTo>
                        <a:cubicBezTo>
                          <a:pt x="43200" y="12914"/>
                          <a:pt x="33529" y="22585"/>
                          <a:pt x="21600" y="22585"/>
                        </a:cubicBezTo>
                        <a:cubicBezTo>
                          <a:pt x="9670" y="22584"/>
                          <a:pt x="-1" y="12914"/>
                          <a:pt x="-1" y="984"/>
                        </a:cubicBezTo>
                        <a:lnTo>
                          <a:pt x="21600" y="985"/>
                        </a:lnTo>
                        <a:close/>
                      </a:path>
                    </a:pathLst>
                  </a:custGeom>
                  <a:noFill/>
                  <a:ln w="12699" cap="rnd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01417" name="Line 329">
                    <a:extLst>
                      <a:ext uri="{FF2B5EF4-FFF2-40B4-BE49-F238E27FC236}">
                        <a16:creationId xmlns:a16="http://schemas.microsoft.com/office/drawing/2014/main" id="{EBE5D180-7E61-4585-819F-96E1D9A5F66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084" y="1027"/>
                    <a:ext cx="0" cy="94"/>
                  </a:xfrm>
                  <a:prstGeom prst="line">
                    <a:avLst/>
                  </a:prstGeom>
                  <a:noFill/>
                  <a:ln w="12699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01418" name="Line 330">
                    <a:extLst>
                      <a:ext uri="{FF2B5EF4-FFF2-40B4-BE49-F238E27FC236}">
                        <a16:creationId xmlns:a16="http://schemas.microsoft.com/office/drawing/2014/main" id="{3169AB4A-A139-4D73-9D80-B3A8E03EC96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357" y="1030"/>
                    <a:ext cx="0" cy="94"/>
                  </a:xfrm>
                  <a:prstGeom prst="line">
                    <a:avLst/>
                  </a:prstGeom>
                  <a:noFill/>
                  <a:ln w="12699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01419" name="Group 331">
                  <a:extLst>
                    <a:ext uri="{FF2B5EF4-FFF2-40B4-BE49-F238E27FC236}">
                      <a16:creationId xmlns:a16="http://schemas.microsoft.com/office/drawing/2014/main" id="{E916D515-C181-4117-BBB1-85D2698196A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748" y="985"/>
                  <a:ext cx="273" cy="212"/>
                  <a:chOff x="2748" y="985"/>
                  <a:chExt cx="273" cy="212"/>
                </a:xfrm>
              </p:grpSpPr>
              <p:sp>
                <p:nvSpPr>
                  <p:cNvPr id="601420" name="Oval 332">
                    <a:extLst>
                      <a:ext uri="{FF2B5EF4-FFF2-40B4-BE49-F238E27FC236}">
                        <a16:creationId xmlns:a16="http://schemas.microsoft.com/office/drawing/2014/main" id="{0D430DFC-6E09-462C-A39A-033A127A6E8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749" y="985"/>
                    <a:ext cx="271" cy="11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699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01421" name="Arc 333">
                    <a:extLst>
                      <a:ext uri="{FF2B5EF4-FFF2-40B4-BE49-F238E27FC236}">
                        <a16:creationId xmlns:a16="http://schemas.microsoft.com/office/drawing/2014/main" id="{99CF5D96-046A-4BD8-B34B-36026BE2693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753" y="1127"/>
                    <a:ext cx="265" cy="70"/>
                  </a:xfrm>
                  <a:custGeom>
                    <a:avLst/>
                    <a:gdLst>
                      <a:gd name="G0" fmla="+- 21600 0 0"/>
                      <a:gd name="G1" fmla="+- 985 0 0"/>
                      <a:gd name="G2" fmla="+- 21600 0 0"/>
                      <a:gd name="T0" fmla="*/ 43178 w 43200"/>
                      <a:gd name="T1" fmla="*/ 0 h 22585"/>
                      <a:gd name="T2" fmla="*/ 0 w 43200"/>
                      <a:gd name="T3" fmla="*/ 985 h 22585"/>
                      <a:gd name="T4" fmla="*/ 21600 w 43200"/>
                      <a:gd name="T5" fmla="*/ 985 h 225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2585" fill="none" extrusionOk="0">
                        <a:moveTo>
                          <a:pt x="43177" y="0"/>
                        </a:moveTo>
                        <a:cubicBezTo>
                          <a:pt x="43192" y="328"/>
                          <a:pt x="43200" y="656"/>
                          <a:pt x="43200" y="985"/>
                        </a:cubicBezTo>
                        <a:cubicBezTo>
                          <a:pt x="43200" y="12914"/>
                          <a:pt x="33529" y="22585"/>
                          <a:pt x="21600" y="22585"/>
                        </a:cubicBezTo>
                        <a:cubicBezTo>
                          <a:pt x="9670" y="22584"/>
                          <a:pt x="-1" y="12914"/>
                          <a:pt x="-1" y="984"/>
                        </a:cubicBezTo>
                      </a:path>
                      <a:path w="43200" h="22585" stroke="0" extrusionOk="0">
                        <a:moveTo>
                          <a:pt x="43177" y="0"/>
                        </a:moveTo>
                        <a:cubicBezTo>
                          <a:pt x="43192" y="328"/>
                          <a:pt x="43200" y="656"/>
                          <a:pt x="43200" y="985"/>
                        </a:cubicBezTo>
                        <a:cubicBezTo>
                          <a:pt x="43200" y="12914"/>
                          <a:pt x="33529" y="22585"/>
                          <a:pt x="21600" y="22585"/>
                        </a:cubicBezTo>
                        <a:cubicBezTo>
                          <a:pt x="9670" y="22584"/>
                          <a:pt x="-1" y="12914"/>
                          <a:pt x="-1" y="984"/>
                        </a:cubicBezTo>
                        <a:lnTo>
                          <a:pt x="21600" y="985"/>
                        </a:lnTo>
                        <a:close/>
                      </a:path>
                    </a:pathLst>
                  </a:custGeom>
                  <a:noFill/>
                  <a:ln w="12699" cap="rnd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01422" name="Line 334">
                    <a:extLst>
                      <a:ext uri="{FF2B5EF4-FFF2-40B4-BE49-F238E27FC236}">
                        <a16:creationId xmlns:a16="http://schemas.microsoft.com/office/drawing/2014/main" id="{6C5EA900-8470-44E8-BE9A-BBFCFBA4084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748" y="1045"/>
                    <a:ext cx="0" cy="94"/>
                  </a:xfrm>
                  <a:prstGeom prst="line">
                    <a:avLst/>
                  </a:prstGeom>
                  <a:noFill/>
                  <a:ln w="12699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01423" name="Line 335">
                    <a:extLst>
                      <a:ext uri="{FF2B5EF4-FFF2-40B4-BE49-F238E27FC236}">
                        <a16:creationId xmlns:a16="http://schemas.microsoft.com/office/drawing/2014/main" id="{864408B4-EA26-453D-AD78-A5DA6F2C35E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021" y="1048"/>
                    <a:ext cx="0" cy="94"/>
                  </a:xfrm>
                  <a:prstGeom prst="line">
                    <a:avLst/>
                  </a:prstGeom>
                  <a:noFill/>
                  <a:ln w="12699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01424" name="Group 336">
                  <a:extLst>
                    <a:ext uri="{FF2B5EF4-FFF2-40B4-BE49-F238E27FC236}">
                      <a16:creationId xmlns:a16="http://schemas.microsoft.com/office/drawing/2014/main" id="{40B5AD48-CB91-4740-9F2D-2F01925D0DA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12" y="1003"/>
                  <a:ext cx="273" cy="212"/>
                  <a:chOff x="2412" y="1003"/>
                  <a:chExt cx="273" cy="212"/>
                </a:xfrm>
              </p:grpSpPr>
              <p:sp>
                <p:nvSpPr>
                  <p:cNvPr id="601425" name="Oval 337">
                    <a:extLst>
                      <a:ext uri="{FF2B5EF4-FFF2-40B4-BE49-F238E27FC236}">
                        <a16:creationId xmlns:a16="http://schemas.microsoft.com/office/drawing/2014/main" id="{3C3E97F4-E622-449E-9DAE-255413EA2F3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413" y="1003"/>
                    <a:ext cx="271" cy="11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699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01426" name="Arc 338">
                    <a:extLst>
                      <a:ext uri="{FF2B5EF4-FFF2-40B4-BE49-F238E27FC236}">
                        <a16:creationId xmlns:a16="http://schemas.microsoft.com/office/drawing/2014/main" id="{65285A6A-37F8-4433-A325-6B57E8CA3EC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17" y="1145"/>
                    <a:ext cx="265" cy="70"/>
                  </a:xfrm>
                  <a:custGeom>
                    <a:avLst/>
                    <a:gdLst>
                      <a:gd name="G0" fmla="+- 21600 0 0"/>
                      <a:gd name="G1" fmla="+- 985 0 0"/>
                      <a:gd name="G2" fmla="+- 21600 0 0"/>
                      <a:gd name="T0" fmla="*/ 43178 w 43200"/>
                      <a:gd name="T1" fmla="*/ 0 h 22585"/>
                      <a:gd name="T2" fmla="*/ 0 w 43200"/>
                      <a:gd name="T3" fmla="*/ 985 h 22585"/>
                      <a:gd name="T4" fmla="*/ 21600 w 43200"/>
                      <a:gd name="T5" fmla="*/ 985 h 225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2585" fill="none" extrusionOk="0">
                        <a:moveTo>
                          <a:pt x="43177" y="0"/>
                        </a:moveTo>
                        <a:cubicBezTo>
                          <a:pt x="43192" y="328"/>
                          <a:pt x="43200" y="656"/>
                          <a:pt x="43200" y="985"/>
                        </a:cubicBezTo>
                        <a:cubicBezTo>
                          <a:pt x="43200" y="12914"/>
                          <a:pt x="33529" y="22585"/>
                          <a:pt x="21600" y="22585"/>
                        </a:cubicBezTo>
                        <a:cubicBezTo>
                          <a:pt x="9670" y="22584"/>
                          <a:pt x="-1" y="12914"/>
                          <a:pt x="-1" y="984"/>
                        </a:cubicBezTo>
                      </a:path>
                      <a:path w="43200" h="22585" stroke="0" extrusionOk="0">
                        <a:moveTo>
                          <a:pt x="43177" y="0"/>
                        </a:moveTo>
                        <a:cubicBezTo>
                          <a:pt x="43192" y="328"/>
                          <a:pt x="43200" y="656"/>
                          <a:pt x="43200" y="985"/>
                        </a:cubicBezTo>
                        <a:cubicBezTo>
                          <a:pt x="43200" y="12914"/>
                          <a:pt x="33529" y="22585"/>
                          <a:pt x="21600" y="22585"/>
                        </a:cubicBezTo>
                        <a:cubicBezTo>
                          <a:pt x="9670" y="22584"/>
                          <a:pt x="-1" y="12914"/>
                          <a:pt x="-1" y="984"/>
                        </a:cubicBezTo>
                        <a:lnTo>
                          <a:pt x="21600" y="985"/>
                        </a:lnTo>
                        <a:close/>
                      </a:path>
                    </a:pathLst>
                  </a:custGeom>
                  <a:noFill/>
                  <a:ln w="12699" cap="rnd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01427" name="Line 339">
                    <a:extLst>
                      <a:ext uri="{FF2B5EF4-FFF2-40B4-BE49-F238E27FC236}">
                        <a16:creationId xmlns:a16="http://schemas.microsoft.com/office/drawing/2014/main" id="{6B4DCD5D-F9D2-46BF-8018-3EA1837A52B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412" y="1063"/>
                    <a:ext cx="0" cy="94"/>
                  </a:xfrm>
                  <a:prstGeom prst="line">
                    <a:avLst/>
                  </a:prstGeom>
                  <a:noFill/>
                  <a:ln w="12699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01428" name="Line 340">
                    <a:extLst>
                      <a:ext uri="{FF2B5EF4-FFF2-40B4-BE49-F238E27FC236}">
                        <a16:creationId xmlns:a16="http://schemas.microsoft.com/office/drawing/2014/main" id="{A380C196-12D5-497D-B825-EB114996A0C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685" y="1066"/>
                    <a:ext cx="0" cy="94"/>
                  </a:xfrm>
                  <a:prstGeom prst="line">
                    <a:avLst/>
                  </a:prstGeom>
                  <a:noFill/>
                  <a:ln w="12699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01429" name="Group 341">
                  <a:extLst>
                    <a:ext uri="{FF2B5EF4-FFF2-40B4-BE49-F238E27FC236}">
                      <a16:creationId xmlns:a16="http://schemas.microsoft.com/office/drawing/2014/main" id="{3C3CE2ED-17FC-4EA7-B495-A8DC215274F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076" y="1021"/>
                  <a:ext cx="273" cy="212"/>
                  <a:chOff x="2076" y="1021"/>
                  <a:chExt cx="273" cy="212"/>
                </a:xfrm>
              </p:grpSpPr>
              <p:sp>
                <p:nvSpPr>
                  <p:cNvPr id="601430" name="Oval 342">
                    <a:extLst>
                      <a:ext uri="{FF2B5EF4-FFF2-40B4-BE49-F238E27FC236}">
                        <a16:creationId xmlns:a16="http://schemas.microsoft.com/office/drawing/2014/main" id="{489EF3F2-80B5-4796-827E-7ED76A37A8C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77" y="1021"/>
                    <a:ext cx="271" cy="11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699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01431" name="Arc 343">
                    <a:extLst>
                      <a:ext uri="{FF2B5EF4-FFF2-40B4-BE49-F238E27FC236}">
                        <a16:creationId xmlns:a16="http://schemas.microsoft.com/office/drawing/2014/main" id="{1AF2CE49-1BC5-42E4-9787-7348FAE5E17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081" y="1163"/>
                    <a:ext cx="265" cy="70"/>
                  </a:xfrm>
                  <a:custGeom>
                    <a:avLst/>
                    <a:gdLst>
                      <a:gd name="G0" fmla="+- 21600 0 0"/>
                      <a:gd name="G1" fmla="+- 985 0 0"/>
                      <a:gd name="G2" fmla="+- 21600 0 0"/>
                      <a:gd name="T0" fmla="*/ 43178 w 43200"/>
                      <a:gd name="T1" fmla="*/ 0 h 22585"/>
                      <a:gd name="T2" fmla="*/ 0 w 43200"/>
                      <a:gd name="T3" fmla="*/ 985 h 22585"/>
                      <a:gd name="T4" fmla="*/ 21600 w 43200"/>
                      <a:gd name="T5" fmla="*/ 985 h 225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2585" fill="none" extrusionOk="0">
                        <a:moveTo>
                          <a:pt x="43177" y="0"/>
                        </a:moveTo>
                        <a:cubicBezTo>
                          <a:pt x="43192" y="328"/>
                          <a:pt x="43200" y="656"/>
                          <a:pt x="43200" y="985"/>
                        </a:cubicBezTo>
                        <a:cubicBezTo>
                          <a:pt x="43200" y="12914"/>
                          <a:pt x="33529" y="22585"/>
                          <a:pt x="21600" y="22585"/>
                        </a:cubicBezTo>
                        <a:cubicBezTo>
                          <a:pt x="9670" y="22584"/>
                          <a:pt x="-1" y="12914"/>
                          <a:pt x="-1" y="984"/>
                        </a:cubicBezTo>
                      </a:path>
                      <a:path w="43200" h="22585" stroke="0" extrusionOk="0">
                        <a:moveTo>
                          <a:pt x="43177" y="0"/>
                        </a:moveTo>
                        <a:cubicBezTo>
                          <a:pt x="43192" y="328"/>
                          <a:pt x="43200" y="656"/>
                          <a:pt x="43200" y="985"/>
                        </a:cubicBezTo>
                        <a:cubicBezTo>
                          <a:pt x="43200" y="12914"/>
                          <a:pt x="33529" y="22585"/>
                          <a:pt x="21600" y="22585"/>
                        </a:cubicBezTo>
                        <a:cubicBezTo>
                          <a:pt x="9670" y="22584"/>
                          <a:pt x="-1" y="12914"/>
                          <a:pt x="-1" y="984"/>
                        </a:cubicBezTo>
                        <a:lnTo>
                          <a:pt x="21600" y="985"/>
                        </a:lnTo>
                        <a:close/>
                      </a:path>
                    </a:pathLst>
                  </a:custGeom>
                  <a:noFill/>
                  <a:ln w="12699" cap="rnd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01432" name="Line 344">
                    <a:extLst>
                      <a:ext uri="{FF2B5EF4-FFF2-40B4-BE49-F238E27FC236}">
                        <a16:creationId xmlns:a16="http://schemas.microsoft.com/office/drawing/2014/main" id="{E78875E4-7E87-4A3E-B79C-CE536F7F708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076" y="1081"/>
                    <a:ext cx="0" cy="94"/>
                  </a:xfrm>
                  <a:prstGeom prst="line">
                    <a:avLst/>
                  </a:prstGeom>
                  <a:noFill/>
                  <a:ln w="12699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01433" name="Line 345">
                    <a:extLst>
                      <a:ext uri="{FF2B5EF4-FFF2-40B4-BE49-F238E27FC236}">
                        <a16:creationId xmlns:a16="http://schemas.microsoft.com/office/drawing/2014/main" id="{F853C37C-54BC-403C-B2C2-2015172546C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349" y="1084"/>
                    <a:ext cx="0" cy="94"/>
                  </a:xfrm>
                  <a:prstGeom prst="line">
                    <a:avLst/>
                  </a:prstGeom>
                  <a:noFill/>
                  <a:ln w="12699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01434" name="Group 346">
                  <a:extLst>
                    <a:ext uri="{FF2B5EF4-FFF2-40B4-BE49-F238E27FC236}">
                      <a16:creationId xmlns:a16="http://schemas.microsoft.com/office/drawing/2014/main" id="{678BF16B-E07C-4B27-AA28-C0EEAF1A9DB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740" y="1039"/>
                  <a:ext cx="273" cy="212"/>
                  <a:chOff x="1740" y="1039"/>
                  <a:chExt cx="273" cy="212"/>
                </a:xfrm>
              </p:grpSpPr>
              <p:sp>
                <p:nvSpPr>
                  <p:cNvPr id="601435" name="Oval 347">
                    <a:extLst>
                      <a:ext uri="{FF2B5EF4-FFF2-40B4-BE49-F238E27FC236}">
                        <a16:creationId xmlns:a16="http://schemas.microsoft.com/office/drawing/2014/main" id="{852E3EBA-42B4-415C-8EA4-B0D5584B56D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741" y="1039"/>
                    <a:ext cx="271" cy="11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699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01436" name="Arc 348">
                    <a:extLst>
                      <a:ext uri="{FF2B5EF4-FFF2-40B4-BE49-F238E27FC236}">
                        <a16:creationId xmlns:a16="http://schemas.microsoft.com/office/drawing/2014/main" id="{235EB3FB-30B6-4460-86AA-EE4FE1B7AFE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45" y="1181"/>
                    <a:ext cx="265" cy="70"/>
                  </a:xfrm>
                  <a:custGeom>
                    <a:avLst/>
                    <a:gdLst>
                      <a:gd name="G0" fmla="+- 21600 0 0"/>
                      <a:gd name="G1" fmla="+- 985 0 0"/>
                      <a:gd name="G2" fmla="+- 21600 0 0"/>
                      <a:gd name="T0" fmla="*/ 43178 w 43200"/>
                      <a:gd name="T1" fmla="*/ 0 h 22585"/>
                      <a:gd name="T2" fmla="*/ 0 w 43200"/>
                      <a:gd name="T3" fmla="*/ 985 h 22585"/>
                      <a:gd name="T4" fmla="*/ 21600 w 43200"/>
                      <a:gd name="T5" fmla="*/ 985 h 225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2585" fill="none" extrusionOk="0">
                        <a:moveTo>
                          <a:pt x="43177" y="0"/>
                        </a:moveTo>
                        <a:cubicBezTo>
                          <a:pt x="43192" y="328"/>
                          <a:pt x="43200" y="656"/>
                          <a:pt x="43200" y="985"/>
                        </a:cubicBezTo>
                        <a:cubicBezTo>
                          <a:pt x="43200" y="12914"/>
                          <a:pt x="33529" y="22585"/>
                          <a:pt x="21600" y="22585"/>
                        </a:cubicBezTo>
                        <a:cubicBezTo>
                          <a:pt x="9670" y="22584"/>
                          <a:pt x="-1" y="12914"/>
                          <a:pt x="-1" y="984"/>
                        </a:cubicBezTo>
                      </a:path>
                      <a:path w="43200" h="22585" stroke="0" extrusionOk="0">
                        <a:moveTo>
                          <a:pt x="43177" y="0"/>
                        </a:moveTo>
                        <a:cubicBezTo>
                          <a:pt x="43192" y="328"/>
                          <a:pt x="43200" y="656"/>
                          <a:pt x="43200" y="985"/>
                        </a:cubicBezTo>
                        <a:cubicBezTo>
                          <a:pt x="43200" y="12914"/>
                          <a:pt x="33529" y="22585"/>
                          <a:pt x="21600" y="22585"/>
                        </a:cubicBezTo>
                        <a:cubicBezTo>
                          <a:pt x="9670" y="22584"/>
                          <a:pt x="-1" y="12914"/>
                          <a:pt x="-1" y="984"/>
                        </a:cubicBezTo>
                        <a:lnTo>
                          <a:pt x="21600" y="985"/>
                        </a:lnTo>
                        <a:close/>
                      </a:path>
                    </a:pathLst>
                  </a:custGeom>
                  <a:noFill/>
                  <a:ln w="12699" cap="rnd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01437" name="Line 349">
                    <a:extLst>
                      <a:ext uri="{FF2B5EF4-FFF2-40B4-BE49-F238E27FC236}">
                        <a16:creationId xmlns:a16="http://schemas.microsoft.com/office/drawing/2014/main" id="{69A1DF96-BCA4-43DE-96B1-8CD91A03D56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740" y="1099"/>
                    <a:ext cx="0" cy="94"/>
                  </a:xfrm>
                  <a:prstGeom prst="line">
                    <a:avLst/>
                  </a:prstGeom>
                  <a:noFill/>
                  <a:ln w="12699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01438" name="Line 350">
                    <a:extLst>
                      <a:ext uri="{FF2B5EF4-FFF2-40B4-BE49-F238E27FC236}">
                        <a16:creationId xmlns:a16="http://schemas.microsoft.com/office/drawing/2014/main" id="{B66A177E-7A4A-44B0-8F67-826FDD9E6BF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013" y="1102"/>
                    <a:ext cx="0" cy="94"/>
                  </a:xfrm>
                  <a:prstGeom prst="line">
                    <a:avLst/>
                  </a:prstGeom>
                  <a:noFill/>
                  <a:ln w="12699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601439" name="Line 351">
              <a:extLst>
                <a:ext uri="{FF2B5EF4-FFF2-40B4-BE49-F238E27FC236}">
                  <a16:creationId xmlns:a16="http://schemas.microsoft.com/office/drawing/2014/main" id="{19E6601E-FB55-4C29-BEC2-D30315F590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05" y="1558"/>
              <a:ext cx="1" cy="103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1440" name="Line 352">
              <a:extLst>
                <a:ext uri="{FF2B5EF4-FFF2-40B4-BE49-F238E27FC236}">
                  <a16:creationId xmlns:a16="http://schemas.microsoft.com/office/drawing/2014/main" id="{109E2167-2814-4FCE-8F1C-9B2BF9AD82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70" y="1547"/>
              <a:ext cx="1" cy="103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1441" name="Line 353">
              <a:extLst>
                <a:ext uri="{FF2B5EF4-FFF2-40B4-BE49-F238E27FC236}">
                  <a16:creationId xmlns:a16="http://schemas.microsoft.com/office/drawing/2014/main" id="{3DFBF7FB-00D6-4C29-BB12-2BB4285356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82" y="1553"/>
              <a:ext cx="1" cy="102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01442" name="Group 354">
              <a:extLst>
                <a:ext uri="{FF2B5EF4-FFF2-40B4-BE49-F238E27FC236}">
                  <a16:creationId xmlns:a16="http://schemas.microsoft.com/office/drawing/2014/main" id="{3AB051DA-6B61-4D50-90E9-0862F45337F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56" y="3307"/>
              <a:ext cx="238" cy="323"/>
              <a:chOff x="5220" y="3202"/>
              <a:chExt cx="273" cy="353"/>
            </a:xfrm>
          </p:grpSpPr>
          <p:grpSp>
            <p:nvGrpSpPr>
              <p:cNvPr id="601443" name="Group 355">
                <a:extLst>
                  <a:ext uri="{FF2B5EF4-FFF2-40B4-BE49-F238E27FC236}">
                    <a16:creationId xmlns:a16="http://schemas.microsoft.com/office/drawing/2014/main" id="{9E15289A-76F4-4E21-91FD-D270BBE3048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20" y="3343"/>
                <a:ext cx="273" cy="212"/>
                <a:chOff x="5220" y="3343"/>
                <a:chExt cx="273" cy="212"/>
              </a:xfrm>
            </p:grpSpPr>
            <p:sp>
              <p:nvSpPr>
                <p:cNvPr id="601444" name="Oval 356">
                  <a:extLst>
                    <a:ext uri="{FF2B5EF4-FFF2-40B4-BE49-F238E27FC236}">
                      <a16:creationId xmlns:a16="http://schemas.microsoft.com/office/drawing/2014/main" id="{D0431CDB-4AF9-4333-860F-3B00471E9A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21" y="3343"/>
                  <a:ext cx="271" cy="118"/>
                </a:xfrm>
                <a:prstGeom prst="ellipse">
                  <a:avLst/>
                </a:prstGeom>
                <a:solidFill>
                  <a:schemeClr val="accent1"/>
                </a:solidFill>
                <a:ln w="12699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1445" name="Arc 357">
                  <a:extLst>
                    <a:ext uri="{FF2B5EF4-FFF2-40B4-BE49-F238E27FC236}">
                      <a16:creationId xmlns:a16="http://schemas.microsoft.com/office/drawing/2014/main" id="{0CB6114B-5589-4308-BA9E-18B842A189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25" y="3485"/>
                  <a:ext cx="265" cy="70"/>
                </a:xfrm>
                <a:custGeom>
                  <a:avLst/>
                  <a:gdLst>
                    <a:gd name="G0" fmla="+- 21600 0 0"/>
                    <a:gd name="G1" fmla="+- 985 0 0"/>
                    <a:gd name="G2" fmla="+- 21600 0 0"/>
                    <a:gd name="T0" fmla="*/ 43178 w 43200"/>
                    <a:gd name="T1" fmla="*/ 0 h 22585"/>
                    <a:gd name="T2" fmla="*/ 0 w 43200"/>
                    <a:gd name="T3" fmla="*/ 985 h 22585"/>
                    <a:gd name="T4" fmla="*/ 21600 w 43200"/>
                    <a:gd name="T5" fmla="*/ 985 h 225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22585" fill="none" extrusionOk="0">
                      <a:moveTo>
                        <a:pt x="43177" y="0"/>
                      </a:moveTo>
                      <a:cubicBezTo>
                        <a:pt x="43192" y="328"/>
                        <a:pt x="43200" y="656"/>
                        <a:pt x="43200" y="985"/>
                      </a:cubicBezTo>
                      <a:cubicBezTo>
                        <a:pt x="43200" y="12914"/>
                        <a:pt x="33529" y="22585"/>
                        <a:pt x="21600" y="22585"/>
                      </a:cubicBezTo>
                      <a:cubicBezTo>
                        <a:pt x="9670" y="22584"/>
                        <a:pt x="-1" y="12914"/>
                        <a:pt x="-1" y="984"/>
                      </a:cubicBezTo>
                    </a:path>
                    <a:path w="43200" h="22585" stroke="0" extrusionOk="0">
                      <a:moveTo>
                        <a:pt x="43177" y="0"/>
                      </a:moveTo>
                      <a:cubicBezTo>
                        <a:pt x="43192" y="328"/>
                        <a:pt x="43200" y="656"/>
                        <a:pt x="43200" y="985"/>
                      </a:cubicBezTo>
                      <a:cubicBezTo>
                        <a:pt x="43200" y="12914"/>
                        <a:pt x="33529" y="22585"/>
                        <a:pt x="21600" y="22585"/>
                      </a:cubicBezTo>
                      <a:cubicBezTo>
                        <a:pt x="9670" y="22584"/>
                        <a:pt x="-1" y="12914"/>
                        <a:pt x="-1" y="984"/>
                      </a:cubicBezTo>
                      <a:lnTo>
                        <a:pt x="21600" y="985"/>
                      </a:lnTo>
                      <a:close/>
                    </a:path>
                  </a:pathLst>
                </a:custGeom>
                <a:noFill/>
                <a:ln w="12699" cap="rnd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1446" name="Line 358">
                  <a:extLst>
                    <a:ext uri="{FF2B5EF4-FFF2-40B4-BE49-F238E27FC236}">
                      <a16:creationId xmlns:a16="http://schemas.microsoft.com/office/drawing/2014/main" id="{AA3F4564-32CF-4633-AD5C-52F1AF85EA0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20" y="3403"/>
                  <a:ext cx="0" cy="94"/>
                </a:xfrm>
                <a:prstGeom prst="line">
                  <a:avLst/>
                </a:prstGeom>
                <a:noFill/>
                <a:ln w="12699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1447" name="Line 359">
                  <a:extLst>
                    <a:ext uri="{FF2B5EF4-FFF2-40B4-BE49-F238E27FC236}">
                      <a16:creationId xmlns:a16="http://schemas.microsoft.com/office/drawing/2014/main" id="{DC8284BA-AFCB-44C4-A6A6-FFB785CA1C4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493" y="3406"/>
                  <a:ext cx="0" cy="94"/>
                </a:xfrm>
                <a:prstGeom prst="line">
                  <a:avLst/>
                </a:prstGeom>
                <a:noFill/>
                <a:ln w="12699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601448" name="Line 360">
                <a:extLst>
                  <a:ext uri="{FF2B5EF4-FFF2-40B4-BE49-F238E27FC236}">
                    <a16:creationId xmlns:a16="http://schemas.microsoft.com/office/drawing/2014/main" id="{544F2866-5AA9-406C-98DB-4FD8FC056A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58" y="3202"/>
                <a:ext cx="0" cy="130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01449" name="Line 361">
              <a:extLst>
                <a:ext uri="{FF2B5EF4-FFF2-40B4-BE49-F238E27FC236}">
                  <a16:creationId xmlns:a16="http://schemas.microsoft.com/office/drawing/2014/main" id="{DD7C8E86-45E1-4E73-B4F5-45083A27E2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49" y="1755"/>
              <a:ext cx="844" cy="1"/>
            </a:xfrm>
            <a:prstGeom prst="line">
              <a:avLst/>
            </a:prstGeom>
            <a:noFill/>
            <a:ln w="38099" cmpd="dbl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1450" name="Line 362">
              <a:extLst>
                <a:ext uri="{FF2B5EF4-FFF2-40B4-BE49-F238E27FC236}">
                  <a16:creationId xmlns:a16="http://schemas.microsoft.com/office/drawing/2014/main" id="{6F67EBB5-F4F8-47CA-B865-D6FE0319A5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5" y="1878"/>
              <a:ext cx="1598" cy="1"/>
            </a:xfrm>
            <a:prstGeom prst="line">
              <a:avLst/>
            </a:prstGeom>
            <a:noFill/>
            <a:ln w="38099" cmpd="dbl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1451" name="Line 363">
              <a:extLst>
                <a:ext uri="{FF2B5EF4-FFF2-40B4-BE49-F238E27FC236}">
                  <a16:creationId xmlns:a16="http://schemas.microsoft.com/office/drawing/2014/main" id="{D28D35F0-FA39-469B-9778-ACEDA0A089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89" y="1985"/>
              <a:ext cx="2289" cy="8"/>
            </a:xfrm>
            <a:prstGeom prst="line">
              <a:avLst/>
            </a:prstGeom>
            <a:noFill/>
            <a:ln w="38099" cmpd="dbl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1452" name="Rectangle 364">
              <a:extLst>
                <a:ext uri="{FF2B5EF4-FFF2-40B4-BE49-F238E27FC236}">
                  <a16:creationId xmlns:a16="http://schemas.microsoft.com/office/drawing/2014/main" id="{45D219C2-7642-47EB-B975-0C5F015CB5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4" y="1681"/>
              <a:ext cx="469" cy="38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900">
                  <a:solidFill>
                    <a:srgbClr val="114FFB"/>
                  </a:solidFill>
                  <a:latin typeface="Arial" panose="020B0604020202020204" pitchFamily="34" charset="0"/>
                </a:rPr>
                <a:t>I/O</a:t>
              </a:r>
            </a:p>
            <a:p>
              <a:pPr algn="ctr"/>
              <a:r>
                <a:rPr lang="en-US" altLang="en-US" sz="900">
                  <a:solidFill>
                    <a:srgbClr val="114FFB"/>
                  </a:solidFill>
                  <a:latin typeface="Arial" panose="020B0604020202020204" pitchFamily="34" charset="0"/>
                </a:rPr>
                <a:t>Node</a:t>
              </a:r>
            </a:p>
          </p:txBody>
        </p:sp>
        <p:sp>
          <p:nvSpPr>
            <p:cNvPr id="601453" name="Line 365">
              <a:extLst>
                <a:ext uri="{FF2B5EF4-FFF2-40B4-BE49-F238E27FC236}">
                  <a16:creationId xmlns:a16="http://schemas.microsoft.com/office/drawing/2014/main" id="{3357A5DB-FCED-4872-BF03-5726B1FA32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47" y="1776"/>
              <a:ext cx="2248" cy="15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1454" name="Rectangle 366">
              <a:extLst>
                <a:ext uri="{FF2B5EF4-FFF2-40B4-BE49-F238E27FC236}">
                  <a16:creationId xmlns:a16="http://schemas.microsoft.com/office/drawing/2014/main" id="{EA23EB11-4E79-4D25-A889-0E85654D82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1" y="1689"/>
              <a:ext cx="469" cy="380"/>
            </a:xfrm>
            <a:prstGeom prst="rect">
              <a:avLst/>
            </a:prstGeom>
            <a:solidFill>
              <a:schemeClr val="bg1"/>
            </a:solidFill>
            <a:ln w="12699">
              <a:solidFill>
                <a:srgbClr val="114FFB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900">
                  <a:solidFill>
                    <a:srgbClr val="114FFB"/>
                  </a:solidFill>
                  <a:latin typeface="Arial" panose="020B0604020202020204" pitchFamily="34" charset="0"/>
                </a:rPr>
                <a:t>I/O</a:t>
              </a:r>
            </a:p>
            <a:p>
              <a:pPr algn="ctr"/>
              <a:r>
                <a:rPr lang="en-US" altLang="en-US" sz="900">
                  <a:solidFill>
                    <a:srgbClr val="114FFB"/>
                  </a:solidFill>
                  <a:latin typeface="Arial" panose="020B0604020202020204" pitchFamily="34" charset="0"/>
                </a:rPr>
                <a:t>Node</a:t>
              </a:r>
            </a:p>
          </p:txBody>
        </p:sp>
        <p:sp>
          <p:nvSpPr>
            <p:cNvPr id="601455" name="Line 367">
              <a:extLst>
                <a:ext uri="{FF2B5EF4-FFF2-40B4-BE49-F238E27FC236}">
                  <a16:creationId xmlns:a16="http://schemas.microsoft.com/office/drawing/2014/main" id="{546EF5B0-CE02-4460-985C-7C2107734D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09" y="1878"/>
              <a:ext cx="1478" cy="1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1456" name="Line 368">
              <a:extLst>
                <a:ext uri="{FF2B5EF4-FFF2-40B4-BE49-F238E27FC236}">
                  <a16:creationId xmlns:a16="http://schemas.microsoft.com/office/drawing/2014/main" id="{40A571B2-01F5-44AF-9A01-ABAD7716BF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16" y="1969"/>
              <a:ext cx="763" cy="1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1457" name="Rectangle 369">
              <a:extLst>
                <a:ext uri="{FF2B5EF4-FFF2-40B4-BE49-F238E27FC236}">
                  <a16:creationId xmlns:a16="http://schemas.microsoft.com/office/drawing/2014/main" id="{DCF54B3D-3644-4F16-8B9C-49438E6584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7" y="1687"/>
              <a:ext cx="468" cy="38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900">
                  <a:solidFill>
                    <a:srgbClr val="114FFB"/>
                  </a:solidFill>
                  <a:latin typeface="Arial" panose="020B0604020202020204" pitchFamily="34" charset="0"/>
                </a:rPr>
                <a:t>I/O</a:t>
              </a:r>
            </a:p>
            <a:p>
              <a:pPr algn="ctr"/>
              <a:r>
                <a:rPr lang="en-US" altLang="en-US" sz="900">
                  <a:solidFill>
                    <a:srgbClr val="114FFB"/>
                  </a:solidFill>
                  <a:latin typeface="Arial" panose="020B0604020202020204" pitchFamily="34" charset="0"/>
                </a:rPr>
                <a:t>Node</a:t>
              </a:r>
            </a:p>
          </p:txBody>
        </p:sp>
      </p:grpSp>
      <p:sp>
        <p:nvSpPr>
          <p:cNvPr id="601458" name="Text Box 370">
            <a:extLst>
              <a:ext uri="{FF2B5EF4-FFF2-40B4-BE49-F238E27FC236}">
                <a16:creationId xmlns:a16="http://schemas.microsoft.com/office/drawing/2014/main" id="{5B9620E1-49CD-4D1E-A242-FEB5EDF9F7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0" y="2524125"/>
            <a:ext cx="14716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en-US" i="1">
                <a:latin typeface="Comic Sans MS" panose="030F0702030302020204" pitchFamily="66" charset="0"/>
              </a:rPr>
              <a:t>32 I/O nodes</a:t>
            </a:r>
          </a:p>
        </p:txBody>
      </p:sp>
    </p:spTree>
  </p:cSld>
  <p:clrMapOvr>
    <a:masterClrMapping/>
  </p:clrMapOvr>
  <p:transition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8CE156-7DA0-4882-A424-D6CF66F2F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en-US"/>
              <a:t>CEA/DAM </a:t>
            </a:r>
          </a:p>
        </p:txBody>
      </p:sp>
      <p:sp>
        <p:nvSpPr>
          <p:cNvPr id="762882" name="Rectangle 2">
            <a:extLst>
              <a:ext uri="{FF2B5EF4-FFF2-40B4-BE49-F238E27FC236}">
                <a16:creationId xmlns:a16="http://schemas.microsoft.com/office/drawing/2014/main" id="{22AA9092-8A98-472C-AAA2-ACDDEAE095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en-US"/>
              <a:t>Adapt tools to new environment</a:t>
            </a:r>
          </a:p>
        </p:txBody>
      </p:sp>
      <p:sp>
        <p:nvSpPr>
          <p:cNvPr id="762883" name="Rectangle 3">
            <a:extLst>
              <a:ext uri="{FF2B5EF4-FFF2-40B4-BE49-F238E27FC236}">
                <a16:creationId xmlns:a16="http://schemas.microsoft.com/office/drawing/2014/main" id="{B6A6C6AE-50B8-41A3-960D-AC73F270E3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8077200" cy="3014663"/>
          </a:xfrm>
        </p:spPr>
        <p:txBody>
          <a:bodyPr/>
          <a:lstStyle/>
          <a:p>
            <a:r>
              <a:rPr lang="fr-FR" altLang="en-US"/>
              <a:t>Make CEA/DAM software as "bullet proof" as possible</a:t>
            </a:r>
          </a:p>
          <a:p>
            <a:pPr lvl="1"/>
            <a:r>
              <a:rPr lang="fr-FR" altLang="en-US"/>
              <a:t>Check all IO operations</a:t>
            </a:r>
          </a:p>
          <a:p>
            <a:pPr lvl="1"/>
            <a:r>
              <a:rPr lang="fr-FR" altLang="en-US"/>
              <a:t>If problem, wait and retry</a:t>
            </a:r>
          </a:p>
          <a:p>
            <a:pPr lvl="1"/>
            <a:r>
              <a:rPr lang="fr-FR" altLang="en-US"/>
              <a:t>Use the "commit" paradigm as much as possible</a:t>
            </a:r>
          </a:p>
          <a:p>
            <a:pPr lvl="1"/>
            <a:r>
              <a:rPr lang="fr-FR" altLang="en-US"/>
              <a:t>Log all messages on central logs (don't rely on users for reporting the problems)</a:t>
            </a:r>
          </a:p>
          <a:p>
            <a:pPr lvl="1"/>
            <a:r>
              <a:rPr lang="fr-FR" altLang="en-US"/>
              <a:t>If everything goes wrong : try to inform the user as efficiently as possible of the damages</a:t>
            </a:r>
          </a:p>
        </p:txBody>
      </p:sp>
    </p:spTree>
  </p:cSld>
  <p:clrMapOvr>
    <a:masterClrMapping/>
  </p:clrMapOvr>
  <p:transition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A2B6B8-0AB2-461B-83E2-D38C43192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en-US"/>
              <a:t>CEA/DAM </a:t>
            </a:r>
          </a:p>
        </p:txBody>
      </p:sp>
      <p:sp>
        <p:nvSpPr>
          <p:cNvPr id="764930" name="Rectangle 2">
            <a:extLst>
              <a:ext uri="{FF2B5EF4-FFF2-40B4-BE49-F238E27FC236}">
                <a16:creationId xmlns:a16="http://schemas.microsoft.com/office/drawing/2014/main" id="{4D2E57C8-C4DE-45D0-B312-0784A51170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en-US"/>
              <a:t>System Administration</a:t>
            </a:r>
          </a:p>
        </p:txBody>
      </p:sp>
      <p:sp>
        <p:nvSpPr>
          <p:cNvPr id="764931" name="Rectangle 3">
            <a:extLst>
              <a:ext uri="{FF2B5EF4-FFF2-40B4-BE49-F238E27FC236}">
                <a16:creationId xmlns:a16="http://schemas.microsoft.com/office/drawing/2014/main" id="{683096F1-57B4-4424-8C75-C1B8F43C3B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altLang="en-US"/>
              <a:t>Boot, shutdown, system update (patches), …		</a:t>
            </a:r>
          </a:p>
          <a:p>
            <a:pPr lvl="1"/>
            <a:r>
              <a:rPr lang="fr-FR" altLang="en-US"/>
              <a:t>Too long</a:t>
            </a:r>
          </a:p>
          <a:p>
            <a:pPr lvl="1"/>
            <a:endParaRPr lang="fr-FR" altLang="en-US"/>
          </a:p>
          <a:p>
            <a:r>
              <a:rPr lang="fr-FR" altLang="en-US"/>
              <a:t>Global commands, system update</a:t>
            </a:r>
          </a:p>
          <a:p>
            <a:pPr lvl="1"/>
            <a:r>
              <a:rPr lang="fr-FR" altLang="en-US"/>
              <a:t>Unreliable</a:t>
            </a:r>
          </a:p>
          <a:p>
            <a:pPr lvl="1"/>
            <a:endParaRPr lang="fr-FR" altLang="en-US"/>
          </a:p>
          <a:p>
            <a:r>
              <a:rPr lang="fr-FR" altLang="en-US"/>
              <a:t>Need tools to check software level on all nodes</a:t>
            </a:r>
          </a:p>
          <a:p>
            <a:pPr lvl="1"/>
            <a:r>
              <a:rPr lang="fr-FR" altLang="en-US"/>
              <a:t>Even maintain global date</a:t>
            </a:r>
          </a:p>
          <a:p>
            <a:endParaRPr lang="fr-FR" altLang="en-US"/>
          </a:p>
          <a:p>
            <a:r>
              <a:rPr lang="fr-FR" altLang="en-US"/>
              <a:t>Need tools to monitor the load of the system</a:t>
            </a:r>
          </a:p>
          <a:p>
            <a:pPr lvl="1"/>
            <a:endParaRPr lang="fr-FR" altLang="en-US"/>
          </a:p>
          <a:p>
            <a:endParaRPr lang="fr-FR" altLang="en-US"/>
          </a:p>
        </p:txBody>
      </p:sp>
    </p:spTree>
  </p:cSld>
  <p:clrMapOvr>
    <a:masterClrMapping/>
  </p:clrMapOvr>
  <p:transition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BCDA48D1-DFD6-4BA3-AD39-884BBC1F5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en-US"/>
              <a:t>CEA/DAM </a:t>
            </a:r>
          </a:p>
        </p:txBody>
      </p:sp>
      <p:sp>
        <p:nvSpPr>
          <p:cNvPr id="696322" name="Rectangle 2">
            <a:extLst>
              <a:ext uri="{FF2B5EF4-FFF2-40B4-BE49-F238E27FC236}">
                <a16:creationId xmlns:a16="http://schemas.microsoft.com/office/drawing/2014/main" id="{23CA65B8-0F46-4B64-A5B2-C0203B18A5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1047750"/>
            <a:ext cx="5257800" cy="571500"/>
          </a:xfrm>
        </p:spPr>
        <p:txBody>
          <a:bodyPr/>
          <a:lstStyle/>
          <a:p>
            <a:r>
              <a:rPr lang="fr-FR" altLang="en-US" sz="2400"/>
              <a:t>A real success, but ...</a:t>
            </a:r>
            <a:endParaRPr lang="fr-FR" altLang="en-US"/>
          </a:p>
        </p:txBody>
      </p:sp>
      <p:sp>
        <p:nvSpPr>
          <p:cNvPr id="696323" name="Rectangle 3">
            <a:extLst>
              <a:ext uri="{FF2B5EF4-FFF2-40B4-BE49-F238E27FC236}">
                <a16:creationId xmlns:a16="http://schemas.microsoft.com/office/drawing/2014/main" id="{85C4C36A-2050-4813-A70E-05820A31DD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513" y="2133600"/>
            <a:ext cx="5576887" cy="325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58775" indent="-358775" defTabSz="9572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7875" indent="-298450" defTabSz="9572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6975" indent="-239713" defTabSz="9572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6400" indent="-239713" defTabSz="9572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54238" indent="-238125" defTabSz="9572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11438" indent="-238125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8638" indent="-238125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5838" indent="-238125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83038" indent="-238125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rgbClr val="FFB310"/>
              </a:buClr>
              <a:buFontTx/>
              <a:buChar char="o"/>
            </a:pPr>
            <a:r>
              <a:rPr lang="fr-FR" altLang="en-US" sz="2000">
                <a:latin typeface="Comic Sans MS" panose="030F0702030302020204" pitchFamily="66" charset="0"/>
              </a:rPr>
              <a:t>Necessity to adapt simulation codes and environnement software to Cluster Architecture (make it bullet proof !)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FFB310"/>
              </a:buClr>
              <a:buFontTx/>
              <a:buChar char="o"/>
            </a:pPr>
            <a:endParaRPr lang="fr-FR" altLang="en-US" sz="2000"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FFB310"/>
              </a:buClr>
              <a:buFontTx/>
              <a:buChar char="o"/>
            </a:pPr>
            <a:r>
              <a:rPr lang="fr-FR" altLang="en-US" sz="2000">
                <a:latin typeface="Comic Sans MS" panose="030F0702030302020204" pitchFamily="66" charset="0"/>
              </a:rPr>
              <a:t>IO and Global File System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rgbClr val="FFB310"/>
              </a:buClr>
              <a:buFontTx/>
              <a:buChar char="o"/>
            </a:pPr>
            <a:r>
              <a:rPr lang="fr-FR" altLang="en-US" sz="2000">
                <a:latin typeface="Comic Sans MS" panose="030F0702030302020204" pitchFamily="66" charset="0"/>
              </a:rPr>
              <a:t>Reliability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rgbClr val="FFB310"/>
              </a:buClr>
              <a:buFontTx/>
              <a:buChar char="o"/>
            </a:pPr>
            <a:r>
              <a:rPr lang="fr-FR" altLang="en-US" sz="2000">
                <a:latin typeface="Comic Sans MS" panose="030F0702030302020204" pitchFamily="66" charset="0"/>
              </a:rPr>
              <a:t>Performances (scalability)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FFB310"/>
              </a:buClr>
              <a:buFontTx/>
              <a:buChar char="o"/>
            </a:pPr>
            <a:endParaRPr lang="fr-FR" altLang="en-US" sz="2000"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FFB310"/>
              </a:buClr>
              <a:buFontTx/>
              <a:buChar char="o"/>
            </a:pPr>
            <a:r>
              <a:rPr lang="fr-FR" altLang="en-US" sz="2000">
                <a:latin typeface="Comic Sans MS" panose="030F0702030302020204" pitchFamily="66" charset="0"/>
              </a:rPr>
              <a:t>System administration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FFB310"/>
              </a:buClr>
              <a:buFontTx/>
              <a:buChar char="o"/>
            </a:pPr>
            <a:endParaRPr lang="fr-FR" altLang="en-US" sz="2000"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FFB310"/>
              </a:buClr>
              <a:buFontTx/>
              <a:buChar char="o"/>
            </a:pPr>
            <a:endParaRPr lang="fr-FR" altLang="en-US" sz="2000"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FFB310"/>
              </a:buClr>
              <a:buFontTx/>
              <a:buChar char="o"/>
            </a:pPr>
            <a:endParaRPr lang="fr-FR" altLang="en-US" sz="2000"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FFB310"/>
              </a:buClr>
              <a:buFontTx/>
              <a:buChar char="o"/>
            </a:pPr>
            <a:endParaRPr lang="fr-FR" altLang="en-US" sz="2000"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FFB310"/>
              </a:buClr>
              <a:buFontTx/>
              <a:buChar char="o"/>
            </a:pPr>
            <a:endParaRPr lang="fr-FR" altLang="en-US" sz="2000"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FFB310"/>
              </a:buClr>
              <a:buFontTx/>
              <a:buChar char="o"/>
            </a:pPr>
            <a:endParaRPr lang="fr-FR" altLang="en-US" sz="2000"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FFB310"/>
              </a:buClr>
              <a:buFontTx/>
              <a:buChar char="o"/>
            </a:pPr>
            <a:endParaRPr lang="fr-FR" altLang="en-US" sz="2000">
              <a:latin typeface="Comic Sans MS" panose="030F0702030302020204" pitchFamily="66" charset="0"/>
            </a:endParaRPr>
          </a:p>
        </p:txBody>
      </p:sp>
      <p:grpSp>
        <p:nvGrpSpPr>
          <p:cNvPr id="696324" name="Group 4">
            <a:extLst>
              <a:ext uri="{FF2B5EF4-FFF2-40B4-BE49-F238E27FC236}">
                <a16:creationId xmlns:a16="http://schemas.microsoft.com/office/drawing/2014/main" id="{9F3157E0-8439-4C01-8F31-DA9C55FBE1D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468938" y="2916238"/>
            <a:ext cx="3276600" cy="2392362"/>
            <a:chOff x="2640" y="714"/>
            <a:chExt cx="3056" cy="2232"/>
          </a:xfrm>
        </p:grpSpPr>
        <p:pic>
          <p:nvPicPr>
            <p:cNvPr id="696325" name="Picture 5">
              <a:extLst>
                <a:ext uri="{FF2B5EF4-FFF2-40B4-BE49-F238E27FC236}">
                  <a16:creationId xmlns:a16="http://schemas.microsoft.com/office/drawing/2014/main" id="{BC2B8947-9EAA-4449-BEF9-E9F51F2912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481"/>
            <a:stretch>
              <a:fillRect/>
            </a:stretch>
          </p:blipFill>
          <p:spPr bwMode="auto">
            <a:xfrm>
              <a:off x="2640" y="714"/>
              <a:ext cx="3056" cy="22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6326" name="Picture 6">
              <a:extLst>
                <a:ext uri="{FF2B5EF4-FFF2-40B4-BE49-F238E27FC236}">
                  <a16:creationId xmlns:a16="http://schemas.microsoft.com/office/drawing/2014/main" id="{5481A54D-7ED1-436E-96BA-4356BB7D64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1" y="1854"/>
              <a:ext cx="1302" cy="834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6327" name="Picture 7">
              <a:extLst>
                <a:ext uri="{FF2B5EF4-FFF2-40B4-BE49-F238E27FC236}">
                  <a16:creationId xmlns:a16="http://schemas.microsoft.com/office/drawing/2014/main" id="{10E144AB-944E-47CE-9DA4-BE0E2B24E3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24"/>
            <a:stretch>
              <a:fillRect/>
            </a:stretch>
          </p:blipFill>
          <p:spPr bwMode="auto">
            <a:xfrm>
              <a:off x="2791" y="894"/>
              <a:ext cx="1302" cy="742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6328" name="Picture 8">
              <a:extLst>
                <a:ext uri="{FF2B5EF4-FFF2-40B4-BE49-F238E27FC236}">
                  <a16:creationId xmlns:a16="http://schemas.microsoft.com/office/drawing/2014/main" id="{C0BCC811-4037-4277-89D7-0D2EAC4E32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802"/>
            <a:stretch>
              <a:fillRect/>
            </a:stretch>
          </p:blipFill>
          <p:spPr bwMode="auto">
            <a:xfrm>
              <a:off x="4279" y="1854"/>
              <a:ext cx="1329" cy="834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6329" name="Picture 9">
              <a:extLst>
                <a:ext uri="{FF2B5EF4-FFF2-40B4-BE49-F238E27FC236}">
                  <a16:creationId xmlns:a16="http://schemas.microsoft.com/office/drawing/2014/main" id="{EEF39AC1-E9C4-48CE-8C2B-A0DCFCEDD3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487" b="11684"/>
            <a:stretch>
              <a:fillRect/>
            </a:stretch>
          </p:blipFill>
          <p:spPr bwMode="auto">
            <a:xfrm>
              <a:off x="4279" y="894"/>
              <a:ext cx="1329" cy="794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96330" name="Text Box 10">
            <a:extLst>
              <a:ext uri="{FF2B5EF4-FFF2-40B4-BE49-F238E27FC236}">
                <a16:creationId xmlns:a16="http://schemas.microsoft.com/office/drawing/2014/main" id="{3BDF6248-5441-4F56-8BE4-3B19F0E1FF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1525" y="122238"/>
            <a:ext cx="22939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en-US" sz="2400">
                <a:latin typeface="Comic Sans MS" panose="030F0702030302020204" pitchFamily="66" charset="0"/>
              </a:rPr>
              <a:t>CONCLUSION</a:t>
            </a:r>
          </a:p>
        </p:txBody>
      </p:sp>
      <p:pic>
        <p:nvPicPr>
          <p:cNvPr id="696331" name="Picture 11">
            <a:extLst>
              <a:ext uri="{FF2B5EF4-FFF2-40B4-BE49-F238E27FC236}">
                <a16:creationId xmlns:a16="http://schemas.microsoft.com/office/drawing/2014/main" id="{A07F3CCD-AEBA-4E50-9880-B11DDAA4A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30863" y="982663"/>
            <a:ext cx="3021012" cy="1150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D72D0BA5-9EBD-45B8-ABAB-B93D9B1F8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en-US"/>
              <a:t>CEA/DAM </a:t>
            </a:r>
          </a:p>
        </p:txBody>
      </p:sp>
      <p:sp>
        <p:nvSpPr>
          <p:cNvPr id="721922" name="Rectangle 1026">
            <a:extLst>
              <a:ext uri="{FF2B5EF4-FFF2-40B4-BE49-F238E27FC236}">
                <a16:creationId xmlns:a16="http://schemas.microsoft.com/office/drawing/2014/main" id="{70F804B4-E799-40B8-B715-556AAD634B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en-US" sz="2400"/>
              <a:t>Key elements of the TERA computer </a:t>
            </a:r>
            <a:endParaRPr lang="fr-FR" altLang="en-US"/>
          </a:p>
        </p:txBody>
      </p:sp>
      <p:pic>
        <p:nvPicPr>
          <p:cNvPr id="721923" name="Picture 1027">
            <a:extLst>
              <a:ext uri="{FF2B5EF4-FFF2-40B4-BE49-F238E27FC236}">
                <a16:creationId xmlns:a16="http://schemas.microsoft.com/office/drawing/2014/main" id="{1E83483E-487B-41AD-A25B-720B05486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676400"/>
            <a:ext cx="2052638" cy="4549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1924" name="Picture 1028">
            <a:extLst>
              <a:ext uri="{FF2B5EF4-FFF2-40B4-BE49-F238E27FC236}">
                <a16:creationId xmlns:a16="http://schemas.microsoft.com/office/drawing/2014/main" id="{4F503315-4E78-4742-AA2A-E02692AFF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84"/>
          <a:stretch>
            <a:fillRect/>
          </a:stretch>
        </p:blipFill>
        <p:spPr bwMode="auto">
          <a:xfrm>
            <a:off x="215900" y="4181475"/>
            <a:ext cx="2982913" cy="1739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1925" name="Picture 1029">
            <a:extLst>
              <a:ext uri="{FF2B5EF4-FFF2-40B4-BE49-F238E27FC236}">
                <a16:creationId xmlns:a16="http://schemas.microsoft.com/office/drawing/2014/main" id="{A0B4D6C2-4DFD-4642-A3CF-A2792598B8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84"/>
          <a:stretch>
            <a:fillRect/>
          </a:stretch>
        </p:blipFill>
        <p:spPr bwMode="auto">
          <a:xfrm>
            <a:off x="215900" y="1246188"/>
            <a:ext cx="2982913" cy="1739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1926" name="Picture 1030">
            <a:extLst>
              <a:ext uri="{FF2B5EF4-FFF2-40B4-BE49-F238E27FC236}">
                <a16:creationId xmlns:a16="http://schemas.microsoft.com/office/drawing/2014/main" id="{80CF9201-E612-4A86-B8AF-9CB093ABC0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813" y="1246188"/>
            <a:ext cx="2446337" cy="19224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1927" name="Picture 1031">
            <a:extLst>
              <a:ext uri="{FF2B5EF4-FFF2-40B4-BE49-F238E27FC236}">
                <a16:creationId xmlns:a16="http://schemas.microsoft.com/office/drawing/2014/main" id="{6722F3A0-1B7C-4F0D-8B53-53EDDAE9C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813" y="3998913"/>
            <a:ext cx="2446337" cy="19224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1928" name="AutoShape 1032">
            <a:extLst>
              <a:ext uri="{FF2B5EF4-FFF2-40B4-BE49-F238E27FC236}">
                <a16:creationId xmlns:a16="http://schemas.microsoft.com/office/drawing/2014/main" id="{539CDEDA-6241-465E-A659-1F41C46544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8813" y="2000250"/>
            <a:ext cx="568325" cy="276225"/>
          </a:xfrm>
          <a:prstGeom prst="leftRightArrow">
            <a:avLst>
              <a:gd name="adj1" fmla="val 50000"/>
              <a:gd name="adj2" fmla="val 41149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1929" name="AutoShape 1033">
            <a:extLst>
              <a:ext uri="{FF2B5EF4-FFF2-40B4-BE49-F238E27FC236}">
                <a16:creationId xmlns:a16="http://schemas.microsoft.com/office/drawing/2014/main" id="{0809C4DF-8100-46F9-8E5E-2F3AF0BA26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8813" y="5035550"/>
            <a:ext cx="568325" cy="276225"/>
          </a:xfrm>
          <a:prstGeom prst="leftRightArrow">
            <a:avLst>
              <a:gd name="adj1" fmla="val 50000"/>
              <a:gd name="adj2" fmla="val 41149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1930" name="AutoShape 1034">
            <a:extLst>
              <a:ext uri="{FF2B5EF4-FFF2-40B4-BE49-F238E27FC236}">
                <a16:creationId xmlns:a16="http://schemas.microsoft.com/office/drawing/2014/main" id="{F4D16919-E28E-40B7-ADE5-143616EC91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5488" y="5035550"/>
            <a:ext cx="568325" cy="276225"/>
          </a:xfrm>
          <a:prstGeom prst="leftRightArrow">
            <a:avLst>
              <a:gd name="adj1" fmla="val 50000"/>
              <a:gd name="adj2" fmla="val 41149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1931" name="AutoShape 1035">
            <a:extLst>
              <a:ext uri="{FF2B5EF4-FFF2-40B4-BE49-F238E27FC236}">
                <a16:creationId xmlns:a16="http://schemas.microsoft.com/office/drawing/2014/main" id="{2303D2C9-8689-40AE-9FC9-56DD339AEF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9775" y="2000250"/>
            <a:ext cx="568325" cy="276225"/>
          </a:xfrm>
          <a:prstGeom prst="leftRightArrow">
            <a:avLst>
              <a:gd name="adj1" fmla="val 50000"/>
              <a:gd name="adj2" fmla="val 41149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1932" name="Text Box 1036">
            <a:extLst>
              <a:ext uri="{FF2B5EF4-FFF2-40B4-BE49-F238E27FC236}">
                <a16:creationId xmlns:a16="http://schemas.microsoft.com/office/drawing/2014/main" id="{E7DEBBFE-FBE7-44FA-AC8A-9E97081692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25" y="3278188"/>
            <a:ext cx="342741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r-FR" altLang="en-US" i="1">
                <a:latin typeface="Comic Sans MS" panose="030F0702030302020204" pitchFamily="66" charset="0"/>
              </a:rPr>
              <a:t>608 computational nodes – 8 Glops</a:t>
            </a:r>
          </a:p>
          <a:p>
            <a:pPr algn="ctr"/>
            <a:r>
              <a:rPr lang="fr-FR" altLang="en-US" i="1">
                <a:latin typeface="Comic Sans MS" panose="030F0702030302020204" pitchFamily="66" charset="0"/>
              </a:rPr>
              <a:t>(4 processors per node)</a:t>
            </a:r>
          </a:p>
        </p:txBody>
      </p:sp>
      <p:sp>
        <p:nvSpPr>
          <p:cNvPr id="721933" name="Text Box 1037">
            <a:extLst>
              <a:ext uri="{FF2B5EF4-FFF2-40B4-BE49-F238E27FC236}">
                <a16:creationId xmlns:a16="http://schemas.microsoft.com/office/drawing/2014/main" id="{BA177F21-6A00-4890-8CED-23D8060093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3263" y="3278188"/>
            <a:ext cx="10985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r-FR" altLang="en-US" i="1">
                <a:latin typeface="Comic Sans MS" panose="030F0702030302020204" pitchFamily="66" charset="0"/>
              </a:rPr>
              <a:t>800 disks</a:t>
            </a:r>
          </a:p>
          <a:p>
            <a:pPr algn="ctr"/>
            <a:r>
              <a:rPr lang="fr-FR" altLang="en-US" i="1">
                <a:latin typeface="Comic Sans MS" panose="030F0702030302020204" pitchFamily="66" charset="0"/>
              </a:rPr>
              <a:t>72 Gb</a:t>
            </a:r>
          </a:p>
        </p:txBody>
      </p:sp>
      <p:pic>
        <p:nvPicPr>
          <p:cNvPr id="721934" name="Picture 1038">
            <a:extLst>
              <a:ext uri="{FF2B5EF4-FFF2-40B4-BE49-F238E27FC236}">
                <a16:creationId xmlns:a16="http://schemas.microsoft.com/office/drawing/2014/main" id="{1B3A223F-F8C9-4F81-BBCD-4324A22C8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90" t="10043" r="36086" b="66066"/>
          <a:stretch>
            <a:fillRect/>
          </a:stretch>
        </p:blipFill>
        <p:spPr bwMode="auto">
          <a:xfrm>
            <a:off x="1895475" y="5670550"/>
            <a:ext cx="1485900" cy="8620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1935" name="Picture 1039">
            <a:extLst>
              <a:ext uri="{FF2B5EF4-FFF2-40B4-BE49-F238E27FC236}">
                <a16:creationId xmlns:a16="http://schemas.microsoft.com/office/drawing/2014/main" id="{22DA90A1-BB82-4774-8681-0E1DA986A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475" y="5795963"/>
            <a:ext cx="1825625" cy="5857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1936" name="Text Box 1040">
            <a:extLst>
              <a:ext uri="{FF2B5EF4-FFF2-40B4-BE49-F238E27FC236}">
                <a16:creationId xmlns:a16="http://schemas.microsoft.com/office/drawing/2014/main" id="{680DBDD2-98D4-4976-99B6-2946920FCD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3625" y="990600"/>
            <a:ext cx="2422525" cy="581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r-FR" altLang="en-US" i="1">
                <a:latin typeface="Comic Sans MS" panose="030F0702030302020204" pitchFamily="66" charset="0"/>
              </a:rPr>
              <a:t>36 switches</a:t>
            </a:r>
          </a:p>
          <a:p>
            <a:pPr algn="ctr"/>
            <a:r>
              <a:rPr lang="fr-FR" altLang="en-US" i="1">
                <a:latin typeface="Comic Sans MS" panose="030F0702030302020204" pitchFamily="66" charset="0"/>
              </a:rPr>
              <a:t>2560 links at 400 Mb/s</a:t>
            </a:r>
          </a:p>
        </p:txBody>
      </p:sp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Footer Placeholder 2">
            <a:extLst>
              <a:ext uri="{FF2B5EF4-FFF2-40B4-BE49-F238E27FC236}">
                <a16:creationId xmlns:a16="http://schemas.microsoft.com/office/drawing/2014/main" id="{1D2A29D8-FF38-479A-9E02-1F67C5D8E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en-US"/>
              <a:t>CEA/DAM </a:t>
            </a:r>
          </a:p>
        </p:txBody>
      </p:sp>
      <p:sp>
        <p:nvSpPr>
          <p:cNvPr id="610306" name="Text Box 2">
            <a:extLst>
              <a:ext uri="{FF2B5EF4-FFF2-40B4-BE49-F238E27FC236}">
                <a16:creationId xmlns:a16="http://schemas.microsoft.com/office/drawing/2014/main" id="{16C2B116-B8EE-46B0-8B1A-4481A9503E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863" y="2559050"/>
            <a:ext cx="7731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000"/>
              <a:t>Each link</a:t>
            </a:r>
          </a:p>
          <a:p>
            <a:pPr algn="ctr"/>
            <a:r>
              <a:rPr lang="en-US" altLang="en-US" sz="1000"/>
              <a:t>represents</a:t>
            </a:r>
          </a:p>
          <a:p>
            <a:pPr algn="ctr"/>
            <a:r>
              <a:rPr lang="en-US" altLang="en-US" sz="1000"/>
              <a:t>8 cables</a:t>
            </a:r>
          </a:p>
          <a:p>
            <a:pPr algn="ctr"/>
            <a:r>
              <a:rPr lang="en-US" altLang="en-US" sz="1000"/>
              <a:t>(400 MB/s)</a:t>
            </a:r>
          </a:p>
        </p:txBody>
      </p:sp>
      <p:sp>
        <p:nvSpPr>
          <p:cNvPr id="610307" name="Text Box 3">
            <a:extLst>
              <a:ext uri="{FF2B5EF4-FFF2-40B4-BE49-F238E27FC236}">
                <a16:creationId xmlns:a16="http://schemas.microsoft.com/office/drawing/2014/main" id="{EDCADBB3-E920-4924-8EA9-44879DCA6C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106988"/>
            <a:ext cx="817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 b="1">
                <a:latin typeface="Comic Sans MS" panose="030F0702030302020204" pitchFamily="66" charset="0"/>
              </a:rPr>
              <a:t>64 ports</a:t>
            </a:r>
          </a:p>
          <a:p>
            <a:r>
              <a:rPr lang="en-US" altLang="en-US" sz="1200" b="1">
                <a:latin typeface="Comic Sans MS" panose="030F0702030302020204" pitchFamily="66" charset="0"/>
              </a:rPr>
              <a:t>to nodes</a:t>
            </a:r>
            <a:endParaRPr lang="en-US" altLang="en-US" sz="1200" b="1"/>
          </a:p>
        </p:txBody>
      </p:sp>
      <p:grpSp>
        <p:nvGrpSpPr>
          <p:cNvPr id="610308" name="Group 4">
            <a:extLst>
              <a:ext uri="{FF2B5EF4-FFF2-40B4-BE49-F238E27FC236}">
                <a16:creationId xmlns:a16="http://schemas.microsoft.com/office/drawing/2014/main" id="{83C93474-777B-4B16-89F0-AB285CF2D480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1447800"/>
            <a:ext cx="5410200" cy="3976688"/>
            <a:chOff x="430" y="1047"/>
            <a:chExt cx="2425" cy="1876"/>
          </a:xfrm>
        </p:grpSpPr>
        <p:cxnSp>
          <p:nvCxnSpPr>
            <p:cNvPr id="610309" name="AutoShape 5">
              <a:extLst>
                <a:ext uri="{FF2B5EF4-FFF2-40B4-BE49-F238E27FC236}">
                  <a16:creationId xmlns:a16="http://schemas.microsoft.com/office/drawing/2014/main" id="{359776CC-2A74-4278-AB87-5CD34B1BC6A5}"/>
                </a:ext>
              </a:extLst>
            </p:cNvPr>
            <p:cNvCxnSpPr>
              <a:cxnSpLocks noChangeShapeType="1"/>
              <a:stCxn id="610388" idx="0"/>
              <a:endCxn id="610408" idx="2"/>
            </p:cNvCxnSpPr>
            <p:nvPr/>
          </p:nvCxnSpPr>
          <p:spPr bwMode="auto">
            <a:xfrm flipV="1">
              <a:off x="525" y="1193"/>
              <a:ext cx="309" cy="136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0310" name="AutoShape 6">
              <a:extLst>
                <a:ext uri="{FF2B5EF4-FFF2-40B4-BE49-F238E27FC236}">
                  <a16:creationId xmlns:a16="http://schemas.microsoft.com/office/drawing/2014/main" id="{17611363-5BF4-487B-94B7-B31AE4851940}"/>
                </a:ext>
              </a:extLst>
            </p:cNvPr>
            <p:cNvCxnSpPr>
              <a:cxnSpLocks noChangeShapeType="1"/>
              <a:stCxn id="610388" idx="0"/>
              <a:endCxn id="610409" idx="2"/>
            </p:cNvCxnSpPr>
            <p:nvPr/>
          </p:nvCxnSpPr>
          <p:spPr bwMode="auto">
            <a:xfrm flipV="1">
              <a:off x="525" y="1193"/>
              <a:ext cx="557" cy="136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0311" name="AutoShape 7">
              <a:extLst>
                <a:ext uri="{FF2B5EF4-FFF2-40B4-BE49-F238E27FC236}">
                  <a16:creationId xmlns:a16="http://schemas.microsoft.com/office/drawing/2014/main" id="{F1062BBC-F521-45DA-B3CD-07DD4F135057}"/>
                </a:ext>
              </a:extLst>
            </p:cNvPr>
            <p:cNvCxnSpPr>
              <a:cxnSpLocks noChangeShapeType="1"/>
              <a:stCxn id="610388" idx="0"/>
              <a:endCxn id="610410" idx="2"/>
            </p:cNvCxnSpPr>
            <p:nvPr/>
          </p:nvCxnSpPr>
          <p:spPr bwMode="auto">
            <a:xfrm flipV="1">
              <a:off x="525" y="1193"/>
              <a:ext cx="805" cy="136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0312" name="AutoShape 8">
              <a:extLst>
                <a:ext uri="{FF2B5EF4-FFF2-40B4-BE49-F238E27FC236}">
                  <a16:creationId xmlns:a16="http://schemas.microsoft.com/office/drawing/2014/main" id="{8BA8D5C4-48C5-43F5-9F4B-E93289EE2E08}"/>
                </a:ext>
              </a:extLst>
            </p:cNvPr>
            <p:cNvCxnSpPr>
              <a:cxnSpLocks noChangeShapeType="1"/>
              <a:stCxn id="610388" idx="0"/>
              <a:endCxn id="610411" idx="2"/>
            </p:cNvCxnSpPr>
            <p:nvPr/>
          </p:nvCxnSpPr>
          <p:spPr bwMode="auto">
            <a:xfrm flipV="1">
              <a:off x="525" y="1193"/>
              <a:ext cx="1054" cy="136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0313" name="AutoShape 9">
              <a:extLst>
                <a:ext uri="{FF2B5EF4-FFF2-40B4-BE49-F238E27FC236}">
                  <a16:creationId xmlns:a16="http://schemas.microsoft.com/office/drawing/2014/main" id="{DD08D270-E8D7-4391-8A27-4FC675B167F8}"/>
                </a:ext>
              </a:extLst>
            </p:cNvPr>
            <p:cNvCxnSpPr>
              <a:cxnSpLocks noChangeShapeType="1"/>
              <a:stCxn id="610388" idx="0"/>
              <a:endCxn id="610412" idx="2"/>
            </p:cNvCxnSpPr>
            <p:nvPr/>
          </p:nvCxnSpPr>
          <p:spPr bwMode="auto">
            <a:xfrm flipV="1">
              <a:off x="525" y="1193"/>
              <a:ext cx="1302" cy="136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0314" name="AutoShape 10">
              <a:extLst>
                <a:ext uri="{FF2B5EF4-FFF2-40B4-BE49-F238E27FC236}">
                  <a16:creationId xmlns:a16="http://schemas.microsoft.com/office/drawing/2014/main" id="{3FF1F018-7688-47D6-BCC0-56A55E28E268}"/>
                </a:ext>
              </a:extLst>
            </p:cNvPr>
            <p:cNvCxnSpPr>
              <a:cxnSpLocks noChangeShapeType="1"/>
              <a:stCxn id="610388" idx="0"/>
              <a:endCxn id="610413" idx="2"/>
            </p:cNvCxnSpPr>
            <p:nvPr/>
          </p:nvCxnSpPr>
          <p:spPr bwMode="auto">
            <a:xfrm flipV="1">
              <a:off x="525" y="1193"/>
              <a:ext cx="1551" cy="136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0315" name="AutoShape 11">
              <a:extLst>
                <a:ext uri="{FF2B5EF4-FFF2-40B4-BE49-F238E27FC236}">
                  <a16:creationId xmlns:a16="http://schemas.microsoft.com/office/drawing/2014/main" id="{013556C0-5ADC-4546-950C-22504D0DBABA}"/>
                </a:ext>
              </a:extLst>
            </p:cNvPr>
            <p:cNvCxnSpPr>
              <a:cxnSpLocks noChangeShapeType="1"/>
              <a:stCxn id="610388" idx="0"/>
              <a:endCxn id="610414" idx="2"/>
            </p:cNvCxnSpPr>
            <p:nvPr/>
          </p:nvCxnSpPr>
          <p:spPr bwMode="auto">
            <a:xfrm flipV="1">
              <a:off x="525" y="1193"/>
              <a:ext cx="1800" cy="136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0316" name="AutoShape 12">
              <a:extLst>
                <a:ext uri="{FF2B5EF4-FFF2-40B4-BE49-F238E27FC236}">
                  <a16:creationId xmlns:a16="http://schemas.microsoft.com/office/drawing/2014/main" id="{E95507B8-5F71-4337-A9B5-A283B816128A}"/>
                </a:ext>
              </a:extLst>
            </p:cNvPr>
            <p:cNvCxnSpPr>
              <a:cxnSpLocks noChangeShapeType="1"/>
              <a:stCxn id="610388" idx="0"/>
              <a:endCxn id="610415" idx="2"/>
            </p:cNvCxnSpPr>
            <p:nvPr/>
          </p:nvCxnSpPr>
          <p:spPr bwMode="auto">
            <a:xfrm flipV="1">
              <a:off x="525" y="1193"/>
              <a:ext cx="2048" cy="136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0317" name="AutoShape 13">
              <a:extLst>
                <a:ext uri="{FF2B5EF4-FFF2-40B4-BE49-F238E27FC236}">
                  <a16:creationId xmlns:a16="http://schemas.microsoft.com/office/drawing/2014/main" id="{666BEA55-8492-44A6-A1FD-B174A68A8C28}"/>
                </a:ext>
              </a:extLst>
            </p:cNvPr>
            <p:cNvCxnSpPr>
              <a:cxnSpLocks noChangeShapeType="1"/>
              <a:stCxn id="610389" idx="0"/>
              <a:endCxn id="610415" idx="2"/>
            </p:cNvCxnSpPr>
            <p:nvPr/>
          </p:nvCxnSpPr>
          <p:spPr bwMode="auto">
            <a:xfrm flipV="1">
              <a:off x="773" y="1193"/>
              <a:ext cx="1800" cy="136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0318" name="AutoShape 14">
              <a:extLst>
                <a:ext uri="{FF2B5EF4-FFF2-40B4-BE49-F238E27FC236}">
                  <a16:creationId xmlns:a16="http://schemas.microsoft.com/office/drawing/2014/main" id="{433A3895-AE8B-4CFD-93A4-8049CDBA6068}"/>
                </a:ext>
              </a:extLst>
            </p:cNvPr>
            <p:cNvCxnSpPr>
              <a:cxnSpLocks noChangeShapeType="1"/>
              <a:stCxn id="610389" idx="0"/>
              <a:endCxn id="610414" idx="2"/>
            </p:cNvCxnSpPr>
            <p:nvPr/>
          </p:nvCxnSpPr>
          <p:spPr bwMode="auto">
            <a:xfrm flipV="1">
              <a:off x="773" y="1193"/>
              <a:ext cx="1552" cy="136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0319" name="AutoShape 15">
              <a:extLst>
                <a:ext uri="{FF2B5EF4-FFF2-40B4-BE49-F238E27FC236}">
                  <a16:creationId xmlns:a16="http://schemas.microsoft.com/office/drawing/2014/main" id="{59B27A2F-F134-454F-A82F-2BC4E21E91B2}"/>
                </a:ext>
              </a:extLst>
            </p:cNvPr>
            <p:cNvCxnSpPr>
              <a:cxnSpLocks noChangeShapeType="1"/>
              <a:stCxn id="610389" idx="0"/>
              <a:endCxn id="610413" idx="2"/>
            </p:cNvCxnSpPr>
            <p:nvPr/>
          </p:nvCxnSpPr>
          <p:spPr bwMode="auto">
            <a:xfrm flipV="1">
              <a:off x="773" y="1193"/>
              <a:ext cx="1303" cy="136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0320" name="AutoShape 16">
              <a:extLst>
                <a:ext uri="{FF2B5EF4-FFF2-40B4-BE49-F238E27FC236}">
                  <a16:creationId xmlns:a16="http://schemas.microsoft.com/office/drawing/2014/main" id="{D36D1BF7-0119-4CE6-A60C-5D09AED56175}"/>
                </a:ext>
              </a:extLst>
            </p:cNvPr>
            <p:cNvCxnSpPr>
              <a:cxnSpLocks noChangeShapeType="1"/>
              <a:stCxn id="610389" idx="0"/>
              <a:endCxn id="610412" idx="2"/>
            </p:cNvCxnSpPr>
            <p:nvPr/>
          </p:nvCxnSpPr>
          <p:spPr bwMode="auto">
            <a:xfrm flipV="1">
              <a:off x="773" y="1193"/>
              <a:ext cx="1054" cy="136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0321" name="AutoShape 17">
              <a:extLst>
                <a:ext uri="{FF2B5EF4-FFF2-40B4-BE49-F238E27FC236}">
                  <a16:creationId xmlns:a16="http://schemas.microsoft.com/office/drawing/2014/main" id="{FFC90DA3-ACCC-49EE-802B-F4533D7B0F6D}"/>
                </a:ext>
              </a:extLst>
            </p:cNvPr>
            <p:cNvCxnSpPr>
              <a:cxnSpLocks noChangeShapeType="1"/>
              <a:stCxn id="610389" idx="0"/>
              <a:endCxn id="610411" idx="2"/>
            </p:cNvCxnSpPr>
            <p:nvPr/>
          </p:nvCxnSpPr>
          <p:spPr bwMode="auto">
            <a:xfrm flipV="1">
              <a:off x="773" y="1193"/>
              <a:ext cx="806" cy="136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0322" name="AutoShape 18">
              <a:extLst>
                <a:ext uri="{FF2B5EF4-FFF2-40B4-BE49-F238E27FC236}">
                  <a16:creationId xmlns:a16="http://schemas.microsoft.com/office/drawing/2014/main" id="{1FAAEC20-6110-4776-8F69-B833AAF9F153}"/>
                </a:ext>
              </a:extLst>
            </p:cNvPr>
            <p:cNvCxnSpPr>
              <a:cxnSpLocks noChangeShapeType="1"/>
              <a:stCxn id="610389" idx="0"/>
              <a:endCxn id="610410" idx="2"/>
            </p:cNvCxnSpPr>
            <p:nvPr/>
          </p:nvCxnSpPr>
          <p:spPr bwMode="auto">
            <a:xfrm flipV="1">
              <a:off x="773" y="1193"/>
              <a:ext cx="557" cy="136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0323" name="AutoShape 19">
              <a:extLst>
                <a:ext uri="{FF2B5EF4-FFF2-40B4-BE49-F238E27FC236}">
                  <a16:creationId xmlns:a16="http://schemas.microsoft.com/office/drawing/2014/main" id="{4B21D01C-1C92-44AA-A532-A27EF5CA130D}"/>
                </a:ext>
              </a:extLst>
            </p:cNvPr>
            <p:cNvCxnSpPr>
              <a:cxnSpLocks noChangeShapeType="1"/>
              <a:stCxn id="610389" idx="0"/>
              <a:endCxn id="610409" idx="2"/>
            </p:cNvCxnSpPr>
            <p:nvPr/>
          </p:nvCxnSpPr>
          <p:spPr bwMode="auto">
            <a:xfrm flipV="1">
              <a:off x="773" y="1193"/>
              <a:ext cx="309" cy="136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0324" name="AutoShape 20">
              <a:extLst>
                <a:ext uri="{FF2B5EF4-FFF2-40B4-BE49-F238E27FC236}">
                  <a16:creationId xmlns:a16="http://schemas.microsoft.com/office/drawing/2014/main" id="{BA617AC1-D89B-48D6-A645-D96138895377}"/>
                </a:ext>
              </a:extLst>
            </p:cNvPr>
            <p:cNvCxnSpPr>
              <a:cxnSpLocks noChangeShapeType="1"/>
              <a:stCxn id="610389" idx="0"/>
              <a:endCxn id="610408" idx="2"/>
            </p:cNvCxnSpPr>
            <p:nvPr/>
          </p:nvCxnSpPr>
          <p:spPr bwMode="auto">
            <a:xfrm flipV="1">
              <a:off x="773" y="1193"/>
              <a:ext cx="61" cy="136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0325" name="AutoShape 21">
              <a:extLst>
                <a:ext uri="{FF2B5EF4-FFF2-40B4-BE49-F238E27FC236}">
                  <a16:creationId xmlns:a16="http://schemas.microsoft.com/office/drawing/2014/main" id="{755CDEE1-34D3-46F7-A35A-C522FC849911}"/>
                </a:ext>
              </a:extLst>
            </p:cNvPr>
            <p:cNvCxnSpPr>
              <a:cxnSpLocks noChangeShapeType="1"/>
              <a:stCxn id="610397" idx="0"/>
              <a:endCxn id="610415" idx="2"/>
            </p:cNvCxnSpPr>
            <p:nvPr/>
          </p:nvCxnSpPr>
          <p:spPr bwMode="auto">
            <a:xfrm flipH="1" flipV="1">
              <a:off x="2573" y="1193"/>
              <a:ext cx="187" cy="136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0326" name="AutoShape 22">
              <a:extLst>
                <a:ext uri="{FF2B5EF4-FFF2-40B4-BE49-F238E27FC236}">
                  <a16:creationId xmlns:a16="http://schemas.microsoft.com/office/drawing/2014/main" id="{CDEFC0A8-17B4-4EC3-B0ED-2764D9DC05CF}"/>
                </a:ext>
              </a:extLst>
            </p:cNvPr>
            <p:cNvCxnSpPr>
              <a:cxnSpLocks noChangeShapeType="1"/>
              <a:stCxn id="610397" idx="0"/>
              <a:endCxn id="610414" idx="2"/>
            </p:cNvCxnSpPr>
            <p:nvPr/>
          </p:nvCxnSpPr>
          <p:spPr bwMode="auto">
            <a:xfrm flipH="1" flipV="1">
              <a:off x="2325" y="1193"/>
              <a:ext cx="435" cy="136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0327" name="AutoShape 23">
              <a:extLst>
                <a:ext uri="{FF2B5EF4-FFF2-40B4-BE49-F238E27FC236}">
                  <a16:creationId xmlns:a16="http://schemas.microsoft.com/office/drawing/2014/main" id="{2C129643-FD8A-4A6A-98A5-892EF2058A3E}"/>
                </a:ext>
              </a:extLst>
            </p:cNvPr>
            <p:cNvCxnSpPr>
              <a:cxnSpLocks noChangeShapeType="1"/>
              <a:stCxn id="610397" idx="0"/>
              <a:endCxn id="610413" idx="2"/>
            </p:cNvCxnSpPr>
            <p:nvPr/>
          </p:nvCxnSpPr>
          <p:spPr bwMode="auto">
            <a:xfrm flipH="1" flipV="1">
              <a:off x="2076" y="1193"/>
              <a:ext cx="684" cy="136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0328" name="AutoShape 24">
              <a:extLst>
                <a:ext uri="{FF2B5EF4-FFF2-40B4-BE49-F238E27FC236}">
                  <a16:creationId xmlns:a16="http://schemas.microsoft.com/office/drawing/2014/main" id="{971CFF5D-B296-4612-992E-D94D2D9E443A}"/>
                </a:ext>
              </a:extLst>
            </p:cNvPr>
            <p:cNvCxnSpPr>
              <a:cxnSpLocks noChangeShapeType="1"/>
              <a:stCxn id="610397" idx="0"/>
              <a:endCxn id="610412" idx="2"/>
            </p:cNvCxnSpPr>
            <p:nvPr/>
          </p:nvCxnSpPr>
          <p:spPr bwMode="auto">
            <a:xfrm flipH="1" flipV="1">
              <a:off x="1827" y="1193"/>
              <a:ext cx="933" cy="136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0329" name="AutoShape 25">
              <a:extLst>
                <a:ext uri="{FF2B5EF4-FFF2-40B4-BE49-F238E27FC236}">
                  <a16:creationId xmlns:a16="http://schemas.microsoft.com/office/drawing/2014/main" id="{B72A779D-3ED8-43EB-A870-A6FCEAA02BD1}"/>
                </a:ext>
              </a:extLst>
            </p:cNvPr>
            <p:cNvCxnSpPr>
              <a:cxnSpLocks noChangeShapeType="1"/>
              <a:stCxn id="610397" idx="0"/>
              <a:endCxn id="610411" idx="2"/>
            </p:cNvCxnSpPr>
            <p:nvPr/>
          </p:nvCxnSpPr>
          <p:spPr bwMode="auto">
            <a:xfrm flipH="1" flipV="1">
              <a:off x="1579" y="1193"/>
              <a:ext cx="1181" cy="136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0330" name="AutoShape 26">
              <a:extLst>
                <a:ext uri="{FF2B5EF4-FFF2-40B4-BE49-F238E27FC236}">
                  <a16:creationId xmlns:a16="http://schemas.microsoft.com/office/drawing/2014/main" id="{7E5B0EEE-EA7D-45A6-85C8-D7983F2BD128}"/>
                </a:ext>
              </a:extLst>
            </p:cNvPr>
            <p:cNvCxnSpPr>
              <a:cxnSpLocks noChangeShapeType="1"/>
              <a:stCxn id="610397" idx="0"/>
              <a:endCxn id="610410" idx="2"/>
            </p:cNvCxnSpPr>
            <p:nvPr/>
          </p:nvCxnSpPr>
          <p:spPr bwMode="auto">
            <a:xfrm flipH="1" flipV="1">
              <a:off x="1330" y="1193"/>
              <a:ext cx="1430" cy="136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0331" name="AutoShape 27">
              <a:extLst>
                <a:ext uri="{FF2B5EF4-FFF2-40B4-BE49-F238E27FC236}">
                  <a16:creationId xmlns:a16="http://schemas.microsoft.com/office/drawing/2014/main" id="{0B2B4B1F-FFE5-4183-B68D-5B9BC367DBC2}"/>
                </a:ext>
              </a:extLst>
            </p:cNvPr>
            <p:cNvCxnSpPr>
              <a:cxnSpLocks noChangeShapeType="1"/>
              <a:stCxn id="610397" idx="0"/>
              <a:endCxn id="610409" idx="2"/>
            </p:cNvCxnSpPr>
            <p:nvPr/>
          </p:nvCxnSpPr>
          <p:spPr bwMode="auto">
            <a:xfrm flipH="1" flipV="1">
              <a:off x="1082" y="1193"/>
              <a:ext cx="1678" cy="136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0332" name="AutoShape 28">
              <a:extLst>
                <a:ext uri="{FF2B5EF4-FFF2-40B4-BE49-F238E27FC236}">
                  <a16:creationId xmlns:a16="http://schemas.microsoft.com/office/drawing/2014/main" id="{6D83913F-229A-44F8-8D0C-24881FE0AADE}"/>
                </a:ext>
              </a:extLst>
            </p:cNvPr>
            <p:cNvCxnSpPr>
              <a:cxnSpLocks noChangeShapeType="1"/>
              <a:stCxn id="610397" idx="0"/>
              <a:endCxn id="610408" idx="2"/>
            </p:cNvCxnSpPr>
            <p:nvPr/>
          </p:nvCxnSpPr>
          <p:spPr bwMode="auto">
            <a:xfrm flipH="1" flipV="1">
              <a:off x="834" y="1193"/>
              <a:ext cx="1926" cy="136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0333" name="AutoShape 29">
              <a:extLst>
                <a:ext uri="{FF2B5EF4-FFF2-40B4-BE49-F238E27FC236}">
                  <a16:creationId xmlns:a16="http://schemas.microsoft.com/office/drawing/2014/main" id="{5911A213-B04B-4779-BB96-D22FE279B0C5}"/>
                </a:ext>
              </a:extLst>
            </p:cNvPr>
            <p:cNvCxnSpPr>
              <a:cxnSpLocks noChangeShapeType="1"/>
              <a:stCxn id="610396" idx="0"/>
              <a:endCxn id="610408" idx="2"/>
            </p:cNvCxnSpPr>
            <p:nvPr/>
          </p:nvCxnSpPr>
          <p:spPr bwMode="auto">
            <a:xfrm flipH="1" flipV="1">
              <a:off x="834" y="1193"/>
              <a:ext cx="1678" cy="136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0334" name="AutoShape 30">
              <a:extLst>
                <a:ext uri="{FF2B5EF4-FFF2-40B4-BE49-F238E27FC236}">
                  <a16:creationId xmlns:a16="http://schemas.microsoft.com/office/drawing/2014/main" id="{F7D4FB38-19E5-4BEF-9879-7F7A9EA413A9}"/>
                </a:ext>
              </a:extLst>
            </p:cNvPr>
            <p:cNvCxnSpPr>
              <a:cxnSpLocks noChangeShapeType="1"/>
              <a:stCxn id="610395" idx="0"/>
              <a:endCxn id="610408" idx="2"/>
            </p:cNvCxnSpPr>
            <p:nvPr/>
          </p:nvCxnSpPr>
          <p:spPr bwMode="auto">
            <a:xfrm flipH="1" flipV="1">
              <a:off x="834" y="1193"/>
              <a:ext cx="1429" cy="136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0335" name="AutoShape 31">
              <a:extLst>
                <a:ext uri="{FF2B5EF4-FFF2-40B4-BE49-F238E27FC236}">
                  <a16:creationId xmlns:a16="http://schemas.microsoft.com/office/drawing/2014/main" id="{7D95E434-84F7-4CD0-854C-47467DD4F98C}"/>
                </a:ext>
              </a:extLst>
            </p:cNvPr>
            <p:cNvCxnSpPr>
              <a:cxnSpLocks noChangeShapeType="1"/>
              <a:stCxn id="610394" idx="0"/>
              <a:endCxn id="610408" idx="2"/>
            </p:cNvCxnSpPr>
            <p:nvPr/>
          </p:nvCxnSpPr>
          <p:spPr bwMode="auto">
            <a:xfrm flipH="1" flipV="1">
              <a:off x="834" y="1193"/>
              <a:ext cx="1181" cy="136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0336" name="AutoShape 32">
              <a:extLst>
                <a:ext uri="{FF2B5EF4-FFF2-40B4-BE49-F238E27FC236}">
                  <a16:creationId xmlns:a16="http://schemas.microsoft.com/office/drawing/2014/main" id="{EC878F2D-B754-4089-82B5-F87246BA32E1}"/>
                </a:ext>
              </a:extLst>
            </p:cNvPr>
            <p:cNvCxnSpPr>
              <a:cxnSpLocks noChangeShapeType="1"/>
              <a:stCxn id="610393" idx="0"/>
              <a:endCxn id="610408" idx="2"/>
            </p:cNvCxnSpPr>
            <p:nvPr/>
          </p:nvCxnSpPr>
          <p:spPr bwMode="auto">
            <a:xfrm flipH="1" flipV="1">
              <a:off x="834" y="1193"/>
              <a:ext cx="933" cy="136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0337" name="AutoShape 33">
              <a:extLst>
                <a:ext uri="{FF2B5EF4-FFF2-40B4-BE49-F238E27FC236}">
                  <a16:creationId xmlns:a16="http://schemas.microsoft.com/office/drawing/2014/main" id="{7A89EA3B-01AA-475E-B28A-79690387955C}"/>
                </a:ext>
              </a:extLst>
            </p:cNvPr>
            <p:cNvCxnSpPr>
              <a:cxnSpLocks noChangeShapeType="1"/>
              <a:stCxn id="610392" idx="0"/>
              <a:endCxn id="610408" idx="2"/>
            </p:cNvCxnSpPr>
            <p:nvPr/>
          </p:nvCxnSpPr>
          <p:spPr bwMode="auto">
            <a:xfrm flipH="1" flipV="1">
              <a:off x="834" y="1193"/>
              <a:ext cx="684" cy="136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0338" name="AutoShape 34">
              <a:extLst>
                <a:ext uri="{FF2B5EF4-FFF2-40B4-BE49-F238E27FC236}">
                  <a16:creationId xmlns:a16="http://schemas.microsoft.com/office/drawing/2014/main" id="{0703474B-B6B6-414F-9DBC-C05B0B0F6145}"/>
                </a:ext>
              </a:extLst>
            </p:cNvPr>
            <p:cNvCxnSpPr>
              <a:cxnSpLocks noChangeShapeType="1"/>
              <a:stCxn id="610391" idx="0"/>
              <a:endCxn id="610408" idx="2"/>
            </p:cNvCxnSpPr>
            <p:nvPr/>
          </p:nvCxnSpPr>
          <p:spPr bwMode="auto">
            <a:xfrm flipH="1" flipV="1">
              <a:off x="834" y="1193"/>
              <a:ext cx="436" cy="136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0339" name="AutoShape 35">
              <a:extLst>
                <a:ext uri="{FF2B5EF4-FFF2-40B4-BE49-F238E27FC236}">
                  <a16:creationId xmlns:a16="http://schemas.microsoft.com/office/drawing/2014/main" id="{64DD5CEA-1DCA-4199-992D-6769EB65A9B4}"/>
                </a:ext>
              </a:extLst>
            </p:cNvPr>
            <p:cNvCxnSpPr>
              <a:cxnSpLocks noChangeShapeType="1"/>
              <a:stCxn id="610390" idx="0"/>
              <a:endCxn id="610408" idx="2"/>
            </p:cNvCxnSpPr>
            <p:nvPr/>
          </p:nvCxnSpPr>
          <p:spPr bwMode="auto">
            <a:xfrm flipH="1" flipV="1">
              <a:off x="834" y="1193"/>
              <a:ext cx="187" cy="136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0340" name="AutoShape 36">
              <a:extLst>
                <a:ext uri="{FF2B5EF4-FFF2-40B4-BE49-F238E27FC236}">
                  <a16:creationId xmlns:a16="http://schemas.microsoft.com/office/drawing/2014/main" id="{94B0AE6F-2D8E-4BD3-AE52-96A1D9D56337}"/>
                </a:ext>
              </a:extLst>
            </p:cNvPr>
            <p:cNvCxnSpPr>
              <a:cxnSpLocks noChangeShapeType="1"/>
              <a:stCxn id="610390" idx="0"/>
              <a:endCxn id="610409" idx="2"/>
            </p:cNvCxnSpPr>
            <p:nvPr/>
          </p:nvCxnSpPr>
          <p:spPr bwMode="auto">
            <a:xfrm flipV="1">
              <a:off x="1021" y="1193"/>
              <a:ext cx="61" cy="136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0341" name="AutoShape 37">
              <a:extLst>
                <a:ext uri="{FF2B5EF4-FFF2-40B4-BE49-F238E27FC236}">
                  <a16:creationId xmlns:a16="http://schemas.microsoft.com/office/drawing/2014/main" id="{7794BD78-C901-479F-A84D-2BFE62CABF7D}"/>
                </a:ext>
              </a:extLst>
            </p:cNvPr>
            <p:cNvCxnSpPr>
              <a:cxnSpLocks noChangeShapeType="1"/>
              <a:stCxn id="610391" idx="0"/>
              <a:endCxn id="610409" idx="2"/>
            </p:cNvCxnSpPr>
            <p:nvPr/>
          </p:nvCxnSpPr>
          <p:spPr bwMode="auto">
            <a:xfrm flipH="1" flipV="1">
              <a:off x="1082" y="1193"/>
              <a:ext cx="188" cy="136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0342" name="AutoShape 38">
              <a:extLst>
                <a:ext uri="{FF2B5EF4-FFF2-40B4-BE49-F238E27FC236}">
                  <a16:creationId xmlns:a16="http://schemas.microsoft.com/office/drawing/2014/main" id="{C4E49575-F023-4DB5-9323-76A35252D397}"/>
                </a:ext>
              </a:extLst>
            </p:cNvPr>
            <p:cNvCxnSpPr>
              <a:cxnSpLocks noChangeShapeType="1"/>
              <a:stCxn id="610392" idx="0"/>
              <a:endCxn id="610409" idx="2"/>
            </p:cNvCxnSpPr>
            <p:nvPr/>
          </p:nvCxnSpPr>
          <p:spPr bwMode="auto">
            <a:xfrm flipH="1" flipV="1">
              <a:off x="1082" y="1193"/>
              <a:ext cx="436" cy="136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0343" name="AutoShape 39">
              <a:extLst>
                <a:ext uri="{FF2B5EF4-FFF2-40B4-BE49-F238E27FC236}">
                  <a16:creationId xmlns:a16="http://schemas.microsoft.com/office/drawing/2014/main" id="{861BB7CE-F9EE-4ADF-A09E-6F25453E0BE2}"/>
                </a:ext>
              </a:extLst>
            </p:cNvPr>
            <p:cNvCxnSpPr>
              <a:cxnSpLocks noChangeShapeType="1"/>
              <a:stCxn id="610393" idx="0"/>
              <a:endCxn id="610409" idx="2"/>
            </p:cNvCxnSpPr>
            <p:nvPr/>
          </p:nvCxnSpPr>
          <p:spPr bwMode="auto">
            <a:xfrm flipH="1" flipV="1">
              <a:off x="1082" y="1193"/>
              <a:ext cx="685" cy="136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0344" name="AutoShape 40">
              <a:extLst>
                <a:ext uri="{FF2B5EF4-FFF2-40B4-BE49-F238E27FC236}">
                  <a16:creationId xmlns:a16="http://schemas.microsoft.com/office/drawing/2014/main" id="{2535BB7A-8596-424D-9862-4F95B9EA481B}"/>
                </a:ext>
              </a:extLst>
            </p:cNvPr>
            <p:cNvCxnSpPr>
              <a:cxnSpLocks noChangeShapeType="1"/>
              <a:stCxn id="610394" idx="0"/>
              <a:endCxn id="610409" idx="2"/>
            </p:cNvCxnSpPr>
            <p:nvPr/>
          </p:nvCxnSpPr>
          <p:spPr bwMode="auto">
            <a:xfrm flipH="1" flipV="1">
              <a:off x="1082" y="1193"/>
              <a:ext cx="933" cy="136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0345" name="AutoShape 41">
              <a:extLst>
                <a:ext uri="{FF2B5EF4-FFF2-40B4-BE49-F238E27FC236}">
                  <a16:creationId xmlns:a16="http://schemas.microsoft.com/office/drawing/2014/main" id="{1E541AD6-ACE0-458C-BF8A-E48C3D200940}"/>
                </a:ext>
              </a:extLst>
            </p:cNvPr>
            <p:cNvCxnSpPr>
              <a:cxnSpLocks noChangeShapeType="1"/>
              <a:stCxn id="610395" idx="0"/>
              <a:endCxn id="610409" idx="2"/>
            </p:cNvCxnSpPr>
            <p:nvPr/>
          </p:nvCxnSpPr>
          <p:spPr bwMode="auto">
            <a:xfrm flipH="1" flipV="1">
              <a:off x="1082" y="1193"/>
              <a:ext cx="1181" cy="136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0346" name="AutoShape 42">
              <a:extLst>
                <a:ext uri="{FF2B5EF4-FFF2-40B4-BE49-F238E27FC236}">
                  <a16:creationId xmlns:a16="http://schemas.microsoft.com/office/drawing/2014/main" id="{E577AD69-3C01-491D-A2C6-0BD0646AFC40}"/>
                </a:ext>
              </a:extLst>
            </p:cNvPr>
            <p:cNvCxnSpPr>
              <a:cxnSpLocks noChangeShapeType="1"/>
              <a:stCxn id="610396" idx="0"/>
              <a:endCxn id="610409" idx="2"/>
            </p:cNvCxnSpPr>
            <p:nvPr/>
          </p:nvCxnSpPr>
          <p:spPr bwMode="auto">
            <a:xfrm flipH="1" flipV="1">
              <a:off x="1082" y="1193"/>
              <a:ext cx="1430" cy="136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0347" name="AutoShape 43">
              <a:extLst>
                <a:ext uri="{FF2B5EF4-FFF2-40B4-BE49-F238E27FC236}">
                  <a16:creationId xmlns:a16="http://schemas.microsoft.com/office/drawing/2014/main" id="{E1538A77-F819-4EB2-9CAE-B356E3CA7EEE}"/>
                </a:ext>
              </a:extLst>
            </p:cNvPr>
            <p:cNvCxnSpPr>
              <a:cxnSpLocks noChangeShapeType="1"/>
              <a:stCxn id="610390" idx="0"/>
              <a:endCxn id="610410" idx="2"/>
            </p:cNvCxnSpPr>
            <p:nvPr/>
          </p:nvCxnSpPr>
          <p:spPr bwMode="auto">
            <a:xfrm flipV="1">
              <a:off x="1021" y="1193"/>
              <a:ext cx="309" cy="136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0348" name="AutoShape 44">
              <a:extLst>
                <a:ext uri="{FF2B5EF4-FFF2-40B4-BE49-F238E27FC236}">
                  <a16:creationId xmlns:a16="http://schemas.microsoft.com/office/drawing/2014/main" id="{DE75EFF7-5407-4433-AE05-0B48F6917289}"/>
                </a:ext>
              </a:extLst>
            </p:cNvPr>
            <p:cNvCxnSpPr>
              <a:cxnSpLocks noChangeShapeType="1"/>
              <a:stCxn id="610391" idx="0"/>
              <a:endCxn id="610410" idx="2"/>
            </p:cNvCxnSpPr>
            <p:nvPr/>
          </p:nvCxnSpPr>
          <p:spPr bwMode="auto">
            <a:xfrm flipV="1">
              <a:off x="1270" y="1193"/>
              <a:ext cx="60" cy="136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0349" name="AutoShape 45">
              <a:extLst>
                <a:ext uri="{FF2B5EF4-FFF2-40B4-BE49-F238E27FC236}">
                  <a16:creationId xmlns:a16="http://schemas.microsoft.com/office/drawing/2014/main" id="{EC332927-E17D-417A-A3A3-8CD41B22AC71}"/>
                </a:ext>
              </a:extLst>
            </p:cNvPr>
            <p:cNvCxnSpPr>
              <a:cxnSpLocks noChangeShapeType="1"/>
              <a:stCxn id="610390" idx="0"/>
              <a:endCxn id="610411" idx="2"/>
            </p:cNvCxnSpPr>
            <p:nvPr/>
          </p:nvCxnSpPr>
          <p:spPr bwMode="auto">
            <a:xfrm flipV="1">
              <a:off x="1021" y="1193"/>
              <a:ext cx="558" cy="136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0350" name="AutoShape 46">
              <a:extLst>
                <a:ext uri="{FF2B5EF4-FFF2-40B4-BE49-F238E27FC236}">
                  <a16:creationId xmlns:a16="http://schemas.microsoft.com/office/drawing/2014/main" id="{A9EEEEF0-55FB-4AE8-9235-97DAA8807E34}"/>
                </a:ext>
              </a:extLst>
            </p:cNvPr>
            <p:cNvCxnSpPr>
              <a:cxnSpLocks noChangeShapeType="1"/>
              <a:stCxn id="610390" idx="0"/>
              <a:endCxn id="610412" idx="2"/>
            </p:cNvCxnSpPr>
            <p:nvPr/>
          </p:nvCxnSpPr>
          <p:spPr bwMode="auto">
            <a:xfrm flipV="1">
              <a:off x="1021" y="1193"/>
              <a:ext cx="806" cy="136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0351" name="AutoShape 47">
              <a:extLst>
                <a:ext uri="{FF2B5EF4-FFF2-40B4-BE49-F238E27FC236}">
                  <a16:creationId xmlns:a16="http://schemas.microsoft.com/office/drawing/2014/main" id="{E71F031A-1587-4C08-8937-2D10ED7B4A5E}"/>
                </a:ext>
              </a:extLst>
            </p:cNvPr>
            <p:cNvCxnSpPr>
              <a:cxnSpLocks noChangeShapeType="1"/>
              <a:stCxn id="610390" idx="0"/>
              <a:endCxn id="610413" idx="2"/>
            </p:cNvCxnSpPr>
            <p:nvPr/>
          </p:nvCxnSpPr>
          <p:spPr bwMode="auto">
            <a:xfrm flipV="1">
              <a:off x="1021" y="1193"/>
              <a:ext cx="1055" cy="136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0352" name="AutoShape 48">
              <a:extLst>
                <a:ext uri="{FF2B5EF4-FFF2-40B4-BE49-F238E27FC236}">
                  <a16:creationId xmlns:a16="http://schemas.microsoft.com/office/drawing/2014/main" id="{329DFA94-B66E-4DA8-BA61-9DD13EA5561C}"/>
                </a:ext>
              </a:extLst>
            </p:cNvPr>
            <p:cNvCxnSpPr>
              <a:cxnSpLocks noChangeShapeType="1"/>
              <a:stCxn id="610390" idx="0"/>
              <a:endCxn id="610414" idx="2"/>
            </p:cNvCxnSpPr>
            <p:nvPr/>
          </p:nvCxnSpPr>
          <p:spPr bwMode="auto">
            <a:xfrm flipV="1">
              <a:off x="1021" y="1193"/>
              <a:ext cx="1304" cy="136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0353" name="AutoShape 49">
              <a:extLst>
                <a:ext uri="{FF2B5EF4-FFF2-40B4-BE49-F238E27FC236}">
                  <a16:creationId xmlns:a16="http://schemas.microsoft.com/office/drawing/2014/main" id="{FD49D17F-72FB-4FD2-B4F4-44F7027540F2}"/>
                </a:ext>
              </a:extLst>
            </p:cNvPr>
            <p:cNvCxnSpPr>
              <a:cxnSpLocks noChangeShapeType="1"/>
              <a:stCxn id="610390" idx="0"/>
              <a:endCxn id="610415" idx="2"/>
            </p:cNvCxnSpPr>
            <p:nvPr/>
          </p:nvCxnSpPr>
          <p:spPr bwMode="auto">
            <a:xfrm flipV="1">
              <a:off x="1021" y="1193"/>
              <a:ext cx="1552" cy="136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0354" name="AutoShape 50">
              <a:extLst>
                <a:ext uri="{FF2B5EF4-FFF2-40B4-BE49-F238E27FC236}">
                  <a16:creationId xmlns:a16="http://schemas.microsoft.com/office/drawing/2014/main" id="{1D974984-EF17-40B4-A535-BA838383CB99}"/>
                </a:ext>
              </a:extLst>
            </p:cNvPr>
            <p:cNvCxnSpPr>
              <a:cxnSpLocks noChangeShapeType="1"/>
              <a:stCxn id="610391" idx="0"/>
              <a:endCxn id="610415" idx="2"/>
            </p:cNvCxnSpPr>
            <p:nvPr/>
          </p:nvCxnSpPr>
          <p:spPr bwMode="auto">
            <a:xfrm flipV="1">
              <a:off x="1270" y="1193"/>
              <a:ext cx="1303" cy="136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0355" name="AutoShape 51">
              <a:extLst>
                <a:ext uri="{FF2B5EF4-FFF2-40B4-BE49-F238E27FC236}">
                  <a16:creationId xmlns:a16="http://schemas.microsoft.com/office/drawing/2014/main" id="{8ECD89EA-BFE4-4259-9CA7-510B60C23CC8}"/>
                </a:ext>
              </a:extLst>
            </p:cNvPr>
            <p:cNvCxnSpPr>
              <a:cxnSpLocks noChangeShapeType="1"/>
              <a:stCxn id="610391" idx="0"/>
              <a:endCxn id="610414" idx="2"/>
            </p:cNvCxnSpPr>
            <p:nvPr/>
          </p:nvCxnSpPr>
          <p:spPr bwMode="auto">
            <a:xfrm flipV="1">
              <a:off x="1270" y="1193"/>
              <a:ext cx="1055" cy="136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0356" name="AutoShape 52">
              <a:extLst>
                <a:ext uri="{FF2B5EF4-FFF2-40B4-BE49-F238E27FC236}">
                  <a16:creationId xmlns:a16="http://schemas.microsoft.com/office/drawing/2014/main" id="{F36466B4-3081-4078-8E5D-B2220465D691}"/>
                </a:ext>
              </a:extLst>
            </p:cNvPr>
            <p:cNvCxnSpPr>
              <a:cxnSpLocks noChangeShapeType="1"/>
              <a:stCxn id="610391" idx="0"/>
              <a:endCxn id="610413" idx="2"/>
            </p:cNvCxnSpPr>
            <p:nvPr/>
          </p:nvCxnSpPr>
          <p:spPr bwMode="auto">
            <a:xfrm flipV="1">
              <a:off x="1270" y="1193"/>
              <a:ext cx="806" cy="136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0357" name="AutoShape 53">
              <a:extLst>
                <a:ext uri="{FF2B5EF4-FFF2-40B4-BE49-F238E27FC236}">
                  <a16:creationId xmlns:a16="http://schemas.microsoft.com/office/drawing/2014/main" id="{48AF6FAC-51A8-458B-9897-047D5923A4F9}"/>
                </a:ext>
              </a:extLst>
            </p:cNvPr>
            <p:cNvCxnSpPr>
              <a:cxnSpLocks noChangeShapeType="1"/>
              <a:stCxn id="610392" idx="0"/>
              <a:endCxn id="610413" idx="2"/>
            </p:cNvCxnSpPr>
            <p:nvPr/>
          </p:nvCxnSpPr>
          <p:spPr bwMode="auto">
            <a:xfrm flipV="1">
              <a:off x="1518" y="1193"/>
              <a:ext cx="558" cy="136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0358" name="AutoShape 54">
              <a:extLst>
                <a:ext uri="{FF2B5EF4-FFF2-40B4-BE49-F238E27FC236}">
                  <a16:creationId xmlns:a16="http://schemas.microsoft.com/office/drawing/2014/main" id="{C160F5E7-717D-4F92-BD87-C46A49DA8C0B}"/>
                </a:ext>
              </a:extLst>
            </p:cNvPr>
            <p:cNvCxnSpPr>
              <a:cxnSpLocks noChangeShapeType="1"/>
              <a:stCxn id="610391" idx="0"/>
              <a:endCxn id="610412" idx="2"/>
            </p:cNvCxnSpPr>
            <p:nvPr/>
          </p:nvCxnSpPr>
          <p:spPr bwMode="auto">
            <a:xfrm flipV="1">
              <a:off x="1270" y="1193"/>
              <a:ext cx="557" cy="136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0359" name="AutoShape 55">
              <a:extLst>
                <a:ext uri="{FF2B5EF4-FFF2-40B4-BE49-F238E27FC236}">
                  <a16:creationId xmlns:a16="http://schemas.microsoft.com/office/drawing/2014/main" id="{E836C4F5-0C75-4989-8B56-5EA0997CB7E9}"/>
                </a:ext>
              </a:extLst>
            </p:cNvPr>
            <p:cNvCxnSpPr>
              <a:cxnSpLocks noChangeShapeType="1"/>
              <a:stCxn id="610391" idx="0"/>
              <a:endCxn id="610411" idx="2"/>
            </p:cNvCxnSpPr>
            <p:nvPr/>
          </p:nvCxnSpPr>
          <p:spPr bwMode="auto">
            <a:xfrm flipV="1">
              <a:off x="1270" y="1193"/>
              <a:ext cx="309" cy="136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0360" name="AutoShape 56">
              <a:extLst>
                <a:ext uri="{FF2B5EF4-FFF2-40B4-BE49-F238E27FC236}">
                  <a16:creationId xmlns:a16="http://schemas.microsoft.com/office/drawing/2014/main" id="{23F72EE4-CDCF-425E-A1DC-EE3F6442DF91}"/>
                </a:ext>
              </a:extLst>
            </p:cNvPr>
            <p:cNvCxnSpPr>
              <a:cxnSpLocks noChangeShapeType="1"/>
              <a:stCxn id="610392" idx="0"/>
              <a:endCxn id="610411" idx="2"/>
            </p:cNvCxnSpPr>
            <p:nvPr/>
          </p:nvCxnSpPr>
          <p:spPr bwMode="auto">
            <a:xfrm flipV="1">
              <a:off x="1518" y="1193"/>
              <a:ext cx="61" cy="136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0361" name="AutoShape 57">
              <a:extLst>
                <a:ext uri="{FF2B5EF4-FFF2-40B4-BE49-F238E27FC236}">
                  <a16:creationId xmlns:a16="http://schemas.microsoft.com/office/drawing/2014/main" id="{0214F372-DE64-48B1-AB51-813D191F85EC}"/>
                </a:ext>
              </a:extLst>
            </p:cNvPr>
            <p:cNvCxnSpPr>
              <a:cxnSpLocks noChangeShapeType="1"/>
              <a:stCxn id="610392" idx="0"/>
              <a:endCxn id="610410" idx="2"/>
            </p:cNvCxnSpPr>
            <p:nvPr/>
          </p:nvCxnSpPr>
          <p:spPr bwMode="auto">
            <a:xfrm flipH="1" flipV="1">
              <a:off x="1330" y="1193"/>
              <a:ext cx="188" cy="136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0362" name="AutoShape 58">
              <a:extLst>
                <a:ext uri="{FF2B5EF4-FFF2-40B4-BE49-F238E27FC236}">
                  <a16:creationId xmlns:a16="http://schemas.microsoft.com/office/drawing/2014/main" id="{301B2D81-5595-448F-85B8-0E65947ACF94}"/>
                </a:ext>
              </a:extLst>
            </p:cNvPr>
            <p:cNvCxnSpPr>
              <a:cxnSpLocks noChangeShapeType="1"/>
              <a:stCxn id="610393" idx="0"/>
              <a:endCxn id="610410" idx="2"/>
            </p:cNvCxnSpPr>
            <p:nvPr/>
          </p:nvCxnSpPr>
          <p:spPr bwMode="auto">
            <a:xfrm flipH="1" flipV="1">
              <a:off x="1330" y="1193"/>
              <a:ext cx="437" cy="136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0363" name="AutoShape 59">
              <a:extLst>
                <a:ext uri="{FF2B5EF4-FFF2-40B4-BE49-F238E27FC236}">
                  <a16:creationId xmlns:a16="http://schemas.microsoft.com/office/drawing/2014/main" id="{02BC7F8D-4E6A-4C23-A02A-B3265E4BD6C1}"/>
                </a:ext>
              </a:extLst>
            </p:cNvPr>
            <p:cNvCxnSpPr>
              <a:cxnSpLocks noChangeShapeType="1"/>
              <a:stCxn id="610394" idx="0"/>
              <a:endCxn id="610410" idx="2"/>
            </p:cNvCxnSpPr>
            <p:nvPr/>
          </p:nvCxnSpPr>
          <p:spPr bwMode="auto">
            <a:xfrm flipH="1" flipV="1">
              <a:off x="1330" y="1193"/>
              <a:ext cx="685" cy="136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0364" name="AutoShape 60">
              <a:extLst>
                <a:ext uri="{FF2B5EF4-FFF2-40B4-BE49-F238E27FC236}">
                  <a16:creationId xmlns:a16="http://schemas.microsoft.com/office/drawing/2014/main" id="{B48257E1-3048-44D3-B432-6962299E437F}"/>
                </a:ext>
              </a:extLst>
            </p:cNvPr>
            <p:cNvCxnSpPr>
              <a:cxnSpLocks noChangeShapeType="1"/>
              <a:stCxn id="610395" idx="0"/>
              <a:endCxn id="610410" idx="2"/>
            </p:cNvCxnSpPr>
            <p:nvPr/>
          </p:nvCxnSpPr>
          <p:spPr bwMode="auto">
            <a:xfrm flipH="1" flipV="1">
              <a:off x="1330" y="1193"/>
              <a:ext cx="933" cy="136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0365" name="AutoShape 61">
              <a:extLst>
                <a:ext uri="{FF2B5EF4-FFF2-40B4-BE49-F238E27FC236}">
                  <a16:creationId xmlns:a16="http://schemas.microsoft.com/office/drawing/2014/main" id="{1D026F03-34F9-41D6-BE4E-23CFECD77AAA}"/>
                </a:ext>
              </a:extLst>
            </p:cNvPr>
            <p:cNvCxnSpPr>
              <a:cxnSpLocks noChangeShapeType="1"/>
              <a:stCxn id="610396" idx="0"/>
              <a:endCxn id="610410" idx="2"/>
            </p:cNvCxnSpPr>
            <p:nvPr/>
          </p:nvCxnSpPr>
          <p:spPr bwMode="auto">
            <a:xfrm flipH="1" flipV="1">
              <a:off x="1330" y="1193"/>
              <a:ext cx="1182" cy="136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0366" name="AutoShape 62">
              <a:extLst>
                <a:ext uri="{FF2B5EF4-FFF2-40B4-BE49-F238E27FC236}">
                  <a16:creationId xmlns:a16="http://schemas.microsoft.com/office/drawing/2014/main" id="{0192D3A1-F740-4D2C-BD70-7506DFC5D974}"/>
                </a:ext>
              </a:extLst>
            </p:cNvPr>
            <p:cNvCxnSpPr>
              <a:cxnSpLocks noChangeShapeType="1"/>
              <a:stCxn id="610396" idx="0"/>
              <a:endCxn id="610411" idx="2"/>
            </p:cNvCxnSpPr>
            <p:nvPr/>
          </p:nvCxnSpPr>
          <p:spPr bwMode="auto">
            <a:xfrm flipH="1" flipV="1">
              <a:off x="1579" y="1193"/>
              <a:ext cx="933" cy="136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0367" name="AutoShape 63">
              <a:extLst>
                <a:ext uri="{FF2B5EF4-FFF2-40B4-BE49-F238E27FC236}">
                  <a16:creationId xmlns:a16="http://schemas.microsoft.com/office/drawing/2014/main" id="{7341FDC3-9063-4D90-9F20-FF055D87820A}"/>
                </a:ext>
              </a:extLst>
            </p:cNvPr>
            <p:cNvCxnSpPr>
              <a:cxnSpLocks noChangeShapeType="1"/>
              <a:stCxn id="610395" idx="0"/>
              <a:endCxn id="610411" idx="2"/>
            </p:cNvCxnSpPr>
            <p:nvPr/>
          </p:nvCxnSpPr>
          <p:spPr bwMode="auto">
            <a:xfrm flipH="1" flipV="1">
              <a:off x="1579" y="1193"/>
              <a:ext cx="684" cy="136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0368" name="AutoShape 64">
              <a:extLst>
                <a:ext uri="{FF2B5EF4-FFF2-40B4-BE49-F238E27FC236}">
                  <a16:creationId xmlns:a16="http://schemas.microsoft.com/office/drawing/2014/main" id="{99D17286-8580-42FD-8D9C-60A8368B8184}"/>
                </a:ext>
              </a:extLst>
            </p:cNvPr>
            <p:cNvCxnSpPr>
              <a:cxnSpLocks noChangeShapeType="1"/>
              <a:stCxn id="610394" idx="0"/>
              <a:endCxn id="610411" idx="2"/>
            </p:cNvCxnSpPr>
            <p:nvPr/>
          </p:nvCxnSpPr>
          <p:spPr bwMode="auto">
            <a:xfrm flipH="1" flipV="1">
              <a:off x="1579" y="1193"/>
              <a:ext cx="436" cy="136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0369" name="AutoShape 65">
              <a:extLst>
                <a:ext uri="{FF2B5EF4-FFF2-40B4-BE49-F238E27FC236}">
                  <a16:creationId xmlns:a16="http://schemas.microsoft.com/office/drawing/2014/main" id="{33A472CE-DA5F-403F-82FC-27D9B134FB68}"/>
                </a:ext>
              </a:extLst>
            </p:cNvPr>
            <p:cNvCxnSpPr>
              <a:cxnSpLocks noChangeShapeType="1"/>
              <a:stCxn id="610393" idx="0"/>
              <a:endCxn id="610411" idx="2"/>
            </p:cNvCxnSpPr>
            <p:nvPr/>
          </p:nvCxnSpPr>
          <p:spPr bwMode="auto">
            <a:xfrm flipH="1" flipV="1">
              <a:off x="1579" y="1193"/>
              <a:ext cx="188" cy="136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0370" name="AutoShape 66">
              <a:extLst>
                <a:ext uri="{FF2B5EF4-FFF2-40B4-BE49-F238E27FC236}">
                  <a16:creationId xmlns:a16="http://schemas.microsoft.com/office/drawing/2014/main" id="{DBB80DC2-2021-4E3C-92A4-E21A509336F1}"/>
                </a:ext>
              </a:extLst>
            </p:cNvPr>
            <p:cNvCxnSpPr>
              <a:cxnSpLocks noChangeShapeType="1"/>
              <a:stCxn id="610392" idx="0"/>
              <a:endCxn id="610415" idx="2"/>
            </p:cNvCxnSpPr>
            <p:nvPr/>
          </p:nvCxnSpPr>
          <p:spPr bwMode="auto">
            <a:xfrm flipV="1">
              <a:off x="1518" y="1193"/>
              <a:ext cx="1055" cy="136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0371" name="AutoShape 67">
              <a:extLst>
                <a:ext uri="{FF2B5EF4-FFF2-40B4-BE49-F238E27FC236}">
                  <a16:creationId xmlns:a16="http://schemas.microsoft.com/office/drawing/2014/main" id="{8405872E-E61C-4B4C-94BB-60AE3A72B36A}"/>
                </a:ext>
              </a:extLst>
            </p:cNvPr>
            <p:cNvCxnSpPr>
              <a:cxnSpLocks noChangeShapeType="1"/>
              <a:stCxn id="610393" idx="0"/>
              <a:endCxn id="610415" idx="2"/>
            </p:cNvCxnSpPr>
            <p:nvPr/>
          </p:nvCxnSpPr>
          <p:spPr bwMode="auto">
            <a:xfrm flipV="1">
              <a:off x="1767" y="1193"/>
              <a:ext cx="806" cy="136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0372" name="AutoShape 68">
              <a:extLst>
                <a:ext uri="{FF2B5EF4-FFF2-40B4-BE49-F238E27FC236}">
                  <a16:creationId xmlns:a16="http://schemas.microsoft.com/office/drawing/2014/main" id="{60AA772A-7907-4EA6-983A-400D653091E4}"/>
                </a:ext>
              </a:extLst>
            </p:cNvPr>
            <p:cNvCxnSpPr>
              <a:cxnSpLocks noChangeShapeType="1"/>
              <a:stCxn id="610393" idx="0"/>
              <a:endCxn id="610414" idx="2"/>
            </p:cNvCxnSpPr>
            <p:nvPr/>
          </p:nvCxnSpPr>
          <p:spPr bwMode="auto">
            <a:xfrm flipV="1">
              <a:off x="1767" y="1193"/>
              <a:ext cx="558" cy="136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0373" name="AutoShape 69">
              <a:extLst>
                <a:ext uri="{FF2B5EF4-FFF2-40B4-BE49-F238E27FC236}">
                  <a16:creationId xmlns:a16="http://schemas.microsoft.com/office/drawing/2014/main" id="{ED34DB78-AA23-4E17-B02A-0B9257E36B40}"/>
                </a:ext>
              </a:extLst>
            </p:cNvPr>
            <p:cNvCxnSpPr>
              <a:cxnSpLocks noChangeShapeType="1"/>
              <a:stCxn id="610393" idx="0"/>
              <a:endCxn id="610412" idx="2"/>
            </p:cNvCxnSpPr>
            <p:nvPr/>
          </p:nvCxnSpPr>
          <p:spPr bwMode="auto">
            <a:xfrm flipV="1">
              <a:off x="1767" y="1193"/>
              <a:ext cx="60" cy="136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0374" name="AutoShape 70">
              <a:extLst>
                <a:ext uri="{FF2B5EF4-FFF2-40B4-BE49-F238E27FC236}">
                  <a16:creationId xmlns:a16="http://schemas.microsoft.com/office/drawing/2014/main" id="{28403BBE-8D1E-4B10-841E-7FE30A20A988}"/>
                </a:ext>
              </a:extLst>
            </p:cNvPr>
            <p:cNvCxnSpPr>
              <a:cxnSpLocks noChangeShapeType="1"/>
              <a:stCxn id="610393" idx="0"/>
              <a:endCxn id="610413" idx="2"/>
            </p:cNvCxnSpPr>
            <p:nvPr/>
          </p:nvCxnSpPr>
          <p:spPr bwMode="auto">
            <a:xfrm flipV="1">
              <a:off x="1767" y="1193"/>
              <a:ext cx="309" cy="136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0375" name="AutoShape 71">
              <a:extLst>
                <a:ext uri="{FF2B5EF4-FFF2-40B4-BE49-F238E27FC236}">
                  <a16:creationId xmlns:a16="http://schemas.microsoft.com/office/drawing/2014/main" id="{57D56FFD-A5F8-45FD-9679-25849A9296E2}"/>
                </a:ext>
              </a:extLst>
            </p:cNvPr>
            <p:cNvCxnSpPr>
              <a:cxnSpLocks noChangeShapeType="1"/>
              <a:stCxn id="610394" idx="0"/>
              <a:endCxn id="610413" idx="2"/>
            </p:cNvCxnSpPr>
            <p:nvPr/>
          </p:nvCxnSpPr>
          <p:spPr bwMode="auto">
            <a:xfrm flipV="1">
              <a:off x="2015" y="1193"/>
              <a:ext cx="61" cy="136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0376" name="AutoShape 72">
              <a:extLst>
                <a:ext uri="{FF2B5EF4-FFF2-40B4-BE49-F238E27FC236}">
                  <a16:creationId xmlns:a16="http://schemas.microsoft.com/office/drawing/2014/main" id="{7EC33E5F-0275-4ECC-9D35-1289AED0375F}"/>
                </a:ext>
              </a:extLst>
            </p:cNvPr>
            <p:cNvCxnSpPr>
              <a:cxnSpLocks noChangeShapeType="1"/>
              <a:stCxn id="610392" idx="0"/>
              <a:endCxn id="610412" idx="2"/>
            </p:cNvCxnSpPr>
            <p:nvPr/>
          </p:nvCxnSpPr>
          <p:spPr bwMode="auto">
            <a:xfrm flipV="1">
              <a:off x="1518" y="1193"/>
              <a:ext cx="309" cy="136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0377" name="AutoShape 73">
              <a:extLst>
                <a:ext uri="{FF2B5EF4-FFF2-40B4-BE49-F238E27FC236}">
                  <a16:creationId xmlns:a16="http://schemas.microsoft.com/office/drawing/2014/main" id="{AF9B2E6A-E770-411E-BB30-E387711C8C7A}"/>
                </a:ext>
              </a:extLst>
            </p:cNvPr>
            <p:cNvCxnSpPr>
              <a:cxnSpLocks noChangeShapeType="1"/>
              <a:stCxn id="610394" idx="0"/>
              <a:endCxn id="610412" idx="2"/>
            </p:cNvCxnSpPr>
            <p:nvPr/>
          </p:nvCxnSpPr>
          <p:spPr bwMode="auto">
            <a:xfrm flipH="1" flipV="1">
              <a:off x="1827" y="1193"/>
              <a:ext cx="188" cy="136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0378" name="AutoShape 74">
              <a:extLst>
                <a:ext uri="{FF2B5EF4-FFF2-40B4-BE49-F238E27FC236}">
                  <a16:creationId xmlns:a16="http://schemas.microsoft.com/office/drawing/2014/main" id="{9EE50C10-2ABD-4AF9-8327-3C25CB20BC28}"/>
                </a:ext>
              </a:extLst>
            </p:cNvPr>
            <p:cNvCxnSpPr>
              <a:cxnSpLocks noChangeShapeType="1"/>
              <a:stCxn id="610395" idx="0"/>
              <a:endCxn id="610412" idx="2"/>
            </p:cNvCxnSpPr>
            <p:nvPr/>
          </p:nvCxnSpPr>
          <p:spPr bwMode="auto">
            <a:xfrm flipH="1" flipV="1">
              <a:off x="1827" y="1193"/>
              <a:ext cx="436" cy="136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0379" name="AutoShape 75">
              <a:extLst>
                <a:ext uri="{FF2B5EF4-FFF2-40B4-BE49-F238E27FC236}">
                  <a16:creationId xmlns:a16="http://schemas.microsoft.com/office/drawing/2014/main" id="{4CB23C9B-051E-4C71-8472-75705C90ABC5}"/>
                </a:ext>
              </a:extLst>
            </p:cNvPr>
            <p:cNvCxnSpPr>
              <a:cxnSpLocks noChangeShapeType="1"/>
              <a:stCxn id="610396" idx="0"/>
              <a:endCxn id="610412" idx="2"/>
            </p:cNvCxnSpPr>
            <p:nvPr/>
          </p:nvCxnSpPr>
          <p:spPr bwMode="auto">
            <a:xfrm flipH="1" flipV="1">
              <a:off x="1827" y="1193"/>
              <a:ext cx="685" cy="136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0380" name="AutoShape 76">
              <a:extLst>
                <a:ext uri="{FF2B5EF4-FFF2-40B4-BE49-F238E27FC236}">
                  <a16:creationId xmlns:a16="http://schemas.microsoft.com/office/drawing/2014/main" id="{F8B36E5F-F181-4DFD-946E-581A0D0F03D9}"/>
                </a:ext>
              </a:extLst>
            </p:cNvPr>
            <p:cNvCxnSpPr>
              <a:cxnSpLocks noChangeShapeType="1"/>
              <a:stCxn id="610396" idx="0"/>
              <a:endCxn id="610413" idx="2"/>
            </p:cNvCxnSpPr>
            <p:nvPr/>
          </p:nvCxnSpPr>
          <p:spPr bwMode="auto">
            <a:xfrm flipH="1" flipV="1">
              <a:off x="2076" y="1193"/>
              <a:ext cx="436" cy="136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0381" name="AutoShape 77">
              <a:extLst>
                <a:ext uri="{FF2B5EF4-FFF2-40B4-BE49-F238E27FC236}">
                  <a16:creationId xmlns:a16="http://schemas.microsoft.com/office/drawing/2014/main" id="{64F7F198-CBFB-4556-ABF7-4B79523508DD}"/>
                </a:ext>
              </a:extLst>
            </p:cNvPr>
            <p:cNvCxnSpPr>
              <a:cxnSpLocks noChangeShapeType="1"/>
              <a:stCxn id="610395" idx="0"/>
              <a:endCxn id="610413" idx="2"/>
            </p:cNvCxnSpPr>
            <p:nvPr/>
          </p:nvCxnSpPr>
          <p:spPr bwMode="auto">
            <a:xfrm flipH="1" flipV="1">
              <a:off x="2076" y="1193"/>
              <a:ext cx="187" cy="136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0382" name="AutoShape 78">
              <a:extLst>
                <a:ext uri="{FF2B5EF4-FFF2-40B4-BE49-F238E27FC236}">
                  <a16:creationId xmlns:a16="http://schemas.microsoft.com/office/drawing/2014/main" id="{6EEBF69B-4E36-4FBD-8119-D45BDF5A0B5A}"/>
                </a:ext>
              </a:extLst>
            </p:cNvPr>
            <p:cNvCxnSpPr>
              <a:cxnSpLocks noChangeShapeType="1"/>
              <a:stCxn id="610395" idx="0"/>
              <a:endCxn id="610414" idx="2"/>
            </p:cNvCxnSpPr>
            <p:nvPr/>
          </p:nvCxnSpPr>
          <p:spPr bwMode="auto">
            <a:xfrm flipV="1">
              <a:off x="2263" y="1193"/>
              <a:ext cx="62" cy="136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0383" name="AutoShape 79">
              <a:extLst>
                <a:ext uri="{FF2B5EF4-FFF2-40B4-BE49-F238E27FC236}">
                  <a16:creationId xmlns:a16="http://schemas.microsoft.com/office/drawing/2014/main" id="{A64C7D1A-A9F7-4992-93D3-B48CA689A473}"/>
                </a:ext>
              </a:extLst>
            </p:cNvPr>
            <p:cNvCxnSpPr>
              <a:cxnSpLocks noChangeShapeType="1"/>
              <a:stCxn id="610394" idx="0"/>
              <a:endCxn id="610414" idx="2"/>
            </p:cNvCxnSpPr>
            <p:nvPr/>
          </p:nvCxnSpPr>
          <p:spPr bwMode="auto">
            <a:xfrm flipV="1">
              <a:off x="2015" y="1193"/>
              <a:ext cx="310" cy="136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0384" name="AutoShape 80">
              <a:extLst>
                <a:ext uri="{FF2B5EF4-FFF2-40B4-BE49-F238E27FC236}">
                  <a16:creationId xmlns:a16="http://schemas.microsoft.com/office/drawing/2014/main" id="{0F369E7B-080A-4DE4-88A7-BF86E303D39F}"/>
                </a:ext>
              </a:extLst>
            </p:cNvPr>
            <p:cNvCxnSpPr>
              <a:cxnSpLocks noChangeShapeType="1"/>
              <a:stCxn id="610394" idx="0"/>
              <a:endCxn id="610415" idx="2"/>
            </p:cNvCxnSpPr>
            <p:nvPr/>
          </p:nvCxnSpPr>
          <p:spPr bwMode="auto">
            <a:xfrm flipV="1">
              <a:off x="2015" y="1193"/>
              <a:ext cx="558" cy="136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0385" name="AutoShape 81">
              <a:extLst>
                <a:ext uri="{FF2B5EF4-FFF2-40B4-BE49-F238E27FC236}">
                  <a16:creationId xmlns:a16="http://schemas.microsoft.com/office/drawing/2014/main" id="{DAE915D5-0A88-41AD-A465-D8699F486049}"/>
                </a:ext>
              </a:extLst>
            </p:cNvPr>
            <p:cNvCxnSpPr>
              <a:cxnSpLocks noChangeShapeType="1"/>
              <a:stCxn id="610395" idx="0"/>
              <a:endCxn id="610415" idx="2"/>
            </p:cNvCxnSpPr>
            <p:nvPr/>
          </p:nvCxnSpPr>
          <p:spPr bwMode="auto">
            <a:xfrm flipV="1">
              <a:off x="2263" y="1193"/>
              <a:ext cx="310" cy="136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0386" name="AutoShape 82">
              <a:extLst>
                <a:ext uri="{FF2B5EF4-FFF2-40B4-BE49-F238E27FC236}">
                  <a16:creationId xmlns:a16="http://schemas.microsoft.com/office/drawing/2014/main" id="{36865695-0B12-4C02-A3A4-12AFEBCD8D0D}"/>
                </a:ext>
              </a:extLst>
            </p:cNvPr>
            <p:cNvCxnSpPr>
              <a:cxnSpLocks noChangeShapeType="1"/>
              <a:stCxn id="610396" idx="0"/>
              <a:endCxn id="610415" idx="2"/>
            </p:cNvCxnSpPr>
            <p:nvPr/>
          </p:nvCxnSpPr>
          <p:spPr bwMode="auto">
            <a:xfrm flipV="1">
              <a:off x="2512" y="1193"/>
              <a:ext cx="61" cy="136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0387" name="AutoShape 83">
              <a:extLst>
                <a:ext uri="{FF2B5EF4-FFF2-40B4-BE49-F238E27FC236}">
                  <a16:creationId xmlns:a16="http://schemas.microsoft.com/office/drawing/2014/main" id="{28AEA6B9-D611-4F6D-AB44-AA027A2CA0C8}"/>
                </a:ext>
              </a:extLst>
            </p:cNvPr>
            <p:cNvCxnSpPr>
              <a:cxnSpLocks noChangeShapeType="1"/>
              <a:stCxn id="610396" idx="0"/>
              <a:endCxn id="610414" idx="2"/>
            </p:cNvCxnSpPr>
            <p:nvPr/>
          </p:nvCxnSpPr>
          <p:spPr bwMode="auto">
            <a:xfrm flipH="1" flipV="1">
              <a:off x="2325" y="1193"/>
              <a:ext cx="187" cy="136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10388" name="Rectangle 84">
              <a:extLst>
                <a:ext uri="{FF2B5EF4-FFF2-40B4-BE49-F238E27FC236}">
                  <a16:creationId xmlns:a16="http://schemas.microsoft.com/office/drawing/2014/main" id="{9786894B-49D3-46C3-AE51-9C68B65649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" y="2557"/>
              <a:ext cx="189" cy="14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0389" name="Rectangle 85">
              <a:extLst>
                <a:ext uri="{FF2B5EF4-FFF2-40B4-BE49-F238E27FC236}">
                  <a16:creationId xmlns:a16="http://schemas.microsoft.com/office/drawing/2014/main" id="{38DC50E6-4D6D-4EC0-A867-BD2995C844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9" y="2557"/>
              <a:ext cx="188" cy="14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0390" name="Rectangle 86">
              <a:extLst>
                <a:ext uri="{FF2B5EF4-FFF2-40B4-BE49-F238E27FC236}">
                  <a16:creationId xmlns:a16="http://schemas.microsoft.com/office/drawing/2014/main" id="{96F66DB8-4507-408C-8892-112919CE69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" y="2557"/>
              <a:ext cx="188" cy="14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0391" name="Rectangle 87">
              <a:extLst>
                <a:ext uri="{FF2B5EF4-FFF2-40B4-BE49-F238E27FC236}">
                  <a16:creationId xmlns:a16="http://schemas.microsoft.com/office/drawing/2014/main" id="{1578D1D0-F405-4648-9C1C-1F4854A61B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6" y="2557"/>
              <a:ext cx="188" cy="14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0392" name="Rectangle 88">
              <a:extLst>
                <a:ext uri="{FF2B5EF4-FFF2-40B4-BE49-F238E27FC236}">
                  <a16:creationId xmlns:a16="http://schemas.microsoft.com/office/drawing/2014/main" id="{7BFD79F2-EE63-4F6A-9076-A1324BBF27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4" y="2557"/>
              <a:ext cx="188" cy="14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0393" name="Rectangle 89">
              <a:extLst>
                <a:ext uri="{FF2B5EF4-FFF2-40B4-BE49-F238E27FC236}">
                  <a16:creationId xmlns:a16="http://schemas.microsoft.com/office/drawing/2014/main" id="{70B81BD8-9E58-4F8F-BEDE-93B064069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3" y="2557"/>
              <a:ext cx="188" cy="14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0394" name="Rectangle 90">
              <a:extLst>
                <a:ext uri="{FF2B5EF4-FFF2-40B4-BE49-F238E27FC236}">
                  <a16:creationId xmlns:a16="http://schemas.microsoft.com/office/drawing/2014/main" id="{377D22A6-A809-43BF-A1D5-11E035E4B4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1" y="2557"/>
              <a:ext cx="188" cy="14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0395" name="Rectangle 91">
              <a:extLst>
                <a:ext uri="{FF2B5EF4-FFF2-40B4-BE49-F238E27FC236}">
                  <a16:creationId xmlns:a16="http://schemas.microsoft.com/office/drawing/2014/main" id="{AE913398-411B-4BF2-B040-F2469C77B4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9" y="2557"/>
              <a:ext cx="189" cy="14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0396" name="Rectangle 92">
              <a:extLst>
                <a:ext uri="{FF2B5EF4-FFF2-40B4-BE49-F238E27FC236}">
                  <a16:creationId xmlns:a16="http://schemas.microsoft.com/office/drawing/2014/main" id="{E76AF68F-2C7D-4E97-9704-3AC6287982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8" y="2557"/>
              <a:ext cx="188" cy="14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0397" name="Rectangle 93">
              <a:extLst>
                <a:ext uri="{FF2B5EF4-FFF2-40B4-BE49-F238E27FC236}">
                  <a16:creationId xmlns:a16="http://schemas.microsoft.com/office/drawing/2014/main" id="{46979BCD-21ED-44C6-BB0C-4820340932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6" y="2557"/>
              <a:ext cx="189" cy="14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610398" name="AutoShape 94">
              <a:extLst>
                <a:ext uri="{FF2B5EF4-FFF2-40B4-BE49-F238E27FC236}">
                  <a16:creationId xmlns:a16="http://schemas.microsoft.com/office/drawing/2014/main" id="{199D734E-4945-451A-B180-132D5A88D867}"/>
                </a:ext>
              </a:extLst>
            </p:cNvPr>
            <p:cNvCxnSpPr>
              <a:cxnSpLocks noChangeShapeType="1"/>
              <a:stCxn id="610388" idx="2"/>
            </p:cNvCxnSpPr>
            <p:nvPr/>
          </p:nvCxnSpPr>
          <p:spPr bwMode="auto">
            <a:xfrm>
              <a:off x="525" y="2703"/>
              <a:ext cx="0" cy="22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0399" name="AutoShape 95">
              <a:extLst>
                <a:ext uri="{FF2B5EF4-FFF2-40B4-BE49-F238E27FC236}">
                  <a16:creationId xmlns:a16="http://schemas.microsoft.com/office/drawing/2014/main" id="{433EC64E-6D53-49CA-B8A7-9A263D6458FB}"/>
                </a:ext>
              </a:extLst>
            </p:cNvPr>
            <p:cNvCxnSpPr>
              <a:cxnSpLocks noChangeShapeType="1"/>
              <a:stCxn id="610389" idx="2"/>
            </p:cNvCxnSpPr>
            <p:nvPr/>
          </p:nvCxnSpPr>
          <p:spPr bwMode="auto">
            <a:xfrm>
              <a:off x="773" y="2703"/>
              <a:ext cx="0" cy="22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0400" name="AutoShape 96">
              <a:extLst>
                <a:ext uri="{FF2B5EF4-FFF2-40B4-BE49-F238E27FC236}">
                  <a16:creationId xmlns:a16="http://schemas.microsoft.com/office/drawing/2014/main" id="{4FB609EA-F9D8-44ED-A68D-78109B2E4349}"/>
                </a:ext>
              </a:extLst>
            </p:cNvPr>
            <p:cNvCxnSpPr>
              <a:cxnSpLocks noChangeShapeType="1"/>
              <a:stCxn id="610390" idx="2"/>
            </p:cNvCxnSpPr>
            <p:nvPr/>
          </p:nvCxnSpPr>
          <p:spPr bwMode="auto">
            <a:xfrm>
              <a:off x="1021" y="2703"/>
              <a:ext cx="0" cy="22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0401" name="AutoShape 97">
              <a:extLst>
                <a:ext uri="{FF2B5EF4-FFF2-40B4-BE49-F238E27FC236}">
                  <a16:creationId xmlns:a16="http://schemas.microsoft.com/office/drawing/2014/main" id="{5C5BBFB3-E64F-4ADC-BBE2-2C3ADF39D3A1}"/>
                </a:ext>
              </a:extLst>
            </p:cNvPr>
            <p:cNvCxnSpPr>
              <a:cxnSpLocks noChangeShapeType="1"/>
              <a:stCxn id="610391" idx="2"/>
            </p:cNvCxnSpPr>
            <p:nvPr/>
          </p:nvCxnSpPr>
          <p:spPr bwMode="auto">
            <a:xfrm>
              <a:off x="1270" y="2703"/>
              <a:ext cx="0" cy="22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0402" name="AutoShape 98">
              <a:extLst>
                <a:ext uri="{FF2B5EF4-FFF2-40B4-BE49-F238E27FC236}">
                  <a16:creationId xmlns:a16="http://schemas.microsoft.com/office/drawing/2014/main" id="{98F1D81D-4203-444E-A015-42FEFBC16B1E}"/>
                </a:ext>
              </a:extLst>
            </p:cNvPr>
            <p:cNvCxnSpPr>
              <a:cxnSpLocks noChangeShapeType="1"/>
              <a:stCxn id="610392" idx="2"/>
            </p:cNvCxnSpPr>
            <p:nvPr/>
          </p:nvCxnSpPr>
          <p:spPr bwMode="auto">
            <a:xfrm>
              <a:off x="1518" y="2703"/>
              <a:ext cx="0" cy="22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0403" name="AutoShape 99">
              <a:extLst>
                <a:ext uri="{FF2B5EF4-FFF2-40B4-BE49-F238E27FC236}">
                  <a16:creationId xmlns:a16="http://schemas.microsoft.com/office/drawing/2014/main" id="{A29D88A2-1C65-4EB1-8B88-5EB4E3F1EF38}"/>
                </a:ext>
              </a:extLst>
            </p:cNvPr>
            <p:cNvCxnSpPr>
              <a:cxnSpLocks noChangeShapeType="1"/>
              <a:stCxn id="610393" idx="2"/>
            </p:cNvCxnSpPr>
            <p:nvPr/>
          </p:nvCxnSpPr>
          <p:spPr bwMode="auto">
            <a:xfrm>
              <a:off x="1767" y="2703"/>
              <a:ext cx="0" cy="22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0404" name="AutoShape 100">
              <a:extLst>
                <a:ext uri="{FF2B5EF4-FFF2-40B4-BE49-F238E27FC236}">
                  <a16:creationId xmlns:a16="http://schemas.microsoft.com/office/drawing/2014/main" id="{151F046A-330C-42DA-AB92-5A2D3FD4472F}"/>
                </a:ext>
              </a:extLst>
            </p:cNvPr>
            <p:cNvCxnSpPr>
              <a:cxnSpLocks noChangeShapeType="1"/>
              <a:stCxn id="610394" idx="2"/>
            </p:cNvCxnSpPr>
            <p:nvPr/>
          </p:nvCxnSpPr>
          <p:spPr bwMode="auto">
            <a:xfrm>
              <a:off x="2015" y="2703"/>
              <a:ext cx="0" cy="22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0405" name="AutoShape 101">
              <a:extLst>
                <a:ext uri="{FF2B5EF4-FFF2-40B4-BE49-F238E27FC236}">
                  <a16:creationId xmlns:a16="http://schemas.microsoft.com/office/drawing/2014/main" id="{8F15FB3E-A1B2-426C-9033-9EB501C0324F}"/>
                </a:ext>
              </a:extLst>
            </p:cNvPr>
            <p:cNvCxnSpPr>
              <a:cxnSpLocks noChangeShapeType="1"/>
              <a:stCxn id="610395" idx="2"/>
            </p:cNvCxnSpPr>
            <p:nvPr/>
          </p:nvCxnSpPr>
          <p:spPr bwMode="auto">
            <a:xfrm>
              <a:off x="2264" y="2703"/>
              <a:ext cx="0" cy="22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0406" name="AutoShape 102">
              <a:extLst>
                <a:ext uri="{FF2B5EF4-FFF2-40B4-BE49-F238E27FC236}">
                  <a16:creationId xmlns:a16="http://schemas.microsoft.com/office/drawing/2014/main" id="{E953C036-37C5-4F7A-BC0E-4AE90FE4067A}"/>
                </a:ext>
              </a:extLst>
            </p:cNvPr>
            <p:cNvCxnSpPr>
              <a:cxnSpLocks noChangeShapeType="1"/>
              <a:stCxn id="610396" idx="2"/>
            </p:cNvCxnSpPr>
            <p:nvPr/>
          </p:nvCxnSpPr>
          <p:spPr bwMode="auto">
            <a:xfrm>
              <a:off x="2512" y="2703"/>
              <a:ext cx="0" cy="22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0407" name="AutoShape 103">
              <a:extLst>
                <a:ext uri="{FF2B5EF4-FFF2-40B4-BE49-F238E27FC236}">
                  <a16:creationId xmlns:a16="http://schemas.microsoft.com/office/drawing/2014/main" id="{DA2041C1-02D4-4826-B479-BAE1A92E1849}"/>
                </a:ext>
              </a:extLst>
            </p:cNvPr>
            <p:cNvCxnSpPr>
              <a:cxnSpLocks noChangeShapeType="1"/>
              <a:stCxn id="610397" idx="2"/>
            </p:cNvCxnSpPr>
            <p:nvPr/>
          </p:nvCxnSpPr>
          <p:spPr bwMode="auto">
            <a:xfrm>
              <a:off x="2761" y="2703"/>
              <a:ext cx="0" cy="22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10408" name="Rectangle 104">
              <a:extLst>
                <a:ext uri="{FF2B5EF4-FFF2-40B4-BE49-F238E27FC236}">
                  <a16:creationId xmlns:a16="http://schemas.microsoft.com/office/drawing/2014/main" id="{31816357-667E-4805-AAB9-9950676BA5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0" y="1047"/>
              <a:ext cx="188" cy="14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0409" name="Rectangle 105">
              <a:extLst>
                <a:ext uri="{FF2B5EF4-FFF2-40B4-BE49-F238E27FC236}">
                  <a16:creationId xmlns:a16="http://schemas.microsoft.com/office/drawing/2014/main" id="{85025971-2A49-4C7C-BF2F-8125552F6A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8" y="1047"/>
              <a:ext cx="189" cy="14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0410" name="Rectangle 106">
              <a:extLst>
                <a:ext uri="{FF2B5EF4-FFF2-40B4-BE49-F238E27FC236}">
                  <a16:creationId xmlns:a16="http://schemas.microsoft.com/office/drawing/2014/main" id="{28DE88E5-5850-4423-B5C4-B84CA37998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6" y="1047"/>
              <a:ext cx="189" cy="14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0411" name="Rectangle 107">
              <a:extLst>
                <a:ext uri="{FF2B5EF4-FFF2-40B4-BE49-F238E27FC236}">
                  <a16:creationId xmlns:a16="http://schemas.microsoft.com/office/drawing/2014/main" id="{09107ECB-2702-4389-92A3-7E9EA4676E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5" y="1047"/>
              <a:ext cx="189" cy="14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0412" name="Rectangle 108">
              <a:extLst>
                <a:ext uri="{FF2B5EF4-FFF2-40B4-BE49-F238E27FC236}">
                  <a16:creationId xmlns:a16="http://schemas.microsoft.com/office/drawing/2014/main" id="{27BACE91-6D5E-43BF-8F8D-7CFEF1A3D6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3" y="1047"/>
              <a:ext cx="189" cy="14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0413" name="Rectangle 109">
              <a:extLst>
                <a:ext uri="{FF2B5EF4-FFF2-40B4-BE49-F238E27FC236}">
                  <a16:creationId xmlns:a16="http://schemas.microsoft.com/office/drawing/2014/main" id="{386C30F5-7DDD-4CC2-9883-3B472534AB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2" y="1047"/>
              <a:ext cx="189" cy="14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0414" name="Rectangle 110">
              <a:extLst>
                <a:ext uri="{FF2B5EF4-FFF2-40B4-BE49-F238E27FC236}">
                  <a16:creationId xmlns:a16="http://schemas.microsoft.com/office/drawing/2014/main" id="{E8966519-90F1-4440-AD1D-31277B8FD6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0" y="1047"/>
              <a:ext cx="189" cy="14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0415" name="Rectangle 111">
              <a:extLst>
                <a:ext uri="{FF2B5EF4-FFF2-40B4-BE49-F238E27FC236}">
                  <a16:creationId xmlns:a16="http://schemas.microsoft.com/office/drawing/2014/main" id="{B8C2BABA-13DB-46C3-BD01-C86B2FE9C6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8" y="1047"/>
              <a:ext cx="189" cy="14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0416" name="Text Box 112">
            <a:extLst>
              <a:ext uri="{FF2B5EF4-FFF2-40B4-BE49-F238E27FC236}">
                <a16:creationId xmlns:a16="http://schemas.microsoft.com/office/drawing/2014/main" id="{D391FBCD-F302-4044-AB3F-D4AD5190B2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200" y="1373188"/>
            <a:ext cx="817563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200" b="1">
                <a:latin typeface="Comic Sans MS" panose="030F0702030302020204" pitchFamily="66" charset="0"/>
              </a:rPr>
              <a:t>80 ports</a:t>
            </a:r>
          </a:p>
          <a:p>
            <a:pPr algn="ctr"/>
            <a:r>
              <a:rPr lang="en-US" altLang="en-US" sz="1200" b="1">
                <a:latin typeface="Comic Sans MS" panose="030F0702030302020204" pitchFamily="66" charset="0"/>
              </a:rPr>
              <a:t>to lower</a:t>
            </a:r>
          </a:p>
          <a:p>
            <a:pPr algn="ctr"/>
            <a:r>
              <a:rPr lang="en-US" altLang="en-US" sz="1200" b="1">
                <a:latin typeface="Comic Sans MS" panose="030F0702030302020204" pitchFamily="66" charset="0"/>
              </a:rPr>
              <a:t>level</a:t>
            </a:r>
            <a:endParaRPr lang="en-US" altLang="en-US" sz="1200" b="1"/>
          </a:p>
        </p:txBody>
      </p:sp>
      <p:sp>
        <p:nvSpPr>
          <p:cNvPr id="610417" name="Text Box 113">
            <a:extLst>
              <a:ext uri="{FF2B5EF4-FFF2-40B4-BE49-F238E27FC236}">
                <a16:creationId xmlns:a16="http://schemas.microsoft.com/office/drawing/2014/main" id="{6DDDEC0A-FD09-40CF-A89A-4C851CD0A7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2863" y="3887788"/>
            <a:ext cx="858838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200" b="1">
                <a:latin typeface="Comic Sans MS" panose="030F0702030302020204" pitchFamily="66" charset="0"/>
              </a:rPr>
              <a:t>64 ports</a:t>
            </a:r>
          </a:p>
          <a:p>
            <a:pPr algn="ctr"/>
            <a:r>
              <a:rPr lang="en-US" altLang="en-US" sz="1200" b="1">
                <a:latin typeface="Comic Sans MS" panose="030F0702030302020204" pitchFamily="66" charset="0"/>
              </a:rPr>
              <a:t>to higher</a:t>
            </a:r>
          </a:p>
          <a:p>
            <a:pPr algn="ctr"/>
            <a:r>
              <a:rPr lang="en-US" altLang="en-US" sz="1200" b="1">
                <a:latin typeface="Comic Sans MS" panose="030F0702030302020204" pitchFamily="66" charset="0"/>
              </a:rPr>
              <a:t>level</a:t>
            </a:r>
            <a:endParaRPr lang="en-US" altLang="en-US" sz="1200" b="1"/>
          </a:p>
        </p:txBody>
      </p:sp>
      <p:sp>
        <p:nvSpPr>
          <p:cNvPr id="610418" name="Rectangle 114">
            <a:extLst>
              <a:ext uri="{FF2B5EF4-FFF2-40B4-BE49-F238E27FC236}">
                <a16:creationId xmlns:a16="http://schemas.microsoft.com/office/drawing/2014/main" id="{E784DCE9-7CB8-4134-8669-71B01A8341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7500" y="152400"/>
            <a:ext cx="41910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 algn="ctr" defTabSz="957263">
              <a:defRPr sz="2800">
                <a:solidFill>
                  <a:srgbClr val="4F5557"/>
                </a:solidFill>
                <a:latin typeface="Comic Sans MS" panose="030F0702030302020204" pitchFamily="66" charset="0"/>
              </a:defRPr>
            </a:lvl1pPr>
            <a:lvl2pPr algn="ctr" defTabSz="957263">
              <a:defRPr sz="2800">
                <a:solidFill>
                  <a:srgbClr val="4F5557"/>
                </a:solidFill>
                <a:latin typeface="Comic Sans MS" panose="030F0702030302020204" pitchFamily="66" charset="0"/>
              </a:defRPr>
            </a:lvl2pPr>
            <a:lvl3pPr algn="ctr" defTabSz="957263">
              <a:defRPr sz="2800">
                <a:solidFill>
                  <a:srgbClr val="4F5557"/>
                </a:solidFill>
                <a:latin typeface="Comic Sans MS" panose="030F0702030302020204" pitchFamily="66" charset="0"/>
              </a:defRPr>
            </a:lvl3pPr>
            <a:lvl4pPr algn="ctr" defTabSz="957263">
              <a:defRPr sz="2800">
                <a:solidFill>
                  <a:srgbClr val="4F5557"/>
                </a:solidFill>
                <a:latin typeface="Comic Sans MS" panose="030F0702030302020204" pitchFamily="66" charset="0"/>
              </a:defRPr>
            </a:lvl4pPr>
            <a:lvl5pPr algn="ctr" defTabSz="957263">
              <a:defRPr sz="2800">
                <a:solidFill>
                  <a:srgbClr val="4F5557"/>
                </a:solidFill>
                <a:latin typeface="Comic Sans MS" panose="030F0702030302020204" pitchFamily="66" charset="0"/>
              </a:defRPr>
            </a:lvl5pPr>
            <a:lvl6pPr marL="4572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4F5557"/>
                </a:solidFill>
                <a:latin typeface="Comic Sans MS" panose="030F0702030302020204" pitchFamily="66" charset="0"/>
              </a:defRPr>
            </a:lvl6pPr>
            <a:lvl7pPr marL="9144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4F5557"/>
                </a:solidFill>
                <a:latin typeface="Comic Sans MS" panose="030F0702030302020204" pitchFamily="66" charset="0"/>
              </a:defRPr>
            </a:lvl7pPr>
            <a:lvl8pPr marL="1371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4F5557"/>
                </a:solidFill>
                <a:latin typeface="Comic Sans MS" panose="030F0702030302020204" pitchFamily="66" charset="0"/>
              </a:defRPr>
            </a:lvl8pPr>
            <a:lvl9pPr marL="18288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4F5557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2400"/>
              <a:t>QSW Networks (dual rail)</a:t>
            </a:r>
            <a:endParaRPr lang="en-US" altLang="en-US"/>
          </a:p>
        </p:txBody>
      </p:sp>
      <p:pic>
        <p:nvPicPr>
          <p:cNvPr id="610419" name="Picture 115">
            <a:extLst>
              <a:ext uri="{FF2B5EF4-FFF2-40B4-BE49-F238E27FC236}">
                <a16:creationId xmlns:a16="http://schemas.microsoft.com/office/drawing/2014/main" id="{1C137392-1C83-472E-A3DD-3AD692415D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575" y="0"/>
            <a:ext cx="2765425" cy="629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0421" name="Text Box 117">
            <a:extLst>
              <a:ext uri="{FF2B5EF4-FFF2-40B4-BE49-F238E27FC236}">
                <a16:creationId xmlns:a16="http://schemas.microsoft.com/office/drawing/2014/main" id="{2EC057FA-EFB8-43B0-AC96-22FAADDE2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450" y="5703888"/>
            <a:ext cx="36687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en-US" i="1">
                <a:latin typeface="Comic Sans MS" panose="030F0702030302020204" pitchFamily="66" charset="0"/>
              </a:rPr>
              <a:t>36 switches (128 ports) - 2560 links</a:t>
            </a:r>
            <a:r>
              <a:rPr lang="fr-FR" altLang="en-US"/>
              <a:t> </a:t>
            </a:r>
          </a:p>
        </p:txBody>
      </p:sp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5">
            <a:extLst>
              <a:ext uri="{FF2B5EF4-FFF2-40B4-BE49-F238E27FC236}">
                <a16:creationId xmlns:a16="http://schemas.microsoft.com/office/drawing/2014/main" id="{1E73610E-827A-4165-9ECB-23109D5B4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en-US"/>
              <a:t>CEA/DAM </a:t>
            </a:r>
          </a:p>
        </p:txBody>
      </p:sp>
      <p:sp>
        <p:nvSpPr>
          <p:cNvPr id="545794" name="Rectangle 2">
            <a:extLst>
              <a:ext uri="{FF2B5EF4-FFF2-40B4-BE49-F238E27FC236}">
                <a16:creationId xmlns:a16="http://schemas.microsoft.com/office/drawing/2014/main" id="{7A1DFF0F-6DEA-431C-BC75-13BD66FF13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38100"/>
            <a:ext cx="7467600" cy="685800"/>
          </a:xfrm>
        </p:spPr>
        <p:txBody>
          <a:bodyPr/>
          <a:lstStyle/>
          <a:p>
            <a:r>
              <a:rPr lang="fr-CA" altLang="fr-CA" sz="2400"/>
              <a:t>TERA Benchmark</a:t>
            </a:r>
          </a:p>
        </p:txBody>
      </p:sp>
      <p:sp>
        <p:nvSpPr>
          <p:cNvPr id="545795" name="Text Box 3">
            <a:extLst>
              <a:ext uri="{FF2B5EF4-FFF2-40B4-BE49-F238E27FC236}">
                <a16:creationId xmlns:a16="http://schemas.microsoft.com/office/drawing/2014/main" id="{A2BB31B4-7BF1-44EA-A0BA-7AC58E8E15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00" y="4206875"/>
            <a:ext cx="335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CA" altLang="fr-CA" sz="1200">
                <a:latin typeface="Comic Sans MS" panose="030F0702030302020204" pitchFamily="66" charset="0"/>
              </a:rPr>
              <a:t>Euler Equations of gaz dynamics solved in a 3D Eulerian mesh</a:t>
            </a:r>
          </a:p>
        </p:txBody>
      </p:sp>
      <p:grpSp>
        <p:nvGrpSpPr>
          <p:cNvPr id="545796" name="Group 4">
            <a:extLst>
              <a:ext uri="{FF2B5EF4-FFF2-40B4-BE49-F238E27FC236}">
                <a16:creationId xmlns:a16="http://schemas.microsoft.com/office/drawing/2014/main" id="{EB2AB099-9FFF-49DF-851A-7733D8A17A4B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1722438"/>
            <a:ext cx="3733800" cy="2209800"/>
            <a:chOff x="3072" y="2304"/>
            <a:chExt cx="2496" cy="1728"/>
          </a:xfrm>
        </p:grpSpPr>
        <p:pic>
          <p:nvPicPr>
            <p:cNvPr id="545797" name="Picture 5">
              <a:extLst>
                <a:ext uri="{FF2B5EF4-FFF2-40B4-BE49-F238E27FC236}">
                  <a16:creationId xmlns:a16="http://schemas.microsoft.com/office/drawing/2014/main" id="{3907B65E-FBE0-4A08-9A66-14DD7757DB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2304"/>
              <a:ext cx="2496" cy="1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45798" name="Text Box 6">
              <a:extLst>
                <a:ext uri="{FF2B5EF4-FFF2-40B4-BE49-F238E27FC236}">
                  <a16:creationId xmlns:a16="http://schemas.microsoft.com/office/drawing/2014/main" id="{DCA778C1-53C5-4EAC-A868-A04D9CAFED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8" y="3216"/>
              <a:ext cx="2016" cy="5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fr-CA" altLang="fr-CA" sz="1400">
                  <a:latin typeface="Comic Sans MS" panose="030F0702030302020204" pitchFamily="66" charset="0"/>
                </a:rPr>
                <a:t>December 12, 2001 : 1,32 Tflops on 2475 processors</a:t>
              </a:r>
              <a:br>
                <a:rPr lang="fr-CA" altLang="fr-CA" sz="1400">
                  <a:latin typeface="Comic Sans MS" panose="030F0702030302020204" pitchFamily="66" charset="0"/>
                </a:rPr>
              </a:br>
              <a:r>
                <a:rPr lang="fr-CA" altLang="fr-CA" sz="1400">
                  <a:latin typeface="Comic Sans MS" panose="030F0702030302020204" pitchFamily="66" charset="0"/>
                </a:rPr>
                <a:t>10 billion cells</a:t>
              </a:r>
              <a:endParaRPr lang="fr-CA" altLang="fr-CA" sz="2400">
                <a:latin typeface="Times" panose="02020603050405020304" pitchFamily="18" charset="0"/>
              </a:endParaRPr>
            </a:p>
          </p:txBody>
        </p:sp>
      </p:grpSp>
      <p:sp>
        <p:nvSpPr>
          <p:cNvPr id="545799" name="Text Box 7">
            <a:extLst>
              <a:ext uri="{FF2B5EF4-FFF2-40B4-BE49-F238E27FC236}">
                <a16:creationId xmlns:a16="http://schemas.microsoft.com/office/drawing/2014/main" id="{231655B3-D322-4B3C-8878-6012353C68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189038"/>
            <a:ext cx="3673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r-FR" altLang="en-US" sz="1200">
                <a:latin typeface="Comic Sans MS" panose="030F0702030302020204" pitchFamily="66" charset="0"/>
              </a:rPr>
              <a:t>A "demo applicaction" able to reach very high performances</a:t>
            </a:r>
            <a:endParaRPr lang="fr-CA" altLang="fr-CA" sz="1200">
              <a:latin typeface="Comic Sans MS" panose="030F0702030302020204" pitchFamily="66" charset="0"/>
            </a:endParaRPr>
          </a:p>
        </p:txBody>
      </p:sp>
      <p:sp>
        <p:nvSpPr>
          <p:cNvPr id="545800" name="Text Box 8">
            <a:extLst>
              <a:ext uri="{FF2B5EF4-FFF2-40B4-BE49-F238E27FC236}">
                <a16:creationId xmlns:a16="http://schemas.microsoft.com/office/drawing/2014/main" id="{4B8A0171-9402-4EFD-9402-F9CF0D68A4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1279525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r-FR" altLang="en-US" sz="1200">
                <a:latin typeface="Comic Sans MS" panose="030F0702030302020204" pitchFamily="66" charset="0"/>
              </a:rPr>
              <a:t>Show that the whole system</a:t>
            </a:r>
          </a:p>
          <a:p>
            <a:pPr algn="ctr"/>
            <a:r>
              <a:rPr lang="fr-FR" altLang="en-US" sz="1200">
                <a:latin typeface="Comic Sans MS" panose="030F0702030302020204" pitchFamily="66" charset="0"/>
              </a:rPr>
              <a:t>can be used by a single application</a:t>
            </a:r>
            <a:endParaRPr lang="fr-CA" altLang="fr-CA" sz="1200">
              <a:latin typeface="Comic Sans MS" panose="030F0702030302020204" pitchFamily="66" charset="0"/>
            </a:endParaRPr>
          </a:p>
        </p:txBody>
      </p:sp>
      <p:graphicFrame>
        <p:nvGraphicFramePr>
          <p:cNvPr id="545801" name="Object 9">
            <a:extLst>
              <a:ext uri="{FF2B5EF4-FFF2-40B4-BE49-F238E27FC236}">
                <a16:creationId xmlns:a16="http://schemas.microsoft.com/office/drawing/2014/main" id="{D7777B68-1959-44B4-B8F5-E81FADC91FA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91000" y="1920875"/>
          <a:ext cx="3124200" cy="194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6976" name="Feuille de calcul" r:id="rId4" imgW="6858226" imgH="4610378" progId="Excel.Sheet.8">
                  <p:embed/>
                </p:oleObj>
              </mc:Choice>
              <mc:Fallback>
                <p:oleObj name="Feuille de calcul" r:id="rId4" imgW="6858226" imgH="4610378" progId="Excel.Sheet.8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1920875"/>
                        <a:ext cx="3124200" cy="1947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5804" name="Text Box 12">
            <a:extLst>
              <a:ext uri="{FF2B5EF4-FFF2-40B4-BE49-F238E27FC236}">
                <a16:creationId xmlns:a16="http://schemas.microsoft.com/office/drawing/2014/main" id="{15DEDDF2-6852-44FC-82FC-8F963AC7DF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62000"/>
            <a:ext cx="7543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r-FR" altLang="en-US" sz="2000">
                <a:latin typeface="Comic Sans MS" panose="030F0702030302020204" pitchFamily="66" charset="0"/>
              </a:rPr>
              <a:t>Show what really means 1 sustained Tflops !</a:t>
            </a:r>
          </a:p>
        </p:txBody>
      </p:sp>
      <p:graphicFrame>
        <p:nvGraphicFramePr>
          <p:cNvPr id="545805" name="Object 13">
            <a:extLst>
              <a:ext uri="{FF2B5EF4-FFF2-40B4-BE49-F238E27FC236}">
                <a16:creationId xmlns:a16="http://schemas.microsoft.com/office/drawing/2014/main" id="{12950965-96AC-4776-AF41-2ADE2858F3C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8500" y="4816475"/>
          <a:ext cx="18034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6977" name="Equation" r:id="rId6" imgW="1803240" imgH="1143000" progId="Equation.3">
                  <p:embed/>
                </p:oleObj>
              </mc:Choice>
              <mc:Fallback>
                <p:oleObj name="Equation" r:id="rId6" imgW="1803240" imgH="11430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500" y="4816475"/>
                        <a:ext cx="18034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45806" name="Picture 14">
            <a:extLst>
              <a:ext uri="{FF2B5EF4-FFF2-40B4-BE49-F238E27FC236}">
                <a16:creationId xmlns:a16="http://schemas.microsoft.com/office/drawing/2014/main" id="{0AFD15AF-E604-44EB-84B3-76E11906C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90"/>
          <a:stretch>
            <a:fillRect/>
          </a:stretch>
        </p:blipFill>
        <p:spPr bwMode="auto">
          <a:xfrm>
            <a:off x="7162800" y="38100"/>
            <a:ext cx="1905000" cy="169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5809" name="Picture 17">
            <a:extLst>
              <a:ext uri="{FF2B5EF4-FFF2-40B4-BE49-F238E27FC236}">
                <a16:creationId xmlns:a16="http://schemas.microsoft.com/office/drawing/2014/main" id="{56C9914D-1C0E-4E17-BA32-05D5AF868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900" y="4016375"/>
            <a:ext cx="3670300" cy="260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5810" name="Text Box 18">
            <a:extLst>
              <a:ext uri="{FF2B5EF4-FFF2-40B4-BE49-F238E27FC236}">
                <a16:creationId xmlns:a16="http://schemas.microsoft.com/office/drawing/2014/main" id="{47C0500C-AD88-4C5E-8CFA-660574E57E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5319713"/>
            <a:ext cx="12954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altLang="fr-CA" sz="1200">
                <a:latin typeface="Comic Sans MS" panose="030F0702030302020204" pitchFamily="66" charset="0"/>
              </a:rPr>
              <a:t>11 million cells</a:t>
            </a:r>
          </a:p>
          <a:p>
            <a:r>
              <a:rPr lang="fr-FR" altLang="fr-CA" sz="1200">
                <a:latin typeface="Comic Sans MS" panose="030F0702030302020204" pitchFamily="66" charset="0"/>
              </a:rPr>
              <a:t>16 proc EV7</a:t>
            </a:r>
          </a:p>
          <a:p>
            <a:r>
              <a:rPr lang="fr-FR" altLang="fr-CA" sz="1200">
                <a:latin typeface="Comic Sans MS" panose="030F0702030302020204" pitchFamily="66" charset="0"/>
              </a:rPr>
              <a:t>35 hours</a:t>
            </a:r>
            <a:endParaRPr lang="fr-CA" altLang="fr-CA" sz="1200">
              <a:latin typeface="Comic Sans MS" panose="030F0702030302020204" pitchFamily="66" charset="0"/>
            </a:endParaRPr>
          </a:p>
        </p:txBody>
      </p:sp>
      <p:sp>
        <p:nvSpPr>
          <p:cNvPr id="545811" name="Text Box 19">
            <a:extLst>
              <a:ext uri="{FF2B5EF4-FFF2-40B4-BE49-F238E27FC236}">
                <a16:creationId xmlns:a16="http://schemas.microsoft.com/office/drawing/2014/main" id="{4C3E3090-F148-4410-83B8-03ABA096F8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782763"/>
            <a:ext cx="12954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r-FR" altLang="fr-CA" sz="1200">
                <a:latin typeface="Comic Sans MS" panose="030F0702030302020204" pitchFamily="66" charset="0"/>
              </a:rPr>
              <a:t>B. Meltz</a:t>
            </a:r>
            <a:endParaRPr lang="fr-CA" altLang="fr-CA" sz="120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6DCB847D-75B9-43C5-B0E4-E88559289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en-US"/>
              <a:t>CEA/DAM </a:t>
            </a:r>
          </a:p>
        </p:txBody>
      </p:sp>
      <p:sp>
        <p:nvSpPr>
          <p:cNvPr id="688130" name="Rectangle 2">
            <a:extLst>
              <a:ext uri="{FF2B5EF4-FFF2-40B4-BE49-F238E27FC236}">
                <a16:creationId xmlns:a16="http://schemas.microsoft.com/office/drawing/2014/main" id="{D760C80E-804E-4696-B8AB-1BC56AA7C1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62400" y="3124200"/>
            <a:ext cx="4460875" cy="571500"/>
          </a:xfrm>
        </p:spPr>
        <p:txBody>
          <a:bodyPr/>
          <a:lstStyle/>
          <a:p>
            <a:r>
              <a:rPr lang="fr-FR" altLang="en-US"/>
              <a:t>One year after - First Return of Experience</a:t>
            </a:r>
            <a:br>
              <a:rPr lang="fr-FR" altLang="en-US"/>
            </a:br>
            <a:br>
              <a:rPr lang="fr-FR" altLang="en-US"/>
            </a:br>
            <a:r>
              <a:rPr lang="fr-FR" altLang="en-US"/>
              <a:t>(key words : robustness and scalability)</a:t>
            </a:r>
          </a:p>
        </p:txBody>
      </p:sp>
      <p:graphicFrame>
        <p:nvGraphicFramePr>
          <p:cNvPr id="688131" name="Object 3">
            <a:hlinkClick r:id="" action="ppaction://ole?verb=0"/>
            <a:extLst>
              <a:ext uri="{FF2B5EF4-FFF2-40B4-BE49-F238E27FC236}">
                <a16:creationId xmlns:a16="http://schemas.microsoft.com/office/drawing/2014/main" id="{87B5CE23-5B01-4245-B004-C26BF5776040}"/>
              </a:ext>
            </a:extLst>
          </p:cNvPr>
          <p:cNvGraphicFramePr>
            <a:graphicFrameLocks/>
          </p:cNvGraphicFramePr>
          <p:nvPr/>
        </p:nvGraphicFramePr>
        <p:xfrm>
          <a:off x="1066800" y="1905000"/>
          <a:ext cx="2343150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8133" name="Clip" r:id="rId3" imgW="3936960" imgH="3419280" progId="MS_ClipArt_Gallery.5">
                  <p:embed/>
                </p:oleObj>
              </mc:Choice>
              <mc:Fallback>
                <p:oleObj name="Clip" r:id="rId3" imgW="3936960" imgH="3419280" progId="MS_ClipArt_Gallery.5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905000"/>
                        <a:ext cx="2343150" cy="304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0799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84F3C9-FF08-4BB8-B2FB-7CCB8256D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en-US"/>
              <a:t>CEA/DAM </a:t>
            </a:r>
          </a:p>
        </p:txBody>
      </p:sp>
      <p:sp>
        <p:nvSpPr>
          <p:cNvPr id="689154" name="Rectangle 2">
            <a:extLst>
              <a:ext uri="{FF2B5EF4-FFF2-40B4-BE49-F238E27FC236}">
                <a16:creationId xmlns:a16="http://schemas.microsoft.com/office/drawing/2014/main" id="{78EB5260-DE54-4950-9055-8CE0682550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en-US" sz="2400"/>
              <a:t>Production Codes (1)</a:t>
            </a:r>
            <a:endParaRPr lang="fr-FR" altLang="en-US"/>
          </a:p>
        </p:txBody>
      </p:sp>
      <p:sp>
        <p:nvSpPr>
          <p:cNvPr id="689155" name="Rectangle 3">
            <a:extLst>
              <a:ext uri="{FF2B5EF4-FFF2-40B4-BE49-F238E27FC236}">
                <a16:creationId xmlns:a16="http://schemas.microsoft.com/office/drawing/2014/main" id="{0BA777F6-17EA-43E8-AB8D-359E728D69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8077200" cy="4191000"/>
          </a:xfrm>
        </p:spPr>
        <p:txBody>
          <a:bodyPr/>
          <a:lstStyle/>
          <a:p>
            <a:r>
              <a:rPr lang="fr-FR" altLang="en-US"/>
              <a:t>Four important codes requires a large part of computing power :</a:t>
            </a:r>
          </a:p>
          <a:p>
            <a:pPr lvl="1"/>
            <a:r>
              <a:rPr lang="fr-FR" altLang="en-US"/>
              <a:t>Currently : A,B,C, D (D under construction)</a:t>
            </a:r>
          </a:p>
          <a:p>
            <a:pPr lvl="1"/>
            <a:r>
              <a:rPr lang="fr-FR" altLang="en-US"/>
              <a:t>Old codes have been thrown away with the CRAY T90</a:t>
            </a:r>
          </a:p>
          <a:p>
            <a:pPr lvl="1"/>
            <a:endParaRPr lang="fr-FR" altLang="en-US"/>
          </a:p>
          <a:p>
            <a:r>
              <a:rPr lang="fr-FR" altLang="en-US"/>
              <a:t>A, B and D have been designed from the start for parallel systems (MPI)</a:t>
            </a:r>
          </a:p>
          <a:p>
            <a:endParaRPr lang="fr-FR" altLang="en-US"/>
          </a:p>
          <a:p>
            <a:r>
              <a:rPr lang="fr-FR" altLang="en-US"/>
              <a:t>C has been designed for vector machines</a:t>
            </a:r>
          </a:p>
          <a:p>
            <a:pPr lvl="1"/>
            <a:r>
              <a:rPr lang="fr-FR" altLang="en-US"/>
              <a:t>With minor modifications it has been possible to produce an MPI version scalable to 8 processors</a:t>
            </a:r>
          </a:p>
          <a:p>
            <a:pPr lvl="1">
              <a:buFontTx/>
              <a:buNone/>
            </a:pPr>
            <a:endParaRPr lang="fr-FR" altLang="en-US"/>
          </a:p>
          <a:p>
            <a:pPr>
              <a:buFontTx/>
              <a:buNone/>
            </a:pPr>
            <a:endParaRPr lang="fr-FR" altLang="en-US"/>
          </a:p>
          <a:p>
            <a:endParaRPr lang="fr-FR" altLang="en-US"/>
          </a:p>
          <a:p>
            <a:endParaRPr lang="fr-FR" altLang="en-US"/>
          </a:p>
        </p:txBody>
      </p:sp>
    </p:spTree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BFE5E4-7DE5-40BB-AF59-AF092E44F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en-US"/>
              <a:t>CEA/DAM </a:t>
            </a:r>
          </a:p>
        </p:txBody>
      </p:sp>
      <p:sp>
        <p:nvSpPr>
          <p:cNvPr id="692226" name="Rectangle 2">
            <a:extLst>
              <a:ext uri="{FF2B5EF4-FFF2-40B4-BE49-F238E27FC236}">
                <a16:creationId xmlns:a16="http://schemas.microsoft.com/office/drawing/2014/main" id="{F476DE89-33C9-4BC6-9778-22B9656434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en-US" sz="2400"/>
              <a:t>Production Codes (2)</a:t>
            </a:r>
            <a:endParaRPr lang="fr-FR" altLang="en-US"/>
          </a:p>
        </p:txBody>
      </p:sp>
      <p:sp>
        <p:nvSpPr>
          <p:cNvPr id="692227" name="Rectangle 3">
            <a:extLst>
              <a:ext uri="{FF2B5EF4-FFF2-40B4-BE49-F238E27FC236}">
                <a16:creationId xmlns:a16="http://schemas.microsoft.com/office/drawing/2014/main" id="{21D978D1-545A-4528-A057-8C04234830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915400" cy="4724400"/>
          </a:xfrm>
        </p:spPr>
        <p:txBody>
          <a:bodyPr/>
          <a:lstStyle/>
          <a:p>
            <a:r>
              <a:rPr lang="fr-FR" altLang="en-US" sz="2000"/>
              <a:t>Relative performance to T90 (1 proc to 1 proc) is between 0.5 and 2</a:t>
            </a:r>
          </a:p>
          <a:p>
            <a:endParaRPr lang="fr-FR" altLang="en-US" sz="2000"/>
          </a:p>
          <a:p>
            <a:r>
              <a:rPr lang="fr-FR" altLang="en-US" sz="2000"/>
              <a:t>Good speed-up for A and B up to 64/128 procs depending on problem size</a:t>
            </a:r>
          </a:p>
          <a:p>
            <a:r>
              <a:rPr lang="fr-FR" altLang="en-US" sz="2000"/>
              <a:t>Speed-up of C reaches 4 for 8 processors</a:t>
            </a:r>
          </a:p>
          <a:p>
            <a:r>
              <a:rPr lang="fr-FR" altLang="en-US" sz="2000"/>
              <a:t>D scales to 1000+ processors</a:t>
            </a:r>
          </a:p>
          <a:p>
            <a:endParaRPr lang="fr-FR" altLang="en-US" sz="2000"/>
          </a:p>
          <a:p>
            <a:r>
              <a:rPr lang="fr-FR" altLang="en-US" sz="2000"/>
              <a:t>For users, it is now possible to work much faster than before :</a:t>
            </a:r>
          </a:p>
          <a:p>
            <a:pPr lvl="1"/>
            <a:r>
              <a:rPr lang="fr-FR" altLang="en-US"/>
              <a:t>Availability of a large number of processors + Good code performances</a:t>
            </a:r>
          </a:p>
          <a:p>
            <a:pPr lvl="1"/>
            <a:endParaRPr lang="fr-FR" altLang="en-US"/>
          </a:p>
          <a:p>
            <a:pPr lvl="1"/>
            <a:r>
              <a:rPr lang="fr-FR" altLang="en-US"/>
              <a:t>From weeks to days, from days to hours</a:t>
            </a:r>
          </a:p>
          <a:p>
            <a:pPr lvl="1"/>
            <a:r>
              <a:rPr lang="fr-FR" altLang="en-US"/>
              <a:t>More computations in parallel (parametric studies)</a:t>
            </a:r>
          </a:p>
          <a:p>
            <a:endParaRPr lang="fr-FR" altLang="en-US" sz="2400"/>
          </a:p>
          <a:p>
            <a:pPr lvl="1"/>
            <a:endParaRPr lang="fr-FR" altLang="en-US"/>
          </a:p>
          <a:p>
            <a:endParaRPr lang="fr-FR" altLang="en-US" sz="2400"/>
          </a:p>
        </p:txBody>
      </p:sp>
    </p:spTree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FA90C1EA-F73D-4E4C-BD92-C9E9CCF20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en-US"/>
              <a:t>CEA/DAM </a:t>
            </a:r>
          </a:p>
        </p:txBody>
      </p:sp>
      <p:sp>
        <p:nvSpPr>
          <p:cNvPr id="718850" name="Rectangle 2">
            <a:extLst>
              <a:ext uri="{FF2B5EF4-FFF2-40B4-BE49-F238E27FC236}">
                <a16:creationId xmlns:a16="http://schemas.microsoft.com/office/drawing/2014/main" id="{D3D9C1B8-867A-49FA-B846-76269C1371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en-US"/>
              <a:t>Advances in weapon simulation</a:t>
            </a:r>
          </a:p>
        </p:txBody>
      </p:sp>
      <p:graphicFrame>
        <p:nvGraphicFramePr>
          <p:cNvPr id="718851" name="Object 3">
            <a:extLst>
              <a:ext uri="{FF2B5EF4-FFF2-40B4-BE49-F238E27FC236}">
                <a16:creationId xmlns:a16="http://schemas.microsoft.com/office/drawing/2014/main" id="{BDBE9E56-0168-431A-9956-9DB48F4A74C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381000"/>
          <a:ext cx="8218488" cy="538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000" name="Graphique" r:id="rId3" imgW="8229905" imgH="5391607" progId="MSGraph.Chart.8">
                  <p:embed followColorScheme="full"/>
                </p:oleObj>
              </mc:Choice>
              <mc:Fallback>
                <p:oleObj name="Graphique" r:id="rId3" imgW="8229905" imgH="5391607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81000"/>
                        <a:ext cx="8218488" cy="5386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852" name="Object 4">
            <a:extLst>
              <a:ext uri="{FF2B5EF4-FFF2-40B4-BE49-F238E27FC236}">
                <a16:creationId xmlns:a16="http://schemas.microsoft.com/office/drawing/2014/main" id="{A167032E-E206-47F5-BA7B-E3DE8AAFD48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43025" y="971550"/>
          <a:ext cx="6697663" cy="439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001" name="Graphique" r:id="rId5" imgW="7229856" imgH="4734154" progId="MSGraph.Chart.8">
                  <p:embed followColorScheme="full"/>
                </p:oleObj>
              </mc:Choice>
              <mc:Fallback>
                <p:oleObj name="Graphique" r:id="rId5" imgW="7229856" imgH="4734154" progId="MSGraph.Chart.8">
                  <p:embed followColorScheme="full"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3025" y="971550"/>
                        <a:ext cx="6697663" cy="439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853" name="Text Box 5">
            <a:extLst>
              <a:ext uri="{FF2B5EF4-FFF2-40B4-BE49-F238E27FC236}">
                <a16:creationId xmlns:a16="http://schemas.microsoft.com/office/drawing/2014/main" id="{A9CDA4C2-74F8-4779-ACA6-689DD7B310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5440363"/>
            <a:ext cx="71596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en-US" sz="2000" i="1">
                <a:latin typeface="Comic Sans MS" panose="030F0702030302020204" pitchFamily="66" charset="0"/>
              </a:rPr>
              <a:t>Computation time (est.) CRAY T90 : more than 300 hours</a:t>
            </a:r>
          </a:p>
          <a:p>
            <a:r>
              <a:rPr lang="fr-FR" altLang="en-US" sz="2000" i="1">
                <a:latin typeface="Comic Sans MS" panose="030F0702030302020204" pitchFamily="66" charset="0"/>
              </a:rPr>
              <a:t>Two nights on 64 processors TERA = 1 month on CRAY T90</a:t>
            </a:r>
          </a:p>
        </p:txBody>
      </p:sp>
    </p:spTree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46276506</TotalTime>
  <Words>1452</Words>
  <Application>Microsoft Office PowerPoint</Application>
  <PresentationFormat>On-screen Show (4:3)</PresentationFormat>
  <Paragraphs>349</Paragraphs>
  <Slides>22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8</vt:i4>
      </vt:variant>
      <vt:variant>
        <vt:lpstr>Slide Titles</vt:lpstr>
      </vt:variant>
      <vt:variant>
        <vt:i4>22</vt:i4>
      </vt:variant>
    </vt:vector>
  </HeadingPairs>
  <TitlesOfParts>
    <vt:vector size="40" baseType="lpstr">
      <vt:lpstr>Times New Roman</vt:lpstr>
      <vt:lpstr>Comic Sans MS</vt:lpstr>
      <vt:lpstr>Arial</vt:lpstr>
      <vt:lpstr>Times</vt:lpstr>
      <vt:lpstr>Monotype Sorts</vt:lpstr>
      <vt:lpstr>Wingdings</vt:lpstr>
      <vt:lpstr>Futura Lt</vt:lpstr>
      <vt:lpstr>Futura Bk</vt:lpstr>
      <vt:lpstr>Arial Unicode MS</vt:lpstr>
      <vt:lpstr>Modèle par défaut</vt:lpstr>
      <vt:lpstr>Microsoft Clip Gallery</vt:lpstr>
      <vt:lpstr>Feuille de calcul Microsoft Excel</vt:lpstr>
      <vt:lpstr>Microsoft Equation 3.0</vt:lpstr>
      <vt:lpstr>Graphique Microsoft Graph 2000</vt:lpstr>
      <vt:lpstr>Photo Editor 3.0 Photo</vt:lpstr>
      <vt:lpstr>Document Microsoft Word</vt:lpstr>
      <vt:lpstr>Graphique Microsoft Excel</vt:lpstr>
      <vt:lpstr>Microsoft Excel Chart</vt:lpstr>
      <vt:lpstr>PowerPoint Presentation</vt:lpstr>
      <vt:lpstr>TERA 1 Supercomputer</vt:lpstr>
      <vt:lpstr>Key elements of the TERA computer </vt:lpstr>
      <vt:lpstr>PowerPoint Presentation</vt:lpstr>
      <vt:lpstr>TERA Benchmark</vt:lpstr>
      <vt:lpstr>One year after - First Return of Experience  (key words : robustness and scalability)</vt:lpstr>
      <vt:lpstr>Production Codes (1)</vt:lpstr>
      <vt:lpstr>Production Codes (2)</vt:lpstr>
      <vt:lpstr>Advances in weapon simulation</vt:lpstr>
      <vt:lpstr>Advances in simulation of instabilities</vt:lpstr>
      <vt:lpstr>Advances in RCS computation</vt:lpstr>
      <vt:lpstr>PowerPoint Presentation</vt:lpstr>
      <vt:lpstr>Physics codes</vt:lpstr>
      <vt:lpstr>HERA hydro computation : 15 µm mesh (15,5 cm x 15,5 cm)</vt:lpstr>
      <vt:lpstr>Major technical issues</vt:lpstr>
      <vt:lpstr>Global File System (1)</vt:lpstr>
      <vt:lpstr>Global File System (2)</vt:lpstr>
      <vt:lpstr>Hardware Reliability</vt:lpstr>
      <vt:lpstr>PowerPoint Presentation</vt:lpstr>
      <vt:lpstr>Adapt tools to new environment</vt:lpstr>
      <vt:lpstr>System Administration</vt:lpstr>
      <vt:lpstr>A real success, but 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Aucun titre de diapositive</dc:title>
  <dc:creator>Guillemette DUFOUR</dc:creator>
  <cp:lastModifiedBy>Ortiz, April Maria</cp:lastModifiedBy>
  <cp:revision>418</cp:revision>
  <cp:lastPrinted>2002-03-04T17:27:31Z</cp:lastPrinted>
  <dcterms:created xsi:type="dcterms:W3CDTF">2000-04-05T13:58:49Z</dcterms:created>
  <dcterms:modified xsi:type="dcterms:W3CDTF">2022-06-24T15:49:12Z</dcterms:modified>
</cp:coreProperties>
</file>