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1"/>
  </p:handoutMasterIdLst>
  <p:sldIdLst>
    <p:sldId id="257" r:id="rId2"/>
    <p:sldId id="275" r:id="rId3"/>
    <p:sldId id="272" r:id="rId4"/>
    <p:sldId id="276" r:id="rId5"/>
    <p:sldId id="270" r:id="rId6"/>
    <p:sldId id="271" r:id="rId7"/>
    <p:sldId id="273" r:id="rId8"/>
    <p:sldId id="274" r:id="rId9"/>
    <p:sldId id="264" r:id="rId10"/>
  </p:sldIdLst>
  <p:sldSz cx="9906000" cy="6858000" type="A4"/>
  <p:notesSz cx="67691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000099"/>
    <a:srgbClr val="0033CC"/>
    <a:srgbClr val="C0C0C0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62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AB32B2C3-77FB-4EC6-A782-E9A945E87B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91AD6931-CBB1-4A73-8E24-9CE5C85E76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1028">
            <a:extLst>
              <a:ext uri="{FF2B5EF4-FFF2-40B4-BE49-F238E27FC236}">
                <a16:creationId xmlns:a16="http://schemas.microsoft.com/office/drawing/2014/main" id="{AB029CCC-0F8B-4EF1-B153-76F37B541E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337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en-US" altLang="en-US"/>
          </a:p>
        </p:txBody>
      </p:sp>
      <p:sp>
        <p:nvSpPr>
          <p:cNvPr id="14341" name="Rectangle 1029">
            <a:extLst>
              <a:ext uri="{FF2B5EF4-FFF2-40B4-BE49-F238E27FC236}">
                <a16:creationId xmlns:a16="http://schemas.microsoft.com/office/drawing/2014/main" id="{65BE8A6F-6BBA-4472-96F1-A2F45FB90B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378950"/>
            <a:ext cx="29337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fld id="{1F0FA7B4-EFD2-4863-9344-1F14AA06F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566E-6630-48B6-BE5D-04A963C0E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F5AB4-6C6C-4722-994E-E1217C257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AF5C-AC01-4A78-87D3-01E52FD2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30559-E53E-4653-B052-32CCDC4B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830B5-8E9F-45A8-B066-12803442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434CB-243C-435F-980D-CF29C26D2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9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E0C0-BAB7-42A5-9EC7-8E8F953D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540B9-7419-4E24-A60F-35B34678B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9316-9335-4690-9F02-D41BC140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B00A3-05C2-4A2F-82A6-46E0BBE1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9B937-6437-4963-8CAA-217B5849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C40F-AEEC-4C00-A20E-31EEF1396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7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CD3C7-7569-424D-B15E-815AA0E9A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838200"/>
            <a:ext cx="21717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B7BB8-BC41-4C73-9B99-E4E92A8B4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3627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815A-B2D7-4954-9C27-918DE6F5B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63496-C6CD-4E0B-B80C-AB5483A0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6E5A-049B-4E8C-B36A-DC4B75A8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31806-1F3E-487A-8A4A-79A2F577E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39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CB11-767A-4BC8-BEE8-AC444268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B46C-6FEA-40C7-B799-E2252092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E579F-5334-42E6-9036-EFFED07A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A8BEC-B98D-4B97-9E85-B313DB71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7C9BD-A06F-4D87-A65F-246AFA2F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14CD-5281-43CB-B467-8FDFFAAD3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6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596F-F263-4DDE-806E-FBC53CEB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E64A4-9802-447D-9664-2680064FE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B913B-A715-4F08-8B0B-6958BB20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6E285-AB02-4934-98BC-90AB1561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2E8FA-5389-4888-ABAC-9393F920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B585E-1658-437B-8204-27A356C1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1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4307-C35D-49E4-BF78-6809AD1C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BE40-4B1E-4058-BAA4-468247DFD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4267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3749E-9BCE-420E-A557-99D0CC4C9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267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59A25-0353-4117-A90F-72ACBBAB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3A2ED-C4B6-4540-8D32-2FE71244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FE495-023B-46EE-B063-3D4977E3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95D9C-960A-4176-8F5B-3551DB353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7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99B3-8ECC-4E23-8255-7BA8A99F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3EA44-B361-4470-A150-C6315FB1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04080-C5A4-4C0D-B75E-57F6130AC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D244C-788F-47BF-A6F6-D10DA5133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2C367-BF39-45C4-841E-7252C7189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FCB8F-7CED-4FD2-9388-E673ACDE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DC546-6D1D-42FC-A87F-387C70C1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D93A9-CA48-475E-9881-42327064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35319-1CF9-4EC7-98BF-FB30F7E1D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3B86-2D46-46A9-A8E6-14724288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336DC-AC69-43BB-A8CB-07AD0B67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D33AD-7B13-4ACD-9E5E-AEF4270A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C0D41-C57F-416E-BE1F-5961E1F1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96BFB-A677-4176-99A7-99460A55E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3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351B6-4E4D-4DF9-9837-05085B9F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54A6A-4542-4C4D-A00E-F5C47427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457EB-2DD0-4A4B-8D4C-E4525C12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A4356-7831-4B97-B12B-3AA82B355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64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D351-DE87-4EB8-9D5E-A572D305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D01C-8F0B-4D5C-ACEA-8C2AAA17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FB236-B3E0-4F55-BF2F-D70B6829C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2D656-5964-4A33-9D7E-AF1AEFEC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7F7C6-D2DD-430A-936C-43CF3206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3A20B-BBD2-4CEC-8502-7BF7E9E2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7F51-FAF1-442B-BCE9-1D120F5A8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6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F280-BD34-47BD-8BE3-DB9C8229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E25D2-7CF6-470F-9513-256AAC4B7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72D4-F5B4-482B-A39A-DB77AB69B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A6978-61B1-42BC-963A-6B9B0F1F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5D2C7-6DB4-46B1-B030-A10BA9E7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8E96-79C7-4DFB-9861-E2EB0F3C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DAF2-B269-4CCF-803E-20B45C4E2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00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>
                <a:gamma/>
                <a:tint val="60000"/>
                <a:invGamma/>
              </a:srgbClr>
            </a:gs>
            <a:gs pos="50000">
              <a:srgbClr val="0033CC"/>
            </a:gs>
            <a:gs pos="100000">
              <a:srgbClr val="0033CC">
                <a:gamma/>
                <a:tint val="6000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DC4B25-9385-4A19-B2AC-4926C1122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6D3114-58F7-4F3B-86BD-19EDBC7B0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E71348-CE92-4BEA-BA74-A408AF477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063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40408D-CDC9-4326-B741-F23FED1E0D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BBE793-4A13-4AC0-A101-1B45D4D50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2063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4CD7786-4594-45D4-9343-949E628EA6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v"/>
        <a:defRPr sz="32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Ø"/>
        <a:defRPr sz="24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²"/>
        <a:defRPr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>
            <a:extLst>
              <a:ext uri="{FF2B5EF4-FFF2-40B4-BE49-F238E27FC236}">
                <a16:creationId xmlns:a16="http://schemas.microsoft.com/office/drawing/2014/main" id="{38E45E90-A598-4C13-AB12-FEC8CD6D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93A98598-3A23-49C8-8A0E-5B275681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6203950"/>
            <a:ext cx="86741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en-US" altLang="en-US" sz="1600" b="1"/>
              <a:t>Roland Paul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en-US" sz="1600" b="1"/>
              <a:t>Supercomputing Systems AG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D427C3EA-95A9-4962-A2C8-DE31FAEA7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9525000" cy="685800"/>
          </a:xfrm>
        </p:spPr>
        <p:txBody>
          <a:bodyPr/>
          <a:lstStyle/>
          <a:p>
            <a:r>
              <a:rPr lang="en-US" altLang="en-US"/>
              <a:t>SOS Workshop 2000 </a:t>
            </a:r>
            <a:br>
              <a:rPr lang="en-US" altLang="en-US"/>
            </a:br>
            <a:r>
              <a:rPr lang="en-US" altLang="en-US"/>
              <a:t>Interconnect Technology Session </a:t>
            </a:r>
          </a:p>
        </p:txBody>
      </p:sp>
      <p:sp>
        <p:nvSpPr>
          <p:cNvPr id="3086" name="WordArt 14">
            <a:extLst>
              <a:ext uri="{FF2B5EF4-FFF2-40B4-BE49-F238E27FC236}">
                <a16:creationId xmlns:a16="http://schemas.microsoft.com/office/drawing/2014/main" id="{5DBA5A50-8E2F-4403-A7CC-0B2F1F8148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486332">
            <a:off x="304800" y="5181600"/>
            <a:ext cx="2667000" cy="687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Tnet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2D283A75-70BB-4E1E-900A-C19F7187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43DAED90-8D58-437B-B10D-FF9427C69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Tnet Switch: Technical data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87EA228-D56B-4172-B4E6-D80F39C40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7315200" cy="3962400"/>
          </a:xfrm>
        </p:spPr>
        <p:txBody>
          <a:bodyPr/>
          <a:lstStyle/>
          <a:p>
            <a:r>
              <a:rPr lang="en-US" altLang="en-US" sz="2400"/>
              <a:t>12 port full crossbar switch</a:t>
            </a:r>
          </a:p>
          <a:p>
            <a:r>
              <a:rPr lang="en-US" altLang="en-US" sz="2400"/>
              <a:t>100 + 100 MB/s per link (MPI data)</a:t>
            </a:r>
          </a:p>
          <a:p>
            <a:r>
              <a:rPr lang="en-US" altLang="en-US" sz="2400"/>
              <a:t>Micropackets (max. 128 Bytes)</a:t>
            </a:r>
          </a:p>
          <a:p>
            <a:r>
              <a:rPr lang="en-US" altLang="en-US" sz="2400"/>
              <a:t>64k computational nodes</a:t>
            </a:r>
          </a:p>
          <a:p>
            <a:r>
              <a:rPr lang="en-US" altLang="en-US" sz="2400"/>
              <a:t>Very low error rate (BER &lt;10</a:t>
            </a:r>
            <a:r>
              <a:rPr lang="en-US" altLang="en-US" sz="2400" baseline="30000"/>
              <a:t>-19</a:t>
            </a:r>
            <a:r>
              <a:rPr lang="en-US" altLang="en-US" sz="2400"/>
              <a:t>)</a:t>
            </a:r>
          </a:p>
          <a:p>
            <a:r>
              <a:rPr lang="en-US" altLang="en-US" sz="2400"/>
              <a:t>Multicast routing</a:t>
            </a:r>
          </a:p>
          <a:p>
            <a:r>
              <a:rPr lang="en-US" altLang="en-US" sz="2400"/>
              <a:t>Any topology possible (switch prevents deadlocks)</a:t>
            </a:r>
          </a:p>
          <a:p>
            <a:r>
              <a:rPr lang="en-US" altLang="en-US" sz="2400"/>
              <a:t>Remote configurable</a:t>
            </a:r>
          </a:p>
          <a:p>
            <a:r>
              <a:rPr lang="en-US" altLang="en-US" sz="2400"/>
              <a:t>Network performance monitoring</a:t>
            </a:r>
          </a:p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>
            <a:extLst>
              <a:ext uri="{FF2B5EF4-FFF2-40B4-BE49-F238E27FC236}">
                <a16:creationId xmlns:a16="http://schemas.microsoft.com/office/drawing/2014/main" id="{F2B82DFA-939C-411B-A89F-A904C70C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32766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C3D0C922-C43D-4388-A536-B50AB072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429000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1AC092AE-05D6-4B32-9F75-8C54BA099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23300" cy="685800"/>
          </a:xfrm>
        </p:spPr>
        <p:txBody>
          <a:bodyPr/>
          <a:lstStyle/>
          <a:p>
            <a:r>
              <a:rPr lang="en-US" altLang="en-US" sz="4000"/>
              <a:t>Tnet Features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49C8AD7-DBA5-4D0B-8192-613F473C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267200"/>
            <a:ext cx="5867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Expandability</a:t>
            </a:r>
          </a:p>
          <a:p>
            <a:pPr lvl="1"/>
            <a:r>
              <a:rPr lang="en-US" altLang="en-US" sz="1800"/>
              <a:t>Standard electrical to optical Adapters </a:t>
            </a:r>
          </a:p>
          <a:p>
            <a:r>
              <a:rPr lang="en-US" altLang="en-US" sz="2400"/>
              <a:t>Remote managebility</a:t>
            </a:r>
          </a:p>
          <a:p>
            <a:pPr lvl="1"/>
            <a:r>
              <a:rPr lang="en-US" altLang="en-US" sz="1800"/>
              <a:t>Switch can be updated and configured remotely</a:t>
            </a:r>
          </a:p>
          <a:p>
            <a:r>
              <a:rPr lang="en-US" altLang="en-US" sz="2400"/>
              <a:t>One communication subsystem</a:t>
            </a:r>
          </a:p>
          <a:p>
            <a:pPr lvl="1"/>
            <a:r>
              <a:rPr lang="en-US" altLang="en-US" sz="1800"/>
              <a:t>MPI and Hardware developed together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3AEA0A4C-6E24-4E35-90C4-718BF004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73882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Reliability</a:t>
            </a:r>
          </a:p>
          <a:p>
            <a:pPr lvl="1"/>
            <a:r>
              <a:rPr lang="en-US" altLang="en-US" sz="1800"/>
              <a:t>The T-Net </a:t>
            </a:r>
            <a:r>
              <a:rPr lang="en-US" altLang="en-US" sz="1800" b="1"/>
              <a:t>retransmission protocol</a:t>
            </a:r>
            <a:r>
              <a:rPr lang="en-US" altLang="en-US" sz="1800"/>
              <a:t> </a:t>
            </a:r>
          </a:p>
          <a:p>
            <a:r>
              <a:rPr lang="en-US" altLang="en-US" sz="2400"/>
              <a:t>Performance</a:t>
            </a:r>
            <a:endParaRPr lang="en-US" altLang="en-US" sz="2400" b="1"/>
          </a:p>
          <a:p>
            <a:pPr lvl="1"/>
            <a:r>
              <a:rPr lang="en-US" altLang="en-US" sz="1800" b="1"/>
              <a:t>MPI multicast on the network</a:t>
            </a:r>
          </a:p>
          <a:p>
            <a:pPr lvl="1"/>
            <a:r>
              <a:rPr lang="en-US" altLang="en-US" sz="1800" b="1"/>
              <a:t>Address translation on NIC</a:t>
            </a:r>
          </a:p>
          <a:p>
            <a:pPr lvl="1"/>
            <a:r>
              <a:rPr lang="en-US" altLang="en-US" sz="1800" b="1"/>
              <a:t>micropackets</a:t>
            </a:r>
          </a:p>
          <a:p>
            <a:r>
              <a:rPr lang="en-US" altLang="en-US" sz="2400"/>
              <a:t>Flexibility</a:t>
            </a:r>
          </a:p>
          <a:p>
            <a:pPr lvl="1"/>
            <a:r>
              <a:rPr lang="en-US" altLang="en-US" sz="1800" b="1"/>
              <a:t>Any Network topology</a:t>
            </a:r>
            <a:r>
              <a:rPr lang="en-US" altLang="en-US" sz="1800"/>
              <a:t>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7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E2B673-7DF7-4058-8C2C-3BB240C7E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Tnet retransmission protocol</a:t>
            </a: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446FCD15-F974-4F01-BBD5-F6E58EF5653D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2362200"/>
            <a:ext cx="10439400" cy="3433763"/>
            <a:chOff x="144" y="1536"/>
            <a:chExt cx="5952" cy="1927"/>
          </a:xfrm>
        </p:grpSpPr>
        <p:sp>
          <p:nvSpPr>
            <p:cNvPr id="47109" name="Text Box 5">
              <a:extLst>
                <a:ext uri="{FF2B5EF4-FFF2-40B4-BE49-F238E27FC236}">
                  <a16:creationId xmlns:a16="http://schemas.microsoft.com/office/drawing/2014/main" id="{F0D09057-073B-4328-A36B-11B4D2CFD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968"/>
              <a:ext cx="1200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Transmission</a:t>
              </a:r>
            </a:p>
            <a:p>
              <a:pPr algn="ctr">
                <a:spcBef>
                  <a:spcPct val="50000"/>
                </a:spcBef>
              </a:pPr>
              <a:r>
                <a:rPr lang="de-DE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Data</a:t>
              </a:r>
            </a:p>
          </p:txBody>
        </p:sp>
        <p:sp>
          <p:nvSpPr>
            <p:cNvPr id="47110" name="Text Box 6">
              <a:extLst>
                <a:ext uri="{FF2B5EF4-FFF2-40B4-BE49-F238E27FC236}">
                  <a16:creationId xmlns:a16="http://schemas.microsoft.com/office/drawing/2014/main" id="{F9E4C1E3-0FFB-4010-AADC-10AC0571E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968"/>
              <a:ext cx="1104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Received</a:t>
              </a:r>
            </a:p>
            <a:p>
              <a:pPr algn="ctr">
                <a:spcBef>
                  <a:spcPct val="50000"/>
                </a:spcBef>
              </a:pPr>
              <a:r>
                <a:rPr lang="de-DE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Data</a:t>
              </a:r>
            </a:p>
          </p:txBody>
        </p:sp>
        <p:sp>
          <p:nvSpPr>
            <p:cNvPr id="47111" name="Line 7">
              <a:extLst>
                <a:ext uri="{FF2B5EF4-FFF2-40B4-BE49-F238E27FC236}">
                  <a16:creationId xmlns:a16="http://schemas.microsoft.com/office/drawing/2014/main" id="{7AF3BD26-C867-4349-9A31-3D772B5D7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968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Line 8">
              <a:extLst>
                <a:ext uri="{FF2B5EF4-FFF2-40B4-BE49-F238E27FC236}">
                  <a16:creationId xmlns:a16="http://schemas.microsoft.com/office/drawing/2014/main" id="{EEC40A7E-2185-49A4-81DC-85202C505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1536"/>
              <a:ext cx="0" cy="4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Line 9">
              <a:extLst>
                <a:ext uri="{FF2B5EF4-FFF2-40B4-BE49-F238E27FC236}">
                  <a16:creationId xmlns:a16="http://schemas.microsoft.com/office/drawing/2014/main" id="{0D5C08DE-0104-44A5-839C-06589FD09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536"/>
              <a:ext cx="10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Line 10">
              <a:extLst>
                <a:ext uri="{FF2B5EF4-FFF2-40B4-BE49-F238E27FC236}">
                  <a16:creationId xmlns:a16="http://schemas.microsoft.com/office/drawing/2014/main" id="{6D5F8C14-C5C1-48A4-BDE0-0FC4E0B68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53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Line 11">
              <a:extLst>
                <a:ext uri="{FF2B5EF4-FFF2-40B4-BE49-F238E27FC236}">
                  <a16:creationId xmlns:a16="http://schemas.microsoft.com/office/drawing/2014/main" id="{B9368853-6BCC-4E3C-840D-B70973EE8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6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Line 12">
              <a:extLst>
                <a:ext uri="{FF2B5EF4-FFF2-40B4-BE49-F238E27FC236}">
                  <a16:creationId xmlns:a16="http://schemas.microsoft.com/office/drawing/2014/main" id="{47035871-502B-48AC-88BB-DD27A379A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776"/>
              <a:ext cx="24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Line 13">
              <a:extLst>
                <a:ext uri="{FF2B5EF4-FFF2-40B4-BE49-F238E27FC236}">
                  <a16:creationId xmlns:a16="http://schemas.microsoft.com/office/drawing/2014/main" id="{3B74D15F-A5FE-4BB9-BC2E-A698CCE26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968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14">
              <a:extLst>
                <a:ext uri="{FF2B5EF4-FFF2-40B4-BE49-F238E27FC236}">
                  <a16:creationId xmlns:a16="http://schemas.microsoft.com/office/drawing/2014/main" id="{ABDD923F-8B8D-44EA-8160-300FC6773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96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Line 15">
              <a:extLst>
                <a:ext uri="{FF2B5EF4-FFF2-40B4-BE49-F238E27FC236}">
                  <a16:creationId xmlns:a16="http://schemas.microsoft.com/office/drawing/2014/main" id="{E7340EE4-9A27-48D3-8464-FD4290688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44"/>
              <a:ext cx="0" cy="192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Line 16">
              <a:extLst>
                <a:ext uri="{FF2B5EF4-FFF2-40B4-BE49-F238E27FC236}">
                  <a16:creationId xmlns:a16="http://schemas.microsoft.com/office/drawing/2014/main" id="{4FCBA296-6BF0-4E43-BAF5-CF84793F5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736"/>
              <a:ext cx="528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Line 17">
              <a:extLst>
                <a:ext uri="{FF2B5EF4-FFF2-40B4-BE49-F238E27FC236}">
                  <a16:creationId xmlns:a16="http://schemas.microsoft.com/office/drawing/2014/main" id="{252438CC-DF21-4D56-A3BF-52C67C81C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968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Line 18">
              <a:extLst>
                <a:ext uri="{FF2B5EF4-FFF2-40B4-BE49-F238E27FC236}">
                  <a16:creationId xmlns:a16="http://schemas.microsoft.com/office/drawing/2014/main" id="{63B790D7-1BF4-4A93-B390-B98D96514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0" y="2256"/>
              <a:ext cx="0" cy="2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Line 19">
              <a:extLst>
                <a:ext uri="{FF2B5EF4-FFF2-40B4-BE49-F238E27FC236}">
                  <a16:creationId xmlns:a16="http://schemas.microsoft.com/office/drawing/2014/main" id="{DC1C941F-B3EA-4DB3-B5ED-E56C44F68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07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Line 20">
              <a:extLst>
                <a:ext uri="{FF2B5EF4-FFF2-40B4-BE49-F238E27FC236}">
                  <a16:creationId xmlns:a16="http://schemas.microsoft.com/office/drawing/2014/main" id="{C1BC5F22-5189-4AB7-B0B6-A2A919D66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312"/>
              <a:ext cx="30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21">
              <a:extLst>
                <a:ext uri="{FF2B5EF4-FFF2-40B4-BE49-F238E27FC236}">
                  <a16:creationId xmlns:a16="http://schemas.microsoft.com/office/drawing/2014/main" id="{7D5FAACA-032A-4A54-AD2D-3DDD9C6CD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3024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26" name="Group 22">
              <a:extLst>
                <a:ext uri="{FF2B5EF4-FFF2-40B4-BE49-F238E27FC236}">
                  <a16:creationId xmlns:a16="http://schemas.microsoft.com/office/drawing/2014/main" id="{8331F481-493D-4FB1-A10E-B1C88AB61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728"/>
              <a:ext cx="816" cy="528"/>
              <a:chOff x="1488" y="2208"/>
              <a:chExt cx="816" cy="528"/>
            </a:xfrm>
          </p:grpSpPr>
          <p:sp>
            <p:nvSpPr>
              <p:cNvPr id="47127" name="Rectangle 23">
                <a:extLst>
                  <a:ext uri="{FF2B5EF4-FFF2-40B4-BE49-F238E27FC236}">
                    <a16:creationId xmlns:a16="http://schemas.microsoft.com/office/drawing/2014/main" id="{5A3CD6B6-12E0-4F99-A8BB-124AB080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816" cy="528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8" name="Rectangle 24">
                <a:extLst>
                  <a:ext uri="{FF2B5EF4-FFF2-40B4-BE49-F238E27FC236}">
                    <a16:creationId xmlns:a16="http://schemas.microsoft.com/office/drawing/2014/main" id="{C121C77B-4435-4952-AD67-3424071E1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816" cy="528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9" name="Text Box 25">
                <a:extLst>
                  <a:ext uri="{FF2B5EF4-FFF2-40B4-BE49-F238E27FC236}">
                    <a16:creationId xmlns:a16="http://schemas.microsoft.com/office/drawing/2014/main" id="{935AEE9A-15A7-416B-9C7C-AA323BECE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306"/>
                <a:ext cx="721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anose="020B0606020202030204" pitchFamily="34" charset="0"/>
                  </a:rPr>
                  <a:t>Buffer</a:t>
                </a:r>
              </a:p>
            </p:txBody>
          </p:sp>
        </p:grpSp>
        <p:grpSp>
          <p:nvGrpSpPr>
            <p:cNvPr id="47130" name="Group 26">
              <a:extLst>
                <a:ext uri="{FF2B5EF4-FFF2-40B4-BE49-F238E27FC236}">
                  <a16:creationId xmlns:a16="http://schemas.microsoft.com/office/drawing/2014/main" id="{F91B15A6-062A-477A-A88C-2B4B4427E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96"/>
              <a:ext cx="672" cy="576"/>
              <a:chOff x="1584" y="2880"/>
              <a:chExt cx="672" cy="576"/>
            </a:xfrm>
          </p:grpSpPr>
          <p:sp>
            <p:nvSpPr>
              <p:cNvPr id="47131" name="Rectangle 27">
                <a:extLst>
                  <a:ext uri="{FF2B5EF4-FFF2-40B4-BE49-F238E27FC236}">
                    <a16:creationId xmlns:a16="http://schemas.microsoft.com/office/drawing/2014/main" id="{EA1A7985-A01C-4143-8052-593C8AB3E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632" y="2880"/>
                <a:ext cx="576" cy="576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2" name="Text Box 28">
                <a:extLst>
                  <a:ext uri="{FF2B5EF4-FFF2-40B4-BE49-F238E27FC236}">
                    <a16:creationId xmlns:a16="http://schemas.microsoft.com/office/drawing/2014/main" id="{EB685337-30B1-4FB1-993B-F80B1CFF3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977"/>
                <a:ext cx="672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anose="020B0606020202030204" pitchFamily="34" charset="0"/>
                  </a:rPr>
                  <a:t>Buffer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de-DE" alt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anose="020B0606020202030204" pitchFamily="34" charset="0"/>
                  </a:rPr>
                  <a:t> Controller</a:t>
                </a:r>
              </a:p>
            </p:txBody>
          </p:sp>
        </p:grpSp>
        <p:grpSp>
          <p:nvGrpSpPr>
            <p:cNvPr id="47133" name="Group 29">
              <a:extLst>
                <a:ext uri="{FF2B5EF4-FFF2-40B4-BE49-F238E27FC236}">
                  <a16:creationId xmlns:a16="http://schemas.microsoft.com/office/drawing/2014/main" id="{A03A6C0F-C580-42E5-B299-F8AB90DA3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160"/>
              <a:ext cx="480" cy="384"/>
              <a:chOff x="3888" y="2592"/>
              <a:chExt cx="480" cy="384"/>
            </a:xfrm>
          </p:grpSpPr>
          <p:sp>
            <p:nvSpPr>
              <p:cNvPr id="47134" name="Rectangle 30">
                <a:extLst>
                  <a:ext uri="{FF2B5EF4-FFF2-40B4-BE49-F238E27FC236}">
                    <a16:creationId xmlns:a16="http://schemas.microsoft.com/office/drawing/2014/main" id="{317EE8A3-3735-41BD-B49E-30647C3D6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36" y="2592"/>
                <a:ext cx="384" cy="384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5" name="Text Box 31">
                <a:extLst>
                  <a:ext uri="{FF2B5EF4-FFF2-40B4-BE49-F238E27FC236}">
                    <a16:creationId xmlns:a16="http://schemas.microsoft.com/office/drawing/2014/main" id="{AC89D8FE-7D4B-4F5A-B272-8C18451C7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688"/>
                <a:ext cx="480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en-US"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anose="020B0606020202030204" pitchFamily="34" charset="0"/>
                  </a:rPr>
                  <a:t>CRCC</a:t>
                </a:r>
              </a:p>
            </p:txBody>
          </p:sp>
        </p:grpSp>
        <p:grpSp>
          <p:nvGrpSpPr>
            <p:cNvPr id="47136" name="Group 32">
              <a:extLst>
                <a:ext uri="{FF2B5EF4-FFF2-40B4-BE49-F238E27FC236}">
                  <a16:creationId xmlns:a16="http://schemas.microsoft.com/office/drawing/2014/main" id="{46605B30-D048-4D13-9F35-3EAE47AD6C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680"/>
              <a:ext cx="816" cy="528"/>
              <a:chOff x="1488" y="2208"/>
              <a:chExt cx="816" cy="528"/>
            </a:xfrm>
          </p:grpSpPr>
          <p:sp>
            <p:nvSpPr>
              <p:cNvPr id="47137" name="Rectangle 33">
                <a:extLst>
                  <a:ext uri="{FF2B5EF4-FFF2-40B4-BE49-F238E27FC236}">
                    <a16:creationId xmlns:a16="http://schemas.microsoft.com/office/drawing/2014/main" id="{888CBB8A-D71C-4622-8E2F-3A21A0593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816" cy="528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8" name="Rectangle 34">
                <a:extLst>
                  <a:ext uri="{FF2B5EF4-FFF2-40B4-BE49-F238E27FC236}">
                    <a16:creationId xmlns:a16="http://schemas.microsoft.com/office/drawing/2014/main" id="{956D81EE-F84A-4AE4-9498-988D4BB7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816" cy="528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9" name="Text Box 35">
                <a:extLst>
                  <a:ext uri="{FF2B5EF4-FFF2-40B4-BE49-F238E27FC236}">
                    <a16:creationId xmlns:a16="http://schemas.microsoft.com/office/drawing/2014/main" id="{4A31D022-03C9-44C3-8328-17F6ED95A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305"/>
                <a:ext cx="720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anose="020B0606020202030204" pitchFamily="34" charset="0"/>
                  </a:rPr>
                  <a:t>Buffer</a:t>
                </a:r>
              </a:p>
            </p:txBody>
          </p:sp>
        </p:grpSp>
        <p:sp>
          <p:nvSpPr>
            <p:cNvPr id="47140" name="Line 36">
              <a:extLst>
                <a:ext uri="{FF2B5EF4-FFF2-40B4-BE49-F238E27FC236}">
                  <a16:creationId xmlns:a16="http://schemas.microsoft.com/office/drawing/2014/main" id="{364B1842-10A6-446F-96E0-581A10A61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2" y="2208"/>
              <a:ext cx="0" cy="2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41" name="Group 37">
              <a:extLst>
                <a:ext uri="{FF2B5EF4-FFF2-40B4-BE49-F238E27FC236}">
                  <a16:creationId xmlns:a16="http://schemas.microsoft.com/office/drawing/2014/main" id="{946CDFF5-2D9C-4EF6-ADCF-6C833CC63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448"/>
              <a:ext cx="672" cy="576"/>
              <a:chOff x="1584" y="2880"/>
              <a:chExt cx="672" cy="576"/>
            </a:xfrm>
          </p:grpSpPr>
          <p:sp>
            <p:nvSpPr>
              <p:cNvPr id="47142" name="Rectangle 38">
                <a:extLst>
                  <a:ext uri="{FF2B5EF4-FFF2-40B4-BE49-F238E27FC236}">
                    <a16:creationId xmlns:a16="http://schemas.microsoft.com/office/drawing/2014/main" id="{7C4795B9-74DA-4BAE-BD1F-B161C1D25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632" y="2880"/>
                <a:ext cx="576" cy="576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3" name="Text Box 39">
                <a:extLst>
                  <a:ext uri="{FF2B5EF4-FFF2-40B4-BE49-F238E27FC236}">
                    <a16:creationId xmlns:a16="http://schemas.microsoft.com/office/drawing/2014/main" id="{02521C19-A0C7-445A-841F-E08D82D65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976"/>
                <a:ext cx="672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anose="020B0606020202030204" pitchFamily="34" charset="0"/>
                  </a:rPr>
                  <a:t>Buffer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de-DE" alt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anose="020B0606020202030204" pitchFamily="34" charset="0"/>
                  </a:rPr>
                  <a:t> Controller</a:t>
                </a:r>
              </a:p>
            </p:txBody>
          </p:sp>
        </p:grpSp>
        <p:sp>
          <p:nvSpPr>
            <p:cNvPr id="47144" name="Text Box 40">
              <a:extLst>
                <a:ext uri="{FF2B5EF4-FFF2-40B4-BE49-F238E27FC236}">
                  <a16:creationId xmlns:a16="http://schemas.microsoft.com/office/drawing/2014/main" id="{00CB9413-CBC8-439F-A1D2-31536A759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120"/>
              <a:ext cx="2784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Virtual backchannel</a:t>
              </a:r>
              <a:r>
                <a:rPr lang="de-DE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de-DE" alt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for Acknowledges or Retransmission commands</a:t>
              </a:r>
              <a:r>
                <a:rPr lang="de-DE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47145" name="Line 41">
              <a:extLst>
                <a:ext uri="{FF2B5EF4-FFF2-40B4-BE49-F238E27FC236}">
                  <a16:creationId xmlns:a16="http://schemas.microsoft.com/office/drawing/2014/main" id="{16A497DD-9E2F-4E13-8F92-3D25723EC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96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6" name="Line 42">
              <a:extLst>
                <a:ext uri="{FF2B5EF4-FFF2-40B4-BE49-F238E27FC236}">
                  <a16:creationId xmlns:a16="http://schemas.microsoft.com/office/drawing/2014/main" id="{84C53ADB-41BC-4BCD-9557-06DF1476A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84"/>
              <a:ext cx="384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7" name="Line 43">
              <a:extLst>
                <a:ext uri="{FF2B5EF4-FFF2-40B4-BE49-F238E27FC236}">
                  <a16:creationId xmlns:a16="http://schemas.microsoft.com/office/drawing/2014/main" id="{32816374-2363-4840-9A4D-1FF2032A9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2" y="1968"/>
              <a:ext cx="0" cy="816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Line 44">
              <a:extLst>
                <a:ext uri="{FF2B5EF4-FFF2-40B4-BE49-F238E27FC236}">
                  <a16:creationId xmlns:a16="http://schemas.microsoft.com/office/drawing/2014/main" id="{E95F3B4A-278F-47E1-A451-9F0CD5E56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68"/>
              <a:ext cx="1152" cy="0"/>
            </a:xfrm>
            <a:prstGeom prst="line">
              <a:avLst/>
            </a:prstGeom>
            <a:noFill/>
            <a:ln w="88900" cmpd="dbl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9" name="Text Box 45">
              <a:extLst>
                <a:ext uri="{FF2B5EF4-FFF2-40B4-BE49-F238E27FC236}">
                  <a16:creationId xmlns:a16="http://schemas.microsoft.com/office/drawing/2014/main" id="{0339B2CF-7535-4D77-BED1-C35F332B3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728"/>
              <a:ext cx="1104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Gigabit</a:t>
              </a:r>
            </a:p>
            <a:p>
              <a:pPr algn="ctr">
                <a:spcBef>
                  <a:spcPct val="50000"/>
                </a:spcBef>
              </a:pPr>
              <a:r>
                <a:rPr lang="de-DE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</a:rPr>
                <a:t>Transmission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C72E7AD-208A-4E7B-816E-471618D94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655638"/>
            <a:ext cx="8686800" cy="685800"/>
          </a:xfrm>
        </p:spPr>
        <p:txBody>
          <a:bodyPr/>
          <a:lstStyle/>
          <a:p>
            <a:r>
              <a:rPr lang="en-US" altLang="en-US" sz="4000"/>
              <a:t>Swiss-T1 Baby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59584EC-3E3A-4D32-A3F5-4E91035EB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Reliability:</a:t>
            </a:r>
          </a:p>
          <a:p>
            <a:pPr lvl="1"/>
            <a:r>
              <a:rPr lang="en-US" altLang="en-US" sz="1800"/>
              <a:t>Installed:		</a:t>
            </a:r>
            <a:r>
              <a:rPr lang="en-US" altLang="en-US" sz="1800" b="1"/>
              <a:t>August 99</a:t>
            </a:r>
            <a:endParaRPr lang="en-US" altLang="en-US" sz="1800"/>
          </a:p>
          <a:p>
            <a:pPr lvl="1"/>
            <a:r>
              <a:rPr lang="en-US" altLang="en-US" sz="1800"/>
              <a:t>Accepted:		</a:t>
            </a:r>
            <a:r>
              <a:rPr lang="en-US" altLang="en-US" sz="1800" b="1"/>
              <a:t>October 99</a:t>
            </a:r>
            <a:endParaRPr lang="en-US" altLang="en-US" sz="1800"/>
          </a:p>
          <a:p>
            <a:pPr lvl="1"/>
            <a:r>
              <a:rPr lang="en-US" altLang="en-US" sz="1800"/>
              <a:t>Crashes since acc.:	</a:t>
            </a:r>
            <a:r>
              <a:rPr lang="en-US" altLang="en-US" sz="1800" b="1"/>
              <a:t>0</a:t>
            </a:r>
            <a:endParaRPr lang="en-US" altLang="en-US" sz="1800"/>
          </a:p>
          <a:p>
            <a:pPr lvl="1"/>
            <a:r>
              <a:rPr lang="en-US" altLang="en-US" sz="1800"/>
              <a:t>unscheduled downtime:	</a:t>
            </a:r>
            <a:r>
              <a:rPr lang="en-US" altLang="en-US" sz="1800" b="1"/>
              <a:t>0 % </a:t>
            </a:r>
            <a:br>
              <a:rPr lang="en-US" altLang="en-US" sz="1800" b="1"/>
            </a:br>
            <a:endParaRPr lang="en-US" altLang="en-US" sz="1800"/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584BCD1D-9712-49C4-A7B2-CC962D58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1676400"/>
            <a:ext cx="3495675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Rectangle 7">
            <a:extLst>
              <a:ext uri="{FF2B5EF4-FFF2-40B4-BE49-F238E27FC236}">
                <a16:creationId xmlns:a16="http://schemas.microsoft.com/office/drawing/2014/main" id="{E4002A9E-3FFA-4440-8C85-F5ABCA0B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3800"/>
            <a:ext cx="533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Performance:</a:t>
            </a:r>
          </a:p>
          <a:p>
            <a:pPr lvl="1"/>
            <a:r>
              <a:rPr lang="en-US" altLang="en-US" sz="1800"/>
              <a:t>MPI bandwidth:		</a:t>
            </a:r>
            <a:r>
              <a:rPr lang="en-US" altLang="en-US" sz="1800" b="1"/>
              <a:t>50 MB/s</a:t>
            </a:r>
            <a:r>
              <a:rPr lang="en-US" altLang="en-US" sz="1800"/>
              <a:t> </a:t>
            </a:r>
          </a:p>
          <a:p>
            <a:pPr lvl="1"/>
            <a:r>
              <a:rPr lang="en-US" altLang="en-US" sz="1800"/>
              <a:t>MPI latency:		</a:t>
            </a:r>
            <a:r>
              <a:rPr lang="en-US" altLang="en-US" sz="1800" b="1"/>
              <a:t>20 </a:t>
            </a:r>
            <a:r>
              <a:rPr lang="en-US" altLang="en-US" sz="1800" b="1">
                <a:sym typeface="Symbol" panose="05050102010706020507" pitchFamily="18" charset="2"/>
              </a:rPr>
              <a:t></a:t>
            </a:r>
            <a:r>
              <a:rPr lang="en-US" altLang="en-US" sz="1800" b="1"/>
              <a:t>s</a:t>
            </a:r>
            <a:r>
              <a:rPr lang="en-US" altLang="en-US" sz="1800"/>
              <a:t> 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The application performance measured was equal to CPlant/Siberia and close to Quadrics/AlphaServer SC </a:t>
            </a:r>
          </a:p>
          <a:p>
            <a:pPr lvl="1"/>
            <a:endParaRPr lang="en-US" altLang="en-US"/>
          </a:p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1029">
            <a:extLst>
              <a:ext uri="{FF2B5EF4-FFF2-40B4-BE49-F238E27FC236}">
                <a16:creationId xmlns:a16="http://schemas.microsoft.com/office/drawing/2014/main" id="{A5539AC6-CFAB-4D4C-8E83-95D89FE4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67C9BA8C-27BE-44D5-A239-01454CDB8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00200"/>
            <a:ext cx="457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/>
              <a:t>64 21264@500MHz</a:t>
            </a:r>
          </a:p>
          <a:p>
            <a:pPr>
              <a:lnSpc>
                <a:spcPct val="110000"/>
              </a:lnSpc>
            </a:pPr>
            <a:r>
              <a:rPr lang="en-US" altLang="en-US" sz="2400" b="1"/>
              <a:t>32 GB Main Memory</a:t>
            </a:r>
          </a:p>
          <a:p>
            <a:pPr>
              <a:lnSpc>
                <a:spcPct val="110000"/>
              </a:lnSpc>
            </a:pPr>
            <a:endParaRPr lang="en-US" altLang="en-US" sz="2000" b="1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B08ABD01-B095-42D1-A6BD-F1A1E3F3D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906000" cy="685800"/>
          </a:xfrm>
        </p:spPr>
        <p:txBody>
          <a:bodyPr/>
          <a:lstStyle/>
          <a:p>
            <a:r>
              <a:rPr lang="en-US" altLang="en-US" sz="4000"/>
              <a:t>Swiss-T1: Current Tnet machine</a:t>
            </a:r>
          </a:p>
        </p:txBody>
      </p:sp>
      <p:sp>
        <p:nvSpPr>
          <p:cNvPr id="38918" name="Rectangle 1030">
            <a:extLst>
              <a:ext uri="{FF2B5EF4-FFF2-40B4-BE49-F238E27FC236}">
                <a16:creationId xmlns:a16="http://schemas.microsoft.com/office/drawing/2014/main" id="{EA9D5756-48A3-4706-A569-BB0962ED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8000"/>
            <a:ext cx="457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/>
              <a:t>32 Bit TNet NIC:</a:t>
            </a:r>
          </a:p>
          <a:p>
            <a:pPr lvl="1">
              <a:lnSpc>
                <a:spcPct val="110000"/>
              </a:lnSpc>
            </a:pPr>
            <a:r>
              <a:rPr lang="en-US" altLang="en-US" sz="1800" b="1"/>
              <a:t>75 MB/s </a:t>
            </a:r>
          </a:p>
          <a:p>
            <a:pPr lvl="1">
              <a:lnSpc>
                <a:spcPct val="110000"/>
              </a:lnSpc>
            </a:pPr>
            <a:r>
              <a:rPr lang="en-US" altLang="en-US" sz="1800" b="1"/>
              <a:t>18 </a:t>
            </a:r>
            <a:r>
              <a:rPr lang="en-US" altLang="en-US" sz="1800" b="1">
                <a:sym typeface="Symbol" panose="05050102010706020507" pitchFamily="18" charset="2"/>
              </a:rPr>
              <a:t></a:t>
            </a:r>
            <a:r>
              <a:rPr lang="en-US" altLang="en-US" sz="1800" b="1"/>
              <a:t>s</a:t>
            </a:r>
            <a:endParaRPr lang="en-US" altLang="en-US" sz="1600" b="1"/>
          </a:p>
        </p:txBody>
      </p:sp>
      <p:sp>
        <p:nvSpPr>
          <p:cNvPr id="38919" name="Rectangle 1031">
            <a:extLst>
              <a:ext uri="{FF2B5EF4-FFF2-40B4-BE49-F238E27FC236}">
                <a16:creationId xmlns:a16="http://schemas.microsoft.com/office/drawing/2014/main" id="{AF231D4D-C68C-4150-9628-FEDE4D598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48200"/>
            <a:ext cx="457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/>
              <a:t>64 Bit TNet NIC:</a:t>
            </a:r>
          </a:p>
          <a:p>
            <a:pPr lvl="1">
              <a:lnSpc>
                <a:spcPct val="110000"/>
              </a:lnSpc>
            </a:pPr>
            <a:r>
              <a:rPr lang="en-US" altLang="en-US" sz="1800" b="1"/>
              <a:t>180 MB/s bidir. </a:t>
            </a:r>
          </a:p>
          <a:p>
            <a:pPr lvl="1">
              <a:lnSpc>
                <a:spcPct val="110000"/>
              </a:lnSpc>
            </a:pPr>
            <a:r>
              <a:rPr lang="en-US" altLang="en-US" sz="1800" b="1"/>
              <a:t>13 </a:t>
            </a:r>
            <a:r>
              <a:rPr lang="en-US" altLang="en-US" sz="1800" b="1">
                <a:sym typeface="Symbol" panose="05050102010706020507" pitchFamily="18" charset="2"/>
              </a:rPr>
              <a:t></a:t>
            </a:r>
            <a:r>
              <a:rPr lang="en-US" altLang="en-US" sz="1800" b="1"/>
              <a:t>s</a:t>
            </a:r>
            <a:endParaRPr lang="en-US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8" grpId="0" autoUpdateAnimBg="0"/>
      <p:bldP spid="389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9331F62C-ED88-4D7B-BF8D-2F6AC1B0A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57DDF040-D8A3-42D5-A6C6-226514BF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 anchor="ctr"/>
          <a:lstStyle>
            <a:lvl1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en-US" altLang="en-US" sz="4000"/>
              <a:t>Tnet Expandability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12CF67E-D843-44B7-9260-4473E29EF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 anchor="ctr" anchorCtr="1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Plug and play electrical to optical interface (MIA)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B85ADE-E1E3-4DF4-8747-15E5B13C8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686800" cy="685800"/>
          </a:xfrm>
        </p:spPr>
        <p:txBody>
          <a:bodyPr/>
          <a:lstStyle/>
          <a:p>
            <a:r>
              <a:rPr lang="de-DE" altLang="en-US"/>
              <a:t>Tnet Remote managebility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151A0552-54C4-48F6-B091-A972215E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90600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2D97F219-1DA5-4A54-8483-EBE72612A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172200"/>
            <a:ext cx="3352800" cy="68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de-DE" altLang="en-US" b="1"/>
              <a:t>Powerswitch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80FE8215-79A2-44ED-A150-89C7C16DD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600200"/>
            <a:ext cx="381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en-US" b="1"/>
              <a:t>Terminal server</a:t>
            </a: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4CB2FE7B-F9C0-475D-9216-6F2E41293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172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en-US" b="1"/>
              <a:t>Tnet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 advAuto="6000"/>
      <p:bldP spid="45062" grpId="0" autoUpdateAnimBg="0"/>
      <p:bldP spid="450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8AA0A6A-7874-4A10-9666-0F9DE3E92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655638"/>
            <a:ext cx="8623300" cy="685800"/>
          </a:xfrm>
        </p:spPr>
        <p:txBody>
          <a:bodyPr/>
          <a:lstStyle/>
          <a:p>
            <a:r>
              <a:rPr lang="en-US" altLang="en-US" sz="4000"/>
              <a:t>Tnet Summary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78F4EC0-D868-4044-BB39-92FA267DB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830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A high reliability of the Tnet HW and SW was shown on the Swiss-T1 Baby</a:t>
            </a:r>
          </a:p>
          <a:p>
            <a:r>
              <a:rPr lang="en-US" altLang="en-US" sz="2400"/>
              <a:t>The Application performance in Swiss-T1 Baby is comparable to other clusters</a:t>
            </a:r>
          </a:p>
          <a:p>
            <a:r>
              <a:rPr lang="en-US" altLang="en-US" sz="2400"/>
              <a:t>The Network performance of Swiss-T1 with Tnet64 NIC will be 300% higher than Baby</a:t>
            </a:r>
          </a:p>
          <a:p>
            <a:r>
              <a:rPr lang="en-US" altLang="en-US" sz="2400"/>
              <a:t>MPI implementation verified with Intel suite</a:t>
            </a:r>
          </a:p>
          <a:p>
            <a:r>
              <a:rPr lang="en-US" altLang="en-US" sz="2400"/>
              <a:t>Going optical is easy and relatively inexpensive</a:t>
            </a:r>
          </a:p>
          <a:p>
            <a:r>
              <a:rPr lang="en-US" altLang="en-US" sz="2400"/>
              <a:t>The network topologies with rings are allowed and actually work</a:t>
            </a:r>
          </a:p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theme/theme1.xml><?xml version="1.0" encoding="utf-8"?>
<a:theme xmlns:a="http://schemas.openxmlformats.org/drawingml/2006/main" name="Leere SCS Praesentationen.pot">
  <a:themeElements>
    <a:clrScheme name="Leere SCS Praesentationen.pot 8">
      <a:dk1>
        <a:srgbClr val="000000"/>
      </a:dk1>
      <a:lt1>
        <a:srgbClr val="FFFFFF"/>
      </a:lt1>
      <a:dk2>
        <a:srgbClr val="CC3333"/>
      </a:dk2>
      <a:lt2>
        <a:srgbClr val="777777"/>
      </a:lt2>
      <a:accent1>
        <a:srgbClr val="00CC99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8A0000"/>
      </a:accent6>
      <a:hlink>
        <a:srgbClr val="3333CC"/>
      </a:hlink>
      <a:folHlink>
        <a:srgbClr val="339933"/>
      </a:folHlink>
    </a:clrScheme>
    <a:fontScheme name="Leere SCS Praesentationen.po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SCS Praesentatione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SCS Praesentatione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SCS Praesentatione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SCS Praesentatione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SCS Praesentatione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SCS Praesentatione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SCS Praesentatione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SCS Praesentationen.pot 8">
        <a:dk1>
          <a:srgbClr val="000000"/>
        </a:dk1>
        <a:lt1>
          <a:srgbClr val="FFFFFF"/>
        </a:lt1>
        <a:dk2>
          <a:srgbClr val="CC3333"/>
        </a:dk2>
        <a:lt2>
          <a:srgbClr val="777777"/>
        </a:lt2>
        <a:accent1>
          <a:srgbClr val="00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00"/>
        </a:accent6>
        <a:hlink>
          <a:srgbClr val="3333CC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C:\Company_data\mirrored_from_SCS_servers\Vorlagenverzeichnis\SCS_Projektplanung\Leere SCS Praesentationen.pot</Template>
  <TotalTime>320</TotalTime>
  <Words>328</Words>
  <Application>Microsoft Office PowerPoint</Application>
  <PresentationFormat>A4 Paper (210x297 mm)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Verdana</vt:lpstr>
      <vt:lpstr>Wingdings</vt:lpstr>
      <vt:lpstr>Symbol</vt:lpstr>
      <vt:lpstr>Arial Narrow</vt:lpstr>
      <vt:lpstr>Leere SCS Praesentationen.pot</vt:lpstr>
      <vt:lpstr>SOS Workshop 2000  Interconnect Technology Session </vt:lpstr>
      <vt:lpstr>Tnet Switch: Technical data</vt:lpstr>
      <vt:lpstr>Tnet Features </vt:lpstr>
      <vt:lpstr>Tnet retransmission protocol</vt:lpstr>
      <vt:lpstr>Swiss-T1 Baby</vt:lpstr>
      <vt:lpstr>Swiss-T1: Current Tnet machine</vt:lpstr>
      <vt:lpstr>PowerPoint Presentation</vt:lpstr>
      <vt:lpstr>Tnet Remote managebility</vt:lpstr>
      <vt:lpstr>Tnet Summary </vt:lpstr>
    </vt:vector>
  </TitlesOfParts>
  <Company>Supercomputing Systems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Topologies Summary</dc:title>
  <dc:creator>Roland Paul</dc:creator>
  <cp:lastModifiedBy>White, David Georg Jo</cp:lastModifiedBy>
  <cp:revision>37</cp:revision>
  <cp:lastPrinted>2000-02-29T10:29:42Z</cp:lastPrinted>
  <dcterms:created xsi:type="dcterms:W3CDTF">2000-02-18T13:11:49Z</dcterms:created>
  <dcterms:modified xsi:type="dcterms:W3CDTF">2022-04-13T17:34:34Z</dcterms:modified>
</cp:coreProperties>
</file>