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"/>
  </p:notesMasterIdLst>
  <p:sldIdLst>
    <p:sldId id="261" r:id="rId2"/>
    <p:sldId id="259" r:id="rId3"/>
    <p:sldId id="260" r:id="rId4"/>
    <p:sldId id="258" r:id="rId5"/>
    <p:sldId id="257" r:id="rId6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99"/>
    <a:srgbClr val="FF3300"/>
    <a:srgbClr val="00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 horzBarState="maximized">
    <p:restoredLeft sz="32787"/>
    <p:restoredTop sz="90929"/>
  </p:normalViewPr>
  <p:slideViewPr>
    <p:cSldViewPr>
      <p:cViewPr varScale="1">
        <p:scale>
          <a:sx n="75" d="100"/>
          <a:sy n="75" d="100"/>
        </p:scale>
        <p:origin x="1878" y="6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  <p:sld r:id="rId2" collapse="1"/>
      <p:sld r:id="rId3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_rels/viewProps.xml.rels><?xml version="1.0" encoding="UTF-8" standalone="yes"?>
<Relationships xmlns="http://schemas.openxmlformats.org/package/2006/relationships"><Relationship Id="rId3" Type="http://schemas.openxmlformats.org/officeDocument/2006/relationships/slide" Target="slides/slide4.xml"/><Relationship Id="rId2" Type="http://schemas.openxmlformats.org/officeDocument/2006/relationships/slide" Target="slides/slide3.xml"/><Relationship Id="rId1" Type="http://schemas.openxmlformats.org/officeDocument/2006/relationships/slide" Target="slides/slide2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8.wmf"/><Relationship Id="rId1" Type="http://schemas.openxmlformats.org/officeDocument/2006/relationships/image" Target="../media/image17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>
            <a:extLst>
              <a:ext uri="{FF2B5EF4-FFF2-40B4-BE49-F238E27FC236}">
                <a16:creationId xmlns:a16="http://schemas.microsoft.com/office/drawing/2014/main" id="{7F58CA15-869D-437A-ABF2-AC64AF81F8EA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altLang="en-US"/>
          </a:p>
        </p:txBody>
      </p:sp>
      <p:sp>
        <p:nvSpPr>
          <p:cNvPr id="11267" name="Rectangle 3">
            <a:extLst>
              <a:ext uri="{FF2B5EF4-FFF2-40B4-BE49-F238E27FC236}">
                <a16:creationId xmlns:a16="http://schemas.microsoft.com/office/drawing/2014/main" id="{C0A2FB9C-2A4F-45E5-BC43-0B824F2E3A94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 altLang="en-US"/>
          </a:p>
        </p:txBody>
      </p:sp>
      <p:sp>
        <p:nvSpPr>
          <p:cNvPr id="11268" name="Rectangle 4">
            <a:extLst>
              <a:ext uri="{FF2B5EF4-FFF2-40B4-BE49-F238E27FC236}">
                <a16:creationId xmlns:a16="http://schemas.microsoft.com/office/drawing/2014/main" id="{C6576969-192D-4ADB-9DD1-3726EA2A8B68}"/>
              </a:ext>
            </a:extLst>
          </p:cNvPr>
          <p:cNvSpPr>
            <a:spLocks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1269" name="Rectangle 5">
            <a:extLst>
              <a:ext uri="{FF2B5EF4-FFF2-40B4-BE49-F238E27FC236}">
                <a16:creationId xmlns:a16="http://schemas.microsoft.com/office/drawing/2014/main" id="{78CB17DB-F4BE-4729-837D-47BEFAAF617D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1270" name="Rectangle 6">
            <a:extLst>
              <a:ext uri="{FF2B5EF4-FFF2-40B4-BE49-F238E27FC236}">
                <a16:creationId xmlns:a16="http://schemas.microsoft.com/office/drawing/2014/main" id="{864BA0E0-83D9-4FEF-8C3D-C307B2765E84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altLang="en-US"/>
          </a:p>
        </p:txBody>
      </p:sp>
      <p:sp>
        <p:nvSpPr>
          <p:cNvPr id="11271" name="Rectangle 7">
            <a:extLst>
              <a:ext uri="{FF2B5EF4-FFF2-40B4-BE49-F238E27FC236}">
                <a16:creationId xmlns:a16="http://schemas.microsoft.com/office/drawing/2014/main" id="{DD99E2C9-8AA4-4B4C-A36F-9E203BFB25D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AD173655-7B77-4F6F-B2B0-22E244BDE780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E6F60570-461C-48F7-BEE5-7231EBEA9FE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28FF750-8747-4F31-9BB9-73D9DC57FEE1}" type="slidenum">
              <a:rPr lang="en-US" altLang="en-US"/>
              <a:pPr/>
              <a:t>1</a:t>
            </a:fld>
            <a:endParaRPr lang="en-US" altLang="en-US"/>
          </a:p>
        </p:txBody>
      </p:sp>
      <p:sp>
        <p:nvSpPr>
          <p:cNvPr id="12290" name="Rectangle 2">
            <a:extLst>
              <a:ext uri="{FF2B5EF4-FFF2-40B4-BE49-F238E27FC236}">
                <a16:creationId xmlns:a16="http://schemas.microsoft.com/office/drawing/2014/main" id="{EAD7B4DE-3307-414E-8EB1-9EF9F11DA10C}"/>
              </a:ext>
            </a:extLst>
          </p:cNvPr>
          <p:cNvSpPr>
            <a:spLocks noChangeArrowheads="1"/>
          </p:cNvSpPr>
          <p:nvPr>
            <p:ph type="sldImg"/>
          </p:nvPr>
        </p:nvSpPr>
        <p:spPr bwMode="auto">
          <a:xfrm>
            <a:off x="1147763" y="688975"/>
            <a:ext cx="4565650" cy="34242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291" name="Rectangle 3">
            <a:extLst>
              <a:ext uri="{FF2B5EF4-FFF2-40B4-BE49-F238E27FC236}">
                <a16:creationId xmlns:a16="http://schemas.microsoft.com/office/drawing/2014/main" id="{5F18AA8F-5613-4822-856B-A7C072CBD6F0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 bwMode="auto">
          <a:xfrm>
            <a:off x="914400" y="4333875"/>
            <a:ext cx="5029200" cy="475297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>
              <a:buFontTx/>
              <a:buChar char="•"/>
            </a:pPr>
            <a:r>
              <a:rPr lang="en-US" altLang="en-US"/>
              <a:t>I am Buddy Bland, Director of operations for the ORNL Center for Computational Sciences.  I manage the high performance computers and storage for the Lab.</a:t>
            </a:r>
          </a:p>
          <a:p>
            <a:pPr>
              <a:buFontTx/>
              <a:buChar char="•"/>
            </a:pPr>
            <a:r>
              <a:rPr lang="en-US" altLang="en-US"/>
              <a:t>John has described his applications, I will describe the computing resources.</a:t>
            </a:r>
          </a:p>
          <a:p>
            <a:pPr>
              <a:buFontTx/>
              <a:buChar char="•"/>
            </a:pPr>
            <a:r>
              <a:rPr lang="en-US" altLang="en-US"/>
              <a:t> Our computing resources include an SP, a Compaq Alphaserver, and SGI Origin 2000, and a Linux PC cluster</a:t>
            </a:r>
          </a:p>
          <a:p>
            <a:pPr>
              <a:buFontTx/>
              <a:buChar char="•"/>
            </a:pPr>
            <a:r>
              <a:rPr lang="en-US" altLang="en-US"/>
              <a:t> We link these systems together using various high speed networks including FDDI, Gigabit Ethernet, and we are installing GSN.</a:t>
            </a:r>
          </a:p>
          <a:p>
            <a:pPr>
              <a:buFontTx/>
              <a:buChar char="•"/>
            </a:pPr>
            <a:r>
              <a:rPr lang="en-US" altLang="en-US"/>
              <a:t> Our we have a large storage system, running HPSS and a new storage testbed for prototyping data intensive applications and experimenting with storage HW &amp;  SW</a:t>
            </a:r>
          </a:p>
          <a:p>
            <a:endParaRPr lang="en-US" altLang="en-US"/>
          </a:p>
          <a:p>
            <a:endParaRPr lang="en-US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EF1D54-47D9-4EE5-941A-70DF5902E04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7556A53-A3DA-4A6A-B74A-18D57911167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4F6325F-A2F5-40AD-A913-6594D649A3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E00E133-0746-4E32-94F9-70778D7BBF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D9B56E8-52F2-46E0-B050-D5F1FE4310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D2EBE6C-8EFB-44CB-A52B-FDF88BE537A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003787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5EE46E-0489-45C4-BFD1-38803F077D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66EFFA9-CC55-498D-9648-D654B270669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45ADDC2-C85D-4A14-B15C-D5F9A3C68B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6DFFBE7-1E33-410C-90D6-85128DE4EA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800A2AF-659F-4ABB-BAEC-7609232C98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EBEC03A-F8F3-4D20-979D-FD7FA08CDCA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068490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4D76E11-FA73-4D69-A0D7-934D0E96F4B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0A29448-8E32-45A2-97DF-7E438BBAC02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B32086F-5C4D-4735-8440-D0069C4F12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D037E36-7A22-4E05-A82F-DC464BE8E9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49CE994-02EC-4802-B21D-7158EC2F70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BC3D56B-202C-4F20-8591-F5E8EAFDAED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703750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8FF345-941A-4431-B96D-E910C8E7B2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24500F-65A1-4C74-A8E1-74971EB9BA1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5CF0B5A-7633-46F0-BAC9-B131CDFD4E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F65C7C4-408A-4105-9D88-E4A24FD21A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C5E3B06-8669-42DD-BF6F-2D56BA5D4E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E8CAF66-B456-4C55-9C5D-94042924190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824801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E50522-6AF8-4D69-B1B5-7D327BF269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1D1BA5F-69F0-45DF-9F4D-DF2D0A6B6D8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7E2D804-0800-4582-8FBB-648FCF9AFB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C374EB8-07F8-4F8D-A316-91B2ECF44E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2A38D7C-3812-42BB-BDEA-E44D7FD05F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FE4890D-2797-4BC3-BA38-7AB4264F2CD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989269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4D8502-5B19-4AB6-A5E5-650EF45C7F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CF9604-E398-4335-8CF7-FA03A1CCE4B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390F340-7B9C-4F56-BCC1-63962DE1011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2EA3C5F-69FE-4904-BAD6-021488ACD5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B78C98B-19CA-4104-8990-1398EFED9F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09E4E41-97B4-4391-A8D5-3DC759D1C7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060F37E-FD26-4816-A64A-44F6D646D2B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47129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846040-B885-43EA-AF5E-66098B492E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3366F78-8CCE-4F5B-9A36-AFF7016709C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3F2C598-C708-4BFF-9A76-DC6237B0785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1B17B97-8315-4690-BFCD-8E44CD6D7F0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316C3FF-A564-46C1-8108-75773D11964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5D212A1-1E80-4D4A-9B9E-89207201A7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34E1126-6D06-4E4D-AA3F-3BCFBA54FF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AF7AFBE-5B69-4D39-8EC8-B9BBFE3F34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FB6159C-4A1C-446D-BF32-FD0A92FF66C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46666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096F68-7F4D-4CF6-BA62-744D56FAB9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5828190-BE09-4499-A009-194E403EAF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F2821A4-9CA0-4FA0-B0CF-3C27C59D4C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49A6C5F-1922-4726-9363-532208CE89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1122007-069B-49A1-AA5C-C02F34813DE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392951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89C4DCF-7955-4D39-8D58-751FA32E0C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6C04171-D5D8-463C-9861-1067F4E20B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9072261-EFC4-4CEB-97BC-85FF4BC3A8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97D0A6D-994F-4E90-B528-7CEF2D3EB0E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590381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013080-EFCB-4EF3-AF4C-2CAD39C686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B0953B-B503-4891-A720-D83C85B70A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7EF919D-1F8D-4180-A1F1-69AFFFE8840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266B274-9533-4D6A-BF74-98869594A0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BDAA54A-1162-4D74-824D-C2B1426B3B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B9E7720-0946-4239-B6D5-2A272261C6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2FE3974-40A7-4B77-99FF-B6789738E2D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210593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59ADF4-7E07-4C43-BF6E-7C69F6F4B2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DE4C78E-5070-43E2-AD54-7CF10C23903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8B2149E-8F7D-42ED-A024-8ED8777EB97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A56A8B1-0B66-4927-ACFB-952F82D84B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10D2DB3-29DE-4F2F-BA24-8471192837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10E9F6D-EB48-4A83-A063-D1EF7DC697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4468FBB-41A8-4CC8-9D10-A10F76EBDEF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316875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2A80FFD3-6C4F-4F0B-AFC8-94DE27CAA2E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9BD33B81-A65E-4FDD-ADFC-CA297CD5B50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ACA847F5-7CFC-42FB-9A42-9AE54D614085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 altLang="en-US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780A6226-0D25-48B2-A034-31C57B94CF5A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 altLang="en-US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5ED6883F-3DFE-4B09-BB6A-4E76FFA3EF41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09D957F5-1934-4675-91ED-5BDCF64E8867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13" Type="http://schemas.openxmlformats.org/officeDocument/2006/relationships/image" Target="../media/image11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Relationship Id="rId14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3.png"/><Relationship Id="rId7" Type="http://schemas.openxmlformats.org/officeDocument/2006/relationships/image" Target="../media/image21.jpeg"/><Relationship Id="rId12" Type="http://schemas.openxmlformats.org/officeDocument/2006/relationships/image" Target="../media/image18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0.png"/><Relationship Id="rId11" Type="http://schemas.openxmlformats.org/officeDocument/2006/relationships/oleObject" Target="../embeddings/oleObject2.bin"/><Relationship Id="rId5" Type="http://schemas.openxmlformats.org/officeDocument/2006/relationships/image" Target="../media/image19.jpeg"/><Relationship Id="rId10" Type="http://schemas.openxmlformats.org/officeDocument/2006/relationships/image" Target="../media/image17.png"/><Relationship Id="rId4" Type="http://schemas.openxmlformats.org/officeDocument/2006/relationships/image" Target="../media/image12.png"/><Relationship Id="rId9" Type="http://schemas.openxmlformats.org/officeDocument/2006/relationships/oleObject" Target="../embeddings/oleObject1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rotWithShape="0">
          <a:gsLst>
            <a:gs pos="0">
              <a:srgbClr val="3333CC"/>
            </a:gs>
            <a:gs pos="50000">
              <a:srgbClr val="3333CC">
                <a:gamma/>
                <a:tint val="59608"/>
                <a:invGamma/>
              </a:srgbClr>
            </a:gs>
            <a:gs pos="100000">
              <a:srgbClr val="3333CC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8" name="Line 2096">
            <a:extLst>
              <a:ext uri="{FF2B5EF4-FFF2-40B4-BE49-F238E27FC236}">
                <a16:creationId xmlns:a16="http://schemas.microsoft.com/office/drawing/2014/main" id="{3BAF0319-E835-4D6F-AE33-5BE1C96DD803}"/>
              </a:ext>
            </a:extLst>
          </p:cNvPr>
          <p:cNvSpPr>
            <a:spLocks noChangeShapeType="1"/>
          </p:cNvSpPr>
          <p:nvPr/>
        </p:nvSpPr>
        <p:spPr bwMode="auto">
          <a:xfrm>
            <a:off x="4440238" y="5165725"/>
            <a:ext cx="152400" cy="685800"/>
          </a:xfrm>
          <a:prstGeom prst="line">
            <a:avLst/>
          </a:prstGeom>
          <a:noFill/>
          <a:ln w="12700">
            <a:solidFill>
              <a:srgbClr val="CCFF6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242" name="Rectangle 2050">
            <a:extLst>
              <a:ext uri="{FF2B5EF4-FFF2-40B4-BE49-F238E27FC236}">
                <a16:creationId xmlns:a16="http://schemas.microsoft.com/office/drawing/2014/main" id="{F76B3B36-39F0-4C13-96DE-65C4D8EDD80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81000" y="0"/>
            <a:ext cx="5486400" cy="609600"/>
          </a:xfrm>
        </p:spPr>
        <p:txBody>
          <a:bodyPr/>
          <a:lstStyle/>
          <a:p>
            <a:r>
              <a:rPr lang="en-US" altLang="en-US" sz="3200" b="1" i="1">
                <a:solidFill>
                  <a:schemeClr val="bg1"/>
                </a:solidFill>
              </a:rPr>
              <a:t>ORNL</a:t>
            </a:r>
            <a:r>
              <a:rPr lang="en-US" altLang="en-US" sz="3200" b="1">
                <a:solidFill>
                  <a:schemeClr val="bg1"/>
                </a:solidFill>
                <a:latin typeface="Arial" panose="020B0604020202020204" pitchFamily="34" charset="0"/>
              </a:rPr>
              <a:t> </a:t>
            </a:r>
            <a:r>
              <a:rPr lang="en-US" altLang="en-US" sz="3200" b="1">
                <a:solidFill>
                  <a:schemeClr val="bg1"/>
                </a:solidFill>
              </a:rPr>
              <a:t>Computing Resources</a:t>
            </a:r>
            <a:endParaRPr lang="en-US" altLang="en-US" sz="3200" b="1"/>
          </a:p>
        </p:txBody>
      </p:sp>
      <p:sp>
        <p:nvSpPr>
          <p:cNvPr id="10243" name="Text Box 2051">
            <a:extLst>
              <a:ext uri="{FF2B5EF4-FFF2-40B4-BE49-F238E27FC236}">
                <a16:creationId xmlns:a16="http://schemas.microsoft.com/office/drawing/2014/main" id="{A4E86BD0-ED38-4614-9365-44DB37518BA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1513" y="2390775"/>
            <a:ext cx="568325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0" hangingPunct="0"/>
            <a:r>
              <a:rPr lang="en-US" altLang="en-US" sz="1600">
                <a:solidFill>
                  <a:schemeClr val="bg1"/>
                </a:solidFill>
              </a:rPr>
              <a:t>IBM</a:t>
            </a:r>
          </a:p>
          <a:p>
            <a:pPr algn="ctr" eaLnBrk="0" hangingPunct="0"/>
            <a:r>
              <a:rPr lang="en-US" altLang="en-US" sz="1600">
                <a:solidFill>
                  <a:schemeClr val="bg1"/>
                </a:solidFill>
              </a:rPr>
              <a:t> SP</a:t>
            </a:r>
            <a:endParaRPr lang="en-US" altLang="en-US" sz="1600"/>
          </a:p>
        </p:txBody>
      </p:sp>
      <p:sp>
        <p:nvSpPr>
          <p:cNvPr id="10244" name="Text Box 2052">
            <a:extLst>
              <a:ext uri="{FF2B5EF4-FFF2-40B4-BE49-F238E27FC236}">
                <a16:creationId xmlns:a16="http://schemas.microsoft.com/office/drawing/2014/main" id="{8E44FCF2-A825-49CD-AD26-E3CD016000E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9113" y="3838575"/>
            <a:ext cx="873125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0" hangingPunct="0"/>
            <a:r>
              <a:rPr lang="en-US" altLang="en-US" sz="1600">
                <a:solidFill>
                  <a:schemeClr val="bg1"/>
                </a:solidFill>
              </a:rPr>
              <a:t>Compaq</a:t>
            </a:r>
          </a:p>
          <a:p>
            <a:pPr algn="ctr" eaLnBrk="0" hangingPunct="0"/>
            <a:r>
              <a:rPr lang="en-US" altLang="en-US" sz="1600">
                <a:solidFill>
                  <a:schemeClr val="bg1"/>
                </a:solidFill>
              </a:rPr>
              <a:t>Sierra</a:t>
            </a:r>
            <a:endParaRPr lang="en-US" altLang="en-US" sz="1600"/>
          </a:p>
        </p:txBody>
      </p:sp>
      <p:sp>
        <p:nvSpPr>
          <p:cNvPr id="10245" name="Text Box 2053">
            <a:extLst>
              <a:ext uri="{FF2B5EF4-FFF2-40B4-BE49-F238E27FC236}">
                <a16:creationId xmlns:a16="http://schemas.microsoft.com/office/drawing/2014/main" id="{0A3DE2C6-E397-4C4B-83E9-ADD2441C5C9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1638" y="5562600"/>
            <a:ext cx="1130300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0" hangingPunct="0"/>
            <a:r>
              <a:rPr lang="en-US" altLang="en-US" sz="1600">
                <a:solidFill>
                  <a:schemeClr val="bg1"/>
                </a:solidFill>
              </a:rPr>
              <a:t>HighTORC</a:t>
            </a:r>
          </a:p>
          <a:p>
            <a:pPr algn="ctr" eaLnBrk="0" hangingPunct="0"/>
            <a:r>
              <a:rPr lang="en-US" altLang="en-US" sz="1600">
                <a:solidFill>
                  <a:schemeClr val="bg1"/>
                </a:solidFill>
              </a:rPr>
              <a:t>PC Cluster</a:t>
            </a:r>
            <a:endParaRPr lang="en-US" altLang="en-US" sz="1600"/>
          </a:p>
        </p:txBody>
      </p:sp>
      <p:sp>
        <p:nvSpPr>
          <p:cNvPr id="10247" name="Text Box 2055">
            <a:extLst>
              <a:ext uri="{FF2B5EF4-FFF2-40B4-BE49-F238E27FC236}">
                <a16:creationId xmlns:a16="http://schemas.microsoft.com/office/drawing/2014/main" id="{109081A6-CC95-49C4-9470-1EC020EA31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86125" y="2133600"/>
            <a:ext cx="1247775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0" hangingPunct="0"/>
            <a:r>
              <a:rPr lang="en-US" altLang="en-US" sz="1600">
                <a:solidFill>
                  <a:schemeClr val="bg1"/>
                </a:solidFill>
              </a:rPr>
              <a:t>GSN</a:t>
            </a:r>
          </a:p>
          <a:p>
            <a:pPr algn="ctr" eaLnBrk="0" hangingPunct="0"/>
            <a:r>
              <a:rPr lang="en-US" altLang="en-US" sz="1600">
                <a:solidFill>
                  <a:schemeClr val="bg1"/>
                </a:solidFill>
              </a:rPr>
              <a:t>Gigabyte/sec</a:t>
            </a:r>
            <a:endParaRPr lang="en-US" altLang="en-US" sz="1600"/>
          </a:p>
        </p:txBody>
      </p:sp>
      <p:sp>
        <p:nvSpPr>
          <p:cNvPr id="10248" name="Text Box 2056">
            <a:extLst>
              <a:ext uri="{FF2B5EF4-FFF2-40B4-BE49-F238E27FC236}">
                <a16:creationId xmlns:a16="http://schemas.microsoft.com/office/drawing/2014/main" id="{B90AE886-3F37-4DF0-B17D-F307811183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49638" y="5165725"/>
            <a:ext cx="874712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0" hangingPunct="0"/>
            <a:r>
              <a:rPr lang="en-US" altLang="en-US" sz="1600">
                <a:solidFill>
                  <a:schemeClr val="bg1"/>
                </a:solidFill>
              </a:rPr>
              <a:t>Gigabit</a:t>
            </a:r>
          </a:p>
          <a:p>
            <a:pPr algn="ctr" eaLnBrk="0" hangingPunct="0"/>
            <a:r>
              <a:rPr lang="en-US" altLang="en-US" sz="1600">
                <a:solidFill>
                  <a:schemeClr val="bg1"/>
                </a:solidFill>
              </a:rPr>
              <a:t>Ethernet</a:t>
            </a:r>
            <a:endParaRPr lang="en-US" altLang="en-US" sz="1600"/>
          </a:p>
        </p:txBody>
      </p:sp>
      <p:pic>
        <p:nvPicPr>
          <p:cNvPr id="10250" name="Picture 2058">
            <a:extLst>
              <a:ext uri="{FF2B5EF4-FFF2-40B4-BE49-F238E27FC236}">
                <a16:creationId xmlns:a16="http://schemas.microsoft.com/office/drawing/2014/main" id="{A01F5061-D217-40CB-BC85-ABF94D5C39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170" t="15166" r="10976" b="65877"/>
          <a:stretch>
            <a:fillRect/>
          </a:stretch>
        </p:blipFill>
        <p:spPr bwMode="auto">
          <a:xfrm>
            <a:off x="4135438" y="5842000"/>
            <a:ext cx="685800" cy="25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251" name="Text Box 2059">
            <a:extLst>
              <a:ext uri="{FF2B5EF4-FFF2-40B4-BE49-F238E27FC236}">
                <a16:creationId xmlns:a16="http://schemas.microsoft.com/office/drawing/2014/main" id="{928F0BB3-98B8-4892-83A5-5CE66515E4C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86400" y="3479800"/>
            <a:ext cx="968375" cy="825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0" hangingPunct="0"/>
            <a:r>
              <a:rPr lang="en-US" altLang="en-US" sz="1600">
                <a:solidFill>
                  <a:schemeClr val="bg1"/>
                </a:solidFill>
              </a:rPr>
              <a:t>IBM S80</a:t>
            </a:r>
          </a:p>
          <a:p>
            <a:pPr algn="ctr" eaLnBrk="0" hangingPunct="0"/>
            <a:r>
              <a:rPr lang="en-US" altLang="en-US" sz="1600">
                <a:solidFill>
                  <a:schemeClr val="bg1"/>
                </a:solidFill>
              </a:rPr>
              <a:t>IBM H70</a:t>
            </a:r>
          </a:p>
          <a:p>
            <a:pPr algn="ctr" eaLnBrk="0" hangingPunct="0"/>
            <a:r>
              <a:rPr lang="en-US" altLang="en-US" sz="1600">
                <a:solidFill>
                  <a:schemeClr val="bg1"/>
                </a:solidFill>
              </a:rPr>
              <a:t>IBM F50</a:t>
            </a:r>
            <a:endParaRPr lang="en-US" altLang="en-US" sz="1600"/>
          </a:p>
        </p:txBody>
      </p:sp>
      <p:sp>
        <p:nvSpPr>
          <p:cNvPr id="10254" name="Text Box 2062">
            <a:extLst>
              <a:ext uri="{FF2B5EF4-FFF2-40B4-BE49-F238E27FC236}">
                <a16:creationId xmlns:a16="http://schemas.microsoft.com/office/drawing/2014/main" id="{2A7B31A5-3DC1-4F5C-A2D8-A0D285B9AB0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53188" y="2590800"/>
            <a:ext cx="862012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0" hangingPunct="0"/>
            <a:r>
              <a:rPr lang="en-US" altLang="en-US" sz="1600">
                <a:solidFill>
                  <a:schemeClr val="bg1"/>
                </a:solidFill>
              </a:rPr>
              <a:t>Fiber </a:t>
            </a:r>
          </a:p>
          <a:p>
            <a:pPr algn="ctr" eaLnBrk="0" hangingPunct="0"/>
            <a:r>
              <a:rPr lang="en-US" altLang="en-US" sz="1600">
                <a:solidFill>
                  <a:schemeClr val="bg1"/>
                </a:solidFill>
              </a:rPr>
              <a:t>Channel</a:t>
            </a:r>
            <a:endParaRPr lang="en-US" altLang="en-US" sz="1600"/>
          </a:p>
        </p:txBody>
      </p:sp>
      <p:sp>
        <p:nvSpPr>
          <p:cNvPr id="10255" name="Text Box 2063">
            <a:extLst>
              <a:ext uri="{FF2B5EF4-FFF2-40B4-BE49-F238E27FC236}">
                <a16:creationId xmlns:a16="http://schemas.microsoft.com/office/drawing/2014/main" id="{5F6A63BA-782A-4AB3-BEBA-270B2602D92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07275" y="3092450"/>
            <a:ext cx="16510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0" hangingPunct="0"/>
            <a:r>
              <a:rPr lang="en-US" altLang="en-US" sz="1600">
                <a:solidFill>
                  <a:schemeClr val="bg1"/>
                </a:solidFill>
              </a:rPr>
              <a:t>STK Tape Robots</a:t>
            </a:r>
            <a:endParaRPr lang="en-US" altLang="en-US" sz="1600"/>
          </a:p>
        </p:txBody>
      </p:sp>
      <p:sp>
        <p:nvSpPr>
          <p:cNvPr id="10256" name="Text Box 2064">
            <a:extLst>
              <a:ext uri="{FF2B5EF4-FFF2-40B4-BE49-F238E27FC236}">
                <a16:creationId xmlns:a16="http://schemas.microsoft.com/office/drawing/2014/main" id="{F465B6DB-3D23-46EB-9CDD-7924C6A840D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59675" y="4405313"/>
            <a:ext cx="1652588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0" hangingPunct="0"/>
            <a:r>
              <a:rPr lang="en-US" altLang="en-US" sz="1600">
                <a:solidFill>
                  <a:schemeClr val="bg1"/>
                </a:solidFill>
              </a:rPr>
              <a:t>IBM Tape Robots</a:t>
            </a:r>
            <a:endParaRPr lang="en-US" altLang="en-US" sz="1600"/>
          </a:p>
        </p:txBody>
      </p:sp>
      <p:sp>
        <p:nvSpPr>
          <p:cNvPr id="10257" name="Text Box 2065">
            <a:extLst>
              <a:ext uri="{FF2B5EF4-FFF2-40B4-BE49-F238E27FC236}">
                <a16:creationId xmlns:a16="http://schemas.microsoft.com/office/drawing/2014/main" id="{DFCA7EBE-6BFD-4FF1-8F3C-755245118C4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39050" y="5410200"/>
            <a:ext cx="15049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0" hangingPunct="0"/>
            <a:r>
              <a:rPr lang="en-US" altLang="en-US" sz="1600">
                <a:solidFill>
                  <a:schemeClr val="bg1"/>
                </a:solidFill>
              </a:rPr>
              <a:t>IBM SSA Disks</a:t>
            </a:r>
            <a:endParaRPr lang="en-US" altLang="en-US" sz="1600"/>
          </a:p>
        </p:txBody>
      </p:sp>
      <p:sp>
        <p:nvSpPr>
          <p:cNvPr id="10258" name="Line 2066">
            <a:extLst>
              <a:ext uri="{FF2B5EF4-FFF2-40B4-BE49-F238E27FC236}">
                <a16:creationId xmlns:a16="http://schemas.microsoft.com/office/drawing/2014/main" id="{9B820CA3-BD9A-4CE9-A6A9-16F14917385A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3886200" y="2743200"/>
            <a:ext cx="1752600" cy="76200"/>
          </a:xfrm>
          <a:prstGeom prst="line">
            <a:avLst/>
          </a:prstGeom>
          <a:noFill/>
          <a:ln w="28575">
            <a:solidFill>
              <a:srgbClr val="FF339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259" name="Line 2067">
            <a:extLst>
              <a:ext uri="{FF2B5EF4-FFF2-40B4-BE49-F238E27FC236}">
                <a16:creationId xmlns:a16="http://schemas.microsoft.com/office/drawing/2014/main" id="{FA313860-C248-437D-8BAB-8F16FA3E059D}"/>
              </a:ext>
            </a:extLst>
          </p:cNvPr>
          <p:cNvSpPr>
            <a:spLocks noChangeShapeType="1"/>
          </p:cNvSpPr>
          <p:nvPr/>
        </p:nvSpPr>
        <p:spPr bwMode="auto">
          <a:xfrm>
            <a:off x="2078038" y="2727325"/>
            <a:ext cx="1447800" cy="228600"/>
          </a:xfrm>
          <a:prstGeom prst="line">
            <a:avLst/>
          </a:prstGeom>
          <a:noFill/>
          <a:ln w="28575">
            <a:solidFill>
              <a:srgbClr val="FF339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260" name="Line 2068">
            <a:extLst>
              <a:ext uri="{FF2B5EF4-FFF2-40B4-BE49-F238E27FC236}">
                <a16:creationId xmlns:a16="http://schemas.microsoft.com/office/drawing/2014/main" id="{9E456D43-EDD5-46CF-8839-7EA0FB39A254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849438" y="3184525"/>
            <a:ext cx="1752600" cy="533400"/>
          </a:xfrm>
          <a:prstGeom prst="line">
            <a:avLst/>
          </a:prstGeom>
          <a:noFill/>
          <a:ln w="28575">
            <a:solidFill>
              <a:srgbClr val="FF339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261" name="Line 2069">
            <a:extLst>
              <a:ext uri="{FF2B5EF4-FFF2-40B4-BE49-F238E27FC236}">
                <a16:creationId xmlns:a16="http://schemas.microsoft.com/office/drawing/2014/main" id="{6F7FF9B0-CCAE-4286-B116-440EC8AE926E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078038" y="3260725"/>
            <a:ext cx="1524000" cy="2209800"/>
          </a:xfrm>
          <a:prstGeom prst="line">
            <a:avLst/>
          </a:prstGeom>
          <a:noFill/>
          <a:ln w="28575">
            <a:solidFill>
              <a:srgbClr val="FF339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269" name="Line 2077">
            <a:extLst>
              <a:ext uri="{FF2B5EF4-FFF2-40B4-BE49-F238E27FC236}">
                <a16:creationId xmlns:a16="http://schemas.microsoft.com/office/drawing/2014/main" id="{22153E34-5F42-4EC1-9191-D7BD0FE7274D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7315200" y="4251325"/>
            <a:ext cx="609600" cy="0"/>
          </a:xfrm>
          <a:prstGeom prst="line">
            <a:avLst/>
          </a:prstGeom>
          <a:noFill/>
          <a:ln w="9525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270" name="Line 2078">
            <a:extLst>
              <a:ext uri="{FF2B5EF4-FFF2-40B4-BE49-F238E27FC236}">
                <a16:creationId xmlns:a16="http://schemas.microsoft.com/office/drawing/2014/main" id="{8C7170E5-C47F-4FFE-923F-433401973421}"/>
              </a:ext>
            </a:extLst>
          </p:cNvPr>
          <p:cNvSpPr>
            <a:spLocks noChangeShapeType="1"/>
          </p:cNvSpPr>
          <p:nvPr/>
        </p:nvSpPr>
        <p:spPr bwMode="auto">
          <a:xfrm>
            <a:off x="7315200" y="5318125"/>
            <a:ext cx="609600" cy="0"/>
          </a:xfrm>
          <a:prstGeom prst="line">
            <a:avLst/>
          </a:prstGeom>
          <a:noFill/>
          <a:ln w="9525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271" name="Line 2079">
            <a:extLst>
              <a:ext uri="{FF2B5EF4-FFF2-40B4-BE49-F238E27FC236}">
                <a16:creationId xmlns:a16="http://schemas.microsoft.com/office/drawing/2014/main" id="{7AEB2BE9-0CD3-4985-9E1F-19494F8E7C4C}"/>
              </a:ext>
            </a:extLst>
          </p:cNvPr>
          <p:cNvSpPr>
            <a:spLocks noChangeShapeType="1"/>
          </p:cNvSpPr>
          <p:nvPr/>
        </p:nvSpPr>
        <p:spPr bwMode="auto">
          <a:xfrm>
            <a:off x="7315200" y="3032125"/>
            <a:ext cx="304800" cy="0"/>
          </a:xfrm>
          <a:prstGeom prst="line">
            <a:avLst/>
          </a:prstGeom>
          <a:noFill/>
          <a:ln w="9525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272" name="Line 2080">
            <a:extLst>
              <a:ext uri="{FF2B5EF4-FFF2-40B4-BE49-F238E27FC236}">
                <a16:creationId xmlns:a16="http://schemas.microsoft.com/office/drawing/2014/main" id="{9475D64D-F3FA-4BF0-B4A4-A14435D6E3FB}"/>
              </a:ext>
            </a:extLst>
          </p:cNvPr>
          <p:cNvSpPr>
            <a:spLocks noChangeShapeType="1"/>
          </p:cNvSpPr>
          <p:nvPr/>
        </p:nvSpPr>
        <p:spPr bwMode="auto">
          <a:xfrm>
            <a:off x="7315200" y="2193925"/>
            <a:ext cx="304800" cy="0"/>
          </a:xfrm>
          <a:prstGeom prst="line">
            <a:avLst/>
          </a:prstGeom>
          <a:noFill/>
          <a:ln w="9525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280" name="Line 2088">
            <a:extLst>
              <a:ext uri="{FF2B5EF4-FFF2-40B4-BE49-F238E27FC236}">
                <a16:creationId xmlns:a16="http://schemas.microsoft.com/office/drawing/2014/main" id="{B4258270-0B71-41F0-92C3-D50DD6F00575}"/>
              </a:ext>
            </a:extLst>
          </p:cNvPr>
          <p:cNvSpPr>
            <a:spLocks noChangeShapeType="1"/>
          </p:cNvSpPr>
          <p:nvPr/>
        </p:nvSpPr>
        <p:spPr bwMode="auto">
          <a:xfrm>
            <a:off x="2001838" y="2803525"/>
            <a:ext cx="1524000" cy="1752600"/>
          </a:xfrm>
          <a:prstGeom prst="line">
            <a:avLst/>
          </a:prstGeom>
          <a:noFill/>
          <a:ln w="28575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281" name="Line 2089">
            <a:extLst>
              <a:ext uri="{FF2B5EF4-FFF2-40B4-BE49-F238E27FC236}">
                <a16:creationId xmlns:a16="http://schemas.microsoft.com/office/drawing/2014/main" id="{29F487C5-9380-427A-AA01-D921434CAF58}"/>
              </a:ext>
            </a:extLst>
          </p:cNvPr>
          <p:cNvSpPr>
            <a:spLocks noChangeShapeType="1"/>
          </p:cNvSpPr>
          <p:nvPr/>
        </p:nvSpPr>
        <p:spPr bwMode="auto">
          <a:xfrm>
            <a:off x="1849438" y="4175125"/>
            <a:ext cx="1676400" cy="457200"/>
          </a:xfrm>
          <a:prstGeom prst="line">
            <a:avLst/>
          </a:prstGeom>
          <a:noFill/>
          <a:ln w="28575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282" name="Line 2090">
            <a:extLst>
              <a:ext uri="{FF2B5EF4-FFF2-40B4-BE49-F238E27FC236}">
                <a16:creationId xmlns:a16="http://schemas.microsoft.com/office/drawing/2014/main" id="{EB4BECBA-FFFD-43D9-8409-281F28F92A97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154238" y="4784725"/>
            <a:ext cx="1371600" cy="1066800"/>
          </a:xfrm>
          <a:prstGeom prst="line">
            <a:avLst/>
          </a:prstGeom>
          <a:noFill/>
          <a:ln w="28575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287" name="Line 2095">
            <a:extLst>
              <a:ext uri="{FF2B5EF4-FFF2-40B4-BE49-F238E27FC236}">
                <a16:creationId xmlns:a16="http://schemas.microsoft.com/office/drawing/2014/main" id="{74C66C83-9423-45D7-A3DE-FB5003CCF7CD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038600" y="3048000"/>
            <a:ext cx="1600200" cy="1584325"/>
          </a:xfrm>
          <a:prstGeom prst="line">
            <a:avLst/>
          </a:prstGeom>
          <a:noFill/>
          <a:ln w="28575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291" name="Text Box 2099">
            <a:extLst>
              <a:ext uri="{FF2B5EF4-FFF2-40B4-BE49-F238E27FC236}">
                <a16:creationId xmlns:a16="http://schemas.microsoft.com/office/drawing/2014/main" id="{D11F2B6C-9C89-4E35-9B26-9DFCACDD3DC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57800" y="4419600"/>
            <a:ext cx="1939925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0" hangingPunct="0"/>
            <a:r>
              <a:rPr lang="en-US" altLang="en-US" sz="2000" b="1">
                <a:solidFill>
                  <a:srgbClr val="FFFF00"/>
                </a:solidFill>
              </a:rPr>
              <a:t>Probe</a:t>
            </a:r>
          </a:p>
          <a:p>
            <a:pPr algn="ctr" eaLnBrk="0" hangingPunct="0"/>
            <a:r>
              <a:rPr lang="en-US" altLang="en-US" sz="2000" b="1">
                <a:solidFill>
                  <a:srgbClr val="FFFF00"/>
                </a:solidFill>
              </a:rPr>
              <a:t>Storage Testbed</a:t>
            </a:r>
            <a:endParaRPr lang="en-US" altLang="en-US" sz="2000" b="1"/>
          </a:p>
        </p:txBody>
      </p:sp>
      <p:sp>
        <p:nvSpPr>
          <p:cNvPr id="10292" name="Text Box 2100">
            <a:extLst>
              <a:ext uri="{FF2B5EF4-FFF2-40B4-BE49-F238E27FC236}">
                <a16:creationId xmlns:a16="http://schemas.microsoft.com/office/drawing/2014/main" id="{560C890B-DF4E-458E-BEA6-CAB7BD00BCB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25813" y="1203325"/>
            <a:ext cx="1495425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0" hangingPunct="0"/>
            <a:r>
              <a:rPr lang="en-US" altLang="en-US" sz="2000" b="1">
                <a:solidFill>
                  <a:srgbClr val="FFFF00"/>
                </a:solidFill>
              </a:rPr>
              <a:t>High Speed </a:t>
            </a:r>
          </a:p>
          <a:p>
            <a:pPr algn="ctr" eaLnBrk="0" hangingPunct="0"/>
            <a:r>
              <a:rPr lang="en-US" altLang="en-US" sz="2000" b="1">
                <a:solidFill>
                  <a:srgbClr val="FFFF00"/>
                </a:solidFill>
              </a:rPr>
              <a:t>Networking</a:t>
            </a:r>
          </a:p>
        </p:txBody>
      </p:sp>
      <p:sp>
        <p:nvSpPr>
          <p:cNvPr id="10293" name="Text Box 2101">
            <a:extLst>
              <a:ext uri="{FF2B5EF4-FFF2-40B4-BE49-F238E27FC236}">
                <a16:creationId xmlns:a16="http://schemas.microsoft.com/office/drawing/2014/main" id="{49589F65-D3FD-40EB-9438-6226423DB68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2638" y="1203325"/>
            <a:ext cx="1525587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0" hangingPunct="0"/>
            <a:r>
              <a:rPr lang="en-US" altLang="en-US" sz="2000" b="1">
                <a:solidFill>
                  <a:srgbClr val="FFFF00"/>
                </a:solidFill>
              </a:rPr>
              <a:t>TeraFLOPS</a:t>
            </a:r>
          </a:p>
          <a:p>
            <a:pPr algn="ctr" eaLnBrk="0" hangingPunct="0"/>
            <a:r>
              <a:rPr lang="en-US" altLang="en-US" sz="2000" b="1">
                <a:solidFill>
                  <a:srgbClr val="FFFF00"/>
                </a:solidFill>
              </a:rPr>
              <a:t>Computing</a:t>
            </a:r>
          </a:p>
        </p:txBody>
      </p:sp>
      <p:sp>
        <p:nvSpPr>
          <p:cNvPr id="10294" name="Text Box 2102">
            <a:extLst>
              <a:ext uri="{FF2B5EF4-FFF2-40B4-BE49-F238E27FC236}">
                <a16:creationId xmlns:a16="http://schemas.microsoft.com/office/drawing/2014/main" id="{AD4C6B65-B634-4120-99C5-29FF835FF2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64038" y="5775325"/>
            <a:ext cx="2341562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0" hangingPunct="0"/>
            <a:r>
              <a:rPr lang="en-US" altLang="en-US" sz="2000">
                <a:solidFill>
                  <a:srgbClr val="FFFF00"/>
                </a:solidFill>
              </a:rPr>
              <a:t>High Speed</a:t>
            </a:r>
          </a:p>
          <a:p>
            <a:pPr algn="ctr" eaLnBrk="0" hangingPunct="0"/>
            <a:r>
              <a:rPr lang="en-US" altLang="en-US" sz="2000">
                <a:solidFill>
                  <a:srgbClr val="FFFF00"/>
                </a:solidFill>
              </a:rPr>
              <a:t>Wide Area Networks</a:t>
            </a:r>
            <a:endParaRPr lang="en-US" altLang="en-US" sz="1800"/>
          </a:p>
        </p:txBody>
      </p:sp>
      <p:pic>
        <p:nvPicPr>
          <p:cNvPr id="10295" name="Picture 2103">
            <a:extLst>
              <a:ext uri="{FF2B5EF4-FFF2-40B4-BE49-F238E27FC236}">
                <a16:creationId xmlns:a16="http://schemas.microsoft.com/office/drawing/2014/main" id="{4B207127-C0CB-4912-8E29-35B892CF22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2238" y="2133600"/>
            <a:ext cx="695325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6" name="Picture 2104">
            <a:extLst>
              <a:ext uri="{FF2B5EF4-FFF2-40B4-BE49-F238E27FC236}">
                <a16:creationId xmlns:a16="http://schemas.microsoft.com/office/drawing/2014/main" id="{D9256FD5-868C-45A0-8314-9FFD778E1A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8913" y="3657600"/>
            <a:ext cx="542925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7" name="Picture 2105">
            <a:extLst>
              <a:ext uri="{FF2B5EF4-FFF2-40B4-BE49-F238E27FC236}">
                <a16:creationId xmlns:a16="http://schemas.microsoft.com/office/drawing/2014/main" id="{C52BB4BA-E825-468D-9F44-51ADDA64F9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001" t="31334" r="67000" b="31332"/>
          <a:stretch>
            <a:fillRect/>
          </a:stretch>
        </p:blipFill>
        <p:spPr bwMode="auto">
          <a:xfrm>
            <a:off x="1468438" y="5318125"/>
            <a:ext cx="612775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9" name="Picture 2107">
            <a:extLst>
              <a:ext uri="{FF2B5EF4-FFF2-40B4-BE49-F238E27FC236}">
                <a16:creationId xmlns:a16="http://schemas.microsoft.com/office/drawing/2014/main" id="{ED16C5D6-2E48-47CF-8B88-F20CB2225D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5838" y="2651125"/>
            <a:ext cx="906462" cy="13477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0300" name="Group 2108">
            <a:extLst>
              <a:ext uri="{FF2B5EF4-FFF2-40B4-BE49-F238E27FC236}">
                <a16:creationId xmlns:a16="http://schemas.microsoft.com/office/drawing/2014/main" id="{7C0F8004-0062-49D4-B589-07B7FCBC448C}"/>
              </a:ext>
            </a:extLst>
          </p:cNvPr>
          <p:cNvGrpSpPr>
            <a:grpSpLocks/>
          </p:cNvGrpSpPr>
          <p:nvPr/>
        </p:nvGrpSpPr>
        <p:grpSpPr bwMode="auto">
          <a:xfrm>
            <a:off x="3525838" y="4175125"/>
            <a:ext cx="914400" cy="990600"/>
            <a:chOff x="2832" y="1728"/>
            <a:chExt cx="1824" cy="2112"/>
          </a:xfrm>
        </p:grpSpPr>
        <p:pic>
          <p:nvPicPr>
            <p:cNvPr id="10301" name="Picture 2109">
              <a:extLst>
                <a:ext uri="{FF2B5EF4-FFF2-40B4-BE49-F238E27FC236}">
                  <a16:creationId xmlns:a16="http://schemas.microsoft.com/office/drawing/2014/main" id="{0F74A048-0933-497B-B82C-63B4F026A7E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800" t="4240" r="3999" b="2473"/>
            <a:stretch>
              <a:fillRect/>
            </a:stretch>
          </p:blipFill>
          <p:spPr bwMode="auto">
            <a:xfrm>
              <a:off x="2832" y="1728"/>
              <a:ext cx="1824" cy="211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0302" name="Freeform 2110">
              <a:extLst>
                <a:ext uri="{FF2B5EF4-FFF2-40B4-BE49-F238E27FC236}">
                  <a16:creationId xmlns:a16="http://schemas.microsoft.com/office/drawing/2014/main" id="{91DEE86D-FF5B-4F8D-99E6-34495A6333C0}"/>
                </a:ext>
              </a:extLst>
            </p:cNvPr>
            <p:cNvSpPr>
              <a:spLocks/>
            </p:cNvSpPr>
            <p:nvPr/>
          </p:nvSpPr>
          <p:spPr bwMode="auto">
            <a:xfrm>
              <a:off x="4128" y="3696"/>
              <a:ext cx="528" cy="144"/>
            </a:xfrm>
            <a:custGeom>
              <a:avLst/>
              <a:gdLst>
                <a:gd name="T0" fmla="*/ 0 w 528"/>
                <a:gd name="T1" fmla="*/ 144 h 144"/>
                <a:gd name="T2" fmla="*/ 528 w 528"/>
                <a:gd name="T3" fmla="*/ 0 h 144"/>
                <a:gd name="T4" fmla="*/ 528 w 528"/>
                <a:gd name="T5" fmla="*/ 144 h 144"/>
                <a:gd name="T6" fmla="*/ 0 w 528"/>
                <a:gd name="T7" fmla="*/ 144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28" h="144">
                  <a:moveTo>
                    <a:pt x="0" y="144"/>
                  </a:moveTo>
                  <a:lnTo>
                    <a:pt x="528" y="0"/>
                  </a:lnTo>
                  <a:lnTo>
                    <a:pt x="528" y="144"/>
                  </a:lnTo>
                  <a:lnTo>
                    <a:pt x="0" y="144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03" name="Freeform 2111">
              <a:extLst>
                <a:ext uri="{FF2B5EF4-FFF2-40B4-BE49-F238E27FC236}">
                  <a16:creationId xmlns:a16="http://schemas.microsoft.com/office/drawing/2014/main" id="{B7695B8D-EEE5-4C10-AB70-21EC33AC8641}"/>
                </a:ext>
              </a:extLst>
            </p:cNvPr>
            <p:cNvSpPr>
              <a:spLocks/>
            </p:cNvSpPr>
            <p:nvPr/>
          </p:nvSpPr>
          <p:spPr bwMode="auto">
            <a:xfrm>
              <a:off x="2832" y="3792"/>
              <a:ext cx="1296" cy="48"/>
            </a:xfrm>
            <a:custGeom>
              <a:avLst/>
              <a:gdLst>
                <a:gd name="T0" fmla="*/ 1296 w 1296"/>
                <a:gd name="T1" fmla="*/ 48 h 48"/>
                <a:gd name="T2" fmla="*/ 0 w 1296"/>
                <a:gd name="T3" fmla="*/ 0 h 48"/>
                <a:gd name="T4" fmla="*/ 0 w 1296"/>
                <a:gd name="T5" fmla="*/ 48 h 48"/>
                <a:gd name="T6" fmla="*/ 1296 w 1296"/>
                <a:gd name="T7" fmla="*/ 48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96" h="48">
                  <a:moveTo>
                    <a:pt x="1296" y="48"/>
                  </a:moveTo>
                  <a:lnTo>
                    <a:pt x="0" y="0"/>
                  </a:lnTo>
                  <a:lnTo>
                    <a:pt x="0" y="48"/>
                  </a:lnTo>
                  <a:lnTo>
                    <a:pt x="1296" y="48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04" name="Freeform 2112">
              <a:extLst>
                <a:ext uri="{FF2B5EF4-FFF2-40B4-BE49-F238E27FC236}">
                  <a16:creationId xmlns:a16="http://schemas.microsoft.com/office/drawing/2014/main" id="{B81D4A23-8ECA-477C-8751-F233E5A11A55}"/>
                </a:ext>
              </a:extLst>
            </p:cNvPr>
            <p:cNvSpPr>
              <a:spLocks/>
            </p:cNvSpPr>
            <p:nvPr/>
          </p:nvSpPr>
          <p:spPr bwMode="auto">
            <a:xfrm>
              <a:off x="4560" y="1728"/>
              <a:ext cx="96" cy="1968"/>
            </a:xfrm>
            <a:custGeom>
              <a:avLst/>
              <a:gdLst>
                <a:gd name="T0" fmla="*/ 96 w 96"/>
                <a:gd name="T1" fmla="*/ 1968 h 1968"/>
                <a:gd name="T2" fmla="*/ 0 w 96"/>
                <a:gd name="T3" fmla="*/ 0 h 1968"/>
                <a:gd name="T4" fmla="*/ 96 w 96"/>
                <a:gd name="T5" fmla="*/ 0 h 1968"/>
                <a:gd name="T6" fmla="*/ 96 w 96"/>
                <a:gd name="T7" fmla="*/ 1968 h 19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6" h="1968">
                  <a:moveTo>
                    <a:pt x="96" y="1968"/>
                  </a:moveTo>
                  <a:lnTo>
                    <a:pt x="0" y="0"/>
                  </a:lnTo>
                  <a:lnTo>
                    <a:pt x="96" y="0"/>
                  </a:lnTo>
                  <a:lnTo>
                    <a:pt x="96" y="1968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05" name="Freeform 2113">
              <a:extLst>
                <a:ext uri="{FF2B5EF4-FFF2-40B4-BE49-F238E27FC236}">
                  <a16:creationId xmlns:a16="http://schemas.microsoft.com/office/drawing/2014/main" id="{74514107-DE82-4527-B1FC-CBB3D4933075}"/>
                </a:ext>
              </a:extLst>
            </p:cNvPr>
            <p:cNvSpPr>
              <a:spLocks/>
            </p:cNvSpPr>
            <p:nvPr/>
          </p:nvSpPr>
          <p:spPr bwMode="auto">
            <a:xfrm>
              <a:off x="2832" y="1728"/>
              <a:ext cx="288" cy="480"/>
            </a:xfrm>
            <a:custGeom>
              <a:avLst/>
              <a:gdLst>
                <a:gd name="T0" fmla="*/ 0 w 288"/>
                <a:gd name="T1" fmla="*/ 480 h 480"/>
                <a:gd name="T2" fmla="*/ 288 w 288"/>
                <a:gd name="T3" fmla="*/ 0 h 480"/>
                <a:gd name="T4" fmla="*/ 0 w 288"/>
                <a:gd name="T5" fmla="*/ 0 h 480"/>
                <a:gd name="T6" fmla="*/ 0 w 288"/>
                <a:gd name="T7" fmla="*/ 480 h 4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8" h="480">
                  <a:moveTo>
                    <a:pt x="0" y="480"/>
                  </a:moveTo>
                  <a:lnTo>
                    <a:pt x="288" y="0"/>
                  </a:lnTo>
                  <a:lnTo>
                    <a:pt x="0" y="0"/>
                  </a:lnTo>
                  <a:lnTo>
                    <a:pt x="0" y="480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06" name="Freeform 2114">
              <a:extLst>
                <a:ext uri="{FF2B5EF4-FFF2-40B4-BE49-F238E27FC236}">
                  <a16:creationId xmlns:a16="http://schemas.microsoft.com/office/drawing/2014/main" id="{5BF0189A-846E-49FF-9935-65EABB4C66A5}"/>
                </a:ext>
              </a:extLst>
            </p:cNvPr>
            <p:cNvSpPr>
              <a:spLocks/>
            </p:cNvSpPr>
            <p:nvPr/>
          </p:nvSpPr>
          <p:spPr bwMode="auto">
            <a:xfrm>
              <a:off x="3360" y="1728"/>
              <a:ext cx="1248" cy="192"/>
            </a:xfrm>
            <a:custGeom>
              <a:avLst/>
              <a:gdLst>
                <a:gd name="T0" fmla="*/ 1200 w 1200"/>
                <a:gd name="T1" fmla="*/ 192 h 192"/>
                <a:gd name="T2" fmla="*/ 1200 w 1200"/>
                <a:gd name="T3" fmla="*/ 0 h 192"/>
                <a:gd name="T4" fmla="*/ 0 w 1200"/>
                <a:gd name="T5" fmla="*/ 0 h 192"/>
                <a:gd name="T6" fmla="*/ 1200 w 1200"/>
                <a:gd name="T7" fmla="*/ 192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00" h="192">
                  <a:moveTo>
                    <a:pt x="1200" y="192"/>
                  </a:moveTo>
                  <a:lnTo>
                    <a:pt x="1200" y="0"/>
                  </a:lnTo>
                  <a:lnTo>
                    <a:pt x="0" y="0"/>
                  </a:lnTo>
                  <a:lnTo>
                    <a:pt x="1200" y="192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pic>
        <p:nvPicPr>
          <p:cNvPr id="10309" name="Picture 2117">
            <a:extLst>
              <a:ext uri="{FF2B5EF4-FFF2-40B4-BE49-F238E27FC236}">
                <a16:creationId xmlns:a16="http://schemas.microsoft.com/office/drawing/2014/main" id="{871BA949-67AC-47B1-A61E-FD6B7E3995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59" t="4167" r="6612"/>
          <a:stretch>
            <a:fillRect/>
          </a:stretch>
        </p:blipFill>
        <p:spPr bwMode="auto">
          <a:xfrm>
            <a:off x="5616575" y="2628900"/>
            <a:ext cx="679450" cy="876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7" name="Picture 2125">
            <a:extLst>
              <a:ext uri="{FF2B5EF4-FFF2-40B4-BE49-F238E27FC236}">
                <a16:creationId xmlns:a16="http://schemas.microsoft.com/office/drawing/2014/main" id="{73F1941D-4E1F-4CA8-BACB-89FA17EC25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0" y="2209800"/>
            <a:ext cx="1295400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9" name="Picture 2127">
            <a:extLst>
              <a:ext uri="{FF2B5EF4-FFF2-40B4-BE49-F238E27FC236}">
                <a16:creationId xmlns:a16="http://schemas.microsoft.com/office/drawing/2014/main" id="{1A9BD21F-8737-4780-9852-4A35540ACF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4800" y="3505200"/>
            <a:ext cx="914400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1" name="Picture 2129">
            <a:extLst>
              <a:ext uri="{FF2B5EF4-FFF2-40B4-BE49-F238E27FC236}">
                <a16:creationId xmlns:a16="http://schemas.microsoft.com/office/drawing/2014/main" id="{3E46464D-22EF-4CB5-9EEC-5EBCED5589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22" t="1785" r="6622" b="2380"/>
          <a:stretch>
            <a:fillRect/>
          </a:stretch>
        </p:blipFill>
        <p:spPr bwMode="auto">
          <a:xfrm>
            <a:off x="8464550" y="4800600"/>
            <a:ext cx="415925" cy="611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2" name="Picture 2130">
            <a:extLst>
              <a:ext uri="{FF2B5EF4-FFF2-40B4-BE49-F238E27FC236}">
                <a16:creationId xmlns:a16="http://schemas.microsoft.com/office/drawing/2014/main" id="{D30B5792-70E9-4887-818A-D77A84F303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22" t="1785" r="6622" b="2380"/>
          <a:stretch>
            <a:fillRect/>
          </a:stretch>
        </p:blipFill>
        <p:spPr bwMode="auto">
          <a:xfrm>
            <a:off x="7931150" y="4800600"/>
            <a:ext cx="415925" cy="611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323" name="Text Box 2131">
            <a:extLst>
              <a:ext uri="{FF2B5EF4-FFF2-40B4-BE49-F238E27FC236}">
                <a16:creationId xmlns:a16="http://schemas.microsoft.com/office/drawing/2014/main" id="{0A5364F3-CCBB-4EDF-93F6-1C40BF6B710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92763" y="1203325"/>
            <a:ext cx="2255837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0" hangingPunct="0"/>
            <a:r>
              <a:rPr lang="en-US" altLang="en-US" sz="2000" b="1">
                <a:solidFill>
                  <a:srgbClr val="FFFF00"/>
                </a:solidFill>
              </a:rPr>
              <a:t>High Performance </a:t>
            </a:r>
          </a:p>
          <a:p>
            <a:pPr algn="ctr" eaLnBrk="0" hangingPunct="0"/>
            <a:r>
              <a:rPr lang="en-US" altLang="en-US" sz="2000" b="1">
                <a:solidFill>
                  <a:srgbClr val="FFFF00"/>
                </a:solidFill>
              </a:rPr>
              <a:t>Storage</a:t>
            </a:r>
            <a:endParaRPr lang="en-US" altLang="en-US" sz="2000" b="1"/>
          </a:p>
        </p:txBody>
      </p:sp>
      <p:pic>
        <p:nvPicPr>
          <p:cNvPr id="10324" name="Picture 2132">
            <a:extLst>
              <a:ext uri="{FF2B5EF4-FFF2-40B4-BE49-F238E27FC236}">
                <a16:creationId xmlns:a16="http://schemas.microsoft.com/office/drawing/2014/main" id="{330E131E-99C9-48AA-9069-E421AB365F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3276600"/>
            <a:ext cx="609600" cy="212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325" name="Text Box 2133">
            <a:extLst>
              <a:ext uri="{FF2B5EF4-FFF2-40B4-BE49-F238E27FC236}">
                <a16:creationId xmlns:a16="http://schemas.microsoft.com/office/drawing/2014/main" id="{513E7133-E8A7-4A64-B62E-811C6C34CC3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92838" y="1889125"/>
            <a:ext cx="1122362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0" hangingPunct="0"/>
            <a:r>
              <a:rPr lang="en-US" altLang="en-US" sz="2000">
                <a:solidFill>
                  <a:srgbClr val="FFFF00"/>
                </a:solidFill>
              </a:rPr>
              <a:t>(360 TB)</a:t>
            </a:r>
            <a:endParaRPr lang="en-US" altLang="en-US" sz="2000"/>
          </a:p>
        </p:txBody>
      </p:sp>
      <p:sp>
        <p:nvSpPr>
          <p:cNvPr id="10326" name="Text Box 2134">
            <a:extLst>
              <a:ext uri="{FF2B5EF4-FFF2-40B4-BE49-F238E27FC236}">
                <a16:creationId xmlns:a16="http://schemas.microsoft.com/office/drawing/2014/main" id="{84E1CB29-AE84-4FD3-B18B-EE06BF6C371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18163" y="5089525"/>
            <a:ext cx="995362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0" hangingPunct="0"/>
            <a:r>
              <a:rPr lang="en-US" altLang="en-US" sz="2000">
                <a:solidFill>
                  <a:srgbClr val="FFFF00"/>
                </a:solidFill>
              </a:rPr>
              <a:t>(20 TB)</a:t>
            </a:r>
            <a:endParaRPr lang="en-US" altLang="en-US" sz="2000"/>
          </a:p>
        </p:txBody>
      </p:sp>
      <p:sp>
        <p:nvSpPr>
          <p:cNvPr id="10328" name="Rectangle 2136">
            <a:extLst>
              <a:ext uri="{FF2B5EF4-FFF2-40B4-BE49-F238E27FC236}">
                <a16:creationId xmlns:a16="http://schemas.microsoft.com/office/drawing/2014/main" id="{FCC17359-9DCD-4F7F-83BD-68212D13671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3400" y="609600"/>
            <a:ext cx="8229600" cy="76200"/>
          </a:xfrm>
          <a:prstGeom prst="rect">
            <a:avLst/>
          </a:prstGeom>
          <a:gradFill rotWithShape="0">
            <a:gsLst>
              <a:gs pos="0">
                <a:schemeClr val="hlink">
                  <a:gamma/>
                  <a:tint val="15294"/>
                  <a:invGamma/>
                </a:schemeClr>
              </a:gs>
              <a:gs pos="100000">
                <a:schemeClr val="hlink"/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0329" name="Picture 2137">
            <a:extLst>
              <a:ext uri="{FF2B5EF4-FFF2-40B4-BE49-F238E27FC236}">
                <a16:creationId xmlns:a16="http://schemas.microsoft.com/office/drawing/2014/main" id="{F142B848-1415-4337-8E9A-AB05E19C39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8600" y="214313"/>
            <a:ext cx="990600" cy="4714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330" name="Line 2138">
            <a:extLst>
              <a:ext uri="{FF2B5EF4-FFF2-40B4-BE49-F238E27FC236}">
                <a16:creationId xmlns:a16="http://schemas.microsoft.com/office/drawing/2014/main" id="{DBADA2FD-B176-4992-9A86-516E37E62697}"/>
              </a:ext>
            </a:extLst>
          </p:cNvPr>
          <p:cNvSpPr>
            <a:spLocks noChangeShapeType="1"/>
          </p:cNvSpPr>
          <p:nvPr/>
        </p:nvSpPr>
        <p:spPr bwMode="auto">
          <a:xfrm>
            <a:off x="7315200" y="2209800"/>
            <a:ext cx="0" cy="312420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331" name="Line 2139">
            <a:extLst>
              <a:ext uri="{FF2B5EF4-FFF2-40B4-BE49-F238E27FC236}">
                <a16:creationId xmlns:a16="http://schemas.microsoft.com/office/drawing/2014/main" id="{80282889-E85F-46D8-A9E4-FB0960F9459D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6248400" y="3200400"/>
            <a:ext cx="1066800" cy="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>
            <a:extLst>
              <a:ext uri="{FF2B5EF4-FFF2-40B4-BE49-F238E27FC236}">
                <a16:creationId xmlns:a16="http://schemas.microsoft.com/office/drawing/2014/main" id="{25441896-FB53-473B-86D6-564599EA36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000" y="168275"/>
            <a:ext cx="762000" cy="347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5" name="Picture 3">
            <a:extLst>
              <a:ext uri="{FF2B5EF4-FFF2-40B4-BE49-F238E27FC236}">
                <a16:creationId xmlns:a16="http://schemas.microsoft.com/office/drawing/2014/main" id="{FB0200CE-22F7-49AD-9E7E-6976B24E14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000" y="6324600"/>
            <a:ext cx="990600" cy="471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196" name="Rectangle 4">
            <a:extLst>
              <a:ext uri="{FF2B5EF4-FFF2-40B4-BE49-F238E27FC236}">
                <a16:creationId xmlns:a16="http://schemas.microsoft.com/office/drawing/2014/main" id="{BE07A3B1-DE87-4202-A81E-E978E5FEF7B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3400" y="609600"/>
            <a:ext cx="8229600" cy="76200"/>
          </a:xfrm>
          <a:prstGeom prst="rect">
            <a:avLst/>
          </a:prstGeom>
          <a:gradFill rotWithShape="0">
            <a:gsLst>
              <a:gs pos="0">
                <a:srgbClr val="0033CC">
                  <a:gamma/>
                  <a:shade val="46275"/>
                  <a:invGamma/>
                </a:srgbClr>
              </a:gs>
              <a:gs pos="100000">
                <a:srgbClr val="0033CC"/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197" name="Text Box 5">
            <a:extLst>
              <a:ext uri="{FF2B5EF4-FFF2-40B4-BE49-F238E27FC236}">
                <a16:creationId xmlns:a16="http://schemas.microsoft.com/office/drawing/2014/main" id="{45508A29-A4A0-4FFB-B8D7-9E4814C467C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7525" y="106363"/>
            <a:ext cx="3119438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3200" b="1"/>
              <a:t>IBM RS/6000 SP</a:t>
            </a:r>
          </a:p>
        </p:txBody>
      </p:sp>
      <p:sp>
        <p:nvSpPr>
          <p:cNvPr id="8198" name="Rectangle 6">
            <a:extLst>
              <a:ext uri="{FF2B5EF4-FFF2-40B4-BE49-F238E27FC236}">
                <a16:creationId xmlns:a16="http://schemas.microsoft.com/office/drawing/2014/main" id="{CD98A22C-51EF-4162-AC55-34F553FB2CF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800" y="1143000"/>
            <a:ext cx="4114800" cy="533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en-US" altLang="en-US" b="1">
                <a:latin typeface="Arial" panose="020B0604020202020204" pitchFamily="34" charset="0"/>
              </a:rPr>
              <a:t>April 1999 </a:t>
            </a:r>
            <a:r>
              <a:rPr lang="en-US" altLang="en-US" sz="2000">
                <a:latin typeface="Arial" panose="020B0604020202020204" pitchFamily="34" charset="0"/>
              </a:rPr>
              <a:t>– XPS150 turned off</a:t>
            </a:r>
            <a:endParaRPr lang="en-US" altLang="en-US" sz="2000" b="1">
              <a:latin typeface="Arial" panose="020B0604020202020204" pitchFamily="34" charset="0"/>
            </a:endParaRPr>
          </a:p>
          <a:p>
            <a:pPr lvl="1">
              <a:lnSpc>
                <a:spcPct val="90000"/>
              </a:lnSpc>
              <a:spcBef>
                <a:spcPct val="20000"/>
              </a:spcBef>
            </a:pPr>
            <a:r>
              <a:rPr lang="en-US" altLang="en-US" sz="2000">
                <a:solidFill>
                  <a:srgbClr val="FF3300"/>
                </a:solidFill>
                <a:latin typeface="Arial" panose="020B0604020202020204" pitchFamily="34" charset="0"/>
              </a:rPr>
              <a:t>Installed 100 GFLOP</a:t>
            </a:r>
            <a:r>
              <a:rPr lang="en-US" altLang="en-US" sz="2000">
                <a:latin typeface="Arial" panose="020B0604020202020204" pitchFamily="34" charset="0"/>
              </a:rPr>
              <a:t> </a:t>
            </a:r>
          </a:p>
          <a:p>
            <a:pPr lvl="1">
              <a:lnSpc>
                <a:spcPct val="90000"/>
              </a:lnSpc>
              <a:spcBef>
                <a:spcPct val="20000"/>
              </a:spcBef>
            </a:pPr>
            <a:r>
              <a:rPr lang="en-US" altLang="en-US" sz="2000">
                <a:latin typeface="Arial" panose="020B0604020202020204" pitchFamily="34" charset="0"/>
              </a:rPr>
              <a:t>Winterhawk-1 </a:t>
            </a:r>
          </a:p>
          <a:p>
            <a:pPr lvl="1">
              <a:lnSpc>
                <a:spcPct val="90000"/>
              </a:lnSpc>
              <a:spcBef>
                <a:spcPct val="20000"/>
              </a:spcBef>
            </a:pPr>
            <a:r>
              <a:rPr lang="en-US" altLang="en-US" sz="2000">
                <a:latin typeface="Arial" panose="020B0604020202020204" pitchFamily="34" charset="0"/>
              </a:rPr>
              <a:t>GRS Switch</a:t>
            </a:r>
          </a:p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en-US" altLang="en-US" b="1">
                <a:latin typeface="Arial" panose="020B0604020202020204" pitchFamily="34" charset="0"/>
              </a:rPr>
              <a:t>September 1999</a:t>
            </a:r>
          </a:p>
          <a:p>
            <a:pPr lvl="1">
              <a:lnSpc>
                <a:spcPct val="90000"/>
              </a:lnSpc>
              <a:spcBef>
                <a:spcPct val="20000"/>
              </a:spcBef>
            </a:pPr>
            <a:r>
              <a:rPr lang="en-US" altLang="en-US" sz="2000">
                <a:latin typeface="Arial" panose="020B0604020202020204" pitchFamily="34" charset="0"/>
              </a:rPr>
              <a:t>Added Nighhawk-2 Cabinet</a:t>
            </a:r>
          </a:p>
          <a:p>
            <a:pPr lvl="1">
              <a:lnSpc>
                <a:spcPct val="90000"/>
              </a:lnSpc>
              <a:spcBef>
                <a:spcPct val="20000"/>
              </a:spcBef>
            </a:pPr>
            <a:r>
              <a:rPr lang="en-US" altLang="en-US" sz="2000">
                <a:latin typeface="Arial" panose="020B0604020202020204" pitchFamily="34" charset="0"/>
              </a:rPr>
              <a:t>Early evaluation system</a:t>
            </a:r>
          </a:p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en-US" altLang="en-US" b="1">
                <a:latin typeface="Arial" panose="020B0604020202020204" pitchFamily="34" charset="0"/>
              </a:rPr>
              <a:t>December 1999</a:t>
            </a:r>
          </a:p>
          <a:p>
            <a:pPr lvl="1">
              <a:lnSpc>
                <a:spcPct val="90000"/>
              </a:lnSpc>
              <a:spcBef>
                <a:spcPct val="20000"/>
              </a:spcBef>
            </a:pPr>
            <a:r>
              <a:rPr lang="en-US" altLang="en-US" sz="2000">
                <a:solidFill>
                  <a:srgbClr val="FF3300"/>
                </a:solidFill>
                <a:latin typeface="Arial" panose="020B0604020202020204" pitchFamily="34" charset="0"/>
              </a:rPr>
              <a:t>Upgraded to  425 TFLOP</a:t>
            </a:r>
          </a:p>
          <a:p>
            <a:pPr lvl="1">
              <a:lnSpc>
                <a:spcPct val="90000"/>
              </a:lnSpc>
              <a:spcBef>
                <a:spcPct val="20000"/>
              </a:spcBef>
            </a:pPr>
            <a:r>
              <a:rPr lang="en-US" altLang="en-US" sz="2000">
                <a:latin typeface="Arial" panose="020B0604020202020204" pitchFamily="34" charset="0"/>
              </a:rPr>
              <a:t>Winterhawk-2 nodes </a:t>
            </a:r>
          </a:p>
          <a:p>
            <a:pPr lvl="1">
              <a:lnSpc>
                <a:spcPct val="90000"/>
              </a:lnSpc>
              <a:spcBef>
                <a:spcPct val="20000"/>
              </a:spcBef>
            </a:pPr>
            <a:r>
              <a:rPr lang="en-US" altLang="en-US" sz="2000">
                <a:latin typeface="Arial" panose="020B0604020202020204" pitchFamily="34" charset="0"/>
              </a:rPr>
              <a:t>and doubled memory</a:t>
            </a:r>
          </a:p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en-US" altLang="en-US" b="1">
                <a:latin typeface="Arial" panose="020B0604020202020204" pitchFamily="34" charset="0"/>
              </a:rPr>
              <a:t>April 2000</a:t>
            </a:r>
          </a:p>
          <a:p>
            <a:pPr lvl="1">
              <a:lnSpc>
                <a:spcPct val="90000"/>
              </a:lnSpc>
              <a:spcBef>
                <a:spcPct val="20000"/>
              </a:spcBef>
            </a:pPr>
            <a:r>
              <a:rPr lang="en-US" altLang="en-US" sz="2000">
                <a:solidFill>
                  <a:srgbClr val="FF3300"/>
                </a:solidFill>
                <a:latin typeface="Arial" panose="020B0604020202020204" pitchFamily="34" charset="0"/>
              </a:rPr>
              <a:t>Upgrade to 1 TFLOP</a:t>
            </a:r>
          </a:p>
          <a:p>
            <a:pPr lvl="1">
              <a:lnSpc>
                <a:spcPct val="90000"/>
              </a:lnSpc>
              <a:spcBef>
                <a:spcPct val="20000"/>
              </a:spcBef>
            </a:pPr>
            <a:r>
              <a:rPr lang="en-US" altLang="en-US" sz="2000">
                <a:latin typeface="Arial" panose="020B0604020202020204" pitchFamily="34" charset="0"/>
              </a:rPr>
              <a:t>By adding 7 more Cabinets (total 12)</a:t>
            </a:r>
          </a:p>
        </p:txBody>
      </p:sp>
      <p:pic>
        <p:nvPicPr>
          <p:cNvPr id="8199" name="Picture 7">
            <a:extLst>
              <a:ext uri="{FF2B5EF4-FFF2-40B4-BE49-F238E27FC236}">
                <a16:creationId xmlns:a16="http://schemas.microsoft.com/office/drawing/2014/main" id="{497953A5-ADFF-4E4C-858C-08E4501682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1509713"/>
            <a:ext cx="4343400" cy="3382962"/>
          </a:xfrm>
          <a:prstGeom prst="rect">
            <a:avLst/>
          </a:prstGeom>
          <a:noFill/>
          <a:effectLst>
            <a:outerShdw dist="35921" dir="2700000" algn="ctr" rotWithShape="0">
              <a:srgbClr val="80808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cover dir="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>
            <a:extLst>
              <a:ext uri="{FF2B5EF4-FFF2-40B4-BE49-F238E27FC236}">
                <a16:creationId xmlns:a16="http://schemas.microsoft.com/office/drawing/2014/main" id="{610DB8AF-0405-4FDE-9D23-A434AD213F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000" y="168275"/>
            <a:ext cx="762000" cy="347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9" name="Picture 3">
            <a:extLst>
              <a:ext uri="{FF2B5EF4-FFF2-40B4-BE49-F238E27FC236}">
                <a16:creationId xmlns:a16="http://schemas.microsoft.com/office/drawing/2014/main" id="{7C7BEB24-21BB-4E1D-B020-C8B6F5DF79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000" y="6324600"/>
            <a:ext cx="990600" cy="471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220" name="Rectangle 4">
            <a:extLst>
              <a:ext uri="{FF2B5EF4-FFF2-40B4-BE49-F238E27FC236}">
                <a16:creationId xmlns:a16="http://schemas.microsoft.com/office/drawing/2014/main" id="{7A1C30F4-964D-4D5C-9B17-4DA3F3D3FF2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3400" y="609600"/>
            <a:ext cx="8229600" cy="76200"/>
          </a:xfrm>
          <a:prstGeom prst="rect">
            <a:avLst/>
          </a:prstGeom>
          <a:gradFill rotWithShape="0">
            <a:gsLst>
              <a:gs pos="0">
                <a:srgbClr val="0033CC">
                  <a:gamma/>
                  <a:shade val="46275"/>
                  <a:invGamma/>
                </a:srgbClr>
              </a:gs>
              <a:gs pos="100000">
                <a:srgbClr val="0033CC"/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221" name="Text Box 5">
            <a:extLst>
              <a:ext uri="{FF2B5EF4-FFF2-40B4-BE49-F238E27FC236}">
                <a16:creationId xmlns:a16="http://schemas.microsoft.com/office/drawing/2014/main" id="{DD38CD63-09FD-453B-BD95-4FF4CD417FA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7525" y="0"/>
            <a:ext cx="42481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3200" b="1"/>
              <a:t>Compaq Sierra Cluster</a:t>
            </a:r>
          </a:p>
        </p:txBody>
      </p:sp>
      <p:sp>
        <p:nvSpPr>
          <p:cNvPr id="9222" name="Rectangle 6">
            <a:extLst>
              <a:ext uri="{FF2B5EF4-FFF2-40B4-BE49-F238E27FC236}">
                <a16:creationId xmlns:a16="http://schemas.microsoft.com/office/drawing/2014/main" id="{3A668A27-670D-469C-8290-2192E4C4ADB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990600"/>
            <a:ext cx="4648200" cy="495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en-US" altLang="en-US" b="1">
                <a:latin typeface="Arial" panose="020B0604020202020204" pitchFamily="34" charset="0"/>
              </a:rPr>
              <a:t>December 1999</a:t>
            </a:r>
          </a:p>
          <a:p>
            <a:pPr lvl="1">
              <a:lnSpc>
                <a:spcPct val="90000"/>
              </a:lnSpc>
              <a:spcBef>
                <a:spcPct val="20000"/>
              </a:spcBef>
            </a:pPr>
            <a:r>
              <a:rPr lang="en-US" altLang="en-US" sz="2000">
                <a:latin typeface="Arial" panose="020B0604020202020204" pitchFamily="34" charset="0"/>
              </a:rPr>
              <a:t>Installed 16 ES40 nodes, each </a:t>
            </a:r>
          </a:p>
          <a:p>
            <a:pPr lvl="1">
              <a:lnSpc>
                <a:spcPct val="90000"/>
              </a:lnSpc>
              <a:spcBef>
                <a:spcPct val="20000"/>
              </a:spcBef>
            </a:pPr>
            <a:r>
              <a:rPr lang="en-US" altLang="en-US" sz="2000">
                <a:latin typeface="Arial" panose="020B0604020202020204" pitchFamily="34" charset="0"/>
              </a:rPr>
              <a:t>with four 500 MHz processors.</a:t>
            </a:r>
          </a:p>
          <a:p>
            <a:pPr lvl="1">
              <a:lnSpc>
                <a:spcPct val="90000"/>
              </a:lnSpc>
              <a:spcBef>
                <a:spcPct val="20000"/>
              </a:spcBef>
            </a:pPr>
            <a:r>
              <a:rPr lang="en-US" altLang="en-US" sz="2000">
                <a:latin typeface="Arial" panose="020B0604020202020204" pitchFamily="34" charset="0"/>
              </a:rPr>
              <a:t>Quadrics switch.</a:t>
            </a:r>
          </a:p>
          <a:p>
            <a:pPr lvl="1">
              <a:lnSpc>
                <a:spcPct val="90000"/>
              </a:lnSpc>
              <a:spcBef>
                <a:spcPct val="20000"/>
              </a:spcBef>
            </a:pPr>
            <a:r>
              <a:rPr lang="en-US" altLang="en-US" sz="2000">
                <a:solidFill>
                  <a:srgbClr val="FF3300"/>
                </a:solidFill>
                <a:latin typeface="Arial" panose="020B0604020202020204" pitchFamily="34" charset="0"/>
              </a:rPr>
              <a:t>64 GFLOPS</a:t>
            </a:r>
          </a:p>
          <a:p>
            <a:pPr>
              <a:lnSpc>
                <a:spcPct val="90000"/>
              </a:lnSpc>
              <a:spcBef>
                <a:spcPct val="20000"/>
              </a:spcBef>
            </a:pPr>
            <a:endParaRPr lang="en-US" altLang="en-US" sz="2000">
              <a:latin typeface="Arial" panose="020B0604020202020204" pitchFamily="34" charset="0"/>
            </a:endParaRPr>
          </a:p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en-US" altLang="en-US" b="1">
                <a:latin typeface="Arial" panose="020B0604020202020204" pitchFamily="34" charset="0"/>
              </a:rPr>
              <a:t>March 2000</a:t>
            </a:r>
          </a:p>
          <a:p>
            <a:pPr lvl="1">
              <a:lnSpc>
                <a:spcPct val="90000"/>
              </a:lnSpc>
              <a:spcBef>
                <a:spcPct val="20000"/>
              </a:spcBef>
            </a:pPr>
            <a:r>
              <a:rPr lang="en-US" altLang="en-US" sz="2000">
                <a:latin typeface="Arial" panose="020B0604020202020204" pitchFamily="34" charset="0"/>
              </a:rPr>
              <a:t>Upgrade 16 nodes to EV67 and</a:t>
            </a:r>
          </a:p>
          <a:p>
            <a:pPr lvl="1">
              <a:lnSpc>
                <a:spcPct val="90000"/>
              </a:lnSpc>
              <a:spcBef>
                <a:spcPct val="20000"/>
              </a:spcBef>
            </a:pPr>
            <a:r>
              <a:rPr lang="en-US" altLang="en-US" sz="2000">
                <a:latin typeface="Arial" panose="020B0604020202020204" pitchFamily="34" charset="0"/>
              </a:rPr>
              <a:t>add 64 additional nodes, </a:t>
            </a:r>
          </a:p>
          <a:p>
            <a:pPr lvl="1">
              <a:lnSpc>
                <a:spcPct val="90000"/>
              </a:lnSpc>
              <a:spcBef>
                <a:spcPct val="20000"/>
              </a:spcBef>
            </a:pPr>
            <a:r>
              <a:rPr lang="en-US" altLang="en-US" sz="2000">
                <a:latin typeface="Arial" panose="020B0604020202020204" pitchFamily="34" charset="0"/>
              </a:rPr>
              <a:t>each with four 667 MHz EV67</a:t>
            </a:r>
          </a:p>
          <a:p>
            <a:pPr lvl="1">
              <a:lnSpc>
                <a:spcPct val="90000"/>
              </a:lnSpc>
              <a:spcBef>
                <a:spcPct val="20000"/>
              </a:spcBef>
            </a:pPr>
            <a:r>
              <a:rPr lang="en-US" altLang="en-US" sz="2000">
                <a:latin typeface="Arial" panose="020B0604020202020204" pitchFamily="34" charset="0"/>
              </a:rPr>
              <a:t> </a:t>
            </a:r>
            <a:r>
              <a:rPr lang="en-US" altLang="en-US" sz="2000">
                <a:solidFill>
                  <a:srgbClr val="FF3300"/>
                </a:solidFill>
                <a:latin typeface="Arial" panose="020B0604020202020204" pitchFamily="34" charset="0"/>
              </a:rPr>
              <a:t>428 GFLOPS</a:t>
            </a:r>
          </a:p>
          <a:p>
            <a:pPr>
              <a:lnSpc>
                <a:spcPct val="90000"/>
              </a:lnSpc>
              <a:spcBef>
                <a:spcPct val="20000"/>
              </a:spcBef>
            </a:pPr>
            <a:endParaRPr lang="en-US" altLang="en-US">
              <a:latin typeface="Arial" panose="020B0604020202020204" pitchFamily="34" charset="0"/>
            </a:endParaRPr>
          </a:p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en-US" altLang="en-US" b="1">
                <a:latin typeface="Arial" panose="020B0604020202020204" pitchFamily="34" charset="0"/>
              </a:rPr>
              <a:t>Fall 2000</a:t>
            </a:r>
          </a:p>
          <a:p>
            <a:pPr lvl="1">
              <a:lnSpc>
                <a:spcPct val="90000"/>
              </a:lnSpc>
              <a:spcBef>
                <a:spcPct val="20000"/>
              </a:spcBef>
            </a:pPr>
            <a:r>
              <a:rPr lang="en-US" altLang="en-US" sz="2000">
                <a:latin typeface="Arial" panose="020B0604020202020204" pitchFamily="34" charset="0"/>
              </a:rPr>
              <a:t>Option to upgrade to 1 TFLOP</a:t>
            </a:r>
          </a:p>
          <a:p>
            <a:pPr lvl="1">
              <a:lnSpc>
                <a:spcPct val="90000"/>
              </a:lnSpc>
              <a:spcBef>
                <a:spcPct val="20000"/>
              </a:spcBef>
            </a:pPr>
            <a:r>
              <a:rPr lang="en-US" altLang="en-US" sz="2000">
                <a:latin typeface="Arial" panose="020B0604020202020204" pitchFamily="34" charset="0"/>
              </a:rPr>
              <a:t>128 nodes 882 Mhz EV7</a:t>
            </a:r>
          </a:p>
        </p:txBody>
      </p:sp>
      <p:pic>
        <p:nvPicPr>
          <p:cNvPr id="9223" name="Picture 7">
            <a:extLst>
              <a:ext uri="{FF2B5EF4-FFF2-40B4-BE49-F238E27FC236}">
                <a16:creationId xmlns:a16="http://schemas.microsoft.com/office/drawing/2014/main" id="{02AC78DA-A311-4680-ACD1-A7096358CD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5738" y="1066800"/>
            <a:ext cx="3421062" cy="4800600"/>
          </a:xfrm>
          <a:prstGeom prst="rect">
            <a:avLst/>
          </a:prstGeom>
          <a:noFill/>
          <a:effectLst>
            <a:outerShdw dist="35921" dir="2700000" algn="ctr" rotWithShape="0">
              <a:srgbClr val="80808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cover dir="u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>
            <a:extLst>
              <a:ext uri="{FF2B5EF4-FFF2-40B4-BE49-F238E27FC236}">
                <a16:creationId xmlns:a16="http://schemas.microsoft.com/office/drawing/2014/main" id="{64496F36-E4E3-48D6-ACA6-416887EB6A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000" y="168275"/>
            <a:ext cx="762000" cy="347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>
            <a:extLst>
              <a:ext uri="{FF2B5EF4-FFF2-40B4-BE49-F238E27FC236}">
                <a16:creationId xmlns:a16="http://schemas.microsoft.com/office/drawing/2014/main" id="{F0236655-740B-428E-B6FA-7A1EE744F8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000" y="6324600"/>
            <a:ext cx="990600" cy="471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243" name="Rectangle 75">
            <a:extLst>
              <a:ext uri="{FF2B5EF4-FFF2-40B4-BE49-F238E27FC236}">
                <a16:creationId xmlns:a16="http://schemas.microsoft.com/office/drawing/2014/main" id="{83FFF20A-8DB7-4D4D-9E3E-FA246E3046F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3400" y="609600"/>
            <a:ext cx="8229600" cy="76200"/>
          </a:xfrm>
          <a:prstGeom prst="rect">
            <a:avLst/>
          </a:prstGeom>
          <a:gradFill rotWithShape="0">
            <a:gsLst>
              <a:gs pos="0">
                <a:srgbClr val="0033CC">
                  <a:gamma/>
                  <a:shade val="46275"/>
                  <a:invGamma/>
                </a:srgbClr>
              </a:gs>
              <a:gs pos="100000">
                <a:srgbClr val="0033CC"/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244" name="Text Box 76">
            <a:extLst>
              <a:ext uri="{FF2B5EF4-FFF2-40B4-BE49-F238E27FC236}">
                <a16:creationId xmlns:a16="http://schemas.microsoft.com/office/drawing/2014/main" id="{FF7FF342-6E4E-408A-8827-F47A62FFD07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7525" y="106363"/>
            <a:ext cx="4846638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3200" b="1"/>
              <a:t>High TORC Linux Cluster</a:t>
            </a:r>
          </a:p>
        </p:txBody>
      </p:sp>
      <p:sp>
        <p:nvSpPr>
          <p:cNvPr id="7245" name="Rectangle 77">
            <a:extLst>
              <a:ext uri="{FF2B5EF4-FFF2-40B4-BE49-F238E27FC236}">
                <a16:creationId xmlns:a16="http://schemas.microsoft.com/office/drawing/2014/main" id="{4514DB8E-78F3-4437-8305-168F33A05F0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1143000"/>
            <a:ext cx="41910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20000"/>
              </a:spcBef>
            </a:pPr>
            <a:r>
              <a:rPr lang="en-US" altLang="en-US" b="1">
                <a:latin typeface="Arial" panose="020B0604020202020204" pitchFamily="34" charset="0"/>
              </a:rPr>
              <a:t>July 1999</a:t>
            </a:r>
          </a:p>
          <a:p>
            <a:pPr lvl="1">
              <a:spcBef>
                <a:spcPct val="20000"/>
              </a:spcBef>
            </a:pPr>
            <a:r>
              <a:rPr lang="en-US" altLang="en-US" sz="2000">
                <a:solidFill>
                  <a:srgbClr val="0033CC"/>
                </a:solidFill>
                <a:latin typeface="Arial" panose="020B0604020202020204" pitchFamily="34" charset="0"/>
              </a:rPr>
              <a:t>128 Pentium III proc. (450Mhz)</a:t>
            </a:r>
          </a:p>
          <a:p>
            <a:pPr lvl="1">
              <a:spcBef>
                <a:spcPct val="20000"/>
              </a:spcBef>
            </a:pPr>
            <a:r>
              <a:rPr lang="en-US" altLang="en-US" sz="2000">
                <a:solidFill>
                  <a:srgbClr val="0033CC"/>
                </a:solidFill>
                <a:latin typeface="Arial" panose="020B0604020202020204" pitchFamily="34" charset="0"/>
              </a:rPr>
              <a:t>512 MB per node</a:t>
            </a:r>
          </a:p>
          <a:p>
            <a:pPr lvl="1">
              <a:spcBef>
                <a:spcPct val="20000"/>
              </a:spcBef>
            </a:pPr>
            <a:r>
              <a:rPr lang="en-US" altLang="en-US" sz="2000">
                <a:solidFill>
                  <a:srgbClr val="0033CC"/>
                </a:solidFill>
                <a:latin typeface="Arial" panose="020B0604020202020204" pitchFamily="34" charset="0"/>
              </a:rPr>
              <a:t>Gigabit ethernet (Foundary)</a:t>
            </a:r>
          </a:p>
          <a:p>
            <a:pPr lvl="1">
              <a:spcBef>
                <a:spcPct val="20000"/>
              </a:spcBef>
            </a:pPr>
            <a:r>
              <a:rPr lang="en-US" altLang="en-US" sz="2000">
                <a:solidFill>
                  <a:srgbClr val="0033CC"/>
                </a:solidFill>
                <a:latin typeface="Arial" panose="020B0604020202020204" pitchFamily="34" charset="0"/>
              </a:rPr>
              <a:t>64 nonblocking switch ports</a:t>
            </a:r>
          </a:p>
          <a:p>
            <a:pPr lvl="1">
              <a:spcBef>
                <a:spcPct val="20000"/>
              </a:spcBef>
            </a:pPr>
            <a:r>
              <a:rPr lang="en-US" altLang="en-US" sz="2000">
                <a:solidFill>
                  <a:srgbClr val="0033CC"/>
                </a:solidFill>
                <a:latin typeface="Arial" panose="020B0604020202020204" pitchFamily="34" charset="0"/>
              </a:rPr>
              <a:t>Syskonnect NIC</a:t>
            </a:r>
          </a:p>
          <a:p>
            <a:pPr lvl="1">
              <a:spcBef>
                <a:spcPct val="20000"/>
              </a:spcBef>
            </a:pPr>
            <a:r>
              <a:rPr lang="en-US" altLang="en-US" sz="2000">
                <a:solidFill>
                  <a:srgbClr val="0033CC"/>
                </a:solidFill>
                <a:latin typeface="Arial" panose="020B0604020202020204" pitchFamily="34" charset="0"/>
              </a:rPr>
              <a:t>Fast ethernet for control</a:t>
            </a:r>
          </a:p>
          <a:p>
            <a:pPr lvl="1">
              <a:spcBef>
                <a:spcPct val="20000"/>
              </a:spcBef>
            </a:pPr>
            <a:endParaRPr lang="en-US" altLang="en-US" sz="2000">
              <a:solidFill>
                <a:srgbClr val="0033CC"/>
              </a:solidFill>
              <a:latin typeface="Arial" panose="020B0604020202020204" pitchFamily="34" charset="0"/>
            </a:endParaRPr>
          </a:p>
          <a:p>
            <a:pPr>
              <a:spcBef>
                <a:spcPct val="20000"/>
              </a:spcBef>
            </a:pPr>
            <a:r>
              <a:rPr lang="en-US" altLang="en-US" sz="2000" b="1">
                <a:latin typeface="Arial" panose="020B0604020202020204" pitchFamily="34" charset="0"/>
              </a:rPr>
              <a:t>TORC 1 (UTK)</a:t>
            </a:r>
          </a:p>
          <a:p>
            <a:pPr lvl="1">
              <a:spcBef>
                <a:spcPct val="20000"/>
              </a:spcBef>
            </a:pPr>
            <a:r>
              <a:rPr lang="en-US" altLang="en-US" sz="1800">
                <a:latin typeface="Arial" panose="020B0604020202020204" pitchFamily="34" charset="0"/>
              </a:rPr>
              <a:t>66 Pentium III proc. (500Mhz)</a:t>
            </a:r>
          </a:p>
          <a:p>
            <a:pPr lvl="1">
              <a:spcBef>
                <a:spcPct val="20000"/>
              </a:spcBef>
            </a:pPr>
            <a:r>
              <a:rPr lang="en-US" altLang="en-US" sz="1800">
                <a:latin typeface="Arial" panose="020B0604020202020204" pitchFamily="34" charset="0"/>
              </a:rPr>
              <a:t>Myrinet and Fast ethernet</a:t>
            </a:r>
          </a:p>
          <a:p>
            <a:pPr>
              <a:spcBef>
                <a:spcPct val="20000"/>
              </a:spcBef>
            </a:pPr>
            <a:r>
              <a:rPr lang="en-US" altLang="en-US" sz="2000" b="1">
                <a:latin typeface="Arial" panose="020B0604020202020204" pitchFamily="34" charset="0"/>
              </a:rPr>
              <a:t>TORC 2 (ORNL)</a:t>
            </a:r>
          </a:p>
          <a:p>
            <a:pPr lvl="1">
              <a:spcBef>
                <a:spcPct val="20000"/>
              </a:spcBef>
            </a:pPr>
            <a:r>
              <a:rPr lang="en-US" altLang="en-US" sz="1800">
                <a:latin typeface="Arial" panose="020B0604020202020204" pitchFamily="34" charset="0"/>
              </a:rPr>
              <a:t>Heterogeneous cluster testbed</a:t>
            </a:r>
          </a:p>
          <a:p>
            <a:pPr lvl="1">
              <a:spcBef>
                <a:spcPct val="20000"/>
              </a:spcBef>
            </a:pPr>
            <a:r>
              <a:rPr lang="en-US" altLang="en-US" sz="1800">
                <a:latin typeface="Arial" panose="020B0604020202020204" pitchFamily="34" charset="0"/>
              </a:rPr>
              <a:t>36 proc. Pentium, Alpha, Sparc</a:t>
            </a:r>
          </a:p>
          <a:p>
            <a:pPr lvl="1">
              <a:spcBef>
                <a:spcPct val="20000"/>
              </a:spcBef>
            </a:pPr>
            <a:r>
              <a:rPr lang="en-US" altLang="en-US" sz="1800">
                <a:latin typeface="Arial" panose="020B0604020202020204" pitchFamily="34" charset="0"/>
              </a:rPr>
              <a:t>Myrinet, gigabit, giganet, fast-e</a:t>
            </a:r>
          </a:p>
        </p:txBody>
      </p:sp>
      <p:pic>
        <p:nvPicPr>
          <p:cNvPr id="7246" name="Picture 78">
            <a:extLst>
              <a:ext uri="{FF2B5EF4-FFF2-40B4-BE49-F238E27FC236}">
                <a16:creationId xmlns:a16="http://schemas.microsoft.com/office/drawing/2014/main" id="{A49DEB30-D3BC-462E-889B-F1315D9009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295400"/>
            <a:ext cx="4191000" cy="3776663"/>
          </a:xfrm>
          <a:prstGeom prst="rect">
            <a:avLst/>
          </a:prstGeom>
          <a:noFill/>
          <a:effectLst>
            <a:outerShdw dist="35921" dir="2700000" algn="ctr" rotWithShape="0">
              <a:srgbClr val="80808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247" name="Text Box 79">
            <a:extLst>
              <a:ext uri="{FF2B5EF4-FFF2-40B4-BE49-F238E27FC236}">
                <a16:creationId xmlns:a16="http://schemas.microsoft.com/office/drawing/2014/main" id="{531A4AE6-594D-47D6-A3FF-F06B16BFB41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77000" y="5181600"/>
            <a:ext cx="8350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000"/>
              <a:t>CPED</a:t>
            </a:r>
          </a:p>
        </p:txBody>
      </p:sp>
      <p:sp>
        <p:nvSpPr>
          <p:cNvPr id="7248" name="Text Box 80">
            <a:extLst>
              <a:ext uri="{FF2B5EF4-FFF2-40B4-BE49-F238E27FC236}">
                <a16:creationId xmlns:a16="http://schemas.microsoft.com/office/drawing/2014/main" id="{8D84CEB5-789B-48B8-B05C-7E30F4D7727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10200" y="5318125"/>
            <a:ext cx="790575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000"/>
              <a:t>Chem</a:t>
            </a:r>
          </a:p>
          <a:p>
            <a:r>
              <a:rPr lang="en-US" altLang="en-US" sz="2000"/>
              <a:t>Tech</a:t>
            </a:r>
          </a:p>
        </p:txBody>
      </p:sp>
      <p:sp>
        <p:nvSpPr>
          <p:cNvPr id="7249" name="Text Box 81">
            <a:extLst>
              <a:ext uri="{FF2B5EF4-FFF2-40B4-BE49-F238E27FC236}">
                <a16:creationId xmlns:a16="http://schemas.microsoft.com/office/drawing/2014/main" id="{946AC21D-593E-401B-AD3F-FA8CFECB1F8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15000" y="6172200"/>
            <a:ext cx="66516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000"/>
              <a:t>ESD</a:t>
            </a:r>
          </a:p>
        </p:txBody>
      </p:sp>
      <p:sp>
        <p:nvSpPr>
          <p:cNvPr id="7250" name="Text Box 82">
            <a:extLst>
              <a:ext uri="{FF2B5EF4-FFF2-40B4-BE49-F238E27FC236}">
                <a16:creationId xmlns:a16="http://schemas.microsoft.com/office/drawing/2014/main" id="{FC3A96BE-1D89-4D7E-B002-76563D3409F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40525" y="6248400"/>
            <a:ext cx="6508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000"/>
              <a:t>SNS</a:t>
            </a:r>
          </a:p>
        </p:txBody>
      </p:sp>
      <p:sp>
        <p:nvSpPr>
          <p:cNvPr id="7251" name="Text Box 83">
            <a:extLst>
              <a:ext uri="{FF2B5EF4-FFF2-40B4-BE49-F238E27FC236}">
                <a16:creationId xmlns:a16="http://schemas.microsoft.com/office/drawing/2014/main" id="{08943926-4514-4500-B0D3-61DE920233A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91400" y="5943600"/>
            <a:ext cx="9048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000"/>
              <a:t>CSMD</a:t>
            </a:r>
          </a:p>
        </p:txBody>
      </p:sp>
      <p:sp>
        <p:nvSpPr>
          <p:cNvPr id="7252" name="Text Box 84">
            <a:extLst>
              <a:ext uri="{FF2B5EF4-FFF2-40B4-BE49-F238E27FC236}">
                <a16:creationId xmlns:a16="http://schemas.microsoft.com/office/drawing/2014/main" id="{824E5A32-E91A-43C0-934F-B24D12D2B41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96200" y="5181600"/>
            <a:ext cx="719138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000"/>
              <a:t>Solid</a:t>
            </a:r>
          </a:p>
          <a:p>
            <a:r>
              <a:rPr lang="en-US" altLang="en-US" sz="2000"/>
              <a:t>State</a:t>
            </a:r>
          </a:p>
        </p:txBody>
      </p:sp>
      <p:sp>
        <p:nvSpPr>
          <p:cNvPr id="7253" name="AutoShape 85">
            <a:extLst>
              <a:ext uri="{FF2B5EF4-FFF2-40B4-BE49-F238E27FC236}">
                <a16:creationId xmlns:a16="http://schemas.microsoft.com/office/drawing/2014/main" id="{75653AC3-1B9A-49C8-B9E4-8F3EFFA9388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24600" y="5562600"/>
            <a:ext cx="1371600" cy="533400"/>
          </a:xfrm>
          <a:prstGeom prst="irregularSeal2">
            <a:avLst/>
          </a:prstGeom>
          <a:gradFill rotWithShape="0">
            <a:gsLst>
              <a:gs pos="0">
                <a:srgbClr val="FF3300">
                  <a:gamma/>
                  <a:tint val="54510"/>
                  <a:invGamma/>
                </a:srgbClr>
              </a:gs>
              <a:gs pos="100000">
                <a:srgbClr val="FF3300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254" name="Text Box 86">
            <a:extLst>
              <a:ext uri="{FF2B5EF4-FFF2-40B4-BE49-F238E27FC236}">
                <a16:creationId xmlns:a16="http://schemas.microsoft.com/office/drawing/2014/main" id="{3D27D135-AB5F-468E-9BC2-18A23F4E7C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95800" y="5791200"/>
            <a:ext cx="7207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000" b="1">
                <a:latin typeface="Arial" panose="020B0604020202020204" pitchFamily="34" charset="0"/>
              </a:rPr>
              <a:t>Plus</a:t>
            </a:r>
          </a:p>
        </p:txBody>
      </p:sp>
      <p:sp>
        <p:nvSpPr>
          <p:cNvPr id="7255" name="Line 87">
            <a:extLst>
              <a:ext uri="{FF2B5EF4-FFF2-40B4-BE49-F238E27FC236}">
                <a16:creationId xmlns:a16="http://schemas.microsoft.com/office/drawing/2014/main" id="{9A7883A3-67D9-4E51-8D5C-91C08F3EEFE1}"/>
              </a:ext>
            </a:extLst>
          </p:cNvPr>
          <p:cNvSpPr>
            <a:spLocks noChangeShapeType="1"/>
          </p:cNvSpPr>
          <p:nvPr/>
        </p:nvSpPr>
        <p:spPr bwMode="auto">
          <a:xfrm>
            <a:off x="533400" y="4038600"/>
            <a:ext cx="3886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>
    <p:cover dir="u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>
            <a:extLst>
              <a:ext uri="{FF2B5EF4-FFF2-40B4-BE49-F238E27FC236}">
                <a16:creationId xmlns:a16="http://schemas.microsoft.com/office/drawing/2014/main" id="{22AB27DA-3401-412F-A173-8DB4FDE09F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000" y="168275"/>
            <a:ext cx="762000" cy="347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>
            <a:extLst>
              <a:ext uri="{FF2B5EF4-FFF2-40B4-BE49-F238E27FC236}">
                <a16:creationId xmlns:a16="http://schemas.microsoft.com/office/drawing/2014/main" id="{2BF58802-C65E-4E1A-B073-88844C12FA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000" y="6324600"/>
            <a:ext cx="990600" cy="471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078" name="Group 6">
            <a:extLst>
              <a:ext uri="{FF2B5EF4-FFF2-40B4-BE49-F238E27FC236}">
                <a16:creationId xmlns:a16="http://schemas.microsoft.com/office/drawing/2014/main" id="{490F325A-C28E-4F79-9DAF-C847A4723EAB}"/>
              </a:ext>
            </a:extLst>
          </p:cNvPr>
          <p:cNvGrpSpPr>
            <a:grpSpLocks/>
          </p:cNvGrpSpPr>
          <p:nvPr/>
        </p:nvGrpSpPr>
        <p:grpSpPr bwMode="auto">
          <a:xfrm>
            <a:off x="381000" y="3962400"/>
            <a:ext cx="7123113" cy="2730500"/>
            <a:chOff x="240" y="2496"/>
            <a:chExt cx="4487" cy="1720"/>
          </a:xfrm>
        </p:grpSpPr>
        <p:pic>
          <p:nvPicPr>
            <p:cNvPr id="3079" name="Picture 7">
              <a:extLst>
                <a:ext uri="{FF2B5EF4-FFF2-40B4-BE49-F238E27FC236}">
                  <a16:creationId xmlns:a16="http://schemas.microsoft.com/office/drawing/2014/main" id="{8B009B61-669B-45B5-8689-1E82430BBD1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0" y="2940"/>
              <a:ext cx="1392" cy="104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80" name="Picture 8">
              <a:extLst>
                <a:ext uri="{FF2B5EF4-FFF2-40B4-BE49-F238E27FC236}">
                  <a16:creationId xmlns:a16="http://schemas.microsoft.com/office/drawing/2014/main" id="{48B5E3AC-2CDF-4356-BD83-5422C0F9D71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44" y="2855"/>
              <a:ext cx="1763" cy="132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081" name="Text Box 9">
              <a:extLst>
                <a:ext uri="{FF2B5EF4-FFF2-40B4-BE49-F238E27FC236}">
                  <a16:creationId xmlns:a16="http://schemas.microsoft.com/office/drawing/2014/main" id="{D673BCDA-9F20-4E66-A331-396CA685B46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4" y="2496"/>
              <a:ext cx="2407" cy="288"/>
            </a:xfrm>
            <a:prstGeom prst="rect">
              <a:avLst/>
            </a:prstGeom>
            <a:noFill/>
            <a:ln>
              <a:noFill/>
            </a:ln>
            <a:effectLst>
              <a:outerShdw dist="35921" dir="2700000" algn="ctr" rotWithShape="0">
                <a:schemeClr val="bg2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altLang="en-US" b="1">
                  <a:solidFill>
                    <a:srgbClr val="FF0000"/>
                  </a:solidFill>
                  <a:latin typeface="Arial" panose="020B0604020202020204" pitchFamily="34" charset="0"/>
                </a:rPr>
                <a:t>Cluster Computing Tools</a:t>
              </a:r>
            </a:p>
          </p:txBody>
        </p:sp>
        <p:sp>
          <p:nvSpPr>
            <p:cNvPr id="3082" name="Text Box 10">
              <a:extLst>
                <a:ext uri="{FF2B5EF4-FFF2-40B4-BE49-F238E27FC236}">
                  <a16:creationId xmlns:a16="http://schemas.microsoft.com/office/drawing/2014/main" id="{CB4EE631-323D-4181-9324-F022988FE9F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168" y="3696"/>
              <a:ext cx="1559" cy="5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altLang="en-US" sz="1600" b="1">
                  <a:latin typeface="Arial" panose="020B0604020202020204" pitchFamily="34" charset="0"/>
                </a:rPr>
                <a:t>M3C tool suite</a:t>
              </a:r>
            </a:p>
            <a:p>
              <a:pPr eaLnBrk="0" hangingPunct="0"/>
              <a:r>
                <a:rPr lang="en-US" altLang="en-US" sz="1600">
                  <a:latin typeface="Arial" panose="020B0604020202020204" pitchFamily="34" charset="0"/>
                </a:rPr>
                <a:t>Monitoring and Managing</a:t>
              </a:r>
            </a:p>
            <a:p>
              <a:pPr eaLnBrk="0" hangingPunct="0"/>
              <a:r>
                <a:rPr lang="en-US" altLang="en-US" sz="1600">
                  <a:latin typeface="Arial" panose="020B0604020202020204" pitchFamily="34" charset="0"/>
                </a:rPr>
                <a:t>Multiple clusters </a:t>
              </a:r>
            </a:p>
          </p:txBody>
        </p:sp>
      </p:grpSp>
      <p:grpSp>
        <p:nvGrpSpPr>
          <p:cNvPr id="3083" name="Group 11">
            <a:extLst>
              <a:ext uri="{FF2B5EF4-FFF2-40B4-BE49-F238E27FC236}">
                <a16:creationId xmlns:a16="http://schemas.microsoft.com/office/drawing/2014/main" id="{E5253F02-F74B-47C6-927D-A7E9547C3D45}"/>
              </a:ext>
            </a:extLst>
          </p:cNvPr>
          <p:cNvGrpSpPr>
            <a:grpSpLocks/>
          </p:cNvGrpSpPr>
          <p:nvPr/>
        </p:nvGrpSpPr>
        <p:grpSpPr bwMode="auto">
          <a:xfrm>
            <a:off x="5097463" y="1143000"/>
            <a:ext cx="3589337" cy="4511675"/>
            <a:chOff x="3211" y="720"/>
            <a:chExt cx="2261" cy="2842"/>
          </a:xfrm>
        </p:grpSpPr>
        <p:pic>
          <p:nvPicPr>
            <p:cNvPr id="3084" name="Picture 12">
              <a:extLst>
                <a:ext uri="{FF2B5EF4-FFF2-40B4-BE49-F238E27FC236}">
                  <a16:creationId xmlns:a16="http://schemas.microsoft.com/office/drawing/2014/main" id="{9CC9E2E1-0F06-456F-A4D9-CF0CA09F1D2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72" y="1344"/>
              <a:ext cx="1200" cy="900"/>
            </a:xfrm>
            <a:prstGeom prst="rect">
              <a:avLst/>
            </a:prstGeom>
            <a:noFill/>
            <a:effectLst>
              <a:outerShdw dist="35921" dir="2700000" algn="ctr" rotWithShape="0">
                <a:srgbClr val="808080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85" name="Picture 13">
              <a:extLst>
                <a:ext uri="{FF2B5EF4-FFF2-40B4-BE49-F238E27FC236}">
                  <a16:creationId xmlns:a16="http://schemas.microsoft.com/office/drawing/2014/main" id="{F3058786-1547-44C2-AC68-481772E96F2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04" y="1872"/>
              <a:ext cx="1271" cy="854"/>
            </a:xfrm>
            <a:prstGeom prst="rect">
              <a:avLst/>
            </a:prstGeom>
            <a:noFill/>
            <a:effectLst>
              <a:outerShdw dist="35921" dir="2700000" algn="ctr" rotWithShape="0">
                <a:srgbClr val="808080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086" name="Text Box 14">
              <a:extLst>
                <a:ext uri="{FF2B5EF4-FFF2-40B4-BE49-F238E27FC236}">
                  <a16:creationId xmlns:a16="http://schemas.microsoft.com/office/drawing/2014/main" id="{4B627C2F-9086-4193-8A0D-46B4AB209E9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211" y="720"/>
              <a:ext cx="2196" cy="518"/>
            </a:xfrm>
            <a:prstGeom prst="rect">
              <a:avLst/>
            </a:prstGeom>
            <a:noFill/>
            <a:ln>
              <a:noFill/>
            </a:ln>
            <a:effectLst>
              <a:outerShdw dist="35921" dir="2700000" algn="ctr" rotWithShape="0">
                <a:schemeClr val="bg2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altLang="en-US" b="1">
                  <a:solidFill>
                    <a:srgbClr val="FF0000"/>
                  </a:solidFill>
                  <a:latin typeface="Arial" panose="020B0604020202020204" pitchFamily="34" charset="0"/>
                </a:rPr>
                <a:t>Scalable Intracampus</a:t>
              </a:r>
            </a:p>
            <a:p>
              <a:pPr algn="ctr" eaLnBrk="0" hangingPunct="0"/>
              <a:r>
                <a:rPr lang="en-US" altLang="en-US" b="1">
                  <a:solidFill>
                    <a:srgbClr val="FF0000"/>
                  </a:solidFill>
                  <a:latin typeface="Arial" panose="020B0604020202020204" pitchFamily="34" charset="0"/>
                </a:rPr>
                <a:t>Research Grid (SInRG)</a:t>
              </a:r>
            </a:p>
          </p:txBody>
        </p:sp>
        <p:sp>
          <p:nvSpPr>
            <p:cNvPr id="3087" name="Text Box 15">
              <a:extLst>
                <a:ext uri="{FF2B5EF4-FFF2-40B4-BE49-F238E27FC236}">
                  <a16:creationId xmlns:a16="http://schemas.microsoft.com/office/drawing/2014/main" id="{0AC2D2DD-6099-4582-9268-F19C201E4DC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416" y="2734"/>
              <a:ext cx="1027" cy="82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altLang="en-US" sz="1600" b="1">
                  <a:latin typeface="Arial" panose="020B0604020202020204" pitchFamily="34" charset="0"/>
                </a:rPr>
                <a:t>NetSolve 1.2</a:t>
              </a:r>
            </a:p>
            <a:p>
              <a:pPr eaLnBrk="0" hangingPunct="0"/>
              <a:r>
                <a:rPr lang="en-US" altLang="en-US" sz="1600" b="1">
                  <a:latin typeface="Arial" panose="020B0604020202020204" pitchFamily="34" charset="0"/>
                </a:rPr>
                <a:t>NWS/AppLES</a:t>
              </a:r>
            </a:p>
            <a:p>
              <a:pPr eaLnBrk="0" hangingPunct="0"/>
              <a:r>
                <a:rPr lang="en-US" altLang="en-US" sz="1600" b="1">
                  <a:latin typeface="Arial" panose="020B0604020202020204" pitchFamily="34" charset="0"/>
                </a:rPr>
                <a:t>EveryWare</a:t>
              </a:r>
            </a:p>
            <a:p>
              <a:pPr eaLnBrk="0" hangingPunct="0"/>
              <a:r>
                <a:rPr lang="en-US" altLang="en-US" sz="1600" b="1">
                  <a:latin typeface="Arial" panose="020B0604020202020204" pitchFamily="34" charset="0"/>
                </a:rPr>
                <a:t>Fault tolerance</a:t>
              </a:r>
            </a:p>
            <a:p>
              <a:pPr eaLnBrk="0" hangingPunct="0"/>
              <a:r>
                <a:rPr lang="en-US" altLang="en-US" sz="1600" b="1">
                  <a:latin typeface="Arial" panose="020B0604020202020204" pitchFamily="34" charset="0"/>
                </a:rPr>
                <a:t>IBP, other…</a:t>
              </a:r>
            </a:p>
          </p:txBody>
        </p:sp>
        <p:graphicFrame>
          <p:nvGraphicFramePr>
            <p:cNvPr id="3088" name="Object 16">
              <a:extLst>
                <a:ext uri="{FF2B5EF4-FFF2-40B4-BE49-F238E27FC236}">
                  <a16:creationId xmlns:a16="http://schemas.microsoft.com/office/drawing/2014/main" id="{998E70FE-0A91-4C8A-B6D0-CF909480AC8C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3264" y="1440"/>
            <a:ext cx="702" cy="105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0480" name="Photo Editor Photo" r:id="rId9" imgW="4428571" imgH="6590476" progId="MSPhotoEd.3">
                    <p:embed/>
                  </p:oleObj>
                </mc:Choice>
                <mc:Fallback>
                  <p:oleObj name="Photo Editor Photo" r:id="rId9" imgW="4428571" imgH="6590476" progId="MSPhotoEd.3">
                    <p:embed/>
                    <p:pic>
                      <p:nvPicPr>
                        <p:cNvPr id="0" name="Object 1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264" y="1440"/>
                          <a:ext cx="702" cy="105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>
                          <a:outerShdw dist="35921" dir="2700000" algn="ctr" rotWithShape="0">
                            <a:srgbClr val="868686"/>
                          </a:outerShdw>
                        </a:effectLst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3089" name="Text Box 17">
              <a:extLst>
                <a:ext uri="{FF2B5EF4-FFF2-40B4-BE49-F238E27FC236}">
                  <a16:creationId xmlns:a16="http://schemas.microsoft.com/office/drawing/2014/main" id="{7F5D18E3-FB63-46DF-A4AE-FFB26CBB001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216" y="1248"/>
              <a:ext cx="1021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altLang="en-US" sz="1200">
                  <a:latin typeface="Arial" panose="020B0604020202020204" pitchFamily="34" charset="0"/>
                </a:rPr>
                <a:t>www.cs.utk.edu/sinrg</a:t>
              </a:r>
            </a:p>
          </p:txBody>
        </p:sp>
      </p:grpSp>
      <p:sp>
        <p:nvSpPr>
          <p:cNvPr id="3090" name="Text Box 18">
            <a:extLst>
              <a:ext uri="{FF2B5EF4-FFF2-40B4-BE49-F238E27FC236}">
                <a16:creationId xmlns:a16="http://schemas.microsoft.com/office/drawing/2014/main" id="{82650ED0-925B-44A6-BA13-D5A273D8F34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4343400"/>
            <a:ext cx="17145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altLang="en-US" sz="1200">
                <a:latin typeface="Arial" panose="020B0604020202020204" pitchFamily="34" charset="0"/>
              </a:rPr>
              <a:t>www.csm.ornl.gov/torc</a:t>
            </a:r>
          </a:p>
        </p:txBody>
      </p:sp>
      <p:grpSp>
        <p:nvGrpSpPr>
          <p:cNvPr id="3091" name="Group 19">
            <a:extLst>
              <a:ext uri="{FF2B5EF4-FFF2-40B4-BE49-F238E27FC236}">
                <a16:creationId xmlns:a16="http://schemas.microsoft.com/office/drawing/2014/main" id="{95B10380-70C9-4CFF-802C-27B453FF0AC4}"/>
              </a:ext>
            </a:extLst>
          </p:cNvPr>
          <p:cNvGrpSpPr>
            <a:grpSpLocks/>
          </p:cNvGrpSpPr>
          <p:nvPr/>
        </p:nvGrpSpPr>
        <p:grpSpPr bwMode="auto">
          <a:xfrm>
            <a:off x="533400" y="838200"/>
            <a:ext cx="3962400" cy="2743200"/>
            <a:chOff x="336" y="384"/>
            <a:chExt cx="2496" cy="1728"/>
          </a:xfrm>
        </p:grpSpPr>
        <p:sp>
          <p:nvSpPr>
            <p:cNvPr id="3092" name="Rectangle 20">
              <a:extLst>
                <a:ext uri="{FF2B5EF4-FFF2-40B4-BE49-F238E27FC236}">
                  <a16:creationId xmlns:a16="http://schemas.microsoft.com/office/drawing/2014/main" id="{6617141F-5525-48BB-82A7-03C80FFF998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6" y="816"/>
              <a:ext cx="2448" cy="129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pPr algn="ctr" eaLnBrk="0" hangingPunct="0"/>
              <a:endParaRPr lang="en-US" altLang="en-US" b="1">
                <a:latin typeface="Arial" panose="020B0604020202020204" pitchFamily="34" charset="0"/>
              </a:endParaRPr>
            </a:p>
          </p:txBody>
        </p:sp>
        <p:sp>
          <p:nvSpPr>
            <p:cNvPr id="3093" name="Text Box 21">
              <a:extLst>
                <a:ext uri="{FF2B5EF4-FFF2-40B4-BE49-F238E27FC236}">
                  <a16:creationId xmlns:a16="http://schemas.microsoft.com/office/drawing/2014/main" id="{8F055A68-05ED-467A-BA98-C7D0F398974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80" y="384"/>
              <a:ext cx="2352" cy="288"/>
            </a:xfrm>
            <a:prstGeom prst="rect">
              <a:avLst/>
            </a:prstGeom>
            <a:noFill/>
            <a:ln>
              <a:noFill/>
            </a:ln>
            <a:effectLst>
              <a:outerShdw dist="35921" dir="2700000" algn="ctr" rotWithShape="0">
                <a:schemeClr val="bg2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eaLnBrk="0" hangingPunct="0"/>
              <a:r>
                <a:rPr lang="en-US" altLang="en-US" b="1">
                  <a:solidFill>
                    <a:srgbClr val="FF0000"/>
                  </a:solidFill>
                  <a:latin typeface="Arial" panose="020B0604020202020204" pitchFamily="34" charset="0"/>
                </a:rPr>
                <a:t>Harness </a:t>
              </a:r>
              <a:r>
                <a:rPr lang="en-US" altLang="en-US" sz="1600" b="1">
                  <a:solidFill>
                    <a:srgbClr val="FF0000"/>
                  </a:solidFill>
                  <a:latin typeface="Arial" panose="020B0604020202020204" pitchFamily="34" charset="0"/>
                </a:rPr>
                <a:t>(Next Generation PVM)</a:t>
              </a:r>
            </a:p>
          </p:txBody>
        </p:sp>
        <p:sp>
          <p:nvSpPr>
            <p:cNvPr id="3094" name="Text Box 22">
              <a:extLst>
                <a:ext uri="{FF2B5EF4-FFF2-40B4-BE49-F238E27FC236}">
                  <a16:creationId xmlns:a16="http://schemas.microsoft.com/office/drawing/2014/main" id="{6E8EFB00-0295-437D-BA9C-DCE0D45FB72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256" y="1592"/>
              <a:ext cx="543" cy="5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altLang="en-US" sz="1600" b="1">
                  <a:latin typeface="Arial" panose="020B0604020202020204" pitchFamily="34" charset="0"/>
                </a:rPr>
                <a:t>FT-MPI</a:t>
              </a:r>
            </a:p>
            <a:p>
              <a:pPr eaLnBrk="0" hangingPunct="0"/>
              <a:r>
                <a:rPr lang="en-US" altLang="en-US" sz="1600" b="1">
                  <a:latin typeface="Arial" panose="020B0604020202020204" pitchFamily="34" charset="0"/>
                </a:rPr>
                <a:t>PVM</a:t>
              </a:r>
            </a:p>
            <a:p>
              <a:pPr eaLnBrk="0" hangingPunct="0"/>
              <a:r>
                <a:rPr lang="en-US" altLang="en-US" sz="1600" b="1">
                  <a:latin typeface="Arial" panose="020B0604020202020204" pitchFamily="34" charset="0"/>
                </a:rPr>
                <a:t>VIA</a:t>
              </a:r>
            </a:p>
          </p:txBody>
        </p:sp>
        <p:sp>
          <p:nvSpPr>
            <p:cNvPr id="3095" name="Text Box 23">
              <a:extLst>
                <a:ext uri="{FF2B5EF4-FFF2-40B4-BE49-F238E27FC236}">
                  <a16:creationId xmlns:a16="http://schemas.microsoft.com/office/drawing/2014/main" id="{D0B8C4DE-1389-4EA7-BF8D-3896E142935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488" y="624"/>
              <a:ext cx="1260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altLang="en-US" sz="1200">
                  <a:latin typeface="Arial" panose="020B0604020202020204" pitchFamily="34" charset="0"/>
                </a:rPr>
                <a:t>www.csm.ornl.gov/harness</a:t>
              </a:r>
            </a:p>
          </p:txBody>
        </p:sp>
        <p:sp>
          <p:nvSpPr>
            <p:cNvPr id="3096" name="Freeform 24">
              <a:extLst>
                <a:ext uri="{FF2B5EF4-FFF2-40B4-BE49-F238E27FC236}">
                  <a16:creationId xmlns:a16="http://schemas.microsoft.com/office/drawing/2014/main" id="{E927C823-5F73-4954-A4D8-83841DD16814}"/>
                </a:ext>
              </a:extLst>
            </p:cNvPr>
            <p:cNvSpPr>
              <a:spLocks/>
            </p:cNvSpPr>
            <p:nvPr/>
          </p:nvSpPr>
          <p:spPr bwMode="auto">
            <a:xfrm>
              <a:off x="432" y="864"/>
              <a:ext cx="1225" cy="914"/>
            </a:xfrm>
            <a:custGeom>
              <a:avLst/>
              <a:gdLst>
                <a:gd name="T0" fmla="*/ 610 w 2918"/>
                <a:gd name="T1" fmla="*/ 2233 h 2322"/>
                <a:gd name="T2" fmla="*/ 466 w 2918"/>
                <a:gd name="T3" fmla="*/ 2144 h 2322"/>
                <a:gd name="T4" fmla="*/ 366 w 2918"/>
                <a:gd name="T5" fmla="*/ 2078 h 2322"/>
                <a:gd name="T6" fmla="*/ 288 w 2918"/>
                <a:gd name="T7" fmla="*/ 2011 h 2322"/>
                <a:gd name="T8" fmla="*/ 232 w 2918"/>
                <a:gd name="T9" fmla="*/ 1944 h 2322"/>
                <a:gd name="T10" fmla="*/ 132 w 2918"/>
                <a:gd name="T11" fmla="*/ 1811 h 2322"/>
                <a:gd name="T12" fmla="*/ 32 w 2918"/>
                <a:gd name="T13" fmla="*/ 1589 h 2322"/>
                <a:gd name="T14" fmla="*/ 32 w 2918"/>
                <a:gd name="T15" fmla="*/ 1089 h 2322"/>
                <a:gd name="T16" fmla="*/ 66 w 2918"/>
                <a:gd name="T17" fmla="*/ 978 h 2322"/>
                <a:gd name="T18" fmla="*/ 99 w 2918"/>
                <a:gd name="T19" fmla="*/ 867 h 2322"/>
                <a:gd name="T20" fmla="*/ 144 w 2918"/>
                <a:gd name="T21" fmla="*/ 811 h 2322"/>
                <a:gd name="T22" fmla="*/ 177 w 2918"/>
                <a:gd name="T23" fmla="*/ 744 h 2322"/>
                <a:gd name="T24" fmla="*/ 266 w 2918"/>
                <a:gd name="T25" fmla="*/ 511 h 2322"/>
                <a:gd name="T26" fmla="*/ 288 w 2918"/>
                <a:gd name="T27" fmla="*/ 433 h 2322"/>
                <a:gd name="T28" fmla="*/ 310 w 2918"/>
                <a:gd name="T29" fmla="*/ 400 h 2322"/>
                <a:gd name="T30" fmla="*/ 355 w 2918"/>
                <a:gd name="T31" fmla="*/ 311 h 2322"/>
                <a:gd name="T32" fmla="*/ 444 w 2918"/>
                <a:gd name="T33" fmla="*/ 156 h 2322"/>
                <a:gd name="T34" fmla="*/ 488 w 2918"/>
                <a:gd name="T35" fmla="*/ 100 h 2322"/>
                <a:gd name="T36" fmla="*/ 510 w 2918"/>
                <a:gd name="T37" fmla="*/ 67 h 2322"/>
                <a:gd name="T38" fmla="*/ 544 w 2918"/>
                <a:gd name="T39" fmla="*/ 56 h 2322"/>
                <a:gd name="T40" fmla="*/ 788 w 2918"/>
                <a:gd name="T41" fmla="*/ 0 h 2322"/>
                <a:gd name="T42" fmla="*/ 1355 w 2918"/>
                <a:gd name="T43" fmla="*/ 89 h 2322"/>
                <a:gd name="T44" fmla="*/ 1510 w 2918"/>
                <a:gd name="T45" fmla="*/ 133 h 2322"/>
                <a:gd name="T46" fmla="*/ 2044 w 2918"/>
                <a:gd name="T47" fmla="*/ 200 h 2322"/>
                <a:gd name="T48" fmla="*/ 2222 w 2918"/>
                <a:gd name="T49" fmla="*/ 233 h 2322"/>
                <a:gd name="T50" fmla="*/ 2499 w 2918"/>
                <a:gd name="T51" fmla="*/ 289 h 2322"/>
                <a:gd name="T52" fmla="*/ 2666 w 2918"/>
                <a:gd name="T53" fmla="*/ 333 h 2322"/>
                <a:gd name="T54" fmla="*/ 2733 w 2918"/>
                <a:gd name="T55" fmla="*/ 356 h 2322"/>
                <a:gd name="T56" fmla="*/ 2844 w 2918"/>
                <a:gd name="T57" fmla="*/ 456 h 2322"/>
                <a:gd name="T58" fmla="*/ 2888 w 2918"/>
                <a:gd name="T59" fmla="*/ 522 h 2322"/>
                <a:gd name="T60" fmla="*/ 2899 w 2918"/>
                <a:gd name="T61" fmla="*/ 778 h 2322"/>
                <a:gd name="T62" fmla="*/ 2844 w 2918"/>
                <a:gd name="T63" fmla="*/ 1033 h 2322"/>
                <a:gd name="T64" fmla="*/ 2811 w 2918"/>
                <a:gd name="T65" fmla="*/ 1055 h 2322"/>
                <a:gd name="T66" fmla="*/ 2666 w 2918"/>
                <a:gd name="T67" fmla="*/ 1155 h 2322"/>
                <a:gd name="T68" fmla="*/ 2422 w 2918"/>
                <a:gd name="T69" fmla="*/ 1333 h 2322"/>
                <a:gd name="T70" fmla="*/ 2377 w 2918"/>
                <a:gd name="T71" fmla="*/ 1378 h 2322"/>
                <a:gd name="T72" fmla="*/ 2277 w 2918"/>
                <a:gd name="T73" fmla="*/ 1467 h 2322"/>
                <a:gd name="T74" fmla="*/ 2188 w 2918"/>
                <a:gd name="T75" fmla="*/ 1555 h 2322"/>
                <a:gd name="T76" fmla="*/ 2088 w 2918"/>
                <a:gd name="T77" fmla="*/ 1700 h 2322"/>
                <a:gd name="T78" fmla="*/ 1999 w 2918"/>
                <a:gd name="T79" fmla="*/ 1822 h 2322"/>
                <a:gd name="T80" fmla="*/ 1922 w 2918"/>
                <a:gd name="T81" fmla="*/ 1944 h 2322"/>
                <a:gd name="T82" fmla="*/ 1910 w 2918"/>
                <a:gd name="T83" fmla="*/ 1978 h 2322"/>
                <a:gd name="T84" fmla="*/ 1877 w 2918"/>
                <a:gd name="T85" fmla="*/ 2011 h 2322"/>
                <a:gd name="T86" fmla="*/ 1777 w 2918"/>
                <a:gd name="T87" fmla="*/ 2111 h 2322"/>
                <a:gd name="T88" fmla="*/ 1677 w 2918"/>
                <a:gd name="T89" fmla="*/ 2211 h 2322"/>
                <a:gd name="T90" fmla="*/ 1610 w 2918"/>
                <a:gd name="T91" fmla="*/ 2233 h 2322"/>
                <a:gd name="T92" fmla="*/ 1444 w 2918"/>
                <a:gd name="T93" fmla="*/ 2300 h 2322"/>
                <a:gd name="T94" fmla="*/ 1410 w 2918"/>
                <a:gd name="T95" fmla="*/ 2311 h 2322"/>
                <a:gd name="T96" fmla="*/ 1377 w 2918"/>
                <a:gd name="T97" fmla="*/ 2322 h 2322"/>
                <a:gd name="T98" fmla="*/ 1155 w 2918"/>
                <a:gd name="T99" fmla="*/ 2322 h 2322"/>
                <a:gd name="T100" fmla="*/ 655 w 2918"/>
                <a:gd name="T101" fmla="*/ 2266 h 2322"/>
                <a:gd name="T102" fmla="*/ 610 w 2918"/>
                <a:gd name="T103" fmla="*/ 2233 h 23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2918" h="2322">
                  <a:moveTo>
                    <a:pt x="610" y="2233"/>
                  </a:moveTo>
                  <a:cubicBezTo>
                    <a:pt x="559" y="2207"/>
                    <a:pt x="513" y="2176"/>
                    <a:pt x="466" y="2144"/>
                  </a:cubicBezTo>
                  <a:cubicBezTo>
                    <a:pt x="435" y="2123"/>
                    <a:pt x="392" y="2104"/>
                    <a:pt x="366" y="2078"/>
                  </a:cubicBezTo>
                  <a:cubicBezTo>
                    <a:pt x="312" y="2024"/>
                    <a:pt x="339" y="2045"/>
                    <a:pt x="288" y="2011"/>
                  </a:cubicBezTo>
                  <a:cubicBezTo>
                    <a:pt x="211" y="1895"/>
                    <a:pt x="331" y="2071"/>
                    <a:pt x="232" y="1944"/>
                  </a:cubicBezTo>
                  <a:cubicBezTo>
                    <a:pt x="194" y="1896"/>
                    <a:pt x="175" y="1853"/>
                    <a:pt x="132" y="1811"/>
                  </a:cubicBezTo>
                  <a:cubicBezTo>
                    <a:pt x="108" y="1738"/>
                    <a:pt x="76" y="1652"/>
                    <a:pt x="32" y="1589"/>
                  </a:cubicBezTo>
                  <a:cubicBezTo>
                    <a:pt x="0" y="1425"/>
                    <a:pt x="0" y="1253"/>
                    <a:pt x="32" y="1089"/>
                  </a:cubicBezTo>
                  <a:cubicBezTo>
                    <a:pt x="56" y="969"/>
                    <a:pt x="27" y="1138"/>
                    <a:pt x="66" y="978"/>
                  </a:cubicBezTo>
                  <a:cubicBezTo>
                    <a:pt x="71" y="957"/>
                    <a:pt x="89" y="877"/>
                    <a:pt x="99" y="867"/>
                  </a:cubicBezTo>
                  <a:cubicBezTo>
                    <a:pt x="130" y="834"/>
                    <a:pt x="115" y="853"/>
                    <a:pt x="144" y="811"/>
                  </a:cubicBezTo>
                  <a:cubicBezTo>
                    <a:pt x="184" y="692"/>
                    <a:pt x="120" y="873"/>
                    <a:pt x="177" y="744"/>
                  </a:cubicBezTo>
                  <a:cubicBezTo>
                    <a:pt x="211" y="667"/>
                    <a:pt x="219" y="582"/>
                    <a:pt x="266" y="511"/>
                  </a:cubicBezTo>
                  <a:cubicBezTo>
                    <a:pt x="269" y="498"/>
                    <a:pt x="281" y="448"/>
                    <a:pt x="288" y="433"/>
                  </a:cubicBezTo>
                  <a:cubicBezTo>
                    <a:pt x="294" y="421"/>
                    <a:pt x="305" y="412"/>
                    <a:pt x="310" y="400"/>
                  </a:cubicBezTo>
                  <a:cubicBezTo>
                    <a:pt x="350" y="309"/>
                    <a:pt x="308" y="356"/>
                    <a:pt x="355" y="311"/>
                  </a:cubicBezTo>
                  <a:cubicBezTo>
                    <a:pt x="375" y="249"/>
                    <a:pt x="396" y="202"/>
                    <a:pt x="444" y="156"/>
                  </a:cubicBezTo>
                  <a:cubicBezTo>
                    <a:pt x="465" y="90"/>
                    <a:pt x="438" y="150"/>
                    <a:pt x="488" y="100"/>
                  </a:cubicBezTo>
                  <a:cubicBezTo>
                    <a:pt x="497" y="91"/>
                    <a:pt x="500" y="75"/>
                    <a:pt x="510" y="67"/>
                  </a:cubicBezTo>
                  <a:cubicBezTo>
                    <a:pt x="519" y="60"/>
                    <a:pt x="533" y="60"/>
                    <a:pt x="544" y="56"/>
                  </a:cubicBezTo>
                  <a:cubicBezTo>
                    <a:pt x="632" y="26"/>
                    <a:pt x="693" y="10"/>
                    <a:pt x="788" y="0"/>
                  </a:cubicBezTo>
                  <a:cubicBezTo>
                    <a:pt x="981" y="12"/>
                    <a:pt x="1165" y="51"/>
                    <a:pt x="1355" y="89"/>
                  </a:cubicBezTo>
                  <a:cubicBezTo>
                    <a:pt x="1406" y="99"/>
                    <a:pt x="1458" y="127"/>
                    <a:pt x="1510" y="133"/>
                  </a:cubicBezTo>
                  <a:cubicBezTo>
                    <a:pt x="1686" y="155"/>
                    <a:pt x="1871" y="157"/>
                    <a:pt x="2044" y="200"/>
                  </a:cubicBezTo>
                  <a:cubicBezTo>
                    <a:pt x="2132" y="222"/>
                    <a:pt x="2073" y="209"/>
                    <a:pt x="2222" y="233"/>
                  </a:cubicBezTo>
                  <a:cubicBezTo>
                    <a:pt x="2317" y="249"/>
                    <a:pt x="2403" y="278"/>
                    <a:pt x="2499" y="289"/>
                  </a:cubicBezTo>
                  <a:cubicBezTo>
                    <a:pt x="2554" y="307"/>
                    <a:pt x="2612" y="314"/>
                    <a:pt x="2666" y="333"/>
                  </a:cubicBezTo>
                  <a:cubicBezTo>
                    <a:pt x="2688" y="341"/>
                    <a:pt x="2733" y="356"/>
                    <a:pt x="2733" y="356"/>
                  </a:cubicBezTo>
                  <a:cubicBezTo>
                    <a:pt x="2767" y="390"/>
                    <a:pt x="2817" y="416"/>
                    <a:pt x="2844" y="456"/>
                  </a:cubicBezTo>
                  <a:cubicBezTo>
                    <a:pt x="2859" y="478"/>
                    <a:pt x="2888" y="522"/>
                    <a:pt x="2888" y="522"/>
                  </a:cubicBezTo>
                  <a:cubicBezTo>
                    <a:pt x="2918" y="613"/>
                    <a:pt x="2909" y="679"/>
                    <a:pt x="2899" y="778"/>
                  </a:cubicBezTo>
                  <a:cubicBezTo>
                    <a:pt x="2890" y="866"/>
                    <a:pt x="2872" y="949"/>
                    <a:pt x="2844" y="1033"/>
                  </a:cubicBezTo>
                  <a:cubicBezTo>
                    <a:pt x="2840" y="1046"/>
                    <a:pt x="2821" y="1047"/>
                    <a:pt x="2811" y="1055"/>
                  </a:cubicBezTo>
                  <a:cubicBezTo>
                    <a:pt x="2767" y="1090"/>
                    <a:pt x="2720" y="1137"/>
                    <a:pt x="2666" y="1155"/>
                  </a:cubicBezTo>
                  <a:cubicBezTo>
                    <a:pt x="2616" y="1208"/>
                    <a:pt x="2485" y="1291"/>
                    <a:pt x="2422" y="1333"/>
                  </a:cubicBezTo>
                  <a:cubicBezTo>
                    <a:pt x="2404" y="1345"/>
                    <a:pt x="2392" y="1363"/>
                    <a:pt x="2377" y="1378"/>
                  </a:cubicBezTo>
                  <a:cubicBezTo>
                    <a:pt x="2345" y="1410"/>
                    <a:pt x="2309" y="1435"/>
                    <a:pt x="2277" y="1467"/>
                  </a:cubicBezTo>
                  <a:cubicBezTo>
                    <a:pt x="2246" y="1498"/>
                    <a:pt x="2225" y="1531"/>
                    <a:pt x="2188" y="1555"/>
                  </a:cubicBezTo>
                  <a:cubicBezTo>
                    <a:pt x="2156" y="1604"/>
                    <a:pt x="2121" y="1651"/>
                    <a:pt x="2088" y="1700"/>
                  </a:cubicBezTo>
                  <a:cubicBezTo>
                    <a:pt x="2060" y="1742"/>
                    <a:pt x="2036" y="1787"/>
                    <a:pt x="1999" y="1822"/>
                  </a:cubicBezTo>
                  <a:cubicBezTo>
                    <a:pt x="1984" y="1868"/>
                    <a:pt x="1949" y="1903"/>
                    <a:pt x="1922" y="1944"/>
                  </a:cubicBezTo>
                  <a:cubicBezTo>
                    <a:pt x="1915" y="1954"/>
                    <a:pt x="1917" y="1968"/>
                    <a:pt x="1910" y="1978"/>
                  </a:cubicBezTo>
                  <a:cubicBezTo>
                    <a:pt x="1901" y="1991"/>
                    <a:pt x="1887" y="1999"/>
                    <a:pt x="1877" y="2011"/>
                  </a:cubicBezTo>
                  <a:cubicBezTo>
                    <a:pt x="1845" y="2050"/>
                    <a:pt x="1819" y="2083"/>
                    <a:pt x="1777" y="2111"/>
                  </a:cubicBezTo>
                  <a:cubicBezTo>
                    <a:pt x="1752" y="2149"/>
                    <a:pt x="1721" y="2192"/>
                    <a:pt x="1677" y="2211"/>
                  </a:cubicBezTo>
                  <a:cubicBezTo>
                    <a:pt x="1655" y="2220"/>
                    <a:pt x="1610" y="2233"/>
                    <a:pt x="1610" y="2233"/>
                  </a:cubicBezTo>
                  <a:cubicBezTo>
                    <a:pt x="1560" y="2267"/>
                    <a:pt x="1501" y="2281"/>
                    <a:pt x="1444" y="2300"/>
                  </a:cubicBezTo>
                  <a:cubicBezTo>
                    <a:pt x="1433" y="2304"/>
                    <a:pt x="1421" y="2307"/>
                    <a:pt x="1410" y="2311"/>
                  </a:cubicBezTo>
                  <a:cubicBezTo>
                    <a:pt x="1399" y="2315"/>
                    <a:pt x="1377" y="2322"/>
                    <a:pt x="1377" y="2322"/>
                  </a:cubicBezTo>
                  <a:cubicBezTo>
                    <a:pt x="1278" y="2289"/>
                    <a:pt x="1391" y="2322"/>
                    <a:pt x="1155" y="2322"/>
                  </a:cubicBezTo>
                  <a:cubicBezTo>
                    <a:pt x="989" y="2322"/>
                    <a:pt x="820" y="2288"/>
                    <a:pt x="655" y="2266"/>
                  </a:cubicBezTo>
                  <a:cubicBezTo>
                    <a:pt x="613" y="2252"/>
                    <a:pt x="626" y="2266"/>
                    <a:pt x="610" y="2233"/>
                  </a:cubicBezTo>
                  <a:close/>
                </a:path>
              </a:pathLst>
            </a:custGeom>
            <a:solidFill>
              <a:schemeClr val="bg1"/>
            </a:solidFill>
            <a:ln w="9525" cap="flat">
              <a:solidFill>
                <a:schemeClr val="tx1"/>
              </a:solidFill>
              <a:prstDash val="sysDot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97" name="AutoShape 25">
              <a:extLst>
                <a:ext uri="{FF2B5EF4-FFF2-40B4-BE49-F238E27FC236}">
                  <a16:creationId xmlns:a16="http://schemas.microsoft.com/office/drawing/2014/main" id="{DD439235-FB1E-4891-8089-3C47AFD28F1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68" y="933"/>
              <a:ext cx="262" cy="170"/>
            </a:xfrm>
            <a:prstGeom prst="roundRect">
              <a:avLst>
                <a:gd name="adj" fmla="val 16667"/>
              </a:avLst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pPr eaLnBrk="0" hangingPunct="0"/>
              <a:endParaRPr lang="en-US" altLang="en-US" sz="1600"/>
            </a:p>
          </p:txBody>
        </p:sp>
        <p:sp>
          <p:nvSpPr>
            <p:cNvPr id="3098" name="AutoShape 26">
              <a:extLst>
                <a:ext uri="{FF2B5EF4-FFF2-40B4-BE49-F238E27FC236}">
                  <a16:creationId xmlns:a16="http://schemas.microsoft.com/office/drawing/2014/main" id="{E29BA6A8-72A4-4A9B-93A8-8E552D2E821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7" y="1292"/>
              <a:ext cx="262" cy="170"/>
            </a:xfrm>
            <a:prstGeom prst="roundRect">
              <a:avLst>
                <a:gd name="adj" fmla="val 16667"/>
              </a:avLst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99" name="AutoShape 27">
              <a:extLst>
                <a:ext uri="{FF2B5EF4-FFF2-40B4-BE49-F238E27FC236}">
                  <a16:creationId xmlns:a16="http://schemas.microsoft.com/office/drawing/2014/main" id="{C6E7B5A8-C82B-4D46-A704-22CBB564084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89" y="1518"/>
              <a:ext cx="262" cy="170"/>
            </a:xfrm>
            <a:prstGeom prst="roundRect">
              <a:avLst>
                <a:gd name="adj" fmla="val 16667"/>
              </a:avLst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00" name="AutoShape 28">
              <a:extLst>
                <a:ext uri="{FF2B5EF4-FFF2-40B4-BE49-F238E27FC236}">
                  <a16:creationId xmlns:a16="http://schemas.microsoft.com/office/drawing/2014/main" id="{E4A3952F-2ADD-4429-870B-D1BF2DF49E7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93" y="1046"/>
              <a:ext cx="262" cy="170"/>
            </a:xfrm>
            <a:prstGeom prst="roundRect">
              <a:avLst>
                <a:gd name="adj" fmla="val 16667"/>
              </a:avLst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3101" name="Group 29">
              <a:extLst>
                <a:ext uri="{FF2B5EF4-FFF2-40B4-BE49-F238E27FC236}">
                  <a16:creationId xmlns:a16="http://schemas.microsoft.com/office/drawing/2014/main" id="{8707BE50-4727-4D46-B27D-64F9403D3D5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809" y="1008"/>
              <a:ext cx="81" cy="57"/>
              <a:chOff x="3072" y="3120"/>
              <a:chExt cx="192" cy="144"/>
            </a:xfrm>
          </p:grpSpPr>
          <p:sp>
            <p:nvSpPr>
              <p:cNvPr id="3102" name="Rectangle 30">
                <a:extLst>
                  <a:ext uri="{FF2B5EF4-FFF2-40B4-BE49-F238E27FC236}">
                    <a16:creationId xmlns:a16="http://schemas.microsoft.com/office/drawing/2014/main" id="{EB2AA30F-DDE5-414E-A616-9331933089F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120" y="3216"/>
                <a:ext cx="144" cy="48"/>
              </a:xfrm>
              <a:prstGeom prst="rect">
                <a:avLst/>
              </a:prstGeom>
              <a:solidFill>
                <a:srgbClr val="00FF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3103" name="Group 31">
                <a:extLst>
                  <a:ext uri="{FF2B5EF4-FFF2-40B4-BE49-F238E27FC236}">
                    <a16:creationId xmlns:a16="http://schemas.microsoft.com/office/drawing/2014/main" id="{CA287CE7-483B-44C1-A186-D649B44DDA8A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072" y="3120"/>
                <a:ext cx="192" cy="144"/>
                <a:chOff x="3072" y="3120"/>
                <a:chExt cx="192" cy="144"/>
              </a:xfrm>
            </p:grpSpPr>
            <p:grpSp>
              <p:nvGrpSpPr>
                <p:cNvPr id="3104" name="Group 32">
                  <a:extLst>
                    <a:ext uri="{FF2B5EF4-FFF2-40B4-BE49-F238E27FC236}">
                      <a16:creationId xmlns:a16="http://schemas.microsoft.com/office/drawing/2014/main" id="{0F3F1ECA-20B1-4E1A-82B8-2EF04474BC0A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072" y="3120"/>
                  <a:ext cx="192" cy="144"/>
                  <a:chOff x="3072" y="3120"/>
                  <a:chExt cx="192" cy="144"/>
                </a:xfrm>
              </p:grpSpPr>
              <p:sp>
                <p:nvSpPr>
                  <p:cNvPr id="3105" name="Rectangle 33">
                    <a:extLst>
                      <a:ext uri="{FF2B5EF4-FFF2-40B4-BE49-F238E27FC236}">
                        <a16:creationId xmlns:a16="http://schemas.microsoft.com/office/drawing/2014/main" id="{1F771609-E74B-4CC9-921C-005BFE717114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3072" y="3120"/>
                    <a:ext cx="48" cy="144"/>
                  </a:xfrm>
                  <a:prstGeom prst="rect">
                    <a:avLst/>
                  </a:prstGeom>
                  <a:solidFill>
                    <a:srgbClr val="00FFFF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3106" name="Rectangle 34">
                    <a:extLst>
                      <a:ext uri="{FF2B5EF4-FFF2-40B4-BE49-F238E27FC236}">
                        <a16:creationId xmlns:a16="http://schemas.microsoft.com/office/drawing/2014/main" id="{A9427C2D-C9EE-4FA9-8FE3-4FB39C50A12B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3120" y="3120"/>
                    <a:ext cx="144" cy="48"/>
                  </a:xfrm>
                  <a:prstGeom prst="rect">
                    <a:avLst/>
                  </a:prstGeom>
                  <a:solidFill>
                    <a:srgbClr val="00FFFF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sp>
              <p:nvSpPr>
                <p:cNvPr id="3107" name="Rectangle 35">
                  <a:extLst>
                    <a:ext uri="{FF2B5EF4-FFF2-40B4-BE49-F238E27FC236}">
                      <a16:creationId xmlns:a16="http://schemas.microsoft.com/office/drawing/2014/main" id="{D9453382-1DAA-491D-B318-AEE2778FAED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120" y="3168"/>
                  <a:ext cx="144" cy="48"/>
                </a:xfrm>
                <a:prstGeom prst="rect">
                  <a:avLst/>
                </a:prstGeom>
                <a:solidFill>
                  <a:srgbClr val="00FFFF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grpSp>
          <p:nvGrpSpPr>
            <p:cNvPr id="3108" name="Group 36">
              <a:extLst>
                <a:ext uri="{FF2B5EF4-FFF2-40B4-BE49-F238E27FC236}">
                  <a16:creationId xmlns:a16="http://schemas.microsoft.com/office/drawing/2014/main" id="{48CC5EE1-291E-465E-8EE4-D3B728B3AE9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48" y="1386"/>
              <a:ext cx="81" cy="56"/>
              <a:chOff x="3072" y="3120"/>
              <a:chExt cx="192" cy="144"/>
            </a:xfrm>
          </p:grpSpPr>
          <p:sp>
            <p:nvSpPr>
              <p:cNvPr id="3109" name="Rectangle 37">
                <a:extLst>
                  <a:ext uri="{FF2B5EF4-FFF2-40B4-BE49-F238E27FC236}">
                    <a16:creationId xmlns:a16="http://schemas.microsoft.com/office/drawing/2014/main" id="{A3DE5A26-2DF7-4C87-A06E-4877AAE6AB1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120" y="3216"/>
                <a:ext cx="144" cy="48"/>
              </a:xfrm>
              <a:prstGeom prst="rect">
                <a:avLst/>
              </a:prstGeom>
              <a:solidFill>
                <a:srgbClr val="00FF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3110" name="Group 38">
                <a:extLst>
                  <a:ext uri="{FF2B5EF4-FFF2-40B4-BE49-F238E27FC236}">
                    <a16:creationId xmlns:a16="http://schemas.microsoft.com/office/drawing/2014/main" id="{5F108081-E8A5-4744-A519-F2E6495F3CB2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072" y="3120"/>
                <a:ext cx="192" cy="144"/>
                <a:chOff x="3072" y="3120"/>
                <a:chExt cx="192" cy="144"/>
              </a:xfrm>
            </p:grpSpPr>
            <p:grpSp>
              <p:nvGrpSpPr>
                <p:cNvPr id="3111" name="Group 39">
                  <a:extLst>
                    <a:ext uri="{FF2B5EF4-FFF2-40B4-BE49-F238E27FC236}">
                      <a16:creationId xmlns:a16="http://schemas.microsoft.com/office/drawing/2014/main" id="{D964C36F-1D50-4922-BA21-69EE5E11D4EB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072" y="3120"/>
                  <a:ext cx="192" cy="144"/>
                  <a:chOff x="3072" y="3120"/>
                  <a:chExt cx="192" cy="144"/>
                </a:xfrm>
              </p:grpSpPr>
              <p:sp>
                <p:nvSpPr>
                  <p:cNvPr id="3112" name="Rectangle 40">
                    <a:extLst>
                      <a:ext uri="{FF2B5EF4-FFF2-40B4-BE49-F238E27FC236}">
                        <a16:creationId xmlns:a16="http://schemas.microsoft.com/office/drawing/2014/main" id="{9B0BEC85-BEB0-439E-A526-EEF76F4C7129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3072" y="3120"/>
                    <a:ext cx="48" cy="144"/>
                  </a:xfrm>
                  <a:prstGeom prst="rect">
                    <a:avLst/>
                  </a:prstGeom>
                  <a:solidFill>
                    <a:srgbClr val="00FFFF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3113" name="Rectangle 41">
                    <a:extLst>
                      <a:ext uri="{FF2B5EF4-FFF2-40B4-BE49-F238E27FC236}">
                        <a16:creationId xmlns:a16="http://schemas.microsoft.com/office/drawing/2014/main" id="{260B9872-EDCA-4454-A4E8-F2807AF96138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3120" y="3120"/>
                    <a:ext cx="144" cy="48"/>
                  </a:xfrm>
                  <a:prstGeom prst="rect">
                    <a:avLst/>
                  </a:prstGeom>
                  <a:solidFill>
                    <a:srgbClr val="00FFFF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sp>
              <p:nvSpPr>
                <p:cNvPr id="3114" name="Rectangle 42">
                  <a:extLst>
                    <a:ext uri="{FF2B5EF4-FFF2-40B4-BE49-F238E27FC236}">
                      <a16:creationId xmlns:a16="http://schemas.microsoft.com/office/drawing/2014/main" id="{CC330373-B73B-4DD6-996E-F6AA2B6B40F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120" y="3168"/>
                  <a:ext cx="144" cy="48"/>
                </a:xfrm>
                <a:prstGeom prst="rect">
                  <a:avLst/>
                </a:prstGeom>
                <a:solidFill>
                  <a:srgbClr val="00FFFF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grpSp>
          <p:nvGrpSpPr>
            <p:cNvPr id="3115" name="Group 43">
              <a:extLst>
                <a:ext uri="{FF2B5EF4-FFF2-40B4-BE49-F238E27FC236}">
                  <a16:creationId xmlns:a16="http://schemas.microsoft.com/office/drawing/2014/main" id="{8A81F7FE-376A-47AA-9EEF-95078037C43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910" y="1613"/>
              <a:ext cx="81" cy="57"/>
              <a:chOff x="3072" y="3120"/>
              <a:chExt cx="192" cy="144"/>
            </a:xfrm>
          </p:grpSpPr>
          <p:sp>
            <p:nvSpPr>
              <p:cNvPr id="3116" name="Rectangle 44">
                <a:extLst>
                  <a:ext uri="{FF2B5EF4-FFF2-40B4-BE49-F238E27FC236}">
                    <a16:creationId xmlns:a16="http://schemas.microsoft.com/office/drawing/2014/main" id="{94ADACF4-C527-45F9-86F9-8CB1F12B328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120" y="3216"/>
                <a:ext cx="144" cy="48"/>
              </a:xfrm>
              <a:prstGeom prst="rect">
                <a:avLst/>
              </a:prstGeom>
              <a:solidFill>
                <a:srgbClr val="00FF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3117" name="Group 45">
                <a:extLst>
                  <a:ext uri="{FF2B5EF4-FFF2-40B4-BE49-F238E27FC236}">
                    <a16:creationId xmlns:a16="http://schemas.microsoft.com/office/drawing/2014/main" id="{2A94A42D-9EC6-43A4-9F44-3463A468586E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072" y="3120"/>
                <a:ext cx="192" cy="144"/>
                <a:chOff x="3072" y="3120"/>
                <a:chExt cx="192" cy="144"/>
              </a:xfrm>
            </p:grpSpPr>
            <p:grpSp>
              <p:nvGrpSpPr>
                <p:cNvPr id="3118" name="Group 46">
                  <a:extLst>
                    <a:ext uri="{FF2B5EF4-FFF2-40B4-BE49-F238E27FC236}">
                      <a16:creationId xmlns:a16="http://schemas.microsoft.com/office/drawing/2014/main" id="{04F9206A-7071-4280-B7DF-F82BD178DA61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072" y="3120"/>
                  <a:ext cx="192" cy="144"/>
                  <a:chOff x="3072" y="3120"/>
                  <a:chExt cx="192" cy="144"/>
                </a:xfrm>
              </p:grpSpPr>
              <p:sp>
                <p:nvSpPr>
                  <p:cNvPr id="3119" name="Rectangle 47">
                    <a:extLst>
                      <a:ext uri="{FF2B5EF4-FFF2-40B4-BE49-F238E27FC236}">
                        <a16:creationId xmlns:a16="http://schemas.microsoft.com/office/drawing/2014/main" id="{2FA398A5-814C-4FEC-9F5A-0974D1F9EFE6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3072" y="3120"/>
                    <a:ext cx="48" cy="144"/>
                  </a:xfrm>
                  <a:prstGeom prst="rect">
                    <a:avLst/>
                  </a:prstGeom>
                  <a:solidFill>
                    <a:srgbClr val="00FFFF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3120" name="Rectangle 48">
                    <a:extLst>
                      <a:ext uri="{FF2B5EF4-FFF2-40B4-BE49-F238E27FC236}">
                        <a16:creationId xmlns:a16="http://schemas.microsoft.com/office/drawing/2014/main" id="{C7212CEB-F06D-45B3-8E97-47BF829A3DA3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3120" y="3120"/>
                    <a:ext cx="144" cy="48"/>
                  </a:xfrm>
                  <a:prstGeom prst="rect">
                    <a:avLst/>
                  </a:prstGeom>
                  <a:solidFill>
                    <a:srgbClr val="00FFFF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sp>
              <p:nvSpPr>
                <p:cNvPr id="3121" name="Rectangle 49">
                  <a:extLst>
                    <a:ext uri="{FF2B5EF4-FFF2-40B4-BE49-F238E27FC236}">
                      <a16:creationId xmlns:a16="http://schemas.microsoft.com/office/drawing/2014/main" id="{7A1C41BF-586E-4C75-8764-6783316A8E8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120" y="3168"/>
                  <a:ext cx="144" cy="48"/>
                </a:xfrm>
                <a:prstGeom prst="rect">
                  <a:avLst/>
                </a:prstGeom>
                <a:solidFill>
                  <a:srgbClr val="00FFFF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grpSp>
          <p:nvGrpSpPr>
            <p:cNvPr id="3122" name="Group 50">
              <a:extLst>
                <a:ext uri="{FF2B5EF4-FFF2-40B4-BE49-F238E27FC236}">
                  <a16:creationId xmlns:a16="http://schemas.microsoft.com/office/drawing/2014/main" id="{B618BE12-7932-4052-9C44-A2224BD1A26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434" y="1140"/>
              <a:ext cx="80" cy="57"/>
              <a:chOff x="3072" y="3120"/>
              <a:chExt cx="192" cy="144"/>
            </a:xfrm>
          </p:grpSpPr>
          <p:sp>
            <p:nvSpPr>
              <p:cNvPr id="3123" name="Rectangle 51">
                <a:extLst>
                  <a:ext uri="{FF2B5EF4-FFF2-40B4-BE49-F238E27FC236}">
                    <a16:creationId xmlns:a16="http://schemas.microsoft.com/office/drawing/2014/main" id="{9DF2FB84-3CF3-4EEE-8A8F-791E448DB52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120" y="3216"/>
                <a:ext cx="144" cy="48"/>
              </a:xfrm>
              <a:prstGeom prst="rect">
                <a:avLst/>
              </a:prstGeom>
              <a:solidFill>
                <a:srgbClr val="00FF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3124" name="Group 52">
                <a:extLst>
                  <a:ext uri="{FF2B5EF4-FFF2-40B4-BE49-F238E27FC236}">
                    <a16:creationId xmlns:a16="http://schemas.microsoft.com/office/drawing/2014/main" id="{63244608-F686-4C6E-BCCE-24C7DDB79FF0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072" y="3120"/>
                <a:ext cx="192" cy="144"/>
                <a:chOff x="3072" y="3120"/>
                <a:chExt cx="192" cy="144"/>
              </a:xfrm>
            </p:grpSpPr>
            <p:grpSp>
              <p:nvGrpSpPr>
                <p:cNvPr id="3125" name="Group 53">
                  <a:extLst>
                    <a:ext uri="{FF2B5EF4-FFF2-40B4-BE49-F238E27FC236}">
                      <a16:creationId xmlns:a16="http://schemas.microsoft.com/office/drawing/2014/main" id="{12CD8B89-C9C0-4913-ABE2-A49143F0350A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072" y="3120"/>
                  <a:ext cx="192" cy="144"/>
                  <a:chOff x="3072" y="3120"/>
                  <a:chExt cx="192" cy="144"/>
                </a:xfrm>
              </p:grpSpPr>
              <p:sp>
                <p:nvSpPr>
                  <p:cNvPr id="3126" name="Rectangle 54">
                    <a:extLst>
                      <a:ext uri="{FF2B5EF4-FFF2-40B4-BE49-F238E27FC236}">
                        <a16:creationId xmlns:a16="http://schemas.microsoft.com/office/drawing/2014/main" id="{D10AB529-6050-45AF-AC54-33B8ED7BF0F6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3072" y="3120"/>
                    <a:ext cx="48" cy="144"/>
                  </a:xfrm>
                  <a:prstGeom prst="rect">
                    <a:avLst/>
                  </a:prstGeom>
                  <a:solidFill>
                    <a:srgbClr val="00FFFF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3127" name="Rectangle 55">
                    <a:extLst>
                      <a:ext uri="{FF2B5EF4-FFF2-40B4-BE49-F238E27FC236}">
                        <a16:creationId xmlns:a16="http://schemas.microsoft.com/office/drawing/2014/main" id="{D5010F89-7A11-4AC6-AAF3-C378F8324558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3120" y="3120"/>
                    <a:ext cx="144" cy="48"/>
                  </a:xfrm>
                  <a:prstGeom prst="rect">
                    <a:avLst/>
                  </a:prstGeom>
                  <a:solidFill>
                    <a:srgbClr val="00FFFF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sp>
              <p:nvSpPr>
                <p:cNvPr id="3128" name="Rectangle 56">
                  <a:extLst>
                    <a:ext uri="{FF2B5EF4-FFF2-40B4-BE49-F238E27FC236}">
                      <a16:creationId xmlns:a16="http://schemas.microsoft.com/office/drawing/2014/main" id="{A9E8B39C-E579-4D97-AADE-8E2E8B6B07B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120" y="3168"/>
                  <a:ext cx="144" cy="48"/>
                </a:xfrm>
                <a:prstGeom prst="rect">
                  <a:avLst/>
                </a:prstGeom>
                <a:solidFill>
                  <a:srgbClr val="00FFFF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sp>
          <p:nvSpPr>
            <p:cNvPr id="3129" name="Rectangle 57">
              <a:extLst>
                <a:ext uri="{FF2B5EF4-FFF2-40B4-BE49-F238E27FC236}">
                  <a16:creationId xmlns:a16="http://schemas.microsoft.com/office/drawing/2014/main" id="{FB3B3D1C-5387-4742-88C3-A81A23707F1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80" y="1644"/>
              <a:ext cx="98" cy="276"/>
            </a:xfrm>
            <a:prstGeom prst="rect">
              <a:avLst/>
            </a:prstGeom>
            <a:solidFill>
              <a:srgbClr val="00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/>
              <a:endParaRPr lang="en-US" altLang="en-US"/>
            </a:p>
          </p:txBody>
        </p:sp>
        <p:sp>
          <p:nvSpPr>
            <p:cNvPr id="3130" name="Rectangle 58">
              <a:extLst>
                <a:ext uri="{FF2B5EF4-FFF2-40B4-BE49-F238E27FC236}">
                  <a16:creationId xmlns:a16="http://schemas.microsoft.com/office/drawing/2014/main" id="{2946F9FE-5217-438C-83C9-EAE17A6D8BF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78" y="1644"/>
              <a:ext cx="469" cy="73"/>
            </a:xfrm>
            <a:prstGeom prst="rect">
              <a:avLst/>
            </a:prstGeom>
            <a:solidFill>
              <a:srgbClr val="00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/>
              <a:endParaRPr lang="en-US" altLang="en-US" sz="1400">
                <a:solidFill>
                  <a:schemeClr val="bg1"/>
                </a:solidFill>
                <a:latin typeface="Verdana" panose="020B0604030504040204" pitchFamily="34" charset="0"/>
              </a:endParaRPr>
            </a:p>
          </p:txBody>
        </p:sp>
        <p:sp>
          <p:nvSpPr>
            <p:cNvPr id="3131" name="Line 59">
              <a:extLst>
                <a:ext uri="{FF2B5EF4-FFF2-40B4-BE49-F238E27FC236}">
                  <a16:creationId xmlns:a16="http://schemas.microsoft.com/office/drawing/2014/main" id="{7EA94690-0601-42B6-8259-0EB84D4404B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451" y="1206"/>
              <a:ext cx="229" cy="71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32" name="Line 60">
              <a:extLst>
                <a:ext uri="{FF2B5EF4-FFF2-40B4-BE49-F238E27FC236}">
                  <a16:creationId xmlns:a16="http://schemas.microsoft.com/office/drawing/2014/main" id="{1F602909-71BC-41D7-81BB-3501B02708B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513" y="1149"/>
              <a:ext cx="734" cy="4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33" name="Freeform 61">
              <a:extLst>
                <a:ext uri="{FF2B5EF4-FFF2-40B4-BE49-F238E27FC236}">
                  <a16:creationId xmlns:a16="http://schemas.microsoft.com/office/drawing/2014/main" id="{A2442B17-83F8-4A1B-9D3D-7E94D23ACCA9}"/>
                </a:ext>
              </a:extLst>
            </p:cNvPr>
            <p:cNvSpPr>
              <a:spLocks/>
            </p:cNvSpPr>
            <p:nvPr/>
          </p:nvSpPr>
          <p:spPr bwMode="auto">
            <a:xfrm>
              <a:off x="2410" y="940"/>
              <a:ext cx="306" cy="657"/>
            </a:xfrm>
            <a:custGeom>
              <a:avLst/>
              <a:gdLst>
                <a:gd name="T0" fmla="*/ 233 w 722"/>
                <a:gd name="T1" fmla="*/ 12 h 1657"/>
                <a:gd name="T2" fmla="*/ 177 w 722"/>
                <a:gd name="T3" fmla="*/ 46 h 1657"/>
                <a:gd name="T4" fmla="*/ 144 w 722"/>
                <a:gd name="T5" fmla="*/ 57 h 1657"/>
                <a:gd name="T6" fmla="*/ 111 w 722"/>
                <a:gd name="T7" fmla="*/ 79 h 1657"/>
                <a:gd name="T8" fmla="*/ 66 w 722"/>
                <a:gd name="T9" fmla="*/ 134 h 1657"/>
                <a:gd name="T10" fmla="*/ 0 w 722"/>
                <a:gd name="T11" fmla="*/ 357 h 1657"/>
                <a:gd name="T12" fmla="*/ 33 w 722"/>
                <a:gd name="T13" fmla="*/ 657 h 1657"/>
                <a:gd name="T14" fmla="*/ 55 w 722"/>
                <a:gd name="T15" fmla="*/ 723 h 1657"/>
                <a:gd name="T16" fmla="*/ 89 w 722"/>
                <a:gd name="T17" fmla="*/ 846 h 1657"/>
                <a:gd name="T18" fmla="*/ 122 w 722"/>
                <a:gd name="T19" fmla="*/ 879 h 1657"/>
                <a:gd name="T20" fmla="*/ 189 w 722"/>
                <a:gd name="T21" fmla="*/ 968 h 1657"/>
                <a:gd name="T22" fmla="*/ 311 w 722"/>
                <a:gd name="T23" fmla="*/ 1057 h 1657"/>
                <a:gd name="T24" fmla="*/ 500 w 722"/>
                <a:gd name="T25" fmla="*/ 1245 h 1657"/>
                <a:gd name="T26" fmla="*/ 544 w 722"/>
                <a:gd name="T27" fmla="*/ 1312 h 1657"/>
                <a:gd name="T28" fmla="*/ 577 w 722"/>
                <a:gd name="T29" fmla="*/ 1357 h 1657"/>
                <a:gd name="T30" fmla="*/ 611 w 722"/>
                <a:gd name="T31" fmla="*/ 1434 h 1657"/>
                <a:gd name="T32" fmla="*/ 655 w 722"/>
                <a:gd name="T33" fmla="*/ 1545 h 1657"/>
                <a:gd name="T34" fmla="*/ 722 w 722"/>
                <a:gd name="T35" fmla="*/ 1657 h 16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22" h="1657">
                  <a:moveTo>
                    <a:pt x="233" y="12"/>
                  </a:moveTo>
                  <a:cubicBezTo>
                    <a:pt x="142" y="42"/>
                    <a:pt x="253" y="0"/>
                    <a:pt x="177" y="46"/>
                  </a:cubicBezTo>
                  <a:cubicBezTo>
                    <a:pt x="167" y="52"/>
                    <a:pt x="154" y="52"/>
                    <a:pt x="144" y="57"/>
                  </a:cubicBezTo>
                  <a:cubicBezTo>
                    <a:pt x="132" y="63"/>
                    <a:pt x="122" y="72"/>
                    <a:pt x="111" y="79"/>
                  </a:cubicBezTo>
                  <a:cubicBezTo>
                    <a:pt x="98" y="99"/>
                    <a:pt x="77" y="113"/>
                    <a:pt x="66" y="134"/>
                  </a:cubicBezTo>
                  <a:cubicBezTo>
                    <a:pt x="33" y="198"/>
                    <a:pt x="17" y="287"/>
                    <a:pt x="0" y="357"/>
                  </a:cubicBezTo>
                  <a:cubicBezTo>
                    <a:pt x="7" y="454"/>
                    <a:pt x="7" y="562"/>
                    <a:pt x="33" y="657"/>
                  </a:cubicBezTo>
                  <a:cubicBezTo>
                    <a:pt x="39" y="679"/>
                    <a:pt x="49" y="700"/>
                    <a:pt x="55" y="723"/>
                  </a:cubicBezTo>
                  <a:cubicBezTo>
                    <a:pt x="63" y="756"/>
                    <a:pt x="72" y="816"/>
                    <a:pt x="89" y="846"/>
                  </a:cubicBezTo>
                  <a:cubicBezTo>
                    <a:pt x="97" y="859"/>
                    <a:pt x="112" y="867"/>
                    <a:pt x="122" y="879"/>
                  </a:cubicBezTo>
                  <a:cubicBezTo>
                    <a:pt x="145" y="909"/>
                    <a:pt x="158" y="945"/>
                    <a:pt x="189" y="968"/>
                  </a:cubicBezTo>
                  <a:cubicBezTo>
                    <a:pt x="231" y="999"/>
                    <a:pt x="272" y="1025"/>
                    <a:pt x="311" y="1057"/>
                  </a:cubicBezTo>
                  <a:cubicBezTo>
                    <a:pt x="379" y="1113"/>
                    <a:pt x="447" y="1174"/>
                    <a:pt x="500" y="1245"/>
                  </a:cubicBezTo>
                  <a:cubicBezTo>
                    <a:pt x="516" y="1266"/>
                    <a:pt x="529" y="1290"/>
                    <a:pt x="544" y="1312"/>
                  </a:cubicBezTo>
                  <a:cubicBezTo>
                    <a:pt x="555" y="1327"/>
                    <a:pt x="577" y="1357"/>
                    <a:pt x="577" y="1357"/>
                  </a:cubicBezTo>
                  <a:cubicBezTo>
                    <a:pt x="613" y="1456"/>
                    <a:pt x="558" y="1309"/>
                    <a:pt x="611" y="1434"/>
                  </a:cubicBezTo>
                  <a:cubicBezTo>
                    <a:pt x="628" y="1474"/>
                    <a:pt x="630" y="1508"/>
                    <a:pt x="655" y="1545"/>
                  </a:cubicBezTo>
                  <a:cubicBezTo>
                    <a:pt x="669" y="1588"/>
                    <a:pt x="691" y="1624"/>
                    <a:pt x="722" y="1657"/>
                  </a:cubicBezTo>
                </a:path>
              </a:pathLst>
            </a:custGeom>
            <a:noFill/>
            <a:ln w="9525" cap="flat">
              <a:solidFill>
                <a:schemeClr val="tx1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34" name="AutoShape 62">
              <a:extLst>
                <a:ext uri="{FF2B5EF4-FFF2-40B4-BE49-F238E27FC236}">
                  <a16:creationId xmlns:a16="http://schemas.microsoft.com/office/drawing/2014/main" id="{9055FAAB-7591-453A-8053-C7A4F8D331B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71" y="1016"/>
              <a:ext cx="265" cy="171"/>
            </a:xfrm>
            <a:prstGeom prst="roundRect">
              <a:avLst>
                <a:gd name="adj" fmla="val 16667"/>
              </a:avLst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pPr eaLnBrk="0" hangingPunct="0"/>
              <a:endParaRPr lang="en-US" altLang="en-US" sz="1600"/>
            </a:p>
          </p:txBody>
        </p:sp>
        <p:graphicFrame>
          <p:nvGraphicFramePr>
            <p:cNvPr id="3135" name="Object 63">
              <a:extLst>
                <a:ext uri="{FF2B5EF4-FFF2-40B4-BE49-F238E27FC236}">
                  <a16:creationId xmlns:a16="http://schemas.microsoft.com/office/drawing/2014/main" id="{0CDBD1E0-9024-4E26-9683-31F9EA7F0A7F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799" y="1073"/>
            <a:ext cx="482" cy="45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0481" name="Clip" r:id="rId11" imgW="3452400" imgH="3458520" progId="MS_ClipArt_Gallery.2">
                    <p:embed/>
                  </p:oleObj>
                </mc:Choice>
                <mc:Fallback>
                  <p:oleObj name="Clip" r:id="rId11" imgW="3452400" imgH="3458520" progId="MS_ClipArt_Gallery.2">
                    <p:embed/>
                    <p:pic>
                      <p:nvPicPr>
                        <p:cNvPr id="0" name="Object 6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99" y="1073"/>
                          <a:ext cx="482" cy="451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3136" name="Rectangle 64">
              <a:extLst>
                <a:ext uri="{FF2B5EF4-FFF2-40B4-BE49-F238E27FC236}">
                  <a16:creationId xmlns:a16="http://schemas.microsoft.com/office/drawing/2014/main" id="{B4505D6A-6890-49B3-B0A9-365EBF237F6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76" y="1740"/>
              <a:ext cx="469" cy="73"/>
            </a:xfrm>
            <a:prstGeom prst="rect">
              <a:avLst/>
            </a:prstGeom>
            <a:solidFill>
              <a:srgbClr val="00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/>
              <a:endParaRPr lang="en-US" altLang="en-US" sz="1400">
                <a:solidFill>
                  <a:schemeClr val="bg1"/>
                </a:solidFill>
                <a:latin typeface="Verdana" panose="020B0604030504040204" pitchFamily="34" charset="0"/>
              </a:endParaRPr>
            </a:p>
          </p:txBody>
        </p:sp>
        <p:sp>
          <p:nvSpPr>
            <p:cNvPr id="3137" name="Rectangle 65">
              <a:extLst>
                <a:ext uri="{FF2B5EF4-FFF2-40B4-BE49-F238E27FC236}">
                  <a16:creationId xmlns:a16="http://schemas.microsoft.com/office/drawing/2014/main" id="{AAA01F6C-18A9-40B3-90E1-42B983D933F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74" y="1836"/>
              <a:ext cx="469" cy="73"/>
            </a:xfrm>
            <a:prstGeom prst="rect">
              <a:avLst/>
            </a:prstGeom>
            <a:solidFill>
              <a:srgbClr val="00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/>
              <a:endParaRPr lang="en-US" altLang="en-US" sz="1400">
                <a:solidFill>
                  <a:schemeClr val="bg1"/>
                </a:solidFill>
                <a:latin typeface="Verdana" panose="020B0604030504040204" pitchFamily="34" charset="0"/>
              </a:endParaRPr>
            </a:p>
          </p:txBody>
        </p:sp>
        <p:grpSp>
          <p:nvGrpSpPr>
            <p:cNvPr id="3138" name="Group 66">
              <a:extLst>
                <a:ext uri="{FF2B5EF4-FFF2-40B4-BE49-F238E27FC236}">
                  <a16:creationId xmlns:a16="http://schemas.microsoft.com/office/drawing/2014/main" id="{679E1188-9FC1-4774-8F37-C58C35CCF4A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640" y="1104"/>
              <a:ext cx="81" cy="57"/>
              <a:chOff x="3072" y="3120"/>
              <a:chExt cx="192" cy="144"/>
            </a:xfrm>
          </p:grpSpPr>
          <p:sp>
            <p:nvSpPr>
              <p:cNvPr id="3139" name="Rectangle 67">
                <a:extLst>
                  <a:ext uri="{FF2B5EF4-FFF2-40B4-BE49-F238E27FC236}">
                    <a16:creationId xmlns:a16="http://schemas.microsoft.com/office/drawing/2014/main" id="{2E7AE35C-560B-4BCF-8AAB-5FA5F0A8B05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120" y="3216"/>
                <a:ext cx="144" cy="48"/>
              </a:xfrm>
              <a:prstGeom prst="rect">
                <a:avLst/>
              </a:prstGeom>
              <a:solidFill>
                <a:srgbClr val="00FF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3140" name="Group 68">
                <a:extLst>
                  <a:ext uri="{FF2B5EF4-FFF2-40B4-BE49-F238E27FC236}">
                    <a16:creationId xmlns:a16="http://schemas.microsoft.com/office/drawing/2014/main" id="{76E0E6CF-F8ED-499A-87E2-706134F0EB6C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072" y="3120"/>
                <a:ext cx="192" cy="144"/>
                <a:chOff x="3072" y="3120"/>
                <a:chExt cx="192" cy="144"/>
              </a:xfrm>
            </p:grpSpPr>
            <p:grpSp>
              <p:nvGrpSpPr>
                <p:cNvPr id="3141" name="Group 69">
                  <a:extLst>
                    <a:ext uri="{FF2B5EF4-FFF2-40B4-BE49-F238E27FC236}">
                      <a16:creationId xmlns:a16="http://schemas.microsoft.com/office/drawing/2014/main" id="{5739D861-E068-4142-9617-C5CF15587449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072" y="3120"/>
                  <a:ext cx="192" cy="144"/>
                  <a:chOff x="3072" y="3120"/>
                  <a:chExt cx="192" cy="144"/>
                </a:xfrm>
              </p:grpSpPr>
              <p:sp>
                <p:nvSpPr>
                  <p:cNvPr id="3142" name="Rectangle 70">
                    <a:extLst>
                      <a:ext uri="{FF2B5EF4-FFF2-40B4-BE49-F238E27FC236}">
                        <a16:creationId xmlns:a16="http://schemas.microsoft.com/office/drawing/2014/main" id="{7210297B-A452-415D-9DC2-5133C94FF3A4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3072" y="3120"/>
                    <a:ext cx="48" cy="144"/>
                  </a:xfrm>
                  <a:prstGeom prst="rect">
                    <a:avLst/>
                  </a:prstGeom>
                  <a:solidFill>
                    <a:srgbClr val="00FFFF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3143" name="Rectangle 71">
                    <a:extLst>
                      <a:ext uri="{FF2B5EF4-FFF2-40B4-BE49-F238E27FC236}">
                        <a16:creationId xmlns:a16="http://schemas.microsoft.com/office/drawing/2014/main" id="{949916C6-37C4-44D4-84D1-D1BA257BD6D2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3120" y="3120"/>
                    <a:ext cx="144" cy="48"/>
                  </a:xfrm>
                  <a:prstGeom prst="rect">
                    <a:avLst/>
                  </a:prstGeom>
                  <a:solidFill>
                    <a:srgbClr val="00FFFF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sp>
              <p:nvSpPr>
                <p:cNvPr id="3144" name="Rectangle 72">
                  <a:extLst>
                    <a:ext uri="{FF2B5EF4-FFF2-40B4-BE49-F238E27FC236}">
                      <a16:creationId xmlns:a16="http://schemas.microsoft.com/office/drawing/2014/main" id="{2EBA3B4E-A2E7-453D-AEAE-E8188D57AB1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120" y="3168"/>
                  <a:ext cx="144" cy="48"/>
                </a:xfrm>
                <a:prstGeom prst="rect">
                  <a:avLst/>
                </a:prstGeom>
                <a:solidFill>
                  <a:srgbClr val="00FFFF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sp>
          <p:nvSpPr>
            <p:cNvPr id="3145" name="AutoShape 73">
              <a:extLst>
                <a:ext uri="{FF2B5EF4-FFF2-40B4-BE49-F238E27FC236}">
                  <a16:creationId xmlns:a16="http://schemas.microsoft.com/office/drawing/2014/main" id="{1D1427D2-9847-460E-91F0-22ED586AB14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28" y="1008"/>
              <a:ext cx="576" cy="144"/>
            </a:xfrm>
            <a:prstGeom prst="leftRightArrow">
              <a:avLst>
                <a:gd name="adj1" fmla="val 50000"/>
                <a:gd name="adj2" fmla="val 80000"/>
              </a:avLst>
            </a:prstGeom>
            <a:solidFill>
              <a:srgbClr val="DDDDD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46" name="Text Box 74">
              <a:extLst>
                <a:ext uri="{FF2B5EF4-FFF2-40B4-BE49-F238E27FC236}">
                  <a16:creationId xmlns:a16="http://schemas.microsoft.com/office/drawing/2014/main" id="{47E633FF-44E5-4FB7-AA4C-EB4A3F36F9A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80" y="1824"/>
              <a:ext cx="758" cy="1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altLang="en-US" sz="1000">
                  <a:latin typeface="Arial" panose="020B0604020202020204" pitchFamily="34" charset="0"/>
                </a:rPr>
                <a:t>Distributed control</a:t>
              </a:r>
            </a:p>
          </p:txBody>
        </p:sp>
        <p:sp>
          <p:nvSpPr>
            <p:cNvPr id="3147" name="Text Box 75">
              <a:extLst>
                <a:ext uri="{FF2B5EF4-FFF2-40B4-BE49-F238E27FC236}">
                  <a16:creationId xmlns:a16="http://schemas.microsoft.com/office/drawing/2014/main" id="{EEAF2920-94EA-4CEA-8D5A-FEDBF7020AE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564" y="1920"/>
              <a:ext cx="692" cy="1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altLang="en-US" sz="1000">
                  <a:latin typeface="Arial" panose="020B0604020202020204" pitchFamily="34" charset="0"/>
                </a:rPr>
                <a:t>Parallel Plug-ins</a:t>
              </a:r>
            </a:p>
          </p:txBody>
        </p:sp>
        <p:sp>
          <p:nvSpPr>
            <p:cNvPr id="3148" name="Text Box 76">
              <a:extLst>
                <a:ext uri="{FF2B5EF4-FFF2-40B4-BE49-F238E27FC236}">
                  <a16:creationId xmlns:a16="http://schemas.microsoft.com/office/drawing/2014/main" id="{49C259B6-7C75-487F-8395-8F632FC6B6B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632" y="864"/>
              <a:ext cx="767" cy="1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altLang="en-US" sz="1000">
                  <a:latin typeface="Arial" panose="020B0604020202020204" pitchFamily="34" charset="0"/>
                </a:rPr>
                <a:t>Collaborating VMs</a:t>
              </a:r>
            </a:p>
          </p:txBody>
        </p:sp>
      </p:grpSp>
      <p:sp>
        <p:nvSpPr>
          <p:cNvPr id="3149" name="Rectangle 77">
            <a:extLst>
              <a:ext uri="{FF2B5EF4-FFF2-40B4-BE49-F238E27FC236}">
                <a16:creationId xmlns:a16="http://schemas.microsoft.com/office/drawing/2014/main" id="{C5175009-5A8C-4DCD-8D8A-0D131C7638A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3400" y="609600"/>
            <a:ext cx="8229600" cy="76200"/>
          </a:xfrm>
          <a:prstGeom prst="rect">
            <a:avLst/>
          </a:prstGeom>
          <a:gradFill rotWithShape="0">
            <a:gsLst>
              <a:gs pos="0">
                <a:srgbClr val="0033CC">
                  <a:gamma/>
                  <a:shade val="46275"/>
                  <a:invGamma/>
                </a:srgbClr>
              </a:gs>
              <a:gs pos="100000">
                <a:srgbClr val="0033CC"/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50" name="Text Box 78">
            <a:extLst>
              <a:ext uri="{FF2B5EF4-FFF2-40B4-BE49-F238E27FC236}">
                <a16:creationId xmlns:a16="http://schemas.microsoft.com/office/drawing/2014/main" id="{64E03A23-4ED8-4A3C-8C09-10C0945E602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7525" y="106363"/>
            <a:ext cx="313055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3200" b="1"/>
              <a:t>Cluster Software</a:t>
            </a:r>
          </a:p>
        </p:txBody>
      </p:sp>
    </p:spTree>
  </p:cSld>
  <p:clrMapOvr>
    <a:masterClrMapping/>
  </p:clrMapOvr>
  <p:transition>
    <p:cover dir="u"/>
  </p:transition>
</p:sld>
</file>

<file path=ppt/theme/theme1.xml><?xml version="1.0" encoding="utf-8"?>
<a:theme xmlns:a="http://schemas.openxmlformats.org/drawingml/2006/main" name="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382</TotalTime>
  <Words>437</Words>
  <Application>Microsoft Office PowerPoint</Application>
  <PresentationFormat>On-screen Show (4:3)</PresentationFormat>
  <Paragraphs>115</Paragraphs>
  <Slides>5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5</vt:i4>
      </vt:variant>
    </vt:vector>
  </HeadingPairs>
  <TitlesOfParts>
    <vt:vector size="11" baseType="lpstr">
      <vt:lpstr>Times New Roman</vt:lpstr>
      <vt:lpstr>Arial</vt:lpstr>
      <vt:lpstr>Verdana</vt:lpstr>
      <vt:lpstr>Default Design</vt:lpstr>
      <vt:lpstr>Microsoft Clip Gallery</vt:lpstr>
      <vt:lpstr>Microsoft Photo Editor 3.0 Photo</vt:lpstr>
      <vt:lpstr>ORNL Computing Resources</vt:lpstr>
      <vt:lpstr>PowerPoint Presentation</vt:lpstr>
      <vt:lpstr>PowerPoint Presentation</vt:lpstr>
      <vt:lpstr>PowerPoint Presentation</vt:lpstr>
      <vt:lpstr>PowerPoint Presentation</vt:lpstr>
    </vt:vector>
  </TitlesOfParts>
  <Company>ORNL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 Geist</dc:creator>
  <cp:lastModifiedBy>White, David Georg Jo</cp:lastModifiedBy>
  <cp:revision>12</cp:revision>
  <dcterms:created xsi:type="dcterms:W3CDTF">2000-03-07T01:33:39Z</dcterms:created>
  <dcterms:modified xsi:type="dcterms:W3CDTF">2022-04-13T17:32:25Z</dcterms:modified>
</cp:coreProperties>
</file>