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829" r:id="rId2"/>
    <p:sldId id="830" r:id="rId3"/>
    <p:sldId id="831" r:id="rId4"/>
    <p:sldId id="833" r:id="rId5"/>
    <p:sldId id="834" r:id="rId6"/>
    <p:sldId id="835" r:id="rId7"/>
    <p:sldId id="836" r:id="rId8"/>
    <p:sldId id="847" r:id="rId9"/>
    <p:sldId id="838" r:id="rId10"/>
    <p:sldId id="839" r:id="rId11"/>
    <p:sldId id="846" r:id="rId12"/>
    <p:sldId id="840" r:id="rId13"/>
    <p:sldId id="841" r:id="rId14"/>
    <p:sldId id="842" r:id="rId15"/>
    <p:sldId id="843" r:id="rId16"/>
    <p:sldId id="84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ch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ch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ch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ch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c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95C2EB"/>
    <a:srgbClr val="529BDE"/>
    <a:srgbClr val="D6E947"/>
    <a:srgbClr val="00CC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703" autoAdjust="0"/>
    <p:restoredTop sz="97419" autoAdjust="0"/>
  </p:normalViewPr>
  <p:slideViewPr>
    <p:cSldViewPr>
      <p:cViewPr varScale="1">
        <p:scale>
          <a:sx n="75" d="100"/>
          <a:sy n="75" d="100"/>
        </p:scale>
        <p:origin x="1878" y="54"/>
      </p:cViewPr>
      <p:guideLst>
        <p:guide orient="horz" pos="2592"/>
        <p:guide pos="3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71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1250733-F558-41C8-933B-8DFE744FE1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1" tIns="44897" rIns="89791" bIns="44897" numCol="1" anchor="t" anchorCtr="0" compatLnSpc="1">
            <a:prstTxWarp prst="textNoShape">
              <a:avLst/>
            </a:prstTxWarp>
          </a:bodyPr>
          <a:lstStyle>
            <a:lvl1pPr defTabSz="898525">
              <a:defRPr sz="1200"/>
            </a:lvl1pPr>
          </a:lstStyle>
          <a:p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2AFEA00-A3D7-4D27-9B20-EBE65D8BA1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98608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1" tIns="44897" rIns="89791" bIns="44897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endParaRPr lang="en-US" altLang="en-US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6929AACD-18F5-41E2-B32A-E2997A7B5A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99500"/>
            <a:ext cx="2986088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1" tIns="44897" rIns="89791" bIns="44897" numCol="1" anchor="b" anchorCtr="0" compatLnSpc="1">
            <a:prstTxWarp prst="textNoShape">
              <a:avLst/>
            </a:prstTxWarp>
          </a:bodyPr>
          <a:lstStyle>
            <a:lvl1pPr defTabSz="898525">
              <a:defRPr sz="1200"/>
            </a:lvl1pPr>
          </a:lstStyle>
          <a:p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46968C48-7B3D-4594-AD34-F6E9588515A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8699500"/>
            <a:ext cx="298608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91" tIns="44897" rIns="89791" bIns="44897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/>
            </a:lvl1pPr>
          </a:lstStyle>
          <a:p>
            <a:fld id="{AFD8CD19-4E47-41A8-AA80-8DC0C599D0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>
            <a:extLst>
              <a:ext uri="{FF2B5EF4-FFF2-40B4-BE49-F238E27FC236}">
                <a16:creationId xmlns:a16="http://schemas.microsoft.com/office/drawing/2014/main" id="{9C5132D6-4CE6-4030-A7ED-371EBFB505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987" name="Rectangle 3">
            <a:extLst>
              <a:ext uri="{FF2B5EF4-FFF2-40B4-BE49-F238E27FC236}">
                <a16:creationId xmlns:a16="http://schemas.microsoft.com/office/drawing/2014/main" id="{40EF33BC-9C2A-4D45-90AD-8AF5E0CE2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30" tIns="45965" rIns="91930" bIns="45965"/>
          <a:lstStyle/>
          <a:p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Line 2">
            <a:extLst>
              <a:ext uri="{FF2B5EF4-FFF2-40B4-BE49-F238E27FC236}">
                <a16:creationId xmlns:a16="http://schemas.microsoft.com/office/drawing/2014/main" id="{CC845151-3186-4BFE-854F-C98F37C3FCD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21286330-B77D-4C05-9365-A09F7F9D341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26660" name="Rectangle 4">
            <a:extLst>
              <a:ext uri="{FF2B5EF4-FFF2-40B4-BE49-F238E27FC236}">
                <a16:creationId xmlns:a16="http://schemas.microsoft.com/office/drawing/2014/main" id="{9ACDE992-5726-4883-B802-8D84FD53487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anose="05050102010706020507" pitchFamily="18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26661" name="Rectangle 5">
            <a:extLst>
              <a:ext uri="{FF2B5EF4-FFF2-40B4-BE49-F238E27FC236}">
                <a16:creationId xmlns:a16="http://schemas.microsoft.com/office/drawing/2014/main" id="{072D1547-48CA-4C71-80E4-D7765180AEA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6662" name="Rectangle 6">
            <a:extLst>
              <a:ext uri="{FF2B5EF4-FFF2-40B4-BE49-F238E27FC236}">
                <a16:creationId xmlns:a16="http://schemas.microsoft.com/office/drawing/2014/main" id="{5E29EE23-61D1-4E7D-8F7E-A3D5FE3EED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6663" name="Rectangle 7">
            <a:extLst>
              <a:ext uri="{FF2B5EF4-FFF2-40B4-BE49-F238E27FC236}">
                <a16:creationId xmlns:a16="http://schemas.microsoft.com/office/drawing/2014/main" id="{80D97C76-26E2-4119-8342-B77BFC06E5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>
              <a:defRPr/>
            </a:lvl1pPr>
          </a:lstStyle>
          <a:p>
            <a:fld id="{9FE93897-B74D-4078-8FF5-157C16AA2D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EE3BF-4E3A-4580-AC6A-5A98CA57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337D3-6579-4DE9-8863-98AB321BF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2BAC9-3E0C-4B4D-B43B-84BBE298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11C46-4E2A-4CB1-8C8E-A423D64F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D4F57-036A-4411-A839-17F8735B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33E94-EBCA-4D38-8FF8-2CF79C101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05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D4C75-8DA9-4955-A972-C72B43961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C3C9B9-9A65-4B6A-BEC5-B16C664A1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8AD51-61B3-4383-8A19-672044C9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3238D-7E17-4C92-B879-A1507952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53064-A78A-4484-8968-C2C21FEC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66329-1E1B-440A-A1CE-B21E63C841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4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C46F-77BF-4F1C-A4B2-5286CA46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8A216-5CA5-4A8F-B7D2-9B91895B7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F8ECF-8A10-4A34-92FC-4EC7E6F7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F31FC-85C1-4FE1-9AD3-786E797B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A3543-238F-478A-9808-40CC29DC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9FFBC-2BB0-4380-9E9C-A707264E3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41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EABE-5A81-458E-A6C1-C588791FC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658A4-05FC-46CA-A7D9-BC90E0BCF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218A-3E90-493B-B50F-A7BE6871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F41BD-68BB-4C19-81E5-EB12E129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B40B-04AC-4693-BE21-EB79E30D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47054-33CD-459E-A011-C3DC4314C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64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D321-3D9E-4127-B2E6-05815DF3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B9E2-CBA9-44E2-9D7B-8089ED0F6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C6A3E-B6A5-417A-95DD-A384E6ED3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4CFAD-C03C-45C7-9E91-AE0989A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F738E-07EE-4EB8-8879-E0D10243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E5E3B-3378-4AEE-A6CD-DEE91F5A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4417-ECA1-4C29-9A55-F601E846C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7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F217-8911-4459-B11D-ABFA104C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FA91E-B0C5-4842-8606-9FBF5FE0C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BAD9A-62A0-4695-AFDB-996A9681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8C319-A30C-4B2C-8F7A-038FA63A2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33E45-9373-4D78-A340-8938979D92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FDFCF-FB7D-458D-ACBE-4CCA97C2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C410D-83DA-4267-A0CE-E6267858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43888-4A44-4B66-9521-EE0B9AA8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E5C36-CFA9-40E2-812B-476C8192E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68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43B8-5C51-4EC0-8568-FB10B32C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0C489-FD70-4C22-976D-919C6852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02A933-55FA-43A0-99F9-6FC99A08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ECCBD-70AB-4E0A-B68B-791B5288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CCA8B-7CFD-4D37-BBEF-86A56D928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FBD66-EA31-4D80-8E1E-3ACD73F38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61751-86ED-4CB4-8F6B-CCB7A380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87199-CE2F-44A2-B8A7-FDF95F226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3BB37-1942-49E1-B3D0-EEB201682A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89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4BBB2-34BA-44FC-A0EA-6AC12483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C5F0B-3DCE-4B0B-B522-4EF591996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3DF71-AD11-4BFD-9B13-978A8CE36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B3B2B-1DDF-4EC9-B2E2-0682E17C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7CC8D-224B-4F18-B460-4DFDA303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7E8F7-D894-4B0B-B604-2CC43DA1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CC4DF-D1DA-4869-BA91-0B2111098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44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E660-064E-4229-817A-545512F4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068F5A-5C51-42E2-A01D-1B98B9842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97D5F-D310-4013-B5F1-DB19BD0B1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C4A23-D4EE-422B-8BB2-342ED0D7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D7C75-73A2-49E1-BDD8-28986457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E659D-0D79-4DBE-A1A2-83D3E3D5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FA003-4468-40E0-8F90-79342A70B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Line 2">
            <a:extLst>
              <a:ext uri="{FF2B5EF4-FFF2-40B4-BE49-F238E27FC236}">
                <a16:creationId xmlns:a16="http://schemas.microsoft.com/office/drawing/2014/main" id="{A9932438-2A7B-4A3E-81C7-0D378F227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3F1C8A42-EBD8-40E9-94E6-E403EB4A5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5636" name="Rectangle 4">
            <a:extLst>
              <a:ext uri="{FF2B5EF4-FFF2-40B4-BE49-F238E27FC236}">
                <a16:creationId xmlns:a16="http://schemas.microsoft.com/office/drawing/2014/main" id="{55616C99-D992-4F65-8B21-D3A184850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5637" name="Rectangle 5">
            <a:extLst>
              <a:ext uri="{FF2B5EF4-FFF2-40B4-BE49-F238E27FC236}">
                <a16:creationId xmlns:a16="http://schemas.microsoft.com/office/drawing/2014/main" id="{495C6089-8A0D-45DF-85C7-401EE20113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25638" name="Rectangle 6">
            <a:extLst>
              <a:ext uri="{FF2B5EF4-FFF2-40B4-BE49-F238E27FC236}">
                <a16:creationId xmlns:a16="http://schemas.microsoft.com/office/drawing/2014/main" id="{65622E87-E450-4D12-81B7-A706C4B985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25640" name="Rectangle 8">
            <a:extLst>
              <a:ext uri="{FF2B5EF4-FFF2-40B4-BE49-F238E27FC236}">
                <a16:creationId xmlns:a16="http://schemas.microsoft.com/office/drawing/2014/main" id="{16717510-8E31-4F71-A960-CEC9C9CF114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50888C-599B-4B90-8C91-5F697FEBFA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Symbol" panose="05050102010706020507" pitchFamily="18" charset="2"/>
        <a:buChar char="¨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ZapfDingbats" pitchFamily="82" charset="2"/>
        <a:buChar char="ã"/>
        <a:defRPr sz="2000" b="1" kern="12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 b="1" kern="1200">
          <a:solidFill>
            <a:schemeClr val="tx1"/>
          </a:solidFill>
          <a:latin typeface="Tech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 kern="1200">
          <a:solidFill>
            <a:schemeClr val="tx1"/>
          </a:solidFill>
          <a:latin typeface="Tech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Tech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DCCA990D-2012-4EC4-9CCC-1021E4F2A9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B8BE7C5-CFC0-4C16-9D97-01A1109EDF8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01794" name="Rectangle 2">
            <a:extLst>
              <a:ext uri="{FF2B5EF4-FFF2-40B4-BE49-F238E27FC236}">
                <a16:creationId xmlns:a16="http://schemas.microsoft.com/office/drawing/2014/main" id="{098B1881-CF08-4F89-96CF-CF84D4DB1D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7772400" cy="1143000"/>
          </a:xfrm>
        </p:spPr>
        <p:txBody>
          <a:bodyPr/>
          <a:lstStyle/>
          <a:p>
            <a:pPr algn="ctr"/>
            <a:r>
              <a:rPr lang="en-US" altLang="en-US" sz="4800"/>
              <a:t>The Future of the Top500</a:t>
            </a:r>
            <a:br>
              <a:rPr lang="en-US" altLang="en-US" sz="4800"/>
            </a:br>
            <a:r>
              <a:rPr lang="en-US" altLang="en-US" sz="2400" b="0" i="1">
                <a:solidFill>
                  <a:schemeClr val="hlink"/>
                </a:solidFill>
              </a:rPr>
              <a:t>“</a:t>
            </a:r>
            <a:r>
              <a:rPr lang="en-US" altLang="en-US" sz="1800" b="0" i="1">
                <a:solidFill>
                  <a:schemeClr val="hlink"/>
                </a:solidFill>
              </a:rPr>
              <a:t>Prediction is hard.   Especially the future . . .”</a:t>
            </a:r>
            <a:br>
              <a:rPr lang="en-US" altLang="en-US" sz="1800" b="0" i="1">
                <a:solidFill>
                  <a:schemeClr val="hlink"/>
                </a:solidFill>
              </a:rPr>
            </a:br>
            <a:r>
              <a:rPr lang="en-US" altLang="en-US" sz="1800" b="0" i="1">
                <a:solidFill>
                  <a:schemeClr val="hlink"/>
                </a:solidFill>
              </a:rPr>
              <a:t>           </a:t>
            </a:r>
            <a:r>
              <a:rPr lang="en-US" altLang="en-US" sz="1800" b="0" i="1">
                <a:solidFill>
                  <a:srgbClr val="5F5F5F"/>
                </a:solidFill>
              </a:rPr>
              <a:t>Yogi Berra, American philosopher in the Baseball Hall of Fame</a:t>
            </a:r>
            <a:br>
              <a:rPr lang="en-US" altLang="en-US" sz="1200"/>
            </a:br>
            <a:endParaRPr lang="en-US" altLang="en-US" sz="1200"/>
          </a:p>
        </p:txBody>
      </p:sp>
      <p:sp>
        <p:nvSpPr>
          <p:cNvPr id="801795" name="Rectangle 3">
            <a:extLst>
              <a:ext uri="{FF2B5EF4-FFF2-40B4-BE49-F238E27FC236}">
                <a16:creationId xmlns:a16="http://schemas.microsoft.com/office/drawing/2014/main" id="{A4647F59-813E-4843-99CA-B98F534347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800"/>
              <a:t>Jack Dongarra</a:t>
            </a:r>
          </a:p>
          <a:p>
            <a:r>
              <a:rPr lang="en-US" altLang="en-US" sz="2800"/>
              <a:t>University of Tennessee</a:t>
            </a:r>
          </a:p>
          <a:p>
            <a:r>
              <a:rPr lang="en-US" altLang="en-US" sz="2800"/>
              <a:t>And</a:t>
            </a:r>
          </a:p>
          <a:p>
            <a:r>
              <a:rPr lang="en-US" altLang="en-US" sz="2800"/>
              <a:t>Oak Ridge National Laboratory</a:t>
            </a:r>
          </a:p>
          <a:p>
            <a:endParaRPr lang="en-US" altLang="en-US" sz="2800"/>
          </a:p>
          <a:p>
            <a:r>
              <a:rPr lang="en-US" altLang="en-US" sz="2000" b="0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http://www.cs.utk.edu/~dongarra/</a:t>
            </a:r>
          </a:p>
          <a:p>
            <a:endParaRPr lang="en-US" altLang="en-US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F578A85-CBD5-42C2-A2BA-78977A2E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DC8C7-2F7F-441B-85A7-6DE694F090B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13058" name="Rectangle 2">
            <a:extLst>
              <a:ext uri="{FF2B5EF4-FFF2-40B4-BE49-F238E27FC236}">
                <a16:creationId xmlns:a16="http://schemas.microsoft.com/office/drawing/2014/main" id="{2D6CEF4A-0FAB-4BF6-9A84-025474143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772400" cy="736600"/>
          </a:xfrm>
          <a:noFill/>
          <a:ln/>
        </p:spPr>
        <p:txBody>
          <a:bodyPr anchor="ctr"/>
          <a:lstStyle/>
          <a:p>
            <a:r>
              <a:rPr lang="en-US" altLang="en-US"/>
              <a:t>Architectures</a:t>
            </a:r>
          </a:p>
        </p:txBody>
      </p:sp>
      <p:graphicFrame>
        <p:nvGraphicFramePr>
          <p:cNvPr id="813059" name="Object 3">
            <a:extLst>
              <a:ext uri="{FF2B5EF4-FFF2-40B4-BE49-F238E27FC236}">
                <a16:creationId xmlns:a16="http://schemas.microsoft.com/office/drawing/2014/main" id="{1220EF1C-C1D1-462E-9865-6185013D9387}"/>
              </a:ext>
            </a:extLst>
          </p:cNvPr>
          <p:cNvGraphicFramePr>
            <a:graphicFrameLocks/>
          </p:cNvGraphicFramePr>
          <p:nvPr/>
        </p:nvGraphicFramePr>
        <p:xfrm>
          <a:off x="306388" y="1573213"/>
          <a:ext cx="8239125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96" name="Chart" r:id="rId3" imgW="8134807" imgH="4505554" progId="Excel.Chart.8">
                  <p:embed followColorScheme="full"/>
                </p:oleObj>
              </mc:Choice>
              <mc:Fallback>
                <p:oleObj name="Chart" r:id="rId3" imgW="8134807" imgH="4505554" progId="Excel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1573213"/>
                        <a:ext cx="8239125" cy="488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F1599F4-74C3-4E29-A343-4171E699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89D7-90F1-44B1-839B-CF61542681C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20226" name="Rectangle 2">
            <a:extLst>
              <a:ext uri="{FF2B5EF4-FFF2-40B4-BE49-F238E27FC236}">
                <a16:creationId xmlns:a16="http://schemas.microsoft.com/office/drawing/2014/main" id="{1540358B-1786-4F4B-80CE-7165FDD98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  <a:noFill/>
          <a:ln/>
        </p:spPr>
        <p:txBody>
          <a:bodyPr anchor="ctr"/>
          <a:lstStyle/>
          <a:p>
            <a:r>
              <a:rPr lang="en-US" altLang="en-US"/>
              <a:t>Manufacturer</a:t>
            </a:r>
          </a:p>
        </p:txBody>
      </p:sp>
      <p:graphicFrame>
        <p:nvGraphicFramePr>
          <p:cNvPr id="820227" name="Object 3">
            <a:extLst>
              <a:ext uri="{FF2B5EF4-FFF2-40B4-BE49-F238E27FC236}">
                <a16:creationId xmlns:a16="http://schemas.microsoft.com/office/drawing/2014/main" id="{B2FF4256-F13E-4FDE-91EC-2BCC79AE9324}"/>
              </a:ext>
            </a:extLst>
          </p:cNvPr>
          <p:cNvGraphicFramePr>
            <a:graphicFrameLocks/>
          </p:cNvGraphicFramePr>
          <p:nvPr/>
        </p:nvGraphicFramePr>
        <p:xfrm>
          <a:off x="-420688" y="811213"/>
          <a:ext cx="9604376" cy="614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28" name="Chart" r:id="rId3" imgW="9115654" imgH="5153254" progId="Excel.Chart.8">
                  <p:embed followColorScheme="full"/>
                </p:oleObj>
              </mc:Choice>
              <mc:Fallback>
                <p:oleObj name="Chart" r:id="rId3" imgW="9115654" imgH="5153254" progId="Excel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0688" y="811213"/>
                        <a:ext cx="9604376" cy="614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>
            <a:extLst>
              <a:ext uri="{FF2B5EF4-FFF2-40B4-BE49-F238E27FC236}">
                <a16:creationId xmlns:a16="http://schemas.microsoft.com/office/drawing/2014/main" id="{4830B215-ECF0-4BD5-84C1-0B486547F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altLang="en-US"/>
              <a:t>Chip Technology</a:t>
            </a:r>
            <a:endParaRPr lang="en-US" altLang="en-US" sz="2400"/>
          </a:p>
        </p:txBody>
      </p:sp>
      <p:sp>
        <p:nvSpPr>
          <p:cNvPr id="814083" name="Text Box 3">
            <a:extLst>
              <a:ext uri="{FF2B5EF4-FFF2-40B4-BE49-F238E27FC236}">
                <a16:creationId xmlns:a16="http://schemas.microsoft.com/office/drawing/2014/main" id="{58DBAFA9-8A3E-42BA-99A1-B1CD3F16B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90800"/>
            <a:ext cx="1900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Inmos Transputer</a:t>
            </a:r>
            <a:endParaRPr lang="de-DE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814084" name="Object 4">
            <a:extLst>
              <a:ext uri="{FF2B5EF4-FFF2-40B4-BE49-F238E27FC236}">
                <a16:creationId xmlns:a16="http://schemas.microsoft.com/office/drawing/2014/main" id="{FEFDFE95-AD0A-4A62-BB92-0D802D539441}"/>
              </a:ext>
            </a:extLst>
          </p:cNvPr>
          <p:cNvGraphicFramePr>
            <a:graphicFrameLocks/>
          </p:cNvGraphicFramePr>
          <p:nvPr>
            <p:ph type="clipArt" sz="half" idx="4294967295"/>
          </p:nvPr>
        </p:nvGraphicFramePr>
        <p:xfrm>
          <a:off x="381000" y="1066800"/>
          <a:ext cx="82296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20" name="Chart" r:id="rId3" imgW="7582205" imgH="4276954" progId="Excel.Chart.8">
                  <p:embed followColorScheme="full"/>
                </p:oleObj>
              </mc:Choice>
              <mc:Fallback>
                <p:oleObj name="Chart" r:id="rId3" imgW="7582205" imgH="4276954" progId="Excel.Chart.8">
                  <p:embed followColorScheme="full"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82296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4085" name="Rectangle 5">
            <a:extLst>
              <a:ext uri="{FF2B5EF4-FFF2-40B4-BE49-F238E27FC236}">
                <a16:creationId xmlns:a16="http://schemas.microsoft.com/office/drawing/2014/main" id="{17C868B4-FEF3-49BD-A5AB-EFC6A4044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185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b="1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9A63C2-A983-49CE-81BE-51778FC7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6177-F96A-4392-A978-B03933796ACA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15106" name="Rectangle 2">
            <a:extLst>
              <a:ext uri="{FF2B5EF4-FFF2-40B4-BE49-F238E27FC236}">
                <a16:creationId xmlns:a16="http://schemas.microsoft.com/office/drawing/2014/main" id="{719927B9-432E-462B-B826-5944A9124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772400" cy="736600"/>
          </a:xfrm>
          <a:noFill/>
          <a:ln/>
        </p:spPr>
        <p:txBody>
          <a:bodyPr anchor="ctr"/>
          <a:lstStyle/>
          <a:p>
            <a:r>
              <a:rPr lang="en-US" altLang="en-US"/>
              <a:t>Customer Type</a:t>
            </a:r>
          </a:p>
        </p:txBody>
      </p:sp>
      <p:graphicFrame>
        <p:nvGraphicFramePr>
          <p:cNvPr id="815107" name="Object 3">
            <a:extLst>
              <a:ext uri="{FF2B5EF4-FFF2-40B4-BE49-F238E27FC236}">
                <a16:creationId xmlns:a16="http://schemas.microsoft.com/office/drawing/2014/main" id="{BBDED9AE-403A-49B5-AD0B-946EB37DA0DC}"/>
              </a:ext>
            </a:extLst>
          </p:cNvPr>
          <p:cNvGraphicFramePr>
            <a:graphicFrameLocks/>
          </p:cNvGraphicFramePr>
          <p:nvPr/>
        </p:nvGraphicFramePr>
        <p:xfrm>
          <a:off x="254000" y="1458913"/>
          <a:ext cx="8343900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44" name="Chart" r:id="rId3" imgW="8344205" imgH="4962754" progId="Excel.Chart.8">
                  <p:embed followColorScheme="full"/>
                </p:oleObj>
              </mc:Choice>
              <mc:Fallback>
                <p:oleObj name="Chart" r:id="rId3" imgW="8344205" imgH="4962754" progId="Excel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458913"/>
                        <a:ext cx="8343900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82CADC3-EDB3-432F-85A2-E0FD1364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D277-F77A-441D-9A5D-2025585846E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16130" name="Rectangle 2">
            <a:extLst>
              <a:ext uri="{FF2B5EF4-FFF2-40B4-BE49-F238E27FC236}">
                <a16:creationId xmlns:a16="http://schemas.microsoft.com/office/drawing/2014/main" id="{265259AB-69AE-49EB-B2E6-829CBDC4B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High-Performance Computing Directions </a:t>
            </a:r>
          </a:p>
        </p:txBody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id="{2549736B-EB0B-4213-A54F-07CE65814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Clustering of shared memory machines for                      scalability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Emergence of PC commodity systems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Pentium/Alpha based, Linux or NT driven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“Supercomputer performance at mail-order prices”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Beowulf-Class Systems (Linux+PC)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Distributed Shared Memory (clusters of                   processors connected)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Shared address space w/deep memory hierarchy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Efficiency of message passing and data parallel           programming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Helped by standards efforts such as PVM, MPI,                  Open-MP and HPF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Many of the machines as a single user environments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Pure COTS</a:t>
            </a:r>
          </a:p>
        </p:txBody>
      </p:sp>
      <p:graphicFrame>
        <p:nvGraphicFramePr>
          <p:cNvPr id="816132" name="Object 4">
            <a:extLst>
              <a:ext uri="{FF2B5EF4-FFF2-40B4-BE49-F238E27FC236}">
                <a16:creationId xmlns:a16="http://schemas.microsoft.com/office/drawing/2014/main" id="{CA21CAB9-71FE-428B-B4BA-3E92CDA43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800" y="1447800"/>
          <a:ext cx="2209800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38" name="Slide" r:id="rId3" imgW="4516374" imgH="3403194" progId="PowerPoint.Slide.8">
                  <p:embed/>
                </p:oleObj>
              </mc:Choice>
              <mc:Fallback>
                <p:oleObj name="Slide" r:id="rId3" imgW="4516374" imgH="3403194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447800"/>
                        <a:ext cx="2209800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6133" name="Picture 5">
            <a:extLst>
              <a:ext uri="{FF2B5EF4-FFF2-40B4-BE49-F238E27FC236}">
                <a16:creationId xmlns:a16="http://schemas.microsoft.com/office/drawing/2014/main" id="{562E5931-230E-46A3-9870-3231AE8C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449263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6134" name="Picture 6">
            <a:extLst>
              <a:ext uri="{FF2B5EF4-FFF2-40B4-BE49-F238E27FC236}">
                <a16:creationId xmlns:a16="http://schemas.microsoft.com/office/drawing/2014/main" id="{0407F86C-A928-4FF5-A89E-D1B4C9F0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2181225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816135" name="Picture 7">
            <a:extLst>
              <a:ext uri="{FF2B5EF4-FFF2-40B4-BE49-F238E27FC236}">
                <a16:creationId xmlns:a16="http://schemas.microsoft.com/office/drawing/2014/main" id="{514E7DC6-D9E3-4365-AB01-8ED13E765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257800"/>
            <a:ext cx="91440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6136" name="Picture 8">
            <a:extLst>
              <a:ext uri="{FF2B5EF4-FFF2-40B4-BE49-F238E27FC236}">
                <a16:creationId xmlns:a16="http://schemas.microsoft.com/office/drawing/2014/main" id="{1D72B7CA-C78A-43A9-9EF7-9F57830C8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95250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6137" name="Picture 9">
            <a:extLst>
              <a:ext uri="{FF2B5EF4-FFF2-40B4-BE49-F238E27FC236}">
                <a16:creationId xmlns:a16="http://schemas.microsoft.com/office/drawing/2014/main" id="{25012E7C-47A9-40F4-9F77-21472C1E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67400"/>
            <a:ext cx="914400" cy="3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9C7C4F8-269C-41CD-9E53-BAA703B8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69F0-184D-4E91-B042-3C21F51A0F6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17154" name="Rectangle 2">
            <a:extLst>
              <a:ext uri="{FF2B5EF4-FFF2-40B4-BE49-F238E27FC236}">
                <a16:creationId xmlns:a16="http://schemas.microsoft.com/office/drawing/2014/main" id="{2BFECC87-8ECA-4533-AB42-AB988628C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  <a:ln/>
        </p:spPr>
        <p:txBody>
          <a:bodyPr anchor="ctr"/>
          <a:lstStyle/>
          <a:p>
            <a:r>
              <a:rPr lang="en-US" altLang="en-US"/>
              <a:t>Clusters on the TOP500</a:t>
            </a:r>
          </a:p>
        </p:txBody>
      </p:sp>
      <p:graphicFrame>
        <p:nvGraphicFramePr>
          <p:cNvPr id="817155" name="Object 3">
            <a:extLst>
              <a:ext uri="{FF2B5EF4-FFF2-40B4-BE49-F238E27FC236}">
                <a16:creationId xmlns:a16="http://schemas.microsoft.com/office/drawing/2014/main" id="{A9CE1CAE-4DD9-43C0-9993-5002CFB38595}"/>
              </a:ext>
            </a:extLst>
          </p:cNvPr>
          <p:cNvGraphicFramePr>
            <a:graphicFrameLocks/>
          </p:cNvGraphicFramePr>
          <p:nvPr/>
        </p:nvGraphicFramePr>
        <p:xfrm>
          <a:off x="533400" y="1524000"/>
          <a:ext cx="8305800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68" name="Dokument" r:id="rId3" imgW="8615160" imgH="5922720" progId="Word.Document.8">
                  <p:embed/>
                </p:oleObj>
              </mc:Choice>
              <mc:Fallback>
                <p:oleObj name="Dokument" r:id="rId3" imgW="8615160" imgH="592272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8305800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2C2D3-45B9-4A9F-8AF2-824C7612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DED6-4E5A-4DE6-89BB-CBB87E12B91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18178" name="Rectangle 2">
            <a:extLst>
              <a:ext uri="{FF2B5EF4-FFF2-40B4-BE49-F238E27FC236}">
                <a16:creationId xmlns:a16="http://schemas.microsoft.com/office/drawing/2014/main" id="{339D61E2-6D28-446F-97C9-AD4B62E96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Futures</a:t>
            </a:r>
          </a:p>
        </p:txBody>
      </p:sp>
      <p:sp>
        <p:nvSpPr>
          <p:cNvPr id="818179" name="Rectangle 3">
            <a:extLst>
              <a:ext uri="{FF2B5EF4-FFF2-40B4-BE49-F238E27FC236}">
                <a16:creationId xmlns:a16="http://schemas.microsoft.com/office/drawing/2014/main" id="{C83CC26D-C8CE-4441-A2A3-FED0ACDC3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List of Top 100 Clusters </a:t>
            </a:r>
          </a:p>
          <a:p>
            <a:pPr lvl="1"/>
            <a:r>
              <a:rPr lang="en-US" altLang="en-US"/>
              <a:t>IEEE Task Force on Cluster Computing</a:t>
            </a:r>
          </a:p>
          <a:p>
            <a:pPr lvl="1"/>
            <a:r>
              <a:rPr lang="en-US" altLang="en-US"/>
              <a:t>Interested in assembling a list of the Top n Clusters</a:t>
            </a:r>
          </a:p>
          <a:p>
            <a:pPr lvl="1"/>
            <a:r>
              <a:rPr lang="en-US" altLang="en-US"/>
              <a:t>Based on current metric</a:t>
            </a:r>
          </a:p>
          <a:p>
            <a:pPr lvl="1"/>
            <a:r>
              <a:rPr lang="en-US" altLang="en-US"/>
              <a:t>Starting to put together software to facilitate running and collection of data.</a:t>
            </a:r>
          </a:p>
          <a:p>
            <a:r>
              <a:rPr lang="en-US" altLang="en-US"/>
              <a:t>Sparse Benchmark</a:t>
            </a:r>
          </a:p>
          <a:p>
            <a:pPr lvl="1"/>
            <a:r>
              <a:rPr lang="en-US" altLang="en-US"/>
              <a:t>Look at the performance in terms of sparse matrix operations</a:t>
            </a:r>
          </a:p>
          <a:p>
            <a:pPr lvl="1"/>
            <a:r>
              <a:rPr lang="en-US" altLang="en-US"/>
              <a:t>Iterative solvers</a:t>
            </a:r>
          </a:p>
          <a:p>
            <a:pPr lvl="1"/>
            <a:r>
              <a:rPr lang="en-US" altLang="en-US"/>
              <a:t>Beginning to collect data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C16467-D3C0-461A-840A-28776C23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61C90-09A4-48DF-80C9-BF8D2229224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02818" name="Rectangle 2050">
            <a:extLst>
              <a:ext uri="{FF2B5EF4-FFF2-40B4-BE49-F238E27FC236}">
                <a16:creationId xmlns:a16="http://schemas.microsoft.com/office/drawing/2014/main" id="{25F89E98-D36F-4E26-A918-2F4791E87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515938"/>
            <a:ext cx="8458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de-DE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Background Information</a:t>
            </a:r>
            <a:endParaRPr lang="de-DE" altLang="en-US">
              <a:latin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endParaRPr lang="de-DE" altLang="en-US" sz="32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altLang="en-US" sz="3600">
                <a:latin typeface="Times New Roman" panose="02020603050405020304" pitchFamily="18" charset="0"/>
              </a:rPr>
              <a:t>  - Started in 6/93 by JD,Hans W. Meuer           	and Erich Strohmaier</a:t>
            </a:r>
          </a:p>
          <a:p>
            <a:pPr>
              <a:lnSpc>
                <a:spcPct val="120000"/>
              </a:lnSpc>
            </a:pPr>
            <a:endParaRPr lang="de-DE" altLang="en-US" sz="2000"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altLang="en-US" sz="4400" b="1">
                <a:latin typeface="Times New Roman" panose="02020603050405020304" pitchFamily="18" charset="0"/>
              </a:rPr>
              <a:t>TOP500 Motivation</a:t>
            </a:r>
            <a:endParaRPr lang="de-DE" altLang="en-US" sz="3600">
              <a:latin typeface="Times New Roman" panose="02020603050405020304" pitchFamily="18" charset="0"/>
            </a:endParaRPr>
          </a:p>
          <a:p>
            <a:pPr>
              <a:lnSpc>
                <a:spcPct val="40000"/>
              </a:lnSpc>
            </a:pPr>
            <a:endParaRPr lang="de-DE" altLang="en-US" sz="360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de-DE" altLang="en-US" sz="3600">
                <a:latin typeface="Times New Roman" panose="02020603050405020304" pitchFamily="18" charset="0"/>
              </a:rPr>
              <a:t>   - Basis for analyzing the HCP market</a:t>
            </a:r>
          </a:p>
          <a:p>
            <a:pPr>
              <a:lnSpc>
                <a:spcPct val="90000"/>
              </a:lnSpc>
            </a:pPr>
            <a:r>
              <a:rPr lang="de-DE" altLang="en-US" sz="3600">
                <a:latin typeface="Times New Roman" panose="02020603050405020304" pitchFamily="18" charset="0"/>
              </a:rPr>
              <a:t>   - Quantify observations </a:t>
            </a:r>
          </a:p>
          <a:p>
            <a:pPr>
              <a:lnSpc>
                <a:spcPct val="90000"/>
              </a:lnSpc>
            </a:pPr>
            <a:r>
              <a:rPr lang="de-DE" altLang="en-US" sz="3600">
                <a:latin typeface="Times New Roman" panose="02020603050405020304" pitchFamily="18" charset="0"/>
              </a:rPr>
              <a:t>   - Detection of trends</a:t>
            </a:r>
          </a:p>
          <a:p>
            <a:pPr>
              <a:lnSpc>
                <a:spcPct val="90000"/>
              </a:lnSpc>
            </a:pPr>
            <a:r>
              <a:rPr lang="de-DE" altLang="en-US" sz="3600">
                <a:latin typeface="Times New Roman" panose="02020603050405020304" pitchFamily="18" charset="0"/>
              </a:rPr>
              <a:t>     (market, architecture, technology)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D0267CF-CCA5-4C5E-8033-341EAA95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2493-C06A-440F-9BBE-855A1FFDFFE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03842" name="Rectangle 2">
            <a:extLst>
              <a:ext uri="{FF2B5EF4-FFF2-40B4-BE49-F238E27FC236}">
                <a16:creationId xmlns:a16="http://schemas.microsoft.com/office/drawing/2014/main" id="{2C40A996-0037-41A8-8E47-0050FB2F2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8839200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de-DE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TOP500 Procedure</a:t>
            </a:r>
            <a:endParaRPr lang="de-DE" altLang="en-US">
              <a:latin typeface="Times New Roman" panose="02020603050405020304" pitchFamily="18" charset="0"/>
            </a:endParaRPr>
          </a:p>
          <a:p>
            <a:endParaRPr lang="de-DE" altLang="en-US" sz="1600">
              <a:latin typeface="Times New Roman" panose="02020603050405020304" pitchFamily="18" charset="0"/>
            </a:endParaRPr>
          </a:p>
          <a:p>
            <a:r>
              <a:rPr lang="de-DE" altLang="en-US" sz="3600">
                <a:latin typeface="Times New Roman" panose="02020603050405020304" pitchFamily="18" charset="0"/>
              </a:rPr>
              <a:t>   - Listing of the 500 most powerful</a:t>
            </a:r>
          </a:p>
          <a:p>
            <a:r>
              <a:rPr lang="de-DE" altLang="en-US" sz="3600">
                <a:latin typeface="Times New Roman" panose="02020603050405020304" pitchFamily="18" charset="0"/>
              </a:rPr>
              <a:t>     Computers in the World</a:t>
            </a:r>
          </a:p>
          <a:p>
            <a:r>
              <a:rPr lang="de-DE" altLang="en-US" sz="3600">
                <a:latin typeface="Times New Roman" panose="02020603050405020304" pitchFamily="18" charset="0"/>
              </a:rPr>
              <a:t>   - Yardstick: Rmax from LINPACK MPP</a:t>
            </a:r>
          </a:p>
          <a:p>
            <a:r>
              <a:rPr lang="de-DE" altLang="en-US" sz="3600">
                <a:latin typeface="Times New Roman" panose="02020603050405020304" pitchFamily="18" charset="0"/>
              </a:rPr>
              <a:t>		</a:t>
            </a:r>
            <a:r>
              <a:rPr lang="de-DE" altLang="en-US" sz="3600" i="1">
                <a:solidFill>
                  <a:schemeClr val="bg2"/>
                </a:solidFill>
                <a:latin typeface="Times New Roman" panose="02020603050405020304" pitchFamily="18" charset="0"/>
              </a:rPr>
              <a:t>Ax=b, </a:t>
            </a:r>
            <a:r>
              <a:rPr lang="de-DE" altLang="en-US" sz="2000" i="1">
                <a:solidFill>
                  <a:schemeClr val="bg2"/>
                </a:solidFill>
                <a:latin typeface="Times New Roman" panose="02020603050405020304" pitchFamily="18" charset="0"/>
              </a:rPr>
              <a:t>dense problem</a:t>
            </a:r>
          </a:p>
          <a:p>
            <a:endParaRPr lang="de-DE" altLang="en-US" sz="3600" i="1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r>
              <a:rPr lang="de-DE" altLang="en-US" sz="3600">
                <a:latin typeface="Times New Roman" panose="02020603050405020304" pitchFamily="18" charset="0"/>
              </a:rPr>
              <a:t>   - Updated twice a year</a:t>
            </a:r>
          </a:p>
          <a:p>
            <a:r>
              <a:rPr lang="de-DE" altLang="en-US" sz="3600">
                <a:latin typeface="Times New Roman" panose="02020603050405020304" pitchFamily="18" charset="0"/>
              </a:rPr>
              <a:t>	SC‘xy in November</a:t>
            </a:r>
          </a:p>
          <a:p>
            <a:r>
              <a:rPr lang="de-DE" altLang="en-US" sz="3600">
                <a:latin typeface="Times New Roman" panose="02020603050405020304" pitchFamily="18" charset="0"/>
              </a:rPr>
              <a:t>	Meeting in Mannheim in June</a:t>
            </a:r>
          </a:p>
          <a:p>
            <a:endParaRPr lang="de-DE" altLang="en-US" sz="1600">
              <a:latin typeface="Times New Roman" panose="02020603050405020304" pitchFamily="18" charset="0"/>
            </a:endParaRPr>
          </a:p>
          <a:p>
            <a:r>
              <a:rPr lang="de-DE" altLang="en-US" sz="3600">
                <a:latin typeface="Times New Roman" panose="02020603050405020304" pitchFamily="18" charset="0"/>
              </a:rPr>
              <a:t>   - All data available from </a:t>
            </a:r>
            <a:r>
              <a:rPr lang="de-DE" altLang="en-US" sz="3600" b="1">
                <a:solidFill>
                  <a:schemeClr val="accent1"/>
                </a:solidFill>
                <a:latin typeface="Times New Roman" panose="02020603050405020304" pitchFamily="18" charset="0"/>
              </a:rPr>
              <a:t>www.top500.org</a:t>
            </a:r>
            <a:endParaRPr lang="de-DE" altLang="en-US" sz="3600">
              <a:latin typeface="Times New Roman" panose="02020603050405020304" pitchFamily="18" charset="0"/>
            </a:endParaRPr>
          </a:p>
        </p:txBody>
      </p:sp>
      <p:sp>
        <p:nvSpPr>
          <p:cNvPr id="803845" name="Text Box 5">
            <a:extLst>
              <a:ext uri="{FF2B5EF4-FFF2-40B4-BE49-F238E27FC236}">
                <a16:creationId xmlns:a16="http://schemas.microsoft.com/office/drawing/2014/main" id="{E33C213F-4260-42F0-BC43-2D4C9FD85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27550"/>
            <a:ext cx="609600" cy="3492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CC0000"/>
                </a:solidFill>
              </a:rPr>
              <a:t>Size</a:t>
            </a:r>
            <a:endParaRPr lang="en-US" altLang="en-US" sz="3200"/>
          </a:p>
        </p:txBody>
      </p:sp>
      <p:sp>
        <p:nvSpPr>
          <p:cNvPr id="803847" name="Line 7">
            <a:extLst>
              <a:ext uri="{FF2B5EF4-FFF2-40B4-BE49-F238E27FC236}">
                <a16:creationId xmlns:a16="http://schemas.microsoft.com/office/drawing/2014/main" id="{FDF7D537-CA28-41C6-B8F0-1F8C1A0480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2788" y="3384550"/>
            <a:ext cx="1587" cy="1089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3848" name="Line 8">
            <a:extLst>
              <a:ext uri="{FF2B5EF4-FFF2-40B4-BE49-F238E27FC236}">
                <a16:creationId xmlns:a16="http://schemas.microsoft.com/office/drawing/2014/main" id="{5E332634-D6DF-4B84-B3AE-D0F418FEF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2788" y="4473575"/>
            <a:ext cx="20288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3849" name="Freeform 9">
            <a:extLst>
              <a:ext uri="{FF2B5EF4-FFF2-40B4-BE49-F238E27FC236}">
                <a16:creationId xmlns:a16="http://schemas.microsoft.com/office/drawing/2014/main" id="{4F713D17-9211-4273-89C4-DCA661E67C53}"/>
              </a:ext>
            </a:extLst>
          </p:cNvPr>
          <p:cNvSpPr>
            <a:spLocks/>
          </p:cNvSpPr>
          <p:nvPr/>
        </p:nvSpPr>
        <p:spPr bwMode="auto">
          <a:xfrm>
            <a:off x="5868988" y="3602038"/>
            <a:ext cx="1774825" cy="815975"/>
          </a:xfrm>
          <a:custGeom>
            <a:avLst/>
            <a:gdLst>
              <a:gd name="T0" fmla="*/ 0 w 336"/>
              <a:gd name="T1" fmla="*/ 720 h 720"/>
              <a:gd name="T2" fmla="*/ 96 w 336"/>
              <a:gd name="T3" fmla="*/ 144 h 720"/>
              <a:gd name="T4" fmla="*/ 336 w 33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720">
                <a:moveTo>
                  <a:pt x="0" y="720"/>
                </a:moveTo>
                <a:cubicBezTo>
                  <a:pt x="20" y="492"/>
                  <a:pt x="40" y="264"/>
                  <a:pt x="96" y="144"/>
                </a:cubicBezTo>
                <a:cubicBezTo>
                  <a:pt x="152" y="24"/>
                  <a:pt x="184" y="32"/>
                  <a:pt x="336" y="0"/>
                </a:cubicBezTo>
              </a:path>
            </a:pathLst>
          </a:custGeom>
          <a:noFill/>
          <a:ln w="38100" cap="flat" cmpd="sng">
            <a:solidFill>
              <a:srgbClr val="00CC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3850" name="Text Box 10">
            <a:extLst>
              <a:ext uri="{FF2B5EF4-FFF2-40B4-BE49-F238E27FC236}">
                <a16:creationId xmlns:a16="http://schemas.microsoft.com/office/drawing/2014/main" id="{240972CE-6B88-4391-8109-D03936E7509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037932" y="3804444"/>
            <a:ext cx="1090612" cy="3492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solidFill>
                  <a:srgbClr val="CC0000"/>
                </a:solidFill>
              </a:rPr>
              <a:t>Rate</a:t>
            </a:r>
            <a:endParaRPr lang="en-US" altLang="en-US" sz="3200" b="1">
              <a:solidFill>
                <a:srgbClr val="CC0000"/>
              </a:solidFill>
            </a:endParaRPr>
          </a:p>
        </p:txBody>
      </p:sp>
      <p:sp>
        <p:nvSpPr>
          <p:cNvPr id="803851" name="Text Box 11">
            <a:extLst>
              <a:ext uri="{FF2B5EF4-FFF2-40B4-BE49-F238E27FC236}">
                <a16:creationId xmlns:a16="http://schemas.microsoft.com/office/drawing/2014/main" id="{CD3642C0-A615-499C-BDE1-F493CAE19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0835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bg2"/>
                </a:solidFill>
              </a:rPr>
              <a:t>TPP performance</a:t>
            </a:r>
            <a:endParaRPr lang="en-US" altLang="en-US" sz="32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3F76B-F3A3-4D87-A232-4D8D5427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89A-07E7-4D48-A415-F6A153BAF43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05890" name="Rectangle 2">
            <a:extLst>
              <a:ext uri="{FF2B5EF4-FFF2-40B4-BE49-F238E27FC236}">
                <a16:creationId xmlns:a16="http://schemas.microsoft.com/office/drawing/2014/main" id="{FF6165A7-65FA-4E40-877F-BAA402A2B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TOP-500 List</a:t>
            </a:r>
          </a:p>
        </p:txBody>
      </p:sp>
      <p:sp>
        <p:nvSpPr>
          <p:cNvPr id="805891" name="Rectangle 3">
            <a:extLst>
              <a:ext uri="{FF2B5EF4-FFF2-40B4-BE49-F238E27FC236}">
                <a16:creationId xmlns:a16="http://schemas.microsoft.com/office/drawing/2014/main" id="{CA8B377E-E84F-463F-9CA4-8CD32727F9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3787775" cy="4114800"/>
          </a:xfrm>
        </p:spPr>
        <p:txBody>
          <a:bodyPr/>
          <a:lstStyle/>
          <a:p>
            <a:r>
              <a:rPr lang="en-US" altLang="en-US" sz="2800"/>
              <a:t>A way for tracking trends</a:t>
            </a:r>
          </a:p>
          <a:p>
            <a:pPr lvl="1"/>
            <a:r>
              <a:rPr lang="en-US" altLang="en-US" sz="2400"/>
              <a:t>in performance</a:t>
            </a:r>
          </a:p>
          <a:p>
            <a:pPr lvl="1"/>
            <a:r>
              <a:rPr lang="en-US" altLang="en-US" sz="2400"/>
              <a:t>in market</a:t>
            </a:r>
          </a:p>
          <a:p>
            <a:pPr lvl="1"/>
            <a:r>
              <a:rPr lang="en-US" altLang="en-US" sz="2400"/>
              <a:t>in classes of HPC systems</a:t>
            </a:r>
          </a:p>
          <a:p>
            <a:pPr lvl="2"/>
            <a:r>
              <a:rPr lang="en-US" altLang="en-US" sz="2800"/>
              <a:t>Architecture</a:t>
            </a:r>
          </a:p>
          <a:p>
            <a:pPr lvl="2"/>
            <a:r>
              <a:rPr lang="en-US" altLang="en-US" sz="2800"/>
              <a:t>Technology</a:t>
            </a:r>
          </a:p>
        </p:txBody>
      </p:sp>
      <p:sp>
        <p:nvSpPr>
          <p:cNvPr id="805892" name="Rectangle 4">
            <a:extLst>
              <a:ext uri="{FF2B5EF4-FFF2-40B4-BE49-F238E27FC236}">
                <a16:creationId xmlns:a16="http://schemas.microsoft.com/office/drawing/2014/main" id="{685A70C2-3EA3-482D-8096-DF2BF178422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Original classes of machines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Sequential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SMPs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MPPs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SIMDs</a:t>
            </a:r>
          </a:p>
          <a:p>
            <a:pPr>
              <a:lnSpc>
                <a:spcPct val="90000"/>
              </a:lnSpc>
            </a:pPr>
            <a:r>
              <a:rPr lang="en-US" altLang="en-US"/>
              <a:t>Two new classes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Beowulf-class systems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Clustering of SMPs and DSMs 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Requires additional terminology</a:t>
            </a:r>
          </a:p>
          <a:p>
            <a:pPr lvl="3">
              <a:lnSpc>
                <a:spcPct val="90000"/>
              </a:lnSpc>
            </a:pPr>
            <a:r>
              <a:rPr lang="en-US" altLang="en-US" b="1"/>
              <a:t>“Constellation”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4B4BC1-918C-46D7-B4EC-7892FD30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9090-2B8F-4F61-9943-6B283AD62BF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06914" name="Rectangle 2">
            <a:extLst>
              <a:ext uri="{FF2B5EF4-FFF2-40B4-BE49-F238E27FC236}">
                <a16:creationId xmlns:a16="http://schemas.microsoft.com/office/drawing/2014/main" id="{2717691F-3614-4F84-AE15-D32FA7E1B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“Constellation”   </a:t>
            </a:r>
            <a:r>
              <a:rPr lang="en-US" altLang="en-US" sz="2800"/>
              <a:t>Cluster of Clusters</a:t>
            </a:r>
          </a:p>
        </p:txBody>
      </p:sp>
      <p:sp>
        <p:nvSpPr>
          <p:cNvPr id="806915" name="Rectangle 3">
            <a:extLst>
              <a:ext uri="{FF2B5EF4-FFF2-40B4-BE49-F238E27FC236}">
                <a16:creationId xmlns:a16="http://schemas.microsoft.com/office/drawing/2014/main" id="{5BF9521E-DD2B-40A5-A945-377CD8312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r>
              <a:rPr lang="en-US" altLang="en-US"/>
              <a:t>An ensemble of N nodes each comprising p computing elements</a:t>
            </a:r>
          </a:p>
          <a:p>
            <a:r>
              <a:rPr lang="en-US" altLang="en-US"/>
              <a:t>The p elements are tightly bound shared memory (e.g. smp, dsm)</a:t>
            </a:r>
          </a:p>
          <a:p>
            <a:r>
              <a:rPr lang="en-US" altLang="en-US"/>
              <a:t>The N nodes are loosely coupled, i.e.: distributed memory</a:t>
            </a:r>
          </a:p>
          <a:p>
            <a:r>
              <a:rPr lang="en-US" altLang="en-US"/>
              <a:t>p is greater than N</a:t>
            </a:r>
          </a:p>
          <a:p>
            <a:r>
              <a:rPr lang="en-US" altLang="en-US"/>
              <a:t>Distinction is which                                      layer gives us the most                          power through parallelism</a:t>
            </a:r>
          </a:p>
        </p:txBody>
      </p:sp>
      <p:grpSp>
        <p:nvGrpSpPr>
          <p:cNvPr id="806916" name="Group 4">
            <a:extLst>
              <a:ext uri="{FF2B5EF4-FFF2-40B4-BE49-F238E27FC236}">
                <a16:creationId xmlns:a16="http://schemas.microsoft.com/office/drawing/2014/main" id="{53B2234D-FC66-4B73-B9BA-EC61C0351C2C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905250"/>
            <a:ext cx="4572000" cy="2952750"/>
            <a:chOff x="288" y="1008"/>
            <a:chExt cx="2880" cy="1860"/>
          </a:xfrm>
        </p:grpSpPr>
        <p:sp>
          <p:nvSpPr>
            <p:cNvPr id="806917" name="Rectangle 5">
              <a:extLst>
                <a:ext uri="{FF2B5EF4-FFF2-40B4-BE49-F238E27FC236}">
                  <a16:creationId xmlns:a16="http://schemas.microsoft.com/office/drawing/2014/main" id="{DC3376AE-BCE8-4276-9BEF-83CA6316E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008"/>
              <a:ext cx="2880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114300" indent="-114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42900" indent="-114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571500" indent="-114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b="1" u="sng">
                  <a:latin typeface="Arial" panose="020B0604020202020204" pitchFamily="34" charset="0"/>
                </a:rPr>
                <a:t>4TF Blue Pacific SST </a:t>
              </a:r>
              <a:endParaRPr lang="en-US" altLang="en-US" sz="1600" b="1">
                <a:latin typeface="Arial" panose="020B0604020202020204" pitchFamily="34" charset="0"/>
              </a:endParaRPr>
            </a:p>
            <a:p>
              <a:pPr lvl="1"/>
              <a:r>
                <a:rPr lang="en-US" altLang="en-US" sz="1600" b="1">
                  <a:latin typeface="Arial" panose="020B0604020202020204" pitchFamily="34" charset="0"/>
                </a:rPr>
                <a:t>3 x 480 4-way SMP nodes</a:t>
              </a:r>
            </a:p>
            <a:p>
              <a:pPr lvl="1"/>
              <a:r>
                <a:rPr lang="en-US" altLang="en-US" sz="1600" b="1">
                  <a:latin typeface="Arial" panose="020B0604020202020204" pitchFamily="34" charset="0"/>
                </a:rPr>
                <a:t>3.9 TF peak performance </a:t>
              </a:r>
            </a:p>
            <a:p>
              <a:pPr lvl="1"/>
              <a:r>
                <a:rPr lang="en-US" altLang="en-US" sz="1600" b="1">
                  <a:latin typeface="Arial" panose="020B0604020202020204" pitchFamily="34" charset="0"/>
                </a:rPr>
                <a:t>2.6 TB memory</a:t>
              </a:r>
            </a:p>
            <a:p>
              <a:pPr lvl="1"/>
              <a:r>
                <a:rPr lang="en-US" altLang="en-US" sz="1600" b="1">
                  <a:latin typeface="Arial" panose="020B0604020202020204" pitchFamily="34" charset="0"/>
                </a:rPr>
                <a:t>2.5 Tb/s bisectional bandwidth</a:t>
              </a:r>
            </a:p>
            <a:p>
              <a:pPr lvl="1"/>
              <a:r>
                <a:rPr lang="en-US" altLang="en-US" sz="1600" b="1">
                  <a:latin typeface="Arial" panose="020B0604020202020204" pitchFamily="34" charset="0"/>
                </a:rPr>
                <a:t>62 TB disk</a:t>
              </a:r>
            </a:p>
            <a:p>
              <a:pPr lvl="1"/>
              <a:r>
                <a:rPr lang="en-US" altLang="en-US" sz="1600" b="1">
                  <a:latin typeface="Arial" panose="020B0604020202020204" pitchFamily="34" charset="0"/>
                </a:rPr>
                <a:t>6.4 GB/s delivered I/O bandwidth</a:t>
              </a:r>
            </a:p>
          </p:txBody>
        </p:sp>
        <p:pic>
          <p:nvPicPr>
            <p:cNvPr id="806918" name="Picture 6">
              <a:extLst>
                <a:ext uri="{FF2B5EF4-FFF2-40B4-BE49-F238E27FC236}">
                  <a16:creationId xmlns:a16="http://schemas.microsoft.com/office/drawing/2014/main" id="{6E5641D6-F250-4E38-B6D9-16F489F93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352"/>
              <a:ext cx="1776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>
            <a:extLst>
              <a:ext uri="{FF2B5EF4-FFF2-40B4-BE49-F238E27FC236}">
                <a16:creationId xmlns:a16="http://schemas.microsoft.com/office/drawing/2014/main" id="{D445D332-4AF7-4C83-9F9B-63541DF2A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6300788"/>
            <a:ext cx="564515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7939" name="Rectangle 3">
            <a:extLst>
              <a:ext uri="{FF2B5EF4-FFF2-40B4-BE49-F238E27FC236}">
                <a16:creationId xmlns:a16="http://schemas.microsoft.com/office/drawing/2014/main" id="{707E3BAC-2EF1-4FFD-9E9E-1A2B6E1D2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6530975"/>
            <a:ext cx="7780337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85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43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8003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575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7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7195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400" b="1">
                <a:latin typeface="Tech" pitchFamily="34" charset="0"/>
              </a:rPr>
              <a:t>Year</a:t>
            </a:r>
          </a:p>
        </p:txBody>
      </p:sp>
      <p:sp>
        <p:nvSpPr>
          <p:cNvPr id="807940" name="Rectangle 4">
            <a:extLst>
              <a:ext uri="{FF2B5EF4-FFF2-40B4-BE49-F238E27FC236}">
                <a16:creationId xmlns:a16="http://schemas.microsoft.com/office/drawing/2014/main" id="{32D75400-8F55-4D75-AAE9-93201ACC5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477000"/>
            <a:ext cx="176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0063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96950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98600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5488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2688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9888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7088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4288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Tech" pitchFamily="34" charset="0"/>
              </a:rPr>
              <a:t>91</a:t>
            </a:r>
          </a:p>
        </p:txBody>
      </p:sp>
      <p:sp>
        <p:nvSpPr>
          <p:cNvPr id="807941" name="Rectangle 5">
            <a:extLst>
              <a:ext uri="{FF2B5EF4-FFF2-40B4-BE49-F238E27FC236}">
                <a16:creationId xmlns:a16="http://schemas.microsoft.com/office/drawing/2014/main" id="{62032C59-86BD-4175-B79E-99723CE83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477000"/>
            <a:ext cx="2365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0063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96950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98600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95488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52688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09888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67088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24288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Tech" pitchFamily="34" charset="0"/>
              </a:rPr>
              <a:t>93</a:t>
            </a:r>
          </a:p>
        </p:txBody>
      </p:sp>
      <p:sp>
        <p:nvSpPr>
          <p:cNvPr id="807942" name="Text Box 6">
            <a:extLst>
              <a:ext uri="{FF2B5EF4-FFF2-40B4-BE49-F238E27FC236}">
                <a16:creationId xmlns:a16="http://schemas.microsoft.com/office/drawing/2014/main" id="{7343CECF-5834-4BF2-A79F-BC2806F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Gflop/s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7943" name="Text Box 7">
            <a:extLst>
              <a:ext uri="{FF2B5EF4-FFF2-40B4-BE49-F238E27FC236}">
                <a16:creationId xmlns:a16="http://schemas.microsoft.com/office/drawing/2014/main" id="{27B21D17-CF94-44F9-8EB7-3CB3B1C12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400800"/>
            <a:ext cx="409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97</a:t>
            </a:r>
            <a:endParaRPr lang="en-US" altLang="en-US"/>
          </a:p>
        </p:txBody>
      </p:sp>
      <p:sp>
        <p:nvSpPr>
          <p:cNvPr id="807944" name="Text Box 8">
            <a:extLst>
              <a:ext uri="{FF2B5EF4-FFF2-40B4-BE49-F238E27FC236}">
                <a16:creationId xmlns:a16="http://schemas.microsoft.com/office/drawing/2014/main" id="{90B0A165-675A-4BC3-88E1-0822F44ED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4008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/>
              <a:t>95</a:t>
            </a:r>
          </a:p>
        </p:txBody>
      </p:sp>
      <p:sp>
        <p:nvSpPr>
          <p:cNvPr id="807945" name="Rectangle 9">
            <a:extLst>
              <a:ext uri="{FF2B5EF4-FFF2-40B4-BE49-F238E27FC236}">
                <a16:creationId xmlns:a16="http://schemas.microsoft.com/office/drawing/2014/main" id="{CAD52D7E-5A96-41BC-BCFA-1E0786476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3155950"/>
            <a:ext cx="48641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600" tIns="49212" rIns="101600" bIns="49212"/>
          <a:lstStyle>
            <a:lvl1pPr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3825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98600" indent="-252413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057400" indent="-311150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555875" indent="-247650" defTabSz="1087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13075" indent="-247650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470275" indent="-247650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27475" indent="-247650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384675" indent="-247650" defTabSz="1087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US" altLang="en-US" sz="1400" i="1">
              <a:solidFill>
                <a:srgbClr val="063DE8"/>
              </a:solidFill>
              <a:latin typeface="Tech" pitchFamily="34" charset="0"/>
            </a:endParaRPr>
          </a:p>
        </p:txBody>
      </p:sp>
      <p:sp>
        <p:nvSpPr>
          <p:cNvPr id="807946" name="Line 10">
            <a:extLst>
              <a:ext uri="{FF2B5EF4-FFF2-40B4-BE49-F238E27FC236}">
                <a16:creationId xmlns:a16="http://schemas.microsoft.com/office/drawing/2014/main" id="{969782D1-3565-4C70-8138-530B2DC0E9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6400800"/>
            <a:ext cx="7848600" cy="206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7947" name="Group 11">
            <a:extLst>
              <a:ext uri="{FF2B5EF4-FFF2-40B4-BE49-F238E27FC236}">
                <a16:creationId xmlns:a16="http://schemas.microsoft.com/office/drawing/2014/main" id="{D024EA6E-C300-4FDB-B4DF-6023F7C4DAB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564063"/>
            <a:ext cx="4603750" cy="1708150"/>
            <a:chOff x="1872" y="2667"/>
            <a:chExt cx="2900" cy="1288"/>
          </a:xfrm>
        </p:grpSpPr>
        <p:sp>
          <p:nvSpPr>
            <p:cNvPr id="807948" name="Rectangle 12">
              <a:extLst>
                <a:ext uri="{FF2B5EF4-FFF2-40B4-BE49-F238E27FC236}">
                  <a16:creationId xmlns:a16="http://schemas.microsoft.com/office/drawing/2014/main" id="{F187404B-6143-4C4D-8466-FF7F40586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" y="3333"/>
              <a:ext cx="381" cy="119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TMC CM-5 (1024)</a:t>
              </a:r>
              <a:endParaRPr lang="en-US" altLang="en-US" b="1">
                <a:solidFill>
                  <a:srgbClr val="339933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7949" name="Line 13">
              <a:extLst>
                <a:ext uri="{FF2B5EF4-FFF2-40B4-BE49-F238E27FC236}">
                  <a16:creationId xmlns:a16="http://schemas.microsoft.com/office/drawing/2014/main" id="{BF2E4C78-966C-4349-AEAC-8A79412CE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2" y="2938"/>
              <a:ext cx="0" cy="39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50" name="Line 14">
              <a:extLst>
                <a:ext uri="{FF2B5EF4-FFF2-40B4-BE49-F238E27FC236}">
                  <a16:creationId xmlns:a16="http://schemas.microsoft.com/office/drawing/2014/main" id="{B372393E-83A5-4D6B-9B55-FA734A11D5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8" y="3333"/>
              <a:ext cx="25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51" name="Line 15">
              <a:extLst>
                <a:ext uri="{FF2B5EF4-FFF2-40B4-BE49-F238E27FC236}">
                  <a16:creationId xmlns:a16="http://schemas.microsoft.com/office/drawing/2014/main" id="{AB89E891-8DE2-49D6-A1A7-FB50A84E41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8" y="3333"/>
              <a:ext cx="0" cy="7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52" name="Line 16">
              <a:extLst>
                <a:ext uri="{FF2B5EF4-FFF2-40B4-BE49-F238E27FC236}">
                  <a16:creationId xmlns:a16="http://schemas.microsoft.com/office/drawing/2014/main" id="{8ACB76E2-AA80-4509-9427-4C13D84FC6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29" y="3412"/>
              <a:ext cx="169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53" name="Line 17">
              <a:extLst>
                <a:ext uri="{FF2B5EF4-FFF2-40B4-BE49-F238E27FC236}">
                  <a16:creationId xmlns:a16="http://schemas.microsoft.com/office/drawing/2014/main" id="{866CF8B1-0D15-4438-8169-4B7C7712F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9" y="3412"/>
              <a:ext cx="0" cy="8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54" name="Line 18">
              <a:extLst>
                <a:ext uri="{FF2B5EF4-FFF2-40B4-BE49-F238E27FC236}">
                  <a16:creationId xmlns:a16="http://schemas.microsoft.com/office/drawing/2014/main" id="{8D4B921A-560E-4C33-B691-C1D8F92249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5" y="3492"/>
              <a:ext cx="63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55" name="Line 19">
              <a:extLst>
                <a:ext uri="{FF2B5EF4-FFF2-40B4-BE49-F238E27FC236}">
                  <a16:creationId xmlns:a16="http://schemas.microsoft.com/office/drawing/2014/main" id="{0F2F47FE-8095-4E66-B45C-9D1EAE571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5" y="3492"/>
              <a:ext cx="0" cy="27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56" name="Line 20">
              <a:extLst>
                <a:ext uri="{FF2B5EF4-FFF2-40B4-BE49-F238E27FC236}">
                  <a16:creationId xmlns:a16="http://schemas.microsoft.com/office/drawing/2014/main" id="{4AC6E30C-90B7-403A-9906-22962B0E5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7" y="3768"/>
              <a:ext cx="508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57" name="Line 21">
              <a:extLst>
                <a:ext uri="{FF2B5EF4-FFF2-40B4-BE49-F238E27FC236}">
                  <a16:creationId xmlns:a16="http://schemas.microsoft.com/office/drawing/2014/main" id="{BF1C906D-F0ED-4A02-8239-8459CF4F8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7" y="3768"/>
              <a:ext cx="0" cy="11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58" name="Line 22">
              <a:extLst>
                <a:ext uri="{FF2B5EF4-FFF2-40B4-BE49-F238E27FC236}">
                  <a16:creationId xmlns:a16="http://schemas.microsoft.com/office/drawing/2014/main" id="{6C995DF8-5A9C-4F1B-9120-25A87FC85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1" y="3887"/>
              <a:ext cx="84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59" name="Text Box 23">
              <a:extLst>
                <a:ext uri="{FF2B5EF4-FFF2-40B4-BE49-F238E27FC236}">
                  <a16:creationId xmlns:a16="http://schemas.microsoft.com/office/drawing/2014/main" id="{A8235C4C-0639-4621-9B33-CF791E0C9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517"/>
              <a:ext cx="1005" cy="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6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TMC CM-2 (2048)</a:t>
              </a:r>
              <a:endParaRPr lang="en-US" altLang="en-US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7960" name="Text Box 24">
              <a:extLst>
                <a:ext uri="{FF2B5EF4-FFF2-40B4-BE49-F238E27FC236}">
                  <a16:creationId xmlns:a16="http://schemas.microsoft.com/office/drawing/2014/main" id="{70830564-DFDC-4AB6-A56B-6645FC795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484"/>
              <a:ext cx="86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6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NEC SX-3 (4)</a:t>
              </a:r>
            </a:p>
          </p:txBody>
        </p:sp>
        <p:sp>
          <p:nvSpPr>
            <p:cNvPr id="807961" name="Text Box 25">
              <a:extLst>
                <a:ext uri="{FF2B5EF4-FFF2-40B4-BE49-F238E27FC236}">
                  <a16:creationId xmlns:a16="http://schemas.microsoft.com/office/drawing/2014/main" id="{FC2F7440-1F84-41FF-995C-02CF0989A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3121"/>
              <a:ext cx="133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6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Fujitsu VPP-500 (140)</a:t>
              </a:r>
              <a:endParaRPr lang="en-US" altLang="en-US" sz="16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7962" name="Text Box 26">
              <a:extLst>
                <a:ext uri="{FF2B5EF4-FFF2-40B4-BE49-F238E27FC236}">
                  <a16:creationId xmlns:a16="http://schemas.microsoft.com/office/drawing/2014/main" id="{5602F59D-B7E3-41E2-B4BE-80AEFF8DE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939"/>
              <a:ext cx="1241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6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Intel Paragon (6788)</a:t>
              </a:r>
              <a:endParaRPr lang="en-US" altLang="en-US" sz="16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7963" name="Line 27">
              <a:extLst>
                <a:ext uri="{FF2B5EF4-FFF2-40B4-BE49-F238E27FC236}">
                  <a16:creationId xmlns:a16="http://schemas.microsoft.com/office/drawing/2014/main" id="{422E859E-1E58-465F-B660-E4823E7EE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2928"/>
              <a:ext cx="21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64" name="Text Box 28">
              <a:extLst>
                <a:ext uri="{FF2B5EF4-FFF2-40B4-BE49-F238E27FC236}">
                  <a16:creationId xmlns:a16="http://schemas.microsoft.com/office/drawing/2014/main" id="{27D0E387-28CE-49CC-9C1A-58989239B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667"/>
              <a:ext cx="147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6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Hitachi CP-PACS (2040)</a:t>
              </a:r>
            </a:p>
          </p:txBody>
        </p:sp>
      </p:grpSp>
      <p:sp>
        <p:nvSpPr>
          <p:cNvPr id="807965" name="WordArt 29">
            <a:extLst>
              <a:ext uri="{FF2B5EF4-FFF2-40B4-BE49-F238E27FC236}">
                <a16:creationId xmlns:a16="http://schemas.microsoft.com/office/drawing/2014/main" id="{0AE5B1FC-1F50-4A34-A99E-258779BF1B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5170488" cy="8778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800000"/>
                </a:solidFill>
                <a:latin typeface="Tech"/>
              </a:rPr>
              <a:t>Linpack-HPC Benchmark Over Time</a:t>
            </a:r>
          </a:p>
        </p:txBody>
      </p:sp>
      <p:grpSp>
        <p:nvGrpSpPr>
          <p:cNvPr id="807966" name="Group 30">
            <a:extLst>
              <a:ext uri="{FF2B5EF4-FFF2-40B4-BE49-F238E27FC236}">
                <a16:creationId xmlns:a16="http://schemas.microsoft.com/office/drawing/2014/main" id="{5B2FC252-0DB2-4812-8022-765EBE304F8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5867400"/>
            <a:ext cx="3048000" cy="612775"/>
            <a:chOff x="528" y="3696"/>
            <a:chExt cx="1920" cy="386"/>
          </a:xfrm>
        </p:grpSpPr>
        <p:sp>
          <p:nvSpPr>
            <p:cNvPr id="807967" name="Rectangle 31">
              <a:extLst>
                <a:ext uri="{FF2B5EF4-FFF2-40B4-BE49-F238E27FC236}">
                  <a16:creationId xmlns:a16="http://schemas.microsoft.com/office/drawing/2014/main" id="{F1C4F502-2EC1-49CB-91F6-E8018F61A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" y="4049"/>
              <a:ext cx="405" cy="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68" name="Text Box 32">
              <a:extLst>
                <a:ext uri="{FF2B5EF4-FFF2-40B4-BE49-F238E27FC236}">
                  <a16:creationId xmlns:a16="http://schemas.microsoft.com/office/drawing/2014/main" id="{62D04ECB-1F0D-4B83-AD33-D36015173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696"/>
              <a:ext cx="13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Fujitsu VP-2600 </a:t>
              </a:r>
              <a:endParaRPr lang="en-US" altLang="en-US" sz="16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7969" name="Line 33">
              <a:extLst>
                <a:ext uri="{FF2B5EF4-FFF2-40B4-BE49-F238E27FC236}">
                  <a16:creationId xmlns:a16="http://schemas.microsoft.com/office/drawing/2014/main" id="{8E643D82-64F9-4BD7-91F0-B7148CF323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1" y="3985"/>
              <a:ext cx="55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70" name="Line 34">
              <a:extLst>
                <a:ext uri="{FF2B5EF4-FFF2-40B4-BE49-F238E27FC236}">
                  <a16:creationId xmlns:a16="http://schemas.microsoft.com/office/drawing/2014/main" id="{B8D91E61-2527-4808-BA4D-F3C2347227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6" y="3985"/>
              <a:ext cx="46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71" name="Line 35">
              <a:extLst>
                <a:ext uri="{FF2B5EF4-FFF2-40B4-BE49-F238E27FC236}">
                  <a16:creationId xmlns:a16="http://schemas.microsoft.com/office/drawing/2014/main" id="{C05139D7-08DB-4610-86A9-44513EB7C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1" y="3919"/>
              <a:ext cx="0" cy="6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72" name="Line 36">
              <a:extLst>
                <a:ext uri="{FF2B5EF4-FFF2-40B4-BE49-F238E27FC236}">
                  <a16:creationId xmlns:a16="http://schemas.microsoft.com/office/drawing/2014/main" id="{E2416554-FF59-438B-9237-969258068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" y="4019"/>
              <a:ext cx="55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73" name="Line 37">
              <a:extLst>
                <a:ext uri="{FF2B5EF4-FFF2-40B4-BE49-F238E27FC236}">
                  <a16:creationId xmlns:a16="http://schemas.microsoft.com/office/drawing/2014/main" id="{07527474-2170-4407-9E7D-D69DB0714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" y="3985"/>
              <a:ext cx="0" cy="3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974" name="Text Box 38">
              <a:extLst>
                <a:ext uri="{FF2B5EF4-FFF2-40B4-BE49-F238E27FC236}">
                  <a16:creationId xmlns:a16="http://schemas.microsoft.com/office/drawing/2014/main" id="{BA3906E8-B348-4523-A369-27EEAB81E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820"/>
              <a:ext cx="9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Cray Y-MP (8)</a:t>
              </a:r>
              <a:endParaRPr lang="en-US" altLang="en-US" sz="16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807975" name="Rectangle 39">
            <a:extLst>
              <a:ext uri="{FF2B5EF4-FFF2-40B4-BE49-F238E27FC236}">
                <a16:creationId xmlns:a16="http://schemas.microsoft.com/office/drawing/2014/main" id="{C0F3763A-E688-41D4-9BFF-E7BB261896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981200"/>
            <a:ext cx="7772400" cy="11049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807976" name="Text Box 40">
            <a:extLst>
              <a:ext uri="{FF2B5EF4-FFF2-40B4-BE49-F238E27FC236}">
                <a16:creationId xmlns:a16="http://schemas.microsoft.com/office/drawing/2014/main" id="{691B9885-F50F-4DD5-9ECA-7AB4A479B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41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99</a:t>
            </a:r>
            <a:endParaRPr lang="en-US" altLang="en-US"/>
          </a:p>
        </p:txBody>
      </p:sp>
      <p:grpSp>
        <p:nvGrpSpPr>
          <p:cNvPr id="807977" name="Group 41">
            <a:extLst>
              <a:ext uri="{FF2B5EF4-FFF2-40B4-BE49-F238E27FC236}">
                <a16:creationId xmlns:a16="http://schemas.microsoft.com/office/drawing/2014/main" id="{FC501146-C72D-4ACB-8320-4CECDDB576B4}"/>
              </a:ext>
            </a:extLst>
          </p:cNvPr>
          <p:cNvGrpSpPr>
            <a:grpSpLocks/>
          </p:cNvGrpSpPr>
          <p:nvPr/>
        </p:nvGrpSpPr>
        <p:grpSpPr bwMode="auto">
          <a:xfrm>
            <a:off x="0" y="3124200"/>
            <a:ext cx="806450" cy="3511550"/>
            <a:chOff x="0" y="286"/>
            <a:chExt cx="508" cy="3953"/>
          </a:xfrm>
        </p:grpSpPr>
        <p:sp>
          <p:nvSpPr>
            <p:cNvPr id="807978" name="Rectangle 42">
              <a:extLst>
                <a:ext uri="{FF2B5EF4-FFF2-40B4-BE49-F238E27FC236}">
                  <a16:creationId xmlns:a16="http://schemas.microsoft.com/office/drawing/2014/main" id="{A900A6FA-DAB2-4B9F-9D6C-29C3D4AE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" y="3213"/>
              <a:ext cx="310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00063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96950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98600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995488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4526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098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3670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242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/>
              <a:r>
                <a:rPr lang="en-US" altLang="en-US" sz="1400" b="1">
                  <a:latin typeface="Tech" pitchFamily="34" charset="0"/>
                </a:rPr>
                <a:t>250</a:t>
              </a:r>
            </a:p>
          </p:txBody>
        </p:sp>
        <p:sp>
          <p:nvSpPr>
            <p:cNvPr id="807979" name="Rectangle 43">
              <a:extLst>
                <a:ext uri="{FF2B5EF4-FFF2-40B4-BE49-F238E27FC236}">
                  <a16:creationId xmlns:a16="http://schemas.microsoft.com/office/drawing/2014/main" id="{4BFC06C1-B27D-46A3-884E-A9E129111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" y="3574"/>
              <a:ext cx="26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00063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96950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98600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995488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4526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098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3670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242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/>
              <a:r>
                <a:rPr lang="en-US" altLang="en-US" sz="1400" b="1">
                  <a:latin typeface="Tech" pitchFamily="34" charset="0"/>
                </a:rPr>
                <a:t>100</a:t>
              </a:r>
            </a:p>
          </p:txBody>
        </p:sp>
        <p:sp>
          <p:nvSpPr>
            <p:cNvPr id="807980" name="Rectangle 44">
              <a:extLst>
                <a:ext uri="{FF2B5EF4-FFF2-40B4-BE49-F238E27FC236}">
                  <a16:creationId xmlns:a16="http://schemas.microsoft.com/office/drawing/2014/main" id="{2ABA6221-C05F-4AE6-8E3E-4EDF50128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3999"/>
              <a:ext cx="10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00063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996950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498600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995488" defTabSz="10874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4526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098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3670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24288" defTabSz="1087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/>
              <a:r>
                <a:rPr lang="en-US" altLang="en-US" sz="1400" b="1">
                  <a:latin typeface="Tech" pitchFamily="34" charset="0"/>
                </a:rPr>
                <a:t>0</a:t>
              </a:r>
            </a:p>
          </p:txBody>
        </p:sp>
        <p:sp>
          <p:nvSpPr>
            <p:cNvPr id="807981" name="Text Box 45">
              <a:extLst>
                <a:ext uri="{FF2B5EF4-FFF2-40B4-BE49-F238E27FC236}">
                  <a16:creationId xmlns:a16="http://schemas.microsoft.com/office/drawing/2014/main" id="{BCE80E14-C7A0-45D5-88EE-0525B6818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" y="2310"/>
              <a:ext cx="483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sz="1400" b="1"/>
                <a:t>500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7982" name="Text Box 46">
              <a:extLst>
                <a:ext uri="{FF2B5EF4-FFF2-40B4-BE49-F238E27FC236}">
                  <a16:creationId xmlns:a16="http://schemas.microsoft.com/office/drawing/2014/main" id="{EBE384B4-B940-4250-B1F6-92A1F4CE5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" y="1199"/>
              <a:ext cx="47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sz="1400" b="1"/>
                <a:t>750</a:t>
              </a: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807983" name="Text Box 47">
              <a:extLst>
                <a:ext uri="{FF2B5EF4-FFF2-40B4-BE49-F238E27FC236}">
                  <a16:creationId xmlns:a16="http://schemas.microsoft.com/office/drawing/2014/main" id="{C871E18F-45D5-4457-A3AC-CD4D01F54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86"/>
              <a:ext cx="508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en-US" sz="1400" b="1"/>
                <a:t>1000</a:t>
              </a:r>
            </a:p>
          </p:txBody>
        </p:sp>
      </p:grpSp>
      <p:sp>
        <p:nvSpPr>
          <p:cNvPr id="807984" name="Line 48">
            <a:extLst>
              <a:ext uri="{FF2B5EF4-FFF2-40B4-BE49-F238E27FC236}">
                <a16:creationId xmlns:a16="http://schemas.microsoft.com/office/drawing/2014/main" id="{E5A96588-D367-44FB-9E7D-5A30BDC39E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609600"/>
            <a:ext cx="0" cy="58467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7985" name="Rectangle 49">
            <a:extLst>
              <a:ext uri="{FF2B5EF4-FFF2-40B4-BE49-F238E27FC236}">
                <a16:creationId xmlns:a16="http://schemas.microsoft.com/office/drawing/2014/main" id="{CCA2B331-E80D-40D7-A3CF-6EA745A8F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608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400" b="1"/>
              <a:t>1500</a:t>
            </a:r>
          </a:p>
        </p:txBody>
      </p:sp>
      <p:grpSp>
        <p:nvGrpSpPr>
          <p:cNvPr id="807986" name="Group 50">
            <a:extLst>
              <a:ext uri="{FF2B5EF4-FFF2-40B4-BE49-F238E27FC236}">
                <a16:creationId xmlns:a16="http://schemas.microsoft.com/office/drawing/2014/main" id="{28EDD6B6-CD33-4E00-B9A3-FCB9FAE2AAF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192338"/>
            <a:ext cx="3429000" cy="2700337"/>
            <a:chOff x="3312" y="1381"/>
            <a:chExt cx="2160" cy="1701"/>
          </a:xfrm>
        </p:grpSpPr>
        <p:grpSp>
          <p:nvGrpSpPr>
            <p:cNvPr id="807987" name="Group 51">
              <a:extLst>
                <a:ext uri="{FF2B5EF4-FFF2-40B4-BE49-F238E27FC236}">
                  <a16:creationId xmlns:a16="http://schemas.microsoft.com/office/drawing/2014/main" id="{19988F27-A534-4ABD-B73F-1C299F2A1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381"/>
              <a:ext cx="2016" cy="1701"/>
              <a:chOff x="3312" y="72"/>
              <a:chExt cx="2016" cy="2866"/>
            </a:xfrm>
          </p:grpSpPr>
          <p:sp>
            <p:nvSpPr>
              <p:cNvPr id="807988" name="Line 52">
                <a:extLst>
                  <a:ext uri="{FF2B5EF4-FFF2-40B4-BE49-F238E27FC236}">
                    <a16:creationId xmlns:a16="http://schemas.microsoft.com/office/drawing/2014/main" id="{A10C9881-870A-47E2-B2F9-14D71D40A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64" y="960"/>
                <a:ext cx="0" cy="197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7989" name="Text Box 53">
                <a:extLst>
                  <a:ext uri="{FF2B5EF4-FFF2-40B4-BE49-F238E27FC236}">
                    <a16:creationId xmlns:a16="http://schemas.microsoft.com/office/drawing/2014/main" id="{0D73B6B7-964F-492C-8A81-3F3D4388CC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2" y="1007"/>
                <a:ext cx="1336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rgbClr val="339933"/>
                    </a:solidFill>
                    <a:latin typeface="Times New Roman" panose="02020603050405020304" pitchFamily="18" charset="0"/>
                  </a:rPr>
                  <a:t>Intel ASCI Red (9152)</a:t>
                </a:r>
              </a:p>
            </p:txBody>
          </p:sp>
          <p:sp>
            <p:nvSpPr>
              <p:cNvPr id="807990" name="Line 54">
                <a:extLst>
                  <a:ext uri="{FF2B5EF4-FFF2-40B4-BE49-F238E27FC236}">
                    <a16:creationId xmlns:a16="http://schemas.microsoft.com/office/drawing/2014/main" id="{F1799ACF-220D-4D68-A867-64BFE68E0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96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7991" name="Line 55">
                <a:extLst>
                  <a:ext uri="{FF2B5EF4-FFF2-40B4-BE49-F238E27FC236}">
                    <a16:creationId xmlns:a16="http://schemas.microsoft.com/office/drawing/2014/main" id="{41471E34-1481-4053-BFBE-62EF7E0005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8" y="192"/>
                <a:ext cx="0" cy="76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7992" name="Text Box 56">
                <a:extLst>
                  <a:ext uri="{FF2B5EF4-FFF2-40B4-BE49-F238E27FC236}">
                    <a16:creationId xmlns:a16="http://schemas.microsoft.com/office/drawing/2014/main" id="{852D98DE-6931-49CE-9E6F-897E106382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72"/>
                <a:ext cx="1902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altLang="en-US" sz="1600" b="1">
                    <a:solidFill>
                      <a:srgbClr val="009900"/>
                    </a:solidFill>
                    <a:latin typeface="Times New Roman" panose="02020603050405020304" pitchFamily="18" charset="0"/>
                  </a:rPr>
                  <a:t>SGI ASCI Blue Mountain (5040)</a:t>
                </a:r>
                <a:endParaRPr lang="en-US" altLang="en-US"/>
              </a:p>
            </p:txBody>
          </p:sp>
        </p:grpSp>
        <p:sp>
          <p:nvSpPr>
            <p:cNvPr id="807993" name="Line 57">
              <a:extLst>
                <a:ext uri="{FF2B5EF4-FFF2-40B4-BE49-F238E27FC236}">
                  <a16:creationId xmlns:a16="http://schemas.microsoft.com/office/drawing/2014/main" id="{37808842-BBA7-478C-8AF6-58F414A3A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" y="1440"/>
              <a:ext cx="1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7994" name="Text Box 58">
            <a:extLst>
              <a:ext uri="{FF2B5EF4-FFF2-40B4-BE49-F238E27FC236}">
                <a16:creationId xmlns:a16="http://schemas.microsoft.com/office/drawing/2014/main" id="{629415E3-FBE2-4A7D-A452-16209D1E1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66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400" b="1"/>
              <a:t>2000</a:t>
            </a:r>
            <a:endParaRPr lang="en-US" altLang="en-US"/>
          </a:p>
        </p:txBody>
      </p:sp>
      <p:grpSp>
        <p:nvGrpSpPr>
          <p:cNvPr id="807995" name="Group 59">
            <a:extLst>
              <a:ext uri="{FF2B5EF4-FFF2-40B4-BE49-F238E27FC236}">
                <a16:creationId xmlns:a16="http://schemas.microsoft.com/office/drawing/2014/main" id="{ED8D5E9D-7700-4245-A51B-518247EC83B7}"/>
              </a:ext>
            </a:extLst>
          </p:cNvPr>
          <p:cNvGrpSpPr>
            <a:grpSpLocks/>
          </p:cNvGrpSpPr>
          <p:nvPr/>
        </p:nvGrpSpPr>
        <p:grpSpPr bwMode="auto">
          <a:xfrm>
            <a:off x="5976938" y="0"/>
            <a:ext cx="2970212" cy="2286000"/>
            <a:chOff x="3765" y="0"/>
            <a:chExt cx="1871" cy="1440"/>
          </a:xfrm>
        </p:grpSpPr>
        <p:grpSp>
          <p:nvGrpSpPr>
            <p:cNvPr id="807996" name="Group 60">
              <a:extLst>
                <a:ext uri="{FF2B5EF4-FFF2-40B4-BE49-F238E27FC236}">
                  <a16:creationId xmlns:a16="http://schemas.microsoft.com/office/drawing/2014/main" id="{EEF71E0D-9F68-49EC-A4F3-80838FE07C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5" y="0"/>
              <a:ext cx="1851" cy="1440"/>
              <a:chOff x="3765" y="0"/>
              <a:chExt cx="1851" cy="1440"/>
            </a:xfrm>
          </p:grpSpPr>
          <p:grpSp>
            <p:nvGrpSpPr>
              <p:cNvPr id="807997" name="Group 61">
                <a:extLst>
                  <a:ext uri="{FF2B5EF4-FFF2-40B4-BE49-F238E27FC236}">
                    <a16:creationId xmlns:a16="http://schemas.microsoft.com/office/drawing/2014/main" id="{1EAEBD76-643F-4883-B451-0FE3778C13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5" y="240"/>
                <a:ext cx="1707" cy="1200"/>
                <a:chOff x="3765" y="240"/>
                <a:chExt cx="1707" cy="1200"/>
              </a:xfrm>
            </p:grpSpPr>
            <p:sp>
              <p:nvSpPr>
                <p:cNvPr id="807998" name="Line 62">
                  <a:extLst>
                    <a:ext uri="{FF2B5EF4-FFF2-40B4-BE49-F238E27FC236}">
                      <a16:creationId xmlns:a16="http://schemas.microsoft.com/office/drawing/2014/main" id="{4C6D1D62-25D6-486C-8CB5-C3AE5B5291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72" y="384"/>
                  <a:ext cx="0" cy="1056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7999" name="Text Box 63">
                  <a:extLst>
                    <a:ext uri="{FF2B5EF4-FFF2-40B4-BE49-F238E27FC236}">
                      <a16:creationId xmlns:a16="http://schemas.microsoft.com/office/drawing/2014/main" id="{A3B1F53F-C5E2-41F3-BB38-F27BAE11DF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" y="240"/>
                  <a:ext cx="170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18900000" algn="ctr" rotWithShape="0">
                          <a:srgbClr val="868686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 altLang="en-US" sz="1600" b="1">
                      <a:solidFill>
                        <a:srgbClr val="339933"/>
                      </a:solidFill>
                      <a:latin typeface="Times New Roman" panose="02020603050405020304" pitchFamily="18" charset="0"/>
                    </a:rPr>
                    <a:t>ASCI Blue Pacific SST(5808)</a:t>
                  </a:r>
                </a:p>
              </p:txBody>
            </p:sp>
          </p:grpSp>
          <p:sp>
            <p:nvSpPr>
              <p:cNvPr id="808000" name="Line 64">
                <a:extLst>
                  <a:ext uri="{FF2B5EF4-FFF2-40B4-BE49-F238E27FC236}">
                    <a16:creationId xmlns:a16="http://schemas.microsoft.com/office/drawing/2014/main" id="{BDEEB2EA-0A73-4448-9F9D-552F01B50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6" y="329"/>
                <a:ext cx="0" cy="67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8001" name="Line 65">
                <a:extLst>
                  <a:ext uri="{FF2B5EF4-FFF2-40B4-BE49-F238E27FC236}">
                    <a16:creationId xmlns:a16="http://schemas.microsoft.com/office/drawing/2014/main" id="{047B7F45-9D3A-4C32-8D68-5206DD65E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2" y="384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8002" name="Rectangle 66">
                <a:extLst>
                  <a:ext uri="{FF2B5EF4-FFF2-40B4-BE49-F238E27FC236}">
                    <a16:creationId xmlns:a16="http://schemas.microsoft.com/office/drawing/2014/main" id="{5C8FA2DB-8DF5-4845-9B75-97AEFCEB3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4" y="0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altLang="en-US" sz="1600" b="1">
                  <a:solidFill>
                    <a:srgbClr val="339933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08003" name="Text Box 67">
              <a:extLst>
                <a:ext uri="{FF2B5EF4-FFF2-40B4-BE49-F238E27FC236}">
                  <a16:creationId xmlns:a16="http://schemas.microsoft.com/office/drawing/2014/main" id="{A6844D12-338B-4CBE-8368-15BE464F1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0"/>
              <a:ext cx="16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rgbClr val="339933"/>
                  </a:solidFill>
                  <a:latin typeface="Times New Roman" panose="02020603050405020304" pitchFamily="18" charset="0"/>
                </a:rPr>
                <a:t>Intel ASCI Red Xeon (9632)</a:t>
              </a: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7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7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7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7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7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7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>
            <a:extLst>
              <a:ext uri="{FF2B5EF4-FFF2-40B4-BE49-F238E27FC236}">
                <a16:creationId xmlns:a16="http://schemas.microsoft.com/office/drawing/2014/main" id="{40F60DA3-E536-4833-8398-BEEA2D68F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1pPr>
            <a:lvl2pPr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2pPr>
            <a:lvl3pPr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3pPr>
            <a:lvl4pPr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4pPr>
            <a:lvl5pPr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TOP10   11/99</a:t>
            </a:r>
          </a:p>
        </p:txBody>
      </p:sp>
      <p:graphicFrame>
        <p:nvGraphicFramePr>
          <p:cNvPr id="808963" name="Object 3">
            <a:extLst>
              <a:ext uri="{FF2B5EF4-FFF2-40B4-BE49-F238E27FC236}">
                <a16:creationId xmlns:a16="http://schemas.microsoft.com/office/drawing/2014/main" id="{6E661D47-756E-4CC6-A977-4582A1870923}"/>
              </a:ext>
            </a:extLst>
          </p:cNvPr>
          <p:cNvGraphicFramePr>
            <a:graphicFrameLocks/>
          </p:cNvGraphicFramePr>
          <p:nvPr/>
        </p:nvGraphicFramePr>
        <p:xfrm>
          <a:off x="533400" y="1447800"/>
          <a:ext cx="8215313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64" name="Document" r:id="rId4" imgW="9296400" imgH="5827776" progId="Word.Document.8">
                  <p:embed/>
                </p:oleObj>
              </mc:Choice>
              <mc:Fallback>
                <p:oleObj name="Document" r:id="rId4" imgW="9296400" imgH="5827776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215313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DCFDACC-8E2E-4A0A-A1EB-0809C787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2182-EC6E-410B-8402-158DE3118A1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21250" name="Rectangle 1026">
            <a:extLst>
              <a:ext uri="{FF2B5EF4-FFF2-40B4-BE49-F238E27FC236}">
                <a16:creationId xmlns:a16="http://schemas.microsoft.com/office/drawing/2014/main" id="{ED6C8827-F1BE-4721-B89C-3DD4E663B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altLang="en-US"/>
              <a:t>Performance Development</a:t>
            </a:r>
          </a:p>
        </p:txBody>
      </p:sp>
      <p:graphicFrame>
        <p:nvGraphicFramePr>
          <p:cNvPr id="821251" name="Object 1027">
            <a:extLst>
              <a:ext uri="{FF2B5EF4-FFF2-40B4-BE49-F238E27FC236}">
                <a16:creationId xmlns:a16="http://schemas.microsoft.com/office/drawing/2014/main" id="{5219A22F-9D31-46CF-94EF-0F0A806917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346200"/>
          <a:ext cx="8229600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54" name="Chart" r:id="rId3" imgW="8239354" imgH="4715256" progId="Excel.Chart.8">
                  <p:embed followColorScheme="full"/>
                </p:oleObj>
              </mc:Choice>
              <mc:Fallback>
                <p:oleObj name="Chart" r:id="rId3" imgW="8239354" imgH="4715256" progId="Excel.Chart.8">
                  <p:embed followColorScheme="full"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46200"/>
                        <a:ext cx="8229600" cy="517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252" name="Picture 1028">
            <a:extLst>
              <a:ext uri="{FF2B5EF4-FFF2-40B4-BE49-F238E27FC236}">
                <a16:creationId xmlns:a16="http://schemas.microsoft.com/office/drawing/2014/main" id="{AC59EEE5-13B9-410B-AE26-11BE438C0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821253" name="Rectangle 1029">
            <a:extLst>
              <a:ext uri="{FF2B5EF4-FFF2-40B4-BE49-F238E27FC236}">
                <a16:creationId xmlns:a16="http://schemas.microsoft.com/office/drawing/2014/main" id="{AF621101-59A3-48FD-B32C-B0788D91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900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[60G - 400 M][2.4 Tflop/s 33 Gflop/s],[1 40 Tf] Schwab #12, 1/2 each year, 100 &gt; 100 Gf, faster than Moore’s law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4C65AEE-C9C7-4902-A8EC-EC5BC9B3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D9149-4C41-4608-BA4A-D7E6DEA277C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id="{1CE7A7D5-560F-4D62-8E83-A5E49F463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772400" cy="736600"/>
          </a:xfrm>
        </p:spPr>
        <p:txBody>
          <a:bodyPr/>
          <a:lstStyle/>
          <a:p>
            <a:r>
              <a:rPr lang="en-US" altLang="en-US"/>
              <a:t>Performance Development</a:t>
            </a:r>
          </a:p>
        </p:txBody>
      </p:sp>
      <p:graphicFrame>
        <p:nvGraphicFramePr>
          <p:cNvPr id="812035" name="Object 3">
            <a:extLst>
              <a:ext uri="{FF2B5EF4-FFF2-40B4-BE49-F238E27FC236}">
                <a16:creationId xmlns:a16="http://schemas.microsoft.com/office/drawing/2014/main" id="{68718E01-DBB4-40CE-801E-8B2DAB8A7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447800"/>
          <a:ext cx="8229600" cy="515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45" name="Chart" r:id="rId3" imgW="8258556" imgH="5010607" progId="Excel.Chart.8">
                  <p:embed followColorScheme="full"/>
                </p:oleObj>
              </mc:Choice>
              <mc:Fallback>
                <p:oleObj name="Chart" r:id="rId3" imgW="8258556" imgH="5010607" progId="Excel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229600" cy="515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2036" name="AutoShape 4">
            <a:extLst>
              <a:ext uri="{FF2B5EF4-FFF2-40B4-BE49-F238E27FC236}">
                <a16:creationId xmlns:a16="http://schemas.microsoft.com/office/drawing/2014/main" id="{5DF16DA6-FFCB-4571-A1C5-3F907AEB7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76600"/>
            <a:ext cx="228600" cy="228600"/>
          </a:xfrm>
          <a:prstGeom prst="star5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2037" name="AutoShape 5">
            <a:extLst>
              <a:ext uri="{FF2B5EF4-FFF2-40B4-BE49-F238E27FC236}">
                <a16:creationId xmlns:a16="http://schemas.microsoft.com/office/drawing/2014/main" id="{02F7B770-DBF0-439F-8532-B7FA08D8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676400"/>
            <a:ext cx="228600" cy="228600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2038" name="Group 6">
            <a:extLst>
              <a:ext uri="{FF2B5EF4-FFF2-40B4-BE49-F238E27FC236}">
                <a16:creationId xmlns:a16="http://schemas.microsoft.com/office/drawing/2014/main" id="{57F50950-4F68-4702-BD25-22AFE8F1F70E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919288"/>
            <a:ext cx="668338" cy="519112"/>
            <a:chOff x="3571" y="1209"/>
            <a:chExt cx="421" cy="327"/>
          </a:xfrm>
        </p:grpSpPr>
        <p:sp>
          <p:nvSpPr>
            <p:cNvPr id="812039" name="AutoShape 7">
              <a:extLst>
                <a:ext uri="{FF2B5EF4-FFF2-40B4-BE49-F238E27FC236}">
                  <a16:creationId xmlns:a16="http://schemas.microsoft.com/office/drawing/2014/main" id="{5D2AB231-CEE0-4DEB-9ABD-ABDB7C332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440"/>
              <a:ext cx="96" cy="96"/>
            </a:xfrm>
            <a:prstGeom prst="diamond">
              <a:avLst/>
            </a:prstGeom>
            <a:solidFill>
              <a:srgbClr val="529BDE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812040" name="Text Box 8">
              <a:extLst>
                <a:ext uri="{FF2B5EF4-FFF2-40B4-BE49-F238E27FC236}">
                  <a16:creationId xmlns:a16="http://schemas.microsoft.com/office/drawing/2014/main" id="{F5C4F3E2-2BE8-4287-8CB8-B96CAF6A9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" y="1209"/>
              <a:ext cx="4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600" b="1">
                  <a:latin typeface="Times New Roman" panose="02020603050405020304" pitchFamily="18" charset="0"/>
                </a:rPr>
                <a:t>ASCI</a:t>
              </a:r>
              <a:endParaRPr lang="en-US" altLang="en-US"/>
            </a:p>
          </p:txBody>
        </p:sp>
      </p:grpSp>
      <p:grpSp>
        <p:nvGrpSpPr>
          <p:cNvPr id="812041" name="Group 9">
            <a:extLst>
              <a:ext uri="{FF2B5EF4-FFF2-40B4-BE49-F238E27FC236}">
                <a16:creationId xmlns:a16="http://schemas.microsoft.com/office/drawing/2014/main" id="{00708B0B-E009-4312-B55D-0BB5BBD80030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514600"/>
            <a:ext cx="1676400" cy="336550"/>
            <a:chOff x="2496" y="1584"/>
            <a:chExt cx="1056" cy="212"/>
          </a:xfrm>
        </p:grpSpPr>
        <p:sp>
          <p:nvSpPr>
            <p:cNvPr id="812042" name="Oval 10">
              <a:extLst>
                <a:ext uri="{FF2B5EF4-FFF2-40B4-BE49-F238E27FC236}">
                  <a16:creationId xmlns:a16="http://schemas.microsoft.com/office/drawing/2014/main" id="{37483415-1388-4FD6-8655-887FE9F2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96" cy="48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043" name="Text Box 11">
              <a:extLst>
                <a:ext uri="{FF2B5EF4-FFF2-40B4-BE49-F238E27FC236}">
                  <a16:creationId xmlns:a16="http://schemas.microsoft.com/office/drawing/2014/main" id="{44A117F5-4B0A-47E7-87B1-42729609F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584"/>
              <a:ext cx="101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600" b="1">
                  <a:latin typeface="Times New Roman" panose="02020603050405020304" pitchFamily="18" charset="0"/>
                </a:rPr>
                <a:t>Earth</a:t>
              </a:r>
              <a:r>
                <a:rPr lang="en-US" altLang="en-US" sz="1600">
                  <a:latin typeface="Times New Roman" panose="02020603050405020304" pitchFamily="18" charset="0"/>
                </a:rPr>
                <a:t> </a:t>
              </a:r>
              <a:r>
                <a:rPr lang="en-US" altLang="en-US" sz="1600" b="1">
                  <a:latin typeface="Times New Roman" panose="02020603050405020304" pitchFamily="18" charset="0"/>
                </a:rPr>
                <a:t>Simulator</a:t>
              </a:r>
              <a:endParaRPr lang="en-US" altLang="en-US"/>
            </a:p>
          </p:txBody>
        </p:sp>
      </p:grpSp>
      <p:sp>
        <p:nvSpPr>
          <p:cNvPr id="812044" name="Rectangle 12">
            <a:extLst>
              <a:ext uri="{FF2B5EF4-FFF2-40B4-BE49-F238E27FC236}">
                <a16:creationId xmlns:a16="http://schemas.microsoft.com/office/drawing/2014/main" id="{F74DAD81-303C-4B65-B7F6-3F2099B38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521450"/>
            <a:ext cx="263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Entry 1 T 2005 and 1 P 2010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">
  <a:themeElements>
    <a:clrScheme name="">
      <a:dk1>
        <a:srgbClr val="000000"/>
      </a:dk1>
      <a:lt1>
        <a:srgbClr val="FFFFFF"/>
      </a:lt1>
      <a:dk2>
        <a:srgbClr val="000099"/>
      </a:dk2>
      <a:lt2>
        <a:srgbClr val="000099"/>
      </a:lt2>
      <a:accent1>
        <a:srgbClr val="FF6633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B8AD"/>
      </a:accent5>
      <a:accent6>
        <a:srgbClr val="B90000"/>
      </a:accent6>
      <a:hlink>
        <a:srgbClr val="FF0000"/>
      </a:hlink>
      <a:folHlink>
        <a:srgbClr val="9C3F00"/>
      </a:folHlink>
    </a:clrScheme>
    <a:fontScheme name="tech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c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107763" dir="18900000" algn="ctr" rotWithShape="0">
            <a:srgbClr val="868686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ch" pitchFamily="34" charset="0"/>
          </a:defRPr>
        </a:defPPr>
      </a:lstStyle>
    </a:lnDef>
  </a:objectDefaults>
  <a:extraClrSchemeLst>
    <a:extraClrScheme>
      <a:clrScheme name="tech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Office\Templates\tech.pot</Template>
  <TotalTime>1647</TotalTime>
  <Words>608</Words>
  <Application>Microsoft Office PowerPoint</Application>
  <PresentationFormat>On-screen Show (4:3)</PresentationFormat>
  <Paragraphs>138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Times New Roman</vt:lpstr>
      <vt:lpstr>Comic Sans MS</vt:lpstr>
      <vt:lpstr>Symbol</vt:lpstr>
      <vt:lpstr>ZapfDingbats</vt:lpstr>
      <vt:lpstr>Tech</vt:lpstr>
      <vt:lpstr>Monotype Sorts</vt:lpstr>
      <vt:lpstr>Arial</vt:lpstr>
      <vt:lpstr>tech</vt:lpstr>
      <vt:lpstr>Microsoft Word Document</vt:lpstr>
      <vt:lpstr>Microsoft Excel Chart</vt:lpstr>
      <vt:lpstr>Microsoft PowerPoint Slide</vt:lpstr>
      <vt:lpstr>Microsoft Word-Dokument</vt:lpstr>
      <vt:lpstr>The Future of the Top500 “Prediction is hard.   Especially the future . . .”            Yogi Berra, American philosopher in the Baseball Hall of Fame </vt:lpstr>
      <vt:lpstr>PowerPoint Presentation</vt:lpstr>
      <vt:lpstr>PowerPoint Presentation</vt:lpstr>
      <vt:lpstr>TOP-500 List</vt:lpstr>
      <vt:lpstr>“Constellation”   Cluster of Clusters</vt:lpstr>
      <vt:lpstr>PowerPoint Presentation</vt:lpstr>
      <vt:lpstr>PowerPoint Presentation</vt:lpstr>
      <vt:lpstr>Performance Development</vt:lpstr>
      <vt:lpstr>Performance Development</vt:lpstr>
      <vt:lpstr>Architectures</vt:lpstr>
      <vt:lpstr>Manufacturer</vt:lpstr>
      <vt:lpstr>Chip Technology</vt:lpstr>
      <vt:lpstr>Customer Type</vt:lpstr>
      <vt:lpstr>High-Performance Computing Directions </vt:lpstr>
      <vt:lpstr>Clusters on the TOP500</vt:lpstr>
      <vt:lpstr>Futures</vt:lpstr>
    </vt:vector>
  </TitlesOfParts>
  <Company>Innovative Computing Labs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Technologies and Network Enabled Solvers for Scientific  Computing</dc:title>
  <dc:creator>Jack Dongarra</dc:creator>
  <cp:lastModifiedBy>White, David Georg Jo</cp:lastModifiedBy>
  <cp:revision>83</cp:revision>
  <cp:lastPrinted>1998-03-28T23:00:56Z</cp:lastPrinted>
  <dcterms:created xsi:type="dcterms:W3CDTF">1998-06-15T10:17:12Z</dcterms:created>
  <dcterms:modified xsi:type="dcterms:W3CDTF">2022-04-13T17:29:27Z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dongarra@cs.utk.edu</vt:lpwstr>
  </property>
  <property fmtid="{D5CDD505-2E9C-101B-9397-08002B2CF9AE}" pid="8" name="HomePage">
    <vt:lpwstr>http://www.netlib.org/utk/people/JackDongarra/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d:\stuff\slides\depart-infra98\</vt:lpwstr>
  </property>
</Properties>
</file>