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60" r:id="rId11"/>
    <p:sldId id="259" r:id="rId12"/>
    <p:sldId id="266" r:id="rId13"/>
    <p:sldId id="262" r:id="rId14"/>
    <p:sldId id="277" r:id="rId15"/>
    <p:sldId id="267" r:id="rId16"/>
    <p:sldId id="269" r:id="rId17"/>
    <p:sldId id="278" r:id="rId18"/>
  </p:sldIdLst>
  <p:sldSz cx="9144000" cy="6858000" type="screen4x3"/>
  <p:notesSz cx="6858000" cy="965835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FFCC33"/>
    <a:srgbClr val="C0C0C0"/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>
            <a:extLst>
              <a:ext uri="{FF2B5EF4-FFF2-40B4-BE49-F238E27FC236}">
                <a16:creationId xmlns:a16="http://schemas.microsoft.com/office/drawing/2014/main" id="{5E84E031-D4AC-4B05-9D4C-D2B55BE3CD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39" name="Rectangle 1027">
            <a:extLst>
              <a:ext uri="{FF2B5EF4-FFF2-40B4-BE49-F238E27FC236}">
                <a16:creationId xmlns:a16="http://schemas.microsoft.com/office/drawing/2014/main" id="{77189B95-7103-4B32-B233-FAEC3A01B3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4340" name="Rectangle 1028">
            <a:extLst>
              <a:ext uri="{FF2B5EF4-FFF2-40B4-BE49-F238E27FC236}">
                <a16:creationId xmlns:a16="http://schemas.microsoft.com/office/drawing/2014/main" id="{91AD0309-0EE7-4ABC-906B-C18900DB7E6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4341" name="Rectangle 1029">
            <a:extLst>
              <a:ext uri="{FF2B5EF4-FFF2-40B4-BE49-F238E27FC236}">
                <a16:creationId xmlns:a16="http://schemas.microsoft.com/office/drawing/2014/main" id="{9C6767F9-79A4-4E6C-AB53-F5D32FA7168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46C706-41C7-4412-B9E0-B8A8962D80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F16CF66-A9DC-4107-AA67-4FD841D103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21FA8E5-4503-411D-9AB5-8EFA1DD790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B7C52D5-9E1F-4897-844A-4C9FA529F1B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C6120D74-A4FF-4082-844A-F1576B9550A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72000"/>
            <a:ext cx="5029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18BB9513-3B4D-4BF4-9554-6401544AC8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37E8B65E-CC4F-4EC9-B39E-B96ABE951C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1440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B43BEA-A68C-4FFE-A53F-E7EC42E1A1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>
            <a:extLst>
              <a:ext uri="{FF2B5EF4-FFF2-40B4-BE49-F238E27FC236}">
                <a16:creationId xmlns:a16="http://schemas.microsoft.com/office/drawing/2014/main" id="{3C911F01-A054-49A1-B080-5380AA5F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400"/>
            <a:ext cx="68580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92B57F00-4EB3-4808-BE6B-0103CD4A74A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03263" y="1600200"/>
            <a:ext cx="7737475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CH" altLang="en-US" noProof="0"/>
              <a:t>Click to edit Master title style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82A2A7FF-F19F-4FE4-AB07-FC91844B11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36675" y="4267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de-CH" altLang="en-US" noProof="0"/>
              <a:t>Click to edit Master subtitle style</a:t>
            </a:r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F1B1C8B4-FB9A-4F5D-832A-8D6A824331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03263" y="6248400"/>
            <a:ext cx="18986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3D868BC9-CEB4-42BB-9474-1AFEB8D27D9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65475" y="6248400"/>
            <a:ext cx="281305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8C211B2F-E541-4B8D-85BE-2B39FC3C15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42088" y="6248400"/>
            <a:ext cx="1898650" cy="457200"/>
          </a:xfrm>
        </p:spPr>
        <p:txBody>
          <a:bodyPr/>
          <a:lstStyle>
            <a:lvl1pPr>
              <a:defRPr/>
            </a:lvl1pPr>
          </a:lstStyle>
          <a:p>
            <a:fld id="{7419EE0B-66E3-4C9B-8E55-3AD61F4CBB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3DE6-C7FB-436F-9C16-173FDB26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7EDC8-73E7-460B-8340-6F55F0B92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3B0BD-CE20-41D4-86C9-A0665AB8F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56DA6-8E74-442C-94BB-01A888F5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D65EA-9EEF-4771-A603-E6D04AE0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884BF-112B-4B5A-8DA4-02E8827CE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92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2442C8-10D1-4CD0-9BA7-CDFFEFCD2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1300" y="457200"/>
            <a:ext cx="20193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B91D1-39D1-4D31-A4B7-805885358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457200"/>
            <a:ext cx="59055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B4023-4EEC-4B87-936F-6F45CC94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A25FD-8361-48EA-B94F-A9537A3E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CA2BD-C220-4ED9-9A7E-BEE03672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DE05-7A53-4BCC-9E77-EFA2593C8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70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357A-7139-4BA8-9ED5-7F82B8D94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C0DF5-45C6-4F82-8285-6A1FC20F54B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3962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CE76C2A7-26F8-4EF6-BB90-457F69BD0937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962400" cy="4343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1736F-09CB-4904-B403-93604F9A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975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E31C8-E044-4485-BFB9-AC1CB899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1913" y="6248400"/>
            <a:ext cx="3940175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A97D2-2465-4320-8131-02B9B84B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1788" y="62484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D551490D-5965-44BC-828C-3518C7E0B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81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2C269-402F-4FCA-A0A6-EDC59630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8B94-0345-411B-94A9-5AD48982E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32CC0-FA03-49D1-BD2C-E518E1B33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E8D07-D4AB-4310-A920-70FC154D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6CC2-3083-43C8-9D87-40FCDC6F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E3431-ED2C-43A3-BB83-EE86AA0B9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79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4156-9EA4-4381-B8FC-36BE864C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9EEEB-BBF3-417D-AD2B-6D181AA64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08AF3-AAF9-4A5D-A6F5-2B2235840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F45EE-8C89-4AEC-A902-EEAE1B719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AA84-612E-44DD-B35F-D0A38492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D7A4-0EFA-4F42-A236-44EB57C1C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9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98D48-FBBB-46A8-93C1-9C5A29A8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DD282-BE9B-46B4-9EB5-5B49D649E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962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24E1D-1B68-4D83-A896-EA4608836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962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DEDDB-6C24-49EE-A4D5-8EBD69BB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3B13-9041-4BA4-87A4-A3389D55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26224-81BD-4CF7-A218-06491BA1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99439-2E9B-444C-A9C8-87343E2B2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30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3C18-BC39-4F47-855C-6DA45CA6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2AB67-AF4F-440A-9812-B4128BCF7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9C51E-F693-445D-B6CC-1195C5488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3C563-8F0E-45F3-8B89-4D6FAB3F9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7B1CB-3EC9-411C-956C-24AC3D129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4B1A3-1E69-47E9-BB37-E2583D2C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7D172-FF06-429A-B462-685C75C4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E7AC8-E598-4C0A-ACA4-A8C68E38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C27C5-2B71-4DAB-B9BD-3E95AC225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69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EEF6-1E8C-4DA3-91F4-ABC734F1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91385-CDE7-4272-8B64-11B93017E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F9E6F-3B7A-40B8-8F65-4ABA2FCC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9BB5B-588A-4CC9-A704-8DD3BF5B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6AD85-0224-4C49-9E50-287C1EC790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85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00E03-A946-42C1-B51D-6134F1988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FD0FA-387F-4E17-A0A0-78A1AF4E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96403-60AF-4F8F-91B3-DB573B47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B49BE-5C07-4624-A7C9-A6092D5671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49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7EB9-8610-4982-B861-CFEED3E4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A0187-2294-4E0A-B240-4F7BAD12A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4A62D-0073-426C-B375-F78F327BD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1A198-D924-44B9-99A9-4F1045DA3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908BC-07A9-4AF8-B6B2-27FB493D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365AB9-CB0E-48A5-8890-8178B30B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64244-3B5B-41B1-A679-8407B38BE9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544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10DFA-E8B7-446B-BB8B-6F4AE9E0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9DFBA-8D28-421E-982C-159FD2C03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5CE5E2-6E99-4B81-BFFF-FBE93A20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2C634-42BB-47AD-9D98-A416FFDE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A28E3-A45A-4BA1-850C-B0710D8E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E8465-07B0-43F4-BE0E-C9AAA7DE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8027A-9E3B-4D1C-AFA9-A6B63F335F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13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84AF95E-8DF4-47A1-BAEF-E5379B66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8550"/>
            <a:ext cx="80772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F0FC6900-52E1-4A9C-A2CA-1D6E9D41C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57200"/>
            <a:ext cx="807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22F926-B45B-4B00-86EC-425C55B9A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077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/>
              <a:t>Click to edit Master text styles</a:t>
            </a:r>
          </a:p>
          <a:p>
            <a:pPr lvl="1"/>
            <a:r>
              <a:rPr lang="de-CH" altLang="en-US"/>
              <a:t>Second level</a:t>
            </a:r>
          </a:p>
          <a:p>
            <a:pPr lvl="2"/>
            <a:r>
              <a:rPr lang="de-CH" altLang="en-US"/>
              <a:t>Third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F598A6-D8E3-4BE8-934E-87C67D5F6D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1975" y="62484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09.03.2000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CDDD45-C6BA-4ABB-8BF8-C92FDBDB66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1913" y="6248400"/>
            <a:ext cx="39401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SOS Workshop 2000 (New Orleans, LA)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C9E9DDB-6C60-4F51-A061-274B009D23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1788" y="62484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9928E8-E889-4DA5-AE4E-6BF218E4E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²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F7E9ED0-D4B4-4C56-B878-CCC152D642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8534400" cy="1371600"/>
          </a:xfrm>
        </p:spPr>
        <p:txBody>
          <a:bodyPr/>
          <a:lstStyle/>
          <a:p>
            <a:r>
              <a:rPr lang="en-US" altLang="en-US" sz="2800"/>
              <a:t>Vision for System and Resource Management</a:t>
            </a:r>
            <a:br>
              <a:rPr lang="en-US" altLang="en-US" sz="2800"/>
            </a:br>
            <a:r>
              <a:rPr lang="en-US" altLang="en-US" sz="2800"/>
              <a:t>of the Swiss-Tx class of Supercomputers</a:t>
            </a: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9B1CF3-3C5E-4EB1-A453-26F8A5A3C1A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Josef Nemecek</a:t>
            </a:r>
          </a:p>
          <a:p>
            <a:r>
              <a:rPr lang="en-US" altLang="en-US" sz="1800"/>
              <a:t>ETH Zürich &amp; Supercomputing Systems AG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29660-632C-4997-A40B-C073F83E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C0326-47FE-4DF3-BA8E-89208C06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94F29-8765-4D7C-B8CF-AD286FE7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478-C34F-46C3-A09F-570D14EBBFBB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E38A12C-DFBD-489E-AC60-284070D34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COSMOS – Goals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BE0E665A-D01B-4ACA-A297-9D0C27EB9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1975" y="1752600"/>
            <a:ext cx="8124825" cy="4343400"/>
          </a:xfrm>
        </p:spPr>
        <p:txBody>
          <a:bodyPr/>
          <a:lstStyle/>
          <a:p>
            <a:r>
              <a:rPr lang="en-US" altLang="en-US" sz="2800"/>
              <a:t>Single-system view of whole system</a:t>
            </a:r>
          </a:p>
          <a:p>
            <a:pPr lvl="1"/>
            <a:r>
              <a:rPr lang="en-US" altLang="en-US" sz="2000"/>
              <a:t>Allows one-point system management</a:t>
            </a:r>
          </a:p>
          <a:p>
            <a:pPr lvl="1"/>
            <a:r>
              <a:rPr lang="en-US" altLang="en-US" sz="2000"/>
              <a:t>Allows remote system management</a:t>
            </a:r>
          </a:p>
          <a:p>
            <a:r>
              <a:rPr lang="en-US" altLang="en-US" sz="2800"/>
              <a:t>High availability of the system management</a:t>
            </a:r>
          </a:p>
          <a:p>
            <a:pPr lvl="1"/>
            <a:r>
              <a:rPr lang="en-US" altLang="en-US" sz="2000"/>
              <a:t>Allows high over-all system up-times</a:t>
            </a:r>
          </a:p>
          <a:p>
            <a:pPr lvl="1"/>
            <a:r>
              <a:rPr lang="en-US" altLang="en-US" sz="2000"/>
              <a:t>Allows dynamic configuration changes</a:t>
            </a:r>
          </a:p>
          <a:p>
            <a:r>
              <a:rPr lang="en-US" altLang="en-US" sz="2800"/>
              <a:t>Modular software design</a:t>
            </a:r>
          </a:p>
          <a:p>
            <a:pPr lvl="1"/>
            <a:r>
              <a:rPr lang="en-US" altLang="en-US" sz="2000"/>
              <a:t>System-independent concept &amp; design</a:t>
            </a:r>
          </a:p>
          <a:p>
            <a:pPr lvl="1"/>
            <a:r>
              <a:rPr lang="en-US" altLang="en-US" sz="2000"/>
              <a:t>Interfaces to existing management software modules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A44C022-FB2B-44CE-BA46-417C4E33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7C99F8-67E8-4DBE-965D-089DD4B5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8585B1A-9C05-4F32-9D43-A2B80971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ADB0-23C3-429E-A1A2-56ADC97F3D2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F9125B99-D3EA-4BD8-82FF-13A4B2CD87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COSMOS – Concept</a:t>
            </a:r>
            <a:endParaRPr lang="en-GB" altLang="en-US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5F4BB56E-88CE-4E35-BF13-7AEF1A72FCA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3962400" cy="2667000"/>
          </a:xfrm>
        </p:spPr>
        <p:txBody>
          <a:bodyPr/>
          <a:lstStyle/>
          <a:p>
            <a:r>
              <a:rPr lang="en-GB" altLang="en-US" sz="2800" b="1"/>
              <a:t>Configuration</a:t>
            </a:r>
            <a:endParaRPr lang="en-GB" altLang="en-US" sz="2800"/>
          </a:p>
          <a:p>
            <a:pPr lvl="1"/>
            <a:r>
              <a:rPr lang="en-GB" altLang="en-US" sz="2000"/>
              <a:t>Control the system</a:t>
            </a:r>
          </a:p>
          <a:p>
            <a:r>
              <a:rPr lang="en-GB" altLang="en-US" sz="2800" b="1"/>
              <a:t>Monitoring</a:t>
            </a:r>
            <a:endParaRPr lang="en-GB" altLang="en-US" sz="2800"/>
          </a:p>
          <a:p>
            <a:pPr lvl="1"/>
            <a:r>
              <a:rPr lang="en-GB" altLang="en-US" sz="2000"/>
              <a:t>Observe the system</a:t>
            </a:r>
          </a:p>
          <a:p>
            <a:r>
              <a:rPr lang="en-GB" altLang="en-US" sz="2800" b="1"/>
              <a:t>Planning</a:t>
            </a:r>
            <a:endParaRPr lang="en-GB" altLang="en-US" sz="2800"/>
          </a:p>
          <a:p>
            <a:pPr lvl="1"/>
            <a:r>
              <a:rPr lang="en-GB" altLang="en-US" sz="2000"/>
              <a:t>When? Who? What?</a:t>
            </a:r>
            <a:endParaRPr lang="en-GB" altLang="en-US" sz="2000" b="1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FB0BE966-E137-4CEE-9EE4-B9C10CE2167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33913" y="1752600"/>
            <a:ext cx="3976687" cy="2667000"/>
          </a:xfrm>
        </p:spPr>
        <p:txBody>
          <a:bodyPr/>
          <a:lstStyle/>
          <a:p>
            <a:r>
              <a:rPr lang="en-GB" altLang="en-US" sz="2800" b="1"/>
              <a:t>Security</a:t>
            </a:r>
            <a:endParaRPr lang="en-GB" altLang="en-US" sz="2800"/>
          </a:p>
          <a:p>
            <a:pPr lvl="1"/>
            <a:r>
              <a:rPr lang="en-GB" altLang="en-US" sz="2000"/>
              <a:t>Stability &amp; independence</a:t>
            </a:r>
          </a:p>
          <a:p>
            <a:r>
              <a:rPr lang="en-GB" altLang="en-US" sz="2800" b="1"/>
              <a:t>Faults &amp; Traps</a:t>
            </a:r>
            <a:endParaRPr lang="en-GB" altLang="en-US" sz="2800"/>
          </a:p>
          <a:p>
            <a:pPr lvl="1"/>
            <a:r>
              <a:rPr lang="en-GB" altLang="en-US" sz="2000"/>
              <a:t>Help the system</a:t>
            </a:r>
          </a:p>
          <a:p>
            <a:r>
              <a:rPr lang="en-GB" altLang="en-US" sz="2800" b="1"/>
              <a:t>Accounting</a:t>
            </a:r>
            <a:endParaRPr lang="en-GB" altLang="en-US" sz="2800"/>
          </a:p>
          <a:p>
            <a:pPr lvl="1"/>
            <a:r>
              <a:rPr lang="en-GB" altLang="en-US" sz="2000"/>
              <a:t>Charge the usage</a:t>
            </a:r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96A34470-80B7-44BA-B0B5-7B2D9C5A0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0"/>
            <a:ext cx="8077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chemeClr val="hlink"/>
                </a:solidFill>
              </a:rPr>
              <a:t>Complete, integrated system management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chemeClr val="hlink"/>
                </a:solidFill>
              </a:rPr>
              <a:t>Remote management from everywhere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b="1">
                <a:solidFill>
                  <a:schemeClr val="hlink"/>
                </a:solidFill>
              </a:rPr>
              <a:t>No administrative programming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F396FA4B-8078-44B7-AA12-96CF004F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DEAC4F1E-1DB1-40B2-AFD8-20AC948D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E73E868E-DFF4-4B81-876C-C40C0F05A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9CD72-B9EC-434B-BD70-000B36B1D27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ACDD6CAF-9B74-4536-AFE6-C8B6CBF62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COSMOS – Implementation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09BB032-387E-4F84-A607-D0B3AD3A0009}"/>
              </a:ext>
            </a:extLst>
          </p:cNvPr>
          <p:cNvSpPr>
            <a:spLocks noChangeArrowheads="1"/>
          </p:cNvSpPr>
          <p:nvPr/>
        </p:nvSpPr>
        <p:spPr bwMode="auto">
          <a:xfrm rot="-16200000">
            <a:off x="876300" y="1866900"/>
            <a:ext cx="4343400" cy="411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Ctr="1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Verdana" panose="020B0604030504040204" pitchFamily="34" charset="0"/>
              </a:rPr>
              <a:t>System Management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5A06AFAC-B114-4E2F-A478-BA59194C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438400"/>
            <a:ext cx="29718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Node Management</a:t>
            </a: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B10ACD88-16E1-4B34-9688-0F8D4B09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48000"/>
            <a:ext cx="2971800" cy="5334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SAN Management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E9315B6B-D18A-40C6-B02A-A3F11F12B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267200"/>
            <a:ext cx="2971800" cy="5334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Process Management</a:t>
            </a:r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C38B54A4-DB0B-49DC-A205-1DA221364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657600"/>
            <a:ext cx="29718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Resource Management</a:t>
            </a:r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id="{C5BA2335-E628-4BDE-86DC-182454488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2971800" cy="533400"/>
          </a:xfrm>
          <a:prstGeom prst="rect">
            <a:avLst/>
          </a:prstGeom>
          <a:solidFill>
            <a:srgbClr val="99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Storage Management</a:t>
            </a:r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25703F32-42AD-4C10-8927-1ACCBA241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876800"/>
            <a:ext cx="29718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LAN Management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83A10DA9-068E-48E9-BFBB-FF289231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28800"/>
            <a:ext cx="2971800" cy="5334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User Interface</a:t>
            </a:r>
          </a:p>
        </p:txBody>
      </p:sp>
      <p:sp>
        <p:nvSpPr>
          <p:cNvPr id="40975" name="Rectangle 15">
            <a:extLst>
              <a:ext uri="{FF2B5EF4-FFF2-40B4-BE49-F238E27FC236}">
                <a16:creationId xmlns:a16="http://schemas.microsoft.com/office/drawing/2014/main" id="{7D83A070-B1E3-4F26-ABD0-B055FCA50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38400"/>
            <a:ext cx="2971800" cy="533400"/>
          </a:xfrm>
          <a:prstGeom prst="rect">
            <a:avLst/>
          </a:prstGeom>
          <a:solidFill>
            <a:srgbClr val="99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1400"/>
              <a:t>State control and monitoring</a:t>
            </a:r>
          </a:p>
          <a:p>
            <a:r>
              <a:rPr lang="en-GB" altLang="en-US" sz="1400"/>
              <a:t>of the nodes, accounting</a:t>
            </a:r>
          </a:p>
        </p:txBody>
      </p:sp>
      <p:sp>
        <p:nvSpPr>
          <p:cNvPr id="40976" name="Rectangle 16">
            <a:extLst>
              <a:ext uri="{FF2B5EF4-FFF2-40B4-BE49-F238E27FC236}">
                <a16:creationId xmlns:a16="http://schemas.microsoft.com/office/drawing/2014/main" id="{D51E937B-2480-4E02-8642-765E561DB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048000"/>
            <a:ext cx="2971800" cy="533400"/>
          </a:xfrm>
          <a:prstGeom prst="rect">
            <a:avLst/>
          </a:prstGeom>
          <a:solidFill>
            <a:srgbClr val="FF99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1400"/>
              <a:t>SAN-dependent management</a:t>
            </a:r>
          </a:p>
          <a:p>
            <a:r>
              <a:rPr lang="en-GB" altLang="en-US" sz="1400"/>
              <a:t>and monitoring, accounting</a:t>
            </a:r>
          </a:p>
        </p:txBody>
      </p:sp>
      <p:sp>
        <p:nvSpPr>
          <p:cNvPr id="40977" name="Rectangle 17">
            <a:extLst>
              <a:ext uri="{FF2B5EF4-FFF2-40B4-BE49-F238E27FC236}">
                <a16:creationId xmlns:a16="http://schemas.microsoft.com/office/drawing/2014/main" id="{C844CD2D-2803-460D-A5C0-844407AE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267200"/>
            <a:ext cx="2971800" cy="533400"/>
          </a:xfrm>
          <a:prstGeom prst="rect">
            <a:avLst/>
          </a:prstGeom>
          <a:solidFill>
            <a:srgbClr val="99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1400"/>
              <a:t>Support of and co-operation with </a:t>
            </a:r>
            <a:br>
              <a:rPr lang="en-GB" altLang="en-US" sz="1400"/>
            </a:br>
            <a:r>
              <a:rPr lang="en-GB" altLang="en-US" sz="1400"/>
              <a:t>parallel environments as MPI/FCI</a:t>
            </a:r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C3D90630-363C-475C-882A-606742198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657600"/>
            <a:ext cx="2971800" cy="53340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1400"/>
              <a:t>Resource management:</a:t>
            </a:r>
          </a:p>
          <a:p>
            <a:r>
              <a:rPr lang="en-GB" altLang="en-US" sz="1400"/>
              <a:t>Priorities, allocation, queues</a:t>
            </a:r>
          </a:p>
        </p:txBody>
      </p:sp>
      <p:sp>
        <p:nvSpPr>
          <p:cNvPr id="40979" name="Rectangle 19">
            <a:extLst>
              <a:ext uri="{FF2B5EF4-FFF2-40B4-BE49-F238E27FC236}">
                <a16:creationId xmlns:a16="http://schemas.microsoft.com/office/drawing/2014/main" id="{18789EE7-1F76-4A1E-BD7B-C2E5276C1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86400"/>
            <a:ext cx="2971800" cy="533400"/>
          </a:xfrm>
          <a:prstGeom prst="rect">
            <a:avLst/>
          </a:prstGeom>
          <a:solidFill>
            <a:srgbClr val="99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1400"/>
              <a:t>Vendor-dependent storage</a:t>
            </a:r>
          </a:p>
          <a:p>
            <a:r>
              <a:rPr lang="en-GB" altLang="en-US" sz="1400"/>
              <a:t>management software</a:t>
            </a:r>
          </a:p>
        </p:txBody>
      </p:sp>
      <p:sp>
        <p:nvSpPr>
          <p:cNvPr id="40980" name="Rectangle 20">
            <a:extLst>
              <a:ext uri="{FF2B5EF4-FFF2-40B4-BE49-F238E27FC236}">
                <a16:creationId xmlns:a16="http://schemas.microsoft.com/office/drawing/2014/main" id="{26D1C058-92E8-48EF-B4D6-0A62AB617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876800"/>
            <a:ext cx="2971800" cy="533400"/>
          </a:xfrm>
          <a:prstGeom prst="rect">
            <a:avLst/>
          </a:prstGeom>
          <a:solidFill>
            <a:srgbClr val="FF99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1400"/>
              <a:t>SNMP-based management of</a:t>
            </a:r>
          </a:p>
          <a:p>
            <a:r>
              <a:rPr lang="en-GB" altLang="en-US" sz="1400"/>
              <a:t>used LAN components</a:t>
            </a:r>
          </a:p>
        </p:txBody>
      </p:sp>
      <p:sp>
        <p:nvSpPr>
          <p:cNvPr id="40981" name="Rectangle 21">
            <a:extLst>
              <a:ext uri="{FF2B5EF4-FFF2-40B4-BE49-F238E27FC236}">
                <a16:creationId xmlns:a16="http://schemas.microsoft.com/office/drawing/2014/main" id="{89D52172-11FA-4460-A684-AE34CB800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2971800" cy="533400"/>
          </a:xfrm>
          <a:prstGeom prst="rect">
            <a:avLst/>
          </a:prstGeom>
          <a:solidFill>
            <a:srgbClr val="CCCC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en-US" sz="1400"/>
              <a:t>User-privilege-based</a:t>
            </a:r>
          </a:p>
          <a:p>
            <a:r>
              <a:rPr lang="en-GB" altLang="en-US" sz="1400"/>
              <a:t>management and monitoring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ate Placeholder 2">
            <a:extLst>
              <a:ext uri="{FF2B5EF4-FFF2-40B4-BE49-F238E27FC236}">
                <a16:creationId xmlns:a16="http://schemas.microsoft.com/office/drawing/2014/main" id="{97006496-DC77-49CB-84FD-624AC7BB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67" name="Footer Placeholder 3">
            <a:extLst>
              <a:ext uri="{FF2B5EF4-FFF2-40B4-BE49-F238E27FC236}">
                <a16:creationId xmlns:a16="http://schemas.microsoft.com/office/drawing/2014/main" id="{1A308A72-8727-4633-B4C7-BD43CB46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68" name="Slide Number Placeholder 4">
            <a:extLst>
              <a:ext uri="{FF2B5EF4-FFF2-40B4-BE49-F238E27FC236}">
                <a16:creationId xmlns:a16="http://schemas.microsoft.com/office/drawing/2014/main" id="{5D94F7B2-BEA6-4A5B-9E09-D54798F67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49CF7-4E03-484C-9C72-D8688F30B28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AA80D4F8-AAF3-48B3-867A-C34A84DC0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COSMOS – Implementation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56AD43F-61FE-4840-9640-E5512978C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752600"/>
            <a:ext cx="2286000" cy="990600"/>
          </a:xfrm>
          <a:prstGeom prst="rect">
            <a:avLst/>
          </a:prstGeom>
          <a:solidFill>
            <a:srgbClr val="CCCC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/>
          <a:lstStyle/>
          <a:p>
            <a:pPr algn="ctr"/>
            <a:r>
              <a:rPr lang="en-US" altLang="en-US" sz="1600" b="1"/>
              <a:t>Management Center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E24E8E7C-0ED7-4C98-9113-FDCC10B8E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209800"/>
            <a:ext cx="2133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bg1"/>
                </a:solidFill>
              </a:rPr>
              <a:t>COSMOS Center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129A457E-78E7-4ADA-8CBD-53B29956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752600"/>
            <a:ext cx="2286000" cy="2057400"/>
          </a:xfrm>
          <a:prstGeom prst="rect">
            <a:avLst/>
          </a:prstGeom>
          <a:solidFill>
            <a:srgbClr val="CCCC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/>
          <a:lstStyle/>
          <a:p>
            <a:pPr algn="ctr"/>
            <a:r>
              <a:rPr lang="en-US" altLang="en-US" sz="1800" b="1"/>
              <a:t>Node 0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:a16="http://schemas.microsoft.com/office/drawing/2014/main" id="{1876980C-8478-479D-B452-6236D43E5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2133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bg1"/>
                </a:solidFill>
              </a:rPr>
              <a:t>COSMOS Agent</a:t>
            </a:r>
          </a:p>
        </p:txBody>
      </p:sp>
      <p:grpSp>
        <p:nvGrpSpPr>
          <p:cNvPr id="35847" name="Group 7">
            <a:extLst>
              <a:ext uri="{FF2B5EF4-FFF2-40B4-BE49-F238E27FC236}">
                <a16:creationId xmlns:a16="http://schemas.microsoft.com/office/drawing/2014/main" id="{B19F7DE3-9906-4470-A9E0-F6B3EE30DB43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743200"/>
            <a:ext cx="2133600" cy="457200"/>
            <a:chOff x="4032" y="1728"/>
            <a:chExt cx="1344" cy="288"/>
          </a:xfrm>
        </p:grpSpPr>
        <p:sp>
          <p:nvSpPr>
            <p:cNvPr id="35848" name="Rectangle 8">
              <a:extLst>
                <a:ext uri="{FF2B5EF4-FFF2-40B4-BE49-F238E27FC236}">
                  <a16:creationId xmlns:a16="http://schemas.microsoft.com/office/drawing/2014/main" id="{169DBF0C-B612-4C33-A441-7383DB726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1344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35849" name="Rectangle 9">
              <a:extLst>
                <a:ext uri="{FF2B5EF4-FFF2-40B4-BE49-F238E27FC236}">
                  <a16:creationId xmlns:a16="http://schemas.microsoft.com/office/drawing/2014/main" id="{CD7B4B67-6B36-4CF5-948E-EF096BEA6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776"/>
              <a:ext cx="1248" cy="192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</a:rPr>
                <a:t>Process 0</a:t>
              </a:r>
            </a:p>
          </p:txBody>
        </p:sp>
      </p:grp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AE381F45-6ACA-44EA-A5A3-884123439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886200"/>
            <a:ext cx="2286000" cy="2057400"/>
          </a:xfrm>
          <a:prstGeom prst="rect">
            <a:avLst/>
          </a:prstGeom>
          <a:solidFill>
            <a:srgbClr val="CCCC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/>
          <a:lstStyle/>
          <a:p>
            <a:pPr algn="ctr"/>
            <a:r>
              <a:rPr lang="en-US" altLang="en-US" sz="1800" b="1"/>
              <a:t>Node 1</a:t>
            </a:r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5D6C1AA0-597E-4A4C-BF5D-7F959CAF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4343400"/>
            <a:ext cx="2133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bg1"/>
                </a:solidFill>
              </a:rPr>
              <a:t>COSMOS Agent</a:t>
            </a:r>
          </a:p>
        </p:txBody>
      </p:sp>
      <p:sp>
        <p:nvSpPr>
          <p:cNvPr id="35857" name="Rectangle 17">
            <a:extLst>
              <a:ext uri="{FF2B5EF4-FFF2-40B4-BE49-F238E27FC236}">
                <a16:creationId xmlns:a16="http://schemas.microsoft.com/office/drawing/2014/main" id="{10D8FE46-4156-4BCD-A840-2751DB7DA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2600"/>
            <a:ext cx="2286000" cy="2057400"/>
          </a:xfrm>
          <a:prstGeom prst="rect">
            <a:avLst/>
          </a:prstGeom>
          <a:solidFill>
            <a:srgbClr val="CCCC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/>
          <a:lstStyle/>
          <a:p>
            <a:pPr algn="ctr"/>
            <a:r>
              <a:rPr lang="en-US" altLang="en-US" sz="1800" b="1"/>
              <a:t>Node 3</a:t>
            </a:r>
          </a:p>
        </p:txBody>
      </p:sp>
      <p:sp>
        <p:nvSpPr>
          <p:cNvPr id="35858" name="Rectangle 18">
            <a:extLst>
              <a:ext uri="{FF2B5EF4-FFF2-40B4-BE49-F238E27FC236}">
                <a16:creationId xmlns:a16="http://schemas.microsoft.com/office/drawing/2014/main" id="{642617AB-418C-4B31-A8A0-401398564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209800"/>
            <a:ext cx="2133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bg1"/>
                </a:solidFill>
              </a:rPr>
              <a:t>COSMOS Agent</a:t>
            </a:r>
          </a:p>
        </p:txBody>
      </p:sp>
      <p:sp>
        <p:nvSpPr>
          <p:cNvPr id="35863" name="Rectangle 23">
            <a:extLst>
              <a:ext uri="{FF2B5EF4-FFF2-40B4-BE49-F238E27FC236}">
                <a16:creationId xmlns:a16="http://schemas.microsoft.com/office/drawing/2014/main" id="{148FD37A-9C8F-4672-AE1E-FF00C5658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886200"/>
            <a:ext cx="2286000" cy="2057400"/>
          </a:xfrm>
          <a:prstGeom prst="rect">
            <a:avLst/>
          </a:prstGeom>
          <a:solidFill>
            <a:srgbClr val="CCCCCC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/>
          <a:lstStyle/>
          <a:p>
            <a:pPr algn="ctr"/>
            <a:r>
              <a:rPr lang="en-US" altLang="en-US" sz="1800" b="1"/>
              <a:t>Node 2</a:t>
            </a:r>
          </a:p>
        </p:txBody>
      </p:sp>
      <p:sp>
        <p:nvSpPr>
          <p:cNvPr id="35864" name="Rectangle 24">
            <a:extLst>
              <a:ext uri="{FF2B5EF4-FFF2-40B4-BE49-F238E27FC236}">
                <a16:creationId xmlns:a16="http://schemas.microsoft.com/office/drawing/2014/main" id="{B5183DF3-9070-48CD-A726-8D6AF9CF6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343400"/>
            <a:ext cx="2133600" cy="457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bg1"/>
                </a:solidFill>
              </a:rPr>
              <a:t>COSMOS Agent</a:t>
            </a:r>
          </a:p>
        </p:txBody>
      </p:sp>
      <p:cxnSp>
        <p:nvCxnSpPr>
          <p:cNvPr id="35899" name="AutoShape 59">
            <a:extLst>
              <a:ext uri="{FF2B5EF4-FFF2-40B4-BE49-F238E27FC236}">
                <a16:creationId xmlns:a16="http://schemas.microsoft.com/office/drawing/2014/main" id="{6840F322-DDBF-40DC-93DD-9C3D6EB5207E}"/>
              </a:ext>
            </a:extLst>
          </p:cNvPr>
          <p:cNvCxnSpPr>
            <a:cxnSpLocks noChangeShapeType="1"/>
            <a:stCxn id="35848" idx="1"/>
            <a:endCxn id="35846" idx="1"/>
          </p:cNvCxnSpPr>
          <p:nvPr/>
        </p:nvCxnSpPr>
        <p:spPr bwMode="auto">
          <a:xfrm rot="10800000" flipH="1">
            <a:off x="6400800" y="2438400"/>
            <a:ext cx="1588" cy="5334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5901" name="Group 61">
            <a:extLst>
              <a:ext uri="{FF2B5EF4-FFF2-40B4-BE49-F238E27FC236}">
                <a16:creationId xmlns:a16="http://schemas.microsoft.com/office/drawing/2014/main" id="{267BCF22-6278-4067-8B05-84357D777BE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438400"/>
            <a:ext cx="2133600" cy="1295400"/>
            <a:chOff x="4032" y="1536"/>
            <a:chExt cx="1344" cy="816"/>
          </a:xfrm>
        </p:grpSpPr>
        <p:grpSp>
          <p:nvGrpSpPr>
            <p:cNvPr id="35877" name="Group 37">
              <a:extLst>
                <a:ext uri="{FF2B5EF4-FFF2-40B4-BE49-F238E27FC236}">
                  <a16:creationId xmlns:a16="http://schemas.microsoft.com/office/drawing/2014/main" id="{46A05CD3-76A8-4AEE-ACC2-6BE8E221B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064"/>
              <a:ext cx="1344" cy="288"/>
              <a:chOff x="4032" y="1728"/>
              <a:chExt cx="1344" cy="288"/>
            </a:xfrm>
          </p:grpSpPr>
          <p:sp>
            <p:nvSpPr>
              <p:cNvPr id="35878" name="Rectangle 38">
                <a:extLst>
                  <a:ext uri="{FF2B5EF4-FFF2-40B4-BE49-F238E27FC236}">
                    <a16:creationId xmlns:a16="http://schemas.microsoft.com/office/drawing/2014/main" id="{420BBC8E-3C49-4C07-96DC-B0728BED1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1344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879" name="Rectangle 39">
                <a:extLst>
                  <a:ext uri="{FF2B5EF4-FFF2-40B4-BE49-F238E27FC236}">
                    <a16:creationId xmlns:a16="http://schemas.microsoft.com/office/drawing/2014/main" id="{771A20D7-7743-4013-AC87-EB927A2F8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1776"/>
                <a:ext cx="1248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>
                    <a:solidFill>
                      <a:schemeClr val="bg1"/>
                    </a:solidFill>
                  </a:rPr>
                  <a:t>Process 1</a:t>
                </a:r>
              </a:p>
            </p:txBody>
          </p:sp>
        </p:grpSp>
        <p:cxnSp>
          <p:nvCxnSpPr>
            <p:cNvPr id="35900" name="AutoShape 60">
              <a:extLst>
                <a:ext uri="{FF2B5EF4-FFF2-40B4-BE49-F238E27FC236}">
                  <a16:creationId xmlns:a16="http://schemas.microsoft.com/office/drawing/2014/main" id="{233DAC34-ED74-476B-AFD3-B6D5007A7C0D}"/>
                </a:ext>
              </a:extLst>
            </p:cNvPr>
            <p:cNvCxnSpPr>
              <a:cxnSpLocks noChangeShapeType="1"/>
              <a:stCxn id="35878" idx="1"/>
              <a:endCxn id="35846" idx="1"/>
            </p:cNvCxnSpPr>
            <p:nvPr/>
          </p:nvCxnSpPr>
          <p:spPr bwMode="auto">
            <a:xfrm rot="10800000" flipH="1">
              <a:off x="4032" y="1536"/>
              <a:ext cx="1" cy="672"/>
            </a:xfrm>
            <a:prstGeom prst="curvedConnector3">
              <a:avLst>
                <a:gd name="adj1" fmla="val -21800005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906" name="Group 66">
            <a:extLst>
              <a:ext uri="{FF2B5EF4-FFF2-40B4-BE49-F238E27FC236}">
                <a16:creationId xmlns:a16="http://schemas.microsoft.com/office/drawing/2014/main" id="{2BB73FEE-2B5E-4F1A-95AF-4B156655E0D0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72000"/>
            <a:ext cx="2133600" cy="762000"/>
            <a:chOff x="4032" y="2928"/>
            <a:chExt cx="1344" cy="480"/>
          </a:xfrm>
        </p:grpSpPr>
        <p:grpSp>
          <p:nvGrpSpPr>
            <p:cNvPr id="35902" name="Group 62">
              <a:extLst>
                <a:ext uri="{FF2B5EF4-FFF2-40B4-BE49-F238E27FC236}">
                  <a16:creationId xmlns:a16="http://schemas.microsoft.com/office/drawing/2014/main" id="{D320880B-E707-48C1-A10C-AEB5C5CE4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3120"/>
              <a:ext cx="1344" cy="288"/>
              <a:chOff x="4032" y="1728"/>
              <a:chExt cx="1344" cy="288"/>
            </a:xfrm>
          </p:grpSpPr>
          <p:sp>
            <p:nvSpPr>
              <p:cNvPr id="35903" name="Rectangle 63">
                <a:extLst>
                  <a:ext uri="{FF2B5EF4-FFF2-40B4-BE49-F238E27FC236}">
                    <a16:creationId xmlns:a16="http://schemas.microsoft.com/office/drawing/2014/main" id="{182BDB5E-331B-44D1-8591-984AF804B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1344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904" name="Rectangle 64">
                <a:extLst>
                  <a:ext uri="{FF2B5EF4-FFF2-40B4-BE49-F238E27FC236}">
                    <a16:creationId xmlns:a16="http://schemas.microsoft.com/office/drawing/2014/main" id="{F5ADE97F-5344-43AF-BCC3-00681F70C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1776"/>
                <a:ext cx="1248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>
                    <a:solidFill>
                      <a:schemeClr val="bg1"/>
                    </a:solidFill>
                  </a:rPr>
                  <a:t>Process 2</a:t>
                </a:r>
              </a:p>
            </p:txBody>
          </p:sp>
        </p:grpSp>
        <p:cxnSp>
          <p:nvCxnSpPr>
            <p:cNvPr id="35905" name="AutoShape 65">
              <a:extLst>
                <a:ext uri="{FF2B5EF4-FFF2-40B4-BE49-F238E27FC236}">
                  <a16:creationId xmlns:a16="http://schemas.microsoft.com/office/drawing/2014/main" id="{AC3C3C08-259E-4F41-84E6-5335B8DF9DB1}"/>
                </a:ext>
              </a:extLst>
            </p:cNvPr>
            <p:cNvCxnSpPr>
              <a:cxnSpLocks noChangeShapeType="1"/>
              <a:stCxn id="35903" idx="1"/>
              <a:endCxn id="35852" idx="1"/>
            </p:cNvCxnSpPr>
            <p:nvPr/>
          </p:nvCxnSpPr>
          <p:spPr bwMode="auto">
            <a:xfrm rot="10800000" flipH="1">
              <a:off x="4032" y="2928"/>
              <a:ext cx="1" cy="336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907" name="Group 67">
            <a:extLst>
              <a:ext uri="{FF2B5EF4-FFF2-40B4-BE49-F238E27FC236}">
                <a16:creationId xmlns:a16="http://schemas.microsoft.com/office/drawing/2014/main" id="{EDD9981C-52E0-4FC2-A08A-C58616B26EDC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572000"/>
            <a:ext cx="2133600" cy="1295400"/>
            <a:chOff x="4032" y="1536"/>
            <a:chExt cx="1344" cy="816"/>
          </a:xfrm>
        </p:grpSpPr>
        <p:grpSp>
          <p:nvGrpSpPr>
            <p:cNvPr id="35908" name="Group 68">
              <a:extLst>
                <a:ext uri="{FF2B5EF4-FFF2-40B4-BE49-F238E27FC236}">
                  <a16:creationId xmlns:a16="http://schemas.microsoft.com/office/drawing/2014/main" id="{DEAB75BD-8E49-4ADC-8136-7745B83E8A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064"/>
              <a:ext cx="1344" cy="288"/>
              <a:chOff x="4032" y="1728"/>
              <a:chExt cx="1344" cy="288"/>
            </a:xfrm>
          </p:grpSpPr>
          <p:sp>
            <p:nvSpPr>
              <p:cNvPr id="35909" name="Rectangle 69">
                <a:extLst>
                  <a:ext uri="{FF2B5EF4-FFF2-40B4-BE49-F238E27FC236}">
                    <a16:creationId xmlns:a16="http://schemas.microsoft.com/office/drawing/2014/main" id="{DEEA1E03-0AB3-4ED4-B8BA-0B059ED6C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1344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910" name="Rectangle 70">
                <a:extLst>
                  <a:ext uri="{FF2B5EF4-FFF2-40B4-BE49-F238E27FC236}">
                    <a16:creationId xmlns:a16="http://schemas.microsoft.com/office/drawing/2014/main" id="{DE6CBB6E-93BE-455A-AE64-21B354644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1776"/>
                <a:ext cx="1248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>
                    <a:solidFill>
                      <a:schemeClr val="bg1"/>
                    </a:solidFill>
                  </a:rPr>
                  <a:t>Process 3</a:t>
                </a:r>
              </a:p>
            </p:txBody>
          </p:sp>
        </p:grpSp>
        <p:cxnSp>
          <p:nvCxnSpPr>
            <p:cNvPr id="35911" name="AutoShape 71">
              <a:extLst>
                <a:ext uri="{FF2B5EF4-FFF2-40B4-BE49-F238E27FC236}">
                  <a16:creationId xmlns:a16="http://schemas.microsoft.com/office/drawing/2014/main" id="{1EBD2706-47AC-40C8-AE6D-39347D63886C}"/>
                </a:ext>
              </a:extLst>
            </p:cNvPr>
            <p:cNvCxnSpPr>
              <a:cxnSpLocks noChangeShapeType="1"/>
              <a:stCxn id="35909" idx="1"/>
            </p:cNvCxnSpPr>
            <p:nvPr/>
          </p:nvCxnSpPr>
          <p:spPr bwMode="auto">
            <a:xfrm rot="10800000" flipH="1">
              <a:off x="4032" y="1536"/>
              <a:ext cx="1" cy="672"/>
            </a:xfrm>
            <a:prstGeom prst="curvedConnector3">
              <a:avLst>
                <a:gd name="adj1" fmla="val -21800005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912" name="Group 72">
            <a:extLst>
              <a:ext uri="{FF2B5EF4-FFF2-40B4-BE49-F238E27FC236}">
                <a16:creationId xmlns:a16="http://schemas.microsoft.com/office/drawing/2014/main" id="{8C0EA36B-63F0-454F-AAA8-F01F8D95E3F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9600" y="4572000"/>
            <a:ext cx="2133600" cy="762000"/>
            <a:chOff x="4032" y="2928"/>
            <a:chExt cx="1344" cy="480"/>
          </a:xfrm>
        </p:grpSpPr>
        <p:grpSp>
          <p:nvGrpSpPr>
            <p:cNvPr id="35913" name="Group 73">
              <a:extLst>
                <a:ext uri="{FF2B5EF4-FFF2-40B4-BE49-F238E27FC236}">
                  <a16:creationId xmlns:a16="http://schemas.microsoft.com/office/drawing/2014/main" id="{BF090B4B-65F2-4AD1-A932-217FDA290F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3120"/>
              <a:ext cx="1344" cy="288"/>
              <a:chOff x="4032" y="1728"/>
              <a:chExt cx="1344" cy="288"/>
            </a:xfrm>
          </p:grpSpPr>
          <p:sp>
            <p:nvSpPr>
              <p:cNvPr id="35914" name="Rectangle 74">
                <a:extLst>
                  <a:ext uri="{FF2B5EF4-FFF2-40B4-BE49-F238E27FC236}">
                    <a16:creationId xmlns:a16="http://schemas.microsoft.com/office/drawing/2014/main" id="{35E62D77-7838-4FB8-8318-F5F7C4401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1344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915" name="Rectangle 75">
                <a:extLst>
                  <a:ext uri="{FF2B5EF4-FFF2-40B4-BE49-F238E27FC236}">
                    <a16:creationId xmlns:a16="http://schemas.microsoft.com/office/drawing/2014/main" id="{E88258C7-E315-49D2-8A22-EAC55B5C29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1776"/>
                <a:ext cx="1248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>
                    <a:solidFill>
                      <a:schemeClr val="bg1"/>
                    </a:solidFill>
                  </a:rPr>
                  <a:t>Process 4</a:t>
                </a:r>
              </a:p>
            </p:txBody>
          </p:sp>
        </p:grpSp>
        <p:cxnSp>
          <p:nvCxnSpPr>
            <p:cNvPr id="35916" name="AutoShape 76">
              <a:extLst>
                <a:ext uri="{FF2B5EF4-FFF2-40B4-BE49-F238E27FC236}">
                  <a16:creationId xmlns:a16="http://schemas.microsoft.com/office/drawing/2014/main" id="{14326D7A-C12C-4E90-8ED1-E5AA5F640E68}"/>
                </a:ext>
              </a:extLst>
            </p:cNvPr>
            <p:cNvCxnSpPr>
              <a:cxnSpLocks noChangeShapeType="1"/>
              <a:stCxn id="35914" idx="1"/>
            </p:cNvCxnSpPr>
            <p:nvPr/>
          </p:nvCxnSpPr>
          <p:spPr bwMode="auto">
            <a:xfrm rot="10800000" flipH="1">
              <a:off x="4032" y="2928"/>
              <a:ext cx="1" cy="336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917" name="Group 77">
            <a:extLst>
              <a:ext uri="{FF2B5EF4-FFF2-40B4-BE49-F238E27FC236}">
                <a16:creationId xmlns:a16="http://schemas.microsoft.com/office/drawing/2014/main" id="{09C270BA-3768-4C56-AB1A-CB2FEBC8D44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9600" y="4572000"/>
            <a:ext cx="2133600" cy="1295400"/>
            <a:chOff x="4032" y="1536"/>
            <a:chExt cx="1344" cy="816"/>
          </a:xfrm>
        </p:grpSpPr>
        <p:grpSp>
          <p:nvGrpSpPr>
            <p:cNvPr id="35918" name="Group 78">
              <a:extLst>
                <a:ext uri="{FF2B5EF4-FFF2-40B4-BE49-F238E27FC236}">
                  <a16:creationId xmlns:a16="http://schemas.microsoft.com/office/drawing/2014/main" id="{0902E62B-6084-49B3-9C5F-0F520F4093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064"/>
              <a:ext cx="1344" cy="288"/>
              <a:chOff x="4032" y="1728"/>
              <a:chExt cx="1344" cy="288"/>
            </a:xfrm>
          </p:grpSpPr>
          <p:sp>
            <p:nvSpPr>
              <p:cNvPr id="35919" name="Rectangle 79">
                <a:extLst>
                  <a:ext uri="{FF2B5EF4-FFF2-40B4-BE49-F238E27FC236}">
                    <a16:creationId xmlns:a16="http://schemas.microsoft.com/office/drawing/2014/main" id="{CF7BE414-0098-4836-B0BE-DFD346F77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1344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920" name="Rectangle 80">
                <a:extLst>
                  <a:ext uri="{FF2B5EF4-FFF2-40B4-BE49-F238E27FC236}">
                    <a16:creationId xmlns:a16="http://schemas.microsoft.com/office/drawing/2014/main" id="{B17C98C6-C35A-47CB-B4AB-17CA59DB7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1776"/>
                <a:ext cx="1248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>
                    <a:solidFill>
                      <a:schemeClr val="bg1"/>
                    </a:solidFill>
                  </a:rPr>
                  <a:t>Process 5</a:t>
                </a:r>
              </a:p>
            </p:txBody>
          </p:sp>
        </p:grpSp>
        <p:cxnSp>
          <p:nvCxnSpPr>
            <p:cNvPr id="35921" name="AutoShape 81">
              <a:extLst>
                <a:ext uri="{FF2B5EF4-FFF2-40B4-BE49-F238E27FC236}">
                  <a16:creationId xmlns:a16="http://schemas.microsoft.com/office/drawing/2014/main" id="{80EEB60E-3387-46CE-A305-E54E447AD00F}"/>
                </a:ext>
              </a:extLst>
            </p:cNvPr>
            <p:cNvCxnSpPr>
              <a:cxnSpLocks noChangeShapeType="1"/>
              <a:stCxn id="35919" idx="1"/>
            </p:cNvCxnSpPr>
            <p:nvPr/>
          </p:nvCxnSpPr>
          <p:spPr bwMode="auto">
            <a:xfrm rot="10800000" flipH="1">
              <a:off x="4032" y="1536"/>
              <a:ext cx="1" cy="672"/>
            </a:xfrm>
            <a:prstGeom prst="curvedConnector3">
              <a:avLst>
                <a:gd name="adj1" fmla="val -21800005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922" name="Group 82">
            <a:extLst>
              <a:ext uri="{FF2B5EF4-FFF2-40B4-BE49-F238E27FC236}">
                <a16:creationId xmlns:a16="http://schemas.microsoft.com/office/drawing/2014/main" id="{CE08328B-ECEB-491D-B86A-95E0966239B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9600" y="2438400"/>
            <a:ext cx="2133600" cy="762000"/>
            <a:chOff x="4032" y="2928"/>
            <a:chExt cx="1344" cy="480"/>
          </a:xfrm>
        </p:grpSpPr>
        <p:grpSp>
          <p:nvGrpSpPr>
            <p:cNvPr id="35923" name="Group 83">
              <a:extLst>
                <a:ext uri="{FF2B5EF4-FFF2-40B4-BE49-F238E27FC236}">
                  <a16:creationId xmlns:a16="http://schemas.microsoft.com/office/drawing/2014/main" id="{DE7BB949-976D-4F26-BC3B-7FE8BDB64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3120"/>
              <a:ext cx="1344" cy="288"/>
              <a:chOff x="4032" y="1728"/>
              <a:chExt cx="1344" cy="288"/>
            </a:xfrm>
          </p:grpSpPr>
          <p:sp>
            <p:nvSpPr>
              <p:cNvPr id="35924" name="Rectangle 84">
                <a:extLst>
                  <a:ext uri="{FF2B5EF4-FFF2-40B4-BE49-F238E27FC236}">
                    <a16:creationId xmlns:a16="http://schemas.microsoft.com/office/drawing/2014/main" id="{1B385F4B-509D-48C7-844E-AB6D9FDA4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1344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925" name="Rectangle 85">
                <a:extLst>
                  <a:ext uri="{FF2B5EF4-FFF2-40B4-BE49-F238E27FC236}">
                    <a16:creationId xmlns:a16="http://schemas.microsoft.com/office/drawing/2014/main" id="{9FEE75C5-4C99-418E-923E-7AABD92ED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1776"/>
                <a:ext cx="1248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>
                    <a:solidFill>
                      <a:schemeClr val="bg1"/>
                    </a:solidFill>
                  </a:rPr>
                  <a:t>Process 6</a:t>
                </a:r>
              </a:p>
            </p:txBody>
          </p:sp>
        </p:grpSp>
        <p:cxnSp>
          <p:nvCxnSpPr>
            <p:cNvPr id="35926" name="AutoShape 86">
              <a:extLst>
                <a:ext uri="{FF2B5EF4-FFF2-40B4-BE49-F238E27FC236}">
                  <a16:creationId xmlns:a16="http://schemas.microsoft.com/office/drawing/2014/main" id="{CC679A4E-D67A-4E27-8CCE-8FF4A916E7ED}"/>
                </a:ext>
              </a:extLst>
            </p:cNvPr>
            <p:cNvCxnSpPr>
              <a:cxnSpLocks noChangeShapeType="1"/>
              <a:stCxn id="35924" idx="1"/>
            </p:cNvCxnSpPr>
            <p:nvPr/>
          </p:nvCxnSpPr>
          <p:spPr bwMode="auto">
            <a:xfrm rot="10800000" flipH="1">
              <a:off x="4032" y="2928"/>
              <a:ext cx="1" cy="336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927" name="Group 87">
            <a:extLst>
              <a:ext uri="{FF2B5EF4-FFF2-40B4-BE49-F238E27FC236}">
                <a16:creationId xmlns:a16="http://schemas.microsoft.com/office/drawing/2014/main" id="{4DFE2172-A967-4A37-B8F3-8315ADB9F13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9600" y="2438400"/>
            <a:ext cx="2133600" cy="1295400"/>
            <a:chOff x="4032" y="1536"/>
            <a:chExt cx="1344" cy="816"/>
          </a:xfrm>
        </p:grpSpPr>
        <p:grpSp>
          <p:nvGrpSpPr>
            <p:cNvPr id="35928" name="Group 88">
              <a:extLst>
                <a:ext uri="{FF2B5EF4-FFF2-40B4-BE49-F238E27FC236}">
                  <a16:creationId xmlns:a16="http://schemas.microsoft.com/office/drawing/2014/main" id="{E6697A02-A98E-4B48-B392-9A064CE9AC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064"/>
              <a:ext cx="1344" cy="288"/>
              <a:chOff x="4032" y="1728"/>
              <a:chExt cx="1344" cy="288"/>
            </a:xfrm>
          </p:grpSpPr>
          <p:sp>
            <p:nvSpPr>
              <p:cNvPr id="35929" name="Rectangle 89">
                <a:extLst>
                  <a:ext uri="{FF2B5EF4-FFF2-40B4-BE49-F238E27FC236}">
                    <a16:creationId xmlns:a16="http://schemas.microsoft.com/office/drawing/2014/main" id="{EB3921ED-21BE-43D9-8398-4E2A90EC6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728"/>
                <a:ext cx="1344" cy="2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alt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930" name="Rectangle 90">
                <a:extLst>
                  <a:ext uri="{FF2B5EF4-FFF2-40B4-BE49-F238E27FC236}">
                    <a16:creationId xmlns:a16="http://schemas.microsoft.com/office/drawing/2014/main" id="{978F0976-67E1-44A6-BE12-7784BE87C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1776"/>
                <a:ext cx="1248" cy="19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sz="1800" b="1">
                    <a:solidFill>
                      <a:schemeClr val="bg1"/>
                    </a:solidFill>
                  </a:rPr>
                  <a:t>Process 7</a:t>
                </a:r>
              </a:p>
            </p:txBody>
          </p:sp>
        </p:grpSp>
        <p:cxnSp>
          <p:nvCxnSpPr>
            <p:cNvPr id="35931" name="AutoShape 91">
              <a:extLst>
                <a:ext uri="{FF2B5EF4-FFF2-40B4-BE49-F238E27FC236}">
                  <a16:creationId xmlns:a16="http://schemas.microsoft.com/office/drawing/2014/main" id="{94E55542-D876-45B5-B53F-D59347595534}"/>
                </a:ext>
              </a:extLst>
            </p:cNvPr>
            <p:cNvCxnSpPr>
              <a:cxnSpLocks noChangeShapeType="1"/>
              <a:stCxn id="35929" idx="1"/>
            </p:cNvCxnSpPr>
            <p:nvPr/>
          </p:nvCxnSpPr>
          <p:spPr bwMode="auto">
            <a:xfrm rot="10800000" flipH="1">
              <a:off x="4032" y="1536"/>
              <a:ext cx="1" cy="672"/>
            </a:xfrm>
            <a:prstGeom prst="curvedConnector3">
              <a:avLst>
                <a:gd name="adj1" fmla="val -21800005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934" name="Group 94">
            <a:extLst>
              <a:ext uri="{FF2B5EF4-FFF2-40B4-BE49-F238E27FC236}">
                <a16:creationId xmlns:a16="http://schemas.microsoft.com/office/drawing/2014/main" id="{4155AC3E-9883-43B4-9A6A-86136C24630E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819400"/>
            <a:ext cx="2286000" cy="990600"/>
            <a:chOff x="2160" y="1824"/>
            <a:chExt cx="1440" cy="624"/>
          </a:xfrm>
        </p:grpSpPr>
        <p:sp>
          <p:nvSpPr>
            <p:cNvPr id="35932" name="Rectangle 92">
              <a:extLst>
                <a:ext uri="{FF2B5EF4-FFF2-40B4-BE49-F238E27FC236}">
                  <a16:creationId xmlns:a16="http://schemas.microsoft.com/office/drawing/2014/main" id="{9BDAE2CE-4562-40D3-AA7A-F307EDEB4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824"/>
              <a:ext cx="1440" cy="624"/>
            </a:xfrm>
            <a:prstGeom prst="rect">
              <a:avLst/>
            </a:prstGeom>
            <a:solidFill>
              <a:srgbClr val="CCCC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/>
            <a:lstStyle/>
            <a:p>
              <a:pPr algn="ctr"/>
              <a:r>
                <a:rPr lang="en-US" altLang="en-US" sz="1600" b="1"/>
                <a:t>Management Center</a:t>
              </a:r>
            </a:p>
          </p:txBody>
        </p:sp>
        <p:sp>
          <p:nvSpPr>
            <p:cNvPr id="35933" name="Rectangle 93">
              <a:extLst>
                <a:ext uri="{FF2B5EF4-FFF2-40B4-BE49-F238E27FC236}">
                  <a16:creationId xmlns:a16="http://schemas.microsoft.com/office/drawing/2014/main" id="{CB2E0E34-0BA5-4D20-8CF2-137A73F53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112"/>
              <a:ext cx="1344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</a:rPr>
                <a:t>COSMOS Center</a:t>
              </a:r>
            </a:p>
          </p:txBody>
        </p:sp>
      </p:grpSp>
      <p:grpSp>
        <p:nvGrpSpPr>
          <p:cNvPr id="35935" name="Group 95">
            <a:extLst>
              <a:ext uri="{FF2B5EF4-FFF2-40B4-BE49-F238E27FC236}">
                <a16:creationId xmlns:a16="http://schemas.microsoft.com/office/drawing/2014/main" id="{2B878DB9-5AAC-4753-BC19-080810C58576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886200"/>
            <a:ext cx="2286000" cy="990600"/>
            <a:chOff x="2160" y="1824"/>
            <a:chExt cx="1440" cy="624"/>
          </a:xfrm>
        </p:grpSpPr>
        <p:sp>
          <p:nvSpPr>
            <p:cNvPr id="35936" name="Rectangle 96">
              <a:extLst>
                <a:ext uri="{FF2B5EF4-FFF2-40B4-BE49-F238E27FC236}">
                  <a16:creationId xmlns:a16="http://schemas.microsoft.com/office/drawing/2014/main" id="{424366B0-96E7-404B-B2D7-0A578E860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824"/>
              <a:ext cx="1440" cy="624"/>
            </a:xfrm>
            <a:prstGeom prst="rect">
              <a:avLst/>
            </a:prstGeom>
            <a:solidFill>
              <a:srgbClr val="CCCCCC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Ctr="1"/>
            <a:lstStyle/>
            <a:p>
              <a:pPr algn="ctr"/>
              <a:r>
                <a:rPr lang="en-US" altLang="en-US" sz="1600" b="1"/>
                <a:t>Management Center</a:t>
              </a:r>
            </a:p>
          </p:txBody>
        </p:sp>
        <p:sp>
          <p:nvSpPr>
            <p:cNvPr id="35937" name="Rectangle 97">
              <a:extLst>
                <a:ext uri="{FF2B5EF4-FFF2-40B4-BE49-F238E27FC236}">
                  <a16:creationId xmlns:a16="http://schemas.microsoft.com/office/drawing/2014/main" id="{B944D005-3B11-4713-90B0-F28A0E142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2112"/>
              <a:ext cx="1344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</a:rPr>
                <a:t>COSMOS Center</a:t>
              </a:r>
            </a:p>
          </p:txBody>
        </p:sp>
      </p:grpSp>
      <p:grpSp>
        <p:nvGrpSpPr>
          <p:cNvPr id="35938" name="Group 98">
            <a:extLst>
              <a:ext uri="{FF2B5EF4-FFF2-40B4-BE49-F238E27FC236}">
                <a16:creationId xmlns:a16="http://schemas.microsoft.com/office/drawing/2014/main" id="{9D11B023-32CB-4AD9-87BC-FF3FB79A6F32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2438400"/>
            <a:ext cx="1588" cy="2133600"/>
            <a:chOff x="2208" y="1536"/>
            <a:chExt cx="1" cy="1344"/>
          </a:xfrm>
        </p:grpSpPr>
        <p:cxnSp>
          <p:nvCxnSpPr>
            <p:cNvPr id="35939" name="AutoShape 99">
              <a:extLst>
                <a:ext uri="{FF2B5EF4-FFF2-40B4-BE49-F238E27FC236}">
                  <a16:creationId xmlns:a16="http://schemas.microsoft.com/office/drawing/2014/main" id="{532B92F5-40BA-4646-99D8-FBC5E57BC9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2208" y="1536"/>
              <a:ext cx="1" cy="672"/>
            </a:xfrm>
            <a:prstGeom prst="curvedConnector3">
              <a:avLst>
                <a:gd name="adj1" fmla="val -10000005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40" name="AutoShape 100">
              <a:extLst>
                <a:ext uri="{FF2B5EF4-FFF2-40B4-BE49-F238E27FC236}">
                  <a16:creationId xmlns:a16="http://schemas.microsoft.com/office/drawing/2014/main" id="{A7568DDC-DEA7-4630-AF87-6A27E40BC7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2208" y="1536"/>
              <a:ext cx="1" cy="1344"/>
            </a:xfrm>
            <a:prstGeom prst="curvedConnector3">
              <a:avLst>
                <a:gd name="adj1" fmla="val -17400005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941" name="AutoShape 101">
              <a:extLst>
                <a:ext uri="{FF2B5EF4-FFF2-40B4-BE49-F238E27FC236}">
                  <a16:creationId xmlns:a16="http://schemas.microsoft.com/office/drawing/2014/main" id="{59D9F265-5C82-40DB-8C91-FA2F178589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2208" y="2208"/>
              <a:ext cx="1" cy="672"/>
            </a:xfrm>
            <a:prstGeom prst="curvedConnector3">
              <a:avLst>
                <a:gd name="adj1" fmla="val -10000005"/>
              </a:avLst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5942" name="AutoShape 102">
            <a:extLst>
              <a:ext uri="{FF2B5EF4-FFF2-40B4-BE49-F238E27FC236}">
                <a16:creationId xmlns:a16="http://schemas.microsoft.com/office/drawing/2014/main" id="{A316289C-554C-4DB6-AFCA-819A15DA10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24384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943" name="AutoShape 103">
            <a:extLst>
              <a:ext uri="{FF2B5EF4-FFF2-40B4-BE49-F238E27FC236}">
                <a16:creationId xmlns:a16="http://schemas.microsoft.com/office/drawing/2014/main" id="{89238197-468F-416C-8B63-21D5E8BA14C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43200" y="45720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944" name="AutoShape 104">
            <a:extLst>
              <a:ext uri="{FF2B5EF4-FFF2-40B4-BE49-F238E27FC236}">
                <a16:creationId xmlns:a16="http://schemas.microsoft.com/office/drawing/2014/main" id="{CAAC02B7-F0BC-4F46-AB91-3E0E8735BE5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638800" y="3505200"/>
            <a:ext cx="762000" cy="1066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945" name="AutoShape 105">
            <a:extLst>
              <a:ext uri="{FF2B5EF4-FFF2-40B4-BE49-F238E27FC236}">
                <a16:creationId xmlns:a16="http://schemas.microsoft.com/office/drawing/2014/main" id="{3C237F1D-A68A-4868-9FD0-C6CDBE5F8B3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38800" y="2438400"/>
            <a:ext cx="7620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5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5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autoUpdateAnimBg="0"/>
      <p:bldP spid="35844" grpId="0" animBg="1" autoUpdateAnimBg="0"/>
      <p:bldP spid="35845" grpId="0" animBg="1" autoUpdateAnimBg="0"/>
      <p:bldP spid="35846" grpId="0" animBg="1" autoUpdateAnimBg="0"/>
      <p:bldP spid="35851" grpId="0" animBg="1" autoUpdateAnimBg="0"/>
      <p:bldP spid="35852" grpId="0" animBg="1" autoUpdateAnimBg="0"/>
      <p:bldP spid="35857" grpId="0" animBg="1" autoUpdateAnimBg="0"/>
      <p:bldP spid="35858" grpId="0" animBg="1" autoUpdateAnimBg="0"/>
      <p:bldP spid="35863" grpId="0" animBg="1" autoUpdateAnimBg="0"/>
      <p:bldP spid="3586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0D03989-53F8-4F96-9A7B-642E2DB2D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118F304-D52F-4BC6-9975-A0B0A9CC9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B8AEAB-A4B9-4D36-A5CA-3F33DC79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AE6BC-F375-4EA9-97EA-324A34F6D94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B35E16E1-E090-4160-8A79-D90B068B3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Gridware GRD/Codine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9262E64-6F58-40F1-B4B9-3D0709647C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Powerful resource management</a:t>
            </a:r>
          </a:p>
          <a:p>
            <a:pPr lvl="1"/>
            <a:r>
              <a:rPr lang="en-US" altLang="en-US" sz="2000"/>
              <a:t>Integrates resource and batch management</a:t>
            </a:r>
          </a:p>
          <a:p>
            <a:pPr lvl="1"/>
            <a:r>
              <a:rPr lang="en-US" altLang="en-US" sz="2000"/>
              <a:t>Ticket-based job scheduling scheme</a:t>
            </a:r>
          </a:p>
          <a:p>
            <a:pPr lvl="1"/>
            <a:r>
              <a:rPr lang="en-US" altLang="en-US" sz="2000"/>
              <a:t>Well-defined interfaces</a:t>
            </a:r>
          </a:p>
          <a:p>
            <a:r>
              <a:rPr lang="en-US" altLang="en-US" sz="2800"/>
              <a:t>Some drawbacks at this moment</a:t>
            </a:r>
          </a:p>
          <a:p>
            <a:pPr lvl="1"/>
            <a:r>
              <a:rPr lang="en-US" altLang="en-US" sz="2000"/>
              <a:t>GRD/Codine is not topology-aware</a:t>
            </a:r>
          </a:p>
          <a:p>
            <a:pPr lvl="1"/>
            <a:r>
              <a:rPr lang="en-US" altLang="en-US" sz="2000"/>
              <a:t>GRD/Codine is a commercial product</a:t>
            </a:r>
          </a:p>
        </p:txBody>
      </p:sp>
      <p:pic>
        <p:nvPicPr>
          <p:cNvPr id="53252" name="Picture 4">
            <a:extLst>
              <a:ext uri="{FF2B5EF4-FFF2-40B4-BE49-F238E27FC236}">
                <a16:creationId xmlns:a16="http://schemas.microsoft.com/office/drawing/2014/main" id="{0BC7AAA0-2077-4779-A8E3-5684F3B6F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76600"/>
            <a:ext cx="19399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>
            <a:extLst>
              <a:ext uri="{FF2B5EF4-FFF2-40B4-BE49-F238E27FC236}">
                <a16:creationId xmlns:a16="http://schemas.microsoft.com/office/drawing/2014/main" id="{A821794E-9D2C-41BE-B248-796FC0827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86400"/>
            <a:ext cx="22288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7526FAF7-A031-4579-975C-D17367F9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47277518-D17D-4400-B98C-99E82E99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DD248212-CD66-4480-A97D-587367C1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D616-D413-4BB8-9B2F-BC156799AF1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EEDD663-59CC-429C-AE2F-D26A1D6A0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685800"/>
          </a:xfrm>
        </p:spPr>
        <p:txBody>
          <a:bodyPr/>
          <a:lstStyle/>
          <a:p>
            <a:r>
              <a:rPr lang="en-GB" altLang="en-US"/>
              <a:t>COSMOS – Interaction with GRD/Codine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80E1C89-5C1E-4B85-9273-6A58315FD48B}"/>
              </a:ext>
            </a:extLst>
          </p:cNvPr>
          <p:cNvSpPr>
            <a:spLocks noChangeArrowheads="1"/>
          </p:cNvSpPr>
          <p:nvPr/>
        </p:nvSpPr>
        <p:spPr bwMode="auto">
          <a:xfrm rot="-16200000">
            <a:off x="152400" y="2133600"/>
            <a:ext cx="4343400" cy="3581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Ctr="1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Verdana" panose="020B0604030504040204" pitchFamily="34" charset="0"/>
              </a:rPr>
              <a:t>System Management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3EB1614E-BA73-4178-AFB4-3C7D791C3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438400"/>
            <a:ext cx="29718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Node Management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39ABDE1-16C5-4F11-A857-104119527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0"/>
            <a:ext cx="2971800" cy="5334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SAN Management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C33AD699-7FEF-49B1-B17A-57F97442D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267200"/>
            <a:ext cx="2971800" cy="5334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Process Management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52CF0D01-0DAA-4ADB-971D-C46AC4A8F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486400"/>
            <a:ext cx="2971800" cy="533400"/>
          </a:xfrm>
          <a:prstGeom prst="rect">
            <a:avLst/>
          </a:prstGeom>
          <a:solidFill>
            <a:srgbClr val="99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Storage Management</a:t>
            </a:r>
          </a:p>
        </p:txBody>
      </p:sp>
      <p:sp>
        <p:nvSpPr>
          <p:cNvPr id="41993" name="Rectangle 9">
            <a:extLst>
              <a:ext uri="{FF2B5EF4-FFF2-40B4-BE49-F238E27FC236}">
                <a16:creationId xmlns:a16="http://schemas.microsoft.com/office/drawing/2014/main" id="{D6A1DBB0-DC04-4CD3-BEDB-A98B501ED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4876800"/>
            <a:ext cx="2971800" cy="533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LAN Management</a:t>
            </a:r>
          </a:p>
        </p:txBody>
      </p: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827E31EB-B3C7-4EAD-B723-C8594C82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828800"/>
            <a:ext cx="2971800" cy="5334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User Interface</a:t>
            </a:r>
          </a:p>
        </p:txBody>
      </p:sp>
      <p:sp>
        <p:nvSpPr>
          <p:cNvPr id="42002" name="Rectangle 18">
            <a:extLst>
              <a:ext uri="{FF2B5EF4-FFF2-40B4-BE49-F238E27FC236}">
                <a16:creationId xmlns:a16="http://schemas.microsoft.com/office/drawing/2014/main" id="{F295AD8D-03AE-436E-A7EA-E0915C2C7B89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648200" y="2133600"/>
            <a:ext cx="4343400" cy="3581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Ctr="1"/>
          <a:lstStyle/>
          <a:p>
            <a:pPr algn="ctr"/>
            <a:r>
              <a:rPr lang="en-GB" altLang="en-US" b="1">
                <a:solidFill>
                  <a:schemeClr val="bg1"/>
                </a:solidFill>
                <a:latin typeface="Verdana" panose="020B0604030504040204" pitchFamily="34" charset="0"/>
              </a:rPr>
              <a:t>GRD/Codine</a:t>
            </a:r>
          </a:p>
        </p:txBody>
      </p:sp>
      <p:sp>
        <p:nvSpPr>
          <p:cNvPr id="42003" name="Rectangle 19">
            <a:extLst>
              <a:ext uri="{FF2B5EF4-FFF2-40B4-BE49-F238E27FC236}">
                <a16:creationId xmlns:a16="http://schemas.microsoft.com/office/drawing/2014/main" id="{3CC55969-F8D7-40C0-AF0F-ADE1295E1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438400"/>
            <a:ext cx="2971800" cy="5334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Node Monitoring</a:t>
            </a:r>
          </a:p>
        </p:txBody>
      </p:sp>
      <p:sp>
        <p:nvSpPr>
          <p:cNvPr id="42005" name="Rectangle 21">
            <a:extLst>
              <a:ext uri="{FF2B5EF4-FFF2-40B4-BE49-F238E27FC236}">
                <a16:creationId xmlns:a16="http://schemas.microsoft.com/office/drawing/2014/main" id="{193624E4-AA32-494A-B7A0-3BF2962E9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267200"/>
            <a:ext cx="2971800" cy="533400"/>
          </a:xfrm>
          <a:prstGeom prst="rect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Process Monitoring</a:t>
            </a:r>
          </a:p>
        </p:txBody>
      </p:sp>
      <p:sp>
        <p:nvSpPr>
          <p:cNvPr id="42006" name="Rectangle 22">
            <a:extLst>
              <a:ext uri="{FF2B5EF4-FFF2-40B4-BE49-F238E27FC236}">
                <a16:creationId xmlns:a16="http://schemas.microsoft.com/office/drawing/2014/main" id="{59B0C7AA-93CD-4A22-99AC-78A8551E1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657600"/>
            <a:ext cx="29718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Resource Management</a:t>
            </a:r>
          </a:p>
        </p:txBody>
      </p:sp>
      <p:sp>
        <p:nvSpPr>
          <p:cNvPr id="42009" name="Rectangle 25">
            <a:extLst>
              <a:ext uri="{FF2B5EF4-FFF2-40B4-BE49-F238E27FC236}">
                <a16:creationId xmlns:a16="http://schemas.microsoft.com/office/drawing/2014/main" id="{CE687188-B985-4876-9A55-79D6C700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828800"/>
            <a:ext cx="2971800" cy="53340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User Interface</a:t>
            </a:r>
          </a:p>
        </p:txBody>
      </p:sp>
      <p:sp>
        <p:nvSpPr>
          <p:cNvPr id="42011" name="Rectangle 27">
            <a:extLst>
              <a:ext uri="{FF2B5EF4-FFF2-40B4-BE49-F238E27FC236}">
                <a16:creationId xmlns:a16="http://schemas.microsoft.com/office/drawing/2014/main" id="{2AFFD3C2-8603-4291-91DC-C860C9530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048000"/>
            <a:ext cx="29718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42012" name="Rectangle 28">
            <a:extLst>
              <a:ext uri="{FF2B5EF4-FFF2-40B4-BE49-F238E27FC236}">
                <a16:creationId xmlns:a16="http://schemas.microsoft.com/office/drawing/2014/main" id="{8D8B1FDB-B1A3-42A7-8D2E-51A0137BE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657600"/>
            <a:ext cx="29718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 sz="1800" b="1"/>
              <a:t>Resource Management</a:t>
            </a:r>
          </a:p>
        </p:txBody>
      </p:sp>
      <p:sp>
        <p:nvSpPr>
          <p:cNvPr id="42013" name="AutoShape 29">
            <a:extLst>
              <a:ext uri="{FF2B5EF4-FFF2-40B4-BE49-F238E27FC236}">
                <a16:creationId xmlns:a16="http://schemas.microsoft.com/office/drawing/2014/main" id="{0A363278-DC40-40D0-AC16-564ABE29D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267200"/>
            <a:ext cx="762000" cy="533400"/>
          </a:xfrm>
          <a:prstGeom prst="homePlate">
            <a:avLst>
              <a:gd name="adj" fmla="val 4910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AutoShape 30">
            <a:extLst>
              <a:ext uri="{FF2B5EF4-FFF2-40B4-BE49-F238E27FC236}">
                <a16:creationId xmlns:a16="http://schemas.microsoft.com/office/drawing/2014/main" id="{C53F673E-F16D-47A7-9333-F0E5CFAC7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438400"/>
            <a:ext cx="762000" cy="5334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AutoShape 31">
            <a:extLst>
              <a:ext uri="{FF2B5EF4-FFF2-40B4-BE49-F238E27FC236}">
                <a16:creationId xmlns:a16="http://schemas.microsoft.com/office/drawing/2014/main" id="{05387CE9-7D2E-4F88-B3A3-6B432A81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048000"/>
            <a:ext cx="762000" cy="533400"/>
          </a:xfrm>
          <a:prstGeom prst="homePlate">
            <a:avLst>
              <a:gd name="adj" fmla="val 4910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AutoShape 32">
            <a:extLst>
              <a:ext uri="{FF2B5EF4-FFF2-40B4-BE49-F238E27FC236}">
                <a16:creationId xmlns:a16="http://schemas.microsoft.com/office/drawing/2014/main" id="{95CBCFF2-81DF-4FD9-8A9F-8C5FF045E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657600"/>
            <a:ext cx="762000" cy="533400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FF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B0244-2403-4218-ACCC-BEEAEAEA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D1408-3178-4616-B742-F7093574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010A-235C-4259-95EF-B6E2E022B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A6E2-93A5-4E47-A72E-FF0F85D98EE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962195B-5A4A-4761-86C0-1E91616F0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Roadmap of COSMOS Development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87D4078-D2A1-40F5-8646-BB5CBA1BB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153400" cy="4343400"/>
          </a:xfrm>
        </p:spPr>
        <p:txBody>
          <a:bodyPr/>
          <a:lstStyle/>
          <a:p>
            <a:r>
              <a:rPr lang="en-GB" altLang="en-US" sz="2800"/>
              <a:t>Prototype release plan for COSMOS</a:t>
            </a:r>
          </a:p>
          <a:p>
            <a:pPr lvl="1"/>
            <a:r>
              <a:rPr lang="en-GB" altLang="en-US" sz="2000"/>
              <a:t>1Q2000	– Centralised process and SAN management</a:t>
            </a:r>
          </a:p>
          <a:p>
            <a:pPr lvl="1"/>
            <a:r>
              <a:rPr lang="en-GB" altLang="en-US" sz="2000"/>
              <a:t>2Q2000	– Distributed system management framework</a:t>
            </a:r>
          </a:p>
          <a:p>
            <a:pPr lvl="1"/>
            <a:r>
              <a:rPr lang="en-GB" altLang="en-US" sz="2000"/>
              <a:t>3Q2000	– Complete non-interactive management</a:t>
            </a:r>
          </a:p>
          <a:p>
            <a:pPr lvl="1"/>
            <a:r>
              <a:rPr lang="en-GB" altLang="en-US" sz="2000"/>
              <a:t>4Q2000	– Complete interactive management</a:t>
            </a:r>
          </a:p>
          <a:p>
            <a:r>
              <a:rPr lang="en-GB" altLang="en-US" sz="2800"/>
              <a:t>Interaction between COSMOS &amp; GRD/Codine</a:t>
            </a:r>
          </a:p>
          <a:p>
            <a:pPr lvl="1"/>
            <a:r>
              <a:rPr lang="en-GB" altLang="en-US" sz="2000"/>
              <a:t>Transfer of topology and configuration information</a:t>
            </a:r>
          </a:p>
          <a:p>
            <a:pPr lvl="1"/>
            <a:r>
              <a:rPr lang="en-GB" altLang="en-US" sz="2000"/>
              <a:t>Exchange of monitoring information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F442C1C-999B-4AD7-94E2-B8B428EEA8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8534400" cy="1371600"/>
          </a:xfrm>
        </p:spPr>
        <p:txBody>
          <a:bodyPr/>
          <a:lstStyle/>
          <a:p>
            <a:r>
              <a:rPr lang="en-US" altLang="en-US" sz="2800"/>
              <a:t>Vision for System and Resource Management</a:t>
            </a:r>
            <a:br>
              <a:rPr lang="en-US" altLang="en-US" sz="2800"/>
            </a:br>
            <a:r>
              <a:rPr lang="en-US" altLang="en-US" sz="2800"/>
              <a:t>of the Swiss-Tx class of Supercomputers</a:t>
            </a:r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9C0830C-A073-4CCC-ABEF-7AE00C288D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Josef Nemecek</a:t>
            </a:r>
          </a:p>
          <a:p>
            <a:r>
              <a:rPr lang="en-US" altLang="en-US" sz="1800"/>
              <a:t>ETH Zürich &amp; Supercomputing Systems AG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0A3CA-7B23-4225-8B28-EF58F12D1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0023D-694C-4F35-9CE9-C9F38C66B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D583C-A5B7-4964-AF6C-0C2C08F8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EBF2B-8E4D-4A6D-8D98-0E6F1D24B13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563C161A-2F23-433E-BE13-9EBC9754E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Agenda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9EB8F3F-2C36-4BEE-958E-4F011A084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343400"/>
          </a:xfrm>
        </p:spPr>
        <p:txBody>
          <a:bodyPr/>
          <a:lstStyle/>
          <a:p>
            <a:r>
              <a:rPr lang="en-US" altLang="en-US" sz="2800"/>
              <a:t>The Supercomputer Lifecycle then and now</a:t>
            </a:r>
          </a:p>
          <a:p>
            <a:r>
              <a:rPr lang="en-US" altLang="en-US" sz="2800"/>
              <a:t>The Swiss-T1 Management SW: </a:t>
            </a:r>
            <a:r>
              <a:rPr lang="en-US" altLang="en-US" sz="2800" b="1">
                <a:solidFill>
                  <a:schemeClr val="tx2"/>
                </a:solidFill>
              </a:rPr>
              <a:t>COSMOS</a:t>
            </a:r>
            <a:br>
              <a:rPr lang="en-US" altLang="en-US" sz="2800"/>
            </a:br>
            <a:r>
              <a:rPr lang="en-US" altLang="en-US" sz="2000">
                <a:solidFill>
                  <a:schemeClr val="tx2"/>
                </a:solidFill>
              </a:rPr>
              <a:t>Co</a:t>
            </a:r>
            <a:r>
              <a:rPr lang="en-US" altLang="en-US" sz="2000"/>
              <a:t>mmodity </a:t>
            </a:r>
            <a:r>
              <a:rPr lang="en-US" altLang="en-US" sz="2000">
                <a:solidFill>
                  <a:schemeClr val="tx2"/>
                </a:solidFill>
              </a:rPr>
              <a:t>S</a:t>
            </a:r>
            <a:r>
              <a:rPr lang="en-US" altLang="en-US" sz="2000"/>
              <a:t>upercomputer </a:t>
            </a:r>
            <a:r>
              <a:rPr lang="en-US" altLang="en-US" sz="2000">
                <a:solidFill>
                  <a:schemeClr val="tx2"/>
                </a:solidFill>
              </a:rPr>
              <a:t>M</a:t>
            </a:r>
            <a:r>
              <a:rPr lang="en-US" altLang="en-US" sz="2000"/>
              <a:t>anagement </a:t>
            </a:r>
            <a:r>
              <a:rPr lang="en-US" altLang="en-US" sz="2000">
                <a:solidFill>
                  <a:schemeClr val="tx2"/>
                </a:solidFill>
              </a:rPr>
              <a:t>O</a:t>
            </a:r>
            <a:r>
              <a:rPr lang="en-US" altLang="en-US" sz="2000"/>
              <a:t>perating </a:t>
            </a:r>
            <a:r>
              <a:rPr lang="en-US" altLang="en-US" sz="2000">
                <a:solidFill>
                  <a:schemeClr val="tx2"/>
                </a:solidFill>
              </a:rPr>
              <a:t>S</a:t>
            </a:r>
            <a:r>
              <a:rPr lang="en-US" altLang="en-US" sz="2000"/>
              <a:t>ystem</a:t>
            </a:r>
          </a:p>
          <a:p>
            <a:pPr lvl="1"/>
            <a:r>
              <a:rPr lang="en-US" altLang="en-US" sz="2000"/>
              <a:t>The goals of COSMOS</a:t>
            </a:r>
          </a:p>
          <a:p>
            <a:pPr lvl="1"/>
            <a:r>
              <a:rPr lang="en-US" altLang="en-US" sz="2000"/>
              <a:t>The concept of COSMOS</a:t>
            </a:r>
          </a:p>
          <a:p>
            <a:pPr lvl="1"/>
            <a:r>
              <a:rPr lang="en-US" altLang="en-US" sz="2000"/>
              <a:t>Implementation of COSMOS</a:t>
            </a:r>
          </a:p>
          <a:p>
            <a:r>
              <a:rPr lang="en-US" altLang="en-US" sz="2800"/>
              <a:t>Software Integration with existing Parts</a:t>
            </a:r>
          </a:p>
          <a:p>
            <a:r>
              <a:rPr lang="en-US" altLang="en-US" sz="2800"/>
              <a:t>Roadmap of </a:t>
            </a:r>
            <a:r>
              <a:rPr lang="en-US" altLang="en-US" sz="2800" b="1">
                <a:solidFill>
                  <a:schemeClr val="tx2"/>
                </a:solidFill>
              </a:rPr>
              <a:t>COSMOS</a:t>
            </a:r>
            <a:endParaRPr lang="en-US" altLang="en-US" sz="280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31326565-3791-4A68-BAF8-DF825EF1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C0F67CBA-D053-4E45-9279-2FCDB955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8DD50CF-3649-45EF-A9DA-B87B688A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05A6-99EF-4895-ACF7-10D24D4DB7A2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C58D2C2-6950-4333-9D32-DEDB84E3A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Supercomputers – Then and Now</a:t>
            </a: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B85EB288-460B-4EF3-9EF5-699869D0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905000"/>
            <a:ext cx="5105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²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/>
              <a:t>Development by vendor</a:t>
            </a:r>
          </a:p>
          <a:p>
            <a:pPr lvl="1"/>
            <a:r>
              <a:rPr lang="en-US" altLang="en-US" sz="1800"/>
              <a:t>Hardware was hand-made</a:t>
            </a:r>
          </a:p>
          <a:p>
            <a:pPr lvl="1"/>
            <a:r>
              <a:rPr lang="en-US" altLang="en-US" sz="1800"/>
              <a:t>Software was tailored for hardware</a:t>
            </a:r>
          </a:p>
          <a:p>
            <a:r>
              <a:rPr lang="en-US" altLang="en-US" sz="2400"/>
              <a:t>Customers just had to order</a:t>
            </a:r>
            <a:br>
              <a:rPr lang="en-US" altLang="en-US" sz="2400"/>
            </a:br>
            <a:r>
              <a:rPr lang="en-US" altLang="en-US" sz="2400"/>
              <a:t>out of the vendor’s catalogue</a:t>
            </a:r>
            <a:endParaRPr lang="en-US" altLang="en-US"/>
          </a:p>
        </p:txBody>
      </p:sp>
      <p:pic>
        <p:nvPicPr>
          <p:cNvPr id="29709" name="Picture 13">
            <a:extLst>
              <a:ext uri="{FF2B5EF4-FFF2-40B4-BE49-F238E27FC236}">
                <a16:creationId xmlns:a16="http://schemas.microsoft.com/office/drawing/2014/main" id="{79511D10-29E6-4C39-ABB8-1F4B24655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1813"/>
            <a:ext cx="293687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5" name="Oval 19">
            <a:extLst>
              <a:ext uri="{FF2B5EF4-FFF2-40B4-BE49-F238E27FC236}">
                <a16:creationId xmlns:a16="http://schemas.microsoft.com/office/drawing/2014/main" id="{13B96222-6467-4899-BF9A-D7F3E02E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00600"/>
            <a:ext cx="15240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bg1"/>
                </a:solidFill>
              </a:rPr>
              <a:t>Test</a:t>
            </a:r>
          </a:p>
        </p:txBody>
      </p:sp>
      <p:sp>
        <p:nvSpPr>
          <p:cNvPr id="29716" name="Oval 20">
            <a:extLst>
              <a:ext uri="{FF2B5EF4-FFF2-40B4-BE49-F238E27FC236}">
                <a16:creationId xmlns:a16="http://schemas.microsoft.com/office/drawing/2014/main" id="{C2D34D37-B095-4869-97CA-4FF913379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800600"/>
            <a:ext cx="15240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bg1"/>
                </a:solidFill>
              </a:rPr>
              <a:t>Manage</a:t>
            </a:r>
          </a:p>
        </p:txBody>
      </p:sp>
      <p:sp>
        <p:nvSpPr>
          <p:cNvPr id="29717" name="Oval 21">
            <a:extLst>
              <a:ext uri="{FF2B5EF4-FFF2-40B4-BE49-F238E27FC236}">
                <a16:creationId xmlns:a16="http://schemas.microsoft.com/office/drawing/2014/main" id="{45C90F60-014A-4DFD-8BFB-3C43CDDC8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15240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Need</a:t>
            </a:r>
          </a:p>
        </p:txBody>
      </p:sp>
      <p:sp>
        <p:nvSpPr>
          <p:cNvPr id="29718" name="Oval 22">
            <a:extLst>
              <a:ext uri="{FF2B5EF4-FFF2-40B4-BE49-F238E27FC236}">
                <a16:creationId xmlns:a16="http://schemas.microsoft.com/office/drawing/2014/main" id="{0D431ABD-79EF-46A3-9AE5-089705BF9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00600"/>
            <a:ext cx="1524000" cy="533400"/>
          </a:xfrm>
          <a:prstGeom prst="ellipse">
            <a:avLst/>
          </a:prstGeom>
          <a:solidFill>
            <a:srgbClr val="FF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Order</a:t>
            </a:r>
          </a:p>
        </p:txBody>
      </p:sp>
      <p:sp>
        <p:nvSpPr>
          <p:cNvPr id="29719" name="Oval 23">
            <a:extLst>
              <a:ext uri="{FF2B5EF4-FFF2-40B4-BE49-F238E27FC236}">
                <a16:creationId xmlns:a16="http://schemas.microsoft.com/office/drawing/2014/main" id="{2F0A6223-5A14-4BAF-906D-49D3A840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91000"/>
            <a:ext cx="1524000" cy="533400"/>
          </a:xfrm>
          <a:prstGeom prst="ellipse">
            <a:avLst/>
          </a:prstGeom>
          <a:solidFill>
            <a:srgbClr val="CC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$$$</a:t>
            </a:r>
          </a:p>
        </p:txBody>
      </p:sp>
      <p:grpSp>
        <p:nvGrpSpPr>
          <p:cNvPr id="29726" name="Group 30">
            <a:extLst>
              <a:ext uri="{FF2B5EF4-FFF2-40B4-BE49-F238E27FC236}">
                <a16:creationId xmlns:a16="http://schemas.microsoft.com/office/drawing/2014/main" id="{29996F79-5B7F-4C65-9497-72D62C2788C8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724400"/>
            <a:ext cx="681038" cy="342900"/>
            <a:chOff x="1440" y="3072"/>
            <a:chExt cx="429" cy="216"/>
          </a:xfrm>
        </p:grpSpPr>
        <p:cxnSp>
          <p:nvCxnSpPr>
            <p:cNvPr id="29720" name="AutoShape 24">
              <a:extLst>
                <a:ext uri="{FF2B5EF4-FFF2-40B4-BE49-F238E27FC236}">
                  <a16:creationId xmlns:a16="http://schemas.microsoft.com/office/drawing/2014/main" id="{4DED5217-73C2-4F60-90F9-CF065A91879D}"/>
                </a:ext>
              </a:extLst>
            </p:cNvPr>
            <p:cNvCxnSpPr>
              <a:cxnSpLocks noChangeShapeType="1"/>
              <a:stCxn id="29717" idx="6"/>
              <a:endCxn id="29718" idx="2"/>
            </p:cNvCxnSpPr>
            <p:nvPr/>
          </p:nvCxnSpPr>
          <p:spPr bwMode="auto">
            <a:xfrm>
              <a:off x="1440" y="3288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21" name="AutoShape 25">
              <a:extLst>
                <a:ext uri="{FF2B5EF4-FFF2-40B4-BE49-F238E27FC236}">
                  <a16:creationId xmlns:a16="http://schemas.microsoft.com/office/drawing/2014/main" id="{82504139-AA8F-4DA7-8EF7-BF26A6B26E64}"/>
                </a:ext>
              </a:extLst>
            </p:cNvPr>
            <p:cNvCxnSpPr>
              <a:cxnSpLocks noChangeShapeType="1"/>
              <a:stCxn id="29719" idx="4"/>
              <a:endCxn id="29718" idx="1"/>
            </p:cNvCxnSpPr>
            <p:nvPr/>
          </p:nvCxnSpPr>
          <p:spPr bwMode="auto">
            <a:xfrm rot="16200000" flipH="1">
              <a:off x="1678" y="2978"/>
              <a:ext cx="97" cy="285"/>
            </a:xfrm>
            <a:prstGeom prst="curvedConnector3">
              <a:avLst>
                <a:gd name="adj1" fmla="val 247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29722" name="AutoShape 26">
            <a:extLst>
              <a:ext uri="{FF2B5EF4-FFF2-40B4-BE49-F238E27FC236}">
                <a16:creationId xmlns:a16="http://schemas.microsoft.com/office/drawing/2014/main" id="{FC599739-863B-4895-BFEA-DAE9E103A833}"/>
              </a:ext>
            </a:extLst>
          </p:cNvPr>
          <p:cNvCxnSpPr>
            <a:cxnSpLocks noChangeShapeType="1"/>
            <a:stCxn id="29718" idx="6"/>
            <a:endCxn id="29715" idx="2"/>
          </p:cNvCxnSpPr>
          <p:nvPr/>
        </p:nvCxnSpPr>
        <p:spPr bwMode="auto">
          <a:xfrm>
            <a:off x="4267200" y="50673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3" name="AutoShape 27">
            <a:extLst>
              <a:ext uri="{FF2B5EF4-FFF2-40B4-BE49-F238E27FC236}">
                <a16:creationId xmlns:a16="http://schemas.microsoft.com/office/drawing/2014/main" id="{1DF1E686-B0AD-4B14-8370-7137E077AEAE}"/>
              </a:ext>
            </a:extLst>
          </p:cNvPr>
          <p:cNvCxnSpPr>
            <a:cxnSpLocks noChangeShapeType="1"/>
            <a:stCxn id="29715" idx="6"/>
            <a:endCxn id="29716" idx="2"/>
          </p:cNvCxnSpPr>
          <p:nvPr/>
        </p:nvCxnSpPr>
        <p:spPr bwMode="auto">
          <a:xfrm>
            <a:off x="6248400" y="50673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4" name="AutoShape 28">
            <a:extLst>
              <a:ext uri="{FF2B5EF4-FFF2-40B4-BE49-F238E27FC236}">
                <a16:creationId xmlns:a16="http://schemas.microsoft.com/office/drawing/2014/main" id="{73FDBE20-1C08-41B3-B7E0-ED214F0B502E}"/>
              </a:ext>
            </a:extLst>
          </p:cNvPr>
          <p:cNvCxnSpPr>
            <a:cxnSpLocks noChangeShapeType="1"/>
            <a:stCxn id="29715" idx="4"/>
            <a:endCxn id="29718" idx="4"/>
          </p:cNvCxnSpPr>
          <p:nvPr/>
        </p:nvCxnSpPr>
        <p:spPr bwMode="auto">
          <a:xfrm rot="5400000">
            <a:off x="4495006" y="4344194"/>
            <a:ext cx="1588" cy="19812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5" name="AutoShape 29">
            <a:extLst>
              <a:ext uri="{FF2B5EF4-FFF2-40B4-BE49-F238E27FC236}">
                <a16:creationId xmlns:a16="http://schemas.microsoft.com/office/drawing/2014/main" id="{B1B9F090-6CE9-40BC-802A-0FCEF6AB1E02}"/>
              </a:ext>
            </a:extLst>
          </p:cNvPr>
          <p:cNvCxnSpPr>
            <a:cxnSpLocks noChangeShapeType="1"/>
            <a:stCxn id="29716" idx="4"/>
            <a:endCxn id="29718" idx="4"/>
          </p:cNvCxnSpPr>
          <p:nvPr/>
        </p:nvCxnSpPr>
        <p:spPr bwMode="auto">
          <a:xfrm rot="5400000">
            <a:off x="5485606" y="3353594"/>
            <a:ext cx="1588" cy="3962400"/>
          </a:xfrm>
          <a:prstGeom prst="curvedConnector3">
            <a:avLst>
              <a:gd name="adj1" fmla="val 223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utoUpdateAnimBg="0"/>
      <p:bldP spid="29715" grpId="0" animBg="1" autoUpdateAnimBg="0"/>
      <p:bldP spid="29716" grpId="0" animBg="1" autoUpdateAnimBg="0"/>
      <p:bldP spid="29717" grpId="0" animBg="1" autoUpdateAnimBg="0"/>
      <p:bldP spid="29718" grpId="0" animBg="1" autoUpdateAnimBg="0"/>
      <p:bldP spid="2971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4">
            <a:extLst>
              <a:ext uri="{FF2B5EF4-FFF2-40B4-BE49-F238E27FC236}">
                <a16:creationId xmlns:a16="http://schemas.microsoft.com/office/drawing/2014/main" id="{E4BAAFC1-114D-4AB0-82BF-F10E05CB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38" name="Footer Placeholder 5">
            <a:extLst>
              <a:ext uri="{FF2B5EF4-FFF2-40B4-BE49-F238E27FC236}">
                <a16:creationId xmlns:a16="http://schemas.microsoft.com/office/drawing/2014/main" id="{9B320931-367C-43F6-8454-90AFBD2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F664FEA2-B071-4310-B10C-541330DE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47DF0-0642-4B70-AD48-46390979530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5F9F6BF-5956-4D6B-9CE0-CAD0B0A55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Supercomputers – Then and Now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57CBA22-958F-4351-AECE-6A6D0BD986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905000"/>
            <a:ext cx="5257800" cy="1981200"/>
          </a:xfrm>
        </p:spPr>
        <p:txBody>
          <a:bodyPr/>
          <a:lstStyle/>
          <a:p>
            <a:r>
              <a:rPr lang="en-US" altLang="en-US" sz="2400"/>
              <a:t>System looks like a puzzle</a:t>
            </a:r>
          </a:p>
          <a:p>
            <a:pPr lvl="1"/>
            <a:r>
              <a:rPr lang="en-US" altLang="en-US" sz="1800"/>
              <a:t>Commodity parts, multiple vendors</a:t>
            </a:r>
          </a:p>
          <a:p>
            <a:pPr lvl="1"/>
            <a:r>
              <a:rPr lang="en-US" altLang="en-US" sz="1800"/>
              <a:t>Zoo of interacting software components</a:t>
            </a:r>
          </a:p>
          <a:p>
            <a:r>
              <a:rPr lang="en-US" altLang="en-US" sz="2400"/>
              <a:t>Individual system management</a:t>
            </a:r>
          </a:p>
          <a:p>
            <a:pPr lvl="1"/>
            <a:r>
              <a:rPr lang="en-US" altLang="en-US" sz="1800"/>
              <a:t>Millions of lines of code (scripts, daemons)</a:t>
            </a:r>
          </a:p>
        </p:txBody>
      </p:sp>
      <p:grpSp>
        <p:nvGrpSpPr>
          <p:cNvPr id="46086" name="Group 6">
            <a:extLst>
              <a:ext uri="{FF2B5EF4-FFF2-40B4-BE49-F238E27FC236}">
                <a16:creationId xmlns:a16="http://schemas.microsoft.com/office/drawing/2014/main" id="{E1B759D5-23BC-4715-B4A3-71148F0D2492}"/>
              </a:ext>
            </a:extLst>
          </p:cNvPr>
          <p:cNvGrpSpPr>
            <a:grpSpLocks/>
          </p:cNvGrpSpPr>
          <p:nvPr/>
        </p:nvGrpSpPr>
        <p:grpSpPr bwMode="auto">
          <a:xfrm>
            <a:off x="527050" y="1828800"/>
            <a:ext cx="3130550" cy="1981200"/>
            <a:chOff x="3094" y="1248"/>
            <a:chExt cx="2212" cy="1344"/>
          </a:xfrm>
        </p:grpSpPr>
        <p:pic>
          <p:nvPicPr>
            <p:cNvPr id="46087" name="Picture 7">
              <a:extLst>
                <a:ext uri="{FF2B5EF4-FFF2-40B4-BE49-F238E27FC236}">
                  <a16:creationId xmlns:a16="http://schemas.microsoft.com/office/drawing/2014/main" id="{843F5E17-A526-4629-9510-642E105D45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" y="1248"/>
              <a:ext cx="554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88" name="Picture 8">
              <a:extLst>
                <a:ext uri="{FF2B5EF4-FFF2-40B4-BE49-F238E27FC236}">
                  <a16:creationId xmlns:a16="http://schemas.microsoft.com/office/drawing/2014/main" id="{5BB4D0B5-2314-4504-A002-A7D43650E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248"/>
              <a:ext cx="554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89" name="Picture 9">
              <a:extLst>
                <a:ext uri="{FF2B5EF4-FFF2-40B4-BE49-F238E27FC236}">
                  <a16:creationId xmlns:a16="http://schemas.microsoft.com/office/drawing/2014/main" id="{80F6EC76-3EEE-4F20-BFFB-451549258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8" y="1248"/>
              <a:ext cx="554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90" name="Picture 10">
              <a:extLst>
                <a:ext uri="{FF2B5EF4-FFF2-40B4-BE49-F238E27FC236}">
                  <a16:creationId xmlns:a16="http://schemas.microsoft.com/office/drawing/2014/main" id="{2C8E5510-450C-4722-BA0F-6482D02C4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48"/>
              <a:ext cx="554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091" name="Oval 11">
            <a:extLst>
              <a:ext uri="{FF2B5EF4-FFF2-40B4-BE49-F238E27FC236}">
                <a16:creationId xmlns:a16="http://schemas.microsoft.com/office/drawing/2014/main" id="{F80171EA-5450-4EA2-8BF1-BA1154226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00600"/>
            <a:ext cx="15240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bg1"/>
                </a:solidFill>
              </a:rPr>
              <a:t>Simulation</a:t>
            </a:r>
          </a:p>
        </p:txBody>
      </p:sp>
      <p:sp>
        <p:nvSpPr>
          <p:cNvPr id="46092" name="Oval 12">
            <a:extLst>
              <a:ext uri="{FF2B5EF4-FFF2-40B4-BE49-F238E27FC236}">
                <a16:creationId xmlns:a16="http://schemas.microsoft.com/office/drawing/2014/main" id="{94ECE2A9-A7F0-48E3-B4E5-8E64005AB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800600"/>
            <a:ext cx="15240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>
                <a:solidFill>
                  <a:schemeClr val="bg1"/>
                </a:solidFill>
              </a:rPr>
              <a:t>Manage</a:t>
            </a:r>
          </a:p>
        </p:txBody>
      </p:sp>
      <p:sp>
        <p:nvSpPr>
          <p:cNvPr id="46093" name="Oval 13">
            <a:extLst>
              <a:ext uri="{FF2B5EF4-FFF2-40B4-BE49-F238E27FC236}">
                <a16:creationId xmlns:a16="http://schemas.microsoft.com/office/drawing/2014/main" id="{0D9863C0-D7A5-4139-8B5C-5949AE26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800600"/>
            <a:ext cx="1524000" cy="533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Thought</a:t>
            </a:r>
          </a:p>
        </p:txBody>
      </p:sp>
      <p:sp>
        <p:nvSpPr>
          <p:cNvPr id="46094" name="Oval 14">
            <a:extLst>
              <a:ext uri="{FF2B5EF4-FFF2-40B4-BE49-F238E27FC236}">
                <a16:creationId xmlns:a16="http://schemas.microsoft.com/office/drawing/2014/main" id="{17373279-1C4F-4AFC-836B-C28482625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00600"/>
            <a:ext cx="1524000" cy="533400"/>
          </a:xfrm>
          <a:prstGeom prst="ellipse">
            <a:avLst/>
          </a:prstGeom>
          <a:solidFill>
            <a:srgbClr val="FF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Design</a:t>
            </a:r>
          </a:p>
        </p:txBody>
      </p:sp>
      <p:grpSp>
        <p:nvGrpSpPr>
          <p:cNvPr id="46121" name="Group 41">
            <a:extLst>
              <a:ext uri="{FF2B5EF4-FFF2-40B4-BE49-F238E27FC236}">
                <a16:creationId xmlns:a16="http://schemas.microsoft.com/office/drawing/2014/main" id="{65BEE150-B71D-4F75-9CE2-600B605B737D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4191000"/>
            <a:ext cx="1524000" cy="1752600"/>
            <a:chOff x="1104" y="2736"/>
            <a:chExt cx="960" cy="1104"/>
          </a:xfrm>
        </p:grpSpPr>
        <p:sp>
          <p:nvSpPr>
            <p:cNvPr id="46096" name="Oval 16">
              <a:extLst>
                <a:ext uri="{FF2B5EF4-FFF2-40B4-BE49-F238E27FC236}">
                  <a16:creationId xmlns:a16="http://schemas.microsoft.com/office/drawing/2014/main" id="{B2DBFEE5-9F31-415F-884E-281CC3A17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736"/>
              <a:ext cx="960" cy="336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/>
                <a:t>Architecture</a:t>
              </a:r>
            </a:p>
          </p:txBody>
        </p:sp>
        <p:sp>
          <p:nvSpPr>
            <p:cNvPr id="46097" name="Oval 17">
              <a:extLst>
                <a:ext uri="{FF2B5EF4-FFF2-40B4-BE49-F238E27FC236}">
                  <a16:creationId xmlns:a16="http://schemas.microsoft.com/office/drawing/2014/main" id="{A8274167-B4E2-450A-BAF2-9556F7727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3504"/>
              <a:ext cx="960" cy="336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/>
                <a:t>Topology</a:t>
              </a:r>
            </a:p>
          </p:txBody>
        </p:sp>
      </p:grpSp>
      <p:grpSp>
        <p:nvGrpSpPr>
          <p:cNvPr id="46123" name="Group 43">
            <a:extLst>
              <a:ext uri="{FF2B5EF4-FFF2-40B4-BE49-F238E27FC236}">
                <a16:creationId xmlns:a16="http://schemas.microsoft.com/office/drawing/2014/main" id="{CF697B68-FC6E-4233-AFA7-9F74628BEF94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191000"/>
            <a:ext cx="1524000" cy="1752600"/>
            <a:chOff x="2352" y="2736"/>
            <a:chExt cx="960" cy="1104"/>
          </a:xfrm>
        </p:grpSpPr>
        <p:sp>
          <p:nvSpPr>
            <p:cNvPr id="46099" name="Oval 19">
              <a:extLst>
                <a:ext uri="{FF2B5EF4-FFF2-40B4-BE49-F238E27FC236}">
                  <a16:creationId xmlns:a16="http://schemas.microsoft.com/office/drawing/2014/main" id="{8C54EDFF-B27C-4709-AF97-0C476772E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36"/>
              <a:ext cx="960" cy="336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/>
                <a:t>Needs</a:t>
              </a:r>
            </a:p>
          </p:txBody>
        </p:sp>
        <p:sp>
          <p:nvSpPr>
            <p:cNvPr id="46100" name="Oval 20">
              <a:extLst>
                <a:ext uri="{FF2B5EF4-FFF2-40B4-BE49-F238E27FC236}">
                  <a16:creationId xmlns:a16="http://schemas.microsoft.com/office/drawing/2014/main" id="{3D7CF807-890B-4745-A24C-2E0620524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504"/>
              <a:ext cx="960" cy="336"/>
            </a:xfrm>
            <a:prstGeom prst="ellipse">
              <a:avLst/>
            </a:pr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800" b="1"/>
                <a:t>Specification</a:t>
              </a:r>
            </a:p>
          </p:txBody>
        </p:sp>
      </p:grpSp>
      <p:grpSp>
        <p:nvGrpSpPr>
          <p:cNvPr id="46120" name="Group 40">
            <a:extLst>
              <a:ext uri="{FF2B5EF4-FFF2-40B4-BE49-F238E27FC236}">
                <a16:creationId xmlns:a16="http://schemas.microsoft.com/office/drawing/2014/main" id="{9B5BA9F3-C119-4046-B916-EF01E7323CD7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724400"/>
            <a:ext cx="681038" cy="685800"/>
            <a:chOff x="1440" y="3072"/>
            <a:chExt cx="429" cy="432"/>
          </a:xfrm>
        </p:grpSpPr>
        <p:cxnSp>
          <p:nvCxnSpPr>
            <p:cNvPr id="46102" name="AutoShape 22">
              <a:extLst>
                <a:ext uri="{FF2B5EF4-FFF2-40B4-BE49-F238E27FC236}">
                  <a16:creationId xmlns:a16="http://schemas.microsoft.com/office/drawing/2014/main" id="{90E25347-A1FD-46AA-96CF-000F46EAFA16}"/>
                </a:ext>
              </a:extLst>
            </p:cNvPr>
            <p:cNvCxnSpPr>
              <a:cxnSpLocks noChangeShapeType="1"/>
              <a:stCxn id="46093" idx="6"/>
              <a:endCxn id="46094" idx="2"/>
            </p:cNvCxnSpPr>
            <p:nvPr/>
          </p:nvCxnSpPr>
          <p:spPr bwMode="auto">
            <a:xfrm>
              <a:off x="1440" y="3288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3" name="AutoShape 23">
              <a:extLst>
                <a:ext uri="{FF2B5EF4-FFF2-40B4-BE49-F238E27FC236}">
                  <a16:creationId xmlns:a16="http://schemas.microsoft.com/office/drawing/2014/main" id="{3B743FC3-92BC-40E0-A60C-A83DEBB0A202}"/>
                </a:ext>
              </a:extLst>
            </p:cNvPr>
            <p:cNvCxnSpPr>
              <a:cxnSpLocks noChangeShapeType="1"/>
              <a:stCxn id="46096" idx="4"/>
              <a:endCxn id="46094" idx="1"/>
            </p:cNvCxnSpPr>
            <p:nvPr/>
          </p:nvCxnSpPr>
          <p:spPr bwMode="auto">
            <a:xfrm rot="16200000" flipH="1">
              <a:off x="1678" y="2978"/>
              <a:ext cx="97" cy="285"/>
            </a:xfrm>
            <a:prstGeom prst="curvedConnector3">
              <a:avLst>
                <a:gd name="adj1" fmla="val 247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4" name="AutoShape 24">
              <a:extLst>
                <a:ext uri="{FF2B5EF4-FFF2-40B4-BE49-F238E27FC236}">
                  <a16:creationId xmlns:a16="http://schemas.microsoft.com/office/drawing/2014/main" id="{E5F7B7DB-71F2-4743-910D-0B9EC1B717EC}"/>
                </a:ext>
              </a:extLst>
            </p:cNvPr>
            <p:cNvCxnSpPr>
              <a:cxnSpLocks noChangeShapeType="1"/>
              <a:stCxn id="46097" idx="0"/>
              <a:endCxn id="46094" idx="3"/>
            </p:cNvCxnSpPr>
            <p:nvPr/>
          </p:nvCxnSpPr>
          <p:spPr bwMode="auto">
            <a:xfrm rot="16200000">
              <a:off x="1678" y="3313"/>
              <a:ext cx="97" cy="285"/>
            </a:xfrm>
            <a:prstGeom prst="curvedConnector3">
              <a:avLst>
                <a:gd name="adj1" fmla="val 247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122" name="Group 42">
            <a:extLst>
              <a:ext uri="{FF2B5EF4-FFF2-40B4-BE49-F238E27FC236}">
                <a16:creationId xmlns:a16="http://schemas.microsoft.com/office/drawing/2014/main" id="{52F65DEB-38FD-4C56-B7FF-BB12103101CE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4724400"/>
            <a:ext cx="681038" cy="685800"/>
            <a:chOff x="2688" y="3072"/>
            <a:chExt cx="429" cy="432"/>
          </a:xfrm>
        </p:grpSpPr>
        <p:cxnSp>
          <p:nvCxnSpPr>
            <p:cNvPr id="46106" name="AutoShape 26">
              <a:extLst>
                <a:ext uri="{FF2B5EF4-FFF2-40B4-BE49-F238E27FC236}">
                  <a16:creationId xmlns:a16="http://schemas.microsoft.com/office/drawing/2014/main" id="{4C034FE8-9095-4B60-B632-CA3BE4568E9F}"/>
                </a:ext>
              </a:extLst>
            </p:cNvPr>
            <p:cNvCxnSpPr>
              <a:cxnSpLocks noChangeShapeType="1"/>
              <a:stCxn id="46099" idx="4"/>
              <a:endCxn id="46091" idx="1"/>
            </p:cNvCxnSpPr>
            <p:nvPr/>
          </p:nvCxnSpPr>
          <p:spPr bwMode="auto">
            <a:xfrm rot="16200000" flipH="1">
              <a:off x="2926" y="2978"/>
              <a:ext cx="97" cy="285"/>
            </a:xfrm>
            <a:prstGeom prst="curvedConnector3">
              <a:avLst>
                <a:gd name="adj1" fmla="val 247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7" name="AutoShape 27">
              <a:extLst>
                <a:ext uri="{FF2B5EF4-FFF2-40B4-BE49-F238E27FC236}">
                  <a16:creationId xmlns:a16="http://schemas.microsoft.com/office/drawing/2014/main" id="{0F878FC8-5A94-4A81-93AA-7E65B93C97BA}"/>
                </a:ext>
              </a:extLst>
            </p:cNvPr>
            <p:cNvCxnSpPr>
              <a:cxnSpLocks noChangeShapeType="1"/>
              <a:stCxn id="46100" idx="0"/>
              <a:endCxn id="46091" idx="3"/>
            </p:cNvCxnSpPr>
            <p:nvPr/>
          </p:nvCxnSpPr>
          <p:spPr bwMode="auto">
            <a:xfrm rot="16200000">
              <a:off x="2950" y="3337"/>
              <a:ext cx="97" cy="237"/>
            </a:xfrm>
            <a:prstGeom prst="curvedConnector3">
              <a:avLst>
                <a:gd name="adj1" fmla="val 247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08" name="AutoShape 28">
              <a:extLst>
                <a:ext uri="{FF2B5EF4-FFF2-40B4-BE49-F238E27FC236}">
                  <a16:creationId xmlns:a16="http://schemas.microsoft.com/office/drawing/2014/main" id="{C00EEF11-31B5-4729-9D2B-4FCB8D613170}"/>
                </a:ext>
              </a:extLst>
            </p:cNvPr>
            <p:cNvCxnSpPr>
              <a:cxnSpLocks noChangeShapeType="1"/>
              <a:stCxn id="46094" idx="6"/>
              <a:endCxn id="46091" idx="2"/>
            </p:cNvCxnSpPr>
            <p:nvPr/>
          </p:nvCxnSpPr>
          <p:spPr bwMode="auto">
            <a:xfrm>
              <a:off x="2688" y="3288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6109" name="AutoShape 29">
            <a:extLst>
              <a:ext uri="{FF2B5EF4-FFF2-40B4-BE49-F238E27FC236}">
                <a16:creationId xmlns:a16="http://schemas.microsoft.com/office/drawing/2014/main" id="{E6F04548-0159-490B-ACBD-ECB5289A27CB}"/>
              </a:ext>
            </a:extLst>
          </p:cNvPr>
          <p:cNvCxnSpPr>
            <a:cxnSpLocks noChangeShapeType="1"/>
            <a:stCxn id="46091" idx="4"/>
            <a:endCxn id="46094" idx="4"/>
          </p:cNvCxnSpPr>
          <p:nvPr/>
        </p:nvCxnSpPr>
        <p:spPr bwMode="auto">
          <a:xfrm rot="5400000">
            <a:off x="4495006" y="4344194"/>
            <a:ext cx="1588" cy="1981200"/>
          </a:xfrm>
          <a:prstGeom prst="curvedConnector3">
            <a:avLst>
              <a:gd name="adj1" fmla="val 430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0" name="AutoShape 30">
            <a:extLst>
              <a:ext uri="{FF2B5EF4-FFF2-40B4-BE49-F238E27FC236}">
                <a16:creationId xmlns:a16="http://schemas.microsoft.com/office/drawing/2014/main" id="{7031880A-8AA0-4A71-AACF-3CA809D56899}"/>
              </a:ext>
            </a:extLst>
          </p:cNvPr>
          <p:cNvCxnSpPr>
            <a:cxnSpLocks noChangeShapeType="1"/>
            <a:stCxn id="46091" idx="4"/>
            <a:endCxn id="46093" idx="4"/>
          </p:cNvCxnSpPr>
          <p:nvPr/>
        </p:nvCxnSpPr>
        <p:spPr bwMode="auto">
          <a:xfrm rot="5400000">
            <a:off x="3504406" y="3353594"/>
            <a:ext cx="1588" cy="3962400"/>
          </a:xfrm>
          <a:prstGeom prst="curvedConnector3">
            <a:avLst>
              <a:gd name="adj1" fmla="val 608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6111" name="Picture 31">
            <a:extLst>
              <a:ext uri="{FF2B5EF4-FFF2-40B4-BE49-F238E27FC236}">
                <a16:creationId xmlns:a16="http://schemas.microsoft.com/office/drawing/2014/main" id="{9C516498-C2E3-4668-8C07-13FA8384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486400"/>
            <a:ext cx="84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112" name="AutoShape 32">
            <a:extLst>
              <a:ext uri="{FF2B5EF4-FFF2-40B4-BE49-F238E27FC236}">
                <a16:creationId xmlns:a16="http://schemas.microsoft.com/office/drawing/2014/main" id="{0785420A-BD74-487E-93C3-164F8CB77AA6}"/>
              </a:ext>
            </a:extLst>
          </p:cNvPr>
          <p:cNvCxnSpPr>
            <a:cxnSpLocks noChangeShapeType="1"/>
            <a:stCxn id="46091" idx="4"/>
            <a:endCxn id="46111" idx="0"/>
          </p:cNvCxnSpPr>
          <p:nvPr/>
        </p:nvCxnSpPr>
        <p:spPr bwMode="auto">
          <a:xfrm rot="16200000" flipH="1">
            <a:off x="5925344" y="4895056"/>
            <a:ext cx="152400" cy="10302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113" name="Oval 33">
            <a:extLst>
              <a:ext uri="{FF2B5EF4-FFF2-40B4-BE49-F238E27FC236}">
                <a16:creationId xmlns:a16="http://schemas.microsoft.com/office/drawing/2014/main" id="{514654B8-6DC1-4A03-906A-87CFE9438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191000"/>
            <a:ext cx="1524000" cy="533400"/>
          </a:xfrm>
          <a:prstGeom prst="ellipse">
            <a:avLst/>
          </a:prstGeom>
          <a:solidFill>
            <a:srgbClr val="CC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 b="1"/>
              <a:t>$$$ &amp; t</a:t>
            </a:r>
            <a:r>
              <a:rPr lang="en-US" altLang="en-US" sz="1800" b="1">
                <a:sym typeface="Symbol" panose="05050102010706020507" pitchFamily="18" charset="2"/>
              </a:rPr>
              <a:t></a:t>
            </a:r>
            <a:endParaRPr lang="en-US" altLang="en-US" sz="1800" b="1"/>
          </a:p>
        </p:txBody>
      </p:sp>
      <p:grpSp>
        <p:nvGrpSpPr>
          <p:cNvPr id="46124" name="Group 44">
            <a:extLst>
              <a:ext uri="{FF2B5EF4-FFF2-40B4-BE49-F238E27FC236}">
                <a16:creationId xmlns:a16="http://schemas.microsoft.com/office/drawing/2014/main" id="{283354EB-E62B-4D85-8D23-31929B804104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4724400"/>
            <a:ext cx="681038" cy="342900"/>
            <a:chOff x="3936" y="3072"/>
            <a:chExt cx="429" cy="216"/>
          </a:xfrm>
        </p:grpSpPr>
        <p:cxnSp>
          <p:nvCxnSpPr>
            <p:cNvPr id="46115" name="AutoShape 35">
              <a:extLst>
                <a:ext uri="{FF2B5EF4-FFF2-40B4-BE49-F238E27FC236}">
                  <a16:creationId xmlns:a16="http://schemas.microsoft.com/office/drawing/2014/main" id="{B2BED333-2C9C-4349-9D7B-7E85B75B2B14}"/>
                </a:ext>
              </a:extLst>
            </p:cNvPr>
            <p:cNvCxnSpPr>
              <a:cxnSpLocks noChangeShapeType="1"/>
              <a:stCxn id="46113" idx="4"/>
              <a:endCxn id="46092" idx="1"/>
            </p:cNvCxnSpPr>
            <p:nvPr/>
          </p:nvCxnSpPr>
          <p:spPr bwMode="auto">
            <a:xfrm rot="16200000" flipH="1">
              <a:off x="4174" y="2978"/>
              <a:ext cx="97" cy="285"/>
            </a:xfrm>
            <a:prstGeom prst="curvedConnector3">
              <a:avLst>
                <a:gd name="adj1" fmla="val 247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116" name="AutoShape 36">
              <a:extLst>
                <a:ext uri="{FF2B5EF4-FFF2-40B4-BE49-F238E27FC236}">
                  <a16:creationId xmlns:a16="http://schemas.microsoft.com/office/drawing/2014/main" id="{A72F5959-B09C-48BE-AB5B-A81ACFE42FE4}"/>
                </a:ext>
              </a:extLst>
            </p:cNvPr>
            <p:cNvCxnSpPr>
              <a:cxnSpLocks noChangeShapeType="1"/>
              <a:stCxn id="46091" idx="6"/>
              <a:endCxn id="46092" idx="2"/>
            </p:cNvCxnSpPr>
            <p:nvPr/>
          </p:nvCxnSpPr>
          <p:spPr bwMode="auto">
            <a:xfrm>
              <a:off x="3936" y="3288"/>
              <a:ext cx="2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6117" name="AutoShape 37">
            <a:extLst>
              <a:ext uri="{FF2B5EF4-FFF2-40B4-BE49-F238E27FC236}">
                <a16:creationId xmlns:a16="http://schemas.microsoft.com/office/drawing/2014/main" id="{DB59921B-78E9-4333-B339-39C4D095908F}"/>
              </a:ext>
            </a:extLst>
          </p:cNvPr>
          <p:cNvCxnSpPr>
            <a:cxnSpLocks noChangeShapeType="1"/>
            <a:stCxn id="46092" idx="0"/>
            <a:endCxn id="46094" idx="0"/>
          </p:cNvCxnSpPr>
          <p:nvPr/>
        </p:nvCxnSpPr>
        <p:spPr bwMode="auto">
          <a:xfrm rot="16200000" flipH="1" flipV="1">
            <a:off x="5485606" y="2820194"/>
            <a:ext cx="1588" cy="3962400"/>
          </a:xfrm>
          <a:prstGeom prst="curvedConnector3">
            <a:avLst>
              <a:gd name="adj1" fmla="val -626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118" name="AutoShape 38">
            <a:extLst>
              <a:ext uri="{FF2B5EF4-FFF2-40B4-BE49-F238E27FC236}">
                <a16:creationId xmlns:a16="http://schemas.microsoft.com/office/drawing/2014/main" id="{4EE601E2-1F65-4B09-9E6D-8E74546DB067}"/>
              </a:ext>
            </a:extLst>
          </p:cNvPr>
          <p:cNvCxnSpPr>
            <a:cxnSpLocks noChangeShapeType="1"/>
            <a:stCxn id="46092" idx="4"/>
            <a:endCxn id="46111" idx="0"/>
          </p:cNvCxnSpPr>
          <p:nvPr/>
        </p:nvCxnSpPr>
        <p:spPr bwMode="auto">
          <a:xfrm rot="5400000">
            <a:off x="6915944" y="4934744"/>
            <a:ext cx="152400" cy="95091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6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  <p:bldP spid="46091" grpId="0" animBg="1" autoUpdateAnimBg="0"/>
      <p:bldP spid="46092" grpId="0" animBg="1" autoUpdateAnimBg="0"/>
      <p:bldP spid="46093" grpId="0" animBg="1" autoUpdateAnimBg="0"/>
      <p:bldP spid="46094" grpId="0" animBg="1" autoUpdateAnimBg="0"/>
      <p:bldP spid="4611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53B15-0D62-4C2B-947A-45B10999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038F1-8610-43F6-9A27-C0AAA93C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7ABB2-457D-4ECE-B8A3-3BFC4BD7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847B4-AA0A-433A-B6B5-7CB5BFB72BA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77546956-EE5D-45CF-BB25-78D6AC723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COSMOS – Goals</a:t>
            </a:r>
          </a:p>
        </p:txBody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BA363F5F-04A1-464B-B4A6-909CB77D1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343400"/>
          </a:xfrm>
        </p:spPr>
        <p:txBody>
          <a:bodyPr/>
          <a:lstStyle/>
          <a:p>
            <a:r>
              <a:rPr lang="en-US" altLang="en-US" sz="2800"/>
              <a:t>Integrated management for whole lifecycle</a:t>
            </a:r>
          </a:p>
          <a:p>
            <a:pPr lvl="1"/>
            <a:r>
              <a:rPr lang="en-US" altLang="en-US" sz="2000"/>
              <a:t>Design the supercomputer on-line</a:t>
            </a:r>
          </a:p>
          <a:p>
            <a:pPr lvl="1"/>
            <a:r>
              <a:rPr lang="en-US" altLang="en-US" sz="2000"/>
              <a:t>Simulate the supercomputer performance on-line</a:t>
            </a:r>
          </a:p>
          <a:p>
            <a:pPr lvl="1"/>
            <a:r>
              <a:rPr lang="en-US" altLang="en-US" sz="2000"/>
              <a:t>Build the designed and simulated supercomputer</a:t>
            </a:r>
          </a:p>
          <a:p>
            <a:pPr lvl="1"/>
            <a:r>
              <a:rPr lang="en-US" altLang="en-US" sz="2000"/>
              <a:t>Manage the built supercomputer</a:t>
            </a:r>
          </a:p>
          <a:p>
            <a:r>
              <a:rPr lang="en-US" altLang="en-US" sz="2800"/>
              <a:t>Complete run-time system management</a:t>
            </a:r>
          </a:p>
          <a:p>
            <a:pPr lvl="1"/>
            <a:r>
              <a:rPr lang="en-US" altLang="en-US" sz="2000"/>
              <a:t>Fault-tolerance on all (or most) system levels</a:t>
            </a:r>
          </a:p>
          <a:p>
            <a:pPr lvl="1"/>
            <a:r>
              <a:rPr lang="en-US" altLang="en-US" sz="2000"/>
              <a:t>Remote manageability of the whole supercomputer</a:t>
            </a:r>
          </a:p>
          <a:p>
            <a:pPr lvl="1"/>
            <a:r>
              <a:rPr lang="en-US" altLang="en-US" sz="2000"/>
              <a:t>Low run-time overhead for the system management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D0CEF80-54D2-48A0-98FC-CAA051925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21F1ACC-06F2-404C-8192-94015279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02DF27B-39DA-4828-BD50-F39E55F1D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052DC-E24D-4B70-87E0-D3BD6A6862A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4C1C58B-5D4C-49E4-A942-9C40163B0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COSMOS – Supercomputer Design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BF06964-60DB-4C17-BD31-B8EB5162AD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114800" cy="4343400"/>
          </a:xfrm>
        </p:spPr>
        <p:txBody>
          <a:bodyPr/>
          <a:lstStyle/>
          <a:p>
            <a:r>
              <a:rPr lang="en-US" altLang="en-US" sz="2400" b="1"/>
              <a:t>Architecture selection</a:t>
            </a:r>
          </a:p>
          <a:p>
            <a:pPr lvl="1"/>
            <a:r>
              <a:rPr lang="en-US" altLang="en-US" sz="1800" b="1"/>
              <a:t>SAN technology</a:t>
            </a:r>
          </a:p>
          <a:p>
            <a:pPr lvl="1"/>
            <a:r>
              <a:rPr lang="en-US" altLang="en-US" sz="1800" b="1"/>
              <a:t>Nodes technology</a:t>
            </a:r>
          </a:p>
          <a:p>
            <a:r>
              <a:rPr lang="en-US" altLang="en-US" sz="2400"/>
              <a:t>Topology selection</a:t>
            </a:r>
          </a:p>
          <a:p>
            <a:pPr lvl="1"/>
            <a:r>
              <a:rPr lang="en-US" altLang="en-US" sz="1800"/>
              <a:t>Every topology has it’s +/–</a:t>
            </a:r>
          </a:p>
          <a:p>
            <a:r>
              <a:rPr lang="en-US" altLang="en-US" sz="2400"/>
              <a:t>Resource usage</a:t>
            </a:r>
          </a:p>
          <a:p>
            <a:pPr lvl="1"/>
            <a:r>
              <a:rPr lang="en-US" altLang="en-US" sz="1800"/>
              <a:t>Cost of the supercomputer</a:t>
            </a:r>
          </a:p>
          <a:p>
            <a:pPr lvl="1"/>
            <a:r>
              <a:rPr lang="en-US" altLang="en-US" sz="1800"/>
              <a:t>Space, electrical power</a:t>
            </a:r>
          </a:p>
          <a:p>
            <a:r>
              <a:rPr lang="en-US" altLang="en-US" sz="2400"/>
              <a:t>Performance estimation </a:t>
            </a:r>
          </a:p>
        </p:txBody>
      </p:sp>
      <p:pic>
        <p:nvPicPr>
          <p:cNvPr id="49159" name="Picture 7">
            <a:extLst>
              <a:ext uri="{FF2B5EF4-FFF2-40B4-BE49-F238E27FC236}">
                <a16:creationId xmlns:a16="http://schemas.microsoft.com/office/drawing/2014/main" id="{6A662AB6-F68C-4011-8198-726C8986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87775"/>
            <a:ext cx="32639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0" name="Picture 8">
            <a:extLst>
              <a:ext uri="{FF2B5EF4-FFF2-40B4-BE49-F238E27FC236}">
                <a16:creationId xmlns:a16="http://schemas.microsoft.com/office/drawing/2014/main" id="{9F7C13D4-702C-43E4-B470-8FDAD548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2" b="36363"/>
          <a:stretch>
            <a:fillRect/>
          </a:stretch>
        </p:blipFill>
        <p:spPr bwMode="auto">
          <a:xfrm>
            <a:off x="4724400" y="1828800"/>
            <a:ext cx="3048000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67853230-3519-4D6A-87AA-D848F395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2D07F8D7-498F-4C42-8062-7D337FA4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9ED273A7-7FAE-43F7-AB2C-49451E88B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4B5FD-FCCC-44B1-ADE6-CFEB9FF34AB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D273CB3-BB1D-40FC-AF37-D78C838D7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COSMOS – Supercomputer Design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AACCD1B-3118-426D-A6F4-CF205FE5C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114800" cy="4343400"/>
          </a:xfrm>
        </p:spPr>
        <p:txBody>
          <a:bodyPr/>
          <a:lstStyle/>
          <a:p>
            <a:r>
              <a:rPr lang="en-US" altLang="en-US" sz="2400"/>
              <a:t>Architecture selection</a:t>
            </a:r>
          </a:p>
          <a:p>
            <a:pPr lvl="1"/>
            <a:r>
              <a:rPr lang="en-US" altLang="en-US" sz="1800"/>
              <a:t>SAN technology</a:t>
            </a:r>
          </a:p>
          <a:p>
            <a:pPr lvl="1"/>
            <a:r>
              <a:rPr lang="en-US" altLang="en-US" sz="1800"/>
              <a:t>Nodes technology</a:t>
            </a:r>
          </a:p>
          <a:p>
            <a:r>
              <a:rPr lang="en-US" altLang="en-US" sz="2400" b="1"/>
              <a:t>Topology selection</a:t>
            </a:r>
          </a:p>
          <a:p>
            <a:pPr lvl="1"/>
            <a:r>
              <a:rPr lang="en-US" altLang="en-US" sz="1800" b="1"/>
              <a:t>Every topology has it’s +/–</a:t>
            </a:r>
          </a:p>
          <a:p>
            <a:r>
              <a:rPr lang="en-US" altLang="en-US" sz="2400"/>
              <a:t>Resource usage</a:t>
            </a:r>
          </a:p>
          <a:p>
            <a:pPr lvl="1"/>
            <a:r>
              <a:rPr lang="en-US" altLang="en-US" sz="1800"/>
              <a:t>Cost of the supercomputer</a:t>
            </a:r>
          </a:p>
          <a:p>
            <a:pPr lvl="1"/>
            <a:r>
              <a:rPr lang="en-US" altLang="en-US" sz="1800"/>
              <a:t>Space, electrical power</a:t>
            </a:r>
          </a:p>
          <a:p>
            <a:r>
              <a:rPr lang="en-US" altLang="en-US" sz="2400"/>
              <a:t>Performance estimation </a:t>
            </a: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6CBC1B15-B1E2-42FC-AA8D-ED494095B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>
            <a:extLst>
              <a:ext uri="{FF2B5EF4-FFF2-40B4-BE49-F238E27FC236}">
                <a16:creationId xmlns:a16="http://schemas.microsoft.com/office/drawing/2014/main" id="{A588F5C7-2ECF-4A4E-B254-3AF1A66E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00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>
            <a:extLst>
              <a:ext uri="{FF2B5EF4-FFF2-40B4-BE49-F238E27FC236}">
                <a16:creationId xmlns:a16="http://schemas.microsoft.com/office/drawing/2014/main" id="{EBF00664-5962-44A0-B537-A6290613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16764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>
            <a:extLst>
              <a:ext uri="{FF2B5EF4-FFF2-40B4-BE49-F238E27FC236}">
                <a16:creationId xmlns:a16="http://schemas.microsoft.com/office/drawing/2014/main" id="{54BA57EE-236A-451D-9E76-C3F654D7A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314575" cy="13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>
            <a:extLst>
              <a:ext uri="{FF2B5EF4-FFF2-40B4-BE49-F238E27FC236}">
                <a16:creationId xmlns:a16="http://schemas.microsoft.com/office/drawing/2014/main" id="{21EA6419-F474-4C4E-8C21-0B2B1E64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7" name="Picture 11">
            <a:extLst>
              <a:ext uri="{FF2B5EF4-FFF2-40B4-BE49-F238E27FC236}">
                <a16:creationId xmlns:a16="http://schemas.microsoft.com/office/drawing/2014/main" id="{15534EBE-6F38-4E21-8F69-133F7903C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1627188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7E997DD-338F-414C-8248-193DE862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6AA7B61-FF9E-45D2-AFB4-9139E86E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F660FEA-BB59-4092-99C8-BA30D61D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36783-F8B7-4B9D-936E-EC13991E6B0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842BD843-BC11-4D58-BE4F-2982221643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COSMOS – Supercomputer Design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FDEB3C80-3A7E-493F-B486-2FF0541A0E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114800" cy="4343400"/>
          </a:xfrm>
        </p:spPr>
        <p:txBody>
          <a:bodyPr/>
          <a:lstStyle/>
          <a:p>
            <a:r>
              <a:rPr lang="en-US" altLang="en-US" sz="2400"/>
              <a:t>Architecture selection</a:t>
            </a:r>
          </a:p>
          <a:p>
            <a:pPr lvl="1"/>
            <a:r>
              <a:rPr lang="en-US" altLang="en-US" sz="1800"/>
              <a:t>SAN technology</a:t>
            </a:r>
          </a:p>
          <a:p>
            <a:pPr lvl="1"/>
            <a:r>
              <a:rPr lang="en-US" altLang="en-US" sz="1800"/>
              <a:t>Nodes technology</a:t>
            </a:r>
          </a:p>
          <a:p>
            <a:r>
              <a:rPr lang="en-US" altLang="en-US" sz="2400"/>
              <a:t>Topology selection</a:t>
            </a:r>
          </a:p>
          <a:p>
            <a:pPr lvl="1"/>
            <a:r>
              <a:rPr lang="en-US" altLang="en-US" sz="1800"/>
              <a:t>Every topology has it’s +/–</a:t>
            </a:r>
          </a:p>
          <a:p>
            <a:r>
              <a:rPr lang="en-US" altLang="en-US" sz="2400" b="1"/>
              <a:t>Resource usage</a:t>
            </a:r>
          </a:p>
          <a:p>
            <a:pPr lvl="1"/>
            <a:r>
              <a:rPr lang="en-US" altLang="en-US" sz="1800" b="1"/>
              <a:t>Cost of the supercomputer</a:t>
            </a:r>
          </a:p>
          <a:p>
            <a:pPr lvl="1"/>
            <a:r>
              <a:rPr lang="en-US" altLang="en-US" sz="1800" b="1"/>
              <a:t>Space, electrical power</a:t>
            </a:r>
          </a:p>
          <a:p>
            <a:r>
              <a:rPr lang="en-US" altLang="en-US" sz="2400"/>
              <a:t>Performance estimation </a:t>
            </a:r>
          </a:p>
        </p:txBody>
      </p:sp>
      <p:pic>
        <p:nvPicPr>
          <p:cNvPr id="51207" name="Picture 7">
            <a:extLst>
              <a:ext uri="{FF2B5EF4-FFF2-40B4-BE49-F238E27FC236}">
                <a16:creationId xmlns:a16="http://schemas.microsoft.com/office/drawing/2014/main" id="{B92BC438-BCE7-45CC-991D-BDC7419EF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4" b="17131"/>
          <a:stretch>
            <a:fillRect/>
          </a:stretch>
        </p:blipFill>
        <p:spPr bwMode="auto">
          <a:xfrm>
            <a:off x="4648200" y="1905000"/>
            <a:ext cx="4057650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8" name="Picture 8">
            <a:extLst>
              <a:ext uri="{FF2B5EF4-FFF2-40B4-BE49-F238E27FC236}">
                <a16:creationId xmlns:a16="http://schemas.microsoft.com/office/drawing/2014/main" id="{457DA432-0CF9-4C5E-B1FF-97A6B28EF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6" t="11104" r="1617" b="20396"/>
          <a:stretch>
            <a:fillRect/>
          </a:stretch>
        </p:blipFill>
        <p:spPr bwMode="auto">
          <a:xfrm>
            <a:off x="5638800" y="3962400"/>
            <a:ext cx="228758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B18AC1B-13BB-4F12-AC23-821C50C1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09.03.2000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3F6DE97-D811-483B-B6C4-996EC7E64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SOS Workshop 2000 (New Orleans, LA)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8DC99D8-9AAF-4A1D-905A-757D6DE22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2454-75E2-46C0-8408-21B03004E2A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F89326F5-CF2A-427B-91BA-07E51E146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COSMOS – Supercomputer Design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B3E2611-67F8-47B9-B9E4-97FD12CB88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4419600" cy="4343400"/>
          </a:xfrm>
        </p:spPr>
        <p:txBody>
          <a:bodyPr/>
          <a:lstStyle/>
          <a:p>
            <a:r>
              <a:rPr lang="en-US" altLang="en-US" sz="2400"/>
              <a:t>Architecture selection</a:t>
            </a:r>
          </a:p>
          <a:p>
            <a:pPr lvl="1"/>
            <a:r>
              <a:rPr lang="en-US" altLang="en-US" sz="1800"/>
              <a:t>SAN technology</a:t>
            </a:r>
          </a:p>
          <a:p>
            <a:pPr lvl="1"/>
            <a:r>
              <a:rPr lang="en-US" altLang="en-US" sz="1800"/>
              <a:t>Nodes technology</a:t>
            </a:r>
          </a:p>
          <a:p>
            <a:r>
              <a:rPr lang="en-US" altLang="en-US" sz="2400"/>
              <a:t>Topology selection</a:t>
            </a:r>
          </a:p>
          <a:p>
            <a:pPr lvl="1"/>
            <a:r>
              <a:rPr lang="en-US" altLang="en-US" sz="1800"/>
              <a:t>Every topology has it’s +/–</a:t>
            </a:r>
          </a:p>
          <a:p>
            <a:r>
              <a:rPr lang="en-US" altLang="en-US" sz="2400"/>
              <a:t>Resource usage</a:t>
            </a:r>
          </a:p>
          <a:p>
            <a:pPr lvl="1"/>
            <a:r>
              <a:rPr lang="en-US" altLang="en-US" sz="1800"/>
              <a:t>Cost of the supercomputer</a:t>
            </a:r>
          </a:p>
          <a:p>
            <a:pPr lvl="1"/>
            <a:r>
              <a:rPr lang="en-US" altLang="en-US" sz="1800"/>
              <a:t>Space, electrical power</a:t>
            </a:r>
          </a:p>
          <a:p>
            <a:r>
              <a:rPr lang="en-US" altLang="en-US" sz="2400" b="1"/>
              <a:t>Performance estimation</a:t>
            </a:r>
            <a:r>
              <a:rPr lang="en-US" altLang="en-US" sz="2400"/>
              <a:t> </a:t>
            </a:r>
          </a:p>
        </p:txBody>
      </p:sp>
      <p:graphicFrame>
        <p:nvGraphicFramePr>
          <p:cNvPr id="52229" name="Object 5">
            <a:extLst>
              <a:ext uri="{FF2B5EF4-FFF2-40B4-BE49-F238E27FC236}">
                <a16:creationId xmlns:a16="http://schemas.microsoft.com/office/drawing/2014/main" id="{400A8F90-0BBC-4000-9EFB-629EBCA951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5486400"/>
          <a:ext cx="14478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Clip" r:id="rId3" imgW="4090320" imgH="2177640" progId="MS_ClipArt_Gallery.2">
                  <p:embed/>
                </p:oleObj>
              </mc:Choice>
              <mc:Fallback>
                <p:oleObj name="Clip" r:id="rId3" imgW="4090320" imgH="217764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486400"/>
                        <a:ext cx="14478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Object 6">
            <a:extLst>
              <a:ext uri="{FF2B5EF4-FFF2-40B4-BE49-F238E27FC236}">
                <a16:creationId xmlns:a16="http://schemas.microsoft.com/office/drawing/2014/main" id="{730C7C80-DDFA-4EFB-87E2-8BA9D6059B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0" y="3962400"/>
          <a:ext cx="1674813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Clip" r:id="rId5" imgW="4304880" imgH="3420720" progId="MS_ClipArt_Gallery.2">
                  <p:embed/>
                </p:oleObj>
              </mc:Choice>
              <mc:Fallback>
                <p:oleObj name="Clip" r:id="rId5" imgW="4304880" imgH="342072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962400"/>
                        <a:ext cx="1674813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CS.pot">
  <a:themeElements>
    <a:clrScheme name="SCS.pot 8">
      <a:dk1>
        <a:srgbClr val="000000"/>
      </a:dk1>
      <a:lt1>
        <a:srgbClr val="FFFFFF"/>
      </a:lt1>
      <a:dk2>
        <a:srgbClr val="CC3333"/>
      </a:dk2>
      <a:lt2>
        <a:srgbClr val="777777"/>
      </a:lt2>
      <a:accent1>
        <a:srgbClr val="00CC99"/>
      </a:accent1>
      <a:accent2>
        <a:srgbClr val="990000"/>
      </a:accent2>
      <a:accent3>
        <a:srgbClr val="FFFFFF"/>
      </a:accent3>
      <a:accent4>
        <a:srgbClr val="000000"/>
      </a:accent4>
      <a:accent5>
        <a:srgbClr val="AAE2CA"/>
      </a:accent5>
      <a:accent6>
        <a:srgbClr val="8A0000"/>
      </a:accent6>
      <a:hlink>
        <a:srgbClr val="3333CC"/>
      </a:hlink>
      <a:folHlink>
        <a:srgbClr val="339933"/>
      </a:folHlink>
    </a:clrScheme>
    <a:fontScheme name="SCS.po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CS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S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S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S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S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S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S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S.pot 8">
        <a:dk1>
          <a:srgbClr val="000000"/>
        </a:dk1>
        <a:lt1>
          <a:srgbClr val="FFFFFF"/>
        </a:lt1>
        <a:dk2>
          <a:srgbClr val="CC3333"/>
        </a:dk2>
        <a:lt2>
          <a:srgbClr val="777777"/>
        </a:lt2>
        <a:accent1>
          <a:srgbClr val="00CC99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00"/>
        </a:accent6>
        <a:hlink>
          <a:srgbClr val="3333CC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Designs\SCS.pot</Template>
  <TotalTime>724</TotalTime>
  <Words>819</Words>
  <Application>Microsoft Office PowerPoint</Application>
  <PresentationFormat>On-screen Show (4:3)</PresentationFormat>
  <Paragraphs>237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Tahoma</vt:lpstr>
      <vt:lpstr>Wingdings</vt:lpstr>
      <vt:lpstr>Symbol</vt:lpstr>
      <vt:lpstr>Verdana</vt:lpstr>
      <vt:lpstr>SCS.pot</vt:lpstr>
      <vt:lpstr>Microsoft Clip Gallery</vt:lpstr>
      <vt:lpstr>Vision for System and Resource Management of the Swiss-Tx class of Supercomputers</vt:lpstr>
      <vt:lpstr>Agenda</vt:lpstr>
      <vt:lpstr>Supercomputers – Then and Now</vt:lpstr>
      <vt:lpstr>Supercomputers – Then and Now</vt:lpstr>
      <vt:lpstr>COSMOS – Goals</vt:lpstr>
      <vt:lpstr>COSMOS – Supercomputer Design</vt:lpstr>
      <vt:lpstr>COSMOS – Supercomputer Design</vt:lpstr>
      <vt:lpstr>COSMOS – Supercomputer Design</vt:lpstr>
      <vt:lpstr>COSMOS – Supercomputer Design</vt:lpstr>
      <vt:lpstr>COSMOS – Goals</vt:lpstr>
      <vt:lpstr>COSMOS – Concept</vt:lpstr>
      <vt:lpstr>COSMOS – Implementation</vt:lpstr>
      <vt:lpstr>COSMOS – Implementation</vt:lpstr>
      <vt:lpstr>Gridware GRD/Codine</vt:lpstr>
      <vt:lpstr>COSMOS – Interaction with GRD/Codine</vt:lpstr>
      <vt:lpstr>Roadmap of COSMOS Development</vt:lpstr>
      <vt:lpstr>Vision for System and Resource Management of the Swiss-Tx class of Supercomputers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and Resource Management of the Swiss-T1 Supercomputer</dc:title>
  <dc:creator>Josef Nemecek</dc:creator>
  <cp:lastModifiedBy>White, David Georg Jo</cp:lastModifiedBy>
  <cp:revision>7</cp:revision>
  <cp:lastPrinted>1999-10-01T06:41:08Z</cp:lastPrinted>
  <dcterms:created xsi:type="dcterms:W3CDTF">2000-03-07T13:05:47Z</dcterms:created>
  <dcterms:modified xsi:type="dcterms:W3CDTF">2022-04-13T17:42:00Z</dcterms:modified>
</cp:coreProperties>
</file>