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685" r:id="rId2"/>
    <p:sldMasterId id="2147483702" r:id="rId3"/>
  </p:sldMasterIdLst>
  <p:notesMasterIdLst>
    <p:notesMasterId r:id="rId20"/>
  </p:notesMasterIdLst>
  <p:handoutMasterIdLst>
    <p:handoutMasterId r:id="rId21"/>
  </p:handoutMasterIdLst>
  <p:sldIdLst>
    <p:sldId id="1810" r:id="rId4"/>
    <p:sldId id="265" r:id="rId5"/>
    <p:sldId id="258" r:id="rId6"/>
    <p:sldId id="266" r:id="rId7"/>
    <p:sldId id="260" r:id="rId8"/>
    <p:sldId id="264" r:id="rId9"/>
    <p:sldId id="1814" r:id="rId10"/>
    <p:sldId id="1815" r:id="rId11"/>
    <p:sldId id="1816" r:id="rId12"/>
    <p:sldId id="1817" r:id="rId13"/>
    <p:sldId id="268" r:id="rId14"/>
    <p:sldId id="261" r:id="rId15"/>
    <p:sldId id="262" r:id="rId16"/>
    <p:sldId id="1811" r:id="rId17"/>
    <p:sldId id="269" r:id="rId18"/>
    <p:sldId id="18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1CE"/>
    <a:srgbClr val="D95D00"/>
    <a:srgbClr val="1B9E77"/>
    <a:srgbClr val="D95F02"/>
    <a:srgbClr val="5A8B25"/>
    <a:srgbClr val="92D050"/>
    <a:srgbClr val="12B9F2"/>
    <a:srgbClr val="B7EDFC"/>
    <a:srgbClr val="ACA190"/>
    <a:srgbClr val="5687A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D0A048-186C-47D0-B6EF-53379ADF0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E28FC-AD27-418C-B07B-660531013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5C186-D47B-49A2-8FD6-EFCBFD15B2A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7F465-C7C3-4CF1-80F9-EE070B4FD6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AC334-0D8B-4B12-BA16-CE2EEE6C7C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5BEE0-0D66-43EF-AE9D-4F819B0DB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24DA-5473-4DDA-9B5D-009FD836777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2C058-00A9-4911-AF48-9D31D3B22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(15) Additional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6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9C0D-A1A8-49A2-B13A-E578E5E63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>
                <a:solidFill>
                  <a:srgbClr val="ACA19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D7D8-9E24-4239-A355-FC8BEB7942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36" y="1479664"/>
            <a:ext cx="11014364" cy="48653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81FF42-5964-4D46-B178-FDAD1BF59D2C}"/>
              </a:ext>
            </a:extLst>
          </p:cNvPr>
          <p:cNvCxnSpPr/>
          <p:nvPr userDrawn="1"/>
        </p:nvCxnSpPr>
        <p:spPr>
          <a:xfrm>
            <a:off x="339436" y="1175657"/>
            <a:ext cx="11014364" cy="0"/>
          </a:xfrm>
          <a:prstGeom prst="line">
            <a:avLst/>
          </a:prstGeom>
          <a:ln w="22225">
            <a:gradFill>
              <a:gsLst>
                <a:gs pos="0">
                  <a:schemeClr val="accent6">
                    <a:lumMod val="75000"/>
                    <a:alpha val="14000"/>
                  </a:schemeClr>
                </a:gs>
                <a:gs pos="55000">
                  <a:schemeClr val="accent6">
                    <a:lumMod val="75000"/>
                    <a:alpha val="51000"/>
                  </a:schemeClr>
                </a:gs>
                <a:gs pos="83000">
                  <a:schemeClr val="accent6">
                    <a:lumMod val="75000"/>
                  </a:schemeClr>
                </a:gs>
                <a:gs pos="100000">
                  <a:srgbClr val="ACA190"/>
                </a:gs>
              </a:gsLst>
              <a:lin ang="96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5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4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9C0D-A1A8-49A2-B13A-E578E5E63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6" y="481106"/>
            <a:ext cx="11014364" cy="607464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rgbClr val="ACA19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D7D8-9E24-4239-A355-FC8BEB7942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36" y="1479664"/>
            <a:ext cx="11014364" cy="4865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FE1B24-7EC2-4697-A268-80945C46C357}"/>
              </a:ext>
            </a:extLst>
          </p:cNvPr>
          <p:cNvCxnSpPr/>
          <p:nvPr userDrawn="1"/>
        </p:nvCxnSpPr>
        <p:spPr>
          <a:xfrm>
            <a:off x="339436" y="1175657"/>
            <a:ext cx="11014364" cy="0"/>
          </a:xfrm>
          <a:prstGeom prst="line">
            <a:avLst/>
          </a:prstGeom>
          <a:ln w="22225">
            <a:gradFill>
              <a:gsLst>
                <a:gs pos="0">
                  <a:schemeClr val="accent6">
                    <a:lumMod val="75000"/>
                    <a:alpha val="14000"/>
                  </a:schemeClr>
                </a:gs>
                <a:gs pos="55000">
                  <a:schemeClr val="accent6">
                    <a:lumMod val="75000"/>
                    <a:alpha val="51000"/>
                  </a:schemeClr>
                </a:gs>
                <a:gs pos="83000">
                  <a:schemeClr val="accent6">
                    <a:lumMod val="75000"/>
                  </a:schemeClr>
                </a:gs>
                <a:gs pos="100000">
                  <a:srgbClr val="ACA190"/>
                </a:gs>
              </a:gsLst>
              <a:lin ang="96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4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19D17F-A560-4C51-8F6D-AF96AADBA4B1}"/>
              </a:ext>
            </a:extLst>
          </p:cNvPr>
          <p:cNvSpPr/>
          <p:nvPr userDrawn="1"/>
        </p:nvSpPr>
        <p:spPr>
          <a:xfrm>
            <a:off x="0" y="1"/>
            <a:ext cx="12192000" cy="6494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8CC8A5D0-2F81-47BC-815C-7E661ED92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36" y="4571203"/>
            <a:ext cx="7596477" cy="1279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chemeClr val="tx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 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97BAFB-5B88-45E2-9B2E-82C5AC335B22}"/>
              </a:ext>
            </a:extLst>
          </p:cNvPr>
          <p:cNvCxnSpPr>
            <a:cxnSpLocks/>
          </p:cNvCxnSpPr>
          <p:nvPr userDrawn="1"/>
        </p:nvCxnSpPr>
        <p:spPr>
          <a:xfrm>
            <a:off x="339436" y="4134517"/>
            <a:ext cx="7596477" cy="0"/>
          </a:xfrm>
          <a:prstGeom prst="line">
            <a:avLst/>
          </a:prstGeom>
          <a:ln w="25400">
            <a:gradFill>
              <a:gsLst>
                <a:gs pos="50000">
                  <a:srgbClr val="CDC0AF"/>
                </a:gs>
                <a:gs pos="0">
                  <a:srgbClr val="E0DCD5"/>
                </a:gs>
                <a:gs pos="100000">
                  <a:schemeClr val="accent4"/>
                </a:gs>
              </a:gsLst>
              <a:lin ang="60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6544272F-141F-4789-A08C-BECFCDEA2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6" y="3316804"/>
            <a:ext cx="7596477" cy="607464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>
                <a:solidFill>
                  <a:schemeClr val="tx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A0827-1AE6-4803-A269-9F8E2E92BE97}"/>
              </a:ext>
            </a:extLst>
          </p:cNvPr>
          <p:cNvGrpSpPr/>
          <p:nvPr userDrawn="1"/>
        </p:nvGrpSpPr>
        <p:grpSpPr>
          <a:xfrm>
            <a:off x="0" y="6485839"/>
            <a:ext cx="12192000" cy="45722"/>
            <a:chOff x="0" y="3238497"/>
            <a:chExt cx="12192000" cy="457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AB3853-D36E-477E-8E4E-8662E0EC4430}"/>
                </a:ext>
              </a:extLst>
            </p:cNvPr>
            <p:cNvSpPr/>
            <p:nvPr userDrawn="1"/>
          </p:nvSpPr>
          <p:spPr>
            <a:xfrm>
              <a:off x="0" y="3238500"/>
              <a:ext cx="3373222" cy="45719"/>
            </a:xfrm>
            <a:prstGeom prst="rect">
              <a:avLst/>
            </a:prstGeom>
            <a:solidFill>
              <a:srgbClr val="AC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BFC90-FC45-41E1-BE08-C5D259B3CF06}"/>
                </a:ext>
              </a:extLst>
            </p:cNvPr>
            <p:cNvSpPr/>
            <p:nvPr userDrawn="1"/>
          </p:nvSpPr>
          <p:spPr>
            <a:xfrm>
              <a:off x="3373221" y="3238499"/>
              <a:ext cx="2685095" cy="45719"/>
            </a:xfrm>
            <a:prstGeom prst="rect">
              <a:avLst/>
            </a:prstGeom>
            <a:solidFill>
              <a:srgbClr val="568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6A9CE3-F60A-4F33-8488-7D7F5B34E894}"/>
                </a:ext>
              </a:extLst>
            </p:cNvPr>
            <p:cNvSpPr/>
            <p:nvPr userDrawn="1"/>
          </p:nvSpPr>
          <p:spPr>
            <a:xfrm>
              <a:off x="6058316" y="3238498"/>
              <a:ext cx="3268583" cy="45719"/>
            </a:xfrm>
            <a:prstGeom prst="rect">
              <a:avLst/>
            </a:prstGeom>
            <a:solidFill>
              <a:srgbClr val="A6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737293-2415-4A77-B944-4C1D731466B4}"/>
                </a:ext>
              </a:extLst>
            </p:cNvPr>
            <p:cNvSpPr/>
            <p:nvPr userDrawn="1"/>
          </p:nvSpPr>
          <p:spPr>
            <a:xfrm>
              <a:off x="9326898" y="3238497"/>
              <a:ext cx="2865102" cy="45719"/>
            </a:xfrm>
            <a:prstGeom prst="rect">
              <a:avLst/>
            </a:prstGeom>
            <a:solidFill>
              <a:srgbClr val="BFA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28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19D17F-A560-4C51-8F6D-AF96AADBA4B1}"/>
              </a:ext>
            </a:extLst>
          </p:cNvPr>
          <p:cNvSpPr/>
          <p:nvPr userDrawn="1"/>
        </p:nvSpPr>
        <p:spPr>
          <a:xfrm>
            <a:off x="0" y="1"/>
            <a:ext cx="12192000" cy="6494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8CC8A5D0-2F81-47BC-815C-7E661ED92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36" y="4571203"/>
            <a:ext cx="7596477" cy="1279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chemeClr val="tx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 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97BAFB-5B88-45E2-9B2E-82C5AC335B22}"/>
              </a:ext>
            </a:extLst>
          </p:cNvPr>
          <p:cNvCxnSpPr>
            <a:cxnSpLocks/>
          </p:cNvCxnSpPr>
          <p:nvPr userDrawn="1"/>
        </p:nvCxnSpPr>
        <p:spPr>
          <a:xfrm>
            <a:off x="339436" y="4134517"/>
            <a:ext cx="7596477" cy="0"/>
          </a:xfrm>
          <a:prstGeom prst="line">
            <a:avLst/>
          </a:prstGeom>
          <a:ln w="25400">
            <a:gradFill>
              <a:gsLst>
                <a:gs pos="50000">
                  <a:srgbClr val="CDC0AF"/>
                </a:gs>
                <a:gs pos="0">
                  <a:srgbClr val="E0DCD5"/>
                </a:gs>
                <a:gs pos="100000">
                  <a:schemeClr val="accent4"/>
                </a:gs>
              </a:gsLst>
              <a:lin ang="60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6544272F-141F-4789-A08C-BECFCDEA2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6" y="3316804"/>
            <a:ext cx="7596477" cy="60746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>
                <a:solidFill>
                  <a:schemeClr val="tx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A0827-1AE6-4803-A269-9F8E2E92BE97}"/>
              </a:ext>
            </a:extLst>
          </p:cNvPr>
          <p:cNvGrpSpPr/>
          <p:nvPr userDrawn="1"/>
        </p:nvGrpSpPr>
        <p:grpSpPr>
          <a:xfrm>
            <a:off x="0" y="6494804"/>
            <a:ext cx="12192000" cy="45722"/>
            <a:chOff x="0" y="3238497"/>
            <a:chExt cx="12192000" cy="457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AB3853-D36E-477E-8E4E-8662E0EC4430}"/>
                </a:ext>
              </a:extLst>
            </p:cNvPr>
            <p:cNvSpPr/>
            <p:nvPr userDrawn="1"/>
          </p:nvSpPr>
          <p:spPr>
            <a:xfrm>
              <a:off x="0" y="3238500"/>
              <a:ext cx="3373222" cy="45719"/>
            </a:xfrm>
            <a:prstGeom prst="rect">
              <a:avLst/>
            </a:prstGeom>
            <a:solidFill>
              <a:srgbClr val="AC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BFC90-FC45-41E1-BE08-C5D259B3CF06}"/>
                </a:ext>
              </a:extLst>
            </p:cNvPr>
            <p:cNvSpPr/>
            <p:nvPr userDrawn="1"/>
          </p:nvSpPr>
          <p:spPr>
            <a:xfrm>
              <a:off x="3373221" y="3238499"/>
              <a:ext cx="2685095" cy="45719"/>
            </a:xfrm>
            <a:prstGeom prst="rect">
              <a:avLst/>
            </a:prstGeom>
            <a:solidFill>
              <a:srgbClr val="568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6A9CE3-F60A-4F33-8488-7D7F5B34E894}"/>
                </a:ext>
              </a:extLst>
            </p:cNvPr>
            <p:cNvSpPr/>
            <p:nvPr userDrawn="1"/>
          </p:nvSpPr>
          <p:spPr>
            <a:xfrm>
              <a:off x="6058316" y="3238498"/>
              <a:ext cx="3268583" cy="45719"/>
            </a:xfrm>
            <a:prstGeom prst="rect">
              <a:avLst/>
            </a:prstGeom>
            <a:solidFill>
              <a:srgbClr val="A6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737293-2415-4A77-B944-4C1D731466B4}"/>
                </a:ext>
              </a:extLst>
            </p:cNvPr>
            <p:cNvSpPr/>
            <p:nvPr userDrawn="1"/>
          </p:nvSpPr>
          <p:spPr>
            <a:xfrm>
              <a:off x="9326898" y="3238497"/>
              <a:ext cx="2865102" cy="45719"/>
            </a:xfrm>
            <a:prstGeom prst="rect">
              <a:avLst/>
            </a:prstGeom>
            <a:solidFill>
              <a:srgbClr val="BFA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127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9" y="428098"/>
            <a:ext cx="9955268" cy="447391"/>
          </a:xfrm>
        </p:spPr>
        <p:txBody>
          <a:bodyPr/>
          <a:lstStyle>
            <a:lvl1pPr marL="0" indent="0" algn="l">
              <a:defRPr b="1" i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D9171B-1652-4839-9910-A84CBDD2A0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0725" y="1361542"/>
            <a:ext cx="10726738" cy="4702708"/>
          </a:xfrm>
        </p:spPr>
        <p:txBody>
          <a:bodyPr/>
          <a:lstStyle>
            <a:lvl1pPr marL="225425" indent="-225425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29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00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771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42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0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1DA1C4F-0952-460A-95F4-34F508F481C5}"/>
              </a:ext>
            </a:extLst>
          </p:cNvPr>
          <p:cNvSpPr/>
          <p:nvPr userDrawn="1"/>
        </p:nvSpPr>
        <p:spPr>
          <a:xfrm>
            <a:off x="-1319" y="0"/>
            <a:ext cx="12194639" cy="380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1A84DD-7751-4795-8773-7F23E076A836}"/>
              </a:ext>
            </a:extLst>
          </p:cNvPr>
          <p:cNvSpPr/>
          <p:nvPr userDrawn="1"/>
        </p:nvSpPr>
        <p:spPr>
          <a:xfrm>
            <a:off x="0" y="1"/>
            <a:ext cx="12194639" cy="38001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B8F9103-4CDB-43A5-8AC7-B5BFC0C0EC5C}"/>
              </a:ext>
            </a:extLst>
          </p:cNvPr>
          <p:cNvSpPr/>
          <p:nvPr userDrawn="1"/>
        </p:nvSpPr>
        <p:spPr>
          <a:xfrm>
            <a:off x="0" y="0"/>
            <a:ext cx="12192000" cy="3800161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C51A0EE-5902-4110-B7E6-FED8DDB793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232" y="3957037"/>
            <a:ext cx="8790622" cy="1708573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DDB29D6-69BD-470E-9A8C-483224E8D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231" y="5760233"/>
            <a:ext cx="6331823" cy="489581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presenters name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BDD2AD-4C3F-4EE7-8614-59B55DBEA306}"/>
              </a:ext>
            </a:extLst>
          </p:cNvPr>
          <p:cNvSpPr/>
          <p:nvPr userDrawn="1"/>
        </p:nvSpPr>
        <p:spPr>
          <a:xfrm>
            <a:off x="-18" y="6527793"/>
            <a:ext cx="12192000" cy="3330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C31677-42F4-433C-8BCB-0FA5537CAF8F}"/>
              </a:ext>
            </a:extLst>
          </p:cNvPr>
          <p:cNvSpPr txBox="1"/>
          <p:nvPr userDrawn="1"/>
        </p:nvSpPr>
        <p:spPr>
          <a:xfrm>
            <a:off x="1402676" y="6558078"/>
            <a:ext cx="510773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Sandia National Laboratories is a multimission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FD493A3-721B-4D87-B0EE-D4B083C8BA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5476" y="166291"/>
            <a:ext cx="1469320" cy="5659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8494CD-4031-4790-B47A-D6749861A4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32" y="6613198"/>
            <a:ext cx="1298727" cy="170541"/>
          </a:xfrm>
          <a:prstGeom prst="rect">
            <a:avLst/>
          </a:prstGeom>
        </p:spPr>
      </p:pic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E0C8ED8D-0F68-4247-AA3B-87B64612A5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3932" y="5758418"/>
            <a:ext cx="2204922" cy="505778"/>
          </a:xfrm>
        </p:spPr>
        <p:txBody>
          <a:bodyPr>
            <a:noAutofit/>
          </a:bodyPr>
          <a:lstStyle>
            <a:lvl1pPr marL="0" indent="0" algn="r">
              <a:buNone/>
              <a:defRPr lang="en-US" sz="1400" b="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202X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FAD67B-220E-4807-845E-FC14478334B0}"/>
              </a:ext>
            </a:extLst>
          </p:cNvPr>
          <p:cNvGrpSpPr/>
          <p:nvPr userDrawn="1"/>
        </p:nvGrpSpPr>
        <p:grpSpPr>
          <a:xfrm>
            <a:off x="0" y="3781311"/>
            <a:ext cx="12192000" cy="45722"/>
            <a:chOff x="0" y="3238497"/>
            <a:chExt cx="12192000" cy="4572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80E5727-D123-499E-BF5F-0DC1572EDA1E}"/>
                </a:ext>
              </a:extLst>
            </p:cNvPr>
            <p:cNvSpPr/>
            <p:nvPr userDrawn="1"/>
          </p:nvSpPr>
          <p:spPr>
            <a:xfrm>
              <a:off x="0" y="3238500"/>
              <a:ext cx="3373222" cy="45719"/>
            </a:xfrm>
            <a:prstGeom prst="rect">
              <a:avLst/>
            </a:prstGeom>
            <a:solidFill>
              <a:srgbClr val="AC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1AFD6B-372F-46D8-A307-4847A16A5DF4}"/>
                </a:ext>
              </a:extLst>
            </p:cNvPr>
            <p:cNvSpPr/>
            <p:nvPr userDrawn="1"/>
          </p:nvSpPr>
          <p:spPr>
            <a:xfrm>
              <a:off x="3373221" y="3238499"/>
              <a:ext cx="2685095" cy="45719"/>
            </a:xfrm>
            <a:prstGeom prst="rect">
              <a:avLst/>
            </a:prstGeom>
            <a:solidFill>
              <a:srgbClr val="568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F90813E-6ADC-4DA2-8EDA-10D18B51CC7A}"/>
                </a:ext>
              </a:extLst>
            </p:cNvPr>
            <p:cNvSpPr/>
            <p:nvPr userDrawn="1"/>
          </p:nvSpPr>
          <p:spPr>
            <a:xfrm>
              <a:off x="6058316" y="3238498"/>
              <a:ext cx="3268583" cy="45719"/>
            </a:xfrm>
            <a:prstGeom prst="rect">
              <a:avLst/>
            </a:prstGeom>
            <a:solidFill>
              <a:srgbClr val="A6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BBADDF2-2B1A-4975-A692-A3AD5370FDEF}"/>
                </a:ext>
              </a:extLst>
            </p:cNvPr>
            <p:cNvSpPr/>
            <p:nvPr userDrawn="1"/>
          </p:nvSpPr>
          <p:spPr>
            <a:xfrm>
              <a:off x="9326898" y="3238497"/>
              <a:ext cx="2865102" cy="45719"/>
            </a:xfrm>
            <a:prstGeom prst="rect">
              <a:avLst/>
            </a:prstGeom>
            <a:solidFill>
              <a:srgbClr val="BFA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0F3370-2874-427A-89AF-3AC2F2828045}"/>
              </a:ext>
            </a:extLst>
          </p:cNvPr>
          <p:cNvGrpSpPr/>
          <p:nvPr userDrawn="1"/>
        </p:nvGrpSpPr>
        <p:grpSpPr>
          <a:xfrm>
            <a:off x="357840" y="-1461"/>
            <a:ext cx="4130393" cy="3592387"/>
            <a:chOff x="357840" y="-1461"/>
            <a:chExt cx="4130393" cy="35923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488591-9F5C-484C-ADCD-2A359C1BD9C2}"/>
                </a:ext>
              </a:extLst>
            </p:cNvPr>
            <p:cNvSpPr/>
            <p:nvPr userDrawn="1"/>
          </p:nvSpPr>
          <p:spPr>
            <a:xfrm>
              <a:off x="357840" y="-1460"/>
              <a:ext cx="1298728" cy="3592386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0A29DB-5C87-4D13-B4E7-93C1F4B630A5}"/>
                </a:ext>
              </a:extLst>
            </p:cNvPr>
            <p:cNvSpPr/>
            <p:nvPr userDrawn="1"/>
          </p:nvSpPr>
          <p:spPr>
            <a:xfrm>
              <a:off x="1773673" y="0"/>
              <a:ext cx="1298728" cy="3185412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6F0320D-AADD-45D2-BA88-047645DAF3C7}"/>
                </a:ext>
              </a:extLst>
            </p:cNvPr>
            <p:cNvSpPr/>
            <p:nvPr userDrawn="1"/>
          </p:nvSpPr>
          <p:spPr>
            <a:xfrm>
              <a:off x="3189505" y="0"/>
              <a:ext cx="1298728" cy="2741736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65BF83-7001-468B-8FDF-DEB58C8AA3FB}"/>
                </a:ext>
              </a:extLst>
            </p:cNvPr>
            <p:cNvSpPr/>
            <p:nvPr userDrawn="1"/>
          </p:nvSpPr>
          <p:spPr>
            <a:xfrm>
              <a:off x="357840" y="-1461"/>
              <a:ext cx="1298728" cy="3592386"/>
            </a:xfrm>
            <a:prstGeom prst="rect">
              <a:avLst/>
            </a:prstGeom>
            <a:solidFill>
              <a:schemeClr val="tx2">
                <a:lumMod val="5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8CC79A-1C67-4558-90D3-44AB4412738A}"/>
                </a:ext>
              </a:extLst>
            </p:cNvPr>
            <p:cNvSpPr/>
            <p:nvPr userDrawn="1"/>
          </p:nvSpPr>
          <p:spPr>
            <a:xfrm>
              <a:off x="1773673" y="-1461"/>
              <a:ext cx="1298728" cy="3185412"/>
            </a:xfrm>
            <a:prstGeom prst="rect">
              <a:avLst/>
            </a:prstGeom>
            <a:solidFill>
              <a:schemeClr val="tx2">
                <a:lumMod val="5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70E51D-563A-4A2C-A2FC-2A7AA537DC56}"/>
                </a:ext>
              </a:extLst>
            </p:cNvPr>
            <p:cNvSpPr/>
            <p:nvPr userDrawn="1"/>
          </p:nvSpPr>
          <p:spPr>
            <a:xfrm>
              <a:off x="3189505" y="-1461"/>
              <a:ext cx="1298728" cy="2741736"/>
            </a:xfrm>
            <a:prstGeom prst="rect">
              <a:avLst/>
            </a:prstGeom>
            <a:solidFill>
              <a:schemeClr val="tx2">
                <a:lumMod val="5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36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F40990-312A-4BB6-989A-60A8F14AC245}"/>
              </a:ext>
            </a:extLst>
          </p:cNvPr>
          <p:cNvSpPr/>
          <p:nvPr userDrawn="1"/>
        </p:nvSpPr>
        <p:spPr>
          <a:xfrm>
            <a:off x="0" y="0"/>
            <a:ext cx="12192000" cy="654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416A39-7C14-4FB3-A8B4-D3D37A201F91}"/>
              </a:ext>
            </a:extLst>
          </p:cNvPr>
          <p:cNvSpPr/>
          <p:nvPr userDrawn="1"/>
        </p:nvSpPr>
        <p:spPr>
          <a:xfrm>
            <a:off x="0" y="-1"/>
            <a:ext cx="12194639" cy="3053865"/>
          </a:xfrm>
          <a:prstGeom prst="rect">
            <a:avLst/>
          </a:prstGeom>
          <a:gradFill>
            <a:gsLst>
              <a:gs pos="0">
                <a:srgbClr val="28557A">
                  <a:alpha val="86000"/>
                </a:srgbClr>
              </a:gs>
              <a:gs pos="58000">
                <a:schemeClr val="tx2">
                  <a:alpha val="93000"/>
                </a:schemeClr>
              </a:gs>
              <a:gs pos="100000">
                <a:srgbClr val="0E273E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4A17FF-F11E-4B81-8B72-DE4E7EF3D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35" y="980205"/>
            <a:ext cx="9052495" cy="1099456"/>
          </a:xfr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D20526-EB6B-44AF-B342-2FB126433E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435" y="3426437"/>
            <a:ext cx="7880639" cy="43769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presenters name</a:t>
            </a:r>
          </a:p>
          <a:p>
            <a:pPr lvl="0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DDB065F-5DBC-40CC-9DAE-5343C5B0D7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91930" y="3426436"/>
            <a:ext cx="2428595" cy="407286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095E59-0562-415A-B112-89B5811AB654}"/>
              </a:ext>
            </a:extLst>
          </p:cNvPr>
          <p:cNvSpPr/>
          <p:nvPr userDrawn="1"/>
        </p:nvSpPr>
        <p:spPr>
          <a:xfrm>
            <a:off x="1" y="6527189"/>
            <a:ext cx="12192000" cy="318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731D93-7990-4EED-B4B4-4BA4DE4777A3}"/>
              </a:ext>
            </a:extLst>
          </p:cNvPr>
          <p:cNvSpPr txBox="1"/>
          <p:nvPr userDrawn="1"/>
        </p:nvSpPr>
        <p:spPr>
          <a:xfrm>
            <a:off x="1588141" y="6565756"/>
            <a:ext cx="5982374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Sandia National Laboratories is a multimission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19C3E1-41FA-42AE-BC70-5415E3BA3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451" y="6616778"/>
            <a:ext cx="1326690" cy="174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1F22D-3EFE-4090-90F1-A784634F91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33" y="351732"/>
            <a:ext cx="2668009" cy="4073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7F9CA6F-C25E-47C7-B145-A94E7B7405A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9433" y="2244310"/>
            <a:ext cx="9052496" cy="607464"/>
          </a:xfrm>
        </p:spPr>
        <p:txBody>
          <a:bodyPr>
            <a:normAutofit/>
          </a:bodyPr>
          <a:lstStyle>
            <a:lvl1pPr>
              <a:defRPr sz="1800" b="1">
                <a:latin typeface="+mn-lt"/>
              </a:defRPr>
            </a:lvl1pPr>
          </a:lstStyle>
          <a:p>
            <a:r>
              <a:rPr lang="en-US" dirty="0"/>
              <a:t>Click to edit subtitle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89B6F8-E4A2-4D2A-A46C-2990B27D6944}"/>
              </a:ext>
            </a:extLst>
          </p:cNvPr>
          <p:cNvGrpSpPr/>
          <p:nvPr userDrawn="1"/>
        </p:nvGrpSpPr>
        <p:grpSpPr>
          <a:xfrm>
            <a:off x="0" y="3050852"/>
            <a:ext cx="12192000" cy="45722"/>
            <a:chOff x="0" y="3238497"/>
            <a:chExt cx="12192000" cy="457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0D77FE-1418-49F3-BF77-7EC438A895A3}"/>
                </a:ext>
              </a:extLst>
            </p:cNvPr>
            <p:cNvSpPr/>
            <p:nvPr userDrawn="1"/>
          </p:nvSpPr>
          <p:spPr>
            <a:xfrm>
              <a:off x="0" y="3238500"/>
              <a:ext cx="3373222" cy="45719"/>
            </a:xfrm>
            <a:prstGeom prst="rect">
              <a:avLst/>
            </a:prstGeom>
            <a:solidFill>
              <a:srgbClr val="AC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E02EC6-E222-4BCB-8960-E1F1071642F1}"/>
                </a:ext>
              </a:extLst>
            </p:cNvPr>
            <p:cNvSpPr/>
            <p:nvPr userDrawn="1"/>
          </p:nvSpPr>
          <p:spPr>
            <a:xfrm>
              <a:off x="3373221" y="3238499"/>
              <a:ext cx="2685095" cy="45719"/>
            </a:xfrm>
            <a:prstGeom prst="rect">
              <a:avLst/>
            </a:prstGeom>
            <a:solidFill>
              <a:srgbClr val="568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8023A3-A384-42B9-9CA4-652C540DC480}"/>
                </a:ext>
              </a:extLst>
            </p:cNvPr>
            <p:cNvSpPr/>
            <p:nvPr userDrawn="1"/>
          </p:nvSpPr>
          <p:spPr>
            <a:xfrm>
              <a:off x="6058316" y="3238498"/>
              <a:ext cx="3268583" cy="45719"/>
            </a:xfrm>
            <a:prstGeom prst="rect">
              <a:avLst/>
            </a:prstGeom>
            <a:solidFill>
              <a:srgbClr val="A6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DDE6DD6-9A37-4C88-A26E-6DDE75C91FD0}"/>
                </a:ext>
              </a:extLst>
            </p:cNvPr>
            <p:cNvSpPr/>
            <p:nvPr userDrawn="1"/>
          </p:nvSpPr>
          <p:spPr>
            <a:xfrm>
              <a:off x="9326898" y="3238497"/>
              <a:ext cx="2865102" cy="45719"/>
            </a:xfrm>
            <a:prstGeom prst="rect">
              <a:avLst/>
            </a:prstGeom>
            <a:solidFill>
              <a:srgbClr val="BFA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86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P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9C0D-A1A8-49A2-B13A-E578E5E63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>
                <a:solidFill>
                  <a:srgbClr val="ACA19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D7D8-9E24-4239-A355-FC8BEB7942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436" y="1479664"/>
            <a:ext cx="11014364" cy="48653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EDFE15-7DC2-430C-8F73-E36E8DEB88A9}"/>
              </a:ext>
            </a:extLst>
          </p:cNvPr>
          <p:cNvCxnSpPr/>
          <p:nvPr userDrawn="1"/>
        </p:nvCxnSpPr>
        <p:spPr>
          <a:xfrm>
            <a:off x="339436" y="1175657"/>
            <a:ext cx="11014364" cy="0"/>
          </a:xfrm>
          <a:prstGeom prst="line">
            <a:avLst/>
          </a:prstGeom>
          <a:ln w="22225">
            <a:gradFill>
              <a:gsLst>
                <a:gs pos="0">
                  <a:schemeClr val="accent6">
                    <a:lumMod val="75000"/>
                    <a:alpha val="14000"/>
                  </a:schemeClr>
                </a:gs>
                <a:gs pos="55000">
                  <a:schemeClr val="accent6">
                    <a:lumMod val="75000"/>
                    <a:alpha val="51000"/>
                  </a:schemeClr>
                </a:gs>
                <a:gs pos="83000">
                  <a:schemeClr val="accent6">
                    <a:lumMod val="75000"/>
                  </a:schemeClr>
                </a:gs>
                <a:gs pos="100000">
                  <a:srgbClr val="ACA190"/>
                </a:gs>
              </a:gsLst>
              <a:lin ang="96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23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19D17F-A560-4C51-8F6D-AF96AADBA4B1}"/>
              </a:ext>
            </a:extLst>
          </p:cNvPr>
          <p:cNvSpPr/>
          <p:nvPr userDrawn="1"/>
        </p:nvSpPr>
        <p:spPr>
          <a:xfrm>
            <a:off x="0" y="1"/>
            <a:ext cx="12192000" cy="6494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8CC8A5D0-2F81-47BC-815C-7E661ED92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36" y="4571203"/>
            <a:ext cx="7596477" cy="1279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chemeClr val="tx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 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97BAFB-5B88-45E2-9B2E-82C5AC335B22}"/>
              </a:ext>
            </a:extLst>
          </p:cNvPr>
          <p:cNvCxnSpPr>
            <a:cxnSpLocks/>
          </p:cNvCxnSpPr>
          <p:nvPr userDrawn="1"/>
        </p:nvCxnSpPr>
        <p:spPr>
          <a:xfrm>
            <a:off x="339436" y="4134517"/>
            <a:ext cx="7596477" cy="0"/>
          </a:xfrm>
          <a:prstGeom prst="line">
            <a:avLst/>
          </a:prstGeom>
          <a:ln w="25400">
            <a:gradFill>
              <a:gsLst>
                <a:gs pos="50000">
                  <a:srgbClr val="CDC0AF"/>
                </a:gs>
                <a:gs pos="0">
                  <a:srgbClr val="E0DCD5"/>
                </a:gs>
                <a:gs pos="100000">
                  <a:schemeClr val="accent4"/>
                </a:gs>
              </a:gsLst>
              <a:lin ang="60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6544272F-141F-4789-A08C-BECFCDEA2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6" y="3316804"/>
            <a:ext cx="7596477" cy="60746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>
                <a:solidFill>
                  <a:schemeClr val="tx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A0827-1AE6-4803-A269-9F8E2E92BE97}"/>
              </a:ext>
            </a:extLst>
          </p:cNvPr>
          <p:cNvGrpSpPr/>
          <p:nvPr userDrawn="1"/>
        </p:nvGrpSpPr>
        <p:grpSpPr>
          <a:xfrm>
            <a:off x="0" y="6494804"/>
            <a:ext cx="12192000" cy="45722"/>
            <a:chOff x="0" y="3238497"/>
            <a:chExt cx="12192000" cy="457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AB3853-D36E-477E-8E4E-8662E0EC4430}"/>
                </a:ext>
              </a:extLst>
            </p:cNvPr>
            <p:cNvSpPr/>
            <p:nvPr userDrawn="1"/>
          </p:nvSpPr>
          <p:spPr>
            <a:xfrm>
              <a:off x="0" y="3238500"/>
              <a:ext cx="3373222" cy="45719"/>
            </a:xfrm>
            <a:prstGeom prst="rect">
              <a:avLst/>
            </a:prstGeom>
            <a:solidFill>
              <a:srgbClr val="AC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0BFC90-FC45-41E1-BE08-C5D259B3CF06}"/>
                </a:ext>
              </a:extLst>
            </p:cNvPr>
            <p:cNvSpPr/>
            <p:nvPr userDrawn="1"/>
          </p:nvSpPr>
          <p:spPr>
            <a:xfrm>
              <a:off x="3373221" y="3238499"/>
              <a:ext cx="2685095" cy="45719"/>
            </a:xfrm>
            <a:prstGeom prst="rect">
              <a:avLst/>
            </a:prstGeom>
            <a:solidFill>
              <a:srgbClr val="568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6A9CE3-F60A-4F33-8488-7D7F5B34E894}"/>
                </a:ext>
              </a:extLst>
            </p:cNvPr>
            <p:cNvSpPr/>
            <p:nvPr userDrawn="1"/>
          </p:nvSpPr>
          <p:spPr>
            <a:xfrm>
              <a:off x="6058316" y="3238498"/>
              <a:ext cx="3268583" cy="45719"/>
            </a:xfrm>
            <a:prstGeom prst="rect">
              <a:avLst/>
            </a:prstGeom>
            <a:solidFill>
              <a:srgbClr val="A6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737293-2415-4A77-B944-4C1D731466B4}"/>
                </a:ext>
              </a:extLst>
            </p:cNvPr>
            <p:cNvSpPr/>
            <p:nvPr userDrawn="1"/>
          </p:nvSpPr>
          <p:spPr>
            <a:xfrm>
              <a:off x="9326898" y="3238497"/>
              <a:ext cx="2865102" cy="45719"/>
            </a:xfrm>
            <a:prstGeom prst="rect">
              <a:avLst/>
            </a:prstGeom>
            <a:solidFill>
              <a:srgbClr val="BFA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2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9BFA6D-A955-439E-A0E5-1AB1A12055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0938" y="1746250"/>
            <a:ext cx="2058987" cy="26543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49C78A-3DC8-45D3-A26A-6FFE899CD4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5700" y="4470400"/>
            <a:ext cx="2054225" cy="23876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B54185A-8EFE-4548-982B-1EDBBFCAEF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32950" y="0"/>
            <a:ext cx="2582863" cy="68580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78D265-8237-4E84-A42B-B6D970D096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00938" y="0"/>
            <a:ext cx="2058987" cy="1676400"/>
          </a:xfrm>
        </p:spPr>
        <p:txBody>
          <a:bodyPr/>
          <a:lstStyle/>
          <a:p>
            <a:r>
              <a:rPr lang="en-US" dirty="0"/>
              <a:t>Click icon to add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AEBE3-2A78-4553-A048-1052FD0BFCEE}"/>
              </a:ext>
            </a:extLst>
          </p:cNvPr>
          <p:cNvSpPr txBox="1"/>
          <p:nvPr userDrawn="1"/>
        </p:nvSpPr>
        <p:spPr>
          <a:xfrm>
            <a:off x="912699" y="1027565"/>
            <a:ext cx="3355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pc="150" baseline="0" dirty="0">
                <a:latin typeface="+mj-lt"/>
              </a:rPr>
              <a:t>Exceptional service in the national interest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C4CE7-6928-41C6-A967-F16FB62D21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39" y="479998"/>
            <a:ext cx="1278290" cy="492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FA23B5-009B-43C4-80A7-C03C5E9B2438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3237716"/>
            <a:ext cx="5439594" cy="2743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B55282D-2C55-5C42-B024-1B8C4E8C9456}"/>
              </a:ext>
            </a:extLst>
          </p:cNvPr>
          <p:cNvGrpSpPr/>
          <p:nvPr userDrawn="1"/>
        </p:nvGrpSpPr>
        <p:grpSpPr>
          <a:xfrm>
            <a:off x="966239" y="6037064"/>
            <a:ext cx="5992470" cy="682997"/>
            <a:chOff x="1131349" y="5584945"/>
            <a:chExt cx="5992470" cy="6829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BCB200-BD6B-7344-9D4F-A05BA66D12C8}"/>
                </a:ext>
              </a:extLst>
            </p:cNvPr>
            <p:cNvSpPr txBox="1"/>
            <p:nvPr/>
          </p:nvSpPr>
          <p:spPr>
            <a:xfrm>
              <a:off x="1131349" y="5776717"/>
              <a:ext cx="5992470" cy="491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800" b="0" i="0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Sandia National Laboratories is a </a:t>
              </a:r>
              <a:r>
                <a:rPr lang="en-US" sz="800" b="0" i="0" kern="1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multimission</a:t>
              </a:r>
              <a:r>
                <a:rPr lang="en-US" sz="800" b="0" i="0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  </a:r>
              <a:endParaRPr lang="en-US" sz="800" b="0" i="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91358C-3474-9349-A47D-1B26EB88D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176" y="5584945"/>
              <a:ext cx="654939" cy="15919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4E36C66-79FB-FF45-A1C6-C60EEC0F8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924" y="5597275"/>
              <a:ext cx="463192" cy="134533"/>
            </a:xfrm>
            <a:prstGeom prst="rect">
              <a:avLst/>
            </a:prstGeom>
          </p:spPr>
        </p:pic>
      </p:grp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4F4B2CE-B036-B94C-A19A-01D5D1D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244" y="6517494"/>
            <a:ext cx="2341466" cy="235145"/>
          </a:xfrm>
        </p:spPr>
        <p:txBody>
          <a:bodyPr>
            <a:noAutofit/>
          </a:bodyPr>
          <a:lstStyle>
            <a:lvl1pPr marL="0" indent="0">
              <a:buNone/>
              <a:defRPr sz="800" b="1" i="0">
                <a:solidFill>
                  <a:schemeClr val="bg2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 sz="900"/>
            </a:lvl2pPr>
            <a:lvl3pPr marL="384030" indent="0">
              <a:buNone/>
              <a:defRPr sz="900"/>
            </a:lvl3pPr>
            <a:lvl4pPr marL="566901" indent="0">
              <a:buNone/>
              <a:defRPr sz="900"/>
            </a:lvl4pPr>
            <a:lvl5pPr marL="749772" indent="0">
              <a:buNone/>
              <a:defRPr sz="900"/>
            </a:lvl5pPr>
          </a:lstStyle>
          <a:p>
            <a:pPr lvl="0"/>
            <a:r>
              <a:rPr lang="en-US" dirty="0"/>
              <a:t>ENTER SAND20XX-XXXX P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3024E63-6E58-E148-AA8D-1486EBC7A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6239" y="1415454"/>
            <a:ext cx="5992470" cy="1655158"/>
          </a:xfrm>
        </p:spPr>
        <p:txBody>
          <a:bodyPr anchor="b">
            <a:normAutofit/>
          </a:bodyPr>
          <a:lstStyle>
            <a:lvl1pPr marL="0" indent="3175" algn="l">
              <a:lnSpc>
                <a:spcPts val="3700"/>
              </a:lnSpc>
              <a:defRPr sz="3600" b="1" i="0" spc="31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61D0AC8-6BA2-294F-8255-542EBC706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3684" y="3458578"/>
            <a:ext cx="5915025" cy="941972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add Speakers/Authors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6E1D0D7-80F1-5E48-89EA-70C456FA1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4066" y="4544880"/>
            <a:ext cx="5915025" cy="801203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1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84030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66901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49772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LOCATION OR ADDITIONAL CONTENT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DC08B8FC-C648-3E4F-ADCE-15A0D7490D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84" y="5527183"/>
            <a:ext cx="5915025" cy="411162"/>
          </a:xfrm>
        </p:spPr>
        <p:txBody>
          <a:bodyPr>
            <a:normAutofit/>
          </a:bodyPr>
          <a:lstStyle>
            <a:lvl1pPr marL="0" indent="0">
              <a:buNone/>
              <a:defRPr sz="1200" b="0" i="0" spc="11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8403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66901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49772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Date 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9529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Only_U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47140F4-9603-3740-AC59-61030724E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56686"/>
            <a:ext cx="559397" cy="5702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4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ctr"/>
            <a:fld id="{F6B149FD-26F7-3645-B4E7-BA8B8CC5EE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32A26D86-2879-4B46-86CA-D69ABD3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2013"/>
            <a:ext cx="1088571" cy="27782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DC07D2C2-EEDA-094F-A4D5-546DE82D3808}" type="datetimeFigureOut">
              <a:rPr lang="en-US" smtClean="0"/>
              <a:pPr/>
              <a:t>6/27/2023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2D51AB-5849-4D24-A6CB-78CB255CB20D}"/>
              </a:ext>
            </a:extLst>
          </p:cNvPr>
          <p:cNvSpPr/>
          <p:nvPr userDrawn="1"/>
        </p:nvSpPr>
        <p:spPr>
          <a:xfrm flipH="1">
            <a:off x="-1" y="6531266"/>
            <a:ext cx="12192000" cy="326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AC650-B29A-45B1-BADE-B1C3B851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481106"/>
            <a:ext cx="11014364" cy="6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9DFC-5AF5-41D6-AB21-35213627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36" y="1479664"/>
            <a:ext cx="11322298" cy="486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83E08-890A-4B70-B887-352CED49B7D5}"/>
              </a:ext>
            </a:extLst>
          </p:cNvPr>
          <p:cNvSpPr/>
          <p:nvPr userDrawn="1"/>
        </p:nvSpPr>
        <p:spPr>
          <a:xfrm>
            <a:off x="11661734" y="6554550"/>
            <a:ext cx="396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F5B976E-8B92-413D-AED8-0E0920293FCF}" type="slidenum">
              <a:rPr lang="en-US" sz="1200" b="1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2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FB4323-1266-4A24-B8F0-DF6564C768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07" y="6571736"/>
            <a:ext cx="1600977" cy="2444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C2156C-33B5-48E3-B225-F4858A87C86B}"/>
              </a:ext>
            </a:extLst>
          </p:cNvPr>
          <p:cNvGrpSpPr/>
          <p:nvPr userDrawn="1"/>
        </p:nvGrpSpPr>
        <p:grpSpPr>
          <a:xfrm>
            <a:off x="0" y="6491883"/>
            <a:ext cx="12192000" cy="45722"/>
            <a:chOff x="0" y="3238497"/>
            <a:chExt cx="12192000" cy="457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FC9D48-1B1D-4684-8CAB-E0F014817153}"/>
                </a:ext>
              </a:extLst>
            </p:cNvPr>
            <p:cNvSpPr/>
            <p:nvPr userDrawn="1"/>
          </p:nvSpPr>
          <p:spPr>
            <a:xfrm>
              <a:off x="0" y="3238500"/>
              <a:ext cx="3373222" cy="45719"/>
            </a:xfrm>
            <a:prstGeom prst="rect">
              <a:avLst/>
            </a:prstGeom>
            <a:solidFill>
              <a:srgbClr val="AC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E1C3FB-02CE-4078-A878-2E14F361CDD4}"/>
                </a:ext>
              </a:extLst>
            </p:cNvPr>
            <p:cNvSpPr/>
            <p:nvPr userDrawn="1"/>
          </p:nvSpPr>
          <p:spPr>
            <a:xfrm>
              <a:off x="3373221" y="3238499"/>
              <a:ext cx="2685095" cy="45719"/>
            </a:xfrm>
            <a:prstGeom prst="rect">
              <a:avLst/>
            </a:prstGeom>
            <a:solidFill>
              <a:srgbClr val="568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41A165-4A7C-4B58-8CBD-1334D7541C40}"/>
                </a:ext>
              </a:extLst>
            </p:cNvPr>
            <p:cNvSpPr/>
            <p:nvPr userDrawn="1"/>
          </p:nvSpPr>
          <p:spPr>
            <a:xfrm>
              <a:off x="6058316" y="3238498"/>
              <a:ext cx="3268583" cy="45719"/>
            </a:xfrm>
            <a:prstGeom prst="rect">
              <a:avLst/>
            </a:prstGeom>
            <a:solidFill>
              <a:srgbClr val="A6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D6B426-1AAC-405A-9404-2C8217C12002}"/>
                </a:ext>
              </a:extLst>
            </p:cNvPr>
            <p:cNvSpPr/>
            <p:nvPr userDrawn="1"/>
          </p:nvSpPr>
          <p:spPr>
            <a:xfrm>
              <a:off x="9326898" y="3238497"/>
              <a:ext cx="2865102" cy="45719"/>
            </a:xfrm>
            <a:prstGeom prst="rect">
              <a:avLst/>
            </a:prstGeom>
            <a:solidFill>
              <a:srgbClr val="BFA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3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2D51AB-5849-4D24-A6CB-78CB255CB20D}"/>
              </a:ext>
            </a:extLst>
          </p:cNvPr>
          <p:cNvSpPr/>
          <p:nvPr userDrawn="1"/>
        </p:nvSpPr>
        <p:spPr>
          <a:xfrm flipH="1">
            <a:off x="-1" y="6531266"/>
            <a:ext cx="12192000" cy="326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AC650-B29A-45B1-BADE-B1C3B851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481106"/>
            <a:ext cx="11014364" cy="6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9DFC-5AF5-41D6-AB21-35213627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36" y="1479664"/>
            <a:ext cx="11322298" cy="486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83E08-890A-4B70-B887-352CED49B7D5}"/>
              </a:ext>
            </a:extLst>
          </p:cNvPr>
          <p:cNvSpPr/>
          <p:nvPr userDrawn="1"/>
        </p:nvSpPr>
        <p:spPr>
          <a:xfrm>
            <a:off x="11661734" y="6554550"/>
            <a:ext cx="396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F5B976E-8B92-413D-AED8-0E0920293FCF}" type="slidenum">
              <a:rPr lang="en-US" sz="1200" b="1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2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FB4323-1266-4A24-B8F0-DF6564C768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07" y="6571736"/>
            <a:ext cx="1600977" cy="2444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C2156C-33B5-48E3-B225-F4858A87C86B}"/>
              </a:ext>
            </a:extLst>
          </p:cNvPr>
          <p:cNvGrpSpPr/>
          <p:nvPr userDrawn="1"/>
        </p:nvGrpSpPr>
        <p:grpSpPr>
          <a:xfrm>
            <a:off x="0" y="6491883"/>
            <a:ext cx="12192000" cy="45722"/>
            <a:chOff x="0" y="3238497"/>
            <a:chExt cx="12192000" cy="457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FC9D48-1B1D-4684-8CAB-E0F014817153}"/>
                </a:ext>
              </a:extLst>
            </p:cNvPr>
            <p:cNvSpPr/>
            <p:nvPr userDrawn="1"/>
          </p:nvSpPr>
          <p:spPr>
            <a:xfrm>
              <a:off x="0" y="3238500"/>
              <a:ext cx="3373222" cy="45719"/>
            </a:xfrm>
            <a:prstGeom prst="rect">
              <a:avLst/>
            </a:prstGeom>
            <a:solidFill>
              <a:srgbClr val="AC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E1C3FB-02CE-4078-A878-2E14F361CDD4}"/>
                </a:ext>
              </a:extLst>
            </p:cNvPr>
            <p:cNvSpPr/>
            <p:nvPr userDrawn="1"/>
          </p:nvSpPr>
          <p:spPr>
            <a:xfrm>
              <a:off x="3373221" y="3238499"/>
              <a:ext cx="2685095" cy="45719"/>
            </a:xfrm>
            <a:prstGeom prst="rect">
              <a:avLst/>
            </a:prstGeom>
            <a:solidFill>
              <a:srgbClr val="568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41A165-4A7C-4B58-8CBD-1334D7541C40}"/>
                </a:ext>
              </a:extLst>
            </p:cNvPr>
            <p:cNvSpPr/>
            <p:nvPr userDrawn="1"/>
          </p:nvSpPr>
          <p:spPr>
            <a:xfrm>
              <a:off x="6058316" y="3238498"/>
              <a:ext cx="3268583" cy="45719"/>
            </a:xfrm>
            <a:prstGeom prst="rect">
              <a:avLst/>
            </a:prstGeom>
            <a:solidFill>
              <a:srgbClr val="A6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D6B426-1AAC-405A-9404-2C8217C12002}"/>
                </a:ext>
              </a:extLst>
            </p:cNvPr>
            <p:cNvSpPr/>
            <p:nvPr userDrawn="1"/>
          </p:nvSpPr>
          <p:spPr>
            <a:xfrm>
              <a:off x="9326898" y="3238497"/>
              <a:ext cx="2865102" cy="45719"/>
            </a:xfrm>
            <a:prstGeom prst="rect">
              <a:avLst/>
            </a:prstGeom>
            <a:solidFill>
              <a:srgbClr val="BFA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3" r:id="rId2"/>
    <p:sldLayoutId id="2147483690" r:id="rId3"/>
    <p:sldLayoutId id="2147483701" r:id="rId4"/>
    <p:sldLayoutId id="2147483714" r:id="rId5"/>
    <p:sldLayoutId id="2147483719" r:id="rId6"/>
    <p:sldLayoutId id="214748372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2D51AB-5849-4D24-A6CB-78CB255CB20D}"/>
              </a:ext>
            </a:extLst>
          </p:cNvPr>
          <p:cNvSpPr/>
          <p:nvPr userDrawn="1"/>
        </p:nvSpPr>
        <p:spPr>
          <a:xfrm flipH="1">
            <a:off x="-1" y="6531266"/>
            <a:ext cx="12192000" cy="326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AC650-B29A-45B1-BADE-B1C3B851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481106"/>
            <a:ext cx="11014364" cy="60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9DFC-5AF5-41D6-AB21-35213627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36" y="1479664"/>
            <a:ext cx="11322298" cy="486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83E08-890A-4B70-B887-352CED49B7D5}"/>
              </a:ext>
            </a:extLst>
          </p:cNvPr>
          <p:cNvSpPr/>
          <p:nvPr userDrawn="1"/>
        </p:nvSpPr>
        <p:spPr>
          <a:xfrm>
            <a:off x="11661734" y="6554550"/>
            <a:ext cx="396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F5B976E-8B92-413D-AED8-0E0920293FCF}" type="slidenum">
              <a:rPr lang="en-US" sz="1200" b="1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2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FB4323-1266-4A24-B8F0-DF6564C768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07" y="6571736"/>
            <a:ext cx="1600977" cy="2444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C2156C-33B5-48E3-B225-F4858A87C86B}"/>
              </a:ext>
            </a:extLst>
          </p:cNvPr>
          <p:cNvGrpSpPr/>
          <p:nvPr userDrawn="1"/>
        </p:nvGrpSpPr>
        <p:grpSpPr>
          <a:xfrm>
            <a:off x="0" y="6491883"/>
            <a:ext cx="12192000" cy="45722"/>
            <a:chOff x="0" y="3238497"/>
            <a:chExt cx="12192000" cy="457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FC9D48-1B1D-4684-8CAB-E0F014817153}"/>
                </a:ext>
              </a:extLst>
            </p:cNvPr>
            <p:cNvSpPr/>
            <p:nvPr userDrawn="1"/>
          </p:nvSpPr>
          <p:spPr>
            <a:xfrm>
              <a:off x="0" y="3238500"/>
              <a:ext cx="3373222" cy="45719"/>
            </a:xfrm>
            <a:prstGeom prst="rect">
              <a:avLst/>
            </a:prstGeom>
            <a:solidFill>
              <a:srgbClr val="AC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E1C3FB-02CE-4078-A878-2E14F361CDD4}"/>
                </a:ext>
              </a:extLst>
            </p:cNvPr>
            <p:cNvSpPr/>
            <p:nvPr userDrawn="1"/>
          </p:nvSpPr>
          <p:spPr>
            <a:xfrm>
              <a:off x="3373221" y="3238499"/>
              <a:ext cx="2685095" cy="45719"/>
            </a:xfrm>
            <a:prstGeom prst="rect">
              <a:avLst/>
            </a:prstGeom>
            <a:solidFill>
              <a:srgbClr val="568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41A165-4A7C-4B58-8CBD-1334D7541C40}"/>
                </a:ext>
              </a:extLst>
            </p:cNvPr>
            <p:cNvSpPr/>
            <p:nvPr userDrawn="1"/>
          </p:nvSpPr>
          <p:spPr>
            <a:xfrm>
              <a:off x="6058316" y="3238498"/>
              <a:ext cx="3268583" cy="45719"/>
            </a:xfrm>
            <a:prstGeom prst="rect">
              <a:avLst/>
            </a:prstGeom>
            <a:solidFill>
              <a:srgbClr val="A68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3D6B426-1AAC-405A-9404-2C8217C12002}"/>
                </a:ext>
              </a:extLst>
            </p:cNvPr>
            <p:cNvSpPr/>
            <p:nvPr userDrawn="1"/>
          </p:nvSpPr>
          <p:spPr>
            <a:xfrm>
              <a:off x="9326898" y="3238497"/>
              <a:ext cx="2865102" cy="45719"/>
            </a:xfrm>
            <a:prstGeom prst="rect">
              <a:avLst/>
            </a:prstGeom>
            <a:solidFill>
              <a:srgbClr val="BFA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92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6.png"/><Relationship Id="rId3" Type="http://schemas.openxmlformats.org/officeDocument/2006/relationships/image" Target="../media/image64.png"/><Relationship Id="rId7" Type="http://schemas.openxmlformats.org/officeDocument/2006/relationships/image" Target="../media/image600.png"/><Relationship Id="rId12" Type="http://schemas.openxmlformats.org/officeDocument/2006/relationships/image" Target="../media/image650.png"/><Relationship Id="rId2" Type="http://schemas.openxmlformats.org/officeDocument/2006/relationships/image" Target="../media/image560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0.png"/><Relationship Id="rId11" Type="http://schemas.openxmlformats.org/officeDocument/2006/relationships/image" Target="../media/image640.png"/><Relationship Id="rId5" Type="http://schemas.openxmlformats.org/officeDocument/2006/relationships/image" Target="../media/image66.jpg"/><Relationship Id="rId15" Type="http://schemas.openxmlformats.org/officeDocument/2006/relationships/image" Target="../media/image68.png"/><Relationship Id="rId10" Type="http://schemas.openxmlformats.org/officeDocument/2006/relationships/image" Target="../media/image630.png"/><Relationship Id="rId4" Type="http://schemas.openxmlformats.org/officeDocument/2006/relationships/image" Target="../media/image65.png"/><Relationship Id="rId9" Type="http://schemas.openxmlformats.org/officeDocument/2006/relationships/image" Target="../media/image620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jllosa@sandi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dmdunla@sandi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s.cmu.edu/~enron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75D219-A70C-AB40-BB27-5D6D5A3CE8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Carlos Llosa and Daniel Dunlavy 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6D3F511-53E4-1F4D-8C91-8658B2399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44725"/>
            <a:ext cx="9051925" cy="6064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Poisson-response Tensor-on-Tensor Regression and 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0A174-32FF-416B-BCBD-3AED6B42FB07}"/>
              </a:ext>
            </a:extLst>
          </p:cNvPr>
          <p:cNvSpPr txBox="1"/>
          <p:nvPr/>
        </p:nvSpPr>
        <p:spPr>
          <a:xfrm>
            <a:off x="10217944" y="6049446"/>
            <a:ext cx="197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SAND2023-05481C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0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CF1066-55FF-488E-8D0F-D9FBF96C0E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375" y="0"/>
            <a:ext cx="10102850" cy="63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0898-5CC8-4AA5-9556-644F9042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7" y="370360"/>
            <a:ext cx="11014364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A path towards change-point detection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F1CA7-00FF-459A-9E4B-2D8A79A0315F}"/>
              </a:ext>
            </a:extLst>
          </p:cNvPr>
          <p:cNvSpPr txBox="1"/>
          <p:nvPr/>
        </p:nvSpPr>
        <p:spPr>
          <a:xfrm>
            <a:off x="1244531" y="1089467"/>
            <a:ext cx="5170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DD9"/>
                </a:solidFill>
              </a:rPr>
              <a:t>Analysis of variance (ANOVA): </a:t>
            </a:r>
          </a:p>
          <a:p>
            <a:r>
              <a:rPr lang="en-US" dirty="0"/>
              <a:t>Tool for distinguishing between groups in </a:t>
            </a:r>
            <a:r>
              <a:rPr lang="en-US" b="1" dirty="0"/>
              <a:t>scalar</a:t>
            </a:r>
            <a:r>
              <a:rPr lang="en-US" dirty="0"/>
              <a:t> data.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13C13-A5AF-4AEE-98F1-885D71A10B08}"/>
              </a:ext>
            </a:extLst>
          </p:cNvPr>
          <p:cNvSpPr txBox="1"/>
          <p:nvPr/>
        </p:nvSpPr>
        <p:spPr>
          <a:xfrm>
            <a:off x="6935594" y="3815712"/>
            <a:ext cx="4911849" cy="67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Change-point detection: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Group</a:t>
            </a:r>
            <a:r>
              <a:rPr lang="en-US" dirty="0"/>
              <a:t> data before and after some point in time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B8DAA-3F55-43F9-9930-AD5C368D98F5}"/>
              </a:ext>
            </a:extLst>
          </p:cNvPr>
          <p:cNvSpPr txBox="1"/>
          <p:nvPr/>
        </p:nvSpPr>
        <p:spPr>
          <a:xfrm>
            <a:off x="1244531" y="3257867"/>
            <a:ext cx="5231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DD9"/>
                </a:solidFill>
              </a:rPr>
              <a:t>Tensor-variate ANOVA (TANOVA): </a:t>
            </a:r>
          </a:p>
          <a:p>
            <a:r>
              <a:rPr lang="en-US" dirty="0"/>
              <a:t>Tool for distinguishing between groups in </a:t>
            </a:r>
            <a:r>
              <a:rPr lang="en-US" b="1" dirty="0"/>
              <a:t>tensor</a:t>
            </a:r>
            <a:r>
              <a:rPr lang="en-US" dirty="0"/>
              <a:t> data,</a:t>
            </a:r>
          </a:p>
          <a:p>
            <a:r>
              <a:rPr lang="en-US" dirty="0"/>
              <a:t> and across </a:t>
            </a:r>
            <a:r>
              <a:rPr lang="en-US" b="1" dirty="0"/>
              <a:t>multiple</a:t>
            </a:r>
            <a:r>
              <a:rPr lang="en-US" dirty="0"/>
              <a:t> factors.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84C5A-4783-44B6-903C-35E90A080C6C}"/>
              </a:ext>
            </a:extLst>
          </p:cNvPr>
          <p:cNvSpPr txBox="1"/>
          <p:nvPr/>
        </p:nvSpPr>
        <p:spPr>
          <a:xfrm>
            <a:off x="1244531" y="4341692"/>
            <a:ext cx="5828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DD9"/>
                </a:solidFill>
              </a:rPr>
              <a:t>Poisson-response TANOVA (PTANOVA): </a:t>
            </a:r>
          </a:p>
          <a:p>
            <a:r>
              <a:rPr lang="en-US" dirty="0"/>
              <a:t>Tool for distinguishing between groups in </a:t>
            </a:r>
            <a:r>
              <a:rPr lang="en-US" b="1" dirty="0"/>
              <a:t>tensor count</a:t>
            </a:r>
            <a:r>
              <a:rPr lang="en-US" dirty="0"/>
              <a:t> data,</a:t>
            </a:r>
          </a:p>
          <a:p>
            <a:r>
              <a:rPr lang="en-US" dirty="0"/>
              <a:t> and across </a:t>
            </a:r>
            <a:r>
              <a:rPr lang="en-US" b="1" dirty="0"/>
              <a:t>multiple</a:t>
            </a:r>
            <a:r>
              <a:rPr lang="en-US" dirty="0"/>
              <a:t> factors.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B3B8A-EB64-422E-92D9-BAA83B5A141E}"/>
              </a:ext>
            </a:extLst>
          </p:cNvPr>
          <p:cNvSpPr txBox="1"/>
          <p:nvPr/>
        </p:nvSpPr>
        <p:spPr>
          <a:xfrm>
            <a:off x="1244531" y="2177267"/>
            <a:ext cx="522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DD9"/>
                </a:solidFill>
              </a:rPr>
              <a:t>Multivariate ANOVA (MANOVA): </a:t>
            </a:r>
          </a:p>
          <a:p>
            <a:r>
              <a:rPr lang="en-US" dirty="0"/>
              <a:t>Tool for distinguishing between groups in </a:t>
            </a:r>
            <a:r>
              <a:rPr lang="en-US" b="1" dirty="0"/>
              <a:t>vector</a:t>
            </a:r>
            <a:r>
              <a:rPr lang="en-US" dirty="0"/>
              <a:t> data.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3C62B-04E0-4506-A2AB-7F291B8F4576}"/>
              </a:ext>
            </a:extLst>
          </p:cNvPr>
          <p:cNvSpPr txBox="1"/>
          <p:nvPr/>
        </p:nvSpPr>
        <p:spPr>
          <a:xfrm>
            <a:off x="2781558" y="5704113"/>
            <a:ext cx="6310830" cy="3693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Let’s go through the math in the same way we did for regression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9E31B7-AA17-4A7C-B423-E37A13BD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04" y="1125143"/>
            <a:ext cx="5049304" cy="21327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8374F9-8DC2-486D-A6F2-3D38E7E6F5A6}"/>
              </a:ext>
            </a:extLst>
          </p:cNvPr>
          <p:cNvSpPr txBox="1"/>
          <p:nvPr/>
        </p:nvSpPr>
        <p:spPr>
          <a:xfrm>
            <a:off x="8515350" y="3190563"/>
            <a:ext cx="1544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ANOVA example</a:t>
            </a:r>
          </a:p>
        </p:txBody>
      </p:sp>
    </p:spTree>
    <p:extLst>
      <p:ext uri="{BB962C8B-B14F-4D97-AF65-F5344CB8AC3E}">
        <p14:creationId xmlns:p14="http://schemas.microsoft.com/office/powerpoint/2010/main" val="28381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00529-8426-4B6A-8427-9F94EA787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92" y="1824418"/>
            <a:ext cx="4867245" cy="276333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AB6EEAE-4872-46CD-A657-6DDB5402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10" y="257069"/>
            <a:ext cx="11624440" cy="570225"/>
          </a:xfrm>
        </p:spPr>
        <p:txBody>
          <a:bodyPr>
            <a:noAutofit/>
          </a:bodyPr>
          <a:lstStyle/>
          <a:p>
            <a:r>
              <a:rPr lang="en-US" sz="4000" dirty="0"/>
              <a:t>Tensor-Variate Analysis of Variance (TANOVA)[4]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CE936-1624-4842-8A19-33C93EB9CAFC}"/>
              </a:ext>
            </a:extLst>
          </p:cNvPr>
          <p:cNvSpPr txBox="1"/>
          <p:nvPr/>
        </p:nvSpPr>
        <p:spPr>
          <a:xfrm>
            <a:off x="0" y="6143166"/>
            <a:ext cx="12058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[4] Llosa and Maitra, </a:t>
            </a:r>
            <a:r>
              <a:rPr lang="en-US" sz="1600" i="1" dirty="0"/>
              <a:t>Reduced-Rank Tensor-on-Tensor Regression and Tensor-Variate Analysis of Variance</a:t>
            </a:r>
            <a:r>
              <a:rPr lang="en-US" sz="1600" dirty="0"/>
              <a:t>, IEEE TPAMI 2022.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64A6EF-C718-401C-BD56-B4D90AAECE3E}"/>
              </a:ext>
            </a:extLst>
          </p:cNvPr>
          <p:cNvSpPr txBox="1"/>
          <p:nvPr/>
        </p:nvSpPr>
        <p:spPr>
          <a:xfrm>
            <a:off x="650014" y="2031997"/>
            <a:ext cx="2433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Linear regression (LR)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641340-9E9C-43A7-AF01-32445BD60068}"/>
              </a:ext>
            </a:extLst>
          </p:cNvPr>
          <p:cNvSpPr txBox="1"/>
          <p:nvPr/>
        </p:nvSpPr>
        <p:spPr>
          <a:xfrm>
            <a:off x="704656" y="3466236"/>
            <a:ext cx="2324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Tensor regression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2ACE0E-15FA-4011-8AD1-D820A1FB6C12}"/>
              </a:ext>
            </a:extLst>
          </p:cNvPr>
          <p:cNvSpPr txBox="1"/>
          <p:nvPr/>
        </p:nvSpPr>
        <p:spPr>
          <a:xfrm>
            <a:off x="299605" y="2755342"/>
            <a:ext cx="3134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Multivariate LR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DD044C-CE3B-4EC9-8DBD-F1A172220CD7}"/>
              </a:ext>
            </a:extLst>
          </p:cNvPr>
          <p:cNvSpPr txBox="1"/>
          <p:nvPr/>
        </p:nvSpPr>
        <p:spPr>
          <a:xfrm>
            <a:off x="388899" y="4107394"/>
            <a:ext cx="2956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Tensor-on-tensor regression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3DAA83-4E5E-43DF-B0B9-9CDA00F8510D}"/>
              </a:ext>
            </a:extLst>
          </p:cNvPr>
          <p:cNvSpPr txBox="1"/>
          <p:nvPr/>
        </p:nvSpPr>
        <p:spPr>
          <a:xfrm>
            <a:off x="1151479" y="1450318"/>
            <a:ext cx="1087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General Model                                                    Definition                                                Special Case (Indicator	 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01D3A4-E994-496D-BA70-1009A9A5B374}"/>
              </a:ext>
            </a:extLst>
          </p:cNvPr>
          <p:cNvSpPr txBox="1"/>
          <p:nvPr/>
        </p:nvSpPr>
        <p:spPr>
          <a:xfrm>
            <a:off x="9619836" y="1899301"/>
            <a:ext cx="1229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ANOVA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AF9AD8-8A39-4FFF-AEEC-05D13E1BDCA2}"/>
              </a:ext>
            </a:extLst>
          </p:cNvPr>
          <p:cNvSpPr txBox="1"/>
          <p:nvPr/>
        </p:nvSpPr>
        <p:spPr>
          <a:xfrm>
            <a:off x="9512353" y="2665561"/>
            <a:ext cx="1336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MANOVA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19357-2591-434F-8211-3DCA9A513FEE}"/>
              </a:ext>
            </a:extLst>
          </p:cNvPr>
          <p:cNvSpPr txBox="1"/>
          <p:nvPr/>
        </p:nvSpPr>
        <p:spPr>
          <a:xfrm>
            <a:off x="9205668" y="3405194"/>
            <a:ext cx="2329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Factorial designs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BA1C3E-53D5-41AB-9534-0AA2EDAFA8FC}"/>
              </a:ext>
            </a:extLst>
          </p:cNvPr>
          <p:cNvSpPr txBox="1"/>
          <p:nvPr/>
        </p:nvSpPr>
        <p:spPr>
          <a:xfrm>
            <a:off x="9560540" y="4104772"/>
            <a:ext cx="1717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TANOVA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1A59B1-FF42-4C77-A838-2774153944B3}"/>
              </a:ext>
            </a:extLst>
          </p:cNvPr>
          <p:cNvSpPr txBox="1"/>
          <p:nvPr/>
        </p:nvSpPr>
        <p:spPr>
          <a:xfrm>
            <a:off x="1151479" y="892772"/>
            <a:ext cx="1025864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600" dirty="0"/>
          </a:p>
          <a:p>
            <a:pPr algn="ctr"/>
            <a:r>
              <a:rPr lang="en-US" dirty="0"/>
              <a:t>TANOVA is a special case of ToTR  (       are indicator tensors)  that generalizes ANOVA</a:t>
            </a:r>
          </a:p>
          <a:p>
            <a:pPr algn="ctr"/>
            <a:endParaRPr lang="en-US" sz="4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6BF41E5-A1BF-4B6D-9F7D-6FFA14D28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05" t="84038" r="50535"/>
          <a:stretch/>
        </p:blipFill>
        <p:spPr>
          <a:xfrm>
            <a:off x="5568350" y="1031401"/>
            <a:ext cx="302364" cy="3531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D81F7E6-8EDB-46A9-AE53-61255EC120A8}"/>
              </a:ext>
            </a:extLst>
          </p:cNvPr>
          <p:cNvSpPr txBox="1"/>
          <p:nvPr/>
        </p:nvSpPr>
        <p:spPr>
          <a:xfrm>
            <a:off x="1945716" y="4636029"/>
            <a:ext cx="842486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        Poisson ToTR (PToTR)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E34858-399F-49CD-8802-D88FDE690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70" y="5094110"/>
            <a:ext cx="2744634" cy="37481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F4E801C-786E-43F5-A1C3-A8D2428AA60F}"/>
              </a:ext>
            </a:extLst>
          </p:cNvPr>
          <p:cNvSpPr txBox="1"/>
          <p:nvPr/>
        </p:nvSpPr>
        <p:spPr>
          <a:xfrm>
            <a:off x="7832417" y="5120435"/>
            <a:ext cx="2130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Poisson TANOVA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1BDE8C-1694-4EF2-9F03-786049B3A492}"/>
              </a:ext>
            </a:extLst>
          </p:cNvPr>
          <p:cNvCxnSpPr/>
          <p:nvPr/>
        </p:nvCxnSpPr>
        <p:spPr>
          <a:xfrm>
            <a:off x="5946914" y="5302088"/>
            <a:ext cx="13873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F66032E-FE35-4C7B-AA11-16D338987A5C}"/>
              </a:ext>
            </a:extLst>
          </p:cNvPr>
          <p:cNvSpPr txBox="1"/>
          <p:nvPr/>
        </p:nvSpPr>
        <p:spPr>
          <a:xfrm>
            <a:off x="3434277" y="5712763"/>
            <a:ext cx="5323445" cy="3693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We can do change-point detection through PTANOVA!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B8B7F44-069A-4F9F-9AD2-A802CF620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05" t="84038" r="50535"/>
          <a:stretch/>
        </p:blipFill>
        <p:spPr>
          <a:xfrm>
            <a:off x="11027933" y="1481955"/>
            <a:ext cx="302364" cy="3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AB6EEAE-4872-46CD-A657-6DDB5402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99" y="776255"/>
            <a:ext cx="8788201" cy="570225"/>
          </a:xfrm>
        </p:spPr>
        <p:txBody>
          <a:bodyPr>
            <a:noAutofit/>
          </a:bodyPr>
          <a:lstStyle/>
          <a:p>
            <a:r>
              <a:rPr lang="en-US" dirty="0"/>
              <a:t>PTANOVA and Change-Point Detection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85074-8A25-4536-8BDA-53DD7EAE9964}"/>
              </a:ext>
            </a:extLst>
          </p:cNvPr>
          <p:cNvSpPr txBox="1"/>
          <p:nvPr/>
        </p:nvSpPr>
        <p:spPr>
          <a:xfrm>
            <a:off x="317927" y="1490008"/>
            <a:ext cx="521708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Poisson-tensor change-point detection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E9F2DF-C2F5-48A4-9490-D49326A1FEB9}"/>
              </a:ext>
            </a:extLst>
          </p:cNvPr>
          <p:cNvSpPr txBox="1"/>
          <p:nvPr/>
        </p:nvSpPr>
        <p:spPr>
          <a:xfrm>
            <a:off x="6613952" y="1490008"/>
            <a:ext cx="521708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Equivalent PTANOVA formulation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6E99A3-3BFA-4BB9-9864-D6A80113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14" y="2067098"/>
            <a:ext cx="2365774" cy="284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5BD3F-53E8-4F31-BB3C-DBBA8749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08" y="2163033"/>
            <a:ext cx="352425" cy="3106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4E8EED-A1C7-4E06-820B-08E996CEDAF5}"/>
              </a:ext>
            </a:extLst>
          </p:cNvPr>
          <p:cNvSpPr txBox="1"/>
          <p:nvPr/>
        </p:nvSpPr>
        <p:spPr>
          <a:xfrm>
            <a:off x="1749308" y="2137140"/>
            <a:ext cx="359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changes in mean at time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61F431B-7387-49D2-9820-D80EC183FF09}"/>
              </a:ext>
            </a:extLst>
          </p:cNvPr>
          <p:cNvSpPr/>
          <p:nvPr/>
        </p:nvSpPr>
        <p:spPr>
          <a:xfrm>
            <a:off x="5722056" y="2402715"/>
            <a:ext cx="704850" cy="570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5E88F-81E2-4D00-A9FA-69993CDC1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73" y="2801107"/>
            <a:ext cx="4965273" cy="684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8E153-6176-4FCB-8DB5-344CBAC7F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402" y="2656593"/>
            <a:ext cx="4921808" cy="8057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7DAFDC-8A6F-4EB8-952D-628994B062E1}"/>
              </a:ext>
            </a:extLst>
          </p:cNvPr>
          <p:cNvSpPr txBox="1"/>
          <p:nvPr/>
        </p:nvSpPr>
        <p:spPr>
          <a:xfrm>
            <a:off x="689402" y="3702200"/>
            <a:ext cx="4429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Mean before change-point: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Mean after change-point: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Change-point location: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02BF3B-AC02-4BB2-978F-46B81AEF30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18" r="54450" b="46048"/>
          <a:stretch/>
        </p:blipFill>
        <p:spPr>
          <a:xfrm>
            <a:off x="4498427" y="3755738"/>
            <a:ext cx="388883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14C0E5-D898-41C9-B185-178F49AFB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14" t="46195" r="53882" b="-147"/>
          <a:stretch/>
        </p:blipFill>
        <p:spPr>
          <a:xfrm>
            <a:off x="4287289" y="4144548"/>
            <a:ext cx="422275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D9620-E960-4D2A-B695-4D086CA93B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85" r="15811" b="46048"/>
          <a:stretch/>
        </p:blipFill>
        <p:spPr>
          <a:xfrm>
            <a:off x="4076151" y="4492860"/>
            <a:ext cx="422275" cy="3693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C8465C-8C49-41A2-A6CA-6A3F30C79241}"/>
              </a:ext>
            </a:extLst>
          </p:cNvPr>
          <p:cNvSpPr txBox="1"/>
          <p:nvPr/>
        </p:nvSpPr>
        <p:spPr>
          <a:xfrm>
            <a:off x="6785402" y="3661863"/>
            <a:ext cx="4429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Mean before change-point: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Mean after change-point: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Change-point location: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D8A3BC1-38E6-4BE9-9140-7C081C081A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85" r="15811" b="46048"/>
          <a:stretch/>
        </p:blipFill>
        <p:spPr>
          <a:xfrm>
            <a:off x="10172151" y="4452523"/>
            <a:ext cx="422275" cy="369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B9E98-6089-42AA-9216-C4D3B0D47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9857" y="3744826"/>
            <a:ext cx="1107353" cy="333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05C2E9-7E62-45A0-8D58-B66B4B434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0082" y="4111315"/>
            <a:ext cx="1066901" cy="3084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617E68-C31E-4FE6-857F-3A32D5875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85" r="15811" b="46048"/>
          <a:stretch/>
        </p:blipFill>
        <p:spPr>
          <a:xfrm>
            <a:off x="4170949" y="2111168"/>
            <a:ext cx="422275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3A6513-6675-487F-A61C-2EECFE3D876F}"/>
                  </a:ext>
                </a:extLst>
              </p:cNvPr>
              <p:cNvSpPr txBox="1"/>
              <p:nvPr/>
            </p:nvSpPr>
            <p:spPr>
              <a:xfrm>
                <a:off x="784010" y="2399584"/>
                <a:ext cx="1049094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10 Students talking about 15 topics over 14 time-steps: 14 count tensors of size 10 x 10 x 15.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Event occurs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that changes communication pattern: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All conversation generated independently from Poisson(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),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r>
                  <a:rPr lang="en-US" sz="2000" dirty="0"/>
                  <a:t>	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One topic changes to Poisson(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after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2, 3, 5, 20, 100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3A6513-6675-487F-A61C-2EECFE3D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10" y="2399584"/>
                <a:ext cx="10490947" cy="1323439"/>
              </a:xfrm>
              <a:prstGeom prst="rect">
                <a:avLst/>
              </a:prstGeom>
              <a:blipFill>
                <a:blip r:embed="rId2"/>
                <a:stretch>
                  <a:fillRect l="-523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EB0255B0-5D62-48DD-9DEF-787C05DD4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" b="8722"/>
          <a:stretch/>
        </p:blipFill>
        <p:spPr>
          <a:xfrm>
            <a:off x="784010" y="3750067"/>
            <a:ext cx="8867796" cy="21916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DEE057-59D5-475A-89C4-7CB48D3CFC1A}"/>
              </a:ext>
            </a:extLst>
          </p:cNvPr>
          <p:cNvGrpSpPr/>
          <p:nvPr/>
        </p:nvGrpSpPr>
        <p:grpSpPr>
          <a:xfrm>
            <a:off x="10084687" y="3904362"/>
            <a:ext cx="1546163" cy="2246769"/>
            <a:chOff x="10084687" y="3904362"/>
            <a:chExt cx="1546163" cy="224676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E60DC9F-13F4-4AFB-86FB-769C540E61E7}"/>
                </a:ext>
              </a:extLst>
            </p:cNvPr>
            <p:cNvSpPr txBox="1"/>
            <p:nvPr/>
          </p:nvSpPr>
          <p:spPr>
            <a:xfrm>
              <a:off x="10084687" y="3904362"/>
              <a:ext cx="1546163" cy="224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2000" b="1" dirty="0">
                <a:solidFill>
                  <a:schemeClr val="accent1"/>
                </a:solidFill>
              </a:endParaRPr>
            </a:p>
            <a:p>
              <a:endParaRPr lang="en-US" sz="2000" b="1" dirty="0">
                <a:solidFill>
                  <a:schemeClr val="accent1"/>
                </a:solidFill>
              </a:endParaRPr>
            </a:p>
            <a:p>
              <a:endParaRPr lang="en-US" sz="2000" b="1" dirty="0">
                <a:solidFill>
                  <a:schemeClr val="accent1"/>
                </a:solidFill>
              </a:endParaRPr>
            </a:p>
            <a:p>
              <a:endParaRPr lang="en-US" sz="2000" b="1" dirty="0">
                <a:solidFill>
                  <a:schemeClr val="accent1"/>
                </a:solidFill>
              </a:endParaRPr>
            </a:p>
            <a:p>
              <a:endParaRPr lang="en-US" sz="2000" b="1" dirty="0">
                <a:solidFill>
                  <a:schemeClr val="accent1"/>
                </a:solidFill>
              </a:endParaRPr>
            </a:p>
            <a:p>
              <a:endParaRPr lang="en-US" sz="2000" b="1" dirty="0">
                <a:solidFill>
                  <a:schemeClr val="accent1"/>
                </a:solidFill>
              </a:endParaRPr>
            </a:p>
            <a:p>
              <a:endParaRPr lang="en-US" sz="2000" b="1" dirty="0">
                <a:solidFill>
                  <a:schemeClr val="accent1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6FECEC-B783-48D2-B3B5-A7A13803B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478" t="12123" r="56681" b="24500"/>
            <a:stretch/>
          </p:blipFill>
          <p:spPr>
            <a:xfrm>
              <a:off x="10440582" y="4554346"/>
              <a:ext cx="834375" cy="36219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F75FFF6-4A8E-4C2B-998D-8E996A3FD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3146" b="6226"/>
            <a:stretch/>
          </p:blipFill>
          <p:spPr>
            <a:xfrm>
              <a:off x="10150539" y="4018429"/>
              <a:ext cx="1414463" cy="53591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4EDD95B-00F6-4430-AC08-D1FFBDE97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587" t="13644" r="38572" b="22979"/>
            <a:stretch/>
          </p:blipFill>
          <p:spPr>
            <a:xfrm>
              <a:off x="10440582" y="4887845"/>
              <a:ext cx="834375" cy="36219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34492EA-AB3C-4B69-ACAC-86620EA21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654" t="12377" r="20505" b="24246"/>
            <a:stretch/>
          </p:blipFill>
          <p:spPr>
            <a:xfrm>
              <a:off x="10440582" y="5221344"/>
              <a:ext cx="834375" cy="36219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67A84B7-E600-43DF-8BAC-0840B217A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537" t="12461" r="2622" b="24162"/>
            <a:stretch/>
          </p:blipFill>
          <p:spPr>
            <a:xfrm>
              <a:off x="10440582" y="5579498"/>
              <a:ext cx="834375" cy="36219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5D9EEDC-D2E5-4B54-A871-851145B6E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455" y="909459"/>
            <a:ext cx="4822522" cy="1027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633FA3-47AE-45FE-A751-21683300493A}"/>
                  </a:ext>
                </a:extLst>
              </p:cNvPr>
              <p:cNvSpPr txBox="1"/>
              <p:nvPr/>
            </p:nvSpPr>
            <p:spPr>
              <a:xfrm>
                <a:off x="2879435" y="1537579"/>
                <a:ext cx="1057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633FA3-47AE-45FE-A751-216833004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435" y="1537579"/>
                <a:ext cx="1057084" cy="369332"/>
              </a:xfrm>
              <a:prstGeom prst="rect">
                <a:avLst/>
              </a:prstGeom>
              <a:blipFill>
                <a:blip r:embed="rId6"/>
                <a:stretch>
                  <a:fillRect l="-459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E0FAA7-12BB-4A9B-8651-57A707E60840}"/>
              </a:ext>
            </a:extLst>
          </p:cNvPr>
          <p:cNvCxnSpPr/>
          <p:nvPr/>
        </p:nvCxnSpPr>
        <p:spPr>
          <a:xfrm>
            <a:off x="3894430" y="1717742"/>
            <a:ext cx="324744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7BDCF2-5621-420D-925B-FFF3DF6E0919}"/>
                  </a:ext>
                </a:extLst>
              </p:cNvPr>
              <p:cNvSpPr txBox="1"/>
              <p:nvPr/>
            </p:nvSpPr>
            <p:spPr>
              <a:xfrm>
                <a:off x="4561180" y="357104"/>
                <a:ext cx="1063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Student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7BDCF2-5621-420D-925B-FFF3DF6E0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180" y="357104"/>
                <a:ext cx="1063368" cy="369332"/>
              </a:xfrm>
              <a:prstGeom prst="rect">
                <a:avLst/>
              </a:prstGeom>
              <a:blipFill>
                <a:blip r:embed="rId7"/>
                <a:stretch>
                  <a:fillRect l="-4571" t="-10000" r="-5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A3ECBF-E5B3-4F26-A4C3-25481983645D}"/>
              </a:ext>
            </a:extLst>
          </p:cNvPr>
          <p:cNvCxnSpPr>
            <a:cxnSpLocks/>
          </p:cNvCxnSpPr>
          <p:nvPr/>
        </p:nvCxnSpPr>
        <p:spPr>
          <a:xfrm>
            <a:off x="5067910" y="645223"/>
            <a:ext cx="0" cy="26423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29ABB52-933E-4050-B6D6-77B9A1532B89}"/>
              </a:ext>
            </a:extLst>
          </p:cNvPr>
          <p:cNvSpPr txBox="1"/>
          <p:nvPr/>
        </p:nvSpPr>
        <p:spPr>
          <a:xfrm>
            <a:off x="3350402" y="661840"/>
            <a:ext cx="76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Topics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E2F3BB-2E3A-4894-AE83-678BC958DB98}"/>
              </a:ext>
            </a:extLst>
          </p:cNvPr>
          <p:cNvCxnSpPr>
            <a:cxnSpLocks/>
          </p:cNvCxnSpPr>
          <p:nvPr/>
        </p:nvCxnSpPr>
        <p:spPr>
          <a:xfrm>
            <a:off x="4135800" y="940024"/>
            <a:ext cx="248028" cy="17447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08F200-00CD-488B-8805-32A8A76590AF}"/>
                  </a:ext>
                </a:extLst>
              </p:cNvPr>
              <p:cNvSpPr txBox="1"/>
              <p:nvPr/>
            </p:nvSpPr>
            <p:spPr>
              <a:xfrm>
                <a:off x="4300455" y="1905337"/>
                <a:ext cx="8126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08F200-00CD-488B-8805-32A8A7659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455" y="1905337"/>
                <a:ext cx="812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9F1CFEB-F76B-468F-9DDE-F011749DCF67}"/>
                  </a:ext>
                </a:extLst>
              </p:cNvPr>
              <p:cNvSpPr txBox="1"/>
              <p:nvPr/>
            </p:nvSpPr>
            <p:spPr>
              <a:xfrm>
                <a:off x="5303932" y="1901136"/>
                <a:ext cx="8126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9F1CFEB-F76B-468F-9DDE-F011749DC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32" y="1901136"/>
                <a:ext cx="812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D78EC4-E3D6-4526-9832-56592418F0E9}"/>
                  </a:ext>
                </a:extLst>
              </p:cNvPr>
              <p:cNvSpPr txBox="1"/>
              <p:nvPr/>
            </p:nvSpPr>
            <p:spPr>
              <a:xfrm>
                <a:off x="6258874" y="1891772"/>
                <a:ext cx="8126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D78EC4-E3D6-4526-9832-56592418F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74" y="1891772"/>
                <a:ext cx="812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B03E11-2B53-4E93-86F8-F156D225D7A3}"/>
                  </a:ext>
                </a:extLst>
              </p:cNvPr>
              <p:cNvSpPr txBox="1"/>
              <p:nvPr/>
            </p:nvSpPr>
            <p:spPr>
              <a:xfrm>
                <a:off x="7686778" y="1890658"/>
                <a:ext cx="16257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B03E11-2B53-4E93-86F8-F156D225D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778" y="1890658"/>
                <a:ext cx="162578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0">
            <a:extLst>
              <a:ext uri="{FF2B5EF4-FFF2-40B4-BE49-F238E27FC236}">
                <a16:creationId xmlns:a16="http://schemas.microsoft.com/office/drawing/2014/main" id="{C54515F4-C6AC-42CC-807E-4D99BFF0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42" y="169452"/>
            <a:ext cx="3060327" cy="570225"/>
          </a:xfrm>
        </p:spPr>
        <p:txBody>
          <a:bodyPr>
            <a:noAutofit/>
          </a:bodyPr>
          <a:lstStyle/>
          <a:p>
            <a:r>
              <a:rPr lang="en-US" dirty="0"/>
              <a:t>Experiment: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A8FB5-6A91-4111-99E0-61E4DE8E793D}"/>
              </a:ext>
            </a:extLst>
          </p:cNvPr>
          <p:cNvSpPr txBox="1"/>
          <p:nvPr/>
        </p:nvSpPr>
        <p:spPr>
          <a:xfrm>
            <a:off x="4509471" y="6148595"/>
            <a:ext cx="195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change-point time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458B49-BADB-482E-8BFF-256ACE80D83A}"/>
                  </a:ext>
                </a:extLst>
              </p:cNvPr>
              <p:cNvSpPr txBox="1"/>
              <p:nvPr/>
            </p:nvSpPr>
            <p:spPr>
              <a:xfrm>
                <a:off x="1256006" y="5880082"/>
                <a:ext cx="73815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458B49-BADB-482E-8BFF-256ACE80D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06" y="5880082"/>
                <a:ext cx="738159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08959A-6289-406B-99CC-4E8AAE879E22}"/>
                  </a:ext>
                </a:extLst>
              </p:cNvPr>
              <p:cNvSpPr txBox="1"/>
              <p:nvPr/>
            </p:nvSpPr>
            <p:spPr>
              <a:xfrm>
                <a:off x="2674329" y="5880082"/>
                <a:ext cx="81991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08959A-6289-406B-99CC-4E8AAE879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29" y="5880082"/>
                <a:ext cx="81991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88624C0-94EF-45D6-8979-22197527CE83}"/>
                  </a:ext>
                </a:extLst>
              </p:cNvPr>
              <p:cNvSpPr txBox="1"/>
              <p:nvPr/>
            </p:nvSpPr>
            <p:spPr>
              <a:xfrm>
                <a:off x="5660876" y="5880082"/>
                <a:ext cx="73815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88624C0-94EF-45D6-8979-22197527C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876" y="5880082"/>
                <a:ext cx="73815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2ABE64-706B-424F-9246-960862385E9D}"/>
                  </a:ext>
                </a:extLst>
              </p:cNvPr>
              <p:cNvSpPr txBox="1"/>
              <p:nvPr/>
            </p:nvSpPr>
            <p:spPr>
              <a:xfrm>
                <a:off x="7190257" y="5880082"/>
                <a:ext cx="73815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2ABE64-706B-424F-9246-960862385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257" y="5880082"/>
                <a:ext cx="738159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6A1679-152E-424A-B3B0-1D87BFB00E74}"/>
                  </a:ext>
                </a:extLst>
              </p:cNvPr>
              <p:cNvSpPr txBox="1"/>
              <p:nvPr/>
            </p:nvSpPr>
            <p:spPr>
              <a:xfrm>
                <a:off x="8390351" y="5880082"/>
                <a:ext cx="126145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6A1679-152E-424A-B3B0-1D87BFB00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1" y="5880082"/>
                <a:ext cx="1261455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360F01C1-D8A1-4C5A-91BA-61DE28A6F6F7}"/>
              </a:ext>
            </a:extLst>
          </p:cNvPr>
          <p:cNvSpPr txBox="1"/>
          <p:nvPr/>
        </p:nvSpPr>
        <p:spPr>
          <a:xfrm rot="16200000">
            <a:off x="-122852" y="4661216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loglikelihood</a:t>
            </a:r>
          </a:p>
        </p:txBody>
      </p:sp>
    </p:spTree>
    <p:extLst>
      <p:ext uri="{BB962C8B-B14F-4D97-AF65-F5344CB8AC3E}">
        <p14:creationId xmlns:p14="http://schemas.microsoft.com/office/powerpoint/2010/main" val="25392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0898-5CC8-4AA5-9556-644F9042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03" y="184272"/>
            <a:ext cx="11014364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 and path forward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0F1CA7-00FF-459A-9E4B-2D8A79A0315F}"/>
                  </a:ext>
                </a:extLst>
              </p:cNvPr>
              <p:cNvSpPr txBox="1"/>
              <p:nvPr/>
            </p:nvSpPr>
            <p:spPr>
              <a:xfrm>
                <a:off x="387165" y="855691"/>
                <a:ext cx="10320261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Modelling:  Linear regression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Tensor regression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dirty="0"/>
                  <a:t> Poisson tensor regression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Application: tensor-prediction problems on count data</a:t>
                </a:r>
              </a:p>
              <a:p>
                <a:pPr lvl="1"/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Modelling: ANOVA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TANOVA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PTANOVA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Application: change-point detection for tensor count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Modelling: 2D PET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4D PET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Application: Stable multidimensional PET reconstruction</a:t>
                </a:r>
              </a:p>
              <a:p>
                <a:pPr lvl="1"/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Where we are going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Efficient model-fitting algorithms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Multiple change-point detection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0F1CA7-00FF-459A-9E4B-2D8A79A03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5" y="855691"/>
                <a:ext cx="10320261" cy="4524315"/>
              </a:xfrm>
              <a:prstGeom prst="rect">
                <a:avLst/>
              </a:prstGeom>
              <a:blipFill>
                <a:blip r:embed="rId2"/>
                <a:stretch>
                  <a:fillRect l="-827" t="-1077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6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419350" y="2921000"/>
            <a:ext cx="7677484" cy="135636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800" dirty="0">
                <a:latin typeface="Open Sans"/>
                <a:ea typeface="Open Sans"/>
                <a:cs typeface="Open Sans"/>
              </a:rPr>
              <a:t>For follow-up questions reach out to: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ea typeface="Open Sans"/>
                <a:cs typeface="Open Sans"/>
              </a:rPr>
              <a:t>Carlos Llosa  </a:t>
            </a:r>
            <a:r>
              <a:rPr lang="en-US" sz="2800" dirty="0">
                <a:latin typeface="Open Sans"/>
                <a:ea typeface="Open Sans"/>
                <a:cs typeface="Open Sans"/>
                <a:hlinkClick r:id="rId3"/>
              </a:rPr>
              <a:t>cjllosa@sandia.gov</a:t>
            </a:r>
            <a:r>
              <a:rPr lang="en-US" sz="2800" dirty="0">
                <a:latin typeface="Open Sans"/>
                <a:ea typeface="Open Sans"/>
                <a:cs typeface="Open Sans"/>
              </a:rPr>
              <a:t>,  </a:t>
            </a:r>
            <a:endParaRPr lang="en-US" sz="2800" dirty="0"/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ea typeface="Open Sans"/>
                <a:cs typeface="Open Sans"/>
              </a:rPr>
              <a:t>Danny Dunlavy </a:t>
            </a:r>
            <a:r>
              <a:rPr lang="en-US" sz="2800" dirty="0">
                <a:latin typeface="Open Sans"/>
                <a:ea typeface="Open Sans"/>
                <a:cs typeface="Open Sans"/>
                <a:hlinkClick r:id="rId4"/>
              </a:rPr>
              <a:t>dmdunla@sandia.gov</a:t>
            </a:r>
            <a:endParaRPr lang="en-US" sz="28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BD1E52-B373-4364-AB7D-7A49312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700" y="1339471"/>
            <a:ext cx="7671134" cy="77477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Thank You!</a:t>
            </a:r>
            <a:endParaRPr lang="en-US" sz="5400" dirty="0">
              <a:solidFill>
                <a:schemeClr val="accent2">
                  <a:lumMod val="75000"/>
                </a:schemeClr>
              </a:solidFill>
              <a:ea typeface="Open Sans bold"/>
              <a:cs typeface="Open Sans bold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BDAAB9-5E84-4C8E-B97D-8E33F980D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pPr algn="ctr"/>
            <a:fld id="{F6B149FD-26F7-3645-B4E7-BA8B8CC5EEA8}" type="slidenum">
              <a:rPr lang="en-US" sz="1800" smtClean="0"/>
              <a:pPr algn="ctr"/>
              <a:t>16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57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7E62-C838-487F-9EC5-2273A86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18" y="113694"/>
            <a:ext cx="11014364" cy="607464"/>
          </a:xfrm>
        </p:spPr>
        <p:txBody>
          <a:bodyPr>
            <a:normAutofit fontScale="90000"/>
          </a:bodyPr>
          <a:lstStyle/>
          <a:p>
            <a:r>
              <a:rPr lang="en-US"/>
              <a:t>Motivating problems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F4578-38F3-42F1-A054-E0537DC9CD12}"/>
              </a:ext>
            </a:extLst>
          </p:cNvPr>
          <p:cNvSpPr txBox="1"/>
          <p:nvPr/>
        </p:nvSpPr>
        <p:spPr>
          <a:xfrm>
            <a:off x="255042" y="2883932"/>
            <a:ext cx="328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DD9"/>
                </a:solidFill>
              </a:rPr>
              <a:t>Temporal prediction of dyadic relationships</a:t>
            </a:r>
          </a:p>
          <a:p>
            <a:endParaRPr lang="en-US" dirty="0"/>
          </a:p>
          <a:p>
            <a:r>
              <a:rPr lang="en-US" dirty="0"/>
              <a:t>ICEWS database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Countries as receivers and senders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Events such as threats or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Can we predict future relations?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DC163-44D1-422E-AAB0-23F7BD76688C}"/>
              </a:ext>
            </a:extLst>
          </p:cNvPr>
          <p:cNvSpPr txBox="1"/>
          <p:nvPr/>
        </p:nvSpPr>
        <p:spPr>
          <a:xfrm>
            <a:off x="3801630" y="2883932"/>
            <a:ext cx="4065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DD9"/>
                </a:solidFill>
              </a:rPr>
              <a:t>Change-point detection for multi-way relationships</a:t>
            </a:r>
          </a:p>
          <a:p>
            <a:endParaRPr lang="en-US" dirty="0"/>
          </a:p>
          <a:p>
            <a:r>
              <a:rPr lang="en-US" dirty="0"/>
              <a:t>Enron email database [2]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Employees as senders and receivers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Events such as words or topics of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Are there changes in communication at different times?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FACB9-7A1E-4D5A-8238-38C091CFA387}"/>
              </a:ext>
            </a:extLst>
          </p:cNvPr>
          <p:cNvSpPr txBox="1"/>
          <p:nvPr/>
        </p:nvSpPr>
        <p:spPr>
          <a:xfrm>
            <a:off x="0" y="5469060"/>
            <a:ext cx="12058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[1] O’Brien, </a:t>
            </a:r>
            <a:r>
              <a:rPr lang="en-US" sz="1600" i="1" dirty="0"/>
              <a:t>Crisis Early Warning and Decision Support: Contemporary Approaches and Thoughts on Future Research</a:t>
            </a:r>
            <a:r>
              <a:rPr lang="en-US" sz="1600" dirty="0"/>
              <a:t>, ISR, 2010.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12840-764D-44F7-9B88-DCDCBC2E85D6}"/>
              </a:ext>
            </a:extLst>
          </p:cNvPr>
          <p:cNvSpPr txBox="1"/>
          <p:nvPr/>
        </p:nvSpPr>
        <p:spPr>
          <a:xfrm>
            <a:off x="0" y="5688135"/>
            <a:ext cx="120586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[2] Enron Email Dataset:  </a:t>
            </a:r>
            <a:r>
              <a:rPr lang="en-US" sz="1600" dirty="0">
                <a:hlinkClick r:id="rId2"/>
              </a:rPr>
              <a:t>https://www.cs.cmu.edu/~enron/</a:t>
            </a:r>
            <a:endParaRPr lang="en-US" sz="1600" dirty="0"/>
          </a:p>
          <a:p>
            <a:r>
              <a:rPr lang="en-US" sz="1600" dirty="0"/>
              <a:t>[3] </a:t>
            </a:r>
            <a:r>
              <a:rPr lang="en-US" sz="1600" dirty="0" err="1"/>
              <a:t>Shepp</a:t>
            </a:r>
            <a:r>
              <a:rPr lang="en-US" sz="1600" dirty="0"/>
              <a:t> and </a:t>
            </a:r>
            <a:r>
              <a:rPr lang="en-US" sz="1600" dirty="0" err="1"/>
              <a:t>Vardi</a:t>
            </a:r>
            <a:r>
              <a:rPr lang="en-US" sz="1600" dirty="0"/>
              <a:t>, </a:t>
            </a:r>
            <a:r>
              <a:rPr lang="en-US" sz="1600" i="1" dirty="0"/>
              <a:t>Maximum Likelihood Reconstruction for Emission Tomography, </a:t>
            </a:r>
            <a:r>
              <a:rPr lang="en-US" sz="1600" dirty="0"/>
              <a:t>IEEE TIM, 1982.</a:t>
            </a:r>
          </a:p>
          <a:p>
            <a:r>
              <a:rPr lang="en-US" sz="1600" dirty="0"/>
              <a:t>[4] </a:t>
            </a:r>
            <a:r>
              <a:rPr lang="en-US" sz="1600" dirty="0" err="1"/>
              <a:t>Kupcikevicius</a:t>
            </a:r>
            <a:r>
              <a:rPr lang="en-US" sz="1600" dirty="0"/>
              <a:t>, </a:t>
            </a:r>
            <a:r>
              <a:rPr lang="en-US" sz="1600" i="1" dirty="0"/>
              <a:t>PET Image Reconstruction using Convolutional Neural Network […]</a:t>
            </a:r>
            <a:r>
              <a:rPr lang="en-US" sz="1600" dirty="0"/>
              <a:t> , Masters thesis, Aalborg University, 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A47CBF-0571-4EFF-BB84-8526B028B3F8}"/>
              </a:ext>
            </a:extLst>
          </p:cNvPr>
          <p:cNvSpPr txBox="1"/>
          <p:nvPr/>
        </p:nvSpPr>
        <p:spPr>
          <a:xfrm>
            <a:off x="7998373" y="2917331"/>
            <a:ext cx="4193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DD9"/>
                </a:solidFill>
              </a:rPr>
              <a:t>Positron emission tomography (PET) reconstruction [3]</a:t>
            </a:r>
          </a:p>
          <a:p>
            <a:endParaRPr lang="en-US" b="1" dirty="0">
              <a:solidFill>
                <a:srgbClr val="00ADD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Poisson distribution commonly used for photon counts in emission tomography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 model for PET reconstruction is ill-posed without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Can we reformulate and improve the model using low-rank tensors?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2B8F4-15DE-489C-B56E-2F7E9E44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80" y="723655"/>
            <a:ext cx="6812095" cy="2006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0954D-A464-4F82-B92E-E404599C3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482" y="606858"/>
            <a:ext cx="3703975" cy="2262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CF1404-67C4-49B7-9EE8-6ED813B874E6}"/>
              </a:ext>
            </a:extLst>
          </p:cNvPr>
          <p:cNvSpPr txBox="1"/>
          <p:nvPr/>
        </p:nvSpPr>
        <p:spPr>
          <a:xfrm>
            <a:off x="9986994" y="556580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23113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AB6EEAE-4872-46CD-A657-6DDB5402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555" y="198564"/>
            <a:ext cx="10480752" cy="5702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From Linear to Multilinear Regression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CE936-1624-4842-8A19-33C93EB9CAFC}"/>
              </a:ext>
            </a:extLst>
          </p:cNvPr>
          <p:cNvSpPr txBox="1"/>
          <p:nvPr/>
        </p:nvSpPr>
        <p:spPr>
          <a:xfrm>
            <a:off x="0" y="6198590"/>
            <a:ext cx="12058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[4] Llosa and Maitra, </a:t>
            </a:r>
            <a:r>
              <a:rPr lang="en-US" sz="1600" i="1" dirty="0"/>
              <a:t>Reduced-Rank Tensor-on-Tensor Regression and Tensor-Variate Analysis of Variance</a:t>
            </a:r>
            <a:r>
              <a:rPr lang="en-US" sz="1600" dirty="0"/>
              <a:t>, IEEE TPAMI 2022.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64A6EF-C718-401C-BD56-B4D90AAECE3E}"/>
              </a:ext>
            </a:extLst>
          </p:cNvPr>
          <p:cNvSpPr txBox="1"/>
          <p:nvPr/>
        </p:nvSpPr>
        <p:spPr>
          <a:xfrm>
            <a:off x="315917" y="1068146"/>
            <a:ext cx="192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Linear regression: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641340-9E9C-43A7-AF01-32445BD60068}"/>
              </a:ext>
            </a:extLst>
          </p:cNvPr>
          <p:cNvSpPr txBox="1"/>
          <p:nvPr/>
        </p:nvSpPr>
        <p:spPr>
          <a:xfrm>
            <a:off x="343029" y="2045336"/>
            <a:ext cx="1902164" cy="38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Tensor regression: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2ACE0E-15FA-4011-8AD1-D820A1FB6C12}"/>
              </a:ext>
            </a:extLst>
          </p:cNvPr>
          <p:cNvSpPr txBox="1"/>
          <p:nvPr/>
        </p:nvSpPr>
        <p:spPr>
          <a:xfrm>
            <a:off x="445124" y="2741297"/>
            <a:ext cx="1822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2B9F2"/>
                </a:solidFill>
              </a:rPr>
              <a:t>Multivariate </a:t>
            </a:r>
          </a:p>
          <a:p>
            <a:pPr algn="ctr"/>
            <a:r>
              <a:rPr lang="en-US" b="1" dirty="0">
                <a:solidFill>
                  <a:srgbClr val="12B9F2"/>
                </a:solidFill>
              </a:rPr>
              <a:t>linear regression: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248EA-3811-4D89-B2E2-FC6C6937A9F0}"/>
              </a:ext>
            </a:extLst>
          </p:cNvPr>
          <p:cNvSpPr txBox="1"/>
          <p:nvPr/>
        </p:nvSpPr>
        <p:spPr>
          <a:xfrm>
            <a:off x="2844886" y="5667332"/>
            <a:ext cx="6502229" cy="3693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Tensor models not tractable without using a very large sample size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6DB56C-BF18-4090-A6E9-4E0AC73BF128}"/>
              </a:ext>
            </a:extLst>
          </p:cNvPr>
          <p:cNvGrpSpPr/>
          <p:nvPr/>
        </p:nvGrpSpPr>
        <p:grpSpPr>
          <a:xfrm>
            <a:off x="7729086" y="3461580"/>
            <a:ext cx="4348775" cy="620495"/>
            <a:chOff x="314325" y="4371653"/>
            <a:chExt cx="4820204" cy="6877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03EF9E-7412-44C3-95AE-9C4AE7B29520}"/>
                </a:ext>
              </a:extLst>
            </p:cNvPr>
            <p:cNvSpPr/>
            <p:nvPr/>
          </p:nvSpPr>
          <p:spPr>
            <a:xfrm>
              <a:off x="314325" y="4371653"/>
              <a:ext cx="4820204" cy="687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359C57B-9265-4A8A-8D10-A563AF1D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903" y="4400761"/>
              <a:ext cx="4721649" cy="64082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B12BAAF-B10F-4083-A00B-6D07F21B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49" y="836492"/>
            <a:ext cx="2947134" cy="21675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6C96-B8CD-4D78-93A1-45698FDB0389}"/>
              </a:ext>
            </a:extLst>
          </p:cNvPr>
          <p:cNvSpPr txBox="1"/>
          <p:nvPr/>
        </p:nvSpPr>
        <p:spPr>
          <a:xfrm>
            <a:off x="9259465" y="2989318"/>
            <a:ext cx="235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Linear regression example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50EF6C-DD94-4564-9442-F527C8279407}"/>
              </a:ext>
            </a:extLst>
          </p:cNvPr>
          <p:cNvSpPr/>
          <p:nvPr/>
        </p:nvSpPr>
        <p:spPr>
          <a:xfrm>
            <a:off x="9864726" y="1869182"/>
            <a:ext cx="244475" cy="229867"/>
          </a:xfrm>
          <a:prstGeom prst="ellipse">
            <a:avLst/>
          </a:prstGeom>
          <a:noFill/>
          <a:ln w="28575">
            <a:solidFill>
              <a:srgbClr val="5A8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7741AC-9FF4-4F2B-8044-B6CE7E51E615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9769476" y="1732309"/>
            <a:ext cx="131053" cy="170536"/>
          </a:xfrm>
          <a:prstGeom prst="straightConnector1">
            <a:avLst/>
          </a:prstGeom>
          <a:ln w="28575">
            <a:solidFill>
              <a:srgbClr val="5A8B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8ECBBF6-A169-474F-97A0-354E027CF643}"/>
              </a:ext>
            </a:extLst>
          </p:cNvPr>
          <p:cNvSpPr txBox="1"/>
          <p:nvPr/>
        </p:nvSpPr>
        <p:spPr>
          <a:xfrm>
            <a:off x="6800291" y="207505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51AFBC-B98C-4584-A63B-C33002AE9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201" y="1393881"/>
            <a:ext cx="768493" cy="2892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ABFD41-3368-4D29-8E1F-50694B91C0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238" b="22368"/>
          <a:stretch/>
        </p:blipFill>
        <p:spPr>
          <a:xfrm>
            <a:off x="2265118" y="2683117"/>
            <a:ext cx="5254279" cy="7928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ADF938-95DA-4B0A-944F-1C26E0E20A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204" b="48762"/>
          <a:stretch/>
        </p:blipFill>
        <p:spPr>
          <a:xfrm>
            <a:off x="2265118" y="1745894"/>
            <a:ext cx="5254279" cy="8120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AB2114-F6F5-4E6A-BEB7-06E6512CAD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5796"/>
          <a:stretch/>
        </p:blipFill>
        <p:spPr>
          <a:xfrm>
            <a:off x="2265118" y="874428"/>
            <a:ext cx="5254279" cy="727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A90EA1-9C3A-4A9A-B7A6-B94EC6D310F8}"/>
                  </a:ext>
                </a:extLst>
              </p:cNvPr>
              <p:cNvSpPr txBox="1"/>
              <p:nvPr/>
            </p:nvSpPr>
            <p:spPr>
              <a:xfrm>
                <a:off x="1193662" y="4657780"/>
                <a:ext cx="1516876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A90EA1-9C3A-4A9A-B7A6-B94EC6D31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62" y="4657780"/>
                <a:ext cx="1516876" cy="390748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23B0C9-2A5D-457C-8949-16BB57B60E0F}"/>
                  </a:ext>
                </a:extLst>
              </p:cNvPr>
              <p:cNvSpPr txBox="1"/>
              <p:nvPr/>
            </p:nvSpPr>
            <p:spPr>
              <a:xfrm>
                <a:off x="2872287" y="4668488"/>
                <a:ext cx="14184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23B0C9-2A5D-457C-8949-16BB57B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87" y="4668488"/>
                <a:ext cx="14184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E09AC7-0EA1-4C74-B3DC-E5A8DCC3FCA5}"/>
                  </a:ext>
                </a:extLst>
              </p:cNvPr>
              <p:cNvSpPr txBox="1"/>
              <p:nvPr/>
            </p:nvSpPr>
            <p:spPr>
              <a:xfrm>
                <a:off x="4458065" y="4657780"/>
                <a:ext cx="3016143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E09AC7-0EA1-4C74-B3DC-E5A8DCC3F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065" y="4657780"/>
                <a:ext cx="3016143" cy="390748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E8DD044C-CE3B-4EC9-8DBD-F1A172220CD7}"/>
              </a:ext>
            </a:extLst>
          </p:cNvPr>
          <p:cNvSpPr txBox="1"/>
          <p:nvPr/>
        </p:nvSpPr>
        <p:spPr>
          <a:xfrm>
            <a:off x="222993" y="3833227"/>
            <a:ext cx="1902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2B9F2"/>
                </a:solidFill>
              </a:rPr>
              <a:t>Tensor-on-Tensor </a:t>
            </a:r>
          </a:p>
          <a:p>
            <a:pPr algn="ctr"/>
            <a:r>
              <a:rPr lang="en-US" b="1" dirty="0">
                <a:solidFill>
                  <a:srgbClr val="12B9F2"/>
                </a:solidFill>
              </a:rPr>
              <a:t>regression [4]: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6E10E-95DE-4B47-87C8-497F7746D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709"/>
          <a:stretch/>
        </p:blipFill>
        <p:spPr>
          <a:xfrm>
            <a:off x="2174729" y="3713844"/>
            <a:ext cx="5254279" cy="72971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1356EB-9447-4A1F-84AB-96AA7CBAD26F}"/>
              </a:ext>
            </a:extLst>
          </p:cNvPr>
          <p:cNvCxnSpPr>
            <a:cxnSpLocks/>
          </p:cNvCxnSpPr>
          <p:nvPr/>
        </p:nvCxnSpPr>
        <p:spPr>
          <a:xfrm>
            <a:off x="5005042" y="4393626"/>
            <a:ext cx="0" cy="355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8FD649-9CA3-45C3-A7F4-837AC51D4827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581507" y="4393626"/>
            <a:ext cx="916063" cy="274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76ED88C-F3BD-4CA4-BFC0-CF6888950E45}"/>
              </a:ext>
            </a:extLst>
          </p:cNvPr>
          <p:cNvCxnSpPr>
            <a:cxnSpLocks/>
          </p:cNvCxnSpPr>
          <p:nvPr/>
        </p:nvCxnSpPr>
        <p:spPr>
          <a:xfrm>
            <a:off x="2390281" y="4393626"/>
            <a:ext cx="0" cy="355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1B13B7-1015-4DDF-8F50-F011A20EDA15}"/>
              </a:ext>
            </a:extLst>
          </p:cNvPr>
          <p:cNvGrpSpPr/>
          <p:nvPr/>
        </p:nvGrpSpPr>
        <p:grpSpPr>
          <a:xfrm>
            <a:off x="7858710" y="4399601"/>
            <a:ext cx="4133423" cy="840339"/>
            <a:chOff x="214362" y="4517772"/>
            <a:chExt cx="4667895" cy="94899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BBB3AAD-0298-437A-B940-B869AC65A3AB}"/>
                </a:ext>
              </a:extLst>
            </p:cNvPr>
            <p:cNvSpPr/>
            <p:nvPr/>
          </p:nvSpPr>
          <p:spPr>
            <a:xfrm>
              <a:off x="214362" y="4517772"/>
              <a:ext cx="4667895" cy="914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20A45D-84D4-4DAD-9EF4-465DAA4E316A}"/>
                </a:ext>
              </a:extLst>
            </p:cNvPr>
            <p:cNvSpPr txBox="1"/>
            <p:nvPr/>
          </p:nvSpPr>
          <p:spPr>
            <a:xfrm>
              <a:off x="943276" y="509743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FC4353E-F017-4151-9A71-BA9C72B49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995" y="4530076"/>
              <a:ext cx="4629393" cy="48640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2FD4FD2-53FC-4F08-816D-109889ACC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4608" y="5005680"/>
              <a:ext cx="3450587" cy="360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6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5" grpId="0"/>
      <p:bldP spid="47" grpId="0"/>
      <p:bldP spid="3" grpId="0" animBg="1"/>
      <p:bldP spid="24" grpId="0"/>
      <p:bldP spid="27" grpId="0"/>
      <p:bldP spid="31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AB6EEAE-4872-46CD-A657-6DDB5402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7" y="334527"/>
            <a:ext cx="8241549" cy="570225"/>
          </a:xfrm>
        </p:spPr>
        <p:txBody>
          <a:bodyPr>
            <a:noAutofit/>
          </a:bodyPr>
          <a:lstStyle/>
          <a:p>
            <a:r>
              <a:rPr lang="en-US" sz="3600" dirty="0"/>
              <a:t>Tensor-on-Tensor Regression (ToTR)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2BF69E-5AFE-41D5-BE69-90B6AE571C62}"/>
                  </a:ext>
                </a:extLst>
              </p:cNvPr>
              <p:cNvSpPr txBox="1"/>
              <p:nvPr/>
            </p:nvSpPr>
            <p:spPr>
              <a:xfrm>
                <a:off x="451221" y="2746551"/>
                <a:ext cx="35006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accent1"/>
                    </a:solidFill>
                  </a:rPr>
                  <a:t>Canonical polyadic (CP) ToTR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algn="r"/>
                <a:endParaRPr lang="en-US" sz="1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2BF69E-5AFE-41D5-BE69-90B6AE57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21" y="2746551"/>
                <a:ext cx="3500630" cy="584775"/>
              </a:xfrm>
              <a:prstGeom prst="rect">
                <a:avLst/>
              </a:prstGeom>
              <a:blipFill>
                <a:blip r:embed="rId2"/>
                <a:stretch>
                  <a:fillRect t="-6316" r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BC33FCFC-B174-468B-B39B-489215959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883"/>
          <a:stretch/>
        </p:blipFill>
        <p:spPr>
          <a:xfrm>
            <a:off x="3220682" y="1246753"/>
            <a:ext cx="5458638" cy="660979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B6DB44F-F5F4-43A5-8F4C-25CD9960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40" y="3331326"/>
            <a:ext cx="4876800" cy="15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FC8D0-109E-4C66-B02C-237609FB9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411" y="2783275"/>
            <a:ext cx="4724516" cy="446970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F740E21B-72CF-493E-8FED-B8602F8512E5}"/>
              </a:ext>
            </a:extLst>
          </p:cNvPr>
          <p:cNvSpPr/>
          <p:nvPr/>
        </p:nvSpPr>
        <p:spPr>
          <a:xfrm rot="5400000">
            <a:off x="5443690" y="4286674"/>
            <a:ext cx="173257" cy="10602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58AB8-0B14-4899-94FD-22FE757C5CF5}"/>
              </a:ext>
            </a:extLst>
          </p:cNvPr>
          <p:cNvSpPr txBox="1"/>
          <p:nvPr/>
        </p:nvSpPr>
        <p:spPr>
          <a:xfrm>
            <a:off x="4689910" y="4879318"/>
            <a:ext cx="1680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Rank-1 tensor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6DEB43-41BB-48B4-B992-118555E48C16}"/>
              </a:ext>
            </a:extLst>
          </p:cNvPr>
          <p:cNvCxnSpPr>
            <a:cxnSpLocks/>
          </p:cNvCxnSpPr>
          <p:nvPr/>
        </p:nvCxnSpPr>
        <p:spPr>
          <a:xfrm>
            <a:off x="7252432" y="4469467"/>
            <a:ext cx="0" cy="42434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6A76063-EC2D-4780-A9DB-B18A64D46EF5}"/>
              </a:ext>
            </a:extLst>
          </p:cNvPr>
          <p:cNvSpPr txBox="1"/>
          <p:nvPr/>
        </p:nvSpPr>
        <p:spPr>
          <a:xfrm>
            <a:off x="6463414" y="4879318"/>
            <a:ext cx="2075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Rank summation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7B2E81-2FE4-41CE-ADB5-FA6CE64164BB}"/>
                  </a:ext>
                </a:extLst>
              </p:cNvPr>
              <p:cNvSpPr txBox="1"/>
              <p:nvPr/>
            </p:nvSpPr>
            <p:spPr>
              <a:xfrm>
                <a:off x="9419015" y="3806845"/>
                <a:ext cx="2070753" cy="92333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Each rank-1 tensor is the outer product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vector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7B2E81-2FE4-41CE-ADB5-FA6CE641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015" y="3806845"/>
                <a:ext cx="2070753" cy="923330"/>
              </a:xfrm>
              <a:prstGeom prst="rect">
                <a:avLst/>
              </a:prstGeom>
              <a:blipFill>
                <a:blip r:embed="rId6"/>
                <a:stretch>
                  <a:fillRect l="-1739" t="-1911" r="-3768" b="-7006"/>
                </a:stretch>
              </a:blip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43C5A71-4B2C-4D78-95C1-A536C6FD8DC4}"/>
              </a:ext>
            </a:extLst>
          </p:cNvPr>
          <p:cNvSpPr txBox="1"/>
          <p:nvPr/>
        </p:nvSpPr>
        <p:spPr>
          <a:xfrm>
            <a:off x="460712" y="4044022"/>
            <a:ext cx="2070753" cy="646331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3-dimensional tensor example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95918B-E5A6-4E0D-8898-D432F71FEEA2}"/>
              </a:ext>
            </a:extLst>
          </p:cNvPr>
          <p:cNvCxnSpPr>
            <a:cxnSpLocks/>
          </p:cNvCxnSpPr>
          <p:nvPr/>
        </p:nvCxnSpPr>
        <p:spPr>
          <a:xfrm>
            <a:off x="2531465" y="4380934"/>
            <a:ext cx="50665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62C777-4653-413E-B102-394EB8991FEB}"/>
              </a:ext>
            </a:extLst>
          </p:cNvPr>
          <p:cNvSpPr txBox="1"/>
          <p:nvPr/>
        </p:nvSpPr>
        <p:spPr>
          <a:xfrm>
            <a:off x="3661242" y="5667332"/>
            <a:ext cx="4869538" cy="3693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Make the model tractable with low-rank tensors!</a:t>
            </a:r>
          </a:p>
        </p:txBody>
      </p:sp>
    </p:spTree>
    <p:extLst>
      <p:ext uri="{BB962C8B-B14F-4D97-AF65-F5344CB8AC3E}">
        <p14:creationId xmlns:p14="http://schemas.microsoft.com/office/powerpoint/2010/main" val="36580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17" grpId="0"/>
      <p:bldP spid="20" grpId="0"/>
      <p:bldP spid="21" grpId="0" animBg="1"/>
      <p:bldP spid="2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F1924C9-4835-4710-B8EF-0F7987E72443}"/>
              </a:ext>
            </a:extLst>
          </p:cNvPr>
          <p:cNvSpPr txBox="1"/>
          <p:nvPr/>
        </p:nvSpPr>
        <p:spPr>
          <a:xfrm>
            <a:off x="1043783" y="85969"/>
            <a:ext cx="498555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Existing: Gaussian ToTR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4CA4A0E-8F13-4D03-83E1-0C48FC158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79" y="765498"/>
            <a:ext cx="3378106" cy="3875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2BF69E-5AFE-41D5-BE69-90B6AE571C62}"/>
              </a:ext>
            </a:extLst>
          </p:cNvPr>
          <p:cNvSpPr txBox="1"/>
          <p:nvPr/>
        </p:nvSpPr>
        <p:spPr>
          <a:xfrm>
            <a:off x="6753820" y="186669"/>
            <a:ext cx="427465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New: Poisson ToTR (PToTR)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7EA4FF-F829-4CA9-86A6-670C4161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54" y="1274928"/>
            <a:ext cx="2744634" cy="374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E5F620-F8A8-447F-A734-7E45C87EC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065" y="592410"/>
            <a:ext cx="2932043" cy="3748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7FFB94F-7C7F-46A6-AA9B-15A21BE015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3" t="6509" b="402"/>
          <a:stretch/>
        </p:blipFill>
        <p:spPr>
          <a:xfrm>
            <a:off x="7253936" y="2742279"/>
            <a:ext cx="3849050" cy="61047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EBBBAAB-1D1F-44BC-9C0B-AB1E68F3A224}"/>
              </a:ext>
            </a:extLst>
          </p:cNvPr>
          <p:cNvSpPr txBox="1"/>
          <p:nvPr/>
        </p:nvSpPr>
        <p:spPr>
          <a:xfrm>
            <a:off x="7702990" y="2396684"/>
            <a:ext cx="3236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Likelihood-based loss function: 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131A57F-044D-4AF3-BED1-B89ED7A3DB7B}"/>
              </a:ext>
            </a:extLst>
          </p:cNvPr>
          <p:cNvSpPr/>
          <p:nvPr/>
        </p:nvSpPr>
        <p:spPr>
          <a:xfrm>
            <a:off x="8796557" y="967228"/>
            <a:ext cx="405391" cy="307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2CC8C1-45C0-4888-A31A-D9030E83DA2B}"/>
              </a:ext>
            </a:extLst>
          </p:cNvPr>
          <p:cNvCxnSpPr>
            <a:cxnSpLocks/>
          </p:cNvCxnSpPr>
          <p:nvPr/>
        </p:nvCxnSpPr>
        <p:spPr>
          <a:xfrm flipV="1">
            <a:off x="6581775" y="0"/>
            <a:ext cx="0" cy="35007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BE615CE-8EED-4BB2-82B8-CE0530EF8A75}"/>
              </a:ext>
            </a:extLst>
          </p:cNvPr>
          <p:cNvSpPr txBox="1"/>
          <p:nvPr/>
        </p:nvSpPr>
        <p:spPr>
          <a:xfrm>
            <a:off x="410770" y="4439429"/>
            <a:ext cx="2842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Loglikelihood </a:t>
            </a:r>
          </a:p>
          <a:p>
            <a:pPr algn="ctr"/>
            <a:r>
              <a:rPr lang="en-US" sz="2000" dirty="0"/>
              <a:t>non-decreasing under: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6B095-695C-4E10-AD12-5AFEE870B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950" y="4067594"/>
            <a:ext cx="5974692" cy="69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3CE13-DD4C-449C-850E-F006FEE3B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811" y="4848841"/>
            <a:ext cx="7990450" cy="65462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A465965-A611-44D6-9B47-D07211FE5FD3}"/>
              </a:ext>
            </a:extLst>
          </p:cNvPr>
          <p:cNvSpPr txBox="1"/>
          <p:nvPr/>
        </p:nvSpPr>
        <p:spPr>
          <a:xfrm>
            <a:off x="48922" y="3500721"/>
            <a:ext cx="10737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Update rules extend those in the CP-alternating Poisson regression (CP-APR) algorithm [5]: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16771E44-4940-4AA8-9E77-FC5B577DFDC2}"/>
              </a:ext>
            </a:extLst>
          </p:cNvPr>
          <p:cNvSpPr/>
          <p:nvPr/>
        </p:nvSpPr>
        <p:spPr>
          <a:xfrm>
            <a:off x="3097750" y="4001116"/>
            <a:ext cx="414850" cy="147950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990DE5-3DBE-45E6-8C2C-3293D94FD37B}"/>
              </a:ext>
            </a:extLst>
          </p:cNvPr>
          <p:cNvSpPr txBox="1"/>
          <p:nvPr/>
        </p:nvSpPr>
        <p:spPr>
          <a:xfrm>
            <a:off x="0" y="6171612"/>
            <a:ext cx="12058650" cy="34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[5] Chi and Kolda, </a:t>
            </a:r>
            <a:r>
              <a:rPr lang="en-US" sz="1600" i="1" dirty="0"/>
              <a:t>On Tensors, Sparsity, and Nonnegative Factorizations</a:t>
            </a:r>
            <a:r>
              <a:rPr lang="en-US" sz="1600" dirty="0"/>
              <a:t>, SIMAX 2012.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0EFD48-73E3-4ED9-BE68-C14AEBA17E34}"/>
              </a:ext>
            </a:extLst>
          </p:cNvPr>
          <p:cNvCxnSpPr>
            <a:cxnSpLocks/>
          </p:cNvCxnSpPr>
          <p:nvPr/>
        </p:nvCxnSpPr>
        <p:spPr>
          <a:xfrm>
            <a:off x="0" y="3481453"/>
            <a:ext cx="66103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0C40ED-A37C-4810-9223-048D4690C9C0}"/>
              </a:ext>
            </a:extLst>
          </p:cNvPr>
          <p:cNvSpPr txBox="1"/>
          <p:nvPr/>
        </p:nvSpPr>
        <p:spPr>
          <a:xfrm>
            <a:off x="2912577" y="5731191"/>
            <a:ext cx="6366871" cy="3693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ow we have the tools for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tackling our three PToTR applications!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91163D-F99F-4462-8DF9-E747B093C360}"/>
              </a:ext>
            </a:extLst>
          </p:cNvPr>
          <p:cNvSpPr txBox="1"/>
          <p:nvPr/>
        </p:nvSpPr>
        <p:spPr>
          <a:xfrm>
            <a:off x="1986104" y="2056346"/>
            <a:ext cx="3540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Likelihood-based loss function: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F01ACB-1F4F-478B-9C27-88E90E31B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559" y="2568946"/>
            <a:ext cx="5608441" cy="7225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154270-55A9-4779-8A31-C017CDAE5B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426" y="1391758"/>
            <a:ext cx="3800330" cy="3595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8319DE-5031-40B8-92C7-270C113D8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9039" y="1841727"/>
            <a:ext cx="3800330" cy="3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1" grpId="0"/>
      <p:bldP spid="2" grpId="0" animBg="1"/>
      <p:bldP spid="34" grpId="0"/>
      <p:bldP spid="49" grpId="0"/>
      <p:bldP spid="48" grpId="0" animBg="1"/>
      <p:bldP spid="53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A2F8A8-94A9-48A7-ACF8-C9F34620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81" y="1404682"/>
            <a:ext cx="5417643" cy="3611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49D18-B66D-496E-8E00-0F1C3096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1" y="3113016"/>
            <a:ext cx="5274061" cy="64633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AB6EEAE-4872-46CD-A657-6DDB5402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58" y="380328"/>
            <a:ext cx="5616361" cy="570225"/>
          </a:xfrm>
        </p:spPr>
        <p:txBody>
          <a:bodyPr>
            <a:noAutofit/>
          </a:bodyPr>
          <a:lstStyle/>
          <a:p>
            <a:r>
              <a:rPr lang="en-US" sz="2800" b="1" dirty="0"/>
              <a:t>ICEWS Database: Poisson vs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16B519-02C4-41C7-95AC-32B63E3CFF36}"/>
                  </a:ext>
                </a:extLst>
              </p:cNvPr>
              <p:cNvSpPr txBox="1"/>
              <p:nvPr/>
            </p:nvSpPr>
            <p:spPr>
              <a:xfrm>
                <a:off x="868978" y="1966659"/>
                <a:ext cx="4532157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# times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was taken by country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on country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at week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16B519-02C4-41C7-95AC-32B63E3CF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78" y="1966659"/>
                <a:ext cx="4532157" cy="646331"/>
              </a:xfrm>
              <a:prstGeom prst="rect">
                <a:avLst/>
              </a:prstGeom>
              <a:blipFill>
                <a:blip r:embed="rId4"/>
                <a:stretch>
                  <a:fillRect t="-463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14A9C3-A278-439E-9A5E-7F9C7DDF0227}"/>
                  </a:ext>
                </a:extLst>
              </p:cNvPr>
              <p:cNvSpPr txBox="1"/>
              <p:nvPr/>
            </p:nvSpPr>
            <p:spPr>
              <a:xfrm>
                <a:off x="612126" y="4192801"/>
                <a:ext cx="5483874" cy="6155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7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= Effect that the </a:t>
                </a:r>
                <a:r>
                  <a:rPr lang="en-US" sz="1700" b="1" dirty="0">
                    <a:solidFill>
                      <a:srgbClr val="FF0000"/>
                    </a:solidFill>
                  </a:rPr>
                  <a:t>previous</a:t>
                </a:r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700" dirty="0"/>
                  <a:t> event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700" dirty="0"/>
                  <a:t>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/>
                  <a:t> has on </a:t>
                </a:r>
                <a:r>
                  <a:rPr lang="en-US" sz="1700" b="1" dirty="0">
                    <a:solidFill>
                      <a:srgbClr val="0070C0"/>
                    </a:solidFill>
                  </a:rPr>
                  <a:t>current</a:t>
                </a:r>
                <a:r>
                  <a:rPr lang="en-US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700" dirty="0"/>
                  <a:t> event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700" dirty="0"/>
                  <a:t>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/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14A9C3-A278-439E-9A5E-7F9C7DDF0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6" y="4192801"/>
                <a:ext cx="5483874" cy="615553"/>
              </a:xfrm>
              <a:prstGeom prst="rect">
                <a:avLst/>
              </a:prstGeom>
              <a:blipFill>
                <a:blip r:embed="rId5"/>
                <a:stretch>
                  <a:fillRect t="-2913" r="-222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76DC1B3-A845-4CCF-8750-8F423C9290CD}"/>
              </a:ext>
            </a:extLst>
          </p:cNvPr>
          <p:cNvCxnSpPr>
            <a:cxnSpLocks/>
          </p:cNvCxnSpPr>
          <p:nvPr/>
        </p:nvCxnSpPr>
        <p:spPr>
          <a:xfrm flipV="1">
            <a:off x="3738189" y="3794753"/>
            <a:ext cx="0" cy="399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49E41FC-23AD-4F90-8BFC-980B1925FE00}"/>
              </a:ext>
            </a:extLst>
          </p:cNvPr>
          <p:cNvCxnSpPr>
            <a:cxnSpLocks/>
          </p:cNvCxnSpPr>
          <p:nvPr/>
        </p:nvCxnSpPr>
        <p:spPr>
          <a:xfrm>
            <a:off x="976841" y="2599647"/>
            <a:ext cx="0" cy="597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BC33FCFC-B174-468B-B39B-489215959E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883"/>
          <a:stretch/>
        </p:blipFill>
        <p:spPr>
          <a:xfrm>
            <a:off x="7294434" y="5753043"/>
            <a:ext cx="4388337" cy="5313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B749AB-713D-4C47-A9A5-5C0F19384E0F}"/>
              </a:ext>
            </a:extLst>
          </p:cNvPr>
          <p:cNvSpPr txBox="1"/>
          <p:nvPr/>
        </p:nvSpPr>
        <p:spPr>
          <a:xfrm>
            <a:off x="375058" y="5761206"/>
            <a:ext cx="5958041" cy="46166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Our Poisson model fits the count data better!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1924C9-4835-4710-B8EF-0F7987E72443}"/>
                  </a:ext>
                </a:extLst>
              </p:cNvPr>
              <p:cNvSpPr txBox="1"/>
              <p:nvPr/>
            </p:nvSpPr>
            <p:spPr>
              <a:xfrm>
                <a:off x="9194651" y="5291378"/>
                <a:ext cx="21627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D95F02"/>
                    </a:solidFill>
                  </a:rPr>
                  <a:t>Gaussian ToTR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rgbClr val="D95F0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D95F0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dirty="0">
                  <a:solidFill>
                    <a:srgbClr val="D95F0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1924C9-4835-4710-B8EF-0F7987E72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651" y="5291378"/>
                <a:ext cx="2162703" cy="461665"/>
              </a:xfrm>
              <a:prstGeom prst="rect">
                <a:avLst/>
              </a:prstGeom>
              <a:blipFill>
                <a:blip r:embed="rId7"/>
                <a:stretch>
                  <a:fillRect l="-1127" t="-10526" r="-28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2BF69E-5AFE-41D5-BE69-90B6AE571C62}"/>
                  </a:ext>
                </a:extLst>
              </p:cNvPr>
              <p:cNvSpPr txBox="1"/>
              <p:nvPr/>
            </p:nvSpPr>
            <p:spPr>
              <a:xfrm>
                <a:off x="8356451" y="546438"/>
                <a:ext cx="20357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1B9E77"/>
                    </a:solidFill>
                  </a:rPr>
                  <a:t>Poisson ToTR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1B9E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1B9E77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2BF69E-5AFE-41D5-BE69-90B6AE57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51" y="546438"/>
                <a:ext cx="2035703" cy="461665"/>
              </a:xfrm>
              <a:prstGeom prst="rect">
                <a:avLst/>
              </a:prstGeom>
              <a:blipFill>
                <a:blip r:embed="rId8"/>
                <a:stretch>
                  <a:fillRect l="-2395" t="-10667" r="-449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DF7197D-0686-46E4-ADEA-37E041EBD3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398" y="943017"/>
            <a:ext cx="3145809" cy="5852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4BB1CC-5087-480C-9073-3B14ACEC0119}"/>
              </a:ext>
            </a:extLst>
          </p:cNvPr>
          <p:cNvCxnSpPr>
            <a:cxnSpLocks/>
          </p:cNvCxnSpPr>
          <p:nvPr/>
        </p:nvCxnSpPr>
        <p:spPr>
          <a:xfrm>
            <a:off x="9906000" y="1528284"/>
            <a:ext cx="0" cy="736599"/>
          </a:xfrm>
          <a:prstGeom prst="straightConnector1">
            <a:avLst/>
          </a:prstGeom>
          <a:ln w="76200">
            <a:solidFill>
              <a:srgbClr val="1B9E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6172F4-3979-4AF0-BFAE-D80CE70DAC8C}"/>
              </a:ext>
            </a:extLst>
          </p:cNvPr>
          <p:cNvCxnSpPr>
            <a:cxnSpLocks/>
          </p:cNvCxnSpPr>
          <p:nvPr/>
        </p:nvCxnSpPr>
        <p:spPr>
          <a:xfrm flipV="1">
            <a:off x="10785898" y="2827336"/>
            <a:ext cx="0" cy="2334028"/>
          </a:xfrm>
          <a:prstGeom prst="straightConnector1">
            <a:avLst/>
          </a:prstGeom>
          <a:ln w="76200">
            <a:solidFill>
              <a:srgbClr val="D95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91EA-20A4-473C-95C4-9D99099D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361838"/>
            <a:ext cx="11014364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Poisson model for Positron Emission Tomography [3]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03A82-402D-431D-9E0D-08404F52D046}"/>
              </a:ext>
            </a:extLst>
          </p:cNvPr>
          <p:cNvSpPr txBox="1"/>
          <p:nvPr/>
        </p:nvSpPr>
        <p:spPr>
          <a:xfrm>
            <a:off x="339436" y="6027365"/>
            <a:ext cx="963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[3] </a:t>
            </a:r>
            <a:r>
              <a:rPr lang="en-US" sz="1800" dirty="0" err="1"/>
              <a:t>Shepp</a:t>
            </a:r>
            <a:r>
              <a:rPr lang="en-US" sz="1800" dirty="0"/>
              <a:t> and </a:t>
            </a:r>
            <a:r>
              <a:rPr lang="en-US" sz="1800" dirty="0" err="1"/>
              <a:t>Vardi</a:t>
            </a:r>
            <a:r>
              <a:rPr lang="en-US" sz="1800" dirty="0"/>
              <a:t>, </a:t>
            </a:r>
            <a:r>
              <a:rPr lang="en-US" sz="1800" i="1" dirty="0"/>
              <a:t>Maximum Likelihood Reconstruction for Emission Tomography, </a:t>
            </a:r>
            <a:r>
              <a:rPr lang="en-US" sz="1800" dirty="0"/>
              <a:t>IEEE TIM, 1982.</a:t>
            </a:r>
            <a:endParaRPr lang="en-US" sz="18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E7B84-E0E2-4FB2-B953-CB0511DC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08" y="3180599"/>
            <a:ext cx="4522777" cy="53393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443541D-2532-408F-9ADD-C0F6E06CA9CD}"/>
              </a:ext>
            </a:extLst>
          </p:cNvPr>
          <p:cNvGrpSpPr/>
          <p:nvPr/>
        </p:nvGrpSpPr>
        <p:grpSpPr>
          <a:xfrm>
            <a:off x="475663" y="1949518"/>
            <a:ext cx="4790767" cy="1378361"/>
            <a:chOff x="3131079" y="2984064"/>
            <a:chExt cx="4790767" cy="13783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FFE788-B50D-4612-ADF2-CC173E5FA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1423" y="2984064"/>
              <a:ext cx="3710601" cy="487779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841375B-D343-4789-B1B9-2D64BEA7DB21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4169371" y="3424858"/>
              <a:ext cx="0" cy="291236"/>
            </a:xfrm>
            <a:prstGeom prst="straightConnector1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A336812-4D3D-4EBD-A268-A940F0CC41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6521" y="3448351"/>
              <a:ext cx="1" cy="445736"/>
            </a:xfrm>
            <a:prstGeom prst="straightConnector1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EFD06E-6AAD-49EC-95B9-B544B0449A9C}"/>
                </a:ext>
              </a:extLst>
            </p:cNvPr>
            <p:cNvSpPr txBox="1"/>
            <p:nvPr/>
          </p:nvSpPr>
          <p:spPr>
            <a:xfrm>
              <a:off x="3131079" y="3716094"/>
              <a:ext cx="20765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Observed sinogram</a:t>
              </a:r>
            </a:p>
            <a:p>
              <a:pPr algn="ctr"/>
              <a:r>
                <a:rPr lang="en-US" dirty="0"/>
                <a:t>containing counts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6298BA-7F4A-42AD-A625-E6BD5CB825AD}"/>
                </a:ext>
              </a:extLst>
            </p:cNvPr>
            <p:cNvSpPr txBox="1"/>
            <p:nvPr/>
          </p:nvSpPr>
          <p:spPr>
            <a:xfrm>
              <a:off x="5692999" y="3870593"/>
              <a:ext cx="22288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Image to reconstruct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A0B20F-5914-4496-8311-F1A3EB10CDD1}"/>
              </a:ext>
            </a:extLst>
          </p:cNvPr>
          <p:cNvGrpSpPr/>
          <p:nvPr/>
        </p:nvGrpSpPr>
        <p:grpSpPr>
          <a:xfrm>
            <a:off x="5452919" y="1970195"/>
            <a:ext cx="6500956" cy="707886"/>
            <a:chOff x="3212196" y="4412109"/>
            <a:chExt cx="6079937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2590A1-D806-40E9-897C-950BA5B3A52B}"/>
                </a:ext>
              </a:extLst>
            </p:cNvPr>
            <p:cNvSpPr txBox="1"/>
            <p:nvPr/>
          </p:nvSpPr>
          <p:spPr>
            <a:xfrm>
              <a:off x="3212196" y="4412109"/>
              <a:ext cx="60799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Poisson for number of photon coincidences in sinogram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Radon basis        is a 4D tensor with combined dimensions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9D2029C-7FCD-4E2E-8AE6-45FE81A9C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299" t="6089" r="8939" b="22302"/>
            <a:stretch/>
          </p:blipFill>
          <p:spPr>
            <a:xfrm>
              <a:off x="4831125" y="4803370"/>
              <a:ext cx="224247" cy="240921"/>
            </a:xfrm>
            <a:prstGeom prst="rect">
              <a:avLst/>
            </a:prstGeom>
          </p:spPr>
        </p:pic>
      </p:grpSp>
      <p:sp>
        <p:nvSpPr>
          <p:cNvPr id="34" name="Left Brace 33">
            <a:extLst>
              <a:ext uri="{FF2B5EF4-FFF2-40B4-BE49-F238E27FC236}">
                <a16:creationId xmlns:a16="http://schemas.microsoft.com/office/drawing/2014/main" id="{5031A31E-60E9-42EA-964C-798FBE14F0FE}"/>
              </a:ext>
            </a:extLst>
          </p:cNvPr>
          <p:cNvSpPr/>
          <p:nvPr/>
        </p:nvSpPr>
        <p:spPr>
          <a:xfrm rot="5400000">
            <a:off x="4164336" y="1301732"/>
            <a:ext cx="293733" cy="932556"/>
          </a:xfrm>
          <a:prstGeom prst="leftBrace">
            <a:avLst>
              <a:gd name="adj1" fmla="val 59136"/>
              <a:gd name="adj2" fmla="val 50000"/>
            </a:avLst>
          </a:prstGeom>
          <a:ln w="38100">
            <a:solidFill>
              <a:srgbClr val="6FA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C3F661-B6A2-4D0A-96AC-2EF1808E3CEB}"/>
              </a:ext>
            </a:extLst>
          </p:cNvPr>
          <p:cNvSpPr txBox="1"/>
          <p:nvPr/>
        </p:nvSpPr>
        <p:spPr>
          <a:xfrm>
            <a:off x="3130827" y="1301354"/>
            <a:ext cx="2228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Radon transform of B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98952C5-D3CB-494E-AEA3-7743A417C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327" y="3258291"/>
            <a:ext cx="2014805" cy="20050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3F0996-D9BB-44E0-8A65-13279918D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70" y="3263885"/>
            <a:ext cx="1995197" cy="204421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7D78341-57BA-46EF-A70C-CDFB91F3538B}"/>
              </a:ext>
            </a:extLst>
          </p:cNvPr>
          <p:cNvSpPr txBox="1"/>
          <p:nvPr/>
        </p:nvSpPr>
        <p:spPr>
          <a:xfrm>
            <a:off x="5553270" y="4812887"/>
            <a:ext cx="6376937" cy="83099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The Poisson distribution is appropriate for the number of photon coincidences in PET!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97A9295-D697-4D3C-8E3E-9C84821690CF}"/>
                  </a:ext>
                </a:extLst>
              </p:cNvPr>
              <p:cNvSpPr txBox="1"/>
              <p:nvPr/>
            </p:nvSpPr>
            <p:spPr>
              <a:xfrm>
                <a:off x="680205" y="5308104"/>
                <a:ext cx="2072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Projection angle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97A9295-D697-4D3C-8E3E-9C8482169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5" y="5308104"/>
                <a:ext cx="2072520" cy="369332"/>
              </a:xfrm>
              <a:prstGeom prst="rect">
                <a:avLst/>
              </a:prstGeom>
              <a:blipFill>
                <a:blip r:embed="rId6"/>
                <a:stretch>
                  <a:fillRect l="-264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D979032-9D51-4871-A861-D8FF4429EF2C}"/>
                  </a:ext>
                </a:extLst>
              </p:cNvPr>
              <p:cNvSpPr txBox="1"/>
              <p:nvPr/>
            </p:nvSpPr>
            <p:spPr>
              <a:xfrm rot="16200000">
                <a:off x="-763131" y="4118223"/>
                <a:ext cx="21950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Projection distance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D979032-9D51-4871-A861-D8FF4429E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63131" y="4118223"/>
                <a:ext cx="2195021" cy="369332"/>
              </a:xfrm>
              <a:prstGeom prst="rect">
                <a:avLst/>
              </a:prstGeom>
              <a:blipFill>
                <a:blip r:embed="rId7"/>
                <a:stretch>
                  <a:fillRect l="-10000" r="-2666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9CF54D8-E8E5-436E-8ED5-83C2641DDA27}"/>
              </a:ext>
            </a:extLst>
          </p:cNvPr>
          <p:cNvSpPr txBox="1"/>
          <p:nvPr/>
        </p:nvSpPr>
        <p:spPr>
          <a:xfrm>
            <a:off x="5491261" y="3750971"/>
            <a:ext cx="6500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Here               is one matrix slice of the tensor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D67BA14-C972-4E52-BFFC-15BF3DF5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71" r="6843"/>
          <a:stretch/>
        </p:blipFill>
        <p:spPr>
          <a:xfrm>
            <a:off x="6519321" y="3765335"/>
            <a:ext cx="524514" cy="38020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63B3B25-7955-44F8-B96C-CF2FCFC5B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79" r="9107"/>
          <a:stretch/>
        </p:blipFill>
        <p:spPr>
          <a:xfrm>
            <a:off x="10564735" y="3805042"/>
            <a:ext cx="227090" cy="36341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DC33AFB-91C6-4116-8E0D-727D34DD7ECC}"/>
              </a:ext>
            </a:extLst>
          </p:cNvPr>
          <p:cNvSpPr txBox="1"/>
          <p:nvPr/>
        </p:nvSpPr>
        <p:spPr>
          <a:xfrm>
            <a:off x="5452919" y="264536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Element-wise formulated as: </a:t>
            </a:r>
          </a:p>
        </p:txBody>
      </p:sp>
    </p:spTree>
    <p:extLst>
      <p:ext uri="{BB962C8B-B14F-4D97-AF65-F5344CB8AC3E}">
        <p14:creationId xmlns:p14="http://schemas.microsoft.com/office/powerpoint/2010/main" val="21932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91EA-20A4-473C-95C4-9D99099D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361838"/>
            <a:ext cx="11014364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From 2D to 4D PET: problems and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590A1-D806-40E9-897C-950BA5B3A52B}"/>
              </a:ext>
            </a:extLst>
          </p:cNvPr>
          <p:cNvSpPr txBox="1"/>
          <p:nvPr/>
        </p:nvSpPr>
        <p:spPr>
          <a:xfrm>
            <a:off x="1136640" y="1303240"/>
            <a:ext cx="380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2D PET model – elementwise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21CDAE-7002-4B11-A298-683C80FE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40" y="1783225"/>
            <a:ext cx="4365689" cy="5356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515F5-E0CB-4020-9BB0-7F2A69C2023E}"/>
              </a:ext>
            </a:extLst>
          </p:cNvPr>
          <p:cNvSpPr txBox="1"/>
          <p:nvPr/>
        </p:nvSpPr>
        <p:spPr>
          <a:xfrm>
            <a:off x="6870210" y="1297390"/>
            <a:ext cx="476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4D PET model : volume across time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CACA10-98A7-4FAA-8131-712D47758498}"/>
              </a:ext>
            </a:extLst>
          </p:cNvPr>
          <p:cNvSpPr txBox="1"/>
          <p:nvPr/>
        </p:nvSpPr>
        <p:spPr>
          <a:xfrm>
            <a:off x="814622" y="2474598"/>
            <a:ext cx="44510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model as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Reconstructs 2D image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Scalar-response, matrix-predictor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2D image to reconstruct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Ill-posed without additional restrictions [6]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FA9D834A-C9B8-4EA5-A89D-195BB49E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09" y="4160284"/>
            <a:ext cx="4720149" cy="14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44F850-8DE7-4BE4-83F5-AFACCC56AA92}"/>
              </a:ext>
            </a:extLst>
          </p:cNvPr>
          <p:cNvSpPr txBox="1"/>
          <p:nvPr/>
        </p:nvSpPr>
        <p:spPr>
          <a:xfrm>
            <a:off x="7025447" y="2497091"/>
            <a:ext cx="44510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of 2D PET  for depth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Reconstruct 4D image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Matrix-response, matrix-predictor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4D image to reconstruct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Ill-posed without additional restrictions [6]</a:t>
            </a:r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7D6D07-15AF-4E56-A377-2913F6B40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60" t="88885" r="43626" b="3277"/>
          <a:stretch/>
        </p:blipFill>
        <p:spPr>
          <a:xfrm>
            <a:off x="9503779" y="2856716"/>
            <a:ext cx="182667" cy="2104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BE5C0F-C8E7-4409-A3DA-1EDE4B2A366A}"/>
              </a:ext>
            </a:extLst>
          </p:cNvPr>
          <p:cNvSpPr txBox="1"/>
          <p:nvPr/>
        </p:nvSpPr>
        <p:spPr>
          <a:xfrm>
            <a:off x="405459" y="4476151"/>
            <a:ext cx="5269399" cy="83099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Low-rank image reconstruction stabilizes the estimation 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E0FDA-5E8B-42D4-8758-93CECBA4B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60" y="1854305"/>
            <a:ext cx="4218798" cy="4816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9372BC-F6D9-4027-B0DF-D7547BB7156B}"/>
              </a:ext>
            </a:extLst>
          </p:cNvPr>
          <p:cNvSpPr txBox="1"/>
          <p:nvPr/>
        </p:nvSpPr>
        <p:spPr>
          <a:xfrm>
            <a:off x="225136" y="6027365"/>
            <a:ext cx="1206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[6] Snyder et.</a:t>
            </a:r>
            <a:r>
              <a:rPr lang="en-US" dirty="0"/>
              <a:t> al., </a:t>
            </a:r>
            <a:r>
              <a:rPr lang="en-US" sz="1800" b="0" i="0" u="none" strike="noStrike" baseline="0" dirty="0">
                <a:latin typeface="CMR10"/>
              </a:rPr>
              <a:t>Noise and Edge Artifacts in Maximum-Likelihood Reconstructions for Emission Tomography</a:t>
            </a:r>
            <a:r>
              <a:rPr lang="en-US" sz="1800" i="1" dirty="0"/>
              <a:t>, </a:t>
            </a:r>
            <a:r>
              <a:rPr lang="en-US" sz="1800" dirty="0"/>
              <a:t>IEEE TIM, 1987.</a:t>
            </a:r>
            <a:endParaRPr lang="en-US" sz="1800" i="1" dirty="0"/>
          </a:p>
          <a:p>
            <a:pPr algn="l"/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91EA-20A4-473C-95C4-9D99099D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361838"/>
            <a:ext cx="11014364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Low-rank 4D PET: A Simulation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BE5C0F-C8E7-4409-A3DA-1EDE4B2A366A}"/>
              </a:ext>
            </a:extLst>
          </p:cNvPr>
          <p:cNvSpPr txBox="1"/>
          <p:nvPr/>
        </p:nvSpPr>
        <p:spPr>
          <a:xfrm>
            <a:off x="6276974" y="4784312"/>
            <a:ext cx="5172075" cy="83099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Our method improves with both sample size and number of iterations!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6BBF78-86A0-4AC3-B681-AB916EB6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4" y="1348427"/>
            <a:ext cx="4365689" cy="535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3251C9-09A7-40F1-B983-61105A36C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60" t="88885" r="43626" b="3277"/>
          <a:stretch/>
        </p:blipFill>
        <p:spPr>
          <a:xfrm>
            <a:off x="2347808" y="2303148"/>
            <a:ext cx="182667" cy="210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7EEDF4-D0F1-4359-BF6A-9DEBE2DA2BC2}"/>
                  </a:ext>
                </a:extLst>
              </p:cNvPr>
              <p:cNvSpPr txBox="1"/>
              <p:nvPr/>
            </p:nvSpPr>
            <p:spPr>
              <a:xfrm>
                <a:off x="540025" y="2226948"/>
                <a:ext cx="4891232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True 4D image      : four MRI measurements  on the same subject and scanner [7]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256 x 256 matrix slices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256 x 1024 sinograms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use 1%, 2%, 8% and 16% of the data.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implement 3 methods: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Full MLEM: no restrictions on      :</a:t>
                </a:r>
              </a:p>
              <a:p>
                <a:pPr lvl="2"/>
                <a:r>
                  <a:rPr lang="en-US" dirty="0"/>
                  <a:t>number of parameters: ~ 63 million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PToTR: CP-restricted        with rank 84:</a:t>
                </a:r>
              </a:p>
              <a:p>
                <a:pPr lvl="2"/>
                <a:r>
                  <a:rPr lang="en-US" dirty="0"/>
                  <a:t>Number of parameters: ~ 63 thousand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PToTR: CP-restricted        with rank 336</a:t>
                </a:r>
              </a:p>
              <a:p>
                <a:pPr lvl="2"/>
                <a:r>
                  <a:rPr lang="en-US" dirty="0"/>
                  <a:t>Number of parameters: ~ 252 thousand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7EEDF4-D0F1-4359-BF6A-9DEBE2DA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5" y="2226948"/>
                <a:ext cx="4891232" cy="3139321"/>
              </a:xfrm>
              <a:prstGeom prst="rect">
                <a:avLst/>
              </a:prstGeom>
              <a:blipFill>
                <a:blip r:embed="rId4"/>
                <a:stretch>
                  <a:fillRect l="-873" t="-971" r="-998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929CB51-3F5F-49AC-BF65-3AFE05D59C60}"/>
              </a:ext>
            </a:extLst>
          </p:cNvPr>
          <p:cNvSpPr txBox="1"/>
          <p:nvPr/>
        </p:nvSpPr>
        <p:spPr>
          <a:xfrm>
            <a:off x="225136" y="5779715"/>
            <a:ext cx="1206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[7] </a:t>
            </a:r>
            <a:r>
              <a:rPr lang="en-US" sz="1800" dirty="0" err="1"/>
              <a:t>Hawco</a:t>
            </a:r>
            <a:r>
              <a:rPr lang="en-US" sz="1800" dirty="0"/>
              <a:t>, et. al., </a:t>
            </a:r>
            <a:r>
              <a:rPr lang="en-US" sz="1800" b="0" i="0" u="none" strike="noStrike" baseline="0" dirty="0">
                <a:latin typeface="CMR10"/>
              </a:rPr>
              <a:t>A longitudinal </a:t>
            </a:r>
            <a:r>
              <a:rPr lang="it-IT" sz="1800" b="0" i="0" u="none" strike="noStrike" baseline="0" dirty="0">
                <a:latin typeface="CMR10"/>
              </a:rPr>
              <a:t>multi-scanner multimodal human neuroimaging dataset, </a:t>
            </a:r>
            <a:r>
              <a:rPr lang="en-US" sz="1800" b="0" i="0" u="none" strike="noStrike" baseline="0" dirty="0">
                <a:latin typeface="CMTI10"/>
              </a:rPr>
              <a:t>Scientific Data, 2022</a:t>
            </a:r>
            <a:endParaRPr lang="en-US" sz="1800" dirty="0"/>
          </a:p>
          <a:p>
            <a:pPr algn="l"/>
            <a:endParaRPr lang="en-US" sz="1800" i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243B87-ED76-442F-BB2E-CE23C06DC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60" t="88885" r="43626" b="3277"/>
          <a:stretch/>
        </p:blipFill>
        <p:spPr>
          <a:xfrm>
            <a:off x="4157558" y="3714614"/>
            <a:ext cx="182667" cy="210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229D45-A128-40D8-B9BD-7F50ED6A0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60" t="88885" r="43626" b="3277"/>
          <a:stretch/>
        </p:blipFill>
        <p:spPr>
          <a:xfrm>
            <a:off x="3386033" y="4262513"/>
            <a:ext cx="182667" cy="210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A9ED3D-0941-4190-86C2-3450FF62C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60" t="88885" r="43626" b="3277"/>
          <a:stretch/>
        </p:blipFill>
        <p:spPr>
          <a:xfrm>
            <a:off x="3386032" y="4784223"/>
            <a:ext cx="182667" cy="2104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5DA0053-672F-4369-944A-EBB4838B32CC}"/>
              </a:ext>
            </a:extLst>
          </p:cNvPr>
          <p:cNvGrpSpPr/>
          <p:nvPr/>
        </p:nvGrpSpPr>
        <p:grpSpPr>
          <a:xfrm>
            <a:off x="5846618" y="1791006"/>
            <a:ext cx="6045147" cy="2521324"/>
            <a:chOff x="6122843" y="1826838"/>
            <a:chExt cx="6045147" cy="25213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39A6A5-DE39-4D0C-A6E1-D69ACC38F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972"/>
            <a:stretch/>
          </p:blipFill>
          <p:spPr>
            <a:xfrm>
              <a:off x="6477000" y="1826838"/>
              <a:ext cx="5690990" cy="25213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1B43C2-96E2-4C0B-A884-B2974BDCE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2843" y="1944500"/>
              <a:ext cx="285750" cy="2152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5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01_UNCLASSIFIED">
  <a:themeElements>
    <a:clrScheme name="Kachina Test 2">
      <a:dk1>
        <a:sysClr val="windowText" lastClr="000000"/>
      </a:dk1>
      <a:lt1>
        <a:sysClr val="window" lastClr="FFFFFF"/>
      </a:lt1>
      <a:dk2>
        <a:srgbClr val="153959"/>
      </a:dk2>
      <a:lt2>
        <a:srgbClr val="E7E6E6"/>
      </a:lt2>
      <a:accent1>
        <a:srgbClr val="30618C"/>
      </a:accent1>
      <a:accent2>
        <a:srgbClr val="5687A6"/>
      </a:accent2>
      <a:accent3>
        <a:srgbClr val="BFA26B"/>
      </a:accent3>
      <a:accent4>
        <a:srgbClr val="A68863"/>
      </a:accent4>
      <a:accent5>
        <a:srgbClr val="73563D"/>
      </a:accent5>
      <a:accent6>
        <a:srgbClr val="D9D4CC"/>
      </a:accent6>
      <a:hlink>
        <a:srgbClr val="6C899C"/>
      </a:hlink>
      <a:folHlink>
        <a:srgbClr val="4D86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china Template2.potx" id="{90D334B0-356B-4321-97F5-E5929EF8CB83}" vid="{76B32B89-D2D6-4BFD-9054-4FCB29C4120C}"/>
    </a:ext>
  </a:extLst>
</a:theme>
</file>

<file path=ppt/theme/theme2.xml><?xml version="1.0" encoding="utf-8"?>
<a:theme xmlns:a="http://schemas.openxmlformats.org/drawingml/2006/main" name="02_U//FOUO">
  <a:themeElements>
    <a:clrScheme name="Kachina Test 2">
      <a:dk1>
        <a:sysClr val="windowText" lastClr="000000"/>
      </a:dk1>
      <a:lt1>
        <a:sysClr val="window" lastClr="FFFFFF"/>
      </a:lt1>
      <a:dk2>
        <a:srgbClr val="153959"/>
      </a:dk2>
      <a:lt2>
        <a:srgbClr val="E7E6E6"/>
      </a:lt2>
      <a:accent1>
        <a:srgbClr val="30618C"/>
      </a:accent1>
      <a:accent2>
        <a:srgbClr val="5687A6"/>
      </a:accent2>
      <a:accent3>
        <a:srgbClr val="BFA26B"/>
      </a:accent3>
      <a:accent4>
        <a:srgbClr val="A68863"/>
      </a:accent4>
      <a:accent5>
        <a:srgbClr val="73563D"/>
      </a:accent5>
      <a:accent6>
        <a:srgbClr val="D9D4CC"/>
      </a:accent6>
      <a:hlink>
        <a:srgbClr val="6C899C"/>
      </a:hlink>
      <a:folHlink>
        <a:srgbClr val="4D86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china Template2.potx" id="{90D334B0-356B-4321-97F5-E5929EF8CB83}" vid="{76B32B89-D2D6-4BFD-9054-4FCB29C4120C}"/>
    </a:ext>
  </a:extLst>
</a:theme>
</file>

<file path=ppt/theme/theme3.xml><?xml version="1.0" encoding="utf-8"?>
<a:theme xmlns:a="http://schemas.openxmlformats.org/drawingml/2006/main" name="03_...ON_">
  <a:themeElements>
    <a:clrScheme name="Kachina Test 2">
      <a:dk1>
        <a:sysClr val="windowText" lastClr="000000"/>
      </a:dk1>
      <a:lt1>
        <a:sysClr val="window" lastClr="FFFFFF"/>
      </a:lt1>
      <a:dk2>
        <a:srgbClr val="153959"/>
      </a:dk2>
      <a:lt2>
        <a:srgbClr val="E7E6E6"/>
      </a:lt2>
      <a:accent1>
        <a:srgbClr val="30618C"/>
      </a:accent1>
      <a:accent2>
        <a:srgbClr val="5687A6"/>
      </a:accent2>
      <a:accent3>
        <a:srgbClr val="BFA26B"/>
      </a:accent3>
      <a:accent4>
        <a:srgbClr val="A68863"/>
      </a:accent4>
      <a:accent5>
        <a:srgbClr val="73563D"/>
      </a:accent5>
      <a:accent6>
        <a:srgbClr val="D9D4CC"/>
      </a:accent6>
      <a:hlink>
        <a:srgbClr val="6C899C"/>
      </a:hlink>
      <a:folHlink>
        <a:srgbClr val="4D86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china Template2.potx" id="{90D334B0-356B-4321-97F5-E5929EF8CB83}" vid="{76B32B89-D2D6-4BFD-9054-4FCB29C412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Widescreen</PresentationFormat>
  <Paragraphs>205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CMR10</vt:lpstr>
      <vt:lpstr>CMTI10</vt:lpstr>
      <vt:lpstr>Gill Sans MT</vt:lpstr>
      <vt:lpstr>Open Sans</vt:lpstr>
      <vt:lpstr>Wingdings</vt:lpstr>
      <vt:lpstr>01_UNCLASSIFIED</vt:lpstr>
      <vt:lpstr>02_U//FOUO</vt:lpstr>
      <vt:lpstr>03_...ON_</vt:lpstr>
      <vt:lpstr>Poisson-response Tensor-on-Tensor Regression and Applications</vt:lpstr>
      <vt:lpstr>Motivating problems</vt:lpstr>
      <vt:lpstr>From Linear to Multilinear Regression</vt:lpstr>
      <vt:lpstr>Tensor-on-Tensor Regression (ToTR) </vt:lpstr>
      <vt:lpstr>PowerPoint Presentation</vt:lpstr>
      <vt:lpstr>ICEWS Database: Poisson vs Gaussian</vt:lpstr>
      <vt:lpstr>Poisson model for Positron Emission Tomography [3]</vt:lpstr>
      <vt:lpstr>From 2D to 4D PET: problems and solutions</vt:lpstr>
      <vt:lpstr>Low-rank 4D PET: A Simulation</vt:lpstr>
      <vt:lpstr>PowerPoint Presentation</vt:lpstr>
      <vt:lpstr>A path towards change-point detection</vt:lpstr>
      <vt:lpstr>Tensor-Variate Analysis of Variance (TANOVA)[4]</vt:lpstr>
      <vt:lpstr>PTANOVA and Change-Point Detection</vt:lpstr>
      <vt:lpstr>Experiment:</vt:lpstr>
      <vt:lpstr>Conclusions and path forward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2021-03-23T19:33:31Z</dcterms:created>
  <dcterms:modified xsi:type="dcterms:W3CDTF">2023-06-27T22:23:29Z</dcterms:modified>
</cp:coreProperties>
</file>