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584" r:id="rId2"/>
    <p:sldId id="1843" r:id="rId3"/>
    <p:sldId id="1848" r:id="rId4"/>
    <p:sldId id="1844" r:id="rId5"/>
    <p:sldId id="1825" r:id="rId6"/>
    <p:sldId id="1849" r:id="rId7"/>
    <p:sldId id="1850" r:id="rId8"/>
    <p:sldId id="1851" r:id="rId9"/>
    <p:sldId id="1853" r:id="rId10"/>
    <p:sldId id="1855" r:id="rId11"/>
    <p:sldId id="1828" r:id="rId12"/>
    <p:sldId id="1829" r:id="rId13"/>
    <p:sldId id="1837" r:id="rId14"/>
    <p:sldId id="1833" r:id="rId15"/>
    <p:sldId id="1834" r:id="rId16"/>
    <p:sldId id="1857" r:id="rId17"/>
    <p:sldId id="1839" r:id="rId18"/>
    <p:sldId id="1860" r:id="rId19"/>
    <p:sldId id="1840" r:id="rId20"/>
    <p:sldId id="18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4061883-8DA2-427D-9F3A-BD37EB0AAD1D}">
          <p14:sldIdLst>
            <p14:sldId id="1584"/>
            <p14:sldId id="1843"/>
            <p14:sldId id="1848"/>
            <p14:sldId id="1844"/>
            <p14:sldId id="1825"/>
            <p14:sldId id="1849"/>
            <p14:sldId id="1850"/>
            <p14:sldId id="1851"/>
            <p14:sldId id="1853"/>
            <p14:sldId id="1855"/>
            <p14:sldId id="1828"/>
            <p14:sldId id="1829"/>
            <p14:sldId id="1837"/>
            <p14:sldId id="1833"/>
            <p14:sldId id="1834"/>
            <p14:sldId id="1857"/>
            <p14:sldId id="1839"/>
            <p14:sldId id="1860"/>
            <p14:sldId id="1840"/>
            <p14:sldId id="18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in Bostanabad" initials="RB" lastIdx="1" clrIdx="0">
    <p:extLst>
      <p:ext uri="{19B8F6BF-5375-455C-9EA6-DF929625EA0E}">
        <p15:presenceInfo xmlns:p15="http://schemas.microsoft.com/office/powerpoint/2012/main" userId="Ramin Bostanab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901"/>
    <a:srgbClr val="FF0000"/>
    <a:srgbClr val="0000FF"/>
    <a:srgbClr val="FF00FF"/>
    <a:srgbClr val="FFFFFF"/>
    <a:srgbClr val="B1D49E"/>
    <a:srgbClr val="D5E8D4"/>
    <a:srgbClr val="000000"/>
    <a:srgbClr val="E8C690"/>
    <a:srgbClr val="FF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86990" autoAdjust="0"/>
  </p:normalViewPr>
  <p:slideViewPr>
    <p:cSldViewPr snapToGrid="0" showGuides="1">
      <p:cViewPr varScale="1">
        <p:scale>
          <a:sx n="91" d="100"/>
          <a:sy n="91" d="100"/>
        </p:scale>
        <p:origin x="1248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2A656-64A0-406F-B740-B5B7B3776C26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40C7-3041-4D68-9975-F10B414C5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A40C7-3041-4D68-9975-F10B414C5A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A40C7-3041-4D68-9975-F10B414C5A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5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A40C7-3041-4D68-9975-F10B414C5A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9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+mj-lt"/>
                  </a:rPr>
                  <a:t>Block 1: BNN that maps a quantitative prior representation </a:t>
                </a:r>
                <a:r>
                  <a:rPr lang="el-GR" sz="1200" i="0">
                    <a:latin typeface="Cambria Math" panose="02040503050406030204" pitchFamily="18" charset="0"/>
                  </a:rPr>
                  <a:t>𝜻</a:t>
                </a:r>
                <a:r>
                  <a:rPr lang="en-US" sz="1200" i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𝑡^𝑠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>
                    <a:latin typeface="+mj-lt"/>
                  </a:rPr>
                  <a:t> of the source indicator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𝑡^𝑠</a:t>
                </a:r>
                <a:r>
                  <a:rPr lang="en-US" sz="1200" dirty="0">
                    <a:latin typeface="+mj-lt"/>
                  </a:rPr>
                  <a:t> to a continuous manifold </a:t>
                </a:r>
                <a:r>
                  <a:rPr lang="en-US" sz="1200" b="1" i="0">
                    <a:latin typeface="Cambria Math" panose="02040503050406030204" pitchFamily="18" charset="0"/>
                  </a:rPr>
                  <a:t>𝒛^𝒔</a:t>
                </a:r>
                <a:br>
                  <a:rPr lang="en-US" sz="1200" b="1" dirty="0">
                    <a:latin typeface="+mj-lt"/>
                  </a:rPr>
                </a:br>
                <a:endParaRPr lang="en-US" sz="1200" b="1" dirty="0">
                  <a:latin typeface="+mj-lt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+mj-lt"/>
                  </a:rPr>
                  <a:t>Block 2: FFNN that maps a quantitative prior representation </a:t>
                </a:r>
                <a:r>
                  <a:rPr lang="el-GR" sz="1200" i="0">
                    <a:latin typeface="Cambria Math" panose="02040503050406030204" pitchFamily="18" charset="0"/>
                  </a:rPr>
                  <a:t>𝜻</a:t>
                </a:r>
                <a:r>
                  <a:rPr lang="en-US" sz="1200" i="0">
                    <a:latin typeface="Cambria Math" panose="02040503050406030204" pitchFamily="18" charset="0"/>
                  </a:rPr>
                  <a:t>(</a:t>
                </a:r>
                <a:r>
                  <a:rPr lang="en-US" sz="1200" b="1" i="0">
                    <a:latin typeface="Cambria Math" panose="02040503050406030204" pitchFamily="18" charset="0"/>
                  </a:rPr>
                  <a:t>𝒕^𝒄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>
                    <a:latin typeface="+mj-lt"/>
                  </a:rPr>
                  <a:t> of the categorical inputs </a:t>
                </a:r>
                <a:r>
                  <a:rPr lang="en-US" sz="1200" b="1" i="0">
                    <a:latin typeface="Cambria Math" panose="02040503050406030204" pitchFamily="18" charset="0"/>
                  </a:rPr>
                  <a:t>𝒕^𝒄</a:t>
                </a:r>
                <a:r>
                  <a:rPr lang="en-US" sz="1200" dirty="0">
                    <a:latin typeface="+mj-lt"/>
                  </a:rPr>
                  <a:t> to a continuous manifold </a:t>
                </a:r>
                <a:r>
                  <a:rPr lang="en-US" sz="1200" b="1" i="0">
                    <a:latin typeface="Cambria Math" panose="02040503050406030204" pitchFamily="18" charset="0"/>
                  </a:rPr>
                  <a:t>𝒛^𝒄</a:t>
                </a:r>
                <a:endParaRPr lang="en-US" sz="1200" dirty="0">
                  <a:latin typeface="+mj-lt"/>
                </a:endParaRPr>
              </a:p>
              <a:p>
                <a:endParaRPr lang="en-US" dirty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dirty="0">
                    <a:latin typeface="+mj-lt"/>
                  </a:rPr>
                  <a:t>Block 3: FFNN that maps the numerical inputs and the latent variables in both manifolds to a parametric distribution of the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A40C7-3041-4D68-9975-F10B414C5A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5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+mj-lt"/>
                  </a:rPr>
                  <a:t>Block 1: BNN that maps a quantitative prior representation </a:t>
                </a:r>
                <a:r>
                  <a:rPr lang="el-GR" sz="1200" i="0">
                    <a:latin typeface="Cambria Math" panose="02040503050406030204" pitchFamily="18" charset="0"/>
                  </a:rPr>
                  <a:t>𝜻</a:t>
                </a:r>
                <a:r>
                  <a:rPr lang="en-US" sz="1200" i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𝑡^𝑠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>
                    <a:latin typeface="+mj-lt"/>
                  </a:rPr>
                  <a:t> of the source indicator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𝑡^𝑠</a:t>
                </a:r>
                <a:r>
                  <a:rPr lang="en-US" sz="1200" dirty="0">
                    <a:latin typeface="+mj-lt"/>
                  </a:rPr>
                  <a:t> to a continuous manifold </a:t>
                </a:r>
                <a:r>
                  <a:rPr lang="en-US" sz="1200" b="1" i="0">
                    <a:latin typeface="Cambria Math" panose="02040503050406030204" pitchFamily="18" charset="0"/>
                  </a:rPr>
                  <a:t>𝒛^𝒔</a:t>
                </a:r>
                <a:br>
                  <a:rPr lang="en-US" sz="1200" b="1" dirty="0">
                    <a:latin typeface="+mj-lt"/>
                  </a:rPr>
                </a:br>
                <a:endParaRPr lang="en-US" sz="1200" b="1" dirty="0">
                  <a:latin typeface="+mj-lt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+mj-lt"/>
                  </a:rPr>
                  <a:t>Block 2: FFNN that maps a quantitative prior representation </a:t>
                </a:r>
                <a:r>
                  <a:rPr lang="el-GR" sz="1200" i="0">
                    <a:latin typeface="Cambria Math" panose="02040503050406030204" pitchFamily="18" charset="0"/>
                  </a:rPr>
                  <a:t>𝜻</a:t>
                </a:r>
                <a:r>
                  <a:rPr lang="en-US" sz="1200" i="0">
                    <a:latin typeface="Cambria Math" panose="02040503050406030204" pitchFamily="18" charset="0"/>
                  </a:rPr>
                  <a:t>(</a:t>
                </a:r>
                <a:r>
                  <a:rPr lang="en-US" sz="1200" b="1" i="0">
                    <a:latin typeface="Cambria Math" panose="02040503050406030204" pitchFamily="18" charset="0"/>
                  </a:rPr>
                  <a:t>𝒕^𝒄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>
                    <a:latin typeface="+mj-lt"/>
                  </a:rPr>
                  <a:t> of the categorical inputs </a:t>
                </a:r>
                <a:r>
                  <a:rPr lang="en-US" sz="1200" b="1" i="0">
                    <a:latin typeface="Cambria Math" panose="02040503050406030204" pitchFamily="18" charset="0"/>
                  </a:rPr>
                  <a:t>𝒕^𝒄</a:t>
                </a:r>
                <a:r>
                  <a:rPr lang="en-US" sz="1200" dirty="0">
                    <a:latin typeface="+mj-lt"/>
                  </a:rPr>
                  <a:t> to a continuous manifold </a:t>
                </a:r>
                <a:r>
                  <a:rPr lang="en-US" sz="1200" b="1" i="0">
                    <a:latin typeface="Cambria Math" panose="02040503050406030204" pitchFamily="18" charset="0"/>
                  </a:rPr>
                  <a:t>𝒛^𝒄</a:t>
                </a:r>
                <a:endParaRPr lang="en-US" sz="1200" dirty="0">
                  <a:latin typeface="+mj-lt"/>
                </a:endParaRPr>
              </a:p>
              <a:p>
                <a:endParaRPr lang="en-US" dirty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dirty="0">
                    <a:latin typeface="+mj-lt"/>
                  </a:rPr>
                  <a:t>Block 3: FFNN that maps the numerical inputs and the latent variables in both manifolds to a parametric distribution of the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A40C7-3041-4D68-9975-F10B414C5A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pmacslab.eng.uci.edu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pmacslab.eng.uci.ed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pmacslab.eng.uci.edu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C0516A7-8DDE-4068-9841-4B29F8CDC7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005" y="261876"/>
            <a:ext cx="1932559" cy="19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7E93D7-817C-4D08-9358-B99B79DC79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6" y="419191"/>
            <a:ext cx="5466836" cy="1617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400EF9-C7DF-4A1E-ACC5-8EFD7B82A18F}"/>
              </a:ext>
            </a:extLst>
          </p:cNvPr>
          <p:cNvSpPr txBox="1"/>
          <p:nvPr userDrawn="1"/>
        </p:nvSpPr>
        <p:spPr>
          <a:xfrm>
            <a:off x="158436" y="6392601"/>
            <a:ext cx="2512226" cy="32004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hlinkClick r:id="rId4"/>
              </a:rPr>
              <a:t>https://pmacslab.eng.uci.edu/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133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42FA46-82CF-4918-AE19-BB1DD5BBBF8F}"/>
              </a:ext>
            </a:extLst>
          </p:cNvPr>
          <p:cNvSpPr/>
          <p:nvPr userDrawn="1"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27EAF-D9C1-453F-8C6B-92DCC4BE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92600"/>
            <a:ext cx="679764" cy="320040"/>
          </a:xfrm>
          <a:prstGeom prst="rect">
            <a:avLst/>
          </a:prstGeom>
        </p:spPr>
        <p:txBody>
          <a:bodyPr anchor="ctr"/>
          <a:lstStyle>
            <a:lvl1pPr algn="r">
              <a:defRPr sz="1400" b="1"/>
            </a:lvl1pPr>
          </a:lstStyle>
          <a:p>
            <a:fld id="{65F93569-484B-4635-9B22-421E9FC125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C68C1793-E654-4CD7-B34D-006E98624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364" y="6378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9A569-7937-4516-BC48-F4FDD6D65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436" y="0"/>
            <a:ext cx="11195364" cy="584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792E9-455D-4DEA-BC68-A5C83BCAAF01}"/>
              </a:ext>
            </a:extLst>
          </p:cNvPr>
          <p:cNvSpPr txBox="1"/>
          <p:nvPr userDrawn="1"/>
        </p:nvSpPr>
        <p:spPr>
          <a:xfrm>
            <a:off x="158436" y="6392601"/>
            <a:ext cx="2512226" cy="32004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hlinkClick r:id="rId3"/>
              </a:rPr>
              <a:t>https://pmacslab.eng.uci.edu/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572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27EAF-D9C1-453F-8C6B-92DCC4BE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66221"/>
            <a:ext cx="679764" cy="365125"/>
          </a:xfrm>
          <a:prstGeom prst="rect">
            <a:avLst/>
          </a:prstGeom>
        </p:spPr>
        <p:txBody>
          <a:bodyPr anchor="b"/>
          <a:lstStyle>
            <a:lvl1pPr algn="r">
              <a:defRPr sz="1400" b="1"/>
            </a:lvl1pPr>
          </a:lstStyle>
          <a:p>
            <a:fld id="{65F93569-484B-4635-9B22-421E9FC125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3289D-2ECD-4B42-AA34-9C08E9831991}"/>
              </a:ext>
            </a:extLst>
          </p:cNvPr>
          <p:cNvSpPr txBox="1"/>
          <p:nvPr userDrawn="1"/>
        </p:nvSpPr>
        <p:spPr>
          <a:xfrm>
            <a:off x="158436" y="6392601"/>
            <a:ext cx="2512226" cy="32004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hlinkClick r:id="rId2"/>
              </a:rPr>
              <a:t>https://pmacslab.eng.uci.edu/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697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0F0ED6F-4B8F-423F-B8A7-8E4EA4CB2A99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white">
          <a:xfrm>
            <a:off x="126524" y="116633"/>
            <a:ext cx="8846029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 altLang="zh-CN" dirty="0"/>
              <a:t>Click to edit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DBD31C-5976-4BFC-BF15-2F8F28B1C2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9772" y="6534799"/>
            <a:ext cx="820469" cy="2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</a:defRPr>
            </a:lvl1pPr>
          </a:lstStyle>
          <a:p>
            <a:fld id="{E294AF64-FC92-4E4E-9E42-CF08351F977D}" type="slidenum">
              <a:rPr lang="en-US" altLang="zh-CN" smtClean="0">
                <a:solidFill>
                  <a:srgbClr val="2B166E"/>
                </a:solidFill>
              </a:rPr>
              <a:pPr/>
              <a:t>‹#›</a:t>
            </a:fld>
            <a:endParaRPr lang="en-US" altLang="zh-CN" dirty="0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7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0F0ED6F-4B8F-423F-B8A7-8E4EA4CB2A99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white">
          <a:xfrm>
            <a:off x="126524" y="116633"/>
            <a:ext cx="8846029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 altLang="zh-CN" dirty="0"/>
              <a:t>Click to edit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DBD31C-5976-4BFC-BF15-2F8F28B1C2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9772" y="6534799"/>
            <a:ext cx="820469" cy="2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</a:defRPr>
            </a:lvl1pPr>
          </a:lstStyle>
          <a:p>
            <a:fld id="{E294AF64-FC92-4E4E-9E42-CF08351F977D}" type="slidenum">
              <a:rPr lang="en-US" altLang="zh-CN" smtClean="0">
                <a:solidFill>
                  <a:srgbClr val="2B166E"/>
                </a:solidFill>
              </a:rPr>
              <a:pPr/>
              <a:t>‹#›</a:t>
            </a:fld>
            <a:endParaRPr lang="en-US" altLang="zh-CN" dirty="0">
              <a:solidFill>
                <a:srgbClr val="2B166E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5AAD1059-4E0E-4885-BDCA-76FC3DB93E2A}"/>
              </a:ext>
            </a:extLst>
          </p:cNvPr>
          <p:cNvSpPr/>
          <p:nvPr userDrawn="1"/>
        </p:nvSpPr>
        <p:spPr>
          <a:xfrm>
            <a:off x="3521014" y="6534798"/>
            <a:ext cx="1716657" cy="244775"/>
          </a:xfrm>
          <a:prstGeom prst="chevron">
            <a:avLst/>
          </a:prstGeom>
          <a:solidFill>
            <a:srgbClr val="7030A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00B6241B-587A-422F-898F-C97FEB01FB15}"/>
              </a:ext>
            </a:extLst>
          </p:cNvPr>
          <p:cNvSpPr/>
          <p:nvPr userDrawn="1"/>
        </p:nvSpPr>
        <p:spPr>
          <a:xfrm>
            <a:off x="5237671" y="6534799"/>
            <a:ext cx="1716657" cy="244775"/>
          </a:xfrm>
          <a:prstGeom prst="chevron">
            <a:avLst/>
          </a:prstGeom>
          <a:solidFill>
            <a:srgbClr val="7030A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1FBC6A39-A73E-4628-AB30-32B296813A21}"/>
              </a:ext>
            </a:extLst>
          </p:cNvPr>
          <p:cNvSpPr/>
          <p:nvPr userDrawn="1"/>
        </p:nvSpPr>
        <p:spPr>
          <a:xfrm>
            <a:off x="6954328" y="6534799"/>
            <a:ext cx="1716657" cy="244775"/>
          </a:xfrm>
          <a:prstGeom prst="chevron">
            <a:avLst/>
          </a:prstGeom>
          <a:solidFill>
            <a:srgbClr val="7030A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Topic 3</a:t>
            </a:r>
          </a:p>
        </p:txBody>
      </p:sp>
    </p:spTree>
    <p:extLst>
      <p:ext uri="{BB962C8B-B14F-4D97-AF65-F5344CB8AC3E}">
        <p14:creationId xmlns:p14="http://schemas.microsoft.com/office/powerpoint/2010/main" val="370006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UCI_sec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3C1BE2-16BB-42E5-9BF9-3184422D40D4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AA9DC3-A690-43BA-B5D9-145E58AF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7" y="0"/>
            <a:ext cx="11055927" cy="91439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F8DFA-CA08-4D34-A9BB-EDA714BFB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483" y="45719"/>
            <a:ext cx="822960" cy="822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43C2C9-AE15-403C-9F98-14F572D1DA47}"/>
              </a:ext>
            </a:extLst>
          </p:cNvPr>
          <p:cNvSpPr/>
          <p:nvPr userDrawn="1"/>
        </p:nvSpPr>
        <p:spPr>
          <a:xfrm>
            <a:off x="2676211" y="6627168"/>
            <a:ext cx="68395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Proprietary Information - dissemination and use restricted to members of the Advanced Casting Research Center </a:t>
            </a:r>
            <a:endParaRPr lang="en-US" sz="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AEDDFBE3-8C2E-40D8-AE4B-2BB5FF528DA4}"/>
              </a:ext>
            </a:extLst>
          </p:cNvPr>
          <p:cNvSpPr/>
          <p:nvPr userDrawn="1"/>
        </p:nvSpPr>
        <p:spPr>
          <a:xfrm>
            <a:off x="2448702" y="6294750"/>
            <a:ext cx="1828800" cy="27432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5A4B4F77-E46B-41D5-AED1-8B51DF4C02D4}"/>
              </a:ext>
            </a:extLst>
          </p:cNvPr>
          <p:cNvSpPr/>
          <p:nvPr userDrawn="1"/>
        </p:nvSpPr>
        <p:spPr>
          <a:xfrm>
            <a:off x="4277502" y="6294750"/>
            <a:ext cx="1828800" cy="27432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Macroscale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714DACF3-7326-45E9-B16D-587A45E4CEE4}"/>
              </a:ext>
            </a:extLst>
          </p:cNvPr>
          <p:cNvSpPr/>
          <p:nvPr userDrawn="1"/>
        </p:nvSpPr>
        <p:spPr>
          <a:xfrm>
            <a:off x="7935102" y="6301143"/>
            <a:ext cx="1828800" cy="27432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Multiscale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1FBEC3C2-70EE-4F48-8329-EBCA232CA118}"/>
              </a:ext>
            </a:extLst>
          </p:cNvPr>
          <p:cNvSpPr/>
          <p:nvPr userDrawn="1"/>
        </p:nvSpPr>
        <p:spPr>
          <a:xfrm>
            <a:off x="9763902" y="6294750"/>
            <a:ext cx="1828800" cy="27432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65B903FD-F315-4046-A313-58D65140385E}"/>
              </a:ext>
            </a:extLst>
          </p:cNvPr>
          <p:cNvSpPr/>
          <p:nvPr userDrawn="1"/>
        </p:nvSpPr>
        <p:spPr>
          <a:xfrm>
            <a:off x="619902" y="6294750"/>
            <a:ext cx="1828800" cy="274320"/>
          </a:xfrm>
          <a:prstGeom prst="chevr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CE095D65-9C9D-4DEE-A12C-1304FC531E21}"/>
              </a:ext>
            </a:extLst>
          </p:cNvPr>
          <p:cNvSpPr/>
          <p:nvPr userDrawn="1"/>
        </p:nvSpPr>
        <p:spPr>
          <a:xfrm>
            <a:off x="6106302" y="6294750"/>
            <a:ext cx="1828800" cy="274320"/>
          </a:xfrm>
          <a:prstGeom prst="chevron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Microscale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6E556316-1F23-484A-823F-FAD9013E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3226" y="6447156"/>
            <a:ext cx="1127759" cy="365125"/>
          </a:xfrm>
        </p:spPr>
        <p:txBody>
          <a:bodyPr/>
          <a:lstStyle>
            <a:lvl1pPr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A4E7CBF4-8F78-4555-8F8F-5A53B7AA2D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8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0F0ED6F-4B8F-423F-B8A7-8E4EA4CB2A99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white">
          <a:xfrm>
            <a:off x="126524" y="116633"/>
            <a:ext cx="8846029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en-US" altLang="zh-CN" dirty="0"/>
              <a:t>Click to edit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DBD31C-5976-4BFC-BF15-2F8F28B1C2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9772" y="6534799"/>
            <a:ext cx="820469" cy="2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</a:defRPr>
            </a:lvl1pPr>
          </a:lstStyle>
          <a:p>
            <a:fld id="{E294AF64-FC92-4E4E-9E42-CF08351F977D}" type="slidenum">
              <a:rPr lang="en-US" altLang="zh-CN" smtClean="0">
                <a:solidFill>
                  <a:srgbClr val="2B166E"/>
                </a:solidFill>
              </a:rPr>
              <a:pPr/>
              <a:t>‹#›</a:t>
            </a:fld>
            <a:endParaRPr lang="en-US" altLang="zh-CN" dirty="0">
              <a:solidFill>
                <a:srgbClr val="2B166E"/>
              </a:solidFill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C5777B6A-711A-4E61-BCC9-9A778BDA8071}"/>
              </a:ext>
            </a:extLst>
          </p:cNvPr>
          <p:cNvSpPr/>
          <p:nvPr userDrawn="1"/>
        </p:nvSpPr>
        <p:spPr>
          <a:xfrm>
            <a:off x="1804357" y="6534798"/>
            <a:ext cx="1716657" cy="244775"/>
          </a:xfrm>
          <a:prstGeom prst="chevron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58F3F099-C81B-4FB6-8317-D6C7CCF2C097}"/>
              </a:ext>
            </a:extLst>
          </p:cNvPr>
          <p:cNvSpPr/>
          <p:nvPr userDrawn="1"/>
        </p:nvSpPr>
        <p:spPr>
          <a:xfrm>
            <a:off x="3521014" y="6539401"/>
            <a:ext cx="1716657" cy="244775"/>
          </a:xfrm>
          <a:prstGeom prst="chevron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9525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8042C14D-14A3-4530-B440-DEB99182FB55}"/>
              </a:ext>
            </a:extLst>
          </p:cNvPr>
          <p:cNvSpPr/>
          <p:nvPr userDrawn="1"/>
        </p:nvSpPr>
        <p:spPr>
          <a:xfrm>
            <a:off x="5237671" y="6534799"/>
            <a:ext cx="1716657" cy="244775"/>
          </a:xfrm>
          <a:prstGeom prst="chevron">
            <a:avLst/>
          </a:prstGeom>
          <a:solidFill>
            <a:srgbClr val="C9C3D5">
              <a:alpha val="30000"/>
            </a:srgbClr>
          </a:solidFill>
          <a:ln w="9525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75765C6D-EB60-4D51-AC4B-6FAB645D02CB}"/>
              </a:ext>
            </a:extLst>
          </p:cNvPr>
          <p:cNvSpPr/>
          <p:nvPr userDrawn="1"/>
        </p:nvSpPr>
        <p:spPr>
          <a:xfrm>
            <a:off x="6954328" y="6534799"/>
            <a:ext cx="1716657" cy="244775"/>
          </a:xfrm>
          <a:prstGeom prst="chevron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 w="9525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C3835821-0D5E-4573-AC0B-322F84F7E501}"/>
              </a:ext>
            </a:extLst>
          </p:cNvPr>
          <p:cNvSpPr/>
          <p:nvPr userDrawn="1"/>
        </p:nvSpPr>
        <p:spPr>
          <a:xfrm>
            <a:off x="8670985" y="6534798"/>
            <a:ext cx="1716657" cy="24477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241180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UCI_sec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3C1BE2-16BB-42E5-9BF9-3184422D40D4}"/>
              </a:ext>
            </a:extLst>
          </p:cNvPr>
          <p:cNvSpPr/>
          <p:nvPr userDrawn="1"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AA9DC3-A690-43BA-B5D9-145E58AF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7" y="0"/>
            <a:ext cx="11055927" cy="64008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F8DFA-CA08-4D34-A9BB-EDA714BFB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662" y="0"/>
            <a:ext cx="640080" cy="640080"/>
          </a:xfrm>
          <a:prstGeom prst="rect">
            <a:avLst/>
          </a:prstGeom>
        </p:spPr>
      </p:pic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DDE7B758-8BD7-5870-A1E0-BA53EBFE6ABF}"/>
              </a:ext>
            </a:extLst>
          </p:cNvPr>
          <p:cNvSpPr/>
          <p:nvPr userDrawn="1"/>
        </p:nvSpPr>
        <p:spPr>
          <a:xfrm>
            <a:off x="3265553" y="6482761"/>
            <a:ext cx="1828800" cy="27432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B6E8860A-898E-9B23-38E0-B1B61DA95716}"/>
              </a:ext>
            </a:extLst>
          </p:cNvPr>
          <p:cNvSpPr/>
          <p:nvPr userDrawn="1"/>
        </p:nvSpPr>
        <p:spPr>
          <a:xfrm>
            <a:off x="5217954" y="6482761"/>
            <a:ext cx="2124506" cy="27432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E575E482-C1B9-1A5B-94C4-FA1960C3E7E9}"/>
              </a:ext>
            </a:extLst>
          </p:cNvPr>
          <p:cNvSpPr/>
          <p:nvPr userDrawn="1"/>
        </p:nvSpPr>
        <p:spPr>
          <a:xfrm>
            <a:off x="7466061" y="6482761"/>
            <a:ext cx="1828800" cy="27432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F0E12F18-9523-5BB9-823A-7D3B85E48EF5}"/>
              </a:ext>
            </a:extLst>
          </p:cNvPr>
          <p:cNvSpPr/>
          <p:nvPr userDrawn="1"/>
        </p:nvSpPr>
        <p:spPr>
          <a:xfrm>
            <a:off x="9418462" y="6482760"/>
            <a:ext cx="1828800" cy="27432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83FA71D5-058D-82CD-590B-3CCCE52C72E4}"/>
              </a:ext>
            </a:extLst>
          </p:cNvPr>
          <p:cNvSpPr/>
          <p:nvPr userDrawn="1"/>
        </p:nvSpPr>
        <p:spPr>
          <a:xfrm>
            <a:off x="1313152" y="6482761"/>
            <a:ext cx="1828800" cy="274320"/>
          </a:xfrm>
          <a:prstGeom prst="chevr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AA3569EC-69F2-CB9D-891C-D72924EF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6983" y="6482759"/>
            <a:ext cx="1127759" cy="288930"/>
          </a:xfrm>
        </p:spPr>
        <p:txBody>
          <a:bodyPr/>
          <a:lstStyle>
            <a:lvl1pPr>
              <a:defRPr lang="en-US" sz="16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A4E7CBF4-8F78-4555-8F8F-5A53B7AA2D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4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38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morasar@uci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0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5" Type="http://schemas.openxmlformats.org/officeDocument/2006/relationships/image" Target="../media/image380.png"/><Relationship Id="rId15" Type="http://schemas.openxmlformats.org/officeDocument/2006/relationships/image" Target="../media/image48.png"/><Relationship Id="rId23" Type="http://schemas.openxmlformats.org/officeDocument/2006/relationships/image" Target="../media/image360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430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371.png"/><Relationship Id="rId9" Type="http://schemas.openxmlformats.org/officeDocument/2006/relationships/image" Target="../media/image420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45.png"/><Relationship Id="rId8" Type="http://schemas.openxmlformats.org/officeDocument/2006/relationships/image" Target="../media/image410.png"/><Relationship Id="rId3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900.png"/><Relationship Id="rId4" Type="http://schemas.openxmlformats.org/officeDocument/2006/relationships/image" Target="../media/image75.pn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01.1327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12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163.png"/><Relationship Id="rId4" Type="http://schemas.openxmlformats.org/officeDocument/2006/relationships/image" Target="../media/image18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2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E09D45-913A-3110-73A2-534DFD745ED5}"/>
              </a:ext>
            </a:extLst>
          </p:cNvPr>
          <p:cNvSpPr txBox="1"/>
          <p:nvPr/>
        </p:nvSpPr>
        <p:spPr>
          <a:xfrm>
            <a:off x="481665" y="2228670"/>
            <a:ext cx="112286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Probabilistic Neural Data Fusion for Learning from an Arbitrary Number of Multi-fidelity Data 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E06C5-6668-BB6E-6B81-177ACA7F749D}"/>
              </a:ext>
            </a:extLst>
          </p:cNvPr>
          <p:cNvSpPr txBox="1"/>
          <p:nvPr/>
        </p:nvSpPr>
        <p:spPr>
          <a:xfrm>
            <a:off x="3743298" y="3564305"/>
            <a:ext cx="470539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​Carlos Mora </a:t>
            </a:r>
            <a:r>
              <a:rPr lang="en-US" sz="2400" b="1" dirty="0" err="1"/>
              <a:t>Sardiña</a:t>
            </a:r>
            <a:endParaRPr lang="en-US" sz="3600" b="1" dirty="0"/>
          </a:p>
          <a:p>
            <a:pPr algn="ctr"/>
            <a:r>
              <a:rPr lang="en-US" sz="2000" dirty="0"/>
              <a:t>PhD student</a:t>
            </a:r>
            <a:endParaRPr lang="en-US" sz="3200" dirty="0"/>
          </a:p>
          <a:p>
            <a:pPr algn="ctr"/>
            <a:r>
              <a:rPr lang="en-US" sz="2000" dirty="0"/>
              <a:t>Mechanical and Aerospace Engineering</a:t>
            </a:r>
            <a:endParaRPr lang="en-US" sz="3200" dirty="0"/>
          </a:p>
          <a:p>
            <a:pPr algn="ctr"/>
            <a:r>
              <a:rPr lang="en-US" sz="2000" dirty="0"/>
              <a:t>University of California, Irvine</a:t>
            </a:r>
          </a:p>
          <a:p>
            <a:pPr algn="ctr"/>
            <a:r>
              <a:rPr lang="en-US" sz="2000" dirty="0">
                <a:hlinkClick r:id="rId3"/>
              </a:rPr>
              <a:t>cmorasar@uci.edu</a:t>
            </a:r>
            <a:r>
              <a:rPr lang="en-US" sz="2000" dirty="0"/>
              <a:t>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1" dirty="0"/>
              <a:t>Advisor: Dr. Ramin </a:t>
            </a:r>
            <a:r>
              <a:rPr lang="en-US" sz="2000" b="1" dirty="0" err="1"/>
              <a:t>Bostanabad</a:t>
            </a:r>
            <a:endParaRPr lang="en-US" sz="2000" b="1" dirty="0"/>
          </a:p>
          <a:p>
            <a:pPr algn="ctr"/>
            <a:r>
              <a:rPr lang="en-US" sz="2000" dirty="0">
                <a:hlinkClick r:id="rId3"/>
              </a:rPr>
              <a:t>raminb@uci.edu</a:t>
            </a:r>
            <a:r>
              <a:rPr lang="en-US" sz="2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76D4B-D431-D798-8E71-18F4BE03910C}"/>
              </a:ext>
            </a:extLst>
          </p:cNvPr>
          <p:cNvSpPr txBox="1"/>
          <p:nvPr/>
        </p:nvSpPr>
        <p:spPr>
          <a:xfrm>
            <a:off x="2470905" y="6315712"/>
            <a:ext cx="72501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2023 Sandia MLDL Workshop</a:t>
            </a:r>
          </a:p>
        </p:txBody>
      </p:sp>
    </p:spTree>
    <p:extLst>
      <p:ext uri="{BB962C8B-B14F-4D97-AF65-F5344CB8AC3E}">
        <p14:creationId xmlns:p14="http://schemas.microsoft.com/office/powerpoint/2010/main" val="156878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8943F3-F8FA-4641-94B2-85A065CC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666D-43AE-4E92-BEDA-5844AABB5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fusion with pro-</a:t>
            </a:r>
            <a:r>
              <a:rPr lang="en-US" dirty="0" err="1"/>
              <a:t>ndf</a:t>
            </a:r>
            <a:r>
              <a:rPr lang="en-US" dirty="0"/>
              <a:t>: Loss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5EB4B-1E99-DB33-4D75-F0142CFABE86}"/>
              </a:ext>
            </a:extLst>
          </p:cNvPr>
          <p:cNvSpPr txBox="1"/>
          <p:nvPr/>
        </p:nvSpPr>
        <p:spPr>
          <a:xfrm>
            <a:off x="4917373" y="653037"/>
            <a:ext cx="64364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Multi-term loss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E95149-011E-80BA-934A-65D7D90AE103}"/>
                  </a:ext>
                </a:extLst>
              </p:cNvPr>
              <p:cNvSpPr txBox="1"/>
              <p:nvPr/>
            </p:nvSpPr>
            <p:spPr>
              <a:xfrm>
                <a:off x="7669037" y="1953308"/>
                <a:ext cx="4064780" cy="871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𝑁𝐿𝐿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E95149-011E-80BA-934A-65D7D90AE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037" y="1953308"/>
                <a:ext cx="4064780" cy="8712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D2BE00-C1E8-B9C4-193B-24557758FACE}"/>
                  </a:ext>
                </a:extLst>
              </p:cNvPr>
              <p:cNvSpPr txBox="1"/>
              <p:nvPr/>
            </p:nvSpPr>
            <p:spPr>
              <a:xfrm>
                <a:off x="7297285" y="2882299"/>
                <a:ext cx="44365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l-GR" b="1" i="1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(only for Block 1)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D2BE00-C1E8-B9C4-193B-24557758F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85" y="2882299"/>
                <a:ext cx="4436532" cy="369332"/>
              </a:xfrm>
              <a:prstGeom prst="rect">
                <a:avLst/>
              </a:prstGeom>
              <a:blipFill>
                <a:blip r:embed="rId3"/>
                <a:stretch>
                  <a:fillRect t="-10000" r="-549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9DF42B-5743-D990-007A-8F3A2D3E522F}"/>
                  </a:ext>
                </a:extLst>
              </p:cNvPr>
              <p:cNvSpPr txBox="1"/>
              <p:nvPr/>
            </p:nvSpPr>
            <p:spPr>
              <a:xfrm>
                <a:off x="6079453" y="3329795"/>
                <a:ext cx="5725971" cy="871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9DF42B-5743-D990-007A-8F3A2D3E5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53" y="3329795"/>
                <a:ext cx="5725971" cy="871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937175-1990-8202-15E2-7E97583B4F56}"/>
                  </a:ext>
                </a:extLst>
              </p:cNvPr>
              <p:cNvSpPr/>
              <p:nvPr/>
            </p:nvSpPr>
            <p:spPr>
              <a:xfrm>
                <a:off x="4917373" y="1250716"/>
                <a:ext cx="6603704" cy="678617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𝐼𝑆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937175-1990-8202-15E2-7E97583B4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73" y="1250716"/>
                <a:ext cx="6603704" cy="678617"/>
              </a:xfrm>
              <a:prstGeom prst="roundRect">
                <a:avLst>
                  <a:gd name="adj" fmla="val 0"/>
                </a:avLst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E0C1F5-D9FB-CC4D-7D1F-426BC8ED2266}"/>
                  </a:ext>
                </a:extLst>
              </p:cNvPr>
              <p:cNvSpPr txBox="1"/>
              <p:nvPr/>
            </p:nvSpPr>
            <p:spPr>
              <a:xfrm>
                <a:off x="8127220" y="5090120"/>
                <a:ext cx="36782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(only for Blocks 2 and 3)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E0C1F5-D9FB-CC4D-7D1F-426BC8ED2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220" y="5090120"/>
                <a:ext cx="3678204" cy="369332"/>
              </a:xfrm>
              <a:prstGeom prst="rect">
                <a:avLst/>
              </a:prstGeom>
              <a:blipFill>
                <a:blip r:embed="rId8"/>
                <a:stretch>
                  <a:fillRect t="-9836" r="-662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5B433A-6202-CA14-F2FE-D562CDA6BEAE}"/>
                  </a:ext>
                </a:extLst>
              </p:cNvPr>
              <p:cNvSpPr txBox="1"/>
              <p:nvPr/>
            </p:nvSpPr>
            <p:spPr>
              <a:xfrm>
                <a:off x="8399319" y="4150975"/>
                <a:ext cx="3406105" cy="656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1{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}]]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5B433A-6202-CA14-F2FE-D562CDA6B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319" y="4150975"/>
                <a:ext cx="3406105" cy="6560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8CEED57-0934-EBBF-1163-9F05766879B4}"/>
              </a:ext>
            </a:extLst>
          </p:cNvPr>
          <p:cNvSpPr txBox="1"/>
          <p:nvPr/>
        </p:nvSpPr>
        <p:spPr>
          <a:xfrm>
            <a:off x="4590812" y="3582155"/>
            <a:ext cx="1782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Interval score: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886518-7F15-A02F-467F-C0CDFCA56D05}"/>
              </a:ext>
            </a:extLst>
          </p:cNvPr>
          <p:cNvSpPr txBox="1"/>
          <p:nvPr/>
        </p:nvSpPr>
        <p:spPr>
          <a:xfrm>
            <a:off x="5403040" y="2876400"/>
            <a:ext cx="2027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KL divergence: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F4353E-11A8-2A58-8C2D-FE090D5619D4}"/>
              </a:ext>
            </a:extLst>
          </p:cNvPr>
          <p:cNvSpPr txBox="1"/>
          <p:nvPr/>
        </p:nvSpPr>
        <p:spPr>
          <a:xfrm>
            <a:off x="6014742" y="5071000"/>
            <a:ext cx="2181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L2 regularization: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88131B-05C8-811F-AD22-43695514CAE7}"/>
              </a:ext>
            </a:extLst>
          </p:cNvPr>
          <p:cNvSpPr txBox="1"/>
          <p:nvPr/>
        </p:nvSpPr>
        <p:spPr>
          <a:xfrm>
            <a:off x="4229751" y="2203678"/>
            <a:ext cx="358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Negative log-likelihood: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AE7C44-CEAB-1501-BDD4-5090175EA22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42" y="608768"/>
            <a:ext cx="6733013" cy="56399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D41886-A82E-29DC-513E-1D51F332A483}"/>
              </a:ext>
            </a:extLst>
          </p:cNvPr>
          <p:cNvCxnSpPr>
            <a:cxnSpLocks/>
          </p:cNvCxnSpPr>
          <p:nvPr/>
        </p:nvCxnSpPr>
        <p:spPr>
          <a:xfrm>
            <a:off x="1525090" y="3226947"/>
            <a:ext cx="0" cy="302196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F290FA-E115-40F9-2119-DD927C6AD517}"/>
              </a:ext>
            </a:extLst>
          </p:cNvPr>
          <p:cNvCxnSpPr>
            <a:cxnSpLocks/>
          </p:cNvCxnSpPr>
          <p:nvPr/>
        </p:nvCxnSpPr>
        <p:spPr>
          <a:xfrm flipH="1">
            <a:off x="1525090" y="6248912"/>
            <a:ext cx="245717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236AF2-2E47-980A-1F9D-9E80909B6AE8}"/>
              </a:ext>
            </a:extLst>
          </p:cNvPr>
          <p:cNvCxnSpPr>
            <a:cxnSpLocks/>
          </p:cNvCxnSpPr>
          <p:nvPr/>
        </p:nvCxnSpPr>
        <p:spPr>
          <a:xfrm flipV="1">
            <a:off x="6887257" y="4682067"/>
            <a:ext cx="0" cy="381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78A742-C52E-A11F-11F4-111E1CD0A8A8}"/>
              </a:ext>
            </a:extLst>
          </p:cNvPr>
          <p:cNvCxnSpPr>
            <a:cxnSpLocks/>
          </p:cNvCxnSpPr>
          <p:nvPr/>
        </p:nvCxnSpPr>
        <p:spPr>
          <a:xfrm>
            <a:off x="3970469" y="4053516"/>
            <a:ext cx="210398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42A4B0-C522-D795-89B2-3457882D4F59}"/>
              </a:ext>
            </a:extLst>
          </p:cNvPr>
          <p:cNvCxnSpPr>
            <a:cxnSpLocks/>
          </p:cNvCxnSpPr>
          <p:nvPr/>
        </p:nvCxnSpPr>
        <p:spPr>
          <a:xfrm flipV="1">
            <a:off x="3970469" y="3226947"/>
            <a:ext cx="0" cy="84410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F9184B-C495-7C29-88D9-C1EBB78A4743}"/>
              </a:ext>
            </a:extLst>
          </p:cNvPr>
          <p:cNvCxnSpPr>
            <a:cxnSpLocks/>
          </p:cNvCxnSpPr>
          <p:nvPr/>
        </p:nvCxnSpPr>
        <p:spPr>
          <a:xfrm>
            <a:off x="1519191" y="3209250"/>
            <a:ext cx="246307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852E49-D77F-64A4-3412-BDC319549105}"/>
              </a:ext>
            </a:extLst>
          </p:cNvPr>
          <p:cNvCxnSpPr>
            <a:cxnSpLocks/>
          </p:cNvCxnSpPr>
          <p:nvPr/>
        </p:nvCxnSpPr>
        <p:spPr>
          <a:xfrm>
            <a:off x="3970469" y="5545668"/>
            <a:ext cx="0" cy="70303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08EC93-C84A-9CC2-E095-EB81593E6CAA}"/>
              </a:ext>
            </a:extLst>
          </p:cNvPr>
          <p:cNvCxnSpPr>
            <a:cxnSpLocks/>
          </p:cNvCxnSpPr>
          <p:nvPr/>
        </p:nvCxnSpPr>
        <p:spPr>
          <a:xfrm>
            <a:off x="3953535" y="5545668"/>
            <a:ext cx="209973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D7AF50-5265-F391-38F1-72DA3C48C843}"/>
              </a:ext>
            </a:extLst>
          </p:cNvPr>
          <p:cNvCxnSpPr>
            <a:cxnSpLocks/>
          </p:cNvCxnSpPr>
          <p:nvPr/>
        </p:nvCxnSpPr>
        <p:spPr>
          <a:xfrm>
            <a:off x="6053271" y="5054600"/>
            <a:ext cx="0" cy="5337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0BDD03-2CA8-81C9-7432-F8171403B43E}"/>
              </a:ext>
            </a:extLst>
          </p:cNvPr>
          <p:cNvCxnSpPr>
            <a:cxnSpLocks/>
          </p:cNvCxnSpPr>
          <p:nvPr/>
        </p:nvCxnSpPr>
        <p:spPr>
          <a:xfrm>
            <a:off x="6036731" y="5054600"/>
            <a:ext cx="85052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CF06A5-7A33-F579-2AF8-B19FC4E5146D}"/>
              </a:ext>
            </a:extLst>
          </p:cNvPr>
          <p:cNvCxnSpPr>
            <a:cxnSpLocks/>
          </p:cNvCxnSpPr>
          <p:nvPr/>
        </p:nvCxnSpPr>
        <p:spPr>
          <a:xfrm>
            <a:off x="6053665" y="4682067"/>
            <a:ext cx="85052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C1C51A-057F-9E57-9353-91C0B6E23560}"/>
              </a:ext>
            </a:extLst>
          </p:cNvPr>
          <p:cNvCxnSpPr>
            <a:cxnSpLocks/>
          </p:cNvCxnSpPr>
          <p:nvPr/>
        </p:nvCxnSpPr>
        <p:spPr>
          <a:xfrm flipH="1" flipV="1">
            <a:off x="6053271" y="4071055"/>
            <a:ext cx="21183" cy="61101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1335068-529D-B708-9520-17EF4D5B1AD4}"/>
              </a:ext>
            </a:extLst>
          </p:cNvPr>
          <p:cNvSpPr txBox="1"/>
          <p:nvPr/>
        </p:nvSpPr>
        <p:spPr>
          <a:xfrm>
            <a:off x="4041060" y="5985776"/>
            <a:ext cx="79807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</a:rPr>
              <a:t>Mora, C., </a:t>
            </a:r>
            <a:r>
              <a:rPr lang="en-US" sz="1400" dirty="0" err="1">
                <a:solidFill>
                  <a:srgbClr val="002060"/>
                </a:solidFill>
              </a:rPr>
              <a:t>Eweis-Labolle</a:t>
            </a:r>
            <a:r>
              <a:rPr lang="en-US" sz="1400" dirty="0">
                <a:solidFill>
                  <a:srgbClr val="002060"/>
                </a:solidFill>
              </a:rPr>
              <a:t>, J. T., Johnson, T., Gadde, L., and </a:t>
            </a:r>
            <a:r>
              <a:rPr lang="en-US" sz="1400" dirty="0" err="1">
                <a:solidFill>
                  <a:srgbClr val="002060"/>
                </a:solidFill>
              </a:rPr>
              <a:t>Bostanabad</a:t>
            </a:r>
            <a:r>
              <a:rPr lang="en-US" sz="1400" dirty="0">
                <a:solidFill>
                  <a:srgbClr val="002060"/>
                </a:solidFill>
              </a:rPr>
              <a:t>, R. Probabilistic Neural Data Fusion for Learning from an Arbitrary Number of Multi-fidelity Data Sets. In </a:t>
            </a:r>
            <a:r>
              <a:rPr lang="en-US" sz="1400" i="1" dirty="0">
                <a:solidFill>
                  <a:srgbClr val="002060"/>
                </a:solidFill>
              </a:rPr>
              <a:t>Computer Methods in Applied Mechanics and Engineering (2023)</a:t>
            </a:r>
            <a:r>
              <a:rPr lang="en-US" sz="1400" dirty="0">
                <a:solidFill>
                  <a:srgbClr val="002060"/>
                </a:solidFill>
              </a:rPr>
              <a:t>, accepted.</a:t>
            </a:r>
          </a:p>
        </p:txBody>
      </p:sp>
    </p:spTree>
    <p:extLst>
      <p:ext uri="{BB962C8B-B14F-4D97-AF65-F5344CB8AC3E}">
        <p14:creationId xmlns:p14="http://schemas.microsoft.com/office/powerpoint/2010/main" val="19967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  <p:bldP spid="14" grpId="0"/>
      <p:bldP spid="19" grpId="0"/>
      <p:bldP spid="20" grpId="0"/>
      <p:bldP spid="2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8943F3-F8FA-4641-94B2-85A065CC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666D-43AE-4E92-BEDA-5844AABB5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Expected results in a glance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B40262-6E69-7310-893B-A6C79E933DBD}"/>
              </a:ext>
            </a:extLst>
          </p:cNvPr>
          <p:cNvGrpSpPr/>
          <p:nvPr/>
        </p:nvGrpSpPr>
        <p:grpSpPr>
          <a:xfrm>
            <a:off x="158434" y="720845"/>
            <a:ext cx="8707731" cy="5671755"/>
            <a:chOff x="1916794" y="627477"/>
            <a:chExt cx="8707731" cy="56717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2B6A3E-C3DD-4BF3-5F61-27A8A3A9C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6794" y="627477"/>
              <a:ext cx="8707731" cy="5671755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248ACF0-5DDC-9564-2EF5-5C7FE618A3EC}"/>
                </a:ext>
              </a:extLst>
            </p:cNvPr>
            <p:cNvSpPr/>
            <p:nvPr/>
          </p:nvSpPr>
          <p:spPr>
            <a:xfrm>
              <a:off x="8372416" y="3469704"/>
              <a:ext cx="274320" cy="27432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E1E4C4F-96CA-A4D2-1E2A-496A047C51DD}"/>
                </a:ext>
              </a:extLst>
            </p:cNvPr>
            <p:cNvSpPr/>
            <p:nvPr/>
          </p:nvSpPr>
          <p:spPr>
            <a:xfrm>
              <a:off x="6334078" y="654146"/>
              <a:ext cx="274320" cy="27432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20FA017-F413-48D2-2C7B-1AF380837D35}"/>
                </a:ext>
              </a:extLst>
            </p:cNvPr>
            <p:cNvSpPr/>
            <p:nvPr/>
          </p:nvSpPr>
          <p:spPr>
            <a:xfrm>
              <a:off x="2789604" y="654146"/>
              <a:ext cx="274320" cy="27432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7CCF256-4407-BA1E-D926-8195DDB58375}"/>
              </a:ext>
            </a:extLst>
          </p:cNvPr>
          <p:cNvSpPr/>
          <p:nvPr/>
        </p:nvSpPr>
        <p:spPr>
          <a:xfrm>
            <a:off x="158436" y="6392600"/>
            <a:ext cx="2483164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505CD2-A6AC-54B6-8DB8-CC1E6B0D145D}"/>
              </a:ext>
            </a:extLst>
          </p:cNvPr>
          <p:cNvSpPr txBox="1"/>
          <p:nvPr/>
        </p:nvSpPr>
        <p:spPr>
          <a:xfrm>
            <a:off x="158435" y="6291010"/>
            <a:ext cx="11551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</a:rPr>
              <a:t>Mora, C., </a:t>
            </a:r>
            <a:r>
              <a:rPr lang="en-US" sz="1400" dirty="0" err="1">
                <a:solidFill>
                  <a:srgbClr val="002060"/>
                </a:solidFill>
              </a:rPr>
              <a:t>Eweis-Labolle</a:t>
            </a:r>
            <a:r>
              <a:rPr lang="en-US" sz="1400" dirty="0">
                <a:solidFill>
                  <a:srgbClr val="002060"/>
                </a:solidFill>
              </a:rPr>
              <a:t>, J. T., Johnson, T., Gadde, L., and </a:t>
            </a:r>
            <a:r>
              <a:rPr lang="en-US" sz="1400" dirty="0" err="1">
                <a:solidFill>
                  <a:srgbClr val="002060"/>
                </a:solidFill>
              </a:rPr>
              <a:t>Bostanabad</a:t>
            </a:r>
            <a:r>
              <a:rPr lang="en-US" sz="1400" dirty="0">
                <a:solidFill>
                  <a:srgbClr val="002060"/>
                </a:solidFill>
              </a:rPr>
              <a:t>, R. Probabilistic Neural Data Fusion for Learning from an Arbitrary Number of Multi-fidelity Data Sets. In </a:t>
            </a:r>
            <a:r>
              <a:rPr lang="en-US" sz="1400" i="1" dirty="0">
                <a:solidFill>
                  <a:srgbClr val="002060"/>
                </a:solidFill>
              </a:rPr>
              <a:t>Computer Methods in Applied Mechanics and Engineering (2023)</a:t>
            </a:r>
            <a:r>
              <a:rPr lang="en-US" sz="1400" dirty="0">
                <a:solidFill>
                  <a:srgbClr val="002060"/>
                </a:solidFill>
              </a:rPr>
              <a:t>, accepted.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629D6-3DB5-7C9B-2885-EAE6AEA63214}"/>
              </a:ext>
            </a:extLst>
          </p:cNvPr>
          <p:cNvSpPr/>
          <p:nvPr/>
        </p:nvSpPr>
        <p:spPr>
          <a:xfrm>
            <a:off x="7196608" y="1108311"/>
            <a:ext cx="4836956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1 HF and 3 LF data sources with </a:t>
            </a:r>
            <a:r>
              <a:rPr lang="en-US" sz="2200" b="1" dirty="0"/>
              <a:t>unknown </a:t>
            </a:r>
            <a:r>
              <a:rPr lang="en-US" sz="2200" dirty="0"/>
              <a:t>fidelity</a:t>
            </a:r>
            <a:r>
              <a:rPr lang="en-US" sz="2200" b="1" dirty="0"/>
              <a:t> </a:t>
            </a:r>
            <a:r>
              <a:rPr lang="en-US" sz="2200" dirty="0"/>
              <a:t>levels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Numerical</a:t>
            </a:r>
            <a:r>
              <a:rPr lang="en-US" sz="2200" dirty="0"/>
              <a:t> and </a:t>
            </a:r>
            <a:r>
              <a:rPr lang="en-US" sz="2200" b="1" dirty="0"/>
              <a:t>categorical</a:t>
            </a:r>
            <a:r>
              <a:rPr lang="en-US" sz="2200" dirty="0"/>
              <a:t> inputs</a:t>
            </a:r>
          </a:p>
        </p:txBody>
      </p:sp>
    </p:spTree>
    <p:extLst>
      <p:ext uri="{BB962C8B-B14F-4D97-AF65-F5344CB8AC3E}">
        <p14:creationId xmlns:p14="http://schemas.microsoft.com/office/powerpoint/2010/main" val="410164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15D4E6-70C9-3276-E8E1-61A20DBD639C}"/>
              </a:ext>
            </a:extLst>
          </p:cNvPr>
          <p:cNvSpPr/>
          <p:nvPr/>
        </p:nvSpPr>
        <p:spPr>
          <a:xfrm>
            <a:off x="-6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C8CA3-20D2-EB41-DD89-66B5A37C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979" y="519418"/>
            <a:ext cx="8846029" cy="2745106"/>
          </a:xfrm>
        </p:spPr>
        <p:txBody>
          <a:bodyPr/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Why should this work?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FEC863-BD87-4650-A30A-36BD842E8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94AF64-FC92-4E4E-9E42-CF08351F977D}" type="slidenum">
              <a:rPr lang="en-US" altLang="zh-CN" smtClean="0">
                <a:solidFill>
                  <a:schemeClr val="bg1"/>
                </a:solidFill>
              </a:rPr>
              <a:pPr/>
              <a:t>12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BF786-40AC-284D-D9AA-F1B66BD8DE19}"/>
              </a:ext>
            </a:extLst>
          </p:cNvPr>
          <p:cNvSpPr txBox="1"/>
          <p:nvPr/>
        </p:nvSpPr>
        <p:spPr>
          <a:xfrm>
            <a:off x="164502" y="5373719"/>
            <a:ext cx="118629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</a:rPr>
              <a:t>Mora, C., </a:t>
            </a:r>
            <a:r>
              <a:rPr lang="en-US" sz="2000" dirty="0" err="1">
                <a:solidFill>
                  <a:schemeClr val="bg1"/>
                </a:solidFill>
              </a:rPr>
              <a:t>Eweis-Labolle</a:t>
            </a:r>
            <a:r>
              <a:rPr lang="en-US" sz="2000" dirty="0">
                <a:solidFill>
                  <a:schemeClr val="bg1"/>
                </a:solidFill>
              </a:rPr>
              <a:t>, J. T., Johnson, T., Gadde, L., and </a:t>
            </a:r>
            <a:r>
              <a:rPr lang="en-US" sz="2000" dirty="0" err="1">
                <a:solidFill>
                  <a:schemeClr val="bg1"/>
                </a:solidFill>
              </a:rPr>
              <a:t>Bostanabad</a:t>
            </a:r>
            <a:r>
              <a:rPr lang="en-US" sz="2000" dirty="0">
                <a:solidFill>
                  <a:schemeClr val="bg1"/>
                </a:solidFill>
              </a:rPr>
              <a:t>, R. Probabilistic Neural Data Fusion for Learning from an Arbitrary Number of Multi-fidelity Data Sets. In </a:t>
            </a:r>
            <a:r>
              <a:rPr lang="en-US" sz="2000" i="1" dirty="0">
                <a:solidFill>
                  <a:schemeClr val="bg1"/>
                </a:solidFill>
              </a:rPr>
              <a:t>Computer Methods in Applied Mechanics and Engineering (2023)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accepted.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229554-1EF4-0D34-26E0-3D68547D12E1}"/>
              </a:ext>
            </a:extLst>
          </p:cNvPr>
          <p:cNvSpPr txBox="1">
            <a:spLocks/>
          </p:cNvSpPr>
          <p:nvPr/>
        </p:nvSpPr>
        <p:spPr bwMode="white">
          <a:xfrm>
            <a:off x="164502" y="2923376"/>
            <a:ext cx="11862989" cy="205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chemeClr val="bg1"/>
                </a:solidFill>
              </a:rPr>
              <a:t>In particular…</a:t>
            </a:r>
          </a:p>
          <a:p>
            <a:endParaRPr lang="en-US" sz="2700" dirty="0">
              <a:solidFill>
                <a:schemeClr val="bg1"/>
              </a:solidFill>
            </a:endParaRPr>
          </a:p>
          <a:p>
            <a:r>
              <a:rPr lang="en-US" sz="2700" dirty="0">
                <a:solidFill>
                  <a:schemeClr val="bg1"/>
                </a:solidFill>
              </a:rPr>
              <a:t>	Why are we converting data fusion to a manifold learning problem?</a:t>
            </a:r>
          </a:p>
        </p:txBody>
      </p:sp>
    </p:spTree>
    <p:extLst>
      <p:ext uri="{BB962C8B-B14F-4D97-AF65-F5344CB8AC3E}">
        <p14:creationId xmlns:p14="http://schemas.microsoft.com/office/powerpoint/2010/main" val="1724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7BE74A6-32F6-7111-17E4-B15EF30AC3E5}"/>
              </a:ext>
            </a:extLst>
          </p:cNvPr>
          <p:cNvCxnSpPr>
            <a:cxnSpLocks/>
            <a:stCxn id="68" idx="4"/>
          </p:cNvCxnSpPr>
          <p:nvPr/>
        </p:nvCxnSpPr>
        <p:spPr>
          <a:xfrm>
            <a:off x="1523816" y="2929233"/>
            <a:ext cx="25196" cy="1172542"/>
          </a:xfrm>
          <a:prstGeom prst="line">
            <a:avLst/>
          </a:prstGeom>
          <a:ln w="19050">
            <a:solidFill>
              <a:srgbClr val="FF7C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Oval 261">
            <a:extLst>
              <a:ext uri="{FF2B5EF4-FFF2-40B4-BE49-F238E27FC236}">
                <a16:creationId xmlns:a16="http://schemas.microsoft.com/office/drawing/2014/main" id="{13D0B027-EDB1-03B8-653A-78215A45A0B9}"/>
              </a:ext>
            </a:extLst>
          </p:cNvPr>
          <p:cNvSpPr/>
          <p:nvPr/>
        </p:nvSpPr>
        <p:spPr>
          <a:xfrm rot="13570558">
            <a:off x="9331877" y="5538081"/>
            <a:ext cx="242922" cy="533271"/>
          </a:xfrm>
          <a:prstGeom prst="ellipse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Connector: Curved 157">
            <a:extLst>
              <a:ext uri="{FF2B5EF4-FFF2-40B4-BE49-F238E27FC236}">
                <a16:creationId xmlns:a16="http://schemas.microsoft.com/office/drawing/2014/main" id="{8A0FCFD3-8959-7E6E-6B77-D71054C540B5}"/>
              </a:ext>
            </a:extLst>
          </p:cNvPr>
          <p:cNvCxnSpPr>
            <a:cxnSpLocks/>
            <a:stCxn id="129" idx="6"/>
            <a:endCxn id="165" idx="2"/>
          </p:cNvCxnSpPr>
          <p:nvPr/>
        </p:nvCxnSpPr>
        <p:spPr>
          <a:xfrm>
            <a:off x="5431115" y="1698622"/>
            <a:ext cx="4468801" cy="516653"/>
          </a:xfrm>
          <a:prstGeom prst="curvedConnector3">
            <a:avLst>
              <a:gd name="adj1" fmla="val 50000"/>
            </a:avLst>
          </a:prstGeom>
          <a:ln w="28575">
            <a:solidFill>
              <a:srgbClr val="FF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Curved 130">
            <a:extLst>
              <a:ext uri="{FF2B5EF4-FFF2-40B4-BE49-F238E27FC236}">
                <a16:creationId xmlns:a16="http://schemas.microsoft.com/office/drawing/2014/main" id="{DD724670-B6E0-3DEB-5EB5-27C4BDD406F7}"/>
              </a:ext>
            </a:extLst>
          </p:cNvPr>
          <p:cNvCxnSpPr>
            <a:cxnSpLocks/>
            <a:stCxn id="68" idx="6"/>
            <a:endCxn id="129" idx="2"/>
          </p:cNvCxnSpPr>
          <p:nvPr/>
        </p:nvCxnSpPr>
        <p:spPr>
          <a:xfrm flipV="1">
            <a:off x="1591659" y="1698622"/>
            <a:ext cx="3703770" cy="1162031"/>
          </a:xfrm>
          <a:prstGeom prst="curvedConnector3">
            <a:avLst>
              <a:gd name="adj1" fmla="val 57681"/>
            </a:avLst>
          </a:prstGeom>
          <a:ln w="28575"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8943F3-F8FA-4641-94B2-85A065CC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666D-43AE-4E92-BEDA-5844AABB5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 convert df to manifold learning?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93BBA6-292A-FABD-A6C6-3CEEFF0C072F}"/>
                  </a:ext>
                </a:extLst>
              </p:cNvPr>
              <p:cNvSpPr txBox="1"/>
              <p:nvPr/>
            </p:nvSpPr>
            <p:spPr>
              <a:xfrm>
                <a:off x="754896" y="4783972"/>
                <a:ext cx="27178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/>
                  <a:t>Treat data sources as a categorical variable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93BBA6-292A-FABD-A6C6-3CEEFF0C0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96" y="4783972"/>
                <a:ext cx="2717828" cy="646331"/>
              </a:xfrm>
              <a:prstGeom prst="rect">
                <a:avLst/>
              </a:prstGeom>
              <a:blipFill>
                <a:blip r:embed="rId3"/>
                <a:stretch>
                  <a:fillRect l="-2018" t="-5660" r="-1794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F98F25C-C944-6E54-A60F-55F60BA5D78A}"/>
              </a:ext>
            </a:extLst>
          </p:cNvPr>
          <p:cNvSpPr txBox="1"/>
          <p:nvPr/>
        </p:nvSpPr>
        <p:spPr>
          <a:xfrm>
            <a:off x="9125202" y="4106984"/>
            <a:ext cx="24802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Probabilistically</a:t>
            </a:r>
            <a:r>
              <a:rPr lang="en-US" dirty="0"/>
              <a:t> learn biases of the LF sources in a separate </a:t>
            </a:r>
            <a:r>
              <a:rPr lang="en-US" b="1" dirty="0"/>
              <a:t>2D</a:t>
            </a:r>
            <a:r>
              <a:rPr lang="en-US" dirty="0"/>
              <a:t> </a:t>
            </a:r>
            <a:r>
              <a:rPr lang="en-US" b="1" dirty="0"/>
              <a:t>fidelity</a:t>
            </a:r>
            <a:r>
              <a:rPr lang="en-US" dirty="0"/>
              <a:t> </a:t>
            </a:r>
            <a:r>
              <a:rPr lang="en-US" b="1" dirty="0"/>
              <a:t>manifold</a:t>
            </a:r>
            <a:r>
              <a:rPr lang="en-US" dirty="0"/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E16854-2AA0-F893-1401-855DEC4BC79C}"/>
              </a:ext>
            </a:extLst>
          </p:cNvPr>
          <p:cNvCxnSpPr>
            <a:cxnSpLocks/>
          </p:cNvCxnSpPr>
          <p:nvPr/>
        </p:nvCxnSpPr>
        <p:spPr>
          <a:xfrm flipV="1">
            <a:off x="2327778" y="1383603"/>
            <a:ext cx="0" cy="1501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E8476C-97EC-97A1-03F5-25D7E4FC576B}"/>
              </a:ext>
            </a:extLst>
          </p:cNvPr>
          <p:cNvCxnSpPr>
            <a:cxnSpLocks/>
          </p:cNvCxnSpPr>
          <p:nvPr/>
        </p:nvCxnSpPr>
        <p:spPr>
          <a:xfrm flipH="1">
            <a:off x="818725" y="2879286"/>
            <a:ext cx="1514952" cy="110327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82436A-0374-6330-5543-9354B9D4311C}"/>
              </a:ext>
            </a:extLst>
          </p:cNvPr>
          <p:cNvCxnSpPr>
            <a:cxnSpLocks/>
          </p:cNvCxnSpPr>
          <p:nvPr/>
        </p:nvCxnSpPr>
        <p:spPr>
          <a:xfrm>
            <a:off x="2333677" y="2887300"/>
            <a:ext cx="1599438" cy="10952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419C9B-3967-A64D-161C-7A709C8FDECD}"/>
                  </a:ext>
                </a:extLst>
              </p:cNvPr>
              <p:cNvSpPr txBox="1"/>
              <p:nvPr/>
            </p:nvSpPr>
            <p:spPr>
              <a:xfrm>
                <a:off x="191682" y="595521"/>
                <a:ext cx="43737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1" dirty="0"/>
                  <a:t>Categorical variables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419C9B-3967-A64D-161C-7A709C8FD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82" y="595521"/>
                <a:ext cx="4373700" cy="430887"/>
              </a:xfrm>
              <a:prstGeom prst="rect">
                <a:avLst/>
              </a:prstGeom>
              <a:blipFill>
                <a:blip r:embed="rId4"/>
                <a:stretch>
                  <a:fillRect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5FF9C3-AA42-15BC-F5CF-5C4A617364A5}"/>
                  </a:ext>
                </a:extLst>
              </p:cNvPr>
              <p:cNvSpPr txBox="1"/>
              <p:nvPr/>
            </p:nvSpPr>
            <p:spPr>
              <a:xfrm>
                <a:off x="331523" y="3826725"/>
                <a:ext cx="63648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5FF9C3-AA42-15BC-F5CF-5C4A61736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23" y="3826725"/>
                <a:ext cx="636481" cy="430887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32F356-E837-77D7-C108-2B82981F7476}"/>
                  </a:ext>
                </a:extLst>
              </p:cNvPr>
              <p:cNvSpPr txBox="1"/>
              <p:nvPr/>
            </p:nvSpPr>
            <p:spPr>
              <a:xfrm>
                <a:off x="3781414" y="3871866"/>
                <a:ext cx="636481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32F356-E837-77D7-C108-2B82981F7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14" y="3871866"/>
                <a:ext cx="636481" cy="439736"/>
              </a:xfrm>
              <a:prstGeom prst="rect">
                <a:avLst/>
              </a:prstGeom>
              <a:blipFill>
                <a:blip r:embed="rId6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E4579F3-91EB-465E-F7C8-E3549D7BF7EB}"/>
                  </a:ext>
                </a:extLst>
              </p:cNvPr>
              <p:cNvSpPr txBox="1"/>
              <p:nvPr/>
            </p:nvSpPr>
            <p:spPr>
              <a:xfrm>
                <a:off x="2009537" y="941864"/>
                <a:ext cx="63648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E4579F3-91EB-465E-F7C8-E3549D7BF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37" y="941864"/>
                <a:ext cx="636481" cy="430887"/>
              </a:xfrm>
              <a:prstGeom prst="rect">
                <a:avLst/>
              </a:prstGeom>
              <a:blipFill>
                <a:blip r:embed="rId7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E0F75F58-2D5F-EF51-E120-73C9A0525AB6}"/>
              </a:ext>
            </a:extLst>
          </p:cNvPr>
          <p:cNvSpPr/>
          <p:nvPr/>
        </p:nvSpPr>
        <p:spPr>
          <a:xfrm>
            <a:off x="1075043" y="3677412"/>
            <a:ext cx="135686" cy="13716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77A179-C0A8-1868-E93F-9FDA4A6AB73A}"/>
                  </a:ext>
                </a:extLst>
              </p:cNvPr>
              <p:cNvSpPr txBox="1"/>
              <p:nvPr/>
            </p:nvSpPr>
            <p:spPr>
              <a:xfrm rot="19467674">
                <a:off x="579193" y="3378191"/>
                <a:ext cx="889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𝑠𝑡𝑒𝑒𝑙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77A179-C0A8-1868-E93F-9FDA4A6AB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67674">
                <a:off x="579193" y="3378191"/>
                <a:ext cx="889306" cy="369332"/>
              </a:xfrm>
              <a:prstGeom prst="rect">
                <a:avLst/>
              </a:prstGeom>
              <a:blipFill>
                <a:blip r:embed="rId8"/>
                <a:stretch>
                  <a:fillRect r="-451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AFF17155-4D81-D6B0-B878-EF46935CE2AC}"/>
              </a:ext>
            </a:extLst>
          </p:cNvPr>
          <p:cNvSpPr/>
          <p:nvPr/>
        </p:nvSpPr>
        <p:spPr>
          <a:xfrm>
            <a:off x="1730879" y="3190082"/>
            <a:ext cx="135686" cy="13716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248702-4ADB-2BFC-0885-3026D4CD2110}"/>
              </a:ext>
            </a:extLst>
          </p:cNvPr>
          <p:cNvSpPr/>
          <p:nvPr/>
        </p:nvSpPr>
        <p:spPr>
          <a:xfrm>
            <a:off x="2691559" y="3077956"/>
            <a:ext cx="135686" cy="13716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6A2B17-4037-4A37-9F2B-692F746FE80C}"/>
                  </a:ext>
                </a:extLst>
              </p:cNvPr>
              <p:cNvSpPr txBox="1"/>
              <p:nvPr/>
            </p:nvSpPr>
            <p:spPr>
              <a:xfrm>
                <a:off x="6438446" y="2061270"/>
                <a:ext cx="30290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6A2B17-4037-4A37-9F2B-692F746FE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446" y="2061270"/>
                <a:ext cx="30290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680808AB-D7FE-1990-9418-250B74F673CF}"/>
              </a:ext>
            </a:extLst>
          </p:cNvPr>
          <p:cNvSpPr/>
          <p:nvPr/>
        </p:nvSpPr>
        <p:spPr>
          <a:xfrm>
            <a:off x="3282115" y="3494157"/>
            <a:ext cx="135686" cy="13716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06240A8-2BD0-6B0B-79EB-17EA5EF43AD5}"/>
                  </a:ext>
                </a:extLst>
              </p:cNvPr>
              <p:cNvSpPr txBox="1"/>
              <p:nvPr/>
            </p:nvSpPr>
            <p:spPr>
              <a:xfrm rot="1997656">
                <a:off x="3023870" y="3183975"/>
                <a:ext cx="889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𝑐𝑎𝑠𝑡𝑖𝑛𝑔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06240A8-2BD0-6B0B-79EB-17EA5EF43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7656">
                <a:off x="3023870" y="3183975"/>
                <a:ext cx="889306" cy="369332"/>
              </a:xfrm>
              <a:prstGeom prst="rect">
                <a:avLst/>
              </a:prstGeom>
              <a:blipFill>
                <a:blip r:embed="rId10"/>
                <a:stretch>
                  <a:fillRect l="-5128" r="-21154" b="-25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5B33803C-C434-ED30-1D31-9A42C91DD51C}"/>
              </a:ext>
            </a:extLst>
          </p:cNvPr>
          <p:cNvSpPr/>
          <p:nvPr/>
        </p:nvSpPr>
        <p:spPr>
          <a:xfrm>
            <a:off x="2259935" y="2384541"/>
            <a:ext cx="135686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F3F11D4-AE2D-E7AE-A250-72E2F2B9CDF3}"/>
                  </a:ext>
                </a:extLst>
              </p:cNvPr>
              <p:cNvSpPr txBox="1"/>
              <p:nvPr/>
            </p:nvSpPr>
            <p:spPr>
              <a:xfrm>
                <a:off x="2378532" y="2223319"/>
                <a:ext cx="889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𝑖𝑛𝑑𝑜𝑜𝑟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F3F11D4-AE2D-E7AE-A250-72E2F2B9C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32" y="2223319"/>
                <a:ext cx="889306" cy="369332"/>
              </a:xfrm>
              <a:prstGeom prst="rect">
                <a:avLst/>
              </a:prstGeom>
              <a:blipFill>
                <a:blip r:embed="rId11"/>
                <a:stretch>
                  <a:fillRect l="-2055" r="-21918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6021BBE4-37AA-E424-920B-61E4659F75A6}"/>
              </a:ext>
            </a:extLst>
          </p:cNvPr>
          <p:cNvSpPr/>
          <p:nvPr/>
        </p:nvSpPr>
        <p:spPr>
          <a:xfrm>
            <a:off x="2266037" y="1724016"/>
            <a:ext cx="135686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3A4DCB-D9E6-99A5-1728-0E356EB74F6F}"/>
                  </a:ext>
                </a:extLst>
              </p:cNvPr>
              <p:cNvSpPr txBox="1"/>
              <p:nvPr/>
            </p:nvSpPr>
            <p:spPr>
              <a:xfrm>
                <a:off x="2362572" y="1565593"/>
                <a:ext cx="1224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𝑜𝑢𝑡𝑑𝑜𝑜𝑟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3A4DCB-D9E6-99A5-1728-0E356EB74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72" y="1565593"/>
                <a:ext cx="1224597" cy="369332"/>
              </a:xfrm>
              <a:prstGeom prst="rect">
                <a:avLst/>
              </a:prstGeom>
              <a:blipFill>
                <a:blip r:embed="rId12"/>
                <a:stretch>
                  <a:fillRect l="-1000" r="-1000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04522D8-C8E4-38CF-CAE4-A764AD069538}"/>
              </a:ext>
            </a:extLst>
          </p:cNvPr>
          <p:cNvCxnSpPr>
            <a:cxnSpLocks/>
          </p:cNvCxnSpPr>
          <p:nvPr/>
        </p:nvCxnSpPr>
        <p:spPr>
          <a:xfrm flipH="1">
            <a:off x="1562431" y="3135507"/>
            <a:ext cx="1212867" cy="949015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96425A2-CD6C-19CF-FB8C-D1FAF967E1E8}"/>
              </a:ext>
            </a:extLst>
          </p:cNvPr>
          <p:cNvCxnSpPr>
            <a:cxnSpLocks/>
          </p:cNvCxnSpPr>
          <p:nvPr/>
        </p:nvCxnSpPr>
        <p:spPr>
          <a:xfrm>
            <a:off x="1130046" y="3736172"/>
            <a:ext cx="426751" cy="370812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563E9BB6-4513-41D7-183F-7C2C5ABD465A}"/>
              </a:ext>
            </a:extLst>
          </p:cNvPr>
          <p:cNvSpPr/>
          <p:nvPr/>
        </p:nvSpPr>
        <p:spPr>
          <a:xfrm>
            <a:off x="1455973" y="2792073"/>
            <a:ext cx="135686" cy="13716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2AA5139-552A-D421-6AC8-1C5E0AF45A4A}"/>
                  </a:ext>
                </a:extLst>
              </p:cNvPr>
              <p:cNvSpPr txBox="1"/>
              <p:nvPr/>
            </p:nvSpPr>
            <p:spPr>
              <a:xfrm>
                <a:off x="18826" y="2460714"/>
                <a:ext cx="17869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𝑠𝑡𝑒𝑒𝑙</m:t>
                      </m:r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𝑖𝑛𝑑𝑜𝑜𝑟</m:t>
                      </m:r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2AA5139-552A-D421-6AC8-1C5E0AF45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6" y="2460714"/>
                <a:ext cx="1786947" cy="369332"/>
              </a:xfrm>
              <a:prstGeom prst="rect">
                <a:avLst/>
              </a:prstGeom>
              <a:blipFill>
                <a:blip r:embed="rId13"/>
                <a:stretch>
                  <a:fillRect l="-1024" r="-17747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9AE123-01DB-7BFD-FDB5-559E05E8B944}"/>
                  </a:ext>
                </a:extLst>
              </p:cNvPr>
              <p:cNvSpPr txBox="1"/>
              <p:nvPr/>
            </p:nvSpPr>
            <p:spPr>
              <a:xfrm rot="19467674">
                <a:off x="1187205" y="2930943"/>
                <a:ext cx="889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𝑡𝑖𝑡𝑎𝑛𝑖𝑢𝑚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9AE123-01DB-7BFD-FDB5-559E05E8B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67674">
                <a:off x="1187205" y="2930943"/>
                <a:ext cx="889306" cy="369332"/>
              </a:xfrm>
              <a:prstGeom prst="rect">
                <a:avLst/>
              </a:prstGeom>
              <a:blipFill>
                <a:blip r:embed="rId14"/>
                <a:stretch>
                  <a:fillRect t="-24444" r="-3935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4DDF052-6274-99D6-3567-4ADA61148076}"/>
                  </a:ext>
                </a:extLst>
              </p:cNvPr>
              <p:cNvSpPr txBox="1"/>
              <p:nvPr/>
            </p:nvSpPr>
            <p:spPr>
              <a:xfrm>
                <a:off x="4495427" y="592714"/>
                <a:ext cx="368107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b="1" dirty="0"/>
                  <a:t>Prior representation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𝜻</m:t>
                        </m:r>
                        <m:r>
                          <m:rPr>
                            <m:nor/>
                          </m:rP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/>
                  <a:t> 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4DDF052-6274-99D6-3567-4ADA61148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427" y="592714"/>
                <a:ext cx="3681071" cy="430887"/>
              </a:xfrm>
              <a:prstGeom prst="rect">
                <a:avLst/>
              </a:prstGeom>
              <a:blipFill>
                <a:blip r:embed="rId15"/>
                <a:stretch>
                  <a:fillRect l="-2152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036C267-2221-964B-ECF5-69B017F3B541}"/>
              </a:ext>
            </a:extLst>
          </p:cNvPr>
          <p:cNvCxnSpPr>
            <a:cxnSpLocks/>
          </p:cNvCxnSpPr>
          <p:nvPr/>
        </p:nvCxnSpPr>
        <p:spPr>
          <a:xfrm flipV="1">
            <a:off x="6454211" y="1000002"/>
            <a:ext cx="0" cy="13685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60AECC8-6248-E48B-FCCF-768177DDEC69}"/>
              </a:ext>
            </a:extLst>
          </p:cNvPr>
          <p:cNvCxnSpPr>
            <a:cxnSpLocks/>
          </p:cNvCxnSpPr>
          <p:nvPr/>
        </p:nvCxnSpPr>
        <p:spPr>
          <a:xfrm flipH="1">
            <a:off x="5265135" y="2362674"/>
            <a:ext cx="1194975" cy="9567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8271048-7153-8C9B-606A-5B5151C74373}"/>
              </a:ext>
            </a:extLst>
          </p:cNvPr>
          <p:cNvCxnSpPr>
            <a:cxnSpLocks/>
          </p:cNvCxnSpPr>
          <p:nvPr/>
        </p:nvCxnSpPr>
        <p:spPr>
          <a:xfrm>
            <a:off x="6460110" y="2370688"/>
            <a:ext cx="1194938" cy="9844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7E76586-D43A-B560-748A-DBC9035CDAAC}"/>
                  </a:ext>
                </a:extLst>
              </p:cNvPr>
              <p:cNvSpPr txBox="1"/>
              <p:nvPr/>
            </p:nvSpPr>
            <p:spPr>
              <a:xfrm rot="1883174">
                <a:off x="2446951" y="2801215"/>
                <a:ext cx="889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7E76586-D43A-B560-748A-DBC9035C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3174">
                <a:off x="2446951" y="2801215"/>
                <a:ext cx="889306" cy="369332"/>
              </a:xfrm>
              <a:prstGeom prst="rect">
                <a:avLst/>
              </a:prstGeom>
              <a:blipFill>
                <a:blip r:embed="rId16"/>
                <a:stretch>
                  <a:fillRect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>
            <a:extLst>
              <a:ext uri="{FF2B5EF4-FFF2-40B4-BE49-F238E27FC236}">
                <a16:creationId xmlns:a16="http://schemas.microsoft.com/office/drawing/2014/main" id="{D43E7CA5-662D-5753-EB8F-764524D3BD87}"/>
              </a:ext>
            </a:extLst>
          </p:cNvPr>
          <p:cNvSpPr/>
          <p:nvPr/>
        </p:nvSpPr>
        <p:spPr>
          <a:xfrm>
            <a:off x="6386368" y="2326676"/>
            <a:ext cx="135686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4FC63FA-5ABB-E08C-1EFD-4A4C8843F8CF}"/>
              </a:ext>
            </a:extLst>
          </p:cNvPr>
          <p:cNvSpPr/>
          <p:nvPr/>
        </p:nvSpPr>
        <p:spPr>
          <a:xfrm>
            <a:off x="5669634" y="2882658"/>
            <a:ext cx="135686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6971032-8516-B31E-9F24-6F0E6C0A1FAE}"/>
                  </a:ext>
                </a:extLst>
              </p:cNvPr>
              <p:cNvSpPr txBox="1"/>
              <p:nvPr/>
            </p:nvSpPr>
            <p:spPr>
              <a:xfrm>
                <a:off x="5448588" y="2616632"/>
                <a:ext cx="30290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6971032-8516-B31E-9F24-6F0E6C0A1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588" y="2616632"/>
                <a:ext cx="302902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1EA9ECC-3DEC-88FE-1351-A69DE3B2B70C}"/>
              </a:ext>
            </a:extLst>
          </p:cNvPr>
          <p:cNvCxnSpPr>
            <a:cxnSpLocks/>
          </p:cNvCxnSpPr>
          <p:nvPr/>
        </p:nvCxnSpPr>
        <p:spPr>
          <a:xfrm>
            <a:off x="6460109" y="2380644"/>
            <a:ext cx="1543389" cy="384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16F12A2-41CA-ECDA-E562-A82DFE5A4360}"/>
              </a:ext>
            </a:extLst>
          </p:cNvPr>
          <p:cNvCxnSpPr>
            <a:cxnSpLocks/>
          </p:cNvCxnSpPr>
          <p:nvPr/>
        </p:nvCxnSpPr>
        <p:spPr>
          <a:xfrm flipH="1" flipV="1">
            <a:off x="5544849" y="1149760"/>
            <a:ext cx="882828" cy="1239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F21A0F70-F7DB-73FB-1BA0-BF1725633D63}"/>
              </a:ext>
            </a:extLst>
          </p:cNvPr>
          <p:cNvSpPr/>
          <p:nvPr/>
        </p:nvSpPr>
        <p:spPr>
          <a:xfrm>
            <a:off x="5737477" y="1445645"/>
            <a:ext cx="135686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8799EF3-21D6-147A-48BF-C708BE8E7BC9}"/>
                  </a:ext>
                </a:extLst>
              </p:cNvPr>
              <p:cNvSpPr txBox="1"/>
              <p:nvPr/>
            </p:nvSpPr>
            <p:spPr>
              <a:xfrm>
                <a:off x="5772271" y="1165495"/>
                <a:ext cx="30290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8799EF3-21D6-147A-48BF-C708BE8E7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271" y="1165495"/>
                <a:ext cx="302902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877A690A-6D63-F57C-09B4-32AE9D5A9414}"/>
              </a:ext>
            </a:extLst>
          </p:cNvPr>
          <p:cNvSpPr/>
          <p:nvPr/>
        </p:nvSpPr>
        <p:spPr>
          <a:xfrm>
            <a:off x="7359053" y="2319824"/>
            <a:ext cx="135686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070ED9E-C3D9-18B8-2DE7-F99B2A03B5A2}"/>
                  </a:ext>
                </a:extLst>
              </p:cNvPr>
              <p:cNvSpPr txBox="1"/>
              <p:nvPr/>
            </p:nvSpPr>
            <p:spPr>
              <a:xfrm>
                <a:off x="7272542" y="1992442"/>
                <a:ext cx="30290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070ED9E-C3D9-18B8-2DE7-F99B2A03B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542" y="1992442"/>
                <a:ext cx="302902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Oval 109">
            <a:extLst>
              <a:ext uri="{FF2B5EF4-FFF2-40B4-BE49-F238E27FC236}">
                <a16:creationId xmlns:a16="http://schemas.microsoft.com/office/drawing/2014/main" id="{30C8DBE9-A18F-519A-DFD5-89DE4285338A}"/>
              </a:ext>
            </a:extLst>
          </p:cNvPr>
          <p:cNvSpPr/>
          <p:nvPr/>
        </p:nvSpPr>
        <p:spPr>
          <a:xfrm>
            <a:off x="6386368" y="1274473"/>
            <a:ext cx="135686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2935ACA-6CD2-1AB2-11CD-28E1C73CE7E9}"/>
                  </a:ext>
                </a:extLst>
              </p:cNvPr>
              <p:cNvSpPr txBox="1"/>
              <p:nvPr/>
            </p:nvSpPr>
            <p:spPr>
              <a:xfrm>
                <a:off x="6489529" y="1143258"/>
                <a:ext cx="30290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2935ACA-6CD2-1AB2-11CD-28E1C73CE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529" y="1143258"/>
                <a:ext cx="302902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Oval 112">
            <a:extLst>
              <a:ext uri="{FF2B5EF4-FFF2-40B4-BE49-F238E27FC236}">
                <a16:creationId xmlns:a16="http://schemas.microsoft.com/office/drawing/2014/main" id="{860B0EF1-9BBA-51A7-1FD6-EF2C819BD60A}"/>
              </a:ext>
            </a:extLst>
          </p:cNvPr>
          <p:cNvSpPr/>
          <p:nvPr/>
        </p:nvSpPr>
        <p:spPr>
          <a:xfrm>
            <a:off x="7151796" y="2923022"/>
            <a:ext cx="135686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E5A52FF-3CB2-E65C-764A-160BAF45A734}"/>
                  </a:ext>
                </a:extLst>
              </p:cNvPr>
              <p:cNvSpPr txBox="1"/>
              <p:nvPr/>
            </p:nvSpPr>
            <p:spPr>
              <a:xfrm>
                <a:off x="7271891" y="2783340"/>
                <a:ext cx="30290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E5A52FF-3CB2-E65C-764A-160BAF45A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891" y="2783340"/>
                <a:ext cx="302902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6E4C42F0-91C3-7A9D-A27E-977CC1F6E9D7}"/>
              </a:ext>
            </a:extLst>
          </p:cNvPr>
          <p:cNvCxnSpPr>
            <a:cxnSpLocks/>
            <a:stCxn id="94" idx="0"/>
          </p:cNvCxnSpPr>
          <p:nvPr/>
        </p:nvCxnSpPr>
        <p:spPr>
          <a:xfrm flipH="1">
            <a:off x="6306113" y="2326676"/>
            <a:ext cx="148098" cy="11641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F02660AD-7CEE-554F-909B-890320F85F25}"/>
              </a:ext>
            </a:extLst>
          </p:cNvPr>
          <p:cNvSpPr/>
          <p:nvPr/>
        </p:nvSpPr>
        <p:spPr>
          <a:xfrm>
            <a:off x="6291991" y="3031670"/>
            <a:ext cx="135686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4E2A3EA-4516-F947-48FC-771AA334E9D1}"/>
                  </a:ext>
                </a:extLst>
              </p:cNvPr>
              <p:cNvSpPr txBox="1"/>
              <p:nvPr/>
            </p:nvSpPr>
            <p:spPr>
              <a:xfrm>
                <a:off x="6395152" y="2900455"/>
                <a:ext cx="30290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4E2A3EA-4516-F947-48FC-771AA334E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152" y="2900455"/>
                <a:ext cx="302902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Oval 128">
            <a:extLst>
              <a:ext uri="{FF2B5EF4-FFF2-40B4-BE49-F238E27FC236}">
                <a16:creationId xmlns:a16="http://schemas.microsoft.com/office/drawing/2014/main" id="{ED9445F8-3011-A01A-C299-7F5E7AC5FC03}"/>
              </a:ext>
            </a:extLst>
          </p:cNvPr>
          <p:cNvSpPr/>
          <p:nvPr/>
        </p:nvSpPr>
        <p:spPr>
          <a:xfrm>
            <a:off x="5295429" y="1630042"/>
            <a:ext cx="135686" cy="13716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4816B76-234F-1633-C6E3-E08B9516C56D}"/>
                  </a:ext>
                </a:extLst>
              </p:cNvPr>
              <p:cNvSpPr txBox="1"/>
              <p:nvPr/>
            </p:nvSpPr>
            <p:spPr>
              <a:xfrm>
                <a:off x="4463696" y="1827561"/>
                <a:ext cx="17869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[1,0,1,0,1,0]</m:t>
                      </m:r>
                    </m:oMath>
                  </m:oMathPara>
                </a14:m>
                <a:endParaRPr 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4816B76-234F-1633-C6E3-E08B9516C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696" y="1827561"/>
                <a:ext cx="1786947" cy="369332"/>
              </a:xfrm>
              <a:prstGeom prst="rect">
                <a:avLst/>
              </a:prstGeom>
              <a:blipFill>
                <a:blip r:embed="rId2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TextBox 147">
            <a:extLst>
              <a:ext uri="{FF2B5EF4-FFF2-40B4-BE49-F238E27FC236}">
                <a16:creationId xmlns:a16="http://schemas.microsoft.com/office/drawing/2014/main" id="{7EA62897-F0A8-D8A8-A3CD-3A9C7EE5E637}"/>
              </a:ext>
            </a:extLst>
          </p:cNvPr>
          <p:cNvSpPr txBox="1"/>
          <p:nvPr/>
        </p:nvSpPr>
        <p:spPr>
          <a:xfrm>
            <a:off x="8623179" y="601609"/>
            <a:ext cx="35013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/>
              <a:t>Learned 2D latent space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CD0F0822-B535-7D77-D4B8-90F0B6DD3692}"/>
              </a:ext>
            </a:extLst>
          </p:cNvPr>
          <p:cNvCxnSpPr>
            <a:cxnSpLocks/>
          </p:cNvCxnSpPr>
          <p:nvPr/>
        </p:nvCxnSpPr>
        <p:spPr>
          <a:xfrm flipV="1">
            <a:off x="9373445" y="1341254"/>
            <a:ext cx="0" cy="17851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5B74751-BFC8-DA98-5E9A-AE262A991608}"/>
              </a:ext>
            </a:extLst>
          </p:cNvPr>
          <p:cNvCxnSpPr>
            <a:cxnSpLocks/>
          </p:cNvCxnSpPr>
          <p:nvPr/>
        </p:nvCxnSpPr>
        <p:spPr>
          <a:xfrm>
            <a:off x="9359898" y="3116442"/>
            <a:ext cx="1913515" cy="9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FB15ECD1-0C71-224C-244A-154B2FA88B6D}"/>
                  </a:ext>
                </a:extLst>
              </p:cNvPr>
              <p:cNvSpPr txBox="1"/>
              <p:nvPr/>
            </p:nvSpPr>
            <p:spPr>
              <a:xfrm>
                <a:off x="11000873" y="2909338"/>
                <a:ext cx="889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FB15ECD1-0C71-224C-244A-154B2FA88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873" y="2909338"/>
                <a:ext cx="8893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242DE3E9-B785-F528-E59F-8E690519F799}"/>
                  </a:ext>
                </a:extLst>
              </p:cNvPr>
              <p:cNvSpPr txBox="1"/>
              <p:nvPr/>
            </p:nvSpPr>
            <p:spPr>
              <a:xfrm>
                <a:off x="8928792" y="960408"/>
                <a:ext cx="889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242DE3E9-B785-F528-E59F-8E690519F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792" y="960408"/>
                <a:ext cx="889306" cy="369332"/>
              </a:xfrm>
              <a:prstGeom prst="rect">
                <a:avLst/>
              </a:prstGeom>
              <a:blipFill>
                <a:blip r:embed="rId2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Oval 164">
            <a:extLst>
              <a:ext uri="{FF2B5EF4-FFF2-40B4-BE49-F238E27FC236}">
                <a16:creationId xmlns:a16="http://schemas.microsoft.com/office/drawing/2014/main" id="{2A182638-2349-89E4-7694-1DE7FF9BDBDA}"/>
              </a:ext>
            </a:extLst>
          </p:cNvPr>
          <p:cNvSpPr/>
          <p:nvPr/>
        </p:nvSpPr>
        <p:spPr>
          <a:xfrm>
            <a:off x="9899916" y="2146695"/>
            <a:ext cx="135686" cy="13716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907DA356-AE35-A783-88ED-5FBDCF22713B}"/>
              </a:ext>
            </a:extLst>
          </p:cNvPr>
          <p:cNvCxnSpPr>
            <a:cxnSpLocks/>
          </p:cNvCxnSpPr>
          <p:nvPr/>
        </p:nvCxnSpPr>
        <p:spPr>
          <a:xfrm flipV="1">
            <a:off x="6579217" y="3885575"/>
            <a:ext cx="1488741" cy="7811"/>
          </a:xfrm>
          <a:prstGeom prst="straightConnector1">
            <a:avLst/>
          </a:prstGeom>
          <a:ln w="38100">
            <a:solidFill>
              <a:srgbClr val="FF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795E324F-89BD-80E1-C275-9C4EC1C54CED}"/>
              </a:ext>
            </a:extLst>
          </p:cNvPr>
          <p:cNvSpPr txBox="1"/>
          <p:nvPr/>
        </p:nvSpPr>
        <p:spPr>
          <a:xfrm>
            <a:off x="8067958" y="3647103"/>
            <a:ext cx="38222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FF00FF"/>
                </a:solidFill>
              </a:rPr>
              <a:t>Learned maps by Pro-NDF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F0B656CF-D155-EC61-E750-2324D7870826}"/>
              </a:ext>
            </a:extLst>
          </p:cNvPr>
          <p:cNvSpPr/>
          <p:nvPr/>
        </p:nvSpPr>
        <p:spPr>
          <a:xfrm>
            <a:off x="9930859" y="2400915"/>
            <a:ext cx="135686" cy="1371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3648DC5C-B1CA-DB76-E3B3-1DDD6FB5871C}"/>
              </a:ext>
            </a:extLst>
          </p:cNvPr>
          <p:cNvSpPr/>
          <p:nvPr/>
        </p:nvSpPr>
        <p:spPr>
          <a:xfrm>
            <a:off x="9650733" y="2368880"/>
            <a:ext cx="135686" cy="1371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0DF63B02-313B-BAB6-C612-28C373417EFA}"/>
              </a:ext>
            </a:extLst>
          </p:cNvPr>
          <p:cNvSpPr/>
          <p:nvPr/>
        </p:nvSpPr>
        <p:spPr>
          <a:xfrm>
            <a:off x="10784998" y="2506040"/>
            <a:ext cx="135686" cy="1371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5D88FCE-36D8-BBA0-1765-486779FF2BC9}"/>
              </a:ext>
            </a:extLst>
          </p:cNvPr>
          <p:cNvSpPr/>
          <p:nvPr/>
        </p:nvSpPr>
        <p:spPr>
          <a:xfrm>
            <a:off x="10543667" y="2675207"/>
            <a:ext cx="135686" cy="1371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7E8622CC-A920-CB41-39AD-BE1040D2F16E}"/>
              </a:ext>
            </a:extLst>
          </p:cNvPr>
          <p:cNvSpPr/>
          <p:nvPr/>
        </p:nvSpPr>
        <p:spPr>
          <a:xfrm>
            <a:off x="10578344" y="2313513"/>
            <a:ext cx="135686" cy="1371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19179849-732F-D34C-3C3D-A5A43FACE126}"/>
              </a:ext>
            </a:extLst>
          </p:cNvPr>
          <p:cNvCxnSpPr>
            <a:cxnSpLocks/>
          </p:cNvCxnSpPr>
          <p:nvPr/>
        </p:nvCxnSpPr>
        <p:spPr>
          <a:xfrm>
            <a:off x="1069269" y="5860833"/>
            <a:ext cx="20890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>
            <a:extLst>
              <a:ext uri="{FF2B5EF4-FFF2-40B4-BE49-F238E27FC236}">
                <a16:creationId xmlns:a16="http://schemas.microsoft.com/office/drawing/2014/main" id="{641027AF-0C73-BA55-4479-AE6E29B471D4}"/>
              </a:ext>
            </a:extLst>
          </p:cNvPr>
          <p:cNvSpPr/>
          <p:nvPr/>
        </p:nvSpPr>
        <p:spPr>
          <a:xfrm>
            <a:off x="1196506" y="5795357"/>
            <a:ext cx="135686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5DBD4256-83D6-560A-A7FA-497670361874}"/>
                  </a:ext>
                </a:extLst>
              </p:cNvPr>
              <p:cNvSpPr txBox="1"/>
              <p:nvPr/>
            </p:nvSpPr>
            <p:spPr>
              <a:xfrm>
                <a:off x="930856" y="5431855"/>
                <a:ext cx="6669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𝐻𝐹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5DBD4256-83D6-560A-A7FA-497670361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56" y="5431855"/>
                <a:ext cx="666986" cy="369332"/>
              </a:xfrm>
              <a:prstGeom prst="rect">
                <a:avLst/>
              </a:prstGeom>
              <a:blipFill>
                <a:blip r:embed="rId26"/>
                <a:stretch>
                  <a:fillRect l="-3670" r="-4587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Oval 190">
            <a:extLst>
              <a:ext uri="{FF2B5EF4-FFF2-40B4-BE49-F238E27FC236}">
                <a16:creationId xmlns:a16="http://schemas.microsoft.com/office/drawing/2014/main" id="{C01824DD-F988-992E-B1A5-8DB99A9F5236}"/>
              </a:ext>
            </a:extLst>
          </p:cNvPr>
          <p:cNvSpPr/>
          <p:nvPr/>
        </p:nvSpPr>
        <p:spPr>
          <a:xfrm>
            <a:off x="1823545" y="5795357"/>
            <a:ext cx="135686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47D5AE7-BD42-6349-2172-FB9C94583B7F}"/>
                  </a:ext>
                </a:extLst>
              </p:cNvPr>
              <p:cNvSpPr txBox="1"/>
              <p:nvPr/>
            </p:nvSpPr>
            <p:spPr>
              <a:xfrm>
                <a:off x="1557895" y="5431855"/>
                <a:ext cx="6669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47D5AE7-BD42-6349-2172-FB9C94583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895" y="5431855"/>
                <a:ext cx="666986" cy="369332"/>
              </a:xfrm>
              <a:prstGeom prst="rect">
                <a:avLst/>
              </a:prstGeom>
              <a:blipFill>
                <a:blip r:embed="rId27"/>
                <a:stretch>
                  <a:fillRect l="-3670" r="-9174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3" name="Oval 192">
            <a:extLst>
              <a:ext uri="{FF2B5EF4-FFF2-40B4-BE49-F238E27FC236}">
                <a16:creationId xmlns:a16="http://schemas.microsoft.com/office/drawing/2014/main" id="{7556C12C-82FD-3DFD-4F5A-91DAF3BFD674}"/>
              </a:ext>
            </a:extLst>
          </p:cNvPr>
          <p:cNvSpPr/>
          <p:nvPr/>
        </p:nvSpPr>
        <p:spPr>
          <a:xfrm>
            <a:off x="2490531" y="5792253"/>
            <a:ext cx="135686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223123F6-F3A1-CC3C-3252-EE6E0F53ED6E}"/>
                  </a:ext>
                </a:extLst>
              </p:cNvPr>
              <p:cNvSpPr txBox="1"/>
              <p:nvPr/>
            </p:nvSpPr>
            <p:spPr>
              <a:xfrm>
                <a:off x="2224881" y="5428752"/>
                <a:ext cx="6669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223123F6-F3A1-CC3C-3252-EE6E0F53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881" y="5428752"/>
                <a:ext cx="666986" cy="369332"/>
              </a:xfrm>
              <a:prstGeom prst="rect">
                <a:avLst/>
              </a:prstGeom>
              <a:blipFill>
                <a:blip r:embed="rId28"/>
                <a:stretch>
                  <a:fillRect l="-3670" r="-10092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1" name="Connector: Curved 200">
            <a:extLst>
              <a:ext uri="{FF2B5EF4-FFF2-40B4-BE49-F238E27FC236}">
                <a16:creationId xmlns:a16="http://schemas.microsoft.com/office/drawing/2014/main" id="{FBED73E7-DDDA-DA20-C208-17B844793929}"/>
              </a:ext>
            </a:extLst>
          </p:cNvPr>
          <p:cNvCxnSpPr>
            <a:cxnSpLocks/>
            <a:stCxn id="189" idx="4"/>
            <a:endCxn id="210" idx="2"/>
          </p:cNvCxnSpPr>
          <p:nvPr/>
        </p:nvCxnSpPr>
        <p:spPr>
          <a:xfrm rot="16200000" flipH="1">
            <a:off x="3201041" y="3995824"/>
            <a:ext cx="410928" cy="4284313"/>
          </a:xfrm>
          <a:prstGeom prst="curvedConnector2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D27FBE1A-1E64-2207-A229-95DD5FA51A89}"/>
              </a:ext>
            </a:extLst>
          </p:cNvPr>
          <p:cNvCxnSpPr>
            <a:cxnSpLocks/>
          </p:cNvCxnSpPr>
          <p:nvPr/>
        </p:nvCxnSpPr>
        <p:spPr>
          <a:xfrm flipV="1">
            <a:off x="6145965" y="4694089"/>
            <a:ext cx="5898" cy="12343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D043EEE0-1161-4EA4-B6F9-685CF2CDF260}"/>
              </a:ext>
            </a:extLst>
          </p:cNvPr>
          <p:cNvCxnSpPr>
            <a:cxnSpLocks/>
          </p:cNvCxnSpPr>
          <p:nvPr/>
        </p:nvCxnSpPr>
        <p:spPr>
          <a:xfrm flipH="1">
            <a:off x="5247627" y="5922587"/>
            <a:ext cx="904237" cy="735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Oval 209">
            <a:extLst>
              <a:ext uri="{FF2B5EF4-FFF2-40B4-BE49-F238E27FC236}">
                <a16:creationId xmlns:a16="http://schemas.microsoft.com/office/drawing/2014/main" id="{981B6BD1-607B-7DE2-933D-E799B99F084C}"/>
              </a:ext>
            </a:extLst>
          </p:cNvPr>
          <p:cNvSpPr/>
          <p:nvPr/>
        </p:nvSpPr>
        <p:spPr>
          <a:xfrm>
            <a:off x="5548662" y="6274865"/>
            <a:ext cx="135686" cy="13716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9328B602-D03F-7788-7601-696BE0F927A7}"/>
              </a:ext>
            </a:extLst>
          </p:cNvPr>
          <p:cNvCxnSpPr>
            <a:cxnSpLocks/>
          </p:cNvCxnSpPr>
          <p:nvPr/>
        </p:nvCxnSpPr>
        <p:spPr>
          <a:xfrm>
            <a:off x="6151863" y="5940557"/>
            <a:ext cx="1289718" cy="38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3CD58909-00AC-C6A8-B777-1C55106EFB9B}"/>
              </a:ext>
            </a:extLst>
          </p:cNvPr>
          <p:cNvSpPr/>
          <p:nvPr/>
        </p:nvSpPr>
        <p:spPr>
          <a:xfrm>
            <a:off x="6880626" y="5892216"/>
            <a:ext cx="135686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689DC809-8277-52D2-9669-08D360DA702B}"/>
              </a:ext>
            </a:extLst>
          </p:cNvPr>
          <p:cNvSpPr/>
          <p:nvPr/>
        </p:nvSpPr>
        <p:spPr>
          <a:xfrm>
            <a:off x="6089158" y="4993622"/>
            <a:ext cx="135686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66E80FCF-B772-367B-D08A-D1F95398AD20}"/>
                  </a:ext>
                </a:extLst>
              </p:cNvPr>
              <p:cNvSpPr txBox="1"/>
              <p:nvPr/>
            </p:nvSpPr>
            <p:spPr>
              <a:xfrm>
                <a:off x="5409813" y="5956584"/>
                <a:ext cx="26565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66E80FCF-B772-367B-D08A-D1F95398A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813" y="5956584"/>
                <a:ext cx="265650" cy="338554"/>
              </a:xfrm>
              <a:prstGeom prst="rect">
                <a:avLst/>
              </a:prstGeom>
              <a:blipFill>
                <a:blip r:embed="rId29"/>
                <a:stretch>
                  <a:fillRect r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4C792521-C060-221A-3F77-55D16AD846C3}"/>
                  </a:ext>
                </a:extLst>
              </p:cNvPr>
              <p:cNvSpPr txBox="1"/>
              <p:nvPr/>
            </p:nvSpPr>
            <p:spPr>
              <a:xfrm>
                <a:off x="5786914" y="4892925"/>
                <a:ext cx="30290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4C792521-C060-221A-3F77-55D16AD84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914" y="4892925"/>
                <a:ext cx="302902" cy="33855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D5851DCE-8A2A-B936-C84C-AA28A0C55E4D}"/>
                  </a:ext>
                </a:extLst>
              </p:cNvPr>
              <p:cNvSpPr txBox="1"/>
              <p:nvPr/>
            </p:nvSpPr>
            <p:spPr>
              <a:xfrm>
                <a:off x="6803764" y="5560070"/>
                <a:ext cx="30290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D5851DCE-8A2A-B936-C84C-AA28A0C55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64" y="5560070"/>
                <a:ext cx="302902" cy="33855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E7F24867-CF56-8063-DD7D-5B0D2E15C82B}"/>
                  </a:ext>
                </a:extLst>
              </p:cNvPr>
              <p:cNvSpPr txBox="1"/>
              <p:nvPr/>
            </p:nvSpPr>
            <p:spPr>
              <a:xfrm>
                <a:off x="5837165" y="5661170"/>
                <a:ext cx="30290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E7F24867-CF56-8063-DD7D-5B0D2E15C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165" y="5661170"/>
                <a:ext cx="302902" cy="33855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Oval 217">
            <a:extLst>
              <a:ext uri="{FF2B5EF4-FFF2-40B4-BE49-F238E27FC236}">
                <a16:creationId xmlns:a16="http://schemas.microsoft.com/office/drawing/2014/main" id="{C6DAB661-2730-05E4-0683-1B9F31F5433B}"/>
              </a:ext>
            </a:extLst>
          </p:cNvPr>
          <p:cNvSpPr/>
          <p:nvPr/>
        </p:nvSpPr>
        <p:spPr>
          <a:xfrm>
            <a:off x="6075173" y="5859907"/>
            <a:ext cx="135686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94196B90-3DB6-94CE-9E14-407795B49F00}"/>
              </a:ext>
            </a:extLst>
          </p:cNvPr>
          <p:cNvCxnSpPr>
            <a:cxnSpLocks/>
          </p:cNvCxnSpPr>
          <p:nvPr/>
        </p:nvCxnSpPr>
        <p:spPr>
          <a:xfrm flipV="1">
            <a:off x="8861907" y="4665370"/>
            <a:ext cx="0" cy="17851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7F8BAE77-2E21-2784-D227-82FBD3FB478E}"/>
              </a:ext>
            </a:extLst>
          </p:cNvPr>
          <p:cNvCxnSpPr>
            <a:cxnSpLocks/>
          </p:cNvCxnSpPr>
          <p:nvPr/>
        </p:nvCxnSpPr>
        <p:spPr>
          <a:xfrm>
            <a:off x="8848360" y="6440558"/>
            <a:ext cx="1913515" cy="9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EBAEACD5-8E62-2E55-CA19-07944346AB11}"/>
                  </a:ext>
                </a:extLst>
              </p:cNvPr>
              <p:cNvSpPr txBox="1"/>
              <p:nvPr/>
            </p:nvSpPr>
            <p:spPr>
              <a:xfrm>
                <a:off x="10530047" y="6255892"/>
                <a:ext cx="889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EBAEACD5-8E62-2E55-CA19-07944346A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047" y="6255892"/>
                <a:ext cx="889306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F6F881D6-177C-2DBE-16C0-3608FFE0FFDA}"/>
                  </a:ext>
                </a:extLst>
              </p:cNvPr>
              <p:cNvSpPr txBox="1"/>
              <p:nvPr/>
            </p:nvSpPr>
            <p:spPr>
              <a:xfrm>
                <a:off x="8639580" y="4302276"/>
                <a:ext cx="4446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F6F881D6-177C-2DBE-16C0-3608FFE0F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580" y="4302276"/>
                <a:ext cx="444653" cy="369332"/>
              </a:xfrm>
              <a:prstGeom prst="rect">
                <a:avLst/>
              </a:prstGeom>
              <a:blipFill>
                <a:blip r:embed="rId3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Oval 225">
            <a:extLst>
              <a:ext uri="{FF2B5EF4-FFF2-40B4-BE49-F238E27FC236}">
                <a16:creationId xmlns:a16="http://schemas.microsoft.com/office/drawing/2014/main" id="{DAC86A0C-60EB-1D8A-9BE5-DDC7E7CF8558}"/>
              </a:ext>
            </a:extLst>
          </p:cNvPr>
          <p:cNvSpPr/>
          <p:nvPr/>
        </p:nvSpPr>
        <p:spPr>
          <a:xfrm>
            <a:off x="9387571" y="5741685"/>
            <a:ext cx="135686" cy="13716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4312722C-C00D-448E-CD3B-21B9CBB419CF}"/>
              </a:ext>
            </a:extLst>
          </p:cNvPr>
          <p:cNvSpPr/>
          <p:nvPr/>
        </p:nvSpPr>
        <p:spPr>
          <a:xfrm>
            <a:off x="10261031" y="5847030"/>
            <a:ext cx="135686" cy="1371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3A9039CE-756B-DB42-6609-096279B4982B}"/>
                  </a:ext>
                </a:extLst>
              </p:cNvPr>
              <p:cNvSpPr txBox="1"/>
              <p:nvPr/>
            </p:nvSpPr>
            <p:spPr>
              <a:xfrm>
                <a:off x="4710944" y="4302276"/>
                <a:ext cx="29939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/>
                  <a:t>Prior representation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𝜻</m:t>
                        </m:r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3A9039CE-756B-DB42-6609-096279B49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44" y="4302276"/>
                <a:ext cx="2993932" cy="369332"/>
              </a:xfrm>
              <a:prstGeom prst="rect">
                <a:avLst/>
              </a:prstGeom>
              <a:blipFill>
                <a:blip r:embed="rId35"/>
                <a:stretch>
                  <a:fillRect l="-1833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3" name="Connector: Curved 242">
            <a:extLst>
              <a:ext uri="{FF2B5EF4-FFF2-40B4-BE49-F238E27FC236}">
                <a16:creationId xmlns:a16="http://schemas.microsoft.com/office/drawing/2014/main" id="{4D163EC2-7525-73E6-1308-FA462CBF2076}"/>
              </a:ext>
            </a:extLst>
          </p:cNvPr>
          <p:cNvCxnSpPr>
            <a:cxnSpLocks/>
            <a:stCxn id="210" idx="5"/>
            <a:endCxn id="226" idx="1"/>
          </p:cNvCxnSpPr>
          <p:nvPr/>
        </p:nvCxnSpPr>
        <p:spPr>
          <a:xfrm rot="5400000" flipH="1" flipV="1">
            <a:off x="7220876" y="4205372"/>
            <a:ext cx="630166" cy="3742965"/>
          </a:xfrm>
          <a:prstGeom prst="curvedConnector5">
            <a:avLst>
              <a:gd name="adj1" fmla="val -36276"/>
              <a:gd name="adj2" fmla="val 50000"/>
              <a:gd name="adj3" fmla="val 136276"/>
            </a:avLst>
          </a:prstGeom>
          <a:ln w="28575">
            <a:solidFill>
              <a:srgbClr val="FF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>
            <a:extLst>
              <a:ext uri="{FF2B5EF4-FFF2-40B4-BE49-F238E27FC236}">
                <a16:creationId xmlns:a16="http://schemas.microsoft.com/office/drawing/2014/main" id="{069DC19F-091B-0C8F-E374-F634CE223CB9}"/>
              </a:ext>
            </a:extLst>
          </p:cNvPr>
          <p:cNvSpPr txBox="1"/>
          <p:nvPr/>
        </p:nvSpPr>
        <p:spPr>
          <a:xfrm>
            <a:off x="173524" y="4314183"/>
            <a:ext cx="3945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Data fusion via Pro-NDF: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23A665FD-6E29-1EDA-C169-4FBBFFAF4986}"/>
                  </a:ext>
                </a:extLst>
              </p:cNvPr>
              <p:cNvSpPr txBox="1"/>
              <p:nvPr/>
            </p:nvSpPr>
            <p:spPr>
              <a:xfrm>
                <a:off x="5725027" y="6141408"/>
                <a:ext cx="7817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[1,0,0]</m:t>
                      </m:r>
                    </m:oMath>
                  </m:oMathPara>
                </a14:m>
                <a:endParaRPr 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23A665FD-6E29-1EDA-C169-4FBBFFAF4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027" y="6141408"/>
                <a:ext cx="781786" cy="369332"/>
              </a:xfrm>
              <a:prstGeom prst="rect">
                <a:avLst/>
              </a:prstGeom>
              <a:blipFill>
                <a:blip r:embed="rId36"/>
                <a:stretch>
                  <a:fillRect l="-2344" r="-8594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7B57853B-0B94-B0C1-0CF4-858DC707F29D}"/>
                  </a:ext>
                </a:extLst>
              </p:cNvPr>
              <p:cNvSpPr txBox="1"/>
              <p:nvPr/>
            </p:nvSpPr>
            <p:spPr>
              <a:xfrm>
                <a:off x="3054857" y="5613418"/>
                <a:ext cx="636481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7B57853B-0B94-B0C1-0CF4-858DC707F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857" y="5613418"/>
                <a:ext cx="636481" cy="439736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Oval 262">
            <a:extLst>
              <a:ext uri="{FF2B5EF4-FFF2-40B4-BE49-F238E27FC236}">
                <a16:creationId xmlns:a16="http://schemas.microsoft.com/office/drawing/2014/main" id="{A58CE17C-F91A-5D08-81E8-C7CE88E2A45B}"/>
              </a:ext>
            </a:extLst>
          </p:cNvPr>
          <p:cNvSpPr/>
          <p:nvPr/>
        </p:nvSpPr>
        <p:spPr>
          <a:xfrm rot="13570558">
            <a:off x="9250728" y="5412218"/>
            <a:ext cx="410307" cy="786041"/>
          </a:xfrm>
          <a:prstGeom prst="ellipse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2959D0DD-1BA1-F1D5-2439-A06DF8A55409}"/>
              </a:ext>
            </a:extLst>
          </p:cNvPr>
          <p:cNvSpPr/>
          <p:nvPr/>
        </p:nvSpPr>
        <p:spPr>
          <a:xfrm rot="13570558">
            <a:off x="9192284" y="5261866"/>
            <a:ext cx="519559" cy="1103646"/>
          </a:xfrm>
          <a:prstGeom prst="ellipse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C0D43DD2-9A5E-B0C5-9C0B-1005C03B6D2D}"/>
              </a:ext>
            </a:extLst>
          </p:cNvPr>
          <p:cNvSpPr/>
          <p:nvPr/>
        </p:nvSpPr>
        <p:spPr>
          <a:xfrm rot="9620855">
            <a:off x="10209509" y="5654419"/>
            <a:ext cx="242922" cy="533271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56D226FA-9D46-7A55-80E9-1754BA485D78}"/>
              </a:ext>
            </a:extLst>
          </p:cNvPr>
          <p:cNvSpPr/>
          <p:nvPr/>
        </p:nvSpPr>
        <p:spPr>
          <a:xfrm rot="9620855">
            <a:off x="10150083" y="5509398"/>
            <a:ext cx="338556" cy="769156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4F9BDC75-36D2-BA88-20BC-D37E47F59153}"/>
              </a:ext>
            </a:extLst>
          </p:cNvPr>
          <p:cNvSpPr/>
          <p:nvPr/>
        </p:nvSpPr>
        <p:spPr>
          <a:xfrm rot="9620855">
            <a:off x="10090160" y="5444422"/>
            <a:ext cx="437831" cy="891128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4511E053-DDFC-E881-4181-1279CFF58E22}"/>
              </a:ext>
            </a:extLst>
          </p:cNvPr>
          <p:cNvSpPr/>
          <p:nvPr/>
        </p:nvSpPr>
        <p:spPr>
          <a:xfrm rot="19903329">
            <a:off x="11047041" y="5713040"/>
            <a:ext cx="135686" cy="1371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5CD687BB-E54E-8982-FD3E-49E19180F835}"/>
              </a:ext>
            </a:extLst>
          </p:cNvPr>
          <p:cNvSpPr/>
          <p:nvPr/>
        </p:nvSpPr>
        <p:spPr>
          <a:xfrm rot="7924184">
            <a:off x="11008219" y="5533129"/>
            <a:ext cx="242922" cy="533271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99334BE3-E8DE-1ADA-5C55-E88036A2D9BB}"/>
              </a:ext>
            </a:extLst>
          </p:cNvPr>
          <p:cNvSpPr/>
          <p:nvPr/>
        </p:nvSpPr>
        <p:spPr>
          <a:xfrm rot="7924184">
            <a:off x="10948793" y="5388108"/>
            <a:ext cx="338556" cy="769156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89AE97EB-A33B-EDF7-6DED-4CACBF90B794}"/>
              </a:ext>
            </a:extLst>
          </p:cNvPr>
          <p:cNvSpPr/>
          <p:nvPr/>
        </p:nvSpPr>
        <p:spPr>
          <a:xfrm rot="7924184">
            <a:off x="10888870" y="5323132"/>
            <a:ext cx="437831" cy="891128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897C6E-4BD0-7918-5789-4A3C79B21024}"/>
              </a:ext>
            </a:extLst>
          </p:cNvPr>
          <p:cNvSpPr/>
          <p:nvPr/>
        </p:nvSpPr>
        <p:spPr>
          <a:xfrm>
            <a:off x="9744754" y="2611880"/>
            <a:ext cx="135686" cy="1371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D8BB92-6AD9-F4B6-774D-E30587DDB58F}"/>
              </a:ext>
            </a:extLst>
          </p:cNvPr>
          <p:cNvSpPr/>
          <p:nvPr/>
        </p:nvSpPr>
        <p:spPr>
          <a:xfrm>
            <a:off x="10886961" y="2281637"/>
            <a:ext cx="135686" cy="1371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1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4" grpId="0"/>
      <p:bldP spid="7" grpId="0"/>
      <p:bldP spid="41" grpId="0"/>
      <p:bldP spid="86" grpId="0"/>
      <p:bldP spid="94" grpId="0" animBg="1"/>
      <p:bldP spid="95" grpId="0" animBg="1"/>
      <p:bldP spid="96" grpId="0"/>
      <p:bldP spid="106" grpId="0" animBg="1"/>
      <p:bldP spid="107" grpId="0"/>
      <p:bldP spid="108" grpId="0" animBg="1"/>
      <p:bldP spid="109" grpId="0"/>
      <p:bldP spid="110" grpId="0" animBg="1"/>
      <p:bldP spid="111" grpId="0"/>
      <p:bldP spid="113" grpId="0" animBg="1"/>
      <p:bldP spid="114" grpId="0"/>
      <p:bldP spid="127" grpId="0" animBg="1"/>
      <p:bldP spid="128" grpId="0"/>
      <p:bldP spid="129" grpId="0" animBg="1"/>
      <p:bldP spid="134" grpId="0"/>
      <p:bldP spid="148" grpId="0"/>
      <p:bldP spid="156" grpId="0"/>
      <p:bldP spid="157" grpId="0"/>
      <p:bldP spid="165" grpId="0" animBg="1"/>
      <p:bldP spid="169" grpId="0"/>
      <p:bldP spid="171" grpId="0" animBg="1"/>
      <p:bldP spid="172" grpId="0" animBg="1"/>
      <p:bldP spid="173" grpId="0" animBg="1"/>
      <p:bldP spid="174" grpId="0" animBg="1"/>
      <p:bldP spid="175" grpId="0" animBg="1"/>
      <p:bldP spid="189" grpId="0" animBg="1"/>
      <p:bldP spid="190" grpId="0"/>
      <p:bldP spid="191" grpId="0" animBg="1"/>
      <p:bldP spid="192" grpId="0"/>
      <p:bldP spid="193" grpId="0" animBg="1"/>
      <p:bldP spid="194" grpId="0"/>
      <p:bldP spid="210" grpId="0" animBg="1"/>
      <p:bldP spid="212" grpId="0" animBg="1"/>
      <p:bldP spid="213" grpId="0" animBg="1"/>
      <p:bldP spid="214" grpId="0"/>
      <p:bldP spid="215" grpId="0"/>
      <p:bldP spid="216" grpId="0"/>
      <p:bldP spid="217" grpId="0"/>
      <p:bldP spid="218" grpId="0" animBg="1"/>
      <p:bldP spid="224" grpId="0"/>
      <p:bldP spid="225" grpId="0"/>
      <p:bldP spid="226" grpId="0" animBg="1"/>
      <p:bldP spid="239" grpId="0" animBg="1"/>
      <p:bldP spid="241" grpId="0"/>
      <p:bldP spid="249" grpId="0"/>
      <p:bldP spid="250" grpId="0"/>
      <p:bldP spid="261" grpId="0"/>
      <p:bldP spid="263" grpId="0" animBg="1"/>
      <p:bldP spid="264" grpId="0" animBg="1"/>
      <p:bldP spid="265" grpId="0" animBg="1"/>
      <p:bldP spid="269" grpId="0" animBg="1"/>
      <p:bldP spid="270" grpId="0" animBg="1"/>
      <p:bldP spid="272" grpId="0" animBg="1"/>
      <p:bldP spid="273" grpId="0" animBg="1"/>
      <p:bldP spid="274" grpId="0" animBg="1"/>
      <p:bldP spid="275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B2A1E-B8F8-47D8-B4DB-FF6231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82ECE-B960-4390-88C4-4136EEE46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engineering application 1: </a:t>
            </a:r>
            <a:r>
              <a:rPr lang="en-US" dirty="0" err="1"/>
              <a:t>dns</a:t>
            </a:r>
            <a:r>
              <a:rPr lang="en-US" dirty="0"/>
              <a:t>-rom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35460-8B56-F4E4-FFBB-2B377EB2D7AF}"/>
              </a:ext>
            </a:extLst>
          </p:cNvPr>
          <p:cNvSpPr txBox="1"/>
          <p:nvPr/>
        </p:nvSpPr>
        <p:spPr>
          <a:xfrm>
            <a:off x="2586456" y="6213407"/>
            <a:ext cx="9182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</a:rPr>
              <a:t>Deng, S., Mora, C., </a:t>
            </a:r>
            <a:r>
              <a:rPr lang="en-US" sz="1400" dirty="0" err="1">
                <a:solidFill>
                  <a:srgbClr val="002060"/>
                </a:solidFill>
              </a:rPr>
              <a:t>Apelian</a:t>
            </a:r>
            <a:r>
              <a:rPr lang="en-US" sz="1400" dirty="0">
                <a:solidFill>
                  <a:srgbClr val="002060"/>
                </a:solidFill>
              </a:rPr>
              <a:t>, D., &amp; </a:t>
            </a:r>
            <a:r>
              <a:rPr lang="en-US" sz="1400" dirty="0" err="1">
                <a:solidFill>
                  <a:srgbClr val="002060"/>
                </a:solidFill>
              </a:rPr>
              <a:t>Bostanabad</a:t>
            </a:r>
            <a:r>
              <a:rPr lang="en-US" sz="1400" dirty="0">
                <a:solidFill>
                  <a:srgbClr val="002060"/>
                </a:solidFill>
              </a:rPr>
              <a:t>, R. (2023). Data-Driven Calibration of </a:t>
            </a:r>
            <a:r>
              <a:rPr lang="en-US" sz="1400" dirty="0" err="1">
                <a:solidFill>
                  <a:srgbClr val="002060"/>
                </a:solidFill>
              </a:rPr>
              <a:t>Multifidelity</a:t>
            </a:r>
            <a:r>
              <a:rPr lang="en-US" sz="1400" dirty="0">
                <a:solidFill>
                  <a:srgbClr val="002060"/>
                </a:solidFill>
              </a:rPr>
              <a:t> Multiscale Fracture Models Via Latent Map Gaussian Process. Journal of Mechanical Design, 145(1), 011705.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B6CEE5-91ED-E70B-B0BC-A0BED7BF752A}"/>
                  </a:ext>
                </a:extLst>
              </p:cNvPr>
              <p:cNvSpPr txBox="1"/>
              <p:nvPr/>
            </p:nvSpPr>
            <p:spPr>
              <a:xfrm>
                <a:off x="327772" y="3309975"/>
                <a:ext cx="5693723" cy="2000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Multi-fidelity data sets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/>
                  <a:t> data sources (1 HF and 3 LF)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</a:rPr>
                  <a:t> HF </a:t>
                </a:r>
                <a:r>
                  <a:rPr lang="en-US" sz="2000" dirty="0">
                    <a:effectLst/>
                  </a:rPr>
                  <a:t>samples from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</a:rPr>
                  <a:t>DNS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110,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170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LF samples from ROM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=3200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=1600</m:t>
                    </m:r>
                  </m:oMath>
                </a14:m>
                <a:r>
                  <a:rPr lang="en-US" sz="2000" dirty="0">
                    <a:effectLst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  <a:effectLst/>
                  </a:rPr>
                  <a:t> </a:t>
                </a:r>
                <a:r>
                  <a:rPr lang="en-US" sz="2000" dirty="0">
                    <a:effectLst/>
                  </a:rPr>
                  <a:t>clusters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Training-test split for each source: 80-20%</a:t>
                </a:r>
                <a:endParaRPr 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B6CEE5-91ED-E70B-B0BC-A0BED7BF7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72" y="3309975"/>
                <a:ext cx="5693723" cy="2000548"/>
              </a:xfrm>
              <a:prstGeom prst="rect">
                <a:avLst/>
              </a:prstGeom>
              <a:blipFill>
                <a:blip r:embed="rId2"/>
                <a:stretch>
                  <a:fillRect l="-1713" t="-2134" r="-749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F3D4B2-6E4C-4986-F339-D374AF85F75C}"/>
                  </a:ext>
                </a:extLst>
              </p:cNvPr>
              <p:cNvSpPr txBox="1"/>
              <p:nvPr/>
            </p:nvSpPr>
            <p:spPr>
              <a:xfrm>
                <a:off x="5941333" y="3314684"/>
                <a:ext cx="5948295" cy="2889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Data overview </a:t>
                </a:r>
              </a:p>
              <a:p>
                <a:pPr algn="just"/>
                <a:r>
                  <a:rPr lang="en-US" sz="2000" dirty="0"/>
                  <a:t>A data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contains: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Inputs</a:t>
                </a:r>
                <a:r>
                  <a:rPr lang="en-US" sz="2000" dirty="0"/>
                  <a:t>:</a:t>
                </a:r>
              </a:p>
              <a:p>
                <a:pPr lvl="1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/>
                  <a:t>: four microstructural descriptors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/>
                  <a:t> and two material properties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: source indicator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Output</a:t>
                </a:r>
                <a:r>
                  <a:rPr lang="en-US" sz="2000" dirty="0"/>
                  <a:t>:</a:t>
                </a:r>
              </a:p>
              <a:p>
                <a:pPr lvl="1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/>
                  <a:t>: microstructure toughness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F3D4B2-6E4C-4986-F339-D374AF85F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333" y="3314684"/>
                <a:ext cx="5948295" cy="2889765"/>
              </a:xfrm>
              <a:prstGeom prst="rect">
                <a:avLst/>
              </a:prstGeom>
              <a:blipFill>
                <a:blip r:embed="rId3"/>
                <a:stretch>
                  <a:fillRect l="-1641" t="-1477" b="-29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C5C9A2E7-F874-067A-B899-F9C63C893EE8}"/>
              </a:ext>
            </a:extLst>
          </p:cNvPr>
          <p:cNvGrpSpPr/>
          <p:nvPr/>
        </p:nvGrpSpPr>
        <p:grpSpPr>
          <a:xfrm>
            <a:off x="1753047" y="713057"/>
            <a:ext cx="8685906" cy="2664329"/>
            <a:chOff x="1557428" y="2217857"/>
            <a:chExt cx="8736945" cy="304517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DB94EC9-E428-7CAF-B8DA-B3EE60952801}"/>
                </a:ext>
              </a:extLst>
            </p:cNvPr>
            <p:cNvGrpSpPr/>
            <p:nvPr/>
          </p:nvGrpSpPr>
          <p:grpSpPr>
            <a:xfrm>
              <a:off x="1557428" y="2217857"/>
              <a:ext cx="8736945" cy="3045170"/>
              <a:chOff x="1557428" y="2217857"/>
              <a:chExt cx="8736945" cy="304517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D9218A4-A4E2-67E6-932A-501030637164}"/>
                  </a:ext>
                </a:extLst>
              </p:cNvPr>
              <p:cNvGrpSpPr/>
              <p:nvPr/>
            </p:nvGrpSpPr>
            <p:grpSpPr>
              <a:xfrm>
                <a:off x="1557428" y="2217857"/>
                <a:ext cx="8736945" cy="3045170"/>
                <a:chOff x="228600" y="1662828"/>
                <a:chExt cx="7140305" cy="23774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A8C2DDAD-451B-C944-6647-938EACB1AC10}"/>
                    </a:ext>
                  </a:extLst>
                </p:cNvPr>
                <p:cNvGrpSpPr/>
                <p:nvPr/>
              </p:nvGrpSpPr>
              <p:grpSpPr>
                <a:xfrm>
                  <a:off x="228600" y="1662828"/>
                  <a:ext cx="7140305" cy="2377400"/>
                  <a:chOff x="228600" y="1662828"/>
                  <a:chExt cx="7272867" cy="2377400"/>
                </a:xfrm>
              </p:grpSpPr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B2780D5A-99E2-A24F-A0D9-95AF1C46AE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6090"/>
                  <a:stretch/>
                </p:blipFill>
                <p:spPr>
                  <a:xfrm>
                    <a:off x="228600" y="1662828"/>
                    <a:ext cx="7272867" cy="2377400"/>
                  </a:xfrm>
                  <a:prstGeom prst="rect">
                    <a:avLst/>
                  </a:prstGeom>
                </p:spPr>
              </p:pic>
              <p:sp>
                <p:nvSpPr>
                  <p:cNvPr id="45" name="Arrow: Down 44">
                    <a:extLst>
                      <a:ext uri="{FF2B5EF4-FFF2-40B4-BE49-F238E27FC236}">
                        <a16:creationId xmlns:a16="http://schemas.microsoft.com/office/drawing/2014/main" id="{70E6753B-F2BD-F0C1-A74B-A9F46EA1650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81737" y="1938063"/>
                    <a:ext cx="315211" cy="2629902"/>
                  </a:xfrm>
                  <a:prstGeom prst="downArrow">
                    <a:avLst>
                      <a:gd name="adj1" fmla="val 73014"/>
                      <a:gd name="adj2" fmla="val 82182"/>
                    </a:avLst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4C18BEAB-EC44-3746-0408-D7565F95330E}"/>
                      </a:ext>
                    </a:extLst>
                  </p:cNvPr>
                  <p:cNvSpPr txBox="1"/>
                  <p:nvPr/>
                </p:nvSpPr>
                <p:spPr>
                  <a:xfrm>
                    <a:off x="4424392" y="2935444"/>
                    <a:ext cx="2629902" cy="47780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>
                      <a:lnSpc>
                        <a:spcPts val="4000"/>
                      </a:lnSpc>
                    </a:pPr>
                    <a:r>
                      <a:rPr lang="en-US" sz="20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Cost, accuracy</a:t>
                    </a: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D3E9C42-AF9A-BCD5-CBCC-195120E1CBB5}"/>
                      </a:ext>
                    </a:extLst>
                  </p:cNvPr>
                  <p:cNvSpPr txBox="1"/>
                  <p:nvPr/>
                </p:nvSpPr>
                <p:spPr>
                  <a:xfrm>
                    <a:off x="648975" y="3339391"/>
                    <a:ext cx="1755394" cy="57672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srgbClr val="0000FF"/>
                        </a:solidFill>
                      </a:rPr>
                      <a:t>Source 1:</a:t>
                    </a:r>
                    <a:br>
                      <a:rPr lang="en-US" b="1" dirty="0">
                        <a:solidFill>
                          <a:srgbClr val="0000FF"/>
                        </a:solidFill>
                      </a:rPr>
                    </a:br>
                    <a:r>
                      <a:rPr lang="en-US" b="1" dirty="0">
                        <a:solidFill>
                          <a:srgbClr val="0000FF"/>
                        </a:solidFill>
                      </a:rPr>
                      <a:t>DNS</a:t>
                    </a:r>
                  </a:p>
                </p:txBody>
              </p:sp>
            </p:grpSp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65433335-09CB-EF5A-F5C5-E701817711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89583" t="9355" r="504" b="53299"/>
                <a:stretch/>
              </p:blipFill>
              <p:spPr>
                <a:xfrm>
                  <a:off x="4294728" y="1870095"/>
                  <a:ext cx="843610" cy="922900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1413671F-6D25-6D46-6700-4CCA3C52FA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63816" t="9591" r="26270" b="51590"/>
                <a:stretch/>
              </p:blipFill>
              <p:spPr>
                <a:xfrm>
                  <a:off x="6475024" y="1870095"/>
                  <a:ext cx="843607" cy="922899"/>
                </a:xfrm>
                <a:prstGeom prst="rect">
                  <a:avLst/>
                </a:prstGeom>
              </p:spPr>
            </p:pic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266FDF4-AC16-CE6E-A9FA-2EA60096255C}"/>
                  </a:ext>
                </a:extLst>
              </p:cNvPr>
              <p:cNvSpPr/>
              <p:nvPr/>
            </p:nvSpPr>
            <p:spPr>
              <a:xfrm>
                <a:off x="7291602" y="4470720"/>
                <a:ext cx="1468939" cy="6025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92A27FE-8006-BCBC-CA4D-43711A6F7EE1}"/>
                    </a:ext>
                  </a:extLst>
                </p:cNvPr>
                <p:cNvSpPr txBox="1"/>
                <p:nvPr/>
              </p:nvSpPr>
              <p:spPr>
                <a:xfrm>
                  <a:off x="6329890" y="4394876"/>
                  <a:ext cx="3696512" cy="7387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0000FF"/>
                      </a:solidFill>
                    </a:rPr>
                    <a:t>Source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b="1" dirty="0">
                      <a:solidFill>
                        <a:srgbClr val="0000FF"/>
                      </a:solidFill>
                    </a:rPr>
                    <a:t>:</a:t>
                  </a:r>
                  <a:br>
                    <a:rPr lang="en-US" b="1" dirty="0">
                      <a:solidFill>
                        <a:srgbClr val="0000FF"/>
                      </a:solidFill>
                    </a:rPr>
                  </a:br>
                  <a:r>
                    <a:rPr lang="en-US" b="1" dirty="0">
                      <a:solidFill>
                        <a:srgbClr val="0000FF"/>
                      </a:solidFill>
                    </a:rPr>
                    <a:t>ROM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b="1" dirty="0">
                      <a:solidFill>
                        <a:srgbClr val="0000FF"/>
                      </a:solidFill>
                    </a:rPr>
                    <a:t> clusters</a:t>
                  </a: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92A27FE-8006-BCBC-CA4D-43711A6F7E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9890" y="4394876"/>
                  <a:ext cx="3696512" cy="738718"/>
                </a:xfrm>
                <a:prstGeom prst="rect">
                  <a:avLst/>
                </a:prstGeom>
                <a:blipFill>
                  <a:blip r:embed="rId5"/>
                  <a:stretch>
                    <a:fillRect t="-4717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759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B2A1E-B8F8-47D8-B4DB-FF6231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82ECE-B960-4390-88C4-4136EEE46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DNS-ROM: 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69C53-6902-CF40-27B9-5C9913A48FAB}"/>
              </a:ext>
            </a:extLst>
          </p:cNvPr>
          <p:cNvSpPr/>
          <p:nvPr/>
        </p:nvSpPr>
        <p:spPr>
          <a:xfrm>
            <a:off x="166433" y="754728"/>
            <a:ext cx="4337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Comparison against other data fusion approaches:</a:t>
            </a:r>
            <a:endParaRPr lang="en-US" sz="2400" b="1" dirty="0">
              <a:effectLst/>
            </a:endParaRPr>
          </a:p>
        </p:txBody>
      </p:sp>
      <p:graphicFrame>
        <p:nvGraphicFramePr>
          <p:cNvPr id="15" name="Table 124">
            <a:extLst>
              <a:ext uri="{FF2B5EF4-FFF2-40B4-BE49-F238E27FC236}">
                <a16:creationId xmlns:a16="http://schemas.microsoft.com/office/drawing/2014/main" id="{2527AFD9-F788-F1E6-6FB3-5CA38F51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37471"/>
              </p:ext>
            </p:extLst>
          </p:nvPr>
        </p:nvGraphicFramePr>
        <p:xfrm>
          <a:off x="492399" y="1704361"/>
          <a:ext cx="3507631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3923">
                  <a:extLst>
                    <a:ext uri="{9D8B030D-6E8A-4147-A177-3AD203B41FA5}">
                      <a16:colId xmlns:a16="http://schemas.microsoft.com/office/drawing/2014/main" val="2157359904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800562246"/>
                    </a:ext>
                  </a:extLst>
                </a:gridCol>
                <a:gridCol w="967575">
                  <a:extLst>
                    <a:ext uri="{9D8B030D-6E8A-4147-A177-3AD203B41FA5}">
                      <a16:colId xmlns:a16="http://schemas.microsoft.com/office/drawing/2014/main" val="9647925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+mj-lt"/>
                          <a:cs typeface="Times New Roman" panose="02020603050405020304" pitchFamily="18" charset="0"/>
                        </a:rPr>
                        <a:t>Model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+mj-lt"/>
                          <a:cs typeface="Times New Roman" panose="02020603050405020304" pitchFamily="18" charset="0"/>
                        </a:rPr>
                        <a:t>NRMSE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+mj-lt"/>
                          <a:cs typeface="Times New Roman" panose="02020603050405020304" pitchFamily="18" charset="0"/>
                        </a:rPr>
                        <a:t>NIS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97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+mj-lt"/>
                          <a:cs typeface="Times New Roman" panose="02020603050405020304" pitchFamily="18" charset="0"/>
                        </a:rPr>
                        <a:t>Pro-NDF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9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0.101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9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0.520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01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+mj-lt"/>
                          <a:cs typeface="Times New Roman" panose="02020603050405020304" pitchFamily="18" charset="0"/>
                        </a:rPr>
                        <a:t>LMGP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0.105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0.706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194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+mj-lt"/>
                          <a:cs typeface="Times New Roman" panose="02020603050405020304" pitchFamily="18" charset="0"/>
                        </a:rPr>
                        <a:t>MF-DGP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0.140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0.791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976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+mj-lt"/>
                          <a:cs typeface="Times New Roman" panose="02020603050405020304" pitchFamily="18" charset="0"/>
                        </a:rPr>
                        <a:t>SF-GP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0.123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0.653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87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+mj-lt"/>
                          <a:cs typeface="Times New Roman" panose="02020603050405020304" pitchFamily="18" charset="0"/>
                        </a:rPr>
                        <a:t>FFNN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0.113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329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+mj-lt"/>
                          <a:cs typeface="Times New Roman" panose="02020603050405020304" pitchFamily="18" charset="0"/>
                        </a:rPr>
                        <a:t>SMF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0.130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4041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4406D58-B3A9-6971-401F-37DD462BD020}"/>
              </a:ext>
            </a:extLst>
          </p:cNvPr>
          <p:cNvSpPr/>
          <p:nvPr/>
        </p:nvSpPr>
        <p:spPr>
          <a:xfrm>
            <a:off x="4651561" y="735568"/>
            <a:ext cx="2773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HF Predictions VS Test values:</a:t>
            </a:r>
            <a:endParaRPr lang="en-US" sz="2400" b="1" dirty="0"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C8BB5C-DE40-D34E-51B9-311C94B12A99}"/>
              </a:ext>
            </a:extLst>
          </p:cNvPr>
          <p:cNvSpPr/>
          <p:nvPr/>
        </p:nvSpPr>
        <p:spPr>
          <a:xfrm>
            <a:off x="8013026" y="754578"/>
            <a:ext cx="3173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Probabilistic fidelity manifold:</a:t>
            </a:r>
            <a:endParaRPr lang="en-US" sz="2400" b="1" dirty="0">
              <a:effectLst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376EF9-9375-6736-7CC7-0F93D202DF01}"/>
              </a:ext>
            </a:extLst>
          </p:cNvPr>
          <p:cNvGrpSpPr/>
          <p:nvPr/>
        </p:nvGrpSpPr>
        <p:grpSpPr>
          <a:xfrm>
            <a:off x="4450279" y="1612260"/>
            <a:ext cx="3291442" cy="3229166"/>
            <a:chOff x="4385733" y="1257764"/>
            <a:chExt cx="4096011" cy="422196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72B7609-A336-2B65-A2A0-FFFB1E3D3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85733" y="1257764"/>
              <a:ext cx="4096011" cy="422196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A5BB61-34CC-9EEA-5FC7-D0B60A0CB684}"/>
                </a:ext>
              </a:extLst>
            </p:cNvPr>
            <p:cNvSpPr/>
            <p:nvPr/>
          </p:nvSpPr>
          <p:spPr>
            <a:xfrm>
              <a:off x="6096000" y="1257764"/>
              <a:ext cx="1159933" cy="240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054FC5-210E-CA3D-2575-540A2E25081D}"/>
                </a:ext>
              </a:extLst>
            </p:cNvPr>
            <p:cNvSpPr/>
            <p:nvPr/>
          </p:nvSpPr>
          <p:spPr>
            <a:xfrm>
              <a:off x="5071534" y="1706192"/>
              <a:ext cx="440266" cy="240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C9A781-2995-6026-AC26-F13D883A7249}"/>
              </a:ext>
            </a:extLst>
          </p:cNvPr>
          <p:cNvGrpSpPr/>
          <p:nvPr/>
        </p:nvGrpSpPr>
        <p:grpSpPr>
          <a:xfrm>
            <a:off x="7950129" y="1796463"/>
            <a:ext cx="3609400" cy="3083839"/>
            <a:chOff x="8601557" y="1716621"/>
            <a:chExt cx="3211097" cy="240433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0BAF860-B25F-E693-CCA0-DC872B77D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01557" y="1716621"/>
              <a:ext cx="3211097" cy="2404333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6717419-54FE-7358-4B11-102122FA3A59}"/>
                </a:ext>
              </a:extLst>
            </p:cNvPr>
            <p:cNvSpPr/>
            <p:nvPr/>
          </p:nvSpPr>
          <p:spPr>
            <a:xfrm>
              <a:off x="9167544" y="1826610"/>
              <a:ext cx="220133" cy="240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86F9F6-3510-2396-C66D-1F4F7A05C719}"/>
              </a:ext>
            </a:extLst>
          </p:cNvPr>
          <p:cNvCxnSpPr>
            <a:cxnSpLocks/>
          </p:cNvCxnSpPr>
          <p:nvPr/>
        </p:nvCxnSpPr>
        <p:spPr>
          <a:xfrm flipH="1">
            <a:off x="10258978" y="3726253"/>
            <a:ext cx="512390" cy="172422"/>
          </a:xfrm>
          <a:prstGeom prst="straightConnector1">
            <a:avLst/>
          </a:prstGeom>
          <a:ln w="19050">
            <a:solidFill>
              <a:srgbClr val="66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639C2E-36F1-3EB9-FC30-DAD35BC7C6A8}"/>
                  </a:ext>
                </a:extLst>
              </p:cNvPr>
              <p:cNvSpPr txBox="1"/>
              <p:nvPr/>
            </p:nvSpPr>
            <p:spPr>
              <a:xfrm>
                <a:off x="9249344" y="3545424"/>
                <a:ext cx="12002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1" dirty="0">
                    <a:solidFill>
                      <a:srgbClr val="66FF66"/>
                    </a:solidFill>
                  </a:rPr>
                  <a:t>ROM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66FF66"/>
                        </a:solidFill>
                        <a:latin typeface="Cambria Math" panose="02040503050406030204" pitchFamily="18" charset="0"/>
                      </a:rPr>
                      <m:t>𝟖𝟎𝟎</m:t>
                    </m:r>
                  </m:oMath>
                </a14:m>
                <a:endParaRPr lang="en-US" sz="1600" b="1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639C2E-36F1-3EB9-FC30-DAD35BC7C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344" y="3545424"/>
                <a:ext cx="1200259" cy="584775"/>
              </a:xfrm>
              <a:prstGeom prst="rect">
                <a:avLst/>
              </a:prstGeom>
              <a:blipFill>
                <a:blip r:embed="rId4"/>
                <a:stretch>
                  <a:fillRect l="-2538" t="-3125" r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5B62C4-5CB1-53C2-7CE5-C5B263E779C7}"/>
                  </a:ext>
                </a:extLst>
              </p:cNvPr>
              <p:cNvSpPr txBox="1"/>
              <p:nvPr/>
            </p:nvSpPr>
            <p:spPr>
              <a:xfrm>
                <a:off x="10212533" y="1961856"/>
                <a:ext cx="12002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1" dirty="0">
                    <a:solidFill>
                      <a:srgbClr val="0000FF"/>
                    </a:solidFill>
                  </a:rPr>
                  <a:t>ROM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𝟏𝟔𝟎𝟎</m:t>
                    </m:r>
                  </m:oMath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5B62C4-5CB1-53C2-7CE5-C5B263E77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533" y="1961856"/>
                <a:ext cx="1200259" cy="584775"/>
              </a:xfrm>
              <a:prstGeom prst="rect">
                <a:avLst/>
              </a:prstGeom>
              <a:blipFill>
                <a:blip r:embed="rId5"/>
                <a:stretch>
                  <a:fillRect l="-2538" t="-3125" r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74ECCB-FBAC-4E5E-BB9C-D394EB71E0B7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10711258" y="2546631"/>
            <a:ext cx="101405" cy="58029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9E5A22-06F2-8CCF-EF3F-DFAB7EFED60B}"/>
              </a:ext>
            </a:extLst>
          </p:cNvPr>
          <p:cNvCxnSpPr>
            <a:cxnSpLocks/>
          </p:cNvCxnSpPr>
          <p:nvPr/>
        </p:nvCxnSpPr>
        <p:spPr>
          <a:xfrm flipH="1">
            <a:off x="9849473" y="2780395"/>
            <a:ext cx="519034" cy="157458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9E2A38-9503-AEC3-09B9-7E369EA4B771}"/>
                  </a:ext>
                </a:extLst>
              </p:cNvPr>
              <p:cNvSpPr txBox="1"/>
              <p:nvPr/>
            </p:nvSpPr>
            <p:spPr>
              <a:xfrm>
                <a:off x="8706390" y="2746005"/>
                <a:ext cx="12002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1" dirty="0">
                    <a:solidFill>
                      <a:srgbClr val="FF00FF"/>
                    </a:solidFill>
                  </a:rPr>
                  <a:t>ROM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𝟑𝟐𝟎𝟎</m:t>
                    </m:r>
                  </m:oMath>
                </a14:m>
                <a:endParaRPr lang="en-US" sz="1600" b="1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9E2A38-9503-AEC3-09B9-7E369EA4B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390" y="2746005"/>
                <a:ext cx="1200259" cy="584775"/>
              </a:xfrm>
              <a:prstGeom prst="rect">
                <a:avLst/>
              </a:prstGeom>
              <a:blipFill>
                <a:blip r:embed="rId6"/>
                <a:stretch>
                  <a:fillRect l="-2538" t="-3125" r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768091B-E78C-CB4D-F3C5-613497B06EB2}"/>
              </a:ext>
            </a:extLst>
          </p:cNvPr>
          <p:cNvCxnSpPr>
            <a:cxnSpLocks/>
          </p:cNvCxnSpPr>
          <p:nvPr/>
        </p:nvCxnSpPr>
        <p:spPr>
          <a:xfrm>
            <a:off x="9196916" y="2349351"/>
            <a:ext cx="477769" cy="657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AF82F71-9B84-2B92-6CB9-9E25D74B45CE}"/>
              </a:ext>
            </a:extLst>
          </p:cNvPr>
          <p:cNvSpPr txBox="1"/>
          <p:nvPr/>
        </p:nvSpPr>
        <p:spPr>
          <a:xfrm>
            <a:off x="9617465" y="2249726"/>
            <a:ext cx="726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FF0000"/>
                </a:solidFill>
              </a:rPr>
              <a:t>DNS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DA7A84-C405-6C87-437B-541FBBB28D75}"/>
              </a:ext>
            </a:extLst>
          </p:cNvPr>
          <p:cNvSpPr/>
          <p:nvPr/>
        </p:nvSpPr>
        <p:spPr>
          <a:xfrm>
            <a:off x="158436" y="4923031"/>
            <a:ext cx="7925846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NRMSE and NIS is lower than competing methods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Usefulness of the learned manifold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5DEAB4-8642-66B2-4D29-E1BCBA0B88E3}"/>
              </a:ext>
            </a:extLst>
          </p:cNvPr>
          <p:cNvSpPr txBox="1"/>
          <p:nvPr/>
        </p:nvSpPr>
        <p:spPr>
          <a:xfrm>
            <a:off x="2613414" y="5985774"/>
            <a:ext cx="94083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</a:rPr>
              <a:t>Mora, C., </a:t>
            </a:r>
            <a:r>
              <a:rPr lang="en-US" sz="1400" dirty="0" err="1">
                <a:solidFill>
                  <a:srgbClr val="002060"/>
                </a:solidFill>
              </a:rPr>
              <a:t>Eweis-Labolle</a:t>
            </a:r>
            <a:r>
              <a:rPr lang="en-US" sz="1400" dirty="0">
                <a:solidFill>
                  <a:srgbClr val="002060"/>
                </a:solidFill>
              </a:rPr>
              <a:t>, J. T., Johnson, T., Gadde, L., and </a:t>
            </a:r>
            <a:r>
              <a:rPr lang="en-US" sz="1400" dirty="0" err="1">
                <a:solidFill>
                  <a:srgbClr val="002060"/>
                </a:solidFill>
              </a:rPr>
              <a:t>Bostanabad</a:t>
            </a:r>
            <a:r>
              <a:rPr lang="en-US" sz="1400" dirty="0">
                <a:solidFill>
                  <a:srgbClr val="002060"/>
                </a:solidFill>
              </a:rPr>
              <a:t>, R. Probabilistic Neural Data Fusion for Learning from an Arbitrary Number of Multi-fidelity Data Sets. In </a:t>
            </a:r>
            <a:r>
              <a:rPr lang="en-US" sz="1400" i="1" dirty="0">
                <a:solidFill>
                  <a:srgbClr val="002060"/>
                </a:solidFill>
              </a:rPr>
              <a:t>Computer Methods in Applied Mechanics and Engineering (2023)</a:t>
            </a:r>
            <a:r>
              <a:rPr lang="en-US" sz="1400" dirty="0">
                <a:solidFill>
                  <a:srgbClr val="002060"/>
                </a:solidFill>
              </a:rPr>
              <a:t>, accepted.</a:t>
            </a:r>
          </a:p>
        </p:txBody>
      </p:sp>
    </p:spTree>
    <p:extLst>
      <p:ext uri="{BB962C8B-B14F-4D97-AF65-F5344CB8AC3E}">
        <p14:creationId xmlns:p14="http://schemas.microsoft.com/office/powerpoint/2010/main" val="198728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0" grpId="0"/>
      <p:bldP spid="12" grpId="0"/>
      <p:bldP spid="32" grpId="0"/>
      <p:bldP spid="3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B2A1E-B8F8-47D8-B4DB-FF6231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82ECE-B960-4390-88C4-4136EEE46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engineering application 2: HOIP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35460-8B56-F4E4-FFBB-2B377EB2D7AF}"/>
              </a:ext>
            </a:extLst>
          </p:cNvPr>
          <p:cNvSpPr txBox="1"/>
          <p:nvPr/>
        </p:nvSpPr>
        <p:spPr>
          <a:xfrm>
            <a:off x="7135448" y="2412449"/>
            <a:ext cx="48981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 err="1">
                <a:solidFill>
                  <a:srgbClr val="002060"/>
                </a:solidFill>
              </a:rPr>
              <a:t>Herbol</a:t>
            </a:r>
            <a:r>
              <a:rPr lang="en-US" sz="1400" dirty="0">
                <a:solidFill>
                  <a:srgbClr val="002060"/>
                </a:solidFill>
              </a:rPr>
              <a:t>, Henry C., et al. "Efficient search of compositional space for hybrid organic–inorganic perovskites via Bayesian optimization." </a:t>
            </a:r>
            <a:r>
              <a:rPr lang="en-US" sz="1400" dirty="0" err="1">
                <a:solidFill>
                  <a:srgbClr val="002060"/>
                </a:solidFill>
              </a:rPr>
              <a:t>npj</a:t>
            </a:r>
            <a:r>
              <a:rPr lang="en-US" sz="1400" dirty="0">
                <a:solidFill>
                  <a:srgbClr val="002060"/>
                </a:solidFill>
              </a:rPr>
              <a:t> Computational Materials 4.1 (2018): 51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B6CEE5-91ED-E70B-B0BC-A0BED7BF752A}"/>
                  </a:ext>
                </a:extLst>
              </p:cNvPr>
              <p:cNvSpPr txBox="1"/>
              <p:nvPr/>
            </p:nvSpPr>
            <p:spPr>
              <a:xfrm>
                <a:off x="271924" y="3722130"/>
                <a:ext cx="5693723" cy="2000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Multi-fidelity data sets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/>
                  <a:t> data sources (1 HF and 3 LF with </a:t>
                </a:r>
                <a:r>
                  <a:rPr lang="en-US" sz="2000" b="1" dirty="0"/>
                  <a:t>unknown</a:t>
                </a:r>
                <a:r>
                  <a:rPr lang="en-US" sz="2000" dirty="0"/>
                  <a:t> fidelity levels)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480</m:t>
                    </m:r>
                  </m:oMath>
                </a14:m>
                <a:r>
                  <a:rPr lang="en-US" sz="2000" dirty="0"/>
                  <a:t> samples from HF source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480, 179, 240 </m:t>
                    </m:r>
                  </m:oMath>
                </a14:m>
                <a:r>
                  <a:rPr lang="en-US" sz="2000" dirty="0"/>
                  <a:t>samples from the LF sources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Training-test split for each source: 90-10%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B6CEE5-91ED-E70B-B0BC-A0BED7BF7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24" y="3722130"/>
                <a:ext cx="5693723" cy="2000548"/>
              </a:xfrm>
              <a:prstGeom prst="rect">
                <a:avLst/>
              </a:prstGeom>
              <a:blipFill>
                <a:blip r:embed="rId2"/>
                <a:stretch>
                  <a:fillRect l="-1713" t="-2134" r="-964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F3D4B2-6E4C-4986-F339-D374AF85F75C}"/>
                  </a:ext>
                </a:extLst>
              </p:cNvPr>
              <p:cNvSpPr txBox="1"/>
              <p:nvPr/>
            </p:nvSpPr>
            <p:spPr>
              <a:xfrm>
                <a:off x="5965647" y="3706888"/>
                <a:ext cx="5948295" cy="2795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Data overview </a:t>
                </a:r>
              </a:p>
              <a:p>
                <a:pPr algn="just"/>
                <a:r>
                  <a:rPr lang="en-US" sz="2000" dirty="0"/>
                  <a:t>A data point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</m:sSup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contains: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Inputs</a:t>
                </a:r>
                <a:r>
                  <a:rPr lang="en-US" sz="2000" dirty="0"/>
                  <a:t>:</a:t>
                </a:r>
              </a:p>
              <a:p>
                <a:pPr lvl="1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</m:sSup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/>
                  <a:t>: compounds used in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: source indicator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Output</a:t>
                </a:r>
                <a:r>
                  <a:rPr lang="en-US" sz="2000" dirty="0"/>
                  <a:t>:</a:t>
                </a:r>
              </a:p>
              <a:p>
                <a:pPr lvl="1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/>
                  <a:t>: inter-molecular binding energy between a HOIP and solvent pair used in a solar cell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F3D4B2-6E4C-4986-F339-D374AF85F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647" y="3706888"/>
                <a:ext cx="5948295" cy="2795702"/>
              </a:xfrm>
              <a:prstGeom prst="rect">
                <a:avLst/>
              </a:prstGeom>
              <a:blipFill>
                <a:blip r:embed="rId3"/>
                <a:stretch>
                  <a:fillRect l="-1641" t="-1525" r="-1128" b="-30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AFC98C2-2696-2E7B-F03C-FE9057098BBE}"/>
              </a:ext>
            </a:extLst>
          </p:cNvPr>
          <p:cNvGrpSpPr/>
          <p:nvPr/>
        </p:nvGrpSpPr>
        <p:grpSpPr>
          <a:xfrm>
            <a:off x="-37093" y="781423"/>
            <a:ext cx="7391892" cy="3179013"/>
            <a:chOff x="0" y="1849190"/>
            <a:chExt cx="7924509" cy="353084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7E6A24-24AC-F206-5422-44A28A9E8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048314"/>
              <a:ext cx="7924509" cy="333171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29FACC-90C7-1CB5-31A4-15971FE22045}"/>
                </a:ext>
              </a:extLst>
            </p:cNvPr>
            <p:cNvSpPr txBox="1"/>
            <p:nvPr/>
          </p:nvSpPr>
          <p:spPr>
            <a:xfrm>
              <a:off x="476992" y="2564672"/>
              <a:ext cx="1850397" cy="44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0000FF"/>
                  </a:solidFill>
                </a:rPr>
                <a:t>Simulations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E23689-9436-5092-52D4-8501E3BC9E7D}"/>
                </a:ext>
              </a:extLst>
            </p:cNvPr>
            <p:cNvSpPr txBox="1"/>
            <p:nvPr/>
          </p:nvSpPr>
          <p:spPr>
            <a:xfrm>
              <a:off x="3594353" y="1849190"/>
              <a:ext cx="1926872" cy="44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0000FF"/>
                  </a:solidFill>
                </a:rPr>
                <a:t>Experiments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08ECB4-3D31-369E-500A-2F4BC91ECAA4}"/>
                </a:ext>
              </a:extLst>
            </p:cNvPr>
            <p:cNvSpPr txBox="1"/>
            <p:nvPr/>
          </p:nvSpPr>
          <p:spPr>
            <a:xfrm>
              <a:off x="6007510" y="3368546"/>
              <a:ext cx="1720941" cy="44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0000FF"/>
                  </a:solidFill>
                </a:rPr>
                <a:t>Predictions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5B1E87-00C6-0751-A389-BF2041A685DA}"/>
                  </a:ext>
                </a:extLst>
              </p:cNvPr>
              <p:cNvSpPr/>
              <p:nvPr/>
            </p:nvSpPr>
            <p:spPr>
              <a:xfrm>
                <a:off x="4513567" y="582543"/>
                <a:ext cx="5756650" cy="155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just">
                  <a:lnSpc>
                    <a:spcPct val="150000"/>
                  </a:lnSpc>
                </a:pPr>
                <a:r>
                  <a:rPr lang="en-US" sz="2200" b="0" dirty="0">
                    <a:effectLst/>
                  </a:rPr>
                  <a:t>Organic/inorganic cation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1" i="1" smtClean="0">
                        <a:effectLst/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2200" b="1" dirty="0">
                    <a:effectLst/>
                  </a:rPr>
                  <a:t> levels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US" sz="2200" b="0" dirty="0">
                    <a:effectLst/>
                  </a:rPr>
                  <a:t>Inorganic metal cation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1" i="1" smtClean="0">
                        <a:effectLst/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200" b="1" dirty="0">
                    <a:effectLst/>
                  </a:rPr>
                  <a:t> levels</a:t>
                </a:r>
                <a:endParaRPr lang="en-US" sz="2200" b="1" dirty="0"/>
              </a:p>
              <a:p>
                <a:pPr lvl="1" algn="just">
                  <a:lnSpc>
                    <a:spcPct val="150000"/>
                  </a:lnSpc>
                </a:pPr>
                <a:r>
                  <a:rPr lang="en-US" sz="2200" b="0" dirty="0">
                    <a:effectLst/>
                  </a:rPr>
                  <a:t>Halide </a:t>
                </a:r>
                <a:r>
                  <a:rPr lang="en-US" sz="2200" dirty="0"/>
                  <a:t>combination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1" i="1" smtClean="0">
                        <a:effectLst/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2200" b="1" dirty="0">
                    <a:effectLst/>
                  </a:rPr>
                  <a:t> levels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5B1E87-00C6-0751-A389-BF2041A68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567" y="582543"/>
                <a:ext cx="5756650" cy="1553054"/>
              </a:xfrm>
              <a:prstGeom prst="rect">
                <a:avLst/>
              </a:prstGeom>
              <a:blipFill>
                <a:blip r:embed="rId5"/>
                <a:stretch>
                  <a:fillRect b="-748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7828D77-287B-78D7-1D5E-4458F7F2AA9C}"/>
              </a:ext>
            </a:extLst>
          </p:cNvPr>
          <p:cNvSpPr txBox="1"/>
          <p:nvPr/>
        </p:nvSpPr>
        <p:spPr>
          <a:xfrm>
            <a:off x="10043364" y="1045949"/>
            <a:ext cx="1845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+mj-lt"/>
              </a:rPr>
              <a:t>480 possible combinations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CEBCC2E-5AB5-A85B-8F35-639BE908646B}"/>
              </a:ext>
            </a:extLst>
          </p:cNvPr>
          <p:cNvSpPr/>
          <p:nvPr/>
        </p:nvSpPr>
        <p:spPr>
          <a:xfrm>
            <a:off x="9588692" y="1194778"/>
            <a:ext cx="482600" cy="46166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674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B2A1E-B8F8-47D8-B4DB-FF6231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82ECE-B960-4390-88C4-4136EEE46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HOIP: 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69C53-6902-CF40-27B9-5C9913A48FAB}"/>
              </a:ext>
            </a:extLst>
          </p:cNvPr>
          <p:cNvSpPr/>
          <p:nvPr/>
        </p:nvSpPr>
        <p:spPr>
          <a:xfrm>
            <a:off x="166433" y="754728"/>
            <a:ext cx="4337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Comparison against other data fusion approaches:</a:t>
            </a:r>
            <a:endParaRPr lang="en-US" sz="2400" b="1" dirty="0">
              <a:effectLst/>
            </a:endParaRPr>
          </a:p>
        </p:txBody>
      </p:sp>
      <p:graphicFrame>
        <p:nvGraphicFramePr>
          <p:cNvPr id="15" name="Table 124">
            <a:extLst>
              <a:ext uri="{FF2B5EF4-FFF2-40B4-BE49-F238E27FC236}">
                <a16:creationId xmlns:a16="http://schemas.microsoft.com/office/drawing/2014/main" id="{2527AFD9-F788-F1E6-6FB3-5CA38F51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817302"/>
              </p:ext>
            </p:extLst>
          </p:nvPr>
        </p:nvGraphicFramePr>
        <p:xfrm>
          <a:off x="492399" y="1704361"/>
          <a:ext cx="3507631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3923">
                  <a:extLst>
                    <a:ext uri="{9D8B030D-6E8A-4147-A177-3AD203B41FA5}">
                      <a16:colId xmlns:a16="http://schemas.microsoft.com/office/drawing/2014/main" val="2157359904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800562246"/>
                    </a:ext>
                  </a:extLst>
                </a:gridCol>
                <a:gridCol w="967575">
                  <a:extLst>
                    <a:ext uri="{9D8B030D-6E8A-4147-A177-3AD203B41FA5}">
                      <a16:colId xmlns:a16="http://schemas.microsoft.com/office/drawing/2014/main" val="9647925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+mj-lt"/>
                          <a:cs typeface="Times New Roman" panose="02020603050405020304" pitchFamily="18" charset="0"/>
                        </a:rPr>
                        <a:t>Model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+mj-lt"/>
                          <a:cs typeface="Times New Roman" panose="02020603050405020304" pitchFamily="18" charset="0"/>
                        </a:rPr>
                        <a:t>NRMSE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+mj-lt"/>
                          <a:cs typeface="Times New Roman" panose="02020603050405020304" pitchFamily="18" charset="0"/>
                        </a:rPr>
                        <a:t>NIS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97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+mj-lt"/>
                          <a:cs typeface="Times New Roman" panose="02020603050405020304" pitchFamily="18" charset="0"/>
                        </a:rPr>
                        <a:t>Pro-NDF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9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0.470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9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1.855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01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+mj-lt"/>
                          <a:cs typeface="Times New Roman" panose="02020603050405020304" pitchFamily="18" charset="0"/>
                        </a:rPr>
                        <a:t>LMGP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+mj-lt"/>
                          <a:cs typeface="Times New Roman" panose="02020603050405020304" pitchFamily="18" charset="0"/>
                        </a:rPr>
                        <a:t>0.473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2.510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194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+mj-lt"/>
                          <a:cs typeface="Times New Roman" panose="02020603050405020304" pitchFamily="18" charset="0"/>
                        </a:rPr>
                        <a:t>MF-DGP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976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+mj-lt"/>
                          <a:cs typeface="Times New Roman" panose="02020603050405020304" pitchFamily="18" charset="0"/>
                        </a:rPr>
                        <a:t>SF-GP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0.779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5.923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87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+mj-lt"/>
                          <a:cs typeface="Times New Roman" panose="02020603050405020304" pitchFamily="18" charset="0"/>
                        </a:rPr>
                        <a:t>FFNN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0.580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329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latin typeface="+mj-lt"/>
                          <a:cs typeface="Times New Roman" panose="02020603050405020304" pitchFamily="18" charset="0"/>
                        </a:rPr>
                        <a:t>SMF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0.663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4041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287CCC0-9C2B-CE02-AF62-712D7009B16A}"/>
              </a:ext>
            </a:extLst>
          </p:cNvPr>
          <p:cNvSpPr/>
          <p:nvPr/>
        </p:nvSpPr>
        <p:spPr>
          <a:xfrm>
            <a:off x="158436" y="4923031"/>
            <a:ext cx="7925846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NRMSE and NIS is lower than competing methods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Usefulness of the learned manifolds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47377C-3160-5257-49F2-BE7D8C3A3B5E}"/>
              </a:ext>
            </a:extLst>
          </p:cNvPr>
          <p:cNvGrpSpPr/>
          <p:nvPr/>
        </p:nvGrpSpPr>
        <p:grpSpPr>
          <a:xfrm>
            <a:off x="4363496" y="1503689"/>
            <a:ext cx="3183429" cy="3175346"/>
            <a:chOff x="4432632" y="1516055"/>
            <a:chExt cx="3291443" cy="34065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E67529-593F-380E-DDB4-34996693A051}"/>
                </a:ext>
              </a:extLst>
            </p:cNvPr>
            <p:cNvGrpSpPr/>
            <p:nvPr/>
          </p:nvGrpSpPr>
          <p:grpSpPr>
            <a:xfrm>
              <a:off x="4432632" y="1516055"/>
              <a:ext cx="3291443" cy="3406528"/>
              <a:chOff x="4140044" y="1834700"/>
              <a:chExt cx="3291443" cy="340652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838E215-3046-369E-2DE6-79CBC03CB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140044" y="1834700"/>
                <a:ext cx="3291443" cy="3406528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B0E768D-46EB-6776-2686-4CCE6F54E2FD}"/>
                  </a:ext>
                </a:extLst>
              </p:cNvPr>
              <p:cNvSpPr/>
              <p:nvPr/>
            </p:nvSpPr>
            <p:spPr>
              <a:xfrm>
                <a:off x="4716470" y="2178519"/>
                <a:ext cx="353786" cy="1842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09C774-9160-F691-036A-48F7C878AA56}"/>
                </a:ext>
              </a:extLst>
            </p:cNvPr>
            <p:cNvSpPr/>
            <p:nvPr/>
          </p:nvSpPr>
          <p:spPr>
            <a:xfrm>
              <a:off x="6078353" y="1516055"/>
              <a:ext cx="487272" cy="215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6DE911-7DCE-14C5-578C-77F6B2E9F2F5}"/>
              </a:ext>
            </a:extLst>
          </p:cNvPr>
          <p:cNvGrpSpPr/>
          <p:nvPr/>
        </p:nvGrpSpPr>
        <p:grpSpPr>
          <a:xfrm>
            <a:off x="7910391" y="1649553"/>
            <a:ext cx="3657600" cy="3108960"/>
            <a:chOff x="8395574" y="1323348"/>
            <a:chExt cx="2901691" cy="247890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56502E5-A699-530F-121F-5103B6BA9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95574" y="1323348"/>
              <a:ext cx="2901691" cy="2478906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5AAAE83-9854-8E26-1CF1-BAAB81A34F68}"/>
                </a:ext>
              </a:extLst>
            </p:cNvPr>
            <p:cNvSpPr/>
            <p:nvPr/>
          </p:nvSpPr>
          <p:spPr>
            <a:xfrm>
              <a:off x="8888739" y="1498436"/>
              <a:ext cx="206863" cy="1866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1DF9C2-C6C1-B697-DDBC-58912ED2E86D}"/>
              </a:ext>
            </a:extLst>
          </p:cNvPr>
          <p:cNvSpPr/>
          <p:nvPr/>
        </p:nvSpPr>
        <p:spPr>
          <a:xfrm>
            <a:off x="8013026" y="754578"/>
            <a:ext cx="3173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Probabilistic fidelity manifold:</a:t>
            </a:r>
            <a:endParaRPr lang="en-US" sz="2400" b="1" dirty="0"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2A3712-366C-4A33-FB29-9CFF0389FC84}"/>
              </a:ext>
            </a:extLst>
          </p:cNvPr>
          <p:cNvSpPr/>
          <p:nvPr/>
        </p:nvSpPr>
        <p:spPr>
          <a:xfrm>
            <a:off x="4651561" y="735568"/>
            <a:ext cx="2773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HF Predictions VS Test values:</a:t>
            </a:r>
            <a:endParaRPr lang="en-US" sz="2400" b="1" dirty="0">
              <a:effectLst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CB2B19-75D9-90CC-B45F-A1F0CC121A1D}"/>
              </a:ext>
            </a:extLst>
          </p:cNvPr>
          <p:cNvCxnSpPr>
            <a:cxnSpLocks/>
          </p:cNvCxnSpPr>
          <p:nvPr/>
        </p:nvCxnSpPr>
        <p:spPr>
          <a:xfrm flipV="1">
            <a:off x="9000103" y="2059648"/>
            <a:ext cx="409368" cy="244008"/>
          </a:xfrm>
          <a:prstGeom prst="straightConnector1">
            <a:avLst/>
          </a:prstGeom>
          <a:ln w="19050">
            <a:solidFill>
              <a:srgbClr val="66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55FB7A-12AE-2B75-4081-03FA988E5F71}"/>
              </a:ext>
            </a:extLst>
          </p:cNvPr>
          <p:cNvSpPr txBox="1"/>
          <p:nvPr/>
        </p:nvSpPr>
        <p:spPr>
          <a:xfrm>
            <a:off x="9409471" y="1858382"/>
            <a:ext cx="5873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66FF66"/>
                </a:solidFill>
              </a:rPr>
              <a:t>LF3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ED680-90B4-5B6A-C9DE-EBB9EBB60557}"/>
              </a:ext>
            </a:extLst>
          </p:cNvPr>
          <p:cNvSpPr txBox="1"/>
          <p:nvPr/>
        </p:nvSpPr>
        <p:spPr>
          <a:xfrm>
            <a:off x="10187668" y="2376271"/>
            <a:ext cx="5873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00FF"/>
                </a:solidFill>
              </a:rPr>
              <a:t>LF2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AA8081-1395-1439-B467-C6437E0766B2}"/>
              </a:ext>
            </a:extLst>
          </p:cNvPr>
          <p:cNvCxnSpPr>
            <a:cxnSpLocks/>
          </p:cNvCxnSpPr>
          <p:nvPr/>
        </p:nvCxnSpPr>
        <p:spPr>
          <a:xfrm flipV="1">
            <a:off x="9760300" y="2577537"/>
            <a:ext cx="452233" cy="33266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4149BE-C91B-CC26-FE66-43398E8C7109}"/>
              </a:ext>
            </a:extLst>
          </p:cNvPr>
          <p:cNvCxnSpPr>
            <a:cxnSpLocks/>
          </p:cNvCxnSpPr>
          <p:nvPr/>
        </p:nvCxnSpPr>
        <p:spPr>
          <a:xfrm flipH="1">
            <a:off x="10889330" y="3823157"/>
            <a:ext cx="295792" cy="172422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D9A74EE-1F0F-0EEC-EAFA-8DB9EA178614}"/>
              </a:ext>
            </a:extLst>
          </p:cNvPr>
          <p:cNvSpPr txBox="1"/>
          <p:nvPr/>
        </p:nvSpPr>
        <p:spPr>
          <a:xfrm>
            <a:off x="10426714" y="3854063"/>
            <a:ext cx="5873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FF00FF"/>
                </a:solidFill>
              </a:rPr>
              <a:t>LF1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6A1CD6-279A-B8D0-6C3D-E39213DDFFCE}"/>
              </a:ext>
            </a:extLst>
          </p:cNvPr>
          <p:cNvCxnSpPr>
            <a:cxnSpLocks/>
          </p:cNvCxnSpPr>
          <p:nvPr/>
        </p:nvCxnSpPr>
        <p:spPr>
          <a:xfrm flipV="1">
            <a:off x="10532483" y="3190899"/>
            <a:ext cx="393122" cy="566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8AA1943-C421-6119-7E6E-63D169072EFD}"/>
              </a:ext>
            </a:extLst>
          </p:cNvPr>
          <p:cNvSpPr txBox="1"/>
          <p:nvPr/>
        </p:nvSpPr>
        <p:spPr>
          <a:xfrm>
            <a:off x="10889330" y="3021622"/>
            <a:ext cx="4726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FF0000"/>
                </a:solidFill>
              </a:rPr>
              <a:t>HF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2EC0FF-58EC-7B6D-6538-1DF9AC6B85A1}"/>
              </a:ext>
            </a:extLst>
          </p:cNvPr>
          <p:cNvSpPr txBox="1"/>
          <p:nvPr/>
        </p:nvSpPr>
        <p:spPr>
          <a:xfrm>
            <a:off x="2613414" y="5985774"/>
            <a:ext cx="94083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</a:rPr>
              <a:t>Mora, C., </a:t>
            </a:r>
            <a:r>
              <a:rPr lang="en-US" sz="1400" dirty="0" err="1">
                <a:solidFill>
                  <a:srgbClr val="002060"/>
                </a:solidFill>
              </a:rPr>
              <a:t>Eweis-Labolle</a:t>
            </a:r>
            <a:r>
              <a:rPr lang="en-US" sz="1400" dirty="0">
                <a:solidFill>
                  <a:srgbClr val="002060"/>
                </a:solidFill>
              </a:rPr>
              <a:t>, J. T., Johnson, T., Gadde, L., and </a:t>
            </a:r>
            <a:r>
              <a:rPr lang="en-US" sz="1400" dirty="0" err="1">
                <a:solidFill>
                  <a:srgbClr val="002060"/>
                </a:solidFill>
              </a:rPr>
              <a:t>Bostanabad</a:t>
            </a:r>
            <a:r>
              <a:rPr lang="en-US" sz="1400" dirty="0">
                <a:solidFill>
                  <a:srgbClr val="002060"/>
                </a:solidFill>
              </a:rPr>
              <a:t>, R. Probabilistic Neural Data Fusion for Learning from an Arbitrary Number of Multi-fidelity Data Sets. In </a:t>
            </a:r>
            <a:r>
              <a:rPr lang="en-US" sz="1400" i="1" dirty="0">
                <a:solidFill>
                  <a:srgbClr val="002060"/>
                </a:solidFill>
              </a:rPr>
              <a:t>Computer Methods in Applied Mechanics and Engineering (2023)</a:t>
            </a:r>
            <a:r>
              <a:rPr lang="en-US" sz="1400" dirty="0">
                <a:solidFill>
                  <a:srgbClr val="002060"/>
                </a:solidFill>
              </a:rPr>
              <a:t>, accepted.</a:t>
            </a:r>
          </a:p>
        </p:txBody>
      </p:sp>
    </p:spTree>
    <p:extLst>
      <p:ext uri="{BB962C8B-B14F-4D97-AF65-F5344CB8AC3E}">
        <p14:creationId xmlns:p14="http://schemas.microsoft.com/office/powerpoint/2010/main" val="169195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8" grpId="0"/>
      <p:bldP spid="12" grpId="0"/>
      <p:bldP spid="13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B2A1E-B8F8-47D8-B4DB-FF6231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82ECE-B960-4390-88C4-4136EEE46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HOIP: results (Cont.)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A998F4-1E38-C245-6153-2AA0DE667CEE}"/>
              </a:ext>
            </a:extLst>
          </p:cNvPr>
          <p:cNvSpPr/>
          <p:nvPr/>
        </p:nvSpPr>
        <p:spPr>
          <a:xfrm>
            <a:off x="407453" y="520278"/>
            <a:ext cx="535031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Categorical inputs manifold:</a:t>
            </a:r>
            <a:endParaRPr lang="en-US" sz="2400" b="1" dirty="0">
              <a:effectLst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F93A80-5ACC-9513-8981-9F685BD5A9BC}"/>
              </a:ext>
            </a:extLst>
          </p:cNvPr>
          <p:cNvGrpSpPr/>
          <p:nvPr/>
        </p:nvGrpSpPr>
        <p:grpSpPr>
          <a:xfrm>
            <a:off x="8364494" y="1136025"/>
            <a:ext cx="2720844" cy="2414407"/>
            <a:chOff x="8566861" y="3929285"/>
            <a:chExt cx="2672185" cy="229324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AD23CD5-057D-91AF-A438-46728140A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66861" y="3929285"/>
              <a:ext cx="2672185" cy="2293249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E058469-EB7B-0564-1DA4-11BD2C49C71D}"/>
                </a:ext>
              </a:extLst>
            </p:cNvPr>
            <p:cNvSpPr/>
            <p:nvPr/>
          </p:nvSpPr>
          <p:spPr>
            <a:xfrm>
              <a:off x="8912116" y="5667009"/>
              <a:ext cx="206863" cy="1866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A523E56-1AC3-BEE3-39C9-9FA4019A5C2E}"/>
                  </a:ext>
                </a:extLst>
              </p:cNvPr>
              <p:cNvSpPr/>
              <p:nvPr/>
            </p:nvSpPr>
            <p:spPr>
              <a:xfrm>
                <a:off x="8072725" y="3334614"/>
                <a:ext cx="3493301" cy="557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300" dirty="0">
                    <a:solidFill>
                      <a:srgbClr val="002060"/>
                    </a:solidFill>
                  </a:rPr>
                  <a:t>Color-coded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300" dirty="0">
                    <a:solidFill>
                      <a:srgbClr val="002060"/>
                    </a:solidFill>
                  </a:rPr>
                  <a:t> </a:t>
                </a:r>
                <a:endParaRPr lang="en-US" sz="2300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A523E56-1AC3-BEE3-39C9-9FA4019A5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725" y="3334614"/>
                <a:ext cx="3493301" cy="557653"/>
              </a:xfrm>
              <a:prstGeom prst="rect">
                <a:avLst/>
              </a:prstGeom>
              <a:blipFill>
                <a:blip r:embed="rId3"/>
                <a:stretch>
                  <a:fillRect l="-1745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CA00D1C-E184-9C71-1DE2-73AB30630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876" y="1105053"/>
            <a:ext cx="2807695" cy="2414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37A96A-0FAA-3507-E5AA-8156A64EBD97}"/>
                  </a:ext>
                </a:extLst>
              </p:cNvPr>
              <p:cNvSpPr/>
              <p:nvPr/>
            </p:nvSpPr>
            <p:spPr>
              <a:xfrm>
                <a:off x="843228" y="3333945"/>
                <a:ext cx="3648989" cy="557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300" dirty="0">
                    <a:solidFill>
                      <a:srgbClr val="002060"/>
                    </a:solidFill>
                  </a:rPr>
                  <a:t>Color-coded based on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300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37A96A-0FAA-3507-E5AA-8156A64EBD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28" y="3333945"/>
                <a:ext cx="3648989" cy="557653"/>
              </a:xfrm>
              <a:prstGeom prst="rect">
                <a:avLst/>
              </a:prstGeom>
              <a:blipFill>
                <a:blip r:embed="rId5"/>
                <a:stretch>
                  <a:fillRect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BF1FC781-D432-7365-FDDE-E2AB797A0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243" y="1136025"/>
            <a:ext cx="2819579" cy="2414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C73E20-D139-6D49-B5A7-8B6ED055E0CF}"/>
                  </a:ext>
                </a:extLst>
              </p:cNvPr>
              <p:cNvSpPr/>
              <p:nvPr/>
            </p:nvSpPr>
            <p:spPr>
              <a:xfrm>
                <a:off x="4579424" y="3333946"/>
                <a:ext cx="3493301" cy="557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300" dirty="0">
                    <a:solidFill>
                      <a:srgbClr val="002060"/>
                    </a:solidFill>
                  </a:rPr>
                  <a:t>Color-coded based on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300" dirty="0"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C73E20-D139-6D49-B5A7-8B6ED055E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424" y="3333946"/>
                <a:ext cx="3493301" cy="557653"/>
              </a:xfrm>
              <a:prstGeom prst="rect">
                <a:avLst/>
              </a:prstGeom>
              <a:blipFill>
                <a:blip r:embed="rId7"/>
                <a:stretch>
                  <a:fillRect l="-175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86D9A46D-BFE8-ED50-D556-9427E9538A7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1390" y="3885031"/>
            <a:ext cx="2963885" cy="24523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B5437B-4B43-53F0-6648-D31FD94FB265}"/>
              </a:ext>
            </a:extLst>
          </p:cNvPr>
          <p:cNvSpPr/>
          <p:nvPr/>
        </p:nvSpPr>
        <p:spPr>
          <a:xfrm>
            <a:off x="1314942" y="4564214"/>
            <a:ext cx="3493301" cy="10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002060"/>
                </a:solidFill>
              </a:rPr>
              <a:t>Color-coded based on average output value:</a:t>
            </a:r>
            <a:endParaRPr lang="en-US" sz="2300" dirty="0">
              <a:solidFill>
                <a:srgbClr val="002060"/>
              </a:solidFill>
              <a:effectLst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605E88-8409-F275-8023-D6E14D43D95A}"/>
              </a:ext>
            </a:extLst>
          </p:cNvPr>
          <p:cNvCxnSpPr>
            <a:cxnSpLocks/>
          </p:cNvCxnSpPr>
          <p:nvPr/>
        </p:nvCxnSpPr>
        <p:spPr>
          <a:xfrm flipV="1">
            <a:off x="6718163" y="4581966"/>
            <a:ext cx="1502970" cy="235566"/>
          </a:xfrm>
          <a:prstGeom prst="straightConnector1">
            <a:avLst/>
          </a:prstGeom>
          <a:ln w="38100">
            <a:solidFill>
              <a:srgbClr val="8C09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A1BC45-C9A9-E32E-5F5F-1A4B68FF7EC4}"/>
                  </a:ext>
                </a:extLst>
              </p:cNvPr>
              <p:cNvSpPr/>
              <p:nvPr/>
            </p:nvSpPr>
            <p:spPr>
              <a:xfrm>
                <a:off x="8221133" y="4194044"/>
                <a:ext cx="3752021" cy="557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300" dirty="0">
                    <a:solidFill>
                      <a:schemeClr val="tx1"/>
                    </a:solidFill>
                  </a:rPr>
                  <a:t>Identify optimal HOIP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3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A1BC45-C9A9-E32E-5F5F-1A4B68FF7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133" y="4194044"/>
                <a:ext cx="3752021" cy="557653"/>
              </a:xfrm>
              <a:prstGeom prst="rect">
                <a:avLst/>
              </a:prstGeom>
              <a:blipFill>
                <a:blip r:embed="rId9"/>
                <a:stretch>
                  <a:fillRect l="-1951" b="-241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7D7F015-025F-EA81-D538-DEF42445C6C9}"/>
              </a:ext>
            </a:extLst>
          </p:cNvPr>
          <p:cNvSpPr/>
          <p:nvPr/>
        </p:nvSpPr>
        <p:spPr>
          <a:xfrm>
            <a:off x="5163641" y="2947709"/>
            <a:ext cx="210630" cy="196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509669-886E-1E65-A401-D72D20DA3CA3}"/>
              </a:ext>
            </a:extLst>
          </p:cNvPr>
          <p:cNvSpPr/>
          <p:nvPr/>
        </p:nvSpPr>
        <p:spPr>
          <a:xfrm>
            <a:off x="1582733" y="2946729"/>
            <a:ext cx="210630" cy="196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85B240-D1A4-94C3-5B9E-5494C402F2A3}"/>
              </a:ext>
            </a:extLst>
          </p:cNvPr>
          <p:cNvSpPr/>
          <p:nvPr/>
        </p:nvSpPr>
        <p:spPr>
          <a:xfrm>
            <a:off x="4898171" y="5715096"/>
            <a:ext cx="210630" cy="196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709B5-5EDC-F2A6-F6E8-B4B92B1E17CF}"/>
              </a:ext>
            </a:extLst>
          </p:cNvPr>
          <p:cNvSpPr txBox="1"/>
          <p:nvPr/>
        </p:nvSpPr>
        <p:spPr>
          <a:xfrm>
            <a:off x="7545275" y="5504744"/>
            <a:ext cx="448828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</a:rPr>
              <a:t>Mora, C., </a:t>
            </a:r>
            <a:r>
              <a:rPr lang="en-US" sz="1400" dirty="0" err="1">
                <a:solidFill>
                  <a:srgbClr val="002060"/>
                </a:solidFill>
              </a:rPr>
              <a:t>Eweis-Labolle</a:t>
            </a:r>
            <a:r>
              <a:rPr lang="en-US" sz="1400" dirty="0">
                <a:solidFill>
                  <a:srgbClr val="002060"/>
                </a:solidFill>
              </a:rPr>
              <a:t>, J. T., Johnson, T., Gadde, L., and </a:t>
            </a:r>
            <a:r>
              <a:rPr lang="en-US" sz="1400" dirty="0" err="1">
                <a:solidFill>
                  <a:srgbClr val="002060"/>
                </a:solidFill>
              </a:rPr>
              <a:t>Bostanabad</a:t>
            </a:r>
            <a:r>
              <a:rPr lang="en-US" sz="1400" dirty="0">
                <a:solidFill>
                  <a:srgbClr val="002060"/>
                </a:solidFill>
              </a:rPr>
              <a:t>, R. Probabilistic Neural Data Fusion for Learning from an Arbitrary Number of Multi-fidelity Data Sets. In </a:t>
            </a:r>
            <a:r>
              <a:rPr lang="en-US" sz="1400" i="1" dirty="0">
                <a:solidFill>
                  <a:srgbClr val="002060"/>
                </a:solidFill>
              </a:rPr>
              <a:t>Computer Methods in Applied Mechanics and Engineering (2023)</a:t>
            </a:r>
            <a:r>
              <a:rPr lang="en-US" sz="1400" dirty="0">
                <a:solidFill>
                  <a:srgbClr val="002060"/>
                </a:solidFill>
              </a:rPr>
              <a:t>, accepted.</a:t>
            </a:r>
          </a:p>
        </p:txBody>
      </p:sp>
    </p:spTree>
    <p:extLst>
      <p:ext uri="{BB962C8B-B14F-4D97-AF65-F5344CB8AC3E}">
        <p14:creationId xmlns:p14="http://schemas.microsoft.com/office/powerpoint/2010/main" val="36412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8943F3-F8FA-4641-94B2-85A065CC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666D-43AE-4E92-BEDA-5844AABB5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542BA8-923F-49B2-6760-E38FB1BBDF46}"/>
              </a:ext>
            </a:extLst>
          </p:cNvPr>
          <p:cNvSpPr/>
          <p:nvPr/>
        </p:nvSpPr>
        <p:spPr>
          <a:xfrm>
            <a:off x="158436" y="726034"/>
            <a:ext cx="1159897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Decision-making processes in complex physical systems typically involve: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B8D78-C51C-43BA-C46A-E5AF74AEEA93}"/>
              </a:ext>
            </a:extLst>
          </p:cNvPr>
          <p:cNvSpPr txBox="1"/>
          <p:nvPr/>
        </p:nvSpPr>
        <p:spPr>
          <a:xfrm>
            <a:off x="158436" y="1303884"/>
            <a:ext cx="11598979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Scarcity</a:t>
            </a:r>
            <a:r>
              <a:rPr lang="en-US" sz="2400" dirty="0"/>
              <a:t> of </a:t>
            </a:r>
            <a:r>
              <a:rPr lang="en-US" sz="2400" b="1" dirty="0"/>
              <a:t>high-fidelity</a:t>
            </a:r>
            <a:r>
              <a:rPr lang="en-US" sz="2400" dirty="0"/>
              <a:t> data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Fusing an </a:t>
            </a:r>
            <a:r>
              <a:rPr lang="en-US" sz="2400" b="1" dirty="0"/>
              <a:t>arbitrary</a:t>
            </a:r>
            <a:r>
              <a:rPr lang="en-US" sz="2400" dirty="0"/>
              <a:t> number sources of information with </a:t>
            </a:r>
            <a:r>
              <a:rPr lang="en-US" sz="2400" b="1" dirty="0"/>
              <a:t>unknown </a:t>
            </a:r>
            <a:r>
              <a:rPr lang="en-US" sz="2400" dirty="0"/>
              <a:t>levels of fidelity and complex</a:t>
            </a:r>
            <a:r>
              <a:rPr lang="en-US" sz="2400" b="1" dirty="0"/>
              <a:t> </a:t>
            </a:r>
            <a:r>
              <a:rPr lang="en-US" sz="2400" dirty="0"/>
              <a:t>relations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Considering various sources of </a:t>
            </a:r>
            <a:r>
              <a:rPr lang="en-US" sz="2400" b="1" dirty="0"/>
              <a:t>uncertainty </a:t>
            </a:r>
            <a:r>
              <a:rPr lang="en-US" sz="2400" dirty="0"/>
              <a:t>due to lack of data, noise, etc.</a:t>
            </a:r>
            <a:endParaRPr lang="en-US" sz="2400" b="1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Handling </a:t>
            </a:r>
            <a:r>
              <a:rPr lang="en-US" sz="2400" b="1" dirty="0"/>
              <a:t>categorical </a:t>
            </a:r>
            <a:r>
              <a:rPr lang="en-US" sz="2400" dirty="0"/>
              <a:t>data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27054C-B89B-7AE6-6110-9E5641F5171D}"/>
              </a:ext>
            </a:extLst>
          </p:cNvPr>
          <p:cNvSpPr/>
          <p:nvPr/>
        </p:nvSpPr>
        <p:spPr>
          <a:xfrm>
            <a:off x="1700557" y="4518683"/>
            <a:ext cx="8790885" cy="678617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Probabilistic Neural Data Fusion (Pro-NDF)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21450-51A5-2440-955A-3DEBF873FC30}"/>
              </a:ext>
            </a:extLst>
          </p:cNvPr>
          <p:cNvSpPr txBox="1"/>
          <p:nvPr/>
        </p:nvSpPr>
        <p:spPr>
          <a:xfrm>
            <a:off x="1700556" y="5195396"/>
            <a:ext cx="8790885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Code and paper available on </a:t>
            </a:r>
            <a:r>
              <a:rPr lang="en-US" sz="2800" dirty="0">
                <a:hlinkClick r:id="rId2"/>
              </a:rPr>
              <a:t>arXiv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15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10AFA7-DC5B-4A70-BDE8-4C904D62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D7FAA-6BF6-4CC8-A9B1-1EE9194B4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fusion: Motivational example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87D56-8C9F-FDBE-ED64-D07AA6E98784}"/>
              </a:ext>
            </a:extLst>
          </p:cNvPr>
          <p:cNvSpPr/>
          <p:nvPr/>
        </p:nvSpPr>
        <p:spPr>
          <a:xfrm>
            <a:off x="270298" y="528640"/>
            <a:ext cx="407099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+mj-lt"/>
              </a:rPr>
              <a:t>Materials modeling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3EDECB-4617-FEE6-422D-F1F007CB34AB}"/>
              </a:ext>
            </a:extLst>
          </p:cNvPr>
          <p:cNvSpPr/>
          <p:nvPr/>
        </p:nvSpPr>
        <p:spPr>
          <a:xfrm>
            <a:off x="270298" y="1111593"/>
            <a:ext cx="11599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effectLst/>
              </a:rPr>
              <a:t>Goal</a:t>
            </a:r>
            <a:r>
              <a:rPr lang="en-US" sz="2200" dirty="0">
                <a:effectLst/>
              </a:rPr>
              <a:t>: accelerate multiscale damage simulations of cast aluminum alloys by replacing Direct Numerical Simulations (DNS) with Reduced Order Models (ROMs)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65040-8202-4A92-2B09-E70074D411ED}"/>
              </a:ext>
            </a:extLst>
          </p:cNvPr>
          <p:cNvSpPr txBox="1"/>
          <p:nvPr/>
        </p:nvSpPr>
        <p:spPr>
          <a:xfrm>
            <a:off x="2627736" y="6214316"/>
            <a:ext cx="91060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</a:rPr>
              <a:t>Deng, S., Mora, C., </a:t>
            </a:r>
            <a:r>
              <a:rPr lang="en-US" sz="1400" dirty="0" err="1">
                <a:solidFill>
                  <a:srgbClr val="002060"/>
                </a:solidFill>
              </a:rPr>
              <a:t>Apelian</a:t>
            </a:r>
            <a:r>
              <a:rPr lang="en-US" sz="1400" dirty="0">
                <a:solidFill>
                  <a:srgbClr val="002060"/>
                </a:solidFill>
              </a:rPr>
              <a:t>, D., &amp; </a:t>
            </a:r>
            <a:r>
              <a:rPr lang="en-US" sz="1400" dirty="0" err="1">
                <a:solidFill>
                  <a:srgbClr val="002060"/>
                </a:solidFill>
              </a:rPr>
              <a:t>Bostanabad</a:t>
            </a:r>
            <a:r>
              <a:rPr lang="en-US" sz="1400" dirty="0">
                <a:solidFill>
                  <a:srgbClr val="002060"/>
                </a:solidFill>
              </a:rPr>
              <a:t>, R. (2023). Data-Driven Calibration of </a:t>
            </a:r>
            <a:r>
              <a:rPr lang="en-US" sz="1400" dirty="0" err="1">
                <a:solidFill>
                  <a:srgbClr val="002060"/>
                </a:solidFill>
              </a:rPr>
              <a:t>Multifidelity</a:t>
            </a:r>
            <a:r>
              <a:rPr lang="en-US" sz="1400" dirty="0">
                <a:solidFill>
                  <a:srgbClr val="002060"/>
                </a:solidFill>
              </a:rPr>
              <a:t> Multiscale Fracture Models Via Latent Map Gaussian Process. Journal of Mechanical Design, 145(1), 011705.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AAD18E-9E4B-23DA-073C-9B9D551BEDC1}"/>
              </a:ext>
            </a:extLst>
          </p:cNvPr>
          <p:cNvGrpSpPr/>
          <p:nvPr/>
        </p:nvGrpSpPr>
        <p:grpSpPr>
          <a:xfrm>
            <a:off x="1248608" y="1961331"/>
            <a:ext cx="9015020" cy="2981341"/>
            <a:chOff x="1557428" y="2217857"/>
            <a:chExt cx="8736945" cy="304517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36D7124-1B12-75DC-D1AC-71FB827913E4}"/>
                </a:ext>
              </a:extLst>
            </p:cNvPr>
            <p:cNvGrpSpPr/>
            <p:nvPr/>
          </p:nvGrpSpPr>
          <p:grpSpPr>
            <a:xfrm>
              <a:off x="1557428" y="2217857"/>
              <a:ext cx="8736945" cy="3045170"/>
              <a:chOff x="1557428" y="2217857"/>
              <a:chExt cx="8736945" cy="304517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D397EAF-7BC0-EB01-10EA-1F53D36031DC}"/>
                  </a:ext>
                </a:extLst>
              </p:cNvPr>
              <p:cNvGrpSpPr/>
              <p:nvPr/>
            </p:nvGrpSpPr>
            <p:grpSpPr>
              <a:xfrm>
                <a:off x="1557428" y="2217857"/>
                <a:ext cx="8736945" cy="3045170"/>
                <a:chOff x="228600" y="1662828"/>
                <a:chExt cx="7140305" cy="2377400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846A2B14-14F7-2E2D-0751-284C709E4388}"/>
                    </a:ext>
                  </a:extLst>
                </p:cNvPr>
                <p:cNvGrpSpPr/>
                <p:nvPr/>
              </p:nvGrpSpPr>
              <p:grpSpPr>
                <a:xfrm>
                  <a:off x="228600" y="1662828"/>
                  <a:ext cx="7140305" cy="2377400"/>
                  <a:chOff x="228600" y="1662828"/>
                  <a:chExt cx="7272867" cy="2377400"/>
                </a:xfrm>
              </p:grpSpPr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02CD5BD8-9021-E8F1-DD68-C90503F79D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6090"/>
                  <a:stretch/>
                </p:blipFill>
                <p:spPr>
                  <a:xfrm>
                    <a:off x="228600" y="1662828"/>
                    <a:ext cx="7272867" cy="2377400"/>
                  </a:xfrm>
                  <a:prstGeom prst="rect">
                    <a:avLst/>
                  </a:prstGeom>
                </p:spPr>
              </p:pic>
              <p:sp>
                <p:nvSpPr>
                  <p:cNvPr id="23" name="Arrow: Down 22">
                    <a:extLst>
                      <a:ext uri="{FF2B5EF4-FFF2-40B4-BE49-F238E27FC236}">
                        <a16:creationId xmlns:a16="http://schemas.microsoft.com/office/drawing/2014/main" id="{77EB62C3-C946-0C92-93CE-F329A567B4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81737" y="1938063"/>
                    <a:ext cx="315211" cy="2629902"/>
                  </a:xfrm>
                  <a:prstGeom prst="downArrow">
                    <a:avLst>
                      <a:gd name="adj1" fmla="val 73014"/>
                      <a:gd name="adj2" fmla="val 82182"/>
                    </a:avLst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F8C59CA-3A9F-C490-7CB0-CF95BB95ECD0}"/>
                      </a:ext>
                    </a:extLst>
                  </p:cNvPr>
                  <p:cNvSpPr txBox="1"/>
                  <p:nvPr/>
                </p:nvSpPr>
                <p:spPr>
                  <a:xfrm>
                    <a:off x="4424392" y="2978860"/>
                    <a:ext cx="2629902" cy="42255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>
                      <a:lnSpc>
                        <a:spcPts val="4000"/>
                      </a:lnSpc>
                    </a:pPr>
                    <a:r>
                      <a:rPr lang="en-US" sz="22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Cost, accuracy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77DAD9E-ADFF-367B-64B1-380BA2312C8B}"/>
                      </a:ext>
                    </a:extLst>
                  </p:cNvPr>
                  <p:cNvSpPr txBox="1"/>
                  <p:nvPr/>
                </p:nvSpPr>
                <p:spPr>
                  <a:xfrm>
                    <a:off x="648975" y="3339391"/>
                    <a:ext cx="1755394" cy="56448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rgbClr val="0000FF"/>
                        </a:solidFill>
                      </a:rPr>
                      <a:t>Source 1:</a:t>
                    </a:r>
                    <a:br>
                      <a:rPr lang="en-US" sz="2000" b="1" dirty="0">
                        <a:solidFill>
                          <a:srgbClr val="0000FF"/>
                        </a:solidFill>
                      </a:rPr>
                    </a:br>
                    <a:r>
                      <a:rPr lang="en-US" sz="2000" b="1" dirty="0">
                        <a:solidFill>
                          <a:srgbClr val="0000FF"/>
                        </a:solidFill>
                      </a:rPr>
                      <a:t>DNS</a:t>
                    </a:r>
                  </a:p>
                </p:txBody>
              </p:sp>
            </p:grpSp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56FE99C4-1AAF-B325-FC10-1317A7A558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9583" t="9355" r="504" b="53299"/>
                <a:stretch/>
              </p:blipFill>
              <p:spPr>
                <a:xfrm>
                  <a:off x="4294728" y="1870095"/>
                  <a:ext cx="843610" cy="922900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D32F7D91-4140-8F42-AB03-9E745A0169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63816" t="9591" r="26270" b="51590"/>
                <a:stretch/>
              </p:blipFill>
              <p:spPr>
                <a:xfrm>
                  <a:off x="6475024" y="1870095"/>
                  <a:ext cx="843607" cy="922899"/>
                </a:xfrm>
                <a:prstGeom prst="rect">
                  <a:avLst/>
                </a:prstGeom>
              </p:spPr>
            </p:pic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AD17D3-AD59-BF04-A3BB-A831D627CED5}"/>
                  </a:ext>
                </a:extLst>
              </p:cNvPr>
              <p:cNvSpPr/>
              <p:nvPr/>
            </p:nvSpPr>
            <p:spPr>
              <a:xfrm>
                <a:off x="7291602" y="4470720"/>
                <a:ext cx="1468939" cy="6025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F586EE8-9FD0-2787-31D2-908C761D97ED}"/>
                    </a:ext>
                  </a:extLst>
                </p:cNvPr>
                <p:cNvSpPr txBox="1"/>
                <p:nvPr/>
              </p:nvSpPr>
              <p:spPr>
                <a:xfrm>
                  <a:off x="6329889" y="4394876"/>
                  <a:ext cx="3696512" cy="723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0000FF"/>
                      </a:solidFill>
                    </a:rPr>
                    <a:t>Source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0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20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2000" b="1" dirty="0">
                      <a:solidFill>
                        <a:srgbClr val="0000FF"/>
                      </a:solidFill>
                    </a:rPr>
                    <a:t>:</a:t>
                  </a:r>
                  <a:br>
                    <a:rPr lang="en-US" sz="2000" b="1" dirty="0">
                      <a:solidFill>
                        <a:srgbClr val="0000FF"/>
                      </a:solidFill>
                    </a:rPr>
                  </a:br>
                  <a:r>
                    <a:rPr lang="en-US" sz="2000" b="1" dirty="0">
                      <a:solidFill>
                        <a:srgbClr val="0000FF"/>
                      </a:solidFill>
                    </a:rPr>
                    <a:t>ROM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000" b="1" dirty="0">
                      <a:solidFill>
                        <a:srgbClr val="0000FF"/>
                      </a:solidFill>
                    </a:rPr>
                    <a:t> clusters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F586EE8-9FD0-2787-31D2-908C761D97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9889" y="4394876"/>
                  <a:ext cx="3696512" cy="723041"/>
                </a:xfrm>
                <a:prstGeom prst="rect">
                  <a:avLst/>
                </a:prstGeom>
                <a:blipFill>
                  <a:blip r:embed="rId4"/>
                  <a:stretch>
                    <a:fillRect t="-3419" b="-145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D47392E-A37D-B120-AAF5-3BAB6C4F7182}"/>
              </a:ext>
            </a:extLst>
          </p:cNvPr>
          <p:cNvSpPr txBox="1"/>
          <p:nvPr/>
        </p:nvSpPr>
        <p:spPr>
          <a:xfrm>
            <a:off x="158436" y="4972167"/>
            <a:ext cx="1135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1.   How can we leverage inaccurate but cheap simulations from ROMs?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031CA3-E529-9A11-04DF-500530D0F23E}"/>
              </a:ext>
            </a:extLst>
          </p:cNvPr>
          <p:cNvSpPr txBox="1"/>
          <p:nvPr/>
        </p:nvSpPr>
        <p:spPr>
          <a:xfrm>
            <a:off x="158436" y="5574867"/>
            <a:ext cx="1135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2.   How can we effectively capture various sources of uncertainty?</a:t>
            </a:r>
          </a:p>
        </p:txBody>
      </p:sp>
    </p:spTree>
    <p:extLst>
      <p:ext uri="{BB962C8B-B14F-4D97-AF65-F5344CB8AC3E}">
        <p14:creationId xmlns:p14="http://schemas.microsoft.com/office/powerpoint/2010/main" val="41184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8E2A42-54E2-43A9-827F-46A2C23D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5862A-27F7-4AD6-B1D1-4EDFCF41C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45C50-7A76-45A1-8B5B-76ED64F7E054}"/>
              </a:ext>
            </a:extLst>
          </p:cNvPr>
          <p:cNvSpPr txBox="1"/>
          <p:nvPr/>
        </p:nvSpPr>
        <p:spPr>
          <a:xfrm>
            <a:off x="1" y="556997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Thank you! Questions?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F95D2E-1EE1-379C-4D1E-252BEA8BE77C}"/>
              </a:ext>
            </a:extLst>
          </p:cNvPr>
          <p:cNvSpPr txBox="1"/>
          <p:nvPr/>
        </p:nvSpPr>
        <p:spPr>
          <a:xfrm>
            <a:off x="537505" y="1389955"/>
            <a:ext cx="3758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Jonathan </a:t>
            </a:r>
            <a:r>
              <a:rPr lang="en-US" b="1" dirty="0" err="1"/>
              <a:t>Tammer</a:t>
            </a:r>
            <a:r>
              <a:rPr lang="en-US" b="1" dirty="0"/>
              <a:t> </a:t>
            </a:r>
            <a:r>
              <a:rPr lang="en-US" b="1" dirty="0" err="1"/>
              <a:t>Eweis-Labolle</a:t>
            </a:r>
            <a:endParaRPr lang="en-US" b="1" dirty="0"/>
          </a:p>
          <a:p>
            <a:pPr algn="ctr"/>
            <a:r>
              <a:rPr lang="en-US" dirty="0"/>
              <a:t>PhD Student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65C87D-9822-86D3-E72C-3B38D0C82A96}"/>
              </a:ext>
            </a:extLst>
          </p:cNvPr>
          <p:cNvSpPr txBox="1"/>
          <p:nvPr/>
        </p:nvSpPr>
        <p:spPr>
          <a:xfrm>
            <a:off x="5188153" y="1355777"/>
            <a:ext cx="174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Tyler Johnson</a:t>
            </a:r>
          </a:p>
          <a:p>
            <a:pPr algn="ctr"/>
            <a:r>
              <a:rPr lang="en-US" dirty="0"/>
              <a:t>PhD Student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53B98C-96C8-5246-3AD1-B3CC6102E17C}"/>
              </a:ext>
            </a:extLst>
          </p:cNvPr>
          <p:cNvSpPr txBox="1"/>
          <p:nvPr/>
        </p:nvSpPr>
        <p:spPr>
          <a:xfrm>
            <a:off x="7825429" y="1355776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Likith Gadde</a:t>
            </a:r>
          </a:p>
          <a:p>
            <a:pPr algn="ctr"/>
            <a:r>
              <a:rPr lang="en-US" dirty="0"/>
              <a:t>High School Student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B8ACEC-4176-E8A5-F055-897D75DB878B}"/>
              </a:ext>
            </a:extLst>
          </p:cNvPr>
          <p:cNvSpPr/>
          <p:nvPr/>
        </p:nvSpPr>
        <p:spPr>
          <a:xfrm>
            <a:off x="187934" y="629187"/>
            <a:ext cx="11693367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effectLst/>
              </a:rPr>
              <a:t>Collaborators:</a:t>
            </a:r>
            <a:endParaRPr lang="en-US" sz="2800" b="1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02F490-9AD5-4C50-EBC0-D177C2C4D4C1}"/>
              </a:ext>
            </a:extLst>
          </p:cNvPr>
          <p:cNvSpPr/>
          <p:nvPr/>
        </p:nvSpPr>
        <p:spPr>
          <a:xfrm>
            <a:off x="187933" y="2167395"/>
            <a:ext cx="11693367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effectLst/>
              </a:rPr>
              <a:t>Funding agencies:</a:t>
            </a:r>
            <a:endParaRPr lang="en-US" sz="2800" b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0836A8-2773-7D94-30A0-E313B3822E30}"/>
              </a:ext>
            </a:extLst>
          </p:cNvPr>
          <p:cNvSpPr txBox="1"/>
          <p:nvPr/>
        </p:nvSpPr>
        <p:spPr>
          <a:xfrm>
            <a:off x="1988083" y="2905758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National Science Foundation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19A0A-1549-2768-F8A2-79F5596F44F4}"/>
              </a:ext>
            </a:extLst>
          </p:cNvPr>
          <p:cNvSpPr txBox="1"/>
          <p:nvPr/>
        </p:nvSpPr>
        <p:spPr>
          <a:xfrm>
            <a:off x="5574828" y="2767258"/>
            <a:ext cx="6102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Early Career Faculty grant from NASA’s Space Technology Research Grants Program</a:t>
            </a:r>
          </a:p>
        </p:txBody>
      </p:sp>
      <p:pic>
        <p:nvPicPr>
          <p:cNvPr id="19" name="Picture 2" descr="NASA">
            <a:extLst>
              <a:ext uri="{FF2B5EF4-FFF2-40B4-BE49-F238E27FC236}">
                <a16:creationId xmlns:a16="http://schemas.microsoft.com/office/drawing/2014/main" id="{0F44304B-136A-4700-291D-03F94385B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17" y="3456572"/>
            <a:ext cx="2447104" cy="193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tional Science Foundation - Wikipedia">
            <a:extLst>
              <a:ext uri="{FF2B5EF4-FFF2-40B4-BE49-F238E27FC236}">
                <a16:creationId xmlns:a16="http://schemas.microsoft.com/office/drawing/2014/main" id="{9FADBAD7-1897-5E0E-005D-FB467551A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80" y="3275090"/>
            <a:ext cx="1920006" cy="19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4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10AFA7-DC5B-4A70-BDE8-4C904D62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D7FAA-6BF6-4CC8-A9B1-1EE9194B4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fusion: Motivational example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F87D56-8C9F-FDBE-ED64-D07AA6E98784}"/>
              </a:ext>
            </a:extLst>
          </p:cNvPr>
          <p:cNvSpPr/>
          <p:nvPr/>
        </p:nvSpPr>
        <p:spPr>
          <a:xfrm>
            <a:off x="270298" y="528640"/>
            <a:ext cx="407099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+mj-lt"/>
              </a:rPr>
              <a:t>Materials discovery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3EDECB-4617-FEE6-422D-F1F007CB34AB}"/>
                  </a:ext>
                </a:extLst>
              </p:cNvPr>
              <p:cNvSpPr/>
              <p:nvPr/>
            </p:nvSpPr>
            <p:spPr>
              <a:xfrm>
                <a:off x="270298" y="1111593"/>
                <a:ext cx="1159920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b="1" dirty="0">
                    <a:effectLst/>
                  </a:rPr>
                  <a:t>Goal</a:t>
                </a:r>
                <a:r>
                  <a:rPr lang="en-US" sz="2200" dirty="0">
                    <a:effectLst/>
                  </a:rPr>
                  <a:t>: design Hybrid Organic-Inorganic Perovskite (HOIPs) with the structural formula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</a:rPr>
                  <a:t> </a:t>
                </a:r>
                <a:r>
                  <a:rPr lang="en-US" sz="2200" dirty="0">
                    <a:effectLst/>
                  </a:rPr>
                  <a:t>that exhibit</a:t>
                </a:r>
                <a:r>
                  <a:rPr lang="en-US" sz="2200" dirty="0"/>
                  <a:t> the maximum intermolecular binding energy</a:t>
                </a:r>
                <a:endParaRPr lang="en-US" sz="2200" dirty="0">
                  <a:effectLst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3EDECB-4617-FEE6-422D-F1F007CB3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98" y="1111593"/>
                <a:ext cx="11599204" cy="769441"/>
              </a:xfrm>
              <a:prstGeom prst="rect">
                <a:avLst/>
              </a:prstGeom>
              <a:blipFill>
                <a:blip r:embed="rId3"/>
                <a:stretch>
                  <a:fillRect l="-683" t="-3937" b="-157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B065040-8202-4A92-2B09-E70074D411ED}"/>
              </a:ext>
            </a:extLst>
          </p:cNvPr>
          <p:cNvSpPr txBox="1"/>
          <p:nvPr/>
        </p:nvSpPr>
        <p:spPr>
          <a:xfrm>
            <a:off x="2627736" y="6214316"/>
            <a:ext cx="91060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 err="1">
                <a:solidFill>
                  <a:srgbClr val="002060"/>
                </a:solidFill>
              </a:rPr>
              <a:t>Herbol</a:t>
            </a:r>
            <a:r>
              <a:rPr lang="en-US" sz="1400" dirty="0">
                <a:solidFill>
                  <a:srgbClr val="002060"/>
                </a:solidFill>
              </a:rPr>
              <a:t>, Henry C., et al. "Efficient search of compositional space for hybrid organic–inorganic perovskites via Bayesian optimization." </a:t>
            </a:r>
            <a:r>
              <a:rPr lang="en-US" sz="1400" dirty="0" err="1">
                <a:solidFill>
                  <a:srgbClr val="002060"/>
                </a:solidFill>
              </a:rPr>
              <a:t>npj</a:t>
            </a:r>
            <a:r>
              <a:rPr lang="en-US" sz="1400" dirty="0">
                <a:solidFill>
                  <a:srgbClr val="002060"/>
                </a:solidFill>
              </a:rPr>
              <a:t> Computational Materials 4.1 (2018): 51.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47392E-A37D-B120-AAF5-3BAB6C4F7182}"/>
              </a:ext>
            </a:extLst>
          </p:cNvPr>
          <p:cNvSpPr txBox="1"/>
          <p:nvPr/>
        </p:nvSpPr>
        <p:spPr>
          <a:xfrm>
            <a:off x="158437" y="5249908"/>
            <a:ext cx="11875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/>
              <a:t>1.   How can we find the components that maximize the intermolecular binding energy?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031CA3-E529-9A11-04DF-500530D0F23E}"/>
              </a:ext>
            </a:extLst>
          </p:cNvPr>
          <p:cNvSpPr txBox="1"/>
          <p:nvPr/>
        </p:nvSpPr>
        <p:spPr>
          <a:xfrm>
            <a:off x="158436" y="5783429"/>
            <a:ext cx="11575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/>
              <a:t>2.   Can we use inaccurate but cheap molecular simulations with unknown fidelities?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DFFEC-E245-D40C-3319-05C041ECC4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48314"/>
            <a:ext cx="7924509" cy="3331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653D64-682B-B8B3-B289-C49FCFAC026A}"/>
                  </a:ext>
                </a:extLst>
              </p:cNvPr>
              <p:cNvSpPr/>
              <p:nvPr/>
            </p:nvSpPr>
            <p:spPr>
              <a:xfrm>
                <a:off x="4430236" y="2071812"/>
                <a:ext cx="5756650" cy="155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just">
                  <a:lnSpc>
                    <a:spcPct val="150000"/>
                  </a:lnSpc>
                </a:pPr>
                <a:r>
                  <a:rPr lang="en-US" sz="2200" b="0" dirty="0">
                    <a:effectLst/>
                  </a:rPr>
                  <a:t>Organic/inorganic cation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1" i="1" smtClean="0">
                        <a:effectLst/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2200" b="1" dirty="0">
                    <a:effectLst/>
                  </a:rPr>
                  <a:t> levels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US" sz="2200" b="0" dirty="0">
                    <a:effectLst/>
                  </a:rPr>
                  <a:t>Inorganic metal cation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1" i="1" smtClean="0">
                        <a:effectLst/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200" b="1" dirty="0">
                    <a:effectLst/>
                  </a:rPr>
                  <a:t> levels</a:t>
                </a:r>
                <a:endParaRPr lang="en-US" sz="2200" b="1" dirty="0"/>
              </a:p>
              <a:p>
                <a:pPr lvl="1" algn="just">
                  <a:lnSpc>
                    <a:spcPct val="150000"/>
                  </a:lnSpc>
                </a:pPr>
                <a:r>
                  <a:rPr lang="en-US" sz="2200" b="0" dirty="0">
                    <a:effectLst/>
                  </a:rPr>
                  <a:t>Halide </a:t>
                </a:r>
                <a:r>
                  <a:rPr lang="en-US" sz="2200" dirty="0"/>
                  <a:t>combination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1" i="1" smtClean="0">
                        <a:effectLst/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2200" b="1" dirty="0">
                    <a:effectLst/>
                  </a:rPr>
                  <a:t> levels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653D64-682B-B8B3-B289-C49FCFAC0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36" y="2071812"/>
                <a:ext cx="5756650" cy="1553054"/>
              </a:xfrm>
              <a:prstGeom prst="rect">
                <a:avLst/>
              </a:prstGeom>
              <a:blipFill>
                <a:blip r:embed="rId5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EAA909F-79AF-10C5-A7FA-C8641BDFE64A}"/>
              </a:ext>
            </a:extLst>
          </p:cNvPr>
          <p:cNvSpPr txBox="1"/>
          <p:nvPr/>
        </p:nvSpPr>
        <p:spPr>
          <a:xfrm>
            <a:off x="10124630" y="2555969"/>
            <a:ext cx="1845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+mj-lt"/>
              </a:rPr>
              <a:t>480 possible combinations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E830D52-1174-4C2C-D918-E6600C712628}"/>
              </a:ext>
            </a:extLst>
          </p:cNvPr>
          <p:cNvSpPr/>
          <p:nvPr/>
        </p:nvSpPr>
        <p:spPr>
          <a:xfrm>
            <a:off x="9580531" y="2709856"/>
            <a:ext cx="573594" cy="46166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175CB8-2934-AE6E-9489-13528A71F131}"/>
              </a:ext>
            </a:extLst>
          </p:cNvPr>
          <p:cNvSpPr txBox="1"/>
          <p:nvPr/>
        </p:nvSpPr>
        <p:spPr>
          <a:xfrm>
            <a:off x="476992" y="2564672"/>
            <a:ext cx="164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</a:rPr>
              <a:t>Simulations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41DD76-9DC9-942E-2B2F-34445F4EFC3A}"/>
              </a:ext>
            </a:extLst>
          </p:cNvPr>
          <p:cNvSpPr txBox="1"/>
          <p:nvPr/>
        </p:nvSpPr>
        <p:spPr>
          <a:xfrm>
            <a:off x="3594353" y="1849190"/>
            <a:ext cx="1750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</a:rPr>
              <a:t>Experiments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3479F3-7FC3-EF84-7BAC-D5BFD69099DF}"/>
              </a:ext>
            </a:extLst>
          </p:cNvPr>
          <p:cNvSpPr txBox="1"/>
          <p:nvPr/>
        </p:nvSpPr>
        <p:spPr>
          <a:xfrm>
            <a:off x="6066504" y="4700377"/>
            <a:ext cx="160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</a:rPr>
              <a:t>Predictions</a:t>
            </a:r>
          </a:p>
        </p:txBody>
      </p:sp>
    </p:spTree>
    <p:extLst>
      <p:ext uri="{BB962C8B-B14F-4D97-AF65-F5344CB8AC3E}">
        <p14:creationId xmlns:p14="http://schemas.microsoft.com/office/powerpoint/2010/main" val="23892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8943F3-F8FA-4641-94B2-85A065CC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666D-43AE-4E92-BEDA-5844AABB5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Existing technologies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542BA8-923F-49B2-6760-E38FB1BBDF46}"/>
                  </a:ext>
                </a:extLst>
              </p:cNvPr>
              <p:cNvSpPr/>
              <p:nvPr/>
            </p:nvSpPr>
            <p:spPr>
              <a:xfrm>
                <a:off x="158436" y="584775"/>
                <a:ext cx="11917543" cy="1957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effectLst/>
                  </a:rPr>
                  <a:t>Kennedy and O’Hagan</a:t>
                </a:r>
                <a:r>
                  <a:rPr lang="en-US" sz="2400" dirty="0">
                    <a:effectLst/>
                  </a:rPr>
                  <a:t>’s (KOH)</a:t>
                </a:r>
                <a:r>
                  <a:rPr lang="en-US" sz="2400" b="1" dirty="0">
                    <a:effectLst/>
                  </a:rPr>
                  <a:t> </a:t>
                </a:r>
                <a:r>
                  <a:rPr lang="en-US" sz="2400" dirty="0">
                    <a:effectLst/>
                  </a:rPr>
                  <a:t>method: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400" dirty="0">
                  <a:effectLst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2400" i="1"/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borderBox>
                    </m:oMath>
                  </m:oMathPara>
                </a14:m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542BA8-923F-49B2-6760-E38FB1BBD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36" y="584775"/>
                <a:ext cx="11917543" cy="1957587"/>
              </a:xfrm>
              <a:prstGeom prst="rect">
                <a:avLst/>
              </a:prstGeom>
              <a:blipFill>
                <a:blip r:embed="rId2"/>
                <a:stretch>
                  <a:fillRect l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80E412-B692-F184-5E16-DC3109436C28}"/>
              </a:ext>
            </a:extLst>
          </p:cNvPr>
          <p:cNvSpPr/>
          <p:nvPr/>
        </p:nvSpPr>
        <p:spPr>
          <a:xfrm>
            <a:off x="5966589" y="3551533"/>
            <a:ext cx="6025397" cy="410507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Probabilistic Neural Data Fusion (Pro-NDF)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C52434-633D-2E37-E9BA-495C86E65114}"/>
                  </a:ext>
                </a:extLst>
              </p:cNvPr>
              <p:cNvSpPr txBox="1"/>
              <p:nvPr/>
            </p:nvSpPr>
            <p:spPr>
              <a:xfrm>
                <a:off x="470800" y="2658767"/>
                <a:ext cx="4685237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Physical response: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C52434-633D-2E37-E9BA-495C86E65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00" y="2658767"/>
                <a:ext cx="4685237" cy="496996"/>
              </a:xfrm>
              <a:prstGeom prst="rect">
                <a:avLst/>
              </a:prstGeom>
              <a:blipFill>
                <a:blip r:embed="rId3"/>
                <a:stretch>
                  <a:fillRect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F214F4-D07B-48F5-6747-F128334B6210}"/>
                  </a:ext>
                </a:extLst>
              </p:cNvPr>
              <p:cNvSpPr txBox="1"/>
              <p:nvPr/>
            </p:nvSpPr>
            <p:spPr>
              <a:xfrm>
                <a:off x="530097" y="1363513"/>
                <a:ext cx="39770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unknown</a:t>
                </a:r>
                <a:r>
                  <a:rPr lang="en-US" sz="2000" dirty="0"/>
                  <a:t> regression coefficient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F214F4-D07B-48F5-6747-F128334B6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97" y="1363513"/>
                <a:ext cx="3977012" cy="400110"/>
              </a:xfrm>
              <a:prstGeom prst="rect">
                <a:avLst/>
              </a:prstGeom>
              <a:blipFill>
                <a:blip r:embed="rId4"/>
                <a:stretch>
                  <a:fillRect t="-7692" r="-1380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6B31C9-6EAE-558E-5325-72EAEED08713}"/>
                  </a:ext>
                </a:extLst>
              </p:cNvPr>
              <p:cNvSpPr txBox="1"/>
              <p:nvPr/>
            </p:nvSpPr>
            <p:spPr>
              <a:xfrm>
                <a:off x="5338918" y="2692615"/>
                <a:ext cx="3546637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Computer simulation: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6B31C9-6EAE-558E-5325-72EAEED08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918" y="2692615"/>
                <a:ext cx="3546637" cy="496996"/>
              </a:xfrm>
              <a:prstGeom prst="rect">
                <a:avLst/>
              </a:prstGeom>
              <a:blipFill>
                <a:blip r:embed="rId5"/>
                <a:stretch>
                  <a:fillRect l="-154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669094D-7EC0-7E14-0BE4-36808ACD0CE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13992" y="2181078"/>
            <a:ext cx="1286066" cy="615216"/>
          </a:xfrm>
          <a:prstGeom prst="curvedConnector3">
            <a:avLst>
              <a:gd name="adj1" fmla="val 100458"/>
            </a:avLst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24145E6F-5FFB-65C7-63CC-B452E9627453}"/>
              </a:ext>
            </a:extLst>
          </p:cNvPr>
          <p:cNvCxnSpPr>
            <a:cxnSpLocks/>
            <a:endCxn id="14" idx="3"/>
          </p:cNvCxnSpPr>
          <p:nvPr/>
        </p:nvCxnSpPr>
        <p:spPr>
          <a:xfrm rot="10800000">
            <a:off x="4507109" y="1563569"/>
            <a:ext cx="879004" cy="495307"/>
          </a:xfrm>
          <a:prstGeom prst="curvedConnector3">
            <a:avLst>
              <a:gd name="adj1" fmla="val 336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AFE20C35-FBD2-F5FD-7E4E-966595F4DE9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34952" y="2358389"/>
            <a:ext cx="557726" cy="442449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5C48E26F-619E-ACC7-68A7-24D70D84A3FF}"/>
              </a:ext>
            </a:extLst>
          </p:cNvPr>
          <p:cNvCxnSpPr>
            <a:cxnSpLocks/>
          </p:cNvCxnSpPr>
          <p:nvPr/>
        </p:nvCxnSpPr>
        <p:spPr>
          <a:xfrm flipV="1">
            <a:off x="7096924" y="1363513"/>
            <a:ext cx="921009" cy="644935"/>
          </a:xfrm>
          <a:prstGeom prst="curvedConnector3">
            <a:avLst>
              <a:gd name="adj1" fmla="val -1480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9155603-74F2-1AC9-6EDB-716F55FCCC1D}"/>
                  </a:ext>
                </a:extLst>
              </p:cNvPr>
              <p:cNvSpPr txBox="1"/>
              <p:nvPr/>
            </p:nvSpPr>
            <p:spPr>
              <a:xfrm>
                <a:off x="8034868" y="1145969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unknown</a:t>
                </a:r>
                <a:r>
                  <a:rPr lang="en-US" sz="2000" dirty="0"/>
                  <a:t> discrepancy (or bias) function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9155603-74F2-1AC9-6EDB-716F55FCC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868" y="1145969"/>
                <a:ext cx="3276600" cy="707886"/>
              </a:xfrm>
              <a:prstGeom prst="rect">
                <a:avLst/>
              </a:prstGeom>
              <a:blipFill>
                <a:blip r:embed="rId6"/>
                <a:stretch>
                  <a:fillRect l="-1859" t="-4310" r="-1859" b="-155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13B293FA-0FF8-3CCC-021B-CB15B933ECD4}"/>
              </a:ext>
            </a:extLst>
          </p:cNvPr>
          <p:cNvSpPr txBox="1"/>
          <p:nvPr/>
        </p:nvSpPr>
        <p:spPr>
          <a:xfrm>
            <a:off x="2627736" y="6214316"/>
            <a:ext cx="91060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</a:rPr>
              <a:t>Kennedy, Marc C., and Anthony O'Hagan. "Bayesian calibration of computer models." Journal of the Royal Statistical Society: Series B (Statistical Methodology) 63.3 (2001): 425-464.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5F2CC-D8BE-5796-124B-1CBB65317F68}"/>
              </a:ext>
            </a:extLst>
          </p:cNvPr>
          <p:cNvSpPr txBox="1"/>
          <p:nvPr/>
        </p:nvSpPr>
        <p:spPr>
          <a:xfrm>
            <a:off x="166676" y="3521939"/>
            <a:ext cx="535746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 (Body)"/>
                <a:ea typeface="SimSun" panose="02010600030101010101" pitchFamily="2" charset="-122"/>
                <a:cs typeface="Times New Roman" panose="02020603050405020304" pitchFamily="18" charset="0"/>
              </a:rPr>
              <a:t>Many recent works inherit KOH’s </a:t>
            </a:r>
            <a:r>
              <a:rPr lang="en-US" sz="2000" b="1" dirty="0">
                <a:latin typeface="Arial (Body)"/>
                <a:ea typeface="SimSun" panose="02010600030101010101" pitchFamily="2" charset="-122"/>
                <a:cs typeface="Times New Roman" panose="02020603050405020304" pitchFamily="18" charset="0"/>
              </a:rPr>
              <a:t>limitations</a:t>
            </a:r>
            <a:r>
              <a:rPr lang="en-US" sz="2000" dirty="0">
                <a:latin typeface="Arial (Body)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83C640-C5F8-A514-D8CF-FFD5C6472F9F}"/>
              </a:ext>
            </a:extLst>
          </p:cNvPr>
          <p:cNvSpPr txBox="1"/>
          <p:nvPr/>
        </p:nvSpPr>
        <p:spPr>
          <a:xfrm>
            <a:off x="166675" y="3957063"/>
            <a:ext cx="522767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(1) </a:t>
            </a:r>
            <a:r>
              <a:rPr lang="en-US" sz="2000" dirty="0"/>
              <a:t>Can only handle </a:t>
            </a:r>
            <a:r>
              <a:rPr lang="en-US" sz="2000" b="1" dirty="0"/>
              <a:t>2</a:t>
            </a:r>
            <a:r>
              <a:rPr lang="en-US" sz="2000" dirty="0"/>
              <a:t> </a:t>
            </a:r>
            <a:r>
              <a:rPr lang="en-US" sz="2000" b="1" dirty="0"/>
              <a:t>sources</a:t>
            </a:r>
            <a:r>
              <a:rPr lang="en-US" sz="2000" dirty="0"/>
              <a:t> of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580636-234E-54EE-1FDC-D41586D65073}"/>
              </a:ext>
            </a:extLst>
          </p:cNvPr>
          <p:cNvSpPr txBox="1"/>
          <p:nvPr/>
        </p:nvSpPr>
        <p:spPr>
          <a:xfrm>
            <a:off x="166674" y="4385069"/>
            <a:ext cx="522767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(2) </a:t>
            </a:r>
            <a:r>
              <a:rPr lang="en-US" sz="2000" b="1" dirty="0"/>
              <a:t>Hierarchical</a:t>
            </a:r>
            <a:r>
              <a:rPr lang="en-US" sz="2000" dirty="0"/>
              <a:t> approach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9CEC75-B5E6-4E6D-8D0C-5C16B83294FD}"/>
              </a:ext>
            </a:extLst>
          </p:cNvPr>
          <p:cNvSpPr txBox="1"/>
          <p:nvPr/>
        </p:nvSpPr>
        <p:spPr>
          <a:xfrm>
            <a:off x="166673" y="4805954"/>
            <a:ext cx="522767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(3) </a:t>
            </a:r>
            <a:r>
              <a:rPr lang="en-US" sz="2000" dirty="0"/>
              <a:t>Assume </a:t>
            </a:r>
            <a:r>
              <a:rPr lang="en-US" sz="2000" b="1" dirty="0"/>
              <a:t>trivial</a:t>
            </a:r>
            <a:r>
              <a:rPr lang="en-US" sz="2000" dirty="0"/>
              <a:t> </a:t>
            </a:r>
            <a:r>
              <a:rPr lang="en-US" sz="2000" b="1" dirty="0"/>
              <a:t>biases</a:t>
            </a:r>
            <a:r>
              <a:rPr lang="en-US" sz="2000" dirty="0"/>
              <a:t>, e.g., additive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55B449-29DF-4F12-56F5-EACA8B77B6A9}"/>
              </a:ext>
            </a:extLst>
          </p:cNvPr>
          <p:cNvSpPr txBox="1"/>
          <p:nvPr/>
        </p:nvSpPr>
        <p:spPr>
          <a:xfrm>
            <a:off x="166673" y="5226839"/>
            <a:ext cx="522767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(4) </a:t>
            </a:r>
            <a:r>
              <a:rPr lang="en-US" sz="2000" dirty="0"/>
              <a:t>Can’t handle </a:t>
            </a:r>
            <a:r>
              <a:rPr lang="en-US" sz="2000" b="1" dirty="0"/>
              <a:t>categorical</a:t>
            </a:r>
            <a:r>
              <a:rPr lang="en-US" sz="2000" dirty="0"/>
              <a:t> data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261EC9B-7700-4E2A-B7CA-44448B23FD67}"/>
              </a:ext>
            </a:extLst>
          </p:cNvPr>
          <p:cNvSpPr/>
          <p:nvPr/>
        </p:nvSpPr>
        <p:spPr>
          <a:xfrm>
            <a:off x="5164277" y="4548956"/>
            <a:ext cx="555048" cy="46166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1ED3AE-3376-5167-C06D-8F548C4D7A0B}"/>
              </a:ext>
            </a:extLst>
          </p:cNvPr>
          <p:cNvSpPr txBox="1"/>
          <p:nvPr/>
        </p:nvSpPr>
        <p:spPr>
          <a:xfrm>
            <a:off x="5338920" y="3932734"/>
            <a:ext cx="680588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000" b="1" dirty="0">
                <a:solidFill>
                  <a:srgbClr val="33CC33"/>
                </a:solidFill>
              </a:rPr>
              <a:t>(1) </a:t>
            </a:r>
            <a:r>
              <a:rPr lang="en-US" sz="2000" dirty="0"/>
              <a:t>Can accommodate an </a:t>
            </a:r>
            <a:r>
              <a:rPr lang="en-US" sz="2000" b="1" dirty="0"/>
              <a:t>arbitrary</a:t>
            </a:r>
            <a:r>
              <a:rPr lang="en-US" sz="2000" dirty="0"/>
              <a:t> number of sources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7A1C81-59AC-2CD9-CB4C-74F912746EC1}"/>
              </a:ext>
            </a:extLst>
          </p:cNvPr>
          <p:cNvSpPr txBox="1"/>
          <p:nvPr/>
        </p:nvSpPr>
        <p:spPr>
          <a:xfrm>
            <a:off x="5338919" y="4360740"/>
            <a:ext cx="522767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000" b="1" dirty="0">
                <a:solidFill>
                  <a:srgbClr val="33CC33"/>
                </a:solidFill>
              </a:rPr>
              <a:t>(2) </a:t>
            </a:r>
            <a:r>
              <a:rPr lang="en-US" sz="2000" b="1" dirty="0"/>
              <a:t>Non-hierarchical</a:t>
            </a:r>
            <a:r>
              <a:rPr lang="en-US" sz="2000" dirty="0"/>
              <a:t> approach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10CD9E-47A4-D558-AB56-4D451E9E4D9A}"/>
              </a:ext>
            </a:extLst>
          </p:cNvPr>
          <p:cNvSpPr txBox="1"/>
          <p:nvPr/>
        </p:nvSpPr>
        <p:spPr>
          <a:xfrm>
            <a:off x="5338917" y="4781625"/>
            <a:ext cx="655011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000" b="1" dirty="0">
                <a:solidFill>
                  <a:srgbClr val="33CC33"/>
                </a:solidFill>
              </a:rPr>
              <a:t>(3)</a:t>
            </a:r>
            <a:r>
              <a:rPr lang="en-US" sz="2000" b="1" dirty="0"/>
              <a:t> </a:t>
            </a:r>
            <a:r>
              <a:rPr lang="en-US" sz="2000" dirty="0"/>
              <a:t>Can learn </a:t>
            </a:r>
            <a:r>
              <a:rPr lang="en-US" sz="2000" b="1" dirty="0"/>
              <a:t>non-trivial</a:t>
            </a:r>
            <a:r>
              <a:rPr lang="en-US" sz="2000" dirty="0"/>
              <a:t> </a:t>
            </a:r>
            <a:r>
              <a:rPr lang="en-US" sz="2000" b="1" dirty="0"/>
              <a:t>biases</a:t>
            </a:r>
            <a:r>
              <a:rPr lang="en-US" sz="2000" dirty="0"/>
              <a:t>, e.g., non-additive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383C77-F3DC-059A-5874-7F4F5E1D92B7}"/>
              </a:ext>
            </a:extLst>
          </p:cNvPr>
          <p:cNvSpPr txBox="1"/>
          <p:nvPr/>
        </p:nvSpPr>
        <p:spPr>
          <a:xfrm>
            <a:off x="5338918" y="5202510"/>
            <a:ext cx="522767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000" b="1" dirty="0">
                <a:solidFill>
                  <a:srgbClr val="33CC33"/>
                </a:solidFill>
              </a:rPr>
              <a:t>(4)</a:t>
            </a:r>
            <a:r>
              <a:rPr lang="en-US" sz="2000" b="1" dirty="0"/>
              <a:t> </a:t>
            </a:r>
            <a:r>
              <a:rPr lang="en-US" sz="2000" dirty="0"/>
              <a:t>Can handle </a:t>
            </a:r>
            <a:r>
              <a:rPr lang="en-US" sz="2000" b="1" dirty="0"/>
              <a:t>categorical</a:t>
            </a:r>
            <a:r>
              <a:rPr lang="en-US" sz="2000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9176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4" grpId="0"/>
      <p:bldP spid="18" grpId="0"/>
      <p:bldP spid="53" grpId="0"/>
      <p:bldP spid="13" grpId="0"/>
      <p:bldP spid="16" grpId="0"/>
      <p:bldP spid="17" grpId="0"/>
      <p:bldP spid="19" grpId="0"/>
      <p:bldP spid="32" grpId="0"/>
      <p:bldP spid="33" grpId="0" animBg="1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8943F3-F8FA-4641-94B2-85A065CC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666D-43AE-4E92-BEDA-5844AABB5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Convert data fusion to manifold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91441E-5D95-C431-C9B3-CF8F708EB557}"/>
              </a:ext>
            </a:extLst>
          </p:cNvPr>
          <p:cNvSpPr/>
          <p:nvPr/>
        </p:nvSpPr>
        <p:spPr>
          <a:xfrm>
            <a:off x="460754" y="594554"/>
            <a:ext cx="4041031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effectLst/>
              </a:rPr>
              <a:t>Complex relations are easier to learn in </a:t>
            </a:r>
            <a:r>
              <a:rPr lang="en-US" sz="2400" b="1" dirty="0">
                <a:effectLst/>
              </a:rPr>
              <a:t>nonlinear manifolds (latent spaces) </a:t>
            </a:r>
            <a:endParaRPr lang="en-US" sz="2400" b="1" dirty="0">
              <a:latin typeface="+mj-lt"/>
            </a:endParaRPr>
          </a:p>
        </p:txBody>
      </p:sp>
      <p:pic>
        <p:nvPicPr>
          <p:cNvPr id="7" name="Picture 6" descr="Marsden Therapy: Crumpled Paper">
            <a:extLst>
              <a:ext uri="{FF2B5EF4-FFF2-40B4-BE49-F238E27FC236}">
                <a16:creationId xmlns:a16="http://schemas.microsoft.com/office/drawing/2014/main" id="{2C986F93-8506-106B-1BE7-F1D8F221A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/>
          <a:stretch/>
        </p:blipFill>
        <p:spPr bwMode="auto">
          <a:xfrm>
            <a:off x="595380" y="2529183"/>
            <a:ext cx="1461358" cy="12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761FEF5-837F-EC5F-15E3-3D3917000925}"/>
              </a:ext>
            </a:extLst>
          </p:cNvPr>
          <p:cNvSpPr/>
          <p:nvPr/>
        </p:nvSpPr>
        <p:spPr>
          <a:xfrm>
            <a:off x="2281485" y="3151531"/>
            <a:ext cx="359830" cy="29841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20EB65-81B4-11DC-97B6-F9EF00A5B1C5}"/>
              </a:ext>
            </a:extLst>
          </p:cNvPr>
          <p:cNvGrpSpPr/>
          <p:nvPr/>
        </p:nvGrpSpPr>
        <p:grpSpPr>
          <a:xfrm>
            <a:off x="2866062" y="2679167"/>
            <a:ext cx="1635723" cy="1104997"/>
            <a:chOff x="9375838" y="1254330"/>
            <a:chExt cx="2533529" cy="1715688"/>
          </a:xfrm>
        </p:grpSpPr>
        <p:pic>
          <p:nvPicPr>
            <p:cNvPr id="11" name="Picture 2" descr="Crumpled Paper Images, Stock Photos &amp; Vectors | Shutterstock">
              <a:extLst>
                <a:ext uri="{FF2B5EF4-FFF2-40B4-BE49-F238E27FC236}">
                  <a16:creationId xmlns:a16="http://schemas.microsoft.com/office/drawing/2014/main" id="{802EBABC-932F-1971-1717-C2DBC8DB98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9" t="16026" r="18074" b="23818"/>
            <a:stretch/>
          </p:blipFill>
          <p:spPr bwMode="auto">
            <a:xfrm>
              <a:off x="9375838" y="1254330"/>
              <a:ext cx="2533529" cy="1715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B773DAB-C300-87E8-68F7-30982B536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67953" y="1648750"/>
              <a:ext cx="390497" cy="2743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67C651-9FA9-7793-C65D-5748B00E6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15180" y="1648750"/>
              <a:ext cx="390497" cy="2743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6E506B-EECA-BBED-5C63-0C517762F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8450" y="1904020"/>
              <a:ext cx="177800" cy="3879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F18779-E790-0DDF-AD23-294E36C2F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8450" y="2291940"/>
              <a:ext cx="24050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B3583C-89AB-3166-E57C-9B40622B7A8F}"/>
                </a:ext>
              </a:extLst>
            </p:cNvPr>
            <p:cNvSpPr/>
            <p:nvPr/>
          </p:nvSpPr>
          <p:spPr>
            <a:xfrm>
              <a:off x="10068048" y="2374204"/>
              <a:ext cx="989747" cy="369825"/>
            </a:xfrm>
            <a:custGeom>
              <a:avLst/>
              <a:gdLst>
                <a:gd name="connsiteX0" fmla="*/ 34802 w 989747"/>
                <a:gd name="connsiteY0" fmla="*/ 696 h 369825"/>
                <a:gd name="connsiteX1" fmla="*/ 428502 w 989747"/>
                <a:gd name="connsiteY1" fmla="*/ 153096 h 369825"/>
                <a:gd name="connsiteX2" fmla="*/ 968252 w 989747"/>
                <a:gd name="connsiteY2" fmla="*/ 696 h 369825"/>
                <a:gd name="connsiteX3" fmla="*/ 847602 w 989747"/>
                <a:gd name="connsiteY3" fmla="*/ 229296 h 369825"/>
                <a:gd name="connsiteX4" fmla="*/ 523752 w 989747"/>
                <a:gd name="connsiteY4" fmla="*/ 368996 h 369825"/>
                <a:gd name="connsiteX5" fmla="*/ 212602 w 989747"/>
                <a:gd name="connsiteY5" fmla="*/ 280096 h 369825"/>
                <a:gd name="connsiteX6" fmla="*/ 41152 w 989747"/>
                <a:gd name="connsiteY6" fmla="*/ 134046 h 369825"/>
                <a:gd name="connsiteX7" fmla="*/ 34802 w 989747"/>
                <a:gd name="connsiteY7" fmla="*/ 696 h 3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9747" h="369825">
                  <a:moveTo>
                    <a:pt x="34802" y="696"/>
                  </a:moveTo>
                  <a:cubicBezTo>
                    <a:pt x="99360" y="3871"/>
                    <a:pt x="272927" y="153096"/>
                    <a:pt x="428502" y="153096"/>
                  </a:cubicBezTo>
                  <a:cubicBezTo>
                    <a:pt x="584077" y="153096"/>
                    <a:pt x="898402" y="-12004"/>
                    <a:pt x="968252" y="696"/>
                  </a:cubicBezTo>
                  <a:cubicBezTo>
                    <a:pt x="1038102" y="13396"/>
                    <a:pt x="921685" y="167913"/>
                    <a:pt x="847602" y="229296"/>
                  </a:cubicBezTo>
                  <a:cubicBezTo>
                    <a:pt x="773519" y="290679"/>
                    <a:pt x="629585" y="360529"/>
                    <a:pt x="523752" y="368996"/>
                  </a:cubicBezTo>
                  <a:cubicBezTo>
                    <a:pt x="417919" y="377463"/>
                    <a:pt x="293035" y="319254"/>
                    <a:pt x="212602" y="280096"/>
                  </a:cubicBezTo>
                  <a:cubicBezTo>
                    <a:pt x="132169" y="240938"/>
                    <a:pt x="72902" y="179554"/>
                    <a:pt x="41152" y="134046"/>
                  </a:cubicBezTo>
                  <a:cubicBezTo>
                    <a:pt x="9402" y="88538"/>
                    <a:pt x="-29756" y="-2479"/>
                    <a:pt x="34802" y="696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44BF331-26B3-599D-D961-06B10A5DB250}"/>
              </a:ext>
            </a:extLst>
          </p:cNvPr>
          <p:cNvSpPr txBox="1"/>
          <p:nvPr/>
        </p:nvSpPr>
        <p:spPr>
          <a:xfrm>
            <a:off x="538277" y="3733140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Original space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CD8BD3-D133-6F45-DA1D-60D8D15A19CB}"/>
              </a:ext>
            </a:extLst>
          </p:cNvPr>
          <p:cNvSpPr txBox="1"/>
          <p:nvPr/>
        </p:nvSpPr>
        <p:spPr>
          <a:xfrm>
            <a:off x="3001200" y="376156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Latent space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D64D3A-4387-E5EF-F2BD-3ABA71B62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570" y="771535"/>
            <a:ext cx="7162504" cy="35152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5AB383-7245-70B6-C4F2-0D1750B71C2F}"/>
              </a:ext>
            </a:extLst>
          </p:cNvPr>
          <p:cNvSpPr txBox="1"/>
          <p:nvPr/>
        </p:nvSpPr>
        <p:spPr>
          <a:xfrm>
            <a:off x="454251" y="4231601"/>
            <a:ext cx="115793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 err="1">
                <a:solidFill>
                  <a:srgbClr val="002060"/>
                </a:solidFill>
              </a:rPr>
              <a:t>Eweis-Labolle</a:t>
            </a:r>
            <a:r>
              <a:rPr lang="en-US" sz="1400" dirty="0">
                <a:solidFill>
                  <a:srgbClr val="002060"/>
                </a:solidFill>
              </a:rPr>
              <a:t>, J., N. </a:t>
            </a:r>
            <a:r>
              <a:rPr lang="en-US" sz="1400" dirty="0" err="1">
                <a:solidFill>
                  <a:srgbClr val="002060"/>
                </a:solidFill>
              </a:rPr>
              <a:t>Oune</a:t>
            </a:r>
            <a:r>
              <a:rPr lang="en-US" sz="1400" dirty="0">
                <a:solidFill>
                  <a:srgbClr val="002060"/>
                </a:solidFill>
              </a:rPr>
              <a:t>, and R. </a:t>
            </a:r>
            <a:r>
              <a:rPr lang="en-US" sz="1400" dirty="0" err="1">
                <a:solidFill>
                  <a:srgbClr val="002060"/>
                </a:solidFill>
              </a:rPr>
              <a:t>Bostanabad</a:t>
            </a:r>
            <a:r>
              <a:rPr lang="en-US" sz="1400" dirty="0">
                <a:solidFill>
                  <a:srgbClr val="002060"/>
                </a:solidFill>
              </a:rPr>
              <a:t>, Data Fusion with Latent Map Gaussian Processes. Journal of Mechanical Design, 2022: p. 1-41.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BA7C73-C520-CD0F-6B13-251C0B65552B}"/>
              </a:ext>
            </a:extLst>
          </p:cNvPr>
          <p:cNvSpPr/>
          <p:nvPr/>
        </p:nvSpPr>
        <p:spPr>
          <a:xfrm>
            <a:off x="460754" y="4659062"/>
            <a:ext cx="11814139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By employing neural networks, w</a:t>
            </a:r>
            <a:r>
              <a:rPr lang="en-US" sz="2000" dirty="0">
                <a:latin typeface="+mj-lt"/>
              </a:rPr>
              <a:t>ith Pro-NDF we aim to: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33CC33"/>
                </a:solidFill>
              </a:rPr>
              <a:t>	</a:t>
            </a:r>
            <a:r>
              <a:rPr lang="en-US" sz="2000" b="1" dirty="0"/>
              <a:t>(1) </a:t>
            </a:r>
            <a:r>
              <a:rPr lang="en-US" sz="2000" dirty="0"/>
              <a:t>Convert data fusion to a </a:t>
            </a:r>
            <a:r>
              <a:rPr lang="en-US" sz="2000" b="1" dirty="0"/>
              <a:t>manifold learning </a:t>
            </a:r>
            <a:r>
              <a:rPr lang="en-US" sz="2000" dirty="0"/>
              <a:t>problem</a:t>
            </a:r>
            <a:endParaRPr lang="en-US" sz="20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33CC33"/>
                </a:solidFill>
              </a:rPr>
              <a:t>	</a:t>
            </a:r>
            <a:r>
              <a:rPr lang="en-US" sz="2000" b="1" dirty="0"/>
              <a:t>(2) </a:t>
            </a:r>
            <a:r>
              <a:rPr lang="en-US" sz="2000" dirty="0">
                <a:latin typeface="+mj-lt"/>
              </a:rPr>
              <a:t>Capture and decouple various sources of </a:t>
            </a:r>
            <a:r>
              <a:rPr lang="en-US" sz="2000" b="1" dirty="0">
                <a:latin typeface="+mj-lt"/>
              </a:rPr>
              <a:t>uncertainty</a:t>
            </a:r>
            <a:r>
              <a:rPr lang="en-US" sz="2000" dirty="0">
                <a:latin typeface="+mj-lt"/>
              </a:rPr>
              <a:t>, i.e., aleatoric and epistemic</a:t>
            </a:r>
          </a:p>
        </p:txBody>
      </p:sp>
    </p:spTree>
    <p:extLst>
      <p:ext uri="{BB962C8B-B14F-4D97-AF65-F5344CB8AC3E}">
        <p14:creationId xmlns:p14="http://schemas.microsoft.com/office/powerpoint/2010/main" val="179341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8943F3-F8FA-4641-94B2-85A065CC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666D-43AE-4E92-BEDA-5844AABB5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Pro-</a:t>
            </a:r>
            <a:r>
              <a:rPr lang="en-US" dirty="0" err="1"/>
              <a:t>ndf</a:t>
            </a:r>
            <a:r>
              <a:rPr lang="en-US" dirty="0"/>
              <a:t>: General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05E28C-3A3C-576F-E11A-C5A9721E72C2}"/>
              </a:ext>
            </a:extLst>
          </p:cNvPr>
          <p:cNvSpPr/>
          <p:nvPr/>
        </p:nvSpPr>
        <p:spPr>
          <a:xfrm>
            <a:off x="170235" y="5913983"/>
            <a:ext cx="2484475" cy="270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8ECF50-DE2B-E0AC-8920-1359C9450352}"/>
              </a:ext>
            </a:extLst>
          </p:cNvPr>
          <p:cNvSpPr txBox="1"/>
          <p:nvPr/>
        </p:nvSpPr>
        <p:spPr>
          <a:xfrm>
            <a:off x="3661724" y="5973976"/>
            <a:ext cx="83600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</a:rPr>
              <a:t>Mora, C., </a:t>
            </a:r>
            <a:r>
              <a:rPr lang="en-US" sz="1400" dirty="0" err="1">
                <a:solidFill>
                  <a:srgbClr val="002060"/>
                </a:solidFill>
              </a:rPr>
              <a:t>Eweis-Labolle</a:t>
            </a:r>
            <a:r>
              <a:rPr lang="en-US" sz="1400" dirty="0">
                <a:solidFill>
                  <a:srgbClr val="002060"/>
                </a:solidFill>
              </a:rPr>
              <a:t>, J. T., Johnson, T., Gadde, L., and </a:t>
            </a:r>
            <a:r>
              <a:rPr lang="en-US" sz="1400" dirty="0" err="1">
                <a:solidFill>
                  <a:srgbClr val="002060"/>
                </a:solidFill>
              </a:rPr>
              <a:t>Bostanabad</a:t>
            </a:r>
            <a:r>
              <a:rPr lang="en-US" sz="1400" dirty="0">
                <a:solidFill>
                  <a:srgbClr val="002060"/>
                </a:solidFill>
              </a:rPr>
              <a:t>, R. Probabilistic Neural Data Fusion for Learning from an Arbitrary Number of Multi-fidelity Data Sets. In </a:t>
            </a:r>
            <a:r>
              <a:rPr lang="en-US" sz="1400" i="1" dirty="0">
                <a:solidFill>
                  <a:srgbClr val="002060"/>
                </a:solidFill>
              </a:rPr>
              <a:t>Computer Methods in Applied Mechanics and Engineering (2023)</a:t>
            </a:r>
            <a:r>
              <a:rPr lang="en-US" sz="1400" dirty="0">
                <a:solidFill>
                  <a:srgbClr val="002060"/>
                </a:solidFill>
              </a:rPr>
              <a:t>, accepted.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F0FA81-A046-90C9-1D96-376F6B073882}"/>
              </a:ext>
            </a:extLst>
          </p:cNvPr>
          <p:cNvSpPr/>
          <p:nvPr/>
        </p:nvSpPr>
        <p:spPr>
          <a:xfrm>
            <a:off x="4560202" y="763059"/>
            <a:ext cx="7341147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Fuse all multi-fidelity data sets </a:t>
            </a:r>
            <a:r>
              <a:rPr lang="en-US" sz="2800" b="1" dirty="0"/>
              <a:t>at once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Emulate </a:t>
            </a:r>
            <a:r>
              <a:rPr lang="en-US" sz="2800" b="1" dirty="0"/>
              <a:t>all</a:t>
            </a:r>
            <a:r>
              <a:rPr lang="en-US" sz="2800" dirty="0"/>
              <a:t> data sources</a:t>
            </a:r>
            <a:endParaRPr lang="en-US" sz="2800" b="1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Capture and </a:t>
            </a:r>
            <a:r>
              <a:rPr lang="en-US" sz="2800" b="1" dirty="0"/>
              <a:t>decouple</a:t>
            </a:r>
            <a:r>
              <a:rPr lang="en-US" sz="2800" dirty="0"/>
              <a:t> various sources of uncertainty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Tailored </a:t>
            </a:r>
            <a:r>
              <a:rPr lang="en-US" sz="2800" b="1" dirty="0"/>
              <a:t>multi-term</a:t>
            </a:r>
            <a:r>
              <a:rPr lang="en-US" sz="2800" dirty="0"/>
              <a:t> loss function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9074D2-66AB-DEF5-6747-4FB014158E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42" y="608768"/>
            <a:ext cx="6733013" cy="563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7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8943F3-F8FA-4641-94B2-85A065CC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666D-43AE-4E92-BEDA-5844AABB5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fusion with pro-</a:t>
            </a:r>
            <a:r>
              <a:rPr lang="en-US" dirty="0" err="1"/>
              <a:t>ndf</a:t>
            </a:r>
            <a:r>
              <a:rPr lang="en-US" dirty="0"/>
              <a:t>: Pre-processing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05E28C-3A3C-576F-E11A-C5A9721E72C2}"/>
              </a:ext>
            </a:extLst>
          </p:cNvPr>
          <p:cNvSpPr/>
          <p:nvPr/>
        </p:nvSpPr>
        <p:spPr>
          <a:xfrm>
            <a:off x="170235" y="5913983"/>
            <a:ext cx="2484475" cy="270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5B350-1954-CDD3-628A-5F1390AC22D0}"/>
              </a:ext>
            </a:extLst>
          </p:cNvPr>
          <p:cNvSpPr/>
          <p:nvPr/>
        </p:nvSpPr>
        <p:spPr>
          <a:xfrm>
            <a:off x="348062" y="649958"/>
            <a:ext cx="4288831" cy="244176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335212-E539-99FD-8D66-AF9FCFA3170D}"/>
                  </a:ext>
                </a:extLst>
              </p:cNvPr>
              <p:cNvSpPr txBox="1"/>
              <p:nvPr/>
            </p:nvSpPr>
            <p:spPr>
              <a:xfrm>
                <a:off x="5821534" y="734850"/>
                <a:ext cx="48055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Augment Inputs with a </a:t>
                </a:r>
                <a:r>
                  <a:rPr lang="en-US" sz="2400" b="1" dirty="0"/>
                  <a:t>Data Source Index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(assuming 3 sources)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335212-E539-99FD-8D66-AF9FCFA31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534" y="734850"/>
                <a:ext cx="4805538" cy="1200329"/>
              </a:xfrm>
              <a:prstGeom prst="rect">
                <a:avLst/>
              </a:prstGeom>
              <a:blipFill>
                <a:blip r:embed="rId2"/>
                <a:stretch>
                  <a:fillRect l="-2030" t="-3571" r="-1904" b="-1173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C34273-C755-5E09-1A9F-915D8EE5E32A}"/>
                  </a:ext>
                </a:extLst>
              </p:cNvPr>
              <p:cNvSpPr txBox="1"/>
              <p:nvPr/>
            </p:nvSpPr>
            <p:spPr>
              <a:xfrm>
                <a:off x="5723969" y="1923250"/>
                <a:ext cx="12172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C34273-C755-5E09-1A9F-915D8EE5E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969" y="1923250"/>
                <a:ext cx="1217262" cy="461665"/>
              </a:xfrm>
              <a:prstGeom prst="rect">
                <a:avLst/>
              </a:prstGeom>
              <a:blipFill>
                <a:blip r:embed="rId4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DC0DDE38-475B-5FC2-B0CA-56C5BD4FDED7}"/>
              </a:ext>
            </a:extLst>
          </p:cNvPr>
          <p:cNvSpPr/>
          <p:nvPr/>
        </p:nvSpPr>
        <p:spPr>
          <a:xfrm>
            <a:off x="7068608" y="1994733"/>
            <a:ext cx="637224" cy="3139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49F1A1-01FD-008C-D56C-A8AE1125DE03}"/>
                  </a:ext>
                </a:extLst>
              </p:cNvPr>
              <p:cNvSpPr txBox="1"/>
              <p:nvPr/>
            </p:nvSpPr>
            <p:spPr>
              <a:xfrm>
                <a:off x="7833209" y="1923250"/>
                <a:ext cx="2035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  <m:sup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𝑯𝑭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49F1A1-01FD-008C-D56C-A8AE1125D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209" y="1923250"/>
                <a:ext cx="2035512" cy="461665"/>
              </a:xfrm>
              <a:prstGeom prst="rect">
                <a:avLst/>
              </a:prstGeom>
              <a:blipFill>
                <a:blip r:embed="rId5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1055F3-BD09-4C28-A0C8-846BBB0D0FA2}"/>
                  </a:ext>
                </a:extLst>
              </p:cNvPr>
              <p:cNvSpPr txBox="1"/>
              <p:nvPr/>
            </p:nvSpPr>
            <p:spPr>
              <a:xfrm>
                <a:off x="5723969" y="2464223"/>
                <a:ext cx="1217262" cy="530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1055F3-BD09-4C28-A0C8-846BBB0D0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969" y="2464223"/>
                <a:ext cx="1217262" cy="530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DE4B190D-1519-04E9-84DA-DABCCD155136}"/>
              </a:ext>
            </a:extLst>
          </p:cNvPr>
          <p:cNvSpPr/>
          <p:nvPr/>
        </p:nvSpPr>
        <p:spPr>
          <a:xfrm>
            <a:off x="7068608" y="2567153"/>
            <a:ext cx="637224" cy="3139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6E6030-502C-6ED3-D2F4-F67758E6C60D}"/>
                  </a:ext>
                </a:extLst>
              </p:cNvPr>
              <p:cNvSpPr txBox="1"/>
              <p:nvPr/>
            </p:nvSpPr>
            <p:spPr>
              <a:xfrm>
                <a:off x="7833209" y="2493301"/>
                <a:ext cx="2035512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6E6030-502C-6ED3-D2F4-F67758E6C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209" y="2493301"/>
                <a:ext cx="2035512" cy="509178"/>
              </a:xfrm>
              <a:prstGeom prst="rect">
                <a:avLst/>
              </a:prstGeom>
              <a:blipFill>
                <a:blip r:embed="rId7"/>
                <a:stretch>
                  <a:fillRect r="-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CDF7C65A-DC5E-D237-DE3C-BDD8275F3EA5}"/>
              </a:ext>
            </a:extLst>
          </p:cNvPr>
          <p:cNvSpPr/>
          <p:nvPr/>
        </p:nvSpPr>
        <p:spPr>
          <a:xfrm>
            <a:off x="5273176" y="739315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4AAE54-038B-ADDF-3270-0D26617B0E22}"/>
                  </a:ext>
                </a:extLst>
              </p:cNvPr>
              <p:cNvSpPr txBox="1"/>
              <p:nvPr/>
            </p:nvSpPr>
            <p:spPr>
              <a:xfrm>
                <a:off x="5723969" y="3062646"/>
                <a:ext cx="1217262" cy="5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4AAE54-038B-ADDF-3270-0D26617B0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969" y="3062646"/>
                <a:ext cx="1217262" cy="5448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44C696CE-AB77-862F-A44D-271B5A129227}"/>
              </a:ext>
            </a:extLst>
          </p:cNvPr>
          <p:cNvSpPr/>
          <p:nvPr/>
        </p:nvSpPr>
        <p:spPr>
          <a:xfrm>
            <a:off x="7068608" y="3169466"/>
            <a:ext cx="637224" cy="3139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AF6FAC-9605-CFF9-154D-EFEE8E6A6D90}"/>
                  </a:ext>
                </a:extLst>
              </p:cNvPr>
              <p:cNvSpPr txBox="1"/>
              <p:nvPr/>
            </p:nvSpPr>
            <p:spPr>
              <a:xfrm>
                <a:off x="7833209" y="3091724"/>
                <a:ext cx="2035512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𝑳𝑭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AF6FAC-9605-CFF9-154D-EFEE8E6A6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209" y="3091724"/>
                <a:ext cx="2035512" cy="509178"/>
              </a:xfrm>
              <a:prstGeom prst="rect">
                <a:avLst/>
              </a:prstGeom>
              <a:blipFill>
                <a:blip r:embed="rId9"/>
                <a:stretch>
                  <a:fillRect r="-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335ADEE-2235-F9DA-8676-21B2E1A4D8B6}"/>
              </a:ext>
            </a:extLst>
          </p:cNvPr>
          <p:cNvSpPr txBox="1"/>
          <p:nvPr/>
        </p:nvSpPr>
        <p:spPr>
          <a:xfrm>
            <a:off x="6903248" y="3821103"/>
            <a:ext cx="350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Concatenate Datasets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BED80C-AB39-2A99-B548-DF4D337A1CF1}"/>
                  </a:ext>
                </a:extLst>
              </p:cNvPr>
              <p:cNvSpPr txBox="1"/>
              <p:nvPr/>
            </p:nvSpPr>
            <p:spPr>
              <a:xfrm>
                <a:off x="6989201" y="4245757"/>
                <a:ext cx="3667512" cy="1350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𝑯𝑭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𝑳𝑭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𝑳𝑭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BED80C-AB39-2A99-B548-DF4D337A1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201" y="4245757"/>
                <a:ext cx="3667512" cy="13506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5EA1F8-4295-D9C9-E2BB-D3C42AF9322B}"/>
                  </a:ext>
                </a:extLst>
              </p:cNvPr>
              <p:cNvSpPr txBox="1"/>
              <p:nvPr/>
            </p:nvSpPr>
            <p:spPr>
              <a:xfrm>
                <a:off x="9998862" y="4310352"/>
                <a:ext cx="2002895" cy="1119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5EA1F8-4295-D9C9-E2BB-D3C42AF93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862" y="4310352"/>
                <a:ext cx="2002895" cy="11191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068F2E78-17C4-8AEF-8F9E-5610B2B06CE5}"/>
              </a:ext>
            </a:extLst>
          </p:cNvPr>
          <p:cNvSpPr/>
          <p:nvPr/>
        </p:nvSpPr>
        <p:spPr>
          <a:xfrm>
            <a:off x="6392941" y="385694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9C5B4-D16A-378B-7797-874DDAA0C9C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42" y="608768"/>
            <a:ext cx="6733013" cy="56399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C92DD6-5544-B3E2-A242-C00455C607D6}"/>
              </a:ext>
            </a:extLst>
          </p:cNvPr>
          <p:cNvSpPr txBox="1"/>
          <p:nvPr/>
        </p:nvSpPr>
        <p:spPr>
          <a:xfrm>
            <a:off x="3661724" y="5973976"/>
            <a:ext cx="83600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</a:rPr>
              <a:t>Mora, C., </a:t>
            </a:r>
            <a:r>
              <a:rPr lang="en-US" sz="1400" dirty="0" err="1">
                <a:solidFill>
                  <a:srgbClr val="002060"/>
                </a:solidFill>
              </a:rPr>
              <a:t>Eweis-Labolle</a:t>
            </a:r>
            <a:r>
              <a:rPr lang="en-US" sz="1400" dirty="0">
                <a:solidFill>
                  <a:srgbClr val="002060"/>
                </a:solidFill>
              </a:rPr>
              <a:t>, J. T., Johnson, T., Gadde, L., and </a:t>
            </a:r>
            <a:r>
              <a:rPr lang="en-US" sz="1400" dirty="0" err="1">
                <a:solidFill>
                  <a:srgbClr val="002060"/>
                </a:solidFill>
              </a:rPr>
              <a:t>Bostanabad</a:t>
            </a:r>
            <a:r>
              <a:rPr lang="en-US" sz="1400" dirty="0">
                <a:solidFill>
                  <a:srgbClr val="002060"/>
                </a:solidFill>
              </a:rPr>
              <a:t>, R. Probabilistic Neural Data Fusion for Learning from an Arbitrary Number of Multi-fidelity Data Sets. In </a:t>
            </a:r>
            <a:r>
              <a:rPr lang="en-US" sz="1400" i="1" dirty="0">
                <a:solidFill>
                  <a:srgbClr val="002060"/>
                </a:solidFill>
              </a:rPr>
              <a:t>Computer Methods in Applied Mechanics and Engineering (2023)</a:t>
            </a:r>
            <a:r>
              <a:rPr lang="en-US" sz="1400" dirty="0">
                <a:solidFill>
                  <a:srgbClr val="002060"/>
                </a:solidFill>
              </a:rPr>
              <a:t>, accepted.</a:t>
            </a:r>
          </a:p>
        </p:txBody>
      </p:sp>
    </p:spTree>
    <p:extLst>
      <p:ext uri="{BB962C8B-B14F-4D97-AF65-F5344CB8AC3E}">
        <p14:creationId xmlns:p14="http://schemas.microsoft.com/office/powerpoint/2010/main" val="25357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8943F3-F8FA-4641-94B2-85A065CC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666D-43AE-4E92-BEDA-5844AABB5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436" y="0"/>
            <a:ext cx="11741064" cy="584775"/>
          </a:xfrm>
        </p:spPr>
        <p:txBody>
          <a:bodyPr/>
          <a:lstStyle/>
          <a:p>
            <a:r>
              <a:rPr lang="en-US" dirty="0"/>
              <a:t>Data fusion with pro-</a:t>
            </a:r>
            <a:r>
              <a:rPr lang="en-US" dirty="0" err="1"/>
              <a:t>ndf</a:t>
            </a:r>
            <a:r>
              <a:rPr lang="en-US" dirty="0"/>
              <a:t>: preprocessing (cont.)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05E28C-3A3C-576F-E11A-C5A9721E72C2}"/>
              </a:ext>
            </a:extLst>
          </p:cNvPr>
          <p:cNvSpPr/>
          <p:nvPr/>
        </p:nvSpPr>
        <p:spPr>
          <a:xfrm>
            <a:off x="170235" y="5913983"/>
            <a:ext cx="2484475" cy="270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88982-DDC6-A998-8B5D-CF47AACC935A}"/>
              </a:ext>
            </a:extLst>
          </p:cNvPr>
          <p:cNvSpPr txBox="1"/>
          <p:nvPr/>
        </p:nvSpPr>
        <p:spPr>
          <a:xfrm>
            <a:off x="5192526" y="695869"/>
            <a:ext cx="6002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Put a </a:t>
            </a:r>
            <a:r>
              <a:rPr lang="en-US" sz="2400" b="1" dirty="0"/>
              <a:t>Quantitative</a:t>
            </a:r>
            <a:r>
              <a:rPr lang="en-US" sz="2400" dirty="0"/>
              <a:t> </a:t>
            </a:r>
            <a:r>
              <a:rPr lang="en-US" sz="2400" b="1" dirty="0"/>
              <a:t>Prior</a:t>
            </a:r>
            <a:r>
              <a:rPr lang="en-US" sz="2400" dirty="0"/>
              <a:t> on Each Combination of Categorical Variables and on Each Data Source Index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CD0A57-D7A6-A977-5C99-AF53F5A46391}"/>
              </a:ext>
            </a:extLst>
          </p:cNvPr>
          <p:cNvSpPr/>
          <p:nvPr/>
        </p:nvSpPr>
        <p:spPr>
          <a:xfrm>
            <a:off x="4708432" y="692367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EBDFEB-25D9-BCC0-99E6-165A8297E43B}"/>
                  </a:ext>
                </a:extLst>
              </p:cNvPr>
              <p:cNvSpPr txBox="1"/>
              <p:nvPr/>
            </p:nvSpPr>
            <p:spPr>
              <a:xfrm>
                <a:off x="6683309" y="1826562"/>
                <a:ext cx="3138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EBDFEB-25D9-BCC0-99E6-165A8297E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309" y="1826562"/>
                <a:ext cx="313898" cy="400110"/>
              </a:xfrm>
              <a:prstGeom prst="rect">
                <a:avLst/>
              </a:prstGeom>
              <a:blipFill>
                <a:blip r:embed="rId2"/>
                <a:stretch>
                  <a:fillRect r="-96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37506B-BA32-909E-7F6A-0EB57D0926A3}"/>
                  </a:ext>
                </a:extLst>
              </p:cNvPr>
              <p:cNvSpPr txBox="1"/>
              <p:nvPr/>
            </p:nvSpPr>
            <p:spPr>
              <a:xfrm>
                <a:off x="8868038" y="2443615"/>
                <a:ext cx="1853311" cy="16567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𝐺𝑆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l-G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𝜻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𝐻𝐹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𝐹𝑆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l-G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𝜻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𝐻𝐹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𝐹𝑊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l-G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𝜻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𝐿𝐹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𝑇𝑆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l-G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𝜻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𝐿𝐹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37506B-BA32-909E-7F6A-0EB57D092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038" y="2443615"/>
                <a:ext cx="1853311" cy="1656736"/>
              </a:xfrm>
              <a:prstGeom prst="rect">
                <a:avLst/>
              </a:prstGeom>
              <a:blipFill>
                <a:blip r:embed="rId3"/>
                <a:stretch>
                  <a:fillRect r="-184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B7A4DC-BB58-0E54-F52C-4974FE6879BF}"/>
                  </a:ext>
                </a:extLst>
              </p:cNvPr>
              <p:cNvSpPr txBox="1"/>
              <p:nvPr/>
            </p:nvSpPr>
            <p:spPr>
              <a:xfrm>
                <a:off x="9400430" y="2022351"/>
                <a:ext cx="748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𝜻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B7A4DC-BB58-0E54-F52C-4974FE687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430" y="2022351"/>
                <a:ext cx="748929" cy="400110"/>
              </a:xfrm>
              <a:prstGeom prst="rect">
                <a:avLst/>
              </a:prstGeom>
              <a:blipFill>
                <a:blip r:embed="rId4"/>
                <a:stretch>
                  <a:fillRect l="-2439" r="-3252" b="-1846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AB206B-6EA2-B5A5-8301-E84A26BB9873}"/>
                  </a:ext>
                </a:extLst>
              </p:cNvPr>
              <p:cNvSpPr txBox="1"/>
              <p:nvPr/>
            </p:nvSpPr>
            <p:spPr>
              <a:xfrm>
                <a:off x="5158809" y="2398680"/>
                <a:ext cx="1986886" cy="1774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mr>
                                      <m:m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𝐻𝐹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𝐻𝐹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en-US" sz="20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p>
                                          </m:sSubSup>
                                        </m:e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p>
                                          </m:sSubSup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𝐹</m:t>
                                                </m:r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𝐿𝐹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AB206B-6EA2-B5A5-8301-E84A26BB9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09" y="2398680"/>
                <a:ext cx="1986886" cy="1774075"/>
              </a:xfrm>
              <a:prstGeom prst="rect">
                <a:avLst/>
              </a:prstGeom>
              <a:blipFill>
                <a:blip r:embed="rId5"/>
                <a:stretch>
                  <a:fillRect r="-567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>
            <a:extLst>
              <a:ext uri="{FF2B5EF4-FFF2-40B4-BE49-F238E27FC236}">
                <a16:creationId xmlns:a16="http://schemas.microsoft.com/office/drawing/2014/main" id="{26E90A71-C81E-2E7D-03BD-5E7B03EB0EAE}"/>
              </a:ext>
            </a:extLst>
          </p:cNvPr>
          <p:cNvSpPr/>
          <p:nvPr/>
        </p:nvSpPr>
        <p:spPr>
          <a:xfrm rot="16200000">
            <a:off x="5659933" y="1881105"/>
            <a:ext cx="190501" cy="881637"/>
          </a:xfrm>
          <a:prstGeom prst="rightBrace">
            <a:avLst>
              <a:gd name="adj1" fmla="val 8333"/>
              <a:gd name="adj2" fmla="val 50624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B7F42EAA-9A4A-25FE-0B3A-536B598FDAA2}"/>
              </a:ext>
            </a:extLst>
          </p:cNvPr>
          <p:cNvSpPr/>
          <p:nvPr/>
        </p:nvSpPr>
        <p:spPr>
          <a:xfrm rot="16200000">
            <a:off x="6733873" y="2031381"/>
            <a:ext cx="190500" cy="595865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A18418-EF38-BCBE-9602-990E49801CC4}"/>
                  </a:ext>
                </a:extLst>
              </p:cNvPr>
              <p:cNvSpPr txBox="1"/>
              <p:nvPr/>
            </p:nvSpPr>
            <p:spPr>
              <a:xfrm>
                <a:off x="5613345" y="1833954"/>
                <a:ext cx="3138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A18418-EF38-BCBE-9602-990E49801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345" y="1833954"/>
                <a:ext cx="31389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AF75A6-E04E-F92E-F127-175D7B68EAAB}"/>
                  </a:ext>
                </a:extLst>
              </p:cNvPr>
              <p:cNvSpPr txBox="1"/>
              <p:nvPr/>
            </p:nvSpPr>
            <p:spPr>
              <a:xfrm>
                <a:off x="8921149" y="2024454"/>
                <a:ext cx="3138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AF75A6-E04E-F92E-F127-175D7B68E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149" y="2024454"/>
                <a:ext cx="31389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Right 39">
            <a:extLst>
              <a:ext uri="{FF2B5EF4-FFF2-40B4-BE49-F238E27FC236}">
                <a16:creationId xmlns:a16="http://schemas.microsoft.com/office/drawing/2014/main" id="{D1E33CEF-A29A-C937-B895-1F5022224704}"/>
              </a:ext>
            </a:extLst>
          </p:cNvPr>
          <p:cNvSpPr/>
          <p:nvPr/>
        </p:nvSpPr>
        <p:spPr>
          <a:xfrm>
            <a:off x="8063064" y="3056077"/>
            <a:ext cx="733803" cy="46166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A3B0CC-2964-202E-49DF-5FC9A4B988D2}"/>
                  </a:ext>
                </a:extLst>
              </p:cNvPr>
              <p:cNvSpPr txBox="1"/>
              <p:nvPr/>
            </p:nvSpPr>
            <p:spPr>
              <a:xfrm>
                <a:off x="7414115" y="1833954"/>
                <a:ext cx="3138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A3B0CC-2964-202E-49DF-5FC9A4B98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115" y="1833954"/>
                <a:ext cx="313898" cy="400110"/>
              </a:xfrm>
              <a:prstGeom prst="rect">
                <a:avLst/>
              </a:prstGeom>
              <a:blipFill>
                <a:blip r:embed="rId8"/>
                <a:stretch>
                  <a:fillRect r="-96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Brace 42">
            <a:extLst>
              <a:ext uri="{FF2B5EF4-FFF2-40B4-BE49-F238E27FC236}">
                <a16:creationId xmlns:a16="http://schemas.microsoft.com/office/drawing/2014/main" id="{AC2FD593-D365-56FA-CE0D-A8FF419D5B70}"/>
              </a:ext>
            </a:extLst>
          </p:cNvPr>
          <p:cNvSpPr/>
          <p:nvPr/>
        </p:nvSpPr>
        <p:spPr>
          <a:xfrm rot="16200000">
            <a:off x="7470183" y="2180966"/>
            <a:ext cx="177192" cy="29669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C78804D-859A-A7D2-D218-745C8DBFE07F}"/>
                  </a:ext>
                </a:extLst>
              </p:cNvPr>
              <p:cNvSpPr txBox="1"/>
              <p:nvPr/>
            </p:nvSpPr>
            <p:spPr>
              <a:xfrm>
                <a:off x="10220474" y="2001536"/>
                <a:ext cx="7447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𝜻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C78804D-859A-A7D2-D218-745C8DBFE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474" y="2001536"/>
                <a:ext cx="744728" cy="400110"/>
              </a:xfrm>
              <a:prstGeom prst="rect">
                <a:avLst/>
              </a:prstGeom>
              <a:blipFill>
                <a:blip r:embed="rId9"/>
                <a:stretch>
                  <a:fillRect l="-3279" r="-4918" b="-181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3D9C4FF-9C43-6757-21A9-8B88BBCC724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42" y="608768"/>
            <a:ext cx="6733013" cy="56399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95B350-1954-CDD3-628A-5F1390AC22D0}"/>
              </a:ext>
            </a:extLst>
          </p:cNvPr>
          <p:cNvSpPr/>
          <p:nvPr/>
        </p:nvSpPr>
        <p:spPr>
          <a:xfrm>
            <a:off x="106852" y="3745051"/>
            <a:ext cx="1273215" cy="112087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3F943-CE00-2841-FD46-0BDD9F0BFB6D}"/>
              </a:ext>
            </a:extLst>
          </p:cNvPr>
          <p:cNvSpPr txBox="1"/>
          <p:nvPr/>
        </p:nvSpPr>
        <p:spPr>
          <a:xfrm>
            <a:off x="3661724" y="5973976"/>
            <a:ext cx="83600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</a:rPr>
              <a:t>Mora, C., </a:t>
            </a:r>
            <a:r>
              <a:rPr lang="en-US" sz="1400" dirty="0" err="1">
                <a:solidFill>
                  <a:srgbClr val="002060"/>
                </a:solidFill>
              </a:rPr>
              <a:t>Eweis-Labolle</a:t>
            </a:r>
            <a:r>
              <a:rPr lang="en-US" sz="1400" dirty="0">
                <a:solidFill>
                  <a:srgbClr val="002060"/>
                </a:solidFill>
              </a:rPr>
              <a:t>, J. T., Johnson, T., Gadde, L., and </a:t>
            </a:r>
            <a:r>
              <a:rPr lang="en-US" sz="1400" dirty="0" err="1">
                <a:solidFill>
                  <a:srgbClr val="002060"/>
                </a:solidFill>
              </a:rPr>
              <a:t>Bostanabad</a:t>
            </a:r>
            <a:r>
              <a:rPr lang="en-US" sz="1400" dirty="0">
                <a:solidFill>
                  <a:srgbClr val="002060"/>
                </a:solidFill>
              </a:rPr>
              <a:t>, R. Probabilistic Neural Data Fusion for Learning from an Arbitrary Number of Multi-fidelity Data Sets. In </a:t>
            </a:r>
            <a:r>
              <a:rPr lang="en-US" sz="1400" i="1" dirty="0">
                <a:solidFill>
                  <a:srgbClr val="002060"/>
                </a:solidFill>
              </a:rPr>
              <a:t>Computer Methods in Applied Mechanics and Engineering (2023)</a:t>
            </a:r>
            <a:r>
              <a:rPr lang="en-US" sz="1400" dirty="0">
                <a:solidFill>
                  <a:srgbClr val="002060"/>
                </a:solidFill>
              </a:rPr>
              <a:t>, accepted.</a:t>
            </a:r>
          </a:p>
        </p:txBody>
      </p:sp>
    </p:spTree>
    <p:extLst>
      <p:ext uri="{BB962C8B-B14F-4D97-AF65-F5344CB8AC3E}">
        <p14:creationId xmlns:p14="http://schemas.microsoft.com/office/powerpoint/2010/main" val="422206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/>
      <p:bldP spid="28" grpId="0"/>
      <p:bldP spid="30" grpId="0" animBg="1"/>
      <p:bldP spid="31" grpId="0" animBg="1"/>
      <p:bldP spid="32" grpId="0"/>
      <p:bldP spid="33" grpId="0"/>
      <p:bldP spid="40" grpId="0" animBg="1"/>
      <p:bldP spid="42" grpId="0"/>
      <p:bldP spid="43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F1A3257-D7FE-7A7C-E347-9ACB4187FF35}"/>
              </a:ext>
            </a:extLst>
          </p:cNvPr>
          <p:cNvSpPr/>
          <p:nvPr/>
        </p:nvSpPr>
        <p:spPr>
          <a:xfrm>
            <a:off x="4517136" y="2370685"/>
            <a:ext cx="1106478" cy="386492"/>
          </a:xfrm>
          <a:prstGeom prst="roundRect">
            <a:avLst>
              <a:gd name="adj" fmla="val 27440"/>
            </a:avLst>
          </a:prstGeom>
          <a:solidFill>
            <a:srgbClr val="D5E8D4"/>
          </a:solidFill>
          <a:ln w="25400">
            <a:solidFill>
              <a:srgbClr val="B1D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F4416-C75D-AEA1-1B0C-ECD36AAF09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42" y="608768"/>
            <a:ext cx="6733013" cy="5639932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2EA71C7-7946-2E02-E47C-51B6A4A1FEC4}"/>
              </a:ext>
            </a:extLst>
          </p:cNvPr>
          <p:cNvSpPr/>
          <p:nvPr/>
        </p:nvSpPr>
        <p:spPr>
          <a:xfrm>
            <a:off x="4517136" y="1804055"/>
            <a:ext cx="1106478" cy="386492"/>
          </a:xfrm>
          <a:prstGeom prst="roundRect">
            <a:avLst>
              <a:gd name="adj" fmla="val 27440"/>
            </a:avLst>
          </a:prstGeom>
          <a:solidFill>
            <a:srgbClr val="D5E8D4"/>
          </a:solidFill>
          <a:ln w="25400">
            <a:solidFill>
              <a:srgbClr val="B1D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C826F11-133D-DB5F-E1E8-A780EC99284E}"/>
              </a:ext>
            </a:extLst>
          </p:cNvPr>
          <p:cNvSpPr/>
          <p:nvPr/>
        </p:nvSpPr>
        <p:spPr>
          <a:xfrm>
            <a:off x="4517136" y="1213339"/>
            <a:ext cx="1106478" cy="386492"/>
          </a:xfrm>
          <a:prstGeom prst="roundRect">
            <a:avLst>
              <a:gd name="adj" fmla="val 27440"/>
            </a:avLst>
          </a:prstGeom>
          <a:solidFill>
            <a:srgbClr val="FFE6CC"/>
          </a:solidFill>
          <a:ln w="25400">
            <a:solidFill>
              <a:srgbClr val="E8C6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8943F3-F8FA-4641-94B2-85A065CC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3569-484B-4635-9B22-421E9FC1252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666D-43AE-4E92-BEDA-5844AABB5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fusion with pro-</a:t>
            </a:r>
            <a:r>
              <a:rPr lang="en-US" dirty="0" err="1"/>
              <a:t>ndF</a:t>
            </a:r>
            <a:r>
              <a:rPr lang="en-US" dirty="0"/>
              <a:t>: 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7BD8B-6358-CE47-FF10-995FE9C54B1E}"/>
              </a:ext>
            </a:extLst>
          </p:cNvPr>
          <p:cNvSpPr txBox="1"/>
          <p:nvPr/>
        </p:nvSpPr>
        <p:spPr>
          <a:xfrm>
            <a:off x="5171651" y="673086"/>
            <a:ext cx="453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Fit Pro-NDF to </a:t>
            </a:r>
            <a:r>
              <a:rPr lang="en-US" sz="2400" b="1" dirty="0">
                <a:solidFill>
                  <a:srgbClr val="00B050"/>
                </a:solidFill>
              </a:rPr>
              <a:t>ALL</a:t>
            </a:r>
            <a:r>
              <a:rPr lang="en-US" sz="2400" b="1" dirty="0"/>
              <a:t> data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CCD4FE-762A-DEEC-86A9-CA189B75887F}"/>
              </a:ext>
            </a:extLst>
          </p:cNvPr>
          <p:cNvSpPr/>
          <p:nvPr/>
        </p:nvSpPr>
        <p:spPr>
          <a:xfrm>
            <a:off x="4667256" y="677551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7FA52BC-A0AF-91F0-8606-CD0FDD7092B3}"/>
                  </a:ext>
                </a:extLst>
              </p:cNvPr>
              <p:cNvSpPr/>
              <p:nvPr/>
            </p:nvSpPr>
            <p:spPr>
              <a:xfrm>
                <a:off x="4476574" y="1049752"/>
                <a:ext cx="7673092" cy="566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/>
                  <a:t>Block 1 : </a:t>
                </a:r>
                <a:r>
                  <a:rPr lang="en-US" sz="2200" dirty="0"/>
                  <a:t>BNN that maps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𝜻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to a continuous manifold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200" b="1" dirty="0">
                  <a:effectLst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7FA52BC-A0AF-91F0-8606-CD0FDD709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574" y="1049752"/>
                <a:ext cx="7673092" cy="566630"/>
              </a:xfrm>
              <a:prstGeom prst="rect">
                <a:avLst/>
              </a:prstGeom>
              <a:blipFill>
                <a:blip r:embed="rId3"/>
                <a:stretch>
                  <a:fillRect l="-1033" b="-2150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3A1BCC-FBC2-4173-A186-D1F26D648B82}"/>
                  </a:ext>
                </a:extLst>
              </p:cNvPr>
              <p:cNvSpPr txBox="1"/>
              <p:nvPr/>
            </p:nvSpPr>
            <p:spPr>
              <a:xfrm>
                <a:off x="6887257" y="3866528"/>
                <a:ext cx="5248860" cy="1980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3A1BCC-FBC2-4173-A186-D1F26D648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57" y="3866528"/>
                <a:ext cx="5248860" cy="1980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C1D64B-534B-50B4-20CB-A8437469B552}"/>
                  </a:ext>
                </a:extLst>
              </p:cNvPr>
              <p:cNvSpPr txBox="1"/>
              <p:nvPr/>
            </p:nvSpPr>
            <p:spPr>
              <a:xfrm>
                <a:off x="5333017" y="3425103"/>
                <a:ext cx="66415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Obtaining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~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at the input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C1D64B-534B-50B4-20CB-A8437469B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17" y="3425103"/>
                <a:ext cx="6641553" cy="461665"/>
              </a:xfrm>
              <a:prstGeom prst="rect">
                <a:avLst/>
              </a:prstGeom>
              <a:blipFill>
                <a:blip r:embed="rId5"/>
                <a:stretch>
                  <a:fillRect l="-1469" t="-9211" r="-2388" b="-30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3B1E2C-6009-A5D5-FA70-96B14262EF4E}"/>
                  </a:ext>
                </a:extLst>
              </p:cNvPr>
              <p:cNvSpPr/>
              <p:nvPr/>
            </p:nvSpPr>
            <p:spPr>
              <a:xfrm>
                <a:off x="4476574" y="1640375"/>
                <a:ext cx="7673092" cy="566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/>
                  <a:t>Block 2 : </a:t>
                </a:r>
                <a:r>
                  <a:rPr lang="en-US" sz="2200" dirty="0"/>
                  <a:t>FFNN that maps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𝜻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to a continuous manifold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endParaRPr lang="en-US" sz="2200" b="1" dirty="0">
                  <a:effectLst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3B1E2C-6009-A5D5-FA70-96B14262E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574" y="1640375"/>
                <a:ext cx="7673092" cy="566630"/>
              </a:xfrm>
              <a:prstGeom prst="rect">
                <a:avLst/>
              </a:prstGeom>
              <a:blipFill>
                <a:blip r:embed="rId6"/>
                <a:stretch>
                  <a:fillRect l="-1033" b="-2150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5460A74-D8E1-EB87-5B48-22928FD8D382}"/>
                  </a:ext>
                </a:extLst>
              </p:cNvPr>
              <p:cNvSpPr/>
              <p:nvPr/>
            </p:nvSpPr>
            <p:spPr>
              <a:xfrm>
                <a:off x="4485040" y="2235189"/>
                <a:ext cx="7673091" cy="1085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/>
                  <a:t>Block 3 : </a:t>
                </a:r>
                <a:r>
                  <a:rPr lang="en-US" sz="2200" dirty="0"/>
                  <a:t>FFNN that maps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p>
                        </m:sSup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/>
                  <a:t> to the parametric distribution of the output, i.e.,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~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1" dirty="0">
                  <a:effectLst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5460A74-D8E1-EB87-5B48-22928FD8D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040" y="2235189"/>
                <a:ext cx="7673091" cy="1085682"/>
              </a:xfrm>
              <a:prstGeom prst="rect">
                <a:avLst/>
              </a:prstGeom>
              <a:blipFill>
                <a:blip r:embed="rId7"/>
                <a:stretch>
                  <a:fillRect l="-1033" b="-1011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3C8F1E-4782-EC69-C4F6-4BB44F26AE06}"/>
              </a:ext>
            </a:extLst>
          </p:cNvPr>
          <p:cNvCxnSpPr>
            <a:cxnSpLocks/>
          </p:cNvCxnSpPr>
          <p:nvPr/>
        </p:nvCxnSpPr>
        <p:spPr>
          <a:xfrm>
            <a:off x="1525090" y="3226947"/>
            <a:ext cx="0" cy="302196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FBC9B6-F9E5-7F67-838A-375173C46FDC}"/>
              </a:ext>
            </a:extLst>
          </p:cNvPr>
          <p:cNvCxnSpPr>
            <a:cxnSpLocks/>
          </p:cNvCxnSpPr>
          <p:nvPr/>
        </p:nvCxnSpPr>
        <p:spPr>
          <a:xfrm flipH="1">
            <a:off x="1525090" y="6248912"/>
            <a:ext cx="245717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48BBFE-4A61-4CF2-46AA-8069A39942FD}"/>
              </a:ext>
            </a:extLst>
          </p:cNvPr>
          <p:cNvCxnSpPr>
            <a:cxnSpLocks/>
          </p:cNvCxnSpPr>
          <p:nvPr/>
        </p:nvCxnSpPr>
        <p:spPr>
          <a:xfrm flipV="1">
            <a:off x="6887257" y="4682067"/>
            <a:ext cx="0" cy="381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BF4A3C-DEDD-0BF2-5102-781D5159F4B6}"/>
              </a:ext>
            </a:extLst>
          </p:cNvPr>
          <p:cNvCxnSpPr>
            <a:cxnSpLocks/>
          </p:cNvCxnSpPr>
          <p:nvPr/>
        </p:nvCxnSpPr>
        <p:spPr>
          <a:xfrm>
            <a:off x="3970469" y="4053516"/>
            <a:ext cx="210398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272A4B0-F000-375A-AFB9-75D2965FFBAD}"/>
              </a:ext>
            </a:extLst>
          </p:cNvPr>
          <p:cNvCxnSpPr>
            <a:cxnSpLocks/>
          </p:cNvCxnSpPr>
          <p:nvPr/>
        </p:nvCxnSpPr>
        <p:spPr>
          <a:xfrm flipV="1">
            <a:off x="3970469" y="3226947"/>
            <a:ext cx="0" cy="84410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5BF2F6C-5BD4-B46C-4B71-D877832FDE65}"/>
              </a:ext>
            </a:extLst>
          </p:cNvPr>
          <p:cNvCxnSpPr>
            <a:cxnSpLocks/>
          </p:cNvCxnSpPr>
          <p:nvPr/>
        </p:nvCxnSpPr>
        <p:spPr>
          <a:xfrm>
            <a:off x="1519191" y="3209250"/>
            <a:ext cx="246307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0DEF38-5B5C-7385-20C4-C6671C32B9CA}"/>
              </a:ext>
            </a:extLst>
          </p:cNvPr>
          <p:cNvCxnSpPr>
            <a:cxnSpLocks/>
          </p:cNvCxnSpPr>
          <p:nvPr/>
        </p:nvCxnSpPr>
        <p:spPr>
          <a:xfrm>
            <a:off x="3970469" y="5545668"/>
            <a:ext cx="0" cy="70303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784D1A-A273-198D-B4BA-EDB711C19672}"/>
              </a:ext>
            </a:extLst>
          </p:cNvPr>
          <p:cNvCxnSpPr>
            <a:cxnSpLocks/>
          </p:cNvCxnSpPr>
          <p:nvPr/>
        </p:nvCxnSpPr>
        <p:spPr>
          <a:xfrm>
            <a:off x="3953535" y="5545668"/>
            <a:ext cx="209973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349E0A-6C67-DEB2-FE93-474F37C30DBA}"/>
              </a:ext>
            </a:extLst>
          </p:cNvPr>
          <p:cNvCxnSpPr>
            <a:cxnSpLocks/>
          </p:cNvCxnSpPr>
          <p:nvPr/>
        </p:nvCxnSpPr>
        <p:spPr>
          <a:xfrm>
            <a:off x="6053271" y="5054600"/>
            <a:ext cx="0" cy="5337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91ACEE-79E9-C3E1-1864-781E19DBD35A}"/>
              </a:ext>
            </a:extLst>
          </p:cNvPr>
          <p:cNvCxnSpPr>
            <a:cxnSpLocks/>
          </p:cNvCxnSpPr>
          <p:nvPr/>
        </p:nvCxnSpPr>
        <p:spPr>
          <a:xfrm>
            <a:off x="6036731" y="5054600"/>
            <a:ext cx="85052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4C41BD-FD0D-9DE6-90AB-86922419D1DC}"/>
              </a:ext>
            </a:extLst>
          </p:cNvPr>
          <p:cNvCxnSpPr>
            <a:cxnSpLocks/>
          </p:cNvCxnSpPr>
          <p:nvPr/>
        </p:nvCxnSpPr>
        <p:spPr>
          <a:xfrm>
            <a:off x="6053665" y="4682067"/>
            <a:ext cx="85052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4D4B2B1-5FFD-8B2C-EDF9-E625B2AB82A3}"/>
              </a:ext>
            </a:extLst>
          </p:cNvPr>
          <p:cNvCxnSpPr>
            <a:cxnSpLocks/>
          </p:cNvCxnSpPr>
          <p:nvPr/>
        </p:nvCxnSpPr>
        <p:spPr>
          <a:xfrm flipH="1" flipV="1">
            <a:off x="6053271" y="4071055"/>
            <a:ext cx="21183" cy="61101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C01E34-96C2-DC05-FD03-4EA6C0608A25}"/>
                  </a:ext>
                </a:extLst>
              </p:cNvPr>
              <p:cNvSpPr txBox="1"/>
              <p:nvPr/>
            </p:nvSpPr>
            <p:spPr>
              <a:xfrm>
                <a:off x="8919824" y="5630727"/>
                <a:ext cx="305474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s-ES" sz="2000" dirty="0"/>
                  <a:t>: </a:t>
                </a:r>
                <a:r>
                  <a:rPr lang="es-ES" sz="2000" dirty="0" err="1"/>
                  <a:t>number</a:t>
                </a:r>
                <a:r>
                  <a:rPr lang="es-ES" sz="2000" dirty="0"/>
                  <a:t> </a:t>
                </a:r>
                <a:r>
                  <a:rPr lang="es-ES" sz="2000" dirty="0" err="1"/>
                  <a:t>of</a:t>
                </a:r>
                <a:r>
                  <a:rPr lang="es-ES" sz="2000" dirty="0"/>
                  <a:t> </a:t>
                </a:r>
                <a:r>
                  <a:rPr lang="es-ES" sz="2000" dirty="0" err="1"/>
                  <a:t>realizations</a:t>
                </a:r>
                <a:endParaRPr lang="es-E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C01E34-96C2-DC05-FD03-4EA6C060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824" y="5630727"/>
                <a:ext cx="3054745" cy="400110"/>
              </a:xfrm>
              <a:prstGeom prst="rect">
                <a:avLst/>
              </a:prstGeom>
              <a:blipFill>
                <a:blip r:embed="rId8"/>
                <a:stretch>
                  <a:fillRect t="-7692" r="-2196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F65D57F-8AB9-2DA8-D24E-B15F25E1E35B}"/>
              </a:ext>
            </a:extLst>
          </p:cNvPr>
          <p:cNvSpPr txBox="1"/>
          <p:nvPr/>
        </p:nvSpPr>
        <p:spPr>
          <a:xfrm>
            <a:off x="4041060" y="6015271"/>
            <a:ext cx="79807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2060"/>
                </a:solidFill>
              </a:rPr>
              <a:t>Mora, C., </a:t>
            </a:r>
            <a:r>
              <a:rPr lang="en-US" sz="1400" dirty="0" err="1">
                <a:solidFill>
                  <a:srgbClr val="002060"/>
                </a:solidFill>
              </a:rPr>
              <a:t>Eweis-Labolle</a:t>
            </a:r>
            <a:r>
              <a:rPr lang="en-US" sz="1400" dirty="0">
                <a:solidFill>
                  <a:srgbClr val="002060"/>
                </a:solidFill>
              </a:rPr>
              <a:t>, J. T., Johnson, T., Gadde, L., and </a:t>
            </a:r>
            <a:r>
              <a:rPr lang="en-US" sz="1400" dirty="0" err="1">
                <a:solidFill>
                  <a:srgbClr val="002060"/>
                </a:solidFill>
              </a:rPr>
              <a:t>Bostanabad</a:t>
            </a:r>
            <a:r>
              <a:rPr lang="en-US" sz="1400" dirty="0">
                <a:solidFill>
                  <a:srgbClr val="002060"/>
                </a:solidFill>
              </a:rPr>
              <a:t>, R. Probabilistic Neural Data Fusion for Learning from an Arbitrary Number of Multi-fidelity Data Sets. In </a:t>
            </a:r>
            <a:r>
              <a:rPr lang="en-US" sz="1400" i="1" dirty="0">
                <a:solidFill>
                  <a:srgbClr val="002060"/>
                </a:solidFill>
              </a:rPr>
              <a:t>Computer Methods in Applied Mechanics and Engineering (2023)</a:t>
            </a:r>
            <a:r>
              <a:rPr lang="en-US" sz="1400" dirty="0">
                <a:solidFill>
                  <a:srgbClr val="002060"/>
                </a:solidFill>
              </a:rPr>
              <a:t>, accepted.</a:t>
            </a:r>
          </a:p>
        </p:txBody>
      </p:sp>
    </p:spTree>
    <p:extLst>
      <p:ext uri="{BB962C8B-B14F-4D97-AF65-F5344CB8AC3E}">
        <p14:creationId xmlns:p14="http://schemas.microsoft.com/office/powerpoint/2010/main" val="1756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  <p:bldP spid="10" grpId="0"/>
    </p:bldLst>
  </p:timing>
</p:sld>
</file>

<file path=ppt/theme/theme1.xml><?xml version="1.0" encoding="utf-8"?>
<a:theme xmlns:a="http://schemas.openxmlformats.org/drawingml/2006/main" name="UCI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Fo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19497</TotalTime>
  <Words>2108</Words>
  <Application>Microsoft Office PowerPoint</Application>
  <PresentationFormat>Widescreen</PresentationFormat>
  <Paragraphs>321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(Body)</vt:lpstr>
      <vt:lpstr>Calibri</vt:lpstr>
      <vt:lpstr>Cambria Math</vt:lpstr>
      <vt:lpstr>UCI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should this work?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Ramin Bostanabad</dc:creator>
  <cp:lastModifiedBy>Carlos Mora</cp:lastModifiedBy>
  <cp:revision>853</cp:revision>
  <dcterms:created xsi:type="dcterms:W3CDTF">2019-07-08T21:27:34Z</dcterms:created>
  <dcterms:modified xsi:type="dcterms:W3CDTF">2023-06-30T05:31:51Z</dcterms:modified>
</cp:coreProperties>
</file>