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 id="2147483682" r:id="rId2"/>
    <p:sldMasterId id="2147483680" r:id="rId3"/>
    <p:sldMasterId id="2147483684" r:id="rId4"/>
    <p:sldMasterId id="2147483686" r:id="rId5"/>
    <p:sldMasterId id="2147483688" r:id="rId6"/>
    <p:sldMasterId id="2147483690" r:id="rId7"/>
    <p:sldMasterId id="2147483694" r:id="rId8"/>
    <p:sldMasterId id="2147483692" r:id="rId9"/>
    <p:sldMasterId id="2147483696" r:id="rId10"/>
  </p:sldMasterIdLst>
  <p:notesMasterIdLst>
    <p:notesMasterId r:id="rId40"/>
  </p:notesMasterIdLst>
  <p:sldIdLst>
    <p:sldId id="256" r:id="rId11"/>
    <p:sldId id="265" r:id="rId12"/>
    <p:sldId id="267" r:id="rId13"/>
    <p:sldId id="266" r:id="rId14"/>
    <p:sldId id="269" r:id="rId15"/>
    <p:sldId id="268" r:id="rId16"/>
    <p:sldId id="271" r:id="rId17"/>
    <p:sldId id="272" r:id="rId18"/>
    <p:sldId id="274" r:id="rId19"/>
    <p:sldId id="303" r:id="rId20"/>
    <p:sldId id="287" r:id="rId21"/>
    <p:sldId id="288" r:id="rId22"/>
    <p:sldId id="276" r:id="rId23"/>
    <p:sldId id="299" r:id="rId24"/>
    <p:sldId id="275" r:id="rId25"/>
    <p:sldId id="304" r:id="rId26"/>
    <p:sldId id="278" r:id="rId27"/>
    <p:sldId id="280" r:id="rId28"/>
    <p:sldId id="282" r:id="rId29"/>
    <p:sldId id="286" r:id="rId30"/>
    <p:sldId id="305" r:id="rId31"/>
    <p:sldId id="306" r:id="rId32"/>
    <p:sldId id="291" r:id="rId33"/>
    <p:sldId id="307" r:id="rId34"/>
    <p:sldId id="309" r:id="rId35"/>
    <p:sldId id="308" r:id="rId36"/>
    <p:sldId id="295" r:id="rId37"/>
    <p:sldId id="296" r:id="rId38"/>
    <p:sldId id="298" r:id="rId3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B900EA-6E8C-4D48-A846-3B96E4036D25}">
          <p14:sldIdLst>
            <p14:sldId id="256"/>
          </p14:sldIdLst>
        </p14:section>
        <p14:section name="Introduction" id="{262EAF3F-69C0-4845-B8E1-A5D08186736E}">
          <p14:sldIdLst>
            <p14:sldId id="265"/>
            <p14:sldId id="267"/>
            <p14:sldId id="266"/>
          </p14:sldIdLst>
        </p14:section>
        <p14:section name="Problem Statement" id="{7B915185-E5C5-5942-8B74-E6A492761D30}">
          <p14:sldIdLst>
            <p14:sldId id="269"/>
            <p14:sldId id="268"/>
            <p14:sldId id="271"/>
          </p14:sldIdLst>
        </p14:section>
        <p14:section name="Method" id="{C190A460-217F-CE45-A7EB-4BB0488B7A62}">
          <p14:sldIdLst>
            <p14:sldId id="272"/>
            <p14:sldId id="274"/>
            <p14:sldId id="303"/>
            <p14:sldId id="287"/>
            <p14:sldId id="288"/>
            <p14:sldId id="276"/>
            <p14:sldId id="299"/>
            <p14:sldId id="275"/>
            <p14:sldId id="304"/>
            <p14:sldId id="278"/>
          </p14:sldIdLst>
        </p14:section>
        <p14:section name="Training Dataset" id="{DBF4EF75-ECE7-9C49-99F2-3B58AEC9FB9D}">
          <p14:sldIdLst>
            <p14:sldId id="280"/>
            <p14:sldId id="282"/>
          </p14:sldIdLst>
        </p14:section>
        <p14:section name="Experiments" id="{7F98045E-49FD-AD48-A8B1-3839E844B882}">
          <p14:sldIdLst>
            <p14:sldId id="286"/>
            <p14:sldId id="305"/>
            <p14:sldId id="306"/>
            <p14:sldId id="291"/>
            <p14:sldId id="307"/>
            <p14:sldId id="309"/>
            <p14:sldId id="308"/>
            <p14:sldId id="295"/>
            <p14:sldId id="296"/>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647"/>
    <a:srgbClr val="FACA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79"/>
    <p:restoredTop sz="89524"/>
  </p:normalViewPr>
  <p:slideViewPr>
    <p:cSldViewPr snapToGrid="0" snapToObjects="1">
      <p:cViewPr varScale="1">
        <p:scale>
          <a:sx n="146" d="100"/>
          <a:sy n="146" d="100"/>
        </p:scale>
        <p:origin x="14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9CDA60-D887-C449-B63C-3CBA71D2703B}" type="datetimeFigureOut">
              <a:rPr lang="en-US" smtClean="0"/>
              <a:t>3/28/23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E94224-4ABD-B447-B470-5C854E80B990}" type="slidenum">
              <a:rPr lang="en-US" smtClean="0"/>
              <a:t>‹#›</a:t>
            </a:fld>
            <a:endParaRPr lang="en-US"/>
          </a:p>
        </p:txBody>
      </p:sp>
    </p:spTree>
    <p:extLst>
      <p:ext uri="{BB962C8B-B14F-4D97-AF65-F5344CB8AC3E}">
        <p14:creationId xmlns:p14="http://schemas.microsoft.com/office/powerpoint/2010/main" val="137813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1</a:t>
            </a:fld>
            <a:endParaRPr lang="en-US"/>
          </a:p>
        </p:txBody>
      </p:sp>
    </p:spTree>
    <p:extLst>
      <p:ext uri="{BB962C8B-B14F-4D97-AF65-F5344CB8AC3E}">
        <p14:creationId xmlns:p14="http://schemas.microsoft.com/office/powerpoint/2010/main" val="203120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10</a:t>
            </a:fld>
            <a:endParaRPr lang="en-US"/>
          </a:p>
        </p:txBody>
      </p:sp>
    </p:spTree>
    <p:extLst>
      <p:ext uri="{BB962C8B-B14F-4D97-AF65-F5344CB8AC3E}">
        <p14:creationId xmlns:p14="http://schemas.microsoft.com/office/powerpoint/2010/main" val="2834615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11</a:t>
            </a:fld>
            <a:endParaRPr lang="en-US"/>
          </a:p>
        </p:txBody>
      </p:sp>
    </p:spTree>
    <p:extLst>
      <p:ext uri="{BB962C8B-B14F-4D97-AF65-F5344CB8AC3E}">
        <p14:creationId xmlns:p14="http://schemas.microsoft.com/office/powerpoint/2010/main" val="4015787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12</a:t>
            </a:fld>
            <a:endParaRPr lang="en-US"/>
          </a:p>
        </p:txBody>
      </p:sp>
    </p:spTree>
    <p:extLst>
      <p:ext uri="{BB962C8B-B14F-4D97-AF65-F5344CB8AC3E}">
        <p14:creationId xmlns:p14="http://schemas.microsoft.com/office/powerpoint/2010/main" val="1379189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13</a:t>
            </a:fld>
            <a:endParaRPr lang="en-US"/>
          </a:p>
        </p:txBody>
      </p:sp>
    </p:spTree>
    <p:extLst>
      <p:ext uri="{BB962C8B-B14F-4D97-AF65-F5344CB8AC3E}">
        <p14:creationId xmlns:p14="http://schemas.microsoft.com/office/powerpoint/2010/main" val="1829437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14</a:t>
            </a:fld>
            <a:endParaRPr lang="en-US"/>
          </a:p>
        </p:txBody>
      </p:sp>
    </p:spTree>
    <p:extLst>
      <p:ext uri="{BB962C8B-B14F-4D97-AF65-F5344CB8AC3E}">
        <p14:creationId xmlns:p14="http://schemas.microsoft.com/office/powerpoint/2010/main" val="2724427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15</a:t>
            </a:fld>
            <a:endParaRPr lang="en-US"/>
          </a:p>
        </p:txBody>
      </p:sp>
    </p:spTree>
    <p:extLst>
      <p:ext uri="{BB962C8B-B14F-4D97-AF65-F5344CB8AC3E}">
        <p14:creationId xmlns:p14="http://schemas.microsoft.com/office/powerpoint/2010/main" val="128825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16</a:t>
            </a:fld>
            <a:endParaRPr lang="en-US"/>
          </a:p>
        </p:txBody>
      </p:sp>
    </p:spTree>
    <p:extLst>
      <p:ext uri="{BB962C8B-B14F-4D97-AF65-F5344CB8AC3E}">
        <p14:creationId xmlns:p14="http://schemas.microsoft.com/office/powerpoint/2010/main" val="480053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17</a:t>
            </a:fld>
            <a:endParaRPr lang="en-US"/>
          </a:p>
        </p:txBody>
      </p:sp>
    </p:spTree>
    <p:extLst>
      <p:ext uri="{BB962C8B-B14F-4D97-AF65-F5344CB8AC3E}">
        <p14:creationId xmlns:p14="http://schemas.microsoft.com/office/powerpoint/2010/main" val="1176151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18</a:t>
            </a:fld>
            <a:endParaRPr lang="en-US"/>
          </a:p>
        </p:txBody>
      </p:sp>
    </p:spTree>
    <p:extLst>
      <p:ext uri="{BB962C8B-B14F-4D97-AF65-F5344CB8AC3E}">
        <p14:creationId xmlns:p14="http://schemas.microsoft.com/office/powerpoint/2010/main" val="498077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19</a:t>
            </a:fld>
            <a:endParaRPr lang="en-US"/>
          </a:p>
        </p:txBody>
      </p:sp>
    </p:spTree>
    <p:extLst>
      <p:ext uri="{BB962C8B-B14F-4D97-AF65-F5344CB8AC3E}">
        <p14:creationId xmlns:p14="http://schemas.microsoft.com/office/powerpoint/2010/main" val="3328664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2</a:t>
            </a:fld>
            <a:endParaRPr lang="en-US"/>
          </a:p>
        </p:txBody>
      </p:sp>
    </p:spTree>
    <p:extLst>
      <p:ext uri="{BB962C8B-B14F-4D97-AF65-F5344CB8AC3E}">
        <p14:creationId xmlns:p14="http://schemas.microsoft.com/office/powerpoint/2010/main" val="4050797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20</a:t>
            </a:fld>
            <a:endParaRPr lang="en-US"/>
          </a:p>
        </p:txBody>
      </p:sp>
    </p:spTree>
    <p:extLst>
      <p:ext uri="{BB962C8B-B14F-4D97-AF65-F5344CB8AC3E}">
        <p14:creationId xmlns:p14="http://schemas.microsoft.com/office/powerpoint/2010/main" val="677799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21</a:t>
            </a:fld>
            <a:endParaRPr lang="en-US"/>
          </a:p>
        </p:txBody>
      </p:sp>
    </p:spTree>
    <p:extLst>
      <p:ext uri="{BB962C8B-B14F-4D97-AF65-F5344CB8AC3E}">
        <p14:creationId xmlns:p14="http://schemas.microsoft.com/office/powerpoint/2010/main" val="2787108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22</a:t>
            </a:fld>
            <a:endParaRPr lang="en-US"/>
          </a:p>
        </p:txBody>
      </p:sp>
    </p:spTree>
    <p:extLst>
      <p:ext uri="{BB962C8B-B14F-4D97-AF65-F5344CB8AC3E}">
        <p14:creationId xmlns:p14="http://schemas.microsoft.com/office/powerpoint/2010/main" val="1654029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23</a:t>
            </a:fld>
            <a:endParaRPr lang="en-US"/>
          </a:p>
        </p:txBody>
      </p:sp>
    </p:spTree>
    <p:extLst>
      <p:ext uri="{BB962C8B-B14F-4D97-AF65-F5344CB8AC3E}">
        <p14:creationId xmlns:p14="http://schemas.microsoft.com/office/powerpoint/2010/main" val="4273636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24</a:t>
            </a:fld>
            <a:endParaRPr lang="en-US"/>
          </a:p>
        </p:txBody>
      </p:sp>
    </p:spTree>
    <p:extLst>
      <p:ext uri="{BB962C8B-B14F-4D97-AF65-F5344CB8AC3E}">
        <p14:creationId xmlns:p14="http://schemas.microsoft.com/office/powerpoint/2010/main" val="2780977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25</a:t>
            </a:fld>
            <a:endParaRPr lang="en-US"/>
          </a:p>
        </p:txBody>
      </p:sp>
    </p:spTree>
    <p:extLst>
      <p:ext uri="{BB962C8B-B14F-4D97-AF65-F5344CB8AC3E}">
        <p14:creationId xmlns:p14="http://schemas.microsoft.com/office/powerpoint/2010/main" val="680369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29</a:t>
            </a:fld>
            <a:endParaRPr lang="en-US"/>
          </a:p>
        </p:txBody>
      </p:sp>
    </p:spTree>
    <p:extLst>
      <p:ext uri="{BB962C8B-B14F-4D97-AF65-F5344CB8AC3E}">
        <p14:creationId xmlns:p14="http://schemas.microsoft.com/office/powerpoint/2010/main" val="3591834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3</a:t>
            </a:fld>
            <a:endParaRPr lang="en-US"/>
          </a:p>
        </p:txBody>
      </p:sp>
    </p:spTree>
    <p:extLst>
      <p:ext uri="{BB962C8B-B14F-4D97-AF65-F5344CB8AC3E}">
        <p14:creationId xmlns:p14="http://schemas.microsoft.com/office/powerpoint/2010/main" val="137133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4</a:t>
            </a:fld>
            <a:endParaRPr lang="en-US"/>
          </a:p>
        </p:txBody>
      </p:sp>
    </p:spTree>
    <p:extLst>
      <p:ext uri="{BB962C8B-B14F-4D97-AF65-F5344CB8AC3E}">
        <p14:creationId xmlns:p14="http://schemas.microsoft.com/office/powerpoint/2010/main" val="188653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5</a:t>
            </a:fld>
            <a:endParaRPr lang="en-US"/>
          </a:p>
        </p:txBody>
      </p:sp>
    </p:spTree>
    <p:extLst>
      <p:ext uri="{BB962C8B-B14F-4D97-AF65-F5344CB8AC3E}">
        <p14:creationId xmlns:p14="http://schemas.microsoft.com/office/powerpoint/2010/main" val="3031199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6</a:t>
            </a:fld>
            <a:endParaRPr lang="en-US"/>
          </a:p>
        </p:txBody>
      </p:sp>
    </p:spTree>
    <p:extLst>
      <p:ext uri="{BB962C8B-B14F-4D97-AF65-F5344CB8AC3E}">
        <p14:creationId xmlns:p14="http://schemas.microsoft.com/office/powerpoint/2010/main" val="2441281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7</a:t>
            </a:fld>
            <a:endParaRPr lang="en-US"/>
          </a:p>
        </p:txBody>
      </p:sp>
    </p:spTree>
    <p:extLst>
      <p:ext uri="{BB962C8B-B14F-4D97-AF65-F5344CB8AC3E}">
        <p14:creationId xmlns:p14="http://schemas.microsoft.com/office/powerpoint/2010/main" val="2349884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8</a:t>
            </a:fld>
            <a:endParaRPr lang="en-US"/>
          </a:p>
        </p:txBody>
      </p:sp>
    </p:spTree>
    <p:extLst>
      <p:ext uri="{BB962C8B-B14F-4D97-AF65-F5344CB8AC3E}">
        <p14:creationId xmlns:p14="http://schemas.microsoft.com/office/powerpoint/2010/main" val="1492240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94224-4ABD-B447-B470-5C854E80B990}" type="slidenum">
              <a:rPr lang="en-US" smtClean="0"/>
              <a:t>9</a:t>
            </a:fld>
            <a:endParaRPr lang="en-US"/>
          </a:p>
        </p:txBody>
      </p:sp>
    </p:spTree>
    <p:extLst>
      <p:ext uri="{BB962C8B-B14F-4D97-AF65-F5344CB8AC3E}">
        <p14:creationId xmlns:p14="http://schemas.microsoft.com/office/powerpoint/2010/main" val="3410153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1F407-6B26-754B-8FEA-64BC1411F587}"/>
              </a:ext>
            </a:extLst>
          </p:cNvPr>
          <p:cNvSpPr>
            <a:spLocks noGrp="1"/>
          </p:cNvSpPr>
          <p:nvPr>
            <p:ph type="ctrTitle" hasCustomPrompt="1"/>
          </p:nvPr>
        </p:nvSpPr>
        <p:spPr>
          <a:xfrm>
            <a:off x="0" y="1930873"/>
            <a:ext cx="9144000" cy="1790700"/>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1</a:t>
            </a:r>
          </a:p>
        </p:txBody>
      </p:sp>
      <p:sp>
        <p:nvSpPr>
          <p:cNvPr id="3" name="Subtitle 2">
            <a:extLst>
              <a:ext uri="{FF2B5EF4-FFF2-40B4-BE49-F238E27FC236}">
                <a16:creationId xmlns:a16="http://schemas.microsoft.com/office/drawing/2014/main" id="{5B69CF1E-5E59-8A42-B17C-39A0BEB7E13D}"/>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1205652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DBB0553-2A0F-A84F-BCFA-FA4BDBC9A1DA}"/>
              </a:ext>
            </a:extLst>
          </p:cNvPr>
          <p:cNvSpPr>
            <a:spLocks noGrp="1"/>
          </p:cNvSpPr>
          <p:nvPr>
            <p:ph type="ctrTitle" hasCustomPrompt="1"/>
          </p:nvPr>
        </p:nvSpPr>
        <p:spPr>
          <a:xfrm>
            <a:off x="628650" y="282575"/>
            <a:ext cx="7886700" cy="708025"/>
          </a:xfrm>
          <a:prstGeom prst="rect">
            <a:avLst/>
          </a:prstGeom>
        </p:spPr>
        <p:txBody>
          <a:bodyPr anchor="t"/>
          <a:lstStyle>
            <a:lvl1pPr algn="l">
              <a:defRPr sz="4800" b="1"/>
            </a:lvl1pPr>
          </a:lstStyle>
          <a:p>
            <a:r>
              <a:rPr lang="en-US" dirty="0"/>
              <a:t>Headline</a:t>
            </a:r>
          </a:p>
        </p:txBody>
      </p:sp>
      <p:sp>
        <p:nvSpPr>
          <p:cNvPr id="8" name="Subtitle 2">
            <a:extLst>
              <a:ext uri="{FF2B5EF4-FFF2-40B4-BE49-F238E27FC236}">
                <a16:creationId xmlns:a16="http://schemas.microsoft.com/office/drawing/2014/main" id="{CE4C6256-AD9A-9F43-ADEC-1D1B592F9C6A}"/>
              </a:ext>
            </a:extLst>
          </p:cNvPr>
          <p:cNvSpPr>
            <a:spLocks noGrp="1"/>
          </p:cNvSpPr>
          <p:nvPr>
            <p:ph type="subTitle" idx="1" hasCustomPrompt="1"/>
          </p:nvPr>
        </p:nvSpPr>
        <p:spPr>
          <a:xfrm>
            <a:off x="628650" y="1231900"/>
            <a:ext cx="7886700" cy="32003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3AA5E550-F538-B842-88AD-975B0D3C9342}"/>
              </a:ext>
            </a:extLst>
          </p:cNvPr>
          <p:cNvSpPr>
            <a:spLocks noGrp="1"/>
          </p:cNvSpPr>
          <p:nvPr>
            <p:ph type="dt" sz="half" idx="10"/>
          </p:nvPr>
        </p:nvSpPr>
        <p:spPr>
          <a:xfrm>
            <a:off x="628650" y="4767263"/>
            <a:ext cx="2057400" cy="274637"/>
          </a:xfrm>
          <a:prstGeom prst="rect">
            <a:avLst/>
          </a:prstGeom>
        </p:spPr>
        <p:txBody>
          <a:bodyPr/>
          <a:lstStyle>
            <a:lvl1pPr>
              <a:defRPr sz="1200">
                <a:solidFill>
                  <a:schemeClr val="bg1"/>
                </a:solidFill>
              </a:defRPr>
            </a:lvl1pPr>
          </a:lstStyle>
          <a:p>
            <a:fld id="{D4E41C59-817F-6E46-BBB4-2C7072CA1A60}" type="datetimeFigureOut">
              <a:rPr lang="en-US" smtClean="0"/>
              <a:pPr/>
              <a:t>3/28/23</a:t>
            </a:fld>
            <a:endParaRPr lang="en-US" dirty="0"/>
          </a:p>
        </p:txBody>
      </p:sp>
      <p:sp>
        <p:nvSpPr>
          <p:cNvPr id="10" name="Footer Placeholder 4">
            <a:extLst>
              <a:ext uri="{FF2B5EF4-FFF2-40B4-BE49-F238E27FC236}">
                <a16:creationId xmlns:a16="http://schemas.microsoft.com/office/drawing/2014/main" id="{18F4E76D-435F-E14B-85E3-68BDA6D9E285}"/>
              </a:ext>
            </a:extLst>
          </p:cNvPr>
          <p:cNvSpPr>
            <a:spLocks noGrp="1"/>
          </p:cNvSpPr>
          <p:nvPr>
            <p:ph type="ftr" sz="quarter" idx="11"/>
          </p:nvPr>
        </p:nvSpPr>
        <p:spPr>
          <a:xfrm>
            <a:off x="3028950" y="4767263"/>
            <a:ext cx="3086100" cy="274637"/>
          </a:xfrm>
          <a:prstGeom prst="rect">
            <a:avLst/>
          </a:prstGeom>
        </p:spPr>
        <p:txBody>
          <a:bodyPr/>
          <a:lstStyle>
            <a:lvl1pPr>
              <a:defRPr sz="1200">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FFCE3AA7-7BA2-8A43-9186-3872B5CF8747}"/>
              </a:ext>
            </a:extLst>
          </p:cNvPr>
          <p:cNvSpPr>
            <a:spLocks noGrp="1"/>
          </p:cNvSpPr>
          <p:nvPr>
            <p:ph type="sldNum" sz="quarter" idx="12"/>
          </p:nvPr>
        </p:nvSpPr>
        <p:spPr>
          <a:xfrm>
            <a:off x="6457950" y="4767263"/>
            <a:ext cx="501650" cy="274637"/>
          </a:xfrm>
          <a:prstGeom prst="rect">
            <a:avLst/>
          </a:prstGeom>
        </p:spPr>
        <p:txBody>
          <a:bodyPr/>
          <a:lstStyle>
            <a:lvl1pPr>
              <a:defRPr sz="1200">
                <a:solidFill>
                  <a:schemeClr val="bg1"/>
                </a:solidFill>
              </a:defRPr>
            </a:lvl1pPr>
          </a:lstStyle>
          <a:p>
            <a:fld id="{77A17C51-14D8-4645-A883-06E5A4811B80}" type="slidenum">
              <a:rPr lang="en-US" smtClean="0"/>
              <a:pPr/>
              <a:t>‹#›</a:t>
            </a:fld>
            <a:endParaRPr lang="en-US" dirty="0"/>
          </a:p>
        </p:txBody>
      </p:sp>
    </p:spTree>
    <p:extLst>
      <p:ext uri="{BB962C8B-B14F-4D97-AF65-F5344CB8AC3E}">
        <p14:creationId xmlns:p14="http://schemas.microsoft.com/office/powerpoint/2010/main" val="3738675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A639D51-2FAD-BD42-9613-B1E3A3C168ED}"/>
              </a:ext>
            </a:extLst>
          </p:cNvPr>
          <p:cNvSpPr>
            <a:spLocks noGrp="1"/>
          </p:cNvSpPr>
          <p:nvPr>
            <p:ph type="ctrTitle" hasCustomPrompt="1"/>
          </p:nvPr>
        </p:nvSpPr>
        <p:spPr>
          <a:xfrm>
            <a:off x="0" y="1930873"/>
            <a:ext cx="9144000" cy="1790700"/>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2</a:t>
            </a:r>
          </a:p>
        </p:txBody>
      </p:sp>
      <p:sp>
        <p:nvSpPr>
          <p:cNvPr id="8" name="Subtitle 2">
            <a:extLst>
              <a:ext uri="{FF2B5EF4-FFF2-40B4-BE49-F238E27FC236}">
                <a16:creationId xmlns:a16="http://schemas.microsoft.com/office/drawing/2014/main" id="{F6C46E2F-BFDA-E046-9C9D-040515BB5C5E}"/>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83866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DC2B65B-8FAA-0249-8954-253BF46047DB}"/>
              </a:ext>
            </a:extLst>
          </p:cNvPr>
          <p:cNvSpPr>
            <a:spLocks noGrp="1"/>
          </p:cNvSpPr>
          <p:nvPr>
            <p:ph type="ctrTitle" hasCustomPrompt="1"/>
          </p:nvPr>
        </p:nvSpPr>
        <p:spPr>
          <a:xfrm>
            <a:off x="0" y="1930873"/>
            <a:ext cx="9144000" cy="1790700"/>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3</a:t>
            </a:r>
          </a:p>
        </p:txBody>
      </p:sp>
      <p:sp>
        <p:nvSpPr>
          <p:cNvPr id="8" name="Subtitle 2">
            <a:extLst>
              <a:ext uri="{FF2B5EF4-FFF2-40B4-BE49-F238E27FC236}">
                <a16:creationId xmlns:a16="http://schemas.microsoft.com/office/drawing/2014/main" id="{69D81565-A55C-0543-BE19-F328A3B4E113}"/>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1080208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A41BCC-7AF5-6F41-9A86-44201D0DEA25}"/>
              </a:ext>
            </a:extLst>
          </p:cNvPr>
          <p:cNvSpPr>
            <a:spLocks noGrp="1"/>
          </p:cNvSpPr>
          <p:nvPr>
            <p:ph type="ctrTitle" hasCustomPrompt="1"/>
          </p:nvPr>
        </p:nvSpPr>
        <p:spPr>
          <a:xfrm>
            <a:off x="0" y="1930873"/>
            <a:ext cx="9144000" cy="1790700"/>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4</a:t>
            </a:r>
          </a:p>
        </p:txBody>
      </p:sp>
      <p:sp>
        <p:nvSpPr>
          <p:cNvPr id="8" name="Subtitle 2">
            <a:extLst>
              <a:ext uri="{FF2B5EF4-FFF2-40B4-BE49-F238E27FC236}">
                <a16:creationId xmlns:a16="http://schemas.microsoft.com/office/drawing/2014/main" id="{5E8812A0-1707-E146-8514-15986FD1BE42}"/>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2473288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9FACCA-EA83-594C-B8EA-E1FBC843A222}"/>
              </a:ext>
            </a:extLst>
          </p:cNvPr>
          <p:cNvSpPr>
            <a:spLocks noGrp="1"/>
          </p:cNvSpPr>
          <p:nvPr>
            <p:ph type="ctrTitle" hasCustomPrompt="1"/>
          </p:nvPr>
        </p:nvSpPr>
        <p:spPr>
          <a:xfrm>
            <a:off x="0" y="2349499"/>
            <a:ext cx="9144000" cy="1372073"/>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5</a:t>
            </a:r>
          </a:p>
        </p:txBody>
      </p:sp>
      <p:sp>
        <p:nvSpPr>
          <p:cNvPr id="8" name="Subtitle 2">
            <a:extLst>
              <a:ext uri="{FF2B5EF4-FFF2-40B4-BE49-F238E27FC236}">
                <a16:creationId xmlns:a16="http://schemas.microsoft.com/office/drawing/2014/main" id="{EF04D760-E77D-9B4C-840D-10E6080025D0}"/>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179823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F7390E9-E96C-0B43-BCE2-ACDC208A6BD2}"/>
              </a:ext>
            </a:extLst>
          </p:cNvPr>
          <p:cNvSpPr>
            <a:spLocks noGrp="1"/>
          </p:cNvSpPr>
          <p:nvPr>
            <p:ph type="ctrTitle" hasCustomPrompt="1"/>
          </p:nvPr>
        </p:nvSpPr>
        <p:spPr>
          <a:xfrm>
            <a:off x="0" y="2349499"/>
            <a:ext cx="9144000" cy="1372073"/>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6</a:t>
            </a:r>
          </a:p>
        </p:txBody>
      </p:sp>
      <p:sp>
        <p:nvSpPr>
          <p:cNvPr id="8" name="Subtitle 2">
            <a:extLst>
              <a:ext uri="{FF2B5EF4-FFF2-40B4-BE49-F238E27FC236}">
                <a16:creationId xmlns:a16="http://schemas.microsoft.com/office/drawing/2014/main" id="{614D53D1-228A-4849-A2D9-26ECBD604AC0}"/>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182711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65CFD-12CF-A54E-9C31-8EF7E5D11BB4}"/>
              </a:ext>
            </a:extLst>
          </p:cNvPr>
          <p:cNvSpPr>
            <a:spLocks noGrp="1"/>
          </p:cNvSpPr>
          <p:nvPr>
            <p:ph type="ctrTitle" hasCustomPrompt="1"/>
          </p:nvPr>
        </p:nvSpPr>
        <p:spPr>
          <a:xfrm>
            <a:off x="628650" y="282575"/>
            <a:ext cx="7886700" cy="708025"/>
          </a:xfrm>
          <a:prstGeom prst="rect">
            <a:avLst/>
          </a:prstGeom>
        </p:spPr>
        <p:txBody>
          <a:bodyPr anchor="t"/>
          <a:lstStyle>
            <a:lvl1pPr algn="l">
              <a:defRPr sz="4800" b="1"/>
            </a:lvl1pPr>
          </a:lstStyle>
          <a:p>
            <a:r>
              <a:rPr lang="en-US" dirty="0"/>
              <a:t>Headline</a:t>
            </a:r>
          </a:p>
        </p:txBody>
      </p:sp>
      <p:sp>
        <p:nvSpPr>
          <p:cNvPr id="3" name="Subtitle 2">
            <a:extLst>
              <a:ext uri="{FF2B5EF4-FFF2-40B4-BE49-F238E27FC236}">
                <a16:creationId xmlns:a16="http://schemas.microsoft.com/office/drawing/2014/main" id="{5D97DC84-305C-EE4A-9415-7A1758E5DF3A}"/>
              </a:ext>
            </a:extLst>
          </p:cNvPr>
          <p:cNvSpPr>
            <a:spLocks noGrp="1"/>
          </p:cNvSpPr>
          <p:nvPr>
            <p:ph type="subTitle" idx="1" hasCustomPrompt="1"/>
          </p:nvPr>
        </p:nvSpPr>
        <p:spPr>
          <a:xfrm>
            <a:off x="628650" y="1231900"/>
            <a:ext cx="7886700" cy="32003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4" name="Date Placeholder 3">
            <a:extLst>
              <a:ext uri="{FF2B5EF4-FFF2-40B4-BE49-F238E27FC236}">
                <a16:creationId xmlns:a16="http://schemas.microsoft.com/office/drawing/2014/main" id="{9FE8B2A0-21C6-E843-89C5-6272F54A50DA}"/>
              </a:ext>
            </a:extLst>
          </p:cNvPr>
          <p:cNvSpPr>
            <a:spLocks noGrp="1"/>
          </p:cNvSpPr>
          <p:nvPr>
            <p:ph type="dt" sz="half" idx="10"/>
          </p:nvPr>
        </p:nvSpPr>
        <p:spPr>
          <a:xfrm>
            <a:off x="628650" y="4767263"/>
            <a:ext cx="2057400" cy="274637"/>
          </a:xfrm>
          <a:prstGeom prst="rect">
            <a:avLst/>
          </a:prstGeom>
        </p:spPr>
        <p:txBody>
          <a:bodyPr/>
          <a:lstStyle>
            <a:lvl1pPr>
              <a:defRPr sz="1200">
                <a:solidFill>
                  <a:schemeClr val="bg1"/>
                </a:solidFill>
              </a:defRPr>
            </a:lvl1pPr>
          </a:lstStyle>
          <a:p>
            <a:fld id="{D4E41C59-817F-6E46-BBB4-2C7072CA1A60}" type="datetimeFigureOut">
              <a:rPr lang="en-US" smtClean="0"/>
              <a:pPr/>
              <a:t>3/28/23</a:t>
            </a:fld>
            <a:endParaRPr lang="en-US" dirty="0"/>
          </a:p>
        </p:txBody>
      </p:sp>
      <p:sp>
        <p:nvSpPr>
          <p:cNvPr id="5" name="Footer Placeholder 4">
            <a:extLst>
              <a:ext uri="{FF2B5EF4-FFF2-40B4-BE49-F238E27FC236}">
                <a16:creationId xmlns:a16="http://schemas.microsoft.com/office/drawing/2014/main" id="{CB296712-5196-5043-B0A3-0B72B1784AD4}"/>
              </a:ext>
            </a:extLst>
          </p:cNvPr>
          <p:cNvSpPr>
            <a:spLocks noGrp="1"/>
          </p:cNvSpPr>
          <p:nvPr>
            <p:ph type="ftr" sz="quarter" idx="11"/>
          </p:nvPr>
        </p:nvSpPr>
        <p:spPr>
          <a:xfrm>
            <a:off x="3028950" y="4767263"/>
            <a:ext cx="3086100" cy="274637"/>
          </a:xfrm>
          <a:prstGeom prst="rect">
            <a:avLst/>
          </a:prstGeom>
        </p:spPr>
        <p:txBody>
          <a:bodyPr/>
          <a:lstStyle>
            <a:lvl1pP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6F76041A-07B9-4B41-8C62-4C35350BD24F}"/>
              </a:ext>
            </a:extLst>
          </p:cNvPr>
          <p:cNvSpPr>
            <a:spLocks noGrp="1"/>
          </p:cNvSpPr>
          <p:nvPr>
            <p:ph type="sldNum" sz="quarter" idx="12"/>
          </p:nvPr>
        </p:nvSpPr>
        <p:spPr>
          <a:xfrm>
            <a:off x="6457950" y="4767263"/>
            <a:ext cx="501650" cy="274637"/>
          </a:xfrm>
          <a:prstGeom prst="rect">
            <a:avLst/>
          </a:prstGeom>
        </p:spPr>
        <p:txBody>
          <a:bodyPr/>
          <a:lstStyle>
            <a:lvl1pPr>
              <a:defRPr sz="1200">
                <a:solidFill>
                  <a:schemeClr val="bg1"/>
                </a:solidFill>
              </a:defRPr>
            </a:lvl1pPr>
          </a:lstStyle>
          <a:p>
            <a:fld id="{77A17C51-14D8-4645-A883-06E5A4811B80}" type="slidenum">
              <a:rPr lang="en-US" smtClean="0"/>
              <a:pPr/>
              <a:t>‹#›</a:t>
            </a:fld>
            <a:endParaRPr lang="en-US" dirty="0"/>
          </a:p>
        </p:txBody>
      </p:sp>
    </p:spTree>
    <p:extLst>
      <p:ext uri="{BB962C8B-B14F-4D97-AF65-F5344CB8AC3E}">
        <p14:creationId xmlns:p14="http://schemas.microsoft.com/office/powerpoint/2010/main" val="4112148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F468A4-BD74-E74E-97F9-BAE31BF0BB9A}"/>
              </a:ext>
            </a:extLst>
          </p:cNvPr>
          <p:cNvSpPr>
            <a:spLocks noGrp="1"/>
          </p:cNvSpPr>
          <p:nvPr>
            <p:ph type="ctrTitle" hasCustomPrompt="1"/>
          </p:nvPr>
        </p:nvSpPr>
        <p:spPr>
          <a:xfrm>
            <a:off x="628650" y="282575"/>
            <a:ext cx="7886700" cy="708025"/>
          </a:xfrm>
          <a:prstGeom prst="rect">
            <a:avLst/>
          </a:prstGeom>
        </p:spPr>
        <p:txBody>
          <a:bodyPr anchor="t"/>
          <a:lstStyle>
            <a:lvl1pPr algn="l">
              <a:defRPr sz="4800" b="1"/>
            </a:lvl1pPr>
          </a:lstStyle>
          <a:p>
            <a:r>
              <a:rPr lang="en-US" dirty="0"/>
              <a:t>Headline</a:t>
            </a:r>
          </a:p>
        </p:txBody>
      </p:sp>
      <p:sp>
        <p:nvSpPr>
          <p:cNvPr id="8" name="Subtitle 2">
            <a:extLst>
              <a:ext uri="{FF2B5EF4-FFF2-40B4-BE49-F238E27FC236}">
                <a16:creationId xmlns:a16="http://schemas.microsoft.com/office/drawing/2014/main" id="{0ED46B09-44A9-744C-AF26-69AF275BE86C}"/>
              </a:ext>
            </a:extLst>
          </p:cNvPr>
          <p:cNvSpPr>
            <a:spLocks noGrp="1"/>
          </p:cNvSpPr>
          <p:nvPr>
            <p:ph type="subTitle" idx="1" hasCustomPrompt="1"/>
          </p:nvPr>
        </p:nvSpPr>
        <p:spPr>
          <a:xfrm>
            <a:off x="628650" y="1231900"/>
            <a:ext cx="7886700" cy="32003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387881FB-C1B8-CF40-B93F-4D8B07FC2B0A}"/>
              </a:ext>
            </a:extLst>
          </p:cNvPr>
          <p:cNvSpPr>
            <a:spLocks noGrp="1"/>
          </p:cNvSpPr>
          <p:nvPr>
            <p:ph type="dt" sz="half" idx="10"/>
          </p:nvPr>
        </p:nvSpPr>
        <p:spPr>
          <a:xfrm>
            <a:off x="628650" y="4767263"/>
            <a:ext cx="2057400" cy="274637"/>
          </a:xfrm>
          <a:prstGeom prst="rect">
            <a:avLst/>
          </a:prstGeom>
        </p:spPr>
        <p:txBody>
          <a:bodyPr/>
          <a:lstStyle>
            <a:lvl1pPr>
              <a:defRPr sz="1200">
                <a:solidFill>
                  <a:schemeClr val="bg1"/>
                </a:solidFill>
              </a:defRPr>
            </a:lvl1pPr>
          </a:lstStyle>
          <a:p>
            <a:fld id="{D4E41C59-817F-6E46-BBB4-2C7072CA1A60}" type="datetimeFigureOut">
              <a:rPr lang="en-US" smtClean="0"/>
              <a:pPr/>
              <a:t>3/28/23</a:t>
            </a:fld>
            <a:endParaRPr lang="en-US" dirty="0"/>
          </a:p>
        </p:txBody>
      </p:sp>
      <p:sp>
        <p:nvSpPr>
          <p:cNvPr id="10" name="Footer Placeholder 4">
            <a:extLst>
              <a:ext uri="{FF2B5EF4-FFF2-40B4-BE49-F238E27FC236}">
                <a16:creationId xmlns:a16="http://schemas.microsoft.com/office/drawing/2014/main" id="{1424106D-A7EB-4C44-B55F-518F0B14D560}"/>
              </a:ext>
            </a:extLst>
          </p:cNvPr>
          <p:cNvSpPr>
            <a:spLocks noGrp="1"/>
          </p:cNvSpPr>
          <p:nvPr>
            <p:ph type="ftr" sz="quarter" idx="11"/>
          </p:nvPr>
        </p:nvSpPr>
        <p:spPr>
          <a:xfrm>
            <a:off x="3028950" y="4767263"/>
            <a:ext cx="3086100" cy="274637"/>
          </a:xfrm>
          <a:prstGeom prst="rect">
            <a:avLst/>
          </a:prstGeom>
        </p:spPr>
        <p:txBody>
          <a:bodyPr/>
          <a:lstStyle>
            <a:lvl1pPr>
              <a:defRPr sz="1200">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17B24749-F4B0-DD49-9355-73B14A33E997}"/>
              </a:ext>
            </a:extLst>
          </p:cNvPr>
          <p:cNvSpPr>
            <a:spLocks noGrp="1"/>
          </p:cNvSpPr>
          <p:nvPr>
            <p:ph type="sldNum" sz="quarter" idx="12"/>
          </p:nvPr>
        </p:nvSpPr>
        <p:spPr>
          <a:xfrm>
            <a:off x="6457950" y="4767263"/>
            <a:ext cx="501650" cy="274637"/>
          </a:xfrm>
          <a:prstGeom prst="rect">
            <a:avLst/>
          </a:prstGeom>
        </p:spPr>
        <p:txBody>
          <a:bodyPr/>
          <a:lstStyle>
            <a:lvl1pPr>
              <a:defRPr sz="1200">
                <a:solidFill>
                  <a:schemeClr val="bg1"/>
                </a:solidFill>
              </a:defRPr>
            </a:lvl1pPr>
          </a:lstStyle>
          <a:p>
            <a:fld id="{77A17C51-14D8-4645-A883-06E5A4811B80}" type="slidenum">
              <a:rPr lang="en-US" smtClean="0"/>
              <a:pPr/>
              <a:t>‹#›</a:t>
            </a:fld>
            <a:endParaRPr lang="en-US" dirty="0"/>
          </a:p>
        </p:txBody>
      </p:sp>
    </p:spTree>
    <p:extLst>
      <p:ext uri="{BB962C8B-B14F-4D97-AF65-F5344CB8AC3E}">
        <p14:creationId xmlns:p14="http://schemas.microsoft.com/office/powerpoint/2010/main" val="1064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E9C33DA-93E5-B044-85C1-089D0A5276F6}"/>
              </a:ext>
            </a:extLst>
          </p:cNvPr>
          <p:cNvSpPr>
            <a:spLocks noGrp="1"/>
          </p:cNvSpPr>
          <p:nvPr>
            <p:ph type="ctrTitle" hasCustomPrompt="1"/>
          </p:nvPr>
        </p:nvSpPr>
        <p:spPr>
          <a:xfrm>
            <a:off x="628650" y="282575"/>
            <a:ext cx="7886700" cy="708025"/>
          </a:xfrm>
          <a:prstGeom prst="rect">
            <a:avLst/>
          </a:prstGeom>
        </p:spPr>
        <p:txBody>
          <a:bodyPr anchor="t"/>
          <a:lstStyle>
            <a:lvl1pPr algn="l">
              <a:defRPr sz="4800" b="1"/>
            </a:lvl1pPr>
          </a:lstStyle>
          <a:p>
            <a:r>
              <a:rPr lang="en-US" dirty="0"/>
              <a:t>Headline</a:t>
            </a:r>
          </a:p>
        </p:txBody>
      </p:sp>
      <p:sp>
        <p:nvSpPr>
          <p:cNvPr id="8" name="Subtitle 2">
            <a:extLst>
              <a:ext uri="{FF2B5EF4-FFF2-40B4-BE49-F238E27FC236}">
                <a16:creationId xmlns:a16="http://schemas.microsoft.com/office/drawing/2014/main" id="{40C05EE1-1720-1B4F-968F-0165A0C9D312}"/>
              </a:ext>
            </a:extLst>
          </p:cNvPr>
          <p:cNvSpPr>
            <a:spLocks noGrp="1"/>
          </p:cNvSpPr>
          <p:nvPr>
            <p:ph type="subTitle" idx="1" hasCustomPrompt="1"/>
          </p:nvPr>
        </p:nvSpPr>
        <p:spPr>
          <a:xfrm>
            <a:off x="628650" y="1231900"/>
            <a:ext cx="7886700" cy="32003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88D6D77B-E7A6-3F45-B0C8-88FD9AD1BCC0}"/>
              </a:ext>
            </a:extLst>
          </p:cNvPr>
          <p:cNvSpPr>
            <a:spLocks noGrp="1"/>
          </p:cNvSpPr>
          <p:nvPr>
            <p:ph type="dt" sz="half" idx="10"/>
          </p:nvPr>
        </p:nvSpPr>
        <p:spPr>
          <a:xfrm>
            <a:off x="628650" y="4767263"/>
            <a:ext cx="2057400" cy="274637"/>
          </a:xfrm>
          <a:prstGeom prst="rect">
            <a:avLst/>
          </a:prstGeom>
        </p:spPr>
        <p:txBody>
          <a:bodyPr/>
          <a:lstStyle>
            <a:lvl1pPr>
              <a:defRPr sz="1200">
                <a:solidFill>
                  <a:schemeClr val="bg1"/>
                </a:solidFill>
              </a:defRPr>
            </a:lvl1pPr>
          </a:lstStyle>
          <a:p>
            <a:fld id="{D4E41C59-817F-6E46-BBB4-2C7072CA1A60}" type="datetimeFigureOut">
              <a:rPr lang="en-US" smtClean="0"/>
              <a:pPr/>
              <a:t>3/28/23</a:t>
            </a:fld>
            <a:endParaRPr lang="en-US" dirty="0"/>
          </a:p>
        </p:txBody>
      </p:sp>
      <p:sp>
        <p:nvSpPr>
          <p:cNvPr id="10" name="Footer Placeholder 4">
            <a:extLst>
              <a:ext uri="{FF2B5EF4-FFF2-40B4-BE49-F238E27FC236}">
                <a16:creationId xmlns:a16="http://schemas.microsoft.com/office/drawing/2014/main" id="{80FD8F7B-6A85-B343-BE53-3E1E47C74D7B}"/>
              </a:ext>
            </a:extLst>
          </p:cNvPr>
          <p:cNvSpPr>
            <a:spLocks noGrp="1"/>
          </p:cNvSpPr>
          <p:nvPr>
            <p:ph type="ftr" sz="quarter" idx="11"/>
          </p:nvPr>
        </p:nvSpPr>
        <p:spPr>
          <a:xfrm>
            <a:off x="3028950" y="4767263"/>
            <a:ext cx="3086100" cy="274637"/>
          </a:xfrm>
          <a:prstGeom prst="rect">
            <a:avLst/>
          </a:prstGeom>
        </p:spPr>
        <p:txBody>
          <a:bodyPr/>
          <a:lstStyle>
            <a:lvl1pPr>
              <a:defRPr sz="1200">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FC26DDDB-4B0C-984F-8E73-E9AE69E2D29A}"/>
              </a:ext>
            </a:extLst>
          </p:cNvPr>
          <p:cNvSpPr>
            <a:spLocks noGrp="1"/>
          </p:cNvSpPr>
          <p:nvPr>
            <p:ph type="sldNum" sz="quarter" idx="12"/>
          </p:nvPr>
        </p:nvSpPr>
        <p:spPr>
          <a:xfrm>
            <a:off x="6457950" y="4767263"/>
            <a:ext cx="501650" cy="274637"/>
          </a:xfrm>
          <a:prstGeom prst="rect">
            <a:avLst/>
          </a:prstGeom>
        </p:spPr>
        <p:txBody>
          <a:bodyPr/>
          <a:lstStyle>
            <a:lvl1pPr>
              <a:defRPr sz="1200">
                <a:solidFill>
                  <a:schemeClr val="bg1"/>
                </a:solidFill>
              </a:defRPr>
            </a:lvl1pPr>
          </a:lstStyle>
          <a:p>
            <a:fld id="{77A17C51-14D8-4645-A883-06E5A4811B80}" type="slidenum">
              <a:rPr lang="en-US" smtClean="0"/>
              <a:pPr/>
              <a:t>‹#›</a:t>
            </a:fld>
            <a:endParaRPr lang="en-US" dirty="0"/>
          </a:p>
        </p:txBody>
      </p:sp>
    </p:spTree>
    <p:extLst>
      <p:ext uri="{BB962C8B-B14F-4D97-AF65-F5344CB8AC3E}">
        <p14:creationId xmlns:p14="http://schemas.microsoft.com/office/powerpoint/2010/main" val="6829725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8.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8.jp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9.xml"/><Relationship Id="rId1" Type="http://schemas.openxmlformats.org/officeDocument/2006/relationships/slideLayout" Target="../slideLayouts/slideLayout9.xml"/><Relationship Id="rId4"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1E7030-F1AF-9742-8555-F52F926CFDE7}"/>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8706"/>
          <a:stretch/>
        </p:blipFill>
        <p:spPr>
          <a:xfrm>
            <a:off x="-4412" y="0"/>
            <a:ext cx="9148411" cy="5143500"/>
          </a:xfrm>
          <a:prstGeom prst="rect">
            <a:avLst/>
          </a:prstGeom>
        </p:spPr>
      </p:pic>
      <p:sp>
        <p:nvSpPr>
          <p:cNvPr id="8" name="Rectangle 7">
            <a:extLst>
              <a:ext uri="{FF2B5EF4-FFF2-40B4-BE49-F238E27FC236}">
                <a16:creationId xmlns:a16="http://schemas.microsoft.com/office/drawing/2014/main" id="{30E02169-D096-2443-B36B-3E80296FE981}"/>
              </a:ext>
            </a:extLst>
          </p:cNvPr>
          <p:cNvSpPr/>
          <p:nvPr userDrawn="1"/>
        </p:nvSpPr>
        <p:spPr>
          <a:xfrm>
            <a:off x="0" y="2171700"/>
            <a:ext cx="9144000" cy="2971800"/>
          </a:xfrm>
          <a:prstGeom prst="rect">
            <a:avLst/>
          </a:prstGeom>
          <a:gradFill>
            <a:gsLst>
              <a:gs pos="0">
                <a:schemeClr val="accent1">
                  <a:alpha val="0"/>
                  <a:lumMod val="0"/>
                </a:schemeClr>
              </a:gs>
              <a:gs pos="100000">
                <a:srgbClr val="0026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9A3FE52-0691-B649-B126-B81FDFC60851}"/>
              </a:ext>
            </a:extLst>
          </p:cNvPr>
          <p:cNvPicPr>
            <a:picLocks noChangeAspect="1"/>
          </p:cNvPicPr>
          <p:nvPr userDrawn="1"/>
        </p:nvPicPr>
        <p:blipFill>
          <a:blip r:embed="rId4"/>
          <a:stretch>
            <a:fillRect/>
          </a:stretch>
        </p:blipFill>
        <p:spPr>
          <a:xfrm>
            <a:off x="3930650" y="563785"/>
            <a:ext cx="1282700" cy="1367088"/>
          </a:xfrm>
          <a:prstGeom prst="rect">
            <a:avLst/>
          </a:prstGeom>
        </p:spPr>
      </p:pic>
    </p:spTree>
    <p:extLst>
      <p:ext uri="{BB962C8B-B14F-4D97-AF65-F5344CB8AC3E}">
        <p14:creationId xmlns:p14="http://schemas.microsoft.com/office/powerpoint/2010/main" val="1332491708"/>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878F98-F338-1D4F-8CD3-A202EF6366B7}"/>
              </a:ext>
            </a:extLst>
          </p:cNvPr>
          <p:cNvPicPr>
            <a:picLocks noChangeAspect="1"/>
          </p:cNvPicPr>
          <p:nvPr userDrawn="1"/>
        </p:nvPicPr>
        <p:blipFill rotWithShape="1">
          <a:blip r:embed="rId3"/>
          <a:srcRect t="90864"/>
          <a:stretch/>
        </p:blipFill>
        <p:spPr>
          <a:xfrm>
            <a:off x="0" y="4673600"/>
            <a:ext cx="9144000" cy="469900"/>
          </a:xfrm>
          <a:prstGeom prst="rect">
            <a:avLst/>
          </a:prstGeom>
        </p:spPr>
      </p:pic>
    </p:spTree>
    <p:extLst>
      <p:ext uri="{BB962C8B-B14F-4D97-AF65-F5344CB8AC3E}">
        <p14:creationId xmlns:p14="http://schemas.microsoft.com/office/powerpoint/2010/main" val="1976456393"/>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564F44-1788-FD46-88C8-2484912F0CE2}"/>
              </a:ext>
            </a:extLst>
          </p:cNvPr>
          <p:cNvPicPr>
            <a:picLocks noChangeAspect="1"/>
          </p:cNvPicPr>
          <p:nvPr userDrawn="1"/>
        </p:nvPicPr>
        <p:blipFill rotWithShape="1">
          <a:blip r:embed="rId3" cstate="print">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2" y="0"/>
            <a:ext cx="9144002" cy="5148072"/>
          </a:xfrm>
          <a:prstGeom prst="rect">
            <a:avLst/>
          </a:prstGeom>
        </p:spPr>
      </p:pic>
      <p:sp>
        <p:nvSpPr>
          <p:cNvPr id="7" name="Rectangle 6">
            <a:extLst>
              <a:ext uri="{FF2B5EF4-FFF2-40B4-BE49-F238E27FC236}">
                <a16:creationId xmlns:a16="http://schemas.microsoft.com/office/drawing/2014/main" id="{2ED8F15E-80F9-2C4E-8A78-0BBA02D32F13}"/>
              </a:ext>
            </a:extLst>
          </p:cNvPr>
          <p:cNvSpPr/>
          <p:nvPr userDrawn="1"/>
        </p:nvSpPr>
        <p:spPr>
          <a:xfrm>
            <a:off x="648" y="0"/>
            <a:ext cx="9143352" cy="5143503"/>
          </a:xfrm>
          <a:prstGeom prst="rect">
            <a:avLst/>
          </a:prstGeom>
          <a:solidFill>
            <a:srgbClr val="0E1D4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74C"/>
              </a:solidFill>
            </a:endParaRPr>
          </a:p>
        </p:txBody>
      </p:sp>
      <p:pic>
        <p:nvPicPr>
          <p:cNvPr id="9" name="Picture 8">
            <a:extLst>
              <a:ext uri="{FF2B5EF4-FFF2-40B4-BE49-F238E27FC236}">
                <a16:creationId xmlns:a16="http://schemas.microsoft.com/office/drawing/2014/main" id="{CA0E9E46-D8FA-564E-8C94-CA303553643B}"/>
              </a:ext>
            </a:extLst>
          </p:cNvPr>
          <p:cNvPicPr>
            <a:picLocks noChangeAspect="1"/>
          </p:cNvPicPr>
          <p:nvPr userDrawn="1"/>
        </p:nvPicPr>
        <p:blipFill>
          <a:blip r:embed="rId5"/>
          <a:stretch>
            <a:fillRect/>
          </a:stretch>
        </p:blipFill>
        <p:spPr>
          <a:xfrm>
            <a:off x="3930650" y="563785"/>
            <a:ext cx="1282700" cy="1367088"/>
          </a:xfrm>
          <a:prstGeom prst="rect">
            <a:avLst/>
          </a:prstGeom>
        </p:spPr>
      </p:pic>
    </p:spTree>
    <p:extLst>
      <p:ext uri="{BB962C8B-B14F-4D97-AF65-F5344CB8AC3E}">
        <p14:creationId xmlns:p14="http://schemas.microsoft.com/office/powerpoint/2010/main" val="3484938212"/>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EA2E64-B1D8-2F4E-A3D6-ECCFAD415A15}"/>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8609"/>
          <a:stretch/>
        </p:blipFill>
        <p:spPr>
          <a:xfrm rot="10800000">
            <a:off x="5427" y="0"/>
            <a:ext cx="9138573" cy="5143500"/>
          </a:xfrm>
          <a:prstGeom prst="rect">
            <a:avLst/>
          </a:prstGeom>
        </p:spPr>
      </p:pic>
      <p:pic>
        <p:nvPicPr>
          <p:cNvPr id="8" name="Picture 7">
            <a:extLst>
              <a:ext uri="{FF2B5EF4-FFF2-40B4-BE49-F238E27FC236}">
                <a16:creationId xmlns:a16="http://schemas.microsoft.com/office/drawing/2014/main" id="{63BE5DB8-FB30-034E-84C7-336A4F44D5FE}"/>
              </a:ext>
            </a:extLst>
          </p:cNvPr>
          <p:cNvPicPr>
            <a:picLocks noChangeAspect="1"/>
          </p:cNvPicPr>
          <p:nvPr userDrawn="1"/>
        </p:nvPicPr>
        <p:blipFill>
          <a:blip r:embed="rId4"/>
          <a:stretch>
            <a:fillRect/>
          </a:stretch>
        </p:blipFill>
        <p:spPr>
          <a:xfrm>
            <a:off x="3930650" y="970185"/>
            <a:ext cx="1282700" cy="1367088"/>
          </a:xfrm>
          <a:prstGeom prst="rect">
            <a:avLst/>
          </a:prstGeom>
        </p:spPr>
      </p:pic>
    </p:spTree>
    <p:extLst>
      <p:ext uri="{BB962C8B-B14F-4D97-AF65-F5344CB8AC3E}">
        <p14:creationId xmlns:p14="http://schemas.microsoft.com/office/powerpoint/2010/main" val="1584723070"/>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CB7BEF-8E69-D24A-A647-D04B95642D23}"/>
              </a:ext>
            </a:extLst>
          </p:cNvPr>
          <p:cNvPicPr>
            <a:picLocks noChangeAspect="1"/>
          </p:cNvPicPr>
          <p:nvPr userDrawn="1"/>
        </p:nvPicPr>
        <p:blipFill rotWithShape="1">
          <a:blip r:embed="rId3" cstate="print">
            <a:alphaModFix/>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a:ext>
            </a:extLst>
          </a:blip>
          <a:srcRect t="8609"/>
          <a:stretch/>
        </p:blipFill>
        <p:spPr>
          <a:xfrm rot="10800000">
            <a:off x="5427" y="0"/>
            <a:ext cx="9138573" cy="5143500"/>
          </a:xfrm>
          <a:prstGeom prst="rect">
            <a:avLst/>
          </a:prstGeom>
        </p:spPr>
      </p:pic>
      <p:sp>
        <p:nvSpPr>
          <p:cNvPr id="9" name="Rectangle 8">
            <a:extLst>
              <a:ext uri="{FF2B5EF4-FFF2-40B4-BE49-F238E27FC236}">
                <a16:creationId xmlns:a16="http://schemas.microsoft.com/office/drawing/2014/main" id="{636D67A0-FAD3-2C41-A10B-5C16C8BE3C06}"/>
              </a:ext>
            </a:extLst>
          </p:cNvPr>
          <p:cNvSpPr/>
          <p:nvPr userDrawn="1"/>
        </p:nvSpPr>
        <p:spPr>
          <a:xfrm>
            <a:off x="648" y="0"/>
            <a:ext cx="9143352" cy="5143503"/>
          </a:xfrm>
          <a:prstGeom prst="rect">
            <a:avLst/>
          </a:prstGeom>
          <a:solidFill>
            <a:srgbClr val="0E1D4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74C"/>
              </a:solidFill>
            </a:endParaRPr>
          </a:p>
        </p:txBody>
      </p:sp>
      <p:pic>
        <p:nvPicPr>
          <p:cNvPr id="8" name="Picture 7">
            <a:extLst>
              <a:ext uri="{FF2B5EF4-FFF2-40B4-BE49-F238E27FC236}">
                <a16:creationId xmlns:a16="http://schemas.microsoft.com/office/drawing/2014/main" id="{79CCD4EC-D482-F446-9591-DDD455DD602F}"/>
              </a:ext>
            </a:extLst>
          </p:cNvPr>
          <p:cNvPicPr>
            <a:picLocks noChangeAspect="1"/>
          </p:cNvPicPr>
          <p:nvPr userDrawn="1"/>
        </p:nvPicPr>
        <p:blipFill>
          <a:blip r:embed="rId4"/>
          <a:stretch>
            <a:fillRect/>
          </a:stretch>
        </p:blipFill>
        <p:spPr>
          <a:xfrm>
            <a:off x="3930650" y="970185"/>
            <a:ext cx="1282700" cy="1367088"/>
          </a:xfrm>
          <a:prstGeom prst="rect">
            <a:avLst/>
          </a:prstGeom>
        </p:spPr>
      </p:pic>
    </p:spTree>
    <p:extLst>
      <p:ext uri="{BB962C8B-B14F-4D97-AF65-F5344CB8AC3E}">
        <p14:creationId xmlns:p14="http://schemas.microsoft.com/office/powerpoint/2010/main" val="954471920"/>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2788EE-9ED0-994D-A482-73968590915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8706"/>
          <a:stretch/>
        </p:blipFill>
        <p:spPr>
          <a:xfrm>
            <a:off x="-4412" y="0"/>
            <a:ext cx="9148411" cy="5143500"/>
          </a:xfrm>
          <a:prstGeom prst="rect">
            <a:avLst/>
          </a:prstGeom>
        </p:spPr>
      </p:pic>
      <p:pic>
        <p:nvPicPr>
          <p:cNvPr id="8" name="Picture 7">
            <a:extLst>
              <a:ext uri="{FF2B5EF4-FFF2-40B4-BE49-F238E27FC236}">
                <a16:creationId xmlns:a16="http://schemas.microsoft.com/office/drawing/2014/main" id="{75198C00-C707-9140-B305-946360BA4DE3}"/>
              </a:ext>
            </a:extLst>
          </p:cNvPr>
          <p:cNvPicPr>
            <a:picLocks noChangeAspect="1"/>
          </p:cNvPicPr>
          <p:nvPr userDrawn="1"/>
        </p:nvPicPr>
        <p:blipFill>
          <a:blip r:embed="rId4"/>
          <a:stretch>
            <a:fillRect/>
          </a:stretch>
        </p:blipFill>
        <p:spPr>
          <a:xfrm>
            <a:off x="3930650" y="678085"/>
            <a:ext cx="1282700" cy="1367088"/>
          </a:xfrm>
          <a:prstGeom prst="rect">
            <a:avLst/>
          </a:prstGeom>
        </p:spPr>
      </p:pic>
      <p:sp>
        <p:nvSpPr>
          <p:cNvPr id="9" name="Rectangle 8">
            <a:extLst>
              <a:ext uri="{FF2B5EF4-FFF2-40B4-BE49-F238E27FC236}">
                <a16:creationId xmlns:a16="http://schemas.microsoft.com/office/drawing/2014/main" id="{6C169337-FBCA-B94B-B079-6A5988ADE78C}"/>
              </a:ext>
            </a:extLst>
          </p:cNvPr>
          <p:cNvSpPr/>
          <p:nvPr userDrawn="1"/>
        </p:nvSpPr>
        <p:spPr>
          <a:xfrm>
            <a:off x="0" y="2171700"/>
            <a:ext cx="9144000" cy="2971800"/>
          </a:xfrm>
          <a:prstGeom prst="rect">
            <a:avLst/>
          </a:prstGeom>
          <a:gradFill>
            <a:gsLst>
              <a:gs pos="0">
                <a:schemeClr val="accent1">
                  <a:alpha val="0"/>
                  <a:lumMod val="0"/>
                </a:schemeClr>
              </a:gs>
              <a:gs pos="100000">
                <a:srgbClr val="0026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267729"/>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BCE152-3354-0F41-913C-2DEFA3768CD0}"/>
              </a:ext>
            </a:extLst>
          </p:cNvPr>
          <p:cNvPicPr>
            <a:picLocks noChangeAspect="1"/>
          </p:cNvPicPr>
          <p:nvPr userDrawn="1"/>
        </p:nvPicPr>
        <p:blipFill rotWithShape="1">
          <a:blip r:embed="rId3" cstate="print">
            <a:alphaModFix/>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a:ext>
            </a:extLst>
          </a:blip>
          <a:srcRect t="8706"/>
          <a:stretch/>
        </p:blipFill>
        <p:spPr>
          <a:xfrm>
            <a:off x="-4412" y="0"/>
            <a:ext cx="9148411" cy="5143500"/>
          </a:xfrm>
          <a:prstGeom prst="rect">
            <a:avLst/>
          </a:prstGeom>
        </p:spPr>
      </p:pic>
      <p:sp>
        <p:nvSpPr>
          <p:cNvPr id="9" name="Rectangle 8">
            <a:extLst>
              <a:ext uri="{FF2B5EF4-FFF2-40B4-BE49-F238E27FC236}">
                <a16:creationId xmlns:a16="http://schemas.microsoft.com/office/drawing/2014/main" id="{CE014B83-BAED-974B-9FEA-14354957F174}"/>
              </a:ext>
            </a:extLst>
          </p:cNvPr>
          <p:cNvSpPr/>
          <p:nvPr userDrawn="1"/>
        </p:nvSpPr>
        <p:spPr>
          <a:xfrm>
            <a:off x="648" y="0"/>
            <a:ext cx="9143352" cy="5143503"/>
          </a:xfrm>
          <a:prstGeom prst="rect">
            <a:avLst/>
          </a:prstGeom>
          <a:solidFill>
            <a:srgbClr val="0E1D4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74C"/>
              </a:solidFill>
            </a:endParaRPr>
          </a:p>
        </p:txBody>
      </p:sp>
      <p:pic>
        <p:nvPicPr>
          <p:cNvPr id="10" name="Picture 9">
            <a:extLst>
              <a:ext uri="{FF2B5EF4-FFF2-40B4-BE49-F238E27FC236}">
                <a16:creationId xmlns:a16="http://schemas.microsoft.com/office/drawing/2014/main" id="{F6620F50-4942-AE44-B98A-BBDFC2377245}"/>
              </a:ext>
            </a:extLst>
          </p:cNvPr>
          <p:cNvPicPr>
            <a:picLocks noChangeAspect="1"/>
          </p:cNvPicPr>
          <p:nvPr userDrawn="1"/>
        </p:nvPicPr>
        <p:blipFill>
          <a:blip r:embed="rId4"/>
          <a:stretch>
            <a:fillRect/>
          </a:stretch>
        </p:blipFill>
        <p:spPr>
          <a:xfrm>
            <a:off x="3930650" y="678085"/>
            <a:ext cx="1282700" cy="1367088"/>
          </a:xfrm>
          <a:prstGeom prst="rect">
            <a:avLst/>
          </a:prstGeom>
        </p:spPr>
      </p:pic>
    </p:spTree>
    <p:extLst>
      <p:ext uri="{BB962C8B-B14F-4D97-AF65-F5344CB8AC3E}">
        <p14:creationId xmlns:p14="http://schemas.microsoft.com/office/powerpoint/2010/main" val="3502385572"/>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39B87EC-7FC2-9744-950D-1C35DCAD06C9}"/>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Lst>
          </a:blip>
          <a:srcRect t="8706"/>
          <a:stretch/>
        </p:blipFill>
        <p:spPr>
          <a:xfrm>
            <a:off x="-4412" y="0"/>
            <a:ext cx="9148411" cy="5143500"/>
          </a:xfrm>
          <a:prstGeom prst="rect">
            <a:avLst/>
          </a:prstGeom>
        </p:spPr>
      </p:pic>
      <p:pic>
        <p:nvPicPr>
          <p:cNvPr id="8" name="Picture 7">
            <a:extLst>
              <a:ext uri="{FF2B5EF4-FFF2-40B4-BE49-F238E27FC236}">
                <a16:creationId xmlns:a16="http://schemas.microsoft.com/office/drawing/2014/main" id="{144F55CF-5CBA-5046-A030-22CC8BE77915}"/>
              </a:ext>
            </a:extLst>
          </p:cNvPr>
          <p:cNvPicPr>
            <a:picLocks noChangeAspect="1"/>
          </p:cNvPicPr>
          <p:nvPr userDrawn="1"/>
        </p:nvPicPr>
        <p:blipFill rotWithShape="1">
          <a:blip r:embed="rId4"/>
          <a:srcRect t="90864"/>
          <a:stretch/>
        </p:blipFill>
        <p:spPr>
          <a:xfrm>
            <a:off x="0" y="4673600"/>
            <a:ext cx="9144000" cy="469900"/>
          </a:xfrm>
          <a:prstGeom prst="rect">
            <a:avLst/>
          </a:prstGeom>
        </p:spPr>
      </p:pic>
    </p:spTree>
    <p:extLst>
      <p:ext uri="{BB962C8B-B14F-4D97-AF65-F5344CB8AC3E}">
        <p14:creationId xmlns:p14="http://schemas.microsoft.com/office/powerpoint/2010/main" val="383126178"/>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585371-1174-1641-A48C-F9F166BD1F57}"/>
              </a:ext>
            </a:extLst>
          </p:cNvPr>
          <p:cNvPicPr>
            <a:picLocks noChangeAspect="1"/>
          </p:cNvPicPr>
          <p:nvPr userDrawn="1"/>
        </p:nvPicPr>
        <p:blipFill rotWithShape="1">
          <a:blip r:embed="rId3" cstate="print">
            <a:alphaModFix amt="15000"/>
            <a:extLst>
              <a:ext uri="{28A0092B-C50C-407E-A947-70E740481C1C}">
                <a14:useLocalDpi xmlns:a14="http://schemas.microsoft.com/office/drawing/2010/main"/>
              </a:ext>
            </a:extLst>
          </a:blip>
          <a:srcRect t="8609"/>
          <a:stretch/>
        </p:blipFill>
        <p:spPr>
          <a:xfrm>
            <a:off x="5427" y="0"/>
            <a:ext cx="9138573" cy="5143500"/>
          </a:xfrm>
          <a:prstGeom prst="rect">
            <a:avLst/>
          </a:prstGeom>
        </p:spPr>
      </p:pic>
      <p:pic>
        <p:nvPicPr>
          <p:cNvPr id="8" name="Picture 7">
            <a:extLst>
              <a:ext uri="{FF2B5EF4-FFF2-40B4-BE49-F238E27FC236}">
                <a16:creationId xmlns:a16="http://schemas.microsoft.com/office/drawing/2014/main" id="{DC9C3445-FDE9-E746-8255-47A97190D5E1}"/>
              </a:ext>
            </a:extLst>
          </p:cNvPr>
          <p:cNvPicPr>
            <a:picLocks noChangeAspect="1"/>
          </p:cNvPicPr>
          <p:nvPr userDrawn="1"/>
        </p:nvPicPr>
        <p:blipFill rotWithShape="1">
          <a:blip r:embed="rId4"/>
          <a:srcRect t="90864"/>
          <a:stretch/>
        </p:blipFill>
        <p:spPr>
          <a:xfrm>
            <a:off x="0" y="4673600"/>
            <a:ext cx="9144000" cy="469900"/>
          </a:xfrm>
          <a:prstGeom prst="rect">
            <a:avLst/>
          </a:prstGeom>
        </p:spPr>
      </p:pic>
    </p:spTree>
    <p:extLst>
      <p:ext uri="{BB962C8B-B14F-4D97-AF65-F5344CB8AC3E}">
        <p14:creationId xmlns:p14="http://schemas.microsoft.com/office/powerpoint/2010/main" val="1590294144"/>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D644CB-9FBD-024B-8E73-FC9C990CEA1C}"/>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Lst>
          </a:blip>
          <a:srcRect t="8706"/>
          <a:stretch/>
        </p:blipFill>
        <p:spPr>
          <a:xfrm>
            <a:off x="-4412" y="0"/>
            <a:ext cx="9148411" cy="5143500"/>
          </a:xfrm>
          <a:prstGeom prst="rect">
            <a:avLst/>
          </a:prstGeom>
        </p:spPr>
      </p:pic>
      <p:pic>
        <p:nvPicPr>
          <p:cNvPr id="8" name="Picture 7">
            <a:extLst>
              <a:ext uri="{FF2B5EF4-FFF2-40B4-BE49-F238E27FC236}">
                <a16:creationId xmlns:a16="http://schemas.microsoft.com/office/drawing/2014/main" id="{8C5314A0-C46B-4E49-8257-403454F1CD83}"/>
              </a:ext>
            </a:extLst>
          </p:cNvPr>
          <p:cNvPicPr>
            <a:picLocks noChangeAspect="1"/>
          </p:cNvPicPr>
          <p:nvPr userDrawn="1"/>
        </p:nvPicPr>
        <p:blipFill rotWithShape="1">
          <a:blip r:embed="rId4"/>
          <a:srcRect t="90864"/>
          <a:stretch/>
        </p:blipFill>
        <p:spPr>
          <a:xfrm>
            <a:off x="0" y="4673600"/>
            <a:ext cx="9144000" cy="469900"/>
          </a:xfrm>
          <a:prstGeom prst="rect">
            <a:avLst/>
          </a:prstGeom>
        </p:spPr>
      </p:pic>
    </p:spTree>
    <p:extLst>
      <p:ext uri="{BB962C8B-B14F-4D97-AF65-F5344CB8AC3E}">
        <p14:creationId xmlns:p14="http://schemas.microsoft.com/office/powerpoint/2010/main" val="1192222175"/>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F3AAD87-503F-2A48-A975-CA2C8EC0B2DD}"/>
              </a:ext>
            </a:extLst>
          </p:cNvPr>
          <p:cNvSpPr>
            <a:spLocks noGrp="1"/>
          </p:cNvSpPr>
          <p:nvPr>
            <p:ph type="subTitle" idx="1"/>
          </p:nvPr>
        </p:nvSpPr>
        <p:spPr>
          <a:xfrm>
            <a:off x="0" y="3542072"/>
            <a:ext cx="9144000" cy="539029"/>
          </a:xfrm>
        </p:spPr>
        <p:txBody>
          <a:bodyPr/>
          <a:lstStyle/>
          <a:p>
            <a:r>
              <a:rPr lang="en-US" dirty="0"/>
              <a:t>Master’s Thesis Defense</a:t>
            </a:r>
          </a:p>
          <a:p>
            <a:endParaRPr lang="en-US" dirty="0"/>
          </a:p>
        </p:txBody>
      </p:sp>
      <p:sp>
        <p:nvSpPr>
          <p:cNvPr id="7" name="Title 6">
            <a:extLst>
              <a:ext uri="{FF2B5EF4-FFF2-40B4-BE49-F238E27FC236}">
                <a16:creationId xmlns:a16="http://schemas.microsoft.com/office/drawing/2014/main" id="{6E2EE40F-E6BD-954C-974D-757FDF8DEF8D}"/>
              </a:ext>
            </a:extLst>
          </p:cNvPr>
          <p:cNvSpPr>
            <a:spLocks noGrp="1"/>
          </p:cNvSpPr>
          <p:nvPr>
            <p:ph type="ctrTitle"/>
          </p:nvPr>
        </p:nvSpPr>
        <p:spPr>
          <a:xfrm>
            <a:off x="0" y="2300647"/>
            <a:ext cx="9144000" cy="1241425"/>
          </a:xfrm>
        </p:spPr>
        <p:txBody>
          <a:bodyPr/>
          <a:lstStyle/>
          <a:p>
            <a:r>
              <a:rPr lang="en-US" sz="3600" dirty="0"/>
              <a:t>A Semi-Supervised Model for </a:t>
            </a:r>
            <a:br>
              <a:rPr lang="en-US" sz="3600" dirty="0"/>
            </a:br>
            <a:r>
              <a:rPr lang="en-US" sz="3600" dirty="0"/>
              <a:t>Multi-Label Radioisotope Classification and </a:t>
            </a:r>
            <a:br>
              <a:rPr lang="en-US" sz="3600" dirty="0"/>
            </a:br>
            <a:r>
              <a:rPr lang="en-US" sz="3600" dirty="0"/>
              <a:t>Out-Of-Distribution Detection</a:t>
            </a:r>
          </a:p>
        </p:txBody>
      </p:sp>
      <p:sp>
        <p:nvSpPr>
          <p:cNvPr id="3" name="Subtitle 1">
            <a:extLst>
              <a:ext uri="{FF2B5EF4-FFF2-40B4-BE49-F238E27FC236}">
                <a16:creationId xmlns:a16="http://schemas.microsoft.com/office/drawing/2014/main" id="{87F8DBD9-C2A6-78CB-4962-1324CB1A79E8}"/>
              </a:ext>
            </a:extLst>
          </p:cNvPr>
          <p:cNvSpPr txBox="1">
            <a:spLocks/>
          </p:cNvSpPr>
          <p:nvPr/>
        </p:nvSpPr>
        <p:spPr>
          <a:xfrm>
            <a:off x="295564" y="3813245"/>
            <a:ext cx="3435927" cy="116132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effectLst>
                  <a:outerShdw blurRad="38100" dist="38100" dir="2700000" algn="tl">
                    <a:srgbClr val="000000">
                      <a:alpha val="43137"/>
                    </a:srgbClr>
                  </a:outerShdw>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b="1" dirty="0"/>
              <a:t>Alan Van Omen</a:t>
            </a:r>
          </a:p>
          <a:p>
            <a:pPr algn="l">
              <a:lnSpc>
                <a:spcPct val="100000"/>
              </a:lnSpc>
            </a:pPr>
            <a:r>
              <a:rPr lang="en-US" dirty="0"/>
              <a:t>MS Student</a:t>
            </a:r>
          </a:p>
          <a:p>
            <a:pPr algn="l">
              <a:lnSpc>
                <a:spcPct val="100000"/>
              </a:lnSpc>
            </a:pPr>
            <a:r>
              <a:rPr lang="en-US" dirty="0"/>
              <a:t>avanomen@umich.edu</a:t>
            </a:r>
          </a:p>
          <a:p>
            <a:endParaRPr lang="en-US" dirty="0"/>
          </a:p>
        </p:txBody>
      </p:sp>
      <p:sp>
        <p:nvSpPr>
          <p:cNvPr id="4" name="Subtitle 1">
            <a:extLst>
              <a:ext uri="{FF2B5EF4-FFF2-40B4-BE49-F238E27FC236}">
                <a16:creationId xmlns:a16="http://schemas.microsoft.com/office/drawing/2014/main" id="{521CB5EF-E456-AF4B-79B0-6EAAE38D94E6}"/>
              </a:ext>
            </a:extLst>
          </p:cNvPr>
          <p:cNvSpPr txBox="1">
            <a:spLocks/>
          </p:cNvSpPr>
          <p:nvPr/>
        </p:nvSpPr>
        <p:spPr>
          <a:xfrm>
            <a:off x="5412509" y="3811587"/>
            <a:ext cx="3435927" cy="116132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effectLst>
                  <a:outerShdw blurRad="38100" dist="38100" dir="2700000" algn="tl">
                    <a:srgbClr val="000000">
                      <a:alpha val="43137"/>
                    </a:srgbClr>
                  </a:outerShdw>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b="1" dirty="0"/>
              <a:t>Dr. Clayton Scott</a:t>
            </a:r>
          </a:p>
          <a:p>
            <a:pPr algn="r"/>
            <a:r>
              <a:rPr lang="en-US" dirty="0"/>
              <a:t>Professor/Advisor</a:t>
            </a:r>
          </a:p>
          <a:p>
            <a:pPr algn="r"/>
            <a:r>
              <a:rPr lang="en-US" dirty="0"/>
              <a:t>clayscot@umich.edu</a:t>
            </a:r>
          </a:p>
          <a:p>
            <a:pPr algn="r"/>
            <a:endParaRPr lang="en-US" dirty="0"/>
          </a:p>
        </p:txBody>
      </p:sp>
    </p:spTree>
    <p:extLst>
      <p:ext uri="{BB962C8B-B14F-4D97-AF65-F5344CB8AC3E}">
        <p14:creationId xmlns:p14="http://schemas.microsoft.com/office/powerpoint/2010/main" val="241700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2800" dirty="0"/>
              <a:t>Alternative Supervised Term: Sparsemax</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a:xfrm>
                <a:off x="628650" y="1231900"/>
                <a:ext cx="4783859" cy="3200399"/>
              </a:xfrm>
            </p:spPr>
            <p:txBody>
              <a:bodyPr/>
              <a:lstStyle/>
              <a:p>
                <a:pPr marL="285750" indent="-285750">
                  <a:buFont typeface="Arial" panose="020B0604020202020204" pitchFamily="34" charset="0"/>
                  <a:buChar char="•"/>
                </a:pPr>
                <a:r>
                  <a:rPr lang="en-US" sz="1800" dirty="0"/>
                  <a:t>Alternative to typical loss function for LPE which always predict dense distributions.</a:t>
                </a:r>
              </a:p>
              <a:p>
                <a:pPr marL="285750" indent="-285750">
                  <a:buFont typeface="Arial" panose="020B0604020202020204" pitchFamily="34" charset="0"/>
                  <a:buChar char="•"/>
                </a:pPr>
                <a:r>
                  <a:rPr lang="en-US" sz="1800" dirty="0"/>
                  <a:t>Propose by Martin et al. in 2016, </a:t>
                </a:r>
              </a:p>
              <a:p>
                <a:pPr algn="ctr"/>
                <a14:m>
                  <m:oMath xmlns:m="http://schemas.openxmlformats.org/officeDocument/2006/math">
                    <m:r>
                      <m:rPr>
                        <m:nor/>
                      </m:rPr>
                      <a:rPr lang="en-US" sz="18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sparsemax</m:t>
                    </m:r>
                    <m:d>
                      <m:dPr>
                        <m:ctrlPr>
                          <a:rPr lang="en-US" sz="14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400" i="1">
                            <a:effectLst/>
                            <a:latin typeface="Cambria Math" panose="02040503050406030204" pitchFamily="18" charset="0"/>
                          </a:rPr>
                        </m:ctrlPr>
                      </m:sSubSupPr>
                      <m:e>
                        <m:func>
                          <m:funcPr>
                            <m:ctrlPr>
                              <a:rPr lang="en-US" sz="1400" i="1">
                                <a:effectLst/>
                                <a:latin typeface="Cambria Math" panose="02040503050406030204" pitchFamily="18" charset="0"/>
                              </a:rPr>
                            </m:ctrlPr>
                          </m:funcPr>
                          <m:fName>
                            <m:limLow>
                              <m:limLowPr>
                                <m:ctrlPr>
                                  <a:rPr lang="en-US" sz="1400" i="1">
                                    <a:effectLst/>
                                    <a:latin typeface="Cambria Math" panose="02040503050406030204" pitchFamily="18" charset="0"/>
                                  </a:rPr>
                                </m:ctrlPr>
                              </m:limLowPr>
                              <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argmin</m:t>
                                </m:r>
                              </m:e>
                              <m:lim>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𝒑</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400" i="1">
                                        <a:effectLst/>
                                        <a:latin typeface="Cambria Math" panose="02040503050406030204" pitchFamily="18" charset="0"/>
                                      </a:rPr>
                                    </m:ctrlPr>
                                  </m:sSupPr>
                                  <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Δ</m:t>
                                    </m:r>
                                  </m:e>
                                  <m:sup>
                                    <m:r>
                                      <a:rPr lang="en-US" sz="1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p>
                                </m:sSup>
                              </m:lim>
                            </m:limLow>
                          </m:fName>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14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𝒑</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e>
                        </m:func>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bSup>
                  </m:oMath>
                </a14:m>
                <a:r>
                  <a:rPr lang="en-US" sz="1400" dirty="0">
                    <a:effectLst/>
                  </a:rPr>
                  <a:t>. </a:t>
                </a:r>
              </a:p>
              <a:p>
                <a:pPr marL="285750" indent="-285750">
                  <a:buFont typeface="Arial" panose="020B0604020202020204" pitchFamily="34" charset="0"/>
                  <a:buChar char="•"/>
                </a:pPr>
                <a:r>
                  <a:rPr lang="en-US" sz="1800" dirty="0"/>
                  <a:t>Has close formed solution based on soft thresholding.</a:t>
                </a:r>
              </a:p>
            </p:txBody>
          </p:sp>
        </mc:Choice>
        <mc:Fallback xmlns="">
          <p:sp>
            <p:nvSpPr>
              <p:cNvPr id="3" name="Subtitle 2">
                <a:extLst>
                  <a:ext uri="{FF2B5EF4-FFF2-40B4-BE49-F238E27FC236}">
                    <a16:creationId xmlns:a16="http://schemas.microsoft.com/office/drawing/2014/main" id="{AD992CE9-04FF-DB4F-8860-10D85C7A0E54}"/>
                  </a:ext>
                </a:extLst>
              </p:cNvPr>
              <p:cNvSpPr>
                <a:spLocks noGrp="1" noRot="1" noChangeAspect="1" noMove="1" noResize="1" noEditPoints="1" noAdjustHandles="1" noChangeArrowheads="1" noChangeShapeType="1" noTextEdit="1"/>
              </p:cNvSpPr>
              <p:nvPr>
                <p:ph type="subTitle" idx="1"/>
              </p:nvPr>
            </p:nvSpPr>
            <p:spPr>
              <a:xfrm>
                <a:off x="628650" y="1231900"/>
                <a:ext cx="4783859" cy="3200399"/>
              </a:xfrm>
              <a:blipFill>
                <a:blip r:embed="rId3"/>
                <a:stretch>
                  <a:fillRect l="-794" t="-158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0488511-93CF-5783-4C5C-72539F6F71AA}"/>
              </a:ext>
            </a:extLst>
          </p:cNvPr>
          <p:cNvPicPr>
            <a:picLocks noChangeAspect="1"/>
          </p:cNvPicPr>
          <p:nvPr/>
        </p:nvPicPr>
        <p:blipFill>
          <a:blip r:embed="rId4"/>
          <a:stretch>
            <a:fillRect/>
          </a:stretch>
        </p:blipFill>
        <p:spPr>
          <a:xfrm>
            <a:off x="5089236" y="1338262"/>
            <a:ext cx="3759200" cy="2466975"/>
          </a:xfrm>
          <a:prstGeom prst="rect">
            <a:avLst/>
          </a:prstGeom>
        </p:spPr>
      </p:pic>
    </p:spTree>
    <p:extLst>
      <p:ext uri="{BB962C8B-B14F-4D97-AF65-F5344CB8AC3E}">
        <p14:creationId xmlns:p14="http://schemas.microsoft.com/office/powerpoint/2010/main" val="2027770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2800" dirty="0"/>
              <a:t>Alternative Supervised Term: Sparsemax (cont.)</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a:xfrm>
                <a:off x="628650" y="1231900"/>
                <a:ext cx="7886700" cy="3200399"/>
              </a:xfrm>
            </p:spPr>
            <p:txBody>
              <a:bodyPr/>
              <a:lstStyle/>
              <a:p>
                <a:pPr marL="285750" indent="-285750">
                  <a:buFont typeface="Arial" panose="020B0604020202020204" pitchFamily="34" charset="0"/>
                  <a:buChar char="•"/>
                </a:pPr>
                <a:r>
                  <a:rPr lang="en-US" sz="1800" dirty="0"/>
                  <a:t>The paper gives a supervised loss for LPE based on the sparsemax activation,</a:t>
                </a:r>
              </a:p>
              <a:p>
                <a:pPr/>
                <a14:m>
                  <m:oMathPara xmlns:m="http://schemas.openxmlformats.org/officeDocument/2006/math">
                    <m:oMathParaPr>
                      <m:jc m:val="centerGroup"/>
                    </m:oMathParaPr>
                    <m:oMath xmlns:m="http://schemas.openxmlformats.org/officeDocument/2006/math">
                      <m:sSub>
                        <m:sSubPr>
                          <m:ctrlPr>
                            <a:rPr lang="en-US" sz="1800" i="1" smtClean="0">
                              <a:solidFill>
                                <a:srgbClr val="000000"/>
                              </a:solidFill>
                              <a:effectLst/>
                              <a:latin typeface="Cambria Math" panose="02040503050406030204" pitchFamily="18" charset="0"/>
                              <a:ea typeface="Calibri" panose="020F0502020204030204" pitchFamily="34" charset="0"/>
                            </a:rPr>
                          </m:ctrlPr>
                        </m:sSubPr>
                        <m:e>
                          <m:r>
                            <a:rPr lang="en-US" sz="1800" i="1">
                              <a:solidFill>
                                <a:srgbClr val="000000"/>
                              </a:solidFill>
                              <a:effectLst/>
                              <a:latin typeface="Cambria Math" panose="02040503050406030204" pitchFamily="18" charset="0"/>
                              <a:ea typeface="Calibri" panose="020F0502020204030204" pitchFamily="34" charset="0"/>
                            </a:rPr>
                            <m:t>𝐿</m:t>
                          </m:r>
                        </m:e>
                        <m:sub>
                          <m:r>
                            <m:rPr>
                              <m:nor/>
                            </m:rPr>
                            <a:rPr lang="en-US" sz="1800">
                              <a:solidFill>
                                <a:srgbClr val="000000"/>
                              </a:solidFill>
                              <a:effectLst/>
                              <a:latin typeface="Cambria Math" panose="02040503050406030204" pitchFamily="18" charset="0"/>
                              <a:ea typeface="Calibri" panose="020F0502020204030204" pitchFamily="34" charset="0"/>
                            </a:rPr>
                            <m:t>sparsemax</m:t>
                          </m:r>
                        </m:sub>
                      </m:sSub>
                      <m:d>
                        <m:dPr>
                          <m:ctrlPr>
                            <a:rPr lang="en-US" sz="1800" i="1">
                              <a:solidFill>
                                <a:srgbClr val="000000"/>
                              </a:solidFill>
                              <a:effectLst/>
                              <a:latin typeface="Cambria Math" panose="02040503050406030204" pitchFamily="18" charset="0"/>
                              <a:ea typeface="Calibri" panose="020F0502020204030204" pitchFamily="34" charset="0"/>
                            </a:rPr>
                          </m:ctrlPr>
                        </m:dPr>
                        <m:e>
                          <m:acc>
                            <m:accPr>
                              <m:chr m:val="̂"/>
                              <m:ctrlPr>
                                <a:rPr lang="en-US" sz="1800" b="1" i="1">
                                  <a:solidFill>
                                    <a:srgbClr val="000000"/>
                                  </a:solidFill>
                                  <a:effectLst/>
                                  <a:latin typeface="Cambria Math" panose="02040503050406030204" pitchFamily="18" charset="0"/>
                                  <a:ea typeface="Calibri" panose="020F0502020204030204" pitchFamily="34" charset="0"/>
                                </a:rPr>
                              </m:ctrlPr>
                            </m:accPr>
                            <m:e>
                              <m:r>
                                <a:rPr lang="en-US" sz="1800" b="1" i="1">
                                  <a:solidFill>
                                    <a:srgbClr val="000000"/>
                                  </a:solidFill>
                                  <a:effectLst/>
                                  <a:latin typeface="Cambria Math" panose="02040503050406030204" pitchFamily="18" charset="0"/>
                                  <a:ea typeface="Calibri" panose="020F0502020204030204" pitchFamily="34" charset="0"/>
                                </a:rPr>
                                <m:t>𝒚</m:t>
                              </m:r>
                            </m:e>
                          </m:acc>
                          <m:r>
                            <a:rPr lang="en-US" sz="1800" b="1" i="1">
                              <a:solidFill>
                                <a:srgbClr val="000000"/>
                              </a:solidFill>
                              <a:effectLst/>
                              <a:latin typeface="Cambria Math" panose="02040503050406030204" pitchFamily="18" charset="0"/>
                              <a:ea typeface="Calibri" panose="020F0502020204030204" pitchFamily="34" charset="0"/>
                            </a:rPr>
                            <m:t>; </m:t>
                          </m:r>
                          <m:r>
                            <a:rPr lang="en-US" sz="1800" b="1" i="1">
                              <a:solidFill>
                                <a:srgbClr val="000000"/>
                              </a:solidFill>
                              <a:effectLst/>
                              <a:latin typeface="Cambria Math" panose="02040503050406030204" pitchFamily="18" charset="0"/>
                              <a:ea typeface="Calibri" panose="020F0502020204030204" pitchFamily="34" charset="0"/>
                            </a:rPr>
                            <m:t>𝒚</m:t>
                          </m:r>
                        </m:e>
                      </m:d>
                      <m:r>
                        <a:rPr lang="en-US" sz="1800" i="1">
                          <a:solidFill>
                            <a:srgbClr val="000000"/>
                          </a:solidFill>
                          <a:effectLst/>
                          <a:latin typeface="Cambria Math" panose="02040503050406030204" pitchFamily="18" charset="0"/>
                          <a:ea typeface="Calibri" panose="020F0502020204030204" pitchFamily="34" charset="0"/>
                        </a:rPr>
                        <m:t>=−</m:t>
                      </m:r>
                      <m:sSup>
                        <m:sSupPr>
                          <m:ctrlPr>
                            <a:rPr lang="en-US" sz="1800" i="1">
                              <a:solidFill>
                                <a:srgbClr val="000000"/>
                              </a:solidFill>
                              <a:effectLst/>
                              <a:latin typeface="Cambria Math" panose="02040503050406030204" pitchFamily="18" charset="0"/>
                              <a:ea typeface="Calibri" panose="020F0502020204030204" pitchFamily="34" charset="0"/>
                            </a:rPr>
                          </m:ctrlPr>
                        </m:sSupPr>
                        <m:e>
                          <m:r>
                            <a:rPr lang="en-US" sz="1800" b="1" i="1">
                              <a:solidFill>
                                <a:srgbClr val="000000"/>
                              </a:solidFill>
                              <a:effectLst/>
                              <a:latin typeface="Cambria Math" panose="02040503050406030204" pitchFamily="18" charset="0"/>
                              <a:ea typeface="Calibri" panose="020F0502020204030204" pitchFamily="34" charset="0"/>
                            </a:rPr>
                            <m:t>𝒚</m:t>
                          </m:r>
                        </m:e>
                        <m:sup>
                          <m:r>
                            <a:rPr lang="en-US" sz="1800" i="1">
                              <a:solidFill>
                                <a:srgbClr val="000000"/>
                              </a:solidFill>
                              <a:effectLst/>
                              <a:latin typeface="Cambria Math" panose="02040503050406030204" pitchFamily="18" charset="0"/>
                              <a:ea typeface="Calibri" panose="020F0502020204030204" pitchFamily="34" charset="0"/>
                            </a:rPr>
                            <m:t>𝑇</m:t>
                          </m:r>
                        </m:sup>
                      </m:sSup>
                      <m:acc>
                        <m:accPr>
                          <m:chr m:val="̂"/>
                          <m:ctrlPr>
                            <a:rPr lang="en-US" sz="1800" b="1" i="1">
                              <a:solidFill>
                                <a:srgbClr val="000000"/>
                              </a:solidFill>
                              <a:effectLst/>
                              <a:latin typeface="Cambria Math" panose="02040503050406030204" pitchFamily="18" charset="0"/>
                              <a:ea typeface="Calibri" panose="020F0502020204030204" pitchFamily="34" charset="0"/>
                            </a:rPr>
                          </m:ctrlPr>
                        </m:accPr>
                        <m:e>
                          <m:r>
                            <a:rPr lang="en-US" sz="1800" b="1" i="1">
                              <a:solidFill>
                                <a:srgbClr val="000000"/>
                              </a:solidFill>
                              <a:effectLst/>
                              <a:latin typeface="Cambria Math" panose="02040503050406030204" pitchFamily="18" charset="0"/>
                              <a:ea typeface="Calibri" panose="020F0502020204030204" pitchFamily="34" charset="0"/>
                            </a:rPr>
                            <m:t>𝒚</m:t>
                          </m:r>
                        </m:e>
                      </m:acc>
                      <m:r>
                        <a:rPr lang="en-US" sz="1800" i="1">
                          <a:solidFill>
                            <a:srgbClr val="000000"/>
                          </a:solidFill>
                          <a:effectLst/>
                          <a:latin typeface="Cambria Math" panose="02040503050406030204" pitchFamily="18" charset="0"/>
                          <a:ea typeface="Calibri" panose="020F0502020204030204" pitchFamily="34" charset="0"/>
                        </a:rPr>
                        <m:t>+</m:t>
                      </m:r>
                      <m:f>
                        <m:fPr>
                          <m:ctrlPr>
                            <a:rPr lang="en-US" sz="1800" i="1">
                              <a:solidFill>
                                <a:srgbClr val="000000"/>
                              </a:solidFill>
                              <a:effectLst/>
                              <a:latin typeface="Cambria Math" panose="02040503050406030204" pitchFamily="18" charset="0"/>
                              <a:ea typeface="Calibri" panose="020F0502020204030204" pitchFamily="34" charset="0"/>
                            </a:rPr>
                          </m:ctrlPr>
                        </m:fPr>
                        <m:num>
                          <m:r>
                            <a:rPr lang="en-US" sz="1800" i="1">
                              <a:solidFill>
                                <a:srgbClr val="000000"/>
                              </a:solidFill>
                              <a:effectLst/>
                              <a:latin typeface="Cambria Math" panose="02040503050406030204" pitchFamily="18" charset="0"/>
                              <a:ea typeface="Calibri" panose="020F0502020204030204" pitchFamily="34" charset="0"/>
                            </a:rPr>
                            <m:t>1</m:t>
                          </m:r>
                        </m:num>
                        <m:den>
                          <m:r>
                            <a:rPr lang="en-US" sz="1800" i="1">
                              <a:solidFill>
                                <a:srgbClr val="000000"/>
                              </a:solidFill>
                              <a:effectLst/>
                              <a:latin typeface="Cambria Math" panose="02040503050406030204" pitchFamily="18" charset="0"/>
                              <a:ea typeface="Calibri" panose="020F0502020204030204" pitchFamily="34" charset="0"/>
                            </a:rPr>
                            <m:t>2</m:t>
                          </m:r>
                        </m:den>
                      </m:f>
                      <m:nary>
                        <m:naryPr>
                          <m:chr m:val="∑"/>
                          <m:supHide m:val="on"/>
                          <m:ctrlPr>
                            <a:rPr lang="en-US" sz="1800" i="1">
                              <a:solidFill>
                                <a:srgbClr val="000000"/>
                              </a:solidFill>
                              <a:effectLst/>
                              <a:latin typeface="Cambria Math" panose="02040503050406030204" pitchFamily="18" charset="0"/>
                              <a:ea typeface="Calibri" panose="020F0502020204030204" pitchFamily="34" charset="0"/>
                            </a:rPr>
                          </m:ctrlPr>
                        </m:naryPr>
                        <m:sub>
                          <m:r>
                            <a:rPr lang="en-US" sz="1800" i="1">
                              <a:solidFill>
                                <a:srgbClr val="000000"/>
                              </a:solidFill>
                              <a:effectLst/>
                              <a:latin typeface="Cambria Math" panose="02040503050406030204" pitchFamily="18" charset="0"/>
                              <a:ea typeface="Calibri" panose="020F0502020204030204" pitchFamily="34" charset="0"/>
                            </a:rPr>
                            <m:t>𝑗</m:t>
                          </m:r>
                          <m:r>
                            <a:rPr lang="en-US" sz="1800" i="1">
                              <a:solidFill>
                                <a:srgbClr val="000000"/>
                              </a:solidFill>
                              <a:effectLst/>
                              <a:latin typeface="Cambria Math" panose="02040503050406030204" pitchFamily="18" charset="0"/>
                              <a:ea typeface="Calibri" panose="020F0502020204030204" pitchFamily="34" charset="0"/>
                            </a:rPr>
                            <m:t>∈</m:t>
                          </m:r>
                          <m:r>
                            <a:rPr lang="en-US" sz="1800" i="1">
                              <a:solidFill>
                                <a:srgbClr val="000000"/>
                              </a:solidFill>
                              <a:effectLst/>
                              <a:latin typeface="Cambria Math" panose="02040503050406030204" pitchFamily="18" charset="0"/>
                              <a:ea typeface="Calibri" panose="020F0502020204030204" pitchFamily="34" charset="0"/>
                            </a:rPr>
                            <m:t>𝑆</m:t>
                          </m:r>
                          <m:r>
                            <a:rPr lang="en-US" sz="1800" i="1">
                              <a:solidFill>
                                <a:srgbClr val="000000"/>
                              </a:solidFill>
                              <a:effectLst/>
                              <a:latin typeface="Cambria Math" panose="02040503050406030204" pitchFamily="18" charset="0"/>
                              <a:ea typeface="Calibri" panose="020F0502020204030204" pitchFamily="34" charset="0"/>
                            </a:rPr>
                            <m:t>(</m:t>
                          </m:r>
                          <m:acc>
                            <m:accPr>
                              <m:chr m:val="̂"/>
                              <m:ctrlPr>
                                <a:rPr lang="en-US" sz="1800" b="1" i="1">
                                  <a:solidFill>
                                    <a:srgbClr val="000000"/>
                                  </a:solidFill>
                                  <a:effectLst/>
                                  <a:latin typeface="Cambria Math" panose="02040503050406030204" pitchFamily="18" charset="0"/>
                                  <a:ea typeface="Calibri" panose="020F0502020204030204" pitchFamily="34" charset="0"/>
                                </a:rPr>
                              </m:ctrlPr>
                            </m:accPr>
                            <m:e>
                              <m:r>
                                <a:rPr lang="en-US" sz="1800" b="1" i="1">
                                  <a:solidFill>
                                    <a:srgbClr val="000000"/>
                                  </a:solidFill>
                                  <a:effectLst/>
                                  <a:latin typeface="Cambria Math" panose="02040503050406030204" pitchFamily="18" charset="0"/>
                                  <a:ea typeface="Calibri" panose="020F0502020204030204" pitchFamily="34" charset="0"/>
                                </a:rPr>
                                <m:t>𝒚</m:t>
                              </m:r>
                            </m:e>
                          </m:acc>
                          <m:r>
                            <a:rPr lang="en-US" sz="1800" b="1" i="1">
                              <a:solidFill>
                                <a:srgbClr val="000000"/>
                              </a:solidFill>
                              <a:effectLst/>
                              <a:latin typeface="Cambria Math" panose="02040503050406030204" pitchFamily="18" charset="0"/>
                              <a:ea typeface="Calibri" panose="020F0502020204030204" pitchFamily="34" charset="0"/>
                            </a:rPr>
                            <m:t>)</m:t>
                          </m:r>
                        </m:sub>
                        <m:sup/>
                        <m:e>
                          <m:d>
                            <m:dPr>
                              <m:ctrlPr>
                                <a:rPr lang="en-US" sz="1800" i="1">
                                  <a:solidFill>
                                    <a:srgbClr val="000000"/>
                                  </a:solidFill>
                                  <a:effectLst/>
                                  <a:latin typeface="Cambria Math" panose="02040503050406030204" pitchFamily="18" charset="0"/>
                                  <a:ea typeface="Calibri" panose="020F0502020204030204" pitchFamily="34" charset="0"/>
                                </a:rPr>
                              </m:ctrlPr>
                            </m:dPr>
                            <m:e>
                              <m:sSubSup>
                                <m:sSubSupPr>
                                  <m:ctrlPr>
                                    <a:rPr lang="en-US" sz="1800" i="1">
                                      <a:solidFill>
                                        <a:srgbClr val="000000"/>
                                      </a:solidFill>
                                      <a:effectLst/>
                                      <a:latin typeface="Cambria Math" panose="02040503050406030204" pitchFamily="18" charset="0"/>
                                      <a:ea typeface="Calibri" panose="020F0502020204030204" pitchFamily="34" charset="0"/>
                                    </a:rPr>
                                  </m:ctrlPr>
                                </m:sSubSupPr>
                                <m:e>
                                  <m:acc>
                                    <m:accPr>
                                      <m:chr m:val="̂"/>
                                      <m:ctrlPr>
                                        <a:rPr lang="en-US" sz="1800" b="1" i="1">
                                          <a:solidFill>
                                            <a:srgbClr val="000000"/>
                                          </a:solidFill>
                                          <a:effectLst/>
                                          <a:latin typeface="Cambria Math" panose="02040503050406030204" pitchFamily="18" charset="0"/>
                                          <a:ea typeface="Calibri" panose="020F0502020204030204" pitchFamily="34" charset="0"/>
                                        </a:rPr>
                                      </m:ctrlPr>
                                    </m:accPr>
                                    <m:e>
                                      <m:r>
                                        <a:rPr lang="en-US" sz="1800" b="1" i="1">
                                          <a:solidFill>
                                            <a:srgbClr val="000000"/>
                                          </a:solidFill>
                                          <a:effectLst/>
                                          <a:latin typeface="Cambria Math" panose="02040503050406030204" pitchFamily="18" charset="0"/>
                                          <a:ea typeface="Calibri" panose="020F0502020204030204" pitchFamily="34" charset="0"/>
                                        </a:rPr>
                                        <m:t>𝒚</m:t>
                                      </m:r>
                                    </m:e>
                                  </m:acc>
                                </m:e>
                                <m:sub>
                                  <m:r>
                                    <a:rPr lang="en-US" sz="1800" i="1">
                                      <a:solidFill>
                                        <a:srgbClr val="000000"/>
                                      </a:solidFill>
                                      <a:effectLst/>
                                      <a:latin typeface="Cambria Math" panose="02040503050406030204" pitchFamily="18" charset="0"/>
                                      <a:ea typeface="Calibri" panose="020F0502020204030204" pitchFamily="34" charset="0"/>
                                    </a:rPr>
                                    <m:t>𝑗</m:t>
                                  </m:r>
                                </m:sub>
                                <m:sup>
                                  <m:r>
                                    <a:rPr lang="en-US" sz="1800" i="1">
                                      <a:solidFill>
                                        <a:srgbClr val="000000"/>
                                      </a:solidFill>
                                      <a:effectLst/>
                                      <a:latin typeface="Cambria Math" panose="02040503050406030204" pitchFamily="18" charset="0"/>
                                      <a:ea typeface="Calibri" panose="020F0502020204030204" pitchFamily="34" charset="0"/>
                                    </a:rPr>
                                    <m:t>2</m:t>
                                  </m:r>
                                </m:sup>
                              </m:sSubSup>
                              <m:r>
                                <a:rPr lang="en-US" sz="1800" i="1">
                                  <a:solidFill>
                                    <a:srgbClr val="000000"/>
                                  </a:solidFill>
                                  <a:effectLst/>
                                  <a:latin typeface="Cambria Math" panose="02040503050406030204" pitchFamily="18" charset="0"/>
                                  <a:ea typeface="Calibri" panose="020F0502020204030204" pitchFamily="34" charset="0"/>
                                </a:rPr>
                                <m:t>−</m:t>
                              </m:r>
                              <m:r>
                                <a:rPr lang="en-US" sz="1800" i="1">
                                  <a:solidFill>
                                    <a:srgbClr val="000000"/>
                                  </a:solidFill>
                                  <a:effectLst/>
                                  <a:latin typeface="Cambria Math" panose="02040503050406030204" pitchFamily="18" charset="0"/>
                                  <a:ea typeface="Calibri" panose="020F0502020204030204" pitchFamily="34" charset="0"/>
                                </a:rPr>
                                <m:t>𝜏</m:t>
                              </m:r>
                              <m:d>
                                <m:dPr>
                                  <m:ctrlPr>
                                    <a:rPr lang="en-US" sz="1800" i="1">
                                      <a:solidFill>
                                        <a:srgbClr val="000000"/>
                                      </a:solidFill>
                                      <a:effectLst/>
                                      <a:latin typeface="Cambria Math" panose="02040503050406030204" pitchFamily="18" charset="0"/>
                                      <a:ea typeface="Calibri" panose="020F0502020204030204" pitchFamily="34" charset="0"/>
                                    </a:rPr>
                                  </m:ctrlPr>
                                </m:dPr>
                                <m:e>
                                  <m:acc>
                                    <m:accPr>
                                      <m:chr m:val="̂"/>
                                      <m:ctrlPr>
                                        <a:rPr lang="en-US" sz="1800" b="1" i="1">
                                          <a:solidFill>
                                            <a:srgbClr val="000000"/>
                                          </a:solidFill>
                                          <a:effectLst/>
                                          <a:latin typeface="Cambria Math" panose="02040503050406030204" pitchFamily="18" charset="0"/>
                                          <a:ea typeface="Calibri" panose="020F0502020204030204" pitchFamily="34" charset="0"/>
                                        </a:rPr>
                                      </m:ctrlPr>
                                    </m:accPr>
                                    <m:e>
                                      <m:r>
                                        <a:rPr lang="en-US" sz="1800" b="1" i="1">
                                          <a:solidFill>
                                            <a:srgbClr val="000000"/>
                                          </a:solidFill>
                                          <a:effectLst/>
                                          <a:latin typeface="Cambria Math" panose="02040503050406030204" pitchFamily="18" charset="0"/>
                                          <a:ea typeface="Calibri" panose="020F0502020204030204" pitchFamily="34" charset="0"/>
                                        </a:rPr>
                                        <m:t>𝒚</m:t>
                                      </m:r>
                                    </m:e>
                                  </m:acc>
                                </m:e>
                              </m:d>
                            </m:e>
                          </m:d>
                          <m:r>
                            <a:rPr lang="en-US" sz="1800" i="1">
                              <a:solidFill>
                                <a:srgbClr val="000000"/>
                              </a:solidFill>
                              <a:effectLst/>
                              <a:latin typeface="Cambria Math" panose="02040503050406030204" pitchFamily="18" charset="0"/>
                              <a:ea typeface="Calibri" panose="020F0502020204030204" pitchFamily="34" charset="0"/>
                            </a:rPr>
                            <m:t>+</m:t>
                          </m:r>
                          <m:f>
                            <m:fPr>
                              <m:ctrlPr>
                                <a:rPr lang="en-US" sz="1800" i="1">
                                  <a:solidFill>
                                    <a:srgbClr val="000000"/>
                                  </a:solidFill>
                                  <a:effectLst/>
                                  <a:latin typeface="Cambria Math" panose="02040503050406030204" pitchFamily="18" charset="0"/>
                                  <a:ea typeface="Calibri" panose="020F0502020204030204" pitchFamily="34" charset="0"/>
                                </a:rPr>
                              </m:ctrlPr>
                            </m:fPr>
                            <m:num>
                              <m:r>
                                <a:rPr lang="en-US" sz="1800" i="1">
                                  <a:solidFill>
                                    <a:srgbClr val="000000"/>
                                  </a:solidFill>
                                  <a:effectLst/>
                                  <a:latin typeface="Cambria Math" panose="02040503050406030204" pitchFamily="18" charset="0"/>
                                  <a:ea typeface="Calibri" panose="020F0502020204030204" pitchFamily="34" charset="0"/>
                                </a:rPr>
                                <m:t>1</m:t>
                              </m:r>
                            </m:num>
                            <m:den>
                              <m:r>
                                <a:rPr lang="en-US" sz="1800" i="1">
                                  <a:solidFill>
                                    <a:srgbClr val="000000"/>
                                  </a:solidFill>
                                  <a:effectLst/>
                                  <a:latin typeface="Cambria Math" panose="02040503050406030204" pitchFamily="18" charset="0"/>
                                  <a:ea typeface="Calibri" panose="020F0502020204030204" pitchFamily="34" charset="0"/>
                                </a:rPr>
                                <m:t>2</m:t>
                              </m:r>
                            </m:den>
                          </m:f>
                          <m:sSubSup>
                            <m:sSubSupPr>
                              <m:ctrlPr>
                                <a:rPr lang="en-US" sz="1800" i="1">
                                  <a:solidFill>
                                    <a:srgbClr val="000000"/>
                                  </a:solidFill>
                                  <a:effectLst/>
                                  <a:latin typeface="Cambria Math" panose="02040503050406030204" pitchFamily="18" charset="0"/>
                                  <a:ea typeface="Calibri" panose="020F0502020204030204" pitchFamily="34" charset="0"/>
                                </a:rPr>
                              </m:ctrlPr>
                            </m:sSubSupPr>
                            <m:e>
                              <m:d>
                                <m:dPr>
                                  <m:begChr m:val="‖"/>
                                  <m:endChr m:val="‖"/>
                                  <m:ctrlPr>
                                    <a:rPr lang="en-US" sz="1800" i="1">
                                      <a:solidFill>
                                        <a:srgbClr val="000000"/>
                                      </a:solidFill>
                                      <a:effectLst/>
                                      <a:latin typeface="Cambria Math" panose="02040503050406030204" pitchFamily="18" charset="0"/>
                                      <a:ea typeface="Calibri" panose="020F0502020204030204" pitchFamily="34" charset="0"/>
                                    </a:rPr>
                                  </m:ctrlPr>
                                </m:dPr>
                                <m:e>
                                  <m:r>
                                    <a:rPr lang="en-US" sz="1800" b="1" i="1">
                                      <a:solidFill>
                                        <a:srgbClr val="000000"/>
                                      </a:solidFill>
                                      <a:effectLst/>
                                      <a:latin typeface="Cambria Math" panose="02040503050406030204" pitchFamily="18" charset="0"/>
                                      <a:ea typeface="Calibri" panose="020F0502020204030204" pitchFamily="34" charset="0"/>
                                    </a:rPr>
                                    <m:t>𝒚</m:t>
                                  </m:r>
                                </m:e>
                              </m:d>
                            </m:e>
                            <m:sub>
                              <m:r>
                                <a:rPr lang="en-US" sz="1800" i="1">
                                  <a:solidFill>
                                    <a:srgbClr val="000000"/>
                                  </a:solidFill>
                                  <a:effectLst/>
                                  <a:latin typeface="Cambria Math" panose="02040503050406030204" pitchFamily="18" charset="0"/>
                                  <a:ea typeface="Calibri" panose="020F0502020204030204" pitchFamily="34" charset="0"/>
                                </a:rPr>
                                <m:t>2</m:t>
                              </m:r>
                            </m:sub>
                            <m:sup>
                              <m:r>
                                <a:rPr lang="en-US" sz="1800" i="1">
                                  <a:solidFill>
                                    <a:srgbClr val="000000"/>
                                  </a:solidFill>
                                  <a:effectLst/>
                                  <a:latin typeface="Cambria Math" panose="02040503050406030204" pitchFamily="18" charset="0"/>
                                  <a:ea typeface="Calibri" panose="020F0502020204030204" pitchFamily="34" charset="0"/>
                                </a:rPr>
                                <m:t>2</m:t>
                              </m:r>
                            </m:sup>
                          </m:sSubSup>
                          <m:r>
                            <a:rPr lang="en-US" sz="1800" i="1">
                              <a:solidFill>
                                <a:srgbClr val="000000"/>
                              </a:solidFill>
                              <a:effectLst/>
                              <a:latin typeface="Cambria Math" panose="02040503050406030204" pitchFamily="18" charset="0"/>
                              <a:ea typeface="Calibri" panose="020F0502020204030204" pitchFamily="34" charset="0"/>
                            </a:rPr>
                            <m:t>.</m:t>
                          </m:r>
                        </m:e>
                      </m:nary>
                    </m:oMath>
                  </m:oMathPara>
                </a14:m>
                <a:endParaRPr lang="en-US" sz="1800" dirty="0">
                  <a:solidFill>
                    <a:srgbClr val="000000"/>
                  </a:solidFill>
                  <a:effectLst/>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sz="1800" dirty="0"/>
                  <a:t>The gradient for this loss is very similar to the cross-entropy loss,</a:t>
                </a:r>
              </a:p>
              <a:p>
                <a:pPr algn="ctr"/>
                <a14:m>
                  <m:oMath xmlns:m="http://schemas.openxmlformats.org/officeDocument/2006/math">
                    <m:sSub>
                      <m:sSubPr>
                        <m:ctrlPr>
                          <a:rPr lang="en-US" sz="1400" i="1" smtClean="0">
                            <a:effectLst/>
                            <a:latin typeface="Cambria Math" panose="02040503050406030204" pitchFamily="18" charset="0"/>
                          </a:rPr>
                        </m:ctrlPr>
                      </m:sSubPr>
                      <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sub>
                        <m:acc>
                          <m:accPr>
                            <m:chr m:val="̂"/>
                            <m:ctrlPr>
                              <a:rPr lang="en-US" sz="1400" b="1" i="1">
                                <a:effectLst/>
                                <a:latin typeface="Cambria Math" panose="02040503050406030204" pitchFamily="18" charset="0"/>
                              </a:rPr>
                            </m:ctrlPr>
                          </m:acc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𝒚</m:t>
                            </m:r>
                          </m:e>
                        </m:acc>
                      </m:sub>
                    </m:sSub>
                    <m:sSub>
                      <m:sSubPr>
                        <m:ctrlPr>
                          <a:rPr lang="en-US" sz="14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𝐿</m:t>
                        </m:r>
                      </m:e>
                      <m:sub>
                        <m:r>
                          <m:rPr>
                            <m:nor/>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sparsemax</m:t>
                        </m:r>
                      </m:sub>
                    </m:sSub>
                    <m:d>
                      <m:dPr>
                        <m:ctrlPr>
                          <a:rPr lang="en-US" sz="1400" i="1">
                            <a:effectLst/>
                            <a:latin typeface="Cambria Math" panose="02040503050406030204" pitchFamily="18" charset="0"/>
                          </a:rPr>
                        </m:ctrlPr>
                      </m:dPr>
                      <m:e>
                        <m:acc>
                          <m:accPr>
                            <m:chr m:val="̂"/>
                            <m:ctrlPr>
                              <a:rPr lang="en-US" sz="1400" b="1" i="1">
                                <a:effectLst/>
                                <a:latin typeface="Cambria Math" panose="02040503050406030204" pitchFamily="18" charset="0"/>
                              </a:rPr>
                            </m:ctrlPr>
                          </m:acc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𝒚</m:t>
                            </m:r>
                          </m:e>
                        </m:acc>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𝒚</m:t>
                        </m:r>
                      </m:e>
                    </m:d>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𝒚</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nor/>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sparsemax</m:t>
                    </m:r>
                    <m:d>
                      <m:dPr>
                        <m:ctrlPr>
                          <a:rPr lang="en-US" sz="1400" i="1">
                            <a:effectLst/>
                            <a:latin typeface="Cambria Math" panose="02040503050406030204" pitchFamily="18" charset="0"/>
                          </a:rPr>
                        </m:ctrlPr>
                      </m:dPr>
                      <m:e>
                        <m:acc>
                          <m:accPr>
                            <m:chr m:val="̂"/>
                            <m:ctrlPr>
                              <a:rPr lang="en-US" sz="1400" b="1" i="1">
                                <a:effectLst/>
                                <a:latin typeface="Cambria Math" panose="02040503050406030204" pitchFamily="18" charset="0"/>
                              </a:rPr>
                            </m:ctrlPr>
                          </m:acc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𝒚</m:t>
                            </m:r>
                          </m:e>
                        </m:acc>
                      </m:e>
                    </m:d>
                  </m:oMath>
                </a14:m>
                <a:r>
                  <a:rPr lang="en-US" sz="1400" dirty="0">
                    <a:effectLst/>
                  </a:rPr>
                  <a:t> </a:t>
                </a:r>
                <a:endParaRPr lang="en-US" sz="1800" dirty="0"/>
              </a:p>
            </p:txBody>
          </p:sp>
        </mc:Choice>
        <mc:Fallback xmlns="">
          <p:sp>
            <p:nvSpPr>
              <p:cNvPr id="3" name="Subtitle 2">
                <a:extLst>
                  <a:ext uri="{FF2B5EF4-FFF2-40B4-BE49-F238E27FC236}">
                    <a16:creationId xmlns:a16="http://schemas.microsoft.com/office/drawing/2014/main" id="{AD992CE9-04FF-DB4F-8860-10D85C7A0E54}"/>
                  </a:ext>
                </a:extLst>
              </p:cNvPr>
              <p:cNvSpPr>
                <a:spLocks noGrp="1" noRot="1" noChangeAspect="1" noMove="1" noResize="1" noEditPoints="1" noAdjustHandles="1" noChangeArrowheads="1" noChangeShapeType="1" noTextEdit="1"/>
              </p:cNvSpPr>
              <p:nvPr>
                <p:ph type="subTitle" idx="1"/>
              </p:nvPr>
            </p:nvSpPr>
            <p:spPr>
              <a:xfrm>
                <a:off x="628650" y="1231900"/>
                <a:ext cx="7886700" cy="3200399"/>
              </a:xfrm>
              <a:blipFill>
                <a:blip r:embed="rId3"/>
                <a:stretch>
                  <a:fillRect l="-482" t="-22925"/>
                </a:stretch>
              </a:blipFill>
            </p:spPr>
            <p:txBody>
              <a:bodyPr/>
              <a:lstStyle/>
              <a:p>
                <a:r>
                  <a:rPr lang="en-US">
                    <a:noFill/>
                  </a:rPr>
                  <a:t> </a:t>
                </a:r>
              </a:p>
            </p:txBody>
          </p:sp>
        </mc:Fallback>
      </mc:AlternateContent>
    </p:spTree>
    <p:extLst>
      <p:ext uri="{BB962C8B-B14F-4D97-AF65-F5344CB8AC3E}">
        <p14:creationId xmlns:p14="http://schemas.microsoft.com/office/powerpoint/2010/main" val="2213838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Unsupervised Term: PNLL</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p:txBody>
              <a:bodyPr/>
              <a:lstStyle/>
              <a:p>
                <a:pPr marL="285750" indent="-285750">
                  <a:buFont typeface="Arial" panose="020B0604020202020204" pitchFamily="34" charset="0"/>
                  <a:buChar char="•"/>
                </a:pPr>
                <a:r>
                  <a:rPr lang="en-US" sz="1800" dirty="0"/>
                  <a:t>Unsupervised term compares the model input </a:t>
                </a:r>
                <a14:m>
                  <m:oMath xmlns:m="http://schemas.openxmlformats.org/officeDocument/2006/math">
                    <m:r>
                      <a:rPr lang="en-US" sz="1800" b="1" i="1" smtClean="0">
                        <a:latin typeface="Cambria Math" panose="02040503050406030204" pitchFamily="18" charset="0"/>
                      </a:rPr>
                      <m:t>𝒙</m:t>
                    </m:r>
                  </m:oMath>
                </a14:m>
                <a:r>
                  <a:rPr lang="en-US" sz="1800" dirty="0"/>
                  <a:t> and the reconstruction </a:t>
                </a:r>
                <a14:m>
                  <m:oMath xmlns:m="http://schemas.openxmlformats.org/officeDocument/2006/math">
                    <m:acc>
                      <m:accPr>
                        <m:chr m:val="̂"/>
                        <m:ctrlPr>
                          <a:rPr lang="en-US" sz="1800" i="1">
                            <a:latin typeface="Cambria Math" panose="02040503050406030204" pitchFamily="18" charset="0"/>
                          </a:rPr>
                        </m:ctrlPr>
                      </m:accPr>
                      <m:e>
                        <m:r>
                          <a:rPr lang="en-US" sz="1800" b="1" i="1">
                            <a:latin typeface="Cambria Math" panose="02040503050406030204" pitchFamily="18" charset="0"/>
                          </a:rPr>
                          <m:t>𝒙</m:t>
                        </m:r>
                      </m:e>
                    </m:acc>
                    <m:r>
                      <a:rPr lang="en-US" sz="1800" b="1" i="1">
                        <a:latin typeface="Cambria Math" panose="02040503050406030204" pitchFamily="18" charset="0"/>
                      </a:rPr>
                      <m:t>=</m:t>
                    </m:r>
                    <m:r>
                      <a:rPr lang="en-US" sz="1800" b="1" i="1">
                        <a:latin typeface="Cambria Math" panose="02040503050406030204" pitchFamily="18" charset="0"/>
                      </a:rPr>
                      <m:t>𝑫</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𝜃</m:t>
                        </m:r>
                      </m:sub>
                    </m:sSub>
                    <m:d>
                      <m:dPr>
                        <m:ctrlPr>
                          <a:rPr lang="en-US" sz="1800" i="1">
                            <a:latin typeface="Cambria Math" panose="02040503050406030204" pitchFamily="18" charset="0"/>
                          </a:rPr>
                        </m:ctrlPr>
                      </m:dPr>
                      <m:e>
                        <m:r>
                          <a:rPr lang="en-US" sz="1800" b="1" i="1">
                            <a:latin typeface="Cambria Math" panose="02040503050406030204" pitchFamily="18" charset="0"/>
                          </a:rPr>
                          <m:t>𝒙</m:t>
                        </m:r>
                      </m:e>
                    </m:d>
                  </m:oMath>
                </a14:m>
                <a:r>
                  <a:rPr lang="en-US" sz="1800" dirty="0">
                    <a:effectLst/>
                  </a:rPr>
                  <a:t> .</a:t>
                </a:r>
                <a:endParaRPr lang="en-US" sz="1800" dirty="0"/>
              </a:p>
              <a:p>
                <a:pPr marL="285750" indent="-285750">
                  <a:buFont typeface="Arial" panose="020B0604020202020204" pitchFamily="34" charset="0"/>
                  <a:buChar char="•"/>
                </a:pPr>
                <a:r>
                  <a:rPr lang="en-US" sz="1800" dirty="0"/>
                  <a:t>Gamma spectrum channel counts can be modeled as a Poisson random variable.</a:t>
                </a:r>
              </a:p>
              <a:p>
                <a:pPr marL="285750" indent="-285750">
                  <a:buFont typeface="Arial" panose="020B0604020202020204" pitchFamily="34" charset="0"/>
                  <a:buChar char="•"/>
                </a:pPr>
                <a:r>
                  <a:rPr lang="en-US" sz="1800" dirty="0"/>
                  <a:t>Instead of minimizing the difference between the input and reconstruction, maximize the likelihood of a reconstruction given an input,</a:t>
                </a:r>
              </a:p>
              <a:p>
                <a:pPr/>
                <a14:m>
                  <m:oMathPara xmlns:m="http://schemas.openxmlformats.org/officeDocument/2006/math">
                    <m:oMathParaPr>
                      <m:jc m:val="centerGroup"/>
                    </m:oMathParaPr>
                    <m:oMath xmlns:m="http://schemas.openxmlformats.org/officeDocument/2006/math">
                      <m:sSubSup>
                        <m:sSubSupPr>
                          <m:ctrlPr>
                            <a:rPr lang="en-US" sz="1800" i="1" smtClean="0">
                              <a:solidFill>
                                <a:srgbClr val="000000"/>
                              </a:solidFill>
                              <a:effectLst/>
                              <a:latin typeface="Cambria Math" panose="02040503050406030204" pitchFamily="18" charset="0"/>
                              <a:ea typeface="Calibri" panose="020F0502020204030204" pitchFamily="34" charset="0"/>
                            </a:rPr>
                          </m:ctrlPr>
                        </m:sSubSupPr>
                        <m:e>
                          <m:r>
                            <a:rPr lang="en-US" sz="1800" i="1">
                              <a:solidFill>
                                <a:srgbClr val="000000"/>
                              </a:solidFill>
                              <a:effectLst/>
                              <a:latin typeface="Cambria Math" panose="02040503050406030204" pitchFamily="18" charset="0"/>
                              <a:ea typeface="Calibri" panose="020F0502020204030204" pitchFamily="34" charset="0"/>
                            </a:rPr>
                            <m:t>𝐿</m:t>
                          </m:r>
                        </m:e>
                        <m:sub>
                          <m:r>
                            <a:rPr lang="en-US" sz="1800" i="1">
                              <a:solidFill>
                                <a:srgbClr val="000000"/>
                              </a:solidFill>
                              <a:effectLst/>
                              <a:latin typeface="Cambria Math" panose="02040503050406030204" pitchFamily="18" charset="0"/>
                              <a:ea typeface="Calibri" panose="020F0502020204030204" pitchFamily="34" charset="0"/>
                            </a:rPr>
                            <m:t>𝑢𝑠</m:t>
                          </m:r>
                        </m:sub>
                        <m:sup>
                          <m:r>
                            <a:rPr lang="en-US" sz="1800" i="1">
                              <a:solidFill>
                                <a:srgbClr val="000000"/>
                              </a:solidFill>
                              <a:effectLst/>
                              <a:latin typeface="Cambria Math" panose="02040503050406030204" pitchFamily="18" charset="0"/>
                              <a:ea typeface="Calibri" panose="020F0502020204030204" pitchFamily="34" charset="0"/>
                            </a:rPr>
                            <m:t>𝑝𝑜𝑖</m:t>
                          </m:r>
                        </m:sup>
                      </m:sSubSup>
                      <m:r>
                        <a:rPr lang="en-US" sz="1800" i="1">
                          <a:solidFill>
                            <a:srgbClr val="000000"/>
                          </a:solidFill>
                          <a:effectLst/>
                          <a:latin typeface="Cambria Math" panose="02040503050406030204" pitchFamily="18" charset="0"/>
                          <a:ea typeface="Calibri" panose="020F0502020204030204" pitchFamily="34" charset="0"/>
                        </a:rPr>
                        <m:t>=−</m:t>
                      </m:r>
                      <m:func>
                        <m:funcPr>
                          <m:ctrlPr>
                            <a:rPr lang="en-US" sz="1800" i="1">
                              <a:solidFill>
                                <a:srgbClr val="000000"/>
                              </a:solidFill>
                              <a:effectLst/>
                              <a:latin typeface="Cambria Math" panose="02040503050406030204" pitchFamily="18" charset="0"/>
                              <a:ea typeface="Calibri" panose="020F0502020204030204" pitchFamily="34"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rPr>
                            <m:t>log</m:t>
                          </m:r>
                        </m:fName>
                        <m:e>
                          <m:func>
                            <m:funcPr>
                              <m:ctrlPr>
                                <a:rPr lang="en-US" sz="1800" i="1">
                                  <a:solidFill>
                                    <a:srgbClr val="000000"/>
                                  </a:solidFill>
                                  <a:effectLst/>
                                  <a:latin typeface="Cambria Math" panose="02040503050406030204" pitchFamily="18" charset="0"/>
                                  <a:ea typeface="Calibri" panose="020F0502020204030204" pitchFamily="34"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rPr>
                                <m:t>Pr</m:t>
                              </m:r>
                            </m:fName>
                            <m:e>
                              <m:d>
                                <m:dPr>
                                  <m:endChr m:val="|"/>
                                  <m:ctrlPr>
                                    <a:rPr lang="en-US" sz="1800" i="1">
                                      <a:solidFill>
                                        <a:srgbClr val="000000"/>
                                      </a:solidFill>
                                      <a:effectLst/>
                                      <a:latin typeface="Cambria Math" panose="02040503050406030204" pitchFamily="18" charset="0"/>
                                      <a:ea typeface="Calibri" panose="020F0502020204030204" pitchFamily="34" charset="0"/>
                                    </a:rPr>
                                  </m:ctrlPr>
                                </m:dPr>
                                <m:e>
                                  <m:acc>
                                    <m:accPr>
                                      <m:chr m:val="̂"/>
                                      <m:ctrlPr>
                                        <a:rPr lang="en-US" sz="1800" b="1" i="1">
                                          <a:solidFill>
                                            <a:srgbClr val="000000"/>
                                          </a:solidFill>
                                          <a:effectLst/>
                                          <a:latin typeface="Cambria Math" panose="02040503050406030204" pitchFamily="18" charset="0"/>
                                          <a:ea typeface="Calibri" panose="020F0502020204030204" pitchFamily="34" charset="0"/>
                                        </a:rPr>
                                      </m:ctrlPr>
                                    </m:accPr>
                                    <m:e>
                                      <m:r>
                                        <a:rPr lang="en-US" sz="1800" b="1" i="1">
                                          <a:solidFill>
                                            <a:srgbClr val="000000"/>
                                          </a:solidFill>
                                          <a:effectLst/>
                                          <a:latin typeface="Cambria Math" panose="02040503050406030204" pitchFamily="18" charset="0"/>
                                          <a:ea typeface="Calibri" panose="020F0502020204030204" pitchFamily="34" charset="0"/>
                                        </a:rPr>
                                        <m:t>𝒙</m:t>
                                      </m:r>
                                    </m:e>
                                  </m:acc>
                                  <m:r>
                                    <a:rPr lang="en-US" sz="1800" b="1" i="1">
                                      <a:solidFill>
                                        <a:srgbClr val="000000"/>
                                      </a:solidFill>
                                      <a:effectLst/>
                                      <a:latin typeface="Cambria Math" panose="02040503050406030204" pitchFamily="18" charset="0"/>
                                      <a:ea typeface="Calibri" panose="020F0502020204030204" pitchFamily="34" charset="0"/>
                                    </a:rPr>
                                    <m:t> </m:t>
                                  </m:r>
                                </m:e>
                              </m:d>
                            </m:e>
                          </m:func>
                          <m:r>
                            <a:rPr lang="en-US" sz="1800" b="1" i="1">
                              <a:solidFill>
                                <a:srgbClr val="000000"/>
                              </a:solidFill>
                              <a:effectLst/>
                              <a:latin typeface="Cambria Math" panose="02040503050406030204" pitchFamily="18" charset="0"/>
                              <a:ea typeface="Calibri" panose="020F0502020204030204" pitchFamily="34" charset="0"/>
                            </a:rPr>
                            <m:t>𝑿</m:t>
                          </m:r>
                          <m:r>
                            <a:rPr lang="en-US" sz="1800" i="1">
                              <a:solidFill>
                                <a:srgbClr val="000000"/>
                              </a:solidFill>
                              <a:effectLst/>
                              <a:latin typeface="Cambria Math" panose="02040503050406030204" pitchFamily="18" charset="0"/>
                              <a:ea typeface="Calibri" panose="020F0502020204030204" pitchFamily="34" charset="0"/>
                            </a:rPr>
                            <m:t>=</m:t>
                          </m:r>
                          <m:r>
                            <a:rPr lang="en-US" sz="1800" b="1" i="1">
                              <a:solidFill>
                                <a:srgbClr val="000000"/>
                              </a:solidFill>
                              <a:effectLst/>
                              <a:latin typeface="Cambria Math" panose="02040503050406030204" pitchFamily="18" charset="0"/>
                              <a:ea typeface="Calibri" panose="020F0502020204030204" pitchFamily="34" charset="0"/>
                            </a:rPr>
                            <m:t>𝒙</m:t>
                          </m:r>
                          <m:r>
                            <a:rPr lang="en-US" sz="1800" i="1">
                              <a:solidFill>
                                <a:srgbClr val="000000"/>
                              </a:solidFill>
                              <a:effectLst/>
                              <a:latin typeface="Cambria Math" panose="02040503050406030204" pitchFamily="18" charset="0"/>
                              <a:ea typeface="Calibri" panose="020F0502020204030204" pitchFamily="34" charset="0"/>
                            </a:rPr>
                            <m:t>)</m:t>
                          </m:r>
                        </m:e>
                      </m:func>
                    </m:oMath>
                  </m:oMathPara>
                </a14:m>
                <a:endParaRPr lang="en-US" sz="1800" dirty="0">
                  <a:solidFill>
                    <a:srgbClr val="000000"/>
                  </a:solidFill>
                  <a:effectLst/>
                  <a:latin typeface="Times New Roman" panose="02020603050405020304" pitchFamily="18" charset="0"/>
                  <a:ea typeface="Calibri" panose="020F0502020204030204" pitchFamily="34" charset="0"/>
                </a:endParaRPr>
              </a:p>
              <a:p>
                <a:pPr indent="293688"/>
                <a:r>
                  <a:rPr lang="en-US" sz="1800" dirty="0">
                    <a:solidFill>
                      <a:srgbClr val="000000"/>
                    </a:solidFill>
                    <a:effectLst/>
                    <a:ea typeface="Calibri" panose="020F0502020204030204" pitchFamily="34" charset="0"/>
                  </a:rPr>
                  <a:t>where </a:t>
                </a:r>
                <a14:m>
                  <m:oMath xmlns:m="http://schemas.openxmlformats.org/officeDocument/2006/math">
                    <m:acc>
                      <m:accPr>
                        <m:chr m:val="̂"/>
                        <m:ctrlPr>
                          <a:rPr lang="en-US" sz="1800" i="1" smtClean="0">
                            <a:effectLst/>
                            <a:latin typeface="Cambria Math" panose="02040503050406030204" pitchFamily="18" charset="0"/>
                          </a:rPr>
                        </m:ctrlPr>
                      </m:acc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acc>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𝑫</m:t>
                    </m:r>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𝜃</m:t>
                        </m:r>
                      </m:sub>
                    </m:sSub>
                    <m:d>
                      <m:dPr>
                        <m:ctrlPr>
                          <a:rPr lang="en-US" sz="18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oMath>
                </a14:m>
                <a:r>
                  <a:rPr lang="en-US" sz="1800" dirty="0">
                    <a:effectLst/>
                  </a:rPr>
                  <a:t> is the reconstructed signal.</a:t>
                </a:r>
                <a:endParaRPr lang="en-US" sz="1800" dirty="0">
                  <a:solidFill>
                    <a:srgbClr val="000000"/>
                  </a:solidFill>
                  <a:effectLst/>
                  <a:ea typeface="Calibri" panose="020F0502020204030204" pitchFamily="34" charset="0"/>
                </a:endParaRPr>
              </a:p>
              <a:p>
                <a:endParaRPr lang="en-US" sz="1800" dirty="0"/>
              </a:p>
            </p:txBody>
          </p:sp>
        </mc:Choice>
        <mc:Fallback xmlns="">
          <p:sp>
            <p:nvSpPr>
              <p:cNvPr id="3" name="Subtitle 2">
                <a:extLst>
                  <a:ext uri="{FF2B5EF4-FFF2-40B4-BE49-F238E27FC236}">
                    <a16:creationId xmlns:a16="http://schemas.microsoft.com/office/drawing/2014/main" id="{AD992CE9-04FF-DB4F-8860-10D85C7A0E54}"/>
                  </a:ext>
                </a:extLst>
              </p:cNvPr>
              <p:cNvSpPr>
                <a:spLocks noGrp="1" noRot="1" noChangeAspect="1" noMove="1" noResize="1" noEditPoints="1" noAdjustHandles="1" noChangeArrowheads="1" noChangeShapeType="1" noTextEdit="1"/>
              </p:cNvSpPr>
              <p:nvPr>
                <p:ph type="subTitle" idx="1"/>
              </p:nvPr>
            </p:nvSpPr>
            <p:spPr>
              <a:blipFill>
                <a:blip r:embed="rId3"/>
                <a:stretch>
                  <a:fillRect l="-482" t="-1581"/>
                </a:stretch>
              </a:blipFill>
            </p:spPr>
            <p:txBody>
              <a:bodyPr/>
              <a:lstStyle/>
              <a:p>
                <a:r>
                  <a:rPr lang="en-US">
                    <a:noFill/>
                  </a:rPr>
                  <a:t> </a:t>
                </a:r>
              </a:p>
            </p:txBody>
          </p:sp>
        </mc:Fallback>
      </mc:AlternateContent>
    </p:spTree>
    <p:extLst>
      <p:ext uri="{BB962C8B-B14F-4D97-AF65-F5344CB8AC3E}">
        <p14:creationId xmlns:p14="http://schemas.microsoft.com/office/powerpoint/2010/main" val="849949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Unsupervised Term: PNLL (</a:t>
            </a:r>
            <a:r>
              <a:rPr lang="en-US" sz="3200" dirty="0" err="1"/>
              <a:t>cont</a:t>
            </a:r>
            <a:r>
              <a:rPr lang="en-US" sz="3200" dirty="0"/>
              <a:t>)</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p:txBody>
              <a:bodyPr/>
              <a:lstStyle/>
              <a:p>
                <a:pPr marL="285750" indent="-285750">
                  <a:buFont typeface="Arial" panose="020B0604020202020204" pitchFamily="34" charset="0"/>
                  <a:buChar char="•"/>
                </a:pPr>
                <a:r>
                  <a:rPr lang="en-US" sz="1800" dirty="0"/>
                  <a:t>Assuming each channel is measured independently,</a:t>
                </a:r>
              </a:p>
              <a:p>
                <a:pPr algn="ctr"/>
                <a14:m>
                  <m:oMath xmlns:m="http://schemas.openxmlformats.org/officeDocument/2006/math">
                    <m:func>
                      <m:funcPr>
                        <m:ctrlPr>
                          <a:rPr lang="en-US" sz="1800" i="1" smtClean="0">
                            <a:effectLst/>
                            <a:latin typeface="Cambria Math" panose="02040503050406030204" pitchFamily="18"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Pr</m:t>
                        </m:r>
                      </m:fName>
                      <m:e>
                        <m:d>
                          <m:dPr>
                            <m:endChr m:val="|"/>
                            <m:ctrlPr>
                              <a:rPr lang="en-US" sz="1800" i="1">
                                <a:effectLst/>
                                <a:latin typeface="Cambria Math" panose="02040503050406030204" pitchFamily="18" charset="0"/>
                              </a:rPr>
                            </m:ctrlPr>
                          </m:dPr>
                          <m:e>
                            <m:acc>
                              <m:accPr>
                                <m:chr m:val="̂"/>
                                <m:ctrlPr>
                                  <a:rPr lang="en-US" sz="1800" b="1" i="1">
                                    <a:effectLst/>
                                    <a:latin typeface="Cambria Math" panose="02040503050406030204" pitchFamily="18" charset="0"/>
                                  </a:rPr>
                                </m:ctrlPr>
                              </m:acc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acc>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e>
                        </m:d>
                      </m:e>
                    </m:func>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𝑿</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effectLst/>
                            <a:latin typeface="Cambria Math" panose="02040503050406030204" pitchFamily="18"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Pr</m:t>
                        </m:r>
                      </m:fName>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effectLst/>
                                <a:latin typeface="Cambria Math" panose="02040503050406030204" pitchFamily="18" charset="0"/>
                              </a:rPr>
                            </m:ctrlPr>
                          </m:sSubPr>
                          <m:e>
                            <m:acc>
                              <m:accPr>
                                <m:chr m:val="̂"/>
                                <m:ctrlPr>
                                  <a:rPr lang="en-US" sz="1800" i="1">
                                    <a:effectLst/>
                                    <a:latin typeface="Cambria Math" panose="02040503050406030204" pitchFamily="18" charset="0"/>
                                  </a:rPr>
                                </m:ctrlPr>
                              </m:acc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𝑋</m:t>
                                </m:r>
                              </m:e>
                            </m:acc>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effectLst/>
                                <a:latin typeface="Cambria Math" panose="02040503050406030204" pitchFamily="18" charset="0"/>
                              </a:rPr>
                            </m:ctrlPr>
                          </m:sSubPr>
                          <m:e>
                            <m:acc>
                              <m:accPr>
                                <m:chr m:val="̂"/>
                                <m:ctrlPr>
                                  <a:rPr lang="en-US" sz="1800" i="1">
                                    <a:effectLst/>
                                    <a:latin typeface="Cambria Math" panose="02040503050406030204" pitchFamily="18" charset="0"/>
                                  </a:rPr>
                                </m:ctrlPr>
                              </m:acc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acc>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e>
                    </m:func>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1800" i="1">
                            <a:effectLst/>
                            <a:latin typeface="Cambria Math" panose="02040503050406030204" pitchFamily="18" charset="0"/>
                          </a:rPr>
                        </m:ctrlPr>
                      </m:sSubPr>
                      <m:e>
                        <m:acc>
                          <m:accPr>
                            <m:chr m:val="̂"/>
                            <m:ctrlPr>
                              <a:rPr lang="en-US" sz="1800" i="1">
                                <a:effectLst/>
                                <a:latin typeface="Cambria Math" panose="02040503050406030204" pitchFamily="18" charset="0"/>
                              </a:rPr>
                            </m:ctrlPr>
                          </m:acc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𝑋</m:t>
                            </m:r>
                          </m:e>
                        </m:acc>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effectLst/>
                            <a:latin typeface="Cambria Math" panose="02040503050406030204" pitchFamily="18" charset="0"/>
                          </a:rPr>
                        </m:ctrlPr>
                      </m:sSubPr>
                      <m:e>
                        <m:acc>
                          <m:accPr>
                            <m:chr m:val="̂"/>
                            <m:ctrlPr>
                              <a:rPr lang="en-US" sz="1800" i="1">
                                <a:effectLst/>
                                <a:latin typeface="Cambria Math" panose="02040503050406030204" pitchFamily="18" charset="0"/>
                              </a:rPr>
                            </m:ctrlPr>
                          </m:acc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acc>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1800" i="1">
                            <a:effectLst/>
                            <a:latin typeface="Cambria Math" panose="02040503050406030204" pitchFamily="18" charset="0"/>
                          </a:rPr>
                        </m:ctrlPr>
                      </m:sSubPr>
                      <m:e>
                        <m:acc>
                          <m:accPr>
                            <m:chr m:val="̂"/>
                            <m:ctrlPr>
                              <a:rPr lang="en-US" sz="1800" i="1">
                                <a:effectLst/>
                                <a:latin typeface="Cambria Math" panose="02040503050406030204" pitchFamily="18" charset="0"/>
                              </a:rPr>
                            </m:ctrlPr>
                          </m:acc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𝑋</m:t>
                            </m:r>
                          </m:e>
                        </m:acc>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𝑝</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effectLst/>
                            <a:latin typeface="Cambria Math" panose="02040503050406030204" pitchFamily="18" charset="0"/>
                          </a:rPr>
                        </m:ctrlPr>
                      </m:sSubPr>
                      <m:e>
                        <m:acc>
                          <m:accPr>
                            <m:chr m:val="̂"/>
                            <m:ctrlPr>
                              <a:rPr lang="en-US" sz="1800" i="1">
                                <a:effectLst/>
                                <a:latin typeface="Cambria Math" panose="02040503050406030204" pitchFamily="18" charset="0"/>
                              </a:rPr>
                            </m:ctrlPr>
                          </m:acc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acc>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𝑝</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ctrlPr>
                          <a:rPr lang="en-US" sz="18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𝑿</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oMath>
                </a14:m>
                <a:r>
                  <a:rPr lang="en-US" sz="1800" dirty="0">
                    <a:effectLst/>
                  </a:rPr>
                  <a:t> </a:t>
                </a:r>
                <a:endParaRPr lang="en-US" sz="1800" dirty="0">
                  <a:solidFill>
                    <a:srgbClr val="000000"/>
                  </a:solidFill>
                  <a:effectLst/>
                  <a:ea typeface="Calibri" panose="020F0502020204030204" pitchFamily="34" charset="0"/>
                </a:endParaRPr>
              </a:p>
              <a:p>
                <a:pPr marL="285750" indent="-285750">
                  <a:buFont typeface="Arial" panose="020B0604020202020204" pitchFamily="34" charset="0"/>
                  <a:buChar char="•"/>
                </a:pPr>
                <a:r>
                  <a:rPr lang="en-US" sz="1800" dirty="0"/>
                  <a:t>Using the Poisson distribution,</a:t>
                </a:r>
              </a:p>
              <a:p>
                <a:pPr/>
                <a14:m>
                  <m:oMathPara xmlns:m="http://schemas.openxmlformats.org/officeDocument/2006/math">
                    <m:oMathParaPr>
                      <m:jc m:val="centerGroup"/>
                    </m:oMathParaPr>
                    <m:oMath xmlns:m="http://schemas.openxmlformats.org/officeDocument/2006/math">
                      <m:func>
                        <m:funcPr>
                          <m:ctrlPr>
                            <a:rPr lang="en-US" sz="1800" i="1" smtClean="0">
                              <a:solidFill>
                                <a:srgbClr val="000000"/>
                              </a:solidFill>
                              <a:effectLst/>
                              <a:latin typeface="Cambria Math" panose="02040503050406030204" pitchFamily="18" charset="0"/>
                              <a:ea typeface="Calibri" panose="020F0502020204030204" pitchFamily="34"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rPr>
                            <m:t>Pr</m:t>
                          </m:r>
                        </m:fName>
                        <m:e>
                          <m:d>
                            <m:dPr>
                              <m:endChr m:val="|"/>
                              <m:ctrlPr>
                                <a:rPr lang="en-US" sz="1800" i="1">
                                  <a:solidFill>
                                    <a:srgbClr val="000000"/>
                                  </a:solidFill>
                                  <a:effectLst/>
                                  <a:latin typeface="Cambria Math" panose="02040503050406030204" pitchFamily="18" charset="0"/>
                                  <a:ea typeface="Calibri" panose="020F0502020204030204" pitchFamily="34" charset="0"/>
                                </a:rPr>
                              </m:ctrlPr>
                            </m:dPr>
                            <m:e>
                              <m:acc>
                                <m:accPr>
                                  <m:chr m:val="̂"/>
                                  <m:ctrlPr>
                                    <a:rPr lang="en-US" sz="1800" b="1" i="1">
                                      <a:solidFill>
                                        <a:srgbClr val="000000"/>
                                      </a:solidFill>
                                      <a:effectLst/>
                                      <a:latin typeface="Cambria Math" panose="02040503050406030204" pitchFamily="18" charset="0"/>
                                      <a:ea typeface="Calibri" panose="020F0502020204030204" pitchFamily="34" charset="0"/>
                                    </a:rPr>
                                  </m:ctrlPr>
                                </m:accPr>
                                <m:e>
                                  <m:r>
                                    <a:rPr lang="en-US" sz="1800" b="1" i="1">
                                      <a:solidFill>
                                        <a:srgbClr val="000000"/>
                                      </a:solidFill>
                                      <a:effectLst/>
                                      <a:latin typeface="Cambria Math" panose="02040503050406030204" pitchFamily="18" charset="0"/>
                                      <a:ea typeface="Calibri" panose="020F0502020204030204" pitchFamily="34" charset="0"/>
                                    </a:rPr>
                                    <m:t>𝒙</m:t>
                                  </m:r>
                                </m:e>
                              </m:acc>
                              <m:r>
                                <a:rPr lang="en-US" sz="1800" b="1" i="1">
                                  <a:solidFill>
                                    <a:srgbClr val="000000"/>
                                  </a:solidFill>
                                  <a:effectLst/>
                                  <a:latin typeface="Cambria Math" panose="02040503050406030204" pitchFamily="18" charset="0"/>
                                  <a:ea typeface="Calibri" panose="020F0502020204030204" pitchFamily="34" charset="0"/>
                                </a:rPr>
                                <m:t> </m:t>
                              </m:r>
                            </m:e>
                          </m:d>
                        </m:e>
                      </m:func>
                      <m:r>
                        <a:rPr lang="en-US" sz="1800" b="1" i="1">
                          <a:solidFill>
                            <a:srgbClr val="000000"/>
                          </a:solidFill>
                          <a:effectLst/>
                          <a:latin typeface="Cambria Math" panose="02040503050406030204" pitchFamily="18" charset="0"/>
                          <a:ea typeface="Calibri" panose="020F0502020204030204" pitchFamily="34" charset="0"/>
                        </a:rPr>
                        <m:t>𝑿</m:t>
                      </m:r>
                      <m:r>
                        <a:rPr lang="en-US" sz="1800" i="1">
                          <a:solidFill>
                            <a:srgbClr val="000000"/>
                          </a:solidFill>
                          <a:effectLst/>
                          <a:latin typeface="Cambria Math" panose="02040503050406030204" pitchFamily="18" charset="0"/>
                          <a:ea typeface="Calibri" panose="020F0502020204030204" pitchFamily="34" charset="0"/>
                        </a:rPr>
                        <m:t>=</m:t>
                      </m:r>
                      <m:r>
                        <a:rPr lang="en-US" sz="1800" b="1" i="1">
                          <a:solidFill>
                            <a:srgbClr val="000000"/>
                          </a:solidFill>
                          <a:effectLst/>
                          <a:latin typeface="Cambria Math" panose="02040503050406030204" pitchFamily="18" charset="0"/>
                          <a:ea typeface="Calibri" panose="020F0502020204030204" pitchFamily="34" charset="0"/>
                        </a:rPr>
                        <m:t>𝒙</m:t>
                      </m:r>
                      <m:r>
                        <a:rPr lang="en-US" sz="1800" i="1">
                          <a:solidFill>
                            <a:srgbClr val="000000"/>
                          </a:solidFill>
                          <a:effectLst/>
                          <a:latin typeface="Cambria Math" panose="02040503050406030204" pitchFamily="18" charset="0"/>
                          <a:ea typeface="Calibri" panose="020F0502020204030204" pitchFamily="34" charset="0"/>
                        </a:rPr>
                        <m:t>)=</m:t>
                      </m:r>
                      <m:nary>
                        <m:naryPr>
                          <m:chr m:val="∏"/>
                          <m:limLoc m:val="undOvr"/>
                          <m:ctrlPr>
                            <a:rPr lang="en-US" sz="1800" i="1">
                              <a:solidFill>
                                <a:srgbClr val="000000"/>
                              </a:solidFill>
                              <a:effectLst/>
                              <a:latin typeface="Cambria Math" panose="02040503050406030204" pitchFamily="18" charset="0"/>
                              <a:ea typeface="Calibri" panose="020F0502020204030204" pitchFamily="34" charset="0"/>
                            </a:rPr>
                          </m:ctrlPr>
                        </m:naryPr>
                        <m:sub>
                          <m:r>
                            <a:rPr lang="en-US" sz="1800" i="1">
                              <a:solidFill>
                                <a:srgbClr val="000000"/>
                              </a:solidFill>
                              <a:effectLst/>
                              <a:latin typeface="Cambria Math" panose="02040503050406030204" pitchFamily="18" charset="0"/>
                              <a:ea typeface="Calibri" panose="020F0502020204030204" pitchFamily="34" charset="0"/>
                            </a:rPr>
                            <m:t>𝑗</m:t>
                          </m:r>
                          <m:r>
                            <a:rPr lang="en-US" sz="1800" i="1">
                              <a:solidFill>
                                <a:srgbClr val="000000"/>
                              </a:solidFill>
                              <a:effectLst/>
                              <a:latin typeface="Cambria Math" panose="02040503050406030204" pitchFamily="18" charset="0"/>
                              <a:ea typeface="Calibri" panose="020F0502020204030204" pitchFamily="34" charset="0"/>
                            </a:rPr>
                            <m:t>=1</m:t>
                          </m:r>
                        </m:sub>
                        <m:sup>
                          <m:r>
                            <a:rPr lang="en-US" sz="1800" i="1">
                              <a:solidFill>
                                <a:srgbClr val="000000"/>
                              </a:solidFill>
                              <a:effectLst/>
                              <a:latin typeface="Cambria Math" panose="02040503050406030204" pitchFamily="18" charset="0"/>
                              <a:ea typeface="Calibri" panose="020F0502020204030204" pitchFamily="34" charset="0"/>
                            </a:rPr>
                            <m:t>𝑝</m:t>
                          </m:r>
                        </m:sup>
                        <m:e>
                          <m:r>
                            <a:rPr lang="en-US" sz="1800" i="1">
                              <a:solidFill>
                                <a:srgbClr val="000000"/>
                              </a:solidFill>
                              <a:effectLst/>
                              <a:latin typeface="Cambria Math" panose="02040503050406030204" pitchFamily="18" charset="0"/>
                              <a:ea typeface="Calibri" panose="020F0502020204030204" pitchFamily="34" charset="0"/>
                            </a:rPr>
                            <m:t>𝑃𝑜𝑖</m:t>
                          </m:r>
                          <m:r>
                            <a:rPr lang="en-US" sz="1800" i="1">
                              <a:solidFill>
                                <a:srgbClr val="000000"/>
                              </a:solidFill>
                              <a:effectLst/>
                              <a:latin typeface="Cambria Math" panose="02040503050406030204" pitchFamily="18" charset="0"/>
                              <a:ea typeface="Calibri" panose="020F0502020204030204" pitchFamily="34" charset="0"/>
                            </a:rPr>
                            <m:t>(</m:t>
                          </m:r>
                          <m:sSub>
                            <m:sSubPr>
                              <m:ctrlPr>
                                <a:rPr lang="en-US" sz="1800" i="1">
                                  <a:solidFill>
                                    <a:srgbClr val="000000"/>
                                  </a:solidFill>
                                  <a:effectLst/>
                                  <a:latin typeface="Cambria Math" panose="02040503050406030204" pitchFamily="18" charset="0"/>
                                  <a:ea typeface="Calibri" panose="020F0502020204030204" pitchFamily="34" charset="0"/>
                                </a:rPr>
                              </m:ctrlPr>
                            </m:sSubPr>
                            <m:e>
                              <m:acc>
                                <m:accPr>
                                  <m:chr m:val="̂"/>
                                  <m:ctrlPr>
                                    <a:rPr lang="en-US" sz="1800" i="1">
                                      <a:solidFill>
                                        <a:srgbClr val="000000"/>
                                      </a:solidFill>
                                      <a:effectLst/>
                                      <a:latin typeface="Cambria Math" panose="02040503050406030204" pitchFamily="18" charset="0"/>
                                      <a:ea typeface="Calibri" panose="020F0502020204030204" pitchFamily="34" charset="0"/>
                                    </a:rPr>
                                  </m:ctrlPr>
                                </m:accPr>
                                <m:e>
                                  <m:r>
                                    <a:rPr lang="en-US" sz="1800" i="1">
                                      <a:solidFill>
                                        <a:srgbClr val="000000"/>
                                      </a:solidFill>
                                      <a:effectLst/>
                                      <a:latin typeface="Cambria Math" panose="02040503050406030204" pitchFamily="18" charset="0"/>
                                      <a:ea typeface="Calibri" panose="020F0502020204030204" pitchFamily="34" charset="0"/>
                                    </a:rPr>
                                    <m:t>𝑥</m:t>
                                  </m:r>
                                </m:e>
                              </m:acc>
                            </m:e>
                            <m:sub>
                              <m:r>
                                <a:rPr lang="en-US" sz="1800" i="1">
                                  <a:solidFill>
                                    <a:srgbClr val="000000"/>
                                  </a:solidFill>
                                  <a:effectLst/>
                                  <a:latin typeface="Cambria Math" panose="02040503050406030204" pitchFamily="18" charset="0"/>
                                  <a:ea typeface="Calibri" panose="020F0502020204030204" pitchFamily="34" charset="0"/>
                                </a:rPr>
                                <m:t>𝑗</m:t>
                              </m:r>
                            </m:sub>
                          </m:sSub>
                          <m:r>
                            <a:rPr lang="en-US" sz="1800" i="1">
                              <a:solidFill>
                                <a:srgbClr val="000000"/>
                              </a:solidFill>
                              <a:effectLst/>
                              <a:latin typeface="Cambria Math" panose="02040503050406030204" pitchFamily="18" charset="0"/>
                              <a:ea typeface="Calibri" panose="020F0502020204030204" pitchFamily="34" charset="0"/>
                            </a:rPr>
                            <m:t>;</m:t>
                          </m:r>
                          <m:sSub>
                            <m:sSubPr>
                              <m:ctrlPr>
                                <a:rPr lang="en-US" sz="1800" i="1">
                                  <a:solidFill>
                                    <a:srgbClr val="000000"/>
                                  </a:solidFill>
                                  <a:effectLst/>
                                  <a:latin typeface="Cambria Math" panose="02040503050406030204" pitchFamily="18" charset="0"/>
                                  <a:ea typeface="Calibri" panose="020F0502020204030204" pitchFamily="34" charset="0"/>
                                </a:rPr>
                              </m:ctrlPr>
                            </m:sSubPr>
                            <m:e>
                              <m:r>
                                <a:rPr lang="en-US" sz="1800" i="1">
                                  <a:solidFill>
                                    <a:srgbClr val="000000"/>
                                  </a:solidFill>
                                  <a:effectLst/>
                                  <a:latin typeface="Cambria Math" panose="02040503050406030204" pitchFamily="18" charset="0"/>
                                  <a:ea typeface="Calibri" panose="020F0502020204030204" pitchFamily="34" charset="0"/>
                                </a:rPr>
                                <m:t>𝜆</m:t>
                              </m:r>
                            </m:e>
                            <m:sub>
                              <m:r>
                                <a:rPr lang="en-US" sz="1800" i="1">
                                  <a:solidFill>
                                    <a:srgbClr val="000000"/>
                                  </a:solidFill>
                                  <a:effectLst/>
                                  <a:latin typeface="Cambria Math" panose="02040503050406030204" pitchFamily="18" charset="0"/>
                                  <a:ea typeface="Calibri" panose="020F0502020204030204" pitchFamily="34" charset="0"/>
                                </a:rPr>
                                <m:t>𝑗</m:t>
                              </m:r>
                            </m:sub>
                          </m:sSub>
                          <m:r>
                            <a:rPr lang="en-US" sz="1800" i="1">
                              <a:solidFill>
                                <a:srgbClr val="000000"/>
                              </a:solidFill>
                              <a:effectLst/>
                              <a:latin typeface="Cambria Math" panose="02040503050406030204" pitchFamily="18" charset="0"/>
                              <a:ea typeface="Calibri" panose="020F0502020204030204" pitchFamily="34" charset="0"/>
                            </a:rPr>
                            <m:t>=</m:t>
                          </m:r>
                          <m:sSub>
                            <m:sSubPr>
                              <m:ctrlPr>
                                <a:rPr lang="en-US" sz="1800" i="1">
                                  <a:solidFill>
                                    <a:srgbClr val="000000"/>
                                  </a:solidFill>
                                  <a:effectLst/>
                                  <a:latin typeface="Cambria Math" panose="02040503050406030204" pitchFamily="18" charset="0"/>
                                  <a:ea typeface="Calibri" panose="020F0502020204030204" pitchFamily="34" charset="0"/>
                                </a:rPr>
                              </m:ctrlPr>
                            </m:sSubPr>
                            <m:e>
                              <m:r>
                                <a:rPr lang="en-US" sz="1800" i="1">
                                  <a:solidFill>
                                    <a:srgbClr val="000000"/>
                                  </a:solidFill>
                                  <a:effectLst/>
                                  <a:latin typeface="Cambria Math" panose="02040503050406030204" pitchFamily="18" charset="0"/>
                                  <a:ea typeface="Calibri" panose="020F0502020204030204" pitchFamily="34" charset="0"/>
                                </a:rPr>
                                <m:t>𝑥</m:t>
                              </m:r>
                            </m:e>
                            <m:sub>
                              <m:r>
                                <a:rPr lang="en-US" sz="1800" i="1">
                                  <a:solidFill>
                                    <a:srgbClr val="000000"/>
                                  </a:solidFill>
                                  <a:effectLst/>
                                  <a:latin typeface="Cambria Math" panose="02040503050406030204" pitchFamily="18" charset="0"/>
                                  <a:ea typeface="Calibri" panose="020F0502020204030204" pitchFamily="34" charset="0"/>
                                </a:rPr>
                                <m:t>𝑗</m:t>
                              </m:r>
                            </m:sub>
                          </m:sSub>
                          <m:r>
                            <a:rPr lang="en-US" sz="1800" i="1">
                              <a:solidFill>
                                <a:srgbClr val="000000"/>
                              </a:solidFill>
                              <a:effectLst/>
                              <a:latin typeface="Cambria Math" panose="02040503050406030204" pitchFamily="18" charset="0"/>
                              <a:ea typeface="Calibri" panose="020F0502020204030204" pitchFamily="34" charset="0"/>
                            </a:rPr>
                            <m:t>)</m:t>
                          </m:r>
                        </m:e>
                      </m:nary>
                      <m:r>
                        <a:rPr lang="en-US" sz="1800" i="1">
                          <a:solidFill>
                            <a:srgbClr val="000000"/>
                          </a:solidFill>
                          <a:effectLst/>
                          <a:latin typeface="Cambria Math" panose="02040503050406030204" pitchFamily="18" charset="0"/>
                          <a:ea typeface="Calibri" panose="020F0502020204030204" pitchFamily="34" charset="0"/>
                        </a:rPr>
                        <m:t>=</m:t>
                      </m:r>
                      <m:nary>
                        <m:naryPr>
                          <m:chr m:val="∏"/>
                          <m:limLoc m:val="undOvr"/>
                          <m:ctrlPr>
                            <a:rPr lang="en-US" sz="1800" i="1">
                              <a:solidFill>
                                <a:srgbClr val="000000"/>
                              </a:solidFill>
                              <a:effectLst/>
                              <a:latin typeface="Cambria Math" panose="02040503050406030204" pitchFamily="18" charset="0"/>
                              <a:ea typeface="Calibri" panose="020F0502020204030204" pitchFamily="34" charset="0"/>
                            </a:rPr>
                          </m:ctrlPr>
                        </m:naryPr>
                        <m:sub>
                          <m:r>
                            <a:rPr lang="en-US" sz="1800" i="1">
                              <a:solidFill>
                                <a:srgbClr val="000000"/>
                              </a:solidFill>
                              <a:effectLst/>
                              <a:latin typeface="Cambria Math" panose="02040503050406030204" pitchFamily="18" charset="0"/>
                              <a:ea typeface="Calibri" panose="020F0502020204030204" pitchFamily="34" charset="0"/>
                            </a:rPr>
                            <m:t>𝑗</m:t>
                          </m:r>
                          <m:r>
                            <a:rPr lang="en-US" sz="1800" i="1">
                              <a:solidFill>
                                <a:srgbClr val="000000"/>
                              </a:solidFill>
                              <a:effectLst/>
                              <a:latin typeface="Cambria Math" panose="02040503050406030204" pitchFamily="18" charset="0"/>
                              <a:ea typeface="Calibri" panose="020F0502020204030204" pitchFamily="34" charset="0"/>
                            </a:rPr>
                            <m:t>=1</m:t>
                          </m:r>
                        </m:sub>
                        <m:sup>
                          <m:r>
                            <a:rPr lang="en-US" sz="1800" i="1">
                              <a:solidFill>
                                <a:srgbClr val="000000"/>
                              </a:solidFill>
                              <a:effectLst/>
                              <a:latin typeface="Cambria Math" panose="02040503050406030204" pitchFamily="18" charset="0"/>
                              <a:ea typeface="Calibri" panose="020F0502020204030204" pitchFamily="34" charset="0"/>
                            </a:rPr>
                            <m:t>𝑝</m:t>
                          </m:r>
                        </m:sup>
                        <m:e>
                          <m:f>
                            <m:fPr>
                              <m:ctrlPr>
                                <a:rPr lang="en-US" sz="1800" i="1">
                                  <a:solidFill>
                                    <a:srgbClr val="000000"/>
                                  </a:solidFill>
                                  <a:effectLst/>
                                  <a:latin typeface="Cambria Math" panose="02040503050406030204" pitchFamily="18" charset="0"/>
                                  <a:ea typeface="Calibri" panose="020F0502020204030204" pitchFamily="34" charset="0"/>
                                </a:rPr>
                              </m:ctrlPr>
                            </m:fPr>
                            <m:num>
                              <m:sSubSup>
                                <m:sSubSupPr>
                                  <m:ctrlPr>
                                    <a:rPr lang="en-US" sz="1800" i="1">
                                      <a:solidFill>
                                        <a:srgbClr val="000000"/>
                                      </a:solidFill>
                                      <a:effectLst/>
                                      <a:latin typeface="Cambria Math" panose="02040503050406030204" pitchFamily="18" charset="0"/>
                                      <a:ea typeface="Calibri" panose="020F0502020204030204" pitchFamily="34" charset="0"/>
                                    </a:rPr>
                                  </m:ctrlPr>
                                </m:sSubSupPr>
                                <m:e>
                                  <m:r>
                                    <a:rPr lang="en-US" sz="1800" i="1">
                                      <a:solidFill>
                                        <a:srgbClr val="000000"/>
                                      </a:solidFill>
                                      <a:effectLst/>
                                      <a:latin typeface="Cambria Math" panose="02040503050406030204" pitchFamily="18" charset="0"/>
                                      <a:ea typeface="Calibri" panose="020F0502020204030204" pitchFamily="34" charset="0"/>
                                    </a:rPr>
                                    <m:t>𝑥</m:t>
                                  </m:r>
                                </m:e>
                                <m:sub>
                                  <m:r>
                                    <a:rPr lang="en-US" sz="1800" i="1">
                                      <a:solidFill>
                                        <a:srgbClr val="000000"/>
                                      </a:solidFill>
                                      <a:effectLst/>
                                      <a:latin typeface="Cambria Math" panose="02040503050406030204" pitchFamily="18" charset="0"/>
                                      <a:ea typeface="Calibri" panose="020F0502020204030204" pitchFamily="34" charset="0"/>
                                    </a:rPr>
                                    <m:t>𝑗</m:t>
                                  </m:r>
                                </m:sub>
                                <m:sup>
                                  <m:sSub>
                                    <m:sSubPr>
                                      <m:ctrlPr>
                                        <a:rPr lang="en-US" sz="1800" i="1">
                                          <a:solidFill>
                                            <a:srgbClr val="000000"/>
                                          </a:solidFill>
                                          <a:effectLst/>
                                          <a:latin typeface="Cambria Math" panose="02040503050406030204" pitchFamily="18" charset="0"/>
                                          <a:ea typeface="Calibri" panose="020F0502020204030204" pitchFamily="34" charset="0"/>
                                        </a:rPr>
                                      </m:ctrlPr>
                                    </m:sSubPr>
                                    <m:e>
                                      <m:acc>
                                        <m:accPr>
                                          <m:chr m:val="̂"/>
                                          <m:ctrlPr>
                                            <a:rPr lang="en-US" sz="1800" i="1">
                                              <a:solidFill>
                                                <a:srgbClr val="000000"/>
                                              </a:solidFill>
                                              <a:effectLst/>
                                              <a:latin typeface="Cambria Math" panose="02040503050406030204" pitchFamily="18" charset="0"/>
                                              <a:ea typeface="Calibri" panose="020F0502020204030204" pitchFamily="34" charset="0"/>
                                            </a:rPr>
                                          </m:ctrlPr>
                                        </m:accPr>
                                        <m:e>
                                          <m:r>
                                            <a:rPr lang="en-US" sz="1800" i="1">
                                              <a:solidFill>
                                                <a:srgbClr val="000000"/>
                                              </a:solidFill>
                                              <a:effectLst/>
                                              <a:latin typeface="Cambria Math" panose="02040503050406030204" pitchFamily="18" charset="0"/>
                                              <a:ea typeface="Calibri" panose="020F0502020204030204" pitchFamily="34" charset="0"/>
                                            </a:rPr>
                                            <m:t>𝑥</m:t>
                                          </m:r>
                                        </m:e>
                                      </m:acc>
                                    </m:e>
                                    <m:sub>
                                      <m:r>
                                        <a:rPr lang="en-US" sz="1800" i="1">
                                          <a:solidFill>
                                            <a:srgbClr val="000000"/>
                                          </a:solidFill>
                                          <a:effectLst/>
                                          <a:latin typeface="Cambria Math" panose="02040503050406030204" pitchFamily="18" charset="0"/>
                                          <a:ea typeface="Calibri" panose="020F0502020204030204" pitchFamily="34" charset="0"/>
                                        </a:rPr>
                                        <m:t>𝑗</m:t>
                                      </m:r>
                                    </m:sub>
                                  </m:sSub>
                                </m:sup>
                              </m:sSubSup>
                              <m:sSup>
                                <m:sSupPr>
                                  <m:ctrlPr>
                                    <a:rPr lang="en-US" sz="1800" i="1">
                                      <a:solidFill>
                                        <a:srgbClr val="000000"/>
                                      </a:solidFill>
                                      <a:effectLst/>
                                      <a:latin typeface="Cambria Math" panose="02040503050406030204" pitchFamily="18" charset="0"/>
                                      <a:ea typeface="Calibri" panose="020F0502020204030204" pitchFamily="34" charset="0"/>
                                    </a:rPr>
                                  </m:ctrlPr>
                                </m:sSupPr>
                                <m:e>
                                  <m:r>
                                    <a:rPr lang="en-US" sz="1800" i="1">
                                      <a:solidFill>
                                        <a:srgbClr val="000000"/>
                                      </a:solidFill>
                                      <a:effectLst/>
                                      <a:latin typeface="Cambria Math" panose="02040503050406030204" pitchFamily="18" charset="0"/>
                                      <a:ea typeface="Calibri" panose="020F0502020204030204" pitchFamily="34" charset="0"/>
                                    </a:rPr>
                                    <m:t>𝑒</m:t>
                                  </m:r>
                                </m:e>
                                <m:sup>
                                  <m:r>
                                    <a:rPr lang="en-US" sz="1800" i="1">
                                      <a:solidFill>
                                        <a:srgbClr val="000000"/>
                                      </a:solidFill>
                                      <a:effectLst/>
                                      <a:latin typeface="Cambria Math" panose="02040503050406030204" pitchFamily="18" charset="0"/>
                                      <a:ea typeface="Calibri" panose="020F0502020204030204" pitchFamily="34" charset="0"/>
                                    </a:rPr>
                                    <m:t>−</m:t>
                                  </m:r>
                                  <m:sSub>
                                    <m:sSubPr>
                                      <m:ctrlPr>
                                        <a:rPr lang="en-US" sz="1800" i="1">
                                          <a:solidFill>
                                            <a:srgbClr val="000000"/>
                                          </a:solidFill>
                                          <a:effectLst/>
                                          <a:latin typeface="Cambria Math" panose="02040503050406030204" pitchFamily="18" charset="0"/>
                                          <a:ea typeface="Calibri" panose="020F0502020204030204" pitchFamily="34" charset="0"/>
                                        </a:rPr>
                                      </m:ctrlPr>
                                    </m:sSubPr>
                                    <m:e>
                                      <m:r>
                                        <a:rPr lang="en-US" sz="1800" i="1">
                                          <a:solidFill>
                                            <a:srgbClr val="000000"/>
                                          </a:solidFill>
                                          <a:effectLst/>
                                          <a:latin typeface="Cambria Math" panose="02040503050406030204" pitchFamily="18" charset="0"/>
                                          <a:ea typeface="Calibri" panose="020F0502020204030204" pitchFamily="34" charset="0"/>
                                        </a:rPr>
                                        <m:t>𝑥</m:t>
                                      </m:r>
                                    </m:e>
                                    <m:sub>
                                      <m:r>
                                        <a:rPr lang="en-US" sz="1800" i="1">
                                          <a:solidFill>
                                            <a:srgbClr val="000000"/>
                                          </a:solidFill>
                                          <a:effectLst/>
                                          <a:latin typeface="Cambria Math" panose="02040503050406030204" pitchFamily="18" charset="0"/>
                                          <a:ea typeface="Calibri" panose="020F0502020204030204" pitchFamily="34" charset="0"/>
                                        </a:rPr>
                                        <m:t>𝑗</m:t>
                                      </m:r>
                                    </m:sub>
                                  </m:sSub>
                                </m:sup>
                              </m:sSup>
                            </m:num>
                            <m:den>
                              <m:sSub>
                                <m:sSubPr>
                                  <m:ctrlPr>
                                    <a:rPr lang="en-US" sz="1800" i="1">
                                      <a:solidFill>
                                        <a:srgbClr val="000000"/>
                                      </a:solidFill>
                                      <a:effectLst/>
                                      <a:latin typeface="Cambria Math" panose="02040503050406030204" pitchFamily="18" charset="0"/>
                                      <a:ea typeface="Calibri" panose="020F0502020204030204" pitchFamily="34" charset="0"/>
                                    </a:rPr>
                                  </m:ctrlPr>
                                </m:sSubPr>
                                <m:e>
                                  <m:acc>
                                    <m:accPr>
                                      <m:chr m:val="̂"/>
                                      <m:ctrlPr>
                                        <a:rPr lang="en-US" sz="1800" i="1">
                                          <a:solidFill>
                                            <a:srgbClr val="000000"/>
                                          </a:solidFill>
                                          <a:effectLst/>
                                          <a:latin typeface="Cambria Math" panose="02040503050406030204" pitchFamily="18" charset="0"/>
                                          <a:ea typeface="Calibri" panose="020F0502020204030204" pitchFamily="34" charset="0"/>
                                        </a:rPr>
                                      </m:ctrlPr>
                                    </m:accPr>
                                    <m:e>
                                      <m:r>
                                        <a:rPr lang="en-US" sz="1800" i="1">
                                          <a:solidFill>
                                            <a:srgbClr val="000000"/>
                                          </a:solidFill>
                                          <a:effectLst/>
                                          <a:latin typeface="Cambria Math" panose="02040503050406030204" pitchFamily="18" charset="0"/>
                                          <a:ea typeface="Calibri" panose="020F0502020204030204" pitchFamily="34" charset="0"/>
                                        </a:rPr>
                                        <m:t>𝑥</m:t>
                                      </m:r>
                                    </m:e>
                                  </m:acc>
                                </m:e>
                                <m:sub>
                                  <m:r>
                                    <a:rPr lang="en-US" sz="1800" i="1">
                                      <a:solidFill>
                                        <a:srgbClr val="000000"/>
                                      </a:solidFill>
                                      <a:effectLst/>
                                      <a:latin typeface="Cambria Math" panose="02040503050406030204" pitchFamily="18" charset="0"/>
                                      <a:ea typeface="Calibri" panose="020F0502020204030204" pitchFamily="34" charset="0"/>
                                    </a:rPr>
                                    <m:t>𝑗</m:t>
                                  </m:r>
                                </m:sub>
                              </m:sSub>
                              <m:r>
                                <a:rPr lang="en-US" sz="1800" i="1">
                                  <a:solidFill>
                                    <a:srgbClr val="000000"/>
                                  </a:solidFill>
                                  <a:effectLst/>
                                  <a:latin typeface="Cambria Math" panose="02040503050406030204" pitchFamily="18" charset="0"/>
                                  <a:ea typeface="Calibri" panose="020F0502020204030204" pitchFamily="34" charset="0"/>
                                </a:rPr>
                                <m:t>!</m:t>
                              </m:r>
                            </m:den>
                          </m:f>
                          <m:r>
                            <a:rPr lang="en-US" sz="1800" i="1">
                              <a:solidFill>
                                <a:srgbClr val="000000"/>
                              </a:solidFill>
                              <a:effectLst/>
                              <a:latin typeface="Cambria Math" panose="02040503050406030204" pitchFamily="18" charset="0"/>
                              <a:ea typeface="Calibri" panose="020F0502020204030204" pitchFamily="34" charset="0"/>
                            </a:rPr>
                            <m:t>.</m:t>
                          </m:r>
                        </m:e>
                      </m:nary>
                    </m:oMath>
                  </m:oMathPara>
                </a14:m>
                <a:endParaRPr lang="en-US" sz="1800" dirty="0">
                  <a:solidFill>
                    <a:srgbClr val="000000"/>
                  </a:solidFill>
                  <a:effectLst/>
                  <a:latin typeface="Times New Roman" panose="02020603050405020304" pitchFamily="18" charset="0"/>
                  <a:ea typeface="Calibri" panose="020F0502020204030204" pitchFamily="34" charset="0"/>
                </a:endParaRPr>
              </a:p>
              <a:p>
                <a:pPr algn="ctr"/>
                <a14:m>
                  <m:oMath xmlns:m="http://schemas.openxmlformats.org/officeDocument/2006/math">
                    <m:r>
                      <a:rPr lang="en-US" sz="1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effectLst/>
                            <a:latin typeface="Cambria Math" panose="02040503050406030204" pitchFamily="18"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log</m:t>
                        </m:r>
                      </m:fName>
                      <m:e>
                        <m:func>
                          <m:funcPr>
                            <m:ctrlPr>
                              <a:rPr lang="en-US" sz="1800" i="1">
                                <a:effectLst/>
                                <a:latin typeface="Cambria Math" panose="02040503050406030204" pitchFamily="18"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Pr</m:t>
                            </m:r>
                          </m:fName>
                          <m:e>
                            <m:d>
                              <m:dPr>
                                <m:endChr m:val="|"/>
                                <m:ctrlPr>
                                  <a:rPr lang="en-US" sz="1800" i="1">
                                    <a:effectLst/>
                                    <a:latin typeface="Cambria Math" panose="02040503050406030204" pitchFamily="18" charset="0"/>
                                  </a:rPr>
                                </m:ctrlPr>
                              </m:dPr>
                              <m:e>
                                <m:acc>
                                  <m:accPr>
                                    <m:chr m:val="̂"/>
                                    <m:ctrlPr>
                                      <a:rPr lang="en-US" sz="1800" b="1" i="1">
                                        <a:effectLst/>
                                        <a:latin typeface="Cambria Math" panose="02040503050406030204" pitchFamily="18" charset="0"/>
                                      </a:rPr>
                                    </m:ctrlPr>
                                  </m:acc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acc>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e>
                            </m:d>
                          </m:e>
                        </m:func>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𝑿</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func>
                    <m:nary>
                      <m:naryPr>
                        <m:chr m:val="∑"/>
                        <m:limLoc m:val="undOvr"/>
                        <m:ctrlPr>
                          <a:rPr lang="en-US" sz="1800" i="1">
                            <a:effectLst/>
                            <a:latin typeface="Cambria Math" panose="02040503050406030204" pitchFamily="18" charset="0"/>
                          </a:rPr>
                        </m:ctrlPr>
                      </m:naryPr>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𝑝</m:t>
                        </m:r>
                      </m:sup>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e>
                    </m:nary>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effectLst/>
                            <a:latin typeface="Cambria Math" panose="02040503050406030204" pitchFamily="18" charset="0"/>
                          </a:rPr>
                        </m:ctrlPr>
                      </m:sSubPr>
                      <m:e>
                        <m:acc>
                          <m:accPr>
                            <m:chr m:val="̂"/>
                            <m:ctrlPr>
                              <a:rPr lang="en-US" sz="1800" i="1">
                                <a:effectLst/>
                                <a:latin typeface="Cambria Math" panose="02040503050406030204" pitchFamily="18" charset="0"/>
                              </a:rPr>
                            </m:ctrlPr>
                          </m:acc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acc>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func>
                      <m:funcPr>
                        <m:ctrlPr>
                          <a:rPr lang="en-US" sz="1800" i="1">
                            <a:effectLst/>
                            <a:latin typeface="Cambria Math" panose="02040503050406030204" pitchFamily="18"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log</m:t>
                        </m:r>
                      </m:fName>
                      <m:e>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e>
                    </m:func>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effectLst/>
                            <a:latin typeface="Cambria Math" panose="02040503050406030204" pitchFamily="18"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log</m:t>
                        </m:r>
                      </m:fName>
                      <m:e>
                        <m:sSub>
                          <m:sSubPr>
                            <m:ctrlPr>
                              <a:rPr lang="en-US" sz="1800" i="1">
                                <a:effectLst/>
                                <a:latin typeface="Cambria Math" panose="02040503050406030204" pitchFamily="18" charset="0"/>
                              </a:rPr>
                            </m:ctrlPr>
                          </m:sSubPr>
                          <m:e>
                            <m:acc>
                              <m:accPr>
                                <m:chr m:val="̂"/>
                                <m:ctrlPr>
                                  <a:rPr lang="en-US" sz="1800" i="1">
                                    <a:effectLst/>
                                    <a:latin typeface="Cambria Math" panose="02040503050406030204" pitchFamily="18" charset="0"/>
                                  </a:rPr>
                                </m:ctrlPr>
                              </m:acc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acc>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func>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dirty="0">
                    <a:effectLst/>
                  </a:rPr>
                  <a:t>. </a:t>
                </a:r>
              </a:p>
              <a:p>
                <a:pPr marL="285750" indent="-285750">
                  <a:buFont typeface="Arial" panose="020B0604020202020204" pitchFamily="34" charset="0"/>
                  <a:buChar char="•"/>
                </a:pPr>
                <a:r>
                  <a:rPr lang="en-US" sz="1800" dirty="0"/>
                  <a:t>Thus we have,</a:t>
                </a:r>
              </a:p>
              <a:p>
                <a:pPr algn="ctr"/>
                <a14:m>
                  <m:oMath xmlns:m="http://schemas.openxmlformats.org/officeDocument/2006/math">
                    <m:sSubSup>
                      <m:sSubSupPr>
                        <m:ctrlPr>
                          <a:rPr lang="en-US" sz="1800" i="1" smtClean="0">
                            <a:effectLst/>
                            <a:latin typeface="Cambria Math" panose="02040503050406030204" pitchFamily="18" charset="0"/>
                          </a:rPr>
                        </m:ctrlPr>
                      </m:sSubSup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𝐿</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𝑢𝑠</m:t>
                        </m:r>
                      </m:sub>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𝑝𝑜𝑖</m:t>
                        </m:r>
                      </m:sup>
                    </m:sSubSup>
                    <m:d>
                      <m:dPr>
                        <m:ctrlPr>
                          <a:rPr lang="en-US" sz="18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𝑫</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𝜃</m:t>
                            </m:r>
                          </m:sub>
                        </m:sSub>
                        <m:d>
                          <m:dPr>
                            <m:ctrlPr>
                              <a:rPr lang="en-US" sz="18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chr m:val="∑"/>
                        <m:limLoc m:val="undOvr"/>
                        <m:ctrlPr>
                          <a:rPr lang="en-US" sz="1800" i="1">
                            <a:effectLst/>
                            <a:latin typeface="Cambria Math" panose="02040503050406030204" pitchFamily="18" charset="0"/>
                          </a:rPr>
                        </m:ctrlPr>
                      </m:naryPr>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𝑝</m:t>
                        </m:r>
                      </m:sup>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nary>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𝑫</m:t>
                        </m:r>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𝜃</m:t>
                            </m:r>
                          </m:sub>
                        </m:sSub>
                        <m:d>
                          <m:dPr>
                            <m:ctrlPr>
                              <a:rPr lang="en-US" sz="18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func>
                      <m:funcPr>
                        <m:ctrlPr>
                          <a:rPr lang="en-US" sz="1800" i="1">
                            <a:effectLst/>
                            <a:latin typeface="Cambria Math" panose="02040503050406030204" pitchFamily="18"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log</m:t>
                        </m:r>
                      </m:fName>
                      <m:e>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e>
                    </m:func>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effectLst/>
                            <a:latin typeface="Cambria Math" panose="02040503050406030204" pitchFamily="18"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log</m:t>
                        </m:r>
                      </m:fName>
                      <m:e>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𝑫</m:t>
                            </m:r>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𝜃</m:t>
                                </m:r>
                              </m:sub>
                            </m:sSub>
                            <m:d>
                              <m:dPr>
                                <m:ctrlPr>
                                  <a:rPr lang="en-US" sz="18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func>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dirty="0">
                    <a:effectLst/>
                  </a:rPr>
                  <a:t>. </a:t>
                </a:r>
                <a:endParaRPr lang="en-US" sz="1800" dirty="0"/>
              </a:p>
            </p:txBody>
          </p:sp>
        </mc:Choice>
        <mc:Fallback xmlns="">
          <p:sp>
            <p:nvSpPr>
              <p:cNvPr id="3" name="Subtitle 2">
                <a:extLst>
                  <a:ext uri="{FF2B5EF4-FFF2-40B4-BE49-F238E27FC236}">
                    <a16:creationId xmlns:a16="http://schemas.microsoft.com/office/drawing/2014/main" id="{AD992CE9-04FF-DB4F-8860-10D85C7A0E54}"/>
                  </a:ext>
                </a:extLst>
              </p:cNvPr>
              <p:cNvSpPr>
                <a:spLocks noGrp="1" noRot="1" noChangeAspect="1" noMove="1" noResize="1" noEditPoints="1" noAdjustHandles="1" noChangeArrowheads="1" noChangeShapeType="1" noTextEdit="1"/>
              </p:cNvSpPr>
              <p:nvPr>
                <p:ph type="subTitle" idx="1"/>
              </p:nvPr>
            </p:nvSpPr>
            <p:spPr>
              <a:blipFill>
                <a:blip r:embed="rId3"/>
                <a:stretch>
                  <a:fillRect l="-482" t="-1581" b="-17391"/>
                </a:stretch>
              </a:blipFill>
            </p:spPr>
            <p:txBody>
              <a:bodyPr/>
              <a:lstStyle/>
              <a:p>
                <a:r>
                  <a:rPr lang="en-US">
                    <a:noFill/>
                  </a:rPr>
                  <a:t> </a:t>
                </a:r>
              </a:p>
            </p:txBody>
          </p:sp>
        </mc:Fallback>
      </mc:AlternateContent>
    </p:spTree>
    <p:extLst>
      <p:ext uri="{BB962C8B-B14F-4D97-AF65-F5344CB8AC3E}">
        <p14:creationId xmlns:p14="http://schemas.microsoft.com/office/powerpoint/2010/main" val="2984289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Unsupervised Term: GNLL</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p:txBody>
              <a:bodyPr/>
              <a:lstStyle/>
              <a:p>
                <a:pPr marL="285750" indent="-285750">
                  <a:buFont typeface="Arial" panose="020B0604020202020204" pitchFamily="34" charset="0"/>
                  <a:buChar char="•"/>
                </a:pPr>
                <a:r>
                  <a:rPr lang="en-US" sz="1800" dirty="0"/>
                  <a:t>For high counts, Poisson distribution, </a:t>
                </a:r>
                <a14:m>
                  <m:oMath xmlns:m="http://schemas.openxmlformats.org/officeDocument/2006/math">
                    <m:r>
                      <a:rPr lang="en-US" sz="1800" b="0" i="1" smtClean="0">
                        <a:latin typeface="Cambria Math" panose="02040503050406030204" pitchFamily="18" charset="0"/>
                      </a:rPr>
                      <m:t>𝑃𝑜𝑖</m:t>
                    </m:r>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m:t>
                    </m:r>
                  </m:oMath>
                </a14:m>
                <a:r>
                  <a:rPr lang="en-US" sz="1800" dirty="0"/>
                  <a:t>, can be approximated with a Gaussian, </a:t>
                </a:r>
                <a14:m>
                  <m:oMath xmlns:m="http://schemas.openxmlformats.org/officeDocument/2006/math">
                    <m:r>
                      <a:rPr lang="en-US" sz="1800" i="1" smtClean="0">
                        <a:latin typeface="Cambria Math" panose="02040503050406030204" pitchFamily="18" charset="0"/>
                        <a:ea typeface="Cambria Math" panose="02040503050406030204" pitchFamily="18" charset="0"/>
                      </a:rPr>
                      <m:t>𝒩</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𝜇</m:t>
                    </m:r>
                    <m:r>
                      <a:rPr lang="en-US" sz="1800" b="0" i="1" smtClean="0">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𝜆</m:t>
                    </m:r>
                    <m:r>
                      <a:rPr lang="en-US" sz="1800" b="0" i="0" smtClean="0">
                        <a:latin typeface="Cambria Math" panose="02040503050406030204" pitchFamily="18" charset="0"/>
                        <a:ea typeface="Cambria Math" panose="02040503050406030204" pitchFamily="18" charset="0"/>
                      </a:rPr>
                      <m:t>, </m:t>
                    </m:r>
                    <m:sSup>
                      <m:sSupPr>
                        <m:ctrlPr>
                          <a:rPr lang="en-US" sz="1800" b="0" i="1" smtClean="0">
                            <a:latin typeface="Cambria Math" panose="02040503050406030204" pitchFamily="18" charset="0"/>
                            <a:ea typeface="Cambria Math" panose="02040503050406030204" pitchFamily="18" charset="0"/>
                          </a:rPr>
                        </m:ctrlPr>
                      </m:sSupPr>
                      <m:e>
                        <m:r>
                          <m:rPr>
                            <m:sty m:val="p"/>
                          </m:rPr>
                          <a:rPr lang="el-GR" sz="1800" b="0" i="1" smtClean="0">
                            <a:latin typeface="Cambria Math" panose="02040503050406030204" pitchFamily="18" charset="0"/>
                            <a:ea typeface="Cambria Math" panose="02040503050406030204" pitchFamily="18" charset="0"/>
                          </a:rPr>
                          <m:t>σ</m:t>
                        </m:r>
                      </m:e>
                      <m:sup>
                        <m:r>
                          <a:rPr lang="en-US" sz="1800" b="0" i="1" smtClean="0">
                            <a:latin typeface="Cambria Math" panose="02040503050406030204" pitchFamily="18" charset="0"/>
                            <a:ea typeface="Cambria Math" panose="02040503050406030204" pitchFamily="18" charset="0"/>
                          </a:rPr>
                          <m:t>2</m:t>
                        </m:r>
                      </m:sup>
                    </m:sSup>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m:t>
                    </m:r>
                  </m:oMath>
                </a14:m>
                <a:r>
                  <a:rPr lang="en-US" sz="1800" dirty="0"/>
                  <a:t>.</a:t>
                </a:r>
              </a:p>
              <a:p>
                <a:pPr marL="285750" indent="-285750">
                  <a:buFont typeface="Arial" panose="020B0604020202020204" pitchFamily="34" charset="0"/>
                  <a:buChar char="•"/>
                </a:pPr>
                <a:r>
                  <a:rPr lang="en-US" sz="1800" dirty="0"/>
                  <a:t>Similarly to before, can also use the Gaussian Negative Log-Likelihood as an unsupervised loss function:</a:t>
                </a:r>
              </a:p>
              <a:p>
                <a:pPr/>
                <a14:m>
                  <m:oMathPara xmlns:m="http://schemas.openxmlformats.org/officeDocument/2006/math">
                    <m:oMathParaPr>
                      <m:jc m:val="centerGroup"/>
                    </m:oMathParaPr>
                    <m:oMath xmlns:m="http://schemas.openxmlformats.org/officeDocument/2006/math">
                      <m:func>
                        <m:funcPr>
                          <m:ctrlPr>
                            <a:rPr lang="en-US" sz="1400" i="1" smtClean="0">
                              <a:effectLst/>
                              <a:latin typeface="Cambria Math" panose="02040503050406030204" pitchFamily="18"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Pr</m:t>
                          </m:r>
                        </m:fName>
                        <m:e>
                          <m:d>
                            <m:dPr>
                              <m:endChr m:val="|"/>
                              <m:ctrlPr>
                                <a:rPr lang="en-US" sz="1400" i="1">
                                  <a:effectLst/>
                                  <a:latin typeface="Cambria Math" panose="02040503050406030204" pitchFamily="18" charset="0"/>
                                </a:rPr>
                              </m:ctrlPr>
                            </m:dPr>
                            <m:e>
                              <m:acc>
                                <m:accPr>
                                  <m:chr m:val="̂"/>
                                  <m:ctrlPr>
                                    <a:rPr lang="en-US" sz="1400" b="1" i="1">
                                      <a:effectLst/>
                                      <a:latin typeface="Cambria Math" panose="02040503050406030204" pitchFamily="18" charset="0"/>
                                    </a:rPr>
                                  </m:ctrlPr>
                                </m:acc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acc>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e>
                          </m:d>
                        </m:e>
                      </m:func>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𝑿</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chr m:val="∏"/>
                          <m:limLoc m:val="undOvr"/>
                          <m:ctrlPr>
                            <a:rPr lang="en-US" sz="1400" i="1">
                              <a:effectLst/>
                              <a:latin typeface="Cambria Math" panose="02040503050406030204" pitchFamily="18" charset="0"/>
                            </a:rPr>
                          </m:ctrlPr>
                        </m:naryPr>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𝑝</m:t>
                          </m:r>
                        </m:sup>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𝒩</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i="1">
                                  <a:effectLst/>
                                  <a:latin typeface="Cambria Math" panose="02040503050406030204" pitchFamily="18" charset="0"/>
                                </a:rPr>
                              </m:ctrlPr>
                            </m:sSubPr>
                            <m:e>
                              <m:acc>
                                <m:accPr>
                                  <m:chr m:val="̂"/>
                                  <m:ctrlPr>
                                    <a:rPr lang="en-US" sz="1400" i="1">
                                      <a:effectLst/>
                                      <a:latin typeface="Cambria Math" panose="02040503050406030204" pitchFamily="18" charset="0"/>
                                    </a:rPr>
                                  </m:ctrlPr>
                                </m:acc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acc>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𝜇</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sz="1400" i="1">
                                  <a:effectLst/>
                                  <a:latin typeface="Cambria Math" panose="02040503050406030204" pitchFamily="18" charset="0"/>
                                </a:rPr>
                              </m:ctrlPr>
                            </m:sSubSup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𝜎</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b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nary>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ary>
                        <m:naryPr>
                          <m:chr m:val="∏"/>
                          <m:limLoc m:val="undOvr"/>
                          <m:ctrlPr>
                            <a:rPr lang="en-US" sz="1400" i="1">
                              <a:effectLst/>
                              <a:latin typeface="Cambria Math" panose="02040503050406030204" pitchFamily="18" charset="0"/>
                            </a:rPr>
                          </m:ctrlPr>
                        </m:naryPr>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𝑝</m:t>
                          </m:r>
                        </m:sup>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400" i="1">
                                  <a:effectLst/>
                                  <a:latin typeface="Cambria Math" panose="02040503050406030204" pitchFamily="18" charset="0"/>
                                </a:rPr>
                              </m:ctrlPr>
                            </m:fPr>
                            <m:num>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1400" i="1">
                                      <a:effectLst/>
                                      <a:latin typeface="Cambria Math" panose="02040503050406030204" pitchFamily="18" charset="0"/>
                                    </a:rPr>
                                  </m:ctrlPr>
                                </m:radPr>
                                <m:deg/>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sSub>
                                    <m:sSubPr>
                                      <m:ctrlPr>
                                        <a:rPr lang="en-US" sz="14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e>
                              </m:rad>
                            </m:den>
                          </m:f>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400" i="1">
                                  <a:effectLst/>
                                  <a:latin typeface="Cambria Math" panose="02040503050406030204" pitchFamily="18"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exp</m:t>
                              </m:r>
                            </m:fName>
                            <m:e>
                              <m:d>
                                <m:dPr>
                                  <m:ctrlPr>
                                    <a:rPr lang="en-US" sz="1400" i="1">
                                      <a:effectLst/>
                                      <a:latin typeface="Cambria Math" panose="02040503050406030204" pitchFamily="18" charset="0"/>
                                    </a:rPr>
                                  </m:ctrlPr>
                                </m:d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400" i="1">
                                          <a:effectLst/>
                                          <a:latin typeface="Cambria Math" panose="02040503050406030204" pitchFamily="18" charset="0"/>
                                        </a:rPr>
                                      </m:ctrlPr>
                                    </m:fPr>
                                    <m:num>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f>
                                    <m:fPr>
                                      <m:ctrlPr>
                                        <a:rPr lang="en-US" sz="1400" i="1">
                                          <a:effectLst/>
                                          <a:latin typeface="Cambria Math" panose="02040503050406030204" pitchFamily="18" charset="0"/>
                                        </a:rPr>
                                      </m:ctrlPr>
                                    </m:fPr>
                                    <m:num>
                                      <m:sSup>
                                        <m:sSupPr>
                                          <m:ctrlPr>
                                            <a:rPr lang="en-US" sz="1400" i="1">
                                              <a:effectLst/>
                                              <a:latin typeface="Cambria Math" panose="02040503050406030204" pitchFamily="18" charset="0"/>
                                            </a:rPr>
                                          </m:ctrlPr>
                                        </m:sSupPr>
                                        <m:e>
                                          <m:d>
                                            <m:dPr>
                                              <m:ctrlPr>
                                                <a:rPr lang="en-US" sz="1400" i="1">
                                                  <a:effectLst/>
                                                  <a:latin typeface="Cambria Math" panose="02040503050406030204" pitchFamily="18" charset="0"/>
                                                </a:rPr>
                                              </m:ctrlPr>
                                            </m:dPr>
                                            <m:e>
                                              <m:sSub>
                                                <m:sSubPr>
                                                  <m:ctrlPr>
                                                    <a:rPr lang="en-US" sz="1400" i="1">
                                                      <a:effectLst/>
                                                      <a:latin typeface="Cambria Math" panose="02040503050406030204" pitchFamily="18" charset="0"/>
                                                    </a:rPr>
                                                  </m:ctrlPr>
                                                </m:sSubPr>
                                                <m:e>
                                                  <m:acc>
                                                    <m:accPr>
                                                      <m:chr m:val="̂"/>
                                                      <m:ctrlPr>
                                                        <a:rPr lang="en-US" sz="1400" i="1">
                                                          <a:effectLst/>
                                                          <a:latin typeface="Cambria Math" panose="02040503050406030204" pitchFamily="18" charset="0"/>
                                                        </a:rPr>
                                                      </m:ctrlPr>
                                                    </m:acc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acc>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e>
                                          </m:d>
                                        </m:e>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num>
                                    <m:den>
                                      <m:sSub>
                                        <m:sSubPr>
                                          <m:ctrlPr>
                                            <a:rPr lang="en-US" sz="14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den>
                                  </m:f>
                                </m:e>
                              </m:d>
                            </m:e>
                          </m:func>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nary>
                    </m:oMath>
                  </m:oMathPara>
                </a14:m>
                <a:endParaRPr lang="en-US" sz="1800" dirty="0"/>
              </a:p>
              <a:p>
                <a:pPr/>
                <a14:m>
                  <m:oMathPara xmlns:m="http://schemas.openxmlformats.org/officeDocument/2006/math">
                    <m:oMathParaPr>
                      <m:jc m:val="centerGroup"/>
                    </m:oMathParaPr>
                    <m:oMath xmlns:m="http://schemas.openxmlformats.org/officeDocument/2006/math">
                      <m:sSubSup>
                        <m:sSubSupPr>
                          <m:ctrlPr>
                            <a:rPr lang="en-US" sz="1400" i="1" smtClean="0">
                              <a:effectLst/>
                              <a:latin typeface="Cambria Math" panose="02040503050406030204" pitchFamily="18" charset="0"/>
                            </a:rPr>
                          </m:ctrlPr>
                        </m:sSubSup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𝐿</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𝑢𝑠</m:t>
                          </m:r>
                        </m:sub>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𝒩</m:t>
                          </m:r>
                        </m:sup>
                      </m:sSubSup>
                      <m:d>
                        <m:dPr>
                          <m:ctrlPr>
                            <a:rPr lang="en-US" sz="14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𝑫</m:t>
                          </m:r>
                          <m:sSub>
                            <m:sSubPr>
                              <m:ctrlPr>
                                <a:rPr lang="en-US" sz="14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𝜃</m:t>
                              </m:r>
                            </m:sub>
                          </m:sSub>
                          <m:d>
                            <m:dPr>
                              <m:ctrlPr>
                                <a:rPr lang="en-US" sz="14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400" i="1">
                              <a:effectLst/>
                              <a:latin typeface="Cambria Math" panose="02040503050406030204" pitchFamily="18" charset="0"/>
                            </a:rPr>
                          </m:ctrlPr>
                        </m:fPr>
                        <m:num>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nary>
                        <m:naryPr>
                          <m:chr m:val="∑"/>
                          <m:limLoc m:val="undOvr"/>
                          <m:ctrlPr>
                            <a:rPr lang="en-US" sz="1400" i="1">
                              <a:effectLst/>
                              <a:latin typeface="Cambria Math" panose="02040503050406030204" pitchFamily="18" charset="0"/>
                            </a:rPr>
                          </m:ctrlPr>
                        </m:naryPr>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𝑝</m:t>
                          </m:r>
                        </m:sup>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400" i="1">
                                  <a:effectLst/>
                                  <a:latin typeface="Cambria Math" panose="02040503050406030204" pitchFamily="18"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log</m:t>
                              </m:r>
                            </m:fName>
                            <m:e>
                              <m:d>
                                <m:dPr>
                                  <m:ctrlPr>
                                    <a:rPr lang="en-US" sz="1400" i="1">
                                      <a:effectLst/>
                                      <a:latin typeface="Cambria Math" panose="02040503050406030204" pitchFamily="18" charset="0"/>
                                    </a:rPr>
                                  </m:ctrlPr>
                                </m:d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sSub>
                                    <m:sSubPr>
                                      <m:ctrlPr>
                                        <a:rPr lang="en-US" sz="14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e>
                              </m:d>
                            </m:e>
                          </m:func>
                        </m:e>
                      </m:nary>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400" i="1">
                              <a:effectLst/>
                              <a:latin typeface="Cambria Math" panose="02040503050406030204" pitchFamily="18" charset="0"/>
                            </a:rPr>
                          </m:ctrlPr>
                        </m:fPr>
                        <m:num>
                          <m:sSup>
                            <m:sSupPr>
                              <m:ctrlPr>
                                <a:rPr lang="en-US" sz="1400" i="1">
                                  <a:effectLst/>
                                  <a:latin typeface="Cambria Math" panose="02040503050406030204" pitchFamily="18" charset="0"/>
                                </a:rPr>
                              </m:ctrlPr>
                            </m:sSupPr>
                            <m:e>
                              <m:d>
                                <m:dPr>
                                  <m:ctrlPr>
                                    <a:rPr lang="en-US" sz="1400" i="1">
                                      <a:effectLst/>
                                      <a:latin typeface="Cambria Math" panose="02040503050406030204" pitchFamily="18" charset="0"/>
                                    </a:rPr>
                                  </m:ctrlPr>
                                </m:dPr>
                                <m:e>
                                  <m:sSub>
                                    <m:sSubPr>
                                      <m:ctrlPr>
                                        <a:rPr lang="en-US" sz="14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𝑫</m:t>
                                      </m:r>
                                      <m:sSub>
                                        <m:sSubPr>
                                          <m:ctrlPr>
                                            <a:rPr lang="en-US" sz="14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𝜃</m:t>
                                          </m:r>
                                        </m:sub>
                                      </m:sSub>
                                      <m:d>
                                        <m:dPr>
                                          <m:ctrlPr>
                                            <a:rPr lang="en-US" sz="14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e>
                              </m:d>
                            </m:e>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num>
                        <m:den>
                          <m:sSub>
                            <m:sSubPr>
                              <m:ctrlPr>
                                <a:rPr lang="en-US" sz="14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den>
                      </m:f>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dirty="0"/>
              </a:p>
              <a:p>
                <a:pPr marL="342900" indent="-342900">
                  <a:buFont typeface="Arial" panose="020B0604020202020204" pitchFamily="34" charset="0"/>
                  <a:buChar char="•"/>
                </a:pPr>
                <a:r>
                  <a:rPr lang="en-US" sz="1800" dirty="0"/>
                  <a:t>This approximation breaks down as counts approach 0, minimum variance threshold set at 1.</a:t>
                </a:r>
              </a:p>
            </p:txBody>
          </p:sp>
        </mc:Choice>
        <mc:Fallback xmlns="">
          <p:sp>
            <p:nvSpPr>
              <p:cNvPr id="3" name="Subtitle 2">
                <a:extLst>
                  <a:ext uri="{FF2B5EF4-FFF2-40B4-BE49-F238E27FC236}">
                    <a16:creationId xmlns:a16="http://schemas.microsoft.com/office/drawing/2014/main" id="{AD992CE9-04FF-DB4F-8860-10D85C7A0E54}"/>
                  </a:ext>
                </a:extLst>
              </p:cNvPr>
              <p:cNvSpPr>
                <a:spLocks noGrp="1" noRot="1" noChangeAspect="1" noMove="1" noResize="1" noEditPoints="1" noAdjustHandles="1" noChangeArrowheads="1" noChangeShapeType="1" noTextEdit="1"/>
              </p:cNvSpPr>
              <p:nvPr>
                <p:ph type="subTitle" idx="1"/>
              </p:nvPr>
            </p:nvSpPr>
            <p:spPr>
              <a:blipFill>
                <a:blip r:embed="rId3"/>
                <a:stretch>
                  <a:fillRect l="-482" t="-1581" b="-15020"/>
                </a:stretch>
              </a:blipFill>
            </p:spPr>
            <p:txBody>
              <a:bodyPr/>
              <a:lstStyle/>
              <a:p>
                <a:r>
                  <a:rPr lang="en-US">
                    <a:noFill/>
                  </a:rPr>
                  <a:t> </a:t>
                </a:r>
              </a:p>
            </p:txBody>
          </p:sp>
        </mc:Fallback>
      </mc:AlternateContent>
    </p:spTree>
    <p:extLst>
      <p:ext uri="{BB962C8B-B14F-4D97-AF65-F5344CB8AC3E}">
        <p14:creationId xmlns:p14="http://schemas.microsoft.com/office/powerpoint/2010/main" val="1848562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Unsupervised Term: SSE</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p:txBody>
              <a:bodyPr/>
              <a:lstStyle/>
              <a:p>
                <a:pPr marL="285750" indent="-285750">
                  <a:buFont typeface="Arial" panose="020B0604020202020204" pitchFamily="34" charset="0"/>
                  <a:buChar char="•"/>
                </a:pPr>
                <a:r>
                  <a:rPr lang="en-US" sz="1800" dirty="0"/>
                  <a:t>If we assume constant variance, then minimizing the GNLL is equivalent to simply minimizing the Sum of Squared Errors </a:t>
                </a:r>
                <a:r>
                  <a:rPr lang="en-US" sz="1800" dirty="0">
                    <a:solidFill>
                      <a:srgbClr val="000000"/>
                    </a:solidFill>
                    <a:effectLst/>
                    <a:latin typeface="Times New Roman" panose="02020603050405020304" pitchFamily="18" charset="0"/>
                    <a:ea typeface="Calibri" panose="020F0502020204030204" pitchFamily="34" charset="0"/>
                  </a:rPr>
                  <a:t>(</a:t>
                </a:r>
                <a14:m>
                  <m:oMath xmlns:m="http://schemas.openxmlformats.org/officeDocument/2006/math">
                    <m:sSubSup>
                      <m:sSubSupPr>
                        <m:ctrlPr>
                          <a:rPr lang="en-US" sz="1800" i="1">
                            <a:effectLst/>
                            <a:latin typeface="Cambria Math" panose="02040503050406030204" pitchFamily="18" charset="0"/>
                          </a:rPr>
                        </m:ctrlPr>
                      </m:sSubSupPr>
                      <m:e>
                        <m:d>
                          <m:dPr>
                            <m:begChr m:val="‖"/>
                            <m:endChr m:val="‖"/>
                            <m:ctrlPr>
                              <a:rPr lang="en-US" sz="18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𝒚</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𝑫</m:t>
                            </m:r>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𝜃</m:t>
                                </m:r>
                              </m:sub>
                            </m:sSub>
                            <m:d>
                              <m:dPr>
                                <m:ctrlPr>
                                  <a:rPr lang="en-US" sz="18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e>
                        </m:d>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bSup>
                  </m:oMath>
                </a14:m>
                <a:r>
                  <a:rPr lang="en-US" sz="1800" dirty="0">
                    <a:solidFill>
                      <a:srgbClr val="000000"/>
                    </a:solidFill>
                    <a:effectLst/>
                    <a:latin typeface="Times New Roman" panose="02020603050405020304" pitchFamily="18" charset="0"/>
                    <a:ea typeface="Calibri" panose="020F0502020204030204" pitchFamily="34" charset="0"/>
                  </a:rPr>
                  <a:t>)</a:t>
                </a:r>
                <a:r>
                  <a:rPr lang="en-US" sz="1800" dirty="0">
                    <a:effectLst/>
                  </a:rPr>
                  <a:t> </a:t>
                </a:r>
                <a:r>
                  <a:rPr lang="en-US" sz="1800" dirty="0"/>
                  <a:t>,</a:t>
                </a:r>
              </a:p>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2</m:t>
                          </m:r>
                        </m:den>
                      </m:f>
                      <m:nary>
                        <m:naryPr>
                          <m:chr m:val="∑"/>
                          <m:limLoc m:val="undOvr"/>
                          <m:ctrlPr>
                            <a:rPr lang="en-US" sz="1800" i="1">
                              <a:latin typeface="Cambria Math" panose="02040503050406030204" pitchFamily="18" charset="0"/>
                            </a:rPr>
                          </m:ctrlPr>
                        </m:naryPr>
                        <m:sub>
                          <m:r>
                            <a:rPr lang="en-US" sz="1800" i="1">
                              <a:latin typeface="Cambria Math" panose="02040503050406030204" pitchFamily="18" charset="0"/>
                            </a:rPr>
                            <m:t>𝑗</m:t>
                          </m:r>
                          <m:r>
                            <a:rPr lang="en-US" sz="1800" i="1">
                              <a:latin typeface="Cambria Math" panose="02040503050406030204" pitchFamily="18" charset="0"/>
                            </a:rPr>
                            <m:t>=1</m:t>
                          </m:r>
                        </m:sub>
                        <m:sup>
                          <m:r>
                            <a:rPr lang="en-US" sz="1800" i="1">
                              <a:latin typeface="Cambria Math" panose="02040503050406030204" pitchFamily="18" charset="0"/>
                            </a:rPr>
                            <m:t>𝑝</m:t>
                          </m:r>
                        </m:sup>
                        <m:e>
                          <m:r>
                            <a:rPr lang="en-US" sz="1800" i="1">
                              <a:latin typeface="Cambria Math" panose="02040503050406030204" pitchFamily="18" charset="0"/>
                            </a:rPr>
                            <m:t>(</m:t>
                          </m:r>
                          <m:func>
                            <m:funcPr>
                              <m:ctrlPr>
                                <a:rPr lang="en-US" sz="1800" i="1">
                                  <a:latin typeface="Cambria Math" panose="02040503050406030204" pitchFamily="18" charset="0"/>
                                </a:rPr>
                              </m:ctrlPr>
                            </m:funcPr>
                            <m:fName>
                              <m:r>
                                <m:rPr>
                                  <m:sty m:val="p"/>
                                </m:rPr>
                                <a:rPr lang="en-US" sz="1800">
                                  <a:latin typeface="Cambria Math" panose="02040503050406030204" pitchFamily="18" charset="0"/>
                                </a:rPr>
                                <m:t>log</m:t>
                              </m:r>
                            </m:fName>
                            <m:e>
                              <m:d>
                                <m:dPr>
                                  <m:ctrlPr>
                                    <a:rPr lang="en-US" sz="1800" i="1">
                                      <a:latin typeface="Cambria Math" panose="02040503050406030204" pitchFamily="18" charset="0"/>
                                    </a:rPr>
                                  </m:ctrlPr>
                                </m:dPr>
                                <m:e>
                                  <m:r>
                                    <a:rPr lang="en-US" sz="1800" i="1">
                                      <a:latin typeface="Cambria Math" panose="02040503050406030204" pitchFamily="18" charset="0"/>
                                    </a:rPr>
                                    <m:t>2</m:t>
                                  </m:r>
                                  <m:r>
                                    <a:rPr lang="en-US" sz="1800" i="1">
                                      <a:latin typeface="Cambria Math" panose="02040503050406030204" pitchFamily="18" charset="0"/>
                                    </a:rPr>
                                    <m:t>𝜋</m:t>
                                  </m:r>
                                  <m:sSup>
                                    <m:sSupPr>
                                      <m:ctrlPr>
                                        <a:rPr lang="en-US" sz="1800" i="1">
                                          <a:latin typeface="Cambria Math" panose="02040503050406030204" pitchFamily="18" charset="0"/>
                                        </a:rPr>
                                      </m:ctrlPr>
                                    </m:sSupPr>
                                    <m:e>
                                      <m:r>
                                        <a:rPr lang="en-US" sz="1800" i="1">
                                          <a:latin typeface="Cambria Math" panose="02040503050406030204" pitchFamily="18" charset="0"/>
                                        </a:rPr>
                                        <m:t>𝜎</m:t>
                                      </m:r>
                                    </m:e>
                                    <m:sup>
                                      <m:r>
                                        <a:rPr lang="en-US" sz="1800" i="1">
                                          <a:latin typeface="Cambria Math" panose="02040503050406030204" pitchFamily="18" charset="0"/>
                                        </a:rPr>
                                        <m:t>2</m:t>
                                      </m:r>
                                    </m:sup>
                                  </m:sSup>
                                </m:e>
                              </m:d>
                            </m:e>
                          </m:func>
                        </m:e>
                      </m:nary>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b="1" i="1">
                                          <a:latin typeface="Cambria Math" panose="02040503050406030204" pitchFamily="18" charset="0"/>
                                        </a:rPr>
                                        <m:t>𝑫</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𝜃</m:t>
                                          </m:r>
                                        </m:sub>
                                      </m:sSub>
                                      <m:d>
                                        <m:dPr>
                                          <m:ctrlPr>
                                            <a:rPr lang="en-US" sz="1800" i="1">
                                              <a:latin typeface="Cambria Math" panose="02040503050406030204" pitchFamily="18" charset="0"/>
                                            </a:rPr>
                                          </m:ctrlPr>
                                        </m:dPr>
                                        <m:e>
                                          <m:r>
                                            <a:rPr lang="en-US" sz="1800" b="1" i="1">
                                              <a:latin typeface="Cambria Math" panose="02040503050406030204" pitchFamily="18" charset="0"/>
                                            </a:rPr>
                                            <m:t>𝒙</m:t>
                                          </m:r>
                                        </m:e>
                                      </m:d>
                                      <m:r>
                                        <a:rPr lang="en-US" sz="1800" i="1">
                                          <a:latin typeface="Cambria Math" panose="02040503050406030204" pitchFamily="18" charset="0"/>
                                        </a:rPr>
                                        <m:t>]</m:t>
                                      </m:r>
                                    </m:e>
                                    <m:sub>
                                      <m:r>
                                        <a:rPr lang="en-US" sz="1800" i="1">
                                          <a:latin typeface="Cambria Math" panose="02040503050406030204" pitchFamily="18" charset="0"/>
                                        </a:rPr>
                                        <m:t>𝑗</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𝑗</m:t>
                                      </m:r>
                                    </m:sub>
                                  </m:sSub>
                                </m:e>
                              </m:d>
                            </m:e>
                            <m:sup>
                              <m:r>
                                <a:rPr lang="en-US" sz="1800" i="1">
                                  <a:latin typeface="Cambria Math" panose="02040503050406030204" pitchFamily="18" charset="0"/>
                                </a:rPr>
                                <m:t>2</m:t>
                              </m:r>
                            </m:sup>
                          </m:sSup>
                        </m:num>
                        <m:den>
                          <m:sSup>
                            <m:sSupPr>
                              <m:ctrlPr>
                                <a:rPr lang="en-US" sz="1800" i="1">
                                  <a:latin typeface="Cambria Math" panose="02040503050406030204" pitchFamily="18" charset="0"/>
                                </a:rPr>
                              </m:ctrlPr>
                            </m:sSupPr>
                            <m:e>
                              <m:r>
                                <a:rPr lang="en-US" sz="1800" i="1">
                                  <a:latin typeface="Cambria Math" panose="02040503050406030204" pitchFamily="18" charset="0"/>
                                </a:rPr>
                                <m:t>𝜎</m:t>
                              </m:r>
                            </m:e>
                            <m:sup>
                              <m:r>
                                <a:rPr lang="en-US" sz="1800" i="1">
                                  <a:latin typeface="Cambria Math" panose="02040503050406030204" pitchFamily="18" charset="0"/>
                                </a:rPr>
                                <m:t>2</m:t>
                              </m:r>
                            </m:sup>
                          </m:sSup>
                        </m:den>
                      </m:f>
                      <m:r>
                        <a:rPr lang="en-US" sz="1800" i="1">
                          <a:latin typeface="Cambria Math" panose="02040503050406030204" pitchFamily="18" charset="0"/>
                        </a:rPr>
                        <m:t>)</m:t>
                      </m:r>
                    </m:oMath>
                  </m:oMathPara>
                </a14:m>
                <a:endParaRPr lang="en-US" sz="1800" dirty="0"/>
              </a:p>
              <a:p>
                <a:pPr marL="285750" indent="-285750">
                  <a:buFont typeface="Arial" panose="020B0604020202020204" pitchFamily="34" charset="0"/>
                  <a:buChar char="•"/>
                </a:pPr>
                <a:r>
                  <a:rPr lang="en-US" sz="1800" dirty="0"/>
                  <a:t>Although no longer accurately models count data, this has nice optimization properties. Encourages peak-fitting by placing a higher weight on high-count channels, while the PNLL and GNLL judge all channels equally.</a:t>
                </a:r>
              </a:p>
              <a:p>
                <a:pPr marL="285750" indent="-285750">
                  <a:buFont typeface="Arial" panose="020B0604020202020204" pitchFamily="34" charset="0"/>
                  <a:buChar char="•"/>
                </a:pPr>
                <a:r>
                  <a:rPr lang="en-US" sz="1800" dirty="0"/>
                  <a:t>Rather than fully simplify the SSE we leave it as a homoscedastic GNLL so it is on the same scale as the other reconstruction error functions,</a:t>
                </a:r>
              </a:p>
              <a:p>
                <a:pPr algn="ctr"/>
                <a14:m>
                  <m:oMath xmlns:m="http://schemas.openxmlformats.org/officeDocument/2006/math">
                    <m:sSubSup>
                      <m:sSubSupPr>
                        <m:ctrlPr>
                          <a:rPr lang="en-US" sz="1800" i="1" smtClean="0">
                            <a:effectLst/>
                            <a:latin typeface="Cambria Math" panose="02040503050406030204" pitchFamily="18" charset="0"/>
                          </a:rPr>
                        </m:ctrlPr>
                      </m:sSubSup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𝐿</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𝑢𝑠</m:t>
                        </m:r>
                      </m:sub>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𝑆𝑆𝐸</m:t>
                        </m:r>
                      </m:sup>
                    </m:sSubSup>
                    <m:d>
                      <m:dPr>
                        <m:ctrlPr>
                          <a:rPr lang="en-US" sz="18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𝑫</m:t>
                        </m:r>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𝜃</m:t>
                            </m:r>
                          </m:sub>
                        </m:sSub>
                        <m:d>
                          <m:dPr>
                            <m:ctrlPr>
                              <a:rPr lang="en-US" sz="18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rPr>
                        </m:ctrlPr>
                      </m:fPr>
                      <m:num>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nary>
                      <m:naryPr>
                        <m:chr m:val="∑"/>
                        <m:limLoc m:val="undOvr"/>
                        <m:ctrlPr>
                          <a:rPr lang="en-US" sz="1800" i="1">
                            <a:effectLst/>
                            <a:latin typeface="Cambria Math" panose="02040503050406030204" pitchFamily="18" charset="0"/>
                          </a:rPr>
                        </m:ctrlPr>
                      </m:naryPr>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𝑝</m:t>
                        </m:r>
                      </m:sup>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effectLst/>
                                <a:latin typeface="Cambria Math" panose="02040503050406030204" pitchFamily="18"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log</m:t>
                            </m:r>
                          </m:fName>
                          <m:e>
                            <m:d>
                              <m:dPr>
                                <m:ctrlPr>
                                  <a:rPr lang="en-US" sz="1800" i="1">
                                    <a:effectLst/>
                                    <a:latin typeface="Cambria Math" panose="02040503050406030204" pitchFamily="18" charset="0"/>
                                  </a:rPr>
                                </m:ctrlPr>
                              </m:d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𝜋</m:t>
                                </m:r>
                                <m:rad>
                                  <m:radPr>
                                    <m:degHide m:val="on"/>
                                    <m:ctrlPr>
                                      <a:rPr lang="en-US" sz="1800" i="1">
                                        <a:effectLst/>
                                        <a:latin typeface="Cambria Math" panose="02040503050406030204" pitchFamily="18" charset="0"/>
                                      </a:rPr>
                                    </m:ctrlPr>
                                  </m:radPr>
                                  <m:deg/>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𝑉𝑎𝑟</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rad>
                              </m:e>
                            </m:d>
                          </m:e>
                        </m:func>
                      </m:e>
                    </m:nary>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rPr>
                        </m:ctrlPr>
                      </m:fPr>
                      <m:num>
                        <m:sSup>
                          <m:sSupPr>
                            <m:ctrlPr>
                              <a:rPr lang="en-US" sz="1800" i="1">
                                <a:effectLst/>
                                <a:latin typeface="Cambria Math" panose="02040503050406030204" pitchFamily="18" charset="0"/>
                              </a:rPr>
                            </m:ctrlPr>
                          </m:sSupPr>
                          <m:e>
                            <m:d>
                              <m:dPr>
                                <m:ctrlPr>
                                  <a:rPr lang="en-US" sz="1800" i="1">
                                    <a:effectLst/>
                                    <a:latin typeface="Cambria Math" panose="02040503050406030204" pitchFamily="18" charset="0"/>
                                  </a:rPr>
                                </m:ctrlPr>
                              </m:dPr>
                              <m:e>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𝑫</m:t>
                                    </m:r>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𝜃</m:t>
                                        </m:r>
                                      </m:sub>
                                    </m:sSub>
                                    <m:d>
                                      <m:dPr>
                                        <m:ctrlPr>
                                          <a:rPr lang="en-US" sz="18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e>
                            </m:d>
                          </m:e>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num>
                      <m:den>
                        <m:rad>
                          <m:radPr>
                            <m:degHide m:val="on"/>
                            <m:ctrlPr>
                              <a:rPr lang="en-US" sz="1800" i="1">
                                <a:effectLst/>
                                <a:latin typeface="Cambria Math" panose="02040503050406030204" pitchFamily="18" charset="0"/>
                              </a:rPr>
                            </m:ctrlPr>
                          </m:radPr>
                          <m:deg/>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𝑉𝑎𝑟</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rad>
                      </m:den>
                    </m:f>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dirty="0">
                    <a:effectLst/>
                  </a:rPr>
                  <a:t> </a:t>
                </a:r>
                <a:endParaRPr lang="en-US" sz="1800" dirty="0"/>
              </a:p>
            </p:txBody>
          </p:sp>
        </mc:Choice>
        <mc:Fallback xmlns="">
          <p:sp>
            <p:nvSpPr>
              <p:cNvPr id="3" name="Subtitle 2">
                <a:extLst>
                  <a:ext uri="{FF2B5EF4-FFF2-40B4-BE49-F238E27FC236}">
                    <a16:creationId xmlns:a16="http://schemas.microsoft.com/office/drawing/2014/main" id="{AD992CE9-04FF-DB4F-8860-10D85C7A0E54}"/>
                  </a:ext>
                </a:extLst>
              </p:cNvPr>
              <p:cNvSpPr>
                <a:spLocks noGrp="1" noRot="1" noChangeAspect="1" noMove="1" noResize="1" noEditPoints="1" noAdjustHandles="1" noChangeArrowheads="1" noChangeShapeType="1" noTextEdit="1"/>
              </p:cNvSpPr>
              <p:nvPr>
                <p:ph type="subTitle" idx="1"/>
              </p:nvPr>
            </p:nvSpPr>
            <p:spPr>
              <a:blipFill>
                <a:blip r:embed="rId3"/>
                <a:stretch>
                  <a:fillRect l="-482" t="-12253" b="-23715"/>
                </a:stretch>
              </a:blipFill>
            </p:spPr>
            <p:txBody>
              <a:bodyPr/>
              <a:lstStyle/>
              <a:p>
                <a:r>
                  <a:rPr lang="en-US">
                    <a:noFill/>
                  </a:rPr>
                  <a:t> </a:t>
                </a:r>
              </a:p>
            </p:txBody>
          </p:sp>
        </mc:Fallback>
      </mc:AlternateContent>
    </p:spTree>
    <p:extLst>
      <p:ext uri="{BB962C8B-B14F-4D97-AF65-F5344CB8AC3E}">
        <p14:creationId xmlns:p14="http://schemas.microsoft.com/office/powerpoint/2010/main" val="1575948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Tying it All Together</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p:txBody>
              <a:bodyPr/>
              <a:lstStyle/>
              <a:p>
                <a:r>
                  <a:rPr lang="en-US" sz="1800" dirty="0"/>
                  <a:t>Then by combining the cross entropy loss with the three unsupervised losses, we have three semi-supervised loss functions to train the model. Using the labelled training dataset </a:t>
                </a:r>
                <a14:m>
                  <m:oMath xmlns:m="http://schemas.openxmlformats.org/officeDocument/2006/math">
                    <m:r>
                      <a:rPr lang="en-US" sz="1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𝒟</m:t>
                    </m:r>
                    <m:r>
                      <a:rPr lang="en-US" sz="1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sSubSup>
                      <m:sSubSupPr>
                        <m:ctrlPr>
                          <a:rPr lang="en-US" sz="1800" i="1">
                            <a:effectLst/>
                            <a:latin typeface="Cambria Math" panose="02040503050406030204" pitchFamily="18" charset="0"/>
                          </a:rPr>
                        </m:ctrlPr>
                      </m:sSubSupPr>
                      <m:e>
                        <m:d>
                          <m:dPr>
                            <m:begChr m:val="{"/>
                            <m:endChr m:val="}"/>
                            <m:ctrlPr>
                              <a:rPr lang="en-US" sz="1800" i="1">
                                <a:effectLst/>
                                <a:latin typeface="Cambria Math" panose="02040503050406030204" pitchFamily="18" charset="0"/>
                              </a:rPr>
                            </m:ctrlPr>
                          </m:dPr>
                          <m:e>
                            <m:d>
                              <m:dPr>
                                <m:ctrlPr>
                                  <a:rPr lang="en-US" sz="1800" i="1">
                                    <a:effectLst/>
                                    <a:latin typeface="Cambria Math" panose="02040503050406030204" pitchFamily="18" charset="0"/>
                                  </a:rPr>
                                </m:ctrlPr>
                              </m:dPr>
                              <m:e>
                                <m:sSub>
                                  <m:sSubPr>
                                    <m:ctrlPr>
                                      <a:rPr lang="en-US" sz="1800" i="1">
                                        <a:effectLst/>
                                        <a:latin typeface="Cambria Math" panose="02040503050406030204" pitchFamily="18" charset="0"/>
                                      </a:rPr>
                                    </m:ctrlPr>
                                  </m:sSub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1800" i="1">
                                        <a:effectLst/>
                                        <a:latin typeface="Cambria Math" panose="02040503050406030204" pitchFamily="18" charset="0"/>
                                      </a:rPr>
                                    </m:ctrlPr>
                                  </m:sSub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𝒚</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sub>
                                </m:sSub>
                              </m:e>
                            </m:d>
                          </m:e>
                        </m:d>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sup>
                    </m:sSubSup>
                  </m:oMath>
                </a14:m>
                <a:r>
                  <a:rPr lang="en-US" sz="1800" dirty="0">
                    <a:effectLst/>
                  </a:rPr>
                  <a:t> , the three learning objectives are,</a:t>
                </a:r>
                <a:endParaRPr lang="en-US" sz="1800" dirty="0"/>
              </a:p>
              <a:p>
                <a:pPr/>
                <a14:m>
                  <m:oMathPara xmlns:m="http://schemas.openxmlformats.org/officeDocument/2006/math">
                    <m:oMathParaPr>
                      <m:jc m:val="centerGroup"/>
                    </m:oMathParaPr>
                    <m:oMath xmlns:m="http://schemas.openxmlformats.org/officeDocument/2006/math">
                      <m:sSub>
                        <m:sSubPr>
                          <m:ctrlPr>
                            <a:rPr lang="en-US" sz="1400" i="1" smtClean="0">
                              <a:solidFill>
                                <a:srgbClr val="000000"/>
                              </a:solidFill>
                              <a:effectLst/>
                              <a:latin typeface="Cambria Math" panose="02040503050406030204" pitchFamily="18" charset="0"/>
                              <a:ea typeface="Calibri" panose="020F0502020204030204" pitchFamily="34" charset="0"/>
                            </a:rPr>
                          </m:ctrlPr>
                        </m:sSubPr>
                        <m:e>
                          <m:r>
                            <a:rPr lang="en-US" sz="1400" i="1">
                              <a:solidFill>
                                <a:srgbClr val="000000"/>
                              </a:solidFill>
                              <a:effectLst/>
                              <a:latin typeface="Cambria Math" panose="02040503050406030204" pitchFamily="18" charset="0"/>
                              <a:ea typeface="Calibri" panose="020F0502020204030204" pitchFamily="34" charset="0"/>
                            </a:rPr>
                            <m:t>𝐿</m:t>
                          </m:r>
                        </m:e>
                        <m:sub>
                          <m:r>
                            <a:rPr lang="en-US" sz="1400" i="1">
                              <a:solidFill>
                                <a:srgbClr val="000000"/>
                              </a:solidFill>
                              <a:effectLst/>
                              <a:latin typeface="Cambria Math" panose="02040503050406030204" pitchFamily="18" charset="0"/>
                              <a:ea typeface="Calibri" panose="020F0502020204030204" pitchFamily="34" charset="0"/>
                            </a:rPr>
                            <m:t>𝑝𝑜𝑖</m:t>
                          </m:r>
                        </m:sub>
                      </m:sSub>
                      <m:r>
                        <a:rPr lang="en-US" sz="1400" i="1">
                          <a:solidFill>
                            <a:srgbClr val="000000"/>
                          </a:solidFill>
                          <a:effectLst/>
                          <a:latin typeface="Cambria Math" panose="02040503050406030204" pitchFamily="18" charset="0"/>
                          <a:ea typeface="Calibri" panose="020F0502020204030204" pitchFamily="34" charset="0"/>
                        </a:rPr>
                        <m:t>=</m:t>
                      </m:r>
                      <m:func>
                        <m:funcPr>
                          <m:ctrlPr>
                            <a:rPr lang="en-US" sz="1400" i="1">
                              <a:solidFill>
                                <a:srgbClr val="000000"/>
                              </a:solidFill>
                              <a:effectLst/>
                              <a:latin typeface="Cambria Math" panose="02040503050406030204" pitchFamily="18" charset="0"/>
                              <a:ea typeface="Calibri" panose="020F0502020204030204" pitchFamily="34" charset="0"/>
                            </a:rPr>
                          </m:ctrlPr>
                        </m:funcPr>
                        <m:fName>
                          <m:limLow>
                            <m:limLowPr>
                              <m:ctrlPr>
                                <a:rPr lang="en-US" sz="1400" i="1">
                                  <a:solidFill>
                                    <a:srgbClr val="000000"/>
                                  </a:solidFill>
                                  <a:effectLst/>
                                  <a:latin typeface="Cambria Math" panose="02040503050406030204" pitchFamily="18" charset="0"/>
                                  <a:ea typeface="Calibri" panose="020F0502020204030204" pitchFamily="34" charset="0"/>
                                </a:rPr>
                              </m:ctrlPr>
                            </m:limLowPr>
                            <m:e>
                              <m:r>
                                <m:rPr>
                                  <m:sty m:val="p"/>
                                </m:rPr>
                                <a:rPr lang="en-US" sz="1400">
                                  <a:solidFill>
                                    <a:srgbClr val="000000"/>
                                  </a:solidFill>
                                  <a:effectLst/>
                                  <a:latin typeface="Cambria Math" panose="02040503050406030204" pitchFamily="18" charset="0"/>
                                  <a:ea typeface="Calibri" panose="020F0502020204030204" pitchFamily="34" charset="0"/>
                                </a:rPr>
                                <m:t>min</m:t>
                              </m:r>
                            </m:e>
                            <m:lim>
                              <m:r>
                                <a:rPr lang="en-US" sz="1400" i="1">
                                  <a:solidFill>
                                    <a:srgbClr val="000000"/>
                                  </a:solidFill>
                                  <a:effectLst/>
                                  <a:latin typeface="Cambria Math" panose="02040503050406030204" pitchFamily="18" charset="0"/>
                                  <a:ea typeface="Calibri" panose="020F0502020204030204" pitchFamily="34" charset="0"/>
                                </a:rPr>
                                <m:t>𝜃</m:t>
                              </m:r>
                            </m:lim>
                          </m:limLow>
                        </m:fName>
                        <m:e>
                          <m:nary>
                            <m:naryPr>
                              <m:chr m:val="∑"/>
                              <m:limLoc m:val="undOvr"/>
                              <m:ctrlPr>
                                <a:rPr lang="en-US" sz="1400" i="1">
                                  <a:solidFill>
                                    <a:srgbClr val="000000"/>
                                  </a:solidFill>
                                  <a:effectLst/>
                                  <a:latin typeface="Cambria Math" panose="02040503050406030204" pitchFamily="18" charset="0"/>
                                  <a:ea typeface="Calibri" panose="020F0502020204030204" pitchFamily="34" charset="0"/>
                                </a:rPr>
                              </m:ctrlPr>
                            </m:naryPr>
                            <m:sub>
                              <m:r>
                                <a:rPr lang="en-US" sz="1400" i="1">
                                  <a:solidFill>
                                    <a:srgbClr val="000000"/>
                                  </a:solidFill>
                                  <a:effectLst/>
                                  <a:latin typeface="Cambria Math" panose="02040503050406030204" pitchFamily="18" charset="0"/>
                                  <a:ea typeface="Calibri" panose="020F0502020204030204" pitchFamily="34" charset="0"/>
                                </a:rPr>
                                <m:t>𝑖</m:t>
                              </m:r>
                              <m:r>
                                <a:rPr lang="en-US" sz="1400" i="1">
                                  <a:solidFill>
                                    <a:srgbClr val="000000"/>
                                  </a:solidFill>
                                  <a:effectLst/>
                                  <a:latin typeface="Cambria Math" panose="02040503050406030204" pitchFamily="18" charset="0"/>
                                  <a:ea typeface="Calibri" panose="020F0502020204030204" pitchFamily="34" charset="0"/>
                                </a:rPr>
                                <m:t>=1</m:t>
                              </m:r>
                            </m:sub>
                            <m:sup>
                              <m:r>
                                <a:rPr lang="en-US" sz="1400" i="1">
                                  <a:solidFill>
                                    <a:srgbClr val="000000"/>
                                  </a:solidFill>
                                  <a:effectLst/>
                                  <a:latin typeface="Cambria Math" panose="02040503050406030204" pitchFamily="18" charset="0"/>
                                  <a:ea typeface="Calibri" panose="020F0502020204030204" pitchFamily="34" charset="0"/>
                                </a:rPr>
                                <m:t>𝑛</m:t>
                              </m:r>
                            </m:sup>
                            <m:e>
                              <m:r>
                                <a:rPr lang="en-US" sz="1400" i="1">
                                  <a:solidFill>
                                    <a:srgbClr val="000000"/>
                                  </a:solidFill>
                                  <a:effectLst/>
                                  <a:latin typeface="Cambria Math" panose="02040503050406030204" pitchFamily="18" charset="0"/>
                                  <a:ea typeface="Calibri" panose="020F0502020204030204" pitchFamily="34" charset="0"/>
                                </a:rPr>
                                <m:t>[−</m:t>
                              </m:r>
                              <m:nary>
                                <m:naryPr>
                                  <m:chr m:val="∑"/>
                                  <m:limLoc m:val="undOvr"/>
                                  <m:ctrlPr>
                                    <a:rPr lang="en-US" sz="1400" i="1">
                                      <a:solidFill>
                                        <a:srgbClr val="000000"/>
                                      </a:solidFill>
                                      <a:effectLst/>
                                      <a:latin typeface="Cambria Math" panose="02040503050406030204" pitchFamily="18" charset="0"/>
                                      <a:ea typeface="Calibri" panose="020F0502020204030204" pitchFamily="34" charset="0"/>
                                    </a:rPr>
                                  </m:ctrlPr>
                                </m:naryPr>
                                <m:sub>
                                  <m:r>
                                    <a:rPr lang="en-US" sz="1400" i="1">
                                      <a:solidFill>
                                        <a:srgbClr val="000000"/>
                                      </a:solidFill>
                                      <a:effectLst/>
                                      <a:latin typeface="Cambria Math" panose="02040503050406030204" pitchFamily="18" charset="0"/>
                                      <a:ea typeface="Calibri" panose="020F0502020204030204" pitchFamily="34" charset="0"/>
                                    </a:rPr>
                                    <m:t>𝑗</m:t>
                                  </m:r>
                                  <m:r>
                                    <a:rPr lang="en-US" sz="1400" i="1">
                                      <a:solidFill>
                                        <a:srgbClr val="000000"/>
                                      </a:solidFill>
                                      <a:effectLst/>
                                      <a:latin typeface="Cambria Math" panose="02040503050406030204" pitchFamily="18" charset="0"/>
                                      <a:ea typeface="Calibri" panose="020F0502020204030204" pitchFamily="34" charset="0"/>
                                    </a:rPr>
                                    <m:t>=1</m:t>
                                  </m:r>
                                </m:sub>
                                <m:sup>
                                  <m:r>
                                    <a:rPr lang="en-US" sz="1400" b="0" i="1" smtClean="0">
                                      <a:solidFill>
                                        <a:srgbClr val="000000"/>
                                      </a:solidFill>
                                      <a:effectLst/>
                                      <a:latin typeface="Cambria Math" panose="02040503050406030204" pitchFamily="18" charset="0"/>
                                      <a:ea typeface="Calibri" panose="020F0502020204030204" pitchFamily="34" charset="0"/>
                                    </a:rPr>
                                    <m:t>𝑐</m:t>
                                  </m:r>
                                </m:sup>
                                <m:e>
                                  <m:sSub>
                                    <m:sSubPr>
                                      <m:ctrlPr>
                                        <a:rPr lang="en-US" sz="1400" i="1">
                                          <a:solidFill>
                                            <a:srgbClr val="000000"/>
                                          </a:solidFill>
                                          <a:effectLst/>
                                          <a:latin typeface="Cambria Math" panose="02040503050406030204" pitchFamily="18" charset="0"/>
                                          <a:ea typeface="Calibri" panose="020F0502020204030204" pitchFamily="34" charset="0"/>
                                        </a:rPr>
                                      </m:ctrlPr>
                                    </m:sSubPr>
                                    <m:e>
                                      <m:d>
                                        <m:dPr>
                                          <m:begChr m:val="["/>
                                          <m:endChr m:val="]"/>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𝒚</m:t>
                                              </m:r>
                                            </m:e>
                                            <m:sub>
                                              <m:r>
                                                <a:rPr lang="en-US" sz="1400" i="1">
                                                  <a:solidFill>
                                                    <a:srgbClr val="000000"/>
                                                  </a:solidFill>
                                                  <a:effectLst/>
                                                  <a:latin typeface="Cambria Math" panose="02040503050406030204" pitchFamily="18" charset="0"/>
                                                  <a:ea typeface="Calibri" panose="020F0502020204030204" pitchFamily="34" charset="0"/>
                                                </a:rPr>
                                                <m:t>𝑖</m:t>
                                              </m:r>
                                            </m:sub>
                                          </m:sSub>
                                        </m:e>
                                      </m:d>
                                    </m:e>
                                    <m:sub>
                                      <m:r>
                                        <a:rPr lang="en-US" sz="1400" i="1">
                                          <a:solidFill>
                                            <a:srgbClr val="000000"/>
                                          </a:solidFill>
                                          <a:effectLst/>
                                          <a:latin typeface="Cambria Math" panose="02040503050406030204" pitchFamily="18" charset="0"/>
                                          <a:ea typeface="Calibri" panose="020F0502020204030204" pitchFamily="34" charset="0"/>
                                        </a:rPr>
                                        <m:t>𝑗</m:t>
                                      </m:r>
                                    </m:sub>
                                  </m:sSub>
                                  <m:func>
                                    <m:funcPr>
                                      <m:ctrlPr>
                                        <a:rPr lang="en-US" sz="1400" i="1">
                                          <a:solidFill>
                                            <a:srgbClr val="000000"/>
                                          </a:solidFill>
                                          <a:effectLst/>
                                          <a:latin typeface="Cambria Math" panose="02040503050406030204" pitchFamily="18" charset="0"/>
                                          <a:ea typeface="Calibri" panose="020F0502020204030204" pitchFamily="34" charset="0"/>
                                        </a:rPr>
                                      </m:ctrlPr>
                                    </m:funcPr>
                                    <m:fName>
                                      <m:r>
                                        <m:rPr>
                                          <m:sty m:val="p"/>
                                        </m:rPr>
                                        <a:rPr lang="en-US" sz="1400">
                                          <a:solidFill>
                                            <a:srgbClr val="000000"/>
                                          </a:solidFill>
                                          <a:effectLst/>
                                          <a:latin typeface="Cambria Math" panose="02040503050406030204" pitchFamily="18" charset="0"/>
                                          <a:ea typeface="Calibri" panose="020F0502020204030204" pitchFamily="34" charset="0"/>
                                        </a:rPr>
                                        <m:t>log</m:t>
                                      </m:r>
                                    </m:fName>
                                    <m:e>
                                      <m:r>
                                        <a:rPr lang="en-US" sz="1400" i="1">
                                          <a:solidFill>
                                            <a:srgbClr val="000000"/>
                                          </a:solidFill>
                                          <a:effectLst/>
                                          <a:latin typeface="Cambria Math" panose="02040503050406030204" pitchFamily="18" charset="0"/>
                                          <a:ea typeface="Calibri" panose="020F0502020204030204" pitchFamily="34" charset="0"/>
                                        </a:rPr>
                                        <m:t>(</m:t>
                                      </m:r>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i="1">
                                              <a:solidFill>
                                                <a:srgbClr val="000000"/>
                                              </a:solidFill>
                                              <a:effectLst/>
                                              <a:latin typeface="Cambria Math" panose="02040503050406030204" pitchFamily="18" charset="0"/>
                                              <a:ea typeface="Calibri" panose="020F0502020204030204" pitchFamily="34" charset="0"/>
                                            </a:rPr>
                                            <m:t>𝑓</m:t>
                                          </m:r>
                                        </m:e>
                                        <m:sub>
                                          <m:r>
                                            <a:rPr lang="en-US" sz="1400" i="1">
                                              <a:solidFill>
                                                <a:srgbClr val="000000"/>
                                              </a:solidFill>
                                              <a:effectLst/>
                                              <a:latin typeface="Cambria Math" panose="02040503050406030204" pitchFamily="18" charset="0"/>
                                              <a:ea typeface="Calibri" panose="020F0502020204030204" pitchFamily="34" charset="0"/>
                                            </a:rPr>
                                            <m:t>𝜃</m:t>
                                          </m:r>
                                        </m:sub>
                                      </m:sSub>
                                      <m:sSub>
                                        <m:sSubPr>
                                          <m:ctrlPr>
                                            <a:rPr lang="en-US" sz="1400" i="1">
                                              <a:solidFill>
                                                <a:srgbClr val="000000"/>
                                              </a:solidFill>
                                              <a:effectLst/>
                                              <a:latin typeface="Cambria Math" panose="02040503050406030204" pitchFamily="18" charset="0"/>
                                              <a:ea typeface="Calibri" panose="020F0502020204030204" pitchFamily="34" charset="0"/>
                                            </a:rPr>
                                          </m:ctrlPr>
                                        </m:sSubPr>
                                        <m:e>
                                          <m:d>
                                            <m:dPr>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b="1"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𝒙</m:t>
                                                  </m:r>
                                                </m:e>
                                                <m:sub>
                                                  <m:r>
                                                    <a:rPr lang="en-US" sz="1400" i="1">
                                                      <a:solidFill>
                                                        <a:srgbClr val="000000"/>
                                                      </a:solidFill>
                                                      <a:effectLst/>
                                                      <a:latin typeface="Cambria Math" panose="02040503050406030204" pitchFamily="18" charset="0"/>
                                                      <a:ea typeface="Calibri" panose="020F0502020204030204" pitchFamily="34" charset="0"/>
                                                    </a:rPr>
                                                    <m:t>𝑖</m:t>
                                                  </m:r>
                                                </m:sub>
                                              </m:sSub>
                                            </m:e>
                                          </m:d>
                                        </m:e>
                                        <m:sub>
                                          <m:r>
                                            <a:rPr lang="en-US" sz="1400" i="1">
                                              <a:solidFill>
                                                <a:srgbClr val="000000"/>
                                              </a:solidFill>
                                              <a:effectLst/>
                                              <a:latin typeface="Cambria Math" panose="02040503050406030204" pitchFamily="18" charset="0"/>
                                              <a:ea typeface="Calibri" panose="020F0502020204030204" pitchFamily="34" charset="0"/>
                                            </a:rPr>
                                            <m:t>𝑗</m:t>
                                          </m:r>
                                        </m:sub>
                                      </m:sSub>
                                      <m:r>
                                        <a:rPr lang="en-US" sz="1400" i="1">
                                          <a:solidFill>
                                            <a:srgbClr val="000000"/>
                                          </a:solidFill>
                                          <a:effectLst/>
                                          <a:latin typeface="Cambria Math" panose="02040503050406030204" pitchFamily="18" charset="0"/>
                                          <a:ea typeface="Calibri" panose="020F0502020204030204" pitchFamily="34" charset="0"/>
                                        </a:rPr>
                                        <m:t>)</m:t>
                                      </m:r>
                                    </m:e>
                                  </m:func>
                                </m:e>
                              </m:nary>
                            </m:e>
                          </m:nary>
                          <m:r>
                            <a:rPr lang="en-US" sz="1400" i="1">
                              <a:solidFill>
                                <a:srgbClr val="000000"/>
                              </a:solidFill>
                              <a:effectLst/>
                              <a:latin typeface="Cambria Math" panose="02040503050406030204" pitchFamily="18" charset="0"/>
                              <a:ea typeface="Calibri" panose="020F0502020204030204" pitchFamily="34" charset="0"/>
                            </a:rPr>
                            <m:t>+</m:t>
                          </m:r>
                          <m:r>
                            <a:rPr lang="en-US" sz="1400" i="1">
                              <a:solidFill>
                                <a:srgbClr val="000000"/>
                              </a:solidFill>
                              <a:effectLst/>
                              <a:latin typeface="Cambria Math" panose="02040503050406030204" pitchFamily="18" charset="0"/>
                              <a:ea typeface="Calibri" panose="020F0502020204030204" pitchFamily="34" charset="0"/>
                            </a:rPr>
                            <m:t>𝛽</m:t>
                          </m:r>
                        </m:e>
                      </m:func>
                      <m:nary>
                        <m:naryPr>
                          <m:chr m:val="∑"/>
                          <m:limLoc m:val="undOvr"/>
                          <m:ctrlPr>
                            <a:rPr lang="en-US" sz="1400" i="1">
                              <a:solidFill>
                                <a:srgbClr val="000000"/>
                              </a:solidFill>
                              <a:effectLst/>
                              <a:latin typeface="Cambria Math" panose="02040503050406030204" pitchFamily="18" charset="0"/>
                              <a:ea typeface="Calibri" panose="020F0502020204030204" pitchFamily="34" charset="0"/>
                            </a:rPr>
                          </m:ctrlPr>
                        </m:naryPr>
                        <m:sub>
                          <m:r>
                            <a:rPr lang="en-US" sz="1400" i="1">
                              <a:solidFill>
                                <a:srgbClr val="000000"/>
                              </a:solidFill>
                              <a:effectLst/>
                              <a:latin typeface="Cambria Math" panose="02040503050406030204" pitchFamily="18" charset="0"/>
                              <a:ea typeface="Calibri" panose="020F0502020204030204" pitchFamily="34" charset="0"/>
                            </a:rPr>
                            <m:t>𝑗</m:t>
                          </m:r>
                          <m:r>
                            <a:rPr lang="en-US" sz="1400" i="1">
                              <a:solidFill>
                                <a:srgbClr val="000000"/>
                              </a:solidFill>
                              <a:effectLst/>
                              <a:latin typeface="Cambria Math" panose="02040503050406030204" pitchFamily="18" charset="0"/>
                              <a:ea typeface="Calibri" panose="020F0502020204030204" pitchFamily="34" charset="0"/>
                            </a:rPr>
                            <m:t>=1</m:t>
                          </m:r>
                        </m:sub>
                        <m:sup>
                          <m:r>
                            <a:rPr lang="en-US" sz="1400" i="1">
                              <a:solidFill>
                                <a:srgbClr val="000000"/>
                              </a:solidFill>
                              <a:effectLst/>
                              <a:latin typeface="Cambria Math" panose="02040503050406030204" pitchFamily="18" charset="0"/>
                              <a:ea typeface="Calibri" panose="020F0502020204030204" pitchFamily="34" charset="0"/>
                            </a:rPr>
                            <m:t>𝑝</m:t>
                          </m:r>
                        </m:sup>
                        <m:e>
                          <m:r>
                            <a:rPr lang="en-US" sz="1400" i="1">
                              <a:solidFill>
                                <a:srgbClr val="000000"/>
                              </a:solidFill>
                              <a:effectLst/>
                              <a:latin typeface="Cambria Math" panose="02040503050406030204" pitchFamily="18" charset="0"/>
                              <a:ea typeface="Calibri" panose="020F0502020204030204" pitchFamily="34" charset="0"/>
                            </a:rPr>
                            <m:t>(</m:t>
                          </m:r>
                        </m:e>
                      </m:nary>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i="1">
                              <a:solidFill>
                                <a:srgbClr val="000000"/>
                              </a:solidFill>
                              <a:effectLst/>
                              <a:latin typeface="Cambria Math" panose="02040503050406030204" pitchFamily="18" charset="0"/>
                              <a:ea typeface="Calibri" panose="020F0502020204030204" pitchFamily="34" charset="0"/>
                            </a:rPr>
                            <m:t>[</m:t>
                          </m:r>
                          <m:sSub>
                            <m:sSubPr>
                              <m:ctrlPr>
                                <a:rPr lang="en-US" sz="1400" b="1"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𝒙</m:t>
                              </m:r>
                            </m:e>
                            <m:sub>
                              <m:r>
                                <a:rPr lang="en-US" sz="1400" i="1">
                                  <a:solidFill>
                                    <a:srgbClr val="000000"/>
                                  </a:solidFill>
                                  <a:effectLst/>
                                  <a:latin typeface="Cambria Math" panose="02040503050406030204" pitchFamily="18" charset="0"/>
                                  <a:ea typeface="Calibri" panose="020F0502020204030204" pitchFamily="34" charset="0"/>
                                </a:rPr>
                                <m:t>𝑖</m:t>
                              </m:r>
                            </m:sub>
                          </m:sSub>
                          <m:r>
                            <a:rPr lang="en-US" sz="1400" i="1">
                              <a:solidFill>
                                <a:srgbClr val="000000"/>
                              </a:solidFill>
                              <a:effectLst/>
                              <a:latin typeface="Cambria Math" panose="02040503050406030204" pitchFamily="18" charset="0"/>
                              <a:ea typeface="Calibri" panose="020F0502020204030204" pitchFamily="34" charset="0"/>
                            </a:rPr>
                            <m:t>]</m:t>
                          </m:r>
                        </m:e>
                        <m:sub>
                          <m:r>
                            <a:rPr lang="en-US" sz="1400" i="1">
                              <a:solidFill>
                                <a:srgbClr val="000000"/>
                              </a:solidFill>
                              <a:effectLst/>
                              <a:latin typeface="Cambria Math" panose="02040503050406030204" pitchFamily="18" charset="0"/>
                              <a:ea typeface="Calibri" panose="020F0502020204030204" pitchFamily="34" charset="0"/>
                            </a:rPr>
                            <m:t>𝑗</m:t>
                          </m:r>
                        </m:sub>
                      </m:sSub>
                      <m:r>
                        <a:rPr lang="en-US" sz="1400" i="1">
                          <a:solidFill>
                            <a:srgbClr val="000000"/>
                          </a:solidFill>
                          <a:effectLst/>
                          <a:latin typeface="Cambria Math" panose="02040503050406030204" pitchFamily="18" charset="0"/>
                          <a:ea typeface="Calibri" panose="020F0502020204030204" pitchFamily="34" charset="0"/>
                        </a:rPr>
                        <m:t>−</m:t>
                      </m:r>
                      <m:sSub>
                        <m:sSubPr>
                          <m:ctrlPr>
                            <a:rPr lang="en-US" sz="1400" i="1">
                              <a:solidFill>
                                <a:srgbClr val="000000"/>
                              </a:solidFill>
                              <a:effectLst/>
                              <a:latin typeface="Cambria Math" panose="02040503050406030204" pitchFamily="18" charset="0"/>
                              <a:ea typeface="Calibri" panose="020F0502020204030204" pitchFamily="34" charset="0"/>
                            </a:rPr>
                          </m:ctrlPr>
                        </m:sSubPr>
                        <m:e>
                          <m:d>
                            <m:dPr>
                              <m:begChr m:val="["/>
                              <m:endChr m:val="]"/>
                              <m:ctrlPr>
                                <a:rPr lang="en-US" sz="1400" i="1">
                                  <a:solidFill>
                                    <a:srgbClr val="000000"/>
                                  </a:solidFill>
                                  <a:effectLst/>
                                  <a:latin typeface="Cambria Math" panose="02040503050406030204" pitchFamily="18" charset="0"/>
                                  <a:ea typeface="Calibri" panose="020F0502020204030204" pitchFamily="34" charset="0"/>
                                </a:rPr>
                              </m:ctrlPr>
                            </m:dPr>
                            <m:e>
                              <m:r>
                                <a:rPr lang="en-US" sz="1400" b="1" i="1">
                                  <a:solidFill>
                                    <a:srgbClr val="000000"/>
                                  </a:solidFill>
                                  <a:effectLst/>
                                  <a:latin typeface="Cambria Math" panose="02040503050406030204" pitchFamily="18" charset="0"/>
                                  <a:ea typeface="Calibri" panose="020F0502020204030204" pitchFamily="34" charset="0"/>
                                </a:rPr>
                                <m:t>𝑫</m:t>
                              </m:r>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i="1">
                                      <a:solidFill>
                                        <a:srgbClr val="000000"/>
                                      </a:solidFill>
                                      <a:effectLst/>
                                      <a:latin typeface="Cambria Math" panose="02040503050406030204" pitchFamily="18" charset="0"/>
                                      <a:ea typeface="Calibri" panose="020F0502020204030204" pitchFamily="34" charset="0"/>
                                    </a:rPr>
                                    <m:t>𝑓</m:t>
                                  </m:r>
                                </m:e>
                                <m:sub>
                                  <m:r>
                                    <a:rPr lang="en-US" sz="1400" i="1">
                                      <a:solidFill>
                                        <a:srgbClr val="000000"/>
                                      </a:solidFill>
                                      <a:effectLst/>
                                      <a:latin typeface="Cambria Math" panose="02040503050406030204" pitchFamily="18" charset="0"/>
                                      <a:ea typeface="Calibri" panose="020F0502020204030204" pitchFamily="34" charset="0"/>
                                    </a:rPr>
                                    <m:t>𝜃</m:t>
                                  </m:r>
                                </m:sub>
                              </m:sSub>
                              <m:d>
                                <m:dPr>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𝒙</m:t>
                                      </m:r>
                                    </m:e>
                                    <m:sub>
                                      <m:r>
                                        <a:rPr lang="en-US" sz="1400" i="1">
                                          <a:solidFill>
                                            <a:srgbClr val="000000"/>
                                          </a:solidFill>
                                          <a:effectLst/>
                                          <a:latin typeface="Cambria Math" panose="02040503050406030204" pitchFamily="18" charset="0"/>
                                          <a:ea typeface="Calibri" panose="020F0502020204030204" pitchFamily="34" charset="0"/>
                                        </a:rPr>
                                        <m:t>𝑖</m:t>
                                      </m:r>
                                    </m:sub>
                                  </m:sSub>
                                </m:e>
                              </m:d>
                            </m:e>
                          </m:d>
                        </m:e>
                        <m:sub>
                          <m:r>
                            <a:rPr lang="en-US" sz="1400" i="1">
                              <a:solidFill>
                                <a:srgbClr val="000000"/>
                              </a:solidFill>
                              <a:effectLst/>
                              <a:latin typeface="Cambria Math" panose="02040503050406030204" pitchFamily="18" charset="0"/>
                              <a:ea typeface="Calibri" panose="020F0502020204030204" pitchFamily="34" charset="0"/>
                            </a:rPr>
                            <m:t>𝑗</m:t>
                          </m:r>
                        </m:sub>
                      </m:sSub>
                      <m:func>
                        <m:funcPr>
                          <m:ctrlPr>
                            <a:rPr lang="en-US" sz="1400" i="1">
                              <a:solidFill>
                                <a:srgbClr val="000000"/>
                              </a:solidFill>
                              <a:effectLst/>
                              <a:latin typeface="Cambria Math" panose="02040503050406030204" pitchFamily="18" charset="0"/>
                              <a:ea typeface="Calibri" panose="020F0502020204030204" pitchFamily="34" charset="0"/>
                            </a:rPr>
                          </m:ctrlPr>
                        </m:funcPr>
                        <m:fName>
                          <m:r>
                            <m:rPr>
                              <m:sty m:val="p"/>
                            </m:rPr>
                            <a:rPr lang="en-US" sz="1400">
                              <a:solidFill>
                                <a:srgbClr val="000000"/>
                              </a:solidFill>
                              <a:effectLst/>
                              <a:latin typeface="Cambria Math" panose="02040503050406030204" pitchFamily="18" charset="0"/>
                              <a:ea typeface="Calibri" panose="020F0502020204030204" pitchFamily="34" charset="0"/>
                            </a:rPr>
                            <m:t>log</m:t>
                          </m:r>
                        </m:fName>
                        <m:e>
                          <m:sSub>
                            <m:sSubPr>
                              <m:ctrlPr>
                                <a:rPr lang="en-US" sz="1400" i="1">
                                  <a:solidFill>
                                    <a:srgbClr val="000000"/>
                                  </a:solidFill>
                                  <a:effectLst/>
                                  <a:latin typeface="Cambria Math" panose="02040503050406030204" pitchFamily="18" charset="0"/>
                                  <a:ea typeface="Calibri" panose="020F0502020204030204" pitchFamily="34" charset="0"/>
                                </a:rPr>
                              </m:ctrlPr>
                            </m:sSubPr>
                            <m:e>
                              <m:d>
                                <m:dPr>
                                  <m:begChr m:val="["/>
                                  <m:endChr m:val="]"/>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b="1"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𝒙</m:t>
                                      </m:r>
                                    </m:e>
                                    <m:sub>
                                      <m:r>
                                        <a:rPr lang="en-US" sz="1400" i="1">
                                          <a:solidFill>
                                            <a:srgbClr val="000000"/>
                                          </a:solidFill>
                                          <a:effectLst/>
                                          <a:latin typeface="Cambria Math" panose="02040503050406030204" pitchFamily="18" charset="0"/>
                                          <a:ea typeface="Calibri" panose="020F0502020204030204" pitchFamily="34" charset="0"/>
                                        </a:rPr>
                                        <m:t>𝑖</m:t>
                                      </m:r>
                                    </m:sub>
                                  </m:sSub>
                                </m:e>
                              </m:d>
                            </m:e>
                            <m:sub>
                              <m:r>
                                <a:rPr lang="en-US" sz="1400" i="1">
                                  <a:solidFill>
                                    <a:srgbClr val="000000"/>
                                  </a:solidFill>
                                  <a:effectLst/>
                                  <a:latin typeface="Cambria Math" panose="02040503050406030204" pitchFamily="18" charset="0"/>
                                  <a:ea typeface="Calibri" panose="020F0502020204030204" pitchFamily="34" charset="0"/>
                                </a:rPr>
                                <m:t>𝑗</m:t>
                              </m:r>
                            </m:sub>
                          </m:sSub>
                        </m:e>
                      </m:func>
                      <m:r>
                        <a:rPr lang="en-US" sz="1400" i="1">
                          <a:solidFill>
                            <a:srgbClr val="000000"/>
                          </a:solidFill>
                          <a:effectLst/>
                          <a:latin typeface="Cambria Math" panose="02040503050406030204" pitchFamily="18" charset="0"/>
                          <a:ea typeface="Calibri" panose="020F0502020204030204" pitchFamily="34" charset="0"/>
                        </a:rPr>
                        <m:t>+</m:t>
                      </m:r>
                      <m:func>
                        <m:funcPr>
                          <m:ctrlPr>
                            <a:rPr lang="en-US" sz="1400" i="1">
                              <a:solidFill>
                                <a:srgbClr val="000000"/>
                              </a:solidFill>
                              <a:effectLst/>
                              <a:latin typeface="Cambria Math" panose="02040503050406030204" pitchFamily="18" charset="0"/>
                              <a:ea typeface="Calibri" panose="020F0502020204030204" pitchFamily="34" charset="0"/>
                            </a:rPr>
                          </m:ctrlPr>
                        </m:funcPr>
                        <m:fName>
                          <m:r>
                            <m:rPr>
                              <m:sty m:val="p"/>
                            </m:rPr>
                            <a:rPr lang="en-US" sz="1400">
                              <a:solidFill>
                                <a:srgbClr val="000000"/>
                              </a:solidFill>
                              <a:effectLst/>
                              <a:latin typeface="Cambria Math" panose="02040503050406030204" pitchFamily="18" charset="0"/>
                              <a:ea typeface="Calibri" panose="020F0502020204030204" pitchFamily="34" charset="0"/>
                            </a:rPr>
                            <m:t>log</m:t>
                          </m:r>
                        </m:fName>
                        <m:e>
                          <m:sSub>
                            <m:sSubPr>
                              <m:ctrlPr>
                                <a:rPr lang="en-US" sz="1400" i="1">
                                  <a:solidFill>
                                    <a:srgbClr val="000000"/>
                                  </a:solidFill>
                                  <a:effectLst/>
                                  <a:latin typeface="Cambria Math" panose="02040503050406030204" pitchFamily="18" charset="0"/>
                                  <a:ea typeface="Calibri" panose="020F0502020204030204" pitchFamily="34" charset="0"/>
                                </a:rPr>
                              </m:ctrlPr>
                            </m:sSubPr>
                            <m:e>
                              <m:d>
                                <m:dPr>
                                  <m:begChr m:val="["/>
                                  <m:endChr m:val="]"/>
                                  <m:ctrlPr>
                                    <a:rPr lang="en-US" sz="1400" i="1">
                                      <a:solidFill>
                                        <a:srgbClr val="000000"/>
                                      </a:solidFill>
                                      <a:effectLst/>
                                      <a:latin typeface="Cambria Math" panose="02040503050406030204" pitchFamily="18" charset="0"/>
                                      <a:ea typeface="Calibri" panose="020F0502020204030204" pitchFamily="34" charset="0"/>
                                    </a:rPr>
                                  </m:ctrlPr>
                                </m:dPr>
                                <m:e>
                                  <m:r>
                                    <a:rPr lang="en-US" sz="1400" b="1" i="1">
                                      <a:solidFill>
                                        <a:srgbClr val="000000"/>
                                      </a:solidFill>
                                      <a:effectLst/>
                                      <a:latin typeface="Cambria Math" panose="02040503050406030204" pitchFamily="18" charset="0"/>
                                      <a:ea typeface="Calibri" panose="020F0502020204030204" pitchFamily="34" charset="0"/>
                                    </a:rPr>
                                    <m:t>𝑫</m:t>
                                  </m:r>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i="1">
                                          <a:solidFill>
                                            <a:srgbClr val="000000"/>
                                          </a:solidFill>
                                          <a:effectLst/>
                                          <a:latin typeface="Cambria Math" panose="02040503050406030204" pitchFamily="18" charset="0"/>
                                          <a:ea typeface="Calibri" panose="020F0502020204030204" pitchFamily="34" charset="0"/>
                                        </a:rPr>
                                        <m:t>𝑓</m:t>
                                      </m:r>
                                    </m:e>
                                    <m:sub>
                                      <m:r>
                                        <a:rPr lang="en-US" sz="1400" i="1">
                                          <a:solidFill>
                                            <a:srgbClr val="000000"/>
                                          </a:solidFill>
                                          <a:effectLst/>
                                          <a:latin typeface="Cambria Math" panose="02040503050406030204" pitchFamily="18" charset="0"/>
                                          <a:ea typeface="Calibri" panose="020F0502020204030204" pitchFamily="34" charset="0"/>
                                        </a:rPr>
                                        <m:t>𝜃</m:t>
                                      </m:r>
                                    </m:sub>
                                  </m:sSub>
                                  <m:d>
                                    <m:dPr>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b="1"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𝒙</m:t>
                                          </m:r>
                                        </m:e>
                                        <m:sub>
                                          <m:r>
                                            <a:rPr lang="en-US" sz="1400" i="1">
                                              <a:solidFill>
                                                <a:srgbClr val="000000"/>
                                              </a:solidFill>
                                              <a:effectLst/>
                                              <a:latin typeface="Cambria Math" panose="02040503050406030204" pitchFamily="18" charset="0"/>
                                              <a:ea typeface="Calibri" panose="020F0502020204030204" pitchFamily="34" charset="0"/>
                                            </a:rPr>
                                            <m:t>𝑖</m:t>
                                          </m:r>
                                        </m:sub>
                                      </m:sSub>
                                    </m:e>
                                  </m:d>
                                </m:e>
                              </m:d>
                            </m:e>
                            <m:sub>
                              <m:r>
                                <a:rPr lang="en-US" sz="1400" i="1">
                                  <a:solidFill>
                                    <a:srgbClr val="000000"/>
                                  </a:solidFill>
                                  <a:effectLst/>
                                  <a:latin typeface="Cambria Math" panose="02040503050406030204" pitchFamily="18" charset="0"/>
                                  <a:ea typeface="Calibri" panose="020F0502020204030204" pitchFamily="34" charset="0"/>
                                </a:rPr>
                                <m:t>𝑗</m:t>
                              </m:r>
                            </m:sub>
                          </m:sSub>
                          <m:r>
                            <a:rPr lang="en-US" sz="1400" i="1">
                              <a:solidFill>
                                <a:srgbClr val="000000"/>
                              </a:solidFill>
                              <a:effectLst/>
                              <a:latin typeface="Cambria Math" panose="02040503050406030204" pitchFamily="18" charset="0"/>
                              <a:ea typeface="Calibri" panose="020F0502020204030204" pitchFamily="34" charset="0"/>
                            </a:rPr>
                            <m:t>!</m:t>
                          </m:r>
                        </m:e>
                      </m:func>
                      <m:r>
                        <a:rPr lang="en-US" sz="1400" i="1">
                          <a:solidFill>
                            <a:srgbClr val="000000"/>
                          </a:solidFill>
                          <a:effectLst/>
                          <a:latin typeface="Cambria Math" panose="02040503050406030204" pitchFamily="18" charset="0"/>
                          <a:ea typeface="Calibri" panose="020F0502020204030204" pitchFamily="34" charset="0"/>
                        </a:rPr>
                        <m:t>)]</m:t>
                      </m:r>
                    </m:oMath>
                  </m:oMathPara>
                </a14:m>
                <a:endParaRPr lang="en-US" sz="1400" dirty="0">
                  <a:solidFill>
                    <a:srgbClr val="000000"/>
                  </a:solidFill>
                  <a:effectLst/>
                  <a:latin typeface="Times New Roman" panose="02020603050405020304" pitchFamily="18" charset="0"/>
                  <a:ea typeface="Calibri" panose="020F0502020204030204" pitchFamily="34" charset="0"/>
                </a:endParaRPr>
              </a:p>
              <a:p>
                <a:pPr/>
                <a14:m>
                  <m:oMathPara xmlns:m="http://schemas.openxmlformats.org/officeDocument/2006/math">
                    <m:oMathParaPr>
                      <m:jc m:val="centerGroup"/>
                    </m:oMathParaPr>
                    <m:oMath xmlns:m="http://schemas.openxmlformats.org/officeDocument/2006/math">
                      <m:sSub>
                        <m:sSubPr>
                          <m:ctrlPr>
                            <a:rPr lang="en-US" sz="1400" i="1" smtClean="0">
                              <a:solidFill>
                                <a:srgbClr val="000000"/>
                              </a:solidFill>
                              <a:effectLst/>
                              <a:latin typeface="Cambria Math" panose="02040503050406030204" pitchFamily="18" charset="0"/>
                              <a:ea typeface="Calibri" panose="020F0502020204030204" pitchFamily="34" charset="0"/>
                            </a:rPr>
                          </m:ctrlPr>
                        </m:sSubPr>
                        <m:e>
                          <m:r>
                            <a:rPr lang="en-US" sz="1400" i="1">
                              <a:solidFill>
                                <a:srgbClr val="000000"/>
                              </a:solidFill>
                              <a:effectLst/>
                              <a:latin typeface="Cambria Math" panose="02040503050406030204" pitchFamily="18" charset="0"/>
                              <a:ea typeface="Calibri" panose="020F0502020204030204" pitchFamily="34" charset="0"/>
                            </a:rPr>
                            <m:t>𝐿</m:t>
                          </m:r>
                        </m:e>
                        <m:sub>
                          <m:r>
                            <a:rPr lang="en-US" sz="1400" i="1">
                              <a:solidFill>
                                <a:srgbClr val="000000"/>
                              </a:solidFill>
                              <a:effectLst/>
                              <a:latin typeface="Cambria Math" panose="02040503050406030204" pitchFamily="18" charset="0"/>
                              <a:ea typeface="Calibri" panose="020F0502020204030204" pitchFamily="34" charset="0"/>
                            </a:rPr>
                            <m:t>𝒩</m:t>
                          </m:r>
                        </m:sub>
                      </m:sSub>
                      <m:r>
                        <a:rPr lang="en-US" sz="1400" i="1">
                          <a:solidFill>
                            <a:srgbClr val="000000"/>
                          </a:solidFill>
                          <a:effectLst/>
                          <a:latin typeface="Cambria Math" panose="02040503050406030204" pitchFamily="18" charset="0"/>
                          <a:ea typeface="Calibri" panose="020F0502020204030204" pitchFamily="34" charset="0"/>
                        </a:rPr>
                        <m:t>=</m:t>
                      </m:r>
                      <m:func>
                        <m:funcPr>
                          <m:ctrlPr>
                            <a:rPr lang="en-US" sz="1400" i="1">
                              <a:solidFill>
                                <a:srgbClr val="000000"/>
                              </a:solidFill>
                              <a:effectLst/>
                              <a:latin typeface="Cambria Math" panose="02040503050406030204" pitchFamily="18" charset="0"/>
                              <a:ea typeface="Calibri" panose="020F0502020204030204" pitchFamily="34" charset="0"/>
                            </a:rPr>
                          </m:ctrlPr>
                        </m:funcPr>
                        <m:fName>
                          <m:limLow>
                            <m:limLowPr>
                              <m:ctrlPr>
                                <a:rPr lang="en-US" sz="1400" i="1">
                                  <a:solidFill>
                                    <a:srgbClr val="000000"/>
                                  </a:solidFill>
                                  <a:effectLst/>
                                  <a:latin typeface="Cambria Math" panose="02040503050406030204" pitchFamily="18" charset="0"/>
                                  <a:ea typeface="Calibri" panose="020F0502020204030204" pitchFamily="34" charset="0"/>
                                </a:rPr>
                              </m:ctrlPr>
                            </m:limLowPr>
                            <m:e>
                              <m:r>
                                <m:rPr>
                                  <m:sty m:val="p"/>
                                </m:rPr>
                                <a:rPr lang="en-US" sz="1400">
                                  <a:solidFill>
                                    <a:srgbClr val="000000"/>
                                  </a:solidFill>
                                  <a:effectLst/>
                                  <a:latin typeface="Cambria Math" panose="02040503050406030204" pitchFamily="18" charset="0"/>
                                  <a:ea typeface="Calibri" panose="020F0502020204030204" pitchFamily="34" charset="0"/>
                                </a:rPr>
                                <m:t>min</m:t>
                              </m:r>
                            </m:e>
                            <m:lim>
                              <m:r>
                                <a:rPr lang="en-US" sz="1400" i="1">
                                  <a:solidFill>
                                    <a:srgbClr val="000000"/>
                                  </a:solidFill>
                                  <a:effectLst/>
                                  <a:latin typeface="Cambria Math" panose="02040503050406030204" pitchFamily="18" charset="0"/>
                                  <a:ea typeface="Calibri" panose="020F0502020204030204" pitchFamily="34" charset="0"/>
                                </a:rPr>
                                <m:t>𝜃</m:t>
                              </m:r>
                            </m:lim>
                          </m:limLow>
                        </m:fName>
                        <m:e>
                          <m:nary>
                            <m:naryPr>
                              <m:chr m:val="∑"/>
                              <m:limLoc m:val="undOvr"/>
                              <m:ctrlPr>
                                <a:rPr lang="en-US" sz="1400" i="1">
                                  <a:solidFill>
                                    <a:srgbClr val="000000"/>
                                  </a:solidFill>
                                  <a:effectLst/>
                                  <a:latin typeface="Cambria Math" panose="02040503050406030204" pitchFamily="18" charset="0"/>
                                  <a:ea typeface="Calibri" panose="020F0502020204030204" pitchFamily="34" charset="0"/>
                                </a:rPr>
                              </m:ctrlPr>
                            </m:naryPr>
                            <m:sub>
                              <m:r>
                                <a:rPr lang="en-US" sz="1400" i="1">
                                  <a:solidFill>
                                    <a:srgbClr val="000000"/>
                                  </a:solidFill>
                                  <a:effectLst/>
                                  <a:latin typeface="Cambria Math" panose="02040503050406030204" pitchFamily="18" charset="0"/>
                                  <a:ea typeface="Calibri" panose="020F0502020204030204" pitchFamily="34" charset="0"/>
                                </a:rPr>
                                <m:t>𝑖</m:t>
                              </m:r>
                              <m:r>
                                <a:rPr lang="en-US" sz="1400" i="1">
                                  <a:solidFill>
                                    <a:srgbClr val="000000"/>
                                  </a:solidFill>
                                  <a:effectLst/>
                                  <a:latin typeface="Cambria Math" panose="02040503050406030204" pitchFamily="18" charset="0"/>
                                  <a:ea typeface="Calibri" panose="020F0502020204030204" pitchFamily="34" charset="0"/>
                                </a:rPr>
                                <m:t>=1</m:t>
                              </m:r>
                            </m:sub>
                            <m:sup>
                              <m:r>
                                <a:rPr lang="en-US" sz="1400" i="1">
                                  <a:solidFill>
                                    <a:srgbClr val="000000"/>
                                  </a:solidFill>
                                  <a:effectLst/>
                                  <a:latin typeface="Cambria Math" panose="02040503050406030204" pitchFamily="18" charset="0"/>
                                  <a:ea typeface="Calibri" panose="020F0502020204030204" pitchFamily="34" charset="0"/>
                                </a:rPr>
                                <m:t>𝑛</m:t>
                              </m:r>
                            </m:sup>
                            <m:e>
                              <m:r>
                                <a:rPr lang="en-US" sz="1400" i="1">
                                  <a:solidFill>
                                    <a:srgbClr val="000000"/>
                                  </a:solidFill>
                                  <a:effectLst/>
                                  <a:latin typeface="Cambria Math" panose="02040503050406030204" pitchFamily="18" charset="0"/>
                                  <a:ea typeface="Calibri" panose="020F0502020204030204" pitchFamily="34" charset="0"/>
                                </a:rPr>
                                <m:t>[−</m:t>
                              </m:r>
                              <m:nary>
                                <m:naryPr>
                                  <m:chr m:val="∑"/>
                                  <m:limLoc m:val="undOvr"/>
                                  <m:ctrlPr>
                                    <a:rPr lang="en-US" sz="1400" i="1">
                                      <a:solidFill>
                                        <a:srgbClr val="000000"/>
                                      </a:solidFill>
                                      <a:effectLst/>
                                      <a:latin typeface="Cambria Math" panose="02040503050406030204" pitchFamily="18" charset="0"/>
                                      <a:ea typeface="Calibri" panose="020F0502020204030204" pitchFamily="34" charset="0"/>
                                    </a:rPr>
                                  </m:ctrlPr>
                                </m:naryPr>
                                <m:sub>
                                  <m:r>
                                    <a:rPr lang="en-US" sz="1400" i="1">
                                      <a:solidFill>
                                        <a:srgbClr val="000000"/>
                                      </a:solidFill>
                                      <a:effectLst/>
                                      <a:latin typeface="Cambria Math" panose="02040503050406030204" pitchFamily="18" charset="0"/>
                                      <a:ea typeface="Calibri" panose="020F0502020204030204" pitchFamily="34" charset="0"/>
                                    </a:rPr>
                                    <m:t>𝑗</m:t>
                                  </m:r>
                                  <m:r>
                                    <a:rPr lang="en-US" sz="1400" i="1">
                                      <a:solidFill>
                                        <a:srgbClr val="000000"/>
                                      </a:solidFill>
                                      <a:effectLst/>
                                      <a:latin typeface="Cambria Math" panose="02040503050406030204" pitchFamily="18" charset="0"/>
                                      <a:ea typeface="Calibri" panose="020F0502020204030204" pitchFamily="34" charset="0"/>
                                    </a:rPr>
                                    <m:t>=1</m:t>
                                  </m:r>
                                </m:sub>
                                <m:sup>
                                  <m:r>
                                    <a:rPr lang="en-US" sz="1400" b="0" i="1" smtClean="0">
                                      <a:solidFill>
                                        <a:srgbClr val="000000"/>
                                      </a:solidFill>
                                      <a:effectLst/>
                                      <a:latin typeface="Cambria Math" panose="02040503050406030204" pitchFamily="18" charset="0"/>
                                      <a:ea typeface="Calibri" panose="020F0502020204030204" pitchFamily="34" charset="0"/>
                                    </a:rPr>
                                    <m:t>𝑐</m:t>
                                  </m:r>
                                </m:sup>
                                <m:e>
                                  <m:sSub>
                                    <m:sSubPr>
                                      <m:ctrlPr>
                                        <a:rPr lang="en-US" sz="1400" i="1">
                                          <a:solidFill>
                                            <a:srgbClr val="000000"/>
                                          </a:solidFill>
                                          <a:effectLst/>
                                          <a:latin typeface="Cambria Math" panose="02040503050406030204" pitchFamily="18" charset="0"/>
                                          <a:ea typeface="Calibri" panose="020F0502020204030204" pitchFamily="34" charset="0"/>
                                        </a:rPr>
                                      </m:ctrlPr>
                                    </m:sSubPr>
                                    <m:e>
                                      <m:d>
                                        <m:dPr>
                                          <m:begChr m:val="["/>
                                          <m:endChr m:val="]"/>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𝒚</m:t>
                                              </m:r>
                                            </m:e>
                                            <m:sub>
                                              <m:r>
                                                <a:rPr lang="en-US" sz="1400" i="1">
                                                  <a:solidFill>
                                                    <a:srgbClr val="000000"/>
                                                  </a:solidFill>
                                                  <a:effectLst/>
                                                  <a:latin typeface="Cambria Math" panose="02040503050406030204" pitchFamily="18" charset="0"/>
                                                  <a:ea typeface="Calibri" panose="020F0502020204030204" pitchFamily="34" charset="0"/>
                                                </a:rPr>
                                                <m:t>𝑖</m:t>
                                              </m:r>
                                            </m:sub>
                                          </m:sSub>
                                        </m:e>
                                      </m:d>
                                    </m:e>
                                    <m:sub>
                                      <m:r>
                                        <a:rPr lang="en-US" sz="1400" i="1">
                                          <a:solidFill>
                                            <a:srgbClr val="000000"/>
                                          </a:solidFill>
                                          <a:effectLst/>
                                          <a:latin typeface="Cambria Math" panose="02040503050406030204" pitchFamily="18" charset="0"/>
                                          <a:ea typeface="Calibri" panose="020F0502020204030204" pitchFamily="34" charset="0"/>
                                        </a:rPr>
                                        <m:t>𝑗</m:t>
                                      </m:r>
                                    </m:sub>
                                  </m:sSub>
                                  <m:func>
                                    <m:funcPr>
                                      <m:ctrlPr>
                                        <a:rPr lang="en-US" sz="1400" i="1">
                                          <a:solidFill>
                                            <a:srgbClr val="000000"/>
                                          </a:solidFill>
                                          <a:effectLst/>
                                          <a:latin typeface="Cambria Math" panose="02040503050406030204" pitchFamily="18" charset="0"/>
                                          <a:ea typeface="Calibri" panose="020F0502020204030204" pitchFamily="34" charset="0"/>
                                        </a:rPr>
                                      </m:ctrlPr>
                                    </m:funcPr>
                                    <m:fName>
                                      <m:r>
                                        <m:rPr>
                                          <m:sty m:val="p"/>
                                        </m:rPr>
                                        <a:rPr lang="en-US" sz="1400">
                                          <a:solidFill>
                                            <a:srgbClr val="000000"/>
                                          </a:solidFill>
                                          <a:effectLst/>
                                          <a:latin typeface="Cambria Math" panose="02040503050406030204" pitchFamily="18" charset="0"/>
                                          <a:ea typeface="Calibri" panose="020F0502020204030204" pitchFamily="34" charset="0"/>
                                        </a:rPr>
                                        <m:t>log</m:t>
                                      </m:r>
                                    </m:fName>
                                    <m:e>
                                      <m:r>
                                        <a:rPr lang="en-US" sz="1400" i="1">
                                          <a:solidFill>
                                            <a:srgbClr val="000000"/>
                                          </a:solidFill>
                                          <a:effectLst/>
                                          <a:latin typeface="Cambria Math" panose="02040503050406030204" pitchFamily="18" charset="0"/>
                                          <a:ea typeface="Calibri" panose="020F0502020204030204" pitchFamily="34" charset="0"/>
                                        </a:rPr>
                                        <m:t>(</m:t>
                                      </m:r>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i="1">
                                              <a:solidFill>
                                                <a:srgbClr val="000000"/>
                                              </a:solidFill>
                                              <a:effectLst/>
                                              <a:latin typeface="Cambria Math" panose="02040503050406030204" pitchFamily="18" charset="0"/>
                                              <a:ea typeface="Calibri" panose="020F0502020204030204" pitchFamily="34" charset="0"/>
                                            </a:rPr>
                                            <m:t>𝑓</m:t>
                                          </m:r>
                                        </m:e>
                                        <m:sub>
                                          <m:r>
                                            <a:rPr lang="en-US" sz="1400" i="1">
                                              <a:solidFill>
                                                <a:srgbClr val="000000"/>
                                              </a:solidFill>
                                              <a:effectLst/>
                                              <a:latin typeface="Cambria Math" panose="02040503050406030204" pitchFamily="18" charset="0"/>
                                              <a:ea typeface="Calibri" panose="020F0502020204030204" pitchFamily="34" charset="0"/>
                                            </a:rPr>
                                            <m:t>𝜃</m:t>
                                          </m:r>
                                        </m:sub>
                                      </m:sSub>
                                      <m:sSub>
                                        <m:sSubPr>
                                          <m:ctrlPr>
                                            <a:rPr lang="en-US" sz="1400" i="1">
                                              <a:solidFill>
                                                <a:srgbClr val="000000"/>
                                              </a:solidFill>
                                              <a:effectLst/>
                                              <a:latin typeface="Cambria Math" panose="02040503050406030204" pitchFamily="18" charset="0"/>
                                              <a:ea typeface="Calibri" panose="020F0502020204030204" pitchFamily="34" charset="0"/>
                                            </a:rPr>
                                          </m:ctrlPr>
                                        </m:sSubPr>
                                        <m:e>
                                          <m:d>
                                            <m:dPr>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b="1"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𝒙</m:t>
                                                  </m:r>
                                                </m:e>
                                                <m:sub>
                                                  <m:r>
                                                    <a:rPr lang="en-US" sz="1400" i="1">
                                                      <a:solidFill>
                                                        <a:srgbClr val="000000"/>
                                                      </a:solidFill>
                                                      <a:effectLst/>
                                                      <a:latin typeface="Cambria Math" panose="02040503050406030204" pitchFamily="18" charset="0"/>
                                                      <a:ea typeface="Calibri" panose="020F0502020204030204" pitchFamily="34" charset="0"/>
                                                    </a:rPr>
                                                    <m:t>𝑖</m:t>
                                                  </m:r>
                                                </m:sub>
                                              </m:sSub>
                                            </m:e>
                                          </m:d>
                                        </m:e>
                                        <m:sub>
                                          <m:r>
                                            <a:rPr lang="en-US" sz="1400" i="1">
                                              <a:solidFill>
                                                <a:srgbClr val="000000"/>
                                              </a:solidFill>
                                              <a:effectLst/>
                                              <a:latin typeface="Cambria Math" panose="02040503050406030204" pitchFamily="18" charset="0"/>
                                              <a:ea typeface="Calibri" panose="020F0502020204030204" pitchFamily="34" charset="0"/>
                                            </a:rPr>
                                            <m:t>𝑗</m:t>
                                          </m:r>
                                        </m:sub>
                                      </m:sSub>
                                      <m:r>
                                        <a:rPr lang="en-US" sz="1400" i="1">
                                          <a:solidFill>
                                            <a:srgbClr val="000000"/>
                                          </a:solidFill>
                                          <a:effectLst/>
                                          <a:latin typeface="Cambria Math" panose="02040503050406030204" pitchFamily="18" charset="0"/>
                                          <a:ea typeface="Calibri" panose="020F0502020204030204" pitchFamily="34" charset="0"/>
                                        </a:rPr>
                                        <m:t>)</m:t>
                                      </m:r>
                                    </m:e>
                                  </m:func>
                                </m:e>
                              </m:nary>
                            </m:e>
                          </m:nary>
                          <m:r>
                            <a:rPr lang="en-US" sz="1400" i="1">
                              <a:solidFill>
                                <a:srgbClr val="000000"/>
                              </a:solidFill>
                              <a:effectLst/>
                              <a:latin typeface="Cambria Math" panose="02040503050406030204" pitchFamily="18" charset="0"/>
                              <a:ea typeface="Calibri" panose="020F0502020204030204" pitchFamily="34" charset="0"/>
                            </a:rPr>
                            <m:t>+</m:t>
                          </m:r>
                          <m:r>
                            <a:rPr lang="en-US" sz="1400" i="1">
                              <a:solidFill>
                                <a:srgbClr val="000000"/>
                              </a:solidFill>
                              <a:effectLst/>
                              <a:latin typeface="Cambria Math" panose="02040503050406030204" pitchFamily="18" charset="0"/>
                              <a:ea typeface="Calibri" panose="020F0502020204030204" pitchFamily="34" charset="0"/>
                            </a:rPr>
                            <m:t>𝛽</m:t>
                          </m:r>
                        </m:e>
                      </m:func>
                      <m:f>
                        <m:fPr>
                          <m:ctrlPr>
                            <a:rPr lang="en-US" sz="1400" i="1">
                              <a:solidFill>
                                <a:srgbClr val="000000"/>
                              </a:solidFill>
                              <a:effectLst/>
                              <a:latin typeface="Cambria Math" panose="02040503050406030204" pitchFamily="18" charset="0"/>
                              <a:ea typeface="Calibri" panose="020F0502020204030204" pitchFamily="34" charset="0"/>
                            </a:rPr>
                          </m:ctrlPr>
                        </m:fPr>
                        <m:num>
                          <m:r>
                            <a:rPr lang="en-US" sz="1400" i="1">
                              <a:solidFill>
                                <a:srgbClr val="000000"/>
                              </a:solidFill>
                              <a:effectLst/>
                              <a:latin typeface="Cambria Math" panose="02040503050406030204" pitchFamily="18" charset="0"/>
                              <a:ea typeface="Calibri" panose="020F0502020204030204" pitchFamily="34" charset="0"/>
                            </a:rPr>
                            <m:t>1</m:t>
                          </m:r>
                        </m:num>
                        <m:den>
                          <m:r>
                            <a:rPr lang="en-US" sz="1400" i="1">
                              <a:solidFill>
                                <a:srgbClr val="000000"/>
                              </a:solidFill>
                              <a:effectLst/>
                              <a:latin typeface="Cambria Math" panose="02040503050406030204" pitchFamily="18" charset="0"/>
                              <a:ea typeface="Calibri" panose="020F0502020204030204" pitchFamily="34" charset="0"/>
                            </a:rPr>
                            <m:t>2</m:t>
                          </m:r>
                        </m:den>
                      </m:f>
                      <m:nary>
                        <m:naryPr>
                          <m:chr m:val="∑"/>
                          <m:limLoc m:val="undOvr"/>
                          <m:ctrlPr>
                            <a:rPr lang="en-US" sz="1400" i="1">
                              <a:solidFill>
                                <a:srgbClr val="000000"/>
                              </a:solidFill>
                              <a:effectLst/>
                              <a:latin typeface="Cambria Math" panose="02040503050406030204" pitchFamily="18" charset="0"/>
                              <a:ea typeface="Calibri" panose="020F0502020204030204" pitchFamily="34" charset="0"/>
                            </a:rPr>
                          </m:ctrlPr>
                        </m:naryPr>
                        <m:sub>
                          <m:r>
                            <a:rPr lang="en-US" sz="1400" i="1">
                              <a:solidFill>
                                <a:srgbClr val="000000"/>
                              </a:solidFill>
                              <a:effectLst/>
                              <a:latin typeface="Cambria Math" panose="02040503050406030204" pitchFamily="18" charset="0"/>
                              <a:ea typeface="Calibri" panose="020F0502020204030204" pitchFamily="34" charset="0"/>
                            </a:rPr>
                            <m:t>𝑗</m:t>
                          </m:r>
                          <m:r>
                            <a:rPr lang="en-US" sz="1400" i="1">
                              <a:solidFill>
                                <a:srgbClr val="000000"/>
                              </a:solidFill>
                              <a:effectLst/>
                              <a:latin typeface="Cambria Math" panose="02040503050406030204" pitchFamily="18" charset="0"/>
                              <a:ea typeface="Calibri" panose="020F0502020204030204" pitchFamily="34" charset="0"/>
                            </a:rPr>
                            <m:t>=1</m:t>
                          </m:r>
                        </m:sub>
                        <m:sup>
                          <m:r>
                            <a:rPr lang="en-US" sz="1400" i="1">
                              <a:solidFill>
                                <a:srgbClr val="000000"/>
                              </a:solidFill>
                              <a:effectLst/>
                              <a:latin typeface="Cambria Math" panose="02040503050406030204" pitchFamily="18" charset="0"/>
                              <a:ea typeface="Calibri" panose="020F0502020204030204" pitchFamily="34" charset="0"/>
                            </a:rPr>
                            <m:t>𝑝</m:t>
                          </m:r>
                        </m:sup>
                        <m:e>
                          <m:r>
                            <a:rPr lang="en-US" sz="1400" i="1">
                              <a:solidFill>
                                <a:srgbClr val="000000"/>
                              </a:solidFill>
                              <a:effectLst/>
                              <a:latin typeface="Cambria Math" panose="02040503050406030204" pitchFamily="18" charset="0"/>
                              <a:ea typeface="Calibri" panose="020F0502020204030204" pitchFamily="34" charset="0"/>
                            </a:rPr>
                            <m:t>(</m:t>
                          </m:r>
                          <m:func>
                            <m:funcPr>
                              <m:ctrlPr>
                                <a:rPr lang="en-US" sz="1400" i="1">
                                  <a:solidFill>
                                    <a:srgbClr val="000000"/>
                                  </a:solidFill>
                                  <a:effectLst/>
                                  <a:latin typeface="Cambria Math" panose="02040503050406030204" pitchFamily="18" charset="0"/>
                                  <a:ea typeface="Calibri" panose="020F0502020204030204" pitchFamily="34" charset="0"/>
                                </a:rPr>
                              </m:ctrlPr>
                            </m:funcPr>
                            <m:fName>
                              <m:r>
                                <m:rPr>
                                  <m:sty m:val="p"/>
                                </m:rPr>
                                <a:rPr lang="en-US" sz="1400">
                                  <a:solidFill>
                                    <a:srgbClr val="000000"/>
                                  </a:solidFill>
                                  <a:effectLst/>
                                  <a:latin typeface="Cambria Math" panose="02040503050406030204" pitchFamily="18" charset="0"/>
                                  <a:ea typeface="Calibri" panose="020F0502020204030204" pitchFamily="34" charset="0"/>
                                </a:rPr>
                                <m:t>log</m:t>
                              </m:r>
                            </m:fName>
                            <m:e>
                              <m:d>
                                <m:dPr>
                                  <m:ctrlPr>
                                    <a:rPr lang="en-US" sz="1400" i="1">
                                      <a:solidFill>
                                        <a:srgbClr val="000000"/>
                                      </a:solidFill>
                                      <a:effectLst/>
                                      <a:latin typeface="Cambria Math" panose="02040503050406030204" pitchFamily="18" charset="0"/>
                                      <a:ea typeface="Calibri" panose="020F0502020204030204" pitchFamily="34" charset="0"/>
                                    </a:rPr>
                                  </m:ctrlPr>
                                </m:dPr>
                                <m:e>
                                  <m:r>
                                    <a:rPr lang="en-US" sz="1400" i="1">
                                      <a:solidFill>
                                        <a:srgbClr val="000000"/>
                                      </a:solidFill>
                                      <a:effectLst/>
                                      <a:latin typeface="Cambria Math" panose="02040503050406030204" pitchFamily="18" charset="0"/>
                                      <a:ea typeface="Calibri" panose="020F0502020204030204" pitchFamily="34" charset="0"/>
                                    </a:rPr>
                                    <m:t>2</m:t>
                                  </m:r>
                                  <m:r>
                                    <a:rPr lang="en-US" sz="1400" i="1">
                                      <a:solidFill>
                                        <a:srgbClr val="000000"/>
                                      </a:solidFill>
                                      <a:effectLst/>
                                      <a:latin typeface="Cambria Math" panose="02040503050406030204" pitchFamily="18" charset="0"/>
                                      <a:ea typeface="Calibri" panose="020F0502020204030204" pitchFamily="34" charset="0"/>
                                    </a:rPr>
                                    <m:t>𝜋</m:t>
                                  </m:r>
                                  <m:func>
                                    <m:funcPr>
                                      <m:ctrlPr>
                                        <a:rPr lang="en-US" sz="1400" i="1">
                                          <a:solidFill>
                                            <a:srgbClr val="000000"/>
                                          </a:solidFill>
                                          <a:effectLst/>
                                          <a:latin typeface="Cambria Math" panose="02040503050406030204" pitchFamily="18" charset="0"/>
                                          <a:ea typeface="Calibri" panose="020F0502020204030204" pitchFamily="34" charset="0"/>
                                        </a:rPr>
                                      </m:ctrlPr>
                                    </m:funcPr>
                                    <m:fName>
                                      <m:r>
                                        <m:rPr>
                                          <m:sty m:val="p"/>
                                        </m:rPr>
                                        <a:rPr lang="en-US" sz="1400">
                                          <a:solidFill>
                                            <a:srgbClr val="000000"/>
                                          </a:solidFill>
                                          <a:effectLst/>
                                          <a:latin typeface="Cambria Math" panose="02040503050406030204" pitchFamily="18" charset="0"/>
                                          <a:ea typeface="Calibri" panose="020F0502020204030204" pitchFamily="34" charset="0"/>
                                        </a:rPr>
                                        <m:t>max</m:t>
                                      </m:r>
                                    </m:fName>
                                    <m:e>
                                      <m:r>
                                        <a:rPr lang="en-US" sz="1400" i="1">
                                          <a:solidFill>
                                            <a:srgbClr val="000000"/>
                                          </a:solidFill>
                                          <a:effectLst/>
                                          <a:latin typeface="Cambria Math" panose="02040503050406030204" pitchFamily="18" charset="0"/>
                                          <a:ea typeface="Calibri" panose="020F0502020204030204" pitchFamily="34" charset="0"/>
                                        </a:rPr>
                                        <m:t>(</m:t>
                                      </m:r>
                                      <m:sSub>
                                        <m:sSubPr>
                                          <m:ctrlPr>
                                            <a:rPr lang="en-US" sz="1400" i="1">
                                              <a:solidFill>
                                                <a:srgbClr val="000000"/>
                                              </a:solidFill>
                                              <a:effectLst/>
                                              <a:latin typeface="Cambria Math" panose="02040503050406030204" pitchFamily="18" charset="0"/>
                                              <a:ea typeface="Calibri" panose="020F0502020204030204" pitchFamily="34" charset="0"/>
                                            </a:rPr>
                                          </m:ctrlPr>
                                        </m:sSubPr>
                                        <m:e>
                                          <m:d>
                                            <m:dPr>
                                              <m:begChr m:val="["/>
                                              <m:endChr m:val="]"/>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𝒙</m:t>
                                                  </m:r>
                                                </m:e>
                                                <m:sub>
                                                  <m:r>
                                                    <a:rPr lang="en-US" sz="1400" i="1">
                                                      <a:solidFill>
                                                        <a:srgbClr val="000000"/>
                                                      </a:solidFill>
                                                      <a:effectLst/>
                                                      <a:latin typeface="Cambria Math" panose="02040503050406030204" pitchFamily="18" charset="0"/>
                                                      <a:ea typeface="Calibri" panose="020F0502020204030204" pitchFamily="34" charset="0"/>
                                                    </a:rPr>
                                                    <m:t>𝑖</m:t>
                                                  </m:r>
                                                </m:sub>
                                              </m:sSub>
                                            </m:e>
                                          </m:d>
                                        </m:e>
                                        <m:sub>
                                          <m:r>
                                            <a:rPr lang="en-US" sz="1400" i="1">
                                              <a:solidFill>
                                                <a:srgbClr val="000000"/>
                                              </a:solidFill>
                                              <a:effectLst/>
                                              <a:latin typeface="Cambria Math" panose="02040503050406030204" pitchFamily="18" charset="0"/>
                                              <a:ea typeface="Calibri" panose="020F0502020204030204" pitchFamily="34" charset="0"/>
                                            </a:rPr>
                                            <m:t>𝑗</m:t>
                                          </m:r>
                                        </m:sub>
                                      </m:sSub>
                                      <m:r>
                                        <a:rPr lang="en-US" sz="1400" i="1">
                                          <a:solidFill>
                                            <a:srgbClr val="000000"/>
                                          </a:solidFill>
                                          <a:effectLst/>
                                          <a:latin typeface="Cambria Math" panose="02040503050406030204" pitchFamily="18" charset="0"/>
                                          <a:ea typeface="Calibri" panose="020F0502020204030204" pitchFamily="34" charset="0"/>
                                        </a:rPr>
                                        <m:t>, 1)</m:t>
                                      </m:r>
                                    </m:e>
                                  </m:func>
                                </m:e>
                              </m:d>
                            </m:e>
                          </m:func>
                        </m:e>
                      </m:nary>
                      <m:r>
                        <a:rPr lang="en-US" sz="1400" i="1">
                          <a:solidFill>
                            <a:srgbClr val="000000"/>
                          </a:solidFill>
                          <a:effectLst/>
                          <a:latin typeface="Cambria Math" panose="02040503050406030204" pitchFamily="18" charset="0"/>
                          <a:ea typeface="Calibri" panose="020F0502020204030204" pitchFamily="34" charset="0"/>
                        </a:rPr>
                        <m:t>+</m:t>
                      </m:r>
                      <m:f>
                        <m:fPr>
                          <m:ctrlPr>
                            <a:rPr lang="en-US" sz="1400" i="1">
                              <a:solidFill>
                                <a:srgbClr val="000000"/>
                              </a:solidFill>
                              <a:effectLst/>
                              <a:latin typeface="Cambria Math" panose="02040503050406030204" pitchFamily="18" charset="0"/>
                              <a:ea typeface="Calibri" panose="020F0502020204030204" pitchFamily="34" charset="0"/>
                            </a:rPr>
                          </m:ctrlPr>
                        </m:fPr>
                        <m:num>
                          <m:sSup>
                            <m:sSupPr>
                              <m:ctrlPr>
                                <a:rPr lang="en-US" sz="1400" i="1">
                                  <a:solidFill>
                                    <a:srgbClr val="000000"/>
                                  </a:solidFill>
                                  <a:effectLst/>
                                  <a:latin typeface="Cambria Math" panose="02040503050406030204" pitchFamily="18" charset="0"/>
                                  <a:ea typeface="Calibri" panose="020F0502020204030204" pitchFamily="34" charset="0"/>
                                </a:rPr>
                              </m:ctrlPr>
                            </m:sSupPr>
                            <m:e>
                              <m:d>
                                <m:dPr>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i="1">
                                          <a:solidFill>
                                            <a:srgbClr val="000000"/>
                                          </a:solidFill>
                                          <a:effectLst/>
                                          <a:latin typeface="Cambria Math" panose="02040503050406030204" pitchFamily="18" charset="0"/>
                                          <a:ea typeface="Calibri" panose="020F0502020204030204" pitchFamily="34" charset="0"/>
                                        </a:rPr>
                                        <m:t>[</m:t>
                                      </m:r>
                                      <m:r>
                                        <a:rPr lang="en-US" sz="1400" b="1" i="1">
                                          <a:solidFill>
                                            <a:srgbClr val="000000"/>
                                          </a:solidFill>
                                          <a:effectLst/>
                                          <a:latin typeface="Cambria Math" panose="02040503050406030204" pitchFamily="18" charset="0"/>
                                          <a:ea typeface="Calibri" panose="020F0502020204030204" pitchFamily="34" charset="0"/>
                                        </a:rPr>
                                        <m:t>𝑫</m:t>
                                      </m:r>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i="1">
                                              <a:solidFill>
                                                <a:srgbClr val="000000"/>
                                              </a:solidFill>
                                              <a:effectLst/>
                                              <a:latin typeface="Cambria Math" panose="02040503050406030204" pitchFamily="18" charset="0"/>
                                              <a:ea typeface="Calibri" panose="020F0502020204030204" pitchFamily="34" charset="0"/>
                                            </a:rPr>
                                            <m:t>𝑓</m:t>
                                          </m:r>
                                        </m:e>
                                        <m:sub>
                                          <m:r>
                                            <a:rPr lang="en-US" sz="1400" i="1">
                                              <a:solidFill>
                                                <a:srgbClr val="000000"/>
                                              </a:solidFill>
                                              <a:effectLst/>
                                              <a:latin typeface="Cambria Math" panose="02040503050406030204" pitchFamily="18" charset="0"/>
                                              <a:ea typeface="Calibri" panose="020F0502020204030204" pitchFamily="34" charset="0"/>
                                            </a:rPr>
                                            <m:t>𝜃</m:t>
                                          </m:r>
                                        </m:sub>
                                      </m:sSub>
                                      <m:d>
                                        <m:dPr>
                                          <m:ctrlPr>
                                            <a:rPr lang="en-US" sz="1400" i="1">
                                              <a:solidFill>
                                                <a:srgbClr val="000000"/>
                                              </a:solidFill>
                                              <a:effectLst/>
                                              <a:latin typeface="Cambria Math" panose="02040503050406030204" pitchFamily="18" charset="0"/>
                                              <a:ea typeface="Calibri" panose="020F0502020204030204" pitchFamily="34" charset="0"/>
                                            </a:rPr>
                                          </m:ctrlPr>
                                        </m:dPr>
                                        <m:e>
                                          <m:r>
                                            <a:rPr lang="en-US" sz="1400" b="1" i="1">
                                              <a:solidFill>
                                                <a:srgbClr val="000000"/>
                                              </a:solidFill>
                                              <a:effectLst/>
                                              <a:latin typeface="Cambria Math" panose="02040503050406030204" pitchFamily="18" charset="0"/>
                                              <a:ea typeface="Calibri" panose="020F0502020204030204" pitchFamily="34" charset="0"/>
                                            </a:rPr>
                                            <m:t>𝒙</m:t>
                                          </m:r>
                                        </m:e>
                                      </m:d>
                                      <m:r>
                                        <a:rPr lang="en-US" sz="1400" i="1">
                                          <a:solidFill>
                                            <a:srgbClr val="000000"/>
                                          </a:solidFill>
                                          <a:effectLst/>
                                          <a:latin typeface="Cambria Math" panose="02040503050406030204" pitchFamily="18" charset="0"/>
                                          <a:ea typeface="Calibri" panose="020F0502020204030204" pitchFamily="34" charset="0"/>
                                        </a:rPr>
                                        <m:t>]</m:t>
                                      </m:r>
                                    </m:e>
                                    <m:sub>
                                      <m:r>
                                        <a:rPr lang="en-US" sz="1400" i="1">
                                          <a:solidFill>
                                            <a:srgbClr val="000000"/>
                                          </a:solidFill>
                                          <a:effectLst/>
                                          <a:latin typeface="Cambria Math" panose="02040503050406030204" pitchFamily="18" charset="0"/>
                                          <a:ea typeface="Calibri" panose="020F0502020204030204" pitchFamily="34" charset="0"/>
                                        </a:rPr>
                                        <m:t>𝑗</m:t>
                                      </m:r>
                                    </m:sub>
                                  </m:sSub>
                                  <m:r>
                                    <a:rPr lang="en-US" sz="1400" i="1">
                                      <a:solidFill>
                                        <a:srgbClr val="000000"/>
                                      </a:solidFill>
                                      <a:effectLst/>
                                      <a:latin typeface="Cambria Math" panose="02040503050406030204" pitchFamily="18" charset="0"/>
                                      <a:ea typeface="Calibri" panose="020F0502020204030204" pitchFamily="34" charset="0"/>
                                    </a:rPr>
                                    <m:t>−</m:t>
                                  </m:r>
                                  <m:sSub>
                                    <m:sSubPr>
                                      <m:ctrlPr>
                                        <a:rPr lang="en-US" sz="1400" i="1">
                                          <a:solidFill>
                                            <a:srgbClr val="000000"/>
                                          </a:solidFill>
                                          <a:effectLst/>
                                          <a:latin typeface="Cambria Math" panose="02040503050406030204" pitchFamily="18" charset="0"/>
                                          <a:ea typeface="Calibri" panose="020F0502020204030204" pitchFamily="34" charset="0"/>
                                        </a:rPr>
                                      </m:ctrlPr>
                                    </m:sSubPr>
                                    <m:e>
                                      <m:d>
                                        <m:dPr>
                                          <m:begChr m:val="["/>
                                          <m:endChr m:val="]"/>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𝒙</m:t>
                                              </m:r>
                                            </m:e>
                                            <m:sub>
                                              <m:r>
                                                <a:rPr lang="en-US" sz="1400" i="1">
                                                  <a:solidFill>
                                                    <a:srgbClr val="000000"/>
                                                  </a:solidFill>
                                                  <a:effectLst/>
                                                  <a:latin typeface="Cambria Math" panose="02040503050406030204" pitchFamily="18" charset="0"/>
                                                  <a:ea typeface="Calibri" panose="020F0502020204030204" pitchFamily="34" charset="0"/>
                                                </a:rPr>
                                                <m:t>𝑖</m:t>
                                              </m:r>
                                            </m:sub>
                                          </m:sSub>
                                        </m:e>
                                      </m:d>
                                    </m:e>
                                    <m:sub>
                                      <m:r>
                                        <a:rPr lang="en-US" sz="1400" i="1">
                                          <a:solidFill>
                                            <a:srgbClr val="000000"/>
                                          </a:solidFill>
                                          <a:effectLst/>
                                          <a:latin typeface="Cambria Math" panose="02040503050406030204" pitchFamily="18" charset="0"/>
                                          <a:ea typeface="Calibri" panose="020F0502020204030204" pitchFamily="34" charset="0"/>
                                        </a:rPr>
                                        <m:t>𝑗</m:t>
                                      </m:r>
                                    </m:sub>
                                  </m:sSub>
                                </m:e>
                              </m:d>
                            </m:e>
                            <m:sup>
                              <m:r>
                                <a:rPr lang="en-US" sz="1400" i="1">
                                  <a:solidFill>
                                    <a:srgbClr val="000000"/>
                                  </a:solidFill>
                                  <a:effectLst/>
                                  <a:latin typeface="Cambria Math" panose="02040503050406030204" pitchFamily="18" charset="0"/>
                                  <a:ea typeface="Calibri" panose="020F0502020204030204" pitchFamily="34" charset="0"/>
                                </a:rPr>
                                <m:t>2</m:t>
                              </m:r>
                            </m:sup>
                          </m:sSup>
                        </m:num>
                        <m:den>
                          <m:func>
                            <m:funcPr>
                              <m:ctrlPr>
                                <a:rPr lang="en-US" sz="1400" i="1">
                                  <a:solidFill>
                                    <a:srgbClr val="000000"/>
                                  </a:solidFill>
                                  <a:effectLst/>
                                  <a:latin typeface="Cambria Math" panose="02040503050406030204" pitchFamily="18" charset="0"/>
                                  <a:ea typeface="Calibri" panose="020F0502020204030204" pitchFamily="34" charset="0"/>
                                </a:rPr>
                              </m:ctrlPr>
                            </m:funcPr>
                            <m:fName>
                              <m:r>
                                <m:rPr>
                                  <m:nor/>
                                </m:rPr>
                                <a:rPr lang="en-US" sz="1400">
                                  <a:solidFill>
                                    <a:srgbClr val="000000"/>
                                  </a:solidFill>
                                  <a:effectLst/>
                                  <a:latin typeface="Cambria Math" panose="02040503050406030204" pitchFamily="18" charset="0"/>
                                  <a:ea typeface="Calibri" panose="020F0502020204030204" pitchFamily="34" charset="0"/>
                                </a:rPr>
                                <m:t>max</m:t>
                              </m:r>
                            </m:fName>
                            <m:e>
                              <m:r>
                                <a:rPr lang="en-US" sz="1400" i="1">
                                  <a:solidFill>
                                    <a:srgbClr val="000000"/>
                                  </a:solidFill>
                                  <a:effectLst/>
                                  <a:latin typeface="Cambria Math" panose="02040503050406030204" pitchFamily="18" charset="0"/>
                                  <a:ea typeface="Calibri" panose="020F0502020204030204" pitchFamily="34" charset="0"/>
                                </a:rPr>
                                <m:t>(</m:t>
                              </m:r>
                              <m:sSub>
                                <m:sSubPr>
                                  <m:ctrlPr>
                                    <a:rPr lang="en-US" sz="1400" i="1">
                                      <a:solidFill>
                                        <a:srgbClr val="000000"/>
                                      </a:solidFill>
                                      <a:effectLst/>
                                      <a:latin typeface="Cambria Math" panose="02040503050406030204" pitchFamily="18" charset="0"/>
                                      <a:ea typeface="Calibri" panose="020F0502020204030204" pitchFamily="34" charset="0"/>
                                    </a:rPr>
                                  </m:ctrlPr>
                                </m:sSubPr>
                                <m:e>
                                  <m:d>
                                    <m:dPr>
                                      <m:begChr m:val="["/>
                                      <m:endChr m:val="]"/>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𝒙</m:t>
                                          </m:r>
                                        </m:e>
                                        <m:sub>
                                          <m:r>
                                            <a:rPr lang="en-US" sz="1400" i="1">
                                              <a:solidFill>
                                                <a:srgbClr val="000000"/>
                                              </a:solidFill>
                                              <a:effectLst/>
                                              <a:latin typeface="Cambria Math" panose="02040503050406030204" pitchFamily="18" charset="0"/>
                                              <a:ea typeface="Calibri" panose="020F0502020204030204" pitchFamily="34" charset="0"/>
                                            </a:rPr>
                                            <m:t>𝑖</m:t>
                                          </m:r>
                                        </m:sub>
                                      </m:sSub>
                                    </m:e>
                                  </m:d>
                                </m:e>
                                <m:sub>
                                  <m:r>
                                    <a:rPr lang="en-US" sz="1400" i="1">
                                      <a:solidFill>
                                        <a:srgbClr val="000000"/>
                                      </a:solidFill>
                                      <a:effectLst/>
                                      <a:latin typeface="Cambria Math" panose="02040503050406030204" pitchFamily="18" charset="0"/>
                                      <a:ea typeface="Calibri" panose="020F0502020204030204" pitchFamily="34" charset="0"/>
                                    </a:rPr>
                                    <m:t>𝑗</m:t>
                                  </m:r>
                                </m:sub>
                              </m:sSub>
                              <m:r>
                                <a:rPr lang="en-US" sz="1400" i="1">
                                  <a:solidFill>
                                    <a:srgbClr val="000000"/>
                                  </a:solidFill>
                                  <a:effectLst/>
                                  <a:latin typeface="Cambria Math" panose="02040503050406030204" pitchFamily="18" charset="0"/>
                                  <a:ea typeface="Calibri" panose="020F0502020204030204" pitchFamily="34" charset="0"/>
                                </a:rPr>
                                <m:t>, 1)</m:t>
                              </m:r>
                            </m:e>
                          </m:func>
                        </m:den>
                      </m:f>
                      <m:r>
                        <a:rPr lang="en-US" sz="1400" i="1">
                          <a:solidFill>
                            <a:srgbClr val="000000"/>
                          </a:solidFill>
                          <a:effectLst/>
                          <a:latin typeface="Cambria Math" panose="02040503050406030204" pitchFamily="18" charset="0"/>
                          <a:ea typeface="Calibri" panose="020F0502020204030204" pitchFamily="34" charset="0"/>
                        </a:rPr>
                        <m:t>)]</m:t>
                      </m:r>
                    </m:oMath>
                  </m:oMathPara>
                </a14:m>
                <a:endParaRPr lang="en-US" sz="1400" dirty="0">
                  <a:solidFill>
                    <a:srgbClr val="000000"/>
                  </a:solidFill>
                  <a:effectLst/>
                  <a:latin typeface="Times New Roman" panose="02020603050405020304" pitchFamily="18" charset="0"/>
                  <a:ea typeface="Calibri" panose="020F0502020204030204" pitchFamily="34" charset="0"/>
                </a:endParaRPr>
              </a:p>
              <a:p>
                <a:pPr/>
                <a14:m>
                  <m:oMathPara xmlns:m="http://schemas.openxmlformats.org/officeDocument/2006/math">
                    <m:oMathParaPr>
                      <m:jc m:val="centerGroup"/>
                    </m:oMathParaPr>
                    <m:oMath xmlns:m="http://schemas.openxmlformats.org/officeDocument/2006/math">
                      <m:sSub>
                        <m:sSubPr>
                          <m:ctrlPr>
                            <a:rPr lang="en-US" sz="1400" i="1" smtClean="0">
                              <a:solidFill>
                                <a:srgbClr val="000000"/>
                              </a:solidFill>
                              <a:effectLst/>
                              <a:latin typeface="Cambria Math" panose="02040503050406030204" pitchFamily="18" charset="0"/>
                              <a:ea typeface="Calibri" panose="020F0502020204030204" pitchFamily="34" charset="0"/>
                            </a:rPr>
                          </m:ctrlPr>
                        </m:sSubPr>
                        <m:e>
                          <m:r>
                            <a:rPr lang="en-US" sz="1400" i="1">
                              <a:solidFill>
                                <a:srgbClr val="000000"/>
                              </a:solidFill>
                              <a:effectLst/>
                              <a:latin typeface="Cambria Math" panose="02040503050406030204" pitchFamily="18" charset="0"/>
                              <a:ea typeface="Calibri" panose="020F0502020204030204" pitchFamily="34" charset="0"/>
                            </a:rPr>
                            <m:t>𝐿</m:t>
                          </m:r>
                        </m:e>
                        <m:sub>
                          <m:r>
                            <a:rPr lang="en-US" sz="1400" i="1">
                              <a:solidFill>
                                <a:srgbClr val="000000"/>
                              </a:solidFill>
                              <a:effectLst/>
                              <a:latin typeface="Cambria Math" panose="02040503050406030204" pitchFamily="18" charset="0"/>
                              <a:ea typeface="Calibri" panose="020F0502020204030204" pitchFamily="34" charset="0"/>
                            </a:rPr>
                            <m:t>𝑆𝑆𝐸</m:t>
                          </m:r>
                        </m:sub>
                      </m:sSub>
                      <m:r>
                        <a:rPr lang="en-US" sz="1400" i="1">
                          <a:solidFill>
                            <a:srgbClr val="000000"/>
                          </a:solidFill>
                          <a:effectLst/>
                          <a:latin typeface="Cambria Math" panose="02040503050406030204" pitchFamily="18" charset="0"/>
                          <a:ea typeface="Calibri" panose="020F0502020204030204" pitchFamily="34" charset="0"/>
                        </a:rPr>
                        <m:t>=</m:t>
                      </m:r>
                      <m:func>
                        <m:funcPr>
                          <m:ctrlPr>
                            <a:rPr lang="en-US" sz="1400" i="1">
                              <a:solidFill>
                                <a:srgbClr val="000000"/>
                              </a:solidFill>
                              <a:effectLst/>
                              <a:latin typeface="Cambria Math" panose="02040503050406030204" pitchFamily="18" charset="0"/>
                              <a:ea typeface="Calibri" panose="020F0502020204030204" pitchFamily="34" charset="0"/>
                            </a:rPr>
                          </m:ctrlPr>
                        </m:funcPr>
                        <m:fName>
                          <m:limLow>
                            <m:limLowPr>
                              <m:ctrlPr>
                                <a:rPr lang="en-US" sz="1400" i="1">
                                  <a:solidFill>
                                    <a:srgbClr val="000000"/>
                                  </a:solidFill>
                                  <a:effectLst/>
                                  <a:latin typeface="Cambria Math" panose="02040503050406030204" pitchFamily="18" charset="0"/>
                                  <a:ea typeface="Calibri" panose="020F0502020204030204" pitchFamily="34" charset="0"/>
                                </a:rPr>
                              </m:ctrlPr>
                            </m:limLowPr>
                            <m:e>
                              <m:r>
                                <m:rPr>
                                  <m:sty m:val="p"/>
                                </m:rPr>
                                <a:rPr lang="en-US" sz="1400">
                                  <a:solidFill>
                                    <a:srgbClr val="000000"/>
                                  </a:solidFill>
                                  <a:effectLst/>
                                  <a:latin typeface="Cambria Math" panose="02040503050406030204" pitchFamily="18" charset="0"/>
                                  <a:ea typeface="Calibri" panose="020F0502020204030204" pitchFamily="34" charset="0"/>
                                </a:rPr>
                                <m:t>min</m:t>
                              </m:r>
                            </m:e>
                            <m:lim>
                              <m:r>
                                <a:rPr lang="en-US" sz="1400" i="1">
                                  <a:solidFill>
                                    <a:srgbClr val="000000"/>
                                  </a:solidFill>
                                  <a:effectLst/>
                                  <a:latin typeface="Cambria Math" panose="02040503050406030204" pitchFamily="18" charset="0"/>
                                  <a:ea typeface="Calibri" panose="020F0502020204030204" pitchFamily="34" charset="0"/>
                                </a:rPr>
                                <m:t>𝜃</m:t>
                              </m:r>
                            </m:lim>
                          </m:limLow>
                        </m:fName>
                        <m:e>
                          <m:nary>
                            <m:naryPr>
                              <m:chr m:val="∑"/>
                              <m:limLoc m:val="undOvr"/>
                              <m:ctrlPr>
                                <a:rPr lang="en-US" sz="1400" i="1">
                                  <a:solidFill>
                                    <a:srgbClr val="000000"/>
                                  </a:solidFill>
                                  <a:effectLst/>
                                  <a:latin typeface="Cambria Math" panose="02040503050406030204" pitchFamily="18" charset="0"/>
                                  <a:ea typeface="Calibri" panose="020F0502020204030204" pitchFamily="34" charset="0"/>
                                </a:rPr>
                              </m:ctrlPr>
                            </m:naryPr>
                            <m:sub>
                              <m:r>
                                <a:rPr lang="en-US" sz="1400" i="1">
                                  <a:solidFill>
                                    <a:srgbClr val="000000"/>
                                  </a:solidFill>
                                  <a:effectLst/>
                                  <a:latin typeface="Cambria Math" panose="02040503050406030204" pitchFamily="18" charset="0"/>
                                  <a:ea typeface="Calibri" panose="020F0502020204030204" pitchFamily="34" charset="0"/>
                                </a:rPr>
                                <m:t>𝑖</m:t>
                              </m:r>
                              <m:r>
                                <a:rPr lang="en-US" sz="1400" i="1">
                                  <a:solidFill>
                                    <a:srgbClr val="000000"/>
                                  </a:solidFill>
                                  <a:effectLst/>
                                  <a:latin typeface="Cambria Math" panose="02040503050406030204" pitchFamily="18" charset="0"/>
                                  <a:ea typeface="Calibri" panose="020F0502020204030204" pitchFamily="34" charset="0"/>
                                </a:rPr>
                                <m:t>=1</m:t>
                              </m:r>
                            </m:sub>
                            <m:sup>
                              <m:r>
                                <a:rPr lang="en-US" sz="1400" i="1">
                                  <a:solidFill>
                                    <a:srgbClr val="000000"/>
                                  </a:solidFill>
                                  <a:effectLst/>
                                  <a:latin typeface="Cambria Math" panose="02040503050406030204" pitchFamily="18" charset="0"/>
                                  <a:ea typeface="Calibri" panose="020F0502020204030204" pitchFamily="34" charset="0"/>
                                </a:rPr>
                                <m:t>𝑛</m:t>
                              </m:r>
                            </m:sup>
                            <m:e>
                              <m:r>
                                <a:rPr lang="en-US" sz="1400" i="1">
                                  <a:solidFill>
                                    <a:srgbClr val="000000"/>
                                  </a:solidFill>
                                  <a:effectLst/>
                                  <a:latin typeface="Cambria Math" panose="02040503050406030204" pitchFamily="18" charset="0"/>
                                  <a:ea typeface="Calibri" panose="020F0502020204030204" pitchFamily="34" charset="0"/>
                                </a:rPr>
                                <m:t>[−</m:t>
                              </m:r>
                              <m:nary>
                                <m:naryPr>
                                  <m:chr m:val="∑"/>
                                  <m:limLoc m:val="undOvr"/>
                                  <m:ctrlPr>
                                    <a:rPr lang="en-US" sz="1400" i="1">
                                      <a:solidFill>
                                        <a:srgbClr val="000000"/>
                                      </a:solidFill>
                                      <a:effectLst/>
                                      <a:latin typeface="Cambria Math" panose="02040503050406030204" pitchFamily="18" charset="0"/>
                                      <a:ea typeface="Calibri" panose="020F0502020204030204" pitchFamily="34" charset="0"/>
                                    </a:rPr>
                                  </m:ctrlPr>
                                </m:naryPr>
                                <m:sub>
                                  <m:r>
                                    <a:rPr lang="en-US" sz="1400" i="1">
                                      <a:solidFill>
                                        <a:srgbClr val="000000"/>
                                      </a:solidFill>
                                      <a:effectLst/>
                                      <a:latin typeface="Cambria Math" panose="02040503050406030204" pitchFamily="18" charset="0"/>
                                      <a:ea typeface="Calibri" panose="020F0502020204030204" pitchFamily="34" charset="0"/>
                                    </a:rPr>
                                    <m:t>𝑗</m:t>
                                  </m:r>
                                  <m:r>
                                    <a:rPr lang="en-US" sz="1400" i="1">
                                      <a:solidFill>
                                        <a:srgbClr val="000000"/>
                                      </a:solidFill>
                                      <a:effectLst/>
                                      <a:latin typeface="Cambria Math" panose="02040503050406030204" pitchFamily="18" charset="0"/>
                                      <a:ea typeface="Calibri" panose="020F0502020204030204" pitchFamily="34" charset="0"/>
                                    </a:rPr>
                                    <m:t>=1</m:t>
                                  </m:r>
                                </m:sub>
                                <m:sup>
                                  <m:r>
                                    <a:rPr lang="en-US" sz="1400" b="0" i="1" smtClean="0">
                                      <a:solidFill>
                                        <a:srgbClr val="000000"/>
                                      </a:solidFill>
                                      <a:effectLst/>
                                      <a:latin typeface="Cambria Math" panose="02040503050406030204" pitchFamily="18" charset="0"/>
                                      <a:ea typeface="Calibri" panose="020F0502020204030204" pitchFamily="34" charset="0"/>
                                    </a:rPr>
                                    <m:t>𝑐</m:t>
                                  </m:r>
                                </m:sup>
                                <m:e>
                                  <m:sSub>
                                    <m:sSubPr>
                                      <m:ctrlPr>
                                        <a:rPr lang="en-US" sz="1400" i="1">
                                          <a:solidFill>
                                            <a:srgbClr val="000000"/>
                                          </a:solidFill>
                                          <a:effectLst/>
                                          <a:latin typeface="Cambria Math" panose="02040503050406030204" pitchFamily="18" charset="0"/>
                                          <a:ea typeface="Calibri" panose="020F0502020204030204" pitchFamily="34" charset="0"/>
                                        </a:rPr>
                                      </m:ctrlPr>
                                    </m:sSubPr>
                                    <m:e>
                                      <m:d>
                                        <m:dPr>
                                          <m:begChr m:val="["/>
                                          <m:endChr m:val="]"/>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𝒚</m:t>
                                              </m:r>
                                            </m:e>
                                            <m:sub>
                                              <m:r>
                                                <a:rPr lang="en-US" sz="1400" i="1">
                                                  <a:solidFill>
                                                    <a:srgbClr val="000000"/>
                                                  </a:solidFill>
                                                  <a:effectLst/>
                                                  <a:latin typeface="Cambria Math" panose="02040503050406030204" pitchFamily="18" charset="0"/>
                                                  <a:ea typeface="Calibri" panose="020F0502020204030204" pitchFamily="34" charset="0"/>
                                                </a:rPr>
                                                <m:t>𝑖</m:t>
                                              </m:r>
                                            </m:sub>
                                          </m:sSub>
                                        </m:e>
                                      </m:d>
                                    </m:e>
                                    <m:sub>
                                      <m:r>
                                        <a:rPr lang="en-US" sz="1400" i="1">
                                          <a:solidFill>
                                            <a:srgbClr val="000000"/>
                                          </a:solidFill>
                                          <a:effectLst/>
                                          <a:latin typeface="Cambria Math" panose="02040503050406030204" pitchFamily="18" charset="0"/>
                                          <a:ea typeface="Calibri" panose="020F0502020204030204" pitchFamily="34" charset="0"/>
                                        </a:rPr>
                                        <m:t>𝑗</m:t>
                                      </m:r>
                                    </m:sub>
                                  </m:sSub>
                                  <m:func>
                                    <m:funcPr>
                                      <m:ctrlPr>
                                        <a:rPr lang="en-US" sz="1400" i="1">
                                          <a:solidFill>
                                            <a:srgbClr val="000000"/>
                                          </a:solidFill>
                                          <a:effectLst/>
                                          <a:latin typeface="Cambria Math" panose="02040503050406030204" pitchFamily="18" charset="0"/>
                                          <a:ea typeface="Calibri" panose="020F0502020204030204" pitchFamily="34" charset="0"/>
                                        </a:rPr>
                                      </m:ctrlPr>
                                    </m:funcPr>
                                    <m:fName>
                                      <m:r>
                                        <m:rPr>
                                          <m:sty m:val="p"/>
                                        </m:rPr>
                                        <a:rPr lang="en-US" sz="1400">
                                          <a:solidFill>
                                            <a:srgbClr val="000000"/>
                                          </a:solidFill>
                                          <a:effectLst/>
                                          <a:latin typeface="Cambria Math" panose="02040503050406030204" pitchFamily="18" charset="0"/>
                                          <a:ea typeface="Calibri" panose="020F0502020204030204" pitchFamily="34" charset="0"/>
                                        </a:rPr>
                                        <m:t>log</m:t>
                                      </m:r>
                                    </m:fName>
                                    <m:e>
                                      <m:r>
                                        <a:rPr lang="en-US" sz="1400" i="1">
                                          <a:solidFill>
                                            <a:srgbClr val="000000"/>
                                          </a:solidFill>
                                          <a:effectLst/>
                                          <a:latin typeface="Cambria Math" panose="02040503050406030204" pitchFamily="18" charset="0"/>
                                          <a:ea typeface="Calibri" panose="020F0502020204030204" pitchFamily="34" charset="0"/>
                                        </a:rPr>
                                        <m:t>(</m:t>
                                      </m:r>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i="1">
                                              <a:solidFill>
                                                <a:srgbClr val="000000"/>
                                              </a:solidFill>
                                              <a:effectLst/>
                                              <a:latin typeface="Cambria Math" panose="02040503050406030204" pitchFamily="18" charset="0"/>
                                              <a:ea typeface="Calibri" panose="020F0502020204030204" pitchFamily="34" charset="0"/>
                                            </a:rPr>
                                            <m:t>𝑓</m:t>
                                          </m:r>
                                        </m:e>
                                        <m:sub>
                                          <m:r>
                                            <a:rPr lang="en-US" sz="1400" i="1">
                                              <a:solidFill>
                                                <a:srgbClr val="000000"/>
                                              </a:solidFill>
                                              <a:effectLst/>
                                              <a:latin typeface="Cambria Math" panose="02040503050406030204" pitchFamily="18" charset="0"/>
                                              <a:ea typeface="Calibri" panose="020F0502020204030204" pitchFamily="34" charset="0"/>
                                            </a:rPr>
                                            <m:t>𝜃</m:t>
                                          </m:r>
                                        </m:sub>
                                      </m:sSub>
                                      <m:sSub>
                                        <m:sSubPr>
                                          <m:ctrlPr>
                                            <a:rPr lang="en-US" sz="1400" i="1">
                                              <a:solidFill>
                                                <a:srgbClr val="000000"/>
                                              </a:solidFill>
                                              <a:effectLst/>
                                              <a:latin typeface="Cambria Math" panose="02040503050406030204" pitchFamily="18" charset="0"/>
                                              <a:ea typeface="Calibri" panose="020F0502020204030204" pitchFamily="34" charset="0"/>
                                            </a:rPr>
                                          </m:ctrlPr>
                                        </m:sSubPr>
                                        <m:e>
                                          <m:d>
                                            <m:dPr>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b="1"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𝒙</m:t>
                                                  </m:r>
                                                </m:e>
                                                <m:sub>
                                                  <m:r>
                                                    <a:rPr lang="en-US" sz="1400" i="1">
                                                      <a:solidFill>
                                                        <a:srgbClr val="000000"/>
                                                      </a:solidFill>
                                                      <a:effectLst/>
                                                      <a:latin typeface="Cambria Math" panose="02040503050406030204" pitchFamily="18" charset="0"/>
                                                      <a:ea typeface="Calibri" panose="020F0502020204030204" pitchFamily="34" charset="0"/>
                                                    </a:rPr>
                                                    <m:t>𝑖</m:t>
                                                  </m:r>
                                                </m:sub>
                                              </m:sSub>
                                            </m:e>
                                          </m:d>
                                        </m:e>
                                        <m:sub>
                                          <m:r>
                                            <a:rPr lang="en-US" sz="1400" i="1">
                                              <a:solidFill>
                                                <a:srgbClr val="000000"/>
                                              </a:solidFill>
                                              <a:effectLst/>
                                              <a:latin typeface="Cambria Math" panose="02040503050406030204" pitchFamily="18" charset="0"/>
                                              <a:ea typeface="Calibri" panose="020F0502020204030204" pitchFamily="34" charset="0"/>
                                            </a:rPr>
                                            <m:t>𝑗</m:t>
                                          </m:r>
                                        </m:sub>
                                      </m:sSub>
                                      <m:r>
                                        <a:rPr lang="en-US" sz="1400" i="1">
                                          <a:solidFill>
                                            <a:srgbClr val="000000"/>
                                          </a:solidFill>
                                          <a:effectLst/>
                                          <a:latin typeface="Cambria Math" panose="02040503050406030204" pitchFamily="18" charset="0"/>
                                          <a:ea typeface="Calibri" panose="020F0502020204030204" pitchFamily="34" charset="0"/>
                                        </a:rPr>
                                        <m:t>)</m:t>
                                      </m:r>
                                    </m:e>
                                  </m:func>
                                </m:e>
                              </m:nary>
                            </m:e>
                          </m:nary>
                          <m:r>
                            <a:rPr lang="en-US" sz="1400" i="1">
                              <a:solidFill>
                                <a:srgbClr val="000000"/>
                              </a:solidFill>
                              <a:effectLst/>
                              <a:latin typeface="Cambria Math" panose="02040503050406030204" pitchFamily="18" charset="0"/>
                              <a:ea typeface="Calibri" panose="020F0502020204030204" pitchFamily="34" charset="0"/>
                            </a:rPr>
                            <m:t>+</m:t>
                          </m:r>
                        </m:e>
                      </m:func>
                      <m:r>
                        <a:rPr lang="en-US" sz="1400" i="1">
                          <a:solidFill>
                            <a:srgbClr val="000000"/>
                          </a:solidFill>
                          <a:effectLst/>
                          <a:latin typeface="Cambria Math" panose="02040503050406030204" pitchFamily="18" charset="0"/>
                          <a:ea typeface="Calibri" panose="020F0502020204030204" pitchFamily="34" charset="0"/>
                        </a:rPr>
                        <m:t>𝛽</m:t>
                      </m:r>
                      <m:f>
                        <m:fPr>
                          <m:ctrlPr>
                            <a:rPr lang="en-US" sz="1400" i="1">
                              <a:solidFill>
                                <a:srgbClr val="000000"/>
                              </a:solidFill>
                              <a:effectLst/>
                              <a:latin typeface="Cambria Math" panose="02040503050406030204" pitchFamily="18" charset="0"/>
                              <a:ea typeface="Calibri" panose="020F0502020204030204" pitchFamily="34" charset="0"/>
                            </a:rPr>
                          </m:ctrlPr>
                        </m:fPr>
                        <m:num>
                          <m:r>
                            <a:rPr lang="en-US" sz="1400" i="1">
                              <a:solidFill>
                                <a:srgbClr val="000000"/>
                              </a:solidFill>
                              <a:effectLst/>
                              <a:latin typeface="Cambria Math" panose="02040503050406030204" pitchFamily="18" charset="0"/>
                              <a:ea typeface="Calibri" panose="020F0502020204030204" pitchFamily="34" charset="0"/>
                            </a:rPr>
                            <m:t>1</m:t>
                          </m:r>
                        </m:num>
                        <m:den>
                          <m:r>
                            <a:rPr lang="en-US" sz="1400" i="1">
                              <a:solidFill>
                                <a:srgbClr val="000000"/>
                              </a:solidFill>
                              <a:effectLst/>
                              <a:latin typeface="Cambria Math" panose="02040503050406030204" pitchFamily="18" charset="0"/>
                              <a:ea typeface="Calibri" panose="020F0502020204030204" pitchFamily="34" charset="0"/>
                            </a:rPr>
                            <m:t>2</m:t>
                          </m:r>
                        </m:den>
                      </m:f>
                      <m:nary>
                        <m:naryPr>
                          <m:chr m:val="∑"/>
                          <m:limLoc m:val="undOvr"/>
                          <m:ctrlPr>
                            <a:rPr lang="en-US" sz="1400" i="1">
                              <a:solidFill>
                                <a:srgbClr val="000000"/>
                              </a:solidFill>
                              <a:effectLst/>
                              <a:latin typeface="Cambria Math" panose="02040503050406030204" pitchFamily="18" charset="0"/>
                              <a:ea typeface="Calibri" panose="020F0502020204030204" pitchFamily="34" charset="0"/>
                            </a:rPr>
                          </m:ctrlPr>
                        </m:naryPr>
                        <m:sub>
                          <m:r>
                            <a:rPr lang="en-US" sz="1400" i="1">
                              <a:solidFill>
                                <a:srgbClr val="000000"/>
                              </a:solidFill>
                              <a:effectLst/>
                              <a:latin typeface="Cambria Math" panose="02040503050406030204" pitchFamily="18" charset="0"/>
                              <a:ea typeface="Calibri" panose="020F0502020204030204" pitchFamily="34" charset="0"/>
                            </a:rPr>
                            <m:t>𝑗</m:t>
                          </m:r>
                          <m:r>
                            <a:rPr lang="en-US" sz="1400" i="1">
                              <a:solidFill>
                                <a:srgbClr val="000000"/>
                              </a:solidFill>
                              <a:effectLst/>
                              <a:latin typeface="Cambria Math" panose="02040503050406030204" pitchFamily="18" charset="0"/>
                              <a:ea typeface="Calibri" panose="020F0502020204030204" pitchFamily="34" charset="0"/>
                            </a:rPr>
                            <m:t>=1</m:t>
                          </m:r>
                        </m:sub>
                        <m:sup>
                          <m:r>
                            <a:rPr lang="en-US" sz="1400" i="1">
                              <a:solidFill>
                                <a:srgbClr val="000000"/>
                              </a:solidFill>
                              <a:effectLst/>
                              <a:latin typeface="Cambria Math" panose="02040503050406030204" pitchFamily="18" charset="0"/>
                              <a:ea typeface="Calibri" panose="020F0502020204030204" pitchFamily="34" charset="0"/>
                            </a:rPr>
                            <m:t>𝑝</m:t>
                          </m:r>
                        </m:sup>
                        <m:e>
                          <m:r>
                            <a:rPr lang="en-US" sz="1400" i="1">
                              <a:solidFill>
                                <a:srgbClr val="000000"/>
                              </a:solidFill>
                              <a:effectLst/>
                              <a:latin typeface="Cambria Math" panose="02040503050406030204" pitchFamily="18" charset="0"/>
                              <a:ea typeface="Calibri" panose="020F0502020204030204" pitchFamily="34" charset="0"/>
                            </a:rPr>
                            <m:t>(</m:t>
                          </m:r>
                          <m:func>
                            <m:funcPr>
                              <m:ctrlPr>
                                <a:rPr lang="en-US" sz="1400" i="1">
                                  <a:solidFill>
                                    <a:srgbClr val="000000"/>
                                  </a:solidFill>
                                  <a:effectLst/>
                                  <a:latin typeface="Cambria Math" panose="02040503050406030204" pitchFamily="18" charset="0"/>
                                  <a:ea typeface="Calibri" panose="020F0502020204030204" pitchFamily="34" charset="0"/>
                                </a:rPr>
                              </m:ctrlPr>
                            </m:funcPr>
                            <m:fName>
                              <m:r>
                                <m:rPr>
                                  <m:sty m:val="p"/>
                                </m:rPr>
                                <a:rPr lang="en-US" sz="1400">
                                  <a:solidFill>
                                    <a:srgbClr val="000000"/>
                                  </a:solidFill>
                                  <a:effectLst/>
                                  <a:latin typeface="Cambria Math" panose="02040503050406030204" pitchFamily="18" charset="0"/>
                                  <a:ea typeface="Calibri" panose="020F0502020204030204" pitchFamily="34" charset="0"/>
                                </a:rPr>
                                <m:t>log</m:t>
                              </m:r>
                            </m:fName>
                            <m:e>
                              <m:d>
                                <m:dPr>
                                  <m:ctrlPr>
                                    <a:rPr lang="en-US" sz="1400" i="1">
                                      <a:solidFill>
                                        <a:srgbClr val="000000"/>
                                      </a:solidFill>
                                      <a:effectLst/>
                                      <a:latin typeface="Cambria Math" panose="02040503050406030204" pitchFamily="18" charset="0"/>
                                      <a:ea typeface="Calibri" panose="020F0502020204030204" pitchFamily="34" charset="0"/>
                                    </a:rPr>
                                  </m:ctrlPr>
                                </m:dPr>
                                <m:e>
                                  <m:r>
                                    <a:rPr lang="en-US" sz="1400" i="1">
                                      <a:solidFill>
                                        <a:srgbClr val="000000"/>
                                      </a:solidFill>
                                      <a:effectLst/>
                                      <a:latin typeface="Cambria Math" panose="02040503050406030204" pitchFamily="18" charset="0"/>
                                      <a:ea typeface="Calibri" panose="020F0502020204030204" pitchFamily="34" charset="0"/>
                                    </a:rPr>
                                    <m:t>2</m:t>
                                  </m:r>
                                  <m:r>
                                    <a:rPr lang="en-US" sz="1400" i="1">
                                      <a:solidFill>
                                        <a:srgbClr val="000000"/>
                                      </a:solidFill>
                                      <a:effectLst/>
                                      <a:latin typeface="Cambria Math" panose="02040503050406030204" pitchFamily="18" charset="0"/>
                                      <a:ea typeface="Calibri" panose="020F0502020204030204" pitchFamily="34" charset="0"/>
                                    </a:rPr>
                                    <m:t>𝜋</m:t>
                                  </m:r>
                                  <m:rad>
                                    <m:radPr>
                                      <m:degHide m:val="on"/>
                                      <m:ctrlPr>
                                        <a:rPr lang="en-US" sz="1400" i="1">
                                          <a:solidFill>
                                            <a:srgbClr val="000000"/>
                                          </a:solidFill>
                                          <a:effectLst/>
                                          <a:latin typeface="Cambria Math" panose="02040503050406030204" pitchFamily="18" charset="0"/>
                                          <a:ea typeface="Calibri" panose="020F0502020204030204" pitchFamily="34" charset="0"/>
                                        </a:rPr>
                                      </m:ctrlPr>
                                    </m:radPr>
                                    <m:deg/>
                                    <m:e>
                                      <m:r>
                                        <a:rPr lang="en-US" sz="1400" i="1">
                                          <a:solidFill>
                                            <a:srgbClr val="000000"/>
                                          </a:solidFill>
                                          <a:effectLst/>
                                          <a:latin typeface="Cambria Math" panose="02040503050406030204" pitchFamily="18" charset="0"/>
                                          <a:ea typeface="Calibri" panose="020F0502020204030204" pitchFamily="34" charset="0"/>
                                        </a:rPr>
                                        <m:t>𝑉𝑎𝑟</m:t>
                                      </m:r>
                                      <m:r>
                                        <a:rPr lang="en-US" sz="1400" i="1">
                                          <a:solidFill>
                                            <a:srgbClr val="000000"/>
                                          </a:solidFill>
                                          <a:effectLst/>
                                          <a:latin typeface="Cambria Math" panose="02040503050406030204" pitchFamily="18" charset="0"/>
                                          <a:ea typeface="Calibri" panose="020F0502020204030204" pitchFamily="34" charset="0"/>
                                        </a:rPr>
                                        <m:t>(</m:t>
                                      </m:r>
                                      <m:sSub>
                                        <m:sSubPr>
                                          <m:ctrlPr>
                                            <a:rPr lang="en-US" sz="1400" b="1"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𝒙</m:t>
                                          </m:r>
                                        </m:e>
                                        <m:sub>
                                          <m:r>
                                            <a:rPr lang="en-US" sz="1400" i="1">
                                              <a:solidFill>
                                                <a:srgbClr val="000000"/>
                                              </a:solidFill>
                                              <a:effectLst/>
                                              <a:latin typeface="Cambria Math" panose="02040503050406030204" pitchFamily="18" charset="0"/>
                                              <a:ea typeface="Calibri" panose="020F0502020204030204" pitchFamily="34" charset="0"/>
                                            </a:rPr>
                                            <m:t>𝑖</m:t>
                                          </m:r>
                                        </m:sub>
                                      </m:sSub>
                                      <m:r>
                                        <a:rPr lang="en-US" sz="1400" b="1" i="1">
                                          <a:solidFill>
                                            <a:srgbClr val="000000"/>
                                          </a:solidFill>
                                          <a:effectLst/>
                                          <a:latin typeface="Cambria Math" panose="02040503050406030204" pitchFamily="18" charset="0"/>
                                          <a:ea typeface="Calibri" panose="020F0502020204030204" pitchFamily="34" charset="0"/>
                                        </a:rPr>
                                        <m:t>)</m:t>
                                      </m:r>
                                    </m:e>
                                  </m:rad>
                                </m:e>
                              </m:d>
                            </m:e>
                          </m:func>
                        </m:e>
                      </m:nary>
                      <m:r>
                        <a:rPr lang="en-US" sz="1400" i="1">
                          <a:solidFill>
                            <a:srgbClr val="000000"/>
                          </a:solidFill>
                          <a:effectLst/>
                          <a:latin typeface="Cambria Math" panose="02040503050406030204" pitchFamily="18" charset="0"/>
                          <a:ea typeface="Calibri" panose="020F0502020204030204" pitchFamily="34" charset="0"/>
                        </a:rPr>
                        <m:t>+</m:t>
                      </m:r>
                      <m:f>
                        <m:fPr>
                          <m:ctrlPr>
                            <a:rPr lang="en-US" sz="1400" i="1">
                              <a:solidFill>
                                <a:srgbClr val="000000"/>
                              </a:solidFill>
                              <a:effectLst/>
                              <a:latin typeface="Cambria Math" panose="02040503050406030204" pitchFamily="18" charset="0"/>
                              <a:ea typeface="Calibri" panose="020F0502020204030204" pitchFamily="34" charset="0"/>
                            </a:rPr>
                          </m:ctrlPr>
                        </m:fPr>
                        <m:num>
                          <m:sSup>
                            <m:sSupPr>
                              <m:ctrlPr>
                                <a:rPr lang="en-US" sz="1400" i="1">
                                  <a:solidFill>
                                    <a:srgbClr val="000000"/>
                                  </a:solidFill>
                                  <a:effectLst/>
                                  <a:latin typeface="Cambria Math" panose="02040503050406030204" pitchFamily="18" charset="0"/>
                                  <a:ea typeface="Calibri" panose="020F0502020204030204" pitchFamily="34" charset="0"/>
                                </a:rPr>
                              </m:ctrlPr>
                            </m:sSupPr>
                            <m:e>
                              <m:d>
                                <m:dPr>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i="1">
                                          <a:solidFill>
                                            <a:srgbClr val="000000"/>
                                          </a:solidFill>
                                          <a:effectLst/>
                                          <a:latin typeface="Cambria Math" panose="02040503050406030204" pitchFamily="18" charset="0"/>
                                          <a:ea typeface="Calibri" panose="020F0502020204030204" pitchFamily="34" charset="0"/>
                                        </a:rPr>
                                        <m:t>[</m:t>
                                      </m:r>
                                      <m:r>
                                        <a:rPr lang="en-US" sz="1400" b="1" i="1">
                                          <a:solidFill>
                                            <a:srgbClr val="000000"/>
                                          </a:solidFill>
                                          <a:effectLst/>
                                          <a:latin typeface="Cambria Math" panose="02040503050406030204" pitchFamily="18" charset="0"/>
                                          <a:ea typeface="Calibri" panose="020F0502020204030204" pitchFamily="34" charset="0"/>
                                        </a:rPr>
                                        <m:t>𝑫</m:t>
                                      </m:r>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i="1">
                                              <a:solidFill>
                                                <a:srgbClr val="000000"/>
                                              </a:solidFill>
                                              <a:effectLst/>
                                              <a:latin typeface="Cambria Math" panose="02040503050406030204" pitchFamily="18" charset="0"/>
                                              <a:ea typeface="Calibri" panose="020F0502020204030204" pitchFamily="34" charset="0"/>
                                            </a:rPr>
                                            <m:t>𝑓</m:t>
                                          </m:r>
                                        </m:e>
                                        <m:sub>
                                          <m:r>
                                            <a:rPr lang="en-US" sz="1400" i="1">
                                              <a:solidFill>
                                                <a:srgbClr val="000000"/>
                                              </a:solidFill>
                                              <a:effectLst/>
                                              <a:latin typeface="Cambria Math" panose="02040503050406030204" pitchFamily="18" charset="0"/>
                                              <a:ea typeface="Calibri" panose="020F0502020204030204" pitchFamily="34" charset="0"/>
                                            </a:rPr>
                                            <m:t>𝜃</m:t>
                                          </m:r>
                                        </m:sub>
                                      </m:sSub>
                                      <m:d>
                                        <m:dPr>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b="1"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𝒙</m:t>
                                              </m:r>
                                            </m:e>
                                            <m:sub>
                                              <m:r>
                                                <a:rPr lang="en-US" sz="1400" i="1">
                                                  <a:solidFill>
                                                    <a:srgbClr val="000000"/>
                                                  </a:solidFill>
                                                  <a:effectLst/>
                                                  <a:latin typeface="Cambria Math" panose="02040503050406030204" pitchFamily="18" charset="0"/>
                                                  <a:ea typeface="Calibri" panose="020F0502020204030204" pitchFamily="34" charset="0"/>
                                                </a:rPr>
                                                <m:t>𝑖</m:t>
                                              </m:r>
                                            </m:sub>
                                          </m:sSub>
                                        </m:e>
                                      </m:d>
                                      <m:r>
                                        <a:rPr lang="en-US" sz="1400" i="1">
                                          <a:solidFill>
                                            <a:srgbClr val="000000"/>
                                          </a:solidFill>
                                          <a:effectLst/>
                                          <a:latin typeface="Cambria Math" panose="02040503050406030204" pitchFamily="18" charset="0"/>
                                          <a:ea typeface="Calibri" panose="020F0502020204030204" pitchFamily="34" charset="0"/>
                                        </a:rPr>
                                        <m:t>]</m:t>
                                      </m:r>
                                    </m:e>
                                    <m:sub>
                                      <m:r>
                                        <a:rPr lang="en-US" sz="1400" i="1">
                                          <a:solidFill>
                                            <a:srgbClr val="000000"/>
                                          </a:solidFill>
                                          <a:effectLst/>
                                          <a:latin typeface="Cambria Math" panose="02040503050406030204" pitchFamily="18" charset="0"/>
                                          <a:ea typeface="Calibri" panose="020F0502020204030204" pitchFamily="34" charset="0"/>
                                        </a:rPr>
                                        <m:t>𝑗</m:t>
                                      </m:r>
                                    </m:sub>
                                  </m:sSub>
                                  <m:r>
                                    <a:rPr lang="en-US" sz="1400" i="1">
                                      <a:solidFill>
                                        <a:srgbClr val="000000"/>
                                      </a:solidFill>
                                      <a:effectLst/>
                                      <a:latin typeface="Cambria Math" panose="02040503050406030204" pitchFamily="18" charset="0"/>
                                      <a:ea typeface="Calibri" panose="020F0502020204030204" pitchFamily="34" charset="0"/>
                                    </a:rPr>
                                    <m:t>−</m:t>
                                  </m:r>
                                  <m:sSub>
                                    <m:sSubPr>
                                      <m:ctrlPr>
                                        <a:rPr lang="en-US" sz="1400" i="1">
                                          <a:solidFill>
                                            <a:srgbClr val="000000"/>
                                          </a:solidFill>
                                          <a:effectLst/>
                                          <a:latin typeface="Cambria Math" panose="02040503050406030204" pitchFamily="18" charset="0"/>
                                          <a:ea typeface="Calibri" panose="020F0502020204030204" pitchFamily="34" charset="0"/>
                                        </a:rPr>
                                      </m:ctrlPr>
                                    </m:sSubPr>
                                    <m:e>
                                      <m:d>
                                        <m:dPr>
                                          <m:begChr m:val="["/>
                                          <m:endChr m:val="]"/>
                                          <m:ctrlPr>
                                            <a:rPr lang="en-US" sz="1400" i="1">
                                              <a:solidFill>
                                                <a:srgbClr val="000000"/>
                                              </a:solidFill>
                                              <a:effectLst/>
                                              <a:latin typeface="Cambria Math" panose="02040503050406030204" pitchFamily="18" charset="0"/>
                                              <a:ea typeface="Calibri" panose="020F0502020204030204" pitchFamily="34" charset="0"/>
                                            </a:rPr>
                                          </m:ctrlPr>
                                        </m:dPr>
                                        <m:e>
                                          <m:sSub>
                                            <m:sSubPr>
                                              <m:ctrlPr>
                                                <a:rPr lang="en-US" sz="1400"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𝒙</m:t>
                                              </m:r>
                                            </m:e>
                                            <m:sub>
                                              <m:r>
                                                <a:rPr lang="en-US" sz="1400" i="1">
                                                  <a:solidFill>
                                                    <a:srgbClr val="000000"/>
                                                  </a:solidFill>
                                                  <a:effectLst/>
                                                  <a:latin typeface="Cambria Math" panose="02040503050406030204" pitchFamily="18" charset="0"/>
                                                  <a:ea typeface="Calibri" panose="020F0502020204030204" pitchFamily="34" charset="0"/>
                                                </a:rPr>
                                                <m:t>𝑖</m:t>
                                              </m:r>
                                            </m:sub>
                                          </m:sSub>
                                        </m:e>
                                      </m:d>
                                    </m:e>
                                    <m:sub>
                                      <m:r>
                                        <a:rPr lang="en-US" sz="1400" i="1">
                                          <a:solidFill>
                                            <a:srgbClr val="000000"/>
                                          </a:solidFill>
                                          <a:effectLst/>
                                          <a:latin typeface="Cambria Math" panose="02040503050406030204" pitchFamily="18" charset="0"/>
                                          <a:ea typeface="Calibri" panose="020F0502020204030204" pitchFamily="34" charset="0"/>
                                        </a:rPr>
                                        <m:t>𝑗</m:t>
                                      </m:r>
                                    </m:sub>
                                  </m:sSub>
                                </m:e>
                              </m:d>
                            </m:e>
                            <m:sup>
                              <m:r>
                                <a:rPr lang="en-US" sz="1400" i="1">
                                  <a:solidFill>
                                    <a:srgbClr val="000000"/>
                                  </a:solidFill>
                                  <a:effectLst/>
                                  <a:latin typeface="Cambria Math" panose="02040503050406030204" pitchFamily="18" charset="0"/>
                                  <a:ea typeface="Calibri" panose="020F0502020204030204" pitchFamily="34" charset="0"/>
                                </a:rPr>
                                <m:t>2</m:t>
                              </m:r>
                            </m:sup>
                          </m:sSup>
                        </m:num>
                        <m:den>
                          <m:rad>
                            <m:radPr>
                              <m:degHide m:val="on"/>
                              <m:ctrlPr>
                                <a:rPr lang="en-US" sz="1400" i="1">
                                  <a:solidFill>
                                    <a:srgbClr val="000000"/>
                                  </a:solidFill>
                                  <a:effectLst/>
                                  <a:latin typeface="Cambria Math" panose="02040503050406030204" pitchFamily="18" charset="0"/>
                                  <a:ea typeface="Calibri" panose="020F0502020204030204" pitchFamily="34" charset="0"/>
                                </a:rPr>
                              </m:ctrlPr>
                            </m:radPr>
                            <m:deg/>
                            <m:e>
                              <m:r>
                                <a:rPr lang="en-US" sz="1400" i="1">
                                  <a:solidFill>
                                    <a:srgbClr val="000000"/>
                                  </a:solidFill>
                                  <a:effectLst/>
                                  <a:latin typeface="Cambria Math" panose="02040503050406030204" pitchFamily="18" charset="0"/>
                                  <a:ea typeface="Calibri" panose="020F0502020204030204" pitchFamily="34" charset="0"/>
                                </a:rPr>
                                <m:t>𝑉𝑎𝑟</m:t>
                              </m:r>
                              <m:r>
                                <a:rPr lang="en-US" sz="1400" i="1">
                                  <a:solidFill>
                                    <a:srgbClr val="000000"/>
                                  </a:solidFill>
                                  <a:effectLst/>
                                  <a:latin typeface="Cambria Math" panose="02040503050406030204" pitchFamily="18" charset="0"/>
                                  <a:ea typeface="Calibri" panose="020F0502020204030204" pitchFamily="34" charset="0"/>
                                </a:rPr>
                                <m:t>(</m:t>
                              </m:r>
                              <m:sSub>
                                <m:sSubPr>
                                  <m:ctrlPr>
                                    <a:rPr lang="en-US" sz="1400" b="1" i="1">
                                      <a:solidFill>
                                        <a:srgbClr val="000000"/>
                                      </a:solidFill>
                                      <a:effectLst/>
                                      <a:latin typeface="Cambria Math" panose="02040503050406030204" pitchFamily="18" charset="0"/>
                                      <a:ea typeface="Calibri" panose="020F0502020204030204" pitchFamily="34" charset="0"/>
                                    </a:rPr>
                                  </m:ctrlPr>
                                </m:sSubPr>
                                <m:e>
                                  <m:r>
                                    <a:rPr lang="en-US" sz="1400" b="1" i="1">
                                      <a:solidFill>
                                        <a:srgbClr val="000000"/>
                                      </a:solidFill>
                                      <a:effectLst/>
                                      <a:latin typeface="Cambria Math" panose="02040503050406030204" pitchFamily="18" charset="0"/>
                                      <a:ea typeface="Calibri" panose="020F0502020204030204" pitchFamily="34" charset="0"/>
                                    </a:rPr>
                                    <m:t>𝒙</m:t>
                                  </m:r>
                                </m:e>
                                <m:sub>
                                  <m:r>
                                    <a:rPr lang="en-US" sz="1400" i="1">
                                      <a:solidFill>
                                        <a:srgbClr val="000000"/>
                                      </a:solidFill>
                                      <a:effectLst/>
                                      <a:latin typeface="Cambria Math" panose="02040503050406030204" pitchFamily="18" charset="0"/>
                                      <a:ea typeface="Calibri" panose="020F0502020204030204" pitchFamily="34" charset="0"/>
                                    </a:rPr>
                                    <m:t>𝑖</m:t>
                                  </m:r>
                                </m:sub>
                              </m:sSub>
                              <m:r>
                                <a:rPr lang="en-US" sz="1400" b="1" i="1">
                                  <a:solidFill>
                                    <a:srgbClr val="000000"/>
                                  </a:solidFill>
                                  <a:effectLst/>
                                  <a:latin typeface="Cambria Math" panose="02040503050406030204" pitchFamily="18" charset="0"/>
                                  <a:ea typeface="Calibri" panose="020F0502020204030204" pitchFamily="34" charset="0"/>
                                </a:rPr>
                                <m:t>)</m:t>
                              </m:r>
                            </m:e>
                          </m:rad>
                        </m:den>
                      </m:f>
                      <m:r>
                        <a:rPr lang="en-US" sz="1400" i="1">
                          <a:solidFill>
                            <a:srgbClr val="000000"/>
                          </a:solidFill>
                          <a:effectLst/>
                          <a:latin typeface="Cambria Math" panose="02040503050406030204" pitchFamily="18" charset="0"/>
                          <a:ea typeface="Calibri" panose="020F0502020204030204" pitchFamily="34" charset="0"/>
                        </a:rPr>
                        <m:t>)]</m:t>
                      </m:r>
                    </m:oMath>
                  </m:oMathPara>
                </a14:m>
                <a:endParaRPr lang="en-US" sz="1400" dirty="0">
                  <a:solidFill>
                    <a:srgbClr val="000000"/>
                  </a:solidFill>
                  <a:effectLst/>
                  <a:latin typeface="Times New Roman" panose="02020603050405020304" pitchFamily="18" charset="0"/>
                  <a:ea typeface="Calibri" panose="020F0502020204030204" pitchFamily="34" charset="0"/>
                </a:endParaRPr>
              </a:p>
              <a:p>
                <a:r>
                  <a:rPr lang="en-US" sz="1800" dirty="0"/>
                  <a:t>Both the supervised and the unsupervised loss terms can be viewed as maximum likelihood estimator, which are paired with a trade-off parameter.</a:t>
                </a:r>
              </a:p>
            </p:txBody>
          </p:sp>
        </mc:Choice>
        <mc:Fallback xmlns="">
          <p:sp>
            <p:nvSpPr>
              <p:cNvPr id="3" name="Subtitle 2">
                <a:extLst>
                  <a:ext uri="{FF2B5EF4-FFF2-40B4-BE49-F238E27FC236}">
                    <a16:creationId xmlns:a16="http://schemas.microsoft.com/office/drawing/2014/main" id="{AD992CE9-04FF-DB4F-8860-10D85C7A0E54}"/>
                  </a:ext>
                </a:extLst>
              </p:cNvPr>
              <p:cNvSpPr>
                <a:spLocks noGrp="1" noRot="1" noChangeAspect="1" noMove="1" noResize="1" noEditPoints="1" noAdjustHandles="1" noChangeArrowheads="1" noChangeShapeType="1" noTextEdit="1"/>
              </p:cNvSpPr>
              <p:nvPr>
                <p:ph type="subTitle" idx="1"/>
              </p:nvPr>
            </p:nvSpPr>
            <p:spPr>
              <a:blipFill>
                <a:blip r:embed="rId3"/>
                <a:stretch>
                  <a:fillRect l="-643" t="-1581" b="-10672"/>
                </a:stretch>
              </a:blipFill>
            </p:spPr>
            <p:txBody>
              <a:bodyPr/>
              <a:lstStyle/>
              <a:p>
                <a:r>
                  <a:rPr lang="en-US">
                    <a:noFill/>
                  </a:rPr>
                  <a:t> </a:t>
                </a:r>
              </a:p>
            </p:txBody>
          </p:sp>
        </mc:Fallback>
      </mc:AlternateContent>
    </p:spTree>
    <p:extLst>
      <p:ext uri="{BB962C8B-B14F-4D97-AF65-F5344CB8AC3E}">
        <p14:creationId xmlns:p14="http://schemas.microsoft.com/office/powerpoint/2010/main" val="3444496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OOD Detector</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p:txBody>
              <a:bodyPr/>
              <a:lstStyle/>
              <a:p>
                <a:pPr marL="285750" indent="-285750">
                  <a:buFont typeface="Arial" panose="020B0604020202020204" pitchFamily="34" charset="0"/>
                  <a:buChar char="•"/>
                </a:pPr>
                <a:r>
                  <a:rPr lang="en-US" sz="1800" dirty="0"/>
                  <a:t>Unsupervised term does not depend on true label proportions, can be a test metric.</a:t>
                </a:r>
              </a:p>
              <a:p>
                <a:pPr marL="285750" indent="-285750">
                  <a:buFont typeface="Arial" panose="020B0604020202020204" pitchFamily="34" charset="0"/>
                  <a:buChar char="•"/>
                </a:pPr>
                <a:r>
                  <a:rPr lang="en-US" sz="1800" dirty="0"/>
                  <a:t>Idea is that model will not be able to reconstruct OOD spectra very well, as the dictionary is missing the pure shape corresponding to the anomaly.</a:t>
                </a:r>
              </a:p>
              <a:p>
                <a:pPr marL="285750" indent="-285750">
                  <a:buFont typeface="Arial" panose="020B0604020202020204" pitchFamily="34" charset="0"/>
                  <a:buChar char="•"/>
                </a:pPr>
                <a:r>
                  <a:rPr lang="en-US" sz="1800" dirty="0"/>
                  <a:t>Force the model to generate poor reconstructions by prioritizing ID reconstruction in the loss (with beta).</a:t>
                </a:r>
              </a:p>
              <a:p>
                <a:pPr marL="285750" indent="-285750">
                  <a:buFont typeface="Arial" panose="020B0604020202020204" pitchFamily="34" charset="0"/>
                  <a:buChar char="•"/>
                </a:pPr>
                <a:r>
                  <a:rPr lang="en-US" sz="1800" dirty="0"/>
                  <a:t>Can realize OOD detector as a binary decision function,</a:t>
                </a:r>
              </a:p>
              <a:p>
                <a:pPr algn="ctr"/>
                <a14:m>
                  <m:oMath xmlns:m="http://schemas.openxmlformats.org/officeDocument/2006/math">
                    <m:sSub>
                      <m:sSubPr>
                        <m:ctrlPr>
                          <a:rPr lang="en-US" sz="1400" i="1" smtClean="0">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𝑔</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𝜃</m:t>
                        </m:r>
                      </m:sub>
                    </m:sSub>
                    <m:d>
                      <m:dPr>
                        <m:ctrlPr>
                          <a:rPr lang="en-US" sz="1400" i="1">
                            <a:effectLst/>
                            <a:latin typeface="Cambria Math" panose="02040503050406030204" pitchFamily="18" charset="0"/>
                          </a:rPr>
                        </m:ctrlPr>
                      </m:d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d>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400" i="1">
                            <a:effectLst/>
                            <a:latin typeface="Cambria Math" panose="02040503050406030204" pitchFamily="18" charset="0"/>
                          </a:rPr>
                        </m:ctrlPr>
                      </m:dPr>
                      <m:e>
                        <m:eqArr>
                          <m:eqArrPr>
                            <m:ctrlPr>
                              <a:rPr lang="en-US" sz="1400" i="1">
                                <a:effectLst/>
                                <a:latin typeface="Cambria Math" panose="02040503050406030204" pitchFamily="18" charset="0"/>
                              </a:rPr>
                            </m:ctrlPr>
                          </m:eqArr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𝑖𝑛</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&amp;</m:t>
                            </m:r>
                            <m:sSub>
                              <m:sSubPr>
                                <m:ctrlPr>
                                  <a:rPr lang="en-US" sz="14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𝐿</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𝑢𝑠</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400" i="1">
                                    <a:effectLst/>
                                    <a:latin typeface="Cambria Math" panose="02040503050406030204" pitchFamily="18" charset="0"/>
                                  </a:rPr>
                                </m:ctrlPr>
                              </m:acc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acc>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𝛾</m:t>
                            </m:r>
                          </m:e>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𝑜𝑢𝑡</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&amp;</m:t>
                            </m:r>
                            <m:sSub>
                              <m:sSubPr>
                                <m:ctrlPr>
                                  <a:rPr lang="en-US" sz="14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𝐿</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𝑢𝑠</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400" i="1">
                                    <a:effectLst/>
                                    <a:latin typeface="Cambria Math" panose="02040503050406030204" pitchFamily="18" charset="0"/>
                                  </a:rPr>
                                </m:ctrlPr>
                              </m:acc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acc>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𝛾</m:t>
                            </m:r>
                          </m:e>
                        </m:eqArr>
                      </m:e>
                    </m:d>
                  </m:oMath>
                </a14:m>
                <a:r>
                  <a:rPr lang="en-US" sz="1400" dirty="0">
                    <a:effectLst/>
                  </a:rPr>
                  <a:t> </a:t>
                </a:r>
                <a:endParaRPr lang="en-US" sz="1800" dirty="0"/>
              </a:p>
            </p:txBody>
          </p:sp>
        </mc:Choice>
        <mc:Fallback xmlns="">
          <p:sp>
            <p:nvSpPr>
              <p:cNvPr id="3" name="Subtitle 2">
                <a:extLst>
                  <a:ext uri="{FF2B5EF4-FFF2-40B4-BE49-F238E27FC236}">
                    <a16:creationId xmlns:a16="http://schemas.microsoft.com/office/drawing/2014/main" id="{AD992CE9-04FF-DB4F-8860-10D85C7A0E54}"/>
                  </a:ext>
                </a:extLst>
              </p:cNvPr>
              <p:cNvSpPr>
                <a:spLocks noGrp="1" noRot="1" noChangeAspect="1" noMove="1" noResize="1" noEditPoints="1" noAdjustHandles="1" noChangeArrowheads="1" noChangeShapeType="1" noTextEdit="1"/>
              </p:cNvSpPr>
              <p:nvPr>
                <p:ph type="subTitle" idx="1"/>
              </p:nvPr>
            </p:nvSpPr>
            <p:spPr>
              <a:blipFill>
                <a:blip r:embed="rId3"/>
                <a:stretch>
                  <a:fillRect l="-482" t="-1581" b="-63241"/>
                </a:stretch>
              </a:blipFill>
            </p:spPr>
            <p:txBody>
              <a:bodyPr/>
              <a:lstStyle/>
              <a:p>
                <a:r>
                  <a:rPr lang="en-US">
                    <a:noFill/>
                  </a:rPr>
                  <a:t> </a:t>
                </a:r>
              </a:p>
            </p:txBody>
          </p:sp>
        </mc:Fallback>
      </mc:AlternateContent>
    </p:spTree>
    <p:extLst>
      <p:ext uri="{BB962C8B-B14F-4D97-AF65-F5344CB8AC3E}">
        <p14:creationId xmlns:p14="http://schemas.microsoft.com/office/powerpoint/2010/main" val="3688914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Generating Synthetic Data</a:t>
            </a:r>
          </a:p>
        </p:txBody>
      </p:sp>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a:xfrm>
            <a:off x="628650" y="1231901"/>
            <a:ext cx="7886700" cy="2911858"/>
          </a:xfrm>
        </p:spPr>
        <p:txBody>
          <a:bodyPr/>
          <a:lstStyle/>
          <a:p>
            <a:pPr marL="285750" indent="-285750">
              <a:buFont typeface="Arial" panose="020B0604020202020204" pitchFamily="34" charset="0"/>
              <a:buChar char="•"/>
            </a:pPr>
            <a:r>
              <a:rPr lang="en-US" sz="1600" dirty="0"/>
              <a:t>Training data is synthetic gamma spectra on mixtures of 30 sources based on a real, measured fission source [1]. </a:t>
            </a:r>
          </a:p>
          <a:p>
            <a:pPr marL="285750" indent="-285750">
              <a:buFont typeface="Arial" panose="020B0604020202020204" pitchFamily="34" charset="0"/>
              <a:buChar char="•"/>
            </a:pPr>
            <a:r>
              <a:rPr lang="en-US" sz="1600" dirty="0"/>
              <a:t>Training process generated in the following steps:</a:t>
            </a:r>
          </a:p>
          <a:p>
            <a:pPr marL="458788" indent="-339725">
              <a:buFont typeface="+mj-lt"/>
              <a:buAutoNum type="arabicPeriod"/>
            </a:pPr>
            <a:r>
              <a:rPr lang="en-US" sz="1600" dirty="0"/>
              <a:t>Pure spectral signature for each source (seeds) obtained via GADRAS.</a:t>
            </a:r>
          </a:p>
          <a:p>
            <a:pPr marL="458788" indent="-339725">
              <a:buFont typeface="+mj-lt"/>
              <a:buAutoNum type="arabicPeriod"/>
            </a:pPr>
            <a:r>
              <a:rPr lang="en-US" sz="1600" dirty="0"/>
              <a:t>Pure mixtures are created using PyRIID (open source Python package for synthetically generating gamma spectra)</a:t>
            </a:r>
          </a:p>
          <a:p>
            <a:pPr marL="458788" indent="-339725">
              <a:buFont typeface="+mj-lt"/>
              <a:buAutoNum type="arabicPeriod"/>
            </a:pPr>
            <a:r>
              <a:rPr lang="en-US" sz="1600" dirty="0"/>
              <a:t>PyRIID is used to generate realistic, synthetic spectra from pure mixtures by randomly varying the SNR and adding Poisson noise and imperfect background subtraction.</a:t>
            </a:r>
          </a:p>
          <a:p>
            <a:pPr marL="293688" indent="-285750">
              <a:buFont typeface="Arial" panose="020B0604020202020204" pitchFamily="34" charset="0"/>
              <a:buChar char="•"/>
            </a:pPr>
            <a:r>
              <a:rPr lang="en-US" sz="1600" dirty="0"/>
              <a:t>Generated 500k training samples (10k random mixture with 50 random samples/mixture varying SNR from 1 to 100).</a:t>
            </a:r>
          </a:p>
          <a:p>
            <a:pPr marL="342900" indent="-342900">
              <a:buFont typeface="+mj-lt"/>
              <a:buAutoNum type="arabicPeriod"/>
            </a:pPr>
            <a:endParaRPr lang="en-US" sz="1800" dirty="0"/>
          </a:p>
        </p:txBody>
      </p:sp>
      <p:sp>
        <p:nvSpPr>
          <p:cNvPr id="4" name="TextBox 3">
            <a:extLst>
              <a:ext uri="{FF2B5EF4-FFF2-40B4-BE49-F238E27FC236}">
                <a16:creationId xmlns:a16="http://schemas.microsoft.com/office/drawing/2014/main" id="{A8FA1FCB-C65C-0DD8-2FFC-093189682A48}"/>
              </a:ext>
            </a:extLst>
          </p:cNvPr>
          <p:cNvSpPr txBox="1"/>
          <p:nvPr/>
        </p:nvSpPr>
        <p:spPr>
          <a:xfrm>
            <a:off x="360218" y="4254595"/>
            <a:ext cx="8423564" cy="415498"/>
          </a:xfrm>
          <a:prstGeom prst="rect">
            <a:avLst/>
          </a:prstGeom>
          <a:noFill/>
        </p:spPr>
        <p:txBody>
          <a:bodyPr wrap="square" rtlCol="0">
            <a:spAutoFit/>
          </a:bodyPr>
          <a:lstStyle/>
          <a:p>
            <a:r>
              <a:rPr lang="en-US" sz="1050" dirty="0"/>
              <a:t>[1] Finn, Erin C., Metz, Lori A., Payne, </a:t>
            </a:r>
            <a:r>
              <a:rPr lang="en-US" sz="1050" dirty="0" err="1"/>
              <a:t>Rosara</a:t>
            </a:r>
            <a:r>
              <a:rPr lang="en-US" sz="1050" dirty="0"/>
              <a:t> F., Friese, Judah I., Greenwood, Lawrence R., Kephart, Jeremy D., Pierson, Bruce D., and Ellis, </a:t>
            </a:r>
            <a:r>
              <a:rPr lang="en-US" sz="1050" dirty="0" err="1"/>
              <a:t>Tere</a:t>
            </a:r>
            <a:r>
              <a:rPr lang="en-US" sz="1050" dirty="0"/>
              <a:t> A.. Methods to Collect, Compile, and Analyze Observed Short-lived Fission Product Gamma Data. United States: N. p., 2011. Web. doi:10.2172/1028568.</a:t>
            </a:r>
          </a:p>
        </p:txBody>
      </p:sp>
    </p:spTree>
    <p:extLst>
      <p:ext uri="{BB962C8B-B14F-4D97-AF65-F5344CB8AC3E}">
        <p14:creationId xmlns:p14="http://schemas.microsoft.com/office/powerpoint/2010/main" val="1328709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2800" dirty="0"/>
              <a:t>Overview of Data Generation and Testing Framework</a:t>
            </a:r>
          </a:p>
        </p:txBody>
      </p:sp>
      <p:pic>
        <p:nvPicPr>
          <p:cNvPr id="4" name="Picture 3">
            <a:extLst>
              <a:ext uri="{FF2B5EF4-FFF2-40B4-BE49-F238E27FC236}">
                <a16:creationId xmlns:a16="http://schemas.microsoft.com/office/drawing/2014/main" id="{F010D073-EC6B-E407-F4A0-EE048E6A437C}"/>
              </a:ext>
            </a:extLst>
          </p:cNvPr>
          <p:cNvPicPr>
            <a:picLocks noChangeAspect="1"/>
          </p:cNvPicPr>
          <p:nvPr/>
        </p:nvPicPr>
        <p:blipFill>
          <a:blip r:embed="rId3"/>
          <a:srcRect/>
          <a:stretch/>
        </p:blipFill>
        <p:spPr>
          <a:xfrm>
            <a:off x="1394691" y="840478"/>
            <a:ext cx="6354617" cy="3715835"/>
          </a:xfrm>
          <a:prstGeom prst="rect">
            <a:avLst/>
          </a:prstGeom>
        </p:spPr>
      </p:pic>
    </p:spTree>
    <p:extLst>
      <p:ext uri="{BB962C8B-B14F-4D97-AF65-F5344CB8AC3E}">
        <p14:creationId xmlns:p14="http://schemas.microsoft.com/office/powerpoint/2010/main" val="2150290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Overview</a:t>
            </a:r>
            <a:endParaRPr lang="en-US" sz="3600" dirty="0"/>
          </a:p>
        </p:txBody>
      </p:sp>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p:txBody>
          <a:bodyPr/>
          <a:lstStyle/>
          <a:p>
            <a:r>
              <a:rPr lang="en-US" sz="1600" dirty="0"/>
              <a:t>This thesis investigates a variant of multi-label classification applied to gamma spectra, where we would estimate a proportion for each class label.</a:t>
            </a:r>
          </a:p>
          <a:p>
            <a:r>
              <a:rPr lang="en-US" sz="1600" dirty="0"/>
              <a:t>Both the problem formulation and approach rely on the idea that spectra and class labels can be viewed as probability distributions.</a:t>
            </a:r>
          </a:p>
          <a:p>
            <a:r>
              <a:rPr lang="en-US" sz="1600" dirty="0"/>
              <a:t>Overall goals:</a:t>
            </a:r>
          </a:p>
          <a:p>
            <a:pPr marL="600075" indent="-342900">
              <a:buFont typeface="+mj-lt"/>
              <a:buAutoNum type="arabicPeriod"/>
            </a:pPr>
            <a:r>
              <a:rPr lang="en-US" sz="1600" b="1" dirty="0"/>
              <a:t>Label Proportion Estimation</a:t>
            </a:r>
            <a:r>
              <a:rPr lang="en-US" sz="1600" dirty="0"/>
              <a:t>: estimate proportions of different sources contributing to a spectrum </a:t>
            </a:r>
          </a:p>
          <a:p>
            <a:pPr marL="600075" indent="-342900">
              <a:buFont typeface="+mj-lt"/>
              <a:buAutoNum type="arabicPeriod"/>
            </a:pPr>
            <a:r>
              <a:rPr lang="en-US" sz="1600" b="1" dirty="0"/>
              <a:t>Out-of-Distribution Detection</a:t>
            </a:r>
            <a:r>
              <a:rPr lang="en-US" sz="1600" dirty="0"/>
              <a:t>: simultaneously detect when a sample is OOD due to an anomalous source, and thus cannot be trusted</a:t>
            </a:r>
          </a:p>
          <a:p>
            <a:r>
              <a:rPr lang="en-US" sz="1600" dirty="0"/>
              <a:t>This is accomplished using novel semi-supervised learning objective which combines a traditional supervised loss with an unsupervised reconstruction error penalty.</a:t>
            </a:r>
          </a:p>
        </p:txBody>
      </p:sp>
    </p:spTree>
    <p:extLst>
      <p:ext uri="{BB962C8B-B14F-4D97-AF65-F5344CB8AC3E}">
        <p14:creationId xmlns:p14="http://schemas.microsoft.com/office/powerpoint/2010/main" val="2058969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Neural Network Model</a:t>
            </a:r>
          </a:p>
        </p:txBody>
      </p:sp>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a:xfrm>
            <a:off x="628650" y="1231900"/>
            <a:ext cx="4129962" cy="3200399"/>
          </a:xfrm>
        </p:spPr>
        <p:txBody>
          <a:bodyPr/>
          <a:lstStyle/>
          <a:p>
            <a:r>
              <a:rPr lang="en-US" sz="1800" dirty="0"/>
              <a:t>To train we use a simple neural network implemented in TensorFlow</a:t>
            </a:r>
          </a:p>
          <a:p>
            <a:pPr marL="285750" indent="-285750">
              <a:buFont typeface="Arial" panose="020B0604020202020204" pitchFamily="34" charset="0"/>
              <a:buChar char="•"/>
            </a:pPr>
            <a:r>
              <a:rPr lang="en-US" sz="1800" dirty="0"/>
              <a:t>Optimizer: Adam</a:t>
            </a:r>
          </a:p>
          <a:p>
            <a:pPr marL="285750" indent="-285750">
              <a:buFont typeface="Arial" panose="020B0604020202020204" pitchFamily="34" charset="0"/>
              <a:buChar char="•"/>
            </a:pPr>
            <a:r>
              <a:rPr lang="en-US" sz="1800" dirty="0"/>
              <a:t>Initial learning rate: 1e-3</a:t>
            </a:r>
          </a:p>
          <a:p>
            <a:pPr marL="285750" indent="-285750">
              <a:buFont typeface="Arial" panose="020B0604020202020204" pitchFamily="34" charset="0"/>
              <a:buChar char="•"/>
            </a:pPr>
            <a:r>
              <a:rPr lang="en-US" sz="1800" dirty="0"/>
              <a:t>Layers: (2048, 512, 30)</a:t>
            </a:r>
          </a:p>
          <a:p>
            <a:pPr marL="285750" indent="-285750">
              <a:buFont typeface="Arial" panose="020B0604020202020204" pitchFamily="34" charset="0"/>
              <a:buChar char="•"/>
            </a:pPr>
            <a:r>
              <a:rPr lang="en-US" sz="1800" dirty="0"/>
              <a:t>Epochs: 50</a:t>
            </a:r>
          </a:p>
          <a:p>
            <a:pPr marL="285750" indent="-285750">
              <a:buFont typeface="Arial" panose="020B0604020202020204" pitchFamily="34" charset="0"/>
              <a:buChar char="•"/>
            </a:pPr>
            <a:r>
              <a:rPr lang="en-US" sz="1800" dirty="0"/>
              <a:t>Batch size: 100</a:t>
            </a:r>
          </a:p>
          <a:p>
            <a:pPr marL="285750" indent="-285750">
              <a:buFont typeface="Arial" panose="020B0604020202020204" pitchFamily="34" charset="0"/>
              <a:buChar char="•"/>
            </a:pPr>
            <a:r>
              <a:rPr lang="en-US" sz="1800" dirty="0"/>
              <a:t>Dropout: 0.05</a:t>
            </a:r>
          </a:p>
          <a:p>
            <a:pPr marL="285750" indent="-285750">
              <a:buFont typeface="Arial" panose="020B0604020202020204" pitchFamily="34" charset="0"/>
              <a:buChar char="•"/>
            </a:pPr>
            <a:r>
              <a:rPr lang="en-US" sz="1800" dirty="0"/>
              <a:t>Train/Val split: 80/20</a:t>
            </a:r>
          </a:p>
        </p:txBody>
      </p:sp>
      <p:pic>
        <p:nvPicPr>
          <p:cNvPr id="7" name="Picture 6">
            <a:extLst>
              <a:ext uri="{FF2B5EF4-FFF2-40B4-BE49-F238E27FC236}">
                <a16:creationId xmlns:a16="http://schemas.microsoft.com/office/drawing/2014/main" id="{4480224A-7D1A-E54A-C237-A225E4FD8F04}"/>
              </a:ext>
            </a:extLst>
          </p:cNvPr>
          <p:cNvPicPr>
            <a:picLocks noChangeAspect="1"/>
          </p:cNvPicPr>
          <p:nvPr/>
        </p:nvPicPr>
        <p:blipFill>
          <a:blip r:embed="rId3"/>
          <a:stretch>
            <a:fillRect/>
          </a:stretch>
        </p:blipFill>
        <p:spPr>
          <a:xfrm>
            <a:off x="5145904" y="1379693"/>
            <a:ext cx="3208450" cy="2384113"/>
          </a:xfrm>
          <a:prstGeom prst="rect">
            <a:avLst/>
          </a:prstGeom>
        </p:spPr>
      </p:pic>
    </p:spTree>
    <p:extLst>
      <p:ext uri="{BB962C8B-B14F-4D97-AF65-F5344CB8AC3E}">
        <p14:creationId xmlns:p14="http://schemas.microsoft.com/office/powerpoint/2010/main" val="1545635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Effect of Beta on ID Performance</a:t>
            </a:r>
          </a:p>
        </p:txBody>
      </p:sp>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a:xfrm>
            <a:off x="628651" y="1231900"/>
            <a:ext cx="2301162" cy="3200399"/>
          </a:xfrm>
        </p:spPr>
        <p:txBody>
          <a:bodyPr/>
          <a:lstStyle/>
          <a:p>
            <a:pPr marL="285750" indent="-285750">
              <a:buFont typeface="Arial" panose="020B0604020202020204" pitchFamily="34" charset="0"/>
              <a:buChar char="•"/>
            </a:pPr>
            <a:r>
              <a:rPr lang="en-US" sz="1800" dirty="0"/>
              <a:t>We train models for each of the 3 unsupervised losses with betas ranging from 0 to 5e-4, with a total of 30 trained models</a:t>
            </a:r>
          </a:p>
          <a:p>
            <a:pPr marL="285750" indent="-285750">
              <a:buFont typeface="Arial" panose="020B0604020202020204" pitchFamily="34" charset="0"/>
              <a:buChar char="•"/>
            </a:pPr>
            <a:r>
              <a:rPr lang="en-US" sz="1800" dirty="0"/>
              <a:t>The results here are shown for an ID test set</a:t>
            </a:r>
          </a:p>
        </p:txBody>
      </p:sp>
      <p:pic>
        <p:nvPicPr>
          <p:cNvPr id="5" name="Picture 4">
            <a:extLst>
              <a:ext uri="{FF2B5EF4-FFF2-40B4-BE49-F238E27FC236}">
                <a16:creationId xmlns:a16="http://schemas.microsoft.com/office/drawing/2014/main" id="{65AD190D-2804-7970-C328-BDA76CDC3FE6}"/>
              </a:ext>
            </a:extLst>
          </p:cNvPr>
          <p:cNvPicPr>
            <a:picLocks noChangeAspect="1"/>
          </p:cNvPicPr>
          <p:nvPr/>
        </p:nvPicPr>
        <p:blipFill>
          <a:blip r:embed="rId3"/>
          <a:stretch>
            <a:fillRect/>
          </a:stretch>
        </p:blipFill>
        <p:spPr>
          <a:xfrm>
            <a:off x="3065623" y="1231900"/>
            <a:ext cx="5822302" cy="2911151"/>
          </a:xfrm>
          <a:prstGeom prst="rect">
            <a:avLst/>
          </a:prstGeom>
        </p:spPr>
      </p:pic>
    </p:spTree>
    <p:extLst>
      <p:ext uri="{BB962C8B-B14F-4D97-AF65-F5344CB8AC3E}">
        <p14:creationId xmlns:p14="http://schemas.microsoft.com/office/powerpoint/2010/main" val="3738877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Effect of Beta for OOD Data</a:t>
            </a:r>
          </a:p>
        </p:txBody>
      </p:sp>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a:xfrm>
            <a:off x="628651" y="1231900"/>
            <a:ext cx="2301162" cy="3200399"/>
          </a:xfrm>
        </p:spPr>
        <p:txBody>
          <a:bodyPr/>
          <a:lstStyle/>
          <a:p>
            <a:r>
              <a:rPr lang="en-US" sz="1800" dirty="0"/>
              <a:t>We simulate an OOD test dataset by adding in an anomaly (Co57) with various proportions from 0.0 to 1.0 to the ID dataset</a:t>
            </a:r>
          </a:p>
        </p:txBody>
      </p:sp>
      <p:pic>
        <p:nvPicPr>
          <p:cNvPr id="4" name="Picture 3">
            <a:extLst>
              <a:ext uri="{FF2B5EF4-FFF2-40B4-BE49-F238E27FC236}">
                <a16:creationId xmlns:a16="http://schemas.microsoft.com/office/drawing/2014/main" id="{AB45A548-B498-516E-1798-47D7B8822361}"/>
              </a:ext>
            </a:extLst>
          </p:cNvPr>
          <p:cNvPicPr>
            <a:picLocks noChangeAspect="1"/>
          </p:cNvPicPr>
          <p:nvPr/>
        </p:nvPicPr>
        <p:blipFill>
          <a:blip r:embed="rId3"/>
          <a:stretch>
            <a:fillRect/>
          </a:stretch>
        </p:blipFill>
        <p:spPr>
          <a:xfrm>
            <a:off x="2907842" y="810855"/>
            <a:ext cx="6063731" cy="2021244"/>
          </a:xfrm>
          <a:prstGeom prst="rect">
            <a:avLst/>
          </a:prstGeom>
        </p:spPr>
      </p:pic>
    </p:spTree>
    <p:extLst>
      <p:ext uri="{BB962C8B-B14F-4D97-AF65-F5344CB8AC3E}">
        <p14:creationId xmlns:p14="http://schemas.microsoft.com/office/powerpoint/2010/main" val="3631799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OOD Reconstruction Errors (</a:t>
            </a:r>
            <a:r>
              <a:rPr lang="en-US" sz="3200" dirty="0" err="1"/>
              <a:t>cont</a:t>
            </a:r>
            <a:r>
              <a:rPr lang="en-US" sz="3200" dirty="0"/>
              <a:t>)</a:t>
            </a:r>
          </a:p>
        </p:txBody>
      </p:sp>
      <p:pic>
        <p:nvPicPr>
          <p:cNvPr id="6" name="Picture 5">
            <a:extLst>
              <a:ext uri="{FF2B5EF4-FFF2-40B4-BE49-F238E27FC236}">
                <a16:creationId xmlns:a16="http://schemas.microsoft.com/office/drawing/2014/main" id="{B61C6733-F8B8-6821-0B4B-E5D49E13A17B}"/>
              </a:ext>
            </a:extLst>
          </p:cNvPr>
          <p:cNvPicPr>
            <a:picLocks noChangeAspect="1"/>
          </p:cNvPicPr>
          <p:nvPr/>
        </p:nvPicPr>
        <p:blipFill>
          <a:blip r:embed="rId3"/>
          <a:stretch>
            <a:fillRect/>
          </a:stretch>
        </p:blipFill>
        <p:spPr>
          <a:xfrm>
            <a:off x="150068" y="913525"/>
            <a:ext cx="8843864" cy="3316449"/>
          </a:xfrm>
          <a:prstGeom prst="rect">
            <a:avLst/>
          </a:prstGeom>
        </p:spPr>
      </p:pic>
    </p:spTree>
    <p:extLst>
      <p:ext uri="{BB962C8B-B14F-4D97-AF65-F5344CB8AC3E}">
        <p14:creationId xmlns:p14="http://schemas.microsoft.com/office/powerpoint/2010/main" val="4249791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OOD Detector</a:t>
            </a:r>
          </a:p>
        </p:txBody>
      </p:sp>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a:xfrm>
            <a:off x="628650" y="1231900"/>
            <a:ext cx="2857676" cy="3200399"/>
          </a:xfrm>
        </p:spPr>
        <p:txBody>
          <a:bodyPr/>
          <a:lstStyle/>
          <a:p>
            <a:pPr marL="285750" indent="-285750">
              <a:buFont typeface="Arial" panose="020B0604020202020204" pitchFamily="34" charset="0"/>
              <a:buChar char="•"/>
            </a:pPr>
            <a:r>
              <a:rPr lang="en-US" sz="1800" dirty="0"/>
              <a:t>To eliminate the effect of anomaly contribution on reconstruction error, the following results use a new OOD dataset with a constant anomaly contribution of </a:t>
            </a:r>
            <a:r>
              <a:rPr lang="en-US" sz="1800" b="1" dirty="0"/>
              <a:t>10%</a:t>
            </a:r>
            <a:r>
              <a:rPr lang="en-US" sz="1800" dirty="0"/>
              <a:t>.</a:t>
            </a:r>
          </a:p>
          <a:p>
            <a:pPr marL="285750" indent="-285750">
              <a:buFont typeface="Arial" panose="020B0604020202020204" pitchFamily="34" charset="0"/>
              <a:buChar char="•"/>
            </a:pPr>
            <a:r>
              <a:rPr lang="en-US" sz="1800" dirty="0"/>
              <a:t>To pick a reconstruction error threshold for OOD detection, should be set at the intersection of ID and OOD recon error distributions.</a:t>
            </a:r>
          </a:p>
        </p:txBody>
      </p:sp>
      <p:pic>
        <p:nvPicPr>
          <p:cNvPr id="7" name="Picture 6">
            <a:extLst>
              <a:ext uri="{FF2B5EF4-FFF2-40B4-BE49-F238E27FC236}">
                <a16:creationId xmlns:a16="http://schemas.microsoft.com/office/drawing/2014/main" id="{F85BFA06-129E-912B-4965-E7E1790D043A}"/>
              </a:ext>
            </a:extLst>
          </p:cNvPr>
          <p:cNvPicPr>
            <a:picLocks noChangeAspect="1"/>
          </p:cNvPicPr>
          <p:nvPr/>
        </p:nvPicPr>
        <p:blipFill rotWithShape="1">
          <a:blip r:embed="rId3"/>
          <a:srcRect l="8156" t="9251" r="9244" b="5494"/>
          <a:stretch/>
        </p:blipFill>
        <p:spPr>
          <a:xfrm>
            <a:off x="3486326" y="822035"/>
            <a:ext cx="5246791" cy="3610263"/>
          </a:xfrm>
          <a:prstGeom prst="rect">
            <a:avLst/>
          </a:prstGeom>
        </p:spPr>
      </p:pic>
    </p:spTree>
    <p:extLst>
      <p:ext uri="{BB962C8B-B14F-4D97-AF65-F5344CB8AC3E}">
        <p14:creationId xmlns:p14="http://schemas.microsoft.com/office/powerpoint/2010/main" val="2149028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Choosing Threshold for OOD Detector</a:t>
            </a:r>
          </a:p>
        </p:txBody>
      </p:sp>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a:xfrm>
            <a:off x="628650" y="1231900"/>
            <a:ext cx="2870329" cy="3200399"/>
          </a:xfrm>
        </p:spPr>
        <p:txBody>
          <a:bodyPr/>
          <a:lstStyle/>
          <a:p>
            <a:r>
              <a:rPr lang="en-US" sz="1800" dirty="0"/>
              <a:t>Thus we choose a reconstruction error threshold by selecting a value that corresponding with a specific quantile of the ID reconstruction errors.</a:t>
            </a:r>
          </a:p>
          <a:p>
            <a:endParaRPr lang="en-US" sz="1800" dirty="0"/>
          </a:p>
          <a:p>
            <a:r>
              <a:rPr lang="en-US" sz="1800" dirty="0"/>
              <a:t>We chose the 99% quantile for this experiment, or in other words for a threshold corresponding with a 1% FP rate.</a:t>
            </a:r>
          </a:p>
        </p:txBody>
      </p:sp>
      <p:pic>
        <p:nvPicPr>
          <p:cNvPr id="5" name="Picture 4">
            <a:extLst>
              <a:ext uri="{FF2B5EF4-FFF2-40B4-BE49-F238E27FC236}">
                <a16:creationId xmlns:a16="http://schemas.microsoft.com/office/drawing/2014/main" id="{F565EAA3-5D96-254D-0316-2984063F065C}"/>
              </a:ext>
            </a:extLst>
          </p:cNvPr>
          <p:cNvPicPr>
            <a:picLocks noChangeAspect="1"/>
          </p:cNvPicPr>
          <p:nvPr/>
        </p:nvPicPr>
        <p:blipFill rotWithShape="1">
          <a:blip r:embed="rId3"/>
          <a:srcRect l="-629" t="6424" r="8474" b="727"/>
          <a:stretch/>
        </p:blipFill>
        <p:spPr>
          <a:xfrm>
            <a:off x="3725388" y="983030"/>
            <a:ext cx="4400067" cy="3324834"/>
          </a:xfrm>
          <a:prstGeom prst="rect">
            <a:avLst/>
          </a:prstGeom>
        </p:spPr>
      </p:pic>
    </p:spTree>
    <p:extLst>
      <p:ext uri="{BB962C8B-B14F-4D97-AF65-F5344CB8AC3E}">
        <p14:creationId xmlns:p14="http://schemas.microsoft.com/office/powerpoint/2010/main" val="3353839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OOD Detector Results</a:t>
            </a:r>
          </a:p>
        </p:txBody>
      </p:sp>
      <p:pic>
        <p:nvPicPr>
          <p:cNvPr id="8" name="Picture 7">
            <a:extLst>
              <a:ext uri="{FF2B5EF4-FFF2-40B4-BE49-F238E27FC236}">
                <a16:creationId xmlns:a16="http://schemas.microsoft.com/office/drawing/2014/main" id="{73C9047D-EA0D-0D8E-F208-51B446E14602}"/>
              </a:ext>
            </a:extLst>
          </p:cNvPr>
          <p:cNvPicPr>
            <a:picLocks noChangeAspect="1"/>
          </p:cNvPicPr>
          <p:nvPr/>
        </p:nvPicPr>
        <p:blipFill>
          <a:blip r:embed="rId2"/>
          <a:stretch>
            <a:fillRect/>
          </a:stretch>
        </p:blipFill>
        <p:spPr>
          <a:xfrm>
            <a:off x="444615" y="1363904"/>
            <a:ext cx="8254769" cy="2751591"/>
          </a:xfrm>
          <a:prstGeom prst="rect">
            <a:avLst/>
          </a:prstGeom>
        </p:spPr>
      </p:pic>
    </p:spTree>
    <p:extLst>
      <p:ext uri="{BB962C8B-B14F-4D97-AF65-F5344CB8AC3E}">
        <p14:creationId xmlns:p14="http://schemas.microsoft.com/office/powerpoint/2010/main" val="2806746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Conclusion</a:t>
            </a:r>
          </a:p>
        </p:txBody>
      </p:sp>
      <p:sp>
        <p:nvSpPr>
          <p:cNvPr id="4" name="Subtitle 2">
            <a:extLst>
              <a:ext uri="{FF2B5EF4-FFF2-40B4-BE49-F238E27FC236}">
                <a16:creationId xmlns:a16="http://schemas.microsoft.com/office/drawing/2014/main" id="{5FABBFEB-95D9-2424-B990-F5567ADDE927}"/>
              </a:ext>
            </a:extLst>
          </p:cNvPr>
          <p:cNvSpPr>
            <a:spLocks noGrp="1"/>
          </p:cNvSpPr>
          <p:nvPr>
            <p:ph type="subTitle" idx="1"/>
          </p:nvPr>
        </p:nvSpPr>
        <p:spPr>
          <a:xfrm>
            <a:off x="628650" y="1231900"/>
            <a:ext cx="7886700" cy="3200399"/>
          </a:xfrm>
        </p:spPr>
        <p:txBody>
          <a:bodyPr/>
          <a:lstStyle/>
          <a:p>
            <a:pPr marL="285750" indent="-285750">
              <a:buFont typeface="Arial" panose="020B0604020202020204" pitchFamily="34" charset="0"/>
              <a:buChar char="•"/>
            </a:pPr>
            <a:r>
              <a:rPr lang="en-US" sz="1800" dirty="0"/>
              <a:t>Model learned to minimize both the supervised LPE objective as well as the unsupervised reconstruction errors</a:t>
            </a:r>
          </a:p>
          <a:p>
            <a:pPr marL="285750" indent="-285750">
              <a:buFont typeface="Arial" panose="020B0604020202020204" pitchFamily="34" charset="0"/>
              <a:buChar char="•"/>
            </a:pPr>
            <a:r>
              <a:rPr lang="en-US" sz="1800" dirty="0"/>
              <a:t>Increasing the priority given to the unsupervised learning objective resulting in lower ID reconstruction -&gt; better OOD detection (in terms of F1 score)</a:t>
            </a:r>
          </a:p>
          <a:p>
            <a:pPr marL="285750" indent="-285750">
              <a:buFont typeface="Arial" panose="020B0604020202020204" pitchFamily="34" charset="0"/>
              <a:buChar char="•"/>
            </a:pPr>
            <a:r>
              <a:rPr lang="en-US" sz="1800" dirty="0"/>
              <a:t>Having both models using the same neural network parameters gives lower computational costs (training time, model complexity)</a:t>
            </a:r>
          </a:p>
          <a:p>
            <a:pPr marL="285750" indent="-285750">
              <a:buFont typeface="Arial" panose="020B0604020202020204" pitchFamily="34" charset="0"/>
              <a:buChar char="•"/>
            </a:pPr>
            <a:r>
              <a:rPr lang="en-US" sz="1800" dirty="0"/>
              <a:t>The model architecture and learning framework have been added to the PyRIID package</a:t>
            </a:r>
          </a:p>
        </p:txBody>
      </p:sp>
    </p:spTree>
    <p:extLst>
      <p:ext uri="{BB962C8B-B14F-4D97-AF65-F5344CB8AC3E}">
        <p14:creationId xmlns:p14="http://schemas.microsoft.com/office/powerpoint/2010/main" val="4228113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Future Work</a:t>
            </a:r>
          </a:p>
        </p:txBody>
      </p:sp>
      <p:sp>
        <p:nvSpPr>
          <p:cNvPr id="4" name="Subtitle 2">
            <a:extLst>
              <a:ext uri="{FF2B5EF4-FFF2-40B4-BE49-F238E27FC236}">
                <a16:creationId xmlns:a16="http://schemas.microsoft.com/office/drawing/2014/main" id="{5FABBFEB-95D9-2424-B990-F5567ADDE927}"/>
              </a:ext>
            </a:extLst>
          </p:cNvPr>
          <p:cNvSpPr>
            <a:spLocks noGrp="1"/>
          </p:cNvSpPr>
          <p:nvPr>
            <p:ph type="subTitle" idx="1"/>
          </p:nvPr>
        </p:nvSpPr>
        <p:spPr>
          <a:xfrm>
            <a:off x="628650" y="1231900"/>
            <a:ext cx="7886700" cy="3200399"/>
          </a:xfrm>
        </p:spPr>
        <p:txBody>
          <a:bodyPr/>
          <a:lstStyle/>
          <a:p>
            <a:pPr marL="285750" indent="-285750">
              <a:buFont typeface="Arial" panose="020B0604020202020204" pitchFamily="34" charset="0"/>
              <a:buChar char="•"/>
            </a:pPr>
            <a:r>
              <a:rPr lang="en-US" sz="1800" dirty="0"/>
              <a:t>Differentiate what type of OOD input, whether due to a semantic distribution shift (novel label) or a covariate distribution shift (change in sensory conditions)</a:t>
            </a:r>
          </a:p>
          <a:p>
            <a:pPr marL="285750" indent="-285750">
              <a:buFont typeface="Arial" panose="020B0604020202020204" pitchFamily="34" charset="0"/>
              <a:buChar char="•"/>
            </a:pPr>
            <a:r>
              <a:rPr lang="en-US" sz="1800" dirty="0"/>
              <a:t>Combine the unsupervised and supervised terms in a more intuitive way, and adaptively change beta to keep the trade-off constant</a:t>
            </a:r>
          </a:p>
          <a:p>
            <a:pPr marL="285750" indent="-285750">
              <a:buFont typeface="Arial" panose="020B0604020202020204" pitchFamily="34" charset="0"/>
              <a:buChar char="•"/>
            </a:pPr>
            <a:r>
              <a:rPr lang="en-US" sz="1800" dirty="0"/>
              <a:t>Use covariance between energy channels when computing the PNLL loss</a:t>
            </a:r>
          </a:p>
          <a:p>
            <a:pPr marL="285750" indent="-285750">
              <a:buFont typeface="Arial" panose="020B0604020202020204" pitchFamily="34" charset="0"/>
              <a:buChar char="•"/>
            </a:pPr>
            <a:r>
              <a:rPr lang="en-US" sz="1800" dirty="0"/>
              <a:t>Try other reconstruction error functions (e.g., KL or </a:t>
            </a:r>
            <a:r>
              <a:rPr lang="en-US" sz="1800" dirty="0" err="1"/>
              <a:t>Mahalanobis</a:t>
            </a:r>
            <a:r>
              <a:rPr lang="en-US" sz="1800" dirty="0"/>
              <a:t>)</a:t>
            </a:r>
          </a:p>
          <a:p>
            <a:pPr marL="285750" indent="-285750">
              <a:buFont typeface="Arial" panose="020B0604020202020204" pitchFamily="34" charset="0"/>
              <a:buChar char="•"/>
            </a:pPr>
            <a:r>
              <a:rPr lang="en-US" sz="1800" dirty="0"/>
              <a:t>Implement an OOD detector without negatively affecting the LPE task, maybe through using separate models</a:t>
            </a:r>
          </a:p>
          <a:p>
            <a:pPr marL="285750" indent="-285750">
              <a:buFont typeface="Arial" panose="020B0604020202020204" pitchFamily="34" charset="0"/>
              <a:buChar char="•"/>
            </a:pPr>
            <a:r>
              <a:rPr lang="en-US" sz="1800" dirty="0"/>
              <a:t>Incorporate aged fission sources. This can be done to introduce greater ID sparsity and/or used to test current OOD detector.</a:t>
            </a:r>
          </a:p>
          <a:p>
            <a:endParaRPr lang="en-US" sz="1800" dirty="0"/>
          </a:p>
        </p:txBody>
      </p:sp>
    </p:spTree>
    <p:extLst>
      <p:ext uri="{BB962C8B-B14F-4D97-AF65-F5344CB8AC3E}">
        <p14:creationId xmlns:p14="http://schemas.microsoft.com/office/powerpoint/2010/main" val="263188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Acknowledgements</a:t>
            </a:r>
          </a:p>
        </p:txBody>
      </p:sp>
      <p:sp>
        <p:nvSpPr>
          <p:cNvPr id="4" name="Subtitle 2">
            <a:extLst>
              <a:ext uri="{FF2B5EF4-FFF2-40B4-BE49-F238E27FC236}">
                <a16:creationId xmlns:a16="http://schemas.microsoft.com/office/drawing/2014/main" id="{5FABBFEB-95D9-2424-B990-F5567ADDE927}"/>
              </a:ext>
            </a:extLst>
          </p:cNvPr>
          <p:cNvSpPr>
            <a:spLocks noGrp="1"/>
          </p:cNvSpPr>
          <p:nvPr>
            <p:ph type="subTitle" idx="1"/>
          </p:nvPr>
        </p:nvSpPr>
        <p:spPr>
          <a:xfrm>
            <a:off x="628650" y="1231900"/>
            <a:ext cx="7886700" cy="3200399"/>
          </a:xfrm>
        </p:spPr>
        <p:txBody>
          <a:bodyPr/>
          <a:lstStyle/>
          <a:p>
            <a:r>
              <a:rPr lang="en-US" sz="1800" b="1" dirty="0"/>
              <a:t>Thank you </a:t>
            </a:r>
            <a:r>
              <a:rPr lang="en-US" sz="1800" dirty="0"/>
              <a:t>to the following individuals for their invaluable support:</a:t>
            </a:r>
          </a:p>
          <a:p>
            <a:pPr marL="285750" indent="-285750">
              <a:buFont typeface="Arial" panose="020B0604020202020204" pitchFamily="34" charset="0"/>
              <a:buChar char="•"/>
            </a:pPr>
            <a:r>
              <a:rPr lang="en-US" sz="1800" dirty="0"/>
              <a:t>Dr. Clayton Scott 	(University of Michigan)</a:t>
            </a:r>
          </a:p>
          <a:p>
            <a:pPr marL="285750" indent="-285750">
              <a:buFont typeface="Arial" panose="020B0604020202020204" pitchFamily="34" charset="0"/>
              <a:buChar char="•"/>
            </a:pPr>
            <a:r>
              <a:rPr lang="en-US" sz="1800" dirty="0"/>
              <a:t>Tyler Morrow 		(Sandia National Laboratories)</a:t>
            </a:r>
          </a:p>
          <a:p>
            <a:pPr marL="285750" indent="-285750">
              <a:buFont typeface="Arial" panose="020B0604020202020204" pitchFamily="34" charset="0"/>
              <a:buChar char="•"/>
            </a:pPr>
            <a:r>
              <a:rPr lang="en-US" sz="1800" dirty="0"/>
              <a:t>Elliott Leonard 		(Sandia National Laboratories)</a:t>
            </a:r>
          </a:p>
          <a:p>
            <a:pPr marL="285750" indent="-285750">
              <a:buFont typeface="Arial" panose="020B0604020202020204" pitchFamily="34" charset="0"/>
              <a:buChar char="•"/>
            </a:pPr>
            <a:r>
              <a:rPr lang="en-US" sz="1800" dirty="0"/>
              <a:t>Paul </a:t>
            </a:r>
            <a:r>
              <a:rPr lang="en-US" sz="1800" dirty="0" err="1"/>
              <a:t>Thelen</a:t>
            </a:r>
            <a:r>
              <a:rPr lang="en-US" sz="1800" dirty="0"/>
              <a:t> 		(Sandia National Laboratories)</a:t>
            </a:r>
          </a:p>
          <a:p>
            <a:endParaRPr lang="en-US" sz="1800" dirty="0"/>
          </a:p>
          <a:p>
            <a:r>
              <a:rPr lang="en-US" sz="1800" dirty="0"/>
              <a:t> </a:t>
            </a:r>
          </a:p>
        </p:txBody>
      </p:sp>
      <p:sp>
        <p:nvSpPr>
          <p:cNvPr id="3" name="Rectangle 2">
            <a:extLst>
              <a:ext uri="{FF2B5EF4-FFF2-40B4-BE49-F238E27FC236}">
                <a16:creationId xmlns:a16="http://schemas.microsoft.com/office/drawing/2014/main" id="{FCD833EB-B124-9767-CB4E-2FF64B1E5816}"/>
              </a:ext>
            </a:extLst>
          </p:cNvPr>
          <p:cNvSpPr/>
          <p:nvPr/>
        </p:nvSpPr>
        <p:spPr>
          <a:xfrm>
            <a:off x="628650" y="3105435"/>
            <a:ext cx="6103076" cy="1480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I would also like to thank Sandia National Laboratories via the Critical Skills Master’s Program as well as the U.S. Department of Energy, National Nuclear Security Administration, Office of Defense Nuclear Nonproliferation Research and Development (DNN R&amp;D) for funding this work. </a:t>
            </a:r>
          </a:p>
        </p:txBody>
      </p:sp>
      <p:pic>
        <p:nvPicPr>
          <p:cNvPr id="5" name="Picture 4">
            <a:extLst>
              <a:ext uri="{FF2B5EF4-FFF2-40B4-BE49-F238E27FC236}">
                <a16:creationId xmlns:a16="http://schemas.microsoft.com/office/drawing/2014/main" id="{30D4725E-4A25-99C5-3A65-BA41754EB2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23067" y="2800662"/>
            <a:ext cx="1740628" cy="253070"/>
          </a:xfrm>
          <a:prstGeom prst="rect">
            <a:avLst/>
          </a:prstGeom>
          <a:solidFill>
            <a:schemeClr val="bg1"/>
          </a:solidFill>
        </p:spPr>
      </p:pic>
      <p:sp>
        <p:nvSpPr>
          <p:cNvPr id="6" name="TextBox 5">
            <a:extLst>
              <a:ext uri="{FF2B5EF4-FFF2-40B4-BE49-F238E27FC236}">
                <a16:creationId xmlns:a16="http://schemas.microsoft.com/office/drawing/2014/main" id="{F23C0F58-9B1E-C8D0-DCAC-95EFD9C0D3F1}"/>
              </a:ext>
            </a:extLst>
          </p:cNvPr>
          <p:cNvSpPr txBox="1"/>
          <p:nvPr/>
        </p:nvSpPr>
        <p:spPr>
          <a:xfrm>
            <a:off x="6993941" y="3105435"/>
            <a:ext cx="1998880" cy="1200329"/>
          </a:xfrm>
          <a:prstGeom prst="rect">
            <a:avLst/>
          </a:prstGeom>
          <a:noFill/>
        </p:spPr>
        <p:txBody>
          <a:bodyPr wrap="square" rtlCol="0">
            <a:spAutoFit/>
          </a:bodyPr>
          <a:lstStyle/>
          <a:p>
            <a:pPr algn="ctr"/>
            <a:r>
              <a:rPr lang="en-US" sz="800" b="0" i="0" u="none" strike="noStrike" kern="1200" dirty="0">
                <a:effectLst/>
                <a:latin typeface="Open Sans" panose="020B0606030504020204" pitchFamily="34" charset="0"/>
                <a:ea typeface="+mn-ea"/>
                <a:cs typeface="+mn-cs"/>
              </a:rPr>
              <a:t>Sandia National Laboratories is a </a:t>
            </a:r>
            <a:r>
              <a:rPr lang="en-US" sz="800" b="0" i="0" u="none" strike="noStrike" kern="1200" dirty="0" err="1">
                <a:effectLst/>
                <a:latin typeface="Open Sans" panose="020B0606030504020204" pitchFamily="34" charset="0"/>
                <a:ea typeface="+mn-ea"/>
                <a:cs typeface="+mn-cs"/>
              </a:rPr>
              <a:t>multimission</a:t>
            </a:r>
            <a:r>
              <a:rPr lang="en-US" sz="800" b="0" i="0" u="none" strike="noStrike" kern="1200" dirty="0">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571B53F6-9754-631C-B3FA-35B4F1E57069}"/>
              </a:ext>
            </a:extLst>
          </p:cNvPr>
          <p:cNvSpPr txBox="1"/>
          <p:nvPr/>
        </p:nvSpPr>
        <p:spPr>
          <a:xfrm>
            <a:off x="7261653" y="4306593"/>
            <a:ext cx="1602042" cy="300082"/>
          </a:xfrm>
          <a:prstGeom prst="rect">
            <a:avLst/>
          </a:prstGeom>
          <a:noFill/>
        </p:spPr>
        <p:txBody>
          <a:bodyPr wrap="none" rtlCol="0">
            <a:spAutoFit/>
          </a:bodyPr>
          <a:lstStyle/>
          <a:p>
            <a:r>
              <a:rPr lang="en-US" dirty="0"/>
              <a:t>SAND2023-01160PE</a:t>
            </a:r>
          </a:p>
        </p:txBody>
      </p:sp>
    </p:spTree>
    <p:extLst>
      <p:ext uri="{BB962C8B-B14F-4D97-AF65-F5344CB8AC3E}">
        <p14:creationId xmlns:p14="http://schemas.microsoft.com/office/powerpoint/2010/main" val="1368676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Gamma Spectra</a:t>
            </a:r>
          </a:p>
        </p:txBody>
      </p:sp>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a:xfrm>
            <a:off x="628650" y="1231900"/>
            <a:ext cx="4133473" cy="3200399"/>
          </a:xfrm>
        </p:spPr>
        <p:txBody>
          <a:bodyPr/>
          <a:lstStyle/>
          <a:p>
            <a:pPr marL="285750" indent="-285750">
              <a:buFont typeface="Arial" panose="020B0604020202020204" pitchFamily="34" charset="0"/>
              <a:buChar char="•"/>
            </a:pPr>
            <a:r>
              <a:rPr lang="en-US" sz="1600" dirty="0"/>
              <a:t>Gamma radiation is emitted when a radioactive nucleus decays.</a:t>
            </a:r>
          </a:p>
          <a:p>
            <a:pPr marL="285750" indent="-285750">
              <a:buFont typeface="Arial" panose="020B0604020202020204" pitchFamily="34" charset="0"/>
              <a:buChar char="•"/>
            </a:pPr>
            <a:r>
              <a:rPr lang="en-US" sz="1600" dirty="0"/>
              <a:t>Energies of emitted particles individually resolved via spectrometer.</a:t>
            </a:r>
          </a:p>
          <a:p>
            <a:pPr marL="285750" indent="-285750">
              <a:buFont typeface="Arial" panose="020B0604020202020204" pitchFamily="34" charset="0"/>
              <a:buChar char="•"/>
            </a:pPr>
            <a:r>
              <a:rPr lang="en-US" sz="1600" dirty="0"/>
              <a:t>Every isotope decays at unique, characterizable energy levels.</a:t>
            </a:r>
          </a:p>
          <a:p>
            <a:pPr marL="285750" indent="-285750">
              <a:buFont typeface="Arial" panose="020B0604020202020204" pitchFamily="34" charset="0"/>
              <a:buChar char="•"/>
            </a:pPr>
            <a:r>
              <a:rPr lang="en-US" sz="1600" dirty="0"/>
              <a:t>Can be interpreted as probability distributions. </a:t>
            </a:r>
          </a:p>
          <a:p>
            <a:pPr marL="285750" indent="-285750">
              <a:buFont typeface="Arial" panose="020B0604020202020204" pitchFamily="34" charset="0"/>
              <a:buChar char="•"/>
            </a:pPr>
            <a:r>
              <a:rPr lang="en-US" sz="1600" dirty="0"/>
              <a:t>Not always easy to analyze.</a:t>
            </a:r>
          </a:p>
        </p:txBody>
      </p:sp>
      <p:pic>
        <p:nvPicPr>
          <p:cNvPr id="4" name="Picture 3">
            <a:extLst>
              <a:ext uri="{FF2B5EF4-FFF2-40B4-BE49-F238E27FC236}">
                <a16:creationId xmlns:a16="http://schemas.microsoft.com/office/drawing/2014/main" id="{D038233C-15D1-EFA6-4D19-40E6D27A21DF}"/>
              </a:ext>
            </a:extLst>
          </p:cNvPr>
          <p:cNvPicPr>
            <a:picLocks noChangeAspect="1"/>
          </p:cNvPicPr>
          <p:nvPr/>
        </p:nvPicPr>
        <p:blipFill>
          <a:blip r:embed="rId3"/>
          <a:srcRect/>
          <a:stretch/>
        </p:blipFill>
        <p:spPr>
          <a:xfrm>
            <a:off x="4973283" y="275758"/>
            <a:ext cx="2909920" cy="2182440"/>
          </a:xfrm>
          <a:prstGeom prst="rect">
            <a:avLst/>
          </a:prstGeom>
        </p:spPr>
      </p:pic>
      <p:pic>
        <p:nvPicPr>
          <p:cNvPr id="5" name="Picture 4">
            <a:extLst>
              <a:ext uri="{FF2B5EF4-FFF2-40B4-BE49-F238E27FC236}">
                <a16:creationId xmlns:a16="http://schemas.microsoft.com/office/drawing/2014/main" id="{1D7D0855-E7F7-DB4A-8AA8-C98BA9CD689A}"/>
              </a:ext>
            </a:extLst>
          </p:cNvPr>
          <p:cNvPicPr>
            <a:picLocks noChangeAspect="1"/>
          </p:cNvPicPr>
          <p:nvPr/>
        </p:nvPicPr>
        <p:blipFill>
          <a:blip r:embed="rId4"/>
          <a:srcRect/>
          <a:stretch/>
        </p:blipFill>
        <p:spPr>
          <a:xfrm>
            <a:off x="4973282" y="2465015"/>
            <a:ext cx="2909921" cy="2182441"/>
          </a:xfrm>
          <a:prstGeom prst="rect">
            <a:avLst/>
          </a:prstGeom>
        </p:spPr>
      </p:pic>
    </p:spTree>
    <p:extLst>
      <p:ext uri="{BB962C8B-B14F-4D97-AF65-F5344CB8AC3E}">
        <p14:creationId xmlns:p14="http://schemas.microsoft.com/office/powerpoint/2010/main" val="2420983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Radioisotope Identification Problems</a:t>
            </a:r>
          </a:p>
        </p:txBody>
      </p:sp>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a:xfrm>
            <a:off x="628650" y="1231900"/>
            <a:ext cx="7886700" cy="3200399"/>
          </a:xfrm>
        </p:spPr>
        <p:txBody>
          <a:bodyPr/>
          <a:lstStyle/>
          <a:p>
            <a:pPr marL="285750" indent="-285750">
              <a:buFont typeface="Arial" panose="020B0604020202020204" pitchFamily="34" charset="0"/>
              <a:buChar char="•"/>
            </a:pPr>
            <a:r>
              <a:rPr lang="en-US" sz="1800" i="1" dirty="0"/>
              <a:t>Binary classification</a:t>
            </a:r>
            <a:r>
              <a:rPr lang="en-US" sz="1800" dirty="0"/>
              <a:t>: predict whether or not isotope of interest is present in a spectrum)</a:t>
            </a:r>
            <a:endParaRPr lang="en-US" sz="1400" dirty="0"/>
          </a:p>
          <a:p>
            <a:pPr marL="285750" indent="-285750">
              <a:buFont typeface="Arial" panose="020B0604020202020204" pitchFamily="34" charset="0"/>
              <a:buChar char="•"/>
            </a:pPr>
            <a:r>
              <a:rPr lang="en-US" sz="1800" i="1" dirty="0"/>
              <a:t>Multi-class classification</a:t>
            </a:r>
            <a:r>
              <a:rPr lang="en-US" sz="1800" dirty="0"/>
              <a:t>: pick a single isotope out of a list of sources</a:t>
            </a:r>
          </a:p>
          <a:p>
            <a:pPr marL="285750" indent="-285750">
              <a:buFont typeface="Arial" panose="020B0604020202020204" pitchFamily="34" charset="0"/>
              <a:buChar char="•"/>
            </a:pPr>
            <a:r>
              <a:rPr lang="en-US" sz="1800" i="1" dirty="0"/>
              <a:t>Multi-label classification</a:t>
            </a:r>
            <a:r>
              <a:rPr lang="en-US" sz="1800" dirty="0"/>
              <a:t>: identify potentially multiple contributing isotopes in a spectrum</a:t>
            </a:r>
          </a:p>
          <a:p>
            <a:pPr marL="973138" indent="-279400">
              <a:buFont typeface="Arial" panose="020B0604020202020204" pitchFamily="34" charset="0"/>
              <a:buChar char="•"/>
            </a:pPr>
            <a:r>
              <a:rPr lang="en-US" sz="1800" b="1" i="1" dirty="0"/>
              <a:t>Label proportion estimation</a:t>
            </a:r>
            <a:r>
              <a:rPr lang="en-US" sz="1800" i="1" dirty="0"/>
              <a:t> </a:t>
            </a:r>
            <a:r>
              <a:rPr lang="en-US" sz="1800" dirty="0"/>
              <a:t>(LPE): identify contributing isotopes in a spectrum, along with their relative contributions </a:t>
            </a:r>
          </a:p>
        </p:txBody>
      </p:sp>
    </p:spTree>
    <p:extLst>
      <p:ext uri="{BB962C8B-B14F-4D97-AF65-F5344CB8AC3E}">
        <p14:creationId xmlns:p14="http://schemas.microsoft.com/office/powerpoint/2010/main" val="392452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2400" dirty="0"/>
              <a:t>Problem Setup – Distributional Assumption</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p:txBody>
              <a:bodyPr/>
              <a:lstStyle/>
              <a:p>
                <a:pPr marL="285750" indent="-285750">
                  <a:buFont typeface="Arial" panose="020B0604020202020204" pitchFamily="34" charset="0"/>
                  <a:buChar char="•"/>
                </a:pPr>
                <a:r>
                  <a:rPr lang="en-US" sz="1800" dirty="0"/>
                  <a:t>Our problem is based on the idea that each class can be viewed as a probability distribution.</a:t>
                </a:r>
              </a:p>
              <a:p>
                <a:pPr marL="285750" indent="-285750">
                  <a:buFont typeface="Arial" panose="020B0604020202020204" pitchFamily="34" charset="0"/>
                  <a:buChar char="•"/>
                </a:pPr>
                <a:r>
                  <a:rPr lang="en-US" sz="1800" dirty="0"/>
                  <a:t>The approaches relies on prior access to these distributions.</a:t>
                </a:r>
              </a:p>
              <a:p>
                <a:pPr marL="285750" indent="-285750">
                  <a:buFont typeface="Arial" panose="020B0604020202020204" pitchFamily="34" charset="0"/>
                  <a:buChar char="•"/>
                </a:pPr>
                <a:r>
                  <a:rPr lang="en-US" sz="1800" dirty="0"/>
                  <a:t>This prior knowledge can be realized as a dictionary of pure, normalized gamma spectra,</a:t>
                </a:r>
              </a:p>
              <a:p>
                <a:pPr algn="ctr"/>
                <a14:m>
                  <m:oMath xmlns:m="http://schemas.openxmlformats.org/officeDocument/2006/math">
                    <m:r>
                      <a:rPr lang="en-US" sz="1800" b="1"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𝑫</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400" i="1">
                            <a:effectLst/>
                            <a:latin typeface="Cambria Math" panose="02040503050406030204" pitchFamily="18" charset="0"/>
                          </a:rPr>
                        </m:ctrlPr>
                      </m:sSup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e>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𝑝</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sup>
                    </m:sSup>
                  </m:oMath>
                </a14:m>
                <a:r>
                  <a:rPr lang="en-US" sz="1800" dirty="0">
                    <a:solidFill>
                      <a:srgbClr val="000000"/>
                    </a:solidFill>
                    <a:effectLst/>
                    <a:latin typeface="Times New Roman" panose="02020603050405020304" pitchFamily="18" charset="0"/>
                    <a:ea typeface="Calibri" panose="020F0502020204030204" pitchFamily="34" charset="0"/>
                  </a:rPr>
                  <a:t>.</a:t>
                </a:r>
              </a:p>
              <a:p>
                <a:pPr marL="285750" indent="-285750">
                  <a:buFont typeface="Arial" panose="020B0604020202020204" pitchFamily="34" charset="0"/>
                  <a:buChar char="•"/>
                </a:pPr>
                <a:r>
                  <a:rPr lang="en-US" sz="1800" dirty="0">
                    <a:solidFill>
                      <a:srgbClr val="000000"/>
                    </a:solidFill>
                  </a:rPr>
                  <a:t>Any spectral input can be then be closely approximated as a linear combination of dictionary columns,</a:t>
                </a:r>
              </a:p>
              <a:p>
                <a:pPr algn="ctr"/>
                <a14:m>
                  <m:oMath xmlns:m="http://schemas.openxmlformats.org/officeDocument/2006/math">
                    <m:r>
                      <a:rPr lang="en-US" sz="1800" b="1"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𝑫𝒚</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𝒏</m:t>
                    </m:r>
                  </m:oMath>
                </a14:m>
                <a:r>
                  <a:rPr lang="en-US" sz="1100" dirty="0">
                    <a:effectLst/>
                  </a:rPr>
                  <a:t> </a:t>
                </a:r>
                <a:r>
                  <a:rPr lang="en-US" sz="1800" dirty="0">
                    <a:effectLst/>
                  </a:rPr>
                  <a:t>,</a:t>
                </a:r>
              </a:p>
              <a:p>
                <a:pPr indent="293688"/>
                <a:r>
                  <a:rPr lang="en-US" sz="1800" dirty="0">
                    <a:solidFill>
                      <a:srgbClr val="000000"/>
                    </a:solidFill>
                  </a:rPr>
                  <a:t>where </a:t>
                </a:r>
                <a14:m>
                  <m:oMath xmlns:m="http://schemas.openxmlformats.org/officeDocument/2006/math">
                    <m:r>
                      <a:rPr lang="en-US" sz="1800" b="1" i="1" smtClean="0">
                        <a:solidFill>
                          <a:srgbClr val="000000"/>
                        </a:solidFill>
                        <a:latin typeface="Cambria Math" panose="02040503050406030204" pitchFamily="18" charset="0"/>
                      </a:rPr>
                      <m:t>𝒚</m:t>
                    </m:r>
                    <m:r>
                      <a:rPr lang="en-US" sz="1800" b="1" i="1" smtClean="0">
                        <a:solidFill>
                          <a:srgbClr val="000000"/>
                        </a:solidFill>
                        <a:latin typeface="Cambria Math" panose="02040503050406030204" pitchFamily="18" charset="0"/>
                        <a:ea typeface="Cambria Math" panose="02040503050406030204" pitchFamily="18" charset="0"/>
                      </a:rPr>
                      <m:t>∈</m:t>
                    </m:r>
                    <m:sSup>
                      <m:sSupPr>
                        <m:ctrlPr>
                          <a:rPr lang="en-US" sz="1800" b="0" i="1" smtClean="0">
                            <a:solidFill>
                              <a:srgbClr val="000000"/>
                            </a:solidFill>
                            <a:latin typeface="Cambria Math" panose="02040503050406030204" pitchFamily="18" charset="0"/>
                            <a:ea typeface="Cambria Math" panose="02040503050406030204" pitchFamily="18" charset="0"/>
                          </a:rPr>
                        </m:ctrlPr>
                      </m:sSupPr>
                      <m:e>
                        <m:r>
                          <a:rPr lang="en-US" sz="1800" b="0" i="1" smtClean="0">
                            <a:solidFill>
                              <a:srgbClr val="000000"/>
                            </a:solidFill>
                            <a:latin typeface="Cambria Math" panose="02040503050406030204" pitchFamily="18" charset="0"/>
                            <a:ea typeface="Cambria Math" panose="02040503050406030204" pitchFamily="18" charset="0"/>
                          </a:rPr>
                          <m:t>𝛥</m:t>
                        </m:r>
                      </m:e>
                      <m:sup>
                        <m:r>
                          <a:rPr lang="en-US" sz="1800" b="0" i="1" smtClean="0">
                            <a:solidFill>
                              <a:srgbClr val="000000"/>
                            </a:solidFill>
                            <a:latin typeface="Cambria Math" panose="02040503050406030204" pitchFamily="18" charset="0"/>
                            <a:ea typeface="Cambria Math" panose="02040503050406030204" pitchFamily="18" charset="0"/>
                          </a:rPr>
                          <m:t>𝑐</m:t>
                        </m:r>
                      </m:sup>
                    </m:sSup>
                  </m:oMath>
                </a14:m>
                <a:r>
                  <a:rPr lang="en-US" sz="1800" dirty="0">
                    <a:solidFill>
                      <a:srgbClr val="000000"/>
                    </a:solidFill>
                  </a:rPr>
                  <a:t> are isotope proportions and </a:t>
                </a:r>
                <a14:m>
                  <m:oMath xmlns:m="http://schemas.openxmlformats.org/officeDocument/2006/math">
                    <m:r>
                      <a:rPr lang="en-US" sz="1800" b="1" i="1">
                        <a:latin typeface="Cambria Math" panose="02040503050406030204" pitchFamily="18" charset="0"/>
                      </a:rPr>
                      <m:t>𝒏</m:t>
                    </m:r>
                    <m:r>
                      <a:rPr lang="en-US" sz="1800" b="1" i="1">
                        <a:latin typeface="Cambria Math" panose="02040503050406030204" pitchFamily="18" charset="0"/>
                      </a:rPr>
                      <m:t>∈</m:t>
                    </m:r>
                    <m:sSup>
                      <m:sSupPr>
                        <m:ctrlPr>
                          <a:rPr lang="en-US" sz="1800" i="1">
                            <a:latin typeface="Cambria Math" panose="02040503050406030204" pitchFamily="18" charset="0"/>
                          </a:rPr>
                        </m:ctrlPr>
                      </m:sSupPr>
                      <m:e>
                        <m:r>
                          <a:rPr lang="en-US" sz="1800" b="1" i="1">
                            <a:latin typeface="Cambria Math" panose="02040503050406030204" pitchFamily="18" charset="0"/>
                          </a:rPr>
                          <m:t>ℝ</m:t>
                        </m:r>
                      </m:e>
                      <m:sup>
                        <m:r>
                          <a:rPr lang="en-US" sz="1800" i="1">
                            <a:latin typeface="Cambria Math" panose="02040503050406030204" pitchFamily="18" charset="0"/>
                          </a:rPr>
                          <m:t>𝑝</m:t>
                        </m:r>
                      </m:sup>
                    </m:sSup>
                  </m:oMath>
                </a14:m>
                <a:r>
                  <a:rPr lang="en-US" sz="1800" dirty="0">
                    <a:solidFill>
                      <a:srgbClr val="000000"/>
                    </a:solidFill>
                  </a:rPr>
                  <a:t> represents noise.</a:t>
                </a:r>
              </a:p>
              <a:p>
                <a:pPr marL="285750" indent="-285750">
                  <a:buFont typeface="Arial" panose="020B0604020202020204" pitchFamily="34" charset="0"/>
                  <a:buChar char="•"/>
                </a:pPr>
                <a:endParaRPr lang="en-US" sz="1800" dirty="0"/>
              </a:p>
              <a:p>
                <a:endParaRPr lang="en-US" sz="1800" dirty="0"/>
              </a:p>
            </p:txBody>
          </p:sp>
        </mc:Choice>
        <mc:Fallback xmlns="">
          <p:sp>
            <p:nvSpPr>
              <p:cNvPr id="3" name="Subtitle 2">
                <a:extLst>
                  <a:ext uri="{FF2B5EF4-FFF2-40B4-BE49-F238E27FC236}">
                    <a16:creationId xmlns:a16="http://schemas.microsoft.com/office/drawing/2014/main" id="{AD992CE9-04FF-DB4F-8860-10D85C7A0E54}"/>
                  </a:ext>
                </a:extLst>
              </p:cNvPr>
              <p:cNvSpPr>
                <a:spLocks noGrp="1" noRot="1" noChangeAspect="1" noMove="1" noResize="1" noEditPoints="1" noAdjustHandles="1" noChangeArrowheads="1" noChangeShapeType="1" noTextEdit="1"/>
              </p:cNvSpPr>
              <p:nvPr>
                <p:ph type="subTitle" idx="1"/>
              </p:nvPr>
            </p:nvSpPr>
            <p:spPr>
              <a:blipFill>
                <a:blip r:embed="rId3"/>
                <a:stretch>
                  <a:fillRect l="-482" t="-1581" r="-1125" b="-7115"/>
                </a:stretch>
              </a:blipFill>
            </p:spPr>
            <p:txBody>
              <a:bodyPr/>
              <a:lstStyle/>
              <a:p>
                <a:r>
                  <a:rPr lang="en-US">
                    <a:noFill/>
                  </a:rPr>
                  <a:t> </a:t>
                </a:r>
              </a:p>
            </p:txBody>
          </p:sp>
        </mc:Fallback>
      </mc:AlternateContent>
    </p:spTree>
    <p:extLst>
      <p:ext uri="{BB962C8B-B14F-4D97-AF65-F5344CB8AC3E}">
        <p14:creationId xmlns:p14="http://schemas.microsoft.com/office/powerpoint/2010/main" val="2032734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Problem Setup - Training Data</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p:txBody>
              <a:bodyPr/>
              <a:lstStyle/>
              <a:p>
                <a:r>
                  <a:rPr lang="en-US" sz="1800" dirty="0"/>
                  <a:t>Let </a:t>
                </a:r>
                <a14:m>
                  <m:oMath xmlns:m="http://schemas.openxmlformats.org/officeDocument/2006/math">
                    <m:r>
                      <a:rPr lang="en-US" sz="1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𝒳</m:t>
                    </m:r>
                    <m:r>
                      <a:rPr lang="en-US" sz="1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400" i="1">
                            <a:effectLst/>
                            <a:latin typeface="Cambria Math" panose="02040503050406030204" pitchFamily="18" charset="0"/>
                          </a:rPr>
                        </m:ctrlPr>
                      </m:sSup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ℝ</m:t>
                        </m:r>
                      </m:e>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𝑝</m:t>
                        </m:r>
                      </m:sup>
                    </m:sSup>
                  </m:oMath>
                </a14:m>
                <a:r>
                  <a:rPr lang="en-US" sz="1800" dirty="0">
                    <a:solidFill>
                      <a:srgbClr val="000000"/>
                    </a:solidFill>
                    <a:effectLst/>
                    <a:ea typeface="Calibri" panose="020F0502020204030204" pitchFamily="34" charset="0"/>
                  </a:rPr>
                  <a:t> denote the input space and </a:t>
                </a:r>
                <a:r>
                  <a:rPr lang="en-US" sz="1800" dirty="0"/>
                  <a:t> </a:t>
                </a:r>
                <a14:m>
                  <m:oMath xmlns:m="http://schemas.openxmlformats.org/officeDocument/2006/math">
                    <m:r>
                      <a:rPr lang="en-US" sz="1800" i="1">
                        <a:latin typeface="Cambria Math" panose="02040503050406030204" pitchFamily="18" charset="0"/>
                      </a:rPr>
                      <m:t>𝒴</m:t>
                    </m:r>
                    <m:r>
                      <a:rPr lang="en-US" sz="1800" i="1">
                        <a:latin typeface="Cambria Math" panose="02040503050406030204" pitchFamily="18" charset="0"/>
                      </a:rPr>
                      <m:t>∈</m:t>
                    </m:r>
                    <m:sSup>
                      <m:sSupPr>
                        <m:ctrlPr>
                          <a:rPr lang="en-US" sz="1800" i="1">
                            <a:latin typeface="Cambria Math" panose="02040503050406030204" pitchFamily="18" charset="0"/>
                          </a:rPr>
                        </m:ctrlPr>
                      </m:sSupPr>
                      <m:e>
                        <m:r>
                          <m:rPr>
                            <m:sty m:val="p"/>
                          </m:rPr>
                          <a:rPr lang="en-US" sz="1800">
                            <a:latin typeface="Cambria Math" panose="02040503050406030204" pitchFamily="18" charset="0"/>
                          </a:rPr>
                          <m:t>Δ</m:t>
                        </m:r>
                      </m:e>
                      <m:sup>
                        <m:r>
                          <a:rPr lang="en-US" sz="1800" b="0" i="1" smtClean="0">
                            <a:latin typeface="Cambria Math" panose="02040503050406030204" pitchFamily="18" charset="0"/>
                          </a:rPr>
                          <m:t>𝑐</m:t>
                        </m:r>
                        <m:r>
                          <a:rPr lang="en-US" sz="1800" i="1">
                            <a:latin typeface="Cambria Math" panose="02040503050406030204" pitchFamily="18" charset="0"/>
                          </a:rPr>
                          <m:t>−1</m:t>
                        </m:r>
                      </m:sup>
                    </m:sSup>
                  </m:oMath>
                </a14:m>
                <a:r>
                  <a:rPr lang="en-US" sz="1800" dirty="0">
                    <a:effectLst/>
                  </a:rPr>
                  <a:t> denote the label space. Then assume access to a training set with </a:t>
                </a:r>
                <a14:m>
                  <m:oMath xmlns:m="http://schemas.openxmlformats.org/officeDocument/2006/math">
                    <m:r>
                      <a:rPr lang="en-US" sz="1800" b="0" i="1" smtClean="0">
                        <a:effectLst/>
                        <a:latin typeface="Cambria Math" panose="02040503050406030204" pitchFamily="18" charset="0"/>
                      </a:rPr>
                      <m:t>𝑛</m:t>
                    </m:r>
                  </m:oMath>
                </a14:m>
                <a:r>
                  <a:rPr lang="en-US" sz="1800" dirty="0">
                    <a:effectLst/>
                  </a:rPr>
                  <a:t> samples,</a:t>
                </a:r>
              </a:p>
              <a:p>
                <a:pPr algn="ctr"/>
                <a14:m>
                  <m:oMath xmlns:m="http://schemas.openxmlformats.org/officeDocument/2006/math">
                    <m:r>
                      <a:rPr lang="en-US" sz="1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𝒟</m:t>
                    </m:r>
                    <m:r>
                      <a:rPr lang="en-US" sz="1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sSubSup>
                      <m:sSubSupPr>
                        <m:ctrlPr>
                          <a:rPr lang="en-US" sz="1400" i="1">
                            <a:effectLst/>
                            <a:latin typeface="Cambria Math" panose="02040503050406030204" pitchFamily="18" charset="0"/>
                          </a:rPr>
                        </m:ctrlPr>
                      </m:sSubSupPr>
                      <m:e>
                        <m:d>
                          <m:dPr>
                            <m:begChr m:val="{"/>
                            <m:endChr m:val="}"/>
                            <m:ctrlPr>
                              <a:rPr lang="en-US" sz="1400" i="1">
                                <a:effectLst/>
                                <a:latin typeface="Cambria Math" panose="02040503050406030204" pitchFamily="18" charset="0"/>
                              </a:rPr>
                            </m:ctrlPr>
                          </m:dPr>
                          <m:e>
                            <m:d>
                              <m:dPr>
                                <m:ctrlPr>
                                  <a:rPr lang="en-US" sz="1400" i="1">
                                    <a:effectLst/>
                                    <a:latin typeface="Cambria Math" panose="02040503050406030204" pitchFamily="18" charset="0"/>
                                  </a:rPr>
                                </m:ctrlPr>
                              </m:dPr>
                              <m:e>
                                <m:sSub>
                                  <m:sSubPr>
                                    <m:ctrlPr>
                                      <a:rPr lang="en-US" sz="1400" i="1">
                                        <a:effectLst/>
                                        <a:latin typeface="Cambria Math" panose="02040503050406030204" pitchFamily="18" charset="0"/>
                                      </a:rPr>
                                    </m:ctrlPr>
                                  </m:sSub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1400" i="1">
                                        <a:effectLst/>
                                        <a:latin typeface="Cambria Math" panose="02040503050406030204" pitchFamily="18" charset="0"/>
                                      </a:rPr>
                                    </m:ctrlPr>
                                  </m:sSub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𝒚</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sub>
                                </m:sSub>
                              </m:e>
                            </m:d>
                          </m:e>
                        </m:d>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sup>
                    </m:sSubSup>
                  </m:oMath>
                </a14:m>
                <a:r>
                  <a:rPr lang="en-US" sz="1800" dirty="0"/>
                  <a:t>,</a:t>
                </a:r>
              </a:p>
              <a:p>
                <a:r>
                  <a:rPr lang="en-US" sz="1800" dirty="0"/>
                  <a:t>where each sample is drawn i.i.d. from the joint distribution </a:t>
                </a:r>
                <a14:m>
                  <m:oMath xmlns:m="http://schemas.openxmlformats.org/officeDocument/2006/math">
                    <m:sSub>
                      <m:sSubPr>
                        <m:ctrlPr>
                          <a:rPr lang="en-US" sz="1400" i="1" smtClean="0">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ℙ</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𝒳𝒴</m:t>
                        </m:r>
                      </m:sub>
                    </m:sSub>
                  </m:oMath>
                </a14:m>
                <a:r>
                  <a:rPr lang="en-US" sz="1400" dirty="0">
                    <a:effectLst/>
                  </a:rPr>
                  <a:t>. </a:t>
                </a:r>
                <a:endParaRPr lang="en-US" sz="1800" dirty="0"/>
              </a:p>
            </p:txBody>
          </p:sp>
        </mc:Choice>
        <mc:Fallback xmlns="">
          <p:sp>
            <p:nvSpPr>
              <p:cNvPr id="3" name="Subtitle 2">
                <a:extLst>
                  <a:ext uri="{FF2B5EF4-FFF2-40B4-BE49-F238E27FC236}">
                    <a16:creationId xmlns:a16="http://schemas.microsoft.com/office/drawing/2014/main" id="{AD992CE9-04FF-DB4F-8860-10D85C7A0E54}"/>
                  </a:ext>
                </a:extLst>
              </p:cNvPr>
              <p:cNvSpPr>
                <a:spLocks noGrp="1" noRot="1" noChangeAspect="1" noMove="1" noResize="1" noEditPoints="1" noAdjustHandles="1" noChangeArrowheads="1" noChangeShapeType="1" noTextEdit="1"/>
              </p:cNvSpPr>
              <p:nvPr>
                <p:ph type="subTitle" idx="1"/>
              </p:nvPr>
            </p:nvSpPr>
            <p:spPr>
              <a:blipFill>
                <a:blip r:embed="rId3"/>
                <a:stretch>
                  <a:fillRect l="-643" t="-1581"/>
                </a:stretch>
              </a:blipFill>
            </p:spPr>
            <p:txBody>
              <a:bodyPr/>
              <a:lstStyle/>
              <a:p>
                <a:r>
                  <a:rPr lang="en-US">
                    <a:noFill/>
                  </a:rPr>
                  <a:t> </a:t>
                </a:r>
              </a:p>
            </p:txBody>
          </p:sp>
        </mc:Fallback>
      </mc:AlternateContent>
    </p:spTree>
    <p:extLst>
      <p:ext uri="{BB962C8B-B14F-4D97-AF65-F5344CB8AC3E}">
        <p14:creationId xmlns:p14="http://schemas.microsoft.com/office/powerpoint/2010/main" val="2961416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Problem Setup - Goal</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p:txBody>
              <a:bodyPr/>
              <a:lstStyle/>
              <a:p>
                <a:r>
                  <a:rPr lang="en-US" sz="1800" dirty="0"/>
                  <a:t>Let </a:t>
                </a:r>
                <a14:m>
                  <m:oMath xmlns:m="http://schemas.openxmlformats.org/officeDocument/2006/math">
                    <m:sSub>
                      <m:sSubPr>
                        <m:ctrlPr>
                          <a:rPr lang="en-US" sz="1400" i="1" smtClean="0">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𝜃</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𝒳</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400" i="1">
                            <a:effectLst/>
                            <a:latin typeface="Cambria Math" panose="02040503050406030204" pitchFamily="18" charset="0"/>
                          </a:rPr>
                        </m:ctrlPr>
                      </m:sSupPr>
                      <m:e>
                        <m:r>
                          <m:rPr>
                            <m:sty m:val="p"/>
                          </m:rPr>
                          <a:rPr lang="en-US" sz="1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Δ</m:t>
                        </m:r>
                      </m:e>
                      <m:sup>
                        <m:r>
                          <a:rPr lang="en-US" sz="1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p>
                    </m:sSup>
                  </m:oMath>
                </a14:m>
                <a:r>
                  <a:rPr lang="en-US" sz="1400" dirty="0">
                    <a:effectLst/>
                  </a:rPr>
                  <a:t> </a:t>
                </a:r>
                <a:r>
                  <a:rPr lang="en-US" sz="1800" dirty="0"/>
                  <a:t>denote a model for the LPE task and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𝑔</m:t>
                        </m:r>
                      </m:e>
                      <m:sub>
                        <m:r>
                          <a:rPr lang="en-US" sz="1800" i="1">
                            <a:latin typeface="Cambria Math" panose="02040503050406030204" pitchFamily="18" charset="0"/>
                          </a:rPr>
                          <m:t>𝜃</m:t>
                        </m:r>
                      </m:sub>
                    </m:sSub>
                    <m:r>
                      <a:rPr lang="en-US" sz="1800" i="1">
                        <a:latin typeface="Cambria Math" panose="02040503050406030204" pitchFamily="18" charset="0"/>
                      </a:rPr>
                      <m:t>: </m:t>
                    </m:r>
                    <m:r>
                      <a:rPr lang="en-US" sz="1800" i="1">
                        <a:latin typeface="Cambria Math" panose="02040503050406030204" pitchFamily="18" charset="0"/>
                      </a:rPr>
                      <m:t>𝒳</m:t>
                    </m:r>
                    <m:r>
                      <a:rPr lang="en-US" sz="1800" i="1">
                        <a:latin typeface="Cambria Math" panose="02040503050406030204" pitchFamily="18" charset="0"/>
                      </a:rPr>
                      <m:t>→</m:t>
                    </m:r>
                    <m:d>
                      <m:dPr>
                        <m:begChr m:val="{"/>
                        <m:endChr m:val="}"/>
                        <m:ctrlPr>
                          <a:rPr lang="en-US" sz="1800" i="1">
                            <a:latin typeface="Cambria Math" panose="02040503050406030204" pitchFamily="18" charset="0"/>
                          </a:rPr>
                        </m:ctrlPr>
                      </m:dPr>
                      <m:e>
                        <m:r>
                          <a:rPr lang="en-US" sz="1800" i="1">
                            <a:latin typeface="Cambria Math" panose="02040503050406030204" pitchFamily="18" charset="0"/>
                          </a:rPr>
                          <m:t>𝑖𝑛</m:t>
                        </m:r>
                        <m:r>
                          <a:rPr lang="en-US" sz="1800" i="1">
                            <a:latin typeface="Cambria Math" panose="02040503050406030204" pitchFamily="18" charset="0"/>
                          </a:rPr>
                          <m:t>, </m:t>
                        </m:r>
                        <m:r>
                          <a:rPr lang="en-US" sz="1800" i="1">
                            <a:latin typeface="Cambria Math" panose="02040503050406030204" pitchFamily="18" charset="0"/>
                          </a:rPr>
                          <m:t>𝑜𝑢𝑡</m:t>
                        </m:r>
                      </m:e>
                    </m:d>
                  </m:oMath>
                </a14:m>
                <a:r>
                  <a:rPr lang="en-US" sz="1400" dirty="0">
                    <a:effectLst/>
                  </a:rPr>
                  <a:t> </a:t>
                </a:r>
                <a:r>
                  <a:rPr lang="en-US" sz="1800" dirty="0">
                    <a:effectLst/>
                  </a:rPr>
                  <a:t>denote a model for the OOD detection task. </a:t>
                </a:r>
                <a:r>
                  <a:rPr lang="en-US" sz="1800" dirty="0"/>
                  <a:t>(both parameterized by </a:t>
                </a:r>
                <a14:m>
                  <m:oMath xmlns:m="http://schemas.openxmlformats.org/officeDocument/2006/math">
                    <m:r>
                      <a:rPr lang="en-US" sz="1800" i="1" smtClean="0">
                        <a:latin typeface="Cambria Math" panose="02040503050406030204" pitchFamily="18" charset="0"/>
                        <a:ea typeface="Cambria Math" panose="02040503050406030204" pitchFamily="18" charset="0"/>
                      </a:rPr>
                      <m:t>𝜃</m:t>
                    </m:r>
                  </m:oMath>
                </a14:m>
                <a:r>
                  <a:rPr lang="en-US" sz="1800" dirty="0">
                    <a:effectLst/>
                  </a:rPr>
                  <a:t>)</a:t>
                </a:r>
                <a:endParaRPr lang="en-US" sz="1400" dirty="0">
                  <a:effectLst/>
                </a:endParaRPr>
              </a:p>
              <a:p>
                <a:endParaRPr lang="en-US" sz="1400" dirty="0">
                  <a:effectLst/>
                </a:endParaRPr>
              </a:p>
              <a:p>
                <a:r>
                  <a:rPr lang="en-US" sz="1800" dirty="0"/>
                  <a:t>Suppose we are given a unlabeled test dataset containing both in-distribution (ID) and OOD samples</a:t>
                </a:r>
                <a:r>
                  <a:rPr lang="en-US" sz="1800" dirty="0">
                    <a:effectLst/>
                  </a:rPr>
                  <a:t>. </a:t>
                </a:r>
                <a:r>
                  <a:rPr lang="en-US" sz="1800" dirty="0"/>
                  <a:t> The goal will be to,</a:t>
                </a:r>
              </a:p>
              <a:p>
                <a:pPr marL="342900" indent="-342900">
                  <a:buFont typeface="+mj-lt"/>
                  <a:buAutoNum type="arabicParenR"/>
                </a:pPr>
                <a:r>
                  <a:rPr lang="en-US" sz="1800" dirty="0"/>
                  <a:t>Minimize the mean absolute error (MAE) for the LPE model (</a:t>
                </a:r>
                <a14:m>
                  <m:oMath xmlns:m="http://schemas.openxmlformats.org/officeDocument/2006/math">
                    <m:sSub>
                      <m:sSubPr>
                        <m:ctrlPr>
                          <a:rPr lang="en-US" sz="1400" i="1" smtClean="0">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𝜃</m:t>
                        </m:r>
                      </m:sub>
                    </m:sSub>
                  </m:oMath>
                </a14:m>
                <a:r>
                  <a:rPr lang="en-US" sz="1800" dirty="0"/>
                  <a:t>) on ID samples</a:t>
                </a:r>
              </a:p>
              <a:p>
                <a:pPr marL="342900" indent="-342900">
                  <a:buFont typeface="+mj-lt"/>
                  <a:buAutoNum type="arabicParenR"/>
                </a:pPr>
                <a:r>
                  <a:rPr lang="en-US" sz="1800" dirty="0"/>
                  <a:t>Maximize the F1 score of the OOD detector (</a:t>
                </a:r>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𝑔</m:t>
                        </m:r>
                      </m:e>
                      <m:sub>
                        <m:r>
                          <a:rPr lang="en-US" sz="1800" i="1">
                            <a:latin typeface="Cambria Math" panose="02040503050406030204" pitchFamily="18" charset="0"/>
                          </a:rPr>
                          <m:t>𝜃</m:t>
                        </m:r>
                      </m:sub>
                    </m:sSub>
                  </m:oMath>
                </a14:m>
                <a:r>
                  <a:rPr lang="en-US" sz="1800" dirty="0"/>
                  <a:t>) on both ID and OOD samples</a:t>
                </a:r>
              </a:p>
              <a:p>
                <a:endParaRPr lang="en-US" sz="1800" dirty="0"/>
              </a:p>
              <a:p>
                <a:r>
                  <a:rPr lang="en-US" sz="1800" dirty="0"/>
                  <a:t>In training the priority between these two objectives will be controlled with a hyperparameter (</a:t>
                </a:r>
                <a14:m>
                  <m:oMath xmlns:m="http://schemas.openxmlformats.org/officeDocument/2006/math">
                    <m:r>
                      <a:rPr lang="en-US" sz="1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𝛽</m:t>
                    </m:r>
                  </m:oMath>
                </a14:m>
                <a:r>
                  <a:rPr lang="en-US" sz="1800" dirty="0"/>
                  <a:t>).</a:t>
                </a:r>
              </a:p>
            </p:txBody>
          </p:sp>
        </mc:Choice>
        <mc:Fallback xmlns="">
          <p:sp>
            <p:nvSpPr>
              <p:cNvPr id="3" name="Subtitle 2">
                <a:extLst>
                  <a:ext uri="{FF2B5EF4-FFF2-40B4-BE49-F238E27FC236}">
                    <a16:creationId xmlns:a16="http://schemas.microsoft.com/office/drawing/2014/main" id="{AD992CE9-04FF-DB4F-8860-10D85C7A0E54}"/>
                  </a:ext>
                </a:extLst>
              </p:cNvPr>
              <p:cNvSpPr>
                <a:spLocks noGrp="1" noRot="1" noChangeAspect="1" noMove="1" noResize="1" noEditPoints="1" noAdjustHandles="1" noChangeArrowheads="1" noChangeShapeType="1" noTextEdit="1"/>
              </p:cNvSpPr>
              <p:nvPr>
                <p:ph type="subTitle" idx="1"/>
              </p:nvPr>
            </p:nvSpPr>
            <p:spPr>
              <a:blipFill>
                <a:blip r:embed="rId3"/>
                <a:stretch>
                  <a:fillRect l="-643" t="-1581" b="-5138"/>
                </a:stretch>
              </a:blipFill>
            </p:spPr>
            <p:txBody>
              <a:bodyPr/>
              <a:lstStyle/>
              <a:p>
                <a:r>
                  <a:rPr lang="en-US">
                    <a:noFill/>
                  </a:rPr>
                  <a:t> </a:t>
                </a:r>
              </a:p>
            </p:txBody>
          </p:sp>
        </mc:Fallback>
      </mc:AlternateContent>
    </p:spTree>
    <p:extLst>
      <p:ext uri="{BB962C8B-B14F-4D97-AF65-F5344CB8AC3E}">
        <p14:creationId xmlns:p14="http://schemas.microsoft.com/office/powerpoint/2010/main" val="3954049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Semi-Supervised Method</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p:txBody>
              <a:bodyPr/>
              <a:lstStyle/>
              <a:p>
                <a:r>
                  <a:rPr lang="en-US" sz="1800" dirty="0"/>
                  <a:t>Use a neural network to minimize the empirical risk associated with a loss function, combines a supervised and unsupervised term. For the training dataset </a:t>
                </a:r>
                <a14:m>
                  <m:oMath xmlns:m="http://schemas.openxmlformats.org/officeDocument/2006/math">
                    <m:r>
                      <a:rPr lang="en-US" sz="1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𝒟</m:t>
                    </m:r>
                    <m:r>
                      <a:rPr lang="en-US" sz="1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sSubSup>
                      <m:sSubSupPr>
                        <m:ctrlPr>
                          <a:rPr lang="en-US" sz="1400" i="1">
                            <a:effectLst/>
                            <a:latin typeface="Cambria Math" panose="02040503050406030204" pitchFamily="18" charset="0"/>
                          </a:rPr>
                        </m:ctrlPr>
                      </m:sSubSupPr>
                      <m:e>
                        <m:d>
                          <m:dPr>
                            <m:begChr m:val="{"/>
                            <m:endChr m:val="}"/>
                            <m:ctrlPr>
                              <a:rPr lang="en-US" sz="1400" i="1">
                                <a:effectLst/>
                                <a:latin typeface="Cambria Math" panose="02040503050406030204" pitchFamily="18" charset="0"/>
                              </a:rPr>
                            </m:ctrlPr>
                          </m:dPr>
                          <m:e>
                            <m:d>
                              <m:dPr>
                                <m:ctrlPr>
                                  <a:rPr lang="en-US" sz="1400" i="1">
                                    <a:effectLst/>
                                    <a:latin typeface="Cambria Math" panose="02040503050406030204" pitchFamily="18" charset="0"/>
                                  </a:rPr>
                                </m:ctrlPr>
                              </m:dPr>
                              <m:e>
                                <m:sSub>
                                  <m:sSubPr>
                                    <m:ctrlPr>
                                      <a:rPr lang="en-US" sz="1400" i="1">
                                        <a:effectLst/>
                                        <a:latin typeface="Cambria Math" panose="02040503050406030204" pitchFamily="18" charset="0"/>
                                      </a:rPr>
                                    </m:ctrlPr>
                                  </m:sSub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1400" i="1">
                                        <a:effectLst/>
                                        <a:latin typeface="Cambria Math" panose="02040503050406030204" pitchFamily="18" charset="0"/>
                                      </a:rPr>
                                    </m:ctrlPr>
                                  </m:sSubPr>
                                  <m:e>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𝒚</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sub>
                                </m:sSub>
                              </m:e>
                            </m:d>
                          </m:e>
                        </m:d>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𝑖</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sup>
                    </m:sSubSup>
                  </m:oMath>
                </a14:m>
                <a:r>
                  <a:rPr lang="en-US" sz="1800" dirty="0"/>
                  <a:t>, define the learning objective as, (where </a:t>
                </a:r>
                <a14:m>
                  <m:oMath xmlns:m="http://schemas.openxmlformats.org/officeDocument/2006/math">
                    <m:r>
                      <a:rPr lang="en-US" sz="1800" i="1">
                        <a:latin typeface="Cambria Math" panose="02040503050406030204" pitchFamily="18" charset="0"/>
                        <a:ea typeface="Cambria Math" panose="02040503050406030204" pitchFamily="18" charset="0"/>
                      </a:rPr>
                      <m:t>𝛽</m:t>
                    </m:r>
                  </m:oMath>
                </a14:m>
                <a:r>
                  <a:rPr lang="en-US" sz="1800" dirty="0"/>
                  <a:t> is a trade-off parameter)</a:t>
                </a:r>
              </a:p>
              <a:p>
                <a:pPr/>
                <a14:m>
                  <m:oMathPara xmlns:m="http://schemas.openxmlformats.org/officeDocument/2006/math">
                    <m:oMathParaPr>
                      <m:jc m:val="centerGroup"/>
                    </m:oMathParaPr>
                    <m:oMath xmlns:m="http://schemas.openxmlformats.org/officeDocument/2006/math">
                      <m:func>
                        <m:funcPr>
                          <m:ctrlPr>
                            <a:rPr lang="en-US" sz="1800" i="1" smtClean="0">
                              <a:latin typeface="Cambria Math" panose="02040503050406030204" pitchFamily="18" charset="0"/>
                            </a:rPr>
                          </m:ctrlPr>
                        </m:funcPr>
                        <m:fName>
                          <m:limLow>
                            <m:limLowPr>
                              <m:ctrlPr>
                                <a:rPr lang="en-US" sz="1800" i="1" smtClean="0">
                                  <a:latin typeface="Cambria Math" panose="02040503050406030204" pitchFamily="18" charset="0"/>
                                </a:rPr>
                              </m:ctrlPr>
                            </m:limLowPr>
                            <m:e>
                              <m:r>
                                <m:rPr>
                                  <m:sty m:val="p"/>
                                </m:rPr>
                                <a:rPr lang="en-US" sz="1800" b="0" i="0" smtClean="0">
                                  <a:latin typeface="Cambria Math" panose="02040503050406030204" pitchFamily="18" charset="0"/>
                                </a:rPr>
                                <m:t>min</m:t>
                              </m:r>
                            </m:e>
                            <m:lim>
                              <m:r>
                                <a:rPr lang="en-US" sz="1800" i="1">
                                  <a:latin typeface="Cambria Math" panose="02040503050406030204" pitchFamily="18" charset="0"/>
                                  <a:ea typeface="Cambria Math" panose="02040503050406030204" pitchFamily="18" charset="0"/>
                                </a:rPr>
                                <m:t>𝜃</m:t>
                              </m:r>
                            </m:lim>
                          </m:limLow>
                        </m:fName>
                        <m:e>
                          <m:nary>
                            <m:naryPr>
                              <m:chr m:val="∑"/>
                              <m:limLoc m:val="subSup"/>
                              <m:ctrlPr>
                                <a:rPr lang="en-US" sz="1800" i="1" smtClean="0">
                                  <a:latin typeface="Cambria Math" panose="02040503050406030204" pitchFamily="18" charset="0"/>
                                </a:rPr>
                              </m:ctrlPr>
                            </m:naryPr>
                            <m:sub>
                              <m:r>
                                <m:rPr>
                                  <m:brk m:alnAt="25"/>
                                </m:rP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𝑛</m:t>
                              </m:r>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𝐿</m:t>
                                  </m:r>
                                </m:e>
                                <m:sub>
                                  <m:r>
                                    <a:rPr lang="en-US" sz="1800" b="0" i="1" smtClean="0">
                                      <a:latin typeface="Cambria Math" panose="02040503050406030204" pitchFamily="18" charset="0"/>
                                    </a:rPr>
                                    <m:t>𝑠</m:t>
                                  </m:r>
                                </m:sub>
                              </m:sSub>
                              <m:d>
                                <m:dPr>
                                  <m:ctrlPr>
                                    <a:rPr lang="en-US" sz="1800" b="0" i="1" smtClean="0">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𝜃</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b="1" i="1">
                                              <a:latin typeface="Cambria Math" panose="02040503050406030204" pitchFamily="18" charset="0"/>
                                            </a:rPr>
                                            <m:t>𝒙</m:t>
                                          </m:r>
                                        </m:e>
                                        <m:sub>
                                          <m:r>
                                            <a:rPr lang="en-US" sz="1800" i="1">
                                              <a:latin typeface="Cambria Math" panose="02040503050406030204" pitchFamily="18" charset="0"/>
                                            </a:rPr>
                                            <m:t>𝑖</m:t>
                                          </m:r>
                                        </m:sub>
                                      </m:sSub>
                                    </m:e>
                                  </m:d>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𝒚</m:t>
                                      </m:r>
                                    </m:e>
                                    <m:sub>
                                      <m:r>
                                        <a:rPr lang="en-US" sz="1800" b="0" i="1" smtClean="0">
                                          <a:latin typeface="Cambria Math" panose="02040503050406030204" pitchFamily="18" charset="0"/>
                                        </a:rPr>
                                        <m:t>𝑖</m:t>
                                      </m:r>
                                    </m:sub>
                                  </m:sSub>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𝛽</m:t>
                                  </m:r>
                                  <m:r>
                                    <a:rPr lang="en-US" sz="1800" b="0" i="1" smtClean="0">
                                      <a:latin typeface="Cambria Math" panose="02040503050406030204" pitchFamily="18" charset="0"/>
                                    </a:rPr>
                                    <m:t>𝐿</m:t>
                                  </m:r>
                                </m:e>
                                <m:sub>
                                  <m:r>
                                    <a:rPr lang="en-US" sz="1800" b="0" i="1" smtClean="0">
                                      <a:latin typeface="Cambria Math" panose="02040503050406030204" pitchFamily="18" charset="0"/>
                                    </a:rPr>
                                    <m:t>𝑢𝑠</m:t>
                                  </m:r>
                                </m:sub>
                              </m:sSub>
                              <m:r>
                                <a:rPr lang="en-US" sz="1800" b="0" i="1" smtClean="0">
                                  <a:latin typeface="Cambria Math" panose="02040503050406030204" pitchFamily="18" charset="0"/>
                                </a:rPr>
                                <m:t>(</m:t>
                              </m:r>
                              <m:r>
                                <a:rPr lang="en-US" sz="1800" b="1" i="1" smtClean="0">
                                  <a:latin typeface="Cambria Math" panose="02040503050406030204" pitchFamily="18" charset="0"/>
                                </a:rPr>
                                <m:t>𝑫</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𝜃</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b="1" i="1">
                                      <a:latin typeface="Cambria Math" panose="02040503050406030204" pitchFamily="18" charset="0"/>
                                    </a:rPr>
                                    <m:t>𝒙</m:t>
                                  </m:r>
                                </m:e>
                                <m:sub>
                                  <m:r>
                                    <a:rPr lang="en-US" sz="1800" i="1">
                                      <a:latin typeface="Cambria Math" panose="02040503050406030204" pitchFamily="18" charset="0"/>
                                    </a:rPr>
                                    <m:t>𝑖</m:t>
                                  </m:r>
                                </m:sub>
                              </m:sSub>
                              <m:r>
                                <a:rPr lang="en-US" sz="1800" i="1">
                                  <a:latin typeface="Cambria Math" panose="02040503050406030204" pitchFamily="18" charset="0"/>
                                </a:rPr>
                                <m:t>)</m:t>
                              </m:r>
                            </m:e>
                          </m:nary>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𝒙</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e>
                      </m:func>
                    </m:oMath>
                  </m:oMathPara>
                </a14:m>
                <a:endParaRPr lang="en-US" sz="1800" dirty="0"/>
              </a:p>
              <a:p>
                <a:r>
                  <a:rPr lang="en-US" sz="1800" dirty="0"/>
                  <a:t> </a:t>
                </a:r>
              </a:p>
              <a:p>
                <a:endParaRPr lang="en-US" sz="1800" dirty="0"/>
              </a:p>
            </p:txBody>
          </p:sp>
        </mc:Choice>
        <mc:Fallback xmlns="">
          <p:sp>
            <p:nvSpPr>
              <p:cNvPr id="3" name="Subtitle 2">
                <a:extLst>
                  <a:ext uri="{FF2B5EF4-FFF2-40B4-BE49-F238E27FC236}">
                    <a16:creationId xmlns:a16="http://schemas.microsoft.com/office/drawing/2014/main" id="{AD992CE9-04FF-DB4F-8860-10D85C7A0E54}"/>
                  </a:ext>
                </a:extLst>
              </p:cNvPr>
              <p:cNvSpPr>
                <a:spLocks noGrp="1" noRot="1" noChangeAspect="1" noMove="1" noResize="1" noEditPoints="1" noAdjustHandles="1" noChangeArrowheads="1" noChangeShapeType="1" noTextEdit="1"/>
              </p:cNvSpPr>
              <p:nvPr>
                <p:ph type="subTitle" idx="1"/>
              </p:nvPr>
            </p:nvSpPr>
            <p:spPr>
              <a:blipFill>
                <a:blip r:embed="rId3"/>
                <a:stretch>
                  <a:fillRect l="-643" t="-1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E722222-6A98-6FF8-66B5-25E753649A6E}"/>
                  </a:ext>
                </a:extLst>
              </p:cNvPr>
              <p:cNvSpPr txBox="1"/>
              <p:nvPr/>
            </p:nvSpPr>
            <p:spPr>
              <a:xfrm>
                <a:off x="378692" y="3304516"/>
                <a:ext cx="4064000" cy="992579"/>
              </a:xfrm>
              <a:prstGeom prst="rect">
                <a:avLst/>
              </a:prstGeom>
              <a:noFill/>
              <a:ln w="28575">
                <a:solidFill>
                  <a:srgbClr val="FF0000"/>
                </a:solidFill>
              </a:ln>
            </p:spPr>
            <p:txBody>
              <a:bodyPr wrap="square" rtlCol="0">
                <a:spAutoFit/>
              </a:bodyPr>
              <a:lstStyle/>
              <a:p>
                <a:pPr algn="ct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𝐿</m:t>
                        </m:r>
                      </m:e>
                      <m:sub>
                        <m:r>
                          <a:rPr lang="en-US" sz="1800" b="0" i="1" smtClean="0">
                            <a:latin typeface="Cambria Math" panose="02040503050406030204" pitchFamily="18" charset="0"/>
                          </a:rPr>
                          <m:t>𝑠</m:t>
                        </m:r>
                      </m:sub>
                    </m:sSub>
                  </m:oMath>
                </a14:m>
                <a:r>
                  <a:rPr lang="en-US" sz="1800" b="1" dirty="0"/>
                  <a:t> </a:t>
                </a:r>
                <a:r>
                  <a:rPr lang="en-US" sz="1800" dirty="0"/>
                  <a:t>(supervised loss)</a:t>
                </a:r>
                <a:endParaRPr lang="en-US" sz="1800" b="1" dirty="0"/>
              </a:p>
              <a:p>
                <a:pPr marL="285750" indent="-285750">
                  <a:buFont typeface="Arial" panose="020B0604020202020204" pitchFamily="34" charset="0"/>
                  <a:buChar char="•"/>
                </a:pPr>
                <a:r>
                  <a:rPr lang="en-US" dirty="0"/>
                  <a:t>Primarily to train the model to better predict on ID samples (label proportion estimation)</a:t>
                </a:r>
              </a:p>
              <a:p>
                <a:pPr marL="285750" indent="-285750">
                  <a:buFont typeface="Arial" panose="020B0604020202020204" pitchFamily="34" charset="0"/>
                  <a:buChar char="•"/>
                </a:pPr>
                <a:r>
                  <a:rPr lang="en-US" dirty="0"/>
                  <a:t>optionally, can promote sparse label proportions</a:t>
                </a:r>
              </a:p>
            </p:txBody>
          </p:sp>
        </mc:Choice>
        <mc:Fallback xmlns="">
          <p:sp>
            <p:nvSpPr>
              <p:cNvPr id="4" name="TextBox 3">
                <a:extLst>
                  <a:ext uri="{FF2B5EF4-FFF2-40B4-BE49-F238E27FC236}">
                    <a16:creationId xmlns:a16="http://schemas.microsoft.com/office/drawing/2014/main" id="{DE722222-6A98-6FF8-66B5-25E753649A6E}"/>
                  </a:ext>
                </a:extLst>
              </p:cNvPr>
              <p:cNvSpPr txBox="1">
                <a:spLocks noRot="1" noChangeAspect="1" noMove="1" noResize="1" noEditPoints="1" noAdjustHandles="1" noChangeArrowheads="1" noChangeShapeType="1" noTextEdit="1"/>
              </p:cNvSpPr>
              <p:nvPr/>
            </p:nvSpPr>
            <p:spPr>
              <a:xfrm>
                <a:off x="378692" y="3304516"/>
                <a:ext cx="4064000" cy="992579"/>
              </a:xfrm>
              <a:prstGeom prst="rect">
                <a:avLst/>
              </a:prstGeom>
              <a:blipFill>
                <a:blip r:embed="rId4"/>
                <a:stretch>
                  <a:fillRect t="-1235" b="-4938"/>
                </a:stretch>
              </a:blipFill>
              <a:ln w="28575">
                <a:solidFill>
                  <a:srgbClr val="FF0000"/>
                </a:solidFill>
              </a:ln>
            </p:spPr>
            <p:txBody>
              <a:bodyPr/>
              <a:lstStyle/>
              <a:p>
                <a:r>
                  <a:rPr lang="en-US">
                    <a:noFill/>
                  </a:rPr>
                  <a:t> </a:t>
                </a:r>
              </a:p>
            </p:txBody>
          </p:sp>
        </mc:Fallback>
      </mc:AlternateContent>
      <p:sp>
        <p:nvSpPr>
          <p:cNvPr id="5" name="Left Brace 4">
            <a:extLst>
              <a:ext uri="{FF2B5EF4-FFF2-40B4-BE49-F238E27FC236}">
                <a16:creationId xmlns:a16="http://schemas.microsoft.com/office/drawing/2014/main" id="{6931D69E-FF8A-B5B1-A356-FCD99B4E9517}"/>
              </a:ext>
            </a:extLst>
          </p:cNvPr>
          <p:cNvSpPr/>
          <p:nvPr/>
        </p:nvSpPr>
        <p:spPr>
          <a:xfrm rot="16200000">
            <a:off x="3926943" y="2198777"/>
            <a:ext cx="293512" cy="1237266"/>
          </a:xfrm>
          <a:prstGeom prst="leftBrace">
            <a:avLst>
              <a:gd name="adj1" fmla="val 0"/>
              <a:gd name="adj2" fmla="val 50000"/>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0D99955-3093-C2CC-94A7-3E2A9C5934E5}"/>
              </a:ext>
            </a:extLst>
          </p:cNvPr>
          <p:cNvCxnSpPr>
            <a:cxnSpLocks/>
            <a:stCxn id="4" idx="0"/>
            <a:endCxn id="5" idx="1"/>
          </p:cNvCxnSpPr>
          <p:nvPr/>
        </p:nvCxnSpPr>
        <p:spPr>
          <a:xfrm flipV="1">
            <a:off x="2410692" y="2964166"/>
            <a:ext cx="1663007" cy="3403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Left Brace 13">
            <a:extLst>
              <a:ext uri="{FF2B5EF4-FFF2-40B4-BE49-F238E27FC236}">
                <a16:creationId xmlns:a16="http://schemas.microsoft.com/office/drawing/2014/main" id="{B48586B0-1F6C-0C59-70DE-25189F377700}"/>
              </a:ext>
            </a:extLst>
          </p:cNvPr>
          <p:cNvSpPr/>
          <p:nvPr/>
        </p:nvSpPr>
        <p:spPr>
          <a:xfrm rot="16200000">
            <a:off x="5774244" y="2022129"/>
            <a:ext cx="293514" cy="1590562"/>
          </a:xfrm>
          <a:prstGeom prst="leftBrace">
            <a:avLst>
              <a:gd name="adj1" fmla="val 0"/>
              <a:gd name="adj2" fmla="val 50000"/>
            </a:avLst>
          </a:prstGeom>
          <a:noFill/>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8D652A0-B747-D873-1B01-5A09ECF15F88}"/>
                  </a:ext>
                </a:extLst>
              </p:cNvPr>
              <p:cNvSpPr txBox="1"/>
              <p:nvPr/>
            </p:nvSpPr>
            <p:spPr>
              <a:xfrm>
                <a:off x="4701310" y="3315855"/>
                <a:ext cx="4063998" cy="1200329"/>
              </a:xfrm>
              <a:prstGeom prst="rect">
                <a:avLst/>
              </a:prstGeom>
              <a:noFill/>
              <a:ln w="28575">
                <a:solidFill>
                  <a:srgbClr val="002060"/>
                </a:solidFill>
              </a:ln>
            </p:spPr>
            <p:txBody>
              <a:bodyPr wrap="square" rtlCol="0">
                <a:spAutoFit/>
              </a:bodyPr>
              <a:lstStyle/>
              <a:p>
                <a:pPr algn="ct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𝐿</m:t>
                        </m:r>
                      </m:e>
                      <m:sub>
                        <m:r>
                          <a:rPr lang="en-US" sz="1800" b="0" i="1" smtClean="0">
                            <a:latin typeface="Cambria Math" panose="02040503050406030204" pitchFamily="18" charset="0"/>
                          </a:rPr>
                          <m:t>𝑢𝑠</m:t>
                        </m:r>
                      </m:sub>
                    </m:sSub>
                  </m:oMath>
                </a14:m>
                <a:r>
                  <a:rPr lang="en-US" sz="1800" b="1" dirty="0"/>
                  <a:t> </a:t>
                </a:r>
                <a:r>
                  <a:rPr lang="en-US" sz="1800" dirty="0"/>
                  <a:t>(unsupervised loss)</a:t>
                </a:r>
                <a:endParaRPr lang="en-US" sz="1800" b="1" dirty="0"/>
              </a:p>
              <a:p>
                <a:pPr marL="285750" indent="-285750">
                  <a:buFont typeface="Arial" panose="020B0604020202020204" pitchFamily="34" charset="0"/>
                  <a:buChar char="•"/>
                </a:pPr>
                <a:r>
                  <a:rPr lang="en-US" dirty="0"/>
                  <a:t>Realize our dictionary-based objective in a neural network by comparing input to reconstruction</a:t>
                </a:r>
              </a:p>
              <a:p>
                <a:pPr marL="285750" indent="-285750">
                  <a:buFont typeface="Arial" panose="020B0604020202020204" pitchFamily="34" charset="0"/>
                  <a:buChar char="•"/>
                </a:pPr>
                <a:r>
                  <a:rPr lang="en-US" dirty="0"/>
                  <a:t>Encourages predictions which are consistent with known dictionary</a:t>
                </a:r>
              </a:p>
            </p:txBody>
          </p:sp>
        </mc:Choice>
        <mc:Fallback xmlns="">
          <p:sp>
            <p:nvSpPr>
              <p:cNvPr id="15" name="TextBox 14">
                <a:extLst>
                  <a:ext uri="{FF2B5EF4-FFF2-40B4-BE49-F238E27FC236}">
                    <a16:creationId xmlns:a16="http://schemas.microsoft.com/office/drawing/2014/main" id="{58D652A0-B747-D873-1B01-5A09ECF15F88}"/>
                  </a:ext>
                </a:extLst>
              </p:cNvPr>
              <p:cNvSpPr txBox="1">
                <a:spLocks noRot="1" noChangeAspect="1" noMove="1" noResize="1" noEditPoints="1" noAdjustHandles="1" noChangeArrowheads="1" noChangeShapeType="1" noTextEdit="1"/>
              </p:cNvSpPr>
              <p:nvPr/>
            </p:nvSpPr>
            <p:spPr>
              <a:xfrm>
                <a:off x="4701310" y="3315855"/>
                <a:ext cx="4063998" cy="1200329"/>
              </a:xfrm>
              <a:prstGeom prst="rect">
                <a:avLst/>
              </a:prstGeom>
              <a:blipFill>
                <a:blip r:embed="rId5"/>
                <a:stretch>
                  <a:fillRect t="-2041" b="-2041"/>
                </a:stretch>
              </a:blipFill>
              <a:ln w="28575">
                <a:solidFill>
                  <a:srgbClr val="002060"/>
                </a:solidFill>
              </a:ln>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D4085A80-4B8A-81B3-D886-EADA473A90EC}"/>
              </a:ext>
            </a:extLst>
          </p:cNvPr>
          <p:cNvCxnSpPr>
            <a:cxnSpLocks/>
            <a:stCxn id="15" idx="0"/>
            <a:endCxn id="14" idx="1"/>
          </p:cNvCxnSpPr>
          <p:nvPr/>
        </p:nvCxnSpPr>
        <p:spPr>
          <a:xfrm flipH="1" flipV="1">
            <a:off x="5921001" y="2964167"/>
            <a:ext cx="812308" cy="3516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923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91C-828A-7147-8CD5-8B4BA9B32FB0}"/>
              </a:ext>
            </a:extLst>
          </p:cNvPr>
          <p:cNvSpPr>
            <a:spLocks noGrp="1"/>
          </p:cNvSpPr>
          <p:nvPr>
            <p:ph type="ctrTitle"/>
          </p:nvPr>
        </p:nvSpPr>
        <p:spPr>
          <a:xfrm>
            <a:off x="628650" y="282575"/>
            <a:ext cx="7886700" cy="539461"/>
          </a:xfrm>
        </p:spPr>
        <p:txBody>
          <a:bodyPr/>
          <a:lstStyle/>
          <a:p>
            <a:r>
              <a:rPr lang="en-US" sz="3200" dirty="0"/>
              <a:t>Supervised Term: Cross-Entropy</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AD992CE9-04FF-DB4F-8860-10D85C7A0E54}"/>
                  </a:ext>
                </a:extLst>
              </p:cNvPr>
              <p:cNvSpPr>
                <a:spLocks noGrp="1"/>
              </p:cNvSpPr>
              <p:nvPr>
                <p:ph type="subTitle" idx="1"/>
              </p:nvPr>
            </p:nvSpPr>
            <p:spPr>
              <a:xfrm>
                <a:off x="628650" y="1231900"/>
                <a:ext cx="7886700" cy="3200399"/>
              </a:xfrm>
            </p:spPr>
            <p:txBody>
              <a:bodyPr/>
              <a:lstStyle/>
              <a:p>
                <a:pPr marL="285750" indent="-285750">
                  <a:buFont typeface="Arial" panose="020B0604020202020204" pitchFamily="34" charset="0"/>
                  <a:buChar char="•"/>
                </a:pPr>
                <a:r>
                  <a:rPr lang="en-US" sz="1800" dirty="0"/>
                  <a:t>Cross-entropy (softmax activation + cross-entropy loss) naturally fits as a loss for proportion estimation.</a:t>
                </a:r>
              </a:p>
              <a:p>
                <a:pPr marL="285750" indent="-285750">
                  <a:buFont typeface="Arial" panose="020B0604020202020204" pitchFamily="34" charset="0"/>
                  <a:buChar char="•"/>
                </a:pPr>
                <a:r>
                  <a:rPr lang="en-US" sz="1800" dirty="0"/>
                  <a:t>Let the predicted proportions </a:t>
                </a:r>
                <a14:m>
                  <m:oMath xmlns:m="http://schemas.openxmlformats.org/officeDocument/2006/math">
                    <m:sSub>
                      <m:sSubPr>
                        <m:ctrlPr>
                          <a:rPr lang="en-US" sz="1800" i="1">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𝜃</m:t>
                        </m:r>
                      </m:sub>
                    </m:sSub>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r>
                      <a:rPr lang="en-US"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dirty="0">
                    <a:effectLst/>
                  </a:rPr>
                  <a:t> be the the already softmax-activated logits from the trained model.</a:t>
                </a:r>
                <a:endParaRPr lang="en-US" sz="1800" dirty="0"/>
              </a:p>
              <a:p>
                <a:pPr/>
                <a14:m>
                  <m:oMathPara xmlns:m="http://schemas.openxmlformats.org/officeDocument/2006/math">
                    <m:oMathParaPr>
                      <m:jc m:val="centerGroup"/>
                    </m:oMathParaPr>
                    <m:oMath xmlns:m="http://schemas.openxmlformats.org/officeDocument/2006/math">
                      <m:sSubSup>
                        <m:sSubSupPr>
                          <m:ctrlPr>
                            <a:rPr lang="en-US" sz="1800" i="1" smtClean="0">
                              <a:solidFill>
                                <a:srgbClr val="000000"/>
                              </a:solidFill>
                              <a:effectLst/>
                              <a:latin typeface="Cambria Math" panose="02040503050406030204" pitchFamily="18" charset="0"/>
                              <a:ea typeface="Calibri" panose="020F0502020204030204" pitchFamily="34" charset="0"/>
                            </a:rPr>
                          </m:ctrlPr>
                        </m:sSubSupPr>
                        <m:e>
                          <m:r>
                            <a:rPr lang="en-US" sz="1800" i="1">
                              <a:solidFill>
                                <a:srgbClr val="000000"/>
                              </a:solidFill>
                              <a:effectLst/>
                              <a:latin typeface="Cambria Math" panose="02040503050406030204" pitchFamily="18" charset="0"/>
                              <a:ea typeface="Calibri" panose="020F0502020204030204" pitchFamily="34" charset="0"/>
                            </a:rPr>
                            <m:t>𝐿</m:t>
                          </m:r>
                        </m:e>
                        <m:sub>
                          <m:r>
                            <a:rPr lang="en-US" sz="1800" i="1">
                              <a:solidFill>
                                <a:srgbClr val="000000"/>
                              </a:solidFill>
                              <a:effectLst/>
                              <a:latin typeface="Cambria Math" panose="02040503050406030204" pitchFamily="18" charset="0"/>
                              <a:ea typeface="Calibri" panose="020F0502020204030204" pitchFamily="34" charset="0"/>
                            </a:rPr>
                            <m:t>𝑠</m:t>
                          </m:r>
                        </m:sub>
                        <m:sup>
                          <m:r>
                            <a:rPr lang="en-US" sz="1800" i="1">
                              <a:solidFill>
                                <a:srgbClr val="000000"/>
                              </a:solidFill>
                              <a:effectLst/>
                              <a:latin typeface="Cambria Math" panose="02040503050406030204" pitchFamily="18" charset="0"/>
                              <a:ea typeface="Calibri" panose="020F0502020204030204" pitchFamily="34" charset="0"/>
                            </a:rPr>
                            <m:t>𝐶𝐸</m:t>
                          </m:r>
                        </m:sup>
                      </m:sSubSup>
                      <m:d>
                        <m:dPr>
                          <m:ctrlPr>
                            <a:rPr lang="en-US" sz="1800" i="1">
                              <a:solidFill>
                                <a:srgbClr val="000000"/>
                              </a:solidFill>
                              <a:effectLst/>
                              <a:latin typeface="Cambria Math" panose="02040503050406030204" pitchFamily="18" charset="0"/>
                              <a:ea typeface="Calibri" panose="020F0502020204030204" pitchFamily="34" charset="0"/>
                            </a:rPr>
                          </m:ctrlPr>
                        </m:dPr>
                        <m:e>
                          <m:sSub>
                            <m:sSubPr>
                              <m:ctrlPr>
                                <a:rPr lang="en-US" sz="1800" i="1">
                                  <a:solidFill>
                                    <a:srgbClr val="000000"/>
                                  </a:solidFill>
                                  <a:effectLst/>
                                  <a:latin typeface="Cambria Math" panose="02040503050406030204" pitchFamily="18" charset="0"/>
                                  <a:ea typeface="Calibri" panose="020F0502020204030204" pitchFamily="34" charset="0"/>
                                </a:rPr>
                              </m:ctrlPr>
                            </m:sSubPr>
                            <m:e>
                              <m:r>
                                <a:rPr lang="en-US" sz="1800" i="1">
                                  <a:solidFill>
                                    <a:srgbClr val="000000"/>
                                  </a:solidFill>
                                  <a:effectLst/>
                                  <a:latin typeface="Cambria Math" panose="02040503050406030204" pitchFamily="18" charset="0"/>
                                  <a:ea typeface="Calibri" panose="020F0502020204030204" pitchFamily="34" charset="0"/>
                                </a:rPr>
                                <m:t>𝑓</m:t>
                              </m:r>
                            </m:e>
                            <m:sub>
                              <m:r>
                                <a:rPr lang="en-US" sz="1800" i="1">
                                  <a:solidFill>
                                    <a:srgbClr val="000000"/>
                                  </a:solidFill>
                                  <a:effectLst/>
                                  <a:latin typeface="Cambria Math" panose="02040503050406030204" pitchFamily="18" charset="0"/>
                                  <a:ea typeface="Calibri" panose="020F0502020204030204" pitchFamily="34" charset="0"/>
                                </a:rPr>
                                <m:t>𝜃</m:t>
                              </m:r>
                            </m:sub>
                          </m:sSub>
                          <m:d>
                            <m:dPr>
                              <m:ctrlPr>
                                <a:rPr lang="en-US" sz="1800" i="1">
                                  <a:solidFill>
                                    <a:srgbClr val="000000"/>
                                  </a:solidFill>
                                  <a:effectLst/>
                                  <a:latin typeface="Cambria Math" panose="02040503050406030204" pitchFamily="18" charset="0"/>
                                  <a:ea typeface="Calibri" panose="020F0502020204030204" pitchFamily="34" charset="0"/>
                                </a:rPr>
                              </m:ctrlPr>
                            </m:dPr>
                            <m:e>
                              <m:r>
                                <a:rPr lang="en-US" sz="1800" b="1" i="1">
                                  <a:solidFill>
                                    <a:srgbClr val="000000"/>
                                  </a:solidFill>
                                  <a:effectLst/>
                                  <a:latin typeface="Cambria Math" panose="02040503050406030204" pitchFamily="18" charset="0"/>
                                  <a:ea typeface="Calibri" panose="020F0502020204030204" pitchFamily="34" charset="0"/>
                                </a:rPr>
                                <m:t>𝒙</m:t>
                              </m:r>
                            </m:e>
                          </m:d>
                          <m:r>
                            <a:rPr lang="en-US" sz="1800" i="1">
                              <a:solidFill>
                                <a:srgbClr val="000000"/>
                              </a:solidFill>
                              <a:effectLst/>
                              <a:latin typeface="Cambria Math" panose="02040503050406030204" pitchFamily="18" charset="0"/>
                              <a:ea typeface="Calibri" panose="020F0502020204030204" pitchFamily="34" charset="0"/>
                            </a:rPr>
                            <m:t>, </m:t>
                          </m:r>
                          <m:r>
                            <a:rPr lang="en-US" sz="1800" b="1" i="1">
                              <a:solidFill>
                                <a:srgbClr val="000000"/>
                              </a:solidFill>
                              <a:effectLst/>
                              <a:latin typeface="Cambria Math" panose="02040503050406030204" pitchFamily="18" charset="0"/>
                              <a:ea typeface="Calibri" panose="020F0502020204030204" pitchFamily="34" charset="0"/>
                            </a:rPr>
                            <m:t>𝒚</m:t>
                          </m:r>
                        </m:e>
                      </m:d>
                      <m:r>
                        <a:rPr lang="en-US" sz="1800" i="1">
                          <a:solidFill>
                            <a:srgbClr val="000000"/>
                          </a:solidFill>
                          <a:effectLst/>
                          <a:latin typeface="Cambria Math" panose="02040503050406030204" pitchFamily="18" charset="0"/>
                          <a:ea typeface="Calibri" panose="020F0502020204030204" pitchFamily="34" charset="0"/>
                        </a:rPr>
                        <m:t>=−</m:t>
                      </m:r>
                      <m:nary>
                        <m:naryPr>
                          <m:chr m:val="∑"/>
                          <m:limLoc m:val="undOvr"/>
                          <m:ctrlPr>
                            <a:rPr lang="en-US" sz="1800" i="1">
                              <a:solidFill>
                                <a:srgbClr val="000000"/>
                              </a:solidFill>
                              <a:effectLst/>
                              <a:latin typeface="Cambria Math" panose="02040503050406030204" pitchFamily="18" charset="0"/>
                              <a:ea typeface="Calibri" panose="020F0502020204030204" pitchFamily="34" charset="0"/>
                            </a:rPr>
                          </m:ctrlPr>
                        </m:naryPr>
                        <m:sub>
                          <m:r>
                            <a:rPr lang="en-US" sz="1800" i="1">
                              <a:solidFill>
                                <a:srgbClr val="000000"/>
                              </a:solidFill>
                              <a:effectLst/>
                              <a:latin typeface="Cambria Math" panose="02040503050406030204" pitchFamily="18" charset="0"/>
                              <a:ea typeface="Calibri" panose="020F0502020204030204" pitchFamily="34" charset="0"/>
                            </a:rPr>
                            <m:t>𝑗</m:t>
                          </m:r>
                          <m:r>
                            <a:rPr lang="en-US" sz="1800" i="1">
                              <a:solidFill>
                                <a:srgbClr val="000000"/>
                              </a:solidFill>
                              <a:effectLst/>
                              <a:latin typeface="Cambria Math" panose="02040503050406030204" pitchFamily="18" charset="0"/>
                              <a:ea typeface="Calibri" panose="020F0502020204030204" pitchFamily="34" charset="0"/>
                            </a:rPr>
                            <m:t>=1</m:t>
                          </m:r>
                        </m:sub>
                        <m:sup>
                          <m:r>
                            <a:rPr lang="en-US" sz="1800" b="0" i="1" smtClean="0">
                              <a:solidFill>
                                <a:srgbClr val="000000"/>
                              </a:solidFill>
                              <a:effectLst/>
                              <a:latin typeface="Cambria Math" panose="02040503050406030204" pitchFamily="18" charset="0"/>
                              <a:ea typeface="Calibri" panose="020F0502020204030204" pitchFamily="34" charset="0"/>
                            </a:rPr>
                            <m:t>𝑐</m:t>
                          </m:r>
                        </m:sup>
                        <m:e>
                          <m:sSub>
                            <m:sSubPr>
                              <m:ctrlPr>
                                <a:rPr lang="en-US" sz="1800" i="1">
                                  <a:solidFill>
                                    <a:srgbClr val="000000"/>
                                  </a:solidFill>
                                  <a:effectLst/>
                                  <a:latin typeface="Cambria Math" panose="02040503050406030204" pitchFamily="18" charset="0"/>
                                  <a:ea typeface="Calibri" panose="020F0502020204030204" pitchFamily="34" charset="0"/>
                                </a:rPr>
                              </m:ctrlPr>
                            </m:sSubPr>
                            <m:e>
                              <m:r>
                                <a:rPr lang="en-US" sz="1800" b="1" i="1">
                                  <a:solidFill>
                                    <a:srgbClr val="000000"/>
                                  </a:solidFill>
                                  <a:effectLst/>
                                  <a:latin typeface="Cambria Math" panose="02040503050406030204" pitchFamily="18" charset="0"/>
                                  <a:ea typeface="Calibri" panose="020F0502020204030204" pitchFamily="34" charset="0"/>
                                </a:rPr>
                                <m:t>𝒚</m:t>
                              </m:r>
                            </m:e>
                            <m:sub>
                              <m:r>
                                <a:rPr lang="en-US" sz="1800" i="1">
                                  <a:solidFill>
                                    <a:srgbClr val="000000"/>
                                  </a:solidFill>
                                  <a:effectLst/>
                                  <a:latin typeface="Cambria Math" panose="02040503050406030204" pitchFamily="18" charset="0"/>
                                  <a:ea typeface="Calibri" panose="020F0502020204030204" pitchFamily="34" charset="0"/>
                                </a:rPr>
                                <m:t>𝑗</m:t>
                              </m:r>
                            </m:sub>
                          </m:sSub>
                          <m:func>
                            <m:funcPr>
                              <m:ctrlPr>
                                <a:rPr lang="en-US" sz="1800" i="1">
                                  <a:solidFill>
                                    <a:srgbClr val="000000"/>
                                  </a:solidFill>
                                  <a:effectLst/>
                                  <a:latin typeface="Cambria Math" panose="02040503050406030204" pitchFamily="18" charset="0"/>
                                  <a:ea typeface="Calibri" panose="020F0502020204030204" pitchFamily="34" charset="0"/>
                                </a:rPr>
                              </m:ctrlPr>
                            </m:funcPr>
                            <m:fName>
                              <m:r>
                                <m:rPr>
                                  <m:sty m:val="p"/>
                                </m:rPr>
                                <a:rPr lang="en-US" sz="1800">
                                  <a:solidFill>
                                    <a:srgbClr val="000000"/>
                                  </a:solidFill>
                                  <a:effectLst/>
                                  <a:latin typeface="Cambria Math" panose="02040503050406030204" pitchFamily="18" charset="0"/>
                                  <a:ea typeface="Calibri" panose="020F0502020204030204" pitchFamily="34" charset="0"/>
                                </a:rPr>
                                <m:t>log</m:t>
                              </m:r>
                            </m:fName>
                            <m:e>
                              <m:r>
                                <a:rPr lang="en-US" sz="1800" i="1">
                                  <a:solidFill>
                                    <a:srgbClr val="000000"/>
                                  </a:solidFill>
                                  <a:effectLst/>
                                  <a:latin typeface="Cambria Math" panose="02040503050406030204" pitchFamily="18" charset="0"/>
                                  <a:ea typeface="Calibri" panose="020F0502020204030204" pitchFamily="34" charset="0"/>
                                </a:rPr>
                                <m:t>(</m:t>
                              </m:r>
                              <m:sSub>
                                <m:sSubPr>
                                  <m:ctrlPr>
                                    <a:rPr lang="en-US" sz="1800" i="1">
                                      <a:solidFill>
                                        <a:srgbClr val="000000"/>
                                      </a:solidFill>
                                      <a:effectLst/>
                                      <a:latin typeface="Cambria Math" panose="02040503050406030204" pitchFamily="18" charset="0"/>
                                      <a:ea typeface="Calibri" panose="020F0502020204030204" pitchFamily="34" charset="0"/>
                                    </a:rPr>
                                  </m:ctrlPr>
                                </m:sSubPr>
                                <m:e>
                                  <m:r>
                                    <a:rPr lang="en-US" sz="1800" i="1">
                                      <a:solidFill>
                                        <a:srgbClr val="000000"/>
                                      </a:solidFill>
                                      <a:effectLst/>
                                      <a:latin typeface="Cambria Math" panose="02040503050406030204" pitchFamily="18" charset="0"/>
                                      <a:ea typeface="Calibri" panose="020F0502020204030204" pitchFamily="34" charset="0"/>
                                    </a:rPr>
                                    <m:t>𝑓</m:t>
                                  </m:r>
                                </m:e>
                                <m:sub>
                                  <m:r>
                                    <a:rPr lang="en-US" sz="1800" i="1">
                                      <a:solidFill>
                                        <a:srgbClr val="000000"/>
                                      </a:solidFill>
                                      <a:effectLst/>
                                      <a:latin typeface="Cambria Math" panose="02040503050406030204" pitchFamily="18" charset="0"/>
                                      <a:ea typeface="Calibri" panose="020F0502020204030204" pitchFamily="34" charset="0"/>
                                    </a:rPr>
                                    <m:t>𝜃</m:t>
                                  </m:r>
                                </m:sub>
                              </m:sSub>
                              <m:sSub>
                                <m:sSubPr>
                                  <m:ctrlPr>
                                    <a:rPr lang="en-US" sz="1800" i="1">
                                      <a:solidFill>
                                        <a:srgbClr val="000000"/>
                                      </a:solidFill>
                                      <a:effectLst/>
                                      <a:latin typeface="Cambria Math" panose="02040503050406030204" pitchFamily="18" charset="0"/>
                                      <a:ea typeface="Calibri" panose="020F0502020204030204" pitchFamily="34" charset="0"/>
                                    </a:rPr>
                                  </m:ctrlPr>
                                </m:sSubPr>
                                <m:e>
                                  <m:d>
                                    <m:dPr>
                                      <m:ctrlPr>
                                        <a:rPr lang="en-US" sz="1800" i="1">
                                          <a:solidFill>
                                            <a:srgbClr val="000000"/>
                                          </a:solidFill>
                                          <a:effectLst/>
                                          <a:latin typeface="Cambria Math" panose="02040503050406030204" pitchFamily="18" charset="0"/>
                                          <a:ea typeface="Calibri" panose="020F0502020204030204" pitchFamily="34" charset="0"/>
                                        </a:rPr>
                                      </m:ctrlPr>
                                    </m:dPr>
                                    <m:e>
                                      <m:r>
                                        <a:rPr lang="en-US" sz="1800" b="1" i="1">
                                          <a:solidFill>
                                            <a:srgbClr val="000000"/>
                                          </a:solidFill>
                                          <a:effectLst/>
                                          <a:latin typeface="Cambria Math" panose="02040503050406030204" pitchFamily="18" charset="0"/>
                                          <a:ea typeface="Calibri" panose="020F0502020204030204" pitchFamily="34" charset="0"/>
                                        </a:rPr>
                                        <m:t>𝒙</m:t>
                                      </m:r>
                                    </m:e>
                                  </m:d>
                                </m:e>
                                <m:sub>
                                  <m:r>
                                    <a:rPr lang="en-US" sz="1800" i="1">
                                      <a:solidFill>
                                        <a:srgbClr val="000000"/>
                                      </a:solidFill>
                                      <a:effectLst/>
                                      <a:latin typeface="Cambria Math" panose="02040503050406030204" pitchFamily="18" charset="0"/>
                                      <a:ea typeface="Calibri" panose="020F0502020204030204" pitchFamily="34" charset="0"/>
                                    </a:rPr>
                                    <m:t>𝑗</m:t>
                                  </m:r>
                                </m:sub>
                              </m:sSub>
                              <m:r>
                                <a:rPr lang="en-US" sz="1800" i="1">
                                  <a:solidFill>
                                    <a:srgbClr val="000000"/>
                                  </a:solidFill>
                                  <a:effectLst/>
                                  <a:latin typeface="Cambria Math" panose="02040503050406030204" pitchFamily="18" charset="0"/>
                                  <a:ea typeface="Calibri" panose="020F0502020204030204" pitchFamily="34" charset="0"/>
                                </a:rPr>
                                <m:t>)</m:t>
                              </m:r>
                            </m:e>
                          </m:func>
                          <m:r>
                            <a:rPr lang="en-US" sz="1800" i="1">
                              <a:solidFill>
                                <a:srgbClr val="000000"/>
                              </a:solidFill>
                              <a:effectLst/>
                              <a:latin typeface="Cambria Math" panose="02040503050406030204" pitchFamily="18" charset="0"/>
                              <a:ea typeface="Calibri" panose="020F0502020204030204" pitchFamily="34" charset="0"/>
                            </a:rPr>
                            <m:t>.</m:t>
                          </m:r>
                        </m:e>
                      </m:nary>
                    </m:oMath>
                  </m:oMathPara>
                </a14:m>
                <a:endParaRPr lang="en-US" sz="1800" dirty="0">
                  <a:solidFill>
                    <a:srgbClr val="000000"/>
                  </a:solidFill>
                  <a:effectLst/>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endParaRPr lang="en-US" sz="1800" dirty="0"/>
              </a:p>
            </p:txBody>
          </p:sp>
        </mc:Choice>
        <mc:Fallback xmlns="">
          <p:sp>
            <p:nvSpPr>
              <p:cNvPr id="3" name="Subtitle 2">
                <a:extLst>
                  <a:ext uri="{FF2B5EF4-FFF2-40B4-BE49-F238E27FC236}">
                    <a16:creationId xmlns:a16="http://schemas.microsoft.com/office/drawing/2014/main" id="{AD992CE9-04FF-DB4F-8860-10D85C7A0E54}"/>
                  </a:ext>
                </a:extLst>
              </p:cNvPr>
              <p:cNvSpPr>
                <a:spLocks noGrp="1" noRot="1" noChangeAspect="1" noMove="1" noResize="1" noEditPoints="1" noAdjustHandles="1" noChangeArrowheads="1" noChangeShapeType="1" noTextEdit="1"/>
              </p:cNvSpPr>
              <p:nvPr>
                <p:ph type="subTitle" idx="1"/>
              </p:nvPr>
            </p:nvSpPr>
            <p:spPr>
              <a:xfrm>
                <a:off x="628650" y="1231900"/>
                <a:ext cx="7886700" cy="3200399"/>
              </a:xfrm>
              <a:blipFill>
                <a:blip r:embed="rId3"/>
                <a:stretch>
                  <a:fillRect l="-482" t="-1581" r="-322" b="-791"/>
                </a:stretch>
              </a:blipFill>
            </p:spPr>
            <p:txBody>
              <a:bodyPr/>
              <a:lstStyle/>
              <a:p>
                <a:r>
                  <a:rPr lang="en-US">
                    <a:noFill/>
                  </a:rPr>
                  <a:t> </a:t>
                </a:r>
              </a:p>
            </p:txBody>
          </p:sp>
        </mc:Fallback>
      </mc:AlternateContent>
    </p:spTree>
    <p:extLst>
      <p:ext uri="{BB962C8B-B14F-4D97-AF65-F5344CB8AC3E}">
        <p14:creationId xmlns:p14="http://schemas.microsoft.com/office/powerpoint/2010/main" val="339666261"/>
      </p:ext>
    </p:extLst>
  </p:cSld>
  <p:clrMapOvr>
    <a:masterClrMapping/>
  </p:clrMapOvr>
</p:sld>
</file>

<file path=ppt/theme/theme1.xml><?xml version="1.0" encoding="utf-8"?>
<a:theme xmlns:a="http://schemas.openxmlformats.org/drawingml/2006/main" name="Title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ontent Slid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Slide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Slide 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Slid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38854</TotalTime>
  <Words>2029</Words>
  <Application>Microsoft Macintosh PowerPoint</Application>
  <PresentationFormat>On-screen Show (16:9)</PresentationFormat>
  <Paragraphs>189</Paragraphs>
  <Slides>29</Slides>
  <Notes>26</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29</vt:i4>
      </vt:variant>
    </vt:vector>
  </HeadingPairs>
  <TitlesOfParts>
    <vt:vector size="45" baseType="lpstr">
      <vt:lpstr>Arial</vt:lpstr>
      <vt:lpstr>Calibri</vt:lpstr>
      <vt:lpstr>Calibri Light</vt:lpstr>
      <vt:lpstr>Cambria Math</vt:lpstr>
      <vt:lpstr>Open Sans</vt:lpstr>
      <vt:lpstr>Times New Roman</vt:lpstr>
      <vt:lpstr>Title Slide 1</vt:lpstr>
      <vt:lpstr>Title Slide 2</vt:lpstr>
      <vt:lpstr>Title Slide 3</vt:lpstr>
      <vt:lpstr>Title Slide 4</vt:lpstr>
      <vt:lpstr>Title Slide 5</vt:lpstr>
      <vt:lpstr>Title Slide 6</vt:lpstr>
      <vt:lpstr>Content Slide 1</vt:lpstr>
      <vt:lpstr>Content Slide 2</vt:lpstr>
      <vt:lpstr>Content Slide 3</vt:lpstr>
      <vt:lpstr>Content Slide 4</vt:lpstr>
      <vt:lpstr>A Semi-Supervised Model for  Multi-Label Radioisotope Classification and  Out-Of-Distribution Detection</vt:lpstr>
      <vt:lpstr>Overview</vt:lpstr>
      <vt:lpstr>Gamma Spectra</vt:lpstr>
      <vt:lpstr>Radioisotope Identification Problems</vt:lpstr>
      <vt:lpstr>Problem Setup – Distributional Assumption</vt:lpstr>
      <vt:lpstr>Problem Setup - Training Data</vt:lpstr>
      <vt:lpstr>Problem Setup - Goal</vt:lpstr>
      <vt:lpstr>Semi-Supervised Method</vt:lpstr>
      <vt:lpstr>Supervised Term: Cross-Entropy</vt:lpstr>
      <vt:lpstr>Alternative Supervised Term: Sparsemax</vt:lpstr>
      <vt:lpstr>Alternative Supervised Term: Sparsemax (cont.)</vt:lpstr>
      <vt:lpstr>Unsupervised Term: PNLL</vt:lpstr>
      <vt:lpstr>Unsupervised Term: PNLL (cont)</vt:lpstr>
      <vt:lpstr>Unsupervised Term: GNLL</vt:lpstr>
      <vt:lpstr>Unsupervised Term: SSE</vt:lpstr>
      <vt:lpstr>Tying it All Together</vt:lpstr>
      <vt:lpstr>OOD Detector</vt:lpstr>
      <vt:lpstr>Generating Synthetic Data</vt:lpstr>
      <vt:lpstr>Overview of Data Generation and Testing Framework</vt:lpstr>
      <vt:lpstr>Neural Network Model</vt:lpstr>
      <vt:lpstr>Effect of Beta on ID Performance</vt:lpstr>
      <vt:lpstr>Effect of Beta for OOD Data</vt:lpstr>
      <vt:lpstr>OOD Reconstruction Errors (cont)</vt:lpstr>
      <vt:lpstr>OOD Detector</vt:lpstr>
      <vt:lpstr>Choosing Threshold for OOD Detector</vt:lpstr>
      <vt:lpstr>OOD Detector Results</vt:lpstr>
      <vt:lpstr>Conclusion</vt:lpstr>
      <vt:lpstr>Future Work</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Van Omen, Alan John</cp:lastModifiedBy>
  <cp:revision>141</cp:revision>
  <dcterms:created xsi:type="dcterms:W3CDTF">2017-05-23T17:12:40Z</dcterms:created>
  <dcterms:modified xsi:type="dcterms:W3CDTF">2023-03-31T11:11:30Z</dcterms:modified>
</cp:coreProperties>
</file>