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4" r:id="rId15"/>
    <p:sldId id="272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53A3-5D03-9EAE-6EB3-339584052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9A4B2-C935-F964-708D-3004A99F8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C11E-BBDE-F148-9B52-A614EDE0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7/16/2023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BB9F0-4B52-F497-DC01-A8E94674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MLDL - 23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0A72-EA5E-677D-2799-04250DC3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George A. Kevrekidis</a:t>
            </a:r>
          </a:p>
        </p:txBody>
      </p:sp>
    </p:spTree>
    <p:extLst>
      <p:ext uri="{BB962C8B-B14F-4D97-AF65-F5344CB8AC3E}">
        <p14:creationId xmlns:p14="http://schemas.microsoft.com/office/powerpoint/2010/main" val="287407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AEF8-0F65-6684-8C6A-5E86BCF7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DA486-E2D9-4557-6B03-0B2E543CE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FBD5B-3A92-FD75-1B29-A39B66A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F6411-C705-6D96-4E81-7F1951DF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318D-27E0-F1EE-0469-BF9FCC43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1FE80-04A0-615A-E35F-AED87641D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17598-EEA0-A94D-EB78-231F76B7D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E37C-7CAF-52B2-8D73-DAF40E73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AAF84-08E4-19B2-CC60-2DA3EE1B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332E-32DC-BD9B-AD91-F98E2F22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319A-2117-9413-58C1-87678FD9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611C6-7909-A659-C03C-25FA2120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75DD-07BC-A436-6D99-C0E08B40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7/16/23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34410-423D-BDA5-E6BB-B49DB6E1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MLDL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0B47-65A7-FFE2-6831-50970FBB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4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5542-5BF2-3236-08BF-8705448B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623C-A87F-353A-4FDD-ABC19FBF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DD7B-C531-FFA8-9692-E3FEAB94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21436-E182-6BA5-AAA2-34FDD24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47E8A-D9FF-2B70-8306-A7C8A268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0057-A7F8-A8CE-F9E7-198D101A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A320-E709-C88F-257A-B7E52C206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9F928-85FF-CC1A-A10A-B939BB571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08F51-D402-E146-2ECF-661A4775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32DBD-2793-9579-A4B4-D43D4141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22448-EDD4-4B6B-6DEF-5BB79347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1971-EC35-DA38-D7CE-A875A972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3D6C5-B988-8EA7-F5A0-06C4B8825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1F568-3C74-DAB8-E18C-6FD60CB63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D3EE7-4E12-BA01-37DA-1A9C75480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6A0D6-FA8E-06D7-8EC9-BC0CE7026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41090-3E9F-D1D9-A7B1-F36C618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A48D1-589A-80D0-756B-599B9CEB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AAF64-97ED-F51B-DEAB-A1553B9C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BDA4-3A52-8909-E57A-F29B41C2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C360F-C06E-310A-A08A-0E05A79C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52B6D-C6A0-53A8-199C-FB1898F0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583A1-0F96-C7DD-BD16-A1D7878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A6AAC-AD62-2F51-88D7-4383862E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8A4F-6CF7-511F-A1DA-45AF8E8A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BA664-309F-4CCD-99DC-38EB1F1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9BCA-4C89-06FD-CD6B-5942112F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D2FC-F38C-E088-6606-264FDE886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84F89-8622-0E28-19E1-130A324DF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73B46-8CA6-9411-25B6-FA87CA41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48DF1-9C62-3882-4960-63B65083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6E43B-E345-E620-6C3D-FE813C1E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732F-32B7-FDA5-B978-0E9257CA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E7D63-8961-6CE7-ECCA-D1982451D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CB2ED-907E-0ABA-A7C5-4EAD50A6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90D52-8E44-07B6-F4F8-33F1E738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43E1-DDA1-470E-9AA0-EF6C8616A1E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E6324-8410-DD97-453F-92D72711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10D0B-3806-1A89-1F8F-186BABAF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6735-2F10-4C15-8BA0-6E5430FE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F1EC2-AE6B-92C9-0D64-8A7771DA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336A-3FD2-E4A3-5D8C-FE24FC71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7002-C3CF-7B0E-C190-4CF79C92A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C8B52-DB0F-9162-1DE3-A43260BC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MLDL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D45E-0FA2-C971-D83F-807F1499B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6735-2F10-4C15-8BA0-6E5430FE1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6A47-A946-3135-C00C-D16E0F8B5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04" y="1531144"/>
            <a:ext cx="8259192" cy="288146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Manifold Learning &amp; Equations of State: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Conservation of Energy as Regularization for Neural Networks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FB10-97E7-B912-98DF-14FA66AF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1444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MLDL 2023</a:t>
            </a:r>
          </a:p>
          <a:p>
            <a:r>
              <a:rPr lang="en-US"/>
              <a:t>LA-UR-23-27589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George A. Kevrekidis</a:t>
            </a:r>
            <a:r>
              <a:rPr lang="en-US" dirty="0"/>
              <a:t>, Joshua Burby, Dan </a:t>
            </a:r>
            <a:r>
              <a:rPr lang="en-US" dirty="0" err="1"/>
              <a:t>Serino</a:t>
            </a:r>
            <a:r>
              <a:rPr lang="en-US" dirty="0"/>
              <a:t>, Marc </a:t>
            </a:r>
            <a:r>
              <a:rPr lang="en-US" dirty="0" err="1"/>
              <a:t>Klasky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9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Symplectomorphism</a:t>
            </a:r>
            <a:r>
              <a:rPr lang="en-US" dirty="0"/>
              <a:t>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Definition: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symplectomorphism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/>
                  <a:t> is a diffeomorphism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/>
                  <a:t> that preserves the </a:t>
                </a:r>
                <a:r>
                  <a:rPr lang="en-US" sz="2400" dirty="0" err="1"/>
                  <a:t>symplectic</a:t>
                </a:r>
                <a:r>
                  <a:rPr lang="en-US" sz="2400" dirty="0"/>
                  <a:t>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Observation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The image of a </a:t>
                </a:r>
                <a:r>
                  <a:rPr lang="en-US" sz="2400" dirty="0" err="1"/>
                  <a:t>Lagrangian</a:t>
                </a:r>
                <a:r>
                  <a:rPr lang="en-US" sz="2400" dirty="0"/>
                  <a:t> submanifold under a </a:t>
                </a:r>
                <a:r>
                  <a:rPr lang="en-US" sz="2400" dirty="0" err="1"/>
                  <a:t>symplectomorphism</a:t>
                </a:r>
                <a:r>
                  <a:rPr lang="en-US" sz="2400" dirty="0"/>
                  <a:t> is </a:t>
                </a:r>
                <a:r>
                  <a:rPr lang="en-US" sz="2400" dirty="0" err="1"/>
                  <a:t>Lagrangian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I.e. if a low-fidelity submanifold is energy-consistent, then its image under a </a:t>
                </a:r>
                <a:r>
                  <a:rPr lang="en-US" sz="2400" dirty="0" err="1"/>
                  <a:t>symplectomorphism</a:t>
                </a:r>
                <a:r>
                  <a:rPr lang="en-US" sz="2400" dirty="0"/>
                  <a:t> of the ambient space must also be energy-consistent.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 t="-1902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1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EE9305F-1AAE-2182-14CF-BEA6BE4E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54" y="2932042"/>
            <a:ext cx="3950545" cy="31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Henon</a:t>
            </a:r>
            <a:r>
              <a:rPr lang="en-US" dirty="0"/>
              <a:t>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Universal parametrization of </a:t>
            </a:r>
            <a:r>
              <a:rPr lang="en-US" sz="2400" dirty="0" err="1"/>
              <a:t>symplectic</a:t>
            </a:r>
            <a:r>
              <a:rPr lang="en-US" sz="2400" dirty="0"/>
              <a:t> diffeomorphisms using Neural Networks is outlined in </a:t>
            </a:r>
            <a:r>
              <a:rPr lang="en-US" sz="2400" dirty="0" err="1"/>
              <a:t>Jin</a:t>
            </a:r>
            <a:r>
              <a:rPr lang="en-US" sz="2400" dirty="0"/>
              <a:t> et. Al (2020) and Burby et al (2020), based on a characterization by </a:t>
            </a:r>
            <a:r>
              <a:rPr lang="en-US" sz="2400" dirty="0" err="1"/>
              <a:t>Turaev</a:t>
            </a:r>
            <a:r>
              <a:rPr lang="en-US" sz="2400" dirty="0"/>
              <a:t> (2002)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use </a:t>
            </a:r>
            <a:r>
              <a:rPr lang="en-US" sz="2400" dirty="0" err="1"/>
              <a:t>Henon</a:t>
            </a:r>
            <a:r>
              <a:rPr lang="en-US" sz="2400" dirty="0"/>
              <a:t>-Networks in this work.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Pros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Handles phase transitions</a:t>
            </a:r>
          </a:p>
          <a:p>
            <a:pPr marL="0" indent="0">
              <a:buNone/>
            </a:pPr>
            <a:r>
              <a:rPr lang="en-US" sz="2400" dirty="0"/>
              <a:t>Works with either L2 </a:t>
            </a:r>
          </a:p>
          <a:p>
            <a:pPr marL="0" indent="0">
              <a:buNone/>
            </a:pPr>
            <a:r>
              <a:rPr lang="en-US" sz="2400" dirty="0"/>
              <a:t>or manifold distance loss functions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Cons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Does not work well in multiple scales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957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HenonNetworks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They have a closed form inverse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They preserve the topological character of discontinuities in the derivative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Furthermore, their Lipschitz constant can be controlled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9D1EC94-CA56-8EBF-E068-F50575C5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4085565"/>
            <a:ext cx="4297680" cy="2507560"/>
          </a:xfrm>
          <a:prstGeom prst="rect">
            <a:avLst/>
          </a:prstGeom>
        </p:spPr>
      </p:pic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C6B35EC4-CAFA-0264-CD87-C358FA41E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27" y="4657058"/>
            <a:ext cx="2822073" cy="9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Blue input is mapped to Red target using </a:t>
            </a:r>
            <a:r>
              <a:rPr lang="en-US" sz="2400" dirty="0" err="1"/>
              <a:t>Henon</a:t>
            </a:r>
            <a:r>
              <a:rPr lang="en-US" sz="2400" dirty="0"/>
              <a:t>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48656-EE3B-AA63-EE9E-338FD266E24D}"/>
              </a:ext>
            </a:extLst>
          </p:cNvPr>
          <p:cNvSpPr txBox="1"/>
          <p:nvPr/>
        </p:nvSpPr>
        <p:spPr>
          <a:xfrm>
            <a:off x="2751222" y="2580551"/>
            <a:ext cx="221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Manifold Metric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7989F-52CF-26E5-A3F2-5BF60DC3C8CB}"/>
              </a:ext>
            </a:extLst>
          </p:cNvPr>
          <p:cNvSpPr txBox="1"/>
          <p:nvPr/>
        </p:nvSpPr>
        <p:spPr>
          <a:xfrm>
            <a:off x="6659333" y="2580551"/>
            <a:ext cx="255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X + Manifold Metric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21161B8-6F1F-CB97-9011-89723BE3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16251"/>
            <a:ext cx="4114800" cy="27432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5724D8C-B19C-0A3B-0D0E-85FD7CB5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00" y="3016251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5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Correction near phase transition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E5263-D5FB-3F4D-35F6-7A9FBBAC5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09069"/>
            <a:ext cx="6754482" cy="2536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A341B-AC95-BD52-2A26-447E3FEBC555}"/>
              </a:ext>
            </a:extLst>
          </p:cNvPr>
          <p:cNvSpPr txBox="1"/>
          <p:nvPr/>
        </p:nvSpPr>
        <p:spPr>
          <a:xfrm>
            <a:off x="1208887" y="2198311"/>
            <a:ext cx="2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Entropy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866AF-283C-EDCC-5828-F2EC34595B94}"/>
              </a:ext>
            </a:extLst>
          </p:cNvPr>
          <p:cNvSpPr txBox="1"/>
          <p:nvPr/>
        </p:nvSpPr>
        <p:spPr>
          <a:xfrm>
            <a:off x="4653036" y="2198311"/>
            <a:ext cx="2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Entropy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844235-35D1-532E-53A1-E1750D20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68" y="2509069"/>
            <a:ext cx="3019745" cy="2284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B1A1FA-E791-911D-B8E4-CB95FBFE4F9C}"/>
              </a:ext>
            </a:extLst>
          </p:cNvPr>
          <p:cNvSpPr txBox="1"/>
          <p:nvPr/>
        </p:nvSpPr>
        <p:spPr>
          <a:xfrm>
            <a:off x="8097185" y="2197802"/>
            <a:ext cx="2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6E92C-C898-B838-4274-F2048488F5CA}"/>
                  </a:ext>
                </a:extLst>
              </p:cNvPr>
              <p:cNvSpPr txBox="1"/>
              <p:nvPr/>
            </p:nvSpPr>
            <p:spPr>
              <a:xfrm>
                <a:off x="1128987" y="4987013"/>
                <a:ext cx="2254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Full estimation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6E92C-C898-B838-4274-F2048488F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987" y="4987013"/>
                <a:ext cx="2254929" cy="369332"/>
              </a:xfrm>
              <a:prstGeom prst="rect">
                <a:avLst/>
              </a:prstGeom>
              <a:blipFill>
                <a:blip r:embed="rId4"/>
                <a:stretch>
                  <a:fillRect l="-216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AA4606-D80A-7C4C-001D-FB12D3EED0BC}"/>
                  </a:ext>
                </a:extLst>
              </p:cNvPr>
              <p:cNvSpPr txBox="1"/>
              <p:nvPr/>
            </p:nvSpPr>
            <p:spPr>
              <a:xfrm>
                <a:off x="8017684" y="4915203"/>
                <a:ext cx="291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Additive correction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AA4606-D80A-7C4C-001D-FB12D3EED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684" y="4915203"/>
                <a:ext cx="2911111" cy="369332"/>
              </a:xfrm>
              <a:prstGeom prst="rect">
                <a:avLst/>
              </a:prstGeom>
              <a:blipFill>
                <a:blip r:embed="rId5"/>
                <a:stretch>
                  <a:fillRect l="-16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60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Research for multiscale models</a:t>
            </a:r>
          </a:p>
          <a:p>
            <a:pPr marL="0" indent="0">
              <a:buNone/>
            </a:pPr>
            <a:r>
              <a:rPr lang="en-US" sz="2400" dirty="0"/>
              <a:t>	* Required by most full EOS data sets</a:t>
            </a:r>
          </a:p>
          <a:p>
            <a:pPr marL="0" indent="0">
              <a:buNone/>
            </a:pPr>
            <a:r>
              <a:rPr lang="en-US" sz="2400" dirty="0"/>
              <a:t>	* Only global </a:t>
            </a:r>
            <a:r>
              <a:rPr lang="en-US" sz="2400" dirty="0" err="1"/>
              <a:t>Symplectomorphisms</a:t>
            </a:r>
            <a:r>
              <a:rPr lang="en-US" sz="2400" dirty="0"/>
              <a:t> are parametrized by NNs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Mentzer et al. (2023) address this issue by using different models at different scales, determined by phases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02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C586-CAF4-026F-3E0A-35EB0543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0070C0"/>
                </a:solidFill>
              </a:rPr>
              <a:t>Symplectic</a:t>
            </a:r>
            <a:r>
              <a:rPr lang="en-US" sz="1600" b="1" dirty="0">
                <a:solidFill>
                  <a:srgbClr val="0070C0"/>
                </a:solidFill>
              </a:rPr>
              <a:t> Networks</a:t>
            </a:r>
          </a:p>
          <a:p>
            <a:pPr marL="0" indent="0">
              <a:buNone/>
            </a:pPr>
            <a:r>
              <a:rPr lang="en-US" sz="1600" dirty="0"/>
              <a:t>Burby, Joshua William, Qi Tang, and R. Maulik. "Fast neural </a:t>
            </a:r>
            <a:r>
              <a:rPr lang="en-US" sz="1600" dirty="0" err="1"/>
              <a:t>Poincaré</a:t>
            </a:r>
            <a:r>
              <a:rPr lang="en-US" sz="1600" dirty="0"/>
              <a:t> maps for toroidal magnetic fields." </a:t>
            </a:r>
            <a:r>
              <a:rPr lang="en-US" sz="1600" i="1" dirty="0"/>
              <a:t>Plasma Physics and Controlled Fusion</a:t>
            </a:r>
            <a:r>
              <a:rPr lang="en-US" sz="1600" dirty="0"/>
              <a:t> 63.2 (2020): 024001.</a:t>
            </a:r>
          </a:p>
          <a:p>
            <a:pPr marL="0" indent="0">
              <a:buNone/>
            </a:pPr>
            <a:r>
              <a:rPr lang="en-US" sz="1600" dirty="0" err="1"/>
              <a:t>Jin</a:t>
            </a:r>
            <a:r>
              <a:rPr lang="en-US" sz="1600" dirty="0"/>
              <a:t>, </a:t>
            </a:r>
            <a:r>
              <a:rPr lang="en-US" sz="1600" dirty="0" err="1"/>
              <a:t>Pengzhan</a:t>
            </a:r>
            <a:r>
              <a:rPr lang="en-US" sz="1600" dirty="0"/>
              <a:t>, et al. "</a:t>
            </a:r>
            <a:r>
              <a:rPr lang="en-US" sz="1600" dirty="0" err="1"/>
              <a:t>SympNets</a:t>
            </a:r>
            <a:r>
              <a:rPr lang="en-US" sz="1600" dirty="0"/>
              <a:t>: Intrinsic structure-preserving </a:t>
            </a:r>
            <a:r>
              <a:rPr lang="en-US" sz="1600" dirty="0" err="1"/>
              <a:t>symplectic</a:t>
            </a:r>
            <a:r>
              <a:rPr lang="en-US" sz="1600" dirty="0"/>
              <a:t> networks for identifying Hamiltonian systems." </a:t>
            </a:r>
            <a:r>
              <a:rPr lang="en-US" sz="1600" i="1" dirty="0"/>
              <a:t>Neural Networks</a:t>
            </a:r>
            <a:r>
              <a:rPr lang="en-US" sz="1600" dirty="0"/>
              <a:t> 132 (2020): 166-179.</a:t>
            </a:r>
          </a:p>
          <a:p>
            <a:pPr marL="0" indent="0">
              <a:buNone/>
            </a:pPr>
            <a:r>
              <a:rPr lang="en-US" sz="1600" dirty="0" err="1"/>
              <a:t>Turaev</a:t>
            </a:r>
            <a:r>
              <a:rPr lang="en-US" sz="1600" dirty="0"/>
              <a:t>, Dmitry. "Polynomial approximations of </a:t>
            </a:r>
            <a:r>
              <a:rPr lang="en-US" sz="1600" dirty="0" err="1"/>
              <a:t>symplectic</a:t>
            </a:r>
            <a:r>
              <a:rPr lang="en-US" sz="1600" dirty="0"/>
              <a:t> dynamics and richness of chaos in non-hyperbolic area-preserving maps." </a:t>
            </a:r>
            <a:r>
              <a:rPr lang="en-US" sz="1600" i="1" dirty="0"/>
              <a:t>Nonlinearity</a:t>
            </a:r>
            <a:r>
              <a:rPr lang="en-US" sz="1600" dirty="0"/>
              <a:t> 16.1 (2002): 123.</a:t>
            </a:r>
            <a:endParaRPr lang="en-US" sz="24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EOS Modelling</a:t>
            </a:r>
          </a:p>
          <a:p>
            <a:pPr marL="0" indent="0">
              <a:buNone/>
            </a:pPr>
            <a:r>
              <a:rPr lang="en-US" sz="1600" dirty="0"/>
              <a:t>Rosenberger, David, et al. "Machine learning of consistent thermodynamic models using automatic differentiation." </a:t>
            </a:r>
            <a:r>
              <a:rPr lang="en-US" sz="1600" i="1" dirty="0"/>
              <a:t>Physical Review E</a:t>
            </a:r>
            <a:r>
              <a:rPr lang="en-US" sz="1600" dirty="0"/>
              <a:t> 105.4 (2022): 045301.</a:t>
            </a:r>
            <a:endParaRPr lang="en-US" sz="2400" dirty="0"/>
          </a:p>
          <a:p>
            <a:pPr marL="0" indent="0">
              <a:buNone/>
            </a:pPr>
            <a:r>
              <a:rPr lang="en-US" sz="1600" dirty="0"/>
              <a:t>Mentzer, Katherine L., and J. Luc Peterson. "Neural network surrogate models for equations of state." </a:t>
            </a:r>
            <a:r>
              <a:rPr lang="en-US" sz="1600" i="1" dirty="0"/>
              <a:t>Physics of Plasmas</a:t>
            </a:r>
            <a:r>
              <a:rPr lang="en-US" sz="1600" dirty="0"/>
              <a:t> 30.3 (2023).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89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6A21BB-4A7F-1779-8018-68F0CF58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5887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Thermodynamic Variables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a collection of real-valued observables associated with a chemical element/compound: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Temperature (T), Pressure (P), Volume (V), Entropy (S), Internal Energy (U), Enthalpy (H)…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Thermodynamic Phase Space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The Euclidean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parametrized by the variables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1"/>
            <a:ext cx="10515600" cy="1325563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9"/>
                <a:ext cx="10515600" cy="459084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Equations of State (EOS)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Functional relationships between thermodynamic variables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Ideal Gas Law, Mie </a:t>
                </a:r>
                <a:r>
                  <a:rPr lang="en-US" sz="2400" dirty="0" err="1"/>
                  <a:t>Gruneisen</a:t>
                </a:r>
                <a:r>
                  <a:rPr lang="en-US" sz="2400" dirty="0"/>
                  <a:t>, Tabular Data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May capture phase transition information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Tabular EOS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Tables of points of thermodynamic variables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Generated experimentally or using “hydrocodes”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More accurate, less interpretable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9"/>
                <a:ext cx="10515600" cy="4590842"/>
              </a:xfrm>
              <a:blipFill>
                <a:blip r:embed="rId2"/>
                <a:stretch>
                  <a:fillRect l="-1043" t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70D31CB-EDBC-2EE2-9E7E-DD34E416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08" y="2704479"/>
            <a:ext cx="3584121" cy="31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5973F3-340A-9F45-433E-31038071EF28}"/>
              </a:ext>
            </a:extLst>
          </p:cNvPr>
          <p:cNvSpPr txBox="1"/>
          <p:nvPr/>
        </p:nvSpPr>
        <p:spPr>
          <a:xfrm>
            <a:off x="8090462" y="5885386"/>
            <a:ext cx="37850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https://en.wikipedia.org/wiki/Allotropes_of_iron#/media/File:Pure_iron_phase_diagram_(EN).svg</a:t>
            </a:r>
          </a:p>
        </p:txBody>
      </p:sp>
    </p:spTree>
    <p:extLst>
      <p:ext uri="{BB962C8B-B14F-4D97-AF65-F5344CB8AC3E}">
        <p14:creationId xmlns:p14="http://schemas.microsoft.com/office/powerpoint/2010/main" val="371495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33C7B63-9709-CA33-E0BC-D17ABBEB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2" y="656537"/>
            <a:ext cx="3781640" cy="2772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Neural Network (NN) Approximations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Approximate continuous EOS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Interpolate between tabular data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Exactly satisfy 1</a:t>
                </a:r>
                <a:r>
                  <a:rPr lang="en-US" sz="2400" baseline="30000" dirty="0"/>
                  <a:t>st</a:t>
                </a:r>
                <a:r>
                  <a:rPr lang="en-US" sz="2400" dirty="0"/>
                  <a:t> Law of Thermodynamics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Manifold Correction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Match two submanifolds of Thermodynamic Phase Space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/>
                  <a:t> correspondence between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/>
                  <a:t> high-accuracy, non-interpretable table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/>
                  <a:t> low-accuracy, interpretable (analytic EOS)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dirty="0"/>
                  <a:t> match sampled submanifolds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3"/>
                <a:stretch>
                  <a:fillRect l="-812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97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Thermodynamic Phase Space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Observations: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dirty="0" err="1"/>
                  <a:t>symplectic</a:t>
                </a:r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𝑑𝑃</m:t>
                    </m:r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For a given chemical element/compound,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400" dirty="0"/>
                  <a:t> lie on a 2-dimensional </a:t>
                </a:r>
                <a:r>
                  <a:rPr lang="en-US" sz="2400" dirty="0" err="1"/>
                  <a:t>Lagrangian</a:t>
                </a:r>
                <a:r>
                  <a:rPr lang="en-US" sz="2400" dirty="0"/>
                  <a:t> submanifold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19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Thermodynamic Phase Space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First Law of Thermodynamics (Conservation of Energy)</a:t>
                </a: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𝑃𝑑𝑉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By taking exterior derivative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58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are twice differentiable, Equation vanishes by equality of mixed partials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U is internal energy up to additive constant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16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Algorithm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1.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2.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autodiff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acc>
                  </m:oMath>
                </a14:m>
                <a:r>
                  <a:rPr lang="en-US" sz="2400" dirty="0"/>
                  <a:t> is “energy-consistent”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approach is outlined in </a:t>
                </a:r>
                <a:r>
                  <a:rPr lang="en-US" sz="2400" dirty="0" err="1"/>
                  <a:t>Resenberger</a:t>
                </a:r>
                <a:r>
                  <a:rPr lang="en-US" sz="2400" dirty="0"/>
                  <a:t> et al. (2022)</a:t>
                </a:r>
              </a:p>
              <a:p>
                <a:pPr marL="0" indent="0">
                  <a:buNone/>
                </a:pPr>
                <a:r>
                  <a:rPr lang="en-US" sz="2400" dirty="0"/>
                  <a:t>Cons: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Does not work well near a phase transition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 Does not work well in multiple scales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8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D0DE-BBA9-8C07-A677-2817D36F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Algorithm 1.1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1.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2.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𝜕𝛿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𝜕𝛿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/>
                  <a:t> with </a:t>
                </a:r>
                <a:r>
                  <a:rPr lang="en-US" sz="2400" dirty="0" err="1"/>
                  <a:t>autodiff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3.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acc>
                  </m:oMath>
                </a14:m>
                <a:r>
                  <a:rPr lang="en-US" sz="2400" dirty="0"/>
                  <a:t> is “energy-consistent”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Pros: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Works near a phase transition, but not </a:t>
                </a:r>
                <a:r>
                  <a:rPr lang="en-US" sz="2400" i="1" dirty="0"/>
                  <a:t>exactly on one</a:t>
                </a:r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Cons</a:t>
                </a:r>
                <a:r>
                  <a:rPr lang="en-US" sz="2400" dirty="0"/>
                  <a:t>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Does not work well in multiple scales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400" dirty="0"/>
                  <a:t>(Does not allow for straightforward interpolation)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27C586-CAF4-026F-3E0A-35EB0543B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928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41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latin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901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Palatino Linotype</vt:lpstr>
      <vt:lpstr>Wingdings</vt:lpstr>
      <vt:lpstr>Office Theme</vt:lpstr>
      <vt:lpstr> Manifold Learning &amp; Equations of State:  Conservation of Energy as Regularization for Neural Networks </vt:lpstr>
      <vt:lpstr>Definitions</vt:lpstr>
      <vt:lpstr>Definitions</vt:lpstr>
      <vt:lpstr>Goals</vt:lpstr>
      <vt:lpstr>Differential Geometry</vt:lpstr>
      <vt:lpstr>Differential Geometry</vt:lpstr>
      <vt:lpstr>Differential Geometry</vt:lpstr>
      <vt:lpstr>NN Algorithm 1</vt:lpstr>
      <vt:lpstr>NN Algorithm 1.1</vt:lpstr>
      <vt:lpstr>Symplectomorphism Approach</vt:lpstr>
      <vt:lpstr>Henon Networks</vt:lpstr>
      <vt:lpstr>Properties of HenonNetworks</vt:lpstr>
      <vt:lpstr>Toy Examples</vt:lpstr>
      <vt:lpstr>Toy Examples</vt:lpstr>
      <vt:lpstr>Future Work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Kevrekidis</dc:creator>
  <cp:lastModifiedBy>Kevrekidis, George A</cp:lastModifiedBy>
  <cp:revision>106</cp:revision>
  <dcterms:created xsi:type="dcterms:W3CDTF">2023-07-06T14:49:11Z</dcterms:created>
  <dcterms:modified xsi:type="dcterms:W3CDTF">2023-07-13T00:50:29Z</dcterms:modified>
</cp:coreProperties>
</file>