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2" r:id="rId1"/>
  </p:sldMasterIdLst>
  <p:notesMasterIdLst>
    <p:notesMasterId r:id="rId26"/>
  </p:notesMasterIdLst>
  <p:handoutMasterIdLst>
    <p:handoutMasterId r:id="rId27"/>
  </p:handoutMasterIdLst>
  <p:sldIdLst>
    <p:sldId id="256" r:id="rId2"/>
    <p:sldId id="1848" r:id="rId3"/>
    <p:sldId id="1837" r:id="rId4"/>
    <p:sldId id="1838" r:id="rId5"/>
    <p:sldId id="1840" r:id="rId6"/>
    <p:sldId id="1845" r:id="rId7"/>
    <p:sldId id="1843" r:id="rId8"/>
    <p:sldId id="1846" r:id="rId9"/>
    <p:sldId id="1867" r:id="rId10"/>
    <p:sldId id="1868" r:id="rId11"/>
    <p:sldId id="1839" r:id="rId12"/>
    <p:sldId id="1841" r:id="rId13"/>
    <p:sldId id="1835" r:id="rId14"/>
    <p:sldId id="1834" r:id="rId15"/>
    <p:sldId id="1854" r:id="rId16"/>
    <p:sldId id="1856" r:id="rId17"/>
    <p:sldId id="1858" r:id="rId18"/>
    <p:sldId id="1860" r:id="rId19"/>
    <p:sldId id="1857" r:id="rId20"/>
    <p:sldId id="1863" r:id="rId21"/>
    <p:sldId id="1850" r:id="rId22"/>
    <p:sldId id="1849" r:id="rId23"/>
    <p:sldId id="1853" r:id="rId24"/>
    <p:sldId id="1866" r:id="rId25"/>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Open Sans" panose="020B0606030504020204" pitchFamily="34" charset="0"/>
      <p:regular r:id="rId32"/>
      <p:bold r:id="rId33"/>
      <p:italic r:id="rId34"/>
      <p:boldItalic r:id="rId35"/>
    </p:embeddedFont>
    <p:embeddedFont>
      <p:font typeface="Open Sans bold" panose="020B0806030504020204" pitchFamily="34" charset="0"/>
      <p:regular r:id="rId36"/>
      <p:bold r:id="rId37"/>
      <p:italic r:id="rId38"/>
      <p:boldItalic r:id="rId39"/>
    </p:embeddedFont>
    <p:embeddedFont>
      <p:font typeface="Open Sans Light" panose="020B0306030504020204" pitchFamily="34" charset="0"/>
      <p:regular r:id="rId40"/>
      <p:italic r:id="rId41"/>
    </p:embeddedFont>
    <p:embeddedFont>
      <p:font typeface="Open Sans SemiBold" panose="020B0706030804020204" pitchFamily="34" charset="0"/>
      <p:bold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278F097-0A73-434B-97FE-ED3B8A0EF645}">
          <p14:sldIdLst>
            <p14:sldId id="256"/>
            <p14:sldId id="1848"/>
            <p14:sldId id="1837"/>
            <p14:sldId id="1838"/>
            <p14:sldId id="1840"/>
            <p14:sldId id="1845"/>
            <p14:sldId id="1843"/>
            <p14:sldId id="1846"/>
            <p14:sldId id="1867"/>
            <p14:sldId id="1868"/>
            <p14:sldId id="1839"/>
            <p14:sldId id="1841"/>
            <p14:sldId id="1835"/>
            <p14:sldId id="1834"/>
            <p14:sldId id="1854"/>
            <p14:sldId id="1856"/>
            <p14:sldId id="1858"/>
            <p14:sldId id="1860"/>
            <p14:sldId id="1857"/>
            <p14:sldId id="1863"/>
            <p14:sldId id="1850"/>
            <p14:sldId id="1849"/>
            <p14:sldId id="1853"/>
            <p14:sldId id="186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D7FF"/>
    <a:srgbClr val="4BE1FF"/>
    <a:srgbClr val="00ADD0"/>
    <a:srgbClr val="00AFDD"/>
    <a:srgbClr val="1A315D"/>
    <a:srgbClr val="339A2E"/>
    <a:srgbClr val="00ACD5"/>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75" autoAdjust="0"/>
    <p:restoredTop sz="97176" autoAdjust="0"/>
  </p:normalViewPr>
  <p:slideViewPr>
    <p:cSldViewPr snapToGrid="0" showGuides="1">
      <p:cViewPr varScale="1">
        <p:scale>
          <a:sx n="62" d="100"/>
          <a:sy n="62" d="100"/>
        </p:scale>
        <p:origin x="912" y="56"/>
      </p:cViewPr>
      <p:guideLst/>
    </p:cSldViewPr>
  </p:slideViewPr>
  <p:notesTextViewPr>
    <p:cViewPr>
      <p:scale>
        <a:sx n="85" d="100"/>
        <a:sy n="85" d="100"/>
      </p:scale>
      <p:origin x="0" y="0"/>
    </p:cViewPr>
  </p:notesTextViewPr>
  <p:notesViewPr>
    <p:cSldViewPr snapToGrid="0" showGuides="1">
      <p:cViewPr varScale="1">
        <p:scale>
          <a:sx n="84" d="100"/>
          <a:sy n="84" d="100"/>
        </p:scale>
        <p:origin x="2752" y="19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Open Sans" panose="020B0606030504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712B77-F7E2-4D68-A9CB-41B8CCDC9B29}" type="datetimeFigureOut">
              <a:rPr lang="en-US" smtClean="0">
                <a:latin typeface="Open Sans" panose="020B0606030504020204" pitchFamily="34" charset="0"/>
              </a:rPr>
              <a:t>7/5/2023</a:t>
            </a:fld>
            <a:endParaRPr lang="en-US" dirty="0">
              <a:latin typeface="Open Sans" panose="020B0606030504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Open Sans" panose="020B0606030504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C23351-3FB3-4478-AE7D-BEC670948232}" type="slidenum">
              <a:rPr lang="en-US" smtClean="0">
                <a:latin typeface="Open Sans" panose="020B0606030504020204" pitchFamily="34" charset="0"/>
              </a:rPr>
              <a:t>‹#›</a:t>
            </a:fld>
            <a:endParaRPr lang="en-US" dirty="0">
              <a:latin typeface="Open Sans" panose="020B0606030504020204" pitchFamily="34" charset="0"/>
            </a:endParaRPr>
          </a:p>
        </p:txBody>
      </p:sp>
    </p:spTree>
    <p:extLst>
      <p:ext uri="{BB962C8B-B14F-4D97-AF65-F5344CB8AC3E}">
        <p14:creationId xmlns:p14="http://schemas.microsoft.com/office/powerpoint/2010/main" val="39106458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pen Sans" panose="020B0606030504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pen Sans" panose="020B0606030504020204" pitchFamily="34" charset="0"/>
              </a:defRPr>
            </a:lvl1pPr>
          </a:lstStyle>
          <a:p>
            <a:fld id="{896A8DF4-6A87-4F69-8212-F0A65870B2F2}" type="datetimeFigureOut">
              <a:rPr lang="en-US" smtClean="0"/>
              <a:pPr/>
              <a:t>7/5/2023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pen Sans" panose="020B0606030504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pen Sans" panose="020B0606030504020204" pitchFamily="34" charset="0"/>
              </a:defRPr>
            </a:lvl1pPr>
          </a:lstStyle>
          <a:p>
            <a:fld id="{E21A7267-269F-4D26-9F96-B6358A06B982}" type="slidenum">
              <a:rPr lang="en-US" smtClean="0"/>
              <a:pPr/>
              <a:t>‹#›</a:t>
            </a:fld>
            <a:endParaRPr lang="en-US" dirty="0"/>
          </a:p>
        </p:txBody>
      </p:sp>
    </p:spTree>
    <p:extLst>
      <p:ext uri="{BB962C8B-B14F-4D97-AF65-F5344CB8AC3E}">
        <p14:creationId xmlns:p14="http://schemas.microsoft.com/office/powerpoint/2010/main" val="3410717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pen Sans" panose="020B0606030504020204" pitchFamily="34" charset="0"/>
        <a:ea typeface="+mn-ea"/>
        <a:cs typeface="+mn-cs"/>
      </a:defRPr>
    </a:lvl1pPr>
    <a:lvl2pPr marL="457200" algn="l" defTabSz="914400" rtl="0" eaLnBrk="1" latinLnBrk="0" hangingPunct="1">
      <a:defRPr sz="1200" b="0" i="0" kern="1200">
        <a:solidFill>
          <a:schemeClr val="tx1"/>
        </a:solidFill>
        <a:latin typeface="Open Sans" panose="020B0606030504020204" pitchFamily="34" charset="0"/>
        <a:ea typeface="+mn-ea"/>
        <a:cs typeface="+mn-cs"/>
      </a:defRPr>
    </a:lvl2pPr>
    <a:lvl3pPr marL="914400" algn="l" defTabSz="914400" rtl="0" eaLnBrk="1" latinLnBrk="0" hangingPunct="1">
      <a:defRPr sz="1200" b="0" i="0" kern="1200">
        <a:solidFill>
          <a:schemeClr val="tx1"/>
        </a:solidFill>
        <a:latin typeface="Open Sans" panose="020B0606030504020204" pitchFamily="34" charset="0"/>
        <a:ea typeface="+mn-ea"/>
        <a:cs typeface="+mn-cs"/>
      </a:defRPr>
    </a:lvl3pPr>
    <a:lvl4pPr marL="1371600" algn="l" defTabSz="914400" rtl="0" eaLnBrk="1" latinLnBrk="0" hangingPunct="1">
      <a:defRPr sz="1200" b="0" i="0" kern="1200">
        <a:solidFill>
          <a:schemeClr val="tx1"/>
        </a:solidFill>
        <a:latin typeface="Open Sans" panose="020B0606030504020204" pitchFamily="34" charset="0"/>
        <a:ea typeface="+mn-ea"/>
        <a:cs typeface="+mn-cs"/>
      </a:defRPr>
    </a:lvl4pPr>
    <a:lvl5pPr marL="1828800" algn="l" defTabSz="914400" rtl="0" eaLnBrk="1" latinLnBrk="0" hangingPunct="1">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t>1</a:t>
            </a:fld>
            <a:endParaRPr lang="en-US"/>
          </a:p>
        </p:txBody>
      </p:sp>
    </p:spTree>
    <p:extLst>
      <p:ext uri="{BB962C8B-B14F-4D97-AF65-F5344CB8AC3E}">
        <p14:creationId xmlns:p14="http://schemas.microsoft.com/office/powerpoint/2010/main" val="3850189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running a large language model, you have to choose an opensource model to run. There’s a lot of choose from and there’s new models coming out every week. The list here is the Hugging Face Leaderboard, a ranking list for open-source Large Language Models. Llama tends to be a popular option because of oh how easy it is to customize due to the weights of the model being leaked shortly after release. There are other models on the leaderboard, like Alpaca, that are trained on top of Llama. Falcon tends to be a popular option as well due to it’s #1 placement on the ranking list, however, the model does require quite a bit of resources at 40 billion parameters. However, notice the model below it uses 65 Billion parameters. A bigger model does not necessarily mean a better model. The chances are that a bigger model is going to be accurate, but a model could also apply a few tricks to be more efficient with the data given. </a:t>
            </a:r>
          </a:p>
        </p:txBody>
      </p:sp>
      <p:sp>
        <p:nvSpPr>
          <p:cNvPr id="4" name="Slide Number Placeholder 3"/>
          <p:cNvSpPr>
            <a:spLocks noGrp="1"/>
          </p:cNvSpPr>
          <p:nvPr>
            <p:ph type="sldNum" sz="quarter" idx="5"/>
          </p:nvPr>
        </p:nvSpPr>
        <p:spPr/>
        <p:txBody>
          <a:bodyPr/>
          <a:lstStyle/>
          <a:p>
            <a:fld id="{E21A7267-269F-4D26-9F96-B6358A06B982}" type="slidenum">
              <a:rPr lang="en-US" smtClean="0"/>
              <a:pPr/>
              <a:t>7</a:t>
            </a:fld>
            <a:endParaRPr lang="en-US" dirty="0"/>
          </a:p>
        </p:txBody>
      </p:sp>
    </p:spTree>
    <p:extLst>
      <p:ext uri="{BB962C8B-B14F-4D97-AF65-F5344CB8AC3E}">
        <p14:creationId xmlns:p14="http://schemas.microsoft.com/office/powerpoint/2010/main" val="309791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Things to consider when running your own LLM is how big you want your model to be, how many resources you have, and quantization, which will be talked about in the next slide.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Looking at this table, we see 4 different sizes for the Llama model, each with it’s own VRAM requirement. VRAM, being a special type of RAM within a GPU. The more VRAM, the bigger the model you can store. Like I mentioned before, the bigger the model does not necessarily mean the model will perform better. But the ability to hold more data can lead to better performance. We can see that the 7 billion parameter model will only require a Nvidia 3060 12GB, a consumer grade GPU. The performance of the 7 billion parameter model may work for your use case, but if you are looking for an experience closest to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chatGPT</a:t>
            </a:r>
            <a:r>
              <a:rPr lang="en-US" sz="1800" dirty="0">
                <a:effectLst/>
                <a:latin typeface="Calibri" panose="020F0502020204030204" pitchFamily="34" charset="0"/>
                <a:ea typeface="Calibri" panose="020F0502020204030204" pitchFamily="34" charset="0"/>
                <a:cs typeface="Times New Roman" panose="02020603050405020304" pitchFamily="18" charset="0"/>
              </a:rPr>
              <a:t>, you will most likely need to run the 30 billion or 65 billion parameter models. Although,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OpenAI</a:t>
            </a:r>
            <a:r>
              <a:rPr lang="en-US" sz="1800" dirty="0">
                <a:effectLst/>
                <a:latin typeface="Calibri" panose="020F0502020204030204" pitchFamily="34" charset="0"/>
                <a:ea typeface="Calibri" panose="020F0502020204030204" pitchFamily="34" charset="0"/>
                <a:cs typeface="Times New Roman" panose="02020603050405020304" pitchFamily="18" charset="0"/>
              </a:rPr>
              <a:t> does not publish their model sizes, most likely GPT-4 is much larger than 65 billion parameters. </a:t>
            </a:r>
          </a:p>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8</a:t>
            </a:fld>
            <a:endParaRPr lang="en-US" dirty="0"/>
          </a:p>
        </p:txBody>
      </p:sp>
    </p:spTree>
    <p:extLst>
      <p:ext uri="{BB962C8B-B14F-4D97-AF65-F5344CB8AC3E}">
        <p14:creationId xmlns:p14="http://schemas.microsoft.com/office/powerpoint/2010/main" val="2599034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Let’s say running your own model is a bit pricey for you. Or you only want to develop a prototype and don’t have a use for a graphics card after the project. In that case an API might be the solution for you.</a:t>
            </a:r>
          </a:p>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11</a:t>
            </a:fld>
            <a:endParaRPr lang="en-US" dirty="0"/>
          </a:p>
        </p:txBody>
      </p:sp>
    </p:spTree>
    <p:extLst>
      <p:ext uri="{BB962C8B-B14F-4D97-AF65-F5344CB8AC3E}">
        <p14:creationId xmlns:p14="http://schemas.microsoft.com/office/powerpoint/2010/main" val="3266325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token = ¾ word</a:t>
            </a:r>
          </a:p>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15</a:t>
            </a:fld>
            <a:endParaRPr lang="en-US" dirty="0"/>
          </a:p>
        </p:txBody>
      </p:sp>
    </p:spTree>
    <p:extLst>
      <p:ext uri="{BB962C8B-B14F-4D97-AF65-F5344CB8AC3E}">
        <p14:creationId xmlns:p14="http://schemas.microsoft.com/office/powerpoint/2010/main" val="34002380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90600" y="1575115"/>
            <a:ext cx="6165850" cy="1317382"/>
          </a:xfrm>
        </p:spPr>
        <p:txBody>
          <a:bodyPr anchor="b">
            <a:normAutofit/>
          </a:bodyPr>
          <a:lstStyle>
            <a:lvl1pPr algn="l">
              <a:defRPr sz="36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990599" y="3719997"/>
            <a:ext cx="5243147" cy="667120"/>
          </a:xfrm>
          <a:prstGeom prst="rect">
            <a:avLst/>
          </a:prstGeom>
        </p:spPr>
        <p:txBody>
          <a:bodyPr anchor="b">
            <a:noAutofit/>
          </a:bodyPr>
          <a:lstStyle>
            <a:lvl1pPr marL="0" indent="0" algn="l">
              <a:buNone/>
              <a:defRPr sz="1600" b="0" spc="0">
                <a:solidFill>
                  <a:schemeClr val="tx2">
                    <a:lumMod val="40000"/>
                    <a:lumOff val="60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PRESENTER OR AUTHOR NAMES</a:t>
            </a:r>
          </a:p>
        </p:txBody>
      </p:sp>
      <p:sp>
        <p:nvSpPr>
          <p:cNvPr id="27" name="Text Placeholder 26">
            <a:extLst>
              <a:ext uri="{FF2B5EF4-FFF2-40B4-BE49-F238E27FC236}">
                <a16:creationId xmlns:a16="http://schemas.microsoft.com/office/drawing/2014/main" id="{62ED528D-5375-6147-9677-05F4F59A3A33}"/>
              </a:ext>
            </a:extLst>
          </p:cNvPr>
          <p:cNvSpPr>
            <a:spLocks noGrp="1"/>
          </p:cNvSpPr>
          <p:nvPr>
            <p:ph type="body" sz="quarter" idx="10" hasCustomPrompt="1"/>
          </p:nvPr>
        </p:nvSpPr>
        <p:spPr>
          <a:xfrm>
            <a:off x="990600" y="3015777"/>
            <a:ext cx="6165850" cy="378587"/>
          </a:xfrm>
          <a:prstGeom prst="rect">
            <a:avLst/>
          </a:prstGeom>
        </p:spPr>
        <p:txBody>
          <a:bodyPr>
            <a:normAutofit/>
          </a:bodyPr>
          <a:lstStyle>
            <a:lvl1pPr marL="0" indent="0">
              <a:buNone/>
              <a:defRPr sz="2000">
                <a:solidFill>
                  <a:schemeClr val="bg2"/>
                </a:solidFill>
              </a:defRPr>
            </a:lvl1pPr>
          </a:lstStyle>
          <a:p>
            <a:pPr lvl="0"/>
            <a:r>
              <a:rPr lang="en-US" dirty="0"/>
              <a:t>Click to add subtitle</a:t>
            </a:r>
          </a:p>
        </p:txBody>
      </p:sp>
      <p:sp>
        <p:nvSpPr>
          <p:cNvPr id="20" name="Text Placeholder 24">
            <a:extLst>
              <a:ext uri="{FF2B5EF4-FFF2-40B4-BE49-F238E27FC236}">
                <a16:creationId xmlns:a16="http://schemas.microsoft.com/office/drawing/2014/main" id="{58F7247A-244D-6A48-BBB7-15233E751B35}"/>
              </a:ext>
            </a:extLst>
          </p:cNvPr>
          <p:cNvSpPr>
            <a:spLocks noGrp="1"/>
          </p:cNvSpPr>
          <p:nvPr>
            <p:ph type="body" sz="quarter" idx="15" hasCustomPrompt="1"/>
          </p:nvPr>
        </p:nvSpPr>
        <p:spPr>
          <a:xfrm>
            <a:off x="8725072" y="6629842"/>
            <a:ext cx="2107085" cy="122089"/>
          </a:xfrm>
          <a:prstGeom prst="rect">
            <a:avLst/>
          </a:prstGeom>
        </p:spPr>
        <p:txBody>
          <a:bodyPr lIns="0" tIns="0" rIns="0" bIns="0">
            <a:normAutofit/>
          </a:bodyPr>
          <a:lstStyle>
            <a:lvl1pPr marL="0" indent="0" algn="r">
              <a:buNone/>
              <a:defRPr sz="700" b="0" i="0" spc="50" baseline="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SAND XXXX-XXXX P</a:t>
            </a:r>
          </a:p>
        </p:txBody>
      </p:sp>
      <p:sp>
        <p:nvSpPr>
          <p:cNvPr id="22" name="Text Placeholder 4">
            <a:extLst>
              <a:ext uri="{FF2B5EF4-FFF2-40B4-BE49-F238E27FC236}">
                <a16:creationId xmlns:a16="http://schemas.microsoft.com/office/drawing/2014/main" id="{28DA6BE7-D5D1-5C4B-8879-A66353A8517F}"/>
              </a:ext>
            </a:extLst>
          </p:cNvPr>
          <p:cNvSpPr>
            <a:spLocks noGrp="1"/>
          </p:cNvSpPr>
          <p:nvPr>
            <p:ph type="body" sz="quarter" idx="22" hasCustomPrompt="1"/>
          </p:nvPr>
        </p:nvSpPr>
        <p:spPr>
          <a:xfrm>
            <a:off x="990600" y="4461152"/>
            <a:ext cx="4739640" cy="667120"/>
          </a:xfrm>
          <a:prstGeom prst="rect">
            <a:avLst/>
          </a:prstGeom>
        </p:spPr>
        <p:txBody>
          <a:bodyPr lIns="0" tIns="0" rIns="0" bIns="0">
            <a:normAutofit/>
          </a:bodyPr>
          <a:lstStyle>
            <a:lvl1pPr>
              <a:buFontTx/>
              <a:buNone/>
              <a:defRPr sz="1200" b="0" i="0" spc="5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DATE, LOCATION, OR ADDITIONAL CONTENT</a:t>
            </a:r>
          </a:p>
        </p:txBody>
      </p:sp>
      <p:pic>
        <p:nvPicPr>
          <p:cNvPr id="15" name="Picture 14">
            <a:extLst>
              <a:ext uri="{FF2B5EF4-FFF2-40B4-BE49-F238E27FC236}">
                <a16:creationId xmlns:a16="http://schemas.microsoft.com/office/drawing/2014/main" id="{4503A6FD-C173-A64C-B254-829092777B4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4288" r="-3731"/>
          <a:stretch/>
        </p:blipFill>
        <p:spPr>
          <a:xfrm>
            <a:off x="966239" y="553150"/>
            <a:ext cx="1271441" cy="492365"/>
          </a:xfrm>
          <a:prstGeom prst="rect">
            <a:avLst/>
          </a:prstGeom>
        </p:spPr>
      </p:pic>
      <p:sp>
        <p:nvSpPr>
          <p:cNvPr id="16" name="TextBox 15">
            <a:extLst>
              <a:ext uri="{FF2B5EF4-FFF2-40B4-BE49-F238E27FC236}">
                <a16:creationId xmlns:a16="http://schemas.microsoft.com/office/drawing/2014/main" id="{AC12122B-590E-9045-872C-38970E3FF20E}"/>
              </a:ext>
            </a:extLst>
          </p:cNvPr>
          <p:cNvSpPr txBox="1"/>
          <p:nvPr userDrawn="1"/>
        </p:nvSpPr>
        <p:spPr>
          <a:xfrm>
            <a:off x="912699" y="1098759"/>
            <a:ext cx="4710777" cy="307777"/>
          </a:xfrm>
          <a:prstGeom prst="rect">
            <a:avLst/>
          </a:prstGeom>
          <a:noFill/>
        </p:spPr>
        <p:txBody>
          <a:bodyPr wrap="none" rtlCol="0">
            <a:spAutoFit/>
          </a:bodyPr>
          <a:lstStyle/>
          <a:p>
            <a:r>
              <a:rPr lang="en-US" sz="1400" spc="150" baseline="0" dirty="0">
                <a:solidFill>
                  <a:schemeClr val="bg1"/>
                </a:solidFill>
                <a:latin typeface="+mj-lt"/>
              </a:rPr>
              <a:t>Exceptional service in the national interest</a:t>
            </a:r>
          </a:p>
        </p:txBody>
      </p:sp>
      <p:sp>
        <p:nvSpPr>
          <p:cNvPr id="19" name="TextBox 18">
            <a:extLst>
              <a:ext uri="{FF2B5EF4-FFF2-40B4-BE49-F238E27FC236}">
                <a16:creationId xmlns:a16="http://schemas.microsoft.com/office/drawing/2014/main" id="{1D369985-FB39-5049-971A-8BBBC56F2C4E}"/>
              </a:ext>
            </a:extLst>
          </p:cNvPr>
          <p:cNvSpPr txBox="1"/>
          <p:nvPr userDrawn="1"/>
        </p:nvSpPr>
        <p:spPr>
          <a:xfrm>
            <a:off x="5184673" y="6307251"/>
            <a:ext cx="5745678" cy="289951"/>
          </a:xfrm>
          <a:prstGeom prst="rect">
            <a:avLst/>
          </a:prstGeom>
          <a:noFill/>
        </p:spPr>
        <p:txBody>
          <a:bodyPr wrap="square" rtlCol="0">
            <a:spAutoFit/>
          </a:bodyPr>
          <a:lstStyle/>
          <a:p>
            <a:pPr algn="r">
              <a:lnSpc>
                <a:spcPct val="110000"/>
              </a:lnSpc>
            </a:pPr>
            <a:r>
              <a:rPr lang="en-US" sz="600" b="0" i="0" kern="1200" dirty="0">
                <a:solidFill>
                  <a:schemeClr val="bg2">
                    <a:lumMod val="50000"/>
                  </a:schemeClr>
                </a:solidFill>
                <a:effectLst/>
                <a:latin typeface="Open Sans" panose="020B0606030504020204" pitchFamily="34" charset="0"/>
                <a:ea typeface="+mn-ea"/>
                <a:cs typeface="+mn-cs"/>
              </a:rPr>
              <a:t>Sandia National Laboratories is a </a:t>
            </a:r>
            <a:r>
              <a:rPr lang="en-US" sz="600" b="0" i="0" kern="1200" dirty="0" err="1">
                <a:solidFill>
                  <a:schemeClr val="bg2">
                    <a:lumMod val="50000"/>
                  </a:schemeClr>
                </a:solidFill>
                <a:effectLst/>
                <a:latin typeface="Open Sans" panose="020B0606030504020204" pitchFamily="34" charset="0"/>
                <a:ea typeface="+mn-ea"/>
                <a:cs typeface="+mn-cs"/>
              </a:rPr>
              <a:t>multimission</a:t>
            </a:r>
            <a:r>
              <a:rPr lang="en-US" sz="600" b="0" i="0" kern="1200" dirty="0">
                <a:solidFill>
                  <a:schemeClr val="bg2">
                    <a:lumMod val="50000"/>
                  </a:schemeClr>
                </a:solidFill>
                <a:effectLst/>
                <a:latin typeface="Open Sans" panose="020B0606030504020204" pitchFamily="34" charset="0"/>
                <a:ea typeface="+mn-ea"/>
                <a:cs typeface="+mn-cs"/>
              </a:rPr>
              <a:t> laboratory managed and operated by National Technology and Engineering Solutions of Sandia LLC, a wholly owned subsidiary of Honeywell International Inc. for the U.S. Department of Energy’s National Nuclear Security Administration under contract DE-NA0003525.</a:t>
            </a:r>
            <a:endParaRPr lang="en-US" sz="600" b="0" i="0" dirty="0">
              <a:solidFill>
                <a:schemeClr val="bg2">
                  <a:lumMod val="50000"/>
                </a:schemeClr>
              </a:solidFill>
              <a:latin typeface="Open Sans" panose="020B0606030504020204" pitchFamily="34" charset="0"/>
            </a:endParaRPr>
          </a:p>
        </p:txBody>
      </p:sp>
      <p:pic>
        <p:nvPicPr>
          <p:cNvPr id="21" name="Picture 20">
            <a:extLst>
              <a:ext uri="{FF2B5EF4-FFF2-40B4-BE49-F238E27FC236}">
                <a16:creationId xmlns:a16="http://schemas.microsoft.com/office/drawing/2014/main" id="{5ADC7756-6766-FF46-BFDC-7CBCF88C2FB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965815" y="6362720"/>
            <a:ext cx="654939" cy="159193"/>
          </a:xfrm>
          <a:prstGeom prst="rect">
            <a:avLst/>
          </a:prstGeom>
        </p:spPr>
      </p:pic>
      <p:pic>
        <p:nvPicPr>
          <p:cNvPr id="23" name="Picture 22">
            <a:extLst>
              <a:ext uri="{FF2B5EF4-FFF2-40B4-BE49-F238E27FC236}">
                <a16:creationId xmlns:a16="http://schemas.microsoft.com/office/drawing/2014/main" id="{1B5135D8-0C79-D249-B01D-F828C9075378}"/>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1052075" y="6609587"/>
            <a:ext cx="463192" cy="134533"/>
          </a:xfrm>
          <a:prstGeom prst="rect">
            <a:avLst/>
          </a:prstGeom>
        </p:spPr>
      </p:pic>
    </p:spTree>
    <p:extLst>
      <p:ext uri="{BB962C8B-B14F-4D97-AF65-F5344CB8AC3E}">
        <p14:creationId xmlns:p14="http://schemas.microsoft.com/office/powerpoint/2010/main" val="726870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088423" y="2066192"/>
            <a:ext cx="3868616" cy="2795954"/>
          </a:xfrm>
        </p:spPr>
        <p:txBody>
          <a:bodyPr anchor="ctr">
            <a:normAutofit/>
          </a:bodyPr>
          <a:lstStyle>
            <a:lvl1pPr algn="ctr">
              <a:defRPr sz="4000">
                <a:solidFill>
                  <a:schemeClr val="bg1"/>
                </a:solidFill>
              </a:defRPr>
            </a:lvl1pPr>
          </a:lstStyle>
          <a:p>
            <a:r>
              <a:rPr lang="en-US" dirty="0"/>
              <a:t>CLICK TO edit subtitle</a:t>
            </a:r>
          </a:p>
        </p:txBody>
      </p:sp>
    </p:spTree>
    <p:extLst>
      <p:ext uri="{BB962C8B-B14F-4D97-AF65-F5344CB8AC3E}">
        <p14:creationId xmlns:p14="http://schemas.microsoft.com/office/powerpoint/2010/main" val="415352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31985" y="1627632"/>
            <a:ext cx="4598377" cy="3058669"/>
          </a:xfrm>
        </p:spPr>
        <p:txBody>
          <a:bodyPr anchor="b">
            <a:normAutofit/>
          </a:bodyPr>
          <a:lstStyle>
            <a:lvl1pPr algn="l">
              <a:defRPr sz="3600" baseline="0">
                <a:solidFill>
                  <a:schemeClr val="bg1"/>
                </a:solidFill>
              </a:defRPr>
            </a:lvl1pPr>
          </a:lstStyle>
          <a:p>
            <a:r>
              <a:rPr lang="en-US" dirty="0"/>
              <a:t>CLICK TO edit subtitle</a:t>
            </a:r>
          </a:p>
        </p:txBody>
      </p:sp>
    </p:spTree>
    <p:extLst>
      <p:ext uri="{BB962C8B-B14F-4D97-AF65-F5344CB8AC3E}">
        <p14:creationId xmlns:p14="http://schemas.microsoft.com/office/powerpoint/2010/main" val="3871361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627ED-C799-AA4A-BA7C-2FFFBEA251A4}"/>
              </a:ext>
            </a:extLst>
          </p:cNvPr>
          <p:cNvSpPr>
            <a:spLocks noGrp="1"/>
          </p:cNvSpPr>
          <p:nvPr>
            <p:ph type="title" hasCustomPrompt="1"/>
          </p:nvPr>
        </p:nvSpPr>
        <p:spPr>
          <a:xfrm>
            <a:off x="397764" y="408432"/>
            <a:ext cx="10096500" cy="688848"/>
          </a:xfrm>
        </p:spPr>
        <p:txBody>
          <a:bodyPr/>
          <a:lstStyle>
            <a:lvl1pPr>
              <a:defRPr cap="all" spc="50" baseline="0"/>
            </a:lvl1pPr>
          </a:lstStyle>
          <a:p>
            <a:r>
              <a:rPr lang="en-US" dirty="0"/>
              <a:t>CLICK TO EDIT TITLE</a:t>
            </a:r>
          </a:p>
        </p:txBody>
      </p:sp>
      <p:sp>
        <p:nvSpPr>
          <p:cNvPr id="5" name="Content Placeholder 4">
            <a:extLst>
              <a:ext uri="{FF2B5EF4-FFF2-40B4-BE49-F238E27FC236}">
                <a16:creationId xmlns:a16="http://schemas.microsoft.com/office/drawing/2014/main" id="{BAC6C40D-F7AE-5D42-B2A9-60C9F62ADE8A}"/>
              </a:ext>
            </a:extLst>
          </p:cNvPr>
          <p:cNvSpPr>
            <a:spLocks noGrp="1"/>
          </p:cNvSpPr>
          <p:nvPr>
            <p:ph sz="quarter" idx="11" hasCustomPrompt="1"/>
          </p:nvPr>
        </p:nvSpPr>
        <p:spPr>
          <a:xfrm>
            <a:off x="397764" y="1328928"/>
            <a:ext cx="11049000" cy="4690872"/>
          </a:xfrm>
        </p:spPr>
        <p:txBody>
          <a:body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2">
            <a:extLst>
              <a:ext uri="{FF2B5EF4-FFF2-40B4-BE49-F238E27FC236}">
                <a16:creationId xmlns:a16="http://schemas.microsoft.com/office/drawing/2014/main" id="{D79DB5EF-C54E-4309-A7A1-4E2D5E501F74}"/>
              </a:ext>
            </a:extLst>
          </p:cNvPr>
          <p:cNvSpPr>
            <a:spLocks noGrp="1"/>
          </p:cNvSpPr>
          <p:nvPr>
            <p:ph type="sldNum" sz="quarter" idx="4"/>
          </p:nvPr>
        </p:nvSpPr>
        <p:spPr>
          <a:xfrm>
            <a:off x="11544066" y="6624422"/>
            <a:ext cx="489438" cy="273050"/>
          </a:xfrm>
          <a:prstGeom prst="rect">
            <a:avLst/>
          </a:prstGeom>
        </p:spPr>
        <p:txBody>
          <a:bodyPr/>
          <a:lstStyle>
            <a:lvl1pPr algn="l">
              <a:defRPr sz="90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4879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nd_Double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7764" y="365466"/>
            <a:ext cx="10096500" cy="774779"/>
          </a:xfrm>
        </p:spPr>
        <p:txBody>
          <a:bodyPr/>
          <a:lstStyle>
            <a:lvl1pPr marL="0">
              <a:defRPr cap="all" spc="50" baseline="0"/>
            </a:lvl1pPr>
          </a:lstStyle>
          <a:p>
            <a:r>
              <a:rPr lang="en-US" dirty="0"/>
              <a:t>Click to add title</a:t>
            </a:r>
          </a:p>
        </p:txBody>
      </p:sp>
      <p:sp>
        <p:nvSpPr>
          <p:cNvPr id="3" name="Content Placeholder 2"/>
          <p:cNvSpPr>
            <a:spLocks noGrp="1"/>
          </p:cNvSpPr>
          <p:nvPr>
            <p:ph idx="1" hasCustomPrompt="1"/>
          </p:nvPr>
        </p:nvSpPr>
        <p:spPr>
          <a:xfrm>
            <a:off x="647700" y="1409701"/>
            <a:ext cx="5212412" cy="4610100"/>
          </a:xfrm>
          <a:prstGeom prst="rect">
            <a:avLst/>
          </a:prstGeom>
        </p:spPr>
        <p:txBody>
          <a:bodyPr/>
          <a:lstStyle>
            <a:lvl1pPr>
              <a:lnSpc>
                <a:spcPct val="100000"/>
              </a:lnSpc>
              <a:buFontTx/>
              <a:buNone/>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buFont typeface="Courier New" panose="02070309020205020404" pitchFamily="49" charset="0"/>
              <a:buChar char="o"/>
              <a:defRPr>
                <a:latin typeface="Open Sans" panose="020B0606030504020204" pitchFamily="34" charset="0"/>
              </a:defRPr>
            </a:lvl2pPr>
            <a:lvl3pPr>
              <a:lnSpc>
                <a:spcPct val="100000"/>
              </a:lnSpc>
              <a:buFont typeface="Courier New" panose="02070309020205020404" pitchFamily="49" charset="0"/>
              <a:buChar char="o"/>
              <a:defRPr>
                <a:latin typeface="Open Sans" panose="020B0606030504020204" pitchFamily="34" charset="0"/>
              </a:defRPr>
            </a:lvl3pPr>
            <a:lvl4pPr>
              <a:lnSpc>
                <a:spcPct val="100000"/>
              </a:lnSpc>
              <a:buFont typeface="Courier New" panose="02070309020205020404" pitchFamily="49" charset="0"/>
              <a:buChar char="o"/>
              <a:defRPr>
                <a:latin typeface="Open Sans" panose="020B0606030504020204" pitchFamily="34" charset="0"/>
              </a:defRPr>
            </a:lvl4pPr>
            <a:lvl5pPr>
              <a:lnSpc>
                <a:spcPct val="100000"/>
              </a:lnSpc>
              <a:buFont typeface="Courier New" panose="02070309020205020404" pitchFamily="49" charset="0"/>
              <a:buChar char="o"/>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p:txBody>
      </p:sp>
      <p:sp>
        <p:nvSpPr>
          <p:cNvPr id="6" name="Content Placeholder 2">
            <a:extLst>
              <a:ext uri="{FF2B5EF4-FFF2-40B4-BE49-F238E27FC236}">
                <a16:creationId xmlns:a16="http://schemas.microsoft.com/office/drawing/2014/main" id="{5D970262-8623-2B46-A712-FEE93CC93EDE}"/>
              </a:ext>
            </a:extLst>
          </p:cNvPr>
          <p:cNvSpPr>
            <a:spLocks noGrp="1"/>
          </p:cNvSpPr>
          <p:nvPr>
            <p:ph idx="10" hasCustomPrompt="1"/>
          </p:nvPr>
        </p:nvSpPr>
        <p:spPr>
          <a:xfrm>
            <a:off x="6331888" y="1409700"/>
            <a:ext cx="5364812" cy="4610101"/>
          </a:xfrm>
          <a:prstGeom prst="rect">
            <a:avLst/>
          </a:prstGeom>
        </p:spPr>
        <p:txBody>
          <a:bodyPr/>
          <a:lstStyle>
            <a:lvl1pPr>
              <a:lnSpc>
                <a:spcPct val="100000"/>
              </a:lnSpc>
              <a:buFontTx/>
              <a:buNone/>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buFont typeface="Wingdings" pitchFamily="2" charset="2"/>
              <a:buChar char="§"/>
              <a:defRPr>
                <a:latin typeface="Open Sans" panose="020B0606030504020204" pitchFamily="34" charset="0"/>
              </a:defRPr>
            </a:lvl2pPr>
            <a:lvl3pPr>
              <a:lnSpc>
                <a:spcPct val="100000"/>
              </a:lnSpc>
              <a:buFont typeface="Wingdings" pitchFamily="2" charset="2"/>
              <a:buChar char="§"/>
              <a:defRPr>
                <a:latin typeface="Open Sans" panose="020B0606030504020204" pitchFamily="34" charset="0"/>
              </a:defRPr>
            </a:lvl3pPr>
            <a:lvl4pPr>
              <a:lnSpc>
                <a:spcPct val="100000"/>
              </a:lnSpc>
              <a:buFont typeface="Wingdings" pitchFamily="2" charset="2"/>
              <a:buChar char="§"/>
              <a:defRPr>
                <a:latin typeface="Open Sans" panose="020B0606030504020204" pitchFamily="34" charset="0"/>
              </a:defRPr>
            </a:lvl4pPr>
            <a:lvl5pPr>
              <a:lnSpc>
                <a:spcPct val="100000"/>
              </a:lnSpc>
              <a:buFont typeface="Wingdings" pitchFamily="2" charset="2"/>
              <a:buChar cha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p:txBody>
      </p:sp>
      <p:sp>
        <p:nvSpPr>
          <p:cNvPr id="12" name="Slide Number Placeholder 2">
            <a:extLst>
              <a:ext uri="{FF2B5EF4-FFF2-40B4-BE49-F238E27FC236}">
                <a16:creationId xmlns:a16="http://schemas.microsoft.com/office/drawing/2014/main" id="{8A1230A1-9156-430E-9A11-4AE24BE93A86}"/>
              </a:ext>
            </a:extLst>
          </p:cNvPr>
          <p:cNvSpPr>
            <a:spLocks noGrp="1"/>
          </p:cNvSpPr>
          <p:nvPr>
            <p:ph type="sldNum" sz="quarter" idx="4"/>
          </p:nvPr>
        </p:nvSpPr>
        <p:spPr>
          <a:xfrm>
            <a:off x="11544066" y="6624422"/>
            <a:ext cx="489438" cy="273050"/>
          </a:xfrm>
          <a:prstGeom prst="rect">
            <a:avLst/>
          </a:prstGeom>
        </p:spPr>
        <p:txBody>
          <a:bodyPr/>
          <a:lstStyle>
            <a:lvl1pPr algn="l">
              <a:defRPr sz="90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244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7764" y="371562"/>
            <a:ext cx="10096500" cy="774779"/>
          </a:xfrm>
        </p:spPr>
        <p:txBody>
          <a:bodyPr/>
          <a:lstStyle>
            <a:lvl1pPr marL="0">
              <a:defRPr/>
            </a:lvl1pPr>
          </a:lstStyle>
          <a:p>
            <a:r>
              <a:rPr lang="en-US" dirty="0"/>
              <a:t>TITLE ONLY - CLICK TO ADD TITLE</a:t>
            </a:r>
          </a:p>
        </p:txBody>
      </p:sp>
      <p:sp>
        <p:nvSpPr>
          <p:cNvPr id="9" name="Slide Number Placeholder 2">
            <a:extLst>
              <a:ext uri="{FF2B5EF4-FFF2-40B4-BE49-F238E27FC236}">
                <a16:creationId xmlns:a16="http://schemas.microsoft.com/office/drawing/2014/main" id="{85EF0304-52E2-4F19-A450-73AD468711C8}"/>
              </a:ext>
            </a:extLst>
          </p:cNvPr>
          <p:cNvSpPr>
            <a:spLocks noGrp="1"/>
          </p:cNvSpPr>
          <p:nvPr>
            <p:ph type="sldNum" sz="quarter" idx="4"/>
          </p:nvPr>
        </p:nvSpPr>
        <p:spPr>
          <a:xfrm>
            <a:off x="11544066" y="6624422"/>
            <a:ext cx="489438" cy="273050"/>
          </a:xfrm>
          <a:prstGeom prst="rect">
            <a:avLst/>
          </a:prstGeom>
        </p:spPr>
        <p:txBody>
          <a:bodyPr/>
          <a:lstStyle>
            <a:lvl1pPr algn="l">
              <a:defRPr sz="90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0032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Slide">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FAD9A312-C7ED-410D-B833-CD48BFAECF28}"/>
              </a:ext>
            </a:extLst>
          </p:cNvPr>
          <p:cNvSpPr>
            <a:spLocks noGrp="1"/>
          </p:cNvSpPr>
          <p:nvPr>
            <p:ph type="sldNum" sz="quarter" idx="4"/>
          </p:nvPr>
        </p:nvSpPr>
        <p:spPr>
          <a:xfrm>
            <a:off x="11544066" y="6624422"/>
            <a:ext cx="489438" cy="273050"/>
          </a:xfrm>
          <a:prstGeom prst="rect">
            <a:avLst/>
          </a:prstGeom>
        </p:spPr>
        <p:txBody>
          <a:bodyPr/>
          <a:lstStyle>
            <a:lvl1pPr algn="l">
              <a:defRPr sz="90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807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CAC4959A-AD2F-9049-854D-6985DFCF4E46}"/>
              </a:ext>
            </a:extLst>
          </p:cNvPr>
          <p:cNvSpPr>
            <a:spLocks noGrp="1"/>
          </p:cNvSpPr>
          <p:nvPr>
            <p:ph type="body" idx="1"/>
          </p:nvPr>
        </p:nvSpPr>
        <p:spPr>
          <a:xfrm>
            <a:off x="490728" y="1328928"/>
            <a:ext cx="11042478" cy="4590567"/>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490728" y="236873"/>
            <a:ext cx="10096500" cy="774779"/>
          </a:xfrm>
          <a:prstGeom prst="rect">
            <a:avLst/>
          </a:prstGeom>
        </p:spPr>
        <p:txBody>
          <a:bodyPr vert="horz" lIns="0" tIns="0" rIns="0" bIns="0" rtlCol="0" anchor="ctr">
            <a:normAutofit/>
          </a:bodyPr>
          <a:lstStyle/>
          <a:p>
            <a:r>
              <a:rPr lang="en-US" dirty="0"/>
              <a:t>CLICK TO EDIT MASTER TITLE STYLE</a:t>
            </a:r>
          </a:p>
        </p:txBody>
      </p:sp>
      <p:sp>
        <p:nvSpPr>
          <p:cNvPr id="11" name="Slide Number Placeholder 2">
            <a:extLst>
              <a:ext uri="{FF2B5EF4-FFF2-40B4-BE49-F238E27FC236}">
                <a16:creationId xmlns:a16="http://schemas.microsoft.com/office/drawing/2014/main" id="{B363BD05-448E-4A55-A2A9-07D15B68E157}"/>
              </a:ext>
            </a:extLst>
          </p:cNvPr>
          <p:cNvSpPr>
            <a:spLocks noGrp="1"/>
          </p:cNvSpPr>
          <p:nvPr>
            <p:ph type="sldNum" sz="quarter" idx="4"/>
          </p:nvPr>
        </p:nvSpPr>
        <p:spPr>
          <a:xfrm>
            <a:off x="11544066" y="6624422"/>
            <a:ext cx="489438" cy="273050"/>
          </a:xfrm>
          <a:prstGeom prst="rect">
            <a:avLst/>
          </a:prstGeom>
        </p:spPr>
        <p:txBody>
          <a:bodyPr/>
          <a:lstStyle>
            <a:lvl1pPr algn="l">
              <a:defRPr sz="90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90262625"/>
      </p:ext>
    </p:extLst>
  </p:cSld>
  <p:clrMap bg1="lt1" tx1="dk1" bg2="lt2" tx2="dk2" accent1="accent1" accent2="accent2" accent3="accent3" accent4="accent4" accent5="accent5" accent6="accent6" hlink="hlink" folHlink="folHlink"/>
  <p:sldLayoutIdLst>
    <p:sldLayoutId id="2147483767" r:id="rId1"/>
    <p:sldLayoutId id="2147483733" r:id="rId2"/>
    <p:sldLayoutId id="2147483758" r:id="rId3"/>
    <p:sldLayoutId id="2147483763" r:id="rId4"/>
    <p:sldLayoutId id="2147483760" r:id="rId5"/>
    <p:sldLayoutId id="2147483761" r:id="rId6"/>
    <p:sldLayoutId id="2147483762"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2400" kern="1200" cap="all" spc="50" baseline="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xml"/><Relationship Id="rId7" Type="http://schemas.microsoft.com/office/2007/relationships/hdphoto" Target="../media/hdphoto2.wdp"/><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D27AFEB-8A63-4AF7-AB9F-ED45EF4623AB}"/>
              </a:ext>
            </a:extLst>
          </p:cNvPr>
          <p:cNvSpPr>
            <a:spLocks noGrp="1"/>
          </p:cNvSpPr>
          <p:nvPr>
            <p:ph type="ctrTitle"/>
          </p:nvPr>
        </p:nvSpPr>
        <p:spPr/>
        <p:txBody>
          <a:bodyPr>
            <a:normAutofit fontScale="90000"/>
          </a:bodyPr>
          <a:lstStyle/>
          <a:p>
            <a:r>
              <a:rPr lang="en-US" dirty="0"/>
              <a:t>The cost of Large language Models Solutions</a:t>
            </a:r>
          </a:p>
        </p:txBody>
      </p:sp>
      <p:sp>
        <p:nvSpPr>
          <p:cNvPr id="20" name="Subtitle 19">
            <a:extLst>
              <a:ext uri="{FF2B5EF4-FFF2-40B4-BE49-F238E27FC236}">
                <a16:creationId xmlns:a16="http://schemas.microsoft.com/office/drawing/2014/main" id="{CD3B271D-85AB-4CA1-8C48-0698FC6EDB46}"/>
              </a:ext>
            </a:extLst>
          </p:cNvPr>
          <p:cNvSpPr>
            <a:spLocks noGrp="1"/>
          </p:cNvSpPr>
          <p:nvPr>
            <p:ph type="subTitle" idx="1"/>
          </p:nvPr>
        </p:nvSpPr>
        <p:spPr>
          <a:xfrm>
            <a:off x="990600" y="3728386"/>
            <a:ext cx="5243147" cy="667120"/>
          </a:xfrm>
        </p:spPr>
        <p:txBody>
          <a:bodyPr/>
          <a:lstStyle/>
          <a:p>
            <a:r>
              <a:rPr lang="en-US" dirty="0"/>
              <a:t>Henry Wong (5683)</a:t>
            </a:r>
          </a:p>
        </p:txBody>
      </p:sp>
      <p:sp>
        <p:nvSpPr>
          <p:cNvPr id="21" name="Text Placeholder 20">
            <a:extLst>
              <a:ext uri="{FF2B5EF4-FFF2-40B4-BE49-F238E27FC236}">
                <a16:creationId xmlns:a16="http://schemas.microsoft.com/office/drawing/2014/main" id="{8D5435CD-9073-436C-9D01-9B19092B21FA}"/>
              </a:ext>
            </a:extLst>
          </p:cNvPr>
          <p:cNvSpPr>
            <a:spLocks noGrp="1"/>
          </p:cNvSpPr>
          <p:nvPr>
            <p:ph type="body" sz="quarter" idx="10"/>
          </p:nvPr>
        </p:nvSpPr>
        <p:spPr/>
        <p:txBody>
          <a:bodyPr/>
          <a:lstStyle/>
          <a:p>
            <a:endParaRPr lang="en-US" dirty="0"/>
          </a:p>
        </p:txBody>
      </p:sp>
      <p:sp>
        <p:nvSpPr>
          <p:cNvPr id="22" name="Text Placeholder 21">
            <a:extLst>
              <a:ext uri="{FF2B5EF4-FFF2-40B4-BE49-F238E27FC236}">
                <a16:creationId xmlns:a16="http://schemas.microsoft.com/office/drawing/2014/main" id="{C439CA68-5CB8-4AF9-B19E-8A31BA4970BC}"/>
              </a:ext>
            </a:extLst>
          </p:cNvPr>
          <p:cNvSpPr>
            <a:spLocks noGrp="1"/>
          </p:cNvSpPr>
          <p:nvPr>
            <p:ph type="body" sz="quarter" idx="15"/>
          </p:nvPr>
        </p:nvSpPr>
        <p:spPr/>
        <p:txBody>
          <a:bodyPr/>
          <a:lstStyle/>
          <a:p>
            <a:endParaRPr lang="en-US"/>
          </a:p>
        </p:txBody>
      </p:sp>
      <p:sp>
        <p:nvSpPr>
          <p:cNvPr id="23" name="Text Placeholder 22">
            <a:extLst>
              <a:ext uri="{FF2B5EF4-FFF2-40B4-BE49-F238E27FC236}">
                <a16:creationId xmlns:a16="http://schemas.microsoft.com/office/drawing/2014/main" id="{E9C6B457-F3BC-4DBB-B843-F8E47C2B1186}"/>
              </a:ext>
            </a:extLst>
          </p:cNvPr>
          <p:cNvSpPr>
            <a:spLocks noGrp="1"/>
          </p:cNvSpPr>
          <p:nvPr>
            <p:ph type="body" sz="quarter" idx="22"/>
          </p:nvPr>
        </p:nvSpPr>
        <p:spPr/>
        <p:txBody>
          <a:bodyPr/>
          <a:lstStyle/>
          <a:p>
            <a:r>
              <a:rPr lang="en-US" dirty="0"/>
              <a:t>July 17, 2023</a:t>
            </a:r>
          </a:p>
          <a:p>
            <a:r>
              <a:rPr lang="en-US" dirty="0"/>
              <a:t>2023 MLDL Workshop</a:t>
            </a:r>
          </a:p>
        </p:txBody>
      </p:sp>
      <p:sp>
        <p:nvSpPr>
          <p:cNvPr id="33" name="TextBox 32">
            <a:extLst>
              <a:ext uri="{FF2B5EF4-FFF2-40B4-BE49-F238E27FC236}">
                <a16:creationId xmlns:a16="http://schemas.microsoft.com/office/drawing/2014/main" id="{13E54DF6-4A33-0F44-BFF9-3FDCAA65F7F8}"/>
              </a:ext>
            </a:extLst>
          </p:cNvPr>
          <p:cNvSpPr txBox="1"/>
          <p:nvPr/>
        </p:nvSpPr>
        <p:spPr>
          <a:xfrm>
            <a:off x="3438144" y="3596640"/>
            <a:ext cx="0" cy="0"/>
          </a:xfrm>
          <a:prstGeom prst="rect">
            <a:avLst/>
          </a:prstGeom>
        </p:spPr>
        <p:txBody>
          <a:bodyPr vert="horz" wrap="none" lIns="91440" tIns="45720" rIns="91440" bIns="45720" rtlCol="0">
            <a:noAutofit/>
          </a:bodyPr>
          <a:lstStyle/>
          <a:p>
            <a:pPr algn="l"/>
            <a:endParaRPr lang="en-US" dirty="0">
              <a:latin typeface="Open Sans" panose="020B0606030504020204" pitchFamily="34" charset="0"/>
            </a:endParaRPr>
          </a:p>
        </p:txBody>
      </p:sp>
      <p:pic>
        <p:nvPicPr>
          <p:cNvPr id="24" name="Audio 23">
            <a:hlinkClick r:id="" action="ppaction://media"/>
            <a:extLst>
              <a:ext uri="{FF2B5EF4-FFF2-40B4-BE49-F238E27FC236}">
                <a16:creationId xmlns:a16="http://schemas.microsoft.com/office/drawing/2014/main" id="{C06D2911-84E0-4B5A-B689-8200990307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81726346"/>
      </p:ext>
    </p:extLst>
  </p:cSld>
  <p:clrMapOvr>
    <a:masterClrMapping/>
  </p:clrMapOvr>
  <mc:AlternateContent xmlns:mc="http://schemas.openxmlformats.org/markup-compatibility/2006" xmlns:p14="http://schemas.microsoft.com/office/powerpoint/2010/main">
    <mc:Choice Requires="p14">
      <p:transition spd="med" p14:dur="700" advTm="19840">
        <p:fade/>
      </p:transition>
    </mc:Choice>
    <mc:Fallback xmlns="">
      <p:transition spd="med" advTm="198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087831-B91D-47D1-8B4F-BF82D3F2FAF0}"/>
              </a:ext>
            </a:extLst>
          </p:cNvPr>
          <p:cNvSpPr>
            <a:spLocks noGrp="1"/>
          </p:cNvSpPr>
          <p:nvPr>
            <p:ph type="sldNum" sz="quarter" idx="4"/>
          </p:nvPr>
        </p:nvSpPr>
        <p:spPr/>
        <p:txBody>
          <a:bodyPr/>
          <a:lstStyle/>
          <a:p>
            <a:fld id="{4FAB73BC-B049-4115-A692-8D63A059BFB8}" type="slidenum">
              <a:rPr lang="en-US" smtClean="0"/>
              <a:pPr/>
              <a:t>10</a:t>
            </a:fld>
            <a:endParaRPr lang="en-US" dirty="0"/>
          </a:p>
        </p:txBody>
      </p:sp>
      <p:graphicFrame>
        <p:nvGraphicFramePr>
          <p:cNvPr id="3" name="Table 5">
            <a:extLst>
              <a:ext uri="{FF2B5EF4-FFF2-40B4-BE49-F238E27FC236}">
                <a16:creationId xmlns:a16="http://schemas.microsoft.com/office/drawing/2014/main" id="{CC63AE6E-B31D-4F7D-B749-9FEB1807CE9A}"/>
              </a:ext>
            </a:extLst>
          </p:cNvPr>
          <p:cNvGraphicFramePr>
            <a:graphicFrameLocks noGrp="1"/>
          </p:cNvGraphicFramePr>
          <p:nvPr>
            <p:extLst>
              <p:ext uri="{D42A27DB-BD31-4B8C-83A1-F6EECF244321}">
                <p14:modId xmlns:p14="http://schemas.microsoft.com/office/powerpoint/2010/main" val="966735983"/>
              </p:ext>
            </p:extLst>
          </p:nvPr>
        </p:nvGraphicFramePr>
        <p:xfrm>
          <a:off x="2273520" y="581942"/>
          <a:ext cx="7644955" cy="2262560"/>
        </p:xfrm>
        <a:graphic>
          <a:graphicData uri="http://schemas.openxmlformats.org/drawingml/2006/table">
            <a:tbl>
              <a:tblPr firstRow="1" bandRow="1">
                <a:tableStyleId>{5C22544A-7EE6-4342-B048-85BDC9FD1C3A}</a:tableStyleId>
              </a:tblPr>
              <a:tblGrid>
                <a:gridCol w="1528991">
                  <a:extLst>
                    <a:ext uri="{9D8B030D-6E8A-4147-A177-3AD203B41FA5}">
                      <a16:colId xmlns:a16="http://schemas.microsoft.com/office/drawing/2014/main" val="616316811"/>
                    </a:ext>
                  </a:extLst>
                </a:gridCol>
                <a:gridCol w="1528991">
                  <a:extLst>
                    <a:ext uri="{9D8B030D-6E8A-4147-A177-3AD203B41FA5}">
                      <a16:colId xmlns:a16="http://schemas.microsoft.com/office/drawing/2014/main" val="1270030020"/>
                    </a:ext>
                  </a:extLst>
                </a:gridCol>
                <a:gridCol w="1528991">
                  <a:extLst>
                    <a:ext uri="{9D8B030D-6E8A-4147-A177-3AD203B41FA5}">
                      <a16:colId xmlns:a16="http://schemas.microsoft.com/office/drawing/2014/main" val="1812962970"/>
                    </a:ext>
                  </a:extLst>
                </a:gridCol>
                <a:gridCol w="1528991">
                  <a:extLst>
                    <a:ext uri="{9D8B030D-6E8A-4147-A177-3AD203B41FA5}">
                      <a16:colId xmlns:a16="http://schemas.microsoft.com/office/drawing/2014/main" val="3476682927"/>
                    </a:ext>
                  </a:extLst>
                </a:gridCol>
                <a:gridCol w="1528991">
                  <a:extLst>
                    <a:ext uri="{9D8B030D-6E8A-4147-A177-3AD203B41FA5}">
                      <a16:colId xmlns:a16="http://schemas.microsoft.com/office/drawing/2014/main" val="1673621657"/>
                    </a:ext>
                  </a:extLst>
                </a:gridCol>
              </a:tblGrid>
              <a:tr h="921440">
                <a:tc>
                  <a:txBody>
                    <a:bodyPr/>
                    <a:lstStyle/>
                    <a:p>
                      <a:r>
                        <a:rPr lang="en-US" sz="1600" dirty="0"/>
                        <a:t>Size (in Parameters)</a:t>
                      </a:r>
                    </a:p>
                  </a:txBody>
                  <a:tcPr/>
                </a:tc>
                <a:tc>
                  <a:txBody>
                    <a:bodyPr/>
                    <a:lstStyle/>
                    <a:p>
                      <a:r>
                        <a:rPr lang="en-US" sz="1600" dirty="0"/>
                        <a:t>Minimum Total VRAM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GPU Examples (Nvidia)</a:t>
                      </a:r>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RAM/Swap to Load</a:t>
                      </a:r>
                    </a:p>
                    <a:p>
                      <a:endParaRPr lang="en-US" sz="1600" dirty="0"/>
                    </a:p>
                  </a:txBody>
                  <a:tcPr/>
                </a:tc>
                <a:tc>
                  <a:txBody>
                    <a:bodyPr/>
                    <a:lstStyle/>
                    <a:p>
                      <a:r>
                        <a:rPr lang="en-US" sz="1600" dirty="0"/>
                        <a:t>GPU Cost</a:t>
                      </a:r>
                    </a:p>
                  </a:txBody>
                  <a:tcPr/>
                </a:tc>
                <a:extLst>
                  <a:ext uri="{0D108BD9-81ED-4DB2-BD59-A6C34878D82A}">
                    <a16:rowId xmlns:a16="http://schemas.microsoft.com/office/drawing/2014/main" val="2847914209"/>
                  </a:ext>
                </a:extLst>
              </a:tr>
              <a:tr h="287458">
                <a:tc>
                  <a:txBody>
                    <a:bodyPr/>
                    <a:lstStyle/>
                    <a:p>
                      <a:r>
                        <a:rPr lang="en-US" sz="1600" dirty="0"/>
                        <a:t>7 Billion</a:t>
                      </a:r>
                    </a:p>
                  </a:txBody>
                  <a:tcPr/>
                </a:tc>
                <a:tc>
                  <a:txBody>
                    <a:bodyPr/>
                    <a:lstStyle/>
                    <a:p>
                      <a:r>
                        <a:rPr lang="en-US" sz="1600" dirty="0"/>
                        <a:t>10 GB</a:t>
                      </a:r>
                    </a:p>
                  </a:txBody>
                  <a:tcPr/>
                </a:tc>
                <a:tc>
                  <a:txBody>
                    <a:bodyPr/>
                    <a:lstStyle/>
                    <a:p>
                      <a:r>
                        <a:rPr lang="en-US" sz="1600" dirty="0"/>
                        <a:t>3060 12GB</a:t>
                      </a:r>
                    </a:p>
                  </a:txBody>
                  <a:tcPr/>
                </a:tc>
                <a:tc>
                  <a:txBody>
                    <a:bodyPr/>
                    <a:lstStyle/>
                    <a:p>
                      <a:r>
                        <a:rPr lang="en-US" sz="1600" dirty="0"/>
                        <a:t>24 GB</a:t>
                      </a:r>
                    </a:p>
                  </a:txBody>
                  <a:tcPr/>
                </a:tc>
                <a:tc>
                  <a:txBody>
                    <a:bodyPr/>
                    <a:lstStyle/>
                    <a:p>
                      <a:r>
                        <a:rPr lang="en-US" sz="1600" dirty="0"/>
                        <a:t>~$400</a:t>
                      </a:r>
                    </a:p>
                  </a:txBody>
                  <a:tcPr/>
                </a:tc>
                <a:extLst>
                  <a:ext uri="{0D108BD9-81ED-4DB2-BD59-A6C34878D82A}">
                    <a16:rowId xmlns:a16="http://schemas.microsoft.com/office/drawing/2014/main" val="4170815300"/>
                  </a:ext>
                </a:extLst>
              </a:tr>
              <a:tr h="287458">
                <a:tc>
                  <a:txBody>
                    <a:bodyPr/>
                    <a:lstStyle/>
                    <a:p>
                      <a:r>
                        <a:rPr lang="en-US" sz="1600" dirty="0"/>
                        <a:t>13 Billion</a:t>
                      </a:r>
                    </a:p>
                  </a:txBody>
                  <a:tcPr/>
                </a:tc>
                <a:tc>
                  <a:txBody>
                    <a:bodyPr/>
                    <a:lstStyle/>
                    <a:p>
                      <a:r>
                        <a:rPr lang="en-US" sz="1600" dirty="0"/>
                        <a:t>20 GB</a:t>
                      </a:r>
                    </a:p>
                  </a:txBody>
                  <a:tcPr/>
                </a:tc>
                <a:tc>
                  <a:txBody>
                    <a:bodyPr/>
                    <a:lstStyle/>
                    <a:p>
                      <a:r>
                        <a:rPr lang="en-US" sz="1600" dirty="0"/>
                        <a:t>3090, 4090</a:t>
                      </a:r>
                    </a:p>
                  </a:txBody>
                  <a:tcPr/>
                </a:tc>
                <a:tc>
                  <a:txBody>
                    <a:bodyPr/>
                    <a:lstStyle/>
                    <a:p>
                      <a:r>
                        <a:rPr lang="en-US" sz="1600" dirty="0"/>
                        <a:t>32 GB</a:t>
                      </a:r>
                    </a:p>
                  </a:txBody>
                  <a:tcPr/>
                </a:tc>
                <a:tc>
                  <a:txBody>
                    <a:bodyPr/>
                    <a:lstStyle/>
                    <a:p>
                      <a:r>
                        <a:rPr lang="en-US" sz="1600" dirty="0"/>
                        <a:t>~$1,500</a:t>
                      </a:r>
                    </a:p>
                  </a:txBody>
                  <a:tcPr/>
                </a:tc>
                <a:extLst>
                  <a:ext uri="{0D108BD9-81ED-4DB2-BD59-A6C34878D82A}">
                    <a16:rowId xmlns:a16="http://schemas.microsoft.com/office/drawing/2014/main" val="1728825837"/>
                  </a:ext>
                </a:extLst>
              </a:tr>
              <a:tr h="287458">
                <a:tc>
                  <a:txBody>
                    <a:bodyPr/>
                    <a:lstStyle/>
                    <a:p>
                      <a:r>
                        <a:rPr lang="en-US" sz="1600" dirty="0"/>
                        <a:t>30 Billion</a:t>
                      </a:r>
                    </a:p>
                  </a:txBody>
                  <a:tcPr/>
                </a:tc>
                <a:tc>
                  <a:txBody>
                    <a:bodyPr/>
                    <a:lstStyle/>
                    <a:p>
                      <a:r>
                        <a:rPr lang="en-US" sz="1600" dirty="0"/>
                        <a:t>40 GB</a:t>
                      </a:r>
                    </a:p>
                  </a:txBody>
                  <a:tcPr/>
                </a:tc>
                <a:tc>
                  <a:txBody>
                    <a:bodyPr/>
                    <a:lstStyle/>
                    <a:p>
                      <a:r>
                        <a:rPr lang="en-US" sz="1600" dirty="0"/>
                        <a:t>A600, A100</a:t>
                      </a:r>
                    </a:p>
                  </a:txBody>
                  <a:tcPr/>
                </a:tc>
                <a:tc>
                  <a:txBody>
                    <a:bodyPr/>
                    <a:lstStyle/>
                    <a:p>
                      <a:r>
                        <a:rPr lang="en-US" sz="1600" dirty="0"/>
                        <a:t>64 GB</a:t>
                      </a:r>
                    </a:p>
                  </a:txBody>
                  <a:tcPr/>
                </a:tc>
                <a:tc>
                  <a:txBody>
                    <a:bodyPr/>
                    <a:lstStyle/>
                    <a:p>
                      <a:r>
                        <a:rPr lang="en-US" sz="1600" dirty="0"/>
                        <a:t>~$4,500</a:t>
                      </a:r>
                    </a:p>
                  </a:txBody>
                  <a:tcPr/>
                </a:tc>
                <a:extLst>
                  <a:ext uri="{0D108BD9-81ED-4DB2-BD59-A6C34878D82A}">
                    <a16:rowId xmlns:a16="http://schemas.microsoft.com/office/drawing/2014/main" val="1794093228"/>
                  </a:ext>
                </a:extLst>
              </a:tr>
              <a:tr h="287458">
                <a:tc>
                  <a:txBody>
                    <a:bodyPr/>
                    <a:lstStyle/>
                    <a:p>
                      <a:r>
                        <a:rPr lang="en-US" sz="1600" dirty="0"/>
                        <a:t>65 Billion</a:t>
                      </a:r>
                    </a:p>
                  </a:txBody>
                  <a:tcPr/>
                </a:tc>
                <a:tc>
                  <a:txBody>
                    <a:bodyPr/>
                    <a:lstStyle/>
                    <a:p>
                      <a:r>
                        <a:rPr lang="en-US" sz="1600" dirty="0"/>
                        <a:t>80 GB</a:t>
                      </a:r>
                    </a:p>
                  </a:txBody>
                  <a:tcPr/>
                </a:tc>
                <a:tc>
                  <a:txBody>
                    <a:bodyPr/>
                    <a:lstStyle/>
                    <a:p>
                      <a:r>
                        <a:rPr lang="en-US" sz="1600" dirty="0"/>
                        <a:t>A100 80GB</a:t>
                      </a:r>
                    </a:p>
                  </a:txBody>
                  <a:tcPr/>
                </a:tc>
                <a:tc>
                  <a:txBody>
                    <a:bodyPr/>
                    <a:lstStyle/>
                    <a:p>
                      <a:r>
                        <a:rPr lang="en-US" sz="1600" dirty="0"/>
                        <a:t>128 GB</a:t>
                      </a:r>
                    </a:p>
                  </a:txBody>
                  <a:tcPr/>
                </a:tc>
                <a:tc>
                  <a:txBody>
                    <a:bodyPr/>
                    <a:lstStyle/>
                    <a:p>
                      <a:r>
                        <a:rPr lang="en-US" sz="1600" dirty="0"/>
                        <a:t>~$15,000</a:t>
                      </a:r>
                    </a:p>
                  </a:txBody>
                  <a:tcPr/>
                </a:tc>
                <a:extLst>
                  <a:ext uri="{0D108BD9-81ED-4DB2-BD59-A6C34878D82A}">
                    <a16:rowId xmlns:a16="http://schemas.microsoft.com/office/drawing/2014/main" val="4205033005"/>
                  </a:ext>
                </a:extLst>
              </a:tr>
            </a:tbl>
          </a:graphicData>
        </a:graphic>
      </p:graphicFrame>
      <p:sp>
        <p:nvSpPr>
          <p:cNvPr id="4" name="TextBox 3">
            <a:extLst>
              <a:ext uri="{FF2B5EF4-FFF2-40B4-BE49-F238E27FC236}">
                <a16:creationId xmlns:a16="http://schemas.microsoft.com/office/drawing/2014/main" id="{BBD1A1AA-7A6C-4EB8-A651-96C3EC05244F}"/>
              </a:ext>
            </a:extLst>
          </p:cNvPr>
          <p:cNvSpPr txBox="1"/>
          <p:nvPr/>
        </p:nvSpPr>
        <p:spPr>
          <a:xfrm>
            <a:off x="3056708" y="187660"/>
            <a:ext cx="6078582" cy="394282"/>
          </a:xfrm>
          <a:prstGeom prst="rect">
            <a:avLst/>
          </a:prstGeom>
        </p:spPr>
        <p:txBody>
          <a:bodyPr vert="horz" wrap="square" lIns="91440" tIns="45720" rIns="91440" bIns="45720" rtlCol="0">
            <a:noAutofit/>
          </a:bodyPr>
          <a:lstStyle/>
          <a:p>
            <a:pPr algn="l"/>
            <a:r>
              <a:rPr lang="en-US" b="1" dirty="0"/>
              <a:t>Resource needed to run Llama under 8-bit Quantization </a:t>
            </a:r>
          </a:p>
        </p:txBody>
      </p:sp>
      <p:graphicFrame>
        <p:nvGraphicFramePr>
          <p:cNvPr id="6" name="Table 5">
            <a:extLst>
              <a:ext uri="{FF2B5EF4-FFF2-40B4-BE49-F238E27FC236}">
                <a16:creationId xmlns:a16="http://schemas.microsoft.com/office/drawing/2014/main" id="{754B148C-4663-4362-92DC-DE411A85F2EE}"/>
              </a:ext>
            </a:extLst>
          </p:cNvPr>
          <p:cNvGraphicFramePr>
            <a:graphicFrameLocks noGrp="1"/>
          </p:cNvGraphicFramePr>
          <p:nvPr>
            <p:extLst>
              <p:ext uri="{D42A27DB-BD31-4B8C-83A1-F6EECF244321}">
                <p14:modId xmlns:p14="http://schemas.microsoft.com/office/powerpoint/2010/main" val="3286598043"/>
              </p:ext>
            </p:extLst>
          </p:nvPr>
        </p:nvGraphicFramePr>
        <p:xfrm>
          <a:off x="2273521" y="3922383"/>
          <a:ext cx="7644955" cy="2173617"/>
        </p:xfrm>
        <a:graphic>
          <a:graphicData uri="http://schemas.openxmlformats.org/drawingml/2006/table">
            <a:tbl>
              <a:tblPr firstRow="1" bandRow="1">
                <a:tableStyleId>{5C22544A-7EE6-4342-B048-85BDC9FD1C3A}</a:tableStyleId>
              </a:tblPr>
              <a:tblGrid>
                <a:gridCol w="1528991">
                  <a:extLst>
                    <a:ext uri="{9D8B030D-6E8A-4147-A177-3AD203B41FA5}">
                      <a16:colId xmlns:a16="http://schemas.microsoft.com/office/drawing/2014/main" val="616316811"/>
                    </a:ext>
                  </a:extLst>
                </a:gridCol>
                <a:gridCol w="1528991">
                  <a:extLst>
                    <a:ext uri="{9D8B030D-6E8A-4147-A177-3AD203B41FA5}">
                      <a16:colId xmlns:a16="http://schemas.microsoft.com/office/drawing/2014/main" val="1270030020"/>
                    </a:ext>
                  </a:extLst>
                </a:gridCol>
                <a:gridCol w="1528991">
                  <a:extLst>
                    <a:ext uri="{9D8B030D-6E8A-4147-A177-3AD203B41FA5}">
                      <a16:colId xmlns:a16="http://schemas.microsoft.com/office/drawing/2014/main" val="1812962970"/>
                    </a:ext>
                  </a:extLst>
                </a:gridCol>
                <a:gridCol w="1528991">
                  <a:extLst>
                    <a:ext uri="{9D8B030D-6E8A-4147-A177-3AD203B41FA5}">
                      <a16:colId xmlns:a16="http://schemas.microsoft.com/office/drawing/2014/main" val="3476682927"/>
                    </a:ext>
                  </a:extLst>
                </a:gridCol>
                <a:gridCol w="1528991">
                  <a:extLst>
                    <a:ext uri="{9D8B030D-6E8A-4147-A177-3AD203B41FA5}">
                      <a16:colId xmlns:a16="http://schemas.microsoft.com/office/drawing/2014/main" val="1673621657"/>
                    </a:ext>
                  </a:extLst>
                </a:gridCol>
              </a:tblGrid>
              <a:tr h="832497">
                <a:tc>
                  <a:txBody>
                    <a:bodyPr/>
                    <a:lstStyle/>
                    <a:p>
                      <a:r>
                        <a:rPr lang="en-US" sz="1600" dirty="0"/>
                        <a:t>Size (in Parameters)</a:t>
                      </a:r>
                    </a:p>
                  </a:txBody>
                  <a:tcPr/>
                </a:tc>
                <a:tc>
                  <a:txBody>
                    <a:bodyPr/>
                    <a:lstStyle/>
                    <a:p>
                      <a:r>
                        <a:rPr lang="en-US" sz="1600" dirty="0"/>
                        <a:t>Minimum Total VRAM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GPU Examples (Nvidia)</a:t>
                      </a:r>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RAM/Swap to Load</a:t>
                      </a:r>
                    </a:p>
                    <a:p>
                      <a:endParaRPr lang="en-US" sz="1600" dirty="0"/>
                    </a:p>
                  </a:txBody>
                  <a:tcPr/>
                </a:tc>
                <a:tc>
                  <a:txBody>
                    <a:bodyPr/>
                    <a:lstStyle/>
                    <a:p>
                      <a:r>
                        <a:rPr lang="en-US" sz="1600" dirty="0"/>
                        <a:t>GPU Cost</a:t>
                      </a:r>
                    </a:p>
                  </a:txBody>
                  <a:tcPr/>
                </a:tc>
                <a:extLst>
                  <a:ext uri="{0D108BD9-81ED-4DB2-BD59-A6C34878D82A}">
                    <a16:rowId xmlns:a16="http://schemas.microsoft.com/office/drawing/2014/main" val="2847914209"/>
                  </a:ext>
                </a:extLst>
              </a:tr>
              <a:tr h="256153">
                <a:tc>
                  <a:txBody>
                    <a:bodyPr/>
                    <a:lstStyle/>
                    <a:p>
                      <a:r>
                        <a:rPr lang="en-US" sz="1600" dirty="0"/>
                        <a:t>7 Billion</a:t>
                      </a:r>
                    </a:p>
                  </a:txBody>
                  <a:tcPr/>
                </a:tc>
                <a:tc>
                  <a:txBody>
                    <a:bodyPr/>
                    <a:lstStyle/>
                    <a:p>
                      <a:r>
                        <a:rPr lang="en-US" sz="1600" dirty="0"/>
                        <a:t>6 GB</a:t>
                      </a:r>
                    </a:p>
                  </a:txBody>
                  <a:tcPr/>
                </a:tc>
                <a:tc>
                  <a:txBody>
                    <a:bodyPr/>
                    <a:lstStyle/>
                    <a:p>
                      <a:r>
                        <a:rPr lang="en-US" sz="1600" dirty="0"/>
                        <a:t>3050 12GB</a:t>
                      </a:r>
                    </a:p>
                  </a:txBody>
                  <a:tcPr/>
                </a:tc>
                <a:tc>
                  <a:txBody>
                    <a:bodyPr/>
                    <a:lstStyle/>
                    <a:p>
                      <a:r>
                        <a:rPr lang="en-US" sz="1600" dirty="0"/>
                        <a:t>24 GB</a:t>
                      </a:r>
                    </a:p>
                  </a:txBody>
                  <a:tcPr/>
                </a:tc>
                <a:tc>
                  <a:txBody>
                    <a:bodyPr/>
                    <a:lstStyle/>
                    <a:p>
                      <a:r>
                        <a:rPr lang="en-US" sz="1600" dirty="0"/>
                        <a:t>~$300</a:t>
                      </a:r>
                    </a:p>
                  </a:txBody>
                  <a:tcPr/>
                </a:tc>
                <a:extLst>
                  <a:ext uri="{0D108BD9-81ED-4DB2-BD59-A6C34878D82A}">
                    <a16:rowId xmlns:a16="http://schemas.microsoft.com/office/drawing/2014/main" val="4170815300"/>
                  </a:ext>
                </a:extLst>
              </a:tr>
              <a:tr h="256153">
                <a:tc>
                  <a:txBody>
                    <a:bodyPr/>
                    <a:lstStyle/>
                    <a:p>
                      <a:r>
                        <a:rPr lang="en-US" sz="1600" dirty="0"/>
                        <a:t>13 Billion</a:t>
                      </a:r>
                    </a:p>
                  </a:txBody>
                  <a:tcPr/>
                </a:tc>
                <a:tc>
                  <a:txBody>
                    <a:bodyPr/>
                    <a:lstStyle/>
                    <a:p>
                      <a:r>
                        <a:rPr lang="en-US" sz="1600" dirty="0"/>
                        <a:t>10 GB</a:t>
                      </a:r>
                    </a:p>
                  </a:txBody>
                  <a:tcPr/>
                </a:tc>
                <a:tc>
                  <a:txBody>
                    <a:bodyPr/>
                    <a:lstStyle/>
                    <a:p>
                      <a:r>
                        <a:rPr lang="en-US" sz="1600" dirty="0"/>
                        <a:t>3060,3080</a:t>
                      </a:r>
                    </a:p>
                  </a:txBody>
                  <a:tcPr/>
                </a:tc>
                <a:tc>
                  <a:txBody>
                    <a:bodyPr/>
                    <a:lstStyle/>
                    <a:p>
                      <a:r>
                        <a:rPr lang="en-US" sz="1600" dirty="0"/>
                        <a:t>32 GB</a:t>
                      </a:r>
                    </a:p>
                  </a:txBody>
                  <a:tcPr/>
                </a:tc>
                <a:tc>
                  <a:txBody>
                    <a:bodyPr/>
                    <a:lstStyle/>
                    <a:p>
                      <a:r>
                        <a:rPr lang="en-US" sz="1600" dirty="0"/>
                        <a:t>~$500</a:t>
                      </a:r>
                    </a:p>
                  </a:txBody>
                  <a:tcPr/>
                </a:tc>
                <a:extLst>
                  <a:ext uri="{0D108BD9-81ED-4DB2-BD59-A6C34878D82A}">
                    <a16:rowId xmlns:a16="http://schemas.microsoft.com/office/drawing/2014/main" val="1728825837"/>
                  </a:ext>
                </a:extLst>
              </a:tr>
              <a:tr h="256153">
                <a:tc>
                  <a:txBody>
                    <a:bodyPr/>
                    <a:lstStyle/>
                    <a:p>
                      <a:r>
                        <a:rPr lang="en-US" sz="1600" dirty="0"/>
                        <a:t>30 Billion</a:t>
                      </a:r>
                    </a:p>
                  </a:txBody>
                  <a:tcPr/>
                </a:tc>
                <a:tc>
                  <a:txBody>
                    <a:bodyPr/>
                    <a:lstStyle/>
                    <a:p>
                      <a:r>
                        <a:rPr lang="en-US" sz="1600" dirty="0"/>
                        <a:t>20 GB</a:t>
                      </a:r>
                    </a:p>
                  </a:txBody>
                  <a:tcPr/>
                </a:tc>
                <a:tc>
                  <a:txBody>
                    <a:bodyPr/>
                    <a:lstStyle/>
                    <a:p>
                      <a:r>
                        <a:rPr lang="en-US" sz="1600" dirty="0"/>
                        <a:t>3080,4090</a:t>
                      </a:r>
                    </a:p>
                  </a:txBody>
                  <a:tcPr/>
                </a:tc>
                <a:tc>
                  <a:txBody>
                    <a:bodyPr/>
                    <a:lstStyle/>
                    <a:p>
                      <a:r>
                        <a:rPr lang="en-US" sz="1600" dirty="0"/>
                        <a:t>64 GB</a:t>
                      </a:r>
                    </a:p>
                  </a:txBody>
                  <a:tcPr/>
                </a:tc>
                <a:tc>
                  <a:txBody>
                    <a:bodyPr/>
                    <a:lstStyle/>
                    <a:p>
                      <a:r>
                        <a:rPr lang="en-US" sz="1600" dirty="0"/>
                        <a:t>~$1,500</a:t>
                      </a:r>
                    </a:p>
                  </a:txBody>
                  <a:tcPr/>
                </a:tc>
                <a:extLst>
                  <a:ext uri="{0D108BD9-81ED-4DB2-BD59-A6C34878D82A}">
                    <a16:rowId xmlns:a16="http://schemas.microsoft.com/office/drawing/2014/main" val="1794093228"/>
                  </a:ext>
                </a:extLst>
              </a:tr>
              <a:tr h="256153">
                <a:tc>
                  <a:txBody>
                    <a:bodyPr/>
                    <a:lstStyle/>
                    <a:p>
                      <a:r>
                        <a:rPr lang="en-US" sz="1600" dirty="0"/>
                        <a:t>65 Billion</a:t>
                      </a:r>
                    </a:p>
                  </a:txBody>
                  <a:tcPr/>
                </a:tc>
                <a:tc>
                  <a:txBody>
                    <a:bodyPr/>
                    <a:lstStyle/>
                    <a:p>
                      <a:r>
                        <a:rPr lang="en-US" sz="1600" dirty="0"/>
                        <a:t>40 GB</a:t>
                      </a:r>
                    </a:p>
                  </a:txBody>
                  <a:tcPr/>
                </a:tc>
                <a:tc>
                  <a:txBody>
                    <a:bodyPr/>
                    <a:lstStyle/>
                    <a:p>
                      <a:r>
                        <a:rPr lang="en-US" sz="1600" dirty="0"/>
                        <a:t>A100 40GB</a:t>
                      </a:r>
                    </a:p>
                  </a:txBody>
                  <a:tcPr/>
                </a:tc>
                <a:tc>
                  <a:txBody>
                    <a:bodyPr/>
                    <a:lstStyle/>
                    <a:p>
                      <a:r>
                        <a:rPr lang="en-US" sz="1600" dirty="0"/>
                        <a:t>128 GB</a:t>
                      </a:r>
                    </a:p>
                  </a:txBody>
                  <a:tcPr/>
                </a:tc>
                <a:tc>
                  <a:txBody>
                    <a:bodyPr/>
                    <a:lstStyle/>
                    <a:p>
                      <a:r>
                        <a:rPr lang="en-US" sz="1600" dirty="0"/>
                        <a:t>~$7,000</a:t>
                      </a:r>
                    </a:p>
                  </a:txBody>
                  <a:tcPr/>
                </a:tc>
                <a:extLst>
                  <a:ext uri="{0D108BD9-81ED-4DB2-BD59-A6C34878D82A}">
                    <a16:rowId xmlns:a16="http://schemas.microsoft.com/office/drawing/2014/main" val="4205033005"/>
                  </a:ext>
                </a:extLst>
              </a:tr>
            </a:tbl>
          </a:graphicData>
        </a:graphic>
      </p:graphicFrame>
      <p:sp>
        <p:nvSpPr>
          <p:cNvPr id="7" name="TextBox 6">
            <a:extLst>
              <a:ext uri="{FF2B5EF4-FFF2-40B4-BE49-F238E27FC236}">
                <a16:creationId xmlns:a16="http://schemas.microsoft.com/office/drawing/2014/main" id="{AB6765BC-9C7A-4906-8E87-B908DCAB8F69}"/>
              </a:ext>
            </a:extLst>
          </p:cNvPr>
          <p:cNvSpPr txBox="1"/>
          <p:nvPr/>
        </p:nvSpPr>
        <p:spPr>
          <a:xfrm>
            <a:off x="2979422" y="3583972"/>
            <a:ext cx="6233155" cy="242306"/>
          </a:xfrm>
          <a:prstGeom prst="rect">
            <a:avLst/>
          </a:prstGeom>
        </p:spPr>
        <p:txBody>
          <a:bodyPr vert="horz" wrap="square" lIns="91440" tIns="45720" rIns="91440" bIns="45720" rtlCol="0">
            <a:noAutofit/>
          </a:bodyPr>
          <a:lstStyle/>
          <a:p>
            <a:pPr algn="l"/>
            <a:r>
              <a:rPr lang="en-US" b="1" dirty="0"/>
              <a:t>Resource needed to run Llama under 4-bit Quantization </a:t>
            </a:r>
          </a:p>
        </p:txBody>
      </p:sp>
      <p:pic>
        <p:nvPicPr>
          <p:cNvPr id="9" name="Audio 8">
            <a:hlinkClick r:id="" action="ppaction://media"/>
            <a:extLst>
              <a:ext uri="{FF2B5EF4-FFF2-40B4-BE49-F238E27FC236}">
                <a16:creationId xmlns:a16="http://schemas.microsoft.com/office/drawing/2014/main" id="{E2202E24-0B51-426D-8018-4615CB36AC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48693123"/>
      </p:ext>
    </p:extLst>
  </p:cSld>
  <p:clrMapOvr>
    <a:masterClrMapping/>
  </p:clrMapOvr>
  <mc:AlternateContent xmlns:mc="http://schemas.openxmlformats.org/markup-compatibility/2006" xmlns:p14="http://schemas.microsoft.com/office/powerpoint/2010/main">
    <mc:Choice Requires="p14">
      <p:transition spd="med" p14:dur="700" advTm="30622">
        <p:fade/>
      </p:transition>
    </mc:Choice>
    <mc:Fallback xmlns="">
      <p:transition spd="med" advTm="306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EC9E2-755F-44D7-9352-7E1BB8EA2466}"/>
              </a:ext>
            </a:extLst>
          </p:cNvPr>
          <p:cNvSpPr>
            <a:spLocks noGrp="1"/>
          </p:cNvSpPr>
          <p:nvPr>
            <p:ph type="ctrTitle"/>
          </p:nvPr>
        </p:nvSpPr>
        <p:spPr/>
        <p:txBody>
          <a:bodyPr/>
          <a:lstStyle/>
          <a:p>
            <a:r>
              <a:rPr lang="en-US" dirty="0"/>
              <a:t>Using API’s</a:t>
            </a:r>
          </a:p>
        </p:txBody>
      </p:sp>
      <p:pic>
        <p:nvPicPr>
          <p:cNvPr id="6" name="Audio 5">
            <a:hlinkClick r:id="" action="ppaction://media"/>
            <a:extLst>
              <a:ext uri="{FF2B5EF4-FFF2-40B4-BE49-F238E27FC236}">
                <a16:creationId xmlns:a16="http://schemas.microsoft.com/office/drawing/2014/main" id="{5F3D0656-66C8-4652-8C48-3A9B38AFC1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44258322"/>
      </p:ext>
    </p:extLst>
  </p:cSld>
  <p:clrMapOvr>
    <a:masterClrMapping/>
  </p:clrMapOvr>
  <mc:AlternateContent xmlns:mc="http://schemas.openxmlformats.org/markup-compatibility/2006" xmlns:p14="http://schemas.microsoft.com/office/powerpoint/2010/main">
    <mc:Choice Requires="p14">
      <p:transition spd="med" p14:dur="700" advTm="11596">
        <p:fade/>
      </p:transition>
    </mc:Choice>
    <mc:Fallback xmlns="">
      <p:transition spd="med" advTm="115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9AC4D-3A59-46AC-A350-965647FD3C1D}"/>
              </a:ext>
            </a:extLst>
          </p:cNvPr>
          <p:cNvSpPr>
            <a:spLocks noGrp="1"/>
          </p:cNvSpPr>
          <p:nvPr>
            <p:ph type="title"/>
          </p:nvPr>
        </p:nvSpPr>
        <p:spPr/>
        <p:txBody>
          <a:bodyPr/>
          <a:lstStyle/>
          <a:p>
            <a:r>
              <a:rPr lang="en-US" dirty="0"/>
              <a:t>Application Programming Interface (API)</a:t>
            </a:r>
          </a:p>
        </p:txBody>
      </p:sp>
      <p:sp>
        <p:nvSpPr>
          <p:cNvPr id="3" name="Content Placeholder 2">
            <a:extLst>
              <a:ext uri="{FF2B5EF4-FFF2-40B4-BE49-F238E27FC236}">
                <a16:creationId xmlns:a16="http://schemas.microsoft.com/office/drawing/2014/main" id="{08BF5BF9-378C-4760-977C-A15546CD8364}"/>
              </a:ext>
            </a:extLst>
          </p:cNvPr>
          <p:cNvSpPr>
            <a:spLocks noGrp="1"/>
          </p:cNvSpPr>
          <p:nvPr>
            <p:ph sz="quarter" idx="11"/>
          </p:nvPr>
        </p:nvSpPr>
        <p:spPr/>
        <p:txBody>
          <a:bodyPr/>
          <a:lstStyle/>
          <a:p>
            <a:pPr marL="342900" indent="-342900">
              <a:buFont typeface="Arial" panose="020B0604020202020204" pitchFamily="34" charset="0"/>
              <a:buChar char="•"/>
            </a:pPr>
            <a:r>
              <a:rPr lang="en-US" dirty="0"/>
              <a:t>Let’s you use third-party tech (if they let you)</a:t>
            </a:r>
          </a:p>
          <a:p>
            <a:pPr marL="342900" indent="-342900">
              <a:buFont typeface="Arial" panose="020B0604020202020204" pitchFamily="34" charset="0"/>
              <a:buChar char="•"/>
            </a:pPr>
            <a:r>
              <a:rPr lang="en-US" dirty="0"/>
              <a:t>Not a viable option if you need to send data that other people shouldn’t see </a:t>
            </a:r>
          </a:p>
          <a:p>
            <a:pPr marL="726948" lvl="1" indent="-342900"/>
            <a:r>
              <a:rPr lang="en-US" dirty="0" err="1"/>
              <a:t>i.e</a:t>
            </a:r>
            <a:r>
              <a:rPr lang="en-US" dirty="0"/>
              <a:t> classified documents/projects</a:t>
            </a:r>
          </a:p>
          <a:p>
            <a:pPr marL="342900" indent="-3429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1D0BA788-1067-4E49-A8B2-26B9D9C166C5}"/>
              </a:ext>
            </a:extLst>
          </p:cNvPr>
          <p:cNvSpPr>
            <a:spLocks noGrp="1"/>
          </p:cNvSpPr>
          <p:nvPr>
            <p:ph type="sldNum" sz="quarter" idx="4"/>
          </p:nvPr>
        </p:nvSpPr>
        <p:spPr/>
        <p:txBody>
          <a:bodyPr/>
          <a:lstStyle/>
          <a:p>
            <a:fld id="{4FAB73BC-B049-4115-A692-8D63A059BFB8}" type="slidenum">
              <a:rPr lang="en-US" smtClean="0"/>
              <a:pPr/>
              <a:t>12</a:t>
            </a:fld>
            <a:endParaRPr lang="en-US" dirty="0"/>
          </a:p>
        </p:txBody>
      </p:sp>
      <p:pic>
        <p:nvPicPr>
          <p:cNvPr id="6" name="Audio 5">
            <a:hlinkClick r:id="" action="ppaction://media"/>
            <a:extLst>
              <a:ext uri="{FF2B5EF4-FFF2-40B4-BE49-F238E27FC236}">
                <a16:creationId xmlns:a16="http://schemas.microsoft.com/office/drawing/2014/main" id="{1FD3353C-D170-4C0F-8D61-E7C998CF23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86732640"/>
      </p:ext>
    </p:extLst>
  </p:cSld>
  <p:clrMapOvr>
    <a:masterClrMapping/>
  </p:clrMapOvr>
  <mc:AlternateContent xmlns:mc="http://schemas.openxmlformats.org/markup-compatibility/2006" xmlns:p14="http://schemas.microsoft.com/office/powerpoint/2010/main">
    <mc:Choice Requires="p14">
      <p:transition spd="med" p14:dur="700" advTm="23012">
        <p:fade/>
      </p:transition>
    </mc:Choice>
    <mc:Fallback xmlns="">
      <p:transition spd="med" advTm="230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896E2-E012-4EB1-9158-559B6D52CAD6}"/>
              </a:ext>
            </a:extLst>
          </p:cNvPr>
          <p:cNvSpPr>
            <a:spLocks noGrp="1"/>
          </p:cNvSpPr>
          <p:nvPr>
            <p:ph type="title"/>
          </p:nvPr>
        </p:nvSpPr>
        <p:spPr/>
        <p:txBody>
          <a:bodyPr/>
          <a:lstStyle/>
          <a:p>
            <a:r>
              <a:rPr lang="en-US" dirty="0"/>
              <a:t>Different API’s</a:t>
            </a:r>
          </a:p>
        </p:txBody>
      </p:sp>
      <p:sp>
        <p:nvSpPr>
          <p:cNvPr id="3" name="Content Placeholder 2">
            <a:extLst>
              <a:ext uri="{FF2B5EF4-FFF2-40B4-BE49-F238E27FC236}">
                <a16:creationId xmlns:a16="http://schemas.microsoft.com/office/drawing/2014/main" id="{CDBD2AC8-06AA-4C22-BE5E-1D5B495DF989}"/>
              </a:ext>
            </a:extLst>
          </p:cNvPr>
          <p:cNvSpPr>
            <a:spLocks noGrp="1"/>
          </p:cNvSpPr>
          <p:nvPr>
            <p:ph sz="quarter" idx="11"/>
          </p:nvPr>
        </p:nvSpPr>
        <p:spPr/>
        <p:txBody>
          <a:bodyPr/>
          <a:lstStyle/>
          <a:p>
            <a:pPr marL="342900" indent="-342900">
              <a:buFont typeface="Arial" panose="020B0604020202020204" pitchFamily="34" charset="0"/>
              <a:buChar char="•"/>
            </a:pPr>
            <a:r>
              <a:rPr lang="en-US" dirty="0" err="1"/>
              <a:t>OpenAI</a:t>
            </a:r>
            <a:endParaRPr lang="en-US" dirty="0"/>
          </a:p>
          <a:p>
            <a:pPr marL="726948" lvl="1" indent="-342900"/>
            <a:r>
              <a:rPr lang="en-US" dirty="0" err="1"/>
              <a:t>ChatGPT</a:t>
            </a:r>
            <a:endParaRPr lang="en-US" dirty="0"/>
          </a:p>
          <a:p>
            <a:pPr marL="726948" lvl="1" indent="-342900"/>
            <a:r>
              <a:rPr lang="en-US" dirty="0"/>
              <a:t>GPT-3, GPT-3.5, GPT-4</a:t>
            </a:r>
          </a:p>
          <a:p>
            <a:pPr marL="342900" indent="-342900">
              <a:buFont typeface="Arial" panose="020B0604020202020204" pitchFamily="34" charset="0"/>
              <a:buChar char="•"/>
            </a:pPr>
            <a:r>
              <a:rPr lang="en-US" dirty="0"/>
              <a:t>Hugging Face</a:t>
            </a:r>
          </a:p>
          <a:p>
            <a:pPr marL="726948" lvl="1" indent="-342900"/>
            <a:r>
              <a:rPr lang="en-US" dirty="0"/>
              <a:t>Easy to use API for opensource models</a:t>
            </a:r>
          </a:p>
        </p:txBody>
      </p:sp>
      <p:sp>
        <p:nvSpPr>
          <p:cNvPr id="4" name="Slide Number Placeholder 3">
            <a:extLst>
              <a:ext uri="{FF2B5EF4-FFF2-40B4-BE49-F238E27FC236}">
                <a16:creationId xmlns:a16="http://schemas.microsoft.com/office/drawing/2014/main" id="{CD007D14-35F2-43F2-81BE-3C0B1A55EFF8}"/>
              </a:ext>
            </a:extLst>
          </p:cNvPr>
          <p:cNvSpPr>
            <a:spLocks noGrp="1"/>
          </p:cNvSpPr>
          <p:nvPr>
            <p:ph type="sldNum" sz="quarter" idx="4"/>
          </p:nvPr>
        </p:nvSpPr>
        <p:spPr/>
        <p:txBody>
          <a:bodyPr/>
          <a:lstStyle/>
          <a:p>
            <a:fld id="{4FAB73BC-B049-4115-A692-8D63A059BFB8}" type="slidenum">
              <a:rPr lang="en-US" smtClean="0"/>
              <a:pPr/>
              <a:t>13</a:t>
            </a:fld>
            <a:endParaRPr lang="en-US" dirty="0"/>
          </a:p>
        </p:txBody>
      </p:sp>
      <p:pic>
        <p:nvPicPr>
          <p:cNvPr id="9" name="Audio 8">
            <a:hlinkClick r:id="" action="ppaction://media"/>
            <a:extLst>
              <a:ext uri="{FF2B5EF4-FFF2-40B4-BE49-F238E27FC236}">
                <a16:creationId xmlns:a16="http://schemas.microsoft.com/office/drawing/2014/main" id="{B8194F1F-A596-484D-9B8F-D145F6AD09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64476740"/>
      </p:ext>
    </p:extLst>
  </p:cSld>
  <p:clrMapOvr>
    <a:masterClrMapping/>
  </p:clrMapOvr>
  <mc:AlternateContent xmlns:mc="http://schemas.openxmlformats.org/markup-compatibility/2006" xmlns:p14="http://schemas.microsoft.com/office/powerpoint/2010/main">
    <mc:Choice Requires="p14">
      <p:transition spd="med" p14:dur="700" advTm="27455">
        <p:fade/>
      </p:transition>
    </mc:Choice>
    <mc:Fallback xmlns="">
      <p:transition spd="med" advTm="274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BD0E3-423B-4F22-8708-F0142623C78E}"/>
              </a:ext>
            </a:extLst>
          </p:cNvPr>
          <p:cNvSpPr>
            <a:spLocks noGrp="1"/>
          </p:cNvSpPr>
          <p:nvPr>
            <p:ph type="title"/>
          </p:nvPr>
        </p:nvSpPr>
        <p:spPr/>
        <p:txBody>
          <a:bodyPr/>
          <a:lstStyle/>
          <a:p>
            <a:r>
              <a:rPr lang="en-US" dirty="0"/>
              <a:t>Tokenization</a:t>
            </a:r>
          </a:p>
        </p:txBody>
      </p:sp>
      <p:sp>
        <p:nvSpPr>
          <p:cNvPr id="3" name="Content Placeholder 2">
            <a:extLst>
              <a:ext uri="{FF2B5EF4-FFF2-40B4-BE49-F238E27FC236}">
                <a16:creationId xmlns:a16="http://schemas.microsoft.com/office/drawing/2014/main" id="{3325CF9E-905C-44FC-9310-CC09EBB4AA9A}"/>
              </a:ext>
            </a:extLst>
          </p:cNvPr>
          <p:cNvSpPr>
            <a:spLocks noGrp="1"/>
          </p:cNvSpPr>
          <p:nvPr>
            <p:ph sz="quarter" idx="11"/>
          </p:nvPr>
        </p:nvSpPr>
        <p:spPr/>
        <p:txBody>
          <a:bodyPr/>
          <a:lstStyle/>
          <a:p>
            <a:pPr marL="457200" indent="-457200">
              <a:buFont typeface="Arial" panose="020B0604020202020204" pitchFamily="34" charset="0"/>
              <a:buChar char="•"/>
            </a:pPr>
            <a:r>
              <a:rPr lang="en-US" dirty="0"/>
              <a:t>Cost of using API’s typically are related to number of tokens you use</a:t>
            </a:r>
          </a:p>
          <a:p>
            <a:pPr marL="457200" indent="-457200">
              <a:buFont typeface="Arial" panose="020B0604020202020204" pitchFamily="34" charset="0"/>
              <a:buChar char="•"/>
            </a:pPr>
            <a:r>
              <a:rPr lang="en-US" dirty="0"/>
              <a:t>Each input is split into tokens for processing </a:t>
            </a:r>
          </a:p>
          <a:p>
            <a:pPr marL="457200" indent="-457200">
              <a:buFont typeface="Arial" panose="020B0604020202020204" pitchFamily="34" charset="0"/>
              <a:buChar char="•"/>
            </a:pPr>
            <a:r>
              <a:rPr lang="en-US" dirty="0"/>
              <a:t>Each token is then “embedded”</a:t>
            </a:r>
          </a:p>
          <a:p>
            <a:pPr marL="457200" indent="-457200">
              <a:buFont typeface="Arial" panose="020B0604020202020204" pitchFamily="34" charset="0"/>
              <a:buChar char="•"/>
            </a:pPr>
            <a:endParaRPr lang="en-US" dirty="0"/>
          </a:p>
          <a:p>
            <a:pPr marL="457200" indent="-457200">
              <a:buFont typeface="+mj-lt"/>
              <a:buAutoNum type="arabicPeriod"/>
            </a:pPr>
            <a:endParaRPr lang="en-US" dirty="0"/>
          </a:p>
        </p:txBody>
      </p:sp>
      <p:sp>
        <p:nvSpPr>
          <p:cNvPr id="4" name="Slide Number Placeholder 3">
            <a:extLst>
              <a:ext uri="{FF2B5EF4-FFF2-40B4-BE49-F238E27FC236}">
                <a16:creationId xmlns:a16="http://schemas.microsoft.com/office/drawing/2014/main" id="{47C0E4CD-ECA8-43A1-94A6-2F6F64738513}"/>
              </a:ext>
            </a:extLst>
          </p:cNvPr>
          <p:cNvSpPr>
            <a:spLocks noGrp="1"/>
          </p:cNvSpPr>
          <p:nvPr>
            <p:ph type="sldNum" sz="quarter" idx="4"/>
          </p:nvPr>
        </p:nvSpPr>
        <p:spPr/>
        <p:txBody>
          <a:bodyPr/>
          <a:lstStyle/>
          <a:p>
            <a:fld id="{4FAB73BC-B049-4115-A692-8D63A059BFB8}" type="slidenum">
              <a:rPr lang="en-US" smtClean="0"/>
              <a:pPr/>
              <a:t>14</a:t>
            </a:fld>
            <a:endParaRPr lang="en-US" dirty="0"/>
          </a:p>
        </p:txBody>
      </p:sp>
      <p:sp>
        <p:nvSpPr>
          <p:cNvPr id="5" name="Rectangle 4">
            <a:extLst>
              <a:ext uri="{FF2B5EF4-FFF2-40B4-BE49-F238E27FC236}">
                <a16:creationId xmlns:a16="http://schemas.microsoft.com/office/drawing/2014/main" id="{32CA0622-D2AE-4137-915D-A6BEC1898E3F}"/>
              </a:ext>
            </a:extLst>
          </p:cNvPr>
          <p:cNvSpPr/>
          <p:nvPr/>
        </p:nvSpPr>
        <p:spPr>
          <a:xfrm>
            <a:off x="624966" y="3137035"/>
            <a:ext cx="10821798" cy="14429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“Hello World!”</a:t>
            </a:r>
          </a:p>
        </p:txBody>
      </p:sp>
      <p:sp>
        <p:nvSpPr>
          <p:cNvPr id="6" name="Rectangle 5">
            <a:extLst>
              <a:ext uri="{FF2B5EF4-FFF2-40B4-BE49-F238E27FC236}">
                <a16:creationId xmlns:a16="http://schemas.microsoft.com/office/drawing/2014/main" id="{EC1361FB-A877-424B-A92D-B4643DBAF08A}"/>
              </a:ext>
            </a:extLst>
          </p:cNvPr>
          <p:cNvSpPr/>
          <p:nvPr/>
        </p:nvSpPr>
        <p:spPr>
          <a:xfrm>
            <a:off x="1002471" y="5743917"/>
            <a:ext cx="897622" cy="5075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7" name="Rectangle 6">
            <a:extLst>
              <a:ext uri="{FF2B5EF4-FFF2-40B4-BE49-F238E27FC236}">
                <a16:creationId xmlns:a16="http://schemas.microsoft.com/office/drawing/2014/main" id="{2C8D3E44-718E-472F-AD5A-C0F2609489A5}"/>
              </a:ext>
            </a:extLst>
          </p:cNvPr>
          <p:cNvSpPr/>
          <p:nvPr/>
        </p:nvSpPr>
        <p:spPr>
          <a:xfrm>
            <a:off x="3299656" y="5743914"/>
            <a:ext cx="897622" cy="5075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Hello</a:t>
            </a:r>
          </a:p>
        </p:txBody>
      </p:sp>
      <p:sp>
        <p:nvSpPr>
          <p:cNvPr id="8" name="Rectangle 7">
            <a:extLst>
              <a:ext uri="{FF2B5EF4-FFF2-40B4-BE49-F238E27FC236}">
                <a16:creationId xmlns:a16="http://schemas.microsoft.com/office/drawing/2014/main" id="{0797FA70-1420-4053-8A01-3A92EE9BAF98}"/>
              </a:ext>
            </a:extLst>
          </p:cNvPr>
          <p:cNvSpPr/>
          <p:nvPr/>
        </p:nvSpPr>
        <p:spPr>
          <a:xfrm>
            <a:off x="5587055" y="5743914"/>
            <a:ext cx="897622" cy="5075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World</a:t>
            </a:r>
          </a:p>
        </p:txBody>
      </p:sp>
      <p:sp>
        <p:nvSpPr>
          <p:cNvPr id="9" name="Rectangle 8">
            <a:extLst>
              <a:ext uri="{FF2B5EF4-FFF2-40B4-BE49-F238E27FC236}">
                <a16:creationId xmlns:a16="http://schemas.microsoft.com/office/drawing/2014/main" id="{B9A0C964-F3F9-4EC1-B53C-8F5F685D6FEF}"/>
              </a:ext>
            </a:extLst>
          </p:cNvPr>
          <p:cNvSpPr/>
          <p:nvPr/>
        </p:nvSpPr>
        <p:spPr>
          <a:xfrm>
            <a:off x="10230361" y="5743914"/>
            <a:ext cx="897622" cy="5075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0" name="Rectangle 9">
            <a:extLst>
              <a:ext uri="{FF2B5EF4-FFF2-40B4-BE49-F238E27FC236}">
                <a16:creationId xmlns:a16="http://schemas.microsoft.com/office/drawing/2014/main" id="{D3AEB8E9-C202-4EE8-AD6C-3A9D2FF7A107}"/>
              </a:ext>
            </a:extLst>
          </p:cNvPr>
          <p:cNvSpPr/>
          <p:nvPr/>
        </p:nvSpPr>
        <p:spPr>
          <a:xfrm>
            <a:off x="7908708" y="5743914"/>
            <a:ext cx="897622" cy="5075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cxnSp>
        <p:nvCxnSpPr>
          <p:cNvPr id="11" name="Connector: Elbow 10">
            <a:extLst>
              <a:ext uri="{FF2B5EF4-FFF2-40B4-BE49-F238E27FC236}">
                <a16:creationId xmlns:a16="http://schemas.microsoft.com/office/drawing/2014/main" id="{817A85CA-729C-4F3B-9BAE-06AF872C2EEF}"/>
              </a:ext>
            </a:extLst>
          </p:cNvPr>
          <p:cNvCxnSpPr>
            <a:stCxn id="5" idx="2"/>
            <a:endCxn id="6" idx="0"/>
          </p:cNvCxnSpPr>
          <p:nvPr/>
        </p:nvCxnSpPr>
        <p:spPr>
          <a:xfrm rot="5400000">
            <a:off x="3161587" y="2869638"/>
            <a:ext cx="1163975" cy="458458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8A4110FF-D27E-455A-9B73-7ACBA203197B}"/>
              </a:ext>
            </a:extLst>
          </p:cNvPr>
          <p:cNvCxnSpPr>
            <a:stCxn id="5" idx="2"/>
            <a:endCxn id="7" idx="0"/>
          </p:cNvCxnSpPr>
          <p:nvPr/>
        </p:nvCxnSpPr>
        <p:spPr>
          <a:xfrm rot="5400000">
            <a:off x="4310180" y="4018229"/>
            <a:ext cx="1163972" cy="228739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03DC5FB8-60A7-4023-A52D-8B7768A8DB53}"/>
              </a:ext>
            </a:extLst>
          </p:cNvPr>
          <p:cNvCxnSpPr>
            <a:stCxn id="5" idx="2"/>
            <a:endCxn id="8" idx="0"/>
          </p:cNvCxnSpPr>
          <p:nvPr/>
        </p:nvCxnSpPr>
        <p:spPr>
          <a:xfrm rot="16200000" flipH="1">
            <a:off x="5453879" y="5161927"/>
            <a:ext cx="1163972" cy="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A3DAD150-207F-4EF8-B2B8-88F65D5DA2A4}"/>
              </a:ext>
            </a:extLst>
          </p:cNvPr>
          <p:cNvCxnSpPr>
            <a:cxnSpLocks/>
            <a:stCxn id="5" idx="2"/>
            <a:endCxn id="10" idx="0"/>
          </p:cNvCxnSpPr>
          <p:nvPr/>
        </p:nvCxnSpPr>
        <p:spPr>
          <a:xfrm rot="16200000" flipH="1">
            <a:off x="6614706" y="4001101"/>
            <a:ext cx="1163972" cy="232165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6976192F-2058-4620-A746-D57F38A3917D}"/>
              </a:ext>
            </a:extLst>
          </p:cNvPr>
          <p:cNvCxnSpPr>
            <a:cxnSpLocks/>
            <a:stCxn id="5" idx="2"/>
            <a:endCxn id="9" idx="0"/>
          </p:cNvCxnSpPr>
          <p:nvPr/>
        </p:nvCxnSpPr>
        <p:spPr>
          <a:xfrm rot="16200000" flipH="1">
            <a:off x="7775532" y="2840274"/>
            <a:ext cx="1163972" cy="464330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1A70E54-13CD-42B9-8167-18D86ADBB8F6}"/>
              </a:ext>
            </a:extLst>
          </p:cNvPr>
          <p:cNvSpPr txBox="1"/>
          <p:nvPr/>
        </p:nvSpPr>
        <p:spPr>
          <a:xfrm>
            <a:off x="6091093" y="4657646"/>
            <a:ext cx="2211198" cy="369332"/>
          </a:xfrm>
          <a:prstGeom prst="rect">
            <a:avLst/>
          </a:prstGeom>
          <a:noFill/>
        </p:spPr>
        <p:txBody>
          <a:bodyPr wrap="square" rtlCol="0">
            <a:spAutoFit/>
          </a:bodyPr>
          <a:lstStyle/>
          <a:p>
            <a:r>
              <a:rPr lang="en-US" dirty="0"/>
              <a:t>Tokenization</a:t>
            </a:r>
          </a:p>
        </p:txBody>
      </p:sp>
      <p:pic>
        <p:nvPicPr>
          <p:cNvPr id="26" name="Audio 25">
            <a:hlinkClick r:id="" action="ppaction://media"/>
            <a:extLst>
              <a:ext uri="{FF2B5EF4-FFF2-40B4-BE49-F238E27FC236}">
                <a16:creationId xmlns:a16="http://schemas.microsoft.com/office/drawing/2014/main" id="{AB3B8398-B88E-492B-96F6-444A115AE3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56057628"/>
      </p:ext>
    </p:extLst>
  </p:cSld>
  <p:clrMapOvr>
    <a:masterClrMapping/>
  </p:clrMapOvr>
  <mc:AlternateContent xmlns:mc="http://schemas.openxmlformats.org/markup-compatibility/2006" xmlns:p14="http://schemas.microsoft.com/office/powerpoint/2010/main">
    <mc:Choice Requires="p14">
      <p:transition spd="med" p14:dur="700" advTm="49890">
        <p:fade/>
      </p:transition>
    </mc:Choice>
    <mc:Fallback xmlns="">
      <p:transition spd="med" advTm="498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AE4BA-243E-473B-87BB-82751D9405E8}"/>
              </a:ext>
            </a:extLst>
          </p:cNvPr>
          <p:cNvSpPr>
            <a:spLocks noGrp="1"/>
          </p:cNvSpPr>
          <p:nvPr>
            <p:ph type="title"/>
          </p:nvPr>
        </p:nvSpPr>
        <p:spPr/>
        <p:txBody>
          <a:bodyPr/>
          <a:lstStyle/>
          <a:p>
            <a:r>
              <a:rPr lang="en-US" dirty="0"/>
              <a:t>Costs</a:t>
            </a:r>
          </a:p>
        </p:txBody>
      </p:sp>
      <p:sp>
        <p:nvSpPr>
          <p:cNvPr id="3" name="Content Placeholder 2">
            <a:extLst>
              <a:ext uri="{FF2B5EF4-FFF2-40B4-BE49-F238E27FC236}">
                <a16:creationId xmlns:a16="http://schemas.microsoft.com/office/drawing/2014/main" id="{B95DEA7D-B36F-44B3-BA10-02D2D2031856}"/>
              </a:ext>
            </a:extLst>
          </p:cNvPr>
          <p:cNvSpPr>
            <a:spLocks noGrp="1"/>
          </p:cNvSpPr>
          <p:nvPr>
            <p:ph sz="quarter" idx="11"/>
          </p:nvPr>
        </p:nvSpPr>
        <p:spPr/>
        <p:txBody>
          <a:bodyPr/>
          <a:lstStyle/>
          <a:p>
            <a:pPr marL="342900" indent="-342900">
              <a:buFont typeface="Arial" panose="020B0604020202020204" pitchFamily="34" charset="0"/>
              <a:buChar char="•"/>
            </a:pPr>
            <a:r>
              <a:rPr lang="en-US" dirty="0"/>
              <a:t>Costs based on how many “tokens” are used</a:t>
            </a:r>
          </a:p>
          <a:p>
            <a:endParaRPr lang="en-US" dirty="0"/>
          </a:p>
        </p:txBody>
      </p:sp>
      <p:sp>
        <p:nvSpPr>
          <p:cNvPr id="4" name="Slide Number Placeholder 3">
            <a:extLst>
              <a:ext uri="{FF2B5EF4-FFF2-40B4-BE49-F238E27FC236}">
                <a16:creationId xmlns:a16="http://schemas.microsoft.com/office/drawing/2014/main" id="{A447E7E2-B987-43B1-A5AD-B69EF2AF72FD}"/>
              </a:ext>
            </a:extLst>
          </p:cNvPr>
          <p:cNvSpPr>
            <a:spLocks noGrp="1"/>
          </p:cNvSpPr>
          <p:nvPr>
            <p:ph type="sldNum" sz="quarter" idx="4"/>
          </p:nvPr>
        </p:nvSpPr>
        <p:spPr/>
        <p:txBody>
          <a:bodyPr/>
          <a:lstStyle/>
          <a:p>
            <a:fld id="{4FAB73BC-B049-4115-A692-8D63A059BFB8}" type="slidenum">
              <a:rPr lang="en-US" smtClean="0"/>
              <a:pPr/>
              <a:t>15</a:t>
            </a:fld>
            <a:endParaRPr lang="en-US" dirty="0"/>
          </a:p>
        </p:txBody>
      </p:sp>
      <p:graphicFrame>
        <p:nvGraphicFramePr>
          <p:cNvPr id="5" name="Table 5">
            <a:extLst>
              <a:ext uri="{FF2B5EF4-FFF2-40B4-BE49-F238E27FC236}">
                <a16:creationId xmlns:a16="http://schemas.microsoft.com/office/drawing/2014/main" id="{50895684-37AD-41E0-A265-1B9F91128925}"/>
              </a:ext>
            </a:extLst>
          </p:cNvPr>
          <p:cNvGraphicFramePr>
            <a:graphicFrameLocks noGrp="1"/>
          </p:cNvGraphicFramePr>
          <p:nvPr>
            <p:extLst>
              <p:ext uri="{D42A27DB-BD31-4B8C-83A1-F6EECF244321}">
                <p14:modId xmlns:p14="http://schemas.microsoft.com/office/powerpoint/2010/main" val="4252551349"/>
              </p:ext>
            </p:extLst>
          </p:nvPr>
        </p:nvGraphicFramePr>
        <p:xfrm>
          <a:off x="1858264" y="2796206"/>
          <a:ext cx="8127999" cy="111252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832893154"/>
                    </a:ext>
                  </a:extLst>
                </a:gridCol>
                <a:gridCol w="2709333">
                  <a:extLst>
                    <a:ext uri="{9D8B030D-6E8A-4147-A177-3AD203B41FA5}">
                      <a16:colId xmlns:a16="http://schemas.microsoft.com/office/drawing/2014/main" val="1092111596"/>
                    </a:ext>
                  </a:extLst>
                </a:gridCol>
                <a:gridCol w="2709333">
                  <a:extLst>
                    <a:ext uri="{9D8B030D-6E8A-4147-A177-3AD203B41FA5}">
                      <a16:colId xmlns:a16="http://schemas.microsoft.com/office/drawing/2014/main" val="1178292177"/>
                    </a:ext>
                  </a:extLst>
                </a:gridCol>
              </a:tblGrid>
              <a:tr h="370840">
                <a:tc>
                  <a:txBody>
                    <a:bodyPr/>
                    <a:lstStyle/>
                    <a:p>
                      <a:r>
                        <a:rPr lang="en-US" dirty="0"/>
                        <a:t>Model</a:t>
                      </a:r>
                    </a:p>
                  </a:txBody>
                  <a:tcPr/>
                </a:tc>
                <a:tc>
                  <a:txBody>
                    <a:bodyPr/>
                    <a:lstStyle/>
                    <a:p>
                      <a:r>
                        <a:rPr lang="en-US" dirty="0"/>
                        <a:t>Input</a:t>
                      </a:r>
                    </a:p>
                  </a:txBody>
                  <a:tcPr/>
                </a:tc>
                <a:tc>
                  <a:txBody>
                    <a:bodyPr/>
                    <a:lstStyle/>
                    <a:p>
                      <a:r>
                        <a:rPr lang="en-US" dirty="0"/>
                        <a:t>Output</a:t>
                      </a:r>
                    </a:p>
                  </a:txBody>
                  <a:tcPr/>
                </a:tc>
                <a:extLst>
                  <a:ext uri="{0D108BD9-81ED-4DB2-BD59-A6C34878D82A}">
                    <a16:rowId xmlns:a16="http://schemas.microsoft.com/office/drawing/2014/main" val="37597780"/>
                  </a:ext>
                </a:extLst>
              </a:tr>
              <a:tr h="370840">
                <a:tc>
                  <a:txBody>
                    <a:bodyPr/>
                    <a:lstStyle/>
                    <a:p>
                      <a:r>
                        <a:rPr lang="en-US" dirty="0"/>
                        <a:t>8K context</a:t>
                      </a:r>
                    </a:p>
                  </a:txBody>
                  <a:tcPr/>
                </a:tc>
                <a:tc>
                  <a:txBody>
                    <a:bodyPr/>
                    <a:lstStyle/>
                    <a:p>
                      <a:r>
                        <a:rPr lang="en-US" dirty="0"/>
                        <a:t>$0.03 / 1K tokens</a:t>
                      </a:r>
                    </a:p>
                  </a:txBody>
                  <a:tcPr/>
                </a:tc>
                <a:tc>
                  <a:txBody>
                    <a:bodyPr/>
                    <a:lstStyle/>
                    <a:p>
                      <a:r>
                        <a:rPr lang="en-US" dirty="0"/>
                        <a:t>$0.06 / 1K tokens</a:t>
                      </a:r>
                    </a:p>
                  </a:txBody>
                  <a:tcPr/>
                </a:tc>
                <a:extLst>
                  <a:ext uri="{0D108BD9-81ED-4DB2-BD59-A6C34878D82A}">
                    <a16:rowId xmlns:a16="http://schemas.microsoft.com/office/drawing/2014/main" val="2331829947"/>
                  </a:ext>
                </a:extLst>
              </a:tr>
              <a:tr h="370840">
                <a:tc>
                  <a:txBody>
                    <a:bodyPr/>
                    <a:lstStyle/>
                    <a:p>
                      <a:r>
                        <a:rPr lang="en-US" dirty="0"/>
                        <a:t>32K context</a:t>
                      </a:r>
                    </a:p>
                  </a:txBody>
                  <a:tcPr/>
                </a:tc>
                <a:tc>
                  <a:txBody>
                    <a:bodyPr/>
                    <a:lstStyle/>
                    <a:p>
                      <a:r>
                        <a:rPr lang="en-US" dirty="0"/>
                        <a:t>$0.06 / 1K tokens</a:t>
                      </a:r>
                    </a:p>
                  </a:txBody>
                  <a:tcPr/>
                </a:tc>
                <a:tc>
                  <a:txBody>
                    <a:bodyPr/>
                    <a:lstStyle/>
                    <a:p>
                      <a:r>
                        <a:rPr lang="en-US" dirty="0"/>
                        <a:t>$0.12 / 1K tokens</a:t>
                      </a:r>
                    </a:p>
                  </a:txBody>
                  <a:tcPr/>
                </a:tc>
                <a:extLst>
                  <a:ext uri="{0D108BD9-81ED-4DB2-BD59-A6C34878D82A}">
                    <a16:rowId xmlns:a16="http://schemas.microsoft.com/office/drawing/2014/main" val="2384824922"/>
                  </a:ext>
                </a:extLst>
              </a:tr>
            </a:tbl>
          </a:graphicData>
        </a:graphic>
      </p:graphicFrame>
      <p:sp>
        <p:nvSpPr>
          <p:cNvPr id="6" name="TextBox 5">
            <a:extLst>
              <a:ext uri="{FF2B5EF4-FFF2-40B4-BE49-F238E27FC236}">
                <a16:creationId xmlns:a16="http://schemas.microsoft.com/office/drawing/2014/main" id="{65B732EE-37CD-4654-B152-78168CD903E7}"/>
              </a:ext>
            </a:extLst>
          </p:cNvPr>
          <p:cNvSpPr txBox="1"/>
          <p:nvPr/>
        </p:nvSpPr>
        <p:spPr>
          <a:xfrm>
            <a:off x="4072490" y="2424127"/>
            <a:ext cx="3699545" cy="372079"/>
          </a:xfrm>
          <a:prstGeom prst="rect">
            <a:avLst/>
          </a:prstGeom>
        </p:spPr>
        <p:txBody>
          <a:bodyPr vert="horz" wrap="square" lIns="91440" tIns="45720" rIns="91440" bIns="45720" rtlCol="0">
            <a:noAutofit/>
          </a:bodyPr>
          <a:lstStyle/>
          <a:p>
            <a:pPr algn="ctr"/>
            <a:r>
              <a:rPr lang="en-US" b="1" dirty="0"/>
              <a:t>GPT-4</a:t>
            </a:r>
          </a:p>
        </p:txBody>
      </p:sp>
      <p:graphicFrame>
        <p:nvGraphicFramePr>
          <p:cNvPr id="7" name="Table 5">
            <a:extLst>
              <a:ext uri="{FF2B5EF4-FFF2-40B4-BE49-F238E27FC236}">
                <a16:creationId xmlns:a16="http://schemas.microsoft.com/office/drawing/2014/main" id="{D744FE71-BC9F-4F0A-A9A9-D54C4D8ACCA3}"/>
              </a:ext>
            </a:extLst>
          </p:cNvPr>
          <p:cNvGraphicFramePr>
            <a:graphicFrameLocks noGrp="1"/>
          </p:cNvGraphicFramePr>
          <p:nvPr>
            <p:extLst>
              <p:ext uri="{D42A27DB-BD31-4B8C-83A1-F6EECF244321}">
                <p14:modId xmlns:p14="http://schemas.microsoft.com/office/powerpoint/2010/main" val="1413121635"/>
              </p:ext>
            </p:extLst>
          </p:nvPr>
        </p:nvGraphicFramePr>
        <p:xfrm>
          <a:off x="1858264" y="4972812"/>
          <a:ext cx="8127999" cy="111252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832893154"/>
                    </a:ext>
                  </a:extLst>
                </a:gridCol>
                <a:gridCol w="2709333">
                  <a:extLst>
                    <a:ext uri="{9D8B030D-6E8A-4147-A177-3AD203B41FA5}">
                      <a16:colId xmlns:a16="http://schemas.microsoft.com/office/drawing/2014/main" val="1092111596"/>
                    </a:ext>
                  </a:extLst>
                </a:gridCol>
                <a:gridCol w="2709333">
                  <a:extLst>
                    <a:ext uri="{9D8B030D-6E8A-4147-A177-3AD203B41FA5}">
                      <a16:colId xmlns:a16="http://schemas.microsoft.com/office/drawing/2014/main" val="1178292177"/>
                    </a:ext>
                  </a:extLst>
                </a:gridCol>
              </a:tblGrid>
              <a:tr h="370840">
                <a:tc>
                  <a:txBody>
                    <a:bodyPr/>
                    <a:lstStyle/>
                    <a:p>
                      <a:r>
                        <a:rPr lang="en-US" dirty="0"/>
                        <a:t>Model</a:t>
                      </a:r>
                    </a:p>
                  </a:txBody>
                  <a:tcPr/>
                </a:tc>
                <a:tc>
                  <a:txBody>
                    <a:bodyPr/>
                    <a:lstStyle/>
                    <a:p>
                      <a:r>
                        <a:rPr lang="en-US" dirty="0"/>
                        <a:t>Input</a:t>
                      </a:r>
                    </a:p>
                  </a:txBody>
                  <a:tcPr/>
                </a:tc>
                <a:tc>
                  <a:txBody>
                    <a:bodyPr/>
                    <a:lstStyle/>
                    <a:p>
                      <a:r>
                        <a:rPr lang="en-US" dirty="0"/>
                        <a:t>Output</a:t>
                      </a:r>
                    </a:p>
                  </a:txBody>
                  <a:tcPr/>
                </a:tc>
                <a:extLst>
                  <a:ext uri="{0D108BD9-81ED-4DB2-BD59-A6C34878D82A}">
                    <a16:rowId xmlns:a16="http://schemas.microsoft.com/office/drawing/2014/main" val="37597780"/>
                  </a:ext>
                </a:extLst>
              </a:tr>
              <a:tr h="370840">
                <a:tc>
                  <a:txBody>
                    <a:bodyPr/>
                    <a:lstStyle/>
                    <a:p>
                      <a:r>
                        <a:rPr lang="en-US" dirty="0"/>
                        <a:t>4K context</a:t>
                      </a:r>
                    </a:p>
                  </a:txBody>
                  <a:tcPr/>
                </a:tc>
                <a:tc>
                  <a:txBody>
                    <a:bodyPr/>
                    <a:lstStyle/>
                    <a:p>
                      <a:r>
                        <a:rPr lang="en-US" dirty="0"/>
                        <a:t>$0.0015 / 1K tokens</a:t>
                      </a:r>
                    </a:p>
                  </a:txBody>
                  <a:tcPr/>
                </a:tc>
                <a:tc>
                  <a:txBody>
                    <a:bodyPr/>
                    <a:lstStyle/>
                    <a:p>
                      <a:r>
                        <a:rPr lang="en-US" dirty="0"/>
                        <a:t>$0.002 / 1K tokens</a:t>
                      </a:r>
                    </a:p>
                  </a:txBody>
                  <a:tcPr/>
                </a:tc>
                <a:extLst>
                  <a:ext uri="{0D108BD9-81ED-4DB2-BD59-A6C34878D82A}">
                    <a16:rowId xmlns:a16="http://schemas.microsoft.com/office/drawing/2014/main" val="2331829947"/>
                  </a:ext>
                </a:extLst>
              </a:tr>
              <a:tr h="370840">
                <a:tc>
                  <a:txBody>
                    <a:bodyPr/>
                    <a:lstStyle/>
                    <a:p>
                      <a:r>
                        <a:rPr lang="en-US" dirty="0"/>
                        <a:t>16K context</a:t>
                      </a:r>
                    </a:p>
                  </a:txBody>
                  <a:tcPr/>
                </a:tc>
                <a:tc>
                  <a:txBody>
                    <a:bodyPr/>
                    <a:lstStyle/>
                    <a:p>
                      <a:r>
                        <a:rPr lang="en-US" dirty="0"/>
                        <a:t>$0.003 / 1K tokens</a:t>
                      </a:r>
                    </a:p>
                  </a:txBody>
                  <a:tcPr/>
                </a:tc>
                <a:tc>
                  <a:txBody>
                    <a:bodyPr/>
                    <a:lstStyle/>
                    <a:p>
                      <a:r>
                        <a:rPr lang="en-US" dirty="0"/>
                        <a:t>$0.004 / 1K tokens</a:t>
                      </a:r>
                    </a:p>
                  </a:txBody>
                  <a:tcPr/>
                </a:tc>
                <a:extLst>
                  <a:ext uri="{0D108BD9-81ED-4DB2-BD59-A6C34878D82A}">
                    <a16:rowId xmlns:a16="http://schemas.microsoft.com/office/drawing/2014/main" val="2384824922"/>
                  </a:ext>
                </a:extLst>
              </a:tr>
            </a:tbl>
          </a:graphicData>
        </a:graphic>
      </p:graphicFrame>
      <p:sp>
        <p:nvSpPr>
          <p:cNvPr id="8" name="TextBox 7">
            <a:extLst>
              <a:ext uri="{FF2B5EF4-FFF2-40B4-BE49-F238E27FC236}">
                <a16:creationId xmlns:a16="http://schemas.microsoft.com/office/drawing/2014/main" id="{ABE15814-2804-4E46-A621-0B37FC9A3A13}"/>
              </a:ext>
            </a:extLst>
          </p:cNvPr>
          <p:cNvSpPr txBox="1"/>
          <p:nvPr/>
        </p:nvSpPr>
        <p:spPr>
          <a:xfrm>
            <a:off x="4072490" y="4600733"/>
            <a:ext cx="3699545" cy="372079"/>
          </a:xfrm>
          <a:prstGeom prst="rect">
            <a:avLst/>
          </a:prstGeom>
        </p:spPr>
        <p:txBody>
          <a:bodyPr vert="horz" wrap="square" lIns="91440" tIns="45720" rIns="91440" bIns="45720" rtlCol="0">
            <a:noAutofit/>
          </a:bodyPr>
          <a:lstStyle/>
          <a:p>
            <a:pPr algn="ctr"/>
            <a:r>
              <a:rPr lang="en-US" b="1" dirty="0"/>
              <a:t>Chat</a:t>
            </a:r>
          </a:p>
        </p:txBody>
      </p:sp>
      <p:pic>
        <p:nvPicPr>
          <p:cNvPr id="18" name="Audio 17">
            <a:hlinkClick r:id="" action="ppaction://media"/>
            <a:extLst>
              <a:ext uri="{FF2B5EF4-FFF2-40B4-BE49-F238E27FC236}">
                <a16:creationId xmlns:a16="http://schemas.microsoft.com/office/drawing/2014/main" id="{BD66373F-DE6F-4D99-B08D-54898C959F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22358529"/>
      </p:ext>
    </p:extLst>
  </p:cSld>
  <p:clrMapOvr>
    <a:masterClrMapping/>
  </p:clrMapOvr>
  <mc:AlternateContent xmlns:mc="http://schemas.openxmlformats.org/markup-compatibility/2006" xmlns:p14="http://schemas.microsoft.com/office/powerpoint/2010/main">
    <mc:Choice Requires="p14">
      <p:transition spd="med" p14:dur="700" advTm="42912">
        <p:fade/>
      </p:transition>
    </mc:Choice>
    <mc:Fallback xmlns="">
      <p:transition spd="med" advTm="429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924CB-54EE-4C41-BE64-14AE4049D211}"/>
              </a:ext>
            </a:extLst>
          </p:cNvPr>
          <p:cNvSpPr>
            <a:spLocks noGrp="1"/>
          </p:cNvSpPr>
          <p:nvPr>
            <p:ph type="title"/>
          </p:nvPr>
        </p:nvSpPr>
        <p:spPr/>
        <p:txBody>
          <a:bodyPr/>
          <a:lstStyle/>
          <a:p>
            <a:r>
              <a:rPr lang="en-US" dirty="0"/>
              <a:t>Context</a:t>
            </a:r>
          </a:p>
        </p:txBody>
      </p:sp>
      <p:sp>
        <p:nvSpPr>
          <p:cNvPr id="3" name="Content Placeholder 2">
            <a:extLst>
              <a:ext uri="{FF2B5EF4-FFF2-40B4-BE49-F238E27FC236}">
                <a16:creationId xmlns:a16="http://schemas.microsoft.com/office/drawing/2014/main" id="{A9FE1407-E61B-43C8-B5D0-D304FEE6FA42}"/>
              </a:ext>
            </a:extLst>
          </p:cNvPr>
          <p:cNvSpPr>
            <a:spLocks noGrp="1"/>
          </p:cNvSpPr>
          <p:nvPr>
            <p:ph sz="quarter" idx="11"/>
          </p:nvPr>
        </p:nvSpPr>
        <p:spPr/>
        <p:txBody>
          <a:bodyPr/>
          <a:lstStyle/>
          <a:p>
            <a:pPr marL="342900" indent="-342900">
              <a:buFont typeface="Arial" panose="020B0604020202020204" pitchFamily="34" charset="0"/>
              <a:buChar char="•"/>
            </a:pPr>
            <a:r>
              <a:rPr lang="en-US" dirty="0"/>
              <a:t>Context allows you to add examples before giving the LLM a task</a:t>
            </a:r>
          </a:p>
        </p:txBody>
      </p:sp>
      <p:sp>
        <p:nvSpPr>
          <p:cNvPr id="4" name="Slide Number Placeholder 3">
            <a:extLst>
              <a:ext uri="{FF2B5EF4-FFF2-40B4-BE49-F238E27FC236}">
                <a16:creationId xmlns:a16="http://schemas.microsoft.com/office/drawing/2014/main" id="{9A51B6C5-6331-4082-B39F-94659F26B615}"/>
              </a:ext>
            </a:extLst>
          </p:cNvPr>
          <p:cNvSpPr>
            <a:spLocks noGrp="1"/>
          </p:cNvSpPr>
          <p:nvPr>
            <p:ph type="sldNum" sz="quarter" idx="4"/>
          </p:nvPr>
        </p:nvSpPr>
        <p:spPr/>
        <p:txBody>
          <a:bodyPr/>
          <a:lstStyle/>
          <a:p>
            <a:fld id="{4FAB73BC-B049-4115-A692-8D63A059BFB8}" type="slidenum">
              <a:rPr lang="en-US" smtClean="0"/>
              <a:pPr/>
              <a:t>16</a:t>
            </a:fld>
            <a:endParaRPr lang="en-US" dirty="0"/>
          </a:p>
        </p:txBody>
      </p:sp>
      <p:sp>
        <p:nvSpPr>
          <p:cNvPr id="12" name="Rectangle 11">
            <a:extLst>
              <a:ext uri="{FF2B5EF4-FFF2-40B4-BE49-F238E27FC236}">
                <a16:creationId xmlns:a16="http://schemas.microsoft.com/office/drawing/2014/main" id="{6A67665A-4904-458E-AC3B-6222AC017EBA}"/>
              </a:ext>
            </a:extLst>
          </p:cNvPr>
          <p:cNvSpPr/>
          <p:nvPr/>
        </p:nvSpPr>
        <p:spPr>
          <a:xfrm>
            <a:off x="2621196" y="4315088"/>
            <a:ext cx="6602136" cy="156874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i="1" dirty="0"/>
              <a:t>As an AI language model, I cannot predict the future with certainty, especially with regards to complex economic systems. However, I can provide you with some information and perspectives that may help you understand the current situation.</a:t>
            </a:r>
          </a:p>
        </p:txBody>
      </p:sp>
      <p:sp>
        <p:nvSpPr>
          <p:cNvPr id="14" name="TextBox 13">
            <a:extLst>
              <a:ext uri="{FF2B5EF4-FFF2-40B4-BE49-F238E27FC236}">
                <a16:creationId xmlns:a16="http://schemas.microsoft.com/office/drawing/2014/main" id="{B08E577B-AB4A-48CD-8F3D-E223154A77CC}"/>
              </a:ext>
            </a:extLst>
          </p:cNvPr>
          <p:cNvSpPr txBox="1"/>
          <p:nvPr/>
        </p:nvSpPr>
        <p:spPr>
          <a:xfrm>
            <a:off x="574108" y="5057317"/>
            <a:ext cx="1870745" cy="366103"/>
          </a:xfrm>
          <a:prstGeom prst="rect">
            <a:avLst/>
          </a:prstGeom>
        </p:spPr>
        <p:txBody>
          <a:bodyPr vert="horz" wrap="square" lIns="91440" tIns="45720" rIns="91440" bIns="45720" rtlCol="0">
            <a:noAutofit/>
          </a:bodyPr>
          <a:lstStyle/>
          <a:p>
            <a:pPr algn="l"/>
            <a:r>
              <a:rPr lang="en-US" sz="1400" b="1" dirty="0" err="1"/>
              <a:t>ChatGPT</a:t>
            </a:r>
            <a:r>
              <a:rPr lang="en-US" sz="1400" b="1" dirty="0"/>
              <a:t> Response</a:t>
            </a:r>
          </a:p>
        </p:txBody>
      </p:sp>
      <p:sp>
        <p:nvSpPr>
          <p:cNvPr id="15" name="Rectangle 14">
            <a:extLst>
              <a:ext uri="{FF2B5EF4-FFF2-40B4-BE49-F238E27FC236}">
                <a16:creationId xmlns:a16="http://schemas.microsoft.com/office/drawing/2014/main" id="{255ED766-7FAA-4AB3-8397-E80F0E26F1EE}"/>
              </a:ext>
            </a:extLst>
          </p:cNvPr>
          <p:cNvSpPr/>
          <p:nvPr/>
        </p:nvSpPr>
        <p:spPr>
          <a:xfrm>
            <a:off x="2558642" y="2563787"/>
            <a:ext cx="6602136" cy="1096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dirty="0"/>
              <a:t>When will Tesla Inc (TSLA) stock hit $300 a share?</a:t>
            </a:r>
          </a:p>
        </p:txBody>
      </p:sp>
      <p:sp>
        <p:nvSpPr>
          <p:cNvPr id="16" name="TextBox 15">
            <a:extLst>
              <a:ext uri="{FF2B5EF4-FFF2-40B4-BE49-F238E27FC236}">
                <a16:creationId xmlns:a16="http://schemas.microsoft.com/office/drawing/2014/main" id="{B91CC554-B86A-4503-A274-B8AD33839631}"/>
              </a:ext>
            </a:extLst>
          </p:cNvPr>
          <p:cNvSpPr txBox="1"/>
          <p:nvPr/>
        </p:nvSpPr>
        <p:spPr>
          <a:xfrm>
            <a:off x="574107" y="2929165"/>
            <a:ext cx="1870745" cy="366103"/>
          </a:xfrm>
          <a:prstGeom prst="rect">
            <a:avLst/>
          </a:prstGeom>
        </p:spPr>
        <p:txBody>
          <a:bodyPr vert="horz" wrap="square" lIns="91440" tIns="45720" rIns="91440" bIns="45720" rtlCol="0">
            <a:noAutofit/>
          </a:bodyPr>
          <a:lstStyle/>
          <a:p>
            <a:pPr algn="l"/>
            <a:r>
              <a:rPr lang="en-US" sz="1400" b="1" dirty="0"/>
              <a:t>Prompt</a:t>
            </a:r>
          </a:p>
        </p:txBody>
      </p:sp>
      <p:pic>
        <p:nvPicPr>
          <p:cNvPr id="18" name="Audio 17">
            <a:hlinkClick r:id="" action="ppaction://media"/>
            <a:extLst>
              <a:ext uri="{FF2B5EF4-FFF2-40B4-BE49-F238E27FC236}">
                <a16:creationId xmlns:a16="http://schemas.microsoft.com/office/drawing/2014/main" id="{975C435C-9D71-46D1-9E47-5F60300860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77502"/>
      </p:ext>
    </p:extLst>
  </p:cSld>
  <p:clrMapOvr>
    <a:masterClrMapping/>
  </p:clrMapOvr>
  <mc:AlternateContent xmlns:mc="http://schemas.openxmlformats.org/markup-compatibility/2006" xmlns:p14="http://schemas.microsoft.com/office/powerpoint/2010/main">
    <mc:Choice Requires="p14">
      <p:transition spd="med" p14:dur="700" advTm="80281">
        <p:fade/>
      </p:transition>
    </mc:Choice>
    <mc:Fallback xmlns="">
      <p:transition spd="med" advTm="802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924CB-54EE-4C41-BE64-14AE4049D211}"/>
              </a:ext>
            </a:extLst>
          </p:cNvPr>
          <p:cNvSpPr>
            <a:spLocks noGrp="1"/>
          </p:cNvSpPr>
          <p:nvPr>
            <p:ph type="title"/>
          </p:nvPr>
        </p:nvSpPr>
        <p:spPr/>
        <p:txBody>
          <a:bodyPr/>
          <a:lstStyle/>
          <a:p>
            <a:r>
              <a:rPr lang="en-US" dirty="0"/>
              <a:t>Context</a:t>
            </a:r>
          </a:p>
        </p:txBody>
      </p:sp>
      <p:sp>
        <p:nvSpPr>
          <p:cNvPr id="3" name="Content Placeholder 2">
            <a:extLst>
              <a:ext uri="{FF2B5EF4-FFF2-40B4-BE49-F238E27FC236}">
                <a16:creationId xmlns:a16="http://schemas.microsoft.com/office/drawing/2014/main" id="{A9FE1407-E61B-43C8-B5D0-D304FEE6FA42}"/>
              </a:ext>
            </a:extLst>
          </p:cNvPr>
          <p:cNvSpPr>
            <a:spLocks noGrp="1"/>
          </p:cNvSpPr>
          <p:nvPr>
            <p:ph sz="quarter" idx="11"/>
          </p:nvPr>
        </p:nvSpPr>
        <p:spPr/>
        <p:txBody>
          <a:bodyPr/>
          <a:lstStyle/>
          <a:p>
            <a:pPr marL="342900" indent="-342900">
              <a:buFont typeface="Arial" panose="020B0604020202020204" pitchFamily="34" charset="0"/>
              <a:buChar char="•"/>
            </a:pPr>
            <a:r>
              <a:rPr lang="en-US" dirty="0"/>
              <a:t>Context allows you to add examples before giving the LLM a task</a:t>
            </a:r>
          </a:p>
        </p:txBody>
      </p:sp>
      <p:sp>
        <p:nvSpPr>
          <p:cNvPr id="4" name="Slide Number Placeholder 3">
            <a:extLst>
              <a:ext uri="{FF2B5EF4-FFF2-40B4-BE49-F238E27FC236}">
                <a16:creationId xmlns:a16="http://schemas.microsoft.com/office/drawing/2014/main" id="{9A51B6C5-6331-4082-B39F-94659F26B615}"/>
              </a:ext>
            </a:extLst>
          </p:cNvPr>
          <p:cNvSpPr>
            <a:spLocks noGrp="1"/>
          </p:cNvSpPr>
          <p:nvPr>
            <p:ph type="sldNum" sz="quarter" idx="4"/>
          </p:nvPr>
        </p:nvSpPr>
        <p:spPr/>
        <p:txBody>
          <a:bodyPr/>
          <a:lstStyle/>
          <a:p>
            <a:fld id="{4FAB73BC-B049-4115-A692-8D63A059BFB8}" type="slidenum">
              <a:rPr lang="en-US" smtClean="0"/>
              <a:pPr/>
              <a:t>17</a:t>
            </a:fld>
            <a:endParaRPr lang="en-US" dirty="0"/>
          </a:p>
        </p:txBody>
      </p:sp>
      <p:sp>
        <p:nvSpPr>
          <p:cNvPr id="5" name="TextBox 4">
            <a:extLst>
              <a:ext uri="{FF2B5EF4-FFF2-40B4-BE49-F238E27FC236}">
                <a16:creationId xmlns:a16="http://schemas.microsoft.com/office/drawing/2014/main" id="{FA26E358-9EA4-4407-B22D-AEF646F477F9}"/>
              </a:ext>
            </a:extLst>
          </p:cNvPr>
          <p:cNvSpPr txBox="1"/>
          <p:nvPr/>
        </p:nvSpPr>
        <p:spPr>
          <a:xfrm>
            <a:off x="3229762" y="2157363"/>
            <a:ext cx="914400" cy="914400"/>
          </a:xfrm>
          <a:prstGeom prst="rect">
            <a:avLst/>
          </a:prstGeom>
        </p:spPr>
        <p:txBody>
          <a:bodyPr vert="horz" wrap="none" lIns="91440" tIns="45720" rIns="91440" bIns="45720" rtlCol="0">
            <a:noAutofit/>
          </a:bodyPr>
          <a:lstStyle/>
          <a:p>
            <a:pPr algn="l"/>
            <a:endParaRPr lang="en-US" dirty="0"/>
          </a:p>
        </p:txBody>
      </p:sp>
      <p:sp>
        <p:nvSpPr>
          <p:cNvPr id="6" name="TextBox 5">
            <a:extLst>
              <a:ext uri="{FF2B5EF4-FFF2-40B4-BE49-F238E27FC236}">
                <a16:creationId xmlns:a16="http://schemas.microsoft.com/office/drawing/2014/main" id="{125E6181-0EE9-47ED-80DF-B5E2814F792E}"/>
              </a:ext>
            </a:extLst>
          </p:cNvPr>
          <p:cNvSpPr txBox="1"/>
          <p:nvPr/>
        </p:nvSpPr>
        <p:spPr>
          <a:xfrm>
            <a:off x="3151465" y="2320109"/>
            <a:ext cx="5217952" cy="588907"/>
          </a:xfrm>
          <a:prstGeom prst="rect">
            <a:avLst/>
          </a:prstGeom>
        </p:spPr>
        <p:txBody>
          <a:bodyPr vert="horz" wrap="square" lIns="91440" tIns="45720" rIns="91440" bIns="45720" rtlCol="0">
            <a:noAutofit/>
          </a:bodyPr>
          <a:lstStyle/>
          <a:p>
            <a:pPr algn="l"/>
            <a:r>
              <a:rPr lang="en-US" dirty="0"/>
              <a:t>When will Tesla Inc (TSLA) stock hit $300 a share?</a:t>
            </a:r>
          </a:p>
        </p:txBody>
      </p:sp>
      <p:pic>
        <p:nvPicPr>
          <p:cNvPr id="7" name="Picture 6">
            <a:extLst>
              <a:ext uri="{FF2B5EF4-FFF2-40B4-BE49-F238E27FC236}">
                <a16:creationId xmlns:a16="http://schemas.microsoft.com/office/drawing/2014/main" id="{A835F888-3C8A-45B0-AC50-9AD40D188BFD}"/>
              </a:ext>
            </a:extLst>
          </p:cNvPr>
          <p:cNvPicPr>
            <a:picLocks noChangeAspect="1"/>
          </p:cNvPicPr>
          <p:nvPr/>
        </p:nvPicPr>
        <p:blipFill>
          <a:blip r:embed="rId4"/>
          <a:stretch>
            <a:fillRect/>
          </a:stretch>
        </p:blipFill>
        <p:spPr>
          <a:xfrm>
            <a:off x="2297620" y="3071762"/>
            <a:ext cx="6925642" cy="714475"/>
          </a:xfrm>
          <a:prstGeom prst="rect">
            <a:avLst/>
          </a:prstGeom>
        </p:spPr>
      </p:pic>
      <p:graphicFrame>
        <p:nvGraphicFramePr>
          <p:cNvPr id="8" name="Table 8">
            <a:extLst>
              <a:ext uri="{FF2B5EF4-FFF2-40B4-BE49-F238E27FC236}">
                <a16:creationId xmlns:a16="http://schemas.microsoft.com/office/drawing/2014/main" id="{2FA6CAE2-B772-4CF7-9141-CB509C2E9024}"/>
              </a:ext>
            </a:extLst>
          </p:cNvPr>
          <p:cNvGraphicFramePr>
            <a:graphicFrameLocks noGrp="1"/>
          </p:cNvGraphicFramePr>
          <p:nvPr/>
        </p:nvGraphicFramePr>
        <p:xfrm>
          <a:off x="1696441" y="4814597"/>
          <a:ext cx="8127999" cy="111252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4013345798"/>
                    </a:ext>
                  </a:extLst>
                </a:gridCol>
                <a:gridCol w="2709333">
                  <a:extLst>
                    <a:ext uri="{9D8B030D-6E8A-4147-A177-3AD203B41FA5}">
                      <a16:colId xmlns:a16="http://schemas.microsoft.com/office/drawing/2014/main" val="2043042465"/>
                    </a:ext>
                  </a:extLst>
                </a:gridCol>
                <a:gridCol w="2709333">
                  <a:extLst>
                    <a:ext uri="{9D8B030D-6E8A-4147-A177-3AD203B41FA5}">
                      <a16:colId xmlns:a16="http://schemas.microsoft.com/office/drawing/2014/main" val="412474278"/>
                    </a:ext>
                  </a:extLst>
                </a:gridCol>
              </a:tblGrid>
              <a:tr h="370840">
                <a:tc>
                  <a:txBody>
                    <a:bodyPr/>
                    <a:lstStyle/>
                    <a:p>
                      <a:r>
                        <a:rPr lang="en-US" dirty="0"/>
                        <a:t>Source</a:t>
                      </a:r>
                    </a:p>
                  </a:txBody>
                  <a:tcPr/>
                </a:tc>
                <a:tc>
                  <a:txBody>
                    <a:bodyPr/>
                    <a:lstStyle/>
                    <a:p>
                      <a:r>
                        <a:rPr lang="en-US" dirty="0"/>
                        <a:t>Tokens</a:t>
                      </a:r>
                    </a:p>
                  </a:txBody>
                  <a:tcPr/>
                </a:tc>
                <a:tc>
                  <a:txBody>
                    <a:bodyPr/>
                    <a:lstStyle/>
                    <a:p>
                      <a:r>
                        <a:rPr lang="en-US" dirty="0"/>
                        <a:t>Cost</a:t>
                      </a:r>
                    </a:p>
                  </a:txBody>
                  <a:tcPr/>
                </a:tc>
                <a:extLst>
                  <a:ext uri="{0D108BD9-81ED-4DB2-BD59-A6C34878D82A}">
                    <a16:rowId xmlns:a16="http://schemas.microsoft.com/office/drawing/2014/main" val="3717545007"/>
                  </a:ext>
                </a:extLst>
              </a:tr>
              <a:tr h="370840">
                <a:tc>
                  <a:txBody>
                    <a:bodyPr/>
                    <a:lstStyle/>
                    <a:p>
                      <a:r>
                        <a:rPr lang="en-US" dirty="0"/>
                        <a:t>Prompt</a:t>
                      </a:r>
                    </a:p>
                  </a:txBody>
                  <a:tcPr/>
                </a:tc>
                <a:tc>
                  <a:txBody>
                    <a:bodyPr/>
                    <a:lstStyle/>
                    <a:p>
                      <a:r>
                        <a:rPr lang="en-US" dirty="0"/>
                        <a:t>16</a:t>
                      </a:r>
                    </a:p>
                  </a:txBody>
                  <a:tcPr/>
                </a:tc>
                <a:tc>
                  <a:txBody>
                    <a:bodyPr/>
                    <a:lstStyle/>
                    <a:p>
                      <a:r>
                        <a:rPr lang="en-US" dirty="0"/>
                        <a:t>&lt; $0.003</a:t>
                      </a:r>
                    </a:p>
                  </a:txBody>
                  <a:tcPr/>
                </a:tc>
                <a:extLst>
                  <a:ext uri="{0D108BD9-81ED-4DB2-BD59-A6C34878D82A}">
                    <a16:rowId xmlns:a16="http://schemas.microsoft.com/office/drawing/2014/main" val="242240754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Tesla Wikipedia Page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19,408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$0.057</a:t>
                      </a:r>
                    </a:p>
                  </a:txBody>
                  <a:tcPr/>
                </a:tc>
                <a:extLst>
                  <a:ext uri="{0D108BD9-81ED-4DB2-BD59-A6C34878D82A}">
                    <a16:rowId xmlns:a16="http://schemas.microsoft.com/office/drawing/2014/main" val="1604164931"/>
                  </a:ext>
                </a:extLst>
              </a:tr>
            </a:tbl>
          </a:graphicData>
        </a:graphic>
      </p:graphicFrame>
      <p:pic>
        <p:nvPicPr>
          <p:cNvPr id="14" name="Audio 13">
            <a:hlinkClick r:id="" action="ppaction://media"/>
            <a:extLst>
              <a:ext uri="{FF2B5EF4-FFF2-40B4-BE49-F238E27FC236}">
                <a16:creationId xmlns:a16="http://schemas.microsoft.com/office/drawing/2014/main" id="{E1DE844C-9A51-4D70-B0DB-3D477BB4D1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35065542"/>
      </p:ext>
    </p:extLst>
  </p:cSld>
  <p:clrMapOvr>
    <a:masterClrMapping/>
  </p:clrMapOvr>
  <mc:AlternateContent xmlns:mc="http://schemas.openxmlformats.org/markup-compatibility/2006" xmlns:p14="http://schemas.microsoft.com/office/powerpoint/2010/main">
    <mc:Choice Requires="p14">
      <p:transition spd="med" p14:dur="700" advTm="41205">
        <p:fade/>
      </p:transition>
    </mc:Choice>
    <mc:Fallback xmlns="">
      <p:transition spd="med" advTm="412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03244-146D-44BA-A33D-ED6DD6F84D89}"/>
              </a:ext>
            </a:extLst>
          </p:cNvPr>
          <p:cNvSpPr>
            <a:spLocks noGrp="1"/>
          </p:cNvSpPr>
          <p:nvPr>
            <p:ph type="title"/>
          </p:nvPr>
        </p:nvSpPr>
        <p:spPr/>
        <p:txBody>
          <a:bodyPr/>
          <a:lstStyle/>
          <a:p>
            <a:r>
              <a:rPr lang="en-US" dirty="0"/>
              <a:t>Fine-tuning</a:t>
            </a:r>
          </a:p>
        </p:txBody>
      </p:sp>
      <p:sp>
        <p:nvSpPr>
          <p:cNvPr id="3" name="Content Placeholder 2">
            <a:extLst>
              <a:ext uri="{FF2B5EF4-FFF2-40B4-BE49-F238E27FC236}">
                <a16:creationId xmlns:a16="http://schemas.microsoft.com/office/drawing/2014/main" id="{E79DA0DF-6157-4ABB-9502-7796426968AA}"/>
              </a:ext>
            </a:extLst>
          </p:cNvPr>
          <p:cNvSpPr>
            <a:spLocks noGrp="1"/>
          </p:cNvSpPr>
          <p:nvPr>
            <p:ph sz="quarter" idx="11"/>
          </p:nvPr>
        </p:nvSpPr>
        <p:spPr/>
        <p:txBody>
          <a:bodyPr/>
          <a:lstStyle/>
          <a:p>
            <a:pPr marL="342900" indent="-342900">
              <a:buFont typeface="Arial" panose="020B0604020202020204" pitchFamily="34" charset="0"/>
              <a:buChar char="•"/>
            </a:pPr>
            <a:r>
              <a:rPr lang="en-US" dirty="0"/>
              <a:t>Fine-tuning retrains parts of an existing LLM to take more information in</a:t>
            </a:r>
          </a:p>
          <a:p>
            <a:pPr marL="342900" indent="-342900">
              <a:buFont typeface="Arial" panose="020B0604020202020204" pitchFamily="34" charset="0"/>
              <a:buChar char="•"/>
            </a:pPr>
            <a:r>
              <a:rPr lang="en-US" dirty="0"/>
              <a:t>Typically used if context is not enough</a:t>
            </a:r>
          </a:p>
          <a:p>
            <a:pPr marL="342900" indent="-3429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4EFCE17E-1CDD-42C2-9051-0661E641049C}"/>
              </a:ext>
            </a:extLst>
          </p:cNvPr>
          <p:cNvSpPr>
            <a:spLocks noGrp="1"/>
          </p:cNvSpPr>
          <p:nvPr>
            <p:ph type="sldNum" sz="quarter" idx="4"/>
          </p:nvPr>
        </p:nvSpPr>
        <p:spPr/>
        <p:txBody>
          <a:bodyPr/>
          <a:lstStyle/>
          <a:p>
            <a:fld id="{4FAB73BC-B049-4115-A692-8D63A059BFB8}" type="slidenum">
              <a:rPr lang="en-US" smtClean="0"/>
              <a:pPr/>
              <a:t>18</a:t>
            </a:fld>
            <a:endParaRPr lang="en-US" dirty="0"/>
          </a:p>
        </p:txBody>
      </p:sp>
      <p:graphicFrame>
        <p:nvGraphicFramePr>
          <p:cNvPr id="5" name="Table 5">
            <a:extLst>
              <a:ext uri="{FF2B5EF4-FFF2-40B4-BE49-F238E27FC236}">
                <a16:creationId xmlns:a16="http://schemas.microsoft.com/office/drawing/2014/main" id="{06E760A7-A048-4C55-BC56-6EA65F6CE423}"/>
              </a:ext>
            </a:extLst>
          </p:cNvPr>
          <p:cNvGraphicFramePr>
            <a:graphicFrameLocks/>
          </p:cNvGraphicFramePr>
          <p:nvPr>
            <p:extLst>
              <p:ext uri="{D42A27DB-BD31-4B8C-83A1-F6EECF244321}">
                <p14:modId xmlns:p14="http://schemas.microsoft.com/office/powerpoint/2010/main" val="3503185468"/>
              </p:ext>
            </p:extLst>
          </p:nvPr>
        </p:nvGraphicFramePr>
        <p:xfrm>
          <a:off x="397764" y="3132371"/>
          <a:ext cx="11049000" cy="1854200"/>
        </p:xfrm>
        <a:graphic>
          <a:graphicData uri="http://schemas.openxmlformats.org/drawingml/2006/table">
            <a:tbl>
              <a:tblPr firstRow="1" bandRow="1">
                <a:tableStyleId>{5C22544A-7EE6-4342-B048-85BDC9FD1C3A}</a:tableStyleId>
              </a:tblPr>
              <a:tblGrid>
                <a:gridCol w="3683000">
                  <a:extLst>
                    <a:ext uri="{9D8B030D-6E8A-4147-A177-3AD203B41FA5}">
                      <a16:colId xmlns:a16="http://schemas.microsoft.com/office/drawing/2014/main" val="3690307734"/>
                    </a:ext>
                  </a:extLst>
                </a:gridCol>
                <a:gridCol w="3683000">
                  <a:extLst>
                    <a:ext uri="{9D8B030D-6E8A-4147-A177-3AD203B41FA5}">
                      <a16:colId xmlns:a16="http://schemas.microsoft.com/office/drawing/2014/main" val="3734161967"/>
                    </a:ext>
                  </a:extLst>
                </a:gridCol>
                <a:gridCol w="3683000">
                  <a:extLst>
                    <a:ext uri="{9D8B030D-6E8A-4147-A177-3AD203B41FA5}">
                      <a16:colId xmlns:a16="http://schemas.microsoft.com/office/drawing/2014/main" val="4049545483"/>
                    </a:ext>
                  </a:extLst>
                </a:gridCol>
              </a:tblGrid>
              <a:tr h="370840">
                <a:tc>
                  <a:txBody>
                    <a:bodyPr/>
                    <a:lstStyle/>
                    <a:p>
                      <a:r>
                        <a:rPr lang="en-US" dirty="0"/>
                        <a:t>Model</a:t>
                      </a:r>
                    </a:p>
                  </a:txBody>
                  <a:tcPr/>
                </a:tc>
                <a:tc>
                  <a:txBody>
                    <a:bodyPr/>
                    <a:lstStyle/>
                    <a:p>
                      <a:r>
                        <a:rPr lang="en-US" dirty="0"/>
                        <a:t>Training</a:t>
                      </a:r>
                    </a:p>
                  </a:txBody>
                  <a:tcPr/>
                </a:tc>
                <a:tc>
                  <a:txBody>
                    <a:bodyPr/>
                    <a:lstStyle/>
                    <a:p>
                      <a:r>
                        <a:rPr lang="en-US" dirty="0"/>
                        <a:t>Usage</a:t>
                      </a:r>
                    </a:p>
                  </a:txBody>
                  <a:tcPr/>
                </a:tc>
                <a:extLst>
                  <a:ext uri="{0D108BD9-81ED-4DB2-BD59-A6C34878D82A}">
                    <a16:rowId xmlns:a16="http://schemas.microsoft.com/office/drawing/2014/main" val="2459962442"/>
                  </a:ext>
                </a:extLst>
              </a:tr>
              <a:tr h="370840">
                <a:tc>
                  <a:txBody>
                    <a:bodyPr/>
                    <a:lstStyle/>
                    <a:p>
                      <a:r>
                        <a:rPr lang="en-US" dirty="0"/>
                        <a:t>Ada</a:t>
                      </a:r>
                    </a:p>
                  </a:txBody>
                  <a:tcPr/>
                </a:tc>
                <a:tc>
                  <a:txBody>
                    <a:bodyPr/>
                    <a:lstStyle/>
                    <a:p>
                      <a:r>
                        <a:rPr lang="en-US" dirty="0"/>
                        <a:t>$0.0004 / 1k tokens</a:t>
                      </a:r>
                    </a:p>
                  </a:txBody>
                  <a:tcPr/>
                </a:tc>
                <a:tc>
                  <a:txBody>
                    <a:bodyPr/>
                    <a:lstStyle/>
                    <a:p>
                      <a:r>
                        <a:rPr lang="en-US" dirty="0"/>
                        <a:t>$0.0016 / 1k tokens</a:t>
                      </a:r>
                    </a:p>
                  </a:txBody>
                  <a:tcPr/>
                </a:tc>
                <a:extLst>
                  <a:ext uri="{0D108BD9-81ED-4DB2-BD59-A6C34878D82A}">
                    <a16:rowId xmlns:a16="http://schemas.microsoft.com/office/drawing/2014/main" val="1916170402"/>
                  </a:ext>
                </a:extLst>
              </a:tr>
              <a:tr h="370840">
                <a:tc>
                  <a:txBody>
                    <a:bodyPr/>
                    <a:lstStyle/>
                    <a:p>
                      <a:r>
                        <a:rPr lang="en-US" dirty="0"/>
                        <a:t>Babbage</a:t>
                      </a:r>
                    </a:p>
                  </a:txBody>
                  <a:tcPr/>
                </a:tc>
                <a:tc>
                  <a:txBody>
                    <a:bodyPr/>
                    <a:lstStyle/>
                    <a:p>
                      <a:r>
                        <a:rPr lang="en-US" dirty="0"/>
                        <a:t>$0.0006 / 1k tokens</a:t>
                      </a:r>
                    </a:p>
                  </a:txBody>
                  <a:tcPr/>
                </a:tc>
                <a:tc>
                  <a:txBody>
                    <a:bodyPr/>
                    <a:lstStyle/>
                    <a:p>
                      <a:r>
                        <a:rPr lang="en-US" dirty="0"/>
                        <a:t>$0.0024 / 1K tokens</a:t>
                      </a:r>
                    </a:p>
                  </a:txBody>
                  <a:tcPr/>
                </a:tc>
                <a:extLst>
                  <a:ext uri="{0D108BD9-81ED-4DB2-BD59-A6C34878D82A}">
                    <a16:rowId xmlns:a16="http://schemas.microsoft.com/office/drawing/2014/main" val="1798038694"/>
                  </a:ext>
                </a:extLst>
              </a:tr>
              <a:tr h="370840">
                <a:tc>
                  <a:txBody>
                    <a:bodyPr/>
                    <a:lstStyle/>
                    <a:p>
                      <a:r>
                        <a:rPr lang="en-US" dirty="0"/>
                        <a:t>Curie</a:t>
                      </a:r>
                    </a:p>
                  </a:txBody>
                  <a:tcPr/>
                </a:tc>
                <a:tc>
                  <a:txBody>
                    <a:bodyPr/>
                    <a:lstStyle/>
                    <a:p>
                      <a:r>
                        <a:rPr lang="en-US" dirty="0"/>
                        <a:t>$0.0030 / 1K tokens</a:t>
                      </a:r>
                    </a:p>
                  </a:txBody>
                  <a:tcPr/>
                </a:tc>
                <a:tc>
                  <a:txBody>
                    <a:bodyPr/>
                    <a:lstStyle/>
                    <a:p>
                      <a:r>
                        <a:rPr lang="en-US" dirty="0"/>
                        <a:t>$0.0120 / 1K tokens</a:t>
                      </a:r>
                    </a:p>
                  </a:txBody>
                  <a:tcPr/>
                </a:tc>
                <a:extLst>
                  <a:ext uri="{0D108BD9-81ED-4DB2-BD59-A6C34878D82A}">
                    <a16:rowId xmlns:a16="http://schemas.microsoft.com/office/drawing/2014/main" val="312766752"/>
                  </a:ext>
                </a:extLst>
              </a:tr>
              <a:tr h="370840">
                <a:tc>
                  <a:txBody>
                    <a:bodyPr/>
                    <a:lstStyle/>
                    <a:p>
                      <a:r>
                        <a:rPr lang="en-US" dirty="0"/>
                        <a:t>Davinci</a:t>
                      </a:r>
                    </a:p>
                  </a:txBody>
                  <a:tcPr/>
                </a:tc>
                <a:tc>
                  <a:txBody>
                    <a:bodyPr/>
                    <a:lstStyle/>
                    <a:p>
                      <a:r>
                        <a:rPr lang="en-US" dirty="0"/>
                        <a:t>$0.0300 / 1K tokens</a:t>
                      </a:r>
                    </a:p>
                  </a:txBody>
                  <a:tcPr/>
                </a:tc>
                <a:tc>
                  <a:txBody>
                    <a:bodyPr/>
                    <a:lstStyle/>
                    <a:p>
                      <a:r>
                        <a:rPr lang="en-US" dirty="0"/>
                        <a:t>$0.1200 / 1K tokens</a:t>
                      </a:r>
                    </a:p>
                  </a:txBody>
                  <a:tcPr/>
                </a:tc>
                <a:extLst>
                  <a:ext uri="{0D108BD9-81ED-4DB2-BD59-A6C34878D82A}">
                    <a16:rowId xmlns:a16="http://schemas.microsoft.com/office/drawing/2014/main" val="1345051641"/>
                  </a:ext>
                </a:extLst>
              </a:tr>
            </a:tbl>
          </a:graphicData>
        </a:graphic>
      </p:graphicFrame>
      <p:pic>
        <p:nvPicPr>
          <p:cNvPr id="14" name="Audio 13">
            <a:hlinkClick r:id="" action="ppaction://media"/>
            <a:extLst>
              <a:ext uri="{FF2B5EF4-FFF2-40B4-BE49-F238E27FC236}">
                <a16:creationId xmlns:a16="http://schemas.microsoft.com/office/drawing/2014/main" id="{284FABCE-2C5F-49F8-AB5C-4BB976E3C7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62840545"/>
      </p:ext>
    </p:extLst>
  </p:cSld>
  <p:clrMapOvr>
    <a:masterClrMapping/>
  </p:clrMapOvr>
  <mc:AlternateContent xmlns:mc="http://schemas.openxmlformats.org/markup-compatibility/2006" xmlns:p14="http://schemas.microsoft.com/office/powerpoint/2010/main">
    <mc:Choice Requires="p14">
      <p:transition spd="med" p14:dur="700" advTm="56663">
        <p:fade/>
      </p:transition>
    </mc:Choice>
    <mc:Fallback xmlns="">
      <p:transition spd="med" advTm="566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E79E7-4EEB-4A8E-BCE7-E0695911E30F}"/>
              </a:ext>
            </a:extLst>
          </p:cNvPr>
          <p:cNvSpPr>
            <a:spLocks noGrp="1"/>
          </p:cNvSpPr>
          <p:nvPr>
            <p:ph type="ctrTitle"/>
          </p:nvPr>
        </p:nvSpPr>
        <p:spPr/>
        <p:txBody>
          <a:bodyPr/>
          <a:lstStyle/>
          <a:p>
            <a:r>
              <a:rPr lang="en-US" dirty="0"/>
              <a:t>Conclusion</a:t>
            </a:r>
          </a:p>
        </p:txBody>
      </p:sp>
      <p:pic>
        <p:nvPicPr>
          <p:cNvPr id="8" name="Audio 7">
            <a:hlinkClick r:id="" action="ppaction://media"/>
            <a:extLst>
              <a:ext uri="{FF2B5EF4-FFF2-40B4-BE49-F238E27FC236}">
                <a16:creationId xmlns:a16="http://schemas.microsoft.com/office/drawing/2014/main" id="{66C0CC28-36EF-46C9-A8C2-5335EBBE11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03920504"/>
      </p:ext>
    </p:extLst>
  </p:cSld>
  <p:clrMapOvr>
    <a:masterClrMapping/>
  </p:clrMapOvr>
  <mc:AlternateContent xmlns:mc="http://schemas.openxmlformats.org/markup-compatibility/2006" xmlns:p14="http://schemas.microsoft.com/office/powerpoint/2010/main">
    <mc:Choice Requires="p14">
      <p:transition spd="med" p14:dur="700" advTm="13299">
        <p:fade/>
      </p:transition>
    </mc:Choice>
    <mc:Fallback xmlns="">
      <p:transition spd="med" advTm="132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D608D-0288-4DF6-BDE7-99ACED5088DC}"/>
              </a:ext>
            </a:extLst>
          </p:cNvPr>
          <p:cNvSpPr>
            <a:spLocks noGrp="1"/>
          </p:cNvSpPr>
          <p:nvPr>
            <p:ph type="title"/>
          </p:nvPr>
        </p:nvSpPr>
        <p:spPr/>
        <p:txBody>
          <a:bodyPr/>
          <a:lstStyle/>
          <a:p>
            <a:r>
              <a:rPr lang="en-US" dirty="0"/>
              <a:t>So you want an LLM?</a:t>
            </a:r>
          </a:p>
        </p:txBody>
      </p:sp>
      <p:sp>
        <p:nvSpPr>
          <p:cNvPr id="3" name="Content Placeholder 2">
            <a:extLst>
              <a:ext uri="{FF2B5EF4-FFF2-40B4-BE49-F238E27FC236}">
                <a16:creationId xmlns:a16="http://schemas.microsoft.com/office/drawing/2014/main" id="{F5B31C09-553D-4415-8F46-19A500DDD71F}"/>
              </a:ext>
            </a:extLst>
          </p:cNvPr>
          <p:cNvSpPr>
            <a:spLocks noGrp="1"/>
          </p:cNvSpPr>
          <p:nvPr>
            <p:ph sz="quarter" idx="11"/>
          </p:nvPr>
        </p:nvSpPr>
        <p:spPr/>
        <p:txBody>
          <a:bodyPr/>
          <a:lstStyle/>
          <a:p>
            <a:pPr marL="457200" indent="-457200">
              <a:buFont typeface="+mj-lt"/>
              <a:buAutoNum type="arabicPeriod"/>
            </a:pPr>
            <a:r>
              <a:rPr lang="en-US" dirty="0"/>
              <a:t>Training a LLM from scratch</a:t>
            </a:r>
          </a:p>
          <a:p>
            <a:pPr marL="457200" indent="-457200">
              <a:buFont typeface="+mj-lt"/>
              <a:buAutoNum type="arabicPeriod"/>
            </a:pPr>
            <a:r>
              <a:rPr lang="en-US" dirty="0"/>
              <a:t>Running an existing model</a:t>
            </a:r>
          </a:p>
          <a:p>
            <a:pPr marL="726948" lvl="1" indent="-342900"/>
            <a:r>
              <a:rPr lang="en-US" dirty="0"/>
              <a:t>Fine-Tuning an existing model</a:t>
            </a:r>
          </a:p>
          <a:p>
            <a:pPr marL="457200" indent="-457200">
              <a:buFont typeface="+mj-lt"/>
              <a:buAutoNum type="arabicPeriod"/>
            </a:pPr>
            <a:r>
              <a:rPr lang="en-US" dirty="0"/>
              <a:t>Using an API Service</a:t>
            </a:r>
          </a:p>
          <a:p>
            <a:pPr marL="342900" indent="-3429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E15C894D-D142-4C84-A1CC-62EE92AEA929}"/>
              </a:ext>
            </a:extLst>
          </p:cNvPr>
          <p:cNvSpPr>
            <a:spLocks noGrp="1"/>
          </p:cNvSpPr>
          <p:nvPr>
            <p:ph type="sldNum" sz="quarter" idx="4"/>
          </p:nvPr>
        </p:nvSpPr>
        <p:spPr/>
        <p:txBody>
          <a:bodyPr/>
          <a:lstStyle/>
          <a:p>
            <a:fld id="{4FAB73BC-B049-4115-A692-8D63A059BFB8}" type="slidenum">
              <a:rPr lang="en-US" smtClean="0"/>
              <a:pPr/>
              <a:t>2</a:t>
            </a:fld>
            <a:endParaRPr lang="en-US" dirty="0"/>
          </a:p>
        </p:txBody>
      </p:sp>
      <p:pic>
        <p:nvPicPr>
          <p:cNvPr id="10" name="Picture 9">
            <a:extLst>
              <a:ext uri="{FF2B5EF4-FFF2-40B4-BE49-F238E27FC236}">
                <a16:creationId xmlns:a16="http://schemas.microsoft.com/office/drawing/2014/main" id="{B8BFB5D0-2C84-418B-A0A9-09CAD5F02F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2289" y="3429000"/>
            <a:ext cx="3779949" cy="2299469"/>
          </a:xfrm>
          <a:prstGeom prst="rect">
            <a:avLst/>
          </a:prstGeom>
        </p:spPr>
      </p:pic>
      <p:pic>
        <p:nvPicPr>
          <p:cNvPr id="15" name="Audio 14">
            <a:hlinkClick r:id="" action="ppaction://media"/>
            <a:extLst>
              <a:ext uri="{FF2B5EF4-FFF2-40B4-BE49-F238E27FC236}">
                <a16:creationId xmlns:a16="http://schemas.microsoft.com/office/drawing/2014/main" id="{FF47551A-3F11-48FA-827F-1ED38F4E2A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27879194"/>
      </p:ext>
    </p:extLst>
  </p:cSld>
  <p:clrMapOvr>
    <a:masterClrMapping/>
  </p:clrMapOvr>
  <mc:AlternateContent xmlns:mc="http://schemas.openxmlformats.org/markup-compatibility/2006" xmlns:p14="http://schemas.microsoft.com/office/powerpoint/2010/main">
    <mc:Choice Requires="p14">
      <p:transition spd="med" p14:dur="700" advTm="18465">
        <p:fade/>
      </p:transition>
    </mc:Choice>
    <mc:Fallback xmlns="">
      <p:transition spd="med" advTm="184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AC270-F45B-4CBE-A0ED-43DA64046CFE}"/>
              </a:ext>
            </a:extLst>
          </p:cNvPr>
          <p:cNvSpPr>
            <a:spLocks noGrp="1"/>
          </p:cNvSpPr>
          <p:nvPr>
            <p:ph type="title"/>
          </p:nvPr>
        </p:nvSpPr>
        <p:spPr/>
        <p:txBody>
          <a:bodyPr/>
          <a:lstStyle/>
          <a:p>
            <a:r>
              <a:rPr lang="en-US" dirty="0"/>
              <a:t>Pros and Cons of Training your own model</a:t>
            </a:r>
          </a:p>
        </p:txBody>
      </p:sp>
      <p:sp>
        <p:nvSpPr>
          <p:cNvPr id="3" name="Content Placeholder 2">
            <a:extLst>
              <a:ext uri="{FF2B5EF4-FFF2-40B4-BE49-F238E27FC236}">
                <a16:creationId xmlns:a16="http://schemas.microsoft.com/office/drawing/2014/main" id="{87996719-1257-461A-9034-9AC6298FFBC1}"/>
              </a:ext>
            </a:extLst>
          </p:cNvPr>
          <p:cNvSpPr>
            <a:spLocks noGrp="1"/>
          </p:cNvSpPr>
          <p:nvPr>
            <p:ph idx="1"/>
          </p:nvPr>
        </p:nvSpPr>
        <p:spPr/>
        <p:txBody>
          <a:bodyPr/>
          <a:lstStyle/>
          <a:p>
            <a:r>
              <a:rPr lang="en-US" b="1" dirty="0"/>
              <a:t>Pros</a:t>
            </a:r>
          </a:p>
          <a:p>
            <a:pPr marL="342900" indent="-342900">
              <a:buFont typeface="Arial" panose="020B0604020202020204" pitchFamily="34" charset="0"/>
              <a:buChar char="•"/>
            </a:pPr>
            <a:r>
              <a:rPr lang="en-US" dirty="0"/>
              <a:t>Very customizable</a:t>
            </a:r>
          </a:p>
        </p:txBody>
      </p:sp>
      <p:sp>
        <p:nvSpPr>
          <p:cNvPr id="4" name="Content Placeholder 3">
            <a:extLst>
              <a:ext uri="{FF2B5EF4-FFF2-40B4-BE49-F238E27FC236}">
                <a16:creationId xmlns:a16="http://schemas.microsoft.com/office/drawing/2014/main" id="{B4D26D15-C72C-46F0-A80A-A33C962A90CE}"/>
              </a:ext>
            </a:extLst>
          </p:cNvPr>
          <p:cNvSpPr>
            <a:spLocks noGrp="1"/>
          </p:cNvSpPr>
          <p:nvPr>
            <p:ph idx="10"/>
          </p:nvPr>
        </p:nvSpPr>
        <p:spPr/>
        <p:txBody>
          <a:bodyPr/>
          <a:lstStyle/>
          <a:p>
            <a:r>
              <a:rPr lang="en-US" b="1" dirty="0"/>
              <a:t>Cons</a:t>
            </a:r>
          </a:p>
          <a:p>
            <a:pPr marL="342900" indent="-342900">
              <a:buFont typeface="Arial" panose="020B0604020202020204" pitchFamily="34" charset="0"/>
              <a:buChar char="•"/>
            </a:pPr>
            <a:r>
              <a:rPr lang="en-US" dirty="0"/>
              <a:t>Expensive compared to other options</a:t>
            </a:r>
          </a:p>
          <a:p>
            <a:pPr marL="342900" indent="-342900">
              <a:buFont typeface="Arial" panose="020B0604020202020204" pitchFamily="34" charset="0"/>
              <a:buChar char="•"/>
            </a:pPr>
            <a:r>
              <a:rPr lang="en-US" dirty="0"/>
              <a:t>Only specific use cases where this is more beneficial than fine-tuning</a:t>
            </a:r>
          </a:p>
          <a:p>
            <a:pPr marL="342900" indent="-342900">
              <a:buFont typeface="Arial" panose="020B0604020202020204" pitchFamily="34" charset="0"/>
              <a:buChar char="•"/>
            </a:pPr>
            <a:r>
              <a:rPr lang="en-US" dirty="0"/>
              <a:t>Requires specific hardware</a:t>
            </a:r>
          </a:p>
        </p:txBody>
      </p:sp>
      <p:sp>
        <p:nvSpPr>
          <p:cNvPr id="5" name="Slide Number Placeholder 4">
            <a:extLst>
              <a:ext uri="{FF2B5EF4-FFF2-40B4-BE49-F238E27FC236}">
                <a16:creationId xmlns:a16="http://schemas.microsoft.com/office/drawing/2014/main" id="{8A1FA96C-46CC-4A02-AA8E-1D1BA6D61C07}"/>
              </a:ext>
            </a:extLst>
          </p:cNvPr>
          <p:cNvSpPr>
            <a:spLocks noGrp="1"/>
          </p:cNvSpPr>
          <p:nvPr>
            <p:ph type="sldNum" sz="quarter" idx="4"/>
          </p:nvPr>
        </p:nvSpPr>
        <p:spPr/>
        <p:txBody>
          <a:bodyPr/>
          <a:lstStyle/>
          <a:p>
            <a:fld id="{4FAB73BC-B049-4115-A692-8D63A059BFB8}" type="slidenum">
              <a:rPr lang="en-US" smtClean="0"/>
              <a:pPr/>
              <a:t>20</a:t>
            </a:fld>
            <a:endParaRPr lang="en-US" dirty="0"/>
          </a:p>
        </p:txBody>
      </p:sp>
      <p:pic>
        <p:nvPicPr>
          <p:cNvPr id="10" name="Audio 9">
            <a:hlinkClick r:id="" action="ppaction://media"/>
            <a:extLst>
              <a:ext uri="{FF2B5EF4-FFF2-40B4-BE49-F238E27FC236}">
                <a16:creationId xmlns:a16="http://schemas.microsoft.com/office/drawing/2014/main" id="{9F400193-F9E4-4C07-9E1F-F679DB5464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93959228"/>
      </p:ext>
    </p:extLst>
  </p:cSld>
  <p:clrMapOvr>
    <a:masterClrMapping/>
  </p:clrMapOvr>
  <mc:AlternateContent xmlns:mc="http://schemas.openxmlformats.org/markup-compatibility/2006" xmlns:p14="http://schemas.microsoft.com/office/powerpoint/2010/main">
    <mc:Choice Requires="p14">
      <p:transition spd="med" p14:dur="700" advTm="54646">
        <p:fade/>
      </p:transition>
    </mc:Choice>
    <mc:Fallback xmlns="">
      <p:transition spd="med" advTm="54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AC270-F45B-4CBE-A0ED-43DA64046CFE}"/>
              </a:ext>
            </a:extLst>
          </p:cNvPr>
          <p:cNvSpPr>
            <a:spLocks noGrp="1"/>
          </p:cNvSpPr>
          <p:nvPr>
            <p:ph type="title"/>
          </p:nvPr>
        </p:nvSpPr>
        <p:spPr/>
        <p:txBody>
          <a:bodyPr/>
          <a:lstStyle/>
          <a:p>
            <a:r>
              <a:rPr lang="en-US" dirty="0"/>
              <a:t>Pros and Cons of running An open source model</a:t>
            </a:r>
          </a:p>
        </p:txBody>
      </p:sp>
      <p:sp>
        <p:nvSpPr>
          <p:cNvPr id="3" name="Content Placeholder 2">
            <a:extLst>
              <a:ext uri="{FF2B5EF4-FFF2-40B4-BE49-F238E27FC236}">
                <a16:creationId xmlns:a16="http://schemas.microsoft.com/office/drawing/2014/main" id="{87996719-1257-461A-9034-9AC6298FFBC1}"/>
              </a:ext>
            </a:extLst>
          </p:cNvPr>
          <p:cNvSpPr>
            <a:spLocks noGrp="1"/>
          </p:cNvSpPr>
          <p:nvPr>
            <p:ph idx="1"/>
          </p:nvPr>
        </p:nvSpPr>
        <p:spPr/>
        <p:txBody>
          <a:bodyPr/>
          <a:lstStyle/>
          <a:p>
            <a:r>
              <a:rPr lang="en-US" b="1" dirty="0"/>
              <a:t>Pros</a:t>
            </a:r>
          </a:p>
          <a:p>
            <a:pPr marL="342900" indent="-342900">
              <a:buFont typeface="Arial" panose="020B0604020202020204" pitchFamily="34" charset="0"/>
              <a:buChar char="•"/>
            </a:pPr>
            <a:r>
              <a:rPr lang="en-US" dirty="0"/>
              <a:t>Cheaper when running a lot of queries</a:t>
            </a:r>
          </a:p>
          <a:p>
            <a:pPr marL="342900" indent="-342900">
              <a:buFont typeface="Arial" panose="020B0604020202020204" pitchFamily="34" charset="0"/>
              <a:buChar char="•"/>
            </a:pPr>
            <a:r>
              <a:rPr lang="en-US" dirty="0"/>
              <a:t>Customizable</a:t>
            </a:r>
          </a:p>
          <a:p>
            <a:pPr marL="342900" indent="-342900">
              <a:buFont typeface="Arial" panose="020B0604020202020204" pitchFamily="34" charset="0"/>
              <a:buChar char="•"/>
            </a:pPr>
            <a:r>
              <a:rPr lang="en-US" dirty="0"/>
              <a:t>All data run on model can be local </a:t>
            </a:r>
          </a:p>
        </p:txBody>
      </p:sp>
      <p:sp>
        <p:nvSpPr>
          <p:cNvPr id="4" name="Content Placeholder 3">
            <a:extLst>
              <a:ext uri="{FF2B5EF4-FFF2-40B4-BE49-F238E27FC236}">
                <a16:creationId xmlns:a16="http://schemas.microsoft.com/office/drawing/2014/main" id="{B4D26D15-C72C-46F0-A80A-A33C962A90CE}"/>
              </a:ext>
            </a:extLst>
          </p:cNvPr>
          <p:cNvSpPr>
            <a:spLocks noGrp="1"/>
          </p:cNvSpPr>
          <p:nvPr>
            <p:ph idx="10"/>
          </p:nvPr>
        </p:nvSpPr>
        <p:spPr/>
        <p:txBody>
          <a:bodyPr/>
          <a:lstStyle/>
          <a:p>
            <a:r>
              <a:rPr lang="en-US" b="1" dirty="0"/>
              <a:t>Cons</a:t>
            </a:r>
          </a:p>
          <a:p>
            <a:pPr marL="342900" indent="-342900">
              <a:buFont typeface="Arial" panose="020B0604020202020204" pitchFamily="34" charset="0"/>
              <a:buChar char="•"/>
            </a:pPr>
            <a:r>
              <a:rPr lang="en-US" dirty="0"/>
              <a:t>Takes work to spin up</a:t>
            </a:r>
          </a:p>
          <a:p>
            <a:pPr marL="342900" indent="-342900">
              <a:buFont typeface="Arial" panose="020B0604020202020204" pitchFamily="34" charset="0"/>
              <a:buChar char="•"/>
            </a:pPr>
            <a:r>
              <a:rPr lang="en-US" dirty="0"/>
              <a:t>Requires specific hardware</a:t>
            </a:r>
          </a:p>
        </p:txBody>
      </p:sp>
      <p:sp>
        <p:nvSpPr>
          <p:cNvPr id="5" name="Slide Number Placeholder 4">
            <a:extLst>
              <a:ext uri="{FF2B5EF4-FFF2-40B4-BE49-F238E27FC236}">
                <a16:creationId xmlns:a16="http://schemas.microsoft.com/office/drawing/2014/main" id="{8A1FA96C-46CC-4A02-AA8E-1D1BA6D61C07}"/>
              </a:ext>
            </a:extLst>
          </p:cNvPr>
          <p:cNvSpPr>
            <a:spLocks noGrp="1"/>
          </p:cNvSpPr>
          <p:nvPr>
            <p:ph type="sldNum" sz="quarter" idx="4"/>
          </p:nvPr>
        </p:nvSpPr>
        <p:spPr/>
        <p:txBody>
          <a:bodyPr/>
          <a:lstStyle/>
          <a:p>
            <a:fld id="{4FAB73BC-B049-4115-A692-8D63A059BFB8}" type="slidenum">
              <a:rPr lang="en-US" smtClean="0"/>
              <a:pPr/>
              <a:t>21</a:t>
            </a:fld>
            <a:endParaRPr lang="en-US" dirty="0"/>
          </a:p>
        </p:txBody>
      </p:sp>
      <p:pic>
        <p:nvPicPr>
          <p:cNvPr id="9" name="Audio 8">
            <a:hlinkClick r:id="" action="ppaction://media"/>
            <a:extLst>
              <a:ext uri="{FF2B5EF4-FFF2-40B4-BE49-F238E27FC236}">
                <a16:creationId xmlns:a16="http://schemas.microsoft.com/office/drawing/2014/main" id="{87B34BBB-1C34-4078-BA08-01A135ACBD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8895712"/>
      </p:ext>
    </p:extLst>
  </p:cSld>
  <p:clrMapOvr>
    <a:masterClrMapping/>
  </p:clrMapOvr>
  <mc:AlternateContent xmlns:mc="http://schemas.openxmlformats.org/markup-compatibility/2006" xmlns:p14="http://schemas.microsoft.com/office/powerpoint/2010/main">
    <mc:Choice Requires="p14">
      <p:transition spd="med" p14:dur="700" advTm="39470">
        <p:fade/>
      </p:transition>
    </mc:Choice>
    <mc:Fallback xmlns="">
      <p:transition spd="med" advTm="394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3C36E-43E0-4A85-9B77-F9D73FB3424E}"/>
              </a:ext>
            </a:extLst>
          </p:cNvPr>
          <p:cNvSpPr>
            <a:spLocks noGrp="1"/>
          </p:cNvSpPr>
          <p:nvPr>
            <p:ph type="title"/>
          </p:nvPr>
        </p:nvSpPr>
        <p:spPr/>
        <p:txBody>
          <a:bodyPr/>
          <a:lstStyle/>
          <a:p>
            <a:r>
              <a:rPr lang="en-US" dirty="0"/>
              <a:t>Pros and Cons of Using API’s</a:t>
            </a:r>
          </a:p>
        </p:txBody>
      </p:sp>
      <p:sp>
        <p:nvSpPr>
          <p:cNvPr id="3" name="Content Placeholder 2">
            <a:extLst>
              <a:ext uri="{FF2B5EF4-FFF2-40B4-BE49-F238E27FC236}">
                <a16:creationId xmlns:a16="http://schemas.microsoft.com/office/drawing/2014/main" id="{56046378-C814-4DAC-B20A-ADCFE3586519}"/>
              </a:ext>
            </a:extLst>
          </p:cNvPr>
          <p:cNvSpPr>
            <a:spLocks noGrp="1"/>
          </p:cNvSpPr>
          <p:nvPr>
            <p:ph idx="1"/>
          </p:nvPr>
        </p:nvSpPr>
        <p:spPr/>
        <p:txBody>
          <a:bodyPr/>
          <a:lstStyle/>
          <a:p>
            <a:r>
              <a:rPr lang="en-US" b="1" dirty="0"/>
              <a:t>Pros</a:t>
            </a:r>
          </a:p>
          <a:p>
            <a:pPr marL="342900" indent="-342900">
              <a:buFont typeface="Arial" panose="020B0604020202020204" pitchFamily="34" charset="0"/>
              <a:buChar char="•"/>
            </a:pPr>
            <a:r>
              <a:rPr lang="en-US" dirty="0"/>
              <a:t>Low upfront cost</a:t>
            </a:r>
          </a:p>
          <a:p>
            <a:pPr marL="342900" indent="-342900">
              <a:buFont typeface="Arial" panose="020B0604020202020204" pitchFamily="34" charset="0"/>
              <a:buChar char="•"/>
            </a:pPr>
            <a:r>
              <a:rPr lang="en-US" dirty="0"/>
              <a:t>Support</a:t>
            </a:r>
          </a:p>
          <a:p>
            <a:pPr marL="342900" indent="-342900">
              <a:buFont typeface="Arial" panose="020B0604020202020204" pitchFamily="34" charset="0"/>
              <a:buChar char="•"/>
            </a:pPr>
            <a:r>
              <a:rPr lang="en-US" dirty="0"/>
              <a:t>Easy to use </a:t>
            </a:r>
          </a:p>
          <a:p>
            <a:pPr marL="726948" lvl="1" indent="-342900">
              <a:buFont typeface="Arial" panose="020B0604020202020204" pitchFamily="34" charset="0"/>
              <a:buChar char="•"/>
            </a:pPr>
            <a:r>
              <a:rPr lang="en-US" dirty="0"/>
              <a:t>Almost out of the box</a:t>
            </a:r>
          </a:p>
          <a:p>
            <a:pPr marL="342900" indent="-342900">
              <a:buFont typeface="Arial" panose="020B0604020202020204" pitchFamily="34" charset="0"/>
              <a:buChar char="•"/>
            </a:pPr>
            <a:endParaRPr lang="en-US" dirty="0"/>
          </a:p>
        </p:txBody>
      </p:sp>
      <p:sp>
        <p:nvSpPr>
          <p:cNvPr id="4" name="Content Placeholder 3">
            <a:extLst>
              <a:ext uri="{FF2B5EF4-FFF2-40B4-BE49-F238E27FC236}">
                <a16:creationId xmlns:a16="http://schemas.microsoft.com/office/drawing/2014/main" id="{DA0E5E81-02A9-4F4F-B987-1E4AA5A80BAB}"/>
              </a:ext>
            </a:extLst>
          </p:cNvPr>
          <p:cNvSpPr>
            <a:spLocks noGrp="1"/>
          </p:cNvSpPr>
          <p:nvPr>
            <p:ph idx="10"/>
          </p:nvPr>
        </p:nvSpPr>
        <p:spPr/>
        <p:txBody>
          <a:bodyPr/>
          <a:lstStyle/>
          <a:p>
            <a:r>
              <a:rPr lang="en-US" b="1" dirty="0"/>
              <a:t>Cons</a:t>
            </a:r>
          </a:p>
          <a:p>
            <a:pPr marL="342900" indent="-342900">
              <a:buFont typeface="Arial" panose="020B0604020202020204" pitchFamily="34" charset="0"/>
              <a:buChar char="•"/>
            </a:pPr>
            <a:r>
              <a:rPr lang="en-US" dirty="0"/>
              <a:t>High cost if running many queries</a:t>
            </a:r>
          </a:p>
          <a:p>
            <a:pPr marL="342900" indent="-342900">
              <a:buFont typeface="Arial" panose="020B0604020202020204" pitchFamily="34" charset="0"/>
              <a:buChar char="•"/>
            </a:pPr>
            <a:r>
              <a:rPr lang="en-US" dirty="0"/>
              <a:t>Limited topics</a:t>
            </a:r>
          </a:p>
          <a:p>
            <a:pPr marL="726948" lvl="1" indent="-342900">
              <a:buFont typeface="Arial" panose="020B0604020202020204" pitchFamily="34" charset="0"/>
              <a:buChar char="•"/>
            </a:pPr>
            <a:r>
              <a:rPr lang="en-US" dirty="0" err="1"/>
              <a:t>i.e</a:t>
            </a:r>
            <a:r>
              <a:rPr lang="en-US" dirty="0"/>
              <a:t> Cannot ask for gambling odds</a:t>
            </a:r>
          </a:p>
          <a:p>
            <a:pPr marL="342900" indent="-342900">
              <a:buFont typeface="Arial" panose="020B0604020202020204" pitchFamily="34" charset="0"/>
              <a:buChar char="•"/>
            </a:pPr>
            <a:r>
              <a:rPr lang="en-US" dirty="0"/>
              <a:t>Susceptible to outages</a:t>
            </a:r>
          </a:p>
          <a:p>
            <a:pPr marL="342900" indent="-342900">
              <a:buFont typeface="Arial" panose="020B0604020202020204" pitchFamily="34" charset="0"/>
              <a:buChar char="•"/>
            </a:pPr>
            <a:r>
              <a:rPr lang="en-US" dirty="0"/>
              <a:t>Harder to customize</a:t>
            </a:r>
          </a:p>
          <a:p>
            <a:pPr marL="342900" indent="-342900">
              <a:buFont typeface="Arial" panose="020B0604020202020204" pitchFamily="34" charset="0"/>
              <a:buChar char="•"/>
            </a:pPr>
            <a:r>
              <a:rPr lang="en-US" dirty="0"/>
              <a:t>Third-party sees all of your data</a:t>
            </a:r>
          </a:p>
        </p:txBody>
      </p:sp>
      <p:sp>
        <p:nvSpPr>
          <p:cNvPr id="5" name="Slide Number Placeholder 4">
            <a:extLst>
              <a:ext uri="{FF2B5EF4-FFF2-40B4-BE49-F238E27FC236}">
                <a16:creationId xmlns:a16="http://schemas.microsoft.com/office/drawing/2014/main" id="{6452F43C-637D-4FC6-BC15-CC51B646FC96}"/>
              </a:ext>
            </a:extLst>
          </p:cNvPr>
          <p:cNvSpPr>
            <a:spLocks noGrp="1"/>
          </p:cNvSpPr>
          <p:nvPr>
            <p:ph type="sldNum" sz="quarter" idx="4"/>
          </p:nvPr>
        </p:nvSpPr>
        <p:spPr/>
        <p:txBody>
          <a:bodyPr/>
          <a:lstStyle/>
          <a:p>
            <a:fld id="{4FAB73BC-B049-4115-A692-8D63A059BFB8}" type="slidenum">
              <a:rPr lang="en-US" smtClean="0"/>
              <a:pPr/>
              <a:t>22</a:t>
            </a:fld>
            <a:endParaRPr lang="en-US" dirty="0"/>
          </a:p>
        </p:txBody>
      </p:sp>
      <p:pic>
        <p:nvPicPr>
          <p:cNvPr id="15" name="Audio 14">
            <a:hlinkClick r:id="" action="ppaction://media"/>
            <a:extLst>
              <a:ext uri="{FF2B5EF4-FFF2-40B4-BE49-F238E27FC236}">
                <a16:creationId xmlns:a16="http://schemas.microsoft.com/office/drawing/2014/main" id="{266E7C23-99C5-4B0D-9860-9D12027CFA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84902360"/>
      </p:ext>
    </p:extLst>
  </p:cSld>
  <p:clrMapOvr>
    <a:masterClrMapping/>
  </p:clrMapOvr>
  <mc:AlternateContent xmlns:mc="http://schemas.openxmlformats.org/markup-compatibility/2006" xmlns:p14="http://schemas.microsoft.com/office/powerpoint/2010/main">
    <mc:Choice Requires="p14">
      <p:transition spd="med" p14:dur="700" advTm="88596">
        <p:fade/>
      </p:transition>
    </mc:Choice>
    <mc:Fallback xmlns="">
      <p:transition spd="med" advTm="885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9910B-B653-4408-80C4-5164D5829B7A}"/>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BE555934-FD12-47C4-8978-02901967EF04}"/>
              </a:ext>
            </a:extLst>
          </p:cNvPr>
          <p:cNvSpPr>
            <a:spLocks noGrp="1"/>
          </p:cNvSpPr>
          <p:nvPr>
            <p:ph sz="quarter" idx="11"/>
          </p:nvPr>
        </p:nvSpPr>
        <p:spPr/>
        <p:txBody>
          <a:bodyPr/>
          <a:lstStyle/>
          <a:p>
            <a:pPr marL="726948" lvl="1" indent="-342900"/>
            <a:r>
              <a:rPr lang="en-US" dirty="0"/>
              <a:t>For prototyping and use cases with low amount of messages: </a:t>
            </a:r>
            <a:r>
              <a:rPr lang="en-US" b="1" dirty="0"/>
              <a:t>API</a:t>
            </a:r>
          </a:p>
          <a:p>
            <a:pPr marL="726948" lvl="1" indent="-342900"/>
            <a:r>
              <a:rPr lang="en-US" dirty="0"/>
              <a:t>For large and long term projects: </a:t>
            </a:r>
            <a:r>
              <a:rPr lang="en-US" b="1" dirty="0"/>
              <a:t>Running an opensource model </a:t>
            </a:r>
          </a:p>
          <a:p>
            <a:pPr marL="726948" lvl="1" indent="-342900"/>
            <a:r>
              <a:rPr lang="en-US" dirty="0"/>
              <a:t>If data cannot be sourced to a third party: </a:t>
            </a:r>
            <a:r>
              <a:rPr lang="en-US" b="1" dirty="0"/>
              <a:t>Running an opensource model</a:t>
            </a:r>
          </a:p>
          <a:p>
            <a:pPr marL="726948" lvl="1" indent="-342900"/>
            <a:r>
              <a:rPr lang="en-US" dirty="0"/>
              <a:t>If knowledge needs to be incredibly specific with a lot of data: </a:t>
            </a:r>
            <a:r>
              <a:rPr lang="en-US" b="1" dirty="0"/>
              <a:t>Train your own model</a:t>
            </a:r>
          </a:p>
        </p:txBody>
      </p:sp>
      <p:sp>
        <p:nvSpPr>
          <p:cNvPr id="4" name="Slide Number Placeholder 3">
            <a:extLst>
              <a:ext uri="{FF2B5EF4-FFF2-40B4-BE49-F238E27FC236}">
                <a16:creationId xmlns:a16="http://schemas.microsoft.com/office/drawing/2014/main" id="{0132630E-7141-4C06-9954-16B64F8756F1}"/>
              </a:ext>
            </a:extLst>
          </p:cNvPr>
          <p:cNvSpPr>
            <a:spLocks noGrp="1"/>
          </p:cNvSpPr>
          <p:nvPr>
            <p:ph type="sldNum" sz="quarter" idx="4"/>
          </p:nvPr>
        </p:nvSpPr>
        <p:spPr/>
        <p:txBody>
          <a:bodyPr/>
          <a:lstStyle/>
          <a:p>
            <a:fld id="{4FAB73BC-B049-4115-A692-8D63A059BFB8}" type="slidenum">
              <a:rPr lang="en-US" smtClean="0"/>
              <a:pPr/>
              <a:t>23</a:t>
            </a:fld>
            <a:endParaRPr lang="en-US" dirty="0"/>
          </a:p>
        </p:txBody>
      </p:sp>
      <p:pic>
        <p:nvPicPr>
          <p:cNvPr id="5" name="Audio 4">
            <a:hlinkClick r:id="" action="ppaction://media"/>
            <a:extLst>
              <a:ext uri="{FF2B5EF4-FFF2-40B4-BE49-F238E27FC236}">
                <a16:creationId xmlns:a16="http://schemas.microsoft.com/office/drawing/2014/main" id="{2175CCDD-BB61-4F3F-8C2F-335FFEEE1B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84382065"/>
      </p:ext>
    </p:extLst>
  </p:cSld>
  <p:clrMapOvr>
    <a:masterClrMapping/>
  </p:clrMapOvr>
  <mc:AlternateContent xmlns:mc="http://schemas.openxmlformats.org/markup-compatibility/2006" xmlns:p14="http://schemas.microsoft.com/office/powerpoint/2010/main">
    <mc:Choice Requires="p14">
      <p:transition spd="med" p14:dur="700" advTm="39437">
        <p:fade/>
      </p:transition>
    </mc:Choice>
    <mc:Fallback xmlns="">
      <p:transition spd="med" advTm="394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6FA79-8750-4EAC-80EA-24B353866B01}"/>
              </a:ext>
            </a:extLst>
          </p:cNvPr>
          <p:cNvSpPr>
            <a:spLocks noGrp="1"/>
          </p:cNvSpPr>
          <p:nvPr>
            <p:ph type="ctrTitle"/>
          </p:nvPr>
        </p:nvSpPr>
        <p:spPr/>
        <p:txBody>
          <a:bodyPr/>
          <a:lstStyle/>
          <a:p>
            <a:r>
              <a:rPr lang="en-US" dirty="0"/>
              <a:t>Thank you!</a:t>
            </a:r>
          </a:p>
        </p:txBody>
      </p:sp>
      <p:pic>
        <p:nvPicPr>
          <p:cNvPr id="3" name="Audio 2">
            <a:hlinkClick r:id="" action="ppaction://media"/>
            <a:extLst>
              <a:ext uri="{FF2B5EF4-FFF2-40B4-BE49-F238E27FC236}">
                <a16:creationId xmlns:a16="http://schemas.microsoft.com/office/drawing/2014/main" id="{EF2A9C52-C230-439A-B263-CA2B41A4D7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86005276"/>
      </p:ext>
    </p:extLst>
  </p:cSld>
  <p:clrMapOvr>
    <a:masterClrMapping/>
  </p:clrMapOvr>
  <mc:AlternateContent xmlns:mc="http://schemas.openxmlformats.org/markup-compatibility/2006" xmlns:p14="http://schemas.microsoft.com/office/powerpoint/2010/main">
    <mc:Choice Requires="p14">
      <p:transition spd="med" p14:dur="700" advTm="4897">
        <p:fade/>
      </p:transition>
    </mc:Choice>
    <mc:Fallback xmlns="">
      <p:transition spd="med" advTm="48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F8C93-E2E0-4B05-9EA4-F7236A0A1BAD}"/>
              </a:ext>
            </a:extLst>
          </p:cNvPr>
          <p:cNvSpPr>
            <a:spLocks noGrp="1"/>
          </p:cNvSpPr>
          <p:nvPr>
            <p:ph type="ctrTitle"/>
          </p:nvPr>
        </p:nvSpPr>
        <p:spPr/>
        <p:txBody>
          <a:bodyPr/>
          <a:lstStyle/>
          <a:p>
            <a:r>
              <a:rPr lang="en-US" dirty="0"/>
              <a:t>Training your own LLM</a:t>
            </a:r>
          </a:p>
        </p:txBody>
      </p:sp>
      <p:pic>
        <p:nvPicPr>
          <p:cNvPr id="5" name="Audio 4">
            <a:hlinkClick r:id="" action="ppaction://media"/>
            <a:extLst>
              <a:ext uri="{FF2B5EF4-FFF2-40B4-BE49-F238E27FC236}">
                <a16:creationId xmlns:a16="http://schemas.microsoft.com/office/drawing/2014/main" id="{57D2EB3B-0935-4903-ABA7-0226F67BE9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16498863"/>
      </p:ext>
    </p:extLst>
  </p:cSld>
  <p:clrMapOvr>
    <a:masterClrMapping/>
  </p:clrMapOvr>
  <mc:AlternateContent xmlns:mc="http://schemas.openxmlformats.org/markup-compatibility/2006" xmlns:p14="http://schemas.microsoft.com/office/powerpoint/2010/main">
    <mc:Choice Requires="p14">
      <p:transition spd="med" p14:dur="700" advTm="3957">
        <p:fade/>
      </p:transition>
    </mc:Choice>
    <mc:Fallback xmlns="">
      <p:transition spd="med" advTm="39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3F025-5808-4A68-A0A4-AEB17910BA22}"/>
              </a:ext>
            </a:extLst>
          </p:cNvPr>
          <p:cNvSpPr>
            <a:spLocks noGrp="1"/>
          </p:cNvSpPr>
          <p:nvPr>
            <p:ph type="title"/>
          </p:nvPr>
        </p:nvSpPr>
        <p:spPr/>
        <p:txBody>
          <a:bodyPr/>
          <a:lstStyle/>
          <a:p>
            <a:r>
              <a:rPr lang="en-US" dirty="0"/>
              <a:t>How much would it cost to train my own LLM</a:t>
            </a:r>
          </a:p>
        </p:txBody>
      </p:sp>
      <p:sp>
        <p:nvSpPr>
          <p:cNvPr id="3" name="Content Placeholder 2">
            <a:extLst>
              <a:ext uri="{FF2B5EF4-FFF2-40B4-BE49-F238E27FC236}">
                <a16:creationId xmlns:a16="http://schemas.microsoft.com/office/drawing/2014/main" id="{688B4A81-9D81-4A25-BE96-B8F9260700CB}"/>
              </a:ext>
            </a:extLst>
          </p:cNvPr>
          <p:cNvSpPr>
            <a:spLocks noGrp="1"/>
          </p:cNvSpPr>
          <p:nvPr>
            <p:ph sz="quarter" idx="11"/>
          </p:nvPr>
        </p:nvSpPr>
        <p:spPr/>
        <p:txBody>
          <a:bodyPr/>
          <a:lstStyle/>
          <a:p>
            <a:pPr marL="342900" indent="-342900">
              <a:buFont typeface="Arial" panose="020B0604020202020204" pitchFamily="34" charset="0"/>
              <a:buChar char="•"/>
            </a:pPr>
            <a:r>
              <a:rPr lang="en-US" dirty="0" err="1"/>
              <a:t>ChatGPT</a:t>
            </a:r>
            <a:r>
              <a:rPr lang="en-US" dirty="0"/>
              <a:t> can take 34 days of training on 1,024 Nvidia A100 Graphic Cards</a:t>
            </a:r>
          </a:p>
          <a:p>
            <a:pPr marL="726948" lvl="1" indent="-342900"/>
            <a:r>
              <a:rPr lang="en-US" dirty="0"/>
              <a:t>~$10k for each Graphic Card</a:t>
            </a:r>
          </a:p>
          <a:p>
            <a:pPr marL="726948" lvl="1" indent="-342900"/>
            <a:r>
              <a:rPr lang="en-US" dirty="0"/>
              <a:t>Electricity costs and maintenance will cost upwards of $5 Million a year</a:t>
            </a:r>
          </a:p>
          <a:p>
            <a:pPr marL="726948" lvl="1" indent="-342900"/>
            <a:r>
              <a:rPr lang="en-US" dirty="0"/>
              <a:t>Does not include labor costs</a:t>
            </a:r>
          </a:p>
          <a:p>
            <a:pPr marL="342900" indent="-342900">
              <a:buFont typeface="Arial" panose="020B0604020202020204" pitchFamily="34" charset="0"/>
              <a:buChar char="•"/>
            </a:pPr>
            <a:r>
              <a:rPr lang="en-US" dirty="0"/>
              <a:t>Meta’s model, Llama, took 2,480 Nvidia A100 Graphic Cards</a:t>
            </a:r>
          </a:p>
          <a:p>
            <a:pPr marL="342900" indent="-342900">
              <a:buFont typeface="Arial" panose="020B0604020202020204" pitchFamily="34" charset="0"/>
              <a:buChar char="•"/>
            </a:pPr>
            <a:r>
              <a:rPr lang="en-US" dirty="0"/>
              <a:t>Theoretical 355 years to train GPT-3 on a single Nvidia V100 Graphic Cards</a:t>
            </a:r>
          </a:p>
        </p:txBody>
      </p:sp>
      <p:sp>
        <p:nvSpPr>
          <p:cNvPr id="4" name="Slide Number Placeholder 3">
            <a:extLst>
              <a:ext uri="{FF2B5EF4-FFF2-40B4-BE49-F238E27FC236}">
                <a16:creationId xmlns:a16="http://schemas.microsoft.com/office/drawing/2014/main" id="{02F46F33-C11E-4124-B5E1-39767A2819DB}"/>
              </a:ext>
            </a:extLst>
          </p:cNvPr>
          <p:cNvSpPr>
            <a:spLocks noGrp="1"/>
          </p:cNvSpPr>
          <p:nvPr>
            <p:ph type="sldNum" sz="quarter" idx="4"/>
          </p:nvPr>
        </p:nvSpPr>
        <p:spPr/>
        <p:txBody>
          <a:bodyPr/>
          <a:lstStyle/>
          <a:p>
            <a:fld id="{4FAB73BC-B049-4115-A692-8D63A059BFB8}" type="slidenum">
              <a:rPr lang="en-US" smtClean="0"/>
              <a:pPr/>
              <a:t>4</a:t>
            </a:fld>
            <a:endParaRPr lang="en-US" dirty="0"/>
          </a:p>
        </p:txBody>
      </p:sp>
      <p:pic>
        <p:nvPicPr>
          <p:cNvPr id="9" name="Picture 8">
            <a:extLst>
              <a:ext uri="{FF2B5EF4-FFF2-40B4-BE49-F238E27FC236}">
                <a16:creationId xmlns:a16="http://schemas.microsoft.com/office/drawing/2014/main" id="{9069CD75-2F98-4292-BE8A-491BDACDE14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614794" y="3263317"/>
            <a:ext cx="3049397" cy="3049397"/>
          </a:xfrm>
          <a:prstGeom prst="rect">
            <a:avLst/>
          </a:prstGeom>
        </p:spPr>
      </p:pic>
      <p:sp>
        <p:nvSpPr>
          <p:cNvPr id="10" name="TextBox 9">
            <a:extLst>
              <a:ext uri="{FF2B5EF4-FFF2-40B4-BE49-F238E27FC236}">
                <a16:creationId xmlns:a16="http://schemas.microsoft.com/office/drawing/2014/main" id="{74B53380-3C19-4D5D-87CD-1BD9F821AE73}"/>
              </a:ext>
            </a:extLst>
          </p:cNvPr>
          <p:cNvSpPr txBox="1"/>
          <p:nvPr/>
        </p:nvSpPr>
        <p:spPr>
          <a:xfrm>
            <a:off x="8858774" y="6019800"/>
            <a:ext cx="2587990" cy="171275"/>
          </a:xfrm>
          <a:prstGeom prst="rect">
            <a:avLst/>
          </a:prstGeom>
        </p:spPr>
        <p:txBody>
          <a:bodyPr vert="horz" wrap="square" lIns="91440" tIns="45720" rIns="91440" bIns="45720" rtlCol="0">
            <a:noAutofit/>
          </a:bodyPr>
          <a:lstStyle/>
          <a:p>
            <a:pPr algn="l"/>
            <a:r>
              <a:rPr lang="en-US" sz="1200" i="1" dirty="0"/>
              <a:t>Nvidia Tesla A100 Graphics Card</a:t>
            </a:r>
          </a:p>
        </p:txBody>
      </p:sp>
      <p:pic>
        <p:nvPicPr>
          <p:cNvPr id="18" name="Audio 17">
            <a:hlinkClick r:id="" action="ppaction://media"/>
            <a:extLst>
              <a:ext uri="{FF2B5EF4-FFF2-40B4-BE49-F238E27FC236}">
                <a16:creationId xmlns:a16="http://schemas.microsoft.com/office/drawing/2014/main" id="{9825D559-6886-473B-BE57-7C705A17BD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1687746"/>
      </p:ext>
    </p:extLst>
  </p:cSld>
  <p:clrMapOvr>
    <a:masterClrMapping/>
  </p:clrMapOvr>
  <mc:AlternateContent xmlns:mc="http://schemas.openxmlformats.org/markup-compatibility/2006" xmlns:p14="http://schemas.microsoft.com/office/powerpoint/2010/main">
    <mc:Choice Requires="p14">
      <p:transition spd="med" p14:dur="700" advTm="57181">
        <p:fade/>
      </p:transition>
    </mc:Choice>
    <mc:Fallback xmlns="">
      <p:transition spd="med" advTm="571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73401-0E4C-4554-85E0-DD7802ACE56D}"/>
              </a:ext>
            </a:extLst>
          </p:cNvPr>
          <p:cNvSpPr>
            <a:spLocks noGrp="1"/>
          </p:cNvSpPr>
          <p:nvPr>
            <p:ph type="title"/>
          </p:nvPr>
        </p:nvSpPr>
        <p:spPr/>
        <p:txBody>
          <a:bodyPr/>
          <a:lstStyle/>
          <a:p>
            <a:r>
              <a:rPr lang="en-US" dirty="0"/>
              <a:t>How much would it cost to train my own LLM</a:t>
            </a:r>
          </a:p>
        </p:txBody>
      </p:sp>
      <p:sp>
        <p:nvSpPr>
          <p:cNvPr id="3" name="Content Placeholder 2">
            <a:extLst>
              <a:ext uri="{FF2B5EF4-FFF2-40B4-BE49-F238E27FC236}">
                <a16:creationId xmlns:a16="http://schemas.microsoft.com/office/drawing/2014/main" id="{FE33D27F-4A1C-43F3-8B51-68B283D67B2E}"/>
              </a:ext>
            </a:extLst>
          </p:cNvPr>
          <p:cNvSpPr>
            <a:spLocks noGrp="1"/>
          </p:cNvSpPr>
          <p:nvPr>
            <p:ph sz="quarter" idx="11"/>
          </p:nvPr>
        </p:nvSpPr>
        <p:spPr/>
        <p:txBody>
          <a:bodyPr/>
          <a:lstStyle/>
          <a:p>
            <a:pPr marL="342900" indent="-342900">
              <a:buFont typeface="Arial" panose="020B0604020202020204" pitchFamily="34" charset="0"/>
              <a:buChar char="•"/>
            </a:pPr>
            <a:r>
              <a:rPr lang="en-US" dirty="0"/>
              <a:t>An alternative option is to use cloud services (AWS, Azure, Google Cloud)</a:t>
            </a:r>
          </a:p>
          <a:p>
            <a:pPr marL="342900" indent="-342900">
              <a:buFont typeface="Arial" panose="020B0604020202020204" pitchFamily="34" charset="0"/>
              <a:buChar char="•"/>
            </a:pPr>
            <a:r>
              <a:rPr lang="en-US" dirty="0"/>
              <a:t>Pd4.24xlarge instance run at $32.77 an hour for 8 Nvidia A100 GPU’s</a:t>
            </a:r>
          </a:p>
          <a:p>
            <a:pPr marL="726948" lvl="1" indent="-342900"/>
            <a:r>
              <a:rPr lang="en-US" dirty="0"/>
              <a:t>34 days of training would run at $3.4 Million (on 1,024 GPU’s)</a:t>
            </a:r>
          </a:p>
          <a:p>
            <a:pPr marL="909828" lvl="2" indent="-342900"/>
            <a:r>
              <a:rPr lang="en-US" dirty="0"/>
              <a:t>This assume you get the model right on the first try</a:t>
            </a:r>
          </a:p>
          <a:p>
            <a:pPr marL="342900" indent="-342900">
              <a:buFont typeface="Arial" panose="020B0604020202020204" pitchFamily="34" charset="0"/>
              <a:buChar char="•"/>
            </a:pPr>
            <a:r>
              <a:rPr lang="en-US" dirty="0"/>
              <a:t>There are smaller models you can train</a:t>
            </a:r>
          </a:p>
          <a:p>
            <a:pPr marL="726948" lvl="1" indent="-342900"/>
            <a:r>
              <a:rPr lang="en-US" dirty="0"/>
              <a:t>Numbers shown reflect the most expensive models</a:t>
            </a:r>
          </a:p>
        </p:txBody>
      </p:sp>
      <p:sp>
        <p:nvSpPr>
          <p:cNvPr id="4" name="Slide Number Placeholder 3">
            <a:extLst>
              <a:ext uri="{FF2B5EF4-FFF2-40B4-BE49-F238E27FC236}">
                <a16:creationId xmlns:a16="http://schemas.microsoft.com/office/drawing/2014/main" id="{7BC77ADC-3F7B-4A5B-B7ED-D55CB8341F55}"/>
              </a:ext>
            </a:extLst>
          </p:cNvPr>
          <p:cNvSpPr>
            <a:spLocks noGrp="1"/>
          </p:cNvSpPr>
          <p:nvPr>
            <p:ph type="sldNum" sz="quarter" idx="4"/>
          </p:nvPr>
        </p:nvSpPr>
        <p:spPr/>
        <p:txBody>
          <a:bodyPr/>
          <a:lstStyle/>
          <a:p>
            <a:fld id="{4FAB73BC-B049-4115-A692-8D63A059BFB8}" type="slidenum">
              <a:rPr lang="en-US" smtClean="0"/>
              <a:pPr/>
              <a:t>5</a:t>
            </a:fld>
            <a:endParaRPr lang="en-US" dirty="0"/>
          </a:p>
        </p:txBody>
      </p:sp>
      <p:pic>
        <p:nvPicPr>
          <p:cNvPr id="11" name="Audio 10">
            <a:hlinkClick r:id="" action="ppaction://media"/>
            <a:extLst>
              <a:ext uri="{FF2B5EF4-FFF2-40B4-BE49-F238E27FC236}">
                <a16:creationId xmlns:a16="http://schemas.microsoft.com/office/drawing/2014/main" id="{E0EA8733-2FB8-49C8-93A8-192F48CD1E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21924869"/>
      </p:ext>
    </p:extLst>
  </p:cSld>
  <p:clrMapOvr>
    <a:masterClrMapping/>
  </p:clrMapOvr>
  <mc:AlternateContent xmlns:mc="http://schemas.openxmlformats.org/markup-compatibility/2006" xmlns:p14="http://schemas.microsoft.com/office/powerpoint/2010/main">
    <mc:Choice Requires="p14">
      <p:transition spd="med" p14:dur="700" advTm="33815">
        <p:fade/>
      </p:transition>
    </mc:Choice>
    <mc:Fallback xmlns="">
      <p:transition spd="med" advTm="338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BF606-F648-4EEF-BDAD-A5CAE86AD3F5}"/>
              </a:ext>
            </a:extLst>
          </p:cNvPr>
          <p:cNvSpPr>
            <a:spLocks noGrp="1"/>
          </p:cNvSpPr>
          <p:nvPr>
            <p:ph type="ctrTitle"/>
          </p:nvPr>
        </p:nvSpPr>
        <p:spPr/>
        <p:txBody>
          <a:bodyPr/>
          <a:lstStyle/>
          <a:p>
            <a:r>
              <a:rPr lang="en-US" dirty="0"/>
              <a:t>Running an existing model</a:t>
            </a:r>
          </a:p>
        </p:txBody>
      </p:sp>
      <p:pic>
        <p:nvPicPr>
          <p:cNvPr id="8" name="Audio 7">
            <a:hlinkClick r:id="" action="ppaction://media"/>
            <a:extLst>
              <a:ext uri="{FF2B5EF4-FFF2-40B4-BE49-F238E27FC236}">
                <a16:creationId xmlns:a16="http://schemas.microsoft.com/office/drawing/2014/main" id="{01A69295-829B-4B87-AA9D-F99700C833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52246075"/>
      </p:ext>
    </p:extLst>
  </p:cSld>
  <p:clrMapOvr>
    <a:masterClrMapping/>
  </p:clrMapOvr>
  <mc:AlternateContent xmlns:mc="http://schemas.openxmlformats.org/markup-compatibility/2006" xmlns:p14="http://schemas.microsoft.com/office/powerpoint/2010/main">
    <mc:Choice Requires="p14">
      <p:transition spd="med" p14:dur="700" advTm="14081">
        <p:fade/>
      </p:transition>
    </mc:Choice>
    <mc:Fallback xmlns="">
      <p:transition spd="med" advTm="140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A3DFE-3617-45B2-BAF9-AA3109962DC1}"/>
              </a:ext>
            </a:extLst>
          </p:cNvPr>
          <p:cNvSpPr>
            <a:spLocks noGrp="1"/>
          </p:cNvSpPr>
          <p:nvPr>
            <p:ph type="title"/>
          </p:nvPr>
        </p:nvSpPr>
        <p:spPr/>
        <p:txBody>
          <a:bodyPr/>
          <a:lstStyle/>
          <a:p>
            <a:r>
              <a:rPr lang="en-US" dirty="0"/>
              <a:t>Running an existing Opensource Model</a:t>
            </a:r>
          </a:p>
        </p:txBody>
      </p:sp>
      <p:sp>
        <p:nvSpPr>
          <p:cNvPr id="3" name="Content Placeholder 2">
            <a:extLst>
              <a:ext uri="{FF2B5EF4-FFF2-40B4-BE49-F238E27FC236}">
                <a16:creationId xmlns:a16="http://schemas.microsoft.com/office/drawing/2014/main" id="{22CBE9C9-31B3-4D94-A365-35A3F9FB48EF}"/>
              </a:ext>
            </a:extLst>
          </p:cNvPr>
          <p:cNvSpPr>
            <a:spLocks noGrp="1"/>
          </p:cNvSpPr>
          <p:nvPr>
            <p:ph sz="quarter" idx="11"/>
          </p:nvPr>
        </p:nvSpPr>
        <p:spPr/>
        <p:txBody>
          <a:bodyPr>
            <a:normAutofit fontScale="92500" lnSpcReduction="10000"/>
          </a:bodyPr>
          <a:lstStyle/>
          <a:p>
            <a:pPr marL="342900" indent="-342900">
              <a:buFont typeface="Arial" panose="020B0604020202020204" pitchFamily="34" charset="0"/>
              <a:buChar char="•"/>
            </a:pPr>
            <a:r>
              <a:rPr lang="en-US" dirty="0"/>
              <a:t>Alpaca</a:t>
            </a:r>
          </a:p>
          <a:p>
            <a:pPr marL="342900" indent="-342900">
              <a:buFont typeface="Arial" panose="020B0604020202020204" pitchFamily="34" charset="0"/>
              <a:buChar char="•"/>
            </a:pPr>
            <a:r>
              <a:rPr lang="en-US" dirty="0"/>
              <a:t>BLOOM</a:t>
            </a:r>
          </a:p>
          <a:p>
            <a:pPr marL="342900" indent="-342900">
              <a:buFont typeface="Arial" panose="020B0604020202020204" pitchFamily="34" charset="0"/>
              <a:buChar char="•"/>
            </a:pPr>
            <a:r>
              <a:rPr lang="en-US" dirty="0"/>
              <a:t>Dolly</a:t>
            </a:r>
          </a:p>
          <a:p>
            <a:pPr marL="342900" indent="-342900">
              <a:buFont typeface="Arial" panose="020B0604020202020204" pitchFamily="34" charset="0"/>
              <a:buChar char="•"/>
            </a:pPr>
            <a:r>
              <a:rPr lang="en-US" dirty="0"/>
              <a:t>Falcon</a:t>
            </a:r>
          </a:p>
          <a:p>
            <a:pPr marL="342900" indent="-342900">
              <a:buFont typeface="Arial" panose="020B0604020202020204" pitchFamily="34" charset="0"/>
              <a:buChar char="•"/>
            </a:pPr>
            <a:r>
              <a:rPr lang="en-US" dirty="0"/>
              <a:t>Galactica</a:t>
            </a:r>
          </a:p>
          <a:p>
            <a:pPr marL="342900" indent="-342900">
              <a:buFont typeface="Arial" panose="020B0604020202020204" pitchFamily="34" charset="0"/>
              <a:buChar char="•"/>
            </a:pPr>
            <a:r>
              <a:rPr lang="en-US" dirty="0"/>
              <a:t>Guanaco</a:t>
            </a:r>
          </a:p>
          <a:p>
            <a:pPr marL="342900" indent="-342900">
              <a:buFont typeface="Arial" panose="020B0604020202020204" pitchFamily="34" charset="0"/>
              <a:buChar char="•"/>
            </a:pPr>
            <a:r>
              <a:rPr lang="en-US" dirty="0"/>
              <a:t>GPT-J</a:t>
            </a:r>
          </a:p>
          <a:p>
            <a:pPr marL="342900" indent="-342900">
              <a:buFont typeface="Arial" panose="020B0604020202020204" pitchFamily="34" charset="0"/>
              <a:buChar char="•"/>
            </a:pPr>
            <a:r>
              <a:rPr lang="en-US" dirty="0"/>
              <a:t>GPT-NEO</a:t>
            </a:r>
          </a:p>
          <a:p>
            <a:pPr marL="342900" indent="-342900">
              <a:buFont typeface="Arial" panose="020B0604020202020204" pitchFamily="34" charset="0"/>
              <a:buChar char="•"/>
            </a:pPr>
            <a:r>
              <a:rPr lang="en-US" dirty="0"/>
              <a:t>Lazarus</a:t>
            </a:r>
          </a:p>
          <a:p>
            <a:pPr marL="342900" indent="-342900">
              <a:buFont typeface="Arial" panose="020B0604020202020204" pitchFamily="34" charset="0"/>
              <a:buChar char="•"/>
            </a:pPr>
            <a:r>
              <a:rPr lang="en-US" dirty="0"/>
              <a:t>Lamma.cpp</a:t>
            </a:r>
          </a:p>
          <a:p>
            <a:pPr marL="342900" indent="-342900">
              <a:buFont typeface="Arial" panose="020B0604020202020204" pitchFamily="34" charset="0"/>
              <a:buChar char="•"/>
            </a:pPr>
            <a:r>
              <a:rPr lang="en-US" dirty="0"/>
              <a:t>OPT</a:t>
            </a:r>
          </a:p>
          <a:p>
            <a:pPr marL="342900" indent="-342900">
              <a:buFont typeface="Arial" panose="020B0604020202020204" pitchFamily="34" charset="0"/>
              <a:buChar char="•"/>
            </a:pPr>
            <a:r>
              <a:rPr lang="en-US" dirty="0"/>
              <a:t>Pythia</a:t>
            </a:r>
          </a:p>
          <a:p>
            <a:pPr marL="342900" indent="-342900">
              <a:buFont typeface="Arial" panose="020B0604020202020204" pitchFamily="34" charset="0"/>
              <a:buChar char="•"/>
            </a:pPr>
            <a:r>
              <a:rPr lang="en-US" dirty="0"/>
              <a:t>Vicuna</a:t>
            </a:r>
          </a:p>
          <a:p>
            <a:pPr marL="342900" indent="-3429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A8B7F47F-4EDD-4BF6-8E4C-BDC5ED39E077}"/>
              </a:ext>
            </a:extLst>
          </p:cNvPr>
          <p:cNvSpPr>
            <a:spLocks noGrp="1"/>
          </p:cNvSpPr>
          <p:nvPr>
            <p:ph type="sldNum" sz="quarter" idx="4"/>
          </p:nvPr>
        </p:nvSpPr>
        <p:spPr/>
        <p:txBody>
          <a:bodyPr/>
          <a:lstStyle/>
          <a:p>
            <a:fld id="{4FAB73BC-B049-4115-A692-8D63A059BFB8}" type="slidenum">
              <a:rPr lang="en-US" smtClean="0"/>
              <a:pPr/>
              <a:t>7</a:t>
            </a:fld>
            <a:endParaRPr lang="en-US" dirty="0"/>
          </a:p>
        </p:txBody>
      </p:sp>
      <p:pic>
        <p:nvPicPr>
          <p:cNvPr id="12" name="Picture 11">
            <a:extLst>
              <a:ext uri="{FF2B5EF4-FFF2-40B4-BE49-F238E27FC236}">
                <a16:creationId xmlns:a16="http://schemas.microsoft.com/office/drawing/2014/main" id="{FAEA35AB-06FD-4754-AD61-BB7DD6D8D051}"/>
              </a:ext>
            </a:extLst>
          </p:cNvPr>
          <p:cNvPicPr>
            <a:picLocks noChangeAspect="1"/>
          </p:cNvPicPr>
          <p:nvPr/>
        </p:nvPicPr>
        <p:blipFill>
          <a:blip r:embed="rId5"/>
          <a:stretch>
            <a:fillRect/>
          </a:stretch>
        </p:blipFill>
        <p:spPr>
          <a:xfrm>
            <a:off x="4606835" y="1803074"/>
            <a:ext cx="6460460" cy="4448374"/>
          </a:xfrm>
          <a:prstGeom prst="rect">
            <a:avLst/>
          </a:prstGeom>
        </p:spPr>
      </p:pic>
      <p:pic>
        <p:nvPicPr>
          <p:cNvPr id="14" name="Picture 13">
            <a:extLst>
              <a:ext uri="{FF2B5EF4-FFF2-40B4-BE49-F238E27FC236}">
                <a16:creationId xmlns:a16="http://schemas.microsoft.com/office/drawing/2014/main" id="{48797059-8841-4833-AD25-33E0C678D3B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483" b="87069" l="5505" r="94037">
                        <a14:foregroundMark x1="9174" y1="46552" x2="9174" y2="46552"/>
                        <a14:foregroundMark x1="34633" y1="50000" x2="34633" y2="50000"/>
                        <a14:foregroundMark x1="34633" y1="46552" x2="34633" y2="46552"/>
                        <a14:foregroundMark x1="37844" y1="51724" x2="37844" y2="51724"/>
                        <a14:foregroundMark x1="41514" y1="50000" x2="41514" y2="50000"/>
                        <a14:foregroundMark x1="47477" y1="47414" x2="47477" y2="47414"/>
                        <a14:foregroundMark x1="46789" y1="60345" x2="46789" y2="60345"/>
                        <a14:foregroundMark x1="52523" y1="51724" x2="52523" y2="51724"/>
                        <a14:foregroundMark x1="52294" y1="62069" x2="52294" y2="62069"/>
                        <a14:foregroundMark x1="56651" y1="50862" x2="56651" y2="50862"/>
                        <a14:foregroundMark x1="56651" y1="36207" x2="56651" y2="36207"/>
                        <a14:foregroundMark x1="59862" y1="50000" x2="59862" y2="50000"/>
                        <a14:foregroundMark x1="66284" y1="54310" x2="66284" y2="54310"/>
                        <a14:foregroundMark x1="74312" y1="52586" x2="74312" y2="52586"/>
                        <a14:foregroundMark x1="80046" y1="54310" x2="80046" y2="54310"/>
                        <a14:foregroundMark x1="86009" y1="55172" x2="86009" y2="55172"/>
                        <a14:foregroundMark x1="90596" y1="56897" x2="90596" y2="56897"/>
                        <a14:foregroundMark x1="90596" y1="50000" x2="90596" y2="50000"/>
                        <a14:foregroundMark x1="94037" y1="50862" x2="94037" y2="50862"/>
                        <a14:foregroundMark x1="5505" y1="67241" x2="5505" y2="67241"/>
                        <a14:backgroundMark x1="51835" y1="48276" x2="51835" y2="48276"/>
                        <a14:backgroundMark x1="51835" y1="65517" x2="51835" y2="65517"/>
                        <a14:backgroundMark x1="67431" y1="49138" x2="67431" y2="49138"/>
                        <a14:backgroundMark x1="67431" y1="65517" x2="67431" y2="65517"/>
                        <a14:backgroundMark x1="45872" y1="66379" x2="45872" y2="66379"/>
                        <a14:backgroundMark x1="45872" y1="50000" x2="45872" y2="50000"/>
                        <a14:backgroundMark x1="80963" y1="56034" x2="80963" y2="56034"/>
                        <a14:backgroundMark x1="91972" y1="49138" x2="91972" y2="49138"/>
                        <a14:backgroundMark x1="94495" y1="50862" x2="94495" y2="50862"/>
                      </a14:backgroundRemoval>
                    </a14:imgEffect>
                  </a14:imgLayer>
                </a14:imgProps>
              </a:ext>
              <a:ext uri="{28A0092B-C50C-407E-A947-70E740481C1C}">
                <a14:useLocalDpi xmlns:a14="http://schemas.microsoft.com/office/drawing/2010/main" val="0"/>
              </a:ext>
            </a:extLst>
          </a:blip>
          <a:stretch>
            <a:fillRect/>
          </a:stretch>
        </p:blipFill>
        <p:spPr>
          <a:xfrm>
            <a:off x="6096000" y="838200"/>
            <a:ext cx="4152900" cy="1104900"/>
          </a:xfrm>
          <a:prstGeom prst="rect">
            <a:avLst/>
          </a:prstGeom>
        </p:spPr>
      </p:pic>
      <p:pic>
        <p:nvPicPr>
          <p:cNvPr id="10" name="Audio 9">
            <a:hlinkClick r:id="" action="ppaction://media"/>
            <a:extLst>
              <a:ext uri="{FF2B5EF4-FFF2-40B4-BE49-F238E27FC236}">
                <a16:creationId xmlns:a16="http://schemas.microsoft.com/office/drawing/2014/main" id="{C9D85240-6C40-482B-A150-E89D36E8907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28851280"/>
      </p:ext>
    </p:extLst>
  </p:cSld>
  <p:clrMapOvr>
    <a:masterClrMapping/>
  </p:clrMapOvr>
  <mc:AlternateContent xmlns:mc="http://schemas.openxmlformats.org/markup-compatibility/2006" xmlns:p14="http://schemas.microsoft.com/office/powerpoint/2010/main">
    <mc:Choice Requires="p14">
      <p:transition spd="med" p14:dur="700" advTm="61579">
        <p:fade/>
      </p:transition>
    </mc:Choice>
    <mc:Fallback xmlns="">
      <p:transition spd="med" advTm="615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BFA7-9DB0-44B9-8AC1-AAFE1EBC3572}"/>
              </a:ext>
            </a:extLst>
          </p:cNvPr>
          <p:cNvSpPr>
            <a:spLocks noGrp="1"/>
          </p:cNvSpPr>
          <p:nvPr>
            <p:ph type="title"/>
          </p:nvPr>
        </p:nvSpPr>
        <p:spPr/>
        <p:txBody>
          <a:bodyPr/>
          <a:lstStyle/>
          <a:p>
            <a:r>
              <a:rPr lang="en-US" dirty="0"/>
              <a:t>Things to Consider</a:t>
            </a:r>
          </a:p>
        </p:txBody>
      </p:sp>
      <p:sp>
        <p:nvSpPr>
          <p:cNvPr id="3" name="Content Placeholder 2">
            <a:extLst>
              <a:ext uri="{FF2B5EF4-FFF2-40B4-BE49-F238E27FC236}">
                <a16:creationId xmlns:a16="http://schemas.microsoft.com/office/drawing/2014/main" id="{95ECAE15-67DA-4101-8AAB-8621F0776E12}"/>
              </a:ext>
            </a:extLst>
          </p:cNvPr>
          <p:cNvSpPr>
            <a:spLocks noGrp="1"/>
          </p:cNvSpPr>
          <p:nvPr>
            <p:ph sz="quarter" idx="11"/>
          </p:nvPr>
        </p:nvSpPr>
        <p:spPr/>
        <p:txBody>
          <a:bodyPr/>
          <a:lstStyle/>
          <a:p>
            <a:pPr marL="342900" indent="-342900">
              <a:buFont typeface="Arial" panose="020B0604020202020204" pitchFamily="34" charset="0"/>
              <a:buChar char="•"/>
            </a:pPr>
            <a:r>
              <a:rPr lang="en-US" dirty="0"/>
              <a:t>Number of parameters</a:t>
            </a:r>
          </a:p>
          <a:p>
            <a:pPr marL="342900" indent="-342900">
              <a:buFont typeface="Arial" panose="020B0604020202020204" pitchFamily="34" charset="0"/>
              <a:buChar char="•"/>
            </a:pPr>
            <a:r>
              <a:rPr lang="en-US" dirty="0"/>
              <a:t>How many resources you have</a:t>
            </a:r>
          </a:p>
          <a:p>
            <a:pPr marL="726948" lvl="1" indent="-342900"/>
            <a:r>
              <a:rPr lang="en-US" dirty="0"/>
              <a:t>GPU’s</a:t>
            </a:r>
          </a:p>
          <a:p>
            <a:pPr marL="726948" lvl="1" indent="-342900"/>
            <a:r>
              <a:rPr lang="en-US" dirty="0"/>
              <a:t>Memory</a:t>
            </a:r>
          </a:p>
          <a:p>
            <a:pPr marL="342900" indent="-342900">
              <a:buFont typeface="Arial" panose="020B0604020202020204" pitchFamily="34" charset="0"/>
              <a:buChar char="•"/>
            </a:pPr>
            <a:r>
              <a:rPr lang="en-US" dirty="0"/>
              <a:t>Quantization</a:t>
            </a:r>
          </a:p>
          <a:p>
            <a:pPr marL="342900" indent="-342900"/>
            <a:endParaRPr lang="en-US" dirty="0"/>
          </a:p>
        </p:txBody>
      </p:sp>
      <p:sp>
        <p:nvSpPr>
          <p:cNvPr id="4" name="Slide Number Placeholder 3">
            <a:extLst>
              <a:ext uri="{FF2B5EF4-FFF2-40B4-BE49-F238E27FC236}">
                <a16:creationId xmlns:a16="http://schemas.microsoft.com/office/drawing/2014/main" id="{3969CB65-DB7A-466B-844F-C07348163549}"/>
              </a:ext>
            </a:extLst>
          </p:cNvPr>
          <p:cNvSpPr>
            <a:spLocks noGrp="1"/>
          </p:cNvSpPr>
          <p:nvPr>
            <p:ph type="sldNum" sz="quarter" idx="4"/>
          </p:nvPr>
        </p:nvSpPr>
        <p:spPr/>
        <p:txBody>
          <a:bodyPr/>
          <a:lstStyle/>
          <a:p>
            <a:fld id="{4FAB73BC-B049-4115-A692-8D63A059BFB8}" type="slidenum">
              <a:rPr lang="en-US" smtClean="0"/>
              <a:pPr/>
              <a:t>8</a:t>
            </a:fld>
            <a:endParaRPr lang="en-US" dirty="0"/>
          </a:p>
        </p:txBody>
      </p:sp>
      <p:graphicFrame>
        <p:nvGraphicFramePr>
          <p:cNvPr id="5" name="Table 5">
            <a:extLst>
              <a:ext uri="{FF2B5EF4-FFF2-40B4-BE49-F238E27FC236}">
                <a16:creationId xmlns:a16="http://schemas.microsoft.com/office/drawing/2014/main" id="{B794F444-F055-443B-8826-1B47FA8B6E97}"/>
              </a:ext>
            </a:extLst>
          </p:cNvPr>
          <p:cNvGraphicFramePr>
            <a:graphicFrameLocks noGrp="1"/>
          </p:cNvGraphicFramePr>
          <p:nvPr>
            <p:extLst>
              <p:ext uri="{D42A27DB-BD31-4B8C-83A1-F6EECF244321}">
                <p14:modId xmlns:p14="http://schemas.microsoft.com/office/powerpoint/2010/main" val="3696231862"/>
              </p:ext>
            </p:extLst>
          </p:nvPr>
        </p:nvGraphicFramePr>
        <p:xfrm>
          <a:off x="1899640" y="3561867"/>
          <a:ext cx="8392720" cy="2672080"/>
        </p:xfrm>
        <a:graphic>
          <a:graphicData uri="http://schemas.openxmlformats.org/drawingml/2006/table">
            <a:tbl>
              <a:tblPr firstRow="1" bandRow="1">
                <a:tableStyleId>{5C22544A-7EE6-4342-B048-85BDC9FD1C3A}</a:tableStyleId>
              </a:tblPr>
              <a:tblGrid>
                <a:gridCol w="1678544">
                  <a:extLst>
                    <a:ext uri="{9D8B030D-6E8A-4147-A177-3AD203B41FA5}">
                      <a16:colId xmlns:a16="http://schemas.microsoft.com/office/drawing/2014/main" val="616316811"/>
                    </a:ext>
                  </a:extLst>
                </a:gridCol>
                <a:gridCol w="1678544">
                  <a:extLst>
                    <a:ext uri="{9D8B030D-6E8A-4147-A177-3AD203B41FA5}">
                      <a16:colId xmlns:a16="http://schemas.microsoft.com/office/drawing/2014/main" val="1270030020"/>
                    </a:ext>
                  </a:extLst>
                </a:gridCol>
                <a:gridCol w="1678544">
                  <a:extLst>
                    <a:ext uri="{9D8B030D-6E8A-4147-A177-3AD203B41FA5}">
                      <a16:colId xmlns:a16="http://schemas.microsoft.com/office/drawing/2014/main" val="1812962970"/>
                    </a:ext>
                  </a:extLst>
                </a:gridCol>
                <a:gridCol w="1678544">
                  <a:extLst>
                    <a:ext uri="{9D8B030D-6E8A-4147-A177-3AD203B41FA5}">
                      <a16:colId xmlns:a16="http://schemas.microsoft.com/office/drawing/2014/main" val="3476682927"/>
                    </a:ext>
                  </a:extLst>
                </a:gridCol>
                <a:gridCol w="1678544">
                  <a:extLst>
                    <a:ext uri="{9D8B030D-6E8A-4147-A177-3AD203B41FA5}">
                      <a16:colId xmlns:a16="http://schemas.microsoft.com/office/drawing/2014/main" val="1673621657"/>
                    </a:ext>
                  </a:extLst>
                </a:gridCol>
              </a:tblGrid>
              <a:tr h="0">
                <a:tc>
                  <a:txBody>
                    <a:bodyPr/>
                    <a:lstStyle/>
                    <a:p>
                      <a:r>
                        <a:rPr lang="en-US" dirty="0"/>
                        <a:t>Size (in Parameters)</a:t>
                      </a:r>
                    </a:p>
                  </a:txBody>
                  <a:tcPr/>
                </a:tc>
                <a:tc>
                  <a:txBody>
                    <a:bodyPr/>
                    <a:lstStyle/>
                    <a:p>
                      <a:r>
                        <a:rPr lang="en-US" dirty="0"/>
                        <a:t>Minimum Total VRAM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GPU Examples (Nvidia)</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RAM/Swap to Load</a:t>
                      </a:r>
                    </a:p>
                    <a:p>
                      <a:endParaRPr lang="en-US" dirty="0"/>
                    </a:p>
                  </a:txBody>
                  <a:tcPr/>
                </a:tc>
                <a:tc>
                  <a:txBody>
                    <a:bodyPr/>
                    <a:lstStyle/>
                    <a:p>
                      <a:r>
                        <a:rPr lang="en-US" dirty="0"/>
                        <a:t>GPU Cost</a:t>
                      </a:r>
                    </a:p>
                  </a:txBody>
                  <a:tcPr/>
                </a:tc>
                <a:extLst>
                  <a:ext uri="{0D108BD9-81ED-4DB2-BD59-A6C34878D82A}">
                    <a16:rowId xmlns:a16="http://schemas.microsoft.com/office/drawing/2014/main" val="2847914209"/>
                  </a:ext>
                </a:extLst>
              </a:tr>
              <a:tr h="370840">
                <a:tc>
                  <a:txBody>
                    <a:bodyPr/>
                    <a:lstStyle/>
                    <a:p>
                      <a:r>
                        <a:rPr lang="en-US" dirty="0"/>
                        <a:t>7 Billion</a:t>
                      </a:r>
                    </a:p>
                  </a:txBody>
                  <a:tcPr/>
                </a:tc>
                <a:tc>
                  <a:txBody>
                    <a:bodyPr/>
                    <a:lstStyle/>
                    <a:p>
                      <a:r>
                        <a:rPr lang="en-US" dirty="0"/>
                        <a:t>10 GB</a:t>
                      </a:r>
                    </a:p>
                  </a:txBody>
                  <a:tcPr/>
                </a:tc>
                <a:tc>
                  <a:txBody>
                    <a:bodyPr/>
                    <a:lstStyle/>
                    <a:p>
                      <a:r>
                        <a:rPr lang="en-US" dirty="0"/>
                        <a:t>3060 12GB</a:t>
                      </a:r>
                    </a:p>
                  </a:txBody>
                  <a:tcPr/>
                </a:tc>
                <a:tc>
                  <a:txBody>
                    <a:bodyPr/>
                    <a:lstStyle/>
                    <a:p>
                      <a:r>
                        <a:rPr lang="en-US" dirty="0"/>
                        <a:t>24 GB</a:t>
                      </a:r>
                    </a:p>
                  </a:txBody>
                  <a:tcPr/>
                </a:tc>
                <a:tc>
                  <a:txBody>
                    <a:bodyPr/>
                    <a:lstStyle/>
                    <a:p>
                      <a:r>
                        <a:rPr lang="en-US" dirty="0"/>
                        <a:t>~$400</a:t>
                      </a:r>
                    </a:p>
                  </a:txBody>
                  <a:tcPr/>
                </a:tc>
                <a:extLst>
                  <a:ext uri="{0D108BD9-81ED-4DB2-BD59-A6C34878D82A}">
                    <a16:rowId xmlns:a16="http://schemas.microsoft.com/office/drawing/2014/main" val="4170815300"/>
                  </a:ext>
                </a:extLst>
              </a:tr>
              <a:tr h="370840">
                <a:tc>
                  <a:txBody>
                    <a:bodyPr/>
                    <a:lstStyle/>
                    <a:p>
                      <a:r>
                        <a:rPr lang="en-US" dirty="0"/>
                        <a:t>13 Billion</a:t>
                      </a:r>
                    </a:p>
                  </a:txBody>
                  <a:tcPr/>
                </a:tc>
                <a:tc>
                  <a:txBody>
                    <a:bodyPr/>
                    <a:lstStyle/>
                    <a:p>
                      <a:r>
                        <a:rPr lang="en-US" dirty="0"/>
                        <a:t>20 GB</a:t>
                      </a:r>
                    </a:p>
                  </a:txBody>
                  <a:tcPr/>
                </a:tc>
                <a:tc>
                  <a:txBody>
                    <a:bodyPr/>
                    <a:lstStyle/>
                    <a:p>
                      <a:r>
                        <a:rPr lang="en-US" dirty="0"/>
                        <a:t>3090, 4090</a:t>
                      </a:r>
                    </a:p>
                  </a:txBody>
                  <a:tcPr/>
                </a:tc>
                <a:tc>
                  <a:txBody>
                    <a:bodyPr/>
                    <a:lstStyle/>
                    <a:p>
                      <a:r>
                        <a:rPr lang="en-US" dirty="0"/>
                        <a:t>32 GB</a:t>
                      </a:r>
                    </a:p>
                  </a:txBody>
                  <a:tcPr/>
                </a:tc>
                <a:tc>
                  <a:txBody>
                    <a:bodyPr/>
                    <a:lstStyle/>
                    <a:p>
                      <a:r>
                        <a:rPr lang="en-US" dirty="0"/>
                        <a:t>~$1,500</a:t>
                      </a:r>
                    </a:p>
                  </a:txBody>
                  <a:tcPr/>
                </a:tc>
                <a:extLst>
                  <a:ext uri="{0D108BD9-81ED-4DB2-BD59-A6C34878D82A}">
                    <a16:rowId xmlns:a16="http://schemas.microsoft.com/office/drawing/2014/main" val="1728825837"/>
                  </a:ext>
                </a:extLst>
              </a:tr>
              <a:tr h="370840">
                <a:tc>
                  <a:txBody>
                    <a:bodyPr/>
                    <a:lstStyle/>
                    <a:p>
                      <a:r>
                        <a:rPr lang="en-US" dirty="0"/>
                        <a:t>30 Billion</a:t>
                      </a:r>
                    </a:p>
                  </a:txBody>
                  <a:tcPr/>
                </a:tc>
                <a:tc>
                  <a:txBody>
                    <a:bodyPr/>
                    <a:lstStyle/>
                    <a:p>
                      <a:r>
                        <a:rPr lang="en-US" dirty="0"/>
                        <a:t>40GB</a:t>
                      </a:r>
                    </a:p>
                  </a:txBody>
                  <a:tcPr/>
                </a:tc>
                <a:tc>
                  <a:txBody>
                    <a:bodyPr/>
                    <a:lstStyle/>
                    <a:p>
                      <a:r>
                        <a:rPr lang="en-US" dirty="0"/>
                        <a:t>A600, A100</a:t>
                      </a:r>
                    </a:p>
                  </a:txBody>
                  <a:tcPr/>
                </a:tc>
                <a:tc>
                  <a:txBody>
                    <a:bodyPr/>
                    <a:lstStyle/>
                    <a:p>
                      <a:r>
                        <a:rPr lang="en-US" dirty="0"/>
                        <a:t>64 GB</a:t>
                      </a:r>
                    </a:p>
                  </a:txBody>
                  <a:tcPr/>
                </a:tc>
                <a:tc>
                  <a:txBody>
                    <a:bodyPr/>
                    <a:lstStyle/>
                    <a:p>
                      <a:r>
                        <a:rPr lang="en-US" dirty="0"/>
                        <a:t>~$4,500</a:t>
                      </a:r>
                    </a:p>
                  </a:txBody>
                  <a:tcPr/>
                </a:tc>
                <a:extLst>
                  <a:ext uri="{0D108BD9-81ED-4DB2-BD59-A6C34878D82A}">
                    <a16:rowId xmlns:a16="http://schemas.microsoft.com/office/drawing/2014/main" val="1794093228"/>
                  </a:ext>
                </a:extLst>
              </a:tr>
              <a:tr h="370840">
                <a:tc>
                  <a:txBody>
                    <a:bodyPr/>
                    <a:lstStyle/>
                    <a:p>
                      <a:r>
                        <a:rPr lang="en-US" dirty="0"/>
                        <a:t>65 Billion</a:t>
                      </a:r>
                    </a:p>
                  </a:txBody>
                  <a:tcPr/>
                </a:tc>
                <a:tc>
                  <a:txBody>
                    <a:bodyPr/>
                    <a:lstStyle/>
                    <a:p>
                      <a:r>
                        <a:rPr lang="en-US" dirty="0"/>
                        <a:t>80 GB</a:t>
                      </a:r>
                    </a:p>
                  </a:txBody>
                  <a:tcPr/>
                </a:tc>
                <a:tc>
                  <a:txBody>
                    <a:bodyPr/>
                    <a:lstStyle/>
                    <a:p>
                      <a:r>
                        <a:rPr lang="en-US" dirty="0"/>
                        <a:t>A100 80GB</a:t>
                      </a:r>
                    </a:p>
                  </a:txBody>
                  <a:tcPr/>
                </a:tc>
                <a:tc>
                  <a:txBody>
                    <a:bodyPr/>
                    <a:lstStyle/>
                    <a:p>
                      <a:r>
                        <a:rPr lang="en-US" dirty="0"/>
                        <a:t>128 GB</a:t>
                      </a:r>
                    </a:p>
                  </a:txBody>
                  <a:tcPr/>
                </a:tc>
                <a:tc>
                  <a:txBody>
                    <a:bodyPr/>
                    <a:lstStyle/>
                    <a:p>
                      <a:r>
                        <a:rPr lang="en-US" dirty="0"/>
                        <a:t>~$15,000</a:t>
                      </a:r>
                    </a:p>
                  </a:txBody>
                  <a:tcPr/>
                </a:tc>
                <a:extLst>
                  <a:ext uri="{0D108BD9-81ED-4DB2-BD59-A6C34878D82A}">
                    <a16:rowId xmlns:a16="http://schemas.microsoft.com/office/drawing/2014/main" val="4205033005"/>
                  </a:ext>
                </a:extLst>
              </a:tr>
            </a:tbl>
          </a:graphicData>
        </a:graphic>
      </p:graphicFrame>
      <p:sp>
        <p:nvSpPr>
          <p:cNvPr id="6" name="TextBox 5">
            <a:extLst>
              <a:ext uri="{FF2B5EF4-FFF2-40B4-BE49-F238E27FC236}">
                <a16:creationId xmlns:a16="http://schemas.microsoft.com/office/drawing/2014/main" id="{18312CDB-E412-4CDA-A29D-00987DDA9E8C}"/>
              </a:ext>
            </a:extLst>
          </p:cNvPr>
          <p:cNvSpPr txBox="1"/>
          <p:nvPr/>
        </p:nvSpPr>
        <p:spPr>
          <a:xfrm>
            <a:off x="3354983" y="3141875"/>
            <a:ext cx="6078582" cy="394282"/>
          </a:xfrm>
          <a:prstGeom prst="rect">
            <a:avLst/>
          </a:prstGeom>
        </p:spPr>
        <p:txBody>
          <a:bodyPr vert="horz" wrap="square" lIns="91440" tIns="45720" rIns="91440" bIns="45720" rtlCol="0">
            <a:noAutofit/>
          </a:bodyPr>
          <a:lstStyle/>
          <a:p>
            <a:pPr algn="l"/>
            <a:r>
              <a:rPr lang="en-US" b="1" dirty="0"/>
              <a:t>Resource needed to run Llama under 8-bit Quantization </a:t>
            </a:r>
          </a:p>
        </p:txBody>
      </p:sp>
      <p:sp>
        <p:nvSpPr>
          <p:cNvPr id="7" name="TextBox 6">
            <a:extLst>
              <a:ext uri="{FF2B5EF4-FFF2-40B4-BE49-F238E27FC236}">
                <a16:creationId xmlns:a16="http://schemas.microsoft.com/office/drawing/2014/main" id="{0675D294-DB9D-431D-B688-3ABA43E79DFB}"/>
              </a:ext>
            </a:extLst>
          </p:cNvPr>
          <p:cNvSpPr txBox="1"/>
          <p:nvPr/>
        </p:nvSpPr>
        <p:spPr>
          <a:xfrm>
            <a:off x="1886590" y="6226561"/>
            <a:ext cx="8154099" cy="223007"/>
          </a:xfrm>
          <a:prstGeom prst="rect">
            <a:avLst/>
          </a:prstGeom>
        </p:spPr>
        <p:txBody>
          <a:bodyPr vert="horz" wrap="square" lIns="91440" tIns="45720" rIns="91440" bIns="45720" rtlCol="0">
            <a:noAutofit/>
          </a:bodyPr>
          <a:lstStyle/>
          <a:p>
            <a:r>
              <a:rPr lang="en-US" sz="1100" dirty="0"/>
              <a:t>Note: These are needed to </a:t>
            </a:r>
            <a:r>
              <a:rPr lang="en-US" sz="1100" b="1" dirty="0"/>
              <a:t>run</a:t>
            </a:r>
            <a:r>
              <a:rPr lang="en-US" sz="1100" dirty="0"/>
              <a:t> the model. </a:t>
            </a:r>
            <a:r>
              <a:rPr lang="en-US" sz="1100" b="1" dirty="0"/>
              <a:t>Training</a:t>
            </a:r>
            <a:r>
              <a:rPr lang="en-US" sz="1100" dirty="0"/>
              <a:t> the model would make more resources.</a:t>
            </a:r>
            <a:endParaRPr lang="en-US" sz="1100" b="1" dirty="0"/>
          </a:p>
        </p:txBody>
      </p:sp>
      <p:pic>
        <p:nvPicPr>
          <p:cNvPr id="10" name="Audio 9">
            <a:hlinkClick r:id="" action="ppaction://media"/>
            <a:extLst>
              <a:ext uri="{FF2B5EF4-FFF2-40B4-BE49-F238E27FC236}">
                <a16:creationId xmlns:a16="http://schemas.microsoft.com/office/drawing/2014/main" id="{CC611EE2-98F2-488D-B3B7-45D269D6EF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52640203"/>
      </p:ext>
    </p:extLst>
  </p:cSld>
  <p:clrMapOvr>
    <a:masterClrMapping/>
  </p:clrMapOvr>
  <mc:AlternateContent xmlns:mc="http://schemas.openxmlformats.org/markup-compatibility/2006">
    <mc:Choice xmlns:p14="http://schemas.microsoft.com/office/powerpoint/2010/main" Requires="p14">
      <p:transition spd="med" p14:dur="700" advTm="60033">
        <p:fade/>
      </p:transition>
    </mc:Choice>
    <mc:Fallback>
      <p:transition spd="med" advTm="600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28ECF-98DC-4602-AC49-ACBAB0015CBE}"/>
              </a:ext>
            </a:extLst>
          </p:cNvPr>
          <p:cNvSpPr>
            <a:spLocks noGrp="1"/>
          </p:cNvSpPr>
          <p:nvPr>
            <p:ph type="title"/>
          </p:nvPr>
        </p:nvSpPr>
        <p:spPr/>
        <p:txBody>
          <a:bodyPr/>
          <a:lstStyle/>
          <a:p>
            <a:r>
              <a:rPr lang="en-US" dirty="0"/>
              <a:t>Quantization</a:t>
            </a:r>
          </a:p>
        </p:txBody>
      </p:sp>
      <p:sp>
        <p:nvSpPr>
          <p:cNvPr id="3" name="Content Placeholder 2">
            <a:extLst>
              <a:ext uri="{FF2B5EF4-FFF2-40B4-BE49-F238E27FC236}">
                <a16:creationId xmlns:a16="http://schemas.microsoft.com/office/drawing/2014/main" id="{C43FD5FF-5DF3-4DE4-8A52-1A6A44719B85}"/>
              </a:ext>
            </a:extLst>
          </p:cNvPr>
          <p:cNvSpPr>
            <a:spLocks noGrp="1"/>
          </p:cNvSpPr>
          <p:nvPr>
            <p:ph sz="quarter" idx="11"/>
          </p:nvPr>
        </p:nvSpPr>
        <p:spPr/>
        <p:txBody>
          <a:bodyPr/>
          <a:lstStyle/>
          <a:p>
            <a:pPr marL="342900" indent="-342900">
              <a:buFont typeface="Arial" panose="020B0604020202020204" pitchFamily="34" charset="0"/>
              <a:buChar char="•"/>
            </a:pPr>
            <a:r>
              <a:rPr lang="en-US" dirty="0"/>
              <a:t>Machine Learning models typically represent data by 32bit and 16bit floating points</a:t>
            </a:r>
          </a:p>
          <a:p>
            <a:pPr marL="342900" indent="-342900">
              <a:buFont typeface="Arial" panose="020B0604020202020204" pitchFamily="34" charset="0"/>
              <a:buChar char="•"/>
            </a:pPr>
            <a:r>
              <a:rPr lang="en-US" dirty="0"/>
              <a:t>We compress each data point into 8bit or 4bit representations (data is lost)</a:t>
            </a:r>
          </a:p>
          <a:p>
            <a:pPr marL="342900" indent="-342900">
              <a:buFont typeface="Arial" panose="020B0604020202020204" pitchFamily="34" charset="0"/>
              <a:buChar char="•"/>
            </a:pPr>
            <a:r>
              <a:rPr lang="en-US" dirty="0"/>
              <a:t>8bit Quantization methods have been found that provide almost 0 degradation to LLM’s</a:t>
            </a:r>
          </a:p>
          <a:p>
            <a:pPr marL="342900" indent="-342900">
              <a:buFont typeface="Arial" panose="020B0604020202020204" pitchFamily="34" charset="0"/>
              <a:buChar char="•"/>
            </a:pPr>
            <a:r>
              <a:rPr lang="en-US" dirty="0"/>
              <a:t>However, 4bit Quantization degrades quality by quite a bit</a:t>
            </a:r>
          </a:p>
          <a:p>
            <a:pPr marL="726948" lvl="1" indent="-342900"/>
            <a:r>
              <a:rPr lang="en-US" dirty="0"/>
              <a:t> 4bit models are more accessible</a:t>
            </a:r>
          </a:p>
          <a:p>
            <a:pPr marL="342900" indent="-342900"/>
            <a:r>
              <a:rPr lang="en-US" dirty="0"/>
              <a:t> </a:t>
            </a:r>
          </a:p>
        </p:txBody>
      </p:sp>
      <p:sp>
        <p:nvSpPr>
          <p:cNvPr id="4" name="Slide Number Placeholder 3">
            <a:extLst>
              <a:ext uri="{FF2B5EF4-FFF2-40B4-BE49-F238E27FC236}">
                <a16:creationId xmlns:a16="http://schemas.microsoft.com/office/drawing/2014/main" id="{6031E024-C87A-4E9D-B71B-C35A2C8EA50B}"/>
              </a:ext>
            </a:extLst>
          </p:cNvPr>
          <p:cNvSpPr>
            <a:spLocks noGrp="1"/>
          </p:cNvSpPr>
          <p:nvPr>
            <p:ph type="sldNum" sz="quarter" idx="4"/>
          </p:nvPr>
        </p:nvSpPr>
        <p:spPr/>
        <p:txBody>
          <a:bodyPr/>
          <a:lstStyle/>
          <a:p>
            <a:fld id="{4FAB73BC-B049-4115-A692-8D63A059BFB8}" type="slidenum">
              <a:rPr lang="en-US" smtClean="0"/>
              <a:pPr/>
              <a:t>9</a:t>
            </a:fld>
            <a:endParaRPr lang="en-US" dirty="0"/>
          </a:p>
        </p:txBody>
      </p:sp>
      <p:sp>
        <p:nvSpPr>
          <p:cNvPr id="5" name="TextBox 4">
            <a:extLst>
              <a:ext uri="{FF2B5EF4-FFF2-40B4-BE49-F238E27FC236}">
                <a16:creationId xmlns:a16="http://schemas.microsoft.com/office/drawing/2014/main" id="{197D57D5-043F-4A42-A4D4-753477B037C6}"/>
              </a:ext>
            </a:extLst>
          </p:cNvPr>
          <p:cNvSpPr txBox="1"/>
          <p:nvPr/>
        </p:nvSpPr>
        <p:spPr>
          <a:xfrm>
            <a:off x="1289304" y="6305688"/>
            <a:ext cx="9204960" cy="336151"/>
          </a:xfrm>
          <a:prstGeom prst="rect">
            <a:avLst/>
          </a:prstGeom>
        </p:spPr>
        <p:txBody>
          <a:bodyPr vert="horz" wrap="square" lIns="91440" tIns="45720" rIns="91440" bIns="45720" rtlCol="0">
            <a:noAutofit/>
          </a:bodyPr>
          <a:lstStyle/>
          <a:p>
            <a:r>
              <a:rPr lang="fr-FR" sz="1200" dirty="0" err="1"/>
              <a:t>Dettmers</a:t>
            </a:r>
            <a:r>
              <a:rPr lang="fr-FR" sz="1200" dirty="0"/>
              <a:t>, Tim, et al. "</a:t>
            </a:r>
            <a:r>
              <a:rPr lang="fr-FR" sz="1200" dirty="0" err="1"/>
              <a:t>Llm</a:t>
            </a:r>
            <a:r>
              <a:rPr lang="fr-FR" sz="1200" dirty="0"/>
              <a:t>. int8 (): 8-bit matrix multiplication for </a:t>
            </a:r>
            <a:r>
              <a:rPr lang="fr-FR" sz="1200" dirty="0" err="1"/>
              <a:t>transformers</a:t>
            </a:r>
            <a:r>
              <a:rPr lang="fr-FR" sz="1200" dirty="0"/>
              <a:t> at </a:t>
            </a:r>
            <a:r>
              <a:rPr lang="fr-FR" sz="1200" dirty="0" err="1"/>
              <a:t>scale</a:t>
            </a:r>
            <a:r>
              <a:rPr lang="fr-FR" sz="1200" dirty="0"/>
              <a:t>." </a:t>
            </a:r>
            <a:r>
              <a:rPr lang="fr-FR" sz="1200" i="1" dirty="0" err="1"/>
              <a:t>arXiv</a:t>
            </a:r>
            <a:r>
              <a:rPr lang="fr-FR" sz="1200" i="1" dirty="0"/>
              <a:t> </a:t>
            </a:r>
            <a:r>
              <a:rPr lang="fr-FR" sz="1200" i="1" dirty="0" err="1"/>
              <a:t>preprint</a:t>
            </a:r>
            <a:r>
              <a:rPr lang="fr-FR" sz="1200" i="1" dirty="0"/>
              <a:t> arXiv:2208.07339</a:t>
            </a:r>
            <a:r>
              <a:rPr lang="fr-FR" sz="1200" dirty="0"/>
              <a:t> (2022).</a:t>
            </a:r>
          </a:p>
          <a:p>
            <a:pPr algn="l"/>
            <a:endParaRPr lang="en-US" sz="1200" dirty="0"/>
          </a:p>
        </p:txBody>
      </p:sp>
      <p:pic>
        <p:nvPicPr>
          <p:cNvPr id="20" name="Audio 19">
            <a:hlinkClick r:id="" action="ppaction://media"/>
            <a:extLst>
              <a:ext uri="{FF2B5EF4-FFF2-40B4-BE49-F238E27FC236}">
                <a16:creationId xmlns:a16="http://schemas.microsoft.com/office/drawing/2014/main" id="{C94D64C5-4CEB-4F36-B727-D5798C0B0E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08858049"/>
      </p:ext>
    </p:extLst>
  </p:cSld>
  <p:clrMapOvr>
    <a:masterClrMapping/>
  </p:clrMapOvr>
  <mc:AlternateContent xmlns:mc="http://schemas.openxmlformats.org/markup-compatibility/2006" xmlns:p14="http://schemas.microsoft.com/office/powerpoint/2010/main">
    <mc:Choice Requires="p14">
      <p:transition spd="med" p14:dur="700" advTm="51430">
        <p:fade/>
      </p:transition>
    </mc:Choice>
    <mc:Fallback xmlns="">
      <p:transition spd="med" advTm="514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theme/theme1.xml><?xml version="1.0" encoding="utf-8"?>
<a:theme xmlns:a="http://schemas.openxmlformats.org/drawingml/2006/main" name="Sandia Angles_UUI UUR Generic">
  <a:themeElements>
    <a:clrScheme name="SandiaBrandTheme">
      <a:dk1>
        <a:srgbClr val="3C3C3C"/>
      </a:dk1>
      <a:lt1>
        <a:srgbClr val="FFFFFF"/>
      </a:lt1>
      <a:dk2>
        <a:srgbClr val="005376"/>
      </a:dk2>
      <a:lt2>
        <a:srgbClr val="FFFFFF"/>
      </a:lt2>
      <a:accent1>
        <a:srgbClr val="00ADD0"/>
      </a:accent1>
      <a:accent2>
        <a:srgbClr val="6CB312"/>
      </a:accent2>
      <a:accent3>
        <a:srgbClr val="FFA033"/>
      </a:accent3>
      <a:accent4>
        <a:srgbClr val="008E74"/>
      </a:accent4>
      <a:accent5>
        <a:srgbClr val="A92C00"/>
      </a:accent5>
      <a:accent6>
        <a:srgbClr val="7D0D7C"/>
      </a:accent6>
      <a:hlink>
        <a:srgbClr val="27ADCF"/>
      </a:hlink>
      <a:folHlink>
        <a:srgbClr val="2588BA"/>
      </a:folHlink>
    </a:clrScheme>
    <a:fontScheme name="Open Sans Bold &amp; light">
      <a:majorFont>
        <a:latin typeface="Open Sans bold"/>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5859</TotalTime>
  <Words>1529</Words>
  <Application>Microsoft Office PowerPoint</Application>
  <PresentationFormat>Widescreen</PresentationFormat>
  <Paragraphs>276</Paragraphs>
  <Slides>24</Slides>
  <Notes>5</Notes>
  <HiddenSlides>0</HiddenSlides>
  <MMClips>24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Open Sans SemiBold</vt:lpstr>
      <vt:lpstr>Wingdings</vt:lpstr>
      <vt:lpstr>Courier New</vt:lpstr>
      <vt:lpstr>Open Sans Light</vt:lpstr>
      <vt:lpstr>Open Sans bold</vt:lpstr>
      <vt:lpstr>Calibri</vt:lpstr>
      <vt:lpstr>Arial</vt:lpstr>
      <vt:lpstr>Open Sans</vt:lpstr>
      <vt:lpstr>Sandia Angles_UUI UUR Generic</vt:lpstr>
      <vt:lpstr>The cost of Large language Models Solutions</vt:lpstr>
      <vt:lpstr>So you want an LLM?</vt:lpstr>
      <vt:lpstr>Training your own LLM</vt:lpstr>
      <vt:lpstr>How much would it cost to train my own LLM</vt:lpstr>
      <vt:lpstr>How much would it cost to train my own LLM</vt:lpstr>
      <vt:lpstr>Running an existing model</vt:lpstr>
      <vt:lpstr>Running an existing Opensource Model</vt:lpstr>
      <vt:lpstr>Things to Consider</vt:lpstr>
      <vt:lpstr>Quantization</vt:lpstr>
      <vt:lpstr>PowerPoint Presentation</vt:lpstr>
      <vt:lpstr>Using API’s</vt:lpstr>
      <vt:lpstr>Application Programming Interface (API)</vt:lpstr>
      <vt:lpstr>Different API’s</vt:lpstr>
      <vt:lpstr>Tokenization</vt:lpstr>
      <vt:lpstr>Costs</vt:lpstr>
      <vt:lpstr>Context</vt:lpstr>
      <vt:lpstr>Context</vt:lpstr>
      <vt:lpstr>Fine-tuning</vt:lpstr>
      <vt:lpstr>Conclusion</vt:lpstr>
      <vt:lpstr>Pros and Cons of Training your own model</vt:lpstr>
      <vt:lpstr>Pros and Cons of running An open source model</vt:lpstr>
      <vt:lpstr>Pros and Cons of Using API’s</vt:lpstr>
      <vt:lpstr>Summary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Rejeki Lancar</dc:creator>
  <cp:lastModifiedBy>Wong, Henry Chiyang</cp:lastModifiedBy>
  <cp:revision>454</cp:revision>
  <dcterms:created xsi:type="dcterms:W3CDTF">2018-07-21T13:25:45Z</dcterms:created>
  <dcterms:modified xsi:type="dcterms:W3CDTF">2023-07-06T14:56:07Z</dcterms:modified>
</cp:coreProperties>
</file>