
<file path=[Content_Types].xml><?xml version="1.0" encoding="utf-8"?>
<Types xmlns="http://schemas.openxmlformats.org/package/2006/content-types">
  <Default Extension="fntdata" ContentType="application/x-fontdata"/>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31"/>
  </p:notesMasterIdLst>
  <p:sldIdLst>
    <p:sldId id="258" r:id="rId3"/>
    <p:sldId id="259" r:id="rId4"/>
    <p:sldId id="260" r:id="rId5"/>
    <p:sldId id="261" r:id="rId6"/>
    <p:sldId id="289" r:id="rId7"/>
    <p:sldId id="263" r:id="rId8"/>
    <p:sldId id="288"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7" r:id="rId25"/>
    <p:sldId id="280" r:id="rId26"/>
    <p:sldId id="281" r:id="rId27"/>
    <p:sldId id="282" r:id="rId28"/>
    <p:sldId id="262" r:id="rId29"/>
    <p:sldId id="283"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Courier" panose="02070309020205020404" pitchFamily="49"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Open Sans Light" panose="020B0306030504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KjF8Co6U4uIQN4r7QXbGAqszCT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29E0DE-BD8B-3448-B947-550AA36FF1BB}" v="40" dt="2023-07-12T01:33:18.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82"/>
    <p:restoredTop sz="94626"/>
  </p:normalViewPr>
  <p:slideViewPr>
    <p:cSldViewPr snapToGrid="0">
      <p:cViewPr varScale="1">
        <p:scale>
          <a:sx n="161" d="100"/>
          <a:sy n="161" d="100"/>
        </p:scale>
        <p:origin x="792" y="19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31283719c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31283719c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 my name is Vivek Kale from the Scalable Modeling and Analysis group at Sandia National Laboratories in </a:t>
            </a:r>
            <a:r>
              <a:rPr lang="en-US" dirty="0" err="1"/>
              <a:t>LIvermore</a:t>
            </a:r>
            <a:r>
              <a:rPr lang="en-US" dirty="0"/>
              <a:t>, California. Today, I am going to talk about ideas for trusted AI to drive HPC software for enabling DoE Science Simulations on Supercomputers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5892c376f0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25892c376f0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t>From the backend point of view, much work has already been done to generate backend source code, in particular through source-to-source translations and OpenMP/</a:t>
            </a:r>
            <a:r>
              <a:rPr lang="en-US" dirty="0" err="1"/>
              <a:t>cuda</a:t>
            </a:r>
            <a:r>
              <a:rPr lang="en-US" dirty="0"/>
              <a:t> loop transformations. Work on this being supported via clang/LLVM AST transformations which work hand-in-hand with OpenMP loop transformations. AI/ML is used to automatically decide the best backend source code to use given the user’s </a:t>
            </a:r>
            <a:r>
              <a:rPr lang="en-US" dirty="0" err="1"/>
              <a:t>Kokkos</a:t>
            </a:r>
            <a:r>
              <a:rPr lang="en-US" dirty="0"/>
              <a:t> Parallel Program. We are doing this work at Sandia via the </a:t>
            </a:r>
            <a:r>
              <a:rPr lang="en-US" dirty="0" err="1"/>
              <a:t>Kokkos</a:t>
            </a:r>
            <a:r>
              <a:rPr lang="en-US" dirty="0"/>
              <a:t> Tools project and it is being done in coordination and collaboration with the MLGO working group of the LLVM project.  Simultaneously, I am serving as a representative in the OpenMP Language Committee to specify the open-source backend programming model OpenMP, so that such ML guided OpenMP source code generation can be done more seamlessly, offering more powerful directives to optimize applications for particular and emerging hardware features on </a:t>
            </a:r>
            <a:r>
              <a:rPr lang="en-US" dirty="0" err="1"/>
              <a:t>exascale</a:t>
            </a:r>
            <a:r>
              <a:rPr lang="en-US" dirty="0"/>
              <a:t> machines. </a:t>
            </a:r>
          </a:p>
          <a:p>
            <a:pPr marL="0" lvl="0" indent="0" algn="l" rtl="0">
              <a:lnSpc>
                <a:spcPct val="100000"/>
              </a:lnSpc>
              <a:spcBef>
                <a:spcPts val="0"/>
              </a:spcBef>
              <a:spcAft>
                <a:spcPts val="0"/>
              </a:spcAft>
              <a:buSzPts val="1100"/>
              <a:buNone/>
            </a:pPr>
            <a:endParaRPr lang="en-US" dirty="0"/>
          </a:p>
        </p:txBody>
      </p:sp>
      <p:sp>
        <p:nvSpPr>
          <p:cNvPr id="213" name="Google Shape;213;g25892c376f0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5892c376f0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25892c376f0_0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5892c376f0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25892c376f0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t>Through the </a:t>
            </a:r>
            <a:r>
              <a:rPr lang="en-US" dirty="0" err="1"/>
              <a:t>Kokkos</a:t>
            </a:r>
            <a:r>
              <a:rPr lang="en-US" dirty="0"/>
              <a:t> DoE X-stack project on Testing DoE HPC Software, we are trying to make possible automated testing and analysis of  </a:t>
            </a:r>
            <a:r>
              <a:rPr lang="en-US" dirty="0" err="1"/>
              <a:t>Kokkos</a:t>
            </a:r>
            <a:r>
              <a:rPr lang="en-US" dirty="0"/>
              <a:t> parallel programs and we want to do so without having to actually run the program on an </a:t>
            </a:r>
            <a:r>
              <a:rPr lang="en-US" dirty="0" err="1"/>
              <a:t>exascale</a:t>
            </a:r>
            <a:r>
              <a:rPr lang="en-US" dirty="0"/>
              <a:t> platform. We are doing this by translating a </a:t>
            </a:r>
            <a:r>
              <a:rPr lang="en-US" dirty="0" err="1"/>
              <a:t>Kokkos</a:t>
            </a:r>
            <a:r>
              <a:rPr lang="en-US" dirty="0"/>
              <a:t> program into a simplified model program via ROSE-based clang AST source-to-source translator. We then apply guided symbolic execution coupled with static analysis on this parallel program. A key metric of success is that there are no false positives, that buggy programs with data races are identified and that the analysis is done in a reasonable amount of time on any commodity system.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We expect this automation can be easily be augmented by AI/ML by enhancing our existing rule-based and knowledge based systems (guided by symbolic execution). We have also had discussions and made plans to look into using human feedback – or supervised learning – by provide insights into correctness of the program. Additionally, we are looking into ensuring that the AI driving this analysis can be trusted by not only  providing human readable and interpretable output about a particular program, e.g., the line number where a bug came from, but also showing the analysis was done, e.g., the bug appeared when some particular input to the program was provided and it crashed when the program was in state X, Y and Z. We are also making sure that our tool tells a user when its </a:t>
            </a:r>
            <a:r>
              <a:rPr lang="en-US" dirty="0" err="1"/>
              <a:t>analyisis</a:t>
            </a:r>
            <a:r>
              <a:rPr lang="en-US" dirty="0"/>
              <a:t> is inconclusive rather than providing no output, thereby providing more interpretability and - really - trustworthiness in the tool.  </a:t>
            </a:r>
          </a:p>
        </p:txBody>
      </p:sp>
      <p:sp>
        <p:nvSpPr>
          <p:cNvPr id="239" name="Google Shape;239;g25892c376f0_0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31283719c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31283719c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backend of any Software Technology should periodically - say, nightly - be unit tested and integration tested via automation and continuous integration pipelines.  Such support is provided in ECP's E4S and other such packaged software supported by DoE. For </a:t>
            </a:r>
            <a:r>
              <a:rPr lang="en-US" dirty="0" err="1"/>
              <a:t>Kokkos</a:t>
            </a:r>
            <a:r>
              <a:rPr lang="en-US" dirty="0"/>
              <a:t> in particular, basic automation testing is supported via </a:t>
            </a:r>
            <a:r>
              <a:rPr lang="en-US" dirty="0" err="1"/>
              <a:t>yaml</a:t>
            </a:r>
            <a:r>
              <a:rPr lang="en-US" dirty="0"/>
              <a:t> scripts in </a:t>
            </a:r>
            <a:r>
              <a:rPr lang="en-US" dirty="0" err="1"/>
              <a:t>github</a:t>
            </a:r>
            <a:r>
              <a:rPr lang="en-US" dirty="0"/>
              <a:t>. The testing automates format checking- say using clang-format - and does simple build testing to make sure that one has committed code to a PR that doesn't compile.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Now, large companies which maintain large software systems such as Google and Amazon have had sophisticated build systems for years. It is also safe to say they are already ahead of the curve in capitalizing on generative AI/ML for automated build systems and continuous integration testing and delivery. The AI/ML driven automation pipelines in these large codebases are especially nicely laid out in the blog here. Can the DoE implement such AI/ML driven CI pipelines in a trusted manner as well for enhancing HPC software technology in order to enable science on DoE systems? This area of work hasn't been as mature just yet except for basic automation groundwork. This is an open research topic and needs to be investigated further, perhaps as a DoE NNSA lab supported research project.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5892c376f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25892c376f0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2ee1fe0be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22ee1fe0bed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dirty="0"/>
              <a:t>Given the creation and testing of a particular code, there are Numerous parameters for each strategy. This is code tuning, and it is done by application programmer for the front end and HPC Software engineer in the backend. </a:t>
            </a:r>
          </a:p>
          <a:p>
            <a:pPr marL="457200" lvl="0" indent="-317500" algn="l" rtl="0">
              <a:lnSpc>
                <a:spcPct val="100000"/>
              </a:lnSpc>
              <a:spcBef>
                <a:spcPts val="0"/>
              </a:spcBef>
              <a:spcAft>
                <a:spcPts val="0"/>
              </a:spcAft>
              <a:buSzPts val="1400"/>
              <a:buChar char="■"/>
            </a:pPr>
            <a:r>
              <a:rPr lang="en-US" dirty="0"/>
              <a:t>The strategies that involve parameters include tiling on Devices; Loop scheduling on hosts, specifically the strategy, and chunk size; Memory allocation of various memory spaces, Threads per device to offload to, and other </a:t>
            </a:r>
            <a:r>
              <a:rPr lang="en-US" dirty="0" err="1"/>
              <a:t>oparallelism</a:t>
            </a:r>
            <a:r>
              <a:rPr lang="en-US" dirty="0"/>
              <a:t> parameters (team size, block size) . The </a:t>
            </a:r>
            <a:r>
              <a:rPr lang="en-US" dirty="0" err="1"/>
              <a:t>Kokkos</a:t>
            </a:r>
            <a:r>
              <a:rPr lang="en-US" dirty="0"/>
              <a:t> parameters are generic across all programming models  and tuned by Apex </a:t>
            </a:r>
            <a:r>
              <a:rPr lang="en-US" dirty="0" err="1"/>
              <a:t>Kokkos</a:t>
            </a:r>
            <a:r>
              <a:rPr lang="en-US" dirty="0"/>
              <a:t> Connectors, which I am working with on with Kevin Huck,  while the backend parameters can be tuned further with the Apollo tuner. </a:t>
            </a:r>
          </a:p>
          <a:p>
            <a:pPr marL="914400" lvl="0" indent="-317500" algn="l" rtl="0">
              <a:lnSpc>
                <a:spcPct val="100000"/>
              </a:lnSpc>
              <a:spcBef>
                <a:spcPts val="0"/>
              </a:spcBef>
              <a:spcAft>
                <a:spcPts val="0"/>
              </a:spcAft>
              <a:buSzPts val="1400"/>
              <a:buChar char="●"/>
            </a:pPr>
            <a:endParaRPr lang="en-US" dirty="0"/>
          </a:p>
          <a:p>
            <a:pPr marL="914400" lvl="0" indent="-317500" algn="l" rtl="0">
              <a:lnSpc>
                <a:spcPct val="100000"/>
              </a:lnSpc>
              <a:spcBef>
                <a:spcPts val="0"/>
              </a:spcBef>
              <a:spcAft>
                <a:spcPts val="0"/>
              </a:spcAft>
              <a:buSzPts val="1400"/>
              <a:buChar char="●"/>
            </a:pPr>
            <a:r>
              <a:rPr lang="en-US" dirty="0"/>
              <a:t>A knob can be optimized based on a single metric (performance) or multiple metrics (performance variability, performance, energy, memory usage, numerical precision) </a:t>
            </a:r>
          </a:p>
          <a:p>
            <a:pPr marL="914400" lvl="0" indent="-317500" algn="l" rtl="0">
              <a:lnSpc>
                <a:spcPct val="100000"/>
              </a:lnSpc>
              <a:spcBef>
                <a:spcPts val="0"/>
              </a:spcBef>
              <a:spcAft>
                <a:spcPts val="0"/>
              </a:spcAft>
              <a:buSzPts val="1400"/>
              <a:buChar char="●"/>
            </a:pPr>
            <a:r>
              <a:rPr lang="en-US" dirty="0"/>
              <a:t>Multiple knobs may need to be optimized together to minimize a golden metric of efficiency and effectiveness. </a:t>
            </a:r>
          </a:p>
          <a:p>
            <a:pPr marL="914400" lvl="0" indent="-317500" algn="l" rtl="0">
              <a:lnSpc>
                <a:spcPct val="100000"/>
              </a:lnSpc>
              <a:spcBef>
                <a:spcPts val="0"/>
              </a:spcBef>
              <a:spcAft>
                <a:spcPts val="0"/>
              </a:spcAft>
              <a:buSzPts val="1400"/>
              <a:buChar char="●"/>
            </a:pPr>
            <a:endParaRPr lang="en-US" dirty="0"/>
          </a:p>
          <a:p>
            <a:pPr marL="914400" lvl="0" indent="-317500" algn="l" rtl="0">
              <a:lnSpc>
                <a:spcPct val="100000"/>
              </a:lnSpc>
              <a:spcBef>
                <a:spcPts val="0"/>
              </a:spcBef>
              <a:spcAft>
                <a:spcPts val="0"/>
              </a:spcAft>
              <a:buSzPts val="1400"/>
              <a:buChar char="●"/>
            </a:pPr>
            <a:r>
              <a:rPr lang="en-US" dirty="0"/>
              <a:t>The key is to get these configurations of knobs enumerated in a systematic way and then assess each configuration in terms of a multi-dimensional effectiveness/efficiency space (here represented as Wall-clock time and numerical error) </a:t>
            </a:r>
          </a:p>
          <a:p>
            <a:pPr marL="914400" lvl="0" indent="-317500" algn="l" rtl="0">
              <a:lnSpc>
                <a:spcPct val="100000"/>
              </a:lnSpc>
              <a:spcBef>
                <a:spcPts val="0"/>
              </a:spcBef>
              <a:spcAft>
                <a:spcPts val="0"/>
              </a:spcAft>
              <a:buSzPts val="1400"/>
              <a:buChar char="●"/>
            </a:pPr>
            <a:r>
              <a:rPr lang="en-US" dirty="0"/>
              <a:t>From the AI/ML point of view, how do we tune each of these parameters intelligently without human intervention? This can be done with Bayesian Statistical Models and is being worked on in collaboration with </a:t>
            </a:r>
            <a:r>
              <a:rPr lang="en-US" dirty="0" err="1"/>
              <a:t>YtOpt</a:t>
            </a:r>
            <a:r>
              <a:rPr lang="en-US" dirty="0"/>
              <a:t> and other auto-tuning teams. It can be developed further via expert systems, which is being worked on by  myself – particularly from the viewpoint tiling loop transformations in </a:t>
            </a:r>
            <a:r>
              <a:rPr lang="en-US" dirty="0" err="1"/>
              <a:t>Kokkos</a:t>
            </a:r>
            <a:r>
              <a:rPr lang="en-US" dirty="0"/>
              <a:t> as well as </a:t>
            </a:r>
            <a:r>
              <a:rPr lang="en-US" dirty="0" err="1"/>
              <a:t>Kokkos</a:t>
            </a:r>
            <a:r>
              <a:rPr lang="en-US" dirty="0"/>
              <a:t> </a:t>
            </a:r>
            <a:r>
              <a:rPr lang="en-US" dirty="0" err="1"/>
              <a:t>OPenMP</a:t>
            </a:r>
            <a:r>
              <a:rPr lang="en-US" dirty="0"/>
              <a:t> backend parameters for OpenMP loop scheduling.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79c3437e61e2c65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g79c3437e61e2c65d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 dirty="0"/>
              <a:t>We show the software architecture that enables this AI/ML-driven automated tuning for both the </a:t>
            </a:r>
            <a:r>
              <a:rPr lang="en" dirty="0" err="1"/>
              <a:t>Kokkos</a:t>
            </a:r>
            <a:r>
              <a:rPr lang="en" dirty="0"/>
              <a:t> front end and backend. The relevant parts of the tuning is shown in box 3,4 and 5. We intend for the results of the AI/ML based  tuning are made to be explainable through a performance optimization report. This work is in experimental phase, being done in collaboration with Kevin Huck from University of Oregon. It has been used on </a:t>
            </a:r>
            <a:r>
              <a:rPr lang="en" dirty="0" err="1"/>
              <a:t>Kokkos</a:t>
            </a:r>
            <a:r>
              <a:rPr lang="en" dirty="0"/>
              <a:t> benchmarks and you can see the active development at the </a:t>
            </a:r>
            <a:r>
              <a:rPr lang="en" dirty="0" err="1"/>
              <a:t>Kokkos</a:t>
            </a:r>
            <a:r>
              <a:rPr lang="en" dirty="0"/>
              <a:t> Tools </a:t>
            </a:r>
            <a:r>
              <a:rPr lang="en" dirty="0" err="1"/>
              <a:t>github</a:t>
            </a:r>
            <a:r>
              <a:rPr lang="en" dirty="0"/>
              <a:t> repo shown.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 dirty="0"/>
              <a:t> and is being developed  internally via augmenting Apex and they are supported through </a:t>
            </a:r>
            <a:r>
              <a:rPr lang="en" dirty="0" err="1"/>
              <a:t>ActiveHarmony</a:t>
            </a:r>
            <a:r>
              <a:rPr lang="en" dirty="0"/>
              <a:t>. We expect these parameter optimization strategies in Apex to be tuned in conjunction with other tools such as </a:t>
            </a:r>
            <a:r>
              <a:rPr lang="en" dirty="0" err="1"/>
              <a:t>YtOpt</a:t>
            </a:r>
            <a:r>
              <a:rPr lang="en" dirty="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5892c376f0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25892c376f0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2ee1fe0be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g22ee1fe0bed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The final question is on delivery, deployment and monitoring via an AI. In particular: can we use a trusted AI/ML for deployment of HPC applications - in particular package generation and system monitoring-  for science applications run on supercomputers in production? </a:t>
            </a:r>
          </a:p>
          <a:p>
            <a:pPr marL="0" lvl="0" indent="0" algn="l" rtl="0">
              <a:lnSpc>
                <a:spcPct val="100000"/>
              </a:lnSpc>
              <a:spcBef>
                <a:spcPts val="0"/>
              </a:spcBef>
              <a:spcAft>
                <a:spcPts val="0"/>
              </a:spcAft>
              <a:buSzPts val="1100"/>
              <a:buNone/>
            </a:pPr>
            <a:endParaRPr lang="en-US" dirty="0"/>
          </a:p>
          <a:p>
            <a:pPr marL="457200" lvl="0" indent="-297497" algn="l" rtl="0">
              <a:lnSpc>
                <a:spcPct val="115000"/>
              </a:lnSpc>
              <a:spcBef>
                <a:spcPts val="0"/>
              </a:spcBef>
              <a:spcAft>
                <a:spcPts val="0"/>
              </a:spcAft>
              <a:buSzPct val="93333"/>
              <a:buAutoNum type="arabicPeriod"/>
            </a:pPr>
            <a:r>
              <a:rPr lang="en-US" sz="1100" dirty="0"/>
              <a:t>Can improve trust through </a:t>
            </a:r>
          </a:p>
          <a:p>
            <a:pPr marL="914400" lvl="1" indent="-282733" algn="l" rtl="0">
              <a:lnSpc>
                <a:spcPct val="115000"/>
              </a:lnSpc>
              <a:spcBef>
                <a:spcPts val="0"/>
              </a:spcBef>
              <a:spcAft>
                <a:spcPts val="0"/>
              </a:spcAft>
              <a:buSzPct val="78571"/>
              <a:buChar char="○"/>
            </a:pPr>
            <a:r>
              <a:rPr lang="en-US" sz="1100" dirty="0"/>
              <a:t>supervised learning and recommendation systems</a:t>
            </a:r>
          </a:p>
          <a:p>
            <a:pPr marL="914400" lvl="1" indent="-282733" algn="l" rtl="0">
              <a:lnSpc>
                <a:spcPct val="115000"/>
              </a:lnSpc>
              <a:spcBef>
                <a:spcPts val="0"/>
              </a:spcBef>
              <a:spcAft>
                <a:spcPts val="0"/>
              </a:spcAft>
              <a:buSzPct val="78571"/>
              <a:buChar char="○"/>
            </a:pPr>
            <a:r>
              <a:rPr lang="en-US" sz="1100" dirty="0"/>
              <a:t>Explainable and Interpretable AI to provide users/humans with reasoning behind decisions made by AI </a:t>
            </a:r>
          </a:p>
          <a:p>
            <a:pPr marL="914400" lvl="1" indent="-282733" algn="l" rtl="0">
              <a:lnSpc>
                <a:spcPct val="115000"/>
              </a:lnSpc>
              <a:spcBef>
                <a:spcPts val="0"/>
              </a:spcBef>
              <a:spcAft>
                <a:spcPts val="0"/>
              </a:spcAft>
              <a:buSzPct val="78571"/>
              <a:buChar char="○"/>
            </a:pPr>
            <a:endParaRPr lang="en-US" sz="1100" dirty="0"/>
          </a:p>
          <a:p>
            <a:pPr marL="914400" marR="0" lvl="1" indent="-282733" algn="l" defTabSz="914400" rtl="0" eaLnBrk="1" fontAlgn="auto" latinLnBrk="0" hangingPunct="1">
              <a:lnSpc>
                <a:spcPct val="115000"/>
              </a:lnSpc>
              <a:spcBef>
                <a:spcPts val="0"/>
              </a:spcBef>
              <a:spcAft>
                <a:spcPts val="0"/>
              </a:spcAft>
              <a:buClr>
                <a:srgbClr val="000000"/>
              </a:buClr>
              <a:buSzPct val="78571"/>
              <a:buFont typeface="Arial"/>
              <a:buChar char="○"/>
              <a:tabLst/>
              <a:defRPr/>
            </a:pPr>
            <a:r>
              <a:rPr lang="en-US" sz="1100" dirty="0"/>
              <a:t>allows for unified ecosystem of science applications that will thrive together and improve in effectiveness  </a:t>
            </a:r>
          </a:p>
          <a:p>
            <a:pPr marL="914400" lvl="1" indent="-282733" algn="l" rtl="0">
              <a:lnSpc>
                <a:spcPct val="115000"/>
              </a:lnSpc>
              <a:spcBef>
                <a:spcPts val="0"/>
              </a:spcBef>
              <a:spcAft>
                <a:spcPts val="0"/>
              </a:spcAft>
              <a:buSzPct val="78571"/>
              <a:buChar char="○"/>
            </a:pPr>
            <a:endParaRPr lang="en-US" sz="1100"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On the topic of automated software package deployment, we need an AI/ML to identify software products of importance to DoE's missions and to package them. This AI/ML-driven product manager that packages and delivers packages is challenging as it needs to consider societal needs along with mission needs. This sort of activity should be left as the job of humans. This should not even be touched and should not be open for debate, and we think it is here that we need investments in man-power.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 other area of deployment is HPC System Monitoring. Through collaborations of </a:t>
            </a:r>
            <a:r>
              <a:rPr lang="en-US" dirty="0" err="1"/>
              <a:t>Kokkos</a:t>
            </a:r>
            <a:r>
              <a:rPr lang="en-US" dirty="0"/>
              <a:t> Tools on Sandia's LDMS, I have looked at data collection mechanisms involving data order reduction for monitoring a large number of applications together. With such data order reduction techniques, I am looking into feedback-driven adjustment of applications and optimizations with the Sandia LDMS team. This can </a:t>
            </a:r>
            <a:r>
              <a:rPr lang="en-US" dirty="0" err="1"/>
              <a:t>alllows</a:t>
            </a:r>
            <a:r>
              <a:rPr lang="en-US" dirty="0"/>
              <a:t> an HPC eco-system to thrive and drive HPC applications to essentially self-organize. This topic of deployment is more welcoming for AI/ML but it still will require human intervention. </a:t>
            </a:r>
            <a:br>
              <a:rPr lang="en-US" dirty="0"/>
            </a:br>
            <a:br>
              <a:rPr lang="en-US" dirty="0"/>
            </a:br>
            <a:r>
              <a:rPr lang="en-US" dirty="0"/>
              <a:t>In short, package generation is not the job of any AI. There may be some opportunities for HPC system monitoring, but this is an ongoing investigation.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31283719c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31283719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58af5b43ab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258af5b43ab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dirty="0"/>
              <a:t>To provide a concrete yet simple example of science simulation</a:t>
            </a:r>
            <a:r>
              <a:rPr lang="en" sz="1100"/>
              <a:t>, Consider </a:t>
            </a:r>
            <a:r>
              <a:rPr lang="en" sz="1100" dirty="0"/>
              <a:t>the following the scenario, which we will build on throughout this presentation: consider simulating heat dissipation of 100 m pole  over 1000 seconds 🡪 1-d stencil on array size 100 run on 1000 steps. The heat at each meter is associated with a memory element. A programmer may write their kernel to perform this simulation shown in red. </a:t>
            </a:r>
          </a:p>
          <a:p>
            <a:pPr marL="0" marR="0" lvl="0" indent="0" algn="l" rtl="0">
              <a:lnSpc>
                <a:spcPct val="100000"/>
              </a:lnSpc>
              <a:spcBef>
                <a:spcPts val="0"/>
              </a:spcBef>
              <a:spcAft>
                <a:spcPts val="0"/>
              </a:spcAft>
              <a:buClr>
                <a:srgbClr val="000000"/>
              </a:buClr>
              <a:buSzPts val="1100"/>
              <a:buFont typeface="Arial"/>
              <a:buNone/>
            </a:pPr>
            <a:endParaRPr lang="en" sz="1100" dirty="0"/>
          </a:p>
          <a:p>
            <a:pPr marL="0" marR="0" lvl="0" indent="0" algn="l" rtl="0">
              <a:lnSpc>
                <a:spcPct val="100000"/>
              </a:lnSpc>
              <a:spcBef>
                <a:spcPts val="0"/>
              </a:spcBef>
              <a:spcAft>
                <a:spcPts val="0"/>
              </a:spcAft>
              <a:buClr>
                <a:srgbClr val="000000"/>
              </a:buClr>
              <a:buSzPts val="1100"/>
              <a:buFont typeface="Arial"/>
              <a:buNone/>
            </a:pPr>
            <a:r>
              <a:rPr lang="en" sz="1100" dirty="0"/>
              <a:t>Because we need to do science fast on supercomputers, we need HPC Software Technology </a:t>
            </a:r>
          </a:p>
          <a:p>
            <a:pPr marL="0" marR="0" lvl="0" indent="0" algn="l" rtl="0">
              <a:lnSpc>
                <a:spcPct val="100000"/>
              </a:lnSpc>
              <a:spcBef>
                <a:spcPts val="0"/>
              </a:spcBef>
              <a:spcAft>
                <a:spcPts val="0"/>
              </a:spcAft>
              <a:buClr>
                <a:srgbClr val="000000"/>
              </a:buClr>
              <a:buSzPts val="1100"/>
              <a:buFont typeface="Arial"/>
              <a:buNone/>
            </a:pPr>
            <a:r>
              <a:rPr lang="en" sz="1100" dirty="0"/>
              <a:t>Because of Moore's Law and heterogeneity, one must use HPC Software Technology for parallel programming library, and here, we use HPC Software Technology Programming Library </a:t>
            </a:r>
            <a:r>
              <a:rPr lang="en" sz="1100" dirty="0" err="1"/>
              <a:t>callled</a:t>
            </a:r>
            <a:r>
              <a:rPr lang="en" sz="1100" dirty="0"/>
              <a:t> </a:t>
            </a:r>
            <a:r>
              <a:rPr lang="en" sz="1100" dirty="0" err="1"/>
              <a:t>Kokkos</a:t>
            </a:r>
            <a:r>
              <a:rPr lang="en" sz="1100" dirty="0"/>
              <a:t>, used in the DoE and developed by Sandia and collaborating Laboratories. </a:t>
            </a:r>
            <a:endParaRPr dirty="0"/>
          </a:p>
          <a:p>
            <a:pPr marL="0" marR="0" lvl="0" indent="0" algn="l" rtl="0">
              <a:lnSpc>
                <a:spcPct val="100000"/>
              </a:lnSpc>
              <a:spcBef>
                <a:spcPts val="0"/>
              </a:spcBef>
              <a:spcAft>
                <a:spcPts val="0"/>
              </a:spcAft>
              <a:buClr>
                <a:srgbClr val="000000"/>
              </a:buClr>
              <a:buSzPts val="1100"/>
              <a:buFont typeface="Arial"/>
              <a:buNone/>
            </a:pPr>
            <a:endParaRPr sz="1100" dirty="0"/>
          </a:p>
          <a:p>
            <a:pPr marL="0" marR="0" lvl="0" indent="0" algn="l" rtl="0">
              <a:lnSpc>
                <a:spcPct val="100000"/>
              </a:lnSpc>
              <a:spcBef>
                <a:spcPts val="0"/>
              </a:spcBef>
              <a:spcAft>
                <a:spcPts val="0"/>
              </a:spcAft>
              <a:buClr>
                <a:srgbClr val="000000"/>
              </a:buClr>
              <a:buSzPts val="1100"/>
              <a:buFont typeface="Arial"/>
              <a:buNone/>
            </a:pPr>
            <a:r>
              <a:rPr lang="en" sz="1100" dirty="0"/>
              <a:t>Run the code as </a:t>
            </a:r>
            <a:r>
              <a:rPr lang="en" sz="1100" dirty="0" err="1"/>
              <a:t>stencil.cpp</a:t>
            </a:r>
            <a:r>
              <a:rPr lang="en" sz="1100" dirty="0"/>
              <a:t>. </a:t>
            </a:r>
            <a:br>
              <a:rPr lang="en" sz="1100" dirty="0"/>
            </a:br>
            <a:br>
              <a:rPr lang="en" sz="1100" dirty="0"/>
            </a:br>
            <a:r>
              <a:rPr lang="en" sz="1100" dirty="0"/>
              <a:t>rm </a:t>
            </a:r>
            <a:r>
              <a:rPr lang="en" sz="1100" dirty="0" err="1"/>
              <a:t>a.out</a:t>
            </a:r>
            <a:r>
              <a:rPr lang="en" sz="1100" dirty="0"/>
              <a:t>; cc </a:t>
            </a:r>
            <a:r>
              <a:rPr lang="en" sz="1100" dirty="0" err="1"/>
              <a:t>stencil.c</a:t>
            </a:r>
            <a:r>
              <a:rPr lang="en" sz="1100" dirty="0"/>
              <a:t>; </a:t>
            </a:r>
            <a:r>
              <a:rPr lang="en" sz="1100" dirty="0" err="1"/>
              <a:t>a.out</a:t>
            </a:r>
            <a:r>
              <a:rPr lang="en" sz="1100" dirty="0"/>
              <a:t> 10000 1000; </a:t>
            </a:r>
            <a:br>
              <a:rPr lang="en" sz="1100" dirty="0"/>
            </a:br>
            <a:br>
              <a:rPr lang="en" sz="1100" dirty="0"/>
            </a:br>
            <a:r>
              <a:rPr lang="en" sz="1100" dirty="0"/>
              <a:t>answer </a:t>
            </a:r>
            <a:br>
              <a:rPr lang="en" sz="1100" dirty="0"/>
            </a:br>
            <a:br>
              <a:rPr lang="en" sz="1100" dirty="0"/>
            </a:br>
            <a:r>
              <a:rPr lang="en" sz="1100" dirty="0"/>
              <a:t>Test and Analyze: Checksum: Make sure it is correct </a:t>
            </a:r>
            <a:endParaRPr sz="1100" dirty="0"/>
          </a:p>
          <a:p>
            <a:pPr marL="0" marR="0" lvl="0" indent="0" algn="l" rtl="0">
              <a:lnSpc>
                <a:spcPct val="100000"/>
              </a:lnSpc>
              <a:spcBef>
                <a:spcPts val="0"/>
              </a:spcBef>
              <a:spcAft>
                <a:spcPts val="0"/>
              </a:spcAft>
              <a:buClr>
                <a:srgbClr val="000000"/>
              </a:buClr>
              <a:buSzPts val="1100"/>
              <a:buFont typeface="Arial"/>
              <a:buNone/>
            </a:pPr>
            <a:endParaRPr lang="en" sz="1100" dirty="0"/>
          </a:p>
          <a:p>
            <a:pPr marL="0" marR="0" lvl="0" indent="0" algn="l" rtl="0">
              <a:lnSpc>
                <a:spcPct val="100000"/>
              </a:lnSpc>
              <a:spcBef>
                <a:spcPts val="0"/>
              </a:spcBef>
              <a:spcAft>
                <a:spcPts val="0"/>
              </a:spcAft>
              <a:buClr>
                <a:srgbClr val="000000"/>
              </a:buClr>
              <a:buSzPts val="1100"/>
              <a:buFont typeface="Arial"/>
              <a:buNone/>
            </a:pPr>
            <a:r>
              <a:rPr lang="en" sz="1100" dirty="0"/>
              <a:t>Improve:  Performance: norm:  time:  flops: bandwidth:  joules:  Profiling: PAPI , </a:t>
            </a:r>
            <a:br>
              <a:rPr lang="en" sz="1100" dirty="0"/>
            </a:br>
            <a:br>
              <a:rPr lang="en" sz="1100" dirty="0"/>
            </a:br>
            <a:endParaRPr sz="1100" dirty="0"/>
          </a:p>
          <a:p>
            <a:pPr marL="0" lvl="0" indent="0" algn="l" rtl="0">
              <a:lnSpc>
                <a:spcPct val="100000"/>
              </a:lnSpc>
              <a:spcBef>
                <a:spcPts val="0"/>
              </a:spcBef>
              <a:spcAft>
                <a:spcPts val="0"/>
              </a:spcAft>
              <a:buClr>
                <a:schemeClr val="dk1"/>
              </a:buClr>
              <a:buSzPts val="1100"/>
              <a:buFont typeface="Open Sans"/>
              <a:buNone/>
            </a:pPr>
            <a:br>
              <a:rPr lang="en" sz="1100" dirty="0"/>
            </a:br>
            <a:r>
              <a:rPr lang="en" sz="1100" dirty="0"/>
              <a:t>More recently, package and containerize this code onto hardware by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5892c376f0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25892c376f0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short, I laid out a vision to have an trusted AI/ML based system for DoE's HPC Software technology. I presented my approach to start with well-known DoE tools for HPC like </a:t>
            </a:r>
            <a:r>
              <a:rPr lang="en-US" dirty="0" err="1"/>
              <a:t>Kokkos</a:t>
            </a:r>
            <a:r>
              <a:rPr lang="en-US" dirty="0"/>
              <a:t> Tools and then incrementally build multi-objective AI - with many parameters - into these tools. </a:t>
            </a:r>
          </a:p>
          <a:p>
            <a:pPr marL="0" lvl="0" indent="0" algn="l" rtl="0">
              <a:lnSpc>
                <a:spcPct val="100000"/>
              </a:lnSpc>
              <a:spcBef>
                <a:spcPts val="0"/>
              </a:spcBef>
              <a:spcAft>
                <a:spcPts val="0"/>
              </a:spcAft>
              <a:buSzPts val="1100"/>
              <a:buNone/>
            </a:pPr>
            <a:br>
              <a:rPr lang="en-US" dirty="0"/>
            </a:br>
            <a:r>
              <a:rPr lang="en-US" dirty="0"/>
              <a:t>I went into a little more detail by first talking about using AI/ML 3 different steps of the software development process. Of these steps, step 3 is mature though step 2 and step 3 are actively being discussed or researched. I then discussed a final step of software development - specifically deployment. It is here where man power investments are most needed and will be for a long time. </a:t>
            </a:r>
            <a:br>
              <a:rPr lang="en-US" dirty="0"/>
            </a:br>
            <a:br>
              <a:rPr lang="en-US" dirty="0"/>
            </a:br>
            <a:r>
              <a:rPr lang="en-US" dirty="0"/>
              <a:t>From this approach, we can have a trusted AI to </a:t>
            </a:r>
            <a:r>
              <a:rPr lang="en-US" dirty="0" err="1"/>
              <a:t>continuably</a:t>
            </a:r>
            <a:r>
              <a:rPr lang="en-US" dirty="0"/>
              <a:t> develop and optimize sustainable HPC Software technologies. </a:t>
            </a:r>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Thanks for your attention to this talk, and I now welcome any questions or comments you have.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0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1" name="Google Shape;351;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Note: should put in workflow here and mention generic program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Kokkos memory region representation via Kokkos::View (multi-dimension array) abstraction, which enables tactical and deliberate data layout in memory and facilitates parallel data access pattern</a:t>
            </a:r>
            <a:br>
              <a:rPr lang="en"/>
            </a:br>
            <a:br>
              <a:rPr lang="en"/>
            </a:br>
            <a:r>
              <a:rPr lang="en" sz="1200" i="1">
                <a:latin typeface="Open Sans"/>
                <a:ea typeface="Open Sans"/>
                <a:cs typeface="Open Sans"/>
                <a:sym typeface="Open Sans"/>
              </a:rPr>
              <a:t>static source-to-source code transformations of backend + </a:t>
            </a:r>
            <a:endParaRPr/>
          </a:p>
        </p:txBody>
      </p:sp>
      <p:sp>
        <p:nvSpPr>
          <p:cNvPr id="371" name="Google Shape;371;p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Kokkos memory region representation via Kokkos::View (multi-dimension array) abstraction, which enables tactical and deliberate data layout in memory and facilitates parallel data access pattern</a:t>
            </a:r>
            <a:br>
              <a:rPr lang="en"/>
            </a:br>
            <a:br>
              <a:rPr lang="en"/>
            </a:br>
            <a:r>
              <a:rPr lang="en" sz="1200" i="1">
                <a:latin typeface="Open Sans"/>
                <a:ea typeface="Open Sans"/>
                <a:cs typeface="Open Sans"/>
                <a:sym typeface="Open Sans"/>
              </a:rPr>
              <a:t>static source-to-source code transformations of backend + </a:t>
            </a:r>
            <a:endParaRPr/>
          </a:p>
        </p:txBody>
      </p:sp>
      <p:sp>
        <p:nvSpPr>
          <p:cNvPr id="381" name="Google Shape;381;p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5892c376f0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25892c376f0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As we enter this decade, there is an </a:t>
            </a:r>
            <a:r>
              <a:rPr lang="en-US" dirty="0" err="1"/>
              <a:t>explosition</a:t>
            </a:r>
            <a:r>
              <a:rPr lang="en-US" dirty="0"/>
              <a:t> of applications and platforms to test analyze and tune. Testing and developing for this large number of use cases is a repetitive process. We argue </a:t>
            </a:r>
            <a:r>
              <a:rPr lang="en-US" dirty="0" err="1"/>
              <a:t>sthat</a:t>
            </a:r>
            <a:r>
              <a:rPr lang="en-US" dirty="0"/>
              <a:t> this problem space is so large that simply adding more man-power won't be enough to spur development needed for to DoE to solving problems of  U.S. national security, renewable energy and ensure that the US is competitive in these areas.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So, can we encode the talent and trust of HPC software developers in AI/ML so that humans can do more human-like tasks?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Open Sans"/>
              <a:buNone/>
            </a:pPr>
            <a:endParaRPr/>
          </a:p>
        </p:txBody>
      </p:sp>
      <p:sp>
        <p:nvSpPr>
          <p:cNvPr id="398" name="Google Shape;398;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57c05c32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257c05c32b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Aiding </a:t>
            </a:r>
            <a:r>
              <a:rPr lang="en-US" dirty="0" err="1"/>
              <a:t>Kokkos</a:t>
            </a:r>
            <a:r>
              <a:rPr lang="en-US" dirty="0"/>
              <a:t> programming done via tool </a:t>
            </a:r>
            <a:r>
              <a:rPr lang="en-US" dirty="0" err="1"/>
              <a:t>calback</a:t>
            </a:r>
            <a:r>
              <a:rPr lang="en-US" dirty="0"/>
              <a:t> based library for supporting HPC applications. Provides per kernel statistics such as memory usage, timer, space-time stack based on call-stack, timer libraries. Using a newly developed build system via </a:t>
            </a:r>
            <a:r>
              <a:rPr lang="en-US" dirty="0" err="1"/>
              <a:t>cmake</a:t>
            </a:r>
            <a:r>
              <a:rPr lang="en-US" dirty="0"/>
              <a:t>. </a:t>
            </a:r>
            <a:r>
              <a:rPr lang="en-US" dirty="0" err="1"/>
              <a:t>Spack</a:t>
            </a:r>
            <a:r>
              <a:rPr lang="en-US" dirty="0"/>
              <a:t> managers are coming soon. To use it, a user has to manually specify </a:t>
            </a:r>
            <a:r>
              <a:rPr lang="en-US" dirty="0" err="1"/>
              <a:t>Kokkos</a:t>
            </a:r>
            <a:r>
              <a:rPr lang="en-US" dirty="0"/>
              <a:t> Tools Libs via </a:t>
            </a:r>
            <a:r>
              <a:rPr lang="en-US" dirty="0" err="1"/>
              <a:t>toolUtilitiy.so</a:t>
            </a:r>
            <a:r>
              <a:rPr lang="en-US" dirty="0"/>
              <a:t>; </a:t>
            </a:r>
            <a:r>
              <a:rPr lang="en-US" dirty="0" err="1"/>
              <a:t>toolName.so</a:t>
            </a:r>
            <a:r>
              <a:rPr lang="en-US" dirty="0"/>
              <a:t>; toolName2.so “ All of these tools get used together via a chain so that they can be called one-by-one . (Follows </a:t>
            </a:r>
            <a:r>
              <a:rPr lang="en-US" dirty="0" err="1"/>
              <a:t>PnMPI</a:t>
            </a:r>
            <a:r>
              <a:rPr lang="en-US" dirty="0"/>
              <a:t>  and OMPT tool chain ) .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2ee1fe0be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22ee1fe0bed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Development cycle of HPC Software and associated Software Tools has been driven through large investments in man-power.  Investments in man-power and collaborative environments have been proven successful through U.S. DoE </a:t>
            </a:r>
            <a:r>
              <a:rPr lang="en-US" dirty="0" err="1"/>
              <a:t>Exascale</a:t>
            </a:r>
            <a:r>
              <a:rPr lang="en-US" dirty="0"/>
              <a:t> Computing Project. The reason for this success has been synergistic approaches to solving problems. Through this synergy, trust has been built in simulations through industry partnerships and ensuring a human component is used to develop  simulations.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5892c376f0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25892c376f0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As we enter this decade, there is an </a:t>
            </a:r>
            <a:r>
              <a:rPr lang="en-US" dirty="0" err="1"/>
              <a:t>explosition</a:t>
            </a:r>
            <a:r>
              <a:rPr lang="en-US" dirty="0"/>
              <a:t> of applications and platforms to test analyze and tune. Testing and developing for this large number of use cases is a repetitive process. We argue </a:t>
            </a:r>
            <a:r>
              <a:rPr lang="en-US" dirty="0" err="1"/>
              <a:t>sthat</a:t>
            </a:r>
            <a:r>
              <a:rPr lang="en-US" dirty="0"/>
              <a:t> this problem space is so large that simply adding more man-power won't be enough to spur development needed for to DoE to solving problems of  U.S. national security, renewable energy and ensure that the US is competitive in these areas.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So, can we encode the talent and trust of HPC software developers in AI/ML so that humans can do more human-like tasks? </a:t>
            </a:r>
          </a:p>
        </p:txBody>
      </p:sp>
    </p:spTree>
    <p:extLst>
      <p:ext uri="{BB962C8B-B14F-4D97-AF65-F5344CB8AC3E}">
        <p14:creationId xmlns:p14="http://schemas.microsoft.com/office/powerpoint/2010/main" val="4085910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2ee1fe0be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22ee1fe0bed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Realizing this vision requires us to take a step back and rethink assumptions in HPC Software Technology.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a:t>
            </a:r>
            <a:br>
              <a:rPr lang="en-US" dirty="0"/>
            </a:br>
            <a:r>
              <a:rPr lang="en-US" dirty="0"/>
              <a:t>In prior work using supervised and unsupervised learning, most machine learning models for consider just use one objective - with one parameter - to optimize simulations. They also have not offered explainable AI, which serves to build trust in the AI/ML solutions.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 key idea solution we put forth is to  consider a large number of parameters in machine learning models, carefully use generative AI in a trusted manner, and build trust in this AI through both </a:t>
            </a:r>
            <a:r>
              <a:rPr lang="en-US" dirty="0" err="1"/>
              <a:t>explainability</a:t>
            </a:r>
            <a:r>
              <a:rPr lang="en-US" dirty="0"/>
              <a:t> and interpretability. We emphasize transferable machine learning so as to have a broad impact on a large number of DoE simulations, including those that do not exist yet.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Note that we are not trying to optimize AI applications programs using tools like </a:t>
            </a:r>
            <a:r>
              <a:rPr lang="en-US" dirty="0" err="1"/>
              <a:t>PyTorch</a:t>
            </a:r>
            <a:r>
              <a:rPr lang="en-US" dirty="0"/>
              <a:t> for supercomputers, and I refer you to other existing work in 1400 by Siva Rajamanickam and his group.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5892c376f0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25892c376f0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take this approach considering all aspects of the HPC Software Design Process aforementioned, specifically Creating, understanding and Improving (from both the front end and backend HPC Software Technology perspective) and then delivering the software to build trust in it.  We do so considering our goal of growing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DoE HPC Software Technology  for sustainability to enable science in the U.S. DoE.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 will explain these steps of augmenting the HPC software design process  with AI/ML in the next slides. </a:t>
            </a:r>
          </a:p>
        </p:txBody>
      </p:sp>
    </p:spTree>
    <p:extLst>
      <p:ext uri="{BB962C8B-B14F-4D97-AF65-F5344CB8AC3E}">
        <p14:creationId xmlns:p14="http://schemas.microsoft.com/office/powerpoint/2010/main" val="1621642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5892c376f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g25892c376f0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2ee1fe0be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22ee1fe0bed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In the frontend of the creation step is work on taking a text description of a computational  kernel and translating it into a </a:t>
            </a:r>
            <a:r>
              <a:rPr lang="en-US" dirty="0" err="1"/>
              <a:t>Kokkos</a:t>
            </a:r>
            <a:r>
              <a:rPr lang="en-US" dirty="0"/>
              <a:t> Parallel Program.  Work has been done to generate </a:t>
            </a:r>
            <a:r>
              <a:rPr lang="en-US" dirty="0" err="1"/>
              <a:t>Kokkos</a:t>
            </a:r>
            <a:r>
              <a:rPr lang="en-US" dirty="0"/>
              <a:t> Computational Kernels, like matrix matrix multiplication, at Sandia. However, more work is needed to generate very specific computations using a language model of the logic within the computation of a lambda, and my team and I are looking into the possibility of such language translations.  The idea would be to gather several training sets of textual explanations of code with corresponding code expected to be output, and used supervised machine learning to continually improve the creation of new </a:t>
            </a:r>
            <a:r>
              <a:rPr lang="en-US" dirty="0" err="1"/>
              <a:t>Kokkos</a:t>
            </a:r>
            <a:r>
              <a:rPr lang="en-US" dirty="0"/>
              <a:t> parallel programs and systems specific and numerical algorithm specific optimizations.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2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0" name="Google Shape;20;p125"/>
          <p:cNvPicPr preferRelativeResize="0"/>
          <p:nvPr/>
        </p:nvPicPr>
        <p:blipFill rotWithShape="1">
          <a:blip r:embed="rId2">
            <a:alphaModFix/>
          </a:blip>
          <a:srcRect/>
          <a:stretch/>
        </p:blipFill>
        <p:spPr>
          <a:xfrm>
            <a:off x="190100" y="4785818"/>
            <a:ext cx="1079499" cy="27100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15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7" name="Google Shape;57;p1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8" name="Google Shape;58;p1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9" name="Google Shape;59;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p15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2" name="Google Shape;62;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9"/>
        <p:cNvGrpSpPr/>
        <p:nvPr/>
      </p:nvGrpSpPr>
      <p:grpSpPr>
        <a:xfrm>
          <a:off x="0" y="0"/>
          <a:ext cx="0" cy="0"/>
          <a:chOff x="0" y="0"/>
          <a:chExt cx="0" cy="0"/>
        </a:xfrm>
      </p:grpSpPr>
      <p:sp>
        <p:nvSpPr>
          <p:cNvPr id="70" name="Google Shape;70;p129"/>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Clr>
                <a:schemeClr val="dk2"/>
              </a:buClr>
              <a:buSzPts val="2100"/>
              <a:buFont typeface="Open Sans"/>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71" name="Google Shape;71;p129"/>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Clr>
                <a:schemeClr val="dk1"/>
              </a:buClr>
              <a:buSzPts val="1100"/>
              <a:buChar char="■"/>
              <a:defRPr/>
            </a:lvl6pPr>
            <a:lvl7pPr marL="3200400" lvl="6" indent="-298450" algn="l">
              <a:lnSpc>
                <a:spcPct val="115000"/>
              </a:lnSpc>
              <a:spcBef>
                <a:spcPts val="0"/>
              </a:spcBef>
              <a:spcAft>
                <a:spcPts val="0"/>
              </a:spcAft>
              <a:buClr>
                <a:schemeClr val="dk1"/>
              </a:buClr>
              <a:buSzPts val="1100"/>
              <a:buChar char="●"/>
              <a:defRPr/>
            </a:lvl7pPr>
            <a:lvl8pPr marL="3657600" lvl="7" indent="-298450" algn="l">
              <a:lnSpc>
                <a:spcPct val="115000"/>
              </a:lnSpc>
              <a:spcBef>
                <a:spcPts val="0"/>
              </a:spcBef>
              <a:spcAft>
                <a:spcPts val="0"/>
              </a:spcAft>
              <a:buClr>
                <a:schemeClr val="dk1"/>
              </a:buClr>
              <a:buSzPts val="1100"/>
              <a:buChar char="○"/>
              <a:defRPr/>
            </a:lvl8pPr>
            <a:lvl9pPr marL="4114800" lvl="8" indent="-298450" algn="l">
              <a:lnSpc>
                <a:spcPct val="115000"/>
              </a:lnSpc>
              <a:spcBef>
                <a:spcPts val="0"/>
              </a:spcBef>
              <a:spcAft>
                <a:spcPts val="0"/>
              </a:spcAft>
              <a:buClr>
                <a:schemeClr val="dk1"/>
              </a:buClr>
              <a:buSzPts val="1100"/>
              <a:buChar char="■"/>
              <a:defRPr/>
            </a:lvl9pPr>
          </a:lstStyle>
          <a:p>
            <a:endParaRPr/>
          </a:p>
        </p:txBody>
      </p:sp>
      <p:sp>
        <p:nvSpPr>
          <p:cNvPr id="72" name="Google Shape;72;p12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 name="Google Shape;73;p129"/>
          <p:cNvPicPr preferRelativeResize="0"/>
          <p:nvPr/>
        </p:nvPicPr>
        <p:blipFill rotWithShape="1">
          <a:blip r:embed="rId2">
            <a:alphaModFix/>
          </a:blip>
          <a:srcRect/>
          <a:stretch/>
        </p:blipFill>
        <p:spPr>
          <a:xfrm>
            <a:off x="7698425" y="4826499"/>
            <a:ext cx="924888" cy="257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74"/>
        <p:cNvGrpSpPr/>
        <p:nvPr/>
      </p:nvGrpSpPr>
      <p:grpSpPr>
        <a:xfrm>
          <a:off x="0" y="0"/>
          <a:ext cx="0" cy="0"/>
          <a:chOff x="0" y="0"/>
          <a:chExt cx="0" cy="0"/>
        </a:xfrm>
      </p:grpSpPr>
      <p:sp>
        <p:nvSpPr>
          <p:cNvPr id="75" name="Google Shape;75;p138"/>
          <p:cNvSpPr txBox="1">
            <a:spLocks noGrp="1"/>
          </p:cNvSpPr>
          <p:nvPr>
            <p:ph type="title"/>
          </p:nvPr>
        </p:nvSpPr>
        <p:spPr>
          <a:xfrm>
            <a:off x="1200150" y="195943"/>
            <a:ext cx="7572375" cy="581084"/>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138"/>
          <p:cNvSpPr txBox="1">
            <a:spLocks noGrp="1"/>
          </p:cNvSpPr>
          <p:nvPr>
            <p:ph type="body" idx="1"/>
          </p:nvPr>
        </p:nvSpPr>
        <p:spPr>
          <a:xfrm>
            <a:off x="490667" y="1071925"/>
            <a:ext cx="8281859" cy="3442925"/>
          </a:xfrm>
          <a:prstGeom prst="rect">
            <a:avLst/>
          </a:prstGeom>
          <a:noFill/>
          <a:ln>
            <a:noFill/>
          </a:ln>
        </p:spPr>
        <p:txBody>
          <a:bodyPr spcFirstLastPara="1" wrap="square" lIns="0" tIns="34275" rIns="0" bIns="34275" anchor="t" anchorCtr="0">
            <a:normAutofit/>
          </a:bodyPr>
          <a:lstStyle>
            <a:lvl1pPr marL="457200" lvl="0" indent="-228600" algn="l">
              <a:lnSpc>
                <a:spcPct val="90000"/>
              </a:lnSpc>
              <a:spcBef>
                <a:spcPts val="800"/>
              </a:spcBef>
              <a:spcAft>
                <a:spcPts val="0"/>
              </a:spcAft>
              <a:buSzPts val="1400"/>
              <a:buNone/>
              <a:defRPr/>
            </a:lvl1pPr>
            <a:lvl2pPr marL="914400" lvl="1" indent="-317500" algn="l">
              <a:lnSpc>
                <a:spcPct val="90000"/>
              </a:lnSpc>
              <a:spcBef>
                <a:spcPts val="200"/>
              </a:spcBef>
              <a:spcAft>
                <a:spcPts val="0"/>
              </a:spcAft>
              <a:buSzPts val="1400"/>
              <a:buChar char="o"/>
              <a:defRPr/>
            </a:lvl2pPr>
            <a:lvl3pPr marL="1371600" lvl="2" indent="-317500" algn="l">
              <a:lnSpc>
                <a:spcPct val="90000"/>
              </a:lnSpc>
              <a:spcBef>
                <a:spcPts val="300"/>
              </a:spcBef>
              <a:spcAft>
                <a:spcPts val="0"/>
              </a:spcAft>
              <a:buSzPts val="1400"/>
              <a:buChar char="o"/>
              <a:defRPr/>
            </a:lvl3pPr>
            <a:lvl4pPr marL="1828800" lvl="3" indent="-317500" algn="l">
              <a:lnSpc>
                <a:spcPct val="90000"/>
              </a:lnSpc>
              <a:spcBef>
                <a:spcPts val="300"/>
              </a:spcBef>
              <a:spcAft>
                <a:spcPts val="0"/>
              </a:spcAft>
              <a:buSzPts val="1400"/>
              <a:buChar char="o"/>
              <a:defRPr/>
            </a:lvl4pPr>
            <a:lvl5pPr marL="2286000" lvl="4" indent="-317500" algn="l">
              <a:lnSpc>
                <a:spcPct val="90000"/>
              </a:lnSpc>
              <a:spcBef>
                <a:spcPts val="3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38"/>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9pPr>
          </a:lstStyle>
          <a:p>
            <a:endParaRPr/>
          </a:p>
        </p:txBody>
      </p:sp>
      <p:sp>
        <p:nvSpPr>
          <p:cNvPr id="78" name="Google Shape;78;p138"/>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Open Sans Light"/>
                <a:ea typeface="Open Sans Light"/>
                <a:cs typeface="Open Sans Light"/>
                <a:sym typeface="Open Sans Light"/>
              </a:defRPr>
            </a:lvl9pPr>
          </a:lstStyle>
          <a:p>
            <a:endParaRPr/>
          </a:p>
        </p:txBody>
      </p:sp>
      <p:sp>
        <p:nvSpPr>
          <p:cNvPr id="79" name="Google Shape;79;p138"/>
          <p:cNvSpPr txBox="1">
            <a:spLocks noGrp="1"/>
          </p:cNvSpPr>
          <p:nvPr>
            <p:ph type="sldNum" idx="12"/>
          </p:nvPr>
        </p:nvSpPr>
        <p:spPr>
          <a:xfrm>
            <a:off x="8776922" y="4853540"/>
            <a:ext cx="367079" cy="27384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Slide 2">
  <p:cSld name="Section Slide 2">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139"/>
          <p:cNvSpPr txBox="1">
            <a:spLocks noGrp="1"/>
          </p:cNvSpPr>
          <p:nvPr>
            <p:ph type="ctrTitle"/>
          </p:nvPr>
        </p:nvSpPr>
        <p:spPr>
          <a:xfrm>
            <a:off x="698989" y="2189285"/>
            <a:ext cx="3448783" cy="132544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lt1"/>
              </a:buClr>
              <a:buSzPts val="2700"/>
              <a:buFont typeface="Open Sans"/>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2"/>
        <p:cNvGrpSpPr/>
        <p:nvPr/>
      </p:nvGrpSpPr>
      <p:grpSpPr>
        <a:xfrm>
          <a:off x="0" y="0"/>
          <a:ext cx="0" cy="0"/>
          <a:chOff x="0" y="0"/>
          <a:chExt cx="0" cy="0"/>
        </a:xfrm>
      </p:grpSpPr>
      <p:sp>
        <p:nvSpPr>
          <p:cNvPr id="83" name="Google Shape;83;p141"/>
          <p:cNvSpPr txBox="1">
            <a:spLocks noGrp="1"/>
          </p:cNvSpPr>
          <p:nvPr>
            <p:ph type="title"/>
          </p:nvPr>
        </p:nvSpPr>
        <p:spPr>
          <a:xfrm>
            <a:off x="1200150" y="195943"/>
            <a:ext cx="7572375" cy="581084"/>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141"/>
          <p:cNvSpPr txBox="1">
            <a:spLocks noGrp="1"/>
          </p:cNvSpPr>
          <p:nvPr>
            <p:ph type="sldNum" idx="12"/>
          </p:nvPr>
        </p:nvSpPr>
        <p:spPr>
          <a:xfrm>
            <a:off x="8776922" y="4853540"/>
            <a:ext cx="367079" cy="27384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
              <a:t>‹#›</a:t>
            </a:fld>
            <a:endParaRPr/>
          </a:p>
        </p:txBody>
      </p:sp>
      <p:sp>
        <p:nvSpPr>
          <p:cNvPr id="85" name="Google Shape;85;p141"/>
          <p:cNvSpPr txBox="1">
            <a:spLocks noGrp="1"/>
          </p:cNvSpPr>
          <p:nvPr>
            <p:ph type="body" idx="1"/>
          </p:nvPr>
        </p:nvSpPr>
        <p:spPr>
          <a:xfrm>
            <a:off x="485775" y="1057275"/>
            <a:ext cx="8286750" cy="3457575"/>
          </a:xfrm>
          <a:prstGeom prst="rect">
            <a:avLst/>
          </a:prstGeom>
          <a:noFill/>
          <a:ln>
            <a:noFill/>
          </a:ln>
        </p:spPr>
        <p:txBody>
          <a:bodyPr spcFirstLastPara="1" wrap="square" lIns="0" tIns="34275" rIns="0" bIns="34275" anchor="t" anchorCtr="0">
            <a:normAutofit/>
          </a:bodyPr>
          <a:lstStyle>
            <a:lvl1pPr marL="457200" lvl="0" indent="-228600" algn="l">
              <a:lnSpc>
                <a:spcPct val="90000"/>
              </a:lnSpc>
              <a:spcBef>
                <a:spcPts val="800"/>
              </a:spcBef>
              <a:spcAft>
                <a:spcPts val="0"/>
              </a:spcAft>
              <a:buSzPts val="1400"/>
              <a:buNone/>
              <a:defRPr/>
            </a:lvl1pPr>
            <a:lvl2pPr marL="914400" lvl="1" indent="-317500" algn="l">
              <a:lnSpc>
                <a:spcPct val="90000"/>
              </a:lnSpc>
              <a:spcBef>
                <a:spcPts val="200"/>
              </a:spcBef>
              <a:spcAft>
                <a:spcPts val="0"/>
              </a:spcAft>
              <a:buSzPts val="1400"/>
              <a:buChar char="o"/>
              <a:defRPr/>
            </a:lvl2pPr>
            <a:lvl3pPr marL="1371600" lvl="2" indent="-317500" algn="l">
              <a:lnSpc>
                <a:spcPct val="90000"/>
              </a:lnSpc>
              <a:spcBef>
                <a:spcPts val="300"/>
              </a:spcBef>
              <a:spcAft>
                <a:spcPts val="0"/>
              </a:spcAft>
              <a:buSzPts val="1400"/>
              <a:buChar char="o"/>
              <a:defRPr/>
            </a:lvl3pPr>
            <a:lvl4pPr marL="1828800" lvl="3" indent="-317500" algn="l">
              <a:lnSpc>
                <a:spcPct val="90000"/>
              </a:lnSpc>
              <a:spcBef>
                <a:spcPts val="300"/>
              </a:spcBef>
              <a:spcAft>
                <a:spcPts val="0"/>
              </a:spcAft>
              <a:buSzPts val="1400"/>
              <a:buChar char="o"/>
              <a:defRPr/>
            </a:lvl4pPr>
            <a:lvl5pPr marL="2286000" lvl="4" indent="-317500" algn="l">
              <a:lnSpc>
                <a:spcPct val="90000"/>
              </a:lnSpc>
              <a:spcBef>
                <a:spcPts val="3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55"/>
          <p:cNvSpPr txBox="1">
            <a:spLocks noGrp="1"/>
          </p:cNvSpPr>
          <p:nvPr>
            <p:ph type="ctrTitle"/>
          </p:nvPr>
        </p:nvSpPr>
        <p:spPr>
          <a:xfrm>
            <a:off x="742950" y="1181336"/>
            <a:ext cx="4624387" cy="988036"/>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2700"/>
              <a:buFont typeface="Open Sans"/>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155"/>
          <p:cNvSpPr txBox="1">
            <a:spLocks noGrp="1"/>
          </p:cNvSpPr>
          <p:nvPr>
            <p:ph type="subTitle" idx="1"/>
          </p:nvPr>
        </p:nvSpPr>
        <p:spPr>
          <a:xfrm>
            <a:off x="742949" y="2789998"/>
            <a:ext cx="3932360" cy="500340"/>
          </a:xfrm>
          <a:prstGeom prst="rect">
            <a:avLst/>
          </a:prstGeom>
          <a:noFill/>
          <a:ln>
            <a:noFill/>
          </a:ln>
        </p:spPr>
        <p:txBody>
          <a:bodyPr spcFirstLastPara="1" wrap="square" lIns="0" tIns="34275" rIns="0" bIns="34275" anchor="ctr" anchorCtr="0">
            <a:noAutofit/>
          </a:bodyPr>
          <a:lstStyle>
            <a:lvl1pPr lvl="0" algn="l">
              <a:lnSpc>
                <a:spcPct val="90000"/>
              </a:lnSpc>
              <a:spcBef>
                <a:spcPts val="800"/>
              </a:spcBef>
              <a:spcAft>
                <a:spcPts val="0"/>
              </a:spcAft>
              <a:buSzPts val="1200"/>
              <a:buNone/>
              <a:defRPr sz="1200" b="1">
                <a:solidFill>
                  <a:srgbClr val="62D0FF"/>
                </a:solidFill>
                <a:latin typeface="Open Sans"/>
                <a:ea typeface="Open Sans"/>
                <a:cs typeface="Open Sans"/>
                <a:sym typeface="Open Sans"/>
              </a:defRPr>
            </a:lvl1pPr>
            <a:lvl2pPr lvl="1" algn="ctr">
              <a:lnSpc>
                <a:spcPct val="90000"/>
              </a:lnSpc>
              <a:spcBef>
                <a:spcPts val="200"/>
              </a:spcBef>
              <a:spcAft>
                <a:spcPts val="0"/>
              </a:spcAft>
              <a:buSzPts val="1500"/>
              <a:buNone/>
              <a:defRPr sz="1500"/>
            </a:lvl2pPr>
            <a:lvl3pPr lvl="2" algn="ctr">
              <a:lnSpc>
                <a:spcPct val="90000"/>
              </a:lnSpc>
              <a:spcBef>
                <a:spcPts val="300"/>
              </a:spcBef>
              <a:spcAft>
                <a:spcPts val="0"/>
              </a:spcAft>
              <a:buSzPts val="1400"/>
              <a:buNone/>
              <a:defRPr sz="1400"/>
            </a:lvl3pPr>
            <a:lvl4pPr lvl="3" algn="ctr">
              <a:lnSpc>
                <a:spcPct val="90000"/>
              </a:lnSpc>
              <a:spcBef>
                <a:spcPts val="300"/>
              </a:spcBef>
              <a:spcAft>
                <a:spcPts val="0"/>
              </a:spcAft>
              <a:buSzPts val="1200"/>
              <a:buNone/>
              <a:defRPr sz="1200"/>
            </a:lvl4pPr>
            <a:lvl5pPr lvl="4" algn="ctr">
              <a:lnSpc>
                <a:spcPct val="90000"/>
              </a:lnSpc>
              <a:spcBef>
                <a:spcPts val="3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9" name="Google Shape;89;p155"/>
          <p:cNvSpPr txBox="1">
            <a:spLocks noGrp="1"/>
          </p:cNvSpPr>
          <p:nvPr>
            <p:ph type="body" idx="2"/>
          </p:nvPr>
        </p:nvSpPr>
        <p:spPr>
          <a:xfrm>
            <a:off x="742950" y="2261833"/>
            <a:ext cx="4624387" cy="283940"/>
          </a:xfrm>
          <a:prstGeom prst="rect">
            <a:avLst/>
          </a:prstGeom>
          <a:noFill/>
          <a:ln>
            <a:noFill/>
          </a:ln>
        </p:spPr>
        <p:txBody>
          <a:bodyPr spcFirstLastPara="1" wrap="square" lIns="0" tIns="34275" rIns="0" bIns="34275" anchor="t" anchorCtr="0">
            <a:normAutofit/>
          </a:bodyPr>
          <a:lstStyle>
            <a:lvl1pPr marL="457200" lvl="0" indent="-228600" algn="l">
              <a:lnSpc>
                <a:spcPct val="90000"/>
              </a:lnSpc>
              <a:spcBef>
                <a:spcPts val="800"/>
              </a:spcBef>
              <a:spcAft>
                <a:spcPts val="0"/>
              </a:spcAft>
              <a:buSzPts val="1500"/>
              <a:buNone/>
              <a:defRPr sz="1500">
                <a:solidFill>
                  <a:schemeClr val="lt2"/>
                </a:solidFill>
              </a:defRPr>
            </a:lvl1pPr>
            <a:lvl2pPr marL="914400" lvl="1" indent="-317500" algn="l">
              <a:lnSpc>
                <a:spcPct val="90000"/>
              </a:lnSpc>
              <a:spcBef>
                <a:spcPts val="200"/>
              </a:spcBef>
              <a:spcAft>
                <a:spcPts val="0"/>
              </a:spcAft>
              <a:buSzPts val="1400"/>
              <a:buChar char="o"/>
              <a:defRPr/>
            </a:lvl2pPr>
            <a:lvl3pPr marL="1371600" lvl="2" indent="-317500" algn="l">
              <a:lnSpc>
                <a:spcPct val="90000"/>
              </a:lnSpc>
              <a:spcBef>
                <a:spcPts val="300"/>
              </a:spcBef>
              <a:spcAft>
                <a:spcPts val="0"/>
              </a:spcAft>
              <a:buSzPts val="1400"/>
              <a:buChar char="o"/>
              <a:defRPr/>
            </a:lvl3pPr>
            <a:lvl4pPr marL="1828800" lvl="3" indent="-317500" algn="l">
              <a:lnSpc>
                <a:spcPct val="90000"/>
              </a:lnSpc>
              <a:spcBef>
                <a:spcPts val="300"/>
              </a:spcBef>
              <a:spcAft>
                <a:spcPts val="0"/>
              </a:spcAft>
              <a:buSzPts val="1400"/>
              <a:buChar char="o"/>
              <a:defRPr/>
            </a:lvl4pPr>
            <a:lvl5pPr marL="2286000" lvl="4" indent="-317500" algn="l">
              <a:lnSpc>
                <a:spcPct val="90000"/>
              </a:lnSpc>
              <a:spcBef>
                <a:spcPts val="3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0" name="Google Shape;90;p155"/>
          <p:cNvSpPr txBox="1">
            <a:spLocks noGrp="1"/>
          </p:cNvSpPr>
          <p:nvPr>
            <p:ph type="body" idx="3"/>
          </p:nvPr>
        </p:nvSpPr>
        <p:spPr>
          <a:xfrm>
            <a:off x="1941502" y="4722749"/>
            <a:ext cx="1371600" cy="102394"/>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800"/>
              </a:spcBef>
              <a:spcAft>
                <a:spcPts val="0"/>
              </a:spcAft>
              <a:buSzPts val="600"/>
              <a:buNone/>
              <a:defRPr sz="600" b="1" i="0">
                <a:solidFill>
                  <a:schemeClr val="lt1"/>
                </a:solidFill>
                <a:latin typeface="Open Sans"/>
                <a:ea typeface="Open Sans"/>
                <a:cs typeface="Open Sans"/>
                <a:sym typeface="Open Sans"/>
              </a:defRPr>
            </a:lvl1pPr>
            <a:lvl2pPr marL="914400" lvl="1" indent="-317500" algn="l">
              <a:lnSpc>
                <a:spcPct val="90000"/>
              </a:lnSpc>
              <a:spcBef>
                <a:spcPts val="200"/>
              </a:spcBef>
              <a:spcAft>
                <a:spcPts val="0"/>
              </a:spcAft>
              <a:buSzPts val="1400"/>
              <a:buChar char="o"/>
              <a:defRPr/>
            </a:lvl2pPr>
            <a:lvl3pPr marL="1371600" lvl="2" indent="-317500" algn="l">
              <a:lnSpc>
                <a:spcPct val="90000"/>
              </a:lnSpc>
              <a:spcBef>
                <a:spcPts val="300"/>
              </a:spcBef>
              <a:spcAft>
                <a:spcPts val="0"/>
              </a:spcAft>
              <a:buSzPts val="1400"/>
              <a:buChar char="o"/>
              <a:defRPr/>
            </a:lvl3pPr>
            <a:lvl4pPr marL="1828800" lvl="3" indent="-317500" algn="l">
              <a:lnSpc>
                <a:spcPct val="90000"/>
              </a:lnSpc>
              <a:spcBef>
                <a:spcPts val="300"/>
              </a:spcBef>
              <a:spcAft>
                <a:spcPts val="0"/>
              </a:spcAft>
              <a:buSzPts val="1400"/>
              <a:buChar char="o"/>
              <a:defRPr/>
            </a:lvl4pPr>
            <a:lvl5pPr marL="2286000" lvl="4" indent="-317500" algn="l">
              <a:lnSpc>
                <a:spcPct val="90000"/>
              </a:lnSpc>
              <a:spcBef>
                <a:spcPts val="3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155"/>
          <p:cNvSpPr txBox="1">
            <a:spLocks noGrp="1"/>
          </p:cNvSpPr>
          <p:nvPr>
            <p:ph type="body" idx="4"/>
          </p:nvPr>
        </p:nvSpPr>
        <p:spPr>
          <a:xfrm>
            <a:off x="742950" y="3382440"/>
            <a:ext cx="3223045" cy="50034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800"/>
              </a:spcBef>
              <a:spcAft>
                <a:spcPts val="0"/>
              </a:spcAft>
              <a:buSzPts val="1100"/>
              <a:buFont typeface="Open Sans"/>
              <a:buNone/>
              <a:defRPr sz="1100" b="0" i="0">
                <a:solidFill>
                  <a:schemeClr val="lt1"/>
                </a:solidFill>
                <a:latin typeface="Open Sans"/>
                <a:ea typeface="Open Sans"/>
                <a:cs typeface="Open Sans"/>
                <a:sym typeface="Open Sans"/>
              </a:defRPr>
            </a:lvl1pPr>
            <a:lvl2pPr marL="914400" lvl="1" indent="-317500" algn="l">
              <a:lnSpc>
                <a:spcPct val="90000"/>
              </a:lnSpc>
              <a:spcBef>
                <a:spcPts val="200"/>
              </a:spcBef>
              <a:spcAft>
                <a:spcPts val="0"/>
              </a:spcAft>
              <a:buSzPts val="1400"/>
              <a:buChar char="o"/>
              <a:defRPr/>
            </a:lvl2pPr>
            <a:lvl3pPr marL="1371600" lvl="2" indent="-317500" algn="l">
              <a:lnSpc>
                <a:spcPct val="90000"/>
              </a:lnSpc>
              <a:spcBef>
                <a:spcPts val="300"/>
              </a:spcBef>
              <a:spcAft>
                <a:spcPts val="0"/>
              </a:spcAft>
              <a:buSzPts val="1400"/>
              <a:buChar char="o"/>
              <a:defRPr/>
            </a:lvl3pPr>
            <a:lvl4pPr marL="1828800" lvl="3" indent="-317500" algn="l">
              <a:lnSpc>
                <a:spcPct val="90000"/>
              </a:lnSpc>
              <a:spcBef>
                <a:spcPts val="300"/>
              </a:spcBef>
              <a:spcAft>
                <a:spcPts val="0"/>
              </a:spcAft>
              <a:buSzPts val="1400"/>
              <a:buChar char="o"/>
              <a:defRPr/>
            </a:lvl4pPr>
            <a:lvl5pPr marL="2286000" lvl="4" indent="-317500" algn="l">
              <a:lnSpc>
                <a:spcPct val="90000"/>
              </a:lnSpc>
              <a:spcBef>
                <a:spcPts val="300"/>
              </a:spcBef>
              <a:spcAft>
                <a:spcPts val="0"/>
              </a:spcAft>
              <a:buSzPts val="1400"/>
              <a:buChar char="o"/>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92" name="Google Shape;92;p155"/>
          <p:cNvPicPr preferRelativeResize="0"/>
          <p:nvPr/>
        </p:nvPicPr>
        <p:blipFill rotWithShape="1">
          <a:blip r:embed="rId3">
            <a:alphaModFix/>
          </a:blip>
          <a:srcRect t="-4288" r="-3731"/>
          <a:stretch/>
        </p:blipFill>
        <p:spPr>
          <a:xfrm>
            <a:off x="724679" y="359998"/>
            <a:ext cx="953581" cy="369274"/>
          </a:xfrm>
          <a:prstGeom prst="rect">
            <a:avLst/>
          </a:prstGeom>
          <a:noFill/>
          <a:ln>
            <a:noFill/>
          </a:ln>
        </p:spPr>
      </p:pic>
      <p:sp>
        <p:nvSpPr>
          <p:cNvPr id="93" name="Google Shape;93;p155"/>
          <p:cNvSpPr txBox="1"/>
          <p:nvPr/>
        </p:nvSpPr>
        <p:spPr>
          <a:xfrm>
            <a:off x="684524" y="792065"/>
            <a:ext cx="3533083" cy="23083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Open Sans"/>
                <a:ea typeface="Open Sans"/>
                <a:cs typeface="Open Sans"/>
                <a:sym typeface="Open Sans"/>
              </a:rPr>
              <a:t>Exceptional service in the national interest</a:t>
            </a:r>
            <a:endParaRPr sz="1100" b="0" i="0" u="none" strike="noStrike" cap="none">
              <a:solidFill>
                <a:srgbClr val="000000"/>
              </a:solidFill>
              <a:latin typeface="Arial"/>
              <a:ea typeface="Arial"/>
              <a:cs typeface="Arial"/>
              <a:sym typeface="Arial"/>
            </a:endParaRPr>
          </a:p>
        </p:txBody>
      </p:sp>
      <p:sp>
        <p:nvSpPr>
          <p:cNvPr id="94" name="Google Shape;94;p155"/>
          <p:cNvSpPr txBox="1"/>
          <p:nvPr/>
        </p:nvSpPr>
        <p:spPr>
          <a:xfrm>
            <a:off x="3965995" y="4730438"/>
            <a:ext cx="4231769" cy="368419"/>
          </a:xfrm>
          <a:prstGeom prst="rect">
            <a:avLst/>
          </a:prstGeom>
          <a:noFill/>
          <a:ln>
            <a:noFill/>
          </a:ln>
        </p:spPr>
        <p:txBody>
          <a:bodyPr spcFirstLastPara="1" wrap="square" lIns="68575" tIns="34275" rIns="68575" bIns="34275" anchor="t" anchorCtr="0">
            <a:spAutoFit/>
          </a:bodyPr>
          <a:lstStyle/>
          <a:p>
            <a:pPr marL="0" marR="0" lvl="0" indent="0" algn="r" rtl="0">
              <a:lnSpc>
                <a:spcPct val="110000"/>
              </a:lnSpc>
              <a:spcBef>
                <a:spcPts val="0"/>
              </a:spcBef>
              <a:spcAft>
                <a:spcPts val="0"/>
              </a:spcAft>
              <a:buClr>
                <a:srgbClr val="000000"/>
              </a:buClr>
              <a:buSzPts val="600"/>
              <a:buFont typeface="Arial"/>
              <a:buNone/>
            </a:pPr>
            <a:r>
              <a:rPr lang="en" sz="600" b="0" i="0" u="none" strike="noStrike" cap="none">
                <a:solidFill>
                  <a:srgbClr val="7F7F7F"/>
                </a:solidFill>
                <a:latin typeface="Open Sans"/>
                <a:ea typeface="Open Sans"/>
                <a:cs typeface="Open Sans"/>
                <a:sym typeface="Open San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 </a:t>
            </a:r>
            <a:endParaRPr sz="600" b="0" i="0" u="none" strike="noStrike" cap="none">
              <a:solidFill>
                <a:srgbClr val="7F7F7F"/>
              </a:solidFill>
              <a:latin typeface="Open Sans"/>
              <a:ea typeface="Open Sans"/>
              <a:cs typeface="Open Sans"/>
              <a:sym typeface="Open Sans"/>
            </a:endParaRPr>
          </a:p>
        </p:txBody>
      </p:sp>
      <p:pic>
        <p:nvPicPr>
          <p:cNvPr id="95" name="Google Shape;95;p155"/>
          <p:cNvPicPr preferRelativeResize="0"/>
          <p:nvPr/>
        </p:nvPicPr>
        <p:blipFill rotWithShape="1">
          <a:blip r:embed="rId4">
            <a:alphaModFix/>
          </a:blip>
          <a:srcRect/>
          <a:stretch/>
        </p:blipFill>
        <p:spPr>
          <a:xfrm>
            <a:off x="8224361" y="4772040"/>
            <a:ext cx="491204" cy="119395"/>
          </a:xfrm>
          <a:prstGeom prst="rect">
            <a:avLst/>
          </a:prstGeom>
          <a:noFill/>
          <a:ln>
            <a:noFill/>
          </a:ln>
        </p:spPr>
      </p:pic>
      <p:pic>
        <p:nvPicPr>
          <p:cNvPr id="96" name="Google Shape;96;p155"/>
          <p:cNvPicPr preferRelativeResize="0"/>
          <p:nvPr/>
        </p:nvPicPr>
        <p:blipFill rotWithShape="1">
          <a:blip r:embed="rId5">
            <a:alphaModFix/>
          </a:blip>
          <a:srcRect/>
          <a:stretch/>
        </p:blipFill>
        <p:spPr>
          <a:xfrm>
            <a:off x="8289056" y="4957190"/>
            <a:ext cx="347394" cy="100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Slide 1">
  <p:cSld name="Section Slide 1">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156"/>
          <p:cNvSpPr txBox="1">
            <a:spLocks noGrp="1"/>
          </p:cNvSpPr>
          <p:nvPr>
            <p:ph type="ctrTitle"/>
          </p:nvPr>
        </p:nvSpPr>
        <p:spPr>
          <a:xfrm>
            <a:off x="3066317" y="1549644"/>
            <a:ext cx="2901462" cy="2096966"/>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chemeClr val="lt1"/>
              </a:buClr>
              <a:buSzPts val="3000"/>
              <a:buFont typeface="Open Sans"/>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and_Double_Content">
  <p:cSld name="Title_and_Double_Content">
    <p:spTree>
      <p:nvGrpSpPr>
        <p:cNvPr id="1" name="Shape 99"/>
        <p:cNvGrpSpPr/>
        <p:nvPr/>
      </p:nvGrpSpPr>
      <p:grpSpPr>
        <a:xfrm>
          <a:off x="0" y="0"/>
          <a:ext cx="0" cy="0"/>
          <a:chOff x="0" y="0"/>
          <a:chExt cx="0" cy="0"/>
        </a:xfrm>
      </p:grpSpPr>
      <p:sp>
        <p:nvSpPr>
          <p:cNvPr id="100" name="Google Shape;100;p157"/>
          <p:cNvSpPr txBox="1">
            <a:spLocks noGrp="1"/>
          </p:cNvSpPr>
          <p:nvPr>
            <p:ph type="title"/>
          </p:nvPr>
        </p:nvSpPr>
        <p:spPr>
          <a:xfrm>
            <a:off x="1200150" y="195943"/>
            <a:ext cx="7572375" cy="581084"/>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2"/>
              </a:buClr>
              <a:buSzPts val="1800"/>
              <a:buFont typeface="Open Sans"/>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157"/>
          <p:cNvSpPr txBox="1">
            <a:spLocks noGrp="1"/>
          </p:cNvSpPr>
          <p:nvPr>
            <p:ph type="body" idx="1"/>
          </p:nvPr>
        </p:nvSpPr>
        <p:spPr>
          <a:xfrm>
            <a:off x="485775" y="1057276"/>
            <a:ext cx="3909309" cy="3457575"/>
          </a:xfrm>
          <a:prstGeom prst="rect">
            <a:avLst/>
          </a:prstGeom>
          <a:noFill/>
          <a:ln>
            <a:noFill/>
          </a:ln>
        </p:spPr>
        <p:txBody>
          <a:bodyPr spcFirstLastPara="1" wrap="square" lIns="0" tIns="34275" rIns="0" bIns="34275" anchor="t" anchorCtr="0">
            <a:normAutofit/>
          </a:bodyPr>
          <a:lstStyle>
            <a:lvl1pPr marL="457200" lvl="0" indent="-228600" algn="l">
              <a:lnSpc>
                <a:spcPct val="100000"/>
              </a:lnSpc>
              <a:spcBef>
                <a:spcPts val="800"/>
              </a:spcBef>
              <a:spcAft>
                <a:spcPts val="0"/>
              </a:spcAft>
              <a:buSzPts val="1500"/>
              <a:buFont typeface="Open Sans"/>
              <a:buNone/>
              <a:defRPr b="0" i="0">
                <a:latin typeface="Open Sans"/>
                <a:ea typeface="Open Sans"/>
                <a:cs typeface="Open Sans"/>
                <a:sym typeface="Open Sans"/>
              </a:defRPr>
            </a:lvl1pPr>
            <a:lvl2pPr marL="914400" lvl="1" indent="-317500" algn="l">
              <a:lnSpc>
                <a:spcPct val="100000"/>
              </a:lnSpc>
              <a:spcBef>
                <a:spcPts val="200"/>
              </a:spcBef>
              <a:spcAft>
                <a:spcPts val="0"/>
              </a:spcAft>
              <a:buSzPts val="1400"/>
              <a:buFont typeface="Courier New"/>
              <a:buChar char="o"/>
              <a:defRPr>
                <a:latin typeface="Open Sans"/>
                <a:ea typeface="Open Sans"/>
                <a:cs typeface="Open Sans"/>
                <a:sym typeface="Open Sans"/>
              </a:defRPr>
            </a:lvl2pPr>
            <a:lvl3pPr marL="1371600" lvl="2" indent="-304800" algn="l">
              <a:lnSpc>
                <a:spcPct val="100000"/>
              </a:lnSpc>
              <a:spcBef>
                <a:spcPts val="300"/>
              </a:spcBef>
              <a:spcAft>
                <a:spcPts val="0"/>
              </a:spcAft>
              <a:buSzPts val="1200"/>
              <a:buFont typeface="Courier New"/>
              <a:buChar char="o"/>
              <a:defRPr>
                <a:latin typeface="Open Sans"/>
                <a:ea typeface="Open Sans"/>
                <a:cs typeface="Open Sans"/>
                <a:sym typeface="Open Sans"/>
              </a:defRPr>
            </a:lvl3pPr>
            <a:lvl4pPr marL="1828800" lvl="3" indent="-298450" algn="l">
              <a:lnSpc>
                <a:spcPct val="100000"/>
              </a:lnSpc>
              <a:spcBef>
                <a:spcPts val="300"/>
              </a:spcBef>
              <a:spcAft>
                <a:spcPts val="0"/>
              </a:spcAft>
              <a:buSzPts val="1100"/>
              <a:buFont typeface="Courier New"/>
              <a:buChar char="o"/>
              <a:defRPr>
                <a:latin typeface="Open Sans"/>
                <a:ea typeface="Open Sans"/>
                <a:cs typeface="Open Sans"/>
                <a:sym typeface="Open Sans"/>
              </a:defRPr>
            </a:lvl4pPr>
            <a:lvl5pPr marL="2286000" lvl="4" indent="-285750" algn="l">
              <a:lnSpc>
                <a:spcPct val="100000"/>
              </a:lnSpc>
              <a:spcBef>
                <a:spcPts val="300"/>
              </a:spcBef>
              <a:spcAft>
                <a:spcPts val="0"/>
              </a:spcAft>
              <a:buSzPts val="900"/>
              <a:buFont typeface="Courier New"/>
              <a:buChar char="o"/>
              <a:defRPr b="0" i="0">
                <a:latin typeface="Open Sans"/>
                <a:ea typeface="Open Sans"/>
                <a:cs typeface="Open Sans"/>
                <a:sym typeface="Open Sans"/>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2" name="Google Shape;102;p157"/>
          <p:cNvSpPr txBox="1">
            <a:spLocks noGrp="1"/>
          </p:cNvSpPr>
          <p:nvPr>
            <p:ph type="body" idx="2"/>
          </p:nvPr>
        </p:nvSpPr>
        <p:spPr>
          <a:xfrm>
            <a:off x="4748916" y="1057275"/>
            <a:ext cx="4023609" cy="3457576"/>
          </a:xfrm>
          <a:prstGeom prst="rect">
            <a:avLst/>
          </a:prstGeom>
          <a:noFill/>
          <a:ln>
            <a:noFill/>
          </a:ln>
        </p:spPr>
        <p:txBody>
          <a:bodyPr spcFirstLastPara="1" wrap="square" lIns="0" tIns="34275" rIns="0" bIns="34275" anchor="t" anchorCtr="0">
            <a:normAutofit/>
          </a:bodyPr>
          <a:lstStyle>
            <a:lvl1pPr marL="457200" lvl="0" indent="-228600" algn="l">
              <a:lnSpc>
                <a:spcPct val="100000"/>
              </a:lnSpc>
              <a:spcBef>
                <a:spcPts val="800"/>
              </a:spcBef>
              <a:spcAft>
                <a:spcPts val="0"/>
              </a:spcAft>
              <a:buSzPts val="1500"/>
              <a:buFont typeface="Open Sans"/>
              <a:buNone/>
              <a:defRPr b="0" i="0">
                <a:latin typeface="Open Sans"/>
                <a:ea typeface="Open Sans"/>
                <a:cs typeface="Open Sans"/>
                <a:sym typeface="Open Sans"/>
              </a:defRPr>
            </a:lvl1pPr>
            <a:lvl2pPr marL="914400" lvl="1" indent="-317500" algn="l">
              <a:lnSpc>
                <a:spcPct val="100000"/>
              </a:lnSpc>
              <a:spcBef>
                <a:spcPts val="200"/>
              </a:spcBef>
              <a:spcAft>
                <a:spcPts val="0"/>
              </a:spcAft>
              <a:buSzPts val="1400"/>
              <a:buFont typeface="Noto Sans Symbols"/>
              <a:buChar char="▪"/>
              <a:defRPr>
                <a:latin typeface="Open Sans"/>
                <a:ea typeface="Open Sans"/>
                <a:cs typeface="Open Sans"/>
                <a:sym typeface="Open Sans"/>
              </a:defRPr>
            </a:lvl2pPr>
            <a:lvl3pPr marL="1371600" lvl="2" indent="-304800" algn="l">
              <a:lnSpc>
                <a:spcPct val="100000"/>
              </a:lnSpc>
              <a:spcBef>
                <a:spcPts val="300"/>
              </a:spcBef>
              <a:spcAft>
                <a:spcPts val="0"/>
              </a:spcAft>
              <a:buSzPts val="1200"/>
              <a:buFont typeface="Noto Sans Symbols"/>
              <a:buChar char="▪"/>
              <a:defRPr>
                <a:latin typeface="Open Sans"/>
                <a:ea typeface="Open Sans"/>
                <a:cs typeface="Open Sans"/>
                <a:sym typeface="Open Sans"/>
              </a:defRPr>
            </a:lvl3pPr>
            <a:lvl4pPr marL="1828800" lvl="3" indent="-298450" algn="l">
              <a:lnSpc>
                <a:spcPct val="100000"/>
              </a:lnSpc>
              <a:spcBef>
                <a:spcPts val="300"/>
              </a:spcBef>
              <a:spcAft>
                <a:spcPts val="0"/>
              </a:spcAft>
              <a:buSzPts val="1100"/>
              <a:buFont typeface="Noto Sans Symbols"/>
              <a:buChar char="▪"/>
              <a:defRPr>
                <a:latin typeface="Open Sans"/>
                <a:ea typeface="Open Sans"/>
                <a:cs typeface="Open Sans"/>
                <a:sym typeface="Open Sans"/>
              </a:defRPr>
            </a:lvl4pPr>
            <a:lvl5pPr marL="2286000" lvl="4" indent="-285750" algn="l">
              <a:lnSpc>
                <a:spcPct val="100000"/>
              </a:lnSpc>
              <a:spcBef>
                <a:spcPts val="300"/>
              </a:spcBef>
              <a:spcAft>
                <a:spcPts val="0"/>
              </a:spcAft>
              <a:buSzPts val="900"/>
              <a:buFont typeface="Noto Sans Symbols"/>
              <a:buChar char="▪"/>
              <a:defRPr b="0" i="0">
                <a:latin typeface="Open Sans"/>
                <a:ea typeface="Open Sans"/>
                <a:cs typeface="Open Sans"/>
                <a:sym typeface="Open Sans"/>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157"/>
          <p:cNvSpPr txBox="1">
            <a:spLocks noGrp="1"/>
          </p:cNvSpPr>
          <p:nvPr>
            <p:ph type="sldNum" idx="12"/>
          </p:nvPr>
        </p:nvSpPr>
        <p:spPr>
          <a:xfrm>
            <a:off x="8776922" y="4853540"/>
            <a:ext cx="367079" cy="27384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1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1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 name="Google Shape;24;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5" name="Google Shape;25;p126"/>
          <p:cNvPicPr preferRelativeResize="0"/>
          <p:nvPr/>
        </p:nvPicPr>
        <p:blipFill rotWithShape="1">
          <a:blip r:embed="rId2">
            <a:alphaModFix/>
          </a:blip>
          <a:srcRect/>
          <a:stretch/>
        </p:blipFill>
        <p:spPr>
          <a:xfrm>
            <a:off x="7698425" y="4826499"/>
            <a:ext cx="924888" cy="257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_Only">
  <p:cSld name="Title_Only">
    <p:spTree>
      <p:nvGrpSpPr>
        <p:cNvPr id="1" name="Shape 104"/>
        <p:cNvGrpSpPr/>
        <p:nvPr/>
      </p:nvGrpSpPr>
      <p:grpSpPr>
        <a:xfrm>
          <a:off x="0" y="0"/>
          <a:ext cx="0" cy="0"/>
          <a:chOff x="0" y="0"/>
          <a:chExt cx="0" cy="0"/>
        </a:xfrm>
      </p:grpSpPr>
      <p:sp>
        <p:nvSpPr>
          <p:cNvPr id="105" name="Google Shape;105;p158"/>
          <p:cNvSpPr txBox="1">
            <a:spLocks noGrp="1"/>
          </p:cNvSpPr>
          <p:nvPr>
            <p:ph type="title"/>
          </p:nvPr>
        </p:nvSpPr>
        <p:spPr>
          <a:xfrm>
            <a:off x="1200150" y="195943"/>
            <a:ext cx="7572375" cy="581084"/>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2"/>
              </a:buClr>
              <a:buSzPts val="1800"/>
              <a:buFont typeface="Open Sans"/>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158"/>
          <p:cNvSpPr txBox="1">
            <a:spLocks noGrp="1"/>
          </p:cNvSpPr>
          <p:nvPr>
            <p:ph type="sldNum" idx="12"/>
          </p:nvPr>
        </p:nvSpPr>
        <p:spPr>
          <a:xfrm>
            <a:off x="8776922" y="4853540"/>
            <a:ext cx="367079" cy="27384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Slide">
  <p:cSld name="Blank-Slide">
    <p:spTree>
      <p:nvGrpSpPr>
        <p:cNvPr id="1" name="Shape 107"/>
        <p:cNvGrpSpPr/>
        <p:nvPr/>
      </p:nvGrpSpPr>
      <p:grpSpPr>
        <a:xfrm>
          <a:off x="0" y="0"/>
          <a:ext cx="0" cy="0"/>
          <a:chOff x="0" y="0"/>
          <a:chExt cx="0" cy="0"/>
        </a:xfrm>
      </p:grpSpPr>
      <p:sp>
        <p:nvSpPr>
          <p:cNvPr id="108" name="Google Shape;108;p159"/>
          <p:cNvSpPr txBox="1">
            <a:spLocks noGrp="1"/>
          </p:cNvSpPr>
          <p:nvPr>
            <p:ph type="sldNum" idx="12"/>
          </p:nvPr>
        </p:nvSpPr>
        <p:spPr>
          <a:xfrm>
            <a:off x="8776922" y="4853540"/>
            <a:ext cx="367079" cy="27384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27"/>
          <p:cNvSpPr txBox="1">
            <a:spLocks noGrp="1"/>
          </p:cNvSpPr>
          <p:nvPr>
            <p:ph type="title"/>
          </p:nvPr>
        </p:nvSpPr>
        <p:spPr>
          <a:xfrm>
            <a:off x="274392" y="308611"/>
            <a:ext cx="8531700" cy="3831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SzPts val="2800"/>
              <a:buNone/>
              <a:defRPr/>
            </a:lvl1pPr>
            <a:lvl2pPr lvl="1" algn="l">
              <a:lnSpc>
                <a:spcPct val="85000"/>
              </a:lnSpc>
              <a:spcBef>
                <a:spcPts val="0"/>
              </a:spcBef>
              <a:spcAft>
                <a:spcPts val="0"/>
              </a:spcAft>
              <a:buSzPts val="2800"/>
              <a:buNone/>
              <a:defRPr/>
            </a:lvl2pPr>
            <a:lvl3pPr lvl="2" algn="l">
              <a:lnSpc>
                <a:spcPct val="85000"/>
              </a:lnSpc>
              <a:spcBef>
                <a:spcPts val="0"/>
              </a:spcBef>
              <a:spcAft>
                <a:spcPts val="0"/>
              </a:spcAft>
              <a:buSzPts val="2800"/>
              <a:buNone/>
              <a:defRPr/>
            </a:lvl3pPr>
            <a:lvl4pPr lvl="3" algn="l">
              <a:lnSpc>
                <a:spcPct val="85000"/>
              </a:lnSpc>
              <a:spcBef>
                <a:spcPts val="0"/>
              </a:spcBef>
              <a:spcAft>
                <a:spcPts val="0"/>
              </a:spcAft>
              <a:buSzPts val="2800"/>
              <a:buNone/>
              <a:defRPr/>
            </a:lvl4pPr>
            <a:lvl5pPr lvl="4" algn="l">
              <a:lnSpc>
                <a:spcPct val="85000"/>
              </a:lnSpc>
              <a:spcBef>
                <a:spcPts val="0"/>
              </a:spcBef>
              <a:spcAft>
                <a:spcPts val="0"/>
              </a:spcAft>
              <a:buSzPts val="2800"/>
              <a:buNone/>
              <a:defRPr/>
            </a:lvl5pPr>
            <a:lvl6pPr lvl="5" algn="l">
              <a:lnSpc>
                <a:spcPct val="85000"/>
              </a:lnSpc>
              <a:spcBef>
                <a:spcPts val="0"/>
              </a:spcBef>
              <a:spcAft>
                <a:spcPts val="0"/>
              </a:spcAft>
              <a:buSzPts val="2800"/>
              <a:buNone/>
              <a:defRPr/>
            </a:lvl6pPr>
            <a:lvl7pPr lvl="6" algn="l">
              <a:lnSpc>
                <a:spcPct val="85000"/>
              </a:lnSpc>
              <a:spcBef>
                <a:spcPts val="0"/>
              </a:spcBef>
              <a:spcAft>
                <a:spcPts val="0"/>
              </a:spcAft>
              <a:buSzPts val="2800"/>
              <a:buNone/>
              <a:defRPr/>
            </a:lvl7pPr>
            <a:lvl8pPr lvl="7" algn="l">
              <a:lnSpc>
                <a:spcPct val="85000"/>
              </a:lnSpc>
              <a:spcBef>
                <a:spcPts val="0"/>
              </a:spcBef>
              <a:spcAft>
                <a:spcPts val="0"/>
              </a:spcAft>
              <a:buSzPts val="2800"/>
              <a:buNone/>
              <a:defRPr/>
            </a:lvl8pPr>
            <a:lvl9pPr lvl="8" algn="l">
              <a:lnSpc>
                <a:spcPct val="85000"/>
              </a:lnSpc>
              <a:spcBef>
                <a:spcPts val="0"/>
              </a:spcBef>
              <a:spcAft>
                <a:spcPts val="0"/>
              </a:spcAft>
              <a:buSzPts val="2800"/>
              <a:buNone/>
              <a:defRPr/>
            </a:lvl9pPr>
          </a:lstStyle>
          <a:p>
            <a:endParaRPr/>
          </a:p>
        </p:txBody>
      </p:sp>
      <p:sp>
        <p:nvSpPr>
          <p:cNvPr id="28" name="Google Shape;28;p127"/>
          <p:cNvSpPr txBox="1">
            <a:spLocks noGrp="1"/>
          </p:cNvSpPr>
          <p:nvPr>
            <p:ph type="body" idx="1"/>
          </p:nvPr>
        </p:nvSpPr>
        <p:spPr>
          <a:xfrm>
            <a:off x="274392" y="1106805"/>
            <a:ext cx="8529600" cy="3035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100"/>
              </a:spcBef>
              <a:spcAft>
                <a:spcPts val="0"/>
              </a:spcAft>
              <a:buSzPts val="1400"/>
              <a:buChar char="●"/>
              <a:defRPr>
                <a:latin typeface="Arial"/>
                <a:ea typeface="Arial"/>
                <a:cs typeface="Arial"/>
                <a:sym typeface="Arial"/>
              </a:defRPr>
            </a:lvl1pPr>
            <a:lvl2pPr marL="914400" lvl="1" indent="-304800" algn="l">
              <a:lnSpc>
                <a:spcPct val="90000"/>
              </a:lnSpc>
              <a:spcBef>
                <a:spcPts val="600"/>
              </a:spcBef>
              <a:spcAft>
                <a:spcPts val="0"/>
              </a:spcAft>
              <a:buSzPts val="1200"/>
              <a:buChar char="○"/>
              <a:defRPr>
                <a:latin typeface="Arial"/>
                <a:ea typeface="Arial"/>
                <a:cs typeface="Arial"/>
                <a:sym typeface="Arial"/>
              </a:defRPr>
            </a:lvl2pPr>
            <a:lvl3pPr marL="1371600" lvl="2" indent="-298450" algn="l">
              <a:lnSpc>
                <a:spcPct val="90000"/>
              </a:lnSpc>
              <a:spcBef>
                <a:spcPts val="600"/>
              </a:spcBef>
              <a:spcAft>
                <a:spcPts val="0"/>
              </a:spcAft>
              <a:buSzPts val="1100"/>
              <a:buChar char="■"/>
              <a:defRPr>
                <a:latin typeface="Arial"/>
                <a:ea typeface="Arial"/>
                <a:cs typeface="Arial"/>
                <a:sym typeface="Arial"/>
              </a:defRPr>
            </a:lvl3pPr>
            <a:lvl4pPr marL="1828800" lvl="3" indent="-317500" algn="l">
              <a:lnSpc>
                <a:spcPct val="90000"/>
              </a:lnSpc>
              <a:spcBef>
                <a:spcPts val="600"/>
              </a:spcBef>
              <a:spcAft>
                <a:spcPts val="0"/>
              </a:spcAft>
              <a:buSzPts val="1400"/>
              <a:buChar char="●"/>
              <a:defRPr>
                <a:latin typeface="Arial"/>
                <a:ea typeface="Arial"/>
                <a:cs typeface="Arial"/>
                <a:sym typeface="Arial"/>
              </a:defRPr>
            </a:lvl4pPr>
            <a:lvl5pPr marL="2286000" lvl="4" indent="-317500" algn="l">
              <a:lnSpc>
                <a:spcPct val="90000"/>
              </a:lnSpc>
              <a:spcBef>
                <a:spcPts val="500"/>
              </a:spcBef>
              <a:spcAft>
                <a:spcPts val="0"/>
              </a:spcAft>
              <a:buSzPts val="1400"/>
              <a:buFont typeface="Arial"/>
              <a:buChar char="•"/>
              <a:defRPr>
                <a:latin typeface="Arial"/>
                <a:ea typeface="Arial"/>
                <a:cs typeface="Arial"/>
                <a:sym typeface="Arial"/>
              </a:defRPr>
            </a:lvl5pPr>
            <a:lvl6pPr marL="2743200" lvl="5" indent="-317500" algn="l">
              <a:lnSpc>
                <a:spcPct val="115000"/>
              </a:lnSpc>
              <a:spcBef>
                <a:spcPts val="300"/>
              </a:spcBef>
              <a:spcAft>
                <a:spcPts val="0"/>
              </a:spcAft>
              <a:buClr>
                <a:schemeClr val="dk1"/>
              </a:buClr>
              <a:buSzPts val="1400"/>
              <a:buChar char="■"/>
              <a:defRPr/>
            </a:lvl6pPr>
            <a:lvl7pPr marL="3200400" lvl="6" indent="-317500" algn="l">
              <a:lnSpc>
                <a:spcPct val="115000"/>
              </a:lnSpc>
              <a:spcBef>
                <a:spcPts val="1200"/>
              </a:spcBef>
              <a:spcAft>
                <a:spcPts val="0"/>
              </a:spcAft>
              <a:buClr>
                <a:schemeClr val="dk1"/>
              </a:buClr>
              <a:buSzPts val="1400"/>
              <a:buChar char="●"/>
              <a:defRPr/>
            </a:lvl7pPr>
            <a:lvl8pPr marL="3657600" lvl="7" indent="-317500" algn="l">
              <a:lnSpc>
                <a:spcPct val="115000"/>
              </a:lnSpc>
              <a:spcBef>
                <a:spcPts val="1200"/>
              </a:spcBef>
              <a:spcAft>
                <a:spcPts val="0"/>
              </a:spcAft>
              <a:buClr>
                <a:schemeClr val="dk1"/>
              </a:buClr>
              <a:buSzPts val="1400"/>
              <a:buChar char="○"/>
              <a:defRPr/>
            </a:lvl8pPr>
            <a:lvl9pPr marL="4114800" lvl="8" indent="-317500" algn="l">
              <a:lnSpc>
                <a:spcPct val="115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HEADER">
  <p:cSld name="SECTION_HEADER 2">
    <p:spTree>
      <p:nvGrpSpPr>
        <p:cNvPr id="1" name="Shape 29"/>
        <p:cNvGrpSpPr/>
        <p:nvPr/>
      </p:nvGrpSpPr>
      <p:grpSpPr>
        <a:xfrm>
          <a:off x="0" y="0"/>
          <a:ext cx="0" cy="0"/>
          <a:chOff x="0" y="0"/>
          <a:chExt cx="0" cy="0"/>
        </a:xfrm>
      </p:grpSpPr>
      <p:sp>
        <p:nvSpPr>
          <p:cNvPr id="30" name="Google Shape;30;p140"/>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14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2" name="Google Shape;32;p1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p14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 name="Google Shape;34;p14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
        <p:cNvGrpSpPr/>
        <p:nvPr/>
      </p:nvGrpSpPr>
      <p:grpSpPr>
        <a:xfrm>
          <a:off x="0" y="0"/>
          <a:ext cx="0" cy="0"/>
          <a:chOff x="0" y="0"/>
          <a:chExt cx="0" cy="0"/>
        </a:xfrm>
      </p:grpSpPr>
      <p:sp>
        <p:nvSpPr>
          <p:cNvPr id="36" name="Google Shape;36;p14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7" name="Google Shape;37;p14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8" name="Google Shape;38;p1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sp>
        <p:nvSpPr>
          <p:cNvPr id="40" name="Google Shape;40;p1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 name="Google Shape;41;p1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2" name="Google Shape;42;p1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3" name="Google Shape;43;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1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 name="Google Shape;46;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1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9" name="Google Shape;49;p1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0" name="Google Shape;50;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2" name="Google Shape;52;p1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3" name="Google Shape;53;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3.jp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23"/>
          <p:cNvPicPr preferRelativeResize="0"/>
          <p:nvPr/>
        </p:nvPicPr>
        <p:blipFill rotWithShape="1">
          <a:blip r:embed="rId14">
            <a:alphaModFix/>
          </a:blip>
          <a:srcRect/>
          <a:stretch/>
        </p:blipFill>
        <p:spPr>
          <a:xfrm>
            <a:off x="7698425" y="4826499"/>
            <a:ext cx="924888" cy="257000"/>
          </a:xfrm>
          <a:prstGeom prst="rect">
            <a:avLst/>
          </a:prstGeom>
          <a:noFill/>
          <a:ln>
            <a:noFill/>
          </a:ln>
        </p:spPr>
      </p:pic>
      <p:pic>
        <p:nvPicPr>
          <p:cNvPr id="10" name="Google Shape;10;p123"/>
          <p:cNvPicPr preferRelativeResize="0"/>
          <p:nvPr/>
        </p:nvPicPr>
        <p:blipFill rotWithShape="1">
          <a:blip r:embed="rId15">
            <a:alphaModFix/>
          </a:blip>
          <a:srcRect/>
          <a:stretch/>
        </p:blipFill>
        <p:spPr>
          <a:xfrm>
            <a:off x="190100" y="4785818"/>
            <a:ext cx="1079499" cy="27100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65"/>
        <p:cNvGrpSpPr/>
        <p:nvPr/>
      </p:nvGrpSpPr>
      <p:grpSpPr>
        <a:xfrm>
          <a:off x="0" y="0"/>
          <a:ext cx="0" cy="0"/>
          <a:chOff x="0" y="0"/>
          <a:chExt cx="0" cy="0"/>
        </a:xfrm>
      </p:grpSpPr>
      <p:sp>
        <p:nvSpPr>
          <p:cNvPr id="66" name="Google Shape;66;p128"/>
          <p:cNvSpPr txBox="1">
            <a:spLocks noGrp="1"/>
          </p:cNvSpPr>
          <p:nvPr>
            <p:ph type="title"/>
          </p:nvPr>
        </p:nvSpPr>
        <p:spPr>
          <a:xfrm>
            <a:off x="1200150" y="195943"/>
            <a:ext cx="7572375" cy="581084"/>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chemeClr val="dk2"/>
              </a:buClr>
              <a:buSzPts val="1800"/>
              <a:buFont typeface="Open Sans"/>
              <a:buNone/>
              <a:defRPr sz="1800" b="1"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7" name="Google Shape;67;p128"/>
          <p:cNvSpPr txBox="1">
            <a:spLocks noGrp="1"/>
          </p:cNvSpPr>
          <p:nvPr>
            <p:ph type="body" idx="1"/>
          </p:nvPr>
        </p:nvSpPr>
        <p:spPr>
          <a:xfrm>
            <a:off x="490667" y="1071925"/>
            <a:ext cx="8281859" cy="3442925"/>
          </a:xfrm>
          <a:prstGeom prst="rect">
            <a:avLst/>
          </a:prstGeom>
          <a:noFill/>
          <a:ln>
            <a:noFill/>
          </a:ln>
        </p:spPr>
        <p:txBody>
          <a:bodyPr spcFirstLastPara="1" wrap="square" lIns="0" tIns="34275" rIns="0" bIns="34275" anchor="t" anchorCtr="0">
            <a:normAutofit/>
          </a:bodyPr>
          <a:lstStyle>
            <a:lvl1pPr marL="457200" marR="0" lvl="0" indent="-228600" algn="l" rtl="0">
              <a:lnSpc>
                <a:spcPct val="90000"/>
              </a:lnSpc>
              <a:spcBef>
                <a:spcPts val="800"/>
              </a:spcBef>
              <a:spcAft>
                <a:spcPts val="0"/>
              </a:spcAft>
              <a:buClr>
                <a:schemeClr val="accent1"/>
              </a:buClr>
              <a:buSzPts val="1500"/>
              <a:buFont typeface="Arial"/>
              <a:buNone/>
              <a:defRPr sz="1500" b="0" i="0" u="none" strike="noStrike" cap="none">
                <a:solidFill>
                  <a:srgbClr val="3F3F3F"/>
                </a:solidFill>
                <a:latin typeface="Open Sans"/>
                <a:ea typeface="Open Sans"/>
                <a:cs typeface="Open Sans"/>
                <a:sym typeface="Open Sans"/>
              </a:defRPr>
            </a:lvl1pPr>
            <a:lvl2pPr marL="914400" marR="0" lvl="1" indent="-317500" algn="l" rtl="0">
              <a:lnSpc>
                <a:spcPct val="90000"/>
              </a:lnSpc>
              <a:spcBef>
                <a:spcPts val="200"/>
              </a:spcBef>
              <a:spcAft>
                <a:spcPts val="0"/>
              </a:spcAft>
              <a:buClr>
                <a:schemeClr val="accent1"/>
              </a:buClr>
              <a:buSzPts val="1400"/>
              <a:buFont typeface="Courier New"/>
              <a:buChar char="o"/>
              <a:defRPr sz="1400" b="0" i="0" u="none" strike="noStrike" cap="none">
                <a:solidFill>
                  <a:srgbClr val="3F3F3F"/>
                </a:solidFill>
                <a:latin typeface="Open Sans"/>
                <a:ea typeface="Open Sans"/>
                <a:cs typeface="Open Sans"/>
                <a:sym typeface="Open Sans"/>
              </a:defRPr>
            </a:lvl2pPr>
            <a:lvl3pPr marL="1371600" marR="0" lvl="2" indent="-304800" algn="l" rtl="0">
              <a:lnSpc>
                <a:spcPct val="90000"/>
              </a:lnSpc>
              <a:spcBef>
                <a:spcPts val="300"/>
              </a:spcBef>
              <a:spcAft>
                <a:spcPts val="0"/>
              </a:spcAft>
              <a:buClr>
                <a:schemeClr val="accent1"/>
              </a:buClr>
              <a:buSzPts val="1200"/>
              <a:buFont typeface="Courier New"/>
              <a:buChar char="o"/>
              <a:defRPr sz="1200" b="0" i="0" u="none" strike="noStrike" cap="none">
                <a:solidFill>
                  <a:srgbClr val="3F3F3F"/>
                </a:solidFill>
                <a:latin typeface="Open Sans"/>
                <a:ea typeface="Open Sans"/>
                <a:cs typeface="Open Sans"/>
                <a:sym typeface="Open Sans"/>
              </a:defRPr>
            </a:lvl3pPr>
            <a:lvl4pPr marL="1828800" marR="0" lvl="3" indent="-298450" algn="l" rtl="0">
              <a:lnSpc>
                <a:spcPct val="90000"/>
              </a:lnSpc>
              <a:spcBef>
                <a:spcPts val="300"/>
              </a:spcBef>
              <a:spcAft>
                <a:spcPts val="0"/>
              </a:spcAft>
              <a:buClr>
                <a:schemeClr val="accent1"/>
              </a:buClr>
              <a:buSzPts val="1100"/>
              <a:buFont typeface="Courier New"/>
              <a:buChar char="o"/>
              <a:defRPr sz="1100" b="0" i="0" u="none" strike="noStrike" cap="none">
                <a:solidFill>
                  <a:srgbClr val="3F3F3F"/>
                </a:solidFill>
                <a:latin typeface="Open Sans"/>
                <a:ea typeface="Open Sans"/>
                <a:cs typeface="Open Sans"/>
                <a:sym typeface="Open Sans"/>
              </a:defRPr>
            </a:lvl4pPr>
            <a:lvl5pPr marL="2286000" marR="0" lvl="4" indent="-285750" algn="l" rtl="0">
              <a:lnSpc>
                <a:spcPct val="90000"/>
              </a:lnSpc>
              <a:spcBef>
                <a:spcPts val="300"/>
              </a:spcBef>
              <a:spcAft>
                <a:spcPts val="0"/>
              </a:spcAft>
              <a:buClr>
                <a:schemeClr val="accent1"/>
              </a:buClr>
              <a:buSzPts val="900"/>
              <a:buFont typeface="Courier New"/>
              <a:buChar char="o"/>
              <a:defRPr sz="900" b="0" i="0" u="none" strike="noStrike" cap="none">
                <a:solidFill>
                  <a:srgbClr val="3F3F3F"/>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9pPr>
          </a:lstStyle>
          <a:p>
            <a:endParaRPr/>
          </a:p>
        </p:txBody>
      </p:sp>
      <p:sp>
        <p:nvSpPr>
          <p:cNvPr id="68" name="Google Shape;68;p128"/>
          <p:cNvSpPr txBox="1">
            <a:spLocks noGrp="1"/>
          </p:cNvSpPr>
          <p:nvPr>
            <p:ph type="sldNum" idx="12"/>
          </p:nvPr>
        </p:nvSpPr>
        <p:spPr>
          <a:xfrm>
            <a:off x="8776922" y="4853540"/>
            <a:ext cx="367079" cy="273844"/>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notesSlide" Target="../notesSlides/notesSlide16.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6.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mailto:crtrott@sandia.gov" TargetMode="External"/><Relationship Id="rId5" Type="http://schemas.openxmlformats.org/officeDocument/2006/relationships/hyperlink" Target="mailto:vlkale@sandia.gov"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231283719c6_0_55"/>
          <p:cNvSpPr txBox="1">
            <a:spLocks noGrp="1"/>
          </p:cNvSpPr>
          <p:nvPr>
            <p:ph type="ctrTitle"/>
          </p:nvPr>
        </p:nvSpPr>
        <p:spPr>
          <a:xfrm>
            <a:off x="784000" y="1435786"/>
            <a:ext cx="4624500" cy="987900"/>
          </a:xfrm>
          <a:prstGeom prst="rect">
            <a:avLst/>
          </a:prstGeom>
        </p:spPr>
        <p:txBody>
          <a:bodyPr spcFirstLastPara="1" wrap="square" lIns="0" tIns="0" rIns="0" bIns="0" anchor="b" anchorCtr="0">
            <a:normAutofit fontScale="90000"/>
          </a:bodyPr>
          <a:lstStyle/>
          <a:p>
            <a:pPr marL="0" lvl="0" indent="0" algn="ctr" rtl="0">
              <a:spcBef>
                <a:spcPts val="0"/>
              </a:spcBef>
              <a:spcAft>
                <a:spcPts val="0"/>
              </a:spcAft>
              <a:buClr>
                <a:srgbClr val="000000"/>
              </a:buClr>
              <a:buSzPct val="111111"/>
              <a:buFont typeface="Arial"/>
              <a:buNone/>
            </a:pPr>
            <a:r>
              <a:rPr lang="en" b="0" dirty="0"/>
              <a:t>Trusted AI-guided and AI-driven HPC Software Technology for DoE Science Simulations</a:t>
            </a:r>
            <a:endParaRPr b="0" dirty="0"/>
          </a:p>
          <a:p>
            <a:pPr marL="0" lvl="0" indent="0" algn="l" rtl="0">
              <a:spcBef>
                <a:spcPts val="0"/>
              </a:spcBef>
              <a:spcAft>
                <a:spcPts val="0"/>
              </a:spcAft>
              <a:buNone/>
            </a:pPr>
            <a:endParaRPr dirty="0"/>
          </a:p>
        </p:txBody>
      </p:sp>
      <p:sp>
        <p:nvSpPr>
          <p:cNvPr id="129" name="Google Shape;129;g231283719c6_0_55"/>
          <p:cNvSpPr txBox="1">
            <a:spLocks noGrp="1"/>
          </p:cNvSpPr>
          <p:nvPr>
            <p:ph type="subTitle" idx="1"/>
          </p:nvPr>
        </p:nvSpPr>
        <p:spPr>
          <a:xfrm>
            <a:off x="2064474" y="4210023"/>
            <a:ext cx="3932400" cy="500400"/>
          </a:xfrm>
          <a:prstGeom prst="rect">
            <a:avLst/>
          </a:prstGeom>
        </p:spPr>
        <p:txBody>
          <a:bodyPr spcFirstLastPara="1" wrap="square" lIns="0" tIns="34275" rIns="0" bIns="34275" anchor="ctr" anchorCtr="0">
            <a:noAutofit/>
          </a:bodyPr>
          <a:lstStyle/>
          <a:p>
            <a:pPr marL="0" lvl="0" indent="0" algn="ctr" rtl="0">
              <a:lnSpc>
                <a:spcPct val="80000"/>
              </a:lnSpc>
              <a:spcBef>
                <a:spcPts val="0"/>
              </a:spcBef>
              <a:spcAft>
                <a:spcPts val="0"/>
              </a:spcAft>
              <a:buClr>
                <a:srgbClr val="000000"/>
              </a:buClr>
              <a:buSzPts val="1211"/>
              <a:buFont typeface="Arial"/>
              <a:buNone/>
            </a:pPr>
            <a:endParaRPr sz="2120" b="0" dirty="0">
              <a:solidFill>
                <a:srgbClr val="595959"/>
              </a:solidFill>
              <a:latin typeface="Times New Roman"/>
              <a:ea typeface="Times New Roman"/>
              <a:cs typeface="Times New Roman"/>
              <a:sym typeface="Times New Roman"/>
            </a:endParaRPr>
          </a:p>
          <a:p>
            <a:pPr marL="0" lvl="0" indent="0" algn="ctr" rtl="0">
              <a:lnSpc>
                <a:spcPct val="80000"/>
              </a:lnSpc>
              <a:spcBef>
                <a:spcPts val="0"/>
              </a:spcBef>
              <a:spcAft>
                <a:spcPts val="0"/>
              </a:spcAft>
              <a:buClr>
                <a:srgbClr val="000000"/>
              </a:buClr>
              <a:buSzPts val="1211"/>
              <a:buFont typeface="Arial"/>
              <a:buNone/>
            </a:pPr>
            <a:r>
              <a:rPr lang="en" sz="2120" b="0" dirty="0">
                <a:solidFill>
                  <a:schemeClr val="lt2"/>
                </a:solidFill>
                <a:latin typeface="Times New Roman"/>
                <a:ea typeface="Times New Roman"/>
                <a:cs typeface="Times New Roman"/>
                <a:sym typeface="Times New Roman"/>
              </a:rPr>
              <a:t>Sandia 2023 MLDL Workshop</a:t>
            </a:r>
            <a:endParaRPr sz="2120" b="0" dirty="0">
              <a:solidFill>
                <a:schemeClr val="lt2"/>
              </a:solidFill>
              <a:latin typeface="Times New Roman"/>
              <a:ea typeface="Times New Roman"/>
              <a:cs typeface="Times New Roman"/>
              <a:sym typeface="Times New Roman"/>
            </a:endParaRPr>
          </a:p>
          <a:p>
            <a:pPr marL="0" lvl="0" indent="0" algn="l" rtl="0">
              <a:spcBef>
                <a:spcPts val="800"/>
              </a:spcBef>
              <a:spcAft>
                <a:spcPts val="0"/>
              </a:spcAft>
              <a:buNone/>
            </a:pPr>
            <a:endParaRPr dirty="0"/>
          </a:p>
        </p:txBody>
      </p:sp>
      <p:sp>
        <p:nvSpPr>
          <p:cNvPr id="130" name="Google Shape;130;g231283719c6_0_55"/>
          <p:cNvSpPr txBox="1">
            <a:spLocks noGrp="1"/>
          </p:cNvSpPr>
          <p:nvPr>
            <p:ph type="body" idx="2"/>
          </p:nvPr>
        </p:nvSpPr>
        <p:spPr>
          <a:xfrm>
            <a:off x="0" y="2577915"/>
            <a:ext cx="4624500" cy="283800"/>
          </a:xfrm>
          <a:prstGeom prst="rect">
            <a:avLst/>
          </a:prstGeom>
        </p:spPr>
        <p:txBody>
          <a:bodyPr spcFirstLastPara="1" wrap="square" lIns="0" tIns="34275" rIns="0" bIns="34275" anchor="t" anchorCtr="0">
            <a:noAutofit/>
          </a:bodyPr>
          <a:lstStyle/>
          <a:p>
            <a:pPr marL="0" lvl="0" indent="0" algn="ctr" rtl="0">
              <a:lnSpc>
                <a:spcPct val="60000"/>
              </a:lnSpc>
              <a:spcBef>
                <a:spcPts val="0"/>
              </a:spcBef>
              <a:spcAft>
                <a:spcPts val="0"/>
              </a:spcAft>
              <a:buSzPts val="358"/>
              <a:buNone/>
            </a:pPr>
            <a:r>
              <a:rPr lang="en" sz="1589" dirty="0">
                <a:solidFill>
                  <a:schemeClr val="lt1"/>
                </a:solidFill>
                <a:latin typeface="Times New Roman"/>
                <a:ea typeface="Times New Roman"/>
                <a:cs typeface="Times New Roman"/>
                <a:sym typeface="Times New Roman"/>
              </a:rPr>
              <a:t>Vivek Kale</a:t>
            </a:r>
          </a:p>
          <a:p>
            <a:pPr marL="0" lvl="0" indent="0" algn="ctr" rtl="0">
              <a:lnSpc>
                <a:spcPct val="60000"/>
              </a:lnSpc>
              <a:spcBef>
                <a:spcPts val="0"/>
              </a:spcBef>
              <a:spcAft>
                <a:spcPts val="0"/>
              </a:spcAft>
              <a:buSzPts val="358"/>
              <a:buNone/>
            </a:pPr>
            <a:endParaRPr sz="1589" dirty="0">
              <a:solidFill>
                <a:schemeClr val="lt1"/>
              </a:solidFill>
              <a:latin typeface="Times New Roman"/>
              <a:ea typeface="Times New Roman"/>
              <a:cs typeface="Times New Roman"/>
              <a:sym typeface="Times New Roman"/>
            </a:endParaRPr>
          </a:p>
          <a:p>
            <a:pPr marL="0" lvl="0" indent="0" algn="ctr" rtl="0">
              <a:lnSpc>
                <a:spcPct val="60000"/>
              </a:lnSpc>
              <a:spcBef>
                <a:spcPts val="0"/>
              </a:spcBef>
              <a:spcAft>
                <a:spcPts val="0"/>
              </a:spcAft>
              <a:buSzPts val="358"/>
              <a:buNone/>
            </a:pPr>
            <a:r>
              <a:rPr lang="en" sz="1589" dirty="0">
                <a:solidFill>
                  <a:schemeClr val="lt1"/>
                </a:solidFill>
                <a:latin typeface="Times New Roman"/>
                <a:ea typeface="Times New Roman"/>
                <a:cs typeface="Times New Roman"/>
                <a:sym typeface="Times New Roman"/>
              </a:rPr>
              <a:t>Sandia National Laboratories</a:t>
            </a:r>
          </a:p>
          <a:p>
            <a:pPr marL="0" lvl="0" indent="0" algn="ctr" rtl="0">
              <a:lnSpc>
                <a:spcPct val="60000"/>
              </a:lnSpc>
              <a:spcBef>
                <a:spcPts val="0"/>
              </a:spcBef>
              <a:spcAft>
                <a:spcPts val="0"/>
              </a:spcAft>
              <a:buSzPts val="358"/>
              <a:buNone/>
            </a:pPr>
            <a:endParaRPr sz="1589" dirty="0">
              <a:solidFill>
                <a:schemeClr val="lt1"/>
              </a:solidFill>
              <a:latin typeface="Times New Roman"/>
              <a:ea typeface="Times New Roman"/>
              <a:cs typeface="Times New Roman"/>
              <a:sym typeface="Times New Roman"/>
            </a:endParaRPr>
          </a:p>
          <a:p>
            <a:pPr marL="0" lvl="0" indent="0" algn="ctr" rtl="0">
              <a:lnSpc>
                <a:spcPct val="60000"/>
              </a:lnSpc>
              <a:spcBef>
                <a:spcPts val="0"/>
              </a:spcBef>
              <a:spcAft>
                <a:spcPts val="0"/>
              </a:spcAft>
              <a:buSzPts val="358"/>
              <a:buNone/>
            </a:pPr>
            <a:r>
              <a:rPr lang="en" sz="1589" dirty="0">
                <a:solidFill>
                  <a:schemeClr val="lt1"/>
                </a:solidFill>
                <a:latin typeface="Times New Roman"/>
                <a:ea typeface="Times New Roman"/>
                <a:cs typeface="Times New Roman"/>
                <a:sym typeface="Times New Roman"/>
              </a:rPr>
              <a:t>July 18, 2023</a:t>
            </a:r>
            <a:endParaRPr sz="1589" dirty="0">
              <a:solidFill>
                <a:schemeClr val="lt1"/>
              </a:solidFill>
              <a:latin typeface="Times New Roman"/>
              <a:ea typeface="Times New Roman"/>
              <a:cs typeface="Times New Roman"/>
              <a:sym typeface="Times New Roman"/>
            </a:endParaRPr>
          </a:p>
        </p:txBody>
      </p:sp>
      <p:sp>
        <p:nvSpPr>
          <p:cNvPr id="131" name="Google Shape;131;g231283719c6_0_55"/>
          <p:cNvSpPr txBox="1">
            <a:spLocks noGrp="1"/>
          </p:cNvSpPr>
          <p:nvPr>
            <p:ph type="body" idx="3"/>
          </p:nvPr>
        </p:nvSpPr>
        <p:spPr>
          <a:xfrm>
            <a:off x="7918345" y="4964862"/>
            <a:ext cx="2588258" cy="500399"/>
          </a:xfrm>
          <a:prstGeom prst="rect">
            <a:avLst/>
          </a:prstGeom>
        </p:spPr>
        <p:txBody>
          <a:bodyPr spcFirstLastPara="1" wrap="square" lIns="0" tIns="0" rIns="0" bIns="0" anchor="t" anchorCtr="0">
            <a:noAutofit/>
          </a:bodyPr>
          <a:lstStyle/>
          <a:p>
            <a:pPr algn="l"/>
            <a:r>
              <a:rPr lang="en" sz="100" b="0" dirty="0">
                <a:solidFill>
                  <a:schemeClr val="tx1">
                    <a:lumMod val="50000"/>
                  </a:schemeClr>
                </a:solidFill>
                <a:latin typeface="Arial"/>
                <a:ea typeface="Arial"/>
                <a:cs typeface="Arial"/>
                <a:sym typeface="Arial"/>
              </a:rPr>
              <a:t>-</a:t>
            </a:r>
            <a:r>
              <a:rPr lang="en-US" sz="700" b="1" i="0" dirty="0">
                <a:solidFill>
                  <a:schemeClr val="tx1">
                    <a:lumMod val="50000"/>
                  </a:schemeClr>
                </a:solidFill>
                <a:effectLst/>
                <a:latin typeface="Open Sans" panose="020B0606030504020204" pitchFamily="34" charset="0"/>
              </a:rPr>
              <a:t> SAND2023-06348A</a:t>
            </a:r>
            <a:endParaRPr lang="en-US" sz="700" b="0" i="0" dirty="0">
              <a:solidFill>
                <a:schemeClr val="tx1">
                  <a:lumMod val="50000"/>
                </a:schemeClr>
              </a:solidFill>
              <a:effectLst/>
              <a:latin typeface="Open Sans" panose="020B0606030504020204" pitchFamily="34" charset="0"/>
            </a:endParaRPr>
          </a:p>
          <a:p>
            <a:pPr algn="l"/>
            <a:br>
              <a:rPr lang="en-US" sz="1100" b="0" i="0" dirty="0">
                <a:solidFill>
                  <a:srgbClr val="000000"/>
                </a:solidFill>
                <a:effectLst/>
                <a:latin typeface="Open Sans" panose="020B0606030504020204" pitchFamily="34" charset="0"/>
              </a:rPr>
            </a:br>
            <a:endParaRPr lang="en-US" sz="1100" b="0" i="0" dirty="0">
              <a:solidFill>
                <a:srgbClr val="000000"/>
              </a:solidFill>
              <a:effectLst/>
              <a:latin typeface="Open Sans" panose="020B0606030504020204" pitchFamily="34" charset="0"/>
            </a:endParaRPr>
          </a:p>
          <a:p>
            <a:pPr marL="0" lvl="0" indent="0" algn="ctr" rtl="0">
              <a:lnSpc>
                <a:spcPct val="80000"/>
              </a:lnSpc>
              <a:spcBef>
                <a:spcPts val="0"/>
              </a:spcBef>
              <a:spcAft>
                <a:spcPts val="0"/>
              </a:spcAft>
              <a:buSzPts val="275"/>
              <a:buNone/>
            </a:pPr>
            <a:endParaRPr sz="200" b="0" dirty="0">
              <a:solidFill>
                <a:srgbClr val="000000"/>
              </a:solidFill>
              <a:latin typeface="Arial"/>
              <a:ea typeface="Arial"/>
              <a:cs typeface="Arial"/>
              <a:sym typeface="Arial"/>
            </a:endParaRPr>
          </a:p>
          <a:p>
            <a:pPr marL="0" lvl="0" indent="0" algn="ctr" rtl="0">
              <a:lnSpc>
                <a:spcPct val="70000"/>
              </a:lnSpc>
              <a:spcBef>
                <a:spcPts val="800"/>
              </a:spcBef>
              <a:spcAft>
                <a:spcPts val="0"/>
              </a:spcAft>
              <a:buSzPts val="275"/>
              <a:buNone/>
            </a:pPr>
            <a:endParaRPr sz="100" dirty="0"/>
          </a:p>
        </p:txBody>
      </p:sp>
      <p:pic>
        <p:nvPicPr>
          <p:cNvPr id="132" name="Google Shape;132;g231283719c6_0_55"/>
          <p:cNvPicPr preferRelativeResize="0"/>
          <p:nvPr/>
        </p:nvPicPr>
        <p:blipFill rotWithShape="1">
          <a:blip r:embed="rId5">
            <a:alphaModFix/>
          </a:blip>
          <a:srcRect/>
          <a:stretch/>
        </p:blipFill>
        <p:spPr>
          <a:xfrm>
            <a:off x="6155224" y="36425"/>
            <a:ext cx="1100825" cy="1241550"/>
          </a:xfrm>
          <a:prstGeom prst="rect">
            <a:avLst/>
          </a:prstGeom>
          <a:noFill/>
          <a:ln>
            <a:noFill/>
          </a:ln>
        </p:spPr>
      </p:pic>
      <p:pic>
        <p:nvPicPr>
          <p:cNvPr id="4" name="Video 3">
            <a:extLst>
              <a:ext uri="{FF2B5EF4-FFF2-40B4-BE49-F238E27FC236}">
                <a16:creationId xmlns:a16="http://schemas.microsoft.com/office/drawing/2014/main" id="{FB4F529A-45BD-9E90-9FF6-53EB6857F6B7}"/>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7488975" y="2423686"/>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26054">
        <p:fade/>
      </p:transition>
    </mc:Choice>
    <mc:Fallback xmlns="">
      <p:transition spd="med" advTm="260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cxnSp>
        <p:nvCxnSpPr>
          <p:cNvPr id="215" name="Google Shape;215;g25892c376f0_0_41"/>
          <p:cNvCxnSpPr>
            <a:cxnSpLocks/>
            <a:stCxn id="217" idx="2"/>
            <a:endCxn id="224" idx="0"/>
          </p:cNvCxnSpPr>
          <p:nvPr/>
        </p:nvCxnSpPr>
        <p:spPr>
          <a:xfrm>
            <a:off x="4352635" y="2273173"/>
            <a:ext cx="25884" cy="2177224"/>
          </a:xfrm>
          <a:prstGeom prst="straightConnector1">
            <a:avLst/>
          </a:prstGeom>
          <a:noFill/>
          <a:ln w="28575" cap="flat" cmpd="sng">
            <a:solidFill>
              <a:schemeClr val="dk1">
                <a:alpha val="43137"/>
              </a:schemeClr>
            </a:solidFill>
            <a:prstDash val="solid"/>
            <a:miter lim="800000"/>
            <a:headEnd type="none" w="sm" len="sm"/>
            <a:tailEnd type="triangle" w="med" len="med"/>
          </a:ln>
        </p:spPr>
      </p:cxnSp>
      <p:grpSp>
        <p:nvGrpSpPr>
          <p:cNvPr id="216" name="Google Shape;216;g25892c376f0_0_41"/>
          <p:cNvGrpSpPr/>
          <p:nvPr/>
        </p:nvGrpSpPr>
        <p:grpSpPr>
          <a:xfrm>
            <a:off x="295450" y="681413"/>
            <a:ext cx="6953074" cy="1591760"/>
            <a:chOff x="-318967" y="634130"/>
            <a:chExt cx="11546121" cy="1893600"/>
          </a:xfrm>
        </p:grpSpPr>
        <p:sp>
          <p:nvSpPr>
            <p:cNvPr id="217" name="Google Shape;217;g25892c376f0_0_41"/>
            <p:cNvSpPr/>
            <p:nvPr/>
          </p:nvSpPr>
          <p:spPr>
            <a:xfrm>
              <a:off x="1609454" y="634130"/>
              <a:ext cx="9617700" cy="1893600"/>
            </a:xfrm>
            <a:prstGeom prst="rect">
              <a:avLst/>
            </a:prstGeom>
            <a:solidFill>
              <a:srgbClr val="D8D8D8"/>
            </a:solidFill>
            <a:ln w="12700" cap="flat" cmpd="sng">
              <a:solidFill>
                <a:srgbClr val="7D0D7C"/>
              </a:solidFill>
              <a:prstDash val="solid"/>
              <a:miter lim="800000"/>
              <a:headEnd type="none" w="sm" len="sm"/>
              <a:tailEnd type="none" w="sm" len="sm"/>
            </a:ln>
          </p:spPr>
          <p:txBody>
            <a:bodyPr spcFirstLastPara="1" wrap="square" lIns="67500" tIns="33750" rIns="67500" bIns="337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3C3C3C"/>
                  </a:solidFill>
                  <a:latin typeface="Courier New"/>
                  <a:ea typeface="Courier New"/>
                  <a:cs typeface="Courier New"/>
                  <a:sym typeface="Courier New"/>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3C3C3C"/>
                  </a:solidFill>
                  <a:latin typeface="Courier New"/>
                  <a:ea typeface="Courier New"/>
                  <a:cs typeface="Courier New"/>
                  <a:sym typeface="Courier New"/>
                </a:rPr>
                <a:t>Kokkos::View&lt;double *&gt; u(”View u”, 100);  // Allocated in the default device</a:t>
              </a:r>
              <a:endParaRPr sz="1400" b="0" i="0" u="none" strike="noStrike" cap="none">
                <a:solidFill>
                  <a:schemeClr val="dk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3C3C3C"/>
                  </a:solidFill>
                  <a:latin typeface="Courier New"/>
                  <a:ea typeface="Courier New"/>
                  <a:cs typeface="Courier New"/>
                  <a:sym typeface="Courier New"/>
                </a:rPr>
                <a:t>Kokkos::View&lt;double *&gt; unew(”View unew”, 100);  // Allocated in the default device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accent2"/>
                  </a:solidFill>
                  <a:latin typeface="Courier New"/>
                  <a:ea typeface="Courier New"/>
                  <a:cs typeface="Courier New"/>
                  <a:sym typeface="Courier New"/>
                </a:rPr>
                <a:t>Kokkos::View&lt;double *&gt;::HostMirror host_u = create_mirror_view(u);</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accent2"/>
                  </a:solidFill>
                  <a:latin typeface="Courier New"/>
                  <a:ea typeface="Courier New"/>
                  <a:cs typeface="Courier New"/>
                  <a:sym typeface="Courier New"/>
                </a:rPr>
                <a:t>Kokkos::deep_copy(u, host_u);</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3C3C3C"/>
                </a:buClr>
                <a:buSzPts val="900"/>
                <a:buFont typeface="Courier New"/>
                <a:buNone/>
              </a:pPr>
              <a:r>
                <a:rPr lang="en" sz="900" b="1" i="0" u="none" strike="noStrike" cap="none">
                  <a:solidFill>
                    <a:srgbClr val="3C3C3C"/>
                  </a:solidFill>
                  <a:highlight>
                    <a:srgbClr val="FF00FF"/>
                  </a:highlight>
                  <a:latin typeface="Courier New"/>
                  <a:ea typeface="Courier New"/>
                  <a:cs typeface="Courier New"/>
                  <a:sym typeface="Courier New"/>
                </a:rPr>
                <a:t>Kokkos::parallel_for</a:t>
              </a:r>
              <a:r>
                <a:rPr lang="en" sz="900" b="0" i="0" u="none" strike="noStrike" cap="none">
                  <a:solidFill>
                    <a:srgbClr val="3C3C3C"/>
                  </a:solidFill>
                  <a:highlight>
                    <a:srgbClr val="FF00FF"/>
                  </a:highlight>
                  <a:latin typeface="Courier New"/>
                  <a:ea typeface="Courier New"/>
                  <a:cs typeface="Courier New"/>
                  <a:sym typeface="Courier New"/>
                </a:rPr>
                <a:t> (</a:t>
              </a:r>
              <a:r>
                <a:rPr lang="en" sz="900" b="0" i="0" u="none" strike="noStrike" cap="none">
                  <a:solidFill>
                    <a:srgbClr val="3C3C3C"/>
                  </a:solidFill>
                  <a:latin typeface="Courier New"/>
                  <a:ea typeface="Courier New"/>
                  <a:cs typeface="Courier New"/>
                  <a:sym typeface="Courier New"/>
                </a:rPr>
                <a:t>102, </a:t>
              </a:r>
              <a:r>
                <a:rPr lang="en" sz="900" b="0" i="0" u="none" strike="noStrike" cap="none">
                  <a:solidFill>
                    <a:srgbClr val="3C3C3C"/>
                  </a:solidFill>
                  <a:highlight>
                    <a:srgbClr val="FF0000"/>
                  </a:highlight>
                  <a:latin typeface="Courier New"/>
                  <a:ea typeface="Courier New"/>
                  <a:cs typeface="Courier New"/>
                  <a:sym typeface="Courier New"/>
                </a:rPr>
                <a:t>KOKKOS_LAMBDA (const int &amp;i)  </a:t>
              </a:r>
              <a:endParaRPr sz="900" b="0" i="0" u="none" strike="noStrike" cap="none">
                <a:solidFill>
                  <a:schemeClr val="dk1"/>
                </a:solidFill>
                <a:highlight>
                  <a:srgbClr val="FF0000"/>
                </a:highlight>
                <a:latin typeface="Arial"/>
                <a:ea typeface="Arial"/>
                <a:cs typeface="Arial"/>
                <a:sym typeface="Arial"/>
              </a:endParaRPr>
            </a:p>
            <a:p>
              <a:pPr marL="0" marR="0" lvl="0" indent="0" algn="l" rtl="0">
                <a:lnSpc>
                  <a:spcPct val="100000"/>
                </a:lnSpc>
                <a:spcBef>
                  <a:spcPts val="0"/>
                </a:spcBef>
                <a:spcAft>
                  <a:spcPts val="0"/>
                </a:spcAft>
                <a:buClr>
                  <a:srgbClr val="3C3C3C"/>
                </a:buClr>
                <a:buSzPts val="900"/>
                <a:buFont typeface="Courier New"/>
                <a:buNone/>
              </a:pPr>
              <a:r>
                <a:rPr lang="en" sz="900" b="0" i="0" u="none" strike="noStrike" cap="none">
                  <a:solidFill>
                    <a:srgbClr val="3C3C3C"/>
                  </a:solidFill>
                  <a:highlight>
                    <a:srgbClr val="FF0000"/>
                  </a:highlight>
                  <a:latin typeface="Courier New"/>
                  <a:ea typeface="Courier New"/>
                  <a:cs typeface="Courier New"/>
                  <a:sym typeface="Courier New"/>
                </a:rPr>
                <a:t>{</a:t>
              </a:r>
              <a:endParaRPr sz="900" b="0" i="0" u="none" strike="noStrike" cap="none">
                <a:solidFill>
                  <a:schemeClr val="dk1"/>
                </a:solidFill>
                <a:highlight>
                  <a:srgbClr val="FF0000"/>
                </a:highlight>
                <a:latin typeface="Arial"/>
                <a:ea typeface="Arial"/>
                <a:cs typeface="Arial"/>
                <a:sym typeface="Arial"/>
              </a:endParaRPr>
            </a:p>
            <a:p>
              <a:pPr marL="0" marR="0" lvl="0" indent="0" algn="l" rtl="0">
                <a:lnSpc>
                  <a:spcPct val="100000"/>
                </a:lnSpc>
                <a:spcBef>
                  <a:spcPts val="0"/>
                </a:spcBef>
                <a:spcAft>
                  <a:spcPts val="0"/>
                </a:spcAft>
                <a:buClr>
                  <a:srgbClr val="3C3C3C"/>
                </a:buClr>
                <a:buSzPts val="900"/>
                <a:buFont typeface="Courier"/>
                <a:buNone/>
              </a:pPr>
              <a:r>
                <a:rPr lang="en" sz="900" b="0" i="0" u="none" strike="noStrike" cap="none">
                  <a:solidFill>
                    <a:srgbClr val="3C3C3C"/>
                  </a:solidFill>
                  <a:latin typeface="Courier"/>
                  <a:ea typeface="Courier"/>
                  <a:cs typeface="Courier"/>
                  <a:sym typeface="Courier"/>
                </a:rPr>
                <a:t>  unew(i) = [ u(i-1) + u(i) + u(i+1)]  / 3.0;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C3C3C"/>
                </a:buClr>
                <a:buSzPts val="900"/>
                <a:buFont typeface="Courier"/>
                <a:buNone/>
              </a:pPr>
              <a:r>
                <a:rPr lang="en" sz="900" b="0" i="0" u="none" strike="noStrike" cap="none">
                  <a:solidFill>
                    <a:srgbClr val="3C3C3C"/>
                  </a:solidFill>
                  <a:highlight>
                    <a:srgbClr val="FF0000"/>
                  </a:highlight>
                  <a:latin typeface="Courier"/>
                  <a:ea typeface="Courier"/>
                  <a:cs typeface="Courier"/>
                  <a:sym typeface="Courier"/>
                </a:rPr>
                <a:t>}</a:t>
              </a:r>
              <a:endParaRPr sz="900" b="0" i="0" u="none" strike="noStrike" cap="none">
                <a:solidFill>
                  <a:srgbClr val="3C3C3C"/>
                </a:solidFill>
                <a:highlight>
                  <a:srgbClr val="FF00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highlight>
                    <a:srgbClr val="FF00FF"/>
                  </a:highlight>
                  <a:latin typeface="Courier New"/>
                  <a:ea typeface="Courier New"/>
                  <a:cs typeface="Courier New"/>
                  <a:sym typeface="Courier New"/>
                </a:rPr>
                <a:t>)</a:t>
              </a:r>
              <a:r>
                <a:rPr lang="en" sz="900" b="0" i="0" u="none" strike="noStrike" cap="none">
                  <a:solidFill>
                    <a:srgbClr val="3C3C3C"/>
                  </a:solidFill>
                  <a:latin typeface="Courier New"/>
                  <a:ea typeface="Courier New"/>
                  <a:cs typeface="Courier New"/>
                  <a:sym typeface="Courier New"/>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accent2"/>
                  </a:solidFill>
                  <a:latin typeface="Courier New"/>
                  <a:ea typeface="Courier New"/>
                  <a:cs typeface="Courier New"/>
                  <a:sym typeface="Courier New"/>
                </a:rPr>
                <a:t>Kokkos::deep_copy(host_u, unew);</a:t>
              </a:r>
              <a:endParaRPr sz="900" b="0" i="0" u="none" strike="noStrike" cap="none">
                <a:solidFill>
                  <a:schemeClr val="accent2"/>
                </a:solidFill>
                <a:latin typeface="Courier New"/>
                <a:ea typeface="Courier New"/>
                <a:cs typeface="Courier New"/>
                <a:sym typeface="Courier New"/>
              </a:endParaRPr>
            </a:p>
          </p:txBody>
        </p:sp>
        <p:sp>
          <p:nvSpPr>
            <p:cNvPr id="218" name="Google Shape;218;g25892c376f0_0_41"/>
            <p:cNvSpPr/>
            <p:nvPr/>
          </p:nvSpPr>
          <p:spPr>
            <a:xfrm rot="-5400000">
              <a:off x="-425467" y="1617977"/>
              <a:ext cx="954900" cy="741900"/>
            </a:xfrm>
            <a:prstGeom prst="rect">
              <a:avLst/>
            </a:prstGeom>
            <a:noFill/>
            <a:ln>
              <a:noFill/>
            </a:ln>
          </p:spPr>
          <p:txBody>
            <a:bodyPr spcFirstLastPara="1" wrap="square" lIns="67500" tIns="33750" rIns="67500" bIns="33750" anchor="t" anchorCtr="0">
              <a:noAutofit/>
            </a:bodyPr>
            <a:lstStyle/>
            <a:p>
              <a:pPr marL="0" marR="0" lvl="0" indent="0" algn="l" rtl="0">
                <a:lnSpc>
                  <a:spcPct val="100000"/>
                </a:lnSpc>
                <a:spcBef>
                  <a:spcPts val="0"/>
                </a:spcBef>
                <a:spcAft>
                  <a:spcPts val="0"/>
                </a:spcAft>
                <a:buClr>
                  <a:srgbClr val="3C3C3C"/>
                </a:buClr>
                <a:buSzPts val="1200"/>
                <a:buFont typeface="Open Sans Light"/>
                <a:buNone/>
              </a:pPr>
              <a:r>
                <a:rPr lang="en" sz="1200" b="1" i="0" u="none" strike="noStrike" cap="none">
                  <a:solidFill>
                    <a:srgbClr val="3C3C3C"/>
                  </a:solidFill>
                  <a:latin typeface="Open Sans Light"/>
                  <a:ea typeface="Open Sans Light"/>
                  <a:cs typeface="Open Sans Light"/>
                  <a:sym typeface="Open Sans Light"/>
                </a:rPr>
                <a:t>Original Kokkos</a:t>
              </a:r>
              <a:endParaRPr sz="1200" b="0" i="0" u="none" strike="noStrike" cap="none">
                <a:solidFill>
                  <a:schemeClr val="dk1"/>
                </a:solidFill>
                <a:latin typeface="Arial"/>
                <a:ea typeface="Arial"/>
                <a:cs typeface="Arial"/>
                <a:sym typeface="Arial"/>
              </a:endParaRPr>
            </a:p>
          </p:txBody>
        </p:sp>
      </p:grpSp>
      <p:sp>
        <p:nvSpPr>
          <p:cNvPr id="219" name="Google Shape;219;g25892c376f0_0_41"/>
          <p:cNvSpPr txBox="1"/>
          <p:nvPr/>
        </p:nvSpPr>
        <p:spPr>
          <a:xfrm>
            <a:off x="2152609" y="4110624"/>
            <a:ext cx="1842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Open Sans Light"/>
                <a:ea typeface="Open Sans Light"/>
                <a:cs typeface="Open Sans Light"/>
                <a:sym typeface="Open Sans Light"/>
              </a:rPr>
              <a:t>Stencil-KTunable.cpp</a:t>
            </a:r>
            <a:endParaRPr sz="1400" b="0" i="0" u="none" strike="noStrike" cap="none">
              <a:solidFill>
                <a:schemeClr val="dk1"/>
              </a:solidFill>
              <a:latin typeface="Open Sans Light"/>
              <a:ea typeface="Open Sans Light"/>
              <a:cs typeface="Open Sans Light"/>
              <a:sym typeface="Open Sans Light"/>
            </a:endParaRPr>
          </a:p>
        </p:txBody>
      </p:sp>
      <p:sp>
        <p:nvSpPr>
          <p:cNvPr id="220" name="Google Shape;220;g25892c376f0_0_41"/>
          <p:cNvSpPr txBox="1"/>
          <p:nvPr/>
        </p:nvSpPr>
        <p:spPr>
          <a:xfrm>
            <a:off x="1400726" y="420860"/>
            <a:ext cx="12993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Open Sans Light"/>
                <a:ea typeface="Open Sans Light"/>
                <a:cs typeface="Open Sans Light"/>
                <a:sym typeface="Open Sans Light"/>
              </a:rPr>
              <a:t>Stencil.cpp</a:t>
            </a:r>
            <a:endParaRPr sz="1400" b="0" i="0" u="none" strike="noStrike" cap="none">
              <a:solidFill>
                <a:schemeClr val="dk1"/>
              </a:solidFill>
              <a:latin typeface="Open Sans Light"/>
              <a:ea typeface="Open Sans Light"/>
              <a:cs typeface="Open Sans Light"/>
              <a:sym typeface="Open Sans Light"/>
            </a:endParaRPr>
          </a:p>
        </p:txBody>
      </p:sp>
      <p:sp>
        <p:nvSpPr>
          <p:cNvPr id="221" name="Google Shape;221;g25892c376f0_0_41"/>
          <p:cNvSpPr txBox="1">
            <a:spLocks noGrp="1"/>
          </p:cNvSpPr>
          <p:nvPr>
            <p:ph type="title"/>
          </p:nvPr>
        </p:nvSpPr>
        <p:spPr>
          <a:xfrm>
            <a:off x="1714464" y="-88349"/>
            <a:ext cx="9144000" cy="581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2"/>
              </a:buClr>
              <a:buSzPts val="1800"/>
              <a:buFont typeface="Open Sans"/>
              <a:buNone/>
            </a:pPr>
            <a:r>
              <a:rPr lang="en"/>
              <a:t>Auto-Generating Backends Code for Kokkos</a:t>
            </a:r>
            <a:endParaRPr/>
          </a:p>
        </p:txBody>
      </p:sp>
      <p:sp>
        <p:nvSpPr>
          <p:cNvPr id="222" name="Google Shape;222;g25892c376f0_0_41"/>
          <p:cNvSpPr txBox="1"/>
          <p:nvPr/>
        </p:nvSpPr>
        <p:spPr>
          <a:xfrm>
            <a:off x="2511725" y="3120900"/>
            <a:ext cx="3521400" cy="284700"/>
          </a:xfrm>
          <a:prstGeom prst="rect">
            <a:avLst/>
          </a:prstGeom>
          <a:solidFill>
            <a:srgbClr val="FE6632"/>
          </a:solidFill>
          <a:ln w="9525" cap="flat" cmpd="sng">
            <a:solidFill>
              <a:schemeClr val="accent1"/>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chemeClr val="dk1"/>
                </a:solidFill>
                <a:latin typeface="Open Sans Light"/>
                <a:ea typeface="Open Sans Light"/>
                <a:cs typeface="Open Sans Light"/>
                <a:sym typeface="Open Sans Light"/>
              </a:rPr>
              <a:t>Rose-based clang AST Rewriter for Tuning</a:t>
            </a:r>
            <a:endParaRPr sz="1400" b="0" i="1" u="none" strike="noStrike" cap="none" dirty="0">
              <a:solidFill>
                <a:schemeClr val="dk1"/>
              </a:solidFill>
              <a:latin typeface="Open Sans Light"/>
              <a:ea typeface="Open Sans Light"/>
              <a:cs typeface="Open Sans Light"/>
              <a:sym typeface="Open Sans Light"/>
            </a:endParaRPr>
          </a:p>
        </p:txBody>
      </p:sp>
      <p:sp>
        <p:nvSpPr>
          <p:cNvPr id="223" name="Google Shape;223;g25892c376f0_0_41"/>
          <p:cNvSpPr txBox="1"/>
          <p:nvPr/>
        </p:nvSpPr>
        <p:spPr>
          <a:xfrm>
            <a:off x="342999" y="5434240"/>
            <a:ext cx="82647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Open Sans Light"/>
                <a:ea typeface="Open Sans Light"/>
                <a:cs typeface="Open Sans Light"/>
                <a:sym typeface="Open Sans Light"/>
              </a:rPr>
              <a:t>--&gt; Use ROSE Plugin for clang/ASTRewriter Translation to Scale Tests to Full Application Program having Kokkos rather than Standalone Kokkos Program</a:t>
            </a:r>
            <a:endParaRPr sz="800" b="0" i="0" u="none" strike="noStrike" cap="none">
              <a:solidFill>
                <a:schemeClr val="dk1"/>
              </a:solidFill>
              <a:latin typeface="Open Sans Light"/>
              <a:ea typeface="Open Sans Light"/>
              <a:cs typeface="Open Sans Light"/>
              <a:sym typeface="Open Sans Light"/>
            </a:endParaRPr>
          </a:p>
        </p:txBody>
      </p:sp>
      <p:sp>
        <p:nvSpPr>
          <p:cNvPr id="224" name="Google Shape;224;g25892c376f0_0_41"/>
          <p:cNvSpPr/>
          <p:nvPr/>
        </p:nvSpPr>
        <p:spPr>
          <a:xfrm>
            <a:off x="2060719" y="4450397"/>
            <a:ext cx="4635600" cy="622200"/>
          </a:xfrm>
          <a:prstGeom prst="rect">
            <a:avLst/>
          </a:prstGeom>
          <a:solidFill>
            <a:srgbClr val="F2F2F2"/>
          </a:solidFill>
          <a:ln w="9525" cap="flat" cmpd="sng">
            <a:solidFill>
              <a:srgbClr val="3C3C3C"/>
            </a:solidFill>
            <a:prstDash val="solid"/>
            <a:round/>
            <a:headEnd type="none" w="sm" len="sm"/>
            <a:tailEnd type="none" w="sm" len="sm"/>
          </a:ln>
        </p:spPr>
        <p:txBody>
          <a:bodyPr spcFirstLastPara="1" wrap="square" lIns="67500" tIns="33750" rIns="67500" bIns="3375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Equivalent Kokkos Program for auto-tuning</a:t>
            </a:r>
            <a:endParaRPr sz="1800" b="0" i="0" u="none" strike="noStrike" cap="none">
              <a:solidFill>
                <a:schemeClr val="dk1"/>
              </a:solidFill>
              <a:latin typeface="Arial"/>
              <a:ea typeface="Arial"/>
              <a:cs typeface="Arial"/>
              <a:sym typeface="Arial"/>
            </a:endParaRPr>
          </a:p>
        </p:txBody>
      </p:sp>
      <p:sp>
        <p:nvSpPr>
          <p:cNvPr id="225" name="Google Shape;225;g25892c376f0_0_41"/>
          <p:cNvSpPr/>
          <p:nvPr/>
        </p:nvSpPr>
        <p:spPr>
          <a:xfrm rot="-5400000">
            <a:off x="-84425" y="4093550"/>
            <a:ext cx="1119000" cy="446700"/>
          </a:xfrm>
          <a:prstGeom prst="rect">
            <a:avLst/>
          </a:prstGeom>
          <a:noFill/>
          <a:ln>
            <a:noFill/>
          </a:ln>
        </p:spPr>
        <p:txBody>
          <a:bodyPr spcFirstLastPara="1" wrap="square" lIns="67500" tIns="33750" rIns="67500" bIns="33750" anchor="t" anchorCtr="0">
            <a:noAutofit/>
          </a:bodyPr>
          <a:lstStyle/>
          <a:p>
            <a:pPr marL="0" marR="0" lvl="0" indent="0" algn="l" rtl="0">
              <a:lnSpc>
                <a:spcPct val="100000"/>
              </a:lnSpc>
              <a:spcBef>
                <a:spcPts val="0"/>
              </a:spcBef>
              <a:spcAft>
                <a:spcPts val="0"/>
              </a:spcAft>
              <a:buClr>
                <a:srgbClr val="3C3C3C"/>
              </a:buClr>
              <a:buSzPts val="1200"/>
              <a:buFont typeface="Open Sans Light"/>
              <a:buNone/>
            </a:pPr>
            <a:r>
              <a:rPr lang="en" sz="1200" b="1" i="0" u="none" strike="noStrike" cap="none">
                <a:solidFill>
                  <a:srgbClr val="3C3C3C"/>
                </a:solidFill>
                <a:latin typeface="Open Sans Light"/>
                <a:ea typeface="Open Sans Light"/>
                <a:cs typeface="Open Sans Light"/>
                <a:sym typeface="Open Sans Light"/>
              </a:rPr>
              <a:t>Kokkos Translations</a:t>
            </a:r>
            <a:endParaRPr sz="1200" b="0" i="0" u="none" strike="noStrike" cap="none">
              <a:solidFill>
                <a:schemeClr val="dk1"/>
              </a:solidFill>
              <a:latin typeface="Arial"/>
              <a:ea typeface="Arial"/>
              <a:cs typeface="Arial"/>
              <a:sym typeface="Arial"/>
            </a:endParaRPr>
          </a:p>
        </p:txBody>
      </p:sp>
      <p:cxnSp>
        <p:nvCxnSpPr>
          <p:cNvPr id="226" name="Google Shape;226;g25892c376f0_0_41"/>
          <p:cNvCxnSpPr/>
          <p:nvPr/>
        </p:nvCxnSpPr>
        <p:spPr>
          <a:xfrm flipH="1">
            <a:off x="5355900" y="1283677"/>
            <a:ext cx="2187900" cy="142200"/>
          </a:xfrm>
          <a:prstGeom prst="straightConnector1">
            <a:avLst/>
          </a:prstGeom>
          <a:noFill/>
          <a:ln w="9525" cap="flat" cmpd="sng">
            <a:solidFill>
              <a:schemeClr val="accent1"/>
            </a:solidFill>
            <a:prstDash val="solid"/>
            <a:miter lim="800000"/>
            <a:headEnd type="none" w="sm" len="sm"/>
            <a:tailEnd type="triangle" w="med" len="med"/>
          </a:ln>
        </p:spPr>
      </p:cxnSp>
      <p:sp>
        <p:nvSpPr>
          <p:cNvPr id="227" name="Google Shape;227;g25892c376f0_0_41"/>
          <p:cNvSpPr txBox="1"/>
          <p:nvPr/>
        </p:nvSpPr>
        <p:spPr>
          <a:xfrm>
            <a:off x="7570177" y="967154"/>
            <a:ext cx="1037700" cy="459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Open Sans Light"/>
                <a:ea typeface="Open Sans Light"/>
                <a:cs typeface="Open Sans Light"/>
                <a:sym typeface="Open Sans Light"/>
              </a:rPr>
              <a:t>Tune chunk size with RangePolicy</a:t>
            </a:r>
            <a:endParaRPr sz="800" b="0" i="0" u="none" strike="noStrike" cap="none">
              <a:solidFill>
                <a:schemeClr val="dk1"/>
              </a:solidFill>
              <a:latin typeface="Open Sans Light"/>
              <a:ea typeface="Open Sans Light"/>
              <a:cs typeface="Open Sans Light"/>
              <a:sym typeface="Open Sans Light"/>
            </a:endParaRPr>
          </a:p>
        </p:txBody>
      </p:sp>
      <p:sp>
        <p:nvSpPr>
          <p:cNvPr id="228" name="Google Shape;228;g25892c376f0_0_41"/>
          <p:cNvSpPr txBox="1"/>
          <p:nvPr/>
        </p:nvSpPr>
        <p:spPr>
          <a:xfrm>
            <a:off x="5170205" y="2541888"/>
            <a:ext cx="298800" cy="228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229" name="Google Shape;229;g25892c376f0_0_41"/>
          <p:cNvSpPr txBox="1">
            <a:spLocks noGrp="1"/>
          </p:cNvSpPr>
          <p:nvPr>
            <p:ph type="body" idx="1"/>
          </p:nvPr>
        </p:nvSpPr>
        <p:spPr>
          <a:xfrm>
            <a:off x="6410650" y="2513850"/>
            <a:ext cx="2679900" cy="1498800"/>
          </a:xfrm>
          <a:prstGeom prst="rect">
            <a:avLst/>
          </a:prstGeom>
          <a:noFill/>
          <a:ln>
            <a:noFill/>
          </a:ln>
        </p:spPr>
        <p:txBody>
          <a:bodyPr spcFirstLastPara="1" wrap="square" lIns="0" tIns="34275" rIns="0" bIns="34275" anchor="t" anchorCtr="0">
            <a:normAutofit fontScale="92500" lnSpcReduction="20000"/>
          </a:bodyPr>
          <a:lstStyle/>
          <a:p>
            <a:pPr marL="0" lvl="0" indent="0" algn="l" rtl="0">
              <a:lnSpc>
                <a:spcPct val="90000"/>
              </a:lnSpc>
              <a:spcBef>
                <a:spcPts val="800"/>
              </a:spcBef>
              <a:spcAft>
                <a:spcPts val="0"/>
              </a:spcAft>
              <a:buSzPts val="1400"/>
              <a:buNone/>
            </a:pPr>
            <a:endParaRPr/>
          </a:p>
          <a:p>
            <a:pPr marL="457200" lvl="0" indent="-317500" algn="l" rtl="0">
              <a:lnSpc>
                <a:spcPct val="90000"/>
              </a:lnSpc>
              <a:spcBef>
                <a:spcPts val="800"/>
              </a:spcBef>
              <a:spcAft>
                <a:spcPts val="0"/>
              </a:spcAft>
              <a:buSzPts val="1400"/>
              <a:buChar char="■"/>
            </a:pPr>
            <a:r>
              <a:rPr lang="en"/>
              <a:t>Need to specify OpenMP in way that provides this level of optimization</a:t>
            </a:r>
            <a:endParaRPr/>
          </a:p>
          <a:p>
            <a:pPr marL="457200" lvl="0" indent="-317500" algn="l" rtl="0">
              <a:lnSpc>
                <a:spcPct val="90000"/>
              </a:lnSpc>
              <a:spcBef>
                <a:spcPts val="0"/>
              </a:spcBef>
              <a:spcAft>
                <a:spcPts val="0"/>
              </a:spcAft>
              <a:buSzPts val="1400"/>
              <a:buChar char="■"/>
            </a:pPr>
            <a:r>
              <a:rPr lang="en"/>
              <a:t>Then, new source to source translations via ROSE generates this backend code  </a:t>
            </a:r>
            <a:endParaRPr/>
          </a:p>
        </p:txBody>
      </p:sp>
      <p:sp>
        <p:nvSpPr>
          <p:cNvPr id="230" name="Google Shape;230;g25892c376f0_0_41"/>
          <p:cNvSpPr txBox="1"/>
          <p:nvPr/>
        </p:nvSpPr>
        <p:spPr>
          <a:xfrm>
            <a:off x="84100" y="2790000"/>
            <a:ext cx="1920600" cy="946500"/>
          </a:xfrm>
          <a:prstGeom prst="rect">
            <a:avLst/>
          </a:prstGeom>
          <a:noFill/>
          <a:ln>
            <a:noFill/>
          </a:ln>
        </p:spPr>
        <p:txBody>
          <a:bodyPr spcFirstLastPara="1" wrap="square" lIns="91425" tIns="91425" rIns="91425" bIns="91425" anchor="t" anchorCtr="0">
            <a:spAutoFit/>
          </a:bodyPr>
          <a:lstStyle/>
          <a:p>
            <a:pPr marL="457200" marR="0" lvl="0" indent="-298450" algn="l" rtl="0">
              <a:lnSpc>
                <a:spcPct val="90000"/>
              </a:lnSpc>
              <a:spcBef>
                <a:spcPts val="800"/>
              </a:spcBef>
              <a:spcAft>
                <a:spcPts val="0"/>
              </a:spcAft>
              <a:buClr>
                <a:srgbClr val="3F3F3F"/>
              </a:buClr>
              <a:buSzPts val="1100"/>
              <a:buFont typeface="Open Sans"/>
              <a:buChar char="●"/>
            </a:pPr>
            <a:r>
              <a:rPr lang="en" sz="1100" b="0" i="0" u="none" strike="noStrike" cap="none" dirty="0">
                <a:solidFill>
                  <a:srgbClr val="3F3F3F"/>
                </a:solidFill>
                <a:latin typeface="Open Sans"/>
                <a:ea typeface="Open Sans"/>
                <a:cs typeface="Open Sans"/>
                <a:sym typeface="Open Sans"/>
              </a:rPr>
              <a:t>backend generated on the fly given a particular application and platform? </a:t>
            </a:r>
            <a:endParaRPr sz="1000" b="0" i="0" u="none" strike="noStrike" cap="none" dirty="0">
              <a:solidFill>
                <a:srgbClr val="000000"/>
              </a:solidFill>
              <a:latin typeface="Arial"/>
              <a:ea typeface="Arial"/>
              <a:cs typeface="Arial"/>
              <a:sym typeface="Arial"/>
            </a:endParaRPr>
          </a:p>
        </p:txBody>
      </p:sp>
      <p:pic>
        <p:nvPicPr>
          <p:cNvPr id="25" name="Audio 24">
            <a:extLst>
              <a:ext uri="{FF2B5EF4-FFF2-40B4-BE49-F238E27FC236}">
                <a16:creationId xmlns:a16="http://schemas.microsoft.com/office/drawing/2014/main" id="{5D2EE42C-BB67-117B-F3D7-68FB32196B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3985">
        <p:fade/>
      </p:transition>
    </mc:Choice>
    <mc:Fallback xmlns="">
      <p:transition spd="med" advTm="739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5892c376f0_0_126"/>
          <p:cNvSpPr txBox="1">
            <a:spLocks noGrp="1"/>
          </p:cNvSpPr>
          <p:nvPr>
            <p:ph type="ctrTitle"/>
          </p:nvPr>
        </p:nvSpPr>
        <p:spPr>
          <a:xfrm>
            <a:off x="698989" y="2189285"/>
            <a:ext cx="3448800" cy="13254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700"/>
              <a:buNone/>
            </a:pPr>
            <a:r>
              <a:rPr lang="en"/>
              <a:t>Understanding</a:t>
            </a:r>
            <a:endParaRPr/>
          </a:p>
        </p:txBody>
      </p:sp>
      <p:pic>
        <p:nvPicPr>
          <p:cNvPr id="15" name="Audio 14">
            <a:extLst>
              <a:ext uri="{FF2B5EF4-FFF2-40B4-BE49-F238E27FC236}">
                <a16:creationId xmlns:a16="http://schemas.microsoft.com/office/drawing/2014/main" id="{6453664B-E665-1489-8CD0-438942CD69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593">
        <p:fade/>
      </p:transition>
    </mc:Choice>
    <mc:Fallback xmlns="">
      <p:transition spd="med" advTm="55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cxnSp>
        <p:nvCxnSpPr>
          <p:cNvPr id="241" name="Google Shape;241;g25892c376f0_0_68"/>
          <p:cNvCxnSpPr>
            <a:stCxn id="242" idx="2"/>
            <a:endCxn id="243" idx="0"/>
          </p:cNvCxnSpPr>
          <p:nvPr/>
        </p:nvCxnSpPr>
        <p:spPr>
          <a:xfrm flipH="1">
            <a:off x="4321135" y="2273173"/>
            <a:ext cx="31500" cy="1980900"/>
          </a:xfrm>
          <a:prstGeom prst="straightConnector1">
            <a:avLst/>
          </a:prstGeom>
          <a:noFill/>
          <a:ln w="28575" cap="flat" cmpd="sng">
            <a:solidFill>
              <a:schemeClr val="dk1">
                <a:alpha val="43137"/>
              </a:schemeClr>
            </a:solidFill>
            <a:prstDash val="solid"/>
            <a:miter lim="800000"/>
            <a:headEnd type="none" w="sm" len="sm"/>
            <a:tailEnd type="triangle" w="med" len="med"/>
          </a:ln>
        </p:spPr>
      </p:cxnSp>
      <p:grpSp>
        <p:nvGrpSpPr>
          <p:cNvPr id="244" name="Google Shape;244;g25892c376f0_0_68"/>
          <p:cNvGrpSpPr/>
          <p:nvPr/>
        </p:nvGrpSpPr>
        <p:grpSpPr>
          <a:xfrm>
            <a:off x="295450" y="681413"/>
            <a:ext cx="6953074" cy="1591760"/>
            <a:chOff x="-318967" y="634130"/>
            <a:chExt cx="11546121" cy="1893600"/>
          </a:xfrm>
        </p:grpSpPr>
        <p:sp>
          <p:nvSpPr>
            <p:cNvPr id="242" name="Google Shape;242;g25892c376f0_0_68"/>
            <p:cNvSpPr/>
            <p:nvPr/>
          </p:nvSpPr>
          <p:spPr>
            <a:xfrm>
              <a:off x="1609454" y="634130"/>
              <a:ext cx="9617700" cy="1893600"/>
            </a:xfrm>
            <a:prstGeom prst="rect">
              <a:avLst/>
            </a:prstGeom>
            <a:solidFill>
              <a:srgbClr val="D8D8D8"/>
            </a:solidFill>
            <a:ln w="12700" cap="flat" cmpd="sng">
              <a:solidFill>
                <a:srgbClr val="7D0D7C"/>
              </a:solidFill>
              <a:prstDash val="solid"/>
              <a:miter lim="800000"/>
              <a:headEnd type="none" w="sm" len="sm"/>
              <a:tailEnd type="none" w="sm" len="sm"/>
            </a:ln>
          </p:spPr>
          <p:txBody>
            <a:bodyPr spcFirstLastPara="1" wrap="square" lIns="67500" tIns="33750" rIns="67500" bIns="337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3C3C3C"/>
                  </a:solidFill>
                  <a:latin typeface="Courier New"/>
                  <a:ea typeface="Courier New"/>
                  <a:cs typeface="Courier New"/>
                  <a:sym typeface="Courier New"/>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3C3C3C"/>
                  </a:solidFill>
                  <a:latin typeface="Courier New"/>
                  <a:ea typeface="Courier New"/>
                  <a:cs typeface="Courier New"/>
                  <a:sym typeface="Courier New"/>
                </a:rPr>
                <a:t>Kokkos::View&lt;double *&gt; u(”View u”, 100);  // Allocated in the default device</a:t>
              </a:r>
              <a:endParaRPr sz="1400" b="0" i="0" u="none" strike="noStrike" cap="none">
                <a:solidFill>
                  <a:schemeClr val="dk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3C3C3C"/>
                  </a:solidFill>
                  <a:latin typeface="Courier New"/>
                  <a:ea typeface="Courier New"/>
                  <a:cs typeface="Courier New"/>
                  <a:sym typeface="Courier New"/>
                </a:rPr>
                <a:t>Kokkos::View&lt;double *&gt; unew(”View unew”, 100);  // Allocated in the default device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accent2"/>
                  </a:solidFill>
                  <a:latin typeface="Courier New"/>
                  <a:ea typeface="Courier New"/>
                  <a:cs typeface="Courier New"/>
                  <a:sym typeface="Courier New"/>
                </a:rPr>
                <a:t>Kokkos::View&lt;double *&gt;::HostMirror host_u = create_mirror_view(u);</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accent2"/>
                  </a:solidFill>
                  <a:latin typeface="Courier New"/>
                  <a:ea typeface="Courier New"/>
                  <a:cs typeface="Courier New"/>
                  <a:sym typeface="Courier New"/>
                </a:rPr>
                <a:t>Kokkos::deep_copy(u, host_u);</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3C3C3C"/>
                </a:buClr>
                <a:buSzPts val="900"/>
                <a:buFont typeface="Courier New"/>
                <a:buNone/>
              </a:pPr>
              <a:r>
                <a:rPr lang="en" sz="900" b="1" i="0" u="none" strike="noStrike" cap="none">
                  <a:solidFill>
                    <a:srgbClr val="3C3C3C"/>
                  </a:solidFill>
                  <a:highlight>
                    <a:srgbClr val="FF00FF"/>
                  </a:highlight>
                  <a:latin typeface="Courier New"/>
                  <a:ea typeface="Courier New"/>
                  <a:cs typeface="Courier New"/>
                  <a:sym typeface="Courier New"/>
                </a:rPr>
                <a:t>Kokkos::parallel_for</a:t>
              </a:r>
              <a:r>
                <a:rPr lang="en" sz="900" b="0" i="0" u="none" strike="noStrike" cap="none">
                  <a:solidFill>
                    <a:srgbClr val="3C3C3C"/>
                  </a:solidFill>
                  <a:highlight>
                    <a:srgbClr val="FF00FF"/>
                  </a:highlight>
                  <a:latin typeface="Courier New"/>
                  <a:ea typeface="Courier New"/>
                  <a:cs typeface="Courier New"/>
                  <a:sym typeface="Courier New"/>
                </a:rPr>
                <a:t> (</a:t>
              </a:r>
              <a:r>
                <a:rPr lang="en" sz="900" b="0" i="0" u="none" strike="noStrike" cap="none">
                  <a:solidFill>
                    <a:srgbClr val="3C3C3C"/>
                  </a:solidFill>
                  <a:latin typeface="Courier New"/>
                  <a:ea typeface="Courier New"/>
                  <a:cs typeface="Courier New"/>
                  <a:sym typeface="Courier New"/>
                </a:rPr>
                <a:t>102, </a:t>
              </a:r>
              <a:r>
                <a:rPr lang="en" sz="900" b="0" i="0" u="none" strike="noStrike" cap="none">
                  <a:solidFill>
                    <a:srgbClr val="3C3C3C"/>
                  </a:solidFill>
                  <a:highlight>
                    <a:srgbClr val="FF0000"/>
                  </a:highlight>
                  <a:latin typeface="Courier New"/>
                  <a:ea typeface="Courier New"/>
                  <a:cs typeface="Courier New"/>
                  <a:sym typeface="Courier New"/>
                </a:rPr>
                <a:t>KOKKOS_LAMBDA (const int &amp;i)  </a:t>
              </a:r>
              <a:endParaRPr sz="900" b="0" i="0" u="none" strike="noStrike" cap="none">
                <a:solidFill>
                  <a:schemeClr val="dk1"/>
                </a:solidFill>
                <a:highlight>
                  <a:srgbClr val="FF0000"/>
                </a:highlight>
                <a:latin typeface="Arial"/>
                <a:ea typeface="Arial"/>
                <a:cs typeface="Arial"/>
                <a:sym typeface="Arial"/>
              </a:endParaRPr>
            </a:p>
            <a:p>
              <a:pPr marL="0" marR="0" lvl="0" indent="0" algn="l" rtl="0">
                <a:lnSpc>
                  <a:spcPct val="100000"/>
                </a:lnSpc>
                <a:spcBef>
                  <a:spcPts val="0"/>
                </a:spcBef>
                <a:spcAft>
                  <a:spcPts val="0"/>
                </a:spcAft>
                <a:buClr>
                  <a:srgbClr val="3C3C3C"/>
                </a:buClr>
                <a:buSzPts val="900"/>
                <a:buFont typeface="Courier New"/>
                <a:buNone/>
              </a:pPr>
              <a:r>
                <a:rPr lang="en" sz="900" b="0" i="0" u="none" strike="noStrike" cap="none">
                  <a:solidFill>
                    <a:srgbClr val="3C3C3C"/>
                  </a:solidFill>
                  <a:highlight>
                    <a:srgbClr val="FF0000"/>
                  </a:highlight>
                  <a:latin typeface="Courier New"/>
                  <a:ea typeface="Courier New"/>
                  <a:cs typeface="Courier New"/>
                  <a:sym typeface="Courier New"/>
                </a:rPr>
                <a:t>{</a:t>
              </a:r>
              <a:endParaRPr sz="900" b="0" i="0" u="none" strike="noStrike" cap="none">
                <a:solidFill>
                  <a:schemeClr val="dk1"/>
                </a:solidFill>
                <a:highlight>
                  <a:srgbClr val="FF0000"/>
                </a:highlight>
                <a:latin typeface="Arial"/>
                <a:ea typeface="Arial"/>
                <a:cs typeface="Arial"/>
                <a:sym typeface="Arial"/>
              </a:endParaRPr>
            </a:p>
            <a:p>
              <a:pPr marL="0" marR="0" lvl="0" indent="0" algn="l" rtl="0">
                <a:lnSpc>
                  <a:spcPct val="100000"/>
                </a:lnSpc>
                <a:spcBef>
                  <a:spcPts val="0"/>
                </a:spcBef>
                <a:spcAft>
                  <a:spcPts val="0"/>
                </a:spcAft>
                <a:buClr>
                  <a:srgbClr val="3C3C3C"/>
                </a:buClr>
                <a:buSzPts val="900"/>
                <a:buFont typeface="Courier"/>
                <a:buNone/>
              </a:pPr>
              <a:r>
                <a:rPr lang="en" sz="900" b="0" i="0" u="none" strike="noStrike" cap="none">
                  <a:solidFill>
                    <a:srgbClr val="3C3C3C"/>
                  </a:solidFill>
                  <a:latin typeface="Courier"/>
                  <a:ea typeface="Courier"/>
                  <a:cs typeface="Courier"/>
                  <a:sym typeface="Courier"/>
                </a:rPr>
                <a:t>  unew(i) = [ u(i-1) + u(i) + u(i+1)]  / 3.0;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C3C3C"/>
                </a:buClr>
                <a:buSzPts val="900"/>
                <a:buFont typeface="Courier"/>
                <a:buNone/>
              </a:pPr>
              <a:r>
                <a:rPr lang="en" sz="900" b="0" i="0" u="none" strike="noStrike" cap="none">
                  <a:solidFill>
                    <a:srgbClr val="3C3C3C"/>
                  </a:solidFill>
                  <a:highlight>
                    <a:srgbClr val="FF0000"/>
                  </a:highlight>
                  <a:latin typeface="Courier"/>
                  <a:ea typeface="Courier"/>
                  <a:cs typeface="Courier"/>
                  <a:sym typeface="Courier"/>
                </a:rPr>
                <a:t>}</a:t>
              </a:r>
              <a:endParaRPr sz="900" b="0" i="0" u="none" strike="noStrike" cap="none">
                <a:solidFill>
                  <a:srgbClr val="3C3C3C"/>
                </a:solidFill>
                <a:highlight>
                  <a:srgbClr val="FF00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highlight>
                    <a:srgbClr val="FF00FF"/>
                  </a:highlight>
                  <a:latin typeface="Courier New"/>
                  <a:ea typeface="Courier New"/>
                  <a:cs typeface="Courier New"/>
                  <a:sym typeface="Courier New"/>
                </a:rPr>
                <a:t>)</a:t>
              </a:r>
              <a:r>
                <a:rPr lang="en" sz="900" b="0" i="0" u="none" strike="noStrike" cap="none">
                  <a:solidFill>
                    <a:srgbClr val="3C3C3C"/>
                  </a:solidFill>
                  <a:latin typeface="Courier New"/>
                  <a:ea typeface="Courier New"/>
                  <a:cs typeface="Courier New"/>
                  <a:sym typeface="Courier New"/>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accent2"/>
                  </a:solidFill>
                  <a:latin typeface="Courier New"/>
                  <a:ea typeface="Courier New"/>
                  <a:cs typeface="Courier New"/>
                  <a:sym typeface="Courier New"/>
                </a:rPr>
                <a:t>Kokkos::deep_copy(host_u, unew);</a:t>
              </a:r>
              <a:endParaRPr sz="900" b="0" i="0" u="none" strike="noStrike" cap="none">
                <a:solidFill>
                  <a:schemeClr val="accent2"/>
                </a:solidFill>
                <a:latin typeface="Courier New"/>
                <a:ea typeface="Courier New"/>
                <a:cs typeface="Courier New"/>
                <a:sym typeface="Courier New"/>
              </a:endParaRPr>
            </a:p>
          </p:txBody>
        </p:sp>
        <p:sp>
          <p:nvSpPr>
            <p:cNvPr id="245" name="Google Shape;245;g25892c376f0_0_68"/>
            <p:cNvSpPr/>
            <p:nvPr/>
          </p:nvSpPr>
          <p:spPr>
            <a:xfrm rot="-5400000">
              <a:off x="-425467" y="1617977"/>
              <a:ext cx="954900" cy="741900"/>
            </a:xfrm>
            <a:prstGeom prst="rect">
              <a:avLst/>
            </a:prstGeom>
            <a:noFill/>
            <a:ln>
              <a:noFill/>
            </a:ln>
          </p:spPr>
          <p:txBody>
            <a:bodyPr spcFirstLastPara="1" wrap="square" lIns="67500" tIns="33750" rIns="67500" bIns="33750" anchor="t" anchorCtr="0">
              <a:noAutofit/>
            </a:bodyPr>
            <a:lstStyle/>
            <a:p>
              <a:pPr marL="0" marR="0" lvl="0" indent="0" algn="l" rtl="0">
                <a:lnSpc>
                  <a:spcPct val="100000"/>
                </a:lnSpc>
                <a:spcBef>
                  <a:spcPts val="0"/>
                </a:spcBef>
                <a:spcAft>
                  <a:spcPts val="0"/>
                </a:spcAft>
                <a:buClr>
                  <a:srgbClr val="3C3C3C"/>
                </a:buClr>
                <a:buSzPts val="1200"/>
                <a:buFont typeface="Open Sans Light"/>
                <a:buNone/>
              </a:pPr>
              <a:r>
                <a:rPr lang="en" sz="1200" b="1" i="0" u="none" strike="noStrike" cap="none">
                  <a:solidFill>
                    <a:srgbClr val="3C3C3C"/>
                  </a:solidFill>
                  <a:latin typeface="Open Sans Light"/>
                  <a:ea typeface="Open Sans Light"/>
                  <a:cs typeface="Open Sans Light"/>
                  <a:sym typeface="Open Sans Light"/>
                </a:rPr>
                <a:t>Original Kokkos</a:t>
              </a:r>
              <a:endParaRPr sz="1200" b="0" i="0" u="none" strike="noStrike" cap="none">
                <a:solidFill>
                  <a:schemeClr val="dk1"/>
                </a:solidFill>
                <a:latin typeface="Arial"/>
                <a:ea typeface="Arial"/>
                <a:cs typeface="Arial"/>
                <a:sym typeface="Arial"/>
              </a:endParaRPr>
            </a:p>
          </p:txBody>
        </p:sp>
      </p:grpSp>
      <p:sp>
        <p:nvSpPr>
          <p:cNvPr id="246" name="Google Shape;246;g25892c376f0_0_68"/>
          <p:cNvSpPr txBox="1"/>
          <p:nvPr/>
        </p:nvSpPr>
        <p:spPr>
          <a:xfrm>
            <a:off x="2152609" y="3757399"/>
            <a:ext cx="1842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Open Sans Light"/>
                <a:ea typeface="Open Sans Light"/>
                <a:cs typeface="Open Sans Light"/>
                <a:sym typeface="Open Sans Light"/>
              </a:rPr>
              <a:t>Stencil-KTestable.cpp</a:t>
            </a:r>
            <a:endParaRPr sz="1400" b="0" i="0" u="none" strike="noStrike" cap="none">
              <a:solidFill>
                <a:schemeClr val="dk1"/>
              </a:solidFill>
              <a:latin typeface="Open Sans Light"/>
              <a:ea typeface="Open Sans Light"/>
              <a:cs typeface="Open Sans Light"/>
              <a:sym typeface="Open Sans Light"/>
            </a:endParaRPr>
          </a:p>
        </p:txBody>
      </p:sp>
      <p:sp>
        <p:nvSpPr>
          <p:cNvPr id="247" name="Google Shape;247;g25892c376f0_0_68"/>
          <p:cNvSpPr txBox="1"/>
          <p:nvPr/>
        </p:nvSpPr>
        <p:spPr>
          <a:xfrm>
            <a:off x="1400726" y="420860"/>
            <a:ext cx="12993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Open Sans Light"/>
                <a:ea typeface="Open Sans Light"/>
                <a:cs typeface="Open Sans Light"/>
                <a:sym typeface="Open Sans Light"/>
              </a:rPr>
              <a:t>Stencil.cpp</a:t>
            </a:r>
            <a:endParaRPr sz="1400" b="0" i="0" u="none" strike="noStrike" cap="none">
              <a:solidFill>
                <a:schemeClr val="dk1"/>
              </a:solidFill>
              <a:latin typeface="Open Sans Light"/>
              <a:ea typeface="Open Sans Light"/>
              <a:cs typeface="Open Sans Light"/>
              <a:sym typeface="Open Sans Light"/>
            </a:endParaRPr>
          </a:p>
        </p:txBody>
      </p:sp>
      <p:sp>
        <p:nvSpPr>
          <p:cNvPr id="248" name="Google Shape;248;g25892c376f0_0_68"/>
          <p:cNvSpPr txBox="1">
            <a:spLocks noGrp="1"/>
          </p:cNvSpPr>
          <p:nvPr>
            <p:ph type="title"/>
          </p:nvPr>
        </p:nvSpPr>
        <p:spPr>
          <a:xfrm>
            <a:off x="1689839" y="-70249"/>
            <a:ext cx="9144000" cy="581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2"/>
              </a:buClr>
              <a:buSzPts val="1800"/>
              <a:buFont typeface="Open Sans"/>
              <a:buNone/>
            </a:pPr>
            <a:r>
              <a:rPr lang="en"/>
              <a:t>Preparation for Auto-testing Tools</a:t>
            </a:r>
            <a:endParaRPr/>
          </a:p>
        </p:txBody>
      </p:sp>
      <p:cxnSp>
        <p:nvCxnSpPr>
          <p:cNvPr id="249" name="Google Shape;249;g25892c376f0_0_68"/>
          <p:cNvCxnSpPr/>
          <p:nvPr/>
        </p:nvCxnSpPr>
        <p:spPr>
          <a:xfrm rot="10800000">
            <a:off x="4581765" y="1707378"/>
            <a:ext cx="993300" cy="0"/>
          </a:xfrm>
          <a:prstGeom prst="straightConnector1">
            <a:avLst/>
          </a:prstGeom>
          <a:noFill/>
          <a:ln w="9525" cap="flat" cmpd="sng">
            <a:solidFill>
              <a:schemeClr val="accent1"/>
            </a:solidFill>
            <a:prstDash val="solid"/>
            <a:miter lim="800000"/>
            <a:headEnd type="none" w="sm" len="sm"/>
            <a:tailEnd type="triangle" w="med" len="med"/>
          </a:ln>
        </p:spPr>
      </p:cxnSp>
      <p:sp>
        <p:nvSpPr>
          <p:cNvPr id="250" name="Google Shape;250;g25892c376f0_0_68"/>
          <p:cNvSpPr txBox="1"/>
          <p:nvPr/>
        </p:nvSpPr>
        <p:spPr>
          <a:xfrm>
            <a:off x="5575065" y="1682797"/>
            <a:ext cx="3568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Open Sans Light"/>
                <a:ea typeface="Open Sans Light"/>
                <a:cs typeface="Open Sans Light"/>
                <a:sym typeface="Open Sans Light"/>
              </a:rPr>
              <a:t>RAW dependence conflict without fence</a:t>
            </a:r>
            <a:endParaRPr sz="1100" b="0" i="0" u="none" strike="noStrike" cap="none">
              <a:solidFill>
                <a:srgbClr val="000000"/>
              </a:solidFill>
              <a:latin typeface="Arial"/>
              <a:ea typeface="Arial"/>
              <a:cs typeface="Arial"/>
              <a:sym typeface="Arial"/>
            </a:endParaRPr>
          </a:p>
        </p:txBody>
      </p:sp>
      <p:cxnSp>
        <p:nvCxnSpPr>
          <p:cNvPr id="251" name="Google Shape;251;g25892c376f0_0_68"/>
          <p:cNvCxnSpPr/>
          <p:nvPr/>
        </p:nvCxnSpPr>
        <p:spPr>
          <a:xfrm flipH="1">
            <a:off x="2779710" y="1844134"/>
            <a:ext cx="2700600" cy="235200"/>
          </a:xfrm>
          <a:prstGeom prst="straightConnector1">
            <a:avLst/>
          </a:prstGeom>
          <a:noFill/>
          <a:ln w="9525" cap="flat" cmpd="sng">
            <a:solidFill>
              <a:schemeClr val="accent1"/>
            </a:solidFill>
            <a:prstDash val="solid"/>
            <a:miter lim="800000"/>
            <a:headEnd type="none" w="sm" len="sm"/>
            <a:tailEnd type="triangle" w="med" len="med"/>
          </a:ln>
        </p:spPr>
      </p:cxnSp>
      <p:sp>
        <p:nvSpPr>
          <p:cNvPr id="252" name="Google Shape;252;g25892c376f0_0_68"/>
          <p:cNvSpPr txBox="1"/>
          <p:nvPr/>
        </p:nvSpPr>
        <p:spPr>
          <a:xfrm>
            <a:off x="2401849" y="2927550"/>
            <a:ext cx="4038600" cy="284700"/>
          </a:xfrm>
          <a:prstGeom prst="rect">
            <a:avLst/>
          </a:prstGeom>
          <a:solidFill>
            <a:srgbClr val="FE6632"/>
          </a:solidFill>
          <a:ln w="9525" cap="flat" cmpd="sng">
            <a:solidFill>
              <a:schemeClr val="accent1"/>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Open Sans Light"/>
                <a:ea typeface="Open Sans Light"/>
                <a:cs typeface="Open Sans Light"/>
                <a:sym typeface="Open Sans Light"/>
              </a:rPr>
              <a:t>Rose-based clang AST Rewriter for Testing</a:t>
            </a:r>
            <a:endParaRPr sz="1400" b="0" i="1" u="none" strike="noStrike" cap="none">
              <a:solidFill>
                <a:schemeClr val="dk1"/>
              </a:solidFill>
              <a:latin typeface="Open Sans Light"/>
              <a:ea typeface="Open Sans Light"/>
              <a:cs typeface="Open Sans Light"/>
              <a:sym typeface="Open Sans Light"/>
            </a:endParaRPr>
          </a:p>
        </p:txBody>
      </p:sp>
      <p:sp>
        <p:nvSpPr>
          <p:cNvPr id="253" name="Google Shape;253;g25892c376f0_0_68"/>
          <p:cNvSpPr txBox="1"/>
          <p:nvPr/>
        </p:nvSpPr>
        <p:spPr>
          <a:xfrm>
            <a:off x="342999" y="5434240"/>
            <a:ext cx="82647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Open Sans Light"/>
                <a:ea typeface="Open Sans Light"/>
                <a:cs typeface="Open Sans Light"/>
                <a:sym typeface="Open Sans Light"/>
              </a:rPr>
              <a:t>--&gt; Use ROSE Plugin for clang/ASTRewriter Translation to Scale Tests to Full Application Program having Kokkos rather than Standalone Kokkos Program</a:t>
            </a:r>
            <a:endParaRPr sz="800" b="0" i="0" u="none" strike="noStrike" cap="none">
              <a:solidFill>
                <a:schemeClr val="dk1"/>
              </a:solidFill>
              <a:latin typeface="Open Sans Light"/>
              <a:ea typeface="Open Sans Light"/>
              <a:cs typeface="Open Sans Light"/>
              <a:sym typeface="Open Sans Light"/>
            </a:endParaRPr>
          </a:p>
        </p:txBody>
      </p:sp>
      <p:sp>
        <p:nvSpPr>
          <p:cNvPr id="243" name="Google Shape;243;g25892c376f0_0_68"/>
          <p:cNvSpPr/>
          <p:nvPr/>
        </p:nvSpPr>
        <p:spPr>
          <a:xfrm>
            <a:off x="2003471" y="4254075"/>
            <a:ext cx="4635600" cy="622200"/>
          </a:xfrm>
          <a:prstGeom prst="rect">
            <a:avLst/>
          </a:prstGeom>
          <a:solidFill>
            <a:srgbClr val="F2F2F2"/>
          </a:solidFill>
          <a:ln w="9525" cap="flat" cmpd="sng">
            <a:solidFill>
              <a:srgbClr val="3C3C3C"/>
            </a:solidFill>
            <a:prstDash val="solid"/>
            <a:round/>
            <a:headEnd type="none" w="sm" len="sm"/>
            <a:tailEnd type="none" w="sm" len="sm"/>
          </a:ln>
        </p:spPr>
        <p:txBody>
          <a:bodyPr spcFirstLastPara="1" wrap="square" lIns="67500" tIns="33750" rIns="67500" bIns="3375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Equivalent Kokkos Program for auto-testing</a:t>
            </a:r>
            <a:endParaRPr sz="1800" b="0" i="0" u="none" strike="noStrike" cap="none">
              <a:solidFill>
                <a:schemeClr val="dk1"/>
              </a:solidFill>
              <a:latin typeface="Arial"/>
              <a:ea typeface="Arial"/>
              <a:cs typeface="Arial"/>
              <a:sym typeface="Arial"/>
            </a:endParaRPr>
          </a:p>
        </p:txBody>
      </p:sp>
      <p:sp>
        <p:nvSpPr>
          <p:cNvPr id="254" name="Google Shape;254;g25892c376f0_0_68"/>
          <p:cNvSpPr/>
          <p:nvPr/>
        </p:nvSpPr>
        <p:spPr>
          <a:xfrm rot="-5400000">
            <a:off x="-84425" y="4093550"/>
            <a:ext cx="1119000" cy="446700"/>
          </a:xfrm>
          <a:prstGeom prst="rect">
            <a:avLst/>
          </a:prstGeom>
          <a:noFill/>
          <a:ln>
            <a:noFill/>
          </a:ln>
        </p:spPr>
        <p:txBody>
          <a:bodyPr spcFirstLastPara="1" wrap="square" lIns="67500" tIns="33750" rIns="67500" bIns="33750" anchor="t" anchorCtr="0">
            <a:noAutofit/>
          </a:bodyPr>
          <a:lstStyle/>
          <a:p>
            <a:pPr marL="0" marR="0" lvl="0" indent="0" algn="l" rtl="0">
              <a:lnSpc>
                <a:spcPct val="100000"/>
              </a:lnSpc>
              <a:spcBef>
                <a:spcPts val="0"/>
              </a:spcBef>
              <a:spcAft>
                <a:spcPts val="0"/>
              </a:spcAft>
              <a:buClr>
                <a:srgbClr val="3C3C3C"/>
              </a:buClr>
              <a:buSzPts val="1200"/>
              <a:buFont typeface="Open Sans Light"/>
              <a:buNone/>
            </a:pPr>
            <a:r>
              <a:rPr lang="en" sz="1200" b="1" i="0" u="none" strike="noStrike" cap="none">
                <a:solidFill>
                  <a:srgbClr val="3C3C3C"/>
                </a:solidFill>
                <a:latin typeface="Open Sans Light"/>
                <a:ea typeface="Open Sans Light"/>
                <a:cs typeface="Open Sans Light"/>
                <a:sym typeface="Open Sans Light"/>
              </a:rPr>
              <a:t>Kokkos Translations</a:t>
            </a:r>
            <a:endParaRPr sz="1200" b="0" i="0" u="none" strike="noStrike" cap="none">
              <a:solidFill>
                <a:schemeClr val="dk1"/>
              </a:solidFill>
              <a:latin typeface="Arial"/>
              <a:ea typeface="Arial"/>
              <a:cs typeface="Arial"/>
              <a:sym typeface="Arial"/>
            </a:endParaRPr>
          </a:p>
        </p:txBody>
      </p:sp>
      <p:sp>
        <p:nvSpPr>
          <p:cNvPr id="255" name="Google Shape;255;g25892c376f0_0_68"/>
          <p:cNvSpPr txBox="1"/>
          <p:nvPr/>
        </p:nvSpPr>
        <p:spPr>
          <a:xfrm>
            <a:off x="1591408" y="2461847"/>
            <a:ext cx="298800" cy="228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Open Sans Light"/>
                <a:ea typeface="Open Sans Light"/>
                <a:cs typeface="Open Sans Light"/>
                <a:sym typeface="Open Sans Light"/>
              </a:rPr>
              <a:t>1</a:t>
            </a:r>
            <a:endParaRPr sz="1100" b="0" i="0" u="none" strike="noStrike" cap="none">
              <a:solidFill>
                <a:srgbClr val="000000"/>
              </a:solidFill>
              <a:latin typeface="Arial"/>
              <a:ea typeface="Arial"/>
              <a:cs typeface="Arial"/>
              <a:sym typeface="Arial"/>
            </a:endParaRPr>
          </a:p>
        </p:txBody>
      </p:sp>
      <p:sp>
        <p:nvSpPr>
          <p:cNvPr id="256" name="Google Shape;256;g25892c376f0_0_68"/>
          <p:cNvSpPr txBox="1"/>
          <p:nvPr/>
        </p:nvSpPr>
        <p:spPr>
          <a:xfrm>
            <a:off x="5170205" y="2541888"/>
            <a:ext cx="298800" cy="228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257" name="Google Shape;257;g25892c376f0_0_68"/>
          <p:cNvSpPr txBox="1">
            <a:spLocks noGrp="1"/>
          </p:cNvSpPr>
          <p:nvPr>
            <p:ph type="body" idx="1"/>
          </p:nvPr>
        </p:nvSpPr>
        <p:spPr>
          <a:xfrm>
            <a:off x="7067100" y="2826963"/>
            <a:ext cx="4260300" cy="1498800"/>
          </a:xfrm>
          <a:prstGeom prst="rect">
            <a:avLst/>
          </a:prstGeom>
          <a:noFill/>
          <a:ln>
            <a:noFill/>
          </a:ln>
        </p:spPr>
        <p:txBody>
          <a:bodyPr spcFirstLastPara="1" wrap="square" lIns="0" tIns="34275" rIns="0" bIns="34275" anchor="t" anchorCtr="0">
            <a:normAutofit/>
          </a:bodyPr>
          <a:lstStyle/>
          <a:p>
            <a:pPr marL="457200" lvl="0" indent="-317500" algn="l" rtl="0">
              <a:lnSpc>
                <a:spcPct val="90000"/>
              </a:lnSpc>
              <a:spcBef>
                <a:spcPts val="800"/>
              </a:spcBef>
              <a:spcAft>
                <a:spcPts val="0"/>
              </a:spcAft>
              <a:buSzPts val="1400"/>
              <a:buAutoNum type="arabicPeriod"/>
            </a:pPr>
            <a:r>
              <a:rPr lang="en"/>
              <a:t>Rule based </a:t>
            </a:r>
            <a:endParaRPr/>
          </a:p>
          <a:p>
            <a:pPr marL="457200" lvl="0" indent="-317500" algn="l" rtl="0">
              <a:lnSpc>
                <a:spcPct val="90000"/>
              </a:lnSpc>
              <a:spcBef>
                <a:spcPts val="0"/>
              </a:spcBef>
              <a:spcAft>
                <a:spcPts val="0"/>
              </a:spcAft>
              <a:buSzPts val="1400"/>
              <a:buAutoNum type="arabicPeriod"/>
            </a:pPr>
            <a:r>
              <a:rPr lang="en"/>
              <a:t>knowledge based </a:t>
            </a:r>
            <a:endParaRPr/>
          </a:p>
          <a:p>
            <a:pPr marL="457200" lvl="0" indent="-317500" algn="l" rtl="0">
              <a:lnSpc>
                <a:spcPct val="90000"/>
              </a:lnSpc>
              <a:spcBef>
                <a:spcPts val="0"/>
              </a:spcBef>
              <a:spcAft>
                <a:spcPts val="0"/>
              </a:spcAft>
              <a:buSzPts val="1400"/>
              <a:buAutoNum type="arabicPeriod"/>
            </a:pPr>
            <a:r>
              <a:rPr lang="en"/>
              <a:t>Feedback</a:t>
            </a:r>
            <a:endParaRPr/>
          </a:p>
          <a:p>
            <a:pPr marL="0" lvl="0" indent="0" algn="l" rtl="0">
              <a:lnSpc>
                <a:spcPct val="90000"/>
              </a:lnSpc>
              <a:spcBef>
                <a:spcPts val="800"/>
              </a:spcBef>
              <a:spcAft>
                <a:spcPts val="0"/>
              </a:spcAft>
              <a:buSzPts val="1400"/>
              <a:buNone/>
            </a:pPr>
            <a:endParaRPr/>
          </a:p>
          <a:p>
            <a:pPr marL="0" lvl="0" indent="0" algn="l" rtl="0">
              <a:lnSpc>
                <a:spcPct val="90000"/>
              </a:lnSpc>
              <a:spcBef>
                <a:spcPts val="800"/>
              </a:spcBef>
              <a:spcAft>
                <a:spcPts val="0"/>
              </a:spcAft>
              <a:buSzPts val="1400"/>
              <a:buNone/>
            </a:pPr>
            <a:r>
              <a:rPr lang="en"/>
              <a:t>→ Explainable AI</a:t>
            </a:r>
            <a:endParaRPr/>
          </a:p>
        </p:txBody>
      </p:sp>
      <p:sp>
        <p:nvSpPr>
          <p:cNvPr id="258" name="Google Shape;258;g25892c376f0_0_68"/>
          <p:cNvSpPr txBox="1"/>
          <p:nvPr/>
        </p:nvSpPr>
        <p:spPr>
          <a:xfrm>
            <a:off x="1348160" y="4876275"/>
            <a:ext cx="8346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dirty="0">
                <a:solidFill>
                  <a:srgbClr val="000000"/>
                </a:solidFill>
                <a:latin typeface="Arial"/>
                <a:ea typeface="Arial"/>
                <a:cs typeface="Arial"/>
                <a:sym typeface="Arial"/>
              </a:rPr>
              <a:t>https://</a:t>
            </a:r>
            <a:r>
              <a:rPr lang="en" sz="1100" b="0" i="0" u="none" strike="noStrike" cap="none" dirty="0" err="1">
                <a:solidFill>
                  <a:srgbClr val="000000"/>
                </a:solidFill>
                <a:latin typeface="Arial"/>
                <a:ea typeface="Arial"/>
                <a:cs typeface="Arial"/>
                <a:sym typeface="Arial"/>
              </a:rPr>
              <a:t>www.cs.cmu.edu</a:t>
            </a:r>
            <a:r>
              <a:rPr lang="en" sz="1100" b="0" i="0" u="none" strike="noStrike" cap="none" dirty="0">
                <a:solidFill>
                  <a:srgbClr val="000000"/>
                </a:solidFill>
                <a:latin typeface="Arial"/>
                <a:ea typeface="Arial"/>
                <a:cs typeface="Arial"/>
                <a:sym typeface="Arial"/>
              </a:rPr>
              <a:t>/~</a:t>
            </a:r>
            <a:r>
              <a:rPr lang="en" sz="1100" b="0" i="0" u="none" strike="noStrike" cap="none" dirty="0" err="1">
                <a:solidFill>
                  <a:srgbClr val="000000"/>
                </a:solidFill>
                <a:latin typeface="Arial"/>
                <a:ea typeface="Arial"/>
                <a:cs typeface="Arial"/>
                <a:sym typeface="Arial"/>
              </a:rPr>
              <a:t>aldrich</a:t>
            </a:r>
            <a:r>
              <a:rPr lang="en" sz="1100" b="0" i="0" u="none" strike="noStrike" cap="none" dirty="0">
                <a:solidFill>
                  <a:srgbClr val="000000"/>
                </a:solidFill>
                <a:latin typeface="Arial"/>
                <a:ea typeface="Arial"/>
                <a:cs typeface="Arial"/>
                <a:sym typeface="Arial"/>
              </a:rPr>
              <a:t>/courses/17-355-18sp/notes/notes14-symbolic-execution.pdf</a:t>
            </a:r>
            <a:endParaRPr sz="1100" b="0" i="0" u="none" strike="noStrike" cap="none" dirty="0">
              <a:solidFill>
                <a:srgbClr val="000000"/>
              </a:solidFill>
              <a:latin typeface="Arial"/>
              <a:ea typeface="Arial"/>
              <a:cs typeface="Arial"/>
              <a:sym typeface="Arial"/>
            </a:endParaRPr>
          </a:p>
        </p:txBody>
      </p:sp>
      <p:pic>
        <p:nvPicPr>
          <p:cNvPr id="15" name="Audio 14">
            <a:extLst>
              <a:ext uri="{FF2B5EF4-FFF2-40B4-BE49-F238E27FC236}">
                <a16:creationId xmlns:a16="http://schemas.microsoft.com/office/drawing/2014/main" id="{CEC90189-96D8-CF53-1810-A2B92E889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12928">
        <p:fade/>
      </p:transition>
    </mc:Choice>
    <mc:Fallback xmlns="">
      <p:transition spd="med" advTm="1129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31283719c6_0_9"/>
          <p:cNvSpPr/>
          <p:nvPr/>
        </p:nvSpPr>
        <p:spPr>
          <a:xfrm>
            <a:off x="4933175" y="916600"/>
            <a:ext cx="3677400" cy="2128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g231283719c6_0_9"/>
          <p:cNvSpPr txBox="1">
            <a:spLocks noGrp="1"/>
          </p:cNvSpPr>
          <p:nvPr>
            <p:ph type="title"/>
          </p:nvPr>
        </p:nvSpPr>
        <p:spPr>
          <a:xfrm>
            <a:off x="1405375" y="123118"/>
            <a:ext cx="7572300" cy="581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dirty="0"/>
              <a:t>Automated AI-driven DoE’s HPC Software CI  </a:t>
            </a:r>
            <a:endParaRPr dirty="0"/>
          </a:p>
        </p:txBody>
      </p:sp>
      <p:sp>
        <p:nvSpPr>
          <p:cNvPr id="265" name="Google Shape;265;g231283719c6_0_9"/>
          <p:cNvSpPr txBox="1">
            <a:spLocks noGrp="1"/>
          </p:cNvSpPr>
          <p:nvPr>
            <p:ph type="body" idx="1"/>
          </p:nvPr>
        </p:nvSpPr>
        <p:spPr>
          <a:xfrm>
            <a:off x="244421" y="1096550"/>
            <a:ext cx="4376700" cy="3442800"/>
          </a:xfrm>
          <a:prstGeom prst="rect">
            <a:avLst/>
          </a:prstGeom>
        </p:spPr>
        <p:txBody>
          <a:bodyPr spcFirstLastPara="1" wrap="square" lIns="0" tIns="34275" rIns="0" bIns="34275" anchor="t" anchorCtr="0">
            <a:normAutofit/>
          </a:bodyPr>
          <a:lstStyle/>
          <a:p>
            <a:pPr marL="457200" lvl="0" indent="-317500" algn="l" rtl="0">
              <a:spcBef>
                <a:spcPts val="800"/>
              </a:spcBef>
              <a:spcAft>
                <a:spcPts val="0"/>
              </a:spcAft>
              <a:buSzPts val="1400"/>
              <a:buChar char="●"/>
            </a:pPr>
            <a:r>
              <a:rPr lang="en" dirty="0"/>
              <a:t>Contiguous Integration processes have been an essential part of E4S in ECP as well as other DoE Systems Software Projects </a:t>
            </a:r>
            <a:endParaRPr dirty="0"/>
          </a:p>
          <a:p>
            <a:pPr marL="457200" lvl="0" indent="-317500" algn="l" rtl="0">
              <a:spcBef>
                <a:spcPts val="0"/>
              </a:spcBef>
              <a:spcAft>
                <a:spcPts val="0"/>
              </a:spcAft>
              <a:buSzPts val="1400"/>
              <a:buChar char="●"/>
            </a:pPr>
            <a:r>
              <a:rPr lang="en" dirty="0" err="1"/>
              <a:t>Spack</a:t>
            </a:r>
            <a:r>
              <a:rPr lang="en" dirty="0"/>
              <a:t> packaging is a critical piece of the success story of </a:t>
            </a:r>
            <a:r>
              <a:rPr lang="en" dirty="0" err="1"/>
              <a:t>Exascale</a:t>
            </a:r>
            <a:r>
              <a:rPr lang="en" dirty="0"/>
              <a:t> Computing Project Deployment of Applications onto </a:t>
            </a:r>
            <a:r>
              <a:rPr lang="en" dirty="0" err="1"/>
              <a:t>Exascale</a:t>
            </a:r>
            <a:r>
              <a:rPr lang="en" dirty="0"/>
              <a:t> Platforms </a:t>
            </a:r>
            <a:endParaRPr dirty="0"/>
          </a:p>
          <a:p>
            <a:pPr marL="457200" lvl="0" indent="-317500" algn="l" rtl="0">
              <a:spcBef>
                <a:spcPts val="0"/>
              </a:spcBef>
              <a:spcAft>
                <a:spcPts val="0"/>
              </a:spcAft>
              <a:buSzPts val="1400"/>
              <a:buChar char="●"/>
            </a:pPr>
            <a:r>
              <a:rPr lang="en" dirty="0"/>
              <a:t>Cloud providers have already started to capitalize on generative AI/ML for automated build systems and continuous testing and delivery</a:t>
            </a:r>
            <a:r>
              <a:rPr lang="en" baseline="30000" dirty="0"/>
              <a:t>1</a:t>
            </a:r>
            <a:endParaRPr baseline="30000" dirty="0"/>
          </a:p>
          <a:p>
            <a:pPr marL="457200" lvl="0" indent="-317500" algn="l" rtl="0">
              <a:spcBef>
                <a:spcPts val="0"/>
              </a:spcBef>
              <a:spcAft>
                <a:spcPts val="0"/>
              </a:spcAft>
              <a:buSzPts val="1400"/>
              <a:buChar char="●"/>
            </a:pPr>
            <a:r>
              <a:rPr lang="en" dirty="0"/>
              <a:t>Can the DoE do so in a trusted manner as well for its science applications? </a:t>
            </a:r>
            <a:endParaRPr dirty="0"/>
          </a:p>
        </p:txBody>
      </p:sp>
      <p:sp>
        <p:nvSpPr>
          <p:cNvPr id="266" name="Google Shape;266;g231283719c6_0_9"/>
          <p:cNvSpPr txBox="1"/>
          <p:nvPr/>
        </p:nvSpPr>
        <p:spPr>
          <a:xfrm>
            <a:off x="4933175" y="3595200"/>
            <a:ext cx="4112400" cy="9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Open Question</a:t>
            </a:r>
            <a:r>
              <a:rPr lang="en">
                <a:latin typeface="Open Sans"/>
                <a:ea typeface="Open Sans"/>
                <a:cs typeface="Open Sans"/>
                <a:sym typeface="Open Sans"/>
              </a:rPr>
              <a:t>: needs more investigation, certain security risks involved </a:t>
            </a:r>
            <a:endParaRPr>
              <a:latin typeface="Open Sans"/>
              <a:ea typeface="Open Sans"/>
              <a:cs typeface="Open Sans"/>
              <a:sym typeface="Open Sans"/>
            </a:endParaRPr>
          </a:p>
        </p:txBody>
      </p:sp>
      <p:sp>
        <p:nvSpPr>
          <p:cNvPr id="267" name="Google Shape;267;g231283719c6_0_9"/>
          <p:cNvSpPr txBox="1"/>
          <p:nvPr/>
        </p:nvSpPr>
        <p:spPr>
          <a:xfrm>
            <a:off x="5327125" y="916600"/>
            <a:ext cx="3209400" cy="20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Open Sans"/>
                <a:ea typeface="Open Sans"/>
                <a:cs typeface="Open Sans"/>
                <a:sym typeface="Open Sans"/>
              </a:rPr>
              <a:t>Test </a:t>
            </a:r>
            <a:r>
              <a:rPr lang="en" b="1" dirty="0" err="1">
                <a:latin typeface="Open Sans"/>
                <a:ea typeface="Open Sans"/>
                <a:cs typeface="Open Sans"/>
                <a:sym typeface="Open Sans"/>
              </a:rPr>
              <a:t>Kokkos</a:t>
            </a:r>
            <a:r>
              <a:rPr lang="en" b="1" dirty="0">
                <a:latin typeface="Open Sans"/>
                <a:ea typeface="Open Sans"/>
                <a:cs typeface="Open Sans"/>
                <a:sym typeface="Open Sans"/>
              </a:rPr>
              <a:t> with backend parameters:</a:t>
            </a:r>
            <a:r>
              <a:rPr lang="en" dirty="0">
                <a:latin typeface="Open Sans"/>
                <a:ea typeface="Open Sans"/>
                <a:cs typeface="Open Sans"/>
                <a:sym typeface="Open Sans"/>
              </a:rPr>
              <a:t> new OpenMP host backend loop scheduling, CUDA backend</a:t>
            </a:r>
            <a:endParaRPr dirty="0">
              <a:latin typeface="Open Sans"/>
              <a:ea typeface="Open Sans"/>
              <a:cs typeface="Open Sans"/>
              <a:sym typeface="Open Sans"/>
            </a:endParaRPr>
          </a:p>
          <a:p>
            <a:pPr marL="0" lvl="0" indent="0" algn="l" rtl="0">
              <a:spcBef>
                <a:spcPts val="0"/>
              </a:spcBef>
              <a:spcAft>
                <a:spcPts val="0"/>
              </a:spcAft>
              <a:buNone/>
            </a:pPr>
            <a:r>
              <a:rPr lang="en" b="1" dirty="0">
                <a:latin typeface="Open Sans"/>
                <a:ea typeface="Open Sans"/>
                <a:cs typeface="Open Sans"/>
                <a:sym typeface="Open Sans"/>
              </a:rPr>
              <a:t>Platforms:  </a:t>
            </a:r>
            <a:r>
              <a:rPr lang="en" dirty="0">
                <a:latin typeface="Open Sans"/>
                <a:ea typeface="Open Sans"/>
                <a:cs typeface="Open Sans"/>
                <a:sym typeface="Open Sans"/>
              </a:rPr>
              <a:t>all cloud platforms and DoE platforms starting with El Capitan </a:t>
            </a:r>
            <a:endParaRPr dirty="0">
              <a:latin typeface="Open Sans"/>
              <a:ea typeface="Open Sans"/>
              <a:cs typeface="Open Sans"/>
              <a:sym typeface="Open Sans"/>
            </a:endParaRPr>
          </a:p>
        </p:txBody>
      </p:sp>
      <p:sp>
        <p:nvSpPr>
          <p:cNvPr id="268" name="Google Shape;268;g231283719c6_0_9"/>
          <p:cNvSpPr txBox="1"/>
          <p:nvPr/>
        </p:nvSpPr>
        <p:spPr>
          <a:xfrm>
            <a:off x="1502125" y="4539350"/>
            <a:ext cx="542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1: https://www.harness.io/blog/applying-ml-ci-cd-pipelines</a:t>
            </a:r>
            <a:endParaRPr/>
          </a:p>
        </p:txBody>
      </p:sp>
      <p:cxnSp>
        <p:nvCxnSpPr>
          <p:cNvPr id="269" name="Google Shape;269;g231283719c6_0_9"/>
          <p:cNvCxnSpPr/>
          <p:nvPr/>
        </p:nvCxnSpPr>
        <p:spPr>
          <a:xfrm>
            <a:off x="6706300" y="3045400"/>
            <a:ext cx="8100" cy="492600"/>
          </a:xfrm>
          <a:prstGeom prst="straightConnector1">
            <a:avLst/>
          </a:prstGeom>
          <a:noFill/>
          <a:ln w="9525" cap="flat" cmpd="sng">
            <a:solidFill>
              <a:schemeClr val="dk2"/>
            </a:solidFill>
            <a:prstDash val="solid"/>
            <a:round/>
            <a:headEnd type="none" w="med" len="med"/>
            <a:tailEnd type="triangle" w="med" len="med"/>
          </a:ln>
        </p:spPr>
      </p:cxnSp>
      <p:pic>
        <p:nvPicPr>
          <p:cNvPr id="21" name="Audio 20">
            <a:extLst>
              <a:ext uri="{FF2B5EF4-FFF2-40B4-BE49-F238E27FC236}">
                <a16:creationId xmlns:a16="http://schemas.microsoft.com/office/drawing/2014/main" id="{9D5E4E3B-4A8C-45AC-3E6C-B4C987D7C3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86448">
        <p:fade/>
      </p:transition>
    </mc:Choice>
    <mc:Fallback xmlns="">
      <p:transition spd="med" advTm="864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25892c376f0_0_130"/>
          <p:cNvSpPr txBox="1">
            <a:spLocks noGrp="1"/>
          </p:cNvSpPr>
          <p:nvPr>
            <p:ph type="ctrTitle"/>
          </p:nvPr>
        </p:nvSpPr>
        <p:spPr>
          <a:xfrm>
            <a:off x="698989" y="2189285"/>
            <a:ext cx="3448800" cy="13254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700"/>
              <a:buNone/>
            </a:pPr>
            <a:r>
              <a:rPr lang="en" dirty="0"/>
              <a:t>Improving</a:t>
            </a:r>
            <a:endParaRPr dirty="0"/>
          </a:p>
        </p:txBody>
      </p:sp>
      <p:pic>
        <p:nvPicPr>
          <p:cNvPr id="11" name="Audio 10">
            <a:extLst>
              <a:ext uri="{FF2B5EF4-FFF2-40B4-BE49-F238E27FC236}">
                <a16:creationId xmlns:a16="http://schemas.microsoft.com/office/drawing/2014/main" id="{EDCCDD87-BE1F-6C88-1110-E9880DD00E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474">
        <p:fade/>
      </p:transition>
    </mc:Choice>
    <mc:Fallback xmlns="">
      <p:transition spd="med" advTm="44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57" name="Rectangle 256">
            <a:extLst>
              <a:ext uri="{FF2B5EF4-FFF2-40B4-BE49-F238E27FC236}">
                <a16:creationId xmlns:a16="http://schemas.microsoft.com/office/drawing/2014/main" id="{91323F49-1E9B-91B8-930A-652E96A1B3EA}"/>
              </a:ext>
            </a:extLst>
          </p:cNvPr>
          <p:cNvSpPr/>
          <p:nvPr/>
        </p:nvSpPr>
        <p:spPr>
          <a:xfrm>
            <a:off x="5408285" y="2145853"/>
            <a:ext cx="3395687" cy="251804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2" name="Rectangle 61">
            <a:extLst>
              <a:ext uri="{FF2B5EF4-FFF2-40B4-BE49-F238E27FC236}">
                <a16:creationId xmlns:a16="http://schemas.microsoft.com/office/drawing/2014/main" id="{F4F108DE-F3C0-2DFE-E1BC-23BAE3B3A813}"/>
              </a:ext>
            </a:extLst>
          </p:cNvPr>
          <p:cNvSpPr/>
          <p:nvPr/>
        </p:nvSpPr>
        <p:spPr>
          <a:xfrm>
            <a:off x="5872145" y="798074"/>
            <a:ext cx="2452298" cy="1052250"/>
          </a:xfrm>
          <a:prstGeom prst="rect">
            <a:avLst/>
          </a:prstGeom>
          <a:solidFill>
            <a:schemeClr val="dk1">
              <a:alpha val="50000"/>
            </a:schemeClr>
          </a:solidFill>
          <a:ln>
            <a:solidFill>
              <a:schemeClr val="tx1">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9" name="Google Shape;279;g22ee1fe0bed_0_34"/>
          <p:cNvSpPr txBox="1">
            <a:spLocks noGrp="1"/>
          </p:cNvSpPr>
          <p:nvPr>
            <p:ph type="title"/>
          </p:nvPr>
        </p:nvSpPr>
        <p:spPr>
          <a:xfrm>
            <a:off x="978573" y="59825"/>
            <a:ext cx="7473600" cy="572700"/>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SzPts val="2100"/>
              <a:buNone/>
            </a:pPr>
            <a:r>
              <a:rPr lang="en" dirty="0"/>
              <a:t>Autotuning of Performance Parameters of </a:t>
            </a:r>
            <a:r>
              <a:rPr lang="en" dirty="0" err="1"/>
              <a:t>Kokkos</a:t>
            </a:r>
            <a:r>
              <a:rPr lang="en" dirty="0"/>
              <a:t> Programs </a:t>
            </a:r>
            <a:endParaRPr dirty="0"/>
          </a:p>
        </p:txBody>
      </p:sp>
      <p:sp>
        <p:nvSpPr>
          <p:cNvPr id="280" name="Google Shape;280;g22ee1fe0bed_0_34"/>
          <p:cNvSpPr txBox="1">
            <a:spLocks noGrp="1"/>
          </p:cNvSpPr>
          <p:nvPr>
            <p:ph type="body" idx="1"/>
          </p:nvPr>
        </p:nvSpPr>
        <p:spPr>
          <a:xfrm>
            <a:off x="144211" y="953297"/>
            <a:ext cx="5047952" cy="3935573"/>
          </a:xfrm>
          <a:prstGeom prst="rect">
            <a:avLst/>
          </a:prstGeom>
          <a:noFill/>
          <a:ln>
            <a:noFill/>
          </a:ln>
        </p:spPr>
        <p:txBody>
          <a:bodyPr spcFirstLastPara="1" wrap="square" lIns="68575" tIns="68575" rIns="68575" bIns="68575" anchor="t" anchorCtr="0">
            <a:normAutofit/>
          </a:bodyPr>
          <a:lstStyle/>
          <a:p>
            <a:pPr marL="457200" lvl="0" indent="-317500" algn="l" rtl="0">
              <a:lnSpc>
                <a:spcPct val="100000"/>
              </a:lnSpc>
              <a:spcBef>
                <a:spcPts val="0"/>
              </a:spcBef>
              <a:spcAft>
                <a:spcPts val="0"/>
              </a:spcAft>
              <a:buSzPts val="1400"/>
              <a:buChar char="■"/>
            </a:pPr>
            <a:r>
              <a:rPr lang="en" b="1" dirty="0"/>
              <a:t>Problem</a:t>
            </a:r>
            <a:r>
              <a:rPr lang="en" dirty="0"/>
              <a:t>: Numerous Strategies for code rearrangement and algorithm rearrangement done by application programmer for HPC </a:t>
            </a:r>
            <a:endParaRPr dirty="0"/>
          </a:p>
          <a:p>
            <a:pPr marL="914400" lvl="1" indent="-298450" algn="l" rtl="0">
              <a:lnSpc>
                <a:spcPct val="100000"/>
              </a:lnSpc>
              <a:spcBef>
                <a:spcPts val="0"/>
              </a:spcBef>
              <a:spcAft>
                <a:spcPts val="0"/>
              </a:spcAft>
              <a:buSzPts val="1100"/>
              <a:buChar char="●"/>
            </a:pPr>
            <a:r>
              <a:rPr lang="en" dirty="0"/>
              <a:t>Tiling on Devices </a:t>
            </a:r>
            <a:endParaRPr dirty="0"/>
          </a:p>
          <a:p>
            <a:pPr marL="914400" lvl="1" indent="-298450" algn="l" rtl="0">
              <a:lnSpc>
                <a:spcPct val="100000"/>
              </a:lnSpc>
              <a:spcBef>
                <a:spcPts val="0"/>
              </a:spcBef>
              <a:spcAft>
                <a:spcPts val="0"/>
              </a:spcAft>
              <a:buSzPts val="1100"/>
              <a:buChar char="●"/>
            </a:pPr>
            <a:r>
              <a:rPr lang="en" dirty="0"/>
              <a:t>Loop scheduling on host</a:t>
            </a:r>
            <a:endParaRPr dirty="0"/>
          </a:p>
          <a:p>
            <a:pPr marL="914400" lvl="1" indent="-298450" algn="l" rtl="0">
              <a:lnSpc>
                <a:spcPct val="100000"/>
              </a:lnSpc>
              <a:spcBef>
                <a:spcPts val="0"/>
              </a:spcBef>
              <a:spcAft>
                <a:spcPts val="0"/>
              </a:spcAft>
              <a:buSzPts val="1100"/>
              <a:buChar char="●"/>
            </a:pPr>
            <a:r>
              <a:rPr lang="en" dirty="0"/>
              <a:t>Memory allocation of various memory spaces </a:t>
            </a:r>
            <a:endParaRPr dirty="0"/>
          </a:p>
          <a:p>
            <a:pPr marL="914400" lvl="1" indent="-298450" algn="l" rtl="0">
              <a:lnSpc>
                <a:spcPct val="100000"/>
              </a:lnSpc>
              <a:spcBef>
                <a:spcPts val="0"/>
              </a:spcBef>
              <a:spcAft>
                <a:spcPts val="0"/>
              </a:spcAft>
              <a:buSzPts val="1100"/>
              <a:buChar char="●"/>
            </a:pPr>
            <a:r>
              <a:rPr lang="en" dirty="0"/>
              <a:t>Threads per device to offload to</a:t>
            </a:r>
            <a:endParaRPr dirty="0"/>
          </a:p>
          <a:p>
            <a:pPr marL="914400" lvl="1" indent="-298450" algn="l" rtl="0">
              <a:lnSpc>
                <a:spcPct val="100000"/>
              </a:lnSpc>
              <a:spcBef>
                <a:spcPts val="0"/>
              </a:spcBef>
              <a:spcAft>
                <a:spcPts val="0"/>
              </a:spcAft>
              <a:buSzPts val="1100"/>
              <a:buChar char="●"/>
            </a:pPr>
            <a:r>
              <a:rPr lang="en" dirty="0"/>
              <a:t>Parallelism parameters (team size, block size) </a:t>
            </a:r>
          </a:p>
          <a:p>
            <a:pPr indent="-298450">
              <a:lnSpc>
                <a:spcPct val="100000"/>
              </a:lnSpc>
              <a:buSzPts val="1100"/>
            </a:pPr>
            <a:r>
              <a:rPr lang="en" dirty="0">
                <a:sym typeface="Wingdings" pitchFamily="2" charset="2"/>
              </a:rPr>
              <a:t> Many configurations, find optimal</a:t>
            </a:r>
            <a:endParaRPr lang="en" dirty="0"/>
          </a:p>
        </p:txBody>
      </p:sp>
      <p:sp>
        <p:nvSpPr>
          <p:cNvPr id="3" name="TextBox 2">
            <a:extLst>
              <a:ext uri="{FF2B5EF4-FFF2-40B4-BE49-F238E27FC236}">
                <a16:creationId xmlns:a16="http://schemas.microsoft.com/office/drawing/2014/main" id="{CDADDAC1-1DC3-BE26-AB54-86537A0DB058}"/>
              </a:ext>
            </a:extLst>
          </p:cNvPr>
          <p:cNvSpPr txBox="1"/>
          <p:nvPr/>
        </p:nvSpPr>
        <p:spPr>
          <a:xfrm>
            <a:off x="223752" y="3022468"/>
            <a:ext cx="4572000" cy="1815882"/>
          </a:xfrm>
          <a:prstGeom prst="rect">
            <a:avLst/>
          </a:prstGeom>
          <a:noFill/>
        </p:spPr>
        <p:txBody>
          <a:bodyPr wrap="square">
            <a:spAutoFit/>
          </a:bodyPr>
          <a:lstStyle/>
          <a:p>
            <a:pPr marL="457200" lvl="0" indent="-317500" algn="l" rtl="0">
              <a:lnSpc>
                <a:spcPct val="100000"/>
              </a:lnSpc>
              <a:spcBef>
                <a:spcPts val="0"/>
              </a:spcBef>
              <a:spcAft>
                <a:spcPts val="0"/>
              </a:spcAft>
              <a:buSzPts val="1400"/>
              <a:buChar char="■"/>
            </a:pPr>
            <a:r>
              <a:rPr lang="en-US" b="1" dirty="0"/>
              <a:t>Existing Strategies</a:t>
            </a:r>
            <a:r>
              <a:rPr lang="en-US" dirty="0"/>
              <a:t>: identify knobs, i.e., control points, and tune</a:t>
            </a:r>
          </a:p>
          <a:p>
            <a:pPr marL="457200" lvl="0" indent="-317500" algn="l" rtl="0">
              <a:lnSpc>
                <a:spcPct val="100000"/>
              </a:lnSpc>
              <a:spcBef>
                <a:spcPts val="0"/>
              </a:spcBef>
              <a:spcAft>
                <a:spcPts val="0"/>
              </a:spcAft>
              <a:buSzPts val="1400"/>
              <a:buChar char="■"/>
            </a:pPr>
            <a:r>
              <a:rPr lang="en-US" sz="1400" b="1" dirty="0"/>
              <a:t>Question from AI/ML point of view</a:t>
            </a:r>
            <a:r>
              <a:rPr lang="en-US" sz="1400" dirty="0"/>
              <a:t>: how do we tune each of these parameters intelligently without human intervention? </a:t>
            </a:r>
            <a:r>
              <a:rPr lang="en-US" dirty="0"/>
              <a:t> </a:t>
            </a:r>
          </a:p>
          <a:p>
            <a:pPr marL="914400" lvl="1" indent="-298450" algn="l" rtl="0">
              <a:lnSpc>
                <a:spcPct val="100000"/>
              </a:lnSpc>
              <a:spcBef>
                <a:spcPts val="0"/>
              </a:spcBef>
              <a:spcAft>
                <a:spcPts val="0"/>
              </a:spcAft>
              <a:buSzPts val="1100"/>
              <a:buChar char="●"/>
            </a:pPr>
            <a:r>
              <a:rPr lang="en-US" dirty="0"/>
              <a:t>Use Bayesian Statistical Models to learn best parameter values </a:t>
            </a:r>
          </a:p>
          <a:p>
            <a:pPr marL="914400" lvl="1" indent="-298450" algn="l" rtl="0">
              <a:lnSpc>
                <a:spcPct val="100000"/>
              </a:lnSpc>
              <a:spcBef>
                <a:spcPts val="0"/>
              </a:spcBef>
              <a:spcAft>
                <a:spcPts val="0"/>
              </a:spcAft>
              <a:buSzPts val="1100"/>
              <a:buChar char="●"/>
            </a:pPr>
            <a:r>
              <a:rPr lang="en-US" dirty="0"/>
              <a:t>Develop further via Expert Systems </a:t>
            </a:r>
          </a:p>
        </p:txBody>
      </p:sp>
      <p:cxnSp>
        <p:nvCxnSpPr>
          <p:cNvPr id="5" name="Straight Connector 4">
            <a:extLst>
              <a:ext uri="{FF2B5EF4-FFF2-40B4-BE49-F238E27FC236}">
                <a16:creationId xmlns:a16="http://schemas.microsoft.com/office/drawing/2014/main" id="{28E46951-4CEF-4513-2CF8-EBFE4AC55ED9}"/>
              </a:ext>
            </a:extLst>
          </p:cNvPr>
          <p:cNvCxnSpPr>
            <a:cxnSpLocks/>
          </p:cNvCxnSpPr>
          <p:nvPr/>
        </p:nvCxnSpPr>
        <p:spPr>
          <a:xfrm>
            <a:off x="5796128" y="2488695"/>
            <a:ext cx="1" cy="173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71D7A1C-250F-F7F8-BE7C-74732C85B211}"/>
              </a:ext>
            </a:extLst>
          </p:cNvPr>
          <p:cNvCxnSpPr>
            <a:cxnSpLocks/>
          </p:cNvCxnSpPr>
          <p:nvPr/>
        </p:nvCxnSpPr>
        <p:spPr>
          <a:xfrm flipH="1">
            <a:off x="5796129" y="3058806"/>
            <a:ext cx="2253399" cy="1165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C02BF38-D3AB-20C1-DDA5-5C2D8D5E09AE}"/>
              </a:ext>
            </a:extLst>
          </p:cNvPr>
          <p:cNvCxnSpPr>
            <a:cxnSpLocks/>
          </p:cNvCxnSpPr>
          <p:nvPr/>
        </p:nvCxnSpPr>
        <p:spPr>
          <a:xfrm flipH="1">
            <a:off x="5796128" y="4224456"/>
            <a:ext cx="2635292"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F3B5461-DAE8-7B8F-E35B-FF3A13D58E11}"/>
              </a:ext>
            </a:extLst>
          </p:cNvPr>
          <p:cNvSpPr/>
          <p:nvPr/>
        </p:nvSpPr>
        <p:spPr>
          <a:xfrm>
            <a:off x="6153741" y="3521890"/>
            <a:ext cx="45719" cy="461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0BFBB09-2AAF-3BEA-F030-853ED54A6D90}"/>
              </a:ext>
            </a:extLst>
          </p:cNvPr>
          <p:cNvSpPr/>
          <p:nvPr/>
        </p:nvSpPr>
        <p:spPr>
          <a:xfrm>
            <a:off x="8026668" y="3241457"/>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CE0199-BFB6-316F-7C35-CAB7944006D1}"/>
              </a:ext>
            </a:extLst>
          </p:cNvPr>
          <p:cNvSpPr/>
          <p:nvPr/>
        </p:nvSpPr>
        <p:spPr>
          <a:xfrm>
            <a:off x="6784784" y="3372911"/>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7804DA0-EA02-57DA-EE59-8D7E56AD71F4}"/>
              </a:ext>
            </a:extLst>
          </p:cNvPr>
          <p:cNvSpPr/>
          <p:nvPr/>
        </p:nvSpPr>
        <p:spPr>
          <a:xfrm>
            <a:off x="6607095" y="3997470"/>
            <a:ext cx="45719"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BA2927E-396D-ECAA-2F82-E06907438A74}"/>
              </a:ext>
            </a:extLst>
          </p:cNvPr>
          <p:cNvSpPr/>
          <p:nvPr/>
        </p:nvSpPr>
        <p:spPr>
          <a:xfrm>
            <a:off x="6626231" y="2783939"/>
            <a:ext cx="45719" cy="461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E027CC3-4F3B-8FD2-0DD1-4D6C34F2D426}"/>
              </a:ext>
            </a:extLst>
          </p:cNvPr>
          <p:cNvSpPr/>
          <p:nvPr/>
        </p:nvSpPr>
        <p:spPr>
          <a:xfrm>
            <a:off x="6153740" y="2998090"/>
            <a:ext cx="45719" cy="461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1430833-8DFA-89BC-51C7-F84D20C625BB}"/>
              </a:ext>
            </a:extLst>
          </p:cNvPr>
          <p:cNvSpPr/>
          <p:nvPr/>
        </p:nvSpPr>
        <p:spPr>
          <a:xfrm>
            <a:off x="7304056" y="2750656"/>
            <a:ext cx="45719" cy="461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D4466EE-36D3-3DFA-B735-C8BC286254D1}"/>
              </a:ext>
            </a:extLst>
          </p:cNvPr>
          <p:cNvSpPr/>
          <p:nvPr/>
        </p:nvSpPr>
        <p:spPr>
          <a:xfrm>
            <a:off x="7526795" y="3841108"/>
            <a:ext cx="45719" cy="461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F42AF65-1400-6262-0F2D-472C10B84758}"/>
              </a:ext>
            </a:extLst>
          </p:cNvPr>
          <p:cNvSpPr txBox="1"/>
          <p:nvPr/>
        </p:nvSpPr>
        <p:spPr>
          <a:xfrm>
            <a:off x="6525256" y="4279627"/>
            <a:ext cx="1361679" cy="169277"/>
          </a:xfrm>
          <a:prstGeom prst="rect">
            <a:avLst/>
          </a:prstGeom>
          <a:noFill/>
        </p:spPr>
        <p:txBody>
          <a:bodyPr wrap="square" rtlCol="0">
            <a:spAutoFit/>
          </a:bodyPr>
          <a:lstStyle/>
          <a:p>
            <a:r>
              <a:rPr lang="en-US" sz="500" dirty="0">
                <a:solidFill>
                  <a:schemeClr val="bg2">
                    <a:lumMod val="75000"/>
                  </a:schemeClr>
                </a:solidFill>
              </a:rPr>
              <a:t>Configuration Enumeration</a:t>
            </a:r>
          </a:p>
        </p:txBody>
      </p:sp>
      <p:sp>
        <p:nvSpPr>
          <p:cNvPr id="32" name="TextBox 31">
            <a:extLst>
              <a:ext uri="{FF2B5EF4-FFF2-40B4-BE49-F238E27FC236}">
                <a16:creationId xmlns:a16="http://schemas.microsoft.com/office/drawing/2014/main" id="{253D339D-F2DA-8137-D9F0-0EF907ABB118}"/>
              </a:ext>
            </a:extLst>
          </p:cNvPr>
          <p:cNvSpPr txBox="1"/>
          <p:nvPr/>
        </p:nvSpPr>
        <p:spPr>
          <a:xfrm rot="16200000">
            <a:off x="5437853" y="3308366"/>
            <a:ext cx="454903" cy="200055"/>
          </a:xfrm>
          <a:prstGeom prst="rect">
            <a:avLst/>
          </a:prstGeom>
          <a:noFill/>
        </p:spPr>
        <p:txBody>
          <a:bodyPr wrap="square" rtlCol="0">
            <a:spAutoFit/>
          </a:bodyPr>
          <a:lstStyle/>
          <a:p>
            <a:r>
              <a:rPr lang="en-US" sz="700" dirty="0">
                <a:solidFill>
                  <a:srgbClr val="00B050"/>
                </a:solidFill>
              </a:rPr>
              <a:t>Time</a:t>
            </a:r>
          </a:p>
        </p:txBody>
      </p:sp>
      <p:sp>
        <p:nvSpPr>
          <p:cNvPr id="33" name="TextBox 32">
            <a:extLst>
              <a:ext uri="{FF2B5EF4-FFF2-40B4-BE49-F238E27FC236}">
                <a16:creationId xmlns:a16="http://schemas.microsoft.com/office/drawing/2014/main" id="{342DB74A-1A77-6778-27A7-84CAB2A5FDD5}"/>
              </a:ext>
            </a:extLst>
          </p:cNvPr>
          <p:cNvSpPr txBox="1"/>
          <p:nvPr/>
        </p:nvSpPr>
        <p:spPr>
          <a:xfrm rot="19909971">
            <a:off x="6894707" y="3504583"/>
            <a:ext cx="633207" cy="169277"/>
          </a:xfrm>
          <a:prstGeom prst="rect">
            <a:avLst/>
          </a:prstGeom>
          <a:noFill/>
        </p:spPr>
        <p:txBody>
          <a:bodyPr wrap="square" rtlCol="0">
            <a:spAutoFit/>
          </a:bodyPr>
          <a:lstStyle/>
          <a:p>
            <a:r>
              <a:rPr lang="en-US" sz="500" dirty="0">
                <a:solidFill>
                  <a:srgbClr val="FF0000"/>
                </a:solidFill>
              </a:rPr>
              <a:t>Numerical Error</a:t>
            </a:r>
          </a:p>
        </p:txBody>
      </p:sp>
      <p:sp>
        <p:nvSpPr>
          <p:cNvPr id="35" name="Donut 34">
            <a:extLst>
              <a:ext uri="{FF2B5EF4-FFF2-40B4-BE49-F238E27FC236}">
                <a16:creationId xmlns:a16="http://schemas.microsoft.com/office/drawing/2014/main" id="{3E678C79-ECA8-2863-C9F8-92246622A4B6}"/>
              </a:ext>
            </a:extLst>
          </p:cNvPr>
          <p:cNvSpPr/>
          <p:nvPr/>
        </p:nvSpPr>
        <p:spPr>
          <a:xfrm>
            <a:off x="6447665" y="1194014"/>
            <a:ext cx="236997" cy="249257"/>
          </a:xfrm>
          <a:prstGeom prst="don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cxnSp>
        <p:nvCxnSpPr>
          <p:cNvPr id="36" name="Straight Connector 35">
            <a:extLst>
              <a:ext uri="{FF2B5EF4-FFF2-40B4-BE49-F238E27FC236}">
                <a16:creationId xmlns:a16="http://schemas.microsoft.com/office/drawing/2014/main" id="{07BF5582-DE00-6701-7B7C-CB2DDE33F5AD}"/>
              </a:ext>
            </a:extLst>
          </p:cNvPr>
          <p:cNvCxnSpPr>
            <a:cxnSpLocks/>
          </p:cNvCxnSpPr>
          <p:nvPr/>
        </p:nvCxnSpPr>
        <p:spPr>
          <a:xfrm>
            <a:off x="6548023" y="1217548"/>
            <a:ext cx="14708" cy="78686"/>
          </a:xfrm>
          <a:prstGeom prst="line">
            <a:avLst/>
          </a:prstGeom>
        </p:spPr>
        <p:style>
          <a:lnRef idx="1">
            <a:schemeClr val="accent1"/>
          </a:lnRef>
          <a:fillRef idx="0">
            <a:schemeClr val="accent1"/>
          </a:fillRef>
          <a:effectRef idx="0">
            <a:schemeClr val="accent1"/>
          </a:effectRef>
          <a:fontRef idx="minor">
            <a:schemeClr val="tx1"/>
          </a:fontRef>
        </p:style>
      </p:cxnSp>
      <p:sp>
        <p:nvSpPr>
          <p:cNvPr id="38" name="Donut 37">
            <a:extLst>
              <a:ext uri="{FF2B5EF4-FFF2-40B4-BE49-F238E27FC236}">
                <a16:creationId xmlns:a16="http://schemas.microsoft.com/office/drawing/2014/main" id="{7C90C862-2EC4-CC93-6A9A-E6305E13680F}"/>
              </a:ext>
            </a:extLst>
          </p:cNvPr>
          <p:cNvSpPr/>
          <p:nvPr/>
        </p:nvSpPr>
        <p:spPr>
          <a:xfrm>
            <a:off x="6983228" y="1220263"/>
            <a:ext cx="236997" cy="249257"/>
          </a:xfrm>
          <a:prstGeom prst="don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cxnSp>
        <p:nvCxnSpPr>
          <p:cNvPr id="39" name="Straight Connector 38">
            <a:extLst>
              <a:ext uri="{FF2B5EF4-FFF2-40B4-BE49-F238E27FC236}">
                <a16:creationId xmlns:a16="http://schemas.microsoft.com/office/drawing/2014/main" id="{3CE3A52C-6479-63BE-2D0D-FDBE8A3FB602}"/>
              </a:ext>
            </a:extLst>
          </p:cNvPr>
          <p:cNvCxnSpPr>
            <a:cxnSpLocks/>
            <a:endCxn id="38" idx="1"/>
          </p:cNvCxnSpPr>
          <p:nvPr/>
        </p:nvCxnSpPr>
        <p:spPr>
          <a:xfrm flipH="1" flipV="1">
            <a:off x="7017935" y="1256766"/>
            <a:ext cx="80359" cy="80008"/>
          </a:xfrm>
          <a:prstGeom prst="line">
            <a:avLst/>
          </a:prstGeom>
        </p:spPr>
        <p:style>
          <a:lnRef idx="1">
            <a:schemeClr val="accent1"/>
          </a:lnRef>
          <a:fillRef idx="0">
            <a:schemeClr val="accent1"/>
          </a:fillRef>
          <a:effectRef idx="0">
            <a:schemeClr val="accent1"/>
          </a:effectRef>
          <a:fontRef idx="minor">
            <a:schemeClr val="tx1"/>
          </a:fontRef>
        </p:style>
      </p:cxnSp>
      <p:sp>
        <p:nvSpPr>
          <p:cNvPr id="45" name="Donut 44">
            <a:extLst>
              <a:ext uri="{FF2B5EF4-FFF2-40B4-BE49-F238E27FC236}">
                <a16:creationId xmlns:a16="http://schemas.microsoft.com/office/drawing/2014/main" id="{C46CEEFF-9F02-5197-AE1E-BE69635E6599}"/>
              </a:ext>
            </a:extLst>
          </p:cNvPr>
          <p:cNvSpPr/>
          <p:nvPr/>
        </p:nvSpPr>
        <p:spPr>
          <a:xfrm>
            <a:off x="7529091" y="1237655"/>
            <a:ext cx="236997" cy="249257"/>
          </a:xfrm>
          <a:prstGeom prst="don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cxnSp>
        <p:nvCxnSpPr>
          <p:cNvPr id="46" name="Straight Connector 45">
            <a:extLst>
              <a:ext uri="{FF2B5EF4-FFF2-40B4-BE49-F238E27FC236}">
                <a16:creationId xmlns:a16="http://schemas.microsoft.com/office/drawing/2014/main" id="{F477964A-37E2-0D75-BAB3-5C5E5E2E5E51}"/>
              </a:ext>
            </a:extLst>
          </p:cNvPr>
          <p:cNvCxnSpPr>
            <a:cxnSpLocks/>
            <a:stCxn id="45" idx="7"/>
          </p:cNvCxnSpPr>
          <p:nvPr/>
        </p:nvCxnSpPr>
        <p:spPr>
          <a:xfrm flipH="1">
            <a:off x="7644157" y="1274158"/>
            <a:ext cx="87224" cy="80008"/>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A2E2E69-4E4F-448C-7510-94D4AD89B0AD}"/>
              </a:ext>
            </a:extLst>
          </p:cNvPr>
          <p:cNvSpPr txBox="1"/>
          <p:nvPr/>
        </p:nvSpPr>
        <p:spPr>
          <a:xfrm>
            <a:off x="6294471" y="1400906"/>
            <a:ext cx="426157" cy="153888"/>
          </a:xfrm>
          <a:prstGeom prst="rect">
            <a:avLst/>
          </a:prstGeom>
          <a:noFill/>
        </p:spPr>
        <p:txBody>
          <a:bodyPr wrap="square" rtlCol="0">
            <a:spAutoFit/>
          </a:bodyPr>
          <a:lstStyle/>
          <a:p>
            <a:r>
              <a:rPr lang="en-US" sz="400" dirty="0"/>
              <a:t>Lo </a:t>
            </a:r>
          </a:p>
        </p:txBody>
      </p:sp>
      <p:sp>
        <p:nvSpPr>
          <p:cNvPr id="49" name="TextBox 48">
            <a:extLst>
              <a:ext uri="{FF2B5EF4-FFF2-40B4-BE49-F238E27FC236}">
                <a16:creationId xmlns:a16="http://schemas.microsoft.com/office/drawing/2014/main" id="{BEAE2C03-A331-55B0-A8B9-D453BFD85D31}"/>
              </a:ext>
            </a:extLst>
          </p:cNvPr>
          <p:cNvSpPr txBox="1"/>
          <p:nvPr/>
        </p:nvSpPr>
        <p:spPr>
          <a:xfrm>
            <a:off x="6562731" y="1405978"/>
            <a:ext cx="426157" cy="153888"/>
          </a:xfrm>
          <a:prstGeom prst="rect">
            <a:avLst/>
          </a:prstGeom>
          <a:noFill/>
        </p:spPr>
        <p:txBody>
          <a:bodyPr wrap="square" rtlCol="0">
            <a:spAutoFit/>
          </a:bodyPr>
          <a:lstStyle/>
          <a:p>
            <a:r>
              <a:rPr lang="en-US" sz="400" dirty="0"/>
              <a:t>Hi </a:t>
            </a:r>
          </a:p>
        </p:txBody>
      </p:sp>
      <p:sp>
        <p:nvSpPr>
          <p:cNvPr id="51" name="TextBox 50">
            <a:extLst>
              <a:ext uri="{FF2B5EF4-FFF2-40B4-BE49-F238E27FC236}">
                <a16:creationId xmlns:a16="http://schemas.microsoft.com/office/drawing/2014/main" id="{8383CAFE-D5F8-191D-EF5C-A77D0DB2DE4D}"/>
              </a:ext>
            </a:extLst>
          </p:cNvPr>
          <p:cNvSpPr txBox="1"/>
          <p:nvPr/>
        </p:nvSpPr>
        <p:spPr>
          <a:xfrm>
            <a:off x="6861546" y="1411371"/>
            <a:ext cx="426157" cy="153888"/>
          </a:xfrm>
          <a:prstGeom prst="rect">
            <a:avLst/>
          </a:prstGeom>
          <a:noFill/>
        </p:spPr>
        <p:txBody>
          <a:bodyPr wrap="square" rtlCol="0">
            <a:spAutoFit/>
          </a:bodyPr>
          <a:lstStyle/>
          <a:p>
            <a:r>
              <a:rPr lang="en-US" sz="400" dirty="0"/>
              <a:t>Lo </a:t>
            </a:r>
          </a:p>
        </p:txBody>
      </p:sp>
      <p:sp>
        <p:nvSpPr>
          <p:cNvPr id="52" name="TextBox 51">
            <a:extLst>
              <a:ext uri="{FF2B5EF4-FFF2-40B4-BE49-F238E27FC236}">
                <a16:creationId xmlns:a16="http://schemas.microsoft.com/office/drawing/2014/main" id="{A9F5B6D8-254E-8050-7573-9C0D853AAD4D}"/>
              </a:ext>
            </a:extLst>
          </p:cNvPr>
          <p:cNvSpPr txBox="1"/>
          <p:nvPr/>
        </p:nvSpPr>
        <p:spPr>
          <a:xfrm>
            <a:off x="7091605" y="1418126"/>
            <a:ext cx="426157" cy="153888"/>
          </a:xfrm>
          <a:prstGeom prst="rect">
            <a:avLst/>
          </a:prstGeom>
          <a:noFill/>
        </p:spPr>
        <p:txBody>
          <a:bodyPr wrap="square" rtlCol="0">
            <a:spAutoFit/>
          </a:bodyPr>
          <a:lstStyle/>
          <a:p>
            <a:r>
              <a:rPr lang="en-US" sz="400" dirty="0"/>
              <a:t>Hi </a:t>
            </a:r>
          </a:p>
        </p:txBody>
      </p:sp>
      <p:sp>
        <p:nvSpPr>
          <p:cNvPr id="53" name="TextBox 52">
            <a:extLst>
              <a:ext uri="{FF2B5EF4-FFF2-40B4-BE49-F238E27FC236}">
                <a16:creationId xmlns:a16="http://schemas.microsoft.com/office/drawing/2014/main" id="{68BA03BD-67A8-CB6C-7137-1574964FE303}"/>
              </a:ext>
            </a:extLst>
          </p:cNvPr>
          <p:cNvSpPr txBox="1"/>
          <p:nvPr/>
        </p:nvSpPr>
        <p:spPr>
          <a:xfrm>
            <a:off x="7011637" y="1346345"/>
            <a:ext cx="426157" cy="153888"/>
          </a:xfrm>
          <a:prstGeom prst="rect">
            <a:avLst/>
          </a:prstGeom>
          <a:noFill/>
        </p:spPr>
        <p:txBody>
          <a:bodyPr wrap="square" rtlCol="0">
            <a:spAutoFit/>
          </a:bodyPr>
          <a:lstStyle/>
          <a:p>
            <a:r>
              <a:rPr lang="en-US" sz="400" dirty="0"/>
              <a:t> </a:t>
            </a:r>
          </a:p>
        </p:txBody>
      </p:sp>
      <p:sp>
        <p:nvSpPr>
          <p:cNvPr id="54" name="TextBox 53">
            <a:extLst>
              <a:ext uri="{FF2B5EF4-FFF2-40B4-BE49-F238E27FC236}">
                <a16:creationId xmlns:a16="http://schemas.microsoft.com/office/drawing/2014/main" id="{31A4FE2C-6296-875B-53A9-C311528788F6}"/>
              </a:ext>
            </a:extLst>
          </p:cNvPr>
          <p:cNvSpPr txBox="1"/>
          <p:nvPr/>
        </p:nvSpPr>
        <p:spPr>
          <a:xfrm>
            <a:off x="7421961" y="1439687"/>
            <a:ext cx="426157" cy="153888"/>
          </a:xfrm>
          <a:prstGeom prst="rect">
            <a:avLst/>
          </a:prstGeom>
          <a:noFill/>
        </p:spPr>
        <p:txBody>
          <a:bodyPr wrap="square" rtlCol="0">
            <a:spAutoFit/>
          </a:bodyPr>
          <a:lstStyle/>
          <a:p>
            <a:r>
              <a:rPr lang="en-US" sz="400" dirty="0"/>
              <a:t>Lo </a:t>
            </a:r>
          </a:p>
        </p:txBody>
      </p:sp>
      <p:sp>
        <p:nvSpPr>
          <p:cNvPr id="57" name="TextBox 56">
            <a:extLst>
              <a:ext uri="{FF2B5EF4-FFF2-40B4-BE49-F238E27FC236}">
                <a16:creationId xmlns:a16="http://schemas.microsoft.com/office/drawing/2014/main" id="{CAFD11CB-A1BA-AFFA-E404-30AE92CA518E}"/>
              </a:ext>
            </a:extLst>
          </p:cNvPr>
          <p:cNvSpPr txBox="1"/>
          <p:nvPr/>
        </p:nvSpPr>
        <p:spPr>
          <a:xfrm>
            <a:off x="7672495" y="1430591"/>
            <a:ext cx="426157" cy="153888"/>
          </a:xfrm>
          <a:prstGeom prst="rect">
            <a:avLst/>
          </a:prstGeom>
          <a:noFill/>
        </p:spPr>
        <p:txBody>
          <a:bodyPr wrap="square" rtlCol="0">
            <a:spAutoFit/>
          </a:bodyPr>
          <a:lstStyle/>
          <a:p>
            <a:r>
              <a:rPr lang="en-US" sz="400" dirty="0"/>
              <a:t>Hi </a:t>
            </a:r>
          </a:p>
        </p:txBody>
      </p:sp>
      <p:sp>
        <p:nvSpPr>
          <p:cNvPr id="58" name="TextBox 57">
            <a:extLst>
              <a:ext uri="{FF2B5EF4-FFF2-40B4-BE49-F238E27FC236}">
                <a16:creationId xmlns:a16="http://schemas.microsoft.com/office/drawing/2014/main" id="{D9F6B4A3-9004-5D80-02DA-FD6447C53EC3}"/>
              </a:ext>
            </a:extLst>
          </p:cNvPr>
          <p:cNvSpPr txBox="1"/>
          <p:nvPr/>
        </p:nvSpPr>
        <p:spPr>
          <a:xfrm>
            <a:off x="6322607" y="1007140"/>
            <a:ext cx="426157" cy="169277"/>
          </a:xfrm>
          <a:prstGeom prst="rect">
            <a:avLst/>
          </a:prstGeom>
          <a:noFill/>
        </p:spPr>
        <p:txBody>
          <a:bodyPr wrap="square" rtlCol="0">
            <a:spAutoFit/>
          </a:bodyPr>
          <a:lstStyle/>
          <a:p>
            <a:r>
              <a:rPr lang="en-US" sz="500" dirty="0">
                <a:ln w="0"/>
                <a:solidFill>
                  <a:schemeClr val="accent1"/>
                </a:solidFill>
                <a:effectLst>
                  <a:outerShdw blurRad="38100" dist="25400" dir="5400000" algn="ctr" rotWithShape="0">
                    <a:srgbClr val="6E747A">
                      <a:alpha val="43000"/>
                    </a:srgbClr>
                  </a:outerShdw>
                </a:effectLst>
              </a:rPr>
              <a:t>Threads </a:t>
            </a:r>
          </a:p>
        </p:txBody>
      </p:sp>
      <p:sp>
        <p:nvSpPr>
          <p:cNvPr id="59" name="TextBox 58">
            <a:extLst>
              <a:ext uri="{FF2B5EF4-FFF2-40B4-BE49-F238E27FC236}">
                <a16:creationId xmlns:a16="http://schemas.microsoft.com/office/drawing/2014/main" id="{8165DE63-BAF9-6542-C83C-2897F4D99BE7}"/>
              </a:ext>
            </a:extLst>
          </p:cNvPr>
          <p:cNvSpPr txBox="1"/>
          <p:nvPr/>
        </p:nvSpPr>
        <p:spPr>
          <a:xfrm>
            <a:off x="6893025" y="1014967"/>
            <a:ext cx="426157" cy="169277"/>
          </a:xfrm>
          <a:prstGeom prst="rect">
            <a:avLst/>
          </a:prstGeom>
          <a:noFill/>
        </p:spPr>
        <p:txBody>
          <a:bodyPr wrap="square" rtlCol="0">
            <a:spAutoFit/>
          </a:bodyPr>
          <a:lstStyle/>
          <a:p>
            <a:r>
              <a:rPr lang="en-US" sz="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Teams</a:t>
            </a:r>
          </a:p>
        </p:txBody>
      </p:sp>
      <p:sp>
        <p:nvSpPr>
          <p:cNvPr id="60" name="TextBox 59">
            <a:extLst>
              <a:ext uri="{FF2B5EF4-FFF2-40B4-BE49-F238E27FC236}">
                <a16:creationId xmlns:a16="http://schemas.microsoft.com/office/drawing/2014/main" id="{99C64769-F832-83D4-3007-E7A49A43C8A5}"/>
              </a:ext>
            </a:extLst>
          </p:cNvPr>
          <p:cNvSpPr txBox="1"/>
          <p:nvPr/>
        </p:nvSpPr>
        <p:spPr>
          <a:xfrm>
            <a:off x="7461680" y="1021913"/>
            <a:ext cx="535876" cy="169277"/>
          </a:xfrm>
          <a:prstGeom prst="rect">
            <a:avLst/>
          </a:prstGeom>
          <a:noFill/>
        </p:spPr>
        <p:txBody>
          <a:bodyPr wrap="square" rtlCol="0">
            <a:spAutoFit/>
          </a:bodyPr>
          <a:lstStyle/>
          <a:p>
            <a:r>
              <a:rPr lang="en-US" sz="500" dirty="0">
                <a:ln w="0"/>
                <a:solidFill>
                  <a:sysClr val="windowText" lastClr="000000"/>
                </a:solidFill>
                <a:effectLst>
                  <a:outerShdw blurRad="38100" dist="25400" dir="5400000" algn="ctr" rotWithShape="0">
                    <a:srgbClr val="6E747A">
                      <a:alpha val="43000"/>
                    </a:srgbClr>
                  </a:outerShdw>
                </a:effectLst>
              </a:rPr>
              <a:t>Tile Size</a:t>
            </a:r>
          </a:p>
        </p:txBody>
      </p:sp>
      <p:sp>
        <p:nvSpPr>
          <p:cNvPr id="63" name="Oval 62">
            <a:extLst>
              <a:ext uri="{FF2B5EF4-FFF2-40B4-BE49-F238E27FC236}">
                <a16:creationId xmlns:a16="http://schemas.microsoft.com/office/drawing/2014/main" id="{32AE3820-CFD5-D54B-83FA-872D936E0BAF}"/>
              </a:ext>
            </a:extLst>
          </p:cNvPr>
          <p:cNvSpPr/>
          <p:nvPr/>
        </p:nvSpPr>
        <p:spPr>
          <a:xfrm>
            <a:off x="7187319" y="3005353"/>
            <a:ext cx="45719" cy="461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3" name="Audio 262">
            <a:extLst>
              <a:ext uri="{FF2B5EF4-FFF2-40B4-BE49-F238E27FC236}">
                <a16:creationId xmlns:a16="http://schemas.microsoft.com/office/drawing/2014/main" id="{358970B8-2E7E-D4C8-51B0-700E35E961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20791">
        <p:fade/>
      </p:transition>
    </mc:Choice>
    <mc:Fallback xmlns="">
      <p:transition spd="med" advTm="1207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79c3437e61e2c65d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 sz="1100"/>
              <a:t>16</a:t>
            </a:fld>
            <a:endParaRPr sz="1100"/>
          </a:p>
        </p:txBody>
      </p:sp>
      <p:sp>
        <p:nvSpPr>
          <p:cNvPr id="286" name="Google Shape;286;g79c3437e61e2c65d_0"/>
          <p:cNvSpPr txBox="1"/>
          <p:nvPr/>
        </p:nvSpPr>
        <p:spPr>
          <a:xfrm>
            <a:off x="-1205827" y="5782988"/>
            <a:ext cx="4899300" cy="81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Times New Roman"/>
              <a:buNone/>
            </a:pPr>
            <a:r>
              <a:rPr lang="en" sz="800" b="0" i="0" u="none" strike="noStrike" cap="none">
                <a:solidFill>
                  <a:srgbClr val="000000"/>
                </a:solidFill>
                <a:latin typeface="Times New Roman"/>
                <a:ea typeface="Times New Roman"/>
                <a:cs typeface="Times New Roman"/>
                <a:sym typeface="Times New Roman"/>
              </a:rPr>
              <a:t>RAJA libary  with policy </a:t>
            </a:r>
            <a:r>
              <a:rPr lang="en" sz="800" b="0" i="0" u="none" strike="noStrike" cap="none">
                <a:solidFill>
                  <a:srgbClr val="000000"/>
                </a:solidFill>
                <a:latin typeface="Courier New"/>
                <a:ea typeface="Courier New"/>
                <a:cs typeface="Courier New"/>
                <a:sym typeface="Courier New"/>
              </a:rPr>
              <a:t>omp_parallel_for_exec </a:t>
            </a:r>
            <a:r>
              <a:rPr lang="en" sz="800" b="0" i="0" u="none" strike="noStrike" cap="none">
                <a:solidFill>
                  <a:srgbClr val="000000"/>
                </a:solidFill>
                <a:latin typeface="Arial"/>
                <a:ea typeface="Arial"/>
                <a:cs typeface="Arial"/>
                <a:sym typeface="Arial"/>
              </a:rPr>
              <a:t>(github.com/vlkale/lwsRaja)</a:t>
            </a:r>
            <a:endParaRPr sz="800" b="0" i="0" u="none" strike="noStrike" cap="none">
              <a:solidFill>
                <a:srgbClr val="000000"/>
              </a:solidFill>
              <a:latin typeface="Arial"/>
              <a:ea typeface="Arial"/>
              <a:cs typeface="Arial"/>
              <a:sym typeface="Arial"/>
            </a:endParaRPr>
          </a:p>
        </p:txBody>
      </p:sp>
      <p:sp>
        <p:nvSpPr>
          <p:cNvPr id="287" name="Google Shape;287;g79c3437e61e2c65d_0"/>
          <p:cNvSpPr txBox="1"/>
          <p:nvPr/>
        </p:nvSpPr>
        <p:spPr>
          <a:xfrm>
            <a:off x="282330" y="3236562"/>
            <a:ext cx="2534400" cy="564000"/>
          </a:xfrm>
          <a:prstGeom prst="rect">
            <a:avLst/>
          </a:prstGeom>
          <a:solidFill>
            <a:srgbClr val="00AFDD"/>
          </a:solidFill>
          <a:ln w="12700" cap="flat" cmpd="sng">
            <a:solidFill>
              <a:schemeClr val="accent1"/>
            </a:solidFill>
            <a:prstDash val="solid"/>
            <a:miter lim="8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 sz="900" b="0" i="0" u="none" strike="noStrike" cap="none">
                <a:solidFill>
                  <a:schemeClr val="dk1"/>
                </a:solidFill>
                <a:latin typeface="Arial"/>
                <a:ea typeface="Arial"/>
                <a:cs typeface="Arial"/>
                <a:sym typeface="Arial"/>
              </a:rPr>
              <a:t>Kokkosp_.. Callbacks Connector for parameter tuning and measurements</a:t>
            </a:r>
            <a:endParaRPr sz="900" b="0" i="0" u="none" strike="noStrike" cap="none">
              <a:solidFill>
                <a:schemeClr val="dk1"/>
              </a:solidFill>
              <a:latin typeface="Open Sans Light"/>
              <a:ea typeface="Open Sans Light"/>
              <a:cs typeface="Open Sans Light"/>
              <a:sym typeface="Open Sans Light"/>
            </a:endParaRPr>
          </a:p>
        </p:txBody>
      </p:sp>
      <p:sp>
        <p:nvSpPr>
          <p:cNvPr id="288" name="Google Shape;288;g79c3437e61e2c65d_0"/>
          <p:cNvSpPr txBox="1"/>
          <p:nvPr/>
        </p:nvSpPr>
        <p:spPr>
          <a:xfrm>
            <a:off x="1340878" y="-27728"/>
            <a:ext cx="7405800" cy="569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dk1"/>
              </a:buClr>
              <a:buSzPts val="2400"/>
              <a:buFont typeface="Calibri"/>
              <a:buNone/>
            </a:pPr>
            <a:r>
              <a:rPr lang="en" sz="2400" b="0" i="0" u="none" strike="noStrike" cap="none">
                <a:solidFill>
                  <a:schemeClr val="dk1"/>
                </a:solidFill>
                <a:latin typeface="Calibri"/>
                <a:ea typeface="Calibri"/>
                <a:cs typeface="Calibri"/>
                <a:sym typeface="Calibri"/>
              </a:rPr>
              <a:t>From Manual to Automated Performance Improvement</a:t>
            </a:r>
            <a:endParaRPr sz="2400" b="0" i="0" u="none" strike="noStrike" cap="none">
              <a:solidFill>
                <a:schemeClr val="dk1"/>
              </a:solidFill>
              <a:latin typeface="Calibri"/>
              <a:ea typeface="Calibri"/>
              <a:cs typeface="Calibri"/>
              <a:sym typeface="Calibri"/>
            </a:endParaRPr>
          </a:p>
        </p:txBody>
      </p:sp>
      <p:sp>
        <p:nvSpPr>
          <p:cNvPr id="289" name="Google Shape;289;g79c3437e61e2c65d_0"/>
          <p:cNvSpPr txBox="1"/>
          <p:nvPr/>
        </p:nvSpPr>
        <p:spPr>
          <a:xfrm>
            <a:off x="271288" y="695730"/>
            <a:ext cx="3327600" cy="1542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800"/>
              <a:buFont typeface="Courier New"/>
              <a:buNone/>
            </a:pPr>
            <a:r>
              <a:rPr lang="en" sz="800" b="0" i="0" u="none" strike="noStrike" cap="none">
                <a:solidFill>
                  <a:schemeClr val="dk1"/>
                </a:solidFill>
                <a:latin typeface="Courier New"/>
                <a:ea typeface="Courier New"/>
                <a:cs typeface="Courier New"/>
                <a:sym typeface="Courier New"/>
              </a:rPr>
              <a:t>				</a:t>
            </a:r>
            <a:endParaRPr sz="8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800"/>
              <a:buFont typeface="Courier New"/>
              <a:buNone/>
            </a:pPr>
            <a:r>
              <a:rPr lang="en" sz="800" b="0" i="0" u="none" strike="noStrike" cap="none">
                <a:solidFill>
                  <a:schemeClr val="dk1"/>
                </a:solidFill>
                <a:latin typeface="Courier New"/>
                <a:ea typeface="Courier New"/>
                <a:cs typeface="Courier New"/>
                <a:sym typeface="Courier New"/>
              </a:rPr>
              <a:t>Kokkos::View&lt;double&gt; u(102);</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Courier New"/>
              <a:buNone/>
            </a:pPr>
            <a:r>
              <a:rPr lang="en" sz="800" b="0" i="0" u="none" strike="noStrike" cap="none">
                <a:solidFill>
                  <a:schemeClr val="dk1"/>
                </a:solidFill>
                <a:latin typeface="Courier New"/>
                <a:ea typeface="Courier New"/>
                <a:cs typeface="Courier New"/>
                <a:sym typeface="Courier New"/>
              </a:rPr>
              <a:t>Kokkos::View&lt;double&gt;::HostMirror host_u = create_mirror_view(u);</a:t>
            </a:r>
            <a:endParaRPr sz="8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434343"/>
              </a:buClr>
              <a:buSzPts val="800"/>
              <a:buFont typeface="Courier New"/>
              <a:buNone/>
            </a:pPr>
            <a:r>
              <a:rPr lang="en" sz="800" b="0" i="0" u="none" strike="noStrike" cap="none">
                <a:solidFill>
                  <a:srgbClr val="434343"/>
                </a:solidFill>
                <a:latin typeface="Courier New"/>
                <a:ea typeface="Courier New"/>
                <a:cs typeface="Courier New"/>
                <a:sym typeface="Courier New"/>
              </a:rPr>
              <a:t>Kokkos::parallel_for(0, 102, KOKKOS_LAMBDA(int i) {</a:t>
            </a:r>
            <a:endParaRPr sz="800" b="0" i="0" u="none" strike="noStrike" cap="none">
              <a:solidFill>
                <a:srgbClr val="434343"/>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434343"/>
              </a:buClr>
              <a:buSzPts val="800"/>
              <a:buFont typeface="Courier New"/>
              <a:buNone/>
            </a:pPr>
            <a:r>
              <a:rPr lang="en" sz="800" b="0" i="0" u="none" strike="noStrike" cap="none">
                <a:solidFill>
                  <a:srgbClr val="434343"/>
                </a:solidFill>
                <a:latin typeface="Courier New"/>
                <a:ea typeface="Courier New"/>
                <a:cs typeface="Courier New"/>
                <a:sym typeface="Courier New"/>
              </a:rPr>
              <a:t>unew[i] += (u[i] + u[i-1] + u[i+i])/3.0;}</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434343"/>
              </a:buClr>
              <a:buSzPts val="800"/>
              <a:buFont typeface="Courier New"/>
              <a:buNone/>
            </a:pPr>
            <a:r>
              <a:rPr lang="en" sz="800" b="1" i="0" u="none" strike="noStrike" cap="none">
                <a:solidFill>
                  <a:srgbClr val="434343"/>
                </a:solidFill>
                <a:latin typeface="Courier New"/>
                <a:ea typeface="Courier New"/>
                <a:cs typeface="Courier New"/>
                <a:sym typeface="Courier New"/>
              </a:rPr>
              <a:t>)</a:t>
            </a:r>
            <a:r>
              <a:rPr lang="en" sz="800" b="0" i="0" u="none" strike="noStrike" cap="none">
                <a:solidFill>
                  <a:srgbClr val="434343"/>
                </a:solidFill>
                <a:latin typeface="Courier New"/>
                <a:ea typeface="Courier New"/>
                <a:cs typeface="Courier New"/>
                <a:sym typeface="Courier New"/>
              </a:rPr>
              <a:t>;</a:t>
            </a:r>
            <a:endParaRPr sz="800" b="0" i="0" u="none" strike="noStrike" cap="none">
              <a:solidFill>
                <a:srgbClr val="434343"/>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434343"/>
              </a:buClr>
              <a:buSzPts val="800"/>
              <a:buFont typeface="Courier New"/>
              <a:buNone/>
            </a:pPr>
            <a:r>
              <a:rPr lang="en" sz="800" b="0" i="0" u="none" strike="noStrike" cap="none">
                <a:solidFill>
                  <a:srgbClr val="434343"/>
                </a:solidFill>
                <a:latin typeface="Courier New"/>
                <a:ea typeface="Courier New"/>
                <a:cs typeface="Courier New"/>
                <a:sym typeface="Courier New"/>
              </a:rPr>
              <a:t>swap(u,unew);</a:t>
            </a:r>
            <a:endParaRPr sz="800" b="0" i="0" u="none" strike="noStrike" cap="none">
              <a:solidFill>
                <a:schemeClr val="dk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434343"/>
              </a:buClr>
              <a:buSzPts val="800"/>
              <a:buFont typeface="Courier New"/>
              <a:buNone/>
            </a:pPr>
            <a:r>
              <a:rPr lang="en" sz="800" b="0" i="0" u="none" strike="noStrike" cap="none">
                <a:solidFill>
                  <a:srgbClr val="434343"/>
                </a:solidFill>
                <a:latin typeface="Courier New"/>
                <a:ea typeface="Courier New"/>
                <a:cs typeface="Courier New"/>
                <a:sym typeface="Courier New"/>
              </a:rPr>
              <a:t>Kokkos::deep_copy(host_u, u);</a:t>
            </a:r>
            <a:r>
              <a:rPr lang="en" sz="500" b="0" i="0" u="none" strike="noStrike" cap="none">
                <a:solidFill>
                  <a:srgbClr val="666666"/>
                </a:solidFill>
                <a:latin typeface="Arial"/>
                <a:ea typeface="Arial"/>
                <a:cs typeface="Arial"/>
                <a:sym typeface="Arial"/>
              </a:rPr>
              <a:t>	</a:t>
            </a:r>
            <a:r>
              <a:rPr lang="en" sz="700" b="0" i="0" u="none" strike="noStrike" cap="none">
                <a:solidFill>
                  <a:srgbClr val="666666"/>
                </a:solidFill>
                <a:latin typeface="Arial"/>
                <a:ea typeface="Arial"/>
                <a:cs typeface="Arial"/>
                <a:sym typeface="Arial"/>
              </a:rPr>
              <a:t>	</a:t>
            </a:r>
            <a:endParaRPr sz="700" b="0" i="0" u="none" strike="noStrike" cap="none">
              <a:solidFill>
                <a:srgbClr val="666666"/>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600"/>
              <a:buFont typeface="Open Sans Light"/>
              <a:buNone/>
            </a:pPr>
            <a:endParaRPr sz="600" b="0" i="0" u="none" strike="noStrike" cap="none">
              <a:solidFill>
                <a:srgbClr val="666666"/>
              </a:solidFill>
              <a:latin typeface="Courier New"/>
              <a:ea typeface="Courier New"/>
              <a:cs typeface="Courier New"/>
              <a:sym typeface="Courier New"/>
            </a:endParaRPr>
          </a:p>
        </p:txBody>
      </p:sp>
      <p:sp>
        <p:nvSpPr>
          <p:cNvPr id="290" name="Google Shape;290;g79c3437e61e2c65d_0"/>
          <p:cNvSpPr txBox="1"/>
          <p:nvPr/>
        </p:nvSpPr>
        <p:spPr>
          <a:xfrm>
            <a:off x="438314" y="3777846"/>
            <a:ext cx="2288100" cy="248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100"/>
              <a:buFont typeface="Calibri"/>
              <a:buNone/>
            </a:pPr>
            <a:r>
              <a:rPr lang="en" sz="1100" b="0" i="0" u="none" strike="noStrike" cap="none">
                <a:solidFill>
                  <a:schemeClr val="dk1"/>
                </a:solidFill>
                <a:latin typeface="Calibri"/>
                <a:ea typeface="Calibri"/>
                <a:cs typeface="Calibri"/>
                <a:sym typeface="Calibri"/>
              </a:rPr>
              <a:t>github.com/vlkale/kokkos-tools</a:t>
            </a:r>
            <a:endParaRPr sz="1100" b="0" i="0" u="none" strike="noStrike" cap="none">
              <a:solidFill>
                <a:schemeClr val="dk1"/>
              </a:solidFill>
              <a:latin typeface="Calibri"/>
              <a:ea typeface="Calibri"/>
              <a:cs typeface="Calibri"/>
              <a:sym typeface="Calibri"/>
            </a:endParaRPr>
          </a:p>
        </p:txBody>
      </p:sp>
      <p:sp>
        <p:nvSpPr>
          <p:cNvPr id="291" name="Google Shape;291;g79c3437e61e2c65d_0"/>
          <p:cNvSpPr txBox="1"/>
          <p:nvPr/>
        </p:nvSpPr>
        <p:spPr>
          <a:xfrm>
            <a:off x="1224469" y="414376"/>
            <a:ext cx="23745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 sz="1200" b="0" i="0" u="none" strike="noStrike" cap="none">
                <a:solidFill>
                  <a:srgbClr val="000000"/>
                </a:solidFill>
                <a:latin typeface="Times New Roman"/>
                <a:ea typeface="Times New Roman"/>
                <a:cs typeface="Times New Roman"/>
                <a:sym typeface="Times New Roman"/>
              </a:rPr>
              <a:t>Kokkos User Code</a:t>
            </a:r>
            <a:endParaRPr sz="1200" b="0" i="0" u="none" strike="noStrike" cap="none">
              <a:solidFill>
                <a:srgbClr val="000000"/>
              </a:solidFill>
              <a:latin typeface="Times New Roman"/>
              <a:ea typeface="Times New Roman"/>
              <a:cs typeface="Times New Roman"/>
              <a:sym typeface="Times New Roman"/>
            </a:endParaRPr>
          </a:p>
        </p:txBody>
      </p:sp>
      <p:sp>
        <p:nvSpPr>
          <p:cNvPr id="292" name="Google Shape;292;g79c3437e61e2c65d_0"/>
          <p:cNvSpPr txBox="1"/>
          <p:nvPr/>
        </p:nvSpPr>
        <p:spPr>
          <a:xfrm>
            <a:off x="3735274" y="3093373"/>
            <a:ext cx="2775000" cy="586500"/>
          </a:xfrm>
          <a:prstGeom prst="rect">
            <a:avLst/>
          </a:pr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666666"/>
              </a:buClr>
              <a:buSzPts val="800"/>
              <a:buFont typeface="Arial"/>
              <a:buNone/>
            </a:pPr>
            <a:r>
              <a:rPr lang="en" sz="800" b="0" i="0" u="none" strike="noStrike" cap="none">
                <a:solidFill>
                  <a:srgbClr val="666666"/>
                </a:solidFill>
                <a:latin typeface="Arial"/>
                <a:ea typeface="Arial"/>
                <a:cs typeface="Arial"/>
                <a:sym typeface="Arial"/>
              </a:rPr>
              <a:t> </a:t>
            </a:r>
            <a:r>
              <a:rPr lang="en" sz="900" b="0" i="0" u="none" strike="noStrike" cap="none">
                <a:solidFill>
                  <a:srgbClr val="666666"/>
                </a:solidFill>
                <a:latin typeface="Arial"/>
                <a:ea typeface="Arial"/>
                <a:cs typeface="Arial"/>
                <a:sym typeface="Arial"/>
              </a:rPr>
              <a:t>Binary instrumented Code </a:t>
            </a:r>
            <a:br>
              <a:rPr lang="en" sz="900" b="0" i="0" u="none" strike="noStrike" cap="none">
                <a:solidFill>
                  <a:srgbClr val="666666"/>
                </a:solidFill>
                <a:latin typeface="Arial"/>
                <a:ea typeface="Arial"/>
                <a:cs typeface="Arial"/>
                <a:sym typeface="Arial"/>
              </a:rPr>
            </a:br>
            <a:r>
              <a:rPr lang="en" sz="900" b="0" i="0" u="none" strike="noStrike" cap="none">
                <a:solidFill>
                  <a:srgbClr val="666666"/>
                </a:solidFill>
                <a:latin typeface="Arial"/>
                <a:ea typeface="Arial"/>
                <a:cs typeface="Arial"/>
                <a:sym typeface="Arial"/>
              </a:rPr>
              <a:t>- contains Kokkos Tools Callback invocations, which in turn call auto-tuning engine</a:t>
            </a:r>
            <a:endParaRPr sz="900" b="0" i="0" u="none" strike="noStrike" cap="none">
              <a:solidFill>
                <a:srgbClr val="666666"/>
              </a:solidFill>
              <a:latin typeface="Courier New"/>
              <a:ea typeface="Courier New"/>
              <a:cs typeface="Courier New"/>
              <a:sym typeface="Courier New"/>
            </a:endParaRPr>
          </a:p>
        </p:txBody>
      </p:sp>
      <p:cxnSp>
        <p:nvCxnSpPr>
          <p:cNvPr id="293" name="Google Shape;293;g79c3437e61e2c65d_0"/>
          <p:cNvCxnSpPr>
            <a:stCxn id="289" idx="3"/>
            <a:endCxn id="294" idx="1"/>
          </p:cNvCxnSpPr>
          <p:nvPr/>
        </p:nvCxnSpPr>
        <p:spPr>
          <a:xfrm rot="10800000" flipH="1">
            <a:off x="3598888" y="1460730"/>
            <a:ext cx="3047700" cy="6000"/>
          </a:xfrm>
          <a:prstGeom prst="straightConnector1">
            <a:avLst/>
          </a:prstGeom>
          <a:noFill/>
          <a:ln w="9525" cap="flat" cmpd="sng">
            <a:solidFill>
              <a:schemeClr val="dk2"/>
            </a:solidFill>
            <a:prstDash val="dashDot"/>
            <a:round/>
            <a:headEnd type="none" w="sm" len="sm"/>
            <a:tailEnd type="triangle" w="med" len="med"/>
          </a:ln>
        </p:spPr>
      </p:cxnSp>
      <p:sp>
        <p:nvSpPr>
          <p:cNvPr id="295" name="Google Shape;295;g79c3437e61e2c65d_0"/>
          <p:cNvSpPr/>
          <p:nvPr/>
        </p:nvSpPr>
        <p:spPr>
          <a:xfrm>
            <a:off x="-1111225" y="5701223"/>
            <a:ext cx="4710000" cy="3720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800"/>
              <a:buFont typeface="Calibri"/>
              <a:buNone/>
            </a:pPr>
            <a:r>
              <a:rPr lang="en" sz="800" b="0" i="0" u="none" strike="noStrike" cap="none">
                <a:solidFill>
                  <a:schemeClr val="dk1"/>
                </a:solidFill>
                <a:latin typeface="Calibri"/>
                <a:ea typeface="Calibri"/>
                <a:cs typeface="Calibri"/>
                <a:sym typeface="Calibri"/>
              </a:rPr>
              <a:t>Custom Loop Optimization Tuning Library (PMPI wrapper)</a:t>
            </a:r>
            <a:endParaRPr sz="1400" b="0" i="0" u="none" strike="noStrike" cap="none">
              <a:solidFill>
                <a:schemeClr val="dk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dk1"/>
              </a:buClr>
              <a:buSzPts val="700"/>
              <a:buFont typeface="Calibri"/>
              <a:buNone/>
            </a:pPr>
            <a:r>
              <a:rPr lang="en" sz="700" b="0" i="0" u="none" strike="noStrike" cap="none">
                <a:solidFill>
                  <a:schemeClr val="dk1"/>
                </a:solidFill>
                <a:latin typeface="Calibri"/>
                <a:ea typeface="Calibri"/>
                <a:cs typeface="Calibri"/>
                <a:sym typeface="Calibri"/>
              </a:rPr>
              <a:t>github.com/vlkale/slack-sched/slack-sched.w </a:t>
            </a:r>
            <a:endParaRPr sz="700" b="0" i="0" u="none" strike="noStrike" cap="none">
              <a:solidFill>
                <a:schemeClr val="dk1"/>
              </a:solidFill>
              <a:latin typeface="Calibri"/>
              <a:ea typeface="Calibri"/>
              <a:cs typeface="Calibri"/>
              <a:sym typeface="Calibri"/>
            </a:endParaRPr>
          </a:p>
        </p:txBody>
      </p:sp>
      <p:sp>
        <p:nvSpPr>
          <p:cNvPr id="296" name="Google Shape;296;g79c3437e61e2c65d_0"/>
          <p:cNvSpPr txBox="1"/>
          <p:nvPr/>
        </p:nvSpPr>
        <p:spPr>
          <a:xfrm>
            <a:off x="438314" y="2244861"/>
            <a:ext cx="3576900" cy="209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666666"/>
              </a:buClr>
              <a:buSzPts val="900"/>
              <a:buFont typeface="Arial"/>
              <a:buNone/>
            </a:pPr>
            <a:r>
              <a:rPr lang="en" sz="900" b="0" i="0" u="none" strike="noStrike" cap="none">
                <a:solidFill>
                  <a:srgbClr val="666666"/>
                </a:solidFill>
                <a:latin typeface="Arial"/>
                <a:ea typeface="Arial"/>
                <a:cs typeface="Arial"/>
                <a:sym typeface="Arial"/>
              </a:rPr>
              <a:t>Kokkos Library backends supporting user-defined hints </a:t>
            </a:r>
            <a:endParaRPr sz="1400" b="0" i="0" u="none" strike="noStrike" cap="none">
              <a:solidFill>
                <a:srgbClr val="666666"/>
              </a:solidFill>
              <a:latin typeface="Arial"/>
              <a:ea typeface="Arial"/>
              <a:cs typeface="Arial"/>
              <a:sym typeface="Arial"/>
            </a:endParaRPr>
          </a:p>
        </p:txBody>
      </p:sp>
      <p:cxnSp>
        <p:nvCxnSpPr>
          <p:cNvPr id="297" name="Google Shape;297;g79c3437e61e2c65d_0"/>
          <p:cNvCxnSpPr>
            <a:stCxn id="294" idx="2"/>
            <a:endCxn id="287" idx="0"/>
          </p:cNvCxnSpPr>
          <p:nvPr/>
        </p:nvCxnSpPr>
        <p:spPr>
          <a:xfrm flipH="1">
            <a:off x="1549404" y="1920265"/>
            <a:ext cx="6027300" cy="1316400"/>
          </a:xfrm>
          <a:prstGeom prst="straightConnector1">
            <a:avLst/>
          </a:prstGeom>
          <a:noFill/>
          <a:ln w="9525" cap="flat" cmpd="sng">
            <a:solidFill>
              <a:schemeClr val="dk2"/>
            </a:solidFill>
            <a:prstDash val="dashDot"/>
            <a:round/>
            <a:headEnd type="none" w="sm" len="sm"/>
            <a:tailEnd type="triangle" w="med" len="med"/>
          </a:ln>
        </p:spPr>
      </p:cxnSp>
      <p:sp>
        <p:nvSpPr>
          <p:cNvPr id="298" name="Google Shape;298;g79c3437e61e2c65d_0"/>
          <p:cNvSpPr txBox="1"/>
          <p:nvPr/>
        </p:nvSpPr>
        <p:spPr>
          <a:xfrm>
            <a:off x="765130" y="2433250"/>
            <a:ext cx="2340000" cy="280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666666"/>
              </a:buClr>
              <a:buSzPts val="1400"/>
              <a:buFont typeface="Arial"/>
              <a:buNone/>
            </a:pPr>
            <a:r>
              <a:rPr lang="en" sz="1400" b="0" i="0" u="none" strike="noStrike" cap="none">
                <a:solidFill>
                  <a:srgbClr val="666666"/>
                </a:solidFill>
                <a:latin typeface="Arial"/>
                <a:ea typeface="Arial"/>
                <a:cs typeface="Arial"/>
                <a:sym typeface="Arial"/>
              </a:rPr>
              <a:t>github.com/vlkale/kokkos</a:t>
            </a:r>
            <a:endParaRPr sz="1400" b="0" i="0" u="none" strike="noStrike" cap="none">
              <a:solidFill>
                <a:srgbClr val="666666"/>
              </a:solidFill>
              <a:latin typeface="Arial"/>
              <a:ea typeface="Arial"/>
              <a:cs typeface="Arial"/>
              <a:sym typeface="Arial"/>
            </a:endParaRPr>
          </a:p>
        </p:txBody>
      </p:sp>
      <p:sp>
        <p:nvSpPr>
          <p:cNvPr id="299" name="Google Shape;299;g79c3437e61e2c65d_0"/>
          <p:cNvSpPr txBox="1"/>
          <p:nvPr/>
        </p:nvSpPr>
        <p:spPr>
          <a:xfrm>
            <a:off x="487400" y="4461389"/>
            <a:ext cx="2190000" cy="250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666666"/>
              </a:buClr>
              <a:buSzPts val="1200"/>
              <a:buFont typeface="Arial"/>
              <a:buNone/>
            </a:pPr>
            <a:r>
              <a:rPr lang="en" sz="1200" b="0" i="0" u="none" strike="noStrike" cap="none">
                <a:solidFill>
                  <a:srgbClr val="666666"/>
                </a:solidFill>
                <a:latin typeface="Arial"/>
                <a:ea typeface="Arial"/>
                <a:cs typeface="Arial"/>
                <a:sym typeface="Arial"/>
              </a:rPr>
              <a:t>Auto-tuning engine</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600"/>
              <a:buFont typeface="Open Sans Light"/>
              <a:buNone/>
            </a:pPr>
            <a:endParaRPr sz="600" b="0" i="0" u="none" strike="noStrike" cap="none">
              <a:solidFill>
                <a:srgbClr val="666666"/>
              </a:solidFill>
              <a:latin typeface="Courier New"/>
              <a:ea typeface="Courier New"/>
              <a:cs typeface="Courier New"/>
              <a:sym typeface="Courier New"/>
            </a:endParaRPr>
          </a:p>
        </p:txBody>
      </p:sp>
      <p:sp>
        <p:nvSpPr>
          <p:cNvPr id="294" name="Google Shape;294;g79c3437e61e2c65d_0"/>
          <p:cNvSpPr txBox="1"/>
          <p:nvPr/>
        </p:nvSpPr>
        <p:spPr>
          <a:xfrm>
            <a:off x="6646704" y="1001065"/>
            <a:ext cx="1860000" cy="919200"/>
          </a:xfrm>
          <a:prstGeom prst="rect">
            <a:avLst/>
          </a:pr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666666"/>
              </a:buClr>
              <a:buSzPts val="800"/>
              <a:buFont typeface="Arial"/>
              <a:buNone/>
            </a:pPr>
            <a:r>
              <a:rPr lang="en" sz="800" b="0" i="0" u="none" strike="noStrike" cap="none">
                <a:solidFill>
                  <a:srgbClr val="666666"/>
                </a:solidFill>
                <a:latin typeface="Arial"/>
                <a:ea typeface="Arial"/>
                <a:cs typeface="Arial"/>
                <a:sym typeface="Arial"/>
              </a:rPr>
              <a:t>Source-to-source code transformation </a:t>
            </a:r>
            <a:br>
              <a:rPr lang="en" sz="800" b="0" i="0" u="none" strike="noStrike" cap="none">
                <a:solidFill>
                  <a:srgbClr val="666666"/>
                </a:solidFill>
                <a:latin typeface="Arial"/>
                <a:ea typeface="Arial"/>
                <a:cs typeface="Arial"/>
                <a:sym typeface="Arial"/>
              </a:rPr>
            </a:br>
            <a:r>
              <a:rPr lang="en" sz="800" b="0" i="0" u="none" strike="noStrike" cap="none">
                <a:solidFill>
                  <a:srgbClr val="666666"/>
                </a:solidFill>
                <a:latin typeface="Arial"/>
                <a:ea typeface="Arial"/>
                <a:cs typeface="Arial"/>
                <a:sym typeface="Arial"/>
              </a:rPr>
              <a:t>- based on user-defined hints</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666666"/>
              </a:buClr>
              <a:buSzPts val="800"/>
              <a:buFont typeface="Arial"/>
              <a:buNone/>
            </a:pPr>
            <a:r>
              <a:rPr lang="en" sz="800" b="0" i="0" u="none" strike="noStrike" cap="none">
                <a:solidFill>
                  <a:srgbClr val="666666"/>
                </a:solidFill>
                <a:latin typeface="Arial"/>
                <a:ea typeface="Arial"/>
                <a:cs typeface="Arial"/>
                <a:sym typeface="Arial"/>
              </a:rPr>
              <a:t>- contiains any transformation-specific runtime callbacks</a:t>
            </a: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600"/>
              <a:buFont typeface="Open Sans Light"/>
              <a:buNone/>
            </a:pPr>
            <a:endParaRPr sz="600" b="0" i="0" u="none" strike="noStrike" cap="none">
              <a:solidFill>
                <a:srgbClr val="666666"/>
              </a:solidFill>
              <a:latin typeface="Courier New"/>
              <a:ea typeface="Courier New"/>
              <a:cs typeface="Courier New"/>
              <a:sym typeface="Courier New"/>
            </a:endParaRPr>
          </a:p>
        </p:txBody>
      </p:sp>
      <p:cxnSp>
        <p:nvCxnSpPr>
          <p:cNvPr id="300" name="Google Shape;300;g79c3437e61e2c65d_0"/>
          <p:cNvCxnSpPr>
            <a:stCxn id="287" idx="3"/>
            <a:endCxn id="292" idx="1"/>
          </p:cNvCxnSpPr>
          <p:nvPr/>
        </p:nvCxnSpPr>
        <p:spPr>
          <a:xfrm rot="10800000" flipH="1">
            <a:off x="2816730" y="3386562"/>
            <a:ext cx="918600" cy="132000"/>
          </a:xfrm>
          <a:prstGeom prst="straightConnector1">
            <a:avLst/>
          </a:prstGeom>
          <a:noFill/>
          <a:ln w="9525" cap="flat" cmpd="sng">
            <a:solidFill>
              <a:schemeClr val="dk2"/>
            </a:solidFill>
            <a:prstDash val="dashDot"/>
            <a:round/>
            <a:headEnd type="none" w="sm" len="sm"/>
            <a:tailEnd type="triangle" w="med" len="med"/>
          </a:ln>
        </p:spPr>
      </p:cxnSp>
      <p:cxnSp>
        <p:nvCxnSpPr>
          <p:cNvPr id="301" name="Google Shape;301;g79c3437e61e2c65d_0"/>
          <p:cNvCxnSpPr>
            <a:stCxn id="299" idx="0"/>
            <a:endCxn id="290" idx="2"/>
          </p:cNvCxnSpPr>
          <p:nvPr/>
        </p:nvCxnSpPr>
        <p:spPr>
          <a:xfrm rot="10800000">
            <a:off x="1582400" y="4026689"/>
            <a:ext cx="0" cy="434700"/>
          </a:xfrm>
          <a:prstGeom prst="straightConnector1">
            <a:avLst/>
          </a:prstGeom>
          <a:noFill/>
          <a:ln w="9525" cap="flat" cmpd="sng">
            <a:solidFill>
              <a:schemeClr val="dk2"/>
            </a:solidFill>
            <a:prstDash val="dashDot"/>
            <a:round/>
            <a:headEnd type="none" w="sm" len="sm"/>
            <a:tailEnd type="triangle" w="med" len="med"/>
          </a:ln>
        </p:spPr>
      </p:cxnSp>
      <p:cxnSp>
        <p:nvCxnSpPr>
          <p:cNvPr id="302" name="Google Shape;302;g79c3437e61e2c65d_0"/>
          <p:cNvCxnSpPr>
            <a:stCxn id="292" idx="3"/>
            <a:endCxn id="303" idx="1"/>
          </p:cNvCxnSpPr>
          <p:nvPr/>
        </p:nvCxnSpPr>
        <p:spPr>
          <a:xfrm>
            <a:off x="6510274" y="3386623"/>
            <a:ext cx="833100" cy="117600"/>
          </a:xfrm>
          <a:prstGeom prst="straightConnector1">
            <a:avLst/>
          </a:prstGeom>
          <a:noFill/>
          <a:ln w="9525" cap="flat" cmpd="sng">
            <a:solidFill>
              <a:schemeClr val="dk2"/>
            </a:solidFill>
            <a:prstDash val="dashDot"/>
            <a:round/>
            <a:headEnd type="none" w="sm" len="sm"/>
            <a:tailEnd type="triangle" w="med" len="med"/>
          </a:ln>
        </p:spPr>
      </p:cxnSp>
      <p:sp>
        <p:nvSpPr>
          <p:cNvPr id="303" name="Google Shape;303;g79c3437e61e2c65d_0"/>
          <p:cNvSpPr txBox="1"/>
          <p:nvPr/>
        </p:nvSpPr>
        <p:spPr>
          <a:xfrm>
            <a:off x="7343255" y="3388177"/>
            <a:ext cx="1375500" cy="232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./a.out 10000 1000;  </a:t>
            </a:r>
            <a:endParaRPr sz="900" b="0" i="0" u="none" strike="noStrike" cap="none">
              <a:solidFill>
                <a:srgbClr val="000000"/>
              </a:solidFill>
              <a:latin typeface="Arial"/>
              <a:ea typeface="Arial"/>
              <a:cs typeface="Arial"/>
              <a:sym typeface="Arial"/>
            </a:endParaRPr>
          </a:p>
        </p:txBody>
      </p:sp>
      <p:sp>
        <p:nvSpPr>
          <p:cNvPr id="304" name="Google Shape;304;g79c3437e61e2c65d_0"/>
          <p:cNvSpPr/>
          <p:nvPr/>
        </p:nvSpPr>
        <p:spPr>
          <a:xfrm rot="10800000">
            <a:off x="5043932" y="3716789"/>
            <a:ext cx="34200" cy="744600"/>
          </a:xfrm>
          <a:prstGeom prst="rect">
            <a:avLst/>
          </a:prstGeom>
          <a:solidFill>
            <a:schemeClr val="accent1"/>
          </a:solidFill>
          <a:ln w="12700" cap="flat" cmpd="sng">
            <a:solidFill>
              <a:srgbClr val="007E97"/>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Light"/>
              <a:ea typeface="Open Sans Light"/>
              <a:cs typeface="Open Sans Light"/>
              <a:sym typeface="Open Sans Light"/>
            </a:endParaRPr>
          </a:p>
        </p:txBody>
      </p:sp>
      <p:sp>
        <p:nvSpPr>
          <p:cNvPr id="305" name="Google Shape;305;g79c3437e61e2c65d_0"/>
          <p:cNvSpPr txBox="1"/>
          <p:nvPr/>
        </p:nvSpPr>
        <p:spPr>
          <a:xfrm>
            <a:off x="3638705" y="4533809"/>
            <a:ext cx="3008100" cy="221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666666"/>
              </a:buClr>
              <a:buSzPts val="1200"/>
              <a:buFont typeface="Arial"/>
              <a:buNone/>
            </a:pPr>
            <a:r>
              <a:rPr lang="en" sz="1200" b="0" i="0" u="none" strike="noStrike" cap="none">
                <a:solidFill>
                  <a:srgbClr val="666666"/>
                </a:solidFill>
                <a:latin typeface="Arial"/>
                <a:ea typeface="Arial"/>
                <a:cs typeface="Arial"/>
                <a:sym typeface="Arial"/>
              </a:rPr>
              <a:t>Performance Optimization Report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600"/>
              <a:buFont typeface="Open Sans Light"/>
              <a:buNone/>
            </a:pPr>
            <a:endParaRPr sz="600" b="0" i="0" u="none" strike="noStrike" cap="none">
              <a:solidFill>
                <a:srgbClr val="666666"/>
              </a:solidFill>
              <a:latin typeface="Courier New"/>
              <a:ea typeface="Courier New"/>
              <a:cs typeface="Courier New"/>
              <a:sym typeface="Courier New"/>
            </a:endParaRPr>
          </a:p>
        </p:txBody>
      </p:sp>
      <p:sp>
        <p:nvSpPr>
          <p:cNvPr id="306" name="Google Shape;306;g79c3437e61e2c65d_0"/>
          <p:cNvSpPr txBox="1"/>
          <p:nvPr/>
        </p:nvSpPr>
        <p:spPr>
          <a:xfrm>
            <a:off x="889871" y="431447"/>
            <a:ext cx="177000" cy="2385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FF0000"/>
                </a:solidFill>
                <a:latin typeface="Open Sans Light"/>
                <a:ea typeface="Open Sans Light"/>
                <a:cs typeface="Open Sans Light"/>
                <a:sym typeface="Open Sans Light"/>
              </a:rPr>
              <a:t>1</a:t>
            </a:r>
            <a:endParaRPr sz="1100" b="0" i="0" u="none" strike="noStrike" cap="none" dirty="0">
              <a:solidFill>
                <a:srgbClr val="000000"/>
              </a:solidFill>
              <a:latin typeface="Arial"/>
              <a:ea typeface="Arial"/>
              <a:cs typeface="Arial"/>
              <a:sym typeface="Arial"/>
            </a:endParaRPr>
          </a:p>
        </p:txBody>
      </p:sp>
      <p:sp>
        <p:nvSpPr>
          <p:cNvPr id="307" name="Google Shape;307;g79c3437e61e2c65d_0"/>
          <p:cNvSpPr txBox="1"/>
          <p:nvPr/>
        </p:nvSpPr>
        <p:spPr>
          <a:xfrm>
            <a:off x="4539439" y="2782303"/>
            <a:ext cx="177000" cy="2385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Open Sans Light"/>
                <a:ea typeface="Open Sans Light"/>
                <a:cs typeface="Open Sans Light"/>
                <a:sym typeface="Open Sans Light"/>
              </a:rPr>
              <a:t>5</a:t>
            </a:r>
            <a:endParaRPr sz="1100" b="0" i="0" u="none" strike="noStrike" cap="none">
              <a:solidFill>
                <a:srgbClr val="000000"/>
              </a:solidFill>
              <a:latin typeface="Arial"/>
              <a:ea typeface="Arial"/>
              <a:cs typeface="Arial"/>
              <a:sym typeface="Arial"/>
            </a:endParaRPr>
          </a:p>
        </p:txBody>
      </p:sp>
      <p:sp>
        <p:nvSpPr>
          <p:cNvPr id="308" name="Google Shape;308;g79c3437e61e2c65d_0"/>
          <p:cNvSpPr txBox="1"/>
          <p:nvPr/>
        </p:nvSpPr>
        <p:spPr>
          <a:xfrm>
            <a:off x="494435" y="2928831"/>
            <a:ext cx="177000" cy="2385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Open Sans Light"/>
                <a:ea typeface="Open Sans Light"/>
                <a:cs typeface="Open Sans Light"/>
                <a:sym typeface="Open Sans Light"/>
              </a:rPr>
              <a:t>4</a:t>
            </a:r>
            <a:endParaRPr sz="1100" b="0" i="0" u="none" strike="noStrike" cap="none">
              <a:solidFill>
                <a:srgbClr val="000000"/>
              </a:solidFill>
              <a:latin typeface="Arial"/>
              <a:ea typeface="Arial"/>
              <a:cs typeface="Arial"/>
              <a:sym typeface="Arial"/>
            </a:endParaRPr>
          </a:p>
        </p:txBody>
      </p:sp>
      <p:sp>
        <p:nvSpPr>
          <p:cNvPr id="309" name="Google Shape;309;g79c3437e61e2c65d_0"/>
          <p:cNvSpPr txBox="1"/>
          <p:nvPr/>
        </p:nvSpPr>
        <p:spPr>
          <a:xfrm>
            <a:off x="6909887" y="670097"/>
            <a:ext cx="177000" cy="2385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Open Sans Light"/>
                <a:ea typeface="Open Sans Light"/>
                <a:cs typeface="Open Sans Light"/>
                <a:sym typeface="Open Sans Light"/>
              </a:rPr>
              <a:t>3</a:t>
            </a:r>
            <a:endParaRPr sz="1100" b="0" i="0" u="none" strike="noStrike" cap="none">
              <a:solidFill>
                <a:srgbClr val="000000"/>
              </a:solidFill>
              <a:latin typeface="Arial"/>
              <a:ea typeface="Arial"/>
              <a:cs typeface="Arial"/>
              <a:sym typeface="Arial"/>
            </a:endParaRPr>
          </a:p>
        </p:txBody>
      </p:sp>
      <p:sp>
        <p:nvSpPr>
          <p:cNvPr id="310" name="Google Shape;310;g79c3437e61e2c65d_0"/>
          <p:cNvSpPr txBox="1"/>
          <p:nvPr/>
        </p:nvSpPr>
        <p:spPr>
          <a:xfrm>
            <a:off x="7576637" y="3123932"/>
            <a:ext cx="177000" cy="2385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Open Sans Light"/>
                <a:ea typeface="Open Sans Light"/>
                <a:cs typeface="Open Sans Light"/>
                <a:sym typeface="Open Sans Light"/>
              </a:rPr>
              <a:t>6</a:t>
            </a:r>
            <a:endParaRPr sz="1100" b="0" i="0" u="none" strike="noStrike" cap="none">
              <a:solidFill>
                <a:srgbClr val="000000"/>
              </a:solidFill>
              <a:latin typeface="Arial"/>
              <a:ea typeface="Arial"/>
              <a:cs typeface="Arial"/>
              <a:sym typeface="Arial"/>
            </a:endParaRPr>
          </a:p>
        </p:txBody>
      </p:sp>
      <p:sp>
        <p:nvSpPr>
          <p:cNvPr id="311" name="Google Shape;311;g79c3437e61e2c65d_0"/>
          <p:cNvSpPr txBox="1"/>
          <p:nvPr/>
        </p:nvSpPr>
        <p:spPr>
          <a:xfrm>
            <a:off x="4100159" y="4300696"/>
            <a:ext cx="177000" cy="2385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Open Sans Light"/>
                <a:ea typeface="Open Sans Light"/>
                <a:cs typeface="Open Sans Light"/>
                <a:sym typeface="Open Sans Light"/>
              </a:rPr>
              <a:t>6</a:t>
            </a:r>
            <a:endParaRPr sz="1100" b="0" i="0" u="none" strike="noStrike" cap="none">
              <a:solidFill>
                <a:srgbClr val="000000"/>
              </a:solidFill>
              <a:latin typeface="Arial"/>
              <a:ea typeface="Arial"/>
              <a:cs typeface="Arial"/>
              <a:sym typeface="Arial"/>
            </a:endParaRPr>
          </a:p>
        </p:txBody>
      </p:sp>
      <p:sp>
        <p:nvSpPr>
          <p:cNvPr id="312" name="Google Shape;312;g79c3437e61e2c65d_0"/>
          <p:cNvSpPr txBox="1"/>
          <p:nvPr/>
        </p:nvSpPr>
        <p:spPr>
          <a:xfrm>
            <a:off x="621812" y="4197038"/>
            <a:ext cx="177000" cy="2385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Open Sans Light"/>
                <a:ea typeface="Open Sans Light"/>
                <a:cs typeface="Open Sans Light"/>
                <a:sym typeface="Open Sans Light"/>
              </a:rPr>
              <a:t>4</a:t>
            </a:r>
            <a:endParaRPr sz="1100" b="0" i="0" u="none" strike="noStrike" cap="none">
              <a:solidFill>
                <a:srgbClr val="000000"/>
              </a:solidFill>
              <a:latin typeface="Arial"/>
              <a:ea typeface="Arial"/>
              <a:cs typeface="Arial"/>
              <a:sym typeface="Arial"/>
            </a:endParaRPr>
          </a:p>
        </p:txBody>
      </p:sp>
      <p:sp>
        <p:nvSpPr>
          <p:cNvPr id="313" name="Google Shape;313;g79c3437e61e2c65d_0"/>
          <p:cNvSpPr txBox="1"/>
          <p:nvPr/>
        </p:nvSpPr>
        <p:spPr>
          <a:xfrm>
            <a:off x="4113908" y="1066188"/>
            <a:ext cx="1860000" cy="793200"/>
          </a:xfrm>
          <a:prstGeom prst="rect">
            <a:avLst/>
          </a:prstGeom>
          <a:solidFill>
            <a:srgbClr val="00AFD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 sz="1200" b="0" i="0" u="none" strike="noStrike" cap="none">
                <a:solidFill>
                  <a:srgbClr val="D8D8D8"/>
                </a:solidFill>
                <a:latin typeface="Arial"/>
                <a:ea typeface="Arial"/>
                <a:cs typeface="Arial"/>
                <a:sym typeface="Arial"/>
              </a:rPr>
              <a:t>Manual, Rose-based clangASTRewriter,  ORIO</a:t>
            </a:r>
            <a:endParaRPr sz="1200" b="0" i="0" u="none" strike="noStrike" cap="none">
              <a:solidFill>
                <a:srgbClr val="D8D8D8"/>
              </a:solidFill>
              <a:latin typeface="Calibri"/>
              <a:ea typeface="Calibri"/>
              <a:cs typeface="Calibri"/>
              <a:sym typeface="Calibri"/>
            </a:endParaRPr>
          </a:p>
        </p:txBody>
      </p:sp>
      <p:sp>
        <p:nvSpPr>
          <p:cNvPr id="314" name="Google Shape;314;g79c3437e61e2c65d_0"/>
          <p:cNvSpPr txBox="1"/>
          <p:nvPr/>
        </p:nvSpPr>
        <p:spPr>
          <a:xfrm>
            <a:off x="10485120" y="-2316480"/>
            <a:ext cx="0" cy="0"/>
          </a:xfrm>
          <a:prstGeom prst="rect">
            <a:avLst/>
          </a:prstGeom>
          <a:solidFill>
            <a:schemeClr val="accent5"/>
          </a:solidFill>
          <a:ln w="12700" cap="flat" cmpd="sng">
            <a:solidFill>
              <a:srgbClr val="7B2000"/>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Light"/>
              <a:ea typeface="Open Sans Light"/>
              <a:cs typeface="Open Sans Light"/>
              <a:sym typeface="Open Sans Light"/>
            </a:endParaRPr>
          </a:p>
        </p:txBody>
      </p:sp>
      <p:sp>
        <p:nvSpPr>
          <p:cNvPr id="315" name="Google Shape;315;g79c3437e61e2c65d_0"/>
          <p:cNvSpPr txBox="1"/>
          <p:nvPr/>
        </p:nvSpPr>
        <p:spPr>
          <a:xfrm>
            <a:off x="4965776" y="625256"/>
            <a:ext cx="177000" cy="2385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Open Sans Light"/>
                <a:ea typeface="Open Sans Light"/>
                <a:cs typeface="Open Sans Light"/>
                <a:sym typeface="Open Sans Light"/>
              </a:rPr>
              <a:t>2</a:t>
            </a:r>
            <a:endParaRPr sz="1100" b="0" i="0" u="none" strike="noStrike" cap="none">
              <a:solidFill>
                <a:srgbClr val="000000"/>
              </a:solidFill>
              <a:latin typeface="Arial"/>
              <a:ea typeface="Arial"/>
              <a:cs typeface="Arial"/>
              <a:sym typeface="Arial"/>
            </a:endParaRPr>
          </a:p>
        </p:txBody>
      </p:sp>
      <p:pic>
        <p:nvPicPr>
          <p:cNvPr id="32" name="Audio 31">
            <a:extLst>
              <a:ext uri="{FF2B5EF4-FFF2-40B4-BE49-F238E27FC236}">
                <a16:creationId xmlns:a16="http://schemas.microsoft.com/office/drawing/2014/main" id="{4534D998-691F-45BF-4CC5-2E1827B4DB7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2848">
        <p:fade/>
      </p:transition>
    </mc:Choice>
    <mc:Fallback xmlns="">
      <p:transition spd="med" advTm="428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5892c376f0_0_134"/>
          <p:cNvSpPr txBox="1">
            <a:spLocks noGrp="1"/>
          </p:cNvSpPr>
          <p:nvPr>
            <p:ph type="ctrTitle"/>
          </p:nvPr>
        </p:nvSpPr>
        <p:spPr>
          <a:xfrm>
            <a:off x="698989" y="2189285"/>
            <a:ext cx="3448800" cy="13254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700"/>
              <a:buNone/>
            </a:pPr>
            <a:r>
              <a:rPr lang="en"/>
              <a:t>Delivering</a:t>
            </a:r>
            <a:endParaRPr/>
          </a:p>
        </p:txBody>
      </p:sp>
      <p:pic>
        <p:nvPicPr>
          <p:cNvPr id="26" name="Audio 25">
            <a:extLst>
              <a:ext uri="{FF2B5EF4-FFF2-40B4-BE49-F238E27FC236}">
                <a16:creationId xmlns:a16="http://schemas.microsoft.com/office/drawing/2014/main" id="{6EC3A852-48ED-1BF9-78A0-4248A0E48F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2496" y="409702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781">
        <p:fade/>
      </p:transition>
    </mc:Choice>
    <mc:Fallback xmlns="">
      <p:transition spd="med" advTm="57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061" mute="1"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4" name="Rectangle 33">
            <a:extLst>
              <a:ext uri="{FF2B5EF4-FFF2-40B4-BE49-F238E27FC236}">
                <a16:creationId xmlns:a16="http://schemas.microsoft.com/office/drawing/2014/main" id="{71372E0D-D1A2-36CA-E7E0-992E426BDC96}"/>
              </a:ext>
            </a:extLst>
          </p:cNvPr>
          <p:cNvSpPr/>
          <p:nvPr/>
        </p:nvSpPr>
        <p:spPr>
          <a:xfrm>
            <a:off x="256032" y="2399077"/>
            <a:ext cx="8688389" cy="2281077"/>
          </a:xfrm>
          <a:prstGeom prst="rect">
            <a:avLst/>
          </a:prstGeom>
          <a:solidFill>
            <a:schemeClr val="accent5">
              <a:lumMod val="60000"/>
              <a:lumOff val="4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A3B2750-ACAA-B6BB-040E-154D728E9B01}"/>
              </a:ext>
            </a:extLst>
          </p:cNvPr>
          <p:cNvSpPr/>
          <p:nvPr/>
        </p:nvSpPr>
        <p:spPr>
          <a:xfrm>
            <a:off x="256032" y="542321"/>
            <a:ext cx="8688389" cy="1760260"/>
          </a:xfrm>
          <a:prstGeom prst="rect">
            <a:avLst/>
          </a:prstGeom>
          <a:ln>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43DF0E25-868B-8342-C183-108A74CC2355}"/>
              </a:ext>
            </a:extLst>
          </p:cNvPr>
          <p:cNvSpPr/>
          <p:nvPr/>
        </p:nvSpPr>
        <p:spPr>
          <a:xfrm>
            <a:off x="528562" y="811961"/>
            <a:ext cx="3665566" cy="1245581"/>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25" name="Google Shape;325;g22ee1fe0bed_0_49"/>
          <p:cNvSpPr txBox="1">
            <a:spLocks noGrp="1"/>
          </p:cNvSpPr>
          <p:nvPr>
            <p:ph type="title"/>
          </p:nvPr>
        </p:nvSpPr>
        <p:spPr>
          <a:xfrm>
            <a:off x="847235" y="0"/>
            <a:ext cx="8520600" cy="572700"/>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SzPct val="116666"/>
              <a:buNone/>
            </a:pPr>
            <a:r>
              <a:rPr lang="en" dirty="0"/>
              <a:t> Deliver HPC Systems for Science Using Trusted AI Technology</a:t>
            </a:r>
            <a:endParaRPr dirty="0"/>
          </a:p>
        </p:txBody>
      </p:sp>
      <p:sp>
        <p:nvSpPr>
          <p:cNvPr id="326" name="Google Shape;326;g22ee1fe0bed_0_49"/>
          <p:cNvSpPr txBox="1">
            <a:spLocks noGrp="1"/>
          </p:cNvSpPr>
          <p:nvPr>
            <p:ph type="body" idx="1"/>
          </p:nvPr>
        </p:nvSpPr>
        <p:spPr>
          <a:xfrm>
            <a:off x="145190" y="4312173"/>
            <a:ext cx="8587047" cy="1357502"/>
          </a:xfrm>
          <a:prstGeom prst="rect">
            <a:avLst/>
          </a:prstGeom>
          <a:noFill/>
          <a:ln>
            <a:noFill/>
          </a:ln>
        </p:spPr>
        <p:txBody>
          <a:bodyPr spcFirstLastPara="1" wrap="square" lIns="68575" tIns="68575" rIns="68575" bIns="68575" anchor="t" anchorCtr="0">
            <a:normAutofit/>
          </a:bodyPr>
          <a:lstStyle/>
          <a:p>
            <a:pPr marL="159703" lvl="0" indent="0" algn="l" rtl="0">
              <a:lnSpc>
                <a:spcPct val="115000"/>
              </a:lnSpc>
              <a:spcBef>
                <a:spcPts val="0"/>
              </a:spcBef>
              <a:spcAft>
                <a:spcPts val="0"/>
              </a:spcAft>
              <a:buSzPct val="93333"/>
              <a:buNone/>
            </a:pPr>
            <a:r>
              <a:rPr lang="en-US" sz="1100" dirty="0"/>
              <a:t>U</a:t>
            </a:r>
            <a:r>
              <a:rPr lang="en" sz="1100" dirty="0"/>
              <a:t>se AI/ML for feedback analysis and optimization based on performance monitoring  → self-organizing applications </a:t>
            </a:r>
            <a:endParaRPr sz="1100" dirty="0"/>
          </a:p>
          <a:p>
            <a:pPr marL="0" lvl="0" indent="0" algn="l" rtl="0">
              <a:lnSpc>
                <a:spcPct val="115000"/>
              </a:lnSpc>
              <a:spcBef>
                <a:spcPts val="0"/>
              </a:spcBef>
              <a:spcAft>
                <a:spcPts val="0"/>
              </a:spcAft>
              <a:buSzPct val="93333"/>
              <a:buNone/>
            </a:pPr>
            <a:endParaRPr sz="500" dirty="0"/>
          </a:p>
          <a:p>
            <a:pPr marL="0" lvl="0" indent="0" algn="l" rtl="0">
              <a:lnSpc>
                <a:spcPct val="115000"/>
              </a:lnSpc>
              <a:spcBef>
                <a:spcPts val="0"/>
              </a:spcBef>
              <a:spcAft>
                <a:spcPts val="0"/>
              </a:spcAft>
              <a:buSzPct val="93333"/>
              <a:buNone/>
            </a:pPr>
            <a:endParaRPr sz="500" dirty="0"/>
          </a:p>
        </p:txBody>
      </p:sp>
      <p:pic>
        <p:nvPicPr>
          <p:cNvPr id="327" name="Google Shape;327;g22ee1fe0bed_0_49"/>
          <p:cNvPicPr preferRelativeResize="0"/>
          <p:nvPr/>
        </p:nvPicPr>
        <p:blipFill>
          <a:blip r:embed="rId5">
            <a:alphaModFix/>
          </a:blip>
          <a:stretch>
            <a:fillRect/>
          </a:stretch>
        </p:blipFill>
        <p:spPr>
          <a:xfrm>
            <a:off x="4927289" y="2571933"/>
            <a:ext cx="3684352" cy="1764819"/>
          </a:xfrm>
          <a:prstGeom prst="rect">
            <a:avLst/>
          </a:prstGeom>
          <a:noFill/>
          <a:ln>
            <a:noFill/>
          </a:ln>
        </p:spPr>
      </p:pic>
      <p:sp>
        <p:nvSpPr>
          <p:cNvPr id="328" name="Google Shape;328;g22ee1fe0bed_0_49"/>
          <p:cNvSpPr/>
          <p:nvPr/>
        </p:nvSpPr>
        <p:spPr>
          <a:xfrm>
            <a:off x="576454" y="2838974"/>
            <a:ext cx="917400" cy="57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App1</a:t>
            </a:r>
            <a:endParaRPr dirty="0"/>
          </a:p>
        </p:txBody>
      </p:sp>
      <p:sp>
        <p:nvSpPr>
          <p:cNvPr id="329" name="Google Shape;329;g22ee1fe0bed_0_49"/>
          <p:cNvSpPr/>
          <p:nvPr/>
        </p:nvSpPr>
        <p:spPr>
          <a:xfrm>
            <a:off x="2432629" y="2792499"/>
            <a:ext cx="917400" cy="57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App3</a:t>
            </a:r>
            <a:endParaRPr/>
          </a:p>
        </p:txBody>
      </p:sp>
      <p:sp>
        <p:nvSpPr>
          <p:cNvPr id="330" name="Google Shape;330;g22ee1fe0bed_0_49"/>
          <p:cNvSpPr/>
          <p:nvPr/>
        </p:nvSpPr>
        <p:spPr>
          <a:xfrm>
            <a:off x="1504541" y="2805926"/>
            <a:ext cx="917400" cy="57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App2</a:t>
            </a:r>
            <a:endParaRPr/>
          </a:p>
        </p:txBody>
      </p:sp>
      <p:sp>
        <p:nvSpPr>
          <p:cNvPr id="331" name="Google Shape;331;g22ee1fe0bed_0_49"/>
          <p:cNvSpPr/>
          <p:nvPr/>
        </p:nvSpPr>
        <p:spPr>
          <a:xfrm>
            <a:off x="3370854" y="2786899"/>
            <a:ext cx="917400" cy="57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App4</a:t>
            </a:r>
            <a:endParaRPr/>
          </a:p>
        </p:txBody>
      </p:sp>
      <p:sp>
        <p:nvSpPr>
          <p:cNvPr id="332" name="Google Shape;332;g22ee1fe0bed_0_49"/>
          <p:cNvSpPr/>
          <p:nvPr/>
        </p:nvSpPr>
        <p:spPr>
          <a:xfrm>
            <a:off x="711495" y="3711826"/>
            <a:ext cx="3299700" cy="287400"/>
          </a:xfrm>
          <a:prstGeom prst="rect">
            <a:avLst/>
          </a:prstGeom>
          <a:solidFill>
            <a:srgbClr val="A3C8E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HPC Platform</a:t>
            </a:r>
            <a:endParaRPr/>
          </a:p>
        </p:txBody>
      </p:sp>
      <p:cxnSp>
        <p:nvCxnSpPr>
          <p:cNvPr id="3" name="Straight Arrow Connector 2">
            <a:extLst>
              <a:ext uri="{FF2B5EF4-FFF2-40B4-BE49-F238E27FC236}">
                <a16:creationId xmlns:a16="http://schemas.microsoft.com/office/drawing/2014/main" id="{848E7F28-FEF7-33CF-C84C-BB4757C1F8D1}"/>
              </a:ext>
            </a:extLst>
          </p:cNvPr>
          <p:cNvCxnSpPr>
            <a:stCxn id="329" idx="4"/>
            <a:endCxn id="332" idx="0"/>
          </p:cNvCxnSpPr>
          <p:nvPr/>
        </p:nvCxnSpPr>
        <p:spPr>
          <a:xfrm flipH="1">
            <a:off x="2361345" y="3365199"/>
            <a:ext cx="529984" cy="34662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 name="Straight Arrow Connector 3">
            <a:extLst>
              <a:ext uri="{FF2B5EF4-FFF2-40B4-BE49-F238E27FC236}">
                <a16:creationId xmlns:a16="http://schemas.microsoft.com/office/drawing/2014/main" id="{8EC9E0A6-AC25-9FAD-6E1B-FF96207109BA}"/>
              </a:ext>
            </a:extLst>
          </p:cNvPr>
          <p:cNvCxnSpPr>
            <a:cxnSpLocks/>
            <a:endCxn id="332" idx="0"/>
          </p:cNvCxnSpPr>
          <p:nvPr/>
        </p:nvCxnSpPr>
        <p:spPr>
          <a:xfrm flipH="1">
            <a:off x="2361345" y="3359766"/>
            <a:ext cx="1395304" cy="3520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 name="Straight Arrow Connector 5">
            <a:extLst>
              <a:ext uri="{FF2B5EF4-FFF2-40B4-BE49-F238E27FC236}">
                <a16:creationId xmlns:a16="http://schemas.microsoft.com/office/drawing/2014/main" id="{FDE67296-65B6-EE09-F6C2-323DCCC0F806}"/>
              </a:ext>
            </a:extLst>
          </p:cNvPr>
          <p:cNvCxnSpPr>
            <a:cxnSpLocks/>
            <a:stCxn id="328" idx="4"/>
            <a:endCxn id="332" idx="0"/>
          </p:cNvCxnSpPr>
          <p:nvPr/>
        </p:nvCxnSpPr>
        <p:spPr>
          <a:xfrm>
            <a:off x="1035154" y="3411674"/>
            <a:ext cx="1326191" cy="3001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242C3924-13B4-B0B7-4ED5-9EE843F67690}"/>
              </a:ext>
            </a:extLst>
          </p:cNvPr>
          <p:cNvCxnSpPr>
            <a:cxnSpLocks/>
            <a:stCxn id="330" idx="4"/>
            <a:endCxn id="332" idx="0"/>
          </p:cNvCxnSpPr>
          <p:nvPr/>
        </p:nvCxnSpPr>
        <p:spPr>
          <a:xfrm>
            <a:off x="1963241" y="3378626"/>
            <a:ext cx="398104" cy="333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Left Brace 14">
            <a:extLst>
              <a:ext uri="{FF2B5EF4-FFF2-40B4-BE49-F238E27FC236}">
                <a16:creationId xmlns:a16="http://schemas.microsoft.com/office/drawing/2014/main" id="{BF7BC547-7BC4-D0C4-4E0A-F74B55DEDD00}"/>
              </a:ext>
            </a:extLst>
          </p:cNvPr>
          <p:cNvSpPr/>
          <p:nvPr/>
        </p:nvSpPr>
        <p:spPr>
          <a:xfrm rot="10800000">
            <a:off x="4266124" y="2858508"/>
            <a:ext cx="221875" cy="1204331"/>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17" name="Curved Connector 16">
            <a:extLst>
              <a:ext uri="{FF2B5EF4-FFF2-40B4-BE49-F238E27FC236}">
                <a16:creationId xmlns:a16="http://schemas.microsoft.com/office/drawing/2014/main" id="{0FB77025-178F-956A-A43D-537CF8A0FC7E}"/>
              </a:ext>
            </a:extLst>
          </p:cNvPr>
          <p:cNvCxnSpPr>
            <a:cxnSpLocks/>
          </p:cNvCxnSpPr>
          <p:nvPr/>
        </p:nvCxnSpPr>
        <p:spPr>
          <a:xfrm flipV="1">
            <a:off x="4573077" y="3255155"/>
            <a:ext cx="308934" cy="171133"/>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pic>
        <p:nvPicPr>
          <p:cNvPr id="23" name="Audio 22">
            <a:extLst>
              <a:ext uri="{FF2B5EF4-FFF2-40B4-BE49-F238E27FC236}">
                <a16:creationId xmlns:a16="http://schemas.microsoft.com/office/drawing/2014/main" id="{94482F1D-58C1-5C7F-2A5C-8009E5C4C1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5837" y="4302687"/>
            <a:ext cx="812800" cy="812800"/>
          </a:xfrm>
          <a:prstGeom prst="rect">
            <a:avLst/>
          </a:prstGeom>
        </p:spPr>
      </p:pic>
      <p:sp>
        <p:nvSpPr>
          <p:cNvPr id="5" name="TextBox 4">
            <a:extLst>
              <a:ext uri="{FF2B5EF4-FFF2-40B4-BE49-F238E27FC236}">
                <a16:creationId xmlns:a16="http://schemas.microsoft.com/office/drawing/2014/main" id="{80BEE869-E22A-3B9C-5E91-388BC19AF764}"/>
              </a:ext>
            </a:extLst>
          </p:cNvPr>
          <p:cNvSpPr txBox="1"/>
          <p:nvPr/>
        </p:nvSpPr>
        <p:spPr>
          <a:xfrm>
            <a:off x="3358197" y="2331340"/>
            <a:ext cx="3092907" cy="307777"/>
          </a:xfrm>
          <a:prstGeom prst="rect">
            <a:avLst/>
          </a:prstGeom>
          <a:noFill/>
        </p:spPr>
        <p:txBody>
          <a:bodyPr wrap="square" rtlCol="0">
            <a:spAutoFit/>
          </a:bodyPr>
          <a:lstStyle/>
          <a:p>
            <a:r>
              <a:rPr lang="en-US" b="1" u="sng" dirty="0"/>
              <a:t>Job Monitoring Systems</a:t>
            </a:r>
          </a:p>
        </p:txBody>
      </p:sp>
      <p:sp>
        <p:nvSpPr>
          <p:cNvPr id="7" name="TextBox 6">
            <a:extLst>
              <a:ext uri="{FF2B5EF4-FFF2-40B4-BE49-F238E27FC236}">
                <a16:creationId xmlns:a16="http://schemas.microsoft.com/office/drawing/2014/main" id="{C4D58952-76BC-4450-D365-77264C12FBCD}"/>
              </a:ext>
            </a:extLst>
          </p:cNvPr>
          <p:cNvSpPr txBox="1"/>
          <p:nvPr/>
        </p:nvSpPr>
        <p:spPr>
          <a:xfrm>
            <a:off x="2432628" y="507321"/>
            <a:ext cx="5175179" cy="307777"/>
          </a:xfrm>
          <a:prstGeom prst="rect">
            <a:avLst/>
          </a:prstGeom>
          <a:noFill/>
        </p:spPr>
        <p:txBody>
          <a:bodyPr wrap="square" rtlCol="0">
            <a:spAutoFit/>
          </a:bodyPr>
          <a:lstStyle/>
          <a:p>
            <a:r>
              <a:rPr lang="en-US" b="1" u="sng" dirty="0"/>
              <a:t>HPC Software Packaging and Product Management</a:t>
            </a:r>
          </a:p>
        </p:txBody>
      </p:sp>
      <p:cxnSp>
        <p:nvCxnSpPr>
          <p:cNvPr id="10" name="Curved Connector 9">
            <a:extLst>
              <a:ext uri="{FF2B5EF4-FFF2-40B4-BE49-F238E27FC236}">
                <a16:creationId xmlns:a16="http://schemas.microsoft.com/office/drawing/2014/main" id="{76B16C8B-D486-BE3B-673C-42A2DFA97508}"/>
              </a:ext>
            </a:extLst>
          </p:cNvPr>
          <p:cNvCxnSpPr>
            <a:cxnSpLocks/>
          </p:cNvCxnSpPr>
          <p:nvPr/>
        </p:nvCxnSpPr>
        <p:spPr>
          <a:xfrm rot="10800000">
            <a:off x="4487999" y="3470160"/>
            <a:ext cx="308934" cy="145862"/>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8439C894-E436-8F44-2210-A42D11BBE1C5}"/>
              </a:ext>
            </a:extLst>
          </p:cNvPr>
          <p:cNvSpPr txBox="1"/>
          <p:nvPr/>
        </p:nvSpPr>
        <p:spPr>
          <a:xfrm>
            <a:off x="847234" y="1050160"/>
            <a:ext cx="1402943" cy="307777"/>
          </a:xfrm>
          <a:prstGeom prst="rect">
            <a:avLst/>
          </a:prstGeom>
          <a:noFill/>
        </p:spPr>
        <p:txBody>
          <a:bodyPr wrap="square" rtlCol="0">
            <a:spAutoFit/>
          </a:bodyPr>
          <a:lstStyle/>
          <a:p>
            <a:r>
              <a:rPr lang="en-US" dirty="0" err="1"/>
              <a:t>Kokkos</a:t>
            </a:r>
            <a:r>
              <a:rPr lang="en-US" dirty="0"/>
              <a:t> </a:t>
            </a:r>
          </a:p>
        </p:txBody>
      </p:sp>
      <p:sp>
        <p:nvSpPr>
          <p:cNvPr id="19" name="TextBox 18">
            <a:extLst>
              <a:ext uri="{FF2B5EF4-FFF2-40B4-BE49-F238E27FC236}">
                <a16:creationId xmlns:a16="http://schemas.microsoft.com/office/drawing/2014/main" id="{79F67673-2A20-44AC-D30E-9A5FBE0678FD}"/>
              </a:ext>
            </a:extLst>
          </p:cNvPr>
          <p:cNvSpPr txBox="1"/>
          <p:nvPr/>
        </p:nvSpPr>
        <p:spPr>
          <a:xfrm>
            <a:off x="853660" y="1552222"/>
            <a:ext cx="1402944" cy="307777"/>
          </a:xfrm>
          <a:prstGeom prst="rect">
            <a:avLst/>
          </a:prstGeom>
          <a:noFill/>
        </p:spPr>
        <p:txBody>
          <a:bodyPr wrap="square" rtlCol="0">
            <a:spAutoFit/>
          </a:bodyPr>
          <a:lstStyle/>
          <a:p>
            <a:r>
              <a:rPr lang="en-US" dirty="0" err="1"/>
              <a:t>Kokkos</a:t>
            </a:r>
            <a:r>
              <a:rPr lang="en-US" dirty="0"/>
              <a:t> Tools</a:t>
            </a:r>
          </a:p>
        </p:txBody>
      </p:sp>
      <p:sp>
        <p:nvSpPr>
          <p:cNvPr id="20" name="TextBox 19">
            <a:extLst>
              <a:ext uri="{FF2B5EF4-FFF2-40B4-BE49-F238E27FC236}">
                <a16:creationId xmlns:a16="http://schemas.microsoft.com/office/drawing/2014/main" id="{13ABFF9C-D36E-C4EE-A224-C9BEB91FB364}"/>
              </a:ext>
            </a:extLst>
          </p:cNvPr>
          <p:cNvSpPr txBox="1"/>
          <p:nvPr/>
        </p:nvSpPr>
        <p:spPr>
          <a:xfrm>
            <a:off x="2669382" y="1544789"/>
            <a:ext cx="1402944" cy="307777"/>
          </a:xfrm>
          <a:prstGeom prst="rect">
            <a:avLst/>
          </a:prstGeom>
          <a:noFill/>
        </p:spPr>
        <p:txBody>
          <a:bodyPr wrap="square" rtlCol="0">
            <a:spAutoFit/>
          </a:bodyPr>
          <a:lstStyle/>
          <a:p>
            <a:r>
              <a:rPr lang="en-US" dirty="0"/>
              <a:t>NVIDIA CUDA </a:t>
            </a:r>
          </a:p>
        </p:txBody>
      </p:sp>
      <p:sp>
        <p:nvSpPr>
          <p:cNvPr id="21" name="TextBox 20">
            <a:extLst>
              <a:ext uri="{FF2B5EF4-FFF2-40B4-BE49-F238E27FC236}">
                <a16:creationId xmlns:a16="http://schemas.microsoft.com/office/drawing/2014/main" id="{53B472EA-F41C-85DD-3BDD-496454F7C165}"/>
              </a:ext>
            </a:extLst>
          </p:cNvPr>
          <p:cNvSpPr txBox="1"/>
          <p:nvPr/>
        </p:nvSpPr>
        <p:spPr>
          <a:xfrm>
            <a:off x="2675808" y="1061323"/>
            <a:ext cx="1402944" cy="307777"/>
          </a:xfrm>
          <a:prstGeom prst="rect">
            <a:avLst/>
          </a:prstGeom>
          <a:noFill/>
        </p:spPr>
        <p:txBody>
          <a:bodyPr wrap="square" rtlCol="0">
            <a:spAutoFit/>
          </a:bodyPr>
          <a:lstStyle/>
          <a:p>
            <a:r>
              <a:rPr lang="en-US" dirty="0"/>
              <a:t>LLVM OpenMP</a:t>
            </a:r>
          </a:p>
        </p:txBody>
      </p:sp>
      <p:sp>
        <p:nvSpPr>
          <p:cNvPr id="22" name="TextBox 21">
            <a:extLst>
              <a:ext uri="{FF2B5EF4-FFF2-40B4-BE49-F238E27FC236}">
                <a16:creationId xmlns:a16="http://schemas.microsoft.com/office/drawing/2014/main" id="{E2026C57-2E82-DC11-B195-D91CC3E00A4A}"/>
              </a:ext>
            </a:extLst>
          </p:cNvPr>
          <p:cNvSpPr txBox="1"/>
          <p:nvPr/>
        </p:nvSpPr>
        <p:spPr>
          <a:xfrm>
            <a:off x="798682" y="793515"/>
            <a:ext cx="3665566" cy="307777"/>
          </a:xfrm>
          <a:prstGeom prst="rect">
            <a:avLst/>
          </a:prstGeom>
          <a:noFill/>
        </p:spPr>
        <p:txBody>
          <a:bodyPr wrap="square" rtlCol="0">
            <a:spAutoFit/>
          </a:bodyPr>
          <a:lstStyle/>
          <a:p>
            <a:r>
              <a:rPr lang="en-US" b="1" dirty="0"/>
              <a:t>Existing HPC Software Packages </a:t>
            </a:r>
          </a:p>
        </p:txBody>
      </p:sp>
      <p:sp>
        <p:nvSpPr>
          <p:cNvPr id="24" name="TextBox 23">
            <a:extLst>
              <a:ext uri="{FF2B5EF4-FFF2-40B4-BE49-F238E27FC236}">
                <a16:creationId xmlns:a16="http://schemas.microsoft.com/office/drawing/2014/main" id="{34539096-9DC1-FD96-AB15-0CDC4326D8C5}"/>
              </a:ext>
            </a:extLst>
          </p:cNvPr>
          <p:cNvSpPr txBox="1"/>
          <p:nvPr/>
        </p:nvSpPr>
        <p:spPr>
          <a:xfrm>
            <a:off x="4647627" y="861043"/>
            <a:ext cx="2310958" cy="1169551"/>
          </a:xfrm>
          <a:prstGeom prst="rect">
            <a:avLst/>
          </a:prstGeom>
          <a:noFill/>
        </p:spPr>
        <p:txBody>
          <a:bodyPr wrap="square" rtlCol="0">
            <a:spAutoFit/>
          </a:bodyPr>
          <a:lstStyle/>
          <a:p>
            <a:pPr marL="285750" indent="-285750">
              <a:buFont typeface="Arial" panose="020B0604020202020204" pitchFamily="34" charset="0"/>
              <a:buChar char="•"/>
            </a:pPr>
            <a:r>
              <a:rPr lang="en-US" b="1" dirty="0"/>
              <a:t>Product management of existing packaged software?</a:t>
            </a:r>
          </a:p>
          <a:p>
            <a:pPr marL="285750" indent="-285750">
              <a:buFont typeface="Arial" panose="020B0604020202020204" pitchFamily="34" charset="0"/>
              <a:buChar char="•"/>
            </a:pPr>
            <a:r>
              <a:rPr lang="en-US" b="1" dirty="0"/>
              <a:t>Come up with new Packaged software? </a:t>
            </a:r>
          </a:p>
        </p:txBody>
      </p:sp>
      <p:sp>
        <p:nvSpPr>
          <p:cNvPr id="27" name="TextBox 26">
            <a:extLst>
              <a:ext uri="{FF2B5EF4-FFF2-40B4-BE49-F238E27FC236}">
                <a16:creationId xmlns:a16="http://schemas.microsoft.com/office/drawing/2014/main" id="{008CF056-AD5A-4281-1F3F-297A055054B8}"/>
              </a:ext>
            </a:extLst>
          </p:cNvPr>
          <p:cNvSpPr txBox="1"/>
          <p:nvPr/>
        </p:nvSpPr>
        <p:spPr>
          <a:xfrm>
            <a:off x="7629290" y="1068740"/>
            <a:ext cx="1169564"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Leave </a:t>
            </a:r>
            <a:r>
              <a:rPr lang="en-US" i="1" dirty="0"/>
              <a:t>these questions</a:t>
            </a:r>
            <a:r>
              <a:rPr lang="en-US" dirty="0"/>
              <a:t> to humans </a:t>
            </a:r>
          </a:p>
        </p:txBody>
      </p:sp>
      <p:cxnSp>
        <p:nvCxnSpPr>
          <p:cNvPr id="31" name="Straight Arrow Connector 30">
            <a:extLst>
              <a:ext uri="{FF2B5EF4-FFF2-40B4-BE49-F238E27FC236}">
                <a16:creationId xmlns:a16="http://schemas.microsoft.com/office/drawing/2014/main" id="{B90A63D5-F25A-D78C-CFF8-C3B30573D689}"/>
              </a:ext>
            </a:extLst>
          </p:cNvPr>
          <p:cNvCxnSpPr>
            <a:cxnSpLocks/>
          </p:cNvCxnSpPr>
          <p:nvPr/>
        </p:nvCxnSpPr>
        <p:spPr>
          <a:xfrm>
            <a:off x="7210683" y="1445817"/>
            <a:ext cx="3971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0" name="Left Brace 39">
            <a:extLst>
              <a:ext uri="{FF2B5EF4-FFF2-40B4-BE49-F238E27FC236}">
                <a16:creationId xmlns:a16="http://schemas.microsoft.com/office/drawing/2014/main" id="{B9ECA225-607B-E526-7EAC-09C555078285}"/>
              </a:ext>
            </a:extLst>
          </p:cNvPr>
          <p:cNvSpPr/>
          <p:nvPr/>
        </p:nvSpPr>
        <p:spPr>
          <a:xfrm rot="10800000">
            <a:off x="6941033" y="843652"/>
            <a:ext cx="221875" cy="1204331"/>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122208">
        <p:fade/>
      </p:transition>
    </mc:Choice>
    <mc:Fallback xmlns="">
      <p:transition spd="med" advTm="1222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31283719c6_0_0"/>
          <p:cNvSpPr txBox="1">
            <a:spLocks noGrp="1"/>
          </p:cNvSpPr>
          <p:nvPr>
            <p:ph type="ctrTitle"/>
          </p:nvPr>
        </p:nvSpPr>
        <p:spPr>
          <a:xfrm>
            <a:off x="698989" y="2189285"/>
            <a:ext cx="3448800" cy="1325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Summary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58af5b43ab_6_0"/>
          <p:cNvSpPr txBox="1">
            <a:spLocks noGrp="1"/>
          </p:cNvSpPr>
          <p:nvPr>
            <p:ph type="title"/>
          </p:nvPr>
        </p:nvSpPr>
        <p:spPr>
          <a:xfrm>
            <a:off x="260370" y="151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800"/>
              <a:buFont typeface="Arial"/>
              <a:buNone/>
            </a:pPr>
            <a:r>
              <a:rPr lang="en" sz="2200">
                <a:latin typeface="Arial"/>
                <a:ea typeface="Arial"/>
                <a:cs typeface="Arial"/>
                <a:sym typeface="Arial"/>
              </a:rPr>
              <a:t>Motivating Example Code Structure (GPU)</a:t>
            </a:r>
            <a:endParaRPr sz="2200">
              <a:latin typeface="Arial"/>
              <a:ea typeface="Arial"/>
              <a:cs typeface="Arial"/>
              <a:sym typeface="Arial"/>
            </a:endParaRPr>
          </a:p>
          <a:p>
            <a:pPr marL="0" lvl="0" indent="0" algn="ctr" rtl="0">
              <a:lnSpc>
                <a:spcPct val="100000"/>
              </a:lnSpc>
              <a:spcBef>
                <a:spcPts val="0"/>
              </a:spcBef>
              <a:spcAft>
                <a:spcPts val="0"/>
              </a:spcAft>
              <a:buClr>
                <a:schemeClr val="dk2"/>
              </a:buClr>
              <a:buSzPts val="2100"/>
              <a:buFont typeface="Open Sans"/>
              <a:buNone/>
            </a:pPr>
            <a:endParaRPr sz="1100"/>
          </a:p>
        </p:txBody>
      </p:sp>
      <p:sp>
        <p:nvSpPr>
          <p:cNvPr id="138" name="Google Shape;138;g258af5b43ab_6_0"/>
          <p:cNvSpPr txBox="1">
            <a:spLocks noGrp="1"/>
          </p:cNvSpPr>
          <p:nvPr>
            <p:ph type="body" idx="1"/>
          </p:nvPr>
        </p:nvSpPr>
        <p:spPr>
          <a:xfrm>
            <a:off x="3393067" y="1038831"/>
            <a:ext cx="5547314" cy="3330913"/>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800"/>
              <a:buNone/>
            </a:pPr>
            <a:r>
              <a:rPr lang="en" sz="900">
                <a:solidFill>
                  <a:schemeClr val="dk1"/>
                </a:solidFill>
                <a:latin typeface="Courier New"/>
                <a:ea typeface="Courier New"/>
                <a:cs typeface="Courier New"/>
                <a:sym typeface="Courier New"/>
              </a:rPr>
              <a:t>#include &lt;Kokkos_Core.hpp&gt;</a:t>
            </a:r>
            <a:endParaRPr sz="1100"/>
          </a:p>
          <a:p>
            <a:pPr marL="0" lvl="0" indent="0" algn="l" rtl="0">
              <a:lnSpc>
                <a:spcPct val="100000"/>
              </a:lnSpc>
              <a:spcBef>
                <a:spcPts val="0"/>
              </a:spcBef>
              <a:spcAft>
                <a:spcPts val="0"/>
              </a:spcAft>
              <a:buClr>
                <a:schemeClr val="dk1"/>
              </a:buClr>
              <a:buSzPts val="800"/>
              <a:buNone/>
            </a:pPr>
            <a:r>
              <a:rPr lang="en" sz="900">
                <a:solidFill>
                  <a:schemeClr val="dk1"/>
                </a:solidFill>
                <a:latin typeface="Courier New"/>
                <a:ea typeface="Courier New"/>
                <a:cs typeface="Courier New"/>
                <a:sym typeface="Courier New"/>
              </a:rPr>
              <a:t>int main(int argc, char* argv[]) </a:t>
            </a:r>
            <a:endParaRPr sz="900"/>
          </a:p>
          <a:p>
            <a:pPr marL="0" lvl="0" indent="0" algn="l" rtl="0">
              <a:lnSpc>
                <a:spcPct val="100000"/>
              </a:lnSpc>
              <a:spcBef>
                <a:spcPts val="0"/>
              </a:spcBef>
              <a:spcAft>
                <a:spcPts val="0"/>
              </a:spcAft>
              <a:buClr>
                <a:schemeClr val="dk1"/>
              </a:buClr>
              <a:buSzPts val="800"/>
              <a:buNone/>
            </a:pPr>
            <a:r>
              <a:rPr lang="en" sz="900">
                <a:solidFill>
                  <a:schemeClr val="dk1"/>
                </a:solidFill>
                <a:latin typeface="Courier New"/>
                <a:ea typeface="Courier New"/>
                <a:cs typeface="Courier New"/>
                <a:sym typeface="Courier New"/>
              </a:rPr>
              <a:t>{</a:t>
            </a:r>
            <a:endParaRPr sz="1100"/>
          </a:p>
          <a:p>
            <a:pPr marL="0" lvl="0" indent="0" algn="l" rtl="0">
              <a:lnSpc>
                <a:spcPct val="100000"/>
              </a:lnSpc>
              <a:spcBef>
                <a:spcPts val="0"/>
              </a:spcBef>
              <a:spcAft>
                <a:spcPts val="0"/>
              </a:spcAft>
              <a:buClr>
                <a:schemeClr val="dk1"/>
              </a:buClr>
              <a:buSzPts val="800"/>
              <a:buNone/>
            </a:pPr>
            <a:r>
              <a:rPr lang="en" sz="900">
                <a:solidFill>
                  <a:schemeClr val="dk1"/>
                </a:solidFill>
                <a:latin typeface="Courier New"/>
                <a:ea typeface="Courier New"/>
                <a:cs typeface="Courier New"/>
                <a:sym typeface="Courier New"/>
              </a:rPr>
              <a:t>  Kokkos::initialize(argc, argv); </a:t>
            </a:r>
            <a:endParaRPr sz="900"/>
          </a:p>
          <a:p>
            <a:pPr marL="0" lvl="0" indent="0" algn="l" rtl="0">
              <a:lnSpc>
                <a:spcPct val="100000"/>
              </a:lnSpc>
              <a:spcBef>
                <a:spcPts val="0"/>
              </a:spcBef>
              <a:spcAft>
                <a:spcPts val="0"/>
              </a:spcAft>
              <a:buSzPts val="1400"/>
              <a:buNone/>
            </a:pPr>
            <a:r>
              <a:rPr lang="en" sz="900">
                <a:solidFill>
                  <a:srgbClr val="EB32E9"/>
                </a:solidFill>
                <a:latin typeface="Courier New"/>
                <a:ea typeface="Courier New"/>
                <a:cs typeface="Courier New"/>
                <a:sym typeface="Courier New"/>
              </a:rPr>
              <a:t>  Kokkos::View&lt;double*&gt; u(102), unew(102); </a:t>
            </a:r>
            <a:endParaRPr sz="900">
              <a:solidFill>
                <a:srgbClr val="EB32E9"/>
              </a:solidFill>
              <a:latin typeface="Calibri"/>
              <a:ea typeface="Calibri"/>
              <a:cs typeface="Calibri"/>
              <a:sym typeface="Calibri"/>
            </a:endParaRPr>
          </a:p>
          <a:p>
            <a:pPr marL="0" marR="0" lvl="0" indent="0" algn="l" rtl="0">
              <a:lnSpc>
                <a:spcPct val="115000"/>
              </a:lnSpc>
              <a:spcBef>
                <a:spcPts val="0"/>
              </a:spcBef>
              <a:spcAft>
                <a:spcPts val="0"/>
              </a:spcAft>
              <a:buSzPts val="1400"/>
              <a:buNone/>
            </a:pPr>
            <a:r>
              <a:rPr lang="en" sz="900">
                <a:solidFill>
                  <a:schemeClr val="accent2"/>
                </a:solidFill>
                <a:latin typeface="Courier New"/>
                <a:ea typeface="Courier New"/>
                <a:cs typeface="Courier New"/>
                <a:sym typeface="Courier New"/>
              </a:rPr>
              <a:t>  Kokkos::View&lt;double*&gt;::HostMirror host_u = create_mirror_view(u);</a:t>
            </a:r>
            <a:endParaRPr sz="1100"/>
          </a:p>
          <a:p>
            <a:pPr marL="0" marR="0" lvl="0" indent="0" algn="l" rtl="0">
              <a:lnSpc>
                <a:spcPct val="115000"/>
              </a:lnSpc>
              <a:spcBef>
                <a:spcPts val="0"/>
              </a:spcBef>
              <a:spcAft>
                <a:spcPts val="0"/>
              </a:spcAft>
              <a:buSzPts val="1400"/>
              <a:buNone/>
            </a:pPr>
            <a:r>
              <a:rPr lang="en" sz="900">
                <a:solidFill>
                  <a:srgbClr val="8A8A8A"/>
                </a:solidFill>
                <a:latin typeface="Courier New"/>
                <a:ea typeface="Courier New"/>
                <a:cs typeface="Courier New"/>
                <a:sym typeface="Courier New"/>
              </a:rPr>
              <a:t>  // allocate and initialize u and unew</a:t>
            </a:r>
            <a:endParaRPr sz="900">
              <a:solidFill>
                <a:srgbClr val="8A8A8A"/>
              </a:solidFill>
              <a:latin typeface="Courier New"/>
              <a:ea typeface="Courier New"/>
              <a:cs typeface="Courier New"/>
              <a:sym typeface="Courier New"/>
            </a:endParaRPr>
          </a:p>
          <a:p>
            <a:pPr marL="0" marR="0" lvl="0" indent="0" algn="l" rtl="0">
              <a:lnSpc>
                <a:spcPct val="115000"/>
              </a:lnSpc>
              <a:spcBef>
                <a:spcPts val="0"/>
              </a:spcBef>
              <a:spcAft>
                <a:spcPts val="0"/>
              </a:spcAft>
              <a:buSzPts val="1400"/>
              <a:buNone/>
            </a:pPr>
            <a:r>
              <a:rPr lang="en" sz="900">
                <a:solidFill>
                  <a:srgbClr val="8A8A8A"/>
                </a:solidFill>
                <a:latin typeface="Courier New"/>
                <a:ea typeface="Courier New"/>
                <a:cs typeface="Courier New"/>
                <a:sym typeface="Courier New"/>
              </a:rPr>
              <a:t>  deep_copy(host_u, 1.0);</a:t>
            </a:r>
            <a:endParaRPr sz="1100"/>
          </a:p>
          <a:p>
            <a:pPr marL="0" lvl="0" indent="0" algn="l" rtl="0">
              <a:lnSpc>
                <a:spcPct val="100000"/>
              </a:lnSpc>
              <a:spcBef>
                <a:spcPts val="0"/>
              </a:spcBef>
              <a:spcAft>
                <a:spcPts val="0"/>
              </a:spcAft>
              <a:buClr>
                <a:schemeClr val="dk1"/>
              </a:buClr>
              <a:buSzPts val="800"/>
              <a:buNone/>
            </a:pPr>
            <a:r>
              <a:rPr lang="en" sz="900">
                <a:solidFill>
                  <a:srgbClr val="8A8A8A"/>
                </a:solidFill>
                <a:latin typeface="Courier New"/>
                <a:ea typeface="Courier New"/>
                <a:cs typeface="Courier New"/>
                <a:sym typeface="Courier New"/>
              </a:rPr>
              <a:t>  </a:t>
            </a:r>
            <a:r>
              <a:rPr lang="en" sz="900">
                <a:solidFill>
                  <a:schemeClr val="dk1"/>
                </a:solidFill>
                <a:latin typeface="Courier New"/>
                <a:ea typeface="Courier New"/>
                <a:cs typeface="Courier New"/>
                <a:sym typeface="Courier New"/>
              </a:rPr>
              <a:t>int tstep = 0; </a:t>
            </a:r>
            <a:endParaRPr sz="1100"/>
          </a:p>
          <a:p>
            <a:pPr marL="0" lvl="0" indent="0" algn="l" rtl="0">
              <a:lnSpc>
                <a:spcPct val="115000"/>
              </a:lnSpc>
              <a:spcBef>
                <a:spcPts val="0"/>
              </a:spcBef>
              <a:spcAft>
                <a:spcPts val="0"/>
              </a:spcAft>
              <a:buSzPts val="1400"/>
              <a:buNone/>
            </a:pPr>
            <a:r>
              <a:rPr lang="en" sz="900">
                <a:solidFill>
                  <a:schemeClr val="dk1"/>
                </a:solidFill>
                <a:latin typeface="Courier New"/>
                <a:ea typeface="Courier New"/>
                <a:cs typeface="Courier New"/>
                <a:sym typeface="Courier New"/>
              </a:rPr>
              <a:t>  while(tstep &lt; 1000){ </a:t>
            </a:r>
            <a:endParaRPr sz="1100"/>
          </a:p>
          <a:p>
            <a:pPr marL="0" lvl="0" indent="0" algn="l" rtl="0">
              <a:lnSpc>
                <a:spcPct val="115000"/>
              </a:lnSpc>
              <a:spcBef>
                <a:spcPts val="0"/>
              </a:spcBef>
              <a:spcAft>
                <a:spcPts val="0"/>
              </a:spcAft>
              <a:buSzPts val="1400"/>
              <a:buNone/>
            </a:pPr>
            <a:r>
              <a:rPr lang="en" sz="900">
                <a:solidFill>
                  <a:schemeClr val="dk1"/>
                </a:solidFill>
                <a:latin typeface="Courier New"/>
                <a:ea typeface="Courier New"/>
                <a:cs typeface="Courier New"/>
                <a:sym typeface="Courier New"/>
              </a:rPr>
              <a:t>      </a:t>
            </a:r>
            <a:r>
              <a:rPr lang="en" sz="900">
                <a:solidFill>
                  <a:schemeClr val="accent2"/>
                </a:solidFill>
                <a:latin typeface="Courier New"/>
                <a:ea typeface="Courier New"/>
                <a:cs typeface="Courier New"/>
                <a:sym typeface="Courier New"/>
              </a:rPr>
              <a:t>deep_copy(u, host_u); </a:t>
            </a:r>
            <a:endParaRPr sz="1100"/>
          </a:p>
          <a:p>
            <a:pPr marL="0" lvl="0" indent="0" algn="l" rtl="0">
              <a:lnSpc>
                <a:spcPct val="115000"/>
              </a:lnSpc>
              <a:spcBef>
                <a:spcPts val="0"/>
              </a:spcBef>
              <a:spcAft>
                <a:spcPts val="0"/>
              </a:spcAft>
              <a:buClr>
                <a:schemeClr val="dk1"/>
              </a:buClr>
              <a:buSzPts val="800"/>
              <a:buNone/>
            </a:pPr>
            <a:r>
              <a:rPr lang="en" sz="900">
                <a:solidFill>
                  <a:schemeClr val="accent5"/>
                </a:solidFill>
                <a:latin typeface="Courier New"/>
                <a:ea typeface="Courier New"/>
                <a:cs typeface="Courier New"/>
                <a:sym typeface="Courier New"/>
              </a:rPr>
              <a:t>      </a:t>
            </a:r>
            <a:r>
              <a:rPr lang="en" sz="900" b="1">
                <a:solidFill>
                  <a:srgbClr val="EB32E9"/>
                </a:solidFill>
                <a:latin typeface="Courier New"/>
                <a:ea typeface="Courier New"/>
                <a:cs typeface="Courier New"/>
                <a:sym typeface="Courier New"/>
              </a:rPr>
              <a:t>parallel_for(102, LAMBDA(int i){</a:t>
            </a:r>
            <a:endParaRPr sz="1100"/>
          </a:p>
          <a:p>
            <a:pPr marL="0" lvl="0" indent="0" algn="l" rtl="0">
              <a:lnSpc>
                <a:spcPct val="115000"/>
              </a:lnSpc>
              <a:spcBef>
                <a:spcPts val="0"/>
              </a:spcBef>
              <a:spcAft>
                <a:spcPts val="0"/>
              </a:spcAft>
              <a:buClr>
                <a:schemeClr val="dk1"/>
              </a:buClr>
              <a:buSzPts val="800"/>
              <a:buNone/>
            </a:pPr>
            <a:r>
              <a:rPr lang="en" sz="900" b="1">
                <a:solidFill>
                  <a:srgbClr val="980000"/>
                </a:solidFill>
                <a:latin typeface="Courier New"/>
                <a:ea typeface="Courier New"/>
                <a:cs typeface="Courier New"/>
                <a:sym typeface="Courier New"/>
              </a:rPr>
              <a:t>	 </a:t>
            </a:r>
            <a:r>
              <a:rPr lang="en" sz="900" b="1">
                <a:solidFill>
                  <a:srgbClr val="FF0000"/>
                </a:solidFill>
                <a:latin typeface="Courier New"/>
                <a:ea typeface="Courier New"/>
                <a:cs typeface="Courier New"/>
                <a:sym typeface="Courier New"/>
              </a:rPr>
              <a:t>unew[i] = (u[i-1] + u[i] + u[i+1])/3.0; </a:t>
            </a:r>
            <a:endParaRPr sz="1100"/>
          </a:p>
          <a:p>
            <a:pPr marL="0" lvl="0" indent="0" algn="l" rtl="0">
              <a:lnSpc>
                <a:spcPct val="115000"/>
              </a:lnSpc>
              <a:spcBef>
                <a:spcPts val="0"/>
              </a:spcBef>
              <a:spcAft>
                <a:spcPts val="0"/>
              </a:spcAft>
              <a:buClr>
                <a:schemeClr val="dk1"/>
              </a:buClr>
              <a:buSzPts val="800"/>
              <a:buNone/>
            </a:pPr>
            <a:r>
              <a:rPr lang="en" sz="900" b="1">
                <a:solidFill>
                  <a:srgbClr val="FF0000"/>
                </a:solidFill>
                <a:latin typeface="Courier New"/>
                <a:ea typeface="Courier New"/>
                <a:cs typeface="Courier New"/>
                <a:sym typeface="Courier New"/>
              </a:rPr>
              <a:t>      </a:t>
            </a:r>
            <a:r>
              <a:rPr lang="en" sz="900" b="1">
                <a:solidFill>
                  <a:srgbClr val="EB32E9"/>
                </a:solidFill>
                <a:latin typeface="Courier New"/>
                <a:ea typeface="Courier New"/>
                <a:cs typeface="Courier New"/>
                <a:sym typeface="Courier New"/>
              </a:rPr>
              <a:t>});</a:t>
            </a:r>
            <a:endParaRPr sz="900" b="1">
              <a:solidFill>
                <a:srgbClr val="EB32E9"/>
              </a:solidFill>
            </a:endParaRPr>
          </a:p>
          <a:p>
            <a:pPr marL="0" lvl="0" indent="0" algn="l" rtl="0">
              <a:lnSpc>
                <a:spcPct val="115000"/>
              </a:lnSpc>
              <a:spcBef>
                <a:spcPts val="0"/>
              </a:spcBef>
              <a:spcAft>
                <a:spcPts val="0"/>
              </a:spcAft>
              <a:buClr>
                <a:schemeClr val="dk1"/>
              </a:buClr>
              <a:buSzPts val="800"/>
              <a:buNone/>
            </a:pPr>
            <a:r>
              <a:rPr lang="en" sz="900" b="1">
                <a:solidFill>
                  <a:schemeClr val="accent2"/>
                </a:solidFill>
                <a:latin typeface="Courier New"/>
                <a:ea typeface="Courier New"/>
                <a:cs typeface="Courier New"/>
                <a:sym typeface="Courier New"/>
              </a:rPr>
              <a:t>      deep_copy(host_u, unew); </a:t>
            </a:r>
            <a:endParaRPr sz="900" b="1">
              <a:solidFill>
                <a:schemeClr val="accent2"/>
              </a:solidFill>
            </a:endParaRPr>
          </a:p>
          <a:p>
            <a:pPr marL="0" lvl="0" indent="0" algn="l" rtl="0">
              <a:lnSpc>
                <a:spcPct val="115000"/>
              </a:lnSpc>
              <a:spcBef>
                <a:spcPts val="0"/>
              </a:spcBef>
              <a:spcAft>
                <a:spcPts val="0"/>
              </a:spcAft>
              <a:buClr>
                <a:schemeClr val="dk1"/>
              </a:buClr>
              <a:buSzPts val="800"/>
              <a:buNone/>
            </a:pPr>
            <a:r>
              <a:rPr lang="en" sz="900">
                <a:solidFill>
                  <a:schemeClr val="dk1"/>
                </a:solidFill>
                <a:latin typeface="Courier New"/>
                <a:ea typeface="Courier New"/>
                <a:cs typeface="Courier New"/>
                <a:sym typeface="Courier New"/>
              </a:rPr>
              <a:t>      tstep++;</a:t>
            </a:r>
            <a:endParaRPr sz="900">
              <a:solidFill>
                <a:schemeClr val="dk1"/>
              </a:solidFill>
            </a:endParaRPr>
          </a:p>
          <a:p>
            <a:pPr marL="0" lvl="0" indent="0" algn="l" rtl="0">
              <a:lnSpc>
                <a:spcPct val="115000"/>
              </a:lnSpc>
              <a:spcBef>
                <a:spcPts val="0"/>
              </a:spcBef>
              <a:spcAft>
                <a:spcPts val="0"/>
              </a:spcAft>
              <a:buSzPts val="1400"/>
              <a:buNone/>
            </a:pPr>
            <a:r>
              <a:rPr lang="en" sz="900">
                <a:solidFill>
                  <a:schemeClr val="dk1"/>
                </a:solidFill>
                <a:latin typeface="Courier New"/>
                <a:ea typeface="Courier New"/>
                <a:cs typeface="Courier New"/>
                <a:sym typeface="Courier New"/>
              </a:rPr>
              <a:t>  }</a:t>
            </a:r>
            <a:endParaRPr sz="1100"/>
          </a:p>
          <a:p>
            <a:pPr marL="0" lvl="0" indent="0" algn="l" rtl="0">
              <a:lnSpc>
                <a:spcPct val="115000"/>
              </a:lnSpc>
              <a:spcBef>
                <a:spcPts val="0"/>
              </a:spcBef>
              <a:spcAft>
                <a:spcPts val="0"/>
              </a:spcAft>
              <a:buSzPts val="1400"/>
              <a:buNone/>
            </a:pPr>
            <a:r>
              <a:rPr lang="en" sz="900">
                <a:solidFill>
                  <a:schemeClr val="dk1"/>
                </a:solidFill>
                <a:latin typeface="Courier New"/>
                <a:ea typeface="Courier New"/>
                <a:cs typeface="Courier New"/>
                <a:sym typeface="Courier New"/>
              </a:rPr>
              <a:t>  Kokkos::finalize();</a:t>
            </a:r>
            <a:endParaRPr sz="1100"/>
          </a:p>
          <a:p>
            <a:pPr marL="0" lvl="0" indent="0" algn="l" rtl="0">
              <a:lnSpc>
                <a:spcPct val="115000"/>
              </a:lnSpc>
              <a:spcBef>
                <a:spcPts val="0"/>
              </a:spcBef>
              <a:spcAft>
                <a:spcPts val="0"/>
              </a:spcAft>
              <a:buSzPts val="1400"/>
              <a:buNone/>
            </a:pPr>
            <a:r>
              <a:rPr lang="en" sz="900">
                <a:solidFill>
                  <a:schemeClr val="dk1"/>
                </a:solidFill>
                <a:latin typeface="Courier New"/>
                <a:ea typeface="Courier New"/>
                <a:cs typeface="Courier New"/>
                <a:sym typeface="Courier New"/>
              </a:rPr>
              <a:t>}</a:t>
            </a:r>
            <a:endParaRPr sz="900"/>
          </a:p>
        </p:txBody>
      </p:sp>
      <p:sp>
        <p:nvSpPr>
          <p:cNvPr id="139" name="Google Shape;139;g258af5b43ab_6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 sz="1100"/>
              <a:t>2</a:t>
            </a:fld>
            <a:endParaRPr sz="1100"/>
          </a:p>
        </p:txBody>
      </p:sp>
      <p:sp>
        <p:nvSpPr>
          <p:cNvPr id="140" name="Google Shape;140;g258af5b43ab_6_0"/>
          <p:cNvSpPr txBox="1"/>
          <p:nvPr/>
        </p:nvSpPr>
        <p:spPr>
          <a:xfrm>
            <a:off x="31580" y="2013487"/>
            <a:ext cx="3361487" cy="43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EB32E9"/>
                </a:solidFill>
                <a:latin typeface="Arial"/>
                <a:ea typeface="Arial"/>
                <a:cs typeface="Arial"/>
                <a:sym typeface="Arial"/>
              </a:rPr>
              <a:t>Parallel computation </a:t>
            </a:r>
            <a:r>
              <a:rPr lang="en" sz="1400" b="0" i="1" u="none" strike="noStrike" cap="none">
                <a:solidFill>
                  <a:srgbClr val="EB32E9"/>
                </a:solidFill>
                <a:latin typeface="Arial"/>
                <a:ea typeface="Arial"/>
                <a:cs typeface="Arial"/>
                <a:sym typeface="Arial"/>
              </a:rPr>
              <a:t>kernel</a:t>
            </a:r>
            <a:endParaRPr sz="1400" b="0" i="1" u="none" strike="noStrike" cap="none">
              <a:solidFill>
                <a:srgbClr val="EB32E9"/>
              </a:solidFill>
              <a:latin typeface="Arial"/>
              <a:ea typeface="Arial"/>
              <a:cs typeface="Arial"/>
              <a:sym typeface="Arial"/>
            </a:endParaRPr>
          </a:p>
        </p:txBody>
      </p:sp>
      <p:cxnSp>
        <p:nvCxnSpPr>
          <p:cNvPr id="141" name="Google Shape;141;g258af5b43ab_6_0"/>
          <p:cNvCxnSpPr>
            <a:endCxn id="142" idx="1"/>
          </p:cNvCxnSpPr>
          <p:nvPr/>
        </p:nvCxnSpPr>
        <p:spPr>
          <a:xfrm>
            <a:off x="1617713" y="2269631"/>
            <a:ext cx="2230200" cy="690600"/>
          </a:xfrm>
          <a:prstGeom prst="straightConnector1">
            <a:avLst/>
          </a:prstGeom>
          <a:noFill/>
          <a:ln w="9525" cap="flat" cmpd="sng">
            <a:solidFill>
              <a:srgbClr val="EB32E9"/>
            </a:solidFill>
            <a:prstDash val="solid"/>
            <a:round/>
            <a:headEnd type="none" w="sm" len="sm"/>
            <a:tailEnd type="triangle" w="med" len="med"/>
          </a:ln>
        </p:spPr>
      </p:cxnSp>
      <p:cxnSp>
        <p:nvCxnSpPr>
          <p:cNvPr id="143" name="Google Shape;143;g258af5b43ab_6_0"/>
          <p:cNvCxnSpPr>
            <a:endCxn id="144" idx="1"/>
          </p:cNvCxnSpPr>
          <p:nvPr/>
        </p:nvCxnSpPr>
        <p:spPr>
          <a:xfrm>
            <a:off x="1566070" y="1202236"/>
            <a:ext cx="2422200" cy="1758000"/>
          </a:xfrm>
          <a:prstGeom prst="straightConnector1">
            <a:avLst/>
          </a:prstGeom>
          <a:noFill/>
          <a:ln w="9525" cap="flat" cmpd="sng">
            <a:solidFill>
              <a:srgbClr val="FF0000"/>
            </a:solidFill>
            <a:prstDash val="dot"/>
            <a:round/>
            <a:headEnd type="none" w="sm" len="sm"/>
            <a:tailEnd type="triangle" w="med" len="med"/>
          </a:ln>
        </p:spPr>
      </p:cxnSp>
      <p:sp>
        <p:nvSpPr>
          <p:cNvPr id="145" name="Google Shape;145;g258af5b43ab_6_0"/>
          <p:cNvSpPr txBox="1"/>
          <p:nvPr/>
        </p:nvSpPr>
        <p:spPr>
          <a:xfrm>
            <a:off x="325167" y="854529"/>
            <a:ext cx="1570444" cy="523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Arial"/>
                <a:ea typeface="Arial"/>
                <a:cs typeface="Arial"/>
                <a:sym typeface="Arial"/>
              </a:rPr>
              <a:t>Computational </a:t>
            </a:r>
            <a:r>
              <a:rPr lang="en" sz="1400" b="0" i="1" u="none" strike="noStrike" cap="none">
                <a:solidFill>
                  <a:srgbClr val="FF0000"/>
                </a:solidFill>
                <a:latin typeface="Arial"/>
                <a:ea typeface="Arial"/>
                <a:cs typeface="Arial"/>
                <a:sym typeface="Arial"/>
              </a:rPr>
              <a:t>operation</a:t>
            </a:r>
            <a:endParaRPr sz="1400" b="0" i="0" u="none" strike="noStrike" cap="none">
              <a:solidFill>
                <a:srgbClr val="FF0000"/>
              </a:solidFill>
              <a:latin typeface="Arial"/>
              <a:ea typeface="Arial"/>
              <a:cs typeface="Arial"/>
              <a:sym typeface="Arial"/>
            </a:endParaRPr>
          </a:p>
        </p:txBody>
      </p:sp>
      <p:sp>
        <p:nvSpPr>
          <p:cNvPr id="146" name="Google Shape;146;g258af5b43ab_6_0"/>
          <p:cNvSpPr txBox="1"/>
          <p:nvPr/>
        </p:nvSpPr>
        <p:spPr>
          <a:xfrm>
            <a:off x="1895612" y="537342"/>
            <a:ext cx="58449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000000"/>
                </a:solidFill>
                <a:latin typeface="Arial"/>
                <a:ea typeface="Arial"/>
                <a:cs typeface="Arial"/>
                <a:sym typeface="Arial"/>
              </a:rPr>
              <a:t>Needs: 1. </a:t>
            </a:r>
            <a:r>
              <a:rPr lang="en" sz="1100" b="0" i="0" u="none" strike="noStrike" cap="none">
                <a:solidFill>
                  <a:srgbClr val="000000"/>
                </a:solidFill>
                <a:latin typeface="Arial"/>
                <a:ea typeface="Arial"/>
                <a:cs typeface="Arial"/>
                <a:sym typeface="Arial"/>
              </a:rPr>
              <a:t>Scientiic Discovery 2. Engineering Innovation  </a:t>
            </a:r>
            <a:r>
              <a:rPr lang="en" sz="1100" b="0" i="0" u="none" strike="noStrike" cap="none">
                <a:solidFill>
                  <a:srgbClr val="D8D8D8"/>
                </a:solidFill>
                <a:latin typeface="Arial"/>
                <a:ea typeface="Arial"/>
                <a:cs typeface="Arial"/>
                <a:sym typeface="Arial"/>
              </a:rPr>
              <a:t>3. service for Industry, AI/ML </a:t>
            </a:r>
            <a:endParaRPr sz="1800" b="0" i="0" u="none" strike="noStrike" cap="none">
              <a:solidFill>
                <a:schemeClr val="dk1"/>
              </a:solidFill>
              <a:latin typeface="Open Sans Light"/>
              <a:ea typeface="Open Sans Light"/>
              <a:cs typeface="Open Sans Light"/>
              <a:sym typeface="Open Sans Light"/>
            </a:endParaRPr>
          </a:p>
        </p:txBody>
      </p:sp>
      <p:sp>
        <p:nvSpPr>
          <p:cNvPr id="147" name="Google Shape;147;g258af5b43ab_6_0"/>
          <p:cNvSpPr txBox="1"/>
          <p:nvPr/>
        </p:nvSpPr>
        <p:spPr>
          <a:xfrm>
            <a:off x="2765656" y="4897367"/>
            <a:ext cx="2407801" cy="2461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Platform: </a:t>
            </a:r>
            <a:r>
              <a:rPr lang="en" sz="1000" b="0" i="0" u="none" strike="noStrike" cap="none">
                <a:solidFill>
                  <a:srgbClr val="000000"/>
                </a:solidFill>
                <a:latin typeface="Arial"/>
                <a:ea typeface="Arial"/>
                <a:cs typeface="Arial"/>
                <a:sym typeface="Arial"/>
              </a:rPr>
              <a:t>supercomputer</a:t>
            </a:r>
            <a:r>
              <a:rPr lang="en" sz="1000" b="0" i="0" u="none" strike="noStrike" cap="none">
                <a:solidFill>
                  <a:srgbClr val="D8D8D8"/>
                </a:solidFill>
                <a:latin typeface="Arial"/>
                <a:ea typeface="Arial"/>
                <a:cs typeface="Arial"/>
                <a:sym typeface="Arial"/>
              </a:rPr>
              <a:t>, cloud</a:t>
            </a:r>
            <a:endParaRPr sz="1800" b="0" i="0" u="none" strike="noStrike" cap="none">
              <a:solidFill>
                <a:schemeClr val="dk1"/>
              </a:solidFill>
              <a:latin typeface="Open Sans Light"/>
              <a:ea typeface="Open Sans Light"/>
              <a:cs typeface="Open Sans Light"/>
              <a:sym typeface="Open Sans Light"/>
            </a:endParaRPr>
          </a:p>
        </p:txBody>
      </p:sp>
      <p:sp>
        <p:nvSpPr>
          <p:cNvPr id="144" name="Google Shape;144;g258af5b43ab_6_0"/>
          <p:cNvSpPr/>
          <p:nvPr/>
        </p:nvSpPr>
        <p:spPr>
          <a:xfrm rot="10800000">
            <a:off x="3988270" y="2854636"/>
            <a:ext cx="45600" cy="211200"/>
          </a:xfrm>
          <a:prstGeom prst="rightBrace">
            <a:avLst>
              <a:gd name="adj1" fmla="val 8333"/>
              <a:gd name="adj2" fmla="val 50000"/>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142" name="Google Shape;142;g258af5b43ab_6_0"/>
          <p:cNvSpPr/>
          <p:nvPr/>
        </p:nvSpPr>
        <p:spPr>
          <a:xfrm rot="10800000">
            <a:off x="3847913" y="2744831"/>
            <a:ext cx="39900" cy="430800"/>
          </a:xfrm>
          <a:prstGeom prst="rightBrace">
            <a:avLst>
              <a:gd name="adj1" fmla="val 8333"/>
              <a:gd name="adj2" fmla="val 50000"/>
            </a:avLst>
          </a:prstGeom>
          <a:noFill/>
          <a:ln w="9525" cap="flat" cmpd="sng">
            <a:solidFill>
              <a:srgbClr val="EB32E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B32E9"/>
              </a:solidFill>
              <a:latin typeface="Arial"/>
              <a:ea typeface="Arial"/>
              <a:cs typeface="Arial"/>
              <a:sym typeface="Arial"/>
            </a:endParaRPr>
          </a:p>
        </p:txBody>
      </p:sp>
      <p:sp>
        <p:nvSpPr>
          <p:cNvPr id="148" name="Google Shape;148;g258af5b43ab_6_0"/>
          <p:cNvSpPr txBox="1"/>
          <p:nvPr/>
        </p:nvSpPr>
        <p:spPr>
          <a:xfrm>
            <a:off x="826835" y="4590119"/>
            <a:ext cx="2544867" cy="23079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CC stencil.cpp; ./a.out 100 1000;  </a:t>
            </a:r>
            <a:endParaRPr sz="900" b="0" i="0" u="none" strike="noStrike" cap="none">
              <a:solidFill>
                <a:srgbClr val="000000"/>
              </a:solidFill>
              <a:latin typeface="Arial"/>
              <a:ea typeface="Arial"/>
              <a:cs typeface="Arial"/>
              <a:sym typeface="Arial"/>
            </a:endParaRPr>
          </a:p>
        </p:txBody>
      </p:sp>
      <p:sp>
        <p:nvSpPr>
          <p:cNvPr id="149" name="Google Shape;149;g258af5b43ab_6_0"/>
          <p:cNvSpPr txBox="1"/>
          <p:nvPr/>
        </p:nvSpPr>
        <p:spPr>
          <a:xfrm>
            <a:off x="3393067" y="792260"/>
            <a:ext cx="765458" cy="23079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stencil.cpp</a:t>
            </a:r>
            <a:endParaRPr sz="900" b="0" i="0" u="none" strike="noStrike" cap="none">
              <a:solidFill>
                <a:schemeClr val="dk1"/>
              </a:solidFill>
              <a:latin typeface="Arial"/>
              <a:ea typeface="Arial"/>
              <a:cs typeface="Arial"/>
              <a:sym typeface="Arial"/>
            </a:endParaRPr>
          </a:p>
        </p:txBody>
      </p:sp>
      <p:sp>
        <p:nvSpPr>
          <p:cNvPr id="150" name="Google Shape;150;g258af5b43ab_6_0"/>
          <p:cNvSpPr/>
          <p:nvPr/>
        </p:nvSpPr>
        <p:spPr>
          <a:xfrm rot="10800000">
            <a:off x="3807913" y="3215856"/>
            <a:ext cx="39900" cy="164400"/>
          </a:xfrm>
          <a:prstGeom prst="rightBrace">
            <a:avLst>
              <a:gd name="adj1" fmla="val 8333"/>
              <a:gd name="adj2" fmla="val 50000"/>
            </a:avLst>
          </a:pr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5"/>
              </a:solidFill>
              <a:latin typeface="Arial"/>
              <a:ea typeface="Arial"/>
              <a:cs typeface="Arial"/>
              <a:sym typeface="Arial"/>
            </a:endParaRPr>
          </a:p>
        </p:txBody>
      </p:sp>
      <p:sp>
        <p:nvSpPr>
          <p:cNvPr id="151" name="Google Shape;151;g258af5b43ab_6_0"/>
          <p:cNvSpPr txBox="1"/>
          <p:nvPr/>
        </p:nvSpPr>
        <p:spPr>
          <a:xfrm>
            <a:off x="561589" y="3260096"/>
            <a:ext cx="2557154" cy="32629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accent2"/>
                </a:solidFill>
                <a:latin typeface="Arial"/>
                <a:ea typeface="Arial"/>
                <a:cs typeface="Arial"/>
                <a:sym typeface="Arial"/>
              </a:rPr>
              <a:t>Host-to-Device data transfer </a:t>
            </a:r>
            <a:r>
              <a:rPr lang="en" sz="1100" b="0" i="1" u="none" strike="noStrike" cap="none">
                <a:solidFill>
                  <a:schemeClr val="accent2"/>
                </a:solidFill>
                <a:latin typeface="Arial"/>
                <a:ea typeface="Arial"/>
                <a:cs typeface="Arial"/>
                <a:sym typeface="Arial"/>
              </a:rPr>
              <a:t>kernel</a:t>
            </a:r>
            <a:endParaRPr sz="1100" b="0" i="0" u="none" strike="noStrike" cap="none">
              <a:solidFill>
                <a:srgbClr val="000000"/>
              </a:solidFill>
              <a:latin typeface="Arial"/>
              <a:ea typeface="Arial"/>
              <a:cs typeface="Arial"/>
              <a:sym typeface="Arial"/>
            </a:endParaRPr>
          </a:p>
        </p:txBody>
      </p:sp>
      <p:cxnSp>
        <p:nvCxnSpPr>
          <p:cNvPr id="152" name="Google Shape;152;g258af5b43ab_6_0"/>
          <p:cNvCxnSpPr>
            <a:endCxn id="150" idx="1"/>
          </p:cNvCxnSpPr>
          <p:nvPr/>
        </p:nvCxnSpPr>
        <p:spPr>
          <a:xfrm rot="10800000" flipH="1">
            <a:off x="2892313" y="3298056"/>
            <a:ext cx="915600" cy="145200"/>
          </a:xfrm>
          <a:prstGeom prst="straightConnector1">
            <a:avLst/>
          </a:prstGeom>
          <a:noFill/>
          <a:ln w="9525" cap="flat" cmpd="sng">
            <a:solidFill>
              <a:srgbClr val="7E2100"/>
            </a:solidFill>
            <a:prstDash val="solid"/>
            <a:round/>
            <a:headEnd type="none" w="sm" len="sm"/>
            <a:tailEnd type="triangle" w="med" len="med"/>
          </a:ln>
        </p:spPr>
      </p:cxnSp>
      <p:pic>
        <p:nvPicPr>
          <p:cNvPr id="25" name="Video 24">
            <a:extLst>
              <a:ext uri="{FF2B5EF4-FFF2-40B4-BE49-F238E27FC236}">
                <a16:creationId xmlns:a16="http://schemas.microsoft.com/office/drawing/2014/main" id="{FF981F98-C91D-CA2E-A099-C96E3F6F2BF1}"/>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rcRect l="21875" r="21875"/>
          <a:stretch>
            <a:fillRect/>
          </a:stretch>
        </p:blipFill>
        <p:spPr>
          <a:xfrm>
            <a:off x="5104835" y="5219956"/>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150533">
        <p:fade/>
      </p:transition>
    </mc:Choice>
    <mc:Fallback xmlns="">
      <p:transition spd="med" advTm="1505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1000"/>
                                        <p:tgtEl>
                                          <p:spTgt spid="140"/>
                                        </p:tgtEl>
                                      </p:cBhvr>
                                    </p:animEffect>
                                  </p:childTnLst>
                                </p:cTn>
                              </p:par>
                              <p:par>
                                <p:cTn id="12" presetID="10" presetClass="entr" presetSubtype="0" fill="hold" nodeType="with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fade">
                                      <p:cBhvr>
                                        <p:cTn id="14" dur="1000"/>
                                        <p:tgtEl>
                                          <p:spTgt spid="14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148"/>
                                        </p:tgtEl>
                                      </p:cBhvr>
                                    </p:animEffect>
                                    <p:set>
                                      <p:cBhvr>
                                        <p:cTn id="19" dur="1" fill="hold">
                                          <p:stCondLst>
                                            <p:cond delay="1000"/>
                                          </p:stCondLst>
                                        </p:cTn>
                                        <p:tgtEl>
                                          <p:spTgt spid="14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1"/>
                                          </p:stCondLst>
                                        </p:cTn>
                                        <p:tgtEl>
                                          <p:spTgt spid="14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1"/>
                                        </p:tgtEl>
                                        <p:attrNameLst>
                                          <p:attrName>style.visibility</p:attrName>
                                        </p:attrNameLst>
                                      </p:cBhvr>
                                      <p:to>
                                        <p:strVal val="visible"/>
                                      </p:to>
                                    </p:set>
                                    <p:animEffect transition="in" filter="fade">
                                      <p:cBhvr>
                                        <p:cTn id="28" dur="1000"/>
                                        <p:tgtEl>
                                          <p:spTgt spid="151"/>
                                        </p:tgtEl>
                                      </p:cBhvr>
                                    </p:animEffect>
                                  </p:childTnLst>
                                </p:cTn>
                              </p:par>
                              <p:par>
                                <p:cTn id="29" presetID="10" presetClass="entr" presetSubtype="0" fill="hold" nodeType="with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fade">
                                      <p:cBhvr>
                                        <p:cTn id="31"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2" fill="hold" display="0">
                  <p:stCondLst>
                    <p:cond delay="indefinite"/>
                  </p:stCondLst>
                </p:cTn>
                <p:tgtEl>
                  <p:spTgt spid="25"/>
                </p:tgtEl>
              </p:cMediaNode>
            </p:video>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341"/>
        <p:cNvGrpSpPr/>
        <p:nvPr/>
      </p:nvGrpSpPr>
      <p:grpSpPr>
        <a:xfrm>
          <a:off x="0" y="0"/>
          <a:ext cx="0" cy="0"/>
          <a:chOff x="0" y="0"/>
          <a:chExt cx="0" cy="0"/>
        </a:xfrm>
      </p:grpSpPr>
      <p:sp>
        <p:nvSpPr>
          <p:cNvPr id="342" name="Google Shape;342;g25892c376f0_0_112"/>
          <p:cNvSpPr txBox="1">
            <a:spLocks noGrp="1"/>
          </p:cNvSpPr>
          <p:nvPr>
            <p:ph type="title"/>
          </p:nvPr>
        </p:nvSpPr>
        <p:spPr>
          <a:xfrm>
            <a:off x="396825" y="110125"/>
            <a:ext cx="8520600" cy="572700"/>
          </a:xfrm>
          <a:prstGeom prst="rect">
            <a:avLst/>
          </a:prstGeom>
          <a:noFill/>
          <a:ln>
            <a:noFill/>
          </a:ln>
        </p:spPr>
        <p:txBody>
          <a:bodyPr spcFirstLastPara="1" wrap="square" lIns="68575" tIns="68575" rIns="68575" bIns="68575" anchor="t" anchorCtr="0">
            <a:normAutofit/>
          </a:bodyPr>
          <a:lstStyle/>
          <a:p>
            <a:pPr marL="0" lvl="0" indent="0" algn="ctr" rtl="0">
              <a:lnSpc>
                <a:spcPct val="100000"/>
              </a:lnSpc>
              <a:spcBef>
                <a:spcPts val="0"/>
              </a:spcBef>
              <a:spcAft>
                <a:spcPts val="0"/>
              </a:spcAft>
              <a:buSzPts val="2100"/>
              <a:buNone/>
            </a:pPr>
            <a:r>
              <a:rPr lang="en" sz="2300"/>
              <a:t>Kokkos Tools → Foundation for AI for HPC</a:t>
            </a:r>
            <a:endParaRPr sz="2300"/>
          </a:p>
        </p:txBody>
      </p:sp>
      <p:sp>
        <p:nvSpPr>
          <p:cNvPr id="343" name="Google Shape;343;g25892c376f0_0_112"/>
          <p:cNvSpPr txBox="1">
            <a:spLocks noGrp="1"/>
          </p:cNvSpPr>
          <p:nvPr>
            <p:ph type="body" idx="1"/>
          </p:nvPr>
        </p:nvSpPr>
        <p:spPr>
          <a:xfrm>
            <a:off x="205200" y="827175"/>
            <a:ext cx="6648600" cy="3416400"/>
          </a:xfrm>
          <a:prstGeom prst="rect">
            <a:avLst/>
          </a:prstGeom>
          <a:noFill/>
          <a:ln>
            <a:noFill/>
          </a:ln>
        </p:spPr>
        <p:txBody>
          <a:bodyPr spcFirstLastPara="1" wrap="square" lIns="68575" tIns="68575" rIns="68575" bIns="68575" anchor="t" anchorCtr="0">
            <a:normAutofit fontScale="62500" lnSpcReduction="20000"/>
          </a:bodyPr>
          <a:lstStyle/>
          <a:p>
            <a:pPr marL="457200" lvl="0" indent="-311943" algn="l" rtl="0">
              <a:lnSpc>
                <a:spcPct val="115000"/>
              </a:lnSpc>
              <a:spcBef>
                <a:spcPts val="0"/>
              </a:spcBef>
              <a:spcAft>
                <a:spcPts val="0"/>
              </a:spcAft>
              <a:buSzPct val="95454"/>
              <a:buAutoNum type="arabicPeriod"/>
            </a:pPr>
            <a:r>
              <a:rPr lang="en" sz="2200" b="1" u="sng"/>
              <a:t>Create</a:t>
            </a:r>
            <a:r>
              <a:rPr lang="en" sz="2200" b="1"/>
              <a:t>:</a:t>
            </a:r>
            <a:r>
              <a:rPr lang="en" sz="2200"/>
              <a:t> Automatically generating Parallel Programs → LLMs and GANs </a:t>
            </a:r>
            <a:endParaRPr sz="2200"/>
          </a:p>
          <a:p>
            <a:pPr marL="914400" lvl="1" indent="-315912" algn="l" rtl="0">
              <a:lnSpc>
                <a:spcPct val="115000"/>
              </a:lnSpc>
              <a:spcBef>
                <a:spcPts val="0"/>
              </a:spcBef>
              <a:spcAft>
                <a:spcPts val="0"/>
              </a:spcAft>
              <a:buSzPct val="100000"/>
              <a:buAutoNum type="alphaLcPeriod"/>
            </a:pPr>
            <a:r>
              <a:rPr lang="en" sz="2200" u="sng"/>
              <a:t>Frontend</a:t>
            </a:r>
            <a:r>
              <a:rPr lang="en" sz="2200"/>
              <a:t>: LLMs and GANs for Kokkos Program Development (Programs that write new Computer Programs) </a:t>
            </a:r>
            <a:endParaRPr sz="2200"/>
          </a:p>
          <a:p>
            <a:pPr marL="914400" lvl="1" indent="-315912" algn="l" rtl="0">
              <a:lnSpc>
                <a:spcPct val="115000"/>
              </a:lnSpc>
              <a:spcBef>
                <a:spcPts val="0"/>
              </a:spcBef>
              <a:spcAft>
                <a:spcPts val="0"/>
              </a:spcAft>
              <a:buSzPct val="100000"/>
              <a:buAutoNum type="alphaLcPeriod"/>
            </a:pPr>
            <a:r>
              <a:rPr lang="en" sz="2200" u="sng"/>
              <a:t>Backend</a:t>
            </a:r>
            <a:r>
              <a:rPr lang="en" sz="2200"/>
              <a:t>: Generating OpenMP or CUDA backend code given application and architecture specifications → source-to-source generation </a:t>
            </a:r>
            <a:endParaRPr sz="2200"/>
          </a:p>
          <a:p>
            <a:pPr marL="457200" lvl="0" indent="-311943" algn="l" rtl="0">
              <a:lnSpc>
                <a:spcPct val="115000"/>
              </a:lnSpc>
              <a:spcBef>
                <a:spcPts val="0"/>
              </a:spcBef>
              <a:spcAft>
                <a:spcPts val="0"/>
              </a:spcAft>
              <a:buSzPct val="95454"/>
              <a:buAutoNum type="arabicPeriod"/>
            </a:pPr>
            <a:r>
              <a:rPr lang="en" sz="2200" b="1" u="sng"/>
              <a:t>Understand</a:t>
            </a:r>
            <a:r>
              <a:rPr lang="en" sz="2200" b="1"/>
              <a:t>:</a:t>
            </a:r>
            <a:r>
              <a:rPr lang="en" sz="2200"/>
              <a:t> Analyzing Correctness and Performance Bugs → Formal Analysis and Knowledge-based Systems</a:t>
            </a:r>
            <a:endParaRPr sz="2200"/>
          </a:p>
          <a:p>
            <a:pPr marL="914400" lvl="1" indent="-315912" algn="l" rtl="0">
              <a:lnSpc>
                <a:spcPct val="115000"/>
              </a:lnSpc>
              <a:spcBef>
                <a:spcPts val="0"/>
              </a:spcBef>
              <a:spcAft>
                <a:spcPts val="0"/>
              </a:spcAft>
              <a:buSzPct val="100000"/>
              <a:buAutoNum type="alphaLcPeriod"/>
            </a:pPr>
            <a:r>
              <a:rPr lang="en" sz="2200" u="sng"/>
              <a:t>Frontend</a:t>
            </a:r>
            <a:r>
              <a:rPr lang="en" sz="2200"/>
              <a:t>: Automated testing</a:t>
            </a:r>
            <a:endParaRPr sz="2200"/>
          </a:p>
          <a:p>
            <a:pPr marL="914400" lvl="1" indent="-315912" algn="l" rtl="0">
              <a:lnSpc>
                <a:spcPct val="115000"/>
              </a:lnSpc>
              <a:spcBef>
                <a:spcPts val="0"/>
              </a:spcBef>
              <a:spcAft>
                <a:spcPts val="0"/>
              </a:spcAft>
              <a:buSzPct val="100000"/>
              <a:buAutoNum type="alphaLcPeriod"/>
            </a:pPr>
            <a:r>
              <a:rPr lang="en" sz="2200" u="sng"/>
              <a:t>Backend</a:t>
            </a:r>
            <a:r>
              <a:rPr lang="en" sz="2200"/>
              <a:t>: Continuous Integration </a:t>
            </a:r>
            <a:endParaRPr sz="2200"/>
          </a:p>
          <a:p>
            <a:pPr marL="457200" lvl="0" indent="-311943" algn="l" rtl="0">
              <a:lnSpc>
                <a:spcPct val="115000"/>
              </a:lnSpc>
              <a:spcBef>
                <a:spcPts val="0"/>
              </a:spcBef>
              <a:spcAft>
                <a:spcPts val="0"/>
              </a:spcAft>
              <a:buSzPct val="95454"/>
              <a:buAutoNum type="arabicPeriod"/>
            </a:pPr>
            <a:r>
              <a:rPr lang="en" sz="2200" b="1" u="sng"/>
              <a:t>Improve</a:t>
            </a:r>
            <a:r>
              <a:rPr lang="en" sz="2200" b="1"/>
              <a:t>: </a:t>
            </a:r>
            <a:r>
              <a:rPr lang="en" sz="2200"/>
              <a:t>Tuning Parameters of Performance Optimization Strategies </a:t>
            </a:r>
            <a:endParaRPr sz="2200"/>
          </a:p>
          <a:p>
            <a:pPr marL="914400" lvl="1" indent="-315912" algn="l" rtl="0">
              <a:lnSpc>
                <a:spcPct val="115000"/>
              </a:lnSpc>
              <a:spcBef>
                <a:spcPts val="0"/>
              </a:spcBef>
              <a:spcAft>
                <a:spcPts val="0"/>
              </a:spcAft>
              <a:buSzPct val="100000"/>
              <a:buAutoNum type="alphaLcPeriod"/>
            </a:pPr>
            <a:r>
              <a:rPr lang="en" sz="2200" u="sng"/>
              <a:t>Frontend</a:t>
            </a:r>
            <a:r>
              <a:rPr lang="en" sz="2200"/>
              <a:t>: parameters of frontends, e.g., tile size for Kokkos::parallel_for → Control points via Bayesian Statistical Models </a:t>
            </a:r>
            <a:endParaRPr sz="2200"/>
          </a:p>
          <a:p>
            <a:pPr marL="914400" lvl="1" indent="-315912" algn="l" rtl="0">
              <a:lnSpc>
                <a:spcPct val="115000"/>
              </a:lnSpc>
              <a:spcBef>
                <a:spcPts val="0"/>
              </a:spcBef>
              <a:spcAft>
                <a:spcPts val="0"/>
              </a:spcAft>
              <a:buSzPct val="100000"/>
              <a:buAutoNum type="alphaLcPeriod"/>
            </a:pPr>
            <a:r>
              <a:rPr lang="en" sz="2200" u="sng"/>
              <a:t>Backend</a:t>
            </a:r>
            <a:r>
              <a:rPr lang="en" sz="2200"/>
              <a:t>: parameters of backends, e.g., OpenMP simd length </a:t>
            </a:r>
            <a:endParaRPr sz="2200"/>
          </a:p>
        </p:txBody>
      </p:sp>
      <p:sp>
        <p:nvSpPr>
          <p:cNvPr id="344" name="Google Shape;344;g25892c376f0_0_112"/>
          <p:cNvSpPr txBox="1"/>
          <p:nvPr/>
        </p:nvSpPr>
        <p:spPr>
          <a:xfrm>
            <a:off x="738500" y="4506375"/>
            <a:ext cx="5450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 sz="1600" b="1" i="0" u="none" strike="noStrike" cap="none">
                <a:solidFill>
                  <a:srgbClr val="3F3F3F"/>
                </a:solidFill>
                <a:latin typeface="Open Sans"/>
                <a:ea typeface="Open Sans"/>
                <a:cs typeface="Open Sans"/>
                <a:sym typeface="Open Sans"/>
              </a:rPr>
              <a:t>Deliver:  </a:t>
            </a:r>
            <a:r>
              <a:rPr lang="en" sz="1600" b="0" i="0" u="none" strike="noStrike" cap="none">
                <a:solidFill>
                  <a:srgbClr val="3F3F3F"/>
                </a:solidFill>
                <a:latin typeface="Open Sans"/>
                <a:ea typeface="Open Sans"/>
                <a:cs typeface="Open Sans"/>
                <a:sym typeface="Open Sans"/>
              </a:rPr>
              <a:t>Explain AI solution and make it Interpretable </a:t>
            </a:r>
            <a:endParaRPr sz="800" b="0" i="0" u="none" strike="noStrike" cap="none">
              <a:solidFill>
                <a:srgbClr val="000000"/>
              </a:solidFill>
              <a:latin typeface="Arial"/>
              <a:ea typeface="Arial"/>
              <a:cs typeface="Arial"/>
              <a:sym typeface="Arial"/>
            </a:endParaRPr>
          </a:p>
        </p:txBody>
      </p:sp>
      <p:sp>
        <p:nvSpPr>
          <p:cNvPr id="345" name="Google Shape;345;g25892c376f0_0_112"/>
          <p:cNvSpPr/>
          <p:nvPr/>
        </p:nvSpPr>
        <p:spPr>
          <a:xfrm rot="5400000">
            <a:off x="3386325" y="4182625"/>
            <a:ext cx="544800" cy="201300"/>
          </a:xfrm>
          <a:prstGeom prst="rightArrow">
            <a:avLst>
              <a:gd name="adj1" fmla="val 50000"/>
              <a:gd name="adj2" fmla="val 47789"/>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g25892c376f0_0_112"/>
          <p:cNvSpPr/>
          <p:nvPr/>
        </p:nvSpPr>
        <p:spPr>
          <a:xfrm>
            <a:off x="7042800" y="2735325"/>
            <a:ext cx="758100" cy="406500"/>
          </a:xfrm>
          <a:prstGeom prst="rightArrow">
            <a:avLst>
              <a:gd name="adj1" fmla="val 50000"/>
              <a:gd name="adj2" fmla="val 47789"/>
            </a:avLst>
          </a:prstGeom>
          <a:solidFill>
            <a:srgbClr val="00AFD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25892c376f0_0_112"/>
          <p:cNvSpPr/>
          <p:nvPr/>
        </p:nvSpPr>
        <p:spPr>
          <a:xfrm>
            <a:off x="6550200" y="1017825"/>
            <a:ext cx="492600" cy="38415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g25892c376f0_0_112"/>
          <p:cNvSpPr txBox="1"/>
          <p:nvPr/>
        </p:nvSpPr>
        <p:spPr>
          <a:xfrm rot="-5400000">
            <a:off x="6428700" y="2296726"/>
            <a:ext cx="3934800" cy="119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a:ea typeface="Open Sans"/>
                <a:cs typeface="Open Sans"/>
                <a:sym typeface="Open Sans"/>
              </a:rPr>
              <a:t>U.S. DoE Trusted Sustainable Software, Platforms and EcoSystems for Science</a:t>
            </a:r>
            <a:endParaRPr>
              <a:latin typeface="Open Sans"/>
              <a:ea typeface="Open Sans"/>
              <a:cs typeface="Open Sans"/>
              <a:sym typeface="Open Sans"/>
            </a:endParaRPr>
          </a:p>
        </p:txBody>
      </p:sp>
      <p:pic>
        <p:nvPicPr>
          <p:cNvPr id="6" name="Audio 5">
            <a:extLst>
              <a:ext uri="{FF2B5EF4-FFF2-40B4-BE49-F238E27FC236}">
                <a16:creationId xmlns:a16="http://schemas.microsoft.com/office/drawing/2014/main" id="{389BD6D6-0CC0-B843-E772-83057F0998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2906">
        <p:fade/>
      </p:transition>
    </mc:Choice>
    <mc:Fallback xmlns="">
      <p:transition spd="med" advTm="729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09"/>
          <p:cNvSpPr txBox="1">
            <a:spLocks noGrp="1"/>
          </p:cNvSpPr>
          <p:nvPr>
            <p:ph type="title"/>
          </p:nvPr>
        </p:nvSpPr>
        <p:spPr>
          <a:xfrm>
            <a:off x="1200150" y="195943"/>
            <a:ext cx="7572300" cy="581100"/>
          </a:xfrm>
          <a:prstGeom prst="rect">
            <a:avLst/>
          </a:prstGeom>
          <a:noFill/>
          <a:ln>
            <a:noFill/>
          </a:ln>
        </p:spPr>
        <p:txBody>
          <a:bodyPr spcFirstLastPara="1" wrap="square" lIns="0" tIns="0" rIns="0" bIns="0" anchor="ctr" anchorCtr="0">
            <a:normAutofit/>
          </a:bodyPr>
          <a:lstStyle/>
          <a:p>
            <a:pPr marL="0" lvl="0" indent="0" algn="ctr" rtl="0">
              <a:lnSpc>
                <a:spcPct val="90000"/>
              </a:lnSpc>
              <a:spcBef>
                <a:spcPts val="0"/>
              </a:spcBef>
              <a:spcAft>
                <a:spcPts val="0"/>
              </a:spcAft>
              <a:buClr>
                <a:schemeClr val="dk2"/>
              </a:buClr>
              <a:buSzPts val="3600"/>
              <a:buFont typeface="Open Sans"/>
              <a:buNone/>
            </a:pPr>
            <a:r>
              <a:rPr lang="en" sz="3600"/>
              <a:t>Acknowledgements </a:t>
            </a:r>
            <a:endParaRPr/>
          </a:p>
        </p:txBody>
      </p:sp>
      <p:sp>
        <p:nvSpPr>
          <p:cNvPr id="354" name="Google Shape;354;p109"/>
          <p:cNvSpPr txBox="1">
            <a:spLocks noGrp="1"/>
          </p:cNvSpPr>
          <p:nvPr>
            <p:ph type="sldNum" idx="12"/>
          </p:nvPr>
        </p:nvSpPr>
        <p:spPr>
          <a:xfrm>
            <a:off x="8776922" y="4853540"/>
            <a:ext cx="367200" cy="2739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
              <a:t>21</a:t>
            </a:fld>
            <a:endParaRPr/>
          </a:p>
        </p:txBody>
      </p:sp>
      <p:sp>
        <p:nvSpPr>
          <p:cNvPr id="355" name="Google Shape;355;p109"/>
          <p:cNvSpPr txBox="1">
            <a:spLocks noGrp="1"/>
          </p:cNvSpPr>
          <p:nvPr>
            <p:ph type="body" idx="1"/>
          </p:nvPr>
        </p:nvSpPr>
        <p:spPr>
          <a:xfrm>
            <a:off x="182880" y="1057275"/>
            <a:ext cx="8589795" cy="3457500"/>
          </a:xfrm>
          <a:prstGeom prst="rect">
            <a:avLst/>
          </a:prstGeom>
          <a:noFill/>
          <a:ln>
            <a:noFill/>
          </a:ln>
        </p:spPr>
        <p:txBody>
          <a:bodyPr spcFirstLastPara="1" wrap="square" lIns="0" tIns="34275" rIns="0" bIns="34275" anchor="t" anchorCtr="0">
            <a:normAutofit fontScale="92500" lnSpcReduction="20000"/>
          </a:bodyPr>
          <a:lstStyle/>
          <a:p>
            <a:pPr marL="285750" lvl="0" indent="-285750" algn="l" rtl="0">
              <a:lnSpc>
                <a:spcPct val="90000"/>
              </a:lnSpc>
              <a:spcBef>
                <a:spcPts val="0"/>
              </a:spcBef>
              <a:spcAft>
                <a:spcPts val="0"/>
              </a:spcAft>
              <a:buSzPts val="1500"/>
              <a:buFont typeface="Arial" panose="020B0604020202020204" pitchFamily="34" charset="0"/>
              <a:buChar char="•"/>
            </a:pPr>
            <a:r>
              <a:rPr lang="en" sz="2400" dirty="0">
                <a:latin typeface="Arial" panose="020B0604020202020204" pitchFamily="34" charset="0"/>
                <a:cs typeface="Arial" panose="020B0604020202020204" pitchFamily="34" charset="0"/>
              </a:rPr>
              <a:t>Christian Trott: PI for </a:t>
            </a:r>
            <a:r>
              <a:rPr lang="en" sz="2400" dirty="0" err="1">
                <a:latin typeface="Arial" panose="020B0604020202020204" pitchFamily="34" charset="0"/>
                <a:cs typeface="Arial" panose="020B0604020202020204" pitchFamily="34" charset="0"/>
              </a:rPr>
              <a:t>Kokkos</a:t>
            </a:r>
            <a:r>
              <a:rPr lang="en" sz="2400" dirty="0">
                <a:latin typeface="Arial" panose="020B0604020202020204" pitchFamily="34" charset="0"/>
                <a:cs typeface="Arial" panose="020B0604020202020204" pitchFamily="34" charset="0"/>
              </a:rPr>
              <a:t> project </a:t>
            </a:r>
          </a:p>
          <a:p>
            <a:pPr marL="285750" lvl="0" indent="-285750" algn="l" rtl="0">
              <a:lnSpc>
                <a:spcPct val="90000"/>
              </a:lnSpc>
              <a:spcBef>
                <a:spcPts val="0"/>
              </a:spcBef>
              <a:spcAft>
                <a:spcPts val="0"/>
              </a:spcAft>
              <a:buSzPts val="1500"/>
              <a:buFont typeface="Arial" panose="020B0604020202020204" pitchFamily="34" charset="0"/>
              <a:buChar char="•"/>
            </a:pPr>
            <a:r>
              <a:rPr lang="en" sz="2400" dirty="0">
                <a:latin typeface="Arial" panose="020B0604020202020204" pitchFamily="34" charset="0"/>
                <a:cs typeface="Arial" panose="020B0604020202020204" pitchFamily="34" charset="0"/>
              </a:rPr>
              <a:t>Jackson Mayo: PI of </a:t>
            </a:r>
            <a:r>
              <a:rPr lang="en" sz="2400" dirty="0" err="1">
                <a:latin typeface="Arial" panose="020B0604020202020204" pitchFamily="34" charset="0"/>
                <a:cs typeface="Arial" panose="020B0604020202020204" pitchFamily="34" charset="0"/>
              </a:rPr>
              <a:t>Klokkos</a:t>
            </a:r>
            <a:r>
              <a:rPr lang="en" sz="2400" dirty="0">
                <a:latin typeface="Arial" panose="020B0604020202020204" pitchFamily="34" charset="0"/>
                <a:cs typeface="Arial" panose="020B0604020202020204" pitchFamily="34" charset="0"/>
              </a:rPr>
              <a:t> X-Stack</a:t>
            </a:r>
          </a:p>
          <a:p>
            <a:pPr marL="285750" lvl="0" indent="-285750" algn="l" rtl="0">
              <a:lnSpc>
                <a:spcPct val="90000"/>
              </a:lnSpc>
              <a:spcBef>
                <a:spcPts val="0"/>
              </a:spcBef>
              <a:spcAft>
                <a:spcPts val="0"/>
              </a:spcAft>
              <a:buSzPts val="1500"/>
              <a:buFont typeface="Arial" panose="020B0604020202020204" pitchFamily="34" charset="0"/>
              <a:buChar char="•"/>
            </a:pPr>
            <a:r>
              <a:rPr lang="en" sz="2400" dirty="0">
                <a:latin typeface="Arial" panose="020B0604020202020204" pitchFamily="34" charset="0"/>
                <a:cs typeface="Arial" panose="020B0604020202020204" pitchFamily="34" charset="0"/>
              </a:rPr>
              <a:t>Stephen Olivier: key member of ATDM for OpenMP work</a:t>
            </a:r>
          </a:p>
          <a:p>
            <a:pPr marL="285750" lvl="0" indent="-285750" algn="l" rtl="0">
              <a:lnSpc>
                <a:spcPct val="90000"/>
              </a:lnSpc>
              <a:spcBef>
                <a:spcPts val="0"/>
              </a:spcBef>
              <a:spcAft>
                <a:spcPts val="0"/>
              </a:spcAft>
              <a:buSzPts val="1500"/>
              <a:buFont typeface="Arial" panose="020B0604020202020204" pitchFamily="34" charset="0"/>
              <a:buChar char="•"/>
            </a:pPr>
            <a:r>
              <a:rPr lang="en" sz="2400" dirty="0">
                <a:latin typeface="Arial" panose="020B0604020202020204" pitchFamily="34" charset="0"/>
                <a:cs typeface="Arial" panose="020B0604020202020204" pitchFamily="34" charset="0"/>
              </a:rPr>
              <a:t>Project members of </a:t>
            </a:r>
            <a:r>
              <a:rPr lang="en" sz="2400" dirty="0" err="1">
                <a:latin typeface="Arial" panose="020B0604020202020204" pitchFamily="34" charset="0"/>
                <a:cs typeface="Arial" panose="020B0604020202020204" pitchFamily="34" charset="0"/>
              </a:rPr>
              <a:t>Kokkos</a:t>
            </a:r>
            <a:r>
              <a:rPr lang="en" sz="2400" dirty="0">
                <a:latin typeface="Arial" panose="020B0604020202020204" pitchFamily="34" charset="0"/>
                <a:cs typeface="Arial" panose="020B0604020202020204" pitchFamily="34" charset="0"/>
              </a:rPr>
              <a:t>/RAJA: Daniel Arndt, Damien </a:t>
            </a:r>
            <a:r>
              <a:rPr lang="en" sz="2400" dirty="0" err="1">
                <a:latin typeface="Arial" panose="020B0604020202020204" pitchFamily="34" charset="0"/>
                <a:cs typeface="Arial" panose="020B0604020202020204" pitchFamily="34" charset="0"/>
              </a:rPr>
              <a:t>LeGrande</a:t>
            </a:r>
            <a:r>
              <a:rPr lang="en" sz="2400" dirty="0">
                <a:latin typeface="Arial" panose="020B0604020202020204" pitchFamily="34" charset="0"/>
                <a:cs typeface="Arial" panose="020B0604020202020204" pitchFamily="34" charset="0"/>
              </a:rPr>
              <a:t>, David </a:t>
            </a:r>
            <a:r>
              <a:rPr lang="en" sz="2400" dirty="0" err="1">
                <a:latin typeface="Arial" panose="020B0604020202020204" pitchFamily="34" charset="0"/>
                <a:cs typeface="Arial" panose="020B0604020202020204" pitchFamily="34" charset="0"/>
              </a:rPr>
              <a:t>Beckingsale</a:t>
            </a:r>
            <a:endParaRPr lang="en" sz="2400" dirty="0">
              <a:latin typeface="Arial" panose="020B0604020202020204" pitchFamily="34" charset="0"/>
              <a:cs typeface="Arial" panose="020B0604020202020204" pitchFamily="34" charset="0"/>
            </a:endParaRPr>
          </a:p>
          <a:p>
            <a:pPr marL="285750" lvl="0" indent="-285750" algn="l" rtl="0">
              <a:lnSpc>
                <a:spcPct val="90000"/>
              </a:lnSpc>
              <a:spcBef>
                <a:spcPts val="0"/>
              </a:spcBef>
              <a:spcAft>
                <a:spcPts val="0"/>
              </a:spcAft>
              <a:buSzPts val="1500"/>
              <a:buFont typeface="Arial" panose="020B0604020202020204" pitchFamily="34" charset="0"/>
              <a:buChar char="•"/>
            </a:pPr>
            <a:r>
              <a:rPr lang="en" sz="2400" dirty="0">
                <a:latin typeface="Arial" panose="020B0604020202020204" pitchFamily="34" charset="0"/>
                <a:cs typeface="Arial" panose="020B0604020202020204" pitchFamily="34" charset="0"/>
              </a:rPr>
              <a:t>Project members of </a:t>
            </a:r>
            <a:r>
              <a:rPr lang="en" sz="2400" dirty="0" err="1">
                <a:latin typeface="Arial" panose="020B0604020202020204" pitchFamily="34" charset="0"/>
                <a:cs typeface="Arial" panose="020B0604020202020204" pitchFamily="34" charset="0"/>
              </a:rPr>
              <a:t>Xstack</a:t>
            </a:r>
            <a:endParaRPr lang="en" sz="2400" dirty="0">
              <a:latin typeface="Arial" panose="020B0604020202020204" pitchFamily="34" charset="0"/>
              <a:cs typeface="Arial" panose="020B0604020202020204" pitchFamily="34" charset="0"/>
            </a:endParaRPr>
          </a:p>
          <a:p>
            <a:pPr marL="742950" lvl="1" indent="-285750">
              <a:spcBef>
                <a:spcPts val="0"/>
              </a:spcBef>
              <a:buSzPts val="1500"/>
              <a:buFont typeface="Arial" panose="020B0604020202020204" pitchFamily="34" charset="0"/>
              <a:buChar char="•"/>
            </a:pPr>
            <a:r>
              <a:rPr lang="en" sz="2400" dirty="0">
                <a:latin typeface="Arial" panose="020B0604020202020204" pitchFamily="34" charset="0"/>
                <a:cs typeface="Arial" panose="020B0604020202020204" pitchFamily="34" charset="0"/>
              </a:rPr>
              <a:t>Sandia: Shyamali Mukherjee, Samuel Pollard, Richard Rutledge</a:t>
            </a:r>
          </a:p>
          <a:p>
            <a:pPr marL="742950" lvl="1" indent="-285750">
              <a:spcBef>
                <a:spcPts val="0"/>
              </a:spcBef>
              <a:buSzPts val="1500"/>
              <a:buFont typeface="Arial" panose="020B0604020202020204" pitchFamily="34" charset="0"/>
              <a:buChar char="•"/>
            </a:pPr>
            <a:r>
              <a:rPr lang="en" sz="2400" dirty="0">
                <a:latin typeface="Arial" panose="020B0604020202020204" pitchFamily="34" charset="0"/>
                <a:cs typeface="Arial" panose="020B0604020202020204" pitchFamily="34" charset="0"/>
              </a:rPr>
              <a:t>ORNL: Keita </a:t>
            </a:r>
            <a:r>
              <a:rPr lang="en" sz="2400" dirty="0" err="1">
                <a:latin typeface="Arial" panose="020B0604020202020204" pitchFamily="34" charset="0"/>
                <a:cs typeface="Arial" panose="020B0604020202020204" pitchFamily="34" charset="0"/>
              </a:rPr>
              <a:t>Teranishi</a:t>
            </a:r>
            <a:endParaRPr lang="en" sz="2400" dirty="0">
              <a:latin typeface="Arial" panose="020B0604020202020204" pitchFamily="34" charset="0"/>
              <a:cs typeface="Arial" panose="020B0604020202020204" pitchFamily="34" charset="0"/>
            </a:endParaRPr>
          </a:p>
          <a:p>
            <a:pPr marL="742950" lvl="1" indent="-285750">
              <a:spcBef>
                <a:spcPts val="0"/>
              </a:spcBef>
              <a:buSzPts val="1500"/>
              <a:buFont typeface="Arial" panose="020B0604020202020204" pitchFamily="34" charset="0"/>
              <a:buChar char="•"/>
            </a:pPr>
            <a:r>
              <a:rPr lang="en" sz="2400" dirty="0" err="1">
                <a:latin typeface="Arial" panose="020B0604020202020204" pitchFamily="34" charset="0"/>
                <a:cs typeface="Arial" panose="020B0604020202020204" pitchFamily="34" charset="0"/>
              </a:rPr>
              <a:t>GATech</a:t>
            </a:r>
            <a:r>
              <a:rPr lang="en" sz="2400" dirty="0">
                <a:latin typeface="Arial" panose="020B0604020202020204" pitchFamily="34" charset="0"/>
                <a:cs typeface="Arial" panose="020B0604020202020204" pitchFamily="34" charset="0"/>
              </a:rPr>
              <a:t>: Vivek Sarkar</a:t>
            </a:r>
          </a:p>
          <a:p>
            <a:pPr marL="285750" indent="-285750">
              <a:spcBef>
                <a:spcPts val="0"/>
              </a:spcBef>
              <a:buSzPts val="1500"/>
              <a:buFont typeface="Arial" panose="020B0604020202020204" pitchFamily="34" charset="0"/>
              <a:buChar char="•"/>
            </a:pPr>
            <a:r>
              <a:rPr lang="en" sz="2400" dirty="0">
                <a:latin typeface="Arial" panose="020B0604020202020204" pitchFamily="34" charset="0"/>
                <a:cs typeface="Arial" panose="020B0604020202020204" pitchFamily="34" charset="0"/>
              </a:rPr>
              <a:t>Nic Morales, project member and collaborator from </a:t>
            </a:r>
            <a:r>
              <a:rPr lang="en" sz="2400" dirty="0" err="1">
                <a:latin typeface="Arial" panose="020B0604020202020204" pitchFamily="34" charset="0"/>
                <a:cs typeface="Arial" panose="020B0604020202020204" pitchFamily="34" charset="0"/>
              </a:rPr>
              <a:t>Kokkos</a:t>
            </a:r>
            <a:r>
              <a:rPr lang="en" sz="2400" dirty="0">
                <a:latin typeface="Arial" panose="020B0604020202020204" pitchFamily="34" charset="0"/>
                <a:cs typeface="Arial" panose="020B0604020202020204" pitchFamily="34" charset="0"/>
              </a:rPr>
              <a:t> Resilience Runtime System</a:t>
            </a:r>
          </a:p>
          <a:p>
            <a:pPr marL="285750" indent="-285750">
              <a:spcBef>
                <a:spcPts val="0"/>
              </a:spcBef>
              <a:buSzPts val="1500"/>
              <a:buFont typeface="Arial" panose="020B0604020202020204" pitchFamily="34" charset="0"/>
              <a:buChar char="•"/>
            </a:pPr>
            <a:r>
              <a:rPr lang="en" sz="2400" dirty="0">
                <a:latin typeface="Arial" panose="020B0604020202020204" pitchFamily="34" charset="0"/>
                <a:cs typeface="Arial" panose="020B0604020202020204" pitchFamily="34" charset="0"/>
              </a:rPr>
              <a:t>Vanessa </a:t>
            </a:r>
            <a:r>
              <a:rPr lang="en" sz="2400" dirty="0" err="1">
                <a:latin typeface="Arial" panose="020B0604020202020204" pitchFamily="34" charset="0"/>
                <a:cs typeface="Arial" panose="020B0604020202020204" pitchFamily="34" charset="0"/>
              </a:rPr>
              <a:t>Surjadidjaja</a:t>
            </a:r>
            <a:r>
              <a:rPr lang="en" sz="2400" dirty="0">
                <a:latin typeface="Arial" panose="020B0604020202020204" pitchFamily="34" charset="0"/>
                <a:cs typeface="Arial" panose="020B0604020202020204" pitchFamily="34" charset="0"/>
              </a:rPr>
              <a:t> and James Brandt from Sandia LDMS team</a:t>
            </a:r>
            <a:endParaRPr sz="2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10"/>
          <p:cNvSpPr txBox="1">
            <a:spLocks noGrp="1"/>
          </p:cNvSpPr>
          <p:nvPr>
            <p:ph type="title"/>
          </p:nvPr>
        </p:nvSpPr>
        <p:spPr>
          <a:xfrm>
            <a:off x="402425" y="24922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Appendix</a:t>
            </a:r>
            <a:endParaRPr/>
          </a:p>
        </p:txBody>
      </p:sp>
      <p:sp>
        <p:nvSpPr>
          <p:cNvPr id="367" name="Google Shape;367;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Solving Humanity’s Problems through Computing</a:t>
            </a:r>
            <a:endParaRPr/>
          </a:p>
        </p:txBody>
      </p:sp>
      <p:sp>
        <p:nvSpPr>
          <p:cNvPr id="427" name="Google Shape;427;p12"/>
          <p:cNvSpPr txBox="1">
            <a:spLocks noGrp="1"/>
          </p:cNvSpPr>
          <p:nvPr>
            <p:ph type="body" idx="1"/>
          </p:nvPr>
        </p:nvSpPr>
        <p:spPr>
          <a:xfrm>
            <a:off x="311700" y="1152475"/>
            <a:ext cx="8343600" cy="3416400"/>
          </a:xfrm>
          <a:prstGeom prst="rect">
            <a:avLst/>
          </a:prstGeom>
          <a:noFill/>
          <a:ln>
            <a:noFill/>
          </a:ln>
        </p:spPr>
        <p:txBody>
          <a:bodyPr spcFirstLastPara="1" wrap="square" lIns="91425" tIns="91425" rIns="91425" bIns="91425" anchor="t" anchorCtr="0">
            <a:normAutofit fontScale="85000" lnSpcReduction="20000"/>
          </a:bodyPr>
          <a:lstStyle/>
          <a:p>
            <a:pPr marL="457200" lvl="0" indent="-317182" algn="l" rtl="0">
              <a:lnSpc>
                <a:spcPct val="115000"/>
              </a:lnSpc>
              <a:spcBef>
                <a:spcPts val="0"/>
              </a:spcBef>
              <a:spcAft>
                <a:spcPts val="0"/>
              </a:spcAft>
              <a:buSzPct val="100000"/>
              <a:buChar char="■"/>
            </a:pPr>
            <a:r>
              <a:rPr lang="en" b="1"/>
              <a:t>Health:</a:t>
            </a:r>
            <a:r>
              <a:rPr lang="en"/>
              <a:t> Can computer-assisted learning aid people with learning disabilities? Can robots help people with physical disabilities? Can AI accelerate finding a tumor in a CT Scan? </a:t>
            </a:r>
            <a:endParaRPr/>
          </a:p>
          <a:p>
            <a:pPr marL="457200" lvl="0" indent="-317182" algn="l" rtl="0">
              <a:lnSpc>
                <a:spcPct val="115000"/>
              </a:lnSpc>
              <a:spcBef>
                <a:spcPts val="0"/>
              </a:spcBef>
              <a:spcAft>
                <a:spcPts val="0"/>
              </a:spcAft>
              <a:buSzPct val="100000"/>
              <a:buChar char="■"/>
            </a:pPr>
            <a:r>
              <a:rPr lang="en" b="1"/>
              <a:t>Social networking:</a:t>
            </a:r>
            <a:r>
              <a:rPr lang="en"/>
              <a:t> do we need to use Facebook to bond with people? Or are genuine in person interaction OK? </a:t>
            </a:r>
            <a:endParaRPr/>
          </a:p>
          <a:p>
            <a:pPr marL="457200" lvl="0" indent="-317182" algn="l" rtl="0">
              <a:lnSpc>
                <a:spcPct val="115000"/>
              </a:lnSpc>
              <a:spcBef>
                <a:spcPts val="0"/>
              </a:spcBef>
              <a:spcAft>
                <a:spcPts val="0"/>
              </a:spcAft>
              <a:buSzPct val="100000"/>
              <a:buChar char="■"/>
            </a:pPr>
            <a:r>
              <a:rPr lang="en" b="1"/>
              <a:t>Transportation:</a:t>
            </a:r>
            <a:r>
              <a:rPr lang="en"/>
              <a:t> do we need computer vision and AI to do driving for us? Or can we get by without any such aids? </a:t>
            </a:r>
            <a:endParaRPr/>
          </a:p>
          <a:p>
            <a:pPr marL="457200" lvl="0" indent="-317182" algn="l" rtl="0">
              <a:lnSpc>
                <a:spcPct val="115000"/>
              </a:lnSpc>
              <a:spcBef>
                <a:spcPts val="0"/>
              </a:spcBef>
              <a:spcAft>
                <a:spcPts val="0"/>
              </a:spcAft>
              <a:buSzPct val="100000"/>
              <a:buChar char="■"/>
            </a:pPr>
            <a:r>
              <a:rPr lang="en" b="1"/>
              <a:t>Business:</a:t>
            </a:r>
            <a:r>
              <a:rPr lang="en"/>
              <a:t> Do we need an iPhone app to call a taxi? Do we need recommendation systems for places to stay at Airbnb or places to eat from Doordash? </a:t>
            </a:r>
            <a:endParaRPr/>
          </a:p>
          <a:p>
            <a:pPr marL="457200" lvl="0" indent="-317182" algn="l" rtl="0">
              <a:lnSpc>
                <a:spcPct val="115000"/>
              </a:lnSpc>
              <a:spcBef>
                <a:spcPts val="0"/>
              </a:spcBef>
              <a:spcAft>
                <a:spcPts val="0"/>
              </a:spcAft>
              <a:buSzPct val="100000"/>
              <a:buChar char="■"/>
            </a:pPr>
            <a:r>
              <a:rPr lang="en" b="1"/>
              <a:t>Industry: </a:t>
            </a:r>
            <a:r>
              <a:rPr lang="en"/>
              <a:t>Do databases and software systems to help with real-time routing and air traffic control? Or is a human element always needed? </a:t>
            </a:r>
            <a:endParaRPr/>
          </a:p>
          <a:p>
            <a:pPr marL="457200" lvl="0" indent="-317182" algn="l" rtl="0">
              <a:lnSpc>
                <a:spcPct val="115000"/>
              </a:lnSpc>
              <a:spcBef>
                <a:spcPts val="0"/>
              </a:spcBef>
              <a:spcAft>
                <a:spcPts val="0"/>
              </a:spcAft>
              <a:buSzPct val="100000"/>
              <a:buChar char="■"/>
            </a:pPr>
            <a:r>
              <a:rPr lang="en" b="1" i="1"/>
              <a:t>Engineering:</a:t>
            </a:r>
            <a:r>
              <a:rPr lang="en"/>
              <a:t> Is computing the best (and only) way to solve an engineering and science problem? </a:t>
            </a:r>
            <a:endParaRPr/>
          </a:p>
          <a:p>
            <a:pPr marL="914400" lvl="1" indent="-297497" algn="l" rtl="0">
              <a:lnSpc>
                <a:spcPct val="115000"/>
              </a:lnSpc>
              <a:spcBef>
                <a:spcPts val="0"/>
              </a:spcBef>
              <a:spcAft>
                <a:spcPts val="0"/>
              </a:spcAft>
              <a:buSzPct val="100000"/>
              <a:buChar char="○"/>
            </a:pPr>
            <a:r>
              <a:rPr lang="en"/>
              <a:t>For crash safety tests of a car, would we want to only rely on computational simulation? </a:t>
            </a:r>
            <a:endParaRPr/>
          </a:p>
          <a:p>
            <a:pPr marL="457200" lvl="0" indent="-317182" algn="l" rtl="0">
              <a:lnSpc>
                <a:spcPct val="115000"/>
              </a:lnSpc>
              <a:spcBef>
                <a:spcPts val="0"/>
              </a:spcBef>
              <a:spcAft>
                <a:spcPts val="0"/>
              </a:spcAft>
              <a:buSzPct val="100000"/>
              <a:buChar char="■"/>
            </a:pPr>
            <a:r>
              <a:rPr lang="en" b="1" i="1"/>
              <a:t>Science</a:t>
            </a:r>
            <a:r>
              <a:rPr lang="en" b="1"/>
              <a:t>: </a:t>
            </a:r>
            <a:r>
              <a:rPr lang="en"/>
              <a:t>can humans do high-risk high-cost science experiments in a wet lab or is computational simulation less expensive and just as effective to test a hypothesis?</a:t>
            </a:r>
            <a:endParaRPr/>
          </a:p>
        </p:txBody>
      </p:sp>
      <p:sp>
        <p:nvSpPr>
          <p:cNvPr id="428" name="Google Shape;428;p12"/>
          <p:cNvSpPr txBox="1"/>
          <p:nvPr/>
        </p:nvSpPr>
        <p:spPr>
          <a:xfrm>
            <a:off x="1721400" y="4312200"/>
            <a:ext cx="5524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The answer is yes, we need computers mostly but can get by without them. Trust and safety of AI is essential to making the answer to this question a more resounding yes.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98"/>
          <p:cNvSpPr txBox="1">
            <a:spLocks noGrp="1"/>
          </p:cNvSpPr>
          <p:nvPr>
            <p:ph type="title"/>
          </p:nvPr>
        </p:nvSpPr>
        <p:spPr>
          <a:xfrm>
            <a:off x="487703" y="205882"/>
            <a:ext cx="8374800" cy="581100"/>
          </a:xfrm>
          <a:prstGeom prst="rect">
            <a:avLst/>
          </a:prstGeom>
          <a:noFill/>
          <a:ln>
            <a:noFill/>
          </a:ln>
        </p:spPr>
        <p:txBody>
          <a:bodyPr spcFirstLastPara="1" wrap="square" lIns="0" tIns="0" rIns="0" bIns="0" anchor="ctr" anchorCtr="0">
            <a:normAutofit/>
          </a:bodyPr>
          <a:lstStyle/>
          <a:p>
            <a:pPr marL="0" lvl="0" indent="0" algn="ctr" rtl="0">
              <a:lnSpc>
                <a:spcPct val="90000"/>
              </a:lnSpc>
              <a:spcBef>
                <a:spcPts val="0"/>
              </a:spcBef>
              <a:spcAft>
                <a:spcPts val="0"/>
              </a:spcAft>
              <a:buClr>
                <a:schemeClr val="dk2"/>
              </a:buClr>
              <a:buSzPts val="2700"/>
              <a:buFont typeface="Open Sans"/>
              <a:buNone/>
            </a:pPr>
            <a:r>
              <a:rPr lang="en" sz="2700"/>
              <a:t>Kokkos Tools: </a:t>
            </a:r>
            <a:r>
              <a:rPr lang="en" sz="2700" i="1">
                <a:solidFill>
                  <a:srgbClr val="51860D"/>
                </a:solidFill>
              </a:rPr>
              <a:t>Existing</a:t>
            </a:r>
            <a:r>
              <a:rPr lang="en" sz="2700"/>
              <a:t> and </a:t>
            </a:r>
            <a:r>
              <a:rPr lang="en" sz="2700" i="1">
                <a:solidFill>
                  <a:srgbClr val="13B8FF"/>
                </a:solidFill>
              </a:rPr>
              <a:t>New</a:t>
            </a:r>
            <a:endParaRPr/>
          </a:p>
        </p:txBody>
      </p:sp>
      <p:sp>
        <p:nvSpPr>
          <p:cNvPr id="374" name="Google Shape;374;p98"/>
          <p:cNvSpPr txBox="1">
            <a:spLocks noGrp="1"/>
          </p:cNvSpPr>
          <p:nvPr>
            <p:ph type="sldNum" idx="12"/>
          </p:nvPr>
        </p:nvSpPr>
        <p:spPr>
          <a:xfrm>
            <a:off x="8776922" y="4853540"/>
            <a:ext cx="367200" cy="2739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
              <a:t>24</a:t>
            </a:fld>
            <a:endParaRPr/>
          </a:p>
        </p:txBody>
      </p:sp>
      <p:sp>
        <p:nvSpPr>
          <p:cNvPr id="375" name="Google Shape;375;p98"/>
          <p:cNvSpPr txBox="1">
            <a:spLocks noGrp="1"/>
          </p:cNvSpPr>
          <p:nvPr>
            <p:ph type="body" idx="1"/>
          </p:nvPr>
        </p:nvSpPr>
        <p:spPr>
          <a:xfrm>
            <a:off x="263881" y="880763"/>
            <a:ext cx="3730200" cy="38550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0" tIns="34275" rIns="0" bIns="34275" anchor="t" anchorCtr="0">
            <a:noAutofit/>
          </a:bodyPr>
          <a:lstStyle/>
          <a:p>
            <a:pPr marL="0" lvl="0" indent="0" algn="ctr" rtl="0">
              <a:lnSpc>
                <a:spcPct val="90000"/>
              </a:lnSpc>
              <a:spcBef>
                <a:spcPts val="0"/>
              </a:spcBef>
              <a:spcAft>
                <a:spcPts val="0"/>
              </a:spcAft>
              <a:buSzPts val="2700"/>
              <a:buNone/>
            </a:pPr>
            <a:r>
              <a:rPr lang="en" sz="2700" b="1" u="sng">
                <a:solidFill>
                  <a:srgbClr val="51860D"/>
                </a:solidFill>
                <a:latin typeface="Open Sans"/>
                <a:ea typeface="Open Sans"/>
                <a:cs typeface="Open Sans"/>
                <a:sym typeface="Open Sans"/>
              </a:rPr>
              <a:t>Tools</a:t>
            </a:r>
            <a:r>
              <a:rPr lang="en" sz="2700" b="1" i="1">
                <a:solidFill>
                  <a:schemeClr val="dk1"/>
                </a:solidFill>
                <a:latin typeface="Open Sans"/>
                <a:ea typeface="Open Sans"/>
                <a:cs typeface="Open Sans"/>
                <a:sym typeface="Open Sans"/>
              </a:rPr>
              <a:t> </a:t>
            </a:r>
            <a:endParaRPr/>
          </a:p>
          <a:p>
            <a:pPr marL="457200" lvl="0" indent="-400050" algn="l" rtl="0">
              <a:lnSpc>
                <a:spcPct val="90000"/>
              </a:lnSpc>
              <a:spcBef>
                <a:spcPts val="200"/>
              </a:spcBef>
              <a:spcAft>
                <a:spcPts val="0"/>
              </a:spcAft>
              <a:buClr>
                <a:srgbClr val="1E1E1E"/>
              </a:buClr>
              <a:buSzPts val="2700"/>
              <a:buAutoNum type="arabicPeriod"/>
            </a:pPr>
            <a:r>
              <a:rPr lang="en" sz="2700" b="1">
                <a:solidFill>
                  <a:srgbClr val="1E1E1E"/>
                </a:solidFill>
                <a:latin typeface="Open Sans"/>
                <a:ea typeface="Open Sans"/>
                <a:cs typeface="Open Sans"/>
                <a:sym typeface="Open Sans"/>
              </a:rPr>
              <a:t> Profile</a:t>
            </a:r>
            <a:r>
              <a:rPr lang="en" sz="2700">
                <a:solidFill>
                  <a:srgbClr val="1E1E1E"/>
                </a:solidFill>
                <a:latin typeface="Open Sans"/>
                <a:ea typeface="Open Sans"/>
                <a:cs typeface="Open Sans"/>
                <a:sym typeface="Open Sans"/>
              </a:rPr>
              <a:t>: Nv</a:t>
            </a:r>
            <a:r>
              <a:rPr lang="en" sz="2700">
                <a:solidFill>
                  <a:srgbClr val="1E1E1E"/>
                </a:solidFill>
              </a:rPr>
              <a:t>tx</a:t>
            </a:r>
            <a:r>
              <a:rPr lang="en" sz="2700">
                <a:solidFill>
                  <a:srgbClr val="1E1E1E"/>
                </a:solidFill>
                <a:latin typeface="Open Sans"/>
                <a:ea typeface="Open Sans"/>
                <a:cs typeface="Open Sans"/>
                <a:sym typeface="Open Sans"/>
              </a:rPr>
              <a:t> connector (then manually analyze, fix)</a:t>
            </a:r>
            <a:endParaRPr/>
          </a:p>
          <a:p>
            <a:pPr marL="457200" lvl="0" indent="-400050" algn="l" rtl="0">
              <a:lnSpc>
                <a:spcPct val="90000"/>
              </a:lnSpc>
              <a:spcBef>
                <a:spcPts val="0"/>
              </a:spcBef>
              <a:spcAft>
                <a:spcPts val="0"/>
              </a:spcAft>
              <a:buClr>
                <a:srgbClr val="1E1E1E"/>
              </a:buClr>
              <a:buSzPts val="2700"/>
              <a:buAutoNum type="arabicPeriod"/>
            </a:pPr>
            <a:r>
              <a:rPr lang="en" sz="2700" b="1">
                <a:solidFill>
                  <a:srgbClr val="1E1E1E"/>
                </a:solidFill>
                <a:latin typeface="Open Sans"/>
                <a:ea typeface="Open Sans"/>
                <a:cs typeface="Open Sans"/>
                <a:sym typeface="Open Sans"/>
              </a:rPr>
              <a:t>Debug:</a:t>
            </a:r>
            <a:r>
              <a:rPr lang="en" sz="2700">
                <a:solidFill>
                  <a:srgbClr val="1E1E1E"/>
                </a:solidFill>
                <a:latin typeface="Open Sans"/>
                <a:ea typeface="Open Sans"/>
                <a:cs typeface="Open Sans"/>
                <a:sym typeface="Open Sans"/>
              </a:rPr>
              <a:t> Kernel logger (then manually analyze, fix)</a:t>
            </a:r>
            <a:endParaRPr sz="2700" b="1">
              <a:solidFill>
                <a:srgbClr val="1E1E1E"/>
              </a:solidFill>
              <a:latin typeface="Open Sans"/>
              <a:ea typeface="Open Sans"/>
              <a:cs typeface="Open Sans"/>
              <a:sym typeface="Open Sans"/>
            </a:endParaRPr>
          </a:p>
          <a:p>
            <a:pPr marL="711200" lvl="1" indent="-254000" algn="l" rtl="0">
              <a:lnSpc>
                <a:spcPct val="90000"/>
              </a:lnSpc>
              <a:spcBef>
                <a:spcPts val="500"/>
              </a:spcBef>
              <a:spcAft>
                <a:spcPts val="0"/>
              </a:spcAft>
              <a:buClr>
                <a:srgbClr val="1E1E1E"/>
              </a:buClr>
              <a:buSzPts val="2700"/>
              <a:buNone/>
            </a:pPr>
            <a:endParaRPr sz="2700">
              <a:solidFill>
                <a:srgbClr val="1E1E1E"/>
              </a:solidFill>
              <a:latin typeface="Open Sans"/>
              <a:ea typeface="Open Sans"/>
              <a:cs typeface="Open Sans"/>
              <a:sym typeface="Open Sans"/>
            </a:endParaRPr>
          </a:p>
        </p:txBody>
      </p:sp>
      <p:sp>
        <p:nvSpPr>
          <p:cNvPr id="376" name="Google Shape;376;p98"/>
          <p:cNvSpPr txBox="1"/>
          <p:nvPr/>
        </p:nvSpPr>
        <p:spPr>
          <a:xfrm>
            <a:off x="4264270" y="879997"/>
            <a:ext cx="4879800" cy="3809700"/>
          </a:xfrm>
          <a:prstGeom prst="rect">
            <a:avLst/>
          </a:prstGeom>
          <a:noFill/>
          <a:ln w="9525" cap="flat" cmpd="sng">
            <a:solidFill>
              <a:srgbClr val="49E0FE"/>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sng" strike="noStrike" cap="none">
                <a:solidFill>
                  <a:srgbClr val="13B8FF"/>
                </a:solidFill>
                <a:latin typeface="Open Sans"/>
                <a:ea typeface="Open Sans"/>
                <a:cs typeface="Open Sans"/>
                <a:sym typeface="Open Sans"/>
              </a:rPr>
              <a:t>  Tools with Automation</a:t>
            </a:r>
            <a:endParaRPr sz="1100" b="0" i="0" u="none" strike="noStrike" cap="none">
              <a:solidFill>
                <a:srgbClr val="000000"/>
              </a:solidFill>
              <a:latin typeface="Arial"/>
              <a:ea typeface="Arial"/>
              <a:cs typeface="Arial"/>
              <a:sym typeface="Arial"/>
            </a:endParaRPr>
          </a:p>
          <a:p>
            <a:pPr marL="711200" marR="0" lvl="1" indent="-425450" algn="l" rtl="0">
              <a:lnSpc>
                <a:spcPct val="100000"/>
              </a:lnSpc>
              <a:spcBef>
                <a:spcPts val="0"/>
              </a:spcBef>
              <a:spcAft>
                <a:spcPts val="0"/>
              </a:spcAft>
              <a:buClr>
                <a:schemeClr val="dk1"/>
              </a:buClr>
              <a:buSzPts val="2700"/>
              <a:buFont typeface="Courier New"/>
              <a:buChar char="o"/>
            </a:pPr>
            <a:r>
              <a:rPr lang="en" sz="2700" b="1" i="0" u="sng" strike="noStrike" cap="none">
                <a:solidFill>
                  <a:schemeClr val="dk1"/>
                </a:solidFill>
                <a:latin typeface="Open Sans"/>
                <a:ea typeface="Open Sans"/>
                <a:cs typeface="Open Sans"/>
                <a:sym typeface="Open Sans"/>
              </a:rPr>
              <a:t>Auto-analyze</a:t>
            </a:r>
            <a:r>
              <a:rPr lang="en" sz="2700" b="1" i="0" u="none" strike="noStrike" cap="none">
                <a:solidFill>
                  <a:schemeClr val="dk1"/>
                </a:solidFill>
                <a:latin typeface="Open Sans"/>
                <a:ea typeface="Open Sans"/>
                <a:cs typeface="Open Sans"/>
                <a:sym typeface="Open Sans"/>
              </a:rPr>
              <a:t>: </a:t>
            </a:r>
            <a:r>
              <a:rPr lang="en" sz="2700" b="0" i="0" u="none" strike="noStrike" cap="none">
                <a:solidFill>
                  <a:schemeClr val="dk1"/>
                </a:solidFill>
                <a:latin typeface="Open Sans"/>
                <a:ea typeface="Open Sans"/>
                <a:cs typeface="Open Sans"/>
                <a:sym typeface="Open Sans"/>
              </a:rPr>
              <a:t>Static and Concolic analysis for correctness-2 and performance-1 bugs</a:t>
            </a:r>
            <a:endParaRPr sz="1100" b="0" i="0" u="none" strike="noStrike" cap="none">
              <a:solidFill>
                <a:srgbClr val="000000"/>
              </a:solidFill>
              <a:latin typeface="Arial"/>
              <a:ea typeface="Arial"/>
              <a:cs typeface="Arial"/>
              <a:sym typeface="Arial"/>
            </a:endParaRPr>
          </a:p>
          <a:p>
            <a:pPr marL="711200" marR="0" lvl="1" indent="-425450" algn="l" rtl="0">
              <a:lnSpc>
                <a:spcPct val="100000"/>
              </a:lnSpc>
              <a:spcBef>
                <a:spcPts val="0"/>
              </a:spcBef>
              <a:spcAft>
                <a:spcPts val="0"/>
              </a:spcAft>
              <a:buClr>
                <a:schemeClr val="dk1"/>
              </a:buClr>
              <a:buSzPts val="2700"/>
              <a:buFont typeface="Courier New"/>
              <a:buChar char="o"/>
            </a:pPr>
            <a:r>
              <a:rPr lang="en" sz="2700" b="1" i="0" u="sng" strike="noStrike" cap="none">
                <a:solidFill>
                  <a:schemeClr val="dk1"/>
                </a:solidFill>
                <a:latin typeface="Open Sans"/>
                <a:ea typeface="Open Sans"/>
                <a:cs typeface="Open Sans"/>
                <a:sym typeface="Open Sans"/>
              </a:rPr>
              <a:t>Auto-fix</a:t>
            </a:r>
            <a:r>
              <a:rPr lang="en" sz="2700" b="0" i="0" u="none" strike="noStrike" cap="none">
                <a:solidFill>
                  <a:schemeClr val="dk1"/>
                </a:solidFill>
                <a:latin typeface="Open Sans"/>
                <a:ea typeface="Open Sans"/>
                <a:cs typeface="Open Sans"/>
                <a:sym typeface="Open Sans"/>
              </a:rPr>
              <a:t>: Caliper connector (auto-tune-1), Kokkos resilience (auto-correct-2)</a:t>
            </a:r>
            <a:endParaRPr sz="2700" b="0" i="0" u="none" strike="noStrike" cap="none">
              <a:solidFill>
                <a:schemeClr val="dk1"/>
              </a:solidFill>
              <a:latin typeface="Open Sans Light"/>
              <a:ea typeface="Open Sans Light"/>
              <a:cs typeface="Open Sans Light"/>
              <a:sym typeface="Open Sans Light"/>
            </a:endParaRPr>
          </a:p>
        </p:txBody>
      </p:sp>
      <p:sp>
        <p:nvSpPr>
          <p:cNvPr id="377" name="Google Shape;377;p98"/>
          <p:cNvSpPr txBox="1"/>
          <p:nvPr/>
        </p:nvSpPr>
        <p:spPr>
          <a:xfrm>
            <a:off x="482782" y="4799119"/>
            <a:ext cx="70230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Open Sans"/>
                <a:ea typeface="Open Sans"/>
                <a:cs typeface="Open Sans"/>
                <a:sym typeface="Open Sans"/>
              </a:rPr>
              <a:t>🡪 Looking for users like you to use:  </a:t>
            </a:r>
            <a:r>
              <a:rPr lang="en" sz="1400" b="0" i="0" u="none" strike="noStrike" cap="none">
                <a:solidFill>
                  <a:schemeClr val="dk1"/>
                </a:solidFill>
                <a:latin typeface="Open Sans"/>
                <a:ea typeface="Open Sans"/>
                <a:cs typeface="Open Sans"/>
                <a:sym typeface="Open Sans"/>
              </a:rPr>
              <a:t>github.com/kokkos/kokkos-tools  </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89"/>
          <p:cNvSpPr txBox="1">
            <a:spLocks noGrp="1"/>
          </p:cNvSpPr>
          <p:nvPr>
            <p:ph type="title"/>
          </p:nvPr>
        </p:nvSpPr>
        <p:spPr>
          <a:xfrm>
            <a:off x="487703" y="205882"/>
            <a:ext cx="8374800" cy="581100"/>
          </a:xfrm>
          <a:prstGeom prst="rect">
            <a:avLst/>
          </a:prstGeom>
          <a:noFill/>
          <a:ln>
            <a:noFill/>
          </a:ln>
        </p:spPr>
        <p:txBody>
          <a:bodyPr spcFirstLastPara="1" wrap="square" lIns="0" tIns="0" rIns="0" bIns="0" anchor="ctr" anchorCtr="0">
            <a:normAutofit/>
          </a:bodyPr>
          <a:lstStyle/>
          <a:p>
            <a:pPr marL="0" lvl="0" indent="0" algn="ctr" rtl="0">
              <a:lnSpc>
                <a:spcPct val="90000"/>
              </a:lnSpc>
              <a:spcBef>
                <a:spcPts val="0"/>
              </a:spcBef>
              <a:spcAft>
                <a:spcPts val="0"/>
              </a:spcAft>
              <a:buClr>
                <a:schemeClr val="dk2"/>
              </a:buClr>
              <a:buSzPts val="2700"/>
              <a:buFont typeface="Open Sans"/>
              <a:buNone/>
            </a:pPr>
            <a:r>
              <a:rPr lang="en" sz="2700"/>
              <a:t>Kokkos Tools: </a:t>
            </a:r>
            <a:r>
              <a:rPr lang="en" sz="2700" i="1"/>
              <a:t>Existing</a:t>
            </a:r>
            <a:r>
              <a:rPr lang="en" sz="2700"/>
              <a:t> and </a:t>
            </a:r>
            <a:r>
              <a:rPr lang="en" sz="2700" i="1" u="sng"/>
              <a:t>New</a:t>
            </a:r>
            <a:endParaRPr sz="1100"/>
          </a:p>
        </p:txBody>
      </p:sp>
      <p:sp>
        <p:nvSpPr>
          <p:cNvPr id="384" name="Google Shape;384;p89"/>
          <p:cNvSpPr txBox="1">
            <a:spLocks noGrp="1"/>
          </p:cNvSpPr>
          <p:nvPr>
            <p:ph type="sldNum" idx="12"/>
          </p:nvPr>
        </p:nvSpPr>
        <p:spPr>
          <a:xfrm>
            <a:off x="8776922" y="4853540"/>
            <a:ext cx="367200" cy="2739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100"/>
              <a:buNone/>
            </a:pPr>
            <a:fld id="{00000000-1234-1234-1234-123412341234}" type="slidenum">
              <a:rPr lang="en" sz="1100"/>
              <a:t>25</a:t>
            </a:fld>
            <a:endParaRPr sz="1100"/>
          </a:p>
        </p:txBody>
      </p:sp>
      <p:sp>
        <p:nvSpPr>
          <p:cNvPr id="385" name="Google Shape;385;p89"/>
          <p:cNvSpPr txBox="1">
            <a:spLocks noGrp="1"/>
          </p:cNvSpPr>
          <p:nvPr>
            <p:ph type="body" idx="1"/>
          </p:nvPr>
        </p:nvSpPr>
        <p:spPr>
          <a:xfrm>
            <a:off x="35427" y="469250"/>
            <a:ext cx="8862600" cy="3457500"/>
          </a:xfrm>
          <a:prstGeom prst="rect">
            <a:avLst/>
          </a:prstGeom>
          <a:noFill/>
          <a:ln>
            <a:noFill/>
          </a:ln>
        </p:spPr>
        <p:txBody>
          <a:bodyPr spcFirstLastPara="1" wrap="square" lIns="0" tIns="34275" rIns="0" bIns="34275" anchor="t" anchorCtr="0">
            <a:normAutofit fontScale="85000" lnSpcReduction="20000"/>
          </a:bodyPr>
          <a:lstStyle/>
          <a:p>
            <a:pPr marL="254000" lvl="0" indent="-76200" algn="l" rtl="0">
              <a:lnSpc>
                <a:spcPct val="90000"/>
              </a:lnSpc>
              <a:spcBef>
                <a:spcPts val="0"/>
              </a:spcBef>
              <a:spcAft>
                <a:spcPts val="0"/>
              </a:spcAft>
              <a:buSzPct val="100000"/>
              <a:buNone/>
            </a:pPr>
            <a:endParaRPr sz="3000">
              <a:latin typeface="Open Sans"/>
              <a:ea typeface="Open Sans"/>
              <a:cs typeface="Open Sans"/>
              <a:sym typeface="Open Sans"/>
            </a:endParaRPr>
          </a:p>
          <a:p>
            <a:pPr marL="254000" lvl="0" indent="-254000" algn="l" rtl="0">
              <a:lnSpc>
                <a:spcPct val="90000"/>
              </a:lnSpc>
              <a:spcBef>
                <a:spcPts val="800"/>
              </a:spcBef>
              <a:spcAft>
                <a:spcPts val="0"/>
              </a:spcAft>
              <a:buSzPct val="100000"/>
              <a:buFont typeface="Arial"/>
              <a:buChar char="•"/>
            </a:pPr>
            <a:r>
              <a:rPr lang="en" sz="3000" b="1">
                <a:latin typeface="Open Sans"/>
                <a:ea typeface="Open Sans"/>
                <a:cs typeface="Open Sans"/>
                <a:sym typeface="Open Sans"/>
              </a:rPr>
              <a:t>Manually Analyze and then Manually Fix via</a:t>
            </a:r>
            <a:endParaRPr sz="1100"/>
          </a:p>
          <a:p>
            <a:pPr marL="546100" lvl="1" indent="-273141" algn="l" rtl="0">
              <a:lnSpc>
                <a:spcPct val="90000"/>
              </a:lnSpc>
              <a:spcBef>
                <a:spcPts val="200"/>
              </a:spcBef>
              <a:spcAft>
                <a:spcPts val="0"/>
              </a:spcAft>
              <a:buSzPct val="100000"/>
              <a:buFont typeface="Arial"/>
              <a:buChar char="•"/>
            </a:pPr>
            <a:r>
              <a:rPr lang="en" sz="2900" b="1" i="1">
                <a:latin typeface="Open Sans"/>
                <a:ea typeface="Open Sans"/>
                <a:cs typeface="Open Sans"/>
                <a:sym typeface="Open Sans"/>
              </a:rPr>
              <a:t>Profiling Tools</a:t>
            </a:r>
            <a:r>
              <a:rPr lang="en" sz="2900">
                <a:latin typeface="Open Sans"/>
                <a:ea typeface="Open Sans"/>
                <a:cs typeface="Open Sans"/>
                <a:sym typeface="Open Sans"/>
              </a:rPr>
              <a:t>: Nvprof connector (then manually analyze, fix)</a:t>
            </a:r>
            <a:endParaRPr sz="1100"/>
          </a:p>
          <a:p>
            <a:pPr marL="546100" lvl="1" indent="-266700" algn="l" rtl="0">
              <a:lnSpc>
                <a:spcPct val="90000"/>
              </a:lnSpc>
              <a:spcBef>
                <a:spcPts val="500"/>
              </a:spcBef>
              <a:spcAft>
                <a:spcPts val="0"/>
              </a:spcAft>
              <a:buSzPct val="100000"/>
              <a:buFont typeface="Arial"/>
              <a:buChar char="•"/>
            </a:pPr>
            <a:r>
              <a:rPr lang="en" sz="3000" b="1" i="1">
                <a:latin typeface="Open Sans"/>
                <a:ea typeface="Open Sans"/>
                <a:cs typeface="Open Sans"/>
                <a:sym typeface="Open Sans"/>
              </a:rPr>
              <a:t>Debugging Tools</a:t>
            </a:r>
            <a:r>
              <a:rPr lang="en" sz="3000" b="1">
                <a:latin typeface="Open Sans"/>
                <a:ea typeface="Open Sans"/>
                <a:cs typeface="Open Sans"/>
                <a:sym typeface="Open Sans"/>
              </a:rPr>
              <a:t>:</a:t>
            </a:r>
            <a:r>
              <a:rPr lang="en" sz="3000">
                <a:latin typeface="Open Sans"/>
                <a:ea typeface="Open Sans"/>
                <a:cs typeface="Open Sans"/>
                <a:sym typeface="Open Sans"/>
              </a:rPr>
              <a:t> Kernel logger (then manually analyze, fix)</a:t>
            </a:r>
            <a:endParaRPr sz="3000" b="1">
              <a:latin typeface="Open Sans"/>
              <a:ea typeface="Open Sans"/>
              <a:cs typeface="Open Sans"/>
              <a:sym typeface="Open Sans"/>
            </a:endParaRPr>
          </a:p>
          <a:p>
            <a:pPr marL="254000" lvl="0" indent="-254000" algn="l" rtl="0">
              <a:lnSpc>
                <a:spcPct val="90000"/>
              </a:lnSpc>
              <a:spcBef>
                <a:spcPts val="1100"/>
              </a:spcBef>
              <a:spcAft>
                <a:spcPts val="0"/>
              </a:spcAft>
              <a:buSzPct val="100000"/>
              <a:buFont typeface="Arial"/>
              <a:buChar char="•"/>
            </a:pPr>
            <a:r>
              <a:rPr lang="en" sz="3000" b="1" i="1" u="sng">
                <a:latin typeface="Open Sans"/>
                <a:ea typeface="Open Sans"/>
                <a:cs typeface="Open Sans"/>
                <a:sym typeface="Open Sans"/>
              </a:rPr>
              <a:t>Auto-analyze</a:t>
            </a:r>
            <a:r>
              <a:rPr lang="en" sz="3000" b="1" i="1">
                <a:latin typeface="Open Sans"/>
                <a:ea typeface="Open Sans"/>
                <a:cs typeface="Open Sans"/>
                <a:sym typeface="Open Sans"/>
              </a:rPr>
              <a:t>: </a:t>
            </a:r>
            <a:r>
              <a:rPr lang="en" sz="3000">
                <a:latin typeface="Open Sans"/>
                <a:ea typeface="Open Sans"/>
                <a:cs typeface="Open Sans"/>
                <a:sym typeface="Open Sans"/>
              </a:rPr>
              <a:t>Static and Concolic analysis for correctness and performance bugs</a:t>
            </a:r>
            <a:endParaRPr sz="1100"/>
          </a:p>
          <a:p>
            <a:pPr marL="254000" lvl="0" indent="-254000" algn="l" rtl="0">
              <a:lnSpc>
                <a:spcPct val="90000"/>
              </a:lnSpc>
              <a:spcBef>
                <a:spcPts val="800"/>
              </a:spcBef>
              <a:spcAft>
                <a:spcPts val="0"/>
              </a:spcAft>
              <a:buSzPct val="100000"/>
              <a:buFont typeface="Arial"/>
              <a:buChar char="•"/>
            </a:pPr>
            <a:r>
              <a:rPr lang="en" sz="3000" b="1" i="1" u="sng">
                <a:latin typeface="Open Sans"/>
                <a:ea typeface="Open Sans"/>
                <a:cs typeface="Open Sans"/>
                <a:sym typeface="Open Sans"/>
              </a:rPr>
              <a:t>Auto-fix</a:t>
            </a:r>
            <a:r>
              <a:rPr lang="en" sz="3000" i="1">
                <a:latin typeface="Open Sans"/>
                <a:ea typeface="Open Sans"/>
                <a:cs typeface="Open Sans"/>
                <a:sym typeface="Open Sans"/>
              </a:rPr>
              <a:t>: </a:t>
            </a:r>
            <a:r>
              <a:rPr lang="en" sz="3000">
                <a:latin typeface="Open Sans"/>
                <a:ea typeface="Open Sans"/>
                <a:cs typeface="Open Sans"/>
                <a:sym typeface="Open Sans"/>
              </a:rPr>
              <a:t>Caliper connector (auto-tune), Kokkos resilience (auto-correct) </a:t>
            </a:r>
            <a:endParaRPr sz="3000"/>
          </a:p>
        </p:txBody>
      </p:sp>
      <p:sp>
        <p:nvSpPr>
          <p:cNvPr id="386" name="Google Shape;386;p89"/>
          <p:cNvSpPr txBox="1"/>
          <p:nvPr/>
        </p:nvSpPr>
        <p:spPr>
          <a:xfrm>
            <a:off x="521100" y="3926750"/>
            <a:ext cx="8101800" cy="6156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Open Sans"/>
              <a:buChar char="●"/>
            </a:pPr>
            <a:r>
              <a:rPr lang="en" sz="1400" b="0" i="0" u="none" strike="noStrike" cap="none">
                <a:solidFill>
                  <a:srgbClr val="000000"/>
                </a:solidFill>
                <a:latin typeface="Open Sans"/>
                <a:ea typeface="Open Sans"/>
                <a:cs typeface="Open Sans"/>
                <a:sym typeface="Open Sans"/>
              </a:rPr>
              <a:t>Kokkos Tools is a set of tools. It is not (yet) a kit of tools (that can can be composed with one another. </a:t>
            </a:r>
            <a:endParaRPr sz="1400" b="0" i="0" u="none" strike="noStrike" cap="none">
              <a:solidFill>
                <a:srgbClr val="000000"/>
              </a:solidFill>
              <a:latin typeface="Open Sans"/>
              <a:ea typeface="Open Sans"/>
              <a:cs typeface="Open Sans"/>
              <a:sym typeface="Open Sans"/>
            </a:endParaRPr>
          </a:p>
        </p:txBody>
      </p:sp>
      <p:sp>
        <p:nvSpPr>
          <p:cNvPr id="387" name="Google Shape;387;p89"/>
          <p:cNvSpPr txBox="1"/>
          <p:nvPr/>
        </p:nvSpPr>
        <p:spPr>
          <a:xfrm>
            <a:off x="1363825" y="4727175"/>
            <a:ext cx="6205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Open Sans"/>
                <a:ea typeface="Open Sans"/>
                <a:cs typeface="Open Sans"/>
                <a:sym typeface="Open Sans"/>
              </a:rPr>
              <a:t>See Github.com/kokkos/kokkos-tools/Vision.md for more details</a:t>
            </a:r>
            <a:endParaRPr sz="1400" b="0" i="0" u="none" strike="noStrike" cap="none">
              <a:solidFill>
                <a:srgbClr val="000000"/>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91"/>
          <p:cNvSpPr txBox="1">
            <a:spLocks noGrp="1"/>
          </p:cNvSpPr>
          <p:nvPr>
            <p:ph type="title"/>
          </p:nvPr>
        </p:nvSpPr>
        <p:spPr>
          <a:xfrm>
            <a:off x="1200150" y="195943"/>
            <a:ext cx="7572300" cy="581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1400"/>
              <a:buNone/>
            </a:pPr>
            <a:r>
              <a:rPr lang="en" sz="3000"/>
              <a:t>Getting Started with Kokkos Tools </a:t>
            </a:r>
            <a:endParaRPr sz="3000"/>
          </a:p>
        </p:txBody>
      </p:sp>
      <p:sp>
        <p:nvSpPr>
          <p:cNvPr id="393" name="Google Shape;393;p91"/>
          <p:cNvSpPr txBox="1">
            <a:spLocks noGrp="1"/>
          </p:cNvSpPr>
          <p:nvPr>
            <p:ph type="body" idx="1"/>
          </p:nvPr>
        </p:nvSpPr>
        <p:spPr>
          <a:xfrm>
            <a:off x="211650" y="923099"/>
            <a:ext cx="8777100" cy="3930600"/>
          </a:xfrm>
          <a:prstGeom prst="rect">
            <a:avLst/>
          </a:prstGeom>
          <a:noFill/>
          <a:ln>
            <a:noFill/>
          </a:ln>
        </p:spPr>
        <p:txBody>
          <a:bodyPr spcFirstLastPara="1" wrap="square" lIns="0" tIns="34275" rIns="0" bIns="34275" anchor="t" anchorCtr="0">
            <a:normAutofit fontScale="40000" lnSpcReduction="20000"/>
          </a:bodyPr>
          <a:lstStyle/>
          <a:p>
            <a:pPr marL="0" lvl="0" indent="0" algn="l" rtl="0">
              <a:lnSpc>
                <a:spcPct val="90000"/>
              </a:lnSpc>
              <a:spcBef>
                <a:spcPts val="800"/>
              </a:spcBef>
              <a:spcAft>
                <a:spcPts val="0"/>
              </a:spcAft>
              <a:buSzPct val="93333"/>
              <a:buNone/>
            </a:pPr>
            <a:endParaRPr/>
          </a:p>
          <a:p>
            <a:pPr marL="457200" lvl="0" indent="-306215" algn="l" rtl="0">
              <a:lnSpc>
                <a:spcPct val="90000"/>
              </a:lnSpc>
              <a:spcBef>
                <a:spcPts val="800"/>
              </a:spcBef>
              <a:spcAft>
                <a:spcPts val="0"/>
              </a:spcAft>
              <a:buSzPct val="89723"/>
              <a:buAutoNum type="arabicPeriod"/>
            </a:pPr>
            <a:r>
              <a:rPr lang="en" sz="3405" b="1" u="sng"/>
              <a:t>Download</a:t>
            </a:r>
            <a:r>
              <a:rPr lang="en" sz="3155"/>
              <a:t> </a:t>
            </a:r>
            <a:endParaRPr sz="3155"/>
          </a:p>
          <a:p>
            <a:pPr marL="914400" lvl="1" indent="-293514" algn="l" rtl="0">
              <a:lnSpc>
                <a:spcPct val="90000"/>
              </a:lnSpc>
              <a:spcBef>
                <a:spcPts val="0"/>
              </a:spcBef>
              <a:spcAft>
                <a:spcPts val="0"/>
              </a:spcAft>
              <a:buSzPct val="100000"/>
              <a:buChar char="○"/>
            </a:pPr>
            <a:r>
              <a:rPr lang="en" sz="2555"/>
              <a:t>Clone Development version from Repo: Type </a:t>
            </a:r>
            <a:r>
              <a:rPr lang="en" sz="2555">
                <a:latin typeface="Courier New"/>
                <a:ea typeface="Courier New"/>
                <a:cs typeface="Courier New"/>
                <a:sym typeface="Courier New"/>
              </a:rPr>
              <a:t>git clone github.com/kokkos/kokkos-tools; git checkout -b develop;</a:t>
            </a:r>
            <a:endParaRPr sz="2555">
              <a:latin typeface="Courier New"/>
              <a:ea typeface="Courier New"/>
              <a:cs typeface="Courier New"/>
              <a:sym typeface="Courier New"/>
            </a:endParaRPr>
          </a:p>
          <a:p>
            <a:pPr marL="914400" lvl="1" indent="-293514" algn="l" rtl="0">
              <a:lnSpc>
                <a:spcPct val="90000"/>
              </a:lnSpc>
              <a:spcBef>
                <a:spcPts val="0"/>
              </a:spcBef>
              <a:spcAft>
                <a:spcPts val="0"/>
              </a:spcAft>
              <a:buSzPct val="100000"/>
              <a:buChar char="○"/>
            </a:pPr>
            <a:r>
              <a:rPr lang="en" sz="2555"/>
              <a:t>Obtain via spack: type </a:t>
            </a:r>
            <a:r>
              <a:rPr lang="en" sz="2555">
                <a:latin typeface="Courier"/>
                <a:ea typeface="Courier"/>
                <a:cs typeface="Courier"/>
                <a:sym typeface="Courier"/>
              </a:rPr>
              <a:t>spack install kokkos-tools;</a:t>
            </a:r>
            <a:endParaRPr sz="2555">
              <a:latin typeface="Courier"/>
              <a:ea typeface="Courier"/>
              <a:cs typeface="Courier"/>
              <a:sym typeface="Courier"/>
            </a:endParaRPr>
          </a:p>
          <a:p>
            <a:pPr marL="914400" lvl="1" indent="-293514" algn="l" rtl="0">
              <a:lnSpc>
                <a:spcPct val="90000"/>
              </a:lnSpc>
              <a:spcBef>
                <a:spcPts val="0"/>
              </a:spcBef>
              <a:spcAft>
                <a:spcPts val="0"/>
              </a:spcAft>
              <a:buSzPct val="100000"/>
              <a:buChar char="○"/>
            </a:pPr>
            <a:r>
              <a:rPr lang="en" sz="2555" i="1"/>
              <a:t>Download the latest release tarball</a:t>
            </a:r>
            <a:r>
              <a:rPr lang="en" sz="2555"/>
              <a:t>: point browser to </a:t>
            </a:r>
            <a:r>
              <a:rPr lang="en" sz="2555">
                <a:latin typeface="Courier New"/>
                <a:ea typeface="Courier New"/>
                <a:cs typeface="Courier New"/>
                <a:sym typeface="Courier New"/>
              </a:rPr>
              <a:t>kokkos.github.io/tools-download</a:t>
            </a:r>
            <a:endParaRPr sz="2555">
              <a:latin typeface="Courier New"/>
              <a:ea typeface="Courier New"/>
              <a:cs typeface="Courier New"/>
              <a:sym typeface="Courier New"/>
            </a:endParaRPr>
          </a:p>
          <a:p>
            <a:pPr marL="0" lvl="0" indent="0" algn="l" rtl="0">
              <a:lnSpc>
                <a:spcPct val="90000"/>
              </a:lnSpc>
              <a:spcBef>
                <a:spcPts val="800"/>
              </a:spcBef>
              <a:spcAft>
                <a:spcPts val="0"/>
              </a:spcAft>
              <a:buSzPct val="136986"/>
              <a:buNone/>
            </a:pPr>
            <a:endParaRPr sz="2555">
              <a:latin typeface="Courier New"/>
              <a:ea typeface="Courier New"/>
              <a:cs typeface="Courier New"/>
              <a:sym typeface="Courier New"/>
            </a:endParaRPr>
          </a:p>
          <a:p>
            <a:pPr marL="457200" lvl="0" indent="-312564" algn="l" rtl="0">
              <a:lnSpc>
                <a:spcPct val="90000"/>
              </a:lnSpc>
              <a:spcBef>
                <a:spcPts val="800"/>
              </a:spcBef>
              <a:spcAft>
                <a:spcPts val="0"/>
              </a:spcAft>
              <a:buSzPct val="97063"/>
              <a:buAutoNum type="arabicPeriod"/>
            </a:pPr>
            <a:r>
              <a:rPr lang="en" sz="3405" b="1" u="sng"/>
              <a:t>Install</a:t>
            </a:r>
            <a:endParaRPr sz="3405" b="1" u="sng"/>
          </a:p>
          <a:p>
            <a:pPr marL="914400" lvl="0" indent="-293513" algn="l" rtl="0">
              <a:lnSpc>
                <a:spcPct val="90000"/>
              </a:lnSpc>
              <a:spcBef>
                <a:spcPts val="0"/>
              </a:spcBef>
              <a:spcAft>
                <a:spcPts val="0"/>
              </a:spcAft>
              <a:buSzPct val="96234"/>
              <a:buChar char="●"/>
            </a:pPr>
            <a:r>
              <a:rPr lang="en" sz="2655" b="1"/>
              <a:t>Configure</a:t>
            </a:r>
            <a:endParaRPr sz="2655" b="1"/>
          </a:p>
          <a:p>
            <a:pPr marL="1371600" lvl="1" indent="-293515" algn="l" rtl="0">
              <a:lnSpc>
                <a:spcPct val="90000"/>
              </a:lnSpc>
              <a:spcBef>
                <a:spcPts val="0"/>
              </a:spcBef>
              <a:spcAft>
                <a:spcPts val="0"/>
              </a:spcAft>
              <a:buSzPct val="100000"/>
              <a:buChar char="○"/>
            </a:pPr>
            <a:r>
              <a:rPr lang="en" sz="2555" b="1"/>
              <a:t>With cmake</a:t>
            </a:r>
            <a:r>
              <a:rPr lang="en" sz="2555"/>
              <a:t>: type </a:t>
            </a:r>
            <a:r>
              <a:rPr lang="en" sz="2555">
                <a:latin typeface="Courier"/>
                <a:ea typeface="Courier"/>
                <a:cs typeface="Courier"/>
                <a:sym typeface="Courier"/>
              </a:rPr>
              <a:t>mkdir myBuild; cd myBuild; cmake ..</a:t>
            </a:r>
            <a:endParaRPr sz="2555">
              <a:latin typeface="Courier"/>
              <a:ea typeface="Courier"/>
              <a:cs typeface="Courier"/>
              <a:sym typeface="Courier"/>
            </a:endParaRPr>
          </a:p>
          <a:p>
            <a:pPr marL="1371600" lvl="1" indent="-293515" algn="l" rtl="0">
              <a:lnSpc>
                <a:spcPct val="90000"/>
              </a:lnSpc>
              <a:spcBef>
                <a:spcPts val="0"/>
              </a:spcBef>
              <a:spcAft>
                <a:spcPts val="0"/>
              </a:spcAft>
              <a:buSzPct val="100000"/>
              <a:buChar char="○"/>
            </a:pPr>
            <a:r>
              <a:rPr lang="en" sz="2555" b="1"/>
              <a:t>With make:</a:t>
            </a:r>
            <a:r>
              <a:rPr lang="en" sz="2555"/>
              <a:t> go to the subdirectory with Kokkos-Tools connector; fix environment variables at the top of the file which correspond to your system. </a:t>
            </a:r>
            <a:endParaRPr sz="2555">
              <a:latin typeface="Courier New"/>
              <a:ea typeface="Courier New"/>
              <a:cs typeface="Courier New"/>
              <a:sym typeface="Courier New"/>
            </a:endParaRPr>
          </a:p>
          <a:p>
            <a:pPr marL="1371600" lvl="1" indent="-293515" algn="l" rtl="0">
              <a:lnSpc>
                <a:spcPct val="90000"/>
              </a:lnSpc>
              <a:spcBef>
                <a:spcPts val="0"/>
              </a:spcBef>
              <a:spcAft>
                <a:spcPts val="0"/>
              </a:spcAft>
              <a:buSzPct val="100000"/>
              <a:buChar char="○"/>
            </a:pPr>
            <a:r>
              <a:rPr lang="en" sz="2555" b="1"/>
              <a:t>With Spack</a:t>
            </a:r>
            <a:r>
              <a:rPr lang="en" sz="2555"/>
              <a:t>: type </a:t>
            </a:r>
            <a:r>
              <a:rPr lang="en" sz="2555">
                <a:latin typeface="Courier"/>
                <a:ea typeface="Courier"/>
                <a:cs typeface="Courier"/>
                <a:sym typeface="Courier"/>
              </a:rPr>
              <a:t>spack config kokkos-tools; </a:t>
            </a:r>
            <a:endParaRPr sz="2555">
              <a:latin typeface="Courier"/>
              <a:ea typeface="Courier"/>
              <a:cs typeface="Courier"/>
              <a:sym typeface="Courier"/>
            </a:endParaRPr>
          </a:p>
          <a:p>
            <a:pPr marL="914400" lvl="0" indent="-293513" algn="l" rtl="0">
              <a:lnSpc>
                <a:spcPct val="90000"/>
              </a:lnSpc>
              <a:spcBef>
                <a:spcPts val="0"/>
              </a:spcBef>
              <a:spcAft>
                <a:spcPts val="0"/>
              </a:spcAft>
              <a:buSzPct val="96234"/>
              <a:buChar char="●"/>
            </a:pPr>
            <a:r>
              <a:rPr lang="en" sz="2655" b="1"/>
              <a:t>Set options for build </a:t>
            </a:r>
            <a:endParaRPr sz="2655" b="1"/>
          </a:p>
          <a:p>
            <a:pPr marL="1371600" lvl="1" indent="-293515" algn="l" rtl="0">
              <a:lnSpc>
                <a:spcPct val="90000"/>
              </a:lnSpc>
              <a:spcBef>
                <a:spcPts val="0"/>
              </a:spcBef>
              <a:spcAft>
                <a:spcPts val="0"/>
              </a:spcAft>
              <a:buSzPct val="100000"/>
              <a:buChar char="○"/>
            </a:pPr>
            <a:r>
              <a:rPr lang="en" sz="2555" b="1"/>
              <a:t>With make</a:t>
            </a:r>
            <a:r>
              <a:rPr lang="en" sz="2555"/>
              <a:t>: check flags for compilation in the Makefile, e.g., CXX_FLAGS. </a:t>
            </a:r>
            <a:endParaRPr sz="2555"/>
          </a:p>
          <a:p>
            <a:pPr marL="1371600" lvl="1" indent="-293515" algn="l" rtl="0">
              <a:lnSpc>
                <a:spcPct val="90000"/>
              </a:lnSpc>
              <a:spcBef>
                <a:spcPts val="0"/>
              </a:spcBef>
              <a:spcAft>
                <a:spcPts val="0"/>
              </a:spcAft>
              <a:buSzPct val="100000"/>
              <a:buChar char="○"/>
            </a:pPr>
            <a:r>
              <a:rPr lang="en" sz="2555" b="1"/>
              <a:t>With cmake:  </a:t>
            </a:r>
            <a:endParaRPr sz="2555" b="1"/>
          </a:p>
          <a:p>
            <a:pPr marL="1828800" lvl="2" indent="-293515" algn="l" rtl="0">
              <a:lnSpc>
                <a:spcPct val="90000"/>
              </a:lnSpc>
              <a:spcBef>
                <a:spcPts val="0"/>
              </a:spcBef>
              <a:spcAft>
                <a:spcPts val="0"/>
              </a:spcAft>
              <a:buSzPct val="108489"/>
              <a:buChar char="■"/>
            </a:pPr>
            <a:r>
              <a:rPr lang="en" sz="2355"/>
              <a:t>type </a:t>
            </a:r>
            <a:r>
              <a:rPr lang="en" sz="2355">
                <a:latin typeface="Courier New"/>
                <a:ea typeface="Courier New"/>
                <a:cs typeface="Courier New"/>
                <a:sym typeface="Courier New"/>
              </a:rPr>
              <a:t>ccmake .. </a:t>
            </a:r>
            <a:r>
              <a:rPr lang="en" sz="2355">
                <a:latin typeface="Arial"/>
                <a:ea typeface="Arial"/>
                <a:cs typeface="Arial"/>
                <a:sym typeface="Arial"/>
              </a:rPr>
              <a:t>in the build directory</a:t>
            </a:r>
            <a:endParaRPr sz="2355">
              <a:latin typeface="Arial"/>
              <a:ea typeface="Arial"/>
              <a:cs typeface="Arial"/>
              <a:sym typeface="Arial"/>
            </a:endParaRPr>
          </a:p>
          <a:p>
            <a:pPr marL="1828800" lvl="2" indent="-293515" algn="l" rtl="0">
              <a:lnSpc>
                <a:spcPct val="90000"/>
              </a:lnSpc>
              <a:spcBef>
                <a:spcPts val="0"/>
              </a:spcBef>
              <a:spcAft>
                <a:spcPts val="0"/>
              </a:spcAft>
              <a:buSzPct val="108489"/>
              <a:buFont typeface="Arial"/>
              <a:buChar char="■"/>
            </a:pPr>
            <a:r>
              <a:rPr lang="en" sz="2355">
                <a:latin typeface="Arial"/>
                <a:ea typeface="Arial"/>
                <a:cs typeface="Arial"/>
                <a:sym typeface="Arial"/>
              </a:rPr>
              <a:t>Consider change environment variables such as </a:t>
            </a:r>
            <a:r>
              <a:rPr lang="en" sz="2355">
                <a:latin typeface="Courier New"/>
                <a:ea typeface="Courier New"/>
                <a:cs typeface="Courier New"/>
                <a:sym typeface="Courier New"/>
              </a:rPr>
              <a:t>-DKokkosTOOLS_ENABLE_APEX=ON, -DKokkosTools_ENABLE_SINGLE_LIB=ON</a:t>
            </a:r>
            <a:endParaRPr sz="2355">
              <a:latin typeface="Courier New"/>
              <a:ea typeface="Courier New"/>
              <a:cs typeface="Courier New"/>
              <a:sym typeface="Courier New"/>
            </a:endParaRPr>
          </a:p>
          <a:p>
            <a:pPr marL="1371600" lvl="1" indent="-293515" algn="l" rtl="0">
              <a:lnSpc>
                <a:spcPct val="90000"/>
              </a:lnSpc>
              <a:spcBef>
                <a:spcPts val="0"/>
              </a:spcBef>
              <a:spcAft>
                <a:spcPts val="0"/>
              </a:spcAft>
              <a:buSzPct val="100000"/>
              <a:buFont typeface="Courier New"/>
              <a:buChar char="○"/>
            </a:pPr>
            <a:r>
              <a:rPr lang="en" sz="2555" b="1">
                <a:latin typeface="Arial"/>
                <a:ea typeface="Arial"/>
                <a:cs typeface="Arial"/>
                <a:sym typeface="Arial"/>
              </a:rPr>
              <a:t>With spack:</a:t>
            </a:r>
            <a:r>
              <a:rPr lang="en" sz="2555">
                <a:latin typeface="Courier New"/>
                <a:ea typeface="Courier New"/>
                <a:cs typeface="Courier New"/>
                <a:sym typeface="Courier New"/>
              </a:rPr>
              <a:t> </a:t>
            </a:r>
            <a:r>
              <a:rPr lang="en" sz="2555">
                <a:latin typeface="Arial"/>
                <a:ea typeface="Arial"/>
                <a:cs typeface="Arial"/>
                <a:sym typeface="Arial"/>
              </a:rPr>
              <a:t>do nothing</a:t>
            </a:r>
            <a:endParaRPr sz="2355">
              <a:latin typeface="Arial"/>
              <a:ea typeface="Arial"/>
              <a:cs typeface="Arial"/>
              <a:sym typeface="Arial"/>
            </a:endParaRPr>
          </a:p>
          <a:p>
            <a:pPr marL="914400" lvl="0" indent="-293513" algn="l" rtl="0">
              <a:lnSpc>
                <a:spcPct val="90000"/>
              </a:lnSpc>
              <a:spcBef>
                <a:spcPts val="0"/>
              </a:spcBef>
              <a:spcAft>
                <a:spcPts val="0"/>
              </a:spcAft>
              <a:buSzPct val="96234"/>
              <a:buChar char="●"/>
            </a:pPr>
            <a:r>
              <a:rPr lang="en" sz="2655" b="1"/>
              <a:t>Build: </a:t>
            </a:r>
            <a:endParaRPr sz="2655" b="1"/>
          </a:p>
          <a:p>
            <a:pPr marL="1371600" lvl="1" indent="-293515" algn="l" rtl="0">
              <a:lnSpc>
                <a:spcPct val="90000"/>
              </a:lnSpc>
              <a:spcBef>
                <a:spcPts val="0"/>
              </a:spcBef>
              <a:spcAft>
                <a:spcPts val="0"/>
              </a:spcAft>
              <a:buSzPct val="100000"/>
              <a:buChar char="○"/>
            </a:pPr>
            <a:r>
              <a:rPr lang="en" sz="2555"/>
              <a:t>(1) </a:t>
            </a:r>
            <a:r>
              <a:rPr lang="en" sz="2555" b="1"/>
              <a:t>With make and cmake</a:t>
            </a:r>
            <a:r>
              <a:rPr lang="en" sz="2555"/>
              <a:t>: Type</a:t>
            </a:r>
            <a:r>
              <a:rPr lang="en" sz="2555" b="1"/>
              <a:t> </a:t>
            </a:r>
            <a:r>
              <a:rPr lang="en" sz="2555">
                <a:latin typeface="Courier New"/>
                <a:ea typeface="Courier New"/>
                <a:cs typeface="Courier New"/>
                <a:sym typeface="Courier New"/>
              </a:rPr>
              <a:t>make -j</a:t>
            </a:r>
            <a:r>
              <a:rPr lang="en" sz="2555" b="1">
                <a:latin typeface="Courier"/>
                <a:ea typeface="Courier"/>
                <a:cs typeface="Courier"/>
                <a:sym typeface="Courier"/>
              </a:rPr>
              <a:t> </a:t>
            </a:r>
            <a:r>
              <a:rPr lang="en" sz="2555">
                <a:latin typeface="Arial"/>
                <a:ea typeface="Arial"/>
                <a:cs typeface="Arial"/>
                <a:sym typeface="Arial"/>
              </a:rPr>
              <a:t>in build directory; (2) </a:t>
            </a:r>
            <a:r>
              <a:rPr lang="en" sz="2555" b="1">
                <a:latin typeface="Arial"/>
                <a:ea typeface="Arial"/>
                <a:cs typeface="Arial"/>
                <a:sym typeface="Arial"/>
              </a:rPr>
              <a:t>With spack</a:t>
            </a:r>
            <a:r>
              <a:rPr lang="en" sz="2555">
                <a:latin typeface="Arial"/>
                <a:ea typeface="Arial"/>
                <a:cs typeface="Arial"/>
                <a:sym typeface="Arial"/>
              </a:rPr>
              <a:t>: do nothing. </a:t>
            </a:r>
            <a:endParaRPr sz="2555">
              <a:latin typeface="Arial"/>
              <a:ea typeface="Arial"/>
              <a:cs typeface="Arial"/>
              <a:sym typeface="Arial"/>
            </a:endParaRPr>
          </a:p>
          <a:p>
            <a:pPr marL="914400" lvl="0" indent="-293513" algn="l" rtl="0">
              <a:lnSpc>
                <a:spcPct val="90000"/>
              </a:lnSpc>
              <a:spcBef>
                <a:spcPts val="0"/>
              </a:spcBef>
              <a:spcAft>
                <a:spcPts val="0"/>
              </a:spcAft>
              <a:buSzPct val="96234"/>
              <a:buChar char="●"/>
            </a:pPr>
            <a:r>
              <a:rPr lang="en" sz="2655" b="1">
                <a:latin typeface="Arial"/>
                <a:ea typeface="Arial"/>
                <a:cs typeface="Arial"/>
                <a:sym typeface="Arial"/>
              </a:rPr>
              <a:t>Install: </a:t>
            </a:r>
            <a:endParaRPr sz="2655" b="1">
              <a:latin typeface="Arial"/>
              <a:ea typeface="Arial"/>
              <a:cs typeface="Arial"/>
              <a:sym typeface="Arial"/>
            </a:endParaRPr>
          </a:p>
          <a:p>
            <a:pPr marL="1371600" lvl="1" indent="-293515" algn="l" rtl="0">
              <a:lnSpc>
                <a:spcPct val="90000"/>
              </a:lnSpc>
              <a:spcBef>
                <a:spcPts val="0"/>
              </a:spcBef>
              <a:spcAft>
                <a:spcPts val="0"/>
              </a:spcAft>
              <a:buSzPct val="100000"/>
              <a:buFont typeface="Courier New"/>
              <a:buChar char="○"/>
            </a:pPr>
            <a:r>
              <a:rPr lang="en" sz="2555">
                <a:latin typeface="Arial"/>
                <a:ea typeface="Arial"/>
                <a:cs typeface="Arial"/>
                <a:sym typeface="Arial"/>
              </a:rPr>
              <a:t>(1) </a:t>
            </a:r>
            <a:r>
              <a:rPr lang="en" sz="2555" b="1">
                <a:latin typeface="Arial"/>
                <a:ea typeface="Arial"/>
                <a:cs typeface="Arial"/>
                <a:sym typeface="Arial"/>
              </a:rPr>
              <a:t>With make and cmake</a:t>
            </a:r>
            <a:r>
              <a:rPr lang="en" sz="2555">
                <a:latin typeface="Arial"/>
                <a:ea typeface="Arial"/>
                <a:cs typeface="Arial"/>
                <a:sym typeface="Arial"/>
              </a:rPr>
              <a:t>: Type</a:t>
            </a:r>
            <a:r>
              <a:rPr lang="en" sz="2555">
                <a:latin typeface="Courier New"/>
                <a:ea typeface="Courier New"/>
                <a:cs typeface="Courier New"/>
                <a:sym typeface="Courier New"/>
              </a:rPr>
              <a:t> make install </a:t>
            </a:r>
            <a:r>
              <a:rPr lang="en" sz="2555">
                <a:latin typeface="Arial"/>
                <a:ea typeface="Arial"/>
                <a:cs typeface="Arial"/>
                <a:sym typeface="Arial"/>
              </a:rPr>
              <a:t>in build directory (2) </a:t>
            </a:r>
            <a:r>
              <a:rPr lang="en" sz="2555" b="1">
                <a:latin typeface="Arial"/>
                <a:ea typeface="Arial"/>
                <a:cs typeface="Arial"/>
                <a:sym typeface="Arial"/>
              </a:rPr>
              <a:t>With spac</a:t>
            </a:r>
            <a:r>
              <a:rPr lang="en" sz="2555">
                <a:latin typeface="Arial"/>
                <a:ea typeface="Arial"/>
                <a:cs typeface="Arial"/>
                <a:sym typeface="Arial"/>
              </a:rPr>
              <a:t>k: type </a:t>
            </a:r>
            <a:r>
              <a:rPr lang="en" sz="2555">
                <a:latin typeface="Courier New"/>
                <a:ea typeface="Courier New"/>
                <a:cs typeface="Courier New"/>
                <a:sym typeface="Courier New"/>
              </a:rPr>
              <a:t>spack install kokkos-tools</a:t>
            </a:r>
            <a:endParaRPr sz="2555">
              <a:latin typeface="Courier New"/>
              <a:ea typeface="Courier New"/>
              <a:cs typeface="Courier New"/>
              <a:sym typeface="Courier New"/>
            </a:endParaRPr>
          </a:p>
          <a:p>
            <a:pPr marL="0" lvl="0" indent="0" algn="l" rtl="0">
              <a:lnSpc>
                <a:spcPct val="90000"/>
              </a:lnSpc>
              <a:spcBef>
                <a:spcPts val="800"/>
              </a:spcBef>
              <a:spcAft>
                <a:spcPts val="0"/>
              </a:spcAft>
              <a:buSzPct val="131826"/>
              <a:buNone/>
            </a:pPr>
            <a:r>
              <a:rPr lang="en" sz="2655" b="1"/>
              <a:t>      3.        </a:t>
            </a:r>
            <a:r>
              <a:rPr lang="en" sz="3155" b="1" u="sng"/>
              <a:t>Run</a:t>
            </a:r>
            <a:r>
              <a:rPr lang="en" sz="2655" b="1" u="sng"/>
              <a:t> </a:t>
            </a:r>
            <a:endParaRPr sz="2655" b="1" u="sng"/>
          </a:p>
          <a:p>
            <a:pPr marL="1371600" lvl="1" indent="-293515" algn="l" rtl="0">
              <a:lnSpc>
                <a:spcPct val="90000"/>
              </a:lnSpc>
              <a:spcBef>
                <a:spcPts val="200"/>
              </a:spcBef>
              <a:spcAft>
                <a:spcPts val="0"/>
              </a:spcAft>
              <a:buSzPct val="100000"/>
              <a:buChar char="○"/>
            </a:pPr>
            <a:r>
              <a:rPr lang="en" sz="2555" b="1"/>
              <a:t>With cmake and make:</a:t>
            </a:r>
            <a:r>
              <a:rPr lang="en" sz="2555"/>
              <a:t> To run your application called myApp.exe with Kokkos Tools. Type </a:t>
            </a:r>
            <a:r>
              <a:rPr lang="en" sz="2555" b="1">
                <a:latin typeface="Courier New"/>
                <a:ea typeface="Courier New"/>
                <a:cs typeface="Courier New"/>
                <a:sym typeface="Courier New"/>
              </a:rPr>
              <a:t>export Kokkos_TOOLS_LIB=${KokkosToolsHOME}/libkokkostoolssingleLib.dylib; ./myApp.exe</a:t>
            </a:r>
            <a:endParaRPr sz="2555" b="1">
              <a:latin typeface="Courier New"/>
              <a:ea typeface="Courier New"/>
              <a:cs typeface="Courier New"/>
              <a:sym typeface="Courier New"/>
            </a:endParaRPr>
          </a:p>
          <a:p>
            <a:pPr marL="1371600" lvl="1" indent="-293515" algn="l" rtl="0">
              <a:lnSpc>
                <a:spcPct val="90000"/>
              </a:lnSpc>
              <a:spcBef>
                <a:spcPts val="0"/>
              </a:spcBef>
              <a:spcAft>
                <a:spcPts val="0"/>
              </a:spcAft>
              <a:buSzPct val="100000"/>
              <a:buFont typeface="Courier New"/>
              <a:buChar char="○"/>
            </a:pPr>
            <a:r>
              <a:rPr lang="en" sz="2555" b="1">
                <a:latin typeface="Arial"/>
                <a:ea typeface="Arial"/>
                <a:cs typeface="Arial"/>
                <a:sym typeface="Arial"/>
              </a:rPr>
              <a:t>With Spack</a:t>
            </a:r>
            <a:r>
              <a:rPr lang="en" sz="2555" b="1">
                <a:latin typeface="Courier New"/>
                <a:ea typeface="Courier New"/>
                <a:cs typeface="Courier New"/>
                <a:sym typeface="Courier New"/>
              </a:rPr>
              <a:t>:</a:t>
            </a:r>
            <a:r>
              <a:rPr lang="en" sz="2555" b="1">
                <a:latin typeface="Arial"/>
                <a:ea typeface="Arial"/>
                <a:cs typeface="Arial"/>
                <a:sym typeface="Arial"/>
              </a:rPr>
              <a:t>type </a:t>
            </a:r>
            <a:r>
              <a:rPr lang="en" sz="2555" b="1">
                <a:latin typeface="Courier New"/>
                <a:ea typeface="Courier New"/>
                <a:cs typeface="Courier New"/>
                <a:sym typeface="Courier New"/>
              </a:rPr>
              <a:t>spack load kokkos-tools</a:t>
            </a:r>
            <a:endParaRPr sz="2555" b="1">
              <a:latin typeface="Courier New"/>
              <a:ea typeface="Courier New"/>
              <a:cs typeface="Courier New"/>
              <a:sym typeface="Courier New"/>
            </a:endParaRPr>
          </a:p>
          <a:p>
            <a:pPr marL="0" lvl="0" indent="0" algn="l" rtl="0">
              <a:lnSpc>
                <a:spcPct val="90000"/>
              </a:lnSpc>
              <a:spcBef>
                <a:spcPts val="800"/>
              </a:spcBef>
              <a:spcAft>
                <a:spcPts val="0"/>
              </a:spcAft>
              <a:buSzPct val="131826"/>
              <a:buNone/>
            </a:pPr>
            <a:endParaRPr sz="2655">
              <a:latin typeface="Courier New"/>
              <a:ea typeface="Courier New"/>
              <a:cs typeface="Courier New"/>
              <a:sym typeface="Courier New"/>
            </a:endParaRPr>
          </a:p>
        </p:txBody>
      </p:sp>
      <p:sp>
        <p:nvSpPr>
          <p:cNvPr id="394" name="Google Shape;394;p91"/>
          <p:cNvSpPr txBox="1">
            <a:spLocks noGrp="1"/>
          </p:cNvSpPr>
          <p:nvPr>
            <p:ph type="sldNum" idx="12"/>
          </p:nvPr>
        </p:nvSpPr>
        <p:spPr>
          <a:xfrm>
            <a:off x="8776922" y="4853540"/>
            <a:ext cx="367200" cy="2739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1100"/>
              <a:buFont typeface="Arial"/>
              <a:buNone/>
            </a:pPr>
            <a:fld id="{00000000-1234-1234-1234-123412341234}" type="slidenum">
              <a:rPr lang="en"/>
              <a:t>26</a:t>
            </a:fld>
            <a:endParaRPr/>
          </a:p>
        </p:txBody>
      </p:sp>
      <p:sp>
        <p:nvSpPr>
          <p:cNvPr id="395" name="Google Shape;395;p91"/>
          <p:cNvSpPr txBox="1"/>
          <p:nvPr/>
        </p:nvSpPr>
        <p:spPr>
          <a:xfrm>
            <a:off x="764683" y="4790400"/>
            <a:ext cx="7038900" cy="39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Open Sans"/>
                <a:ea typeface="Open Sans"/>
                <a:cs typeface="Open Sans"/>
                <a:sym typeface="Open Sans"/>
              </a:rPr>
              <a:t>See github.com/kokkos/kokkos-tools/README.md for details</a:t>
            </a:r>
            <a:endParaRPr sz="14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5892c376f0_0_95"/>
          <p:cNvSpPr txBox="1">
            <a:spLocks noGrp="1"/>
          </p:cNvSpPr>
          <p:nvPr>
            <p:ph type="title"/>
          </p:nvPr>
        </p:nvSpPr>
        <p:spPr>
          <a:xfrm>
            <a:off x="968575" y="231600"/>
            <a:ext cx="8044200" cy="5727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990"/>
              <a:buNone/>
            </a:pPr>
            <a:r>
              <a:rPr lang="en" sz="2290" b="0">
                <a:solidFill>
                  <a:srgbClr val="000000"/>
                </a:solidFill>
                <a:latin typeface="Arial"/>
                <a:ea typeface="Arial"/>
                <a:cs typeface="Arial"/>
                <a:sym typeface="Arial"/>
              </a:rPr>
              <a:t>Increase DoE’s Science Output by Order of Magnitude? </a:t>
            </a:r>
            <a:endParaRPr sz="2290" b="0">
              <a:solidFill>
                <a:srgbClr val="000000"/>
              </a:solidFill>
              <a:latin typeface="Arial"/>
              <a:ea typeface="Arial"/>
              <a:cs typeface="Arial"/>
              <a:sym typeface="Arial"/>
            </a:endParaRPr>
          </a:p>
          <a:p>
            <a:pPr marL="0" lvl="0" indent="0" algn="l" rtl="0">
              <a:lnSpc>
                <a:spcPct val="100000"/>
              </a:lnSpc>
              <a:spcBef>
                <a:spcPts val="0"/>
              </a:spcBef>
              <a:spcAft>
                <a:spcPts val="0"/>
              </a:spcAft>
              <a:buSzPts val="990"/>
              <a:buNone/>
            </a:pPr>
            <a:endParaRPr sz="2020"/>
          </a:p>
        </p:txBody>
      </p:sp>
      <p:sp>
        <p:nvSpPr>
          <p:cNvPr id="183" name="Google Shape;183;g25892c376f0_0_95"/>
          <p:cNvSpPr txBox="1"/>
          <p:nvPr/>
        </p:nvSpPr>
        <p:spPr>
          <a:xfrm>
            <a:off x="435138" y="1029725"/>
            <a:ext cx="3000000" cy="1639200"/>
          </a:xfrm>
          <a:prstGeom prst="rect">
            <a:avLst/>
          </a:prstGeom>
          <a:noFill/>
          <a:ln w="9525" cap="flat" cmpd="sng">
            <a:solidFill>
              <a:srgbClr val="00FFFF"/>
            </a:solidFill>
            <a:prstDash val="solid"/>
            <a:round/>
            <a:headEnd type="none" w="sm" len="sm"/>
            <a:tailEnd type="none" w="sm" len="sm"/>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Problem</a:t>
            </a:r>
            <a:r>
              <a:rPr lang="en" sz="1400" b="0" i="0" u="none" strike="noStrike" cap="none">
                <a:solidFill>
                  <a:srgbClr val="000000"/>
                </a:solidFill>
                <a:latin typeface="Arial"/>
                <a:ea typeface="Arial"/>
                <a:cs typeface="Arial"/>
                <a:sym typeface="Arial"/>
              </a:rPr>
              <a:t>: The explosion of possibilities of apps and platforms → means more software development that we can trust </a:t>
            </a:r>
            <a:endParaRPr sz="1400" b="0" i="0" u="none" strike="noStrike" cap="none">
              <a:solidFill>
                <a:srgbClr val="000000"/>
              </a:solidFill>
              <a:latin typeface="Arial"/>
              <a:ea typeface="Arial"/>
              <a:cs typeface="Arial"/>
              <a:sym typeface="Arial"/>
            </a:endParaRPr>
          </a:p>
          <a:p>
            <a:pPr marL="457200" marR="0" lvl="0" indent="-317500" algn="l" rtl="0">
              <a:lnSpc>
                <a:spcPct val="115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Solution</a:t>
            </a:r>
            <a:r>
              <a:rPr lang="en" sz="1400" b="0" i="0" u="none" strike="noStrike" cap="none">
                <a:solidFill>
                  <a:srgbClr val="000000"/>
                </a:solidFill>
                <a:latin typeface="Arial"/>
                <a:ea typeface="Arial"/>
                <a:cs typeface="Arial"/>
                <a:sym typeface="Arial"/>
              </a:rPr>
              <a:t>: even more jobs? </a:t>
            </a:r>
            <a:endParaRPr sz="1400" b="0" i="0" u="none" strike="noStrike" cap="none">
              <a:solidFill>
                <a:srgbClr val="000000"/>
              </a:solidFill>
              <a:latin typeface="Arial"/>
              <a:ea typeface="Arial"/>
              <a:cs typeface="Arial"/>
              <a:sym typeface="Arial"/>
            </a:endParaRPr>
          </a:p>
        </p:txBody>
      </p:sp>
      <p:sp>
        <p:nvSpPr>
          <p:cNvPr id="184" name="Google Shape;184;g25892c376f0_0_95"/>
          <p:cNvSpPr txBox="1"/>
          <p:nvPr/>
        </p:nvSpPr>
        <p:spPr>
          <a:xfrm>
            <a:off x="4506300" y="1029725"/>
            <a:ext cx="3921600" cy="1143600"/>
          </a:xfrm>
          <a:prstGeom prst="rect">
            <a:avLst/>
          </a:prstGeom>
          <a:noFill/>
          <a:ln w="9525" cap="flat" cmpd="sng">
            <a:solidFill>
              <a:srgbClr val="274E13"/>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sng" strike="noStrike" cap="none">
                <a:solidFill>
                  <a:srgbClr val="000000"/>
                </a:solidFill>
                <a:latin typeface="Arial"/>
                <a:ea typeface="Arial"/>
                <a:cs typeface="Arial"/>
                <a:sym typeface="Arial"/>
              </a:rPr>
              <a:t>Question</a:t>
            </a:r>
            <a:r>
              <a:rPr lang="en" sz="1400" b="0" i="0" u="none" strike="noStrike" cap="none">
                <a:solidFill>
                  <a:srgbClr val="000000"/>
                </a:solidFill>
                <a:latin typeface="Arial"/>
                <a:ea typeface="Arial"/>
                <a:cs typeface="Arial"/>
                <a:sym typeface="Arial"/>
              </a:rPr>
              <a:t>: Could the talent and skills of </a:t>
            </a:r>
            <a:r>
              <a:rPr lang="en" sz="1400" b="1" i="1" u="none" strike="noStrike" cap="none">
                <a:solidFill>
                  <a:srgbClr val="000000"/>
                </a:solidFill>
                <a:latin typeface="Arial"/>
                <a:ea typeface="Arial"/>
                <a:cs typeface="Arial"/>
                <a:sym typeface="Arial"/>
              </a:rPr>
              <a:t>trusted</a:t>
            </a:r>
            <a:r>
              <a:rPr lang="en" sz="1400" b="0" i="0" u="none" strike="noStrike" cap="none">
                <a:solidFill>
                  <a:srgbClr val="000000"/>
                </a:solidFill>
                <a:latin typeface="Arial"/>
                <a:ea typeface="Arial"/>
                <a:cs typeface="Arial"/>
                <a:sym typeface="Arial"/>
              </a:rPr>
              <a:t> HPC software developers and researchers - for low-level systems research - be encoded within AI/ML? </a:t>
            </a:r>
            <a:endParaRPr sz="1800" b="0" i="0" u="none" strike="noStrike" cap="none">
              <a:solidFill>
                <a:srgbClr val="3F3F3F"/>
              </a:solidFill>
              <a:latin typeface="Open Sans"/>
              <a:ea typeface="Open Sans"/>
              <a:cs typeface="Open Sans"/>
              <a:sym typeface="Open Sans"/>
            </a:endParaRPr>
          </a:p>
        </p:txBody>
      </p:sp>
      <p:sp>
        <p:nvSpPr>
          <p:cNvPr id="185" name="Google Shape;185;g25892c376f0_0_95"/>
          <p:cNvSpPr txBox="1"/>
          <p:nvPr/>
        </p:nvSpPr>
        <p:spPr>
          <a:xfrm>
            <a:off x="4495950" y="2339850"/>
            <a:ext cx="3931800" cy="1391400"/>
          </a:xfrm>
          <a:prstGeom prst="rect">
            <a:avLst/>
          </a:prstGeom>
          <a:noFill/>
          <a:ln w="9525" cap="flat" cmpd="sng">
            <a:solidFill>
              <a:srgbClr val="62D0FF"/>
            </a:solidFill>
            <a:prstDash val="dot"/>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sng" strike="noStrike" cap="none">
                <a:solidFill>
                  <a:srgbClr val="000000"/>
                </a:solidFill>
                <a:latin typeface="Arial"/>
                <a:ea typeface="Arial"/>
                <a:cs typeface="Arial"/>
                <a:sym typeface="Arial"/>
              </a:rPr>
              <a:t>Assumption:</a:t>
            </a:r>
            <a:endParaRPr sz="1400" b="1" i="0" u="sng" strike="noStrike" cap="none">
              <a:solidFill>
                <a:srgbClr val="000000"/>
              </a:solidFill>
              <a:latin typeface="Arial"/>
              <a:ea typeface="Arial"/>
              <a:cs typeface="Arial"/>
              <a:sym typeface="Arial"/>
            </a:endParaRPr>
          </a:p>
          <a:p>
            <a:pPr marL="457200" marR="0" lvl="0" indent="-317500" algn="l" rtl="0">
              <a:lnSpc>
                <a:spcPct val="115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HPC developers are better on human aspects of systems software engineering; machines do mechanical tasks. </a:t>
            </a:r>
            <a:endParaRPr sz="1400" b="0" i="0" u="none" strike="noStrike" cap="none">
              <a:solidFill>
                <a:srgbClr val="000000"/>
              </a:solidFill>
              <a:latin typeface="Arial"/>
              <a:ea typeface="Arial"/>
              <a:cs typeface="Arial"/>
              <a:sym typeface="Arial"/>
            </a:endParaRPr>
          </a:p>
          <a:p>
            <a:pPr marL="914400" marR="0" lvl="1" indent="-317500" algn="l" rtl="0">
              <a:lnSpc>
                <a:spcPct val="115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We do not have sentient machines.  </a:t>
            </a:r>
            <a:endParaRPr sz="1800" b="0" i="0" u="none" strike="noStrike" cap="none">
              <a:solidFill>
                <a:srgbClr val="3F3F3F"/>
              </a:solidFill>
              <a:latin typeface="Open Sans"/>
              <a:ea typeface="Open Sans"/>
              <a:cs typeface="Open Sans"/>
              <a:sym typeface="Open Sans"/>
            </a:endParaRPr>
          </a:p>
        </p:txBody>
      </p:sp>
      <p:sp>
        <p:nvSpPr>
          <p:cNvPr id="186" name="Google Shape;186;g25892c376f0_0_95"/>
          <p:cNvSpPr txBox="1"/>
          <p:nvPr/>
        </p:nvSpPr>
        <p:spPr>
          <a:xfrm>
            <a:off x="416700" y="2994950"/>
            <a:ext cx="3036900" cy="1639200"/>
          </a:xfrm>
          <a:prstGeom prst="rect">
            <a:avLst/>
          </a:prstGeom>
          <a:noFill/>
          <a:ln w="9525" cap="flat" cmpd="sng">
            <a:solidFill>
              <a:srgbClr val="00AFDD"/>
            </a:solidFill>
            <a:prstDash val="solid"/>
            <a:round/>
            <a:headEnd type="none" w="sm" len="sm"/>
            <a:tailEnd type="none" w="sm" len="sm"/>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Still a problem: Too many mundane aspects of this HPC software development that can be automated. At the same time, need trusted software developers. </a:t>
            </a:r>
            <a:endParaRPr sz="1400" b="0" i="0" u="none" strike="noStrike" cap="none">
              <a:solidFill>
                <a:srgbClr val="000000"/>
              </a:solidFill>
              <a:latin typeface="Arial"/>
              <a:ea typeface="Arial"/>
              <a:cs typeface="Arial"/>
              <a:sym typeface="Arial"/>
            </a:endParaRPr>
          </a:p>
        </p:txBody>
      </p:sp>
      <p:sp>
        <p:nvSpPr>
          <p:cNvPr id="187" name="Google Shape;187;g25892c376f0_0_95"/>
          <p:cNvSpPr txBox="1"/>
          <p:nvPr/>
        </p:nvSpPr>
        <p:spPr>
          <a:xfrm>
            <a:off x="4395450" y="3807475"/>
            <a:ext cx="41328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sng" strike="noStrike" cap="none">
                <a:solidFill>
                  <a:srgbClr val="000000"/>
                </a:solidFill>
                <a:latin typeface="Arial"/>
                <a:ea typeface="Arial"/>
                <a:cs typeface="Arial"/>
                <a:sym typeface="Arial"/>
              </a:rPr>
              <a:t>Prior work:</a:t>
            </a:r>
            <a:r>
              <a:rPr lang="en" sz="1400" b="0" i="0" u="none" strike="noStrike" cap="none">
                <a:solidFill>
                  <a:srgbClr val="000000"/>
                </a:solidFill>
                <a:latin typeface="Arial"/>
                <a:ea typeface="Arial"/>
                <a:cs typeface="Arial"/>
                <a:sym typeface="Arial"/>
              </a:rPr>
              <a:t> considered only one objective (either performance or correctness), typically for one or a few science simulations at a time.  </a:t>
            </a:r>
            <a:endParaRPr sz="1200" b="0" i="0" u="none" strike="noStrike" cap="none">
              <a:solidFill>
                <a:srgbClr val="000000"/>
              </a:solidFill>
              <a:latin typeface="Arial"/>
              <a:ea typeface="Arial"/>
              <a:cs typeface="Arial"/>
              <a:sym typeface="Arial"/>
            </a:endParaRPr>
          </a:p>
        </p:txBody>
      </p:sp>
      <p:pic>
        <p:nvPicPr>
          <p:cNvPr id="11" name="Audio 10">
            <a:extLst>
              <a:ext uri="{FF2B5EF4-FFF2-40B4-BE49-F238E27FC236}">
                <a16:creationId xmlns:a16="http://schemas.microsoft.com/office/drawing/2014/main" id="{F1C0CBBB-DDCF-904F-F1F0-B29A2DB8A2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2197">
        <p:fade/>
      </p:transition>
    </mc:Choice>
    <mc:Fallback xmlns="">
      <p:transition spd="med" advTm="52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00"/>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p>
            <a:pPr marL="0" lvl="0" indent="0" algn="ctr" rtl="0">
              <a:lnSpc>
                <a:spcPct val="90000"/>
              </a:lnSpc>
              <a:spcBef>
                <a:spcPts val="0"/>
              </a:spcBef>
              <a:spcAft>
                <a:spcPts val="0"/>
              </a:spcAft>
              <a:buClr>
                <a:schemeClr val="dk1"/>
              </a:buClr>
              <a:buSzPts val="1700"/>
              <a:buFont typeface="Calibri"/>
              <a:buNone/>
            </a:pPr>
            <a:r>
              <a:rPr lang="en" sz="2400"/>
              <a:t>	 Automated Insights for Kokkos Programs</a:t>
            </a:r>
            <a:endParaRPr/>
          </a:p>
        </p:txBody>
      </p:sp>
      <p:sp>
        <p:nvSpPr>
          <p:cNvPr id="401" name="Google Shape;401;p100"/>
          <p:cNvSpPr txBox="1">
            <a:spLocks noGrp="1"/>
          </p:cNvSpPr>
          <p:nvPr>
            <p:ph type="body" idx="1"/>
          </p:nvPr>
        </p:nvSpPr>
        <p:spPr>
          <a:xfrm>
            <a:off x="224700" y="1085100"/>
            <a:ext cx="8520600" cy="3416400"/>
          </a:xfrm>
          <a:prstGeom prst="rect">
            <a:avLst/>
          </a:prstGeom>
          <a:noFill/>
          <a:ln>
            <a:noFill/>
          </a:ln>
        </p:spPr>
        <p:txBody>
          <a:bodyPr spcFirstLastPara="1" wrap="square" lIns="68575" tIns="68575" rIns="68575" bIns="68575" anchor="t" anchorCtr="0">
            <a:normAutofit fontScale="77500" lnSpcReduction="20000"/>
          </a:bodyPr>
          <a:lstStyle/>
          <a:p>
            <a:pPr marL="457200" lvl="0" indent="-317182" algn="l" rtl="0">
              <a:lnSpc>
                <a:spcPct val="90000"/>
              </a:lnSpc>
              <a:spcBef>
                <a:spcPts val="0"/>
              </a:spcBef>
              <a:spcAft>
                <a:spcPts val="0"/>
              </a:spcAft>
              <a:buClr>
                <a:schemeClr val="dk1"/>
              </a:buClr>
              <a:buSzPct val="75000"/>
              <a:buChar char="●"/>
            </a:pPr>
            <a:r>
              <a:rPr lang="en" sz="2400" b="1" u="sng"/>
              <a:t>Need</a:t>
            </a:r>
            <a:r>
              <a:rPr lang="en" sz="2400" b="1"/>
              <a:t>:</a:t>
            </a:r>
            <a:r>
              <a:rPr lang="en" sz="2400"/>
              <a:t> </a:t>
            </a:r>
            <a:r>
              <a:rPr lang="en" sz="2400" i="1"/>
              <a:t>automated insights and suggestions to users</a:t>
            </a:r>
            <a:r>
              <a:rPr lang="en" sz="2400"/>
              <a:t> on how to make computational science and engineering application codes to: </a:t>
            </a:r>
            <a:endParaRPr sz="2400"/>
          </a:p>
          <a:p>
            <a:pPr marL="914400" lvl="1" indent="-317182" algn="l" rtl="0">
              <a:lnSpc>
                <a:spcPct val="90000"/>
              </a:lnSpc>
              <a:spcBef>
                <a:spcPts val="0"/>
              </a:spcBef>
              <a:spcAft>
                <a:spcPts val="0"/>
              </a:spcAft>
              <a:buClr>
                <a:schemeClr val="dk1"/>
              </a:buClr>
              <a:buSzPct val="75000"/>
              <a:buChar char="○"/>
            </a:pPr>
            <a:r>
              <a:rPr lang="en" sz="2400" i="1"/>
              <a:t>just work</a:t>
            </a:r>
            <a:r>
              <a:rPr lang="en" sz="2400"/>
              <a:t>; and </a:t>
            </a:r>
            <a:endParaRPr sz="2400"/>
          </a:p>
          <a:p>
            <a:pPr marL="914400" lvl="1" indent="-317182" algn="l" rtl="0">
              <a:lnSpc>
                <a:spcPct val="90000"/>
              </a:lnSpc>
              <a:spcBef>
                <a:spcPts val="0"/>
              </a:spcBef>
              <a:spcAft>
                <a:spcPts val="0"/>
              </a:spcAft>
              <a:buClr>
                <a:schemeClr val="dk1"/>
              </a:buClr>
              <a:buSzPct val="75000"/>
              <a:buChar char="○"/>
            </a:pPr>
            <a:r>
              <a:rPr lang="en" sz="2400"/>
              <a:t>how to make them </a:t>
            </a:r>
            <a:r>
              <a:rPr lang="en" sz="2400" i="1"/>
              <a:t>work adequately well </a:t>
            </a:r>
            <a:endParaRPr i="1"/>
          </a:p>
          <a:p>
            <a:pPr marL="457200" lvl="0" indent="-317182" algn="l" rtl="0">
              <a:lnSpc>
                <a:spcPct val="90000"/>
              </a:lnSpc>
              <a:spcBef>
                <a:spcPts val="0"/>
              </a:spcBef>
              <a:spcAft>
                <a:spcPts val="0"/>
              </a:spcAft>
              <a:buClr>
                <a:schemeClr val="dk1"/>
              </a:buClr>
              <a:buSzPct val="75000"/>
              <a:buChar char="●"/>
            </a:pPr>
            <a:r>
              <a:rPr lang="en" sz="2400" b="1" u="sng"/>
              <a:t>Our Solution</a:t>
            </a:r>
            <a:r>
              <a:rPr lang="en" sz="2400" b="1"/>
              <a:t>: </a:t>
            </a:r>
            <a:r>
              <a:rPr lang="en" sz="2400" b="1" i="1"/>
              <a:t>leverage fuzzing and concolic analysis automated test generation via Concolic Analysis  </a:t>
            </a:r>
            <a:r>
              <a:rPr lang="en" sz="2400" i="1"/>
              <a:t>(like Github co-pilot, or autocorrect in a Word document )</a:t>
            </a:r>
            <a:endParaRPr sz="2400" i="1"/>
          </a:p>
          <a:p>
            <a:pPr marL="914400" lvl="1" indent="-317182" algn="l" rtl="0">
              <a:lnSpc>
                <a:spcPct val="90000"/>
              </a:lnSpc>
              <a:spcBef>
                <a:spcPts val="0"/>
              </a:spcBef>
              <a:spcAft>
                <a:spcPts val="0"/>
              </a:spcAft>
              <a:buClr>
                <a:schemeClr val="dk1"/>
              </a:buClr>
              <a:buSzPct val="75000"/>
              <a:buChar char="○"/>
            </a:pPr>
            <a:r>
              <a:rPr lang="en" sz="2400"/>
              <a:t>Reduce Complexity by extracting simplified model using source-to-source code transformation.  </a:t>
            </a:r>
            <a:endParaRPr/>
          </a:p>
          <a:p>
            <a:pPr marL="914400" lvl="1" indent="-317182" algn="l" rtl="0">
              <a:lnSpc>
                <a:spcPct val="90000"/>
              </a:lnSpc>
              <a:spcBef>
                <a:spcPts val="0"/>
              </a:spcBef>
              <a:spcAft>
                <a:spcPts val="0"/>
              </a:spcAft>
              <a:buClr>
                <a:schemeClr val="dk1"/>
              </a:buClr>
              <a:buSzPct val="75000"/>
              <a:buChar char="○"/>
            </a:pPr>
            <a:r>
              <a:rPr lang="en" sz="2400"/>
              <a:t>Develop tools to analyze Kokkos API usage: Static, dynamic, concolic, differential analysis. </a:t>
            </a:r>
            <a:endParaRPr/>
          </a:p>
          <a:p>
            <a:pPr marL="914400" lvl="1" indent="-317182" algn="l" rtl="0">
              <a:lnSpc>
                <a:spcPct val="90000"/>
              </a:lnSpc>
              <a:spcBef>
                <a:spcPts val="0"/>
              </a:spcBef>
              <a:spcAft>
                <a:spcPts val="0"/>
              </a:spcAft>
              <a:buClr>
                <a:schemeClr val="dk1"/>
              </a:buClr>
              <a:buSzPct val="75000"/>
              <a:buChar char="○"/>
            </a:pPr>
            <a:r>
              <a:rPr lang="en" sz="2400"/>
              <a:t>Auto-generate reproducible test cases </a:t>
            </a:r>
            <a:endParaRPr/>
          </a:p>
          <a:p>
            <a:pPr marL="914400" lvl="1" indent="-317182" algn="l" rtl="0">
              <a:lnSpc>
                <a:spcPct val="90000"/>
              </a:lnSpc>
              <a:spcBef>
                <a:spcPts val="0"/>
              </a:spcBef>
              <a:spcAft>
                <a:spcPts val="0"/>
              </a:spcAft>
              <a:buClr>
                <a:schemeClr val="dk1"/>
              </a:buClr>
              <a:buSzPct val="75000"/>
              <a:buChar char="○"/>
            </a:pPr>
            <a:r>
              <a:rPr lang="en" sz="2400"/>
              <a:t>Narrow down test cases and concrete parameters which exhibit optimal performance. </a:t>
            </a:r>
            <a:endParaRPr sz="2400"/>
          </a:p>
          <a:p>
            <a:pPr marL="457200" lvl="0" indent="-346710" algn="l" rtl="0">
              <a:lnSpc>
                <a:spcPct val="90000"/>
              </a:lnSpc>
              <a:spcBef>
                <a:spcPts val="0"/>
              </a:spcBef>
              <a:spcAft>
                <a:spcPts val="0"/>
              </a:spcAft>
              <a:buSzPct val="100000"/>
              <a:buChar char="●"/>
            </a:pPr>
            <a:r>
              <a:rPr lang="en" sz="2400" b="1" u="sng"/>
              <a:t>Current solutions</a:t>
            </a:r>
            <a:r>
              <a:rPr lang="en" sz="2400" b="1" i="1"/>
              <a:t>:</a:t>
            </a:r>
            <a:r>
              <a:rPr lang="en" sz="2400"/>
              <a:t> assert statements, clang-tidy for programs using clang/LLVM, test-driven development </a:t>
            </a:r>
            <a:endParaRPr sz="2400"/>
          </a:p>
        </p:txBody>
      </p:sp>
      <p:sp>
        <p:nvSpPr>
          <p:cNvPr id="402" name="Google Shape;402;p100"/>
          <p:cNvSpPr txBox="1"/>
          <p:nvPr/>
        </p:nvSpPr>
        <p:spPr>
          <a:xfrm>
            <a:off x="398700" y="4568875"/>
            <a:ext cx="8346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https://www.cs.cmu.edu/~aldrich/courses/17-355-18sp/notes/notes14-symbolic-execution.pdf</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57c05c32b6_0_0"/>
          <p:cNvSpPr txBox="1">
            <a:spLocks noGrp="1"/>
          </p:cNvSpPr>
          <p:nvPr>
            <p:ph type="title"/>
          </p:nvPr>
        </p:nvSpPr>
        <p:spPr>
          <a:xfrm>
            <a:off x="975650" y="-112457"/>
            <a:ext cx="7572300" cy="5811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1400"/>
              <a:buNone/>
            </a:pPr>
            <a:r>
              <a:rPr lang="en"/>
              <a:t>Aiding Kokkos Parallel Programming via Kokkos Tools Set</a:t>
            </a:r>
            <a:endParaRPr/>
          </a:p>
        </p:txBody>
      </p:sp>
      <p:sp>
        <p:nvSpPr>
          <p:cNvPr id="158" name="Google Shape;158;g257c05c32b6_0_0"/>
          <p:cNvSpPr txBox="1">
            <a:spLocks noGrp="1"/>
          </p:cNvSpPr>
          <p:nvPr>
            <p:ph type="body" idx="1"/>
          </p:nvPr>
        </p:nvSpPr>
        <p:spPr>
          <a:xfrm>
            <a:off x="4009250" y="875938"/>
            <a:ext cx="4580100" cy="2486100"/>
          </a:xfrm>
          <a:prstGeom prst="rect">
            <a:avLst/>
          </a:prstGeom>
          <a:noFill/>
          <a:ln w="9525" cap="flat" cmpd="sng">
            <a:solidFill>
              <a:srgbClr val="000000"/>
            </a:solidFill>
            <a:prstDash val="solid"/>
            <a:round/>
            <a:headEnd type="none" w="sm" len="sm"/>
            <a:tailEnd type="none" w="sm" len="sm"/>
          </a:ln>
        </p:spPr>
        <p:txBody>
          <a:bodyPr spcFirstLastPara="1" wrap="square" lIns="0" tIns="34275" rIns="0" bIns="34275" anchor="t" anchorCtr="0">
            <a:noAutofit/>
          </a:bodyPr>
          <a:lstStyle/>
          <a:p>
            <a:pPr marL="0" lvl="0" indent="0" algn="l" rtl="0">
              <a:lnSpc>
                <a:spcPct val="70000"/>
              </a:lnSpc>
              <a:spcBef>
                <a:spcPts val="800"/>
              </a:spcBef>
              <a:spcAft>
                <a:spcPts val="0"/>
              </a:spcAft>
              <a:buSzPts val="688"/>
              <a:buNone/>
            </a:pPr>
            <a:r>
              <a:rPr lang="en" sz="1237" b="1" u="sng"/>
              <a:t> From source:</a:t>
            </a:r>
            <a:r>
              <a:rPr lang="en" sz="1237" u="sng"/>
              <a:t> </a:t>
            </a:r>
            <a:endParaRPr sz="1237" u="sng"/>
          </a:p>
          <a:p>
            <a:pPr marL="0" lvl="0" indent="0" algn="l" rtl="0">
              <a:lnSpc>
                <a:spcPct val="70000"/>
              </a:lnSpc>
              <a:spcBef>
                <a:spcPts val="800"/>
              </a:spcBef>
              <a:spcAft>
                <a:spcPts val="0"/>
              </a:spcAft>
              <a:buSzPts val="688"/>
              <a:buNone/>
            </a:pPr>
            <a:r>
              <a:rPr lang="en" sz="1237" b="1" i="1"/>
              <a:t>Install </a:t>
            </a:r>
            <a:endParaRPr sz="1237" b="1" i="1"/>
          </a:p>
          <a:p>
            <a:pPr marL="0" lvl="0" indent="0" algn="l" rtl="0">
              <a:lnSpc>
                <a:spcPct val="70000"/>
              </a:lnSpc>
              <a:spcBef>
                <a:spcPts val="800"/>
              </a:spcBef>
              <a:spcAft>
                <a:spcPts val="0"/>
              </a:spcAft>
              <a:buSzPts val="688"/>
              <a:buNone/>
            </a:pPr>
            <a:r>
              <a:rPr lang="en" sz="1175">
                <a:latin typeface="Courier New"/>
                <a:ea typeface="Courier New"/>
                <a:cs typeface="Courier New"/>
                <a:sym typeface="Courier New"/>
              </a:rPr>
              <a:t>git clone github.com/kokkos/kokkos-tools;</a:t>
            </a:r>
            <a:endParaRPr sz="1175">
              <a:latin typeface="Courier New"/>
              <a:ea typeface="Courier New"/>
              <a:cs typeface="Courier New"/>
              <a:sym typeface="Courier New"/>
            </a:endParaRPr>
          </a:p>
          <a:p>
            <a:pPr marL="0" lvl="0" indent="0" algn="l" rtl="0">
              <a:lnSpc>
                <a:spcPct val="70000"/>
              </a:lnSpc>
              <a:spcBef>
                <a:spcPts val="800"/>
              </a:spcBef>
              <a:spcAft>
                <a:spcPts val="0"/>
              </a:spcAft>
              <a:buSzPts val="688"/>
              <a:buNone/>
            </a:pPr>
            <a:r>
              <a:rPr lang="en" sz="1175" b="1" i="1">
                <a:latin typeface="Courier New"/>
                <a:ea typeface="Courier New"/>
                <a:cs typeface="Courier New"/>
                <a:sym typeface="Courier New"/>
              </a:rPr>
              <a:t>Build</a:t>
            </a:r>
            <a:endParaRPr sz="1175" b="1" i="1">
              <a:latin typeface="Courier New"/>
              <a:ea typeface="Courier New"/>
              <a:cs typeface="Courier New"/>
              <a:sym typeface="Courier New"/>
            </a:endParaRPr>
          </a:p>
          <a:p>
            <a:pPr marL="0" lvl="0" indent="0" algn="l" rtl="0">
              <a:lnSpc>
                <a:spcPct val="70000"/>
              </a:lnSpc>
              <a:spcBef>
                <a:spcPts val="800"/>
              </a:spcBef>
              <a:spcAft>
                <a:spcPts val="0"/>
              </a:spcAft>
              <a:buSzPts val="688"/>
              <a:buNone/>
            </a:pPr>
            <a:r>
              <a:rPr lang="en" sz="1175">
                <a:latin typeface="Courier New"/>
                <a:ea typeface="Courier New"/>
                <a:cs typeface="Courier New"/>
                <a:sym typeface="Courier New"/>
              </a:rPr>
              <a:t>→ Make </a:t>
            </a:r>
            <a:endParaRPr sz="1175">
              <a:latin typeface="Courier New"/>
              <a:ea typeface="Courier New"/>
              <a:cs typeface="Courier New"/>
              <a:sym typeface="Courier New"/>
            </a:endParaRPr>
          </a:p>
          <a:p>
            <a:pPr marL="0" lvl="0" indent="0" algn="l" rtl="0">
              <a:lnSpc>
                <a:spcPct val="70000"/>
              </a:lnSpc>
              <a:spcBef>
                <a:spcPts val="800"/>
              </a:spcBef>
              <a:spcAft>
                <a:spcPts val="0"/>
              </a:spcAft>
              <a:buSzPts val="688"/>
              <a:buNone/>
            </a:pPr>
            <a:r>
              <a:rPr lang="en" sz="1175">
                <a:latin typeface="Courier New"/>
                <a:ea typeface="Courier New"/>
                <a:cs typeface="Courier New"/>
                <a:sym typeface="Courier New"/>
              </a:rPr>
              <a:t>cd toolName; make;</a:t>
            </a:r>
            <a:endParaRPr sz="1175">
              <a:latin typeface="Courier New"/>
              <a:ea typeface="Courier New"/>
              <a:cs typeface="Courier New"/>
              <a:sym typeface="Courier New"/>
            </a:endParaRPr>
          </a:p>
          <a:p>
            <a:pPr marL="0" lvl="0" indent="0" algn="l" rtl="0">
              <a:lnSpc>
                <a:spcPct val="70000"/>
              </a:lnSpc>
              <a:spcBef>
                <a:spcPts val="800"/>
              </a:spcBef>
              <a:spcAft>
                <a:spcPts val="0"/>
              </a:spcAft>
              <a:buSzPts val="688"/>
              <a:buNone/>
            </a:pPr>
            <a:r>
              <a:rPr lang="en" sz="1175">
                <a:latin typeface="Courier New"/>
                <a:ea typeface="Courier New"/>
                <a:cs typeface="Courier New"/>
                <a:sym typeface="Courier New"/>
              </a:rPr>
              <a:t>→ CMake </a:t>
            </a:r>
            <a:endParaRPr sz="1175">
              <a:latin typeface="Courier New"/>
              <a:ea typeface="Courier New"/>
              <a:cs typeface="Courier New"/>
              <a:sym typeface="Courier New"/>
            </a:endParaRPr>
          </a:p>
          <a:p>
            <a:pPr marL="0" lvl="0" indent="0" algn="l" rtl="0">
              <a:lnSpc>
                <a:spcPct val="70000"/>
              </a:lnSpc>
              <a:spcBef>
                <a:spcPts val="800"/>
              </a:spcBef>
              <a:spcAft>
                <a:spcPts val="0"/>
              </a:spcAft>
              <a:buSzPts val="688"/>
              <a:buNone/>
            </a:pPr>
            <a:r>
              <a:rPr lang="en" sz="1175">
                <a:latin typeface="Courier New"/>
                <a:ea typeface="Courier New"/>
                <a:cs typeface="Courier New"/>
                <a:sym typeface="Courier New"/>
              </a:rPr>
              <a:t>mkdir build; cd build; cmake ..; make; make install; </a:t>
            </a:r>
            <a:endParaRPr sz="1175">
              <a:latin typeface="Courier New"/>
              <a:ea typeface="Courier New"/>
              <a:cs typeface="Courier New"/>
              <a:sym typeface="Courier New"/>
            </a:endParaRPr>
          </a:p>
          <a:p>
            <a:pPr marL="0" lvl="0" indent="0" algn="l" rtl="0">
              <a:lnSpc>
                <a:spcPct val="70000"/>
              </a:lnSpc>
              <a:spcBef>
                <a:spcPts val="800"/>
              </a:spcBef>
              <a:spcAft>
                <a:spcPts val="0"/>
              </a:spcAft>
              <a:buSzPts val="688"/>
              <a:buNone/>
            </a:pPr>
            <a:endParaRPr sz="1237"/>
          </a:p>
          <a:p>
            <a:pPr marL="0" lvl="0" indent="0" algn="l" rtl="0">
              <a:lnSpc>
                <a:spcPct val="70000"/>
              </a:lnSpc>
              <a:spcBef>
                <a:spcPts val="800"/>
              </a:spcBef>
              <a:spcAft>
                <a:spcPts val="0"/>
              </a:spcAft>
              <a:buSzPts val="688"/>
              <a:buNone/>
            </a:pPr>
            <a:r>
              <a:rPr lang="en" sz="1237" b="1" u="sng"/>
              <a:t>From Spack package managers:</a:t>
            </a:r>
            <a:r>
              <a:rPr lang="en" sz="1237" b="1"/>
              <a:t> </a:t>
            </a:r>
            <a:r>
              <a:rPr lang="en" sz="1237"/>
              <a:t>coming soon </a:t>
            </a:r>
            <a:endParaRPr sz="1237"/>
          </a:p>
        </p:txBody>
      </p:sp>
      <p:sp>
        <p:nvSpPr>
          <p:cNvPr id="159" name="Google Shape;159;g257c05c32b6_0_0"/>
          <p:cNvSpPr txBox="1"/>
          <p:nvPr/>
        </p:nvSpPr>
        <p:spPr>
          <a:xfrm>
            <a:off x="4205600" y="427825"/>
            <a:ext cx="2647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rgbClr val="000000"/>
                </a:solidFill>
                <a:latin typeface="Open Sans"/>
                <a:ea typeface="Open Sans"/>
                <a:cs typeface="Open Sans"/>
                <a:sym typeface="Open Sans"/>
              </a:rPr>
              <a:t>Quick Start</a:t>
            </a:r>
            <a:endParaRPr sz="1400" b="1" i="0" u="sng" strike="noStrike" cap="none">
              <a:solidFill>
                <a:srgbClr val="000000"/>
              </a:solidFill>
              <a:latin typeface="Open Sans"/>
              <a:ea typeface="Open Sans"/>
              <a:cs typeface="Open Sans"/>
              <a:sym typeface="Open Sans"/>
            </a:endParaRPr>
          </a:p>
        </p:txBody>
      </p:sp>
      <p:sp>
        <p:nvSpPr>
          <p:cNvPr id="160" name="Google Shape;160;g257c05c32b6_0_0"/>
          <p:cNvSpPr txBox="1"/>
          <p:nvPr/>
        </p:nvSpPr>
        <p:spPr>
          <a:xfrm>
            <a:off x="1003350" y="4674825"/>
            <a:ext cx="7137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Open Sans"/>
                <a:ea typeface="Open Sans"/>
                <a:cs typeface="Open Sans"/>
                <a:sym typeface="Open Sans"/>
              </a:rPr>
              <a:t>Contact</a:t>
            </a:r>
            <a:r>
              <a:rPr lang="en" sz="1400" b="0" i="0" u="none" strike="noStrike" cap="none">
                <a:solidFill>
                  <a:srgbClr val="000000"/>
                </a:solidFill>
                <a:latin typeface="Open Sans"/>
                <a:ea typeface="Open Sans"/>
                <a:cs typeface="Open Sans"/>
                <a:sym typeface="Open Sans"/>
              </a:rPr>
              <a:t>: Vivek Kale (</a:t>
            </a:r>
            <a:r>
              <a:rPr lang="en" sz="1400" b="0" i="0" u="sng" strike="noStrike" cap="none">
                <a:solidFill>
                  <a:schemeClr val="hlink"/>
                </a:solidFill>
                <a:latin typeface="Open Sans"/>
                <a:ea typeface="Open Sans"/>
                <a:cs typeface="Open Sans"/>
                <a:sym typeface="Open Sans"/>
                <a:hlinkClick r:id="rId5"/>
              </a:rPr>
              <a:t>vlkale@sandia.gov</a:t>
            </a:r>
            <a:r>
              <a:rPr lang="en" sz="1400" b="0" i="0" u="none" strike="noStrike" cap="none">
                <a:solidFill>
                  <a:srgbClr val="000000"/>
                </a:solidFill>
                <a:latin typeface="Open Sans"/>
                <a:ea typeface="Open Sans"/>
                <a:cs typeface="Open Sans"/>
                <a:sym typeface="Open Sans"/>
              </a:rPr>
              <a:t>) and Christian Trott (</a:t>
            </a:r>
            <a:r>
              <a:rPr lang="en" sz="1400" b="0" i="0" u="sng" strike="noStrike" cap="none">
                <a:solidFill>
                  <a:schemeClr val="hlink"/>
                </a:solidFill>
                <a:latin typeface="Open Sans"/>
                <a:ea typeface="Open Sans"/>
                <a:cs typeface="Open Sans"/>
                <a:sym typeface="Open Sans"/>
                <a:hlinkClick r:id="rId6"/>
              </a:rPr>
              <a:t>crtrott@sandia.gov</a:t>
            </a:r>
            <a:r>
              <a:rPr lang="en" sz="1400" b="0" i="0" u="none" strike="noStrike" cap="none">
                <a:solidFill>
                  <a:srgbClr val="000000"/>
                </a:solidFill>
                <a:latin typeface="Open Sans"/>
                <a:ea typeface="Open Sans"/>
                <a:cs typeface="Open Sans"/>
                <a:sym typeface="Open Sans"/>
              </a:rPr>
              <a:t>) </a:t>
            </a:r>
            <a:endParaRPr sz="1400" b="0" i="0" u="none" strike="noStrike" cap="none">
              <a:solidFill>
                <a:srgbClr val="000000"/>
              </a:solidFill>
              <a:latin typeface="Open Sans"/>
              <a:ea typeface="Open Sans"/>
              <a:cs typeface="Open Sans"/>
              <a:sym typeface="Open Sans"/>
            </a:endParaRPr>
          </a:p>
        </p:txBody>
      </p:sp>
      <p:sp>
        <p:nvSpPr>
          <p:cNvPr id="161" name="Google Shape;161;g257c05c32b6_0_0"/>
          <p:cNvSpPr txBox="1"/>
          <p:nvPr/>
        </p:nvSpPr>
        <p:spPr>
          <a:xfrm>
            <a:off x="844350" y="342475"/>
            <a:ext cx="2647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rgbClr val="000000"/>
                </a:solidFill>
                <a:latin typeface="Open Sans"/>
                <a:ea typeface="Open Sans"/>
                <a:cs typeface="Open Sans"/>
                <a:sym typeface="Open Sans"/>
              </a:rPr>
              <a:t>Demo</a:t>
            </a:r>
            <a:endParaRPr sz="1400" b="1" i="0" u="sng" strike="noStrike" cap="none">
              <a:solidFill>
                <a:srgbClr val="000000"/>
              </a:solidFill>
              <a:latin typeface="Open Sans"/>
              <a:ea typeface="Open Sans"/>
              <a:cs typeface="Open Sans"/>
              <a:sym typeface="Open Sans"/>
            </a:endParaRPr>
          </a:p>
        </p:txBody>
      </p:sp>
      <p:cxnSp>
        <p:nvCxnSpPr>
          <p:cNvPr id="162" name="Google Shape;162;g257c05c32b6_0_0"/>
          <p:cNvCxnSpPr/>
          <p:nvPr/>
        </p:nvCxnSpPr>
        <p:spPr>
          <a:xfrm>
            <a:off x="46950" y="4456250"/>
            <a:ext cx="9050100" cy="26700"/>
          </a:xfrm>
          <a:prstGeom prst="straightConnector1">
            <a:avLst/>
          </a:prstGeom>
          <a:noFill/>
          <a:ln w="9525" cap="flat" cmpd="sng">
            <a:solidFill>
              <a:schemeClr val="dk2"/>
            </a:solidFill>
            <a:prstDash val="solid"/>
            <a:round/>
            <a:headEnd type="none" w="sm" len="sm"/>
            <a:tailEnd type="none" w="sm" len="sm"/>
          </a:ln>
        </p:spPr>
      </p:cxnSp>
      <p:cxnSp>
        <p:nvCxnSpPr>
          <p:cNvPr id="163" name="Google Shape;163;g257c05c32b6_0_0"/>
          <p:cNvCxnSpPr/>
          <p:nvPr/>
        </p:nvCxnSpPr>
        <p:spPr>
          <a:xfrm flipH="1">
            <a:off x="3147413" y="601150"/>
            <a:ext cx="13500" cy="3821100"/>
          </a:xfrm>
          <a:prstGeom prst="straightConnector1">
            <a:avLst/>
          </a:prstGeom>
          <a:noFill/>
          <a:ln w="9525" cap="flat" cmpd="sng">
            <a:solidFill>
              <a:schemeClr val="dk2"/>
            </a:solidFill>
            <a:prstDash val="solid"/>
            <a:round/>
            <a:headEnd type="none" w="sm" len="sm"/>
            <a:tailEnd type="none" w="sm" len="sm"/>
          </a:ln>
        </p:spPr>
      </p:cxnSp>
      <p:cxnSp>
        <p:nvCxnSpPr>
          <p:cNvPr id="164" name="Google Shape;164;g257c05c32b6_0_0"/>
          <p:cNvCxnSpPr/>
          <p:nvPr/>
        </p:nvCxnSpPr>
        <p:spPr>
          <a:xfrm>
            <a:off x="60450" y="742688"/>
            <a:ext cx="9023100" cy="26700"/>
          </a:xfrm>
          <a:prstGeom prst="straightConnector1">
            <a:avLst/>
          </a:prstGeom>
          <a:noFill/>
          <a:ln w="9525" cap="flat" cmpd="sng">
            <a:solidFill>
              <a:schemeClr val="dk2"/>
            </a:solidFill>
            <a:prstDash val="solid"/>
            <a:round/>
            <a:headEnd type="none" w="sm" len="sm"/>
            <a:tailEnd type="none" w="sm" len="sm"/>
          </a:ln>
        </p:spPr>
      </p:cxnSp>
      <p:pic>
        <p:nvPicPr>
          <p:cNvPr id="165" name="Google Shape;165;g257c05c32b6_0_0"/>
          <p:cNvPicPr preferRelativeResize="0"/>
          <p:nvPr/>
        </p:nvPicPr>
        <p:blipFill rotWithShape="1">
          <a:blip r:embed="rId7">
            <a:alphaModFix/>
          </a:blip>
          <a:srcRect r="56923" b="1116"/>
          <a:stretch/>
        </p:blipFill>
        <p:spPr>
          <a:xfrm>
            <a:off x="655550" y="1016275"/>
            <a:ext cx="1897224" cy="3110925"/>
          </a:xfrm>
          <a:prstGeom prst="rect">
            <a:avLst/>
          </a:prstGeom>
          <a:noFill/>
          <a:ln>
            <a:noFill/>
          </a:ln>
        </p:spPr>
      </p:pic>
      <p:sp>
        <p:nvSpPr>
          <p:cNvPr id="166" name="Google Shape;166;g257c05c32b6_0_0"/>
          <p:cNvSpPr txBox="1"/>
          <p:nvPr/>
        </p:nvSpPr>
        <p:spPr>
          <a:xfrm>
            <a:off x="3266875" y="769429"/>
            <a:ext cx="1970100" cy="49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Open Sans"/>
                <a:ea typeface="Open Sans"/>
                <a:cs typeface="Open Sans"/>
                <a:sym typeface="Open Sans"/>
              </a:rPr>
              <a:t>Setup </a:t>
            </a:r>
            <a:endParaRPr sz="1400" b="0" i="0" u="none" strike="noStrike" cap="none">
              <a:solidFill>
                <a:srgbClr val="000000"/>
              </a:solidFill>
              <a:latin typeface="Open Sans"/>
              <a:ea typeface="Open Sans"/>
              <a:cs typeface="Open Sans"/>
              <a:sym typeface="Open Sans"/>
            </a:endParaRPr>
          </a:p>
        </p:txBody>
      </p:sp>
      <p:sp>
        <p:nvSpPr>
          <p:cNvPr id="167" name="Google Shape;167;g257c05c32b6_0_0"/>
          <p:cNvSpPr txBox="1"/>
          <p:nvPr/>
        </p:nvSpPr>
        <p:spPr>
          <a:xfrm>
            <a:off x="3261800" y="346857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Open Sans"/>
                <a:ea typeface="Open Sans"/>
                <a:cs typeface="Open Sans"/>
                <a:sym typeface="Open Sans"/>
              </a:rPr>
              <a:t>Use </a:t>
            </a:r>
            <a:endParaRPr sz="1400" b="0" i="0" u="none" strike="noStrike" cap="none">
              <a:solidFill>
                <a:srgbClr val="000000"/>
              </a:solidFill>
              <a:latin typeface="Arial"/>
              <a:ea typeface="Arial"/>
              <a:cs typeface="Arial"/>
              <a:sym typeface="Arial"/>
            </a:endParaRPr>
          </a:p>
        </p:txBody>
      </p:sp>
      <p:sp>
        <p:nvSpPr>
          <p:cNvPr id="168" name="Google Shape;168;g257c05c32b6_0_0"/>
          <p:cNvSpPr txBox="1">
            <a:spLocks noGrp="1"/>
          </p:cNvSpPr>
          <p:nvPr>
            <p:ph type="body" idx="1"/>
          </p:nvPr>
        </p:nvSpPr>
        <p:spPr>
          <a:xfrm>
            <a:off x="4009250" y="3588903"/>
            <a:ext cx="4580100" cy="640500"/>
          </a:xfrm>
          <a:prstGeom prst="rect">
            <a:avLst/>
          </a:prstGeom>
          <a:noFill/>
          <a:ln w="9525" cap="flat" cmpd="sng">
            <a:solidFill>
              <a:srgbClr val="000000"/>
            </a:solidFill>
            <a:prstDash val="solid"/>
            <a:round/>
            <a:headEnd type="none" w="sm" len="sm"/>
            <a:tailEnd type="none" w="sm" len="sm"/>
          </a:ln>
        </p:spPr>
        <p:txBody>
          <a:bodyPr spcFirstLastPara="1" wrap="square" lIns="0" tIns="34275" rIns="0" bIns="34275" anchor="t" anchorCtr="0">
            <a:noAutofit/>
          </a:bodyPr>
          <a:lstStyle/>
          <a:p>
            <a:pPr marL="0" lvl="0" indent="0" algn="l" rtl="0">
              <a:lnSpc>
                <a:spcPct val="70000"/>
              </a:lnSpc>
              <a:spcBef>
                <a:spcPts val="800"/>
              </a:spcBef>
              <a:spcAft>
                <a:spcPts val="0"/>
              </a:spcAft>
              <a:buSzPts val="688"/>
              <a:buNone/>
            </a:pPr>
            <a:r>
              <a:rPr lang="en" sz="1237"/>
              <a:t>export KOKKOS_TOOLS_LIBS=”toolName.so; toolName2.so;”; ./myKokkosApp.exe</a:t>
            </a:r>
            <a:endParaRPr sz="1237"/>
          </a:p>
        </p:txBody>
      </p:sp>
      <p:pic>
        <p:nvPicPr>
          <p:cNvPr id="28" name="Audio 27">
            <a:extLst>
              <a:ext uri="{FF2B5EF4-FFF2-40B4-BE49-F238E27FC236}">
                <a16:creationId xmlns:a16="http://schemas.microsoft.com/office/drawing/2014/main" id="{4B711AAB-9727-4C53-C709-79A84A0996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80810">
        <p:fade/>
      </p:transition>
    </mc:Choice>
    <mc:Fallback xmlns="">
      <p:transition spd="med" advTm="808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2ee1fe0bed_0_17"/>
          <p:cNvSpPr txBox="1">
            <a:spLocks noGrp="1"/>
          </p:cNvSpPr>
          <p:nvPr>
            <p:ph type="title"/>
          </p:nvPr>
        </p:nvSpPr>
        <p:spPr>
          <a:xfrm>
            <a:off x="798225" y="380075"/>
            <a:ext cx="8520600" cy="572700"/>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SzPts val="2100"/>
              <a:buNone/>
            </a:pPr>
            <a:r>
              <a:rPr lang="en" sz="2100"/>
              <a:t>DoE’s CSE Driven by Trusted HPC Software Developers </a:t>
            </a:r>
            <a:endParaRPr sz="2100"/>
          </a:p>
        </p:txBody>
      </p:sp>
      <p:sp>
        <p:nvSpPr>
          <p:cNvPr id="174" name="Google Shape;174;g22ee1fe0bed_0_17"/>
          <p:cNvSpPr txBox="1">
            <a:spLocks noGrp="1"/>
          </p:cNvSpPr>
          <p:nvPr>
            <p:ph type="body" idx="1"/>
          </p:nvPr>
        </p:nvSpPr>
        <p:spPr>
          <a:xfrm>
            <a:off x="533325" y="1080600"/>
            <a:ext cx="2544900" cy="2686800"/>
          </a:xfrm>
          <a:prstGeom prst="rect">
            <a:avLst/>
          </a:prstGeom>
          <a:noFill/>
          <a:ln>
            <a:noFill/>
          </a:ln>
        </p:spPr>
        <p:txBody>
          <a:bodyPr spcFirstLastPara="1" wrap="square" lIns="68575" tIns="68575" rIns="68575" bIns="68575" anchor="t" anchorCtr="0">
            <a:noAutofit/>
          </a:bodyPr>
          <a:lstStyle/>
          <a:p>
            <a:pPr marL="457200" lvl="0" indent="-317500" algn="l" rtl="0">
              <a:lnSpc>
                <a:spcPct val="115000"/>
              </a:lnSpc>
              <a:spcBef>
                <a:spcPts val="0"/>
              </a:spcBef>
              <a:spcAft>
                <a:spcPts val="0"/>
              </a:spcAft>
              <a:buClr>
                <a:srgbClr val="000000"/>
              </a:buClr>
              <a:buSzPts val="1400"/>
              <a:buFont typeface="Arial"/>
              <a:buAutoNum type="arabicPeriod"/>
            </a:pPr>
            <a:r>
              <a:rPr lang="en" sz="1400">
                <a:solidFill>
                  <a:srgbClr val="000000"/>
                </a:solidFill>
                <a:latin typeface="Arial"/>
                <a:ea typeface="Arial"/>
                <a:cs typeface="Arial"/>
                <a:sym typeface="Arial"/>
              </a:rPr>
              <a:t>Advancement of US national security and energy via DoE: needs fast and CSE apps on U.S. DoE’s supercomputers.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AutoNum type="arabicPeriod"/>
            </a:pPr>
            <a:r>
              <a:rPr lang="en" sz="1400">
                <a:solidFill>
                  <a:srgbClr val="000000"/>
                </a:solidFill>
                <a:latin typeface="Arial"/>
                <a:ea typeface="Arial"/>
                <a:cs typeface="Arial"/>
                <a:sym typeface="Arial"/>
              </a:rPr>
              <a:t>Over time: more complex CSE apps and platforms → so, hire people to develop mature HPC software and the Scientific Software it supports. </a:t>
            </a:r>
            <a:endParaRPr sz="1800"/>
          </a:p>
        </p:txBody>
      </p:sp>
      <p:sp>
        <p:nvSpPr>
          <p:cNvPr id="175" name="Google Shape;175;g22ee1fe0bed_0_17"/>
          <p:cNvSpPr txBox="1"/>
          <p:nvPr/>
        </p:nvSpPr>
        <p:spPr>
          <a:xfrm>
            <a:off x="5318950" y="1441750"/>
            <a:ext cx="3020700" cy="238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Shown to be successful through the U.S. DoE Exascale Computing Project</a:t>
            </a:r>
            <a:r>
              <a:rPr lang="en" sz="1400" b="0" i="0" u="none" strike="noStrike" cap="none" baseline="30000">
                <a:solidFill>
                  <a:srgbClr val="000000"/>
                </a:solidFill>
                <a:latin typeface="Arial"/>
                <a:ea typeface="Arial"/>
                <a:cs typeface="Arial"/>
                <a:sym typeface="Arial"/>
              </a:rPr>
              <a:t>1</a:t>
            </a:r>
            <a:endParaRPr sz="1400" b="0" i="0" u="none" strike="noStrike" cap="none" baseline="3000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showed strong interpersonal relationships involving </a:t>
            </a:r>
            <a:r>
              <a:rPr lang="en" sz="1400" b="0" i="1" u="none" strike="noStrike" cap="none">
                <a:solidFill>
                  <a:srgbClr val="000000"/>
                </a:solidFill>
                <a:latin typeface="Arial"/>
                <a:ea typeface="Arial"/>
                <a:cs typeface="Arial"/>
                <a:sym typeface="Arial"/>
              </a:rPr>
              <a:t>trust</a:t>
            </a:r>
            <a:r>
              <a:rPr lang="en" sz="1400" b="0" i="0" u="none" strike="noStrike" cap="none">
                <a:solidFill>
                  <a:srgbClr val="000000"/>
                </a:solidFill>
                <a:latin typeface="Arial"/>
                <a:ea typeface="Arial"/>
                <a:cs typeface="Arial"/>
                <a:sym typeface="Arial"/>
              </a:rPr>
              <a:t> to provide synergistic solutions to do science via computations, not to mention creating HPC developer jobs. </a:t>
            </a:r>
            <a:endParaRPr sz="1400" b="0" i="0" u="none" strike="noStrike" cap="none">
              <a:solidFill>
                <a:srgbClr val="000000"/>
              </a:solidFill>
              <a:latin typeface="Arial"/>
              <a:ea typeface="Arial"/>
              <a:cs typeface="Arial"/>
              <a:sym typeface="Arial"/>
            </a:endParaRPr>
          </a:p>
        </p:txBody>
      </p:sp>
      <p:sp>
        <p:nvSpPr>
          <p:cNvPr id="176" name="Google Shape;176;g22ee1fe0bed_0_17"/>
          <p:cNvSpPr txBox="1"/>
          <p:nvPr/>
        </p:nvSpPr>
        <p:spPr>
          <a:xfrm>
            <a:off x="2043875" y="4695125"/>
            <a:ext cx="5606400" cy="28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Open Sans"/>
                <a:ea typeface="Open Sans"/>
                <a:cs typeface="Open Sans"/>
                <a:sym typeface="Open Sans"/>
              </a:rPr>
              <a:t>1: https://www.exascaleproject.org</a:t>
            </a:r>
            <a:endParaRPr sz="1400" b="0" i="0" u="none" strike="noStrike" cap="none">
              <a:solidFill>
                <a:srgbClr val="000000"/>
              </a:solidFill>
              <a:latin typeface="Open Sans"/>
              <a:ea typeface="Open Sans"/>
              <a:cs typeface="Open Sans"/>
              <a:sym typeface="Open Sans"/>
            </a:endParaRPr>
          </a:p>
        </p:txBody>
      </p:sp>
      <p:sp>
        <p:nvSpPr>
          <p:cNvPr id="177" name="Google Shape;177;g22ee1fe0bed_0_17"/>
          <p:cNvSpPr/>
          <p:nvPr/>
        </p:nvSpPr>
        <p:spPr>
          <a:xfrm>
            <a:off x="3480275" y="2208050"/>
            <a:ext cx="1247700" cy="287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Audio 21">
            <a:extLst>
              <a:ext uri="{FF2B5EF4-FFF2-40B4-BE49-F238E27FC236}">
                <a16:creationId xmlns:a16="http://schemas.microsoft.com/office/drawing/2014/main" id="{9C9A111E-D4F6-7006-E6BA-0F25A9BDD9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4870">
        <p:fade/>
      </p:transition>
    </mc:Choice>
    <mc:Fallback xmlns="">
      <p:transition spd="med" advTm="448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5892c376f0_0_95"/>
          <p:cNvSpPr txBox="1">
            <a:spLocks noGrp="1"/>
          </p:cNvSpPr>
          <p:nvPr>
            <p:ph type="title"/>
          </p:nvPr>
        </p:nvSpPr>
        <p:spPr>
          <a:xfrm>
            <a:off x="968575" y="231600"/>
            <a:ext cx="8044200" cy="5727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SzPts val="990"/>
              <a:buNone/>
            </a:pPr>
            <a:r>
              <a:rPr lang="en" sz="2290" b="0">
                <a:solidFill>
                  <a:srgbClr val="000000"/>
                </a:solidFill>
                <a:latin typeface="Arial"/>
                <a:ea typeface="Arial"/>
                <a:cs typeface="Arial"/>
                <a:sym typeface="Arial"/>
              </a:rPr>
              <a:t>Increase DoE’s Science Output by Order of Magnitude? </a:t>
            </a:r>
            <a:endParaRPr sz="2290" b="0">
              <a:solidFill>
                <a:srgbClr val="000000"/>
              </a:solidFill>
              <a:latin typeface="Arial"/>
              <a:ea typeface="Arial"/>
              <a:cs typeface="Arial"/>
              <a:sym typeface="Arial"/>
            </a:endParaRPr>
          </a:p>
          <a:p>
            <a:pPr marL="0" lvl="0" indent="0" algn="l" rtl="0">
              <a:lnSpc>
                <a:spcPct val="100000"/>
              </a:lnSpc>
              <a:spcBef>
                <a:spcPts val="0"/>
              </a:spcBef>
              <a:spcAft>
                <a:spcPts val="0"/>
              </a:spcAft>
              <a:buSzPts val="990"/>
              <a:buNone/>
            </a:pPr>
            <a:endParaRPr sz="2020"/>
          </a:p>
        </p:txBody>
      </p:sp>
      <p:sp>
        <p:nvSpPr>
          <p:cNvPr id="183" name="Google Shape;183;g25892c376f0_0_95"/>
          <p:cNvSpPr txBox="1"/>
          <p:nvPr/>
        </p:nvSpPr>
        <p:spPr>
          <a:xfrm>
            <a:off x="435138" y="1029725"/>
            <a:ext cx="3000000" cy="1639200"/>
          </a:xfrm>
          <a:prstGeom prst="rect">
            <a:avLst/>
          </a:prstGeom>
          <a:noFill/>
          <a:ln w="9525" cap="flat" cmpd="sng">
            <a:solidFill>
              <a:srgbClr val="00FFFF"/>
            </a:solidFill>
            <a:prstDash val="solid"/>
            <a:round/>
            <a:headEnd type="none" w="sm" len="sm"/>
            <a:tailEnd type="none" w="sm" len="sm"/>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Problem</a:t>
            </a:r>
            <a:r>
              <a:rPr lang="en" sz="1400" b="0" i="0" u="none" strike="noStrike" cap="none">
                <a:solidFill>
                  <a:srgbClr val="000000"/>
                </a:solidFill>
                <a:latin typeface="Arial"/>
                <a:ea typeface="Arial"/>
                <a:cs typeface="Arial"/>
                <a:sym typeface="Arial"/>
              </a:rPr>
              <a:t>: The explosion of possibilities of apps and platforms → means more software development that we can trust </a:t>
            </a:r>
            <a:endParaRPr sz="1400" b="0" i="0" u="none" strike="noStrike" cap="none">
              <a:solidFill>
                <a:srgbClr val="000000"/>
              </a:solidFill>
              <a:latin typeface="Arial"/>
              <a:ea typeface="Arial"/>
              <a:cs typeface="Arial"/>
              <a:sym typeface="Arial"/>
            </a:endParaRPr>
          </a:p>
          <a:p>
            <a:pPr marL="457200" marR="0" lvl="0" indent="-317500" algn="l" rtl="0">
              <a:lnSpc>
                <a:spcPct val="115000"/>
              </a:lnSpc>
              <a:spcBef>
                <a:spcPts val="0"/>
              </a:spcBef>
              <a:spcAft>
                <a:spcPts val="0"/>
              </a:spcAft>
              <a:buClr>
                <a:srgbClr val="000000"/>
              </a:buClr>
              <a:buSzPts val="1400"/>
              <a:buFont typeface="Arial"/>
              <a:buChar char="➢"/>
            </a:pPr>
            <a:r>
              <a:rPr lang="en" sz="1400" b="1" i="0" u="none" strike="noStrike" cap="none">
                <a:solidFill>
                  <a:srgbClr val="000000"/>
                </a:solidFill>
                <a:latin typeface="Arial"/>
                <a:ea typeface="Arial"/>
                <a:cs typeface="Arial"/>
                <a:sym typeface="Arial"/>
              </a:rPr>
              <a:t>Solution</a:t>
            </a:r>
            <a:r>
              <a:rPr lang="en" sz="1400" b="0" i="0" u="none" strike="noStrike" cap="none">
                <a:solidFill>
                  <a:srgbClr val="000000"/>
                </a:solidFill>
                <a:latin typeface="Arial"/>
                <a:ea typeface="Arial"/>
                <a:cs typeface="Arial"/>
                <a:sym typeface="Arial"/>
              </a:rPr>
              <a:t>: even more jobs? </a:t>
            </a:r>
            <a:endParaRPr sz="1400" b="0" i="0" u="none" strike="noStrike" cap="none">
              <a:solidFill>
                <a:srgbClr val="000000"/>
              </a:solidFill>
              <a:latin typeface="Arial"/>
              <a:ea typeface="Arial"/>
              <a:cs typeface="Arial"/>
              <a:sym typeface="Arial"/>
            </a:endParaRPr>
          </a:p>
        </p:txBody>
      </p:sp>
      <p:sp>
        <p:nvSpPr>
          <p:cNvPr id="184" name="Google Shape;184;g25892c376f0_0_95"/>
          <p:cNvSpPr txBox="1"/>
          <p:nvPr/>
        </p:nvSpPr>
        <p:spPr>
          <a:xfrm>
            <a:off x="4506300" y="1029725"/>
            <a:ext cx="3921600" cy="1143600"/>
          </a:xfrm>
          <a:prstGeom prst="rect">
            <a:avLst/>
          </a:prstGeom>
          <a:noFill/>
          <a:ln w="9525" cap="flat" cmpd="sng">
            <a:solidFill>
              <a:srgbClr val="274E13"/>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sng" strike="noStrike" cap="none">
                <a:solidFill>
                  <a:srgbClr val="000000"/>
                </a:solidFill>
                <a:latin typeface="Arial"/>
                <a:ea typeface="Arial"/>
                <a:cs typeface="Arial"/>
                <a:sym typeface="Arial"/>
              </a:rPr>
              <a:t>Question</a:t>
            </a:r>
            <a:r>
              <a:rPr lang="en" sz="1400" b="0" i="0" u="none" strike="noStrike" cap="none">
                <a:solidFill>
                  <a:srgbClr val="000000"/>
                </a:solidFill>
                <a:latin typeface="Arial"/>
                <a:ea typeface="Arial"/>
                <a:cs typeface="Arial"/>
                <a:sym typeface="Arial"/>
              </a:rPr>
              <a:t>: Could the talent and skills of </a:t>
            </a:r>
            <a:r>
              <a:rPr lang="en" sz="1400" b="1" i="1" u="none" strike="noStrike" cap="none">
                <a:solidFill>
                  <a:srgbClr val="000000"/>
                </a:solidFill>
                <a:latin typeface="Arial"/>
                <a:ea typeface="Arial"/>
                <a:cs typeface="Arial"/>
                <a:sym typeface="Arial"/>
              </a:rPr>
              <a:t>trusted</a:t>
            </a:r>
            <a:r>
              <a:rPr lang="en" sz="1400" b="0" i="0" u="none" strike="noStrike" cap="none">
                <a:solidFill>
                  <a:srgbClr val="000000"/>
                </a:solidFill>
                <a:latin typeface="Arial"/>
                <a:ea typeface="Arial"/>
                <a:cs typeface="Arial"/>
                <a:sym typeface="Arial"/>
              </a:rPr>
              <a:t> HPC software developers and researchers - for low-level systems research - be encoded within AI/ML? </a:t>
            </a:r>
            <a:endParaRPr sz="1800" b="0" i="0" u="none" strike="noStrike" cap="none">
              <a:solidFill>
                <a:srgbClr val="3F3F3F"/>
              </a:solidFill>
              <a:latin typeface="Open Sans"/>
              <a:ea typeface="Open Sans"/>
              <a:cs typeface="Open Sans"/>
              <a:sym typeface="Open Sans"/>
            </a:endParaRPr>
          </a:p>
        </p:txBody>
      </p:sp>
      <p:sp>
        <p:nvSpPr>
          <p:cNvPr id="185" name="Google Shape;185;g25892c376f0_0_95"/>
          <p:cNvSpPr txBox="1"/>
          <p:nvPr/>
        </p:nvSpPr>
        <p:spPr>
          <a:xfrm>
            <a:off x="4495950" y="2339850"/>
            <a:ext cx="3931800" cy="1391400"/>
          </a:xfrm>
          <a:prstGeom prst="rect">
            <a:avLst/>
          </a:prstGeom>
          <a:noFill/>
          <a:ln w="9525" cap="flat" cmpd="sng">
            <a:solidFill>
              <a:srgbClr val="62D0FF"/>
            </a:solidFill>
            <a:prstDash val="dot"/>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sng" strike="noStrike" cap="none">
                <a:solidFill>
                  <a:srgbClr val="000000"/>
                </a:solidFill>
                <a:latin typeface="Arial"/>
                <a:ea typeface="Arial"/>
                <a:cs typeface="Arial"/>
                <a:sym typeface="Arial"/>
              </a:rPr>
              <a:t>Assumption:</a:t>
            </a:r>
            <a:endParaRPr sz="1400" b="1" i="0" u="sng" strike="noStrike" cap="none">
              <a:solidFill>
                <a:srgbClr val="000000"/>
              </a:solidFill>
              <a:latin typeface="Arial"/>
              <a:ea typeface="Arial"/>
              <a:cs typeface="Arial"/>
              <a:sym typeface="Arial"/>
            </a:endParaRPr>
          </a:p>
          <a:p>
            <a:pPr marL="457200" marR="0" lvl="0" indent="-317500" algn="l" rtl="0">
              <a:lnSpc>
                <a:spcPct val="115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HPC developers are better on human aspects of systems software engineering; machines do mechanical tasks. </a:t>
            </a:r>
            <a:endParaRPr sz="1400" b="0" i="0" u="none" strike="noStrike" cap="none">
              <a:solidFill>
                <a:srgbClr val="000000"/>
              </a:solidFill>
              <a:latin typeface="Arial"/>
              <a:ea typeface="Arial"/>
              <a:cs typeface="Arial"/>
              <a:sym typeface="Arial"/>
            </a:endParaRPr>
          </a:p>
          <a:p>
            <a:pPr marL="914400" marR="0" lvl="1" indent="-317500" algn="l" rtl="0">
              <a:lnSpc>
                <a:spcPct val="115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We do not have sentient machines.  </a:t>
            </a:r>
            <a:endParaRPr sz="1800" b="0" i="0" u="none" strike="noStrike" cap="none">
              <a:solidFill>
                <a:srgbClr val="3F3F3F"/>
              </a:solidFill>
              <a:latin typeface="Open Sans"/>
              <a:ea typeface="Open Sans"/>
              <a:cs typeface="Open Sans"/>
              <a:sym typeface="Open Sans"/>
            </a:endParaRPr>
          </a:p>
        </p:txBody>
      </p:sp>
      <p:sp>
        <p:nvSpPr>
          <p:cNvPr id="186" name="Google Shape;186;g25892c376f0_0_95"/>
          <p:cNvSpPr txBox="1"/>
          <p:nvPr/>
        </p:nvSpPr>
        <p:spPr>
          <a:xfrm>
            <a:off x="416700" y="2994950"/>
            <a:ext cx="3036900" cy="1639200"/>
          </a:xfrm>
          <a:prstGeom prst="rect">
            <a:avLst/>
          </a:prstGeom>
          <a:noFill/>
          <a:ln w="9525" cap="flat" cmpd="sng">
            <a:solidFill>
              <a:srgbClr val="00AFDD"/>
            </a:solidFill>
            <a:prstDash val="solid"/>
            <a:round/>
            <a:headEnd type="none" w="sm" len="sm"/>
            <a:tailEnd type="none" w="sm" len="sm"/>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Still a problem: Too many mundane aspects of this HPC software development that can be automated. At the same time, need trusted software developers. </a:t>
            </a:r>
            <a:endParaRPr sz="1400" b="0" i="0" u="none" strike="noStrike" cap="none">
              <a:solidFill>
                <a:srgbClr val="000000"/>
              </a:solidFill>
              <a:latin typeface="Arial"/>
              <a:ea typeface="Arial"/>
              <a:cs typeface="Arial"/>
              <a:sym typeface="Arial"/>
            </a:endParaRPr>
          </a:p>
        </p:txBody>
      </p:sp>
      <p:sp>
        <p:nvSpPr>
          <p:cNvPr id="187" name="Google Shape;187;g25892c376f0_0_95"/>
          <p:cNvSpPr txBox="1"/>
          <p:nvPr/>
        </p:nvSpPr>
        <p:spPr>
          <a:xfrm>
            <a:off x="4395450" y="3807475"/>
            <a:ext cx="41328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sng" strike="noStrike" cap="none">
                <a:solidFill>
                  <a:srgbClr val="000000"/>
                </a:solidFill>
                <a:latin typeface="Arial"/>
                <a:ea typeface="Arial"/>
                <a:cs typeface="Arial"/>
                <a:sym typeface="Arial"/>
              </a:rPr>
              <a:t>Prior work:</a:t>
            </a:r>
            <a:r>
              <a:rPr lang="en" sz="1400" b="0" i="0" u="none" strike="noStrike" cap="none">
                <a:solidFill>
                  <a:srgbClr val="000000"/>
                </a:solidFill>
                <a:latin typeface="Arial"/>
                <a:ea typeface="Arial"/>
                <a:cs typeface="Arial"/>
                <a:sym typeface="Arial"/>
              </a:rPr>
              <a:t> considered only one objective (either performance or correctness), typically for one or a few science simulations at a time.  </a:t>
            </a:r>
            <a:endParaRPr sz="1200" b="0" i="0" u="none" strike="noStrike" cap="none">
              <a:solidFill>
                <a:srgbClr val="000000"/>
              </a:solidFill>
              <a:latin typeface="Arial"/>
              <a:ea typeface="Arial"/>
              <a:cs typeface="Arial"/>
              <a:sym typeface="Arial"/>
            </a:endParaRPr>
          </a:p>
        </p:txBody>
      </p:sp>
      <p:pic>
        <p:nvPicPr>
          <p:cNvPr id="11" name="Audio 10">
            <a:extLst>
              <a:ext uri="{FF2B5EF4-FFF2-40B4-BE49-F238E27FC236}">
                <a16:creationId xmlns:a16="http://schemas.microsoft.com/office/drawing/2014/main" id="{F1C0CBBB-DDCF-904F-F1F0-B29A2DB8A2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628681668"/>
      </p:ext>
    </p:extLst>
  </p:cSld>
  <p:clrMapOvr>
    <a:masterClrMapping/>
  </p:clrMapOvr>
  <mc:AlternateContent xmlns:mc="http://schemas.openxmlformats.org/markup-compatibility/2006" xmlns:p14="http://schemas.microsoft.com/office/powerpoint/2010/main">
    <mc:Choice Requires="p14">
      <p:transition spd="med" p14:dur="700" advTm="52197">
        <p:fade/>
      </p:transition>
    </mc:Choice>
    <mc:Fallback xmlns="">
      <p:transition spd="med" advTm="52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2ee1fe0bed_0_24"/>
          <p:cNvSpPr txBox="1">
            <a:spLocks noGrp="1"/>
          </p:cNvSpPr>
          <p:nvPr>
            <p:ph type="title"/>
          </p:nvPr>
        </p:nvSpPr>
        <p:spPr>
          <a:xfrm>
            <a:off x="311700" y="165300"/>
            <a:ext cx="8520600" cy="5727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SzPts val="2100"/>
              <a:buNone/>
            </a:pPr>
            <a:r>
              <a:rPr lang="en" sz="2600" dirty="0"/>
              <a:t>Our Answer</a:t>
            </a:r>
            <a:endParaRPr sz="2600" dirty="0"/>
          </a:p>
        </p:txBody>
      </p:sp>
      <p:sp>
        <p:nvSpPr>
          <p:cNvPr id="193" name="Google Shape;193;g22ee1fe0bed_0_24"/>
          <p:cNvSpPr txBox="1">
            <a:spLocks noGrp="1"/>
          </p:cNvSpPr>
          <p:nvPr>
            <p:ph type="body" idx="1"/>
          </p:nvPr>
        </p:nvSpPr>
        <p:spPr>
          <a:xfrm>
            <a:off x="420475" y="863550"/>
            <a:ext cx="8520600" cy="3416400"/>
          </a:xfrm>
          <a:prstGeom prst="rect">
            <a:avLst/>
          </a:prstGeom>
          <a:noFill/>
          <a:ln>
            <a:noFill/>
          </a:ln>
        </p:spPr>
        <p:txBody>
          <a:bodyPr spcFirstLastPara="1" wrap="square" lIns="68575" tIns="68575" rIns="68575" bIns="68575" anchor="t" anchorCtr="0">
            <a:noAutofit/>
          </a:bodyPr>
          <a:lstStyle/>
          <a:p>
            <a:pPr marL="0" lvl="0" indent="0" algn="l" rtl="0">
              <a:lnSpc>
                <a:spcPct val="115000"/>
              </a:lnSpc>
              <a:spcBef>
                <a:spcPts val="0"/>
              </a:spcBef>
              <a:spcAft>
                <a:spcPts val="0"/>
              </a:spcAft>
              <a:buSzPts val="1400"/>
              <a:buNone/>
            </a:pPr>
            <a:endParaRPr sz="1600" dirty="0">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000000"/>
              </a:buClr>
              <a:buSzPts val="1600"/>
              <a:buFont typeface="Arial"/>
              <a:buAutoNum type="arabicPeriod"/>
            </a:pPr>
            <a:r>
              <a:rPr lang="en" sz="1600" dirty="0">
                <a:solidFill>
                  <a:srgbClr val="000000"/>
                </a:solidFill>
                <a:latin typeface="Arial"/>
                <a:ea typeface="Arial"/>
                <a:cs typeface="Arial"/>
                <a:sym typeface="Arial"/>
              </a:rPr>
              <a:t>Vision of an </a:t>
            </a:r>
            <a:r>
              <a:rPr lang="en" sz="1600" i="1" dirty="0">
                <a:solidFill>
                  <a:srgbClr val="000000"/>
                </a:solidFill>
                <a:latin typeface="Arial"/>
                <a:ea typeface="Arial"/>
                <a:cs typeface="Arial"/>
                <a:sym typeface="Arial"/>
              </a:rPr>
              <a:t>artificially intelligent HPC Software developer and Scientific Software Developer for the US DoE</a:t>
            </a:r>
            <a:r>
              <a:rPr lang="en" sz="1600" dirty="0">
                <a:solidFill>
                  <a:srgbClr val="000000"/>
                </a:solidFill>
                <a:latin typeface="Arial"/>
                <a:ea typeface="Arial"/>
                <a:cs typeface="Arial"/>
                <a:sym typeface="Arial"/>
              </a:rPr>
              <a:t>. </a:t>
            </a:r>
            <a:endParaRPr sz="1600" dirty="0">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000000"/>
              </a:buClr>
              <a:buSzPts val="1600"/>
              <a:buFont typeface="Arial"/>
              <a:buAutoNum type="arabicPeriod"/>
            </a:pPr>
            <a:r>
              <a:rPr lang="en" sz="1600" dirty="0">
                <a:solidFill>
                  <a:srgbClr val="000000"/>
                </a:solidFill>
                <a:latin typeface="Arial"/>
                <a:ea typeface="Arial"/>
                <a:cs typeface="Arial"/>
                <a:sym typeface="Arial"/>
              </a:rPr>
              <a:t>Explain our strategy to realize it → suggest encoding of optimization and engineering efforts via multi-objective optimization problem: </a:t>
            </a:r>
            <a:endParaRPr sz="1600" dirty="0">
              <a:solidFill>
                <a:srgbClr val="000000"/>
              </a:solidFill>
              <a:latin typeface="Arial"/>
              <a:ea typeface="Arial"/>
              <a:cs typeface="Arial"/>
              <a:sym typeface="Arial"/>
            </a:endParaRPr>
          </a:p>
          <a:p>
            <a:pPr marL="914400" lvl="0" indent="0" algn="l" rtl="0">
              <a:lnSpc>
                <a:spcPct val="115000"/>
              </a:lnSpc>
              <a:spcBef>
                <a:spcPts val="0"/>
              </a:spcBef>
              <a:spcAft>
                <a:spcPts val="0"/>
              </a:spcAft>
              <a:buSzPts val="1400"/>
              <a:buNone/>
            </a:pPr>
            <a:r>
              <a:rPr lang="en" sz="1600" dirty="0">
                <a:solidFill>
                  <a:srgbClr val="000000"/>
                </a:solidFill>
                <a:latin typeface="Arial"/>
                <a:ea typeface="Arial"/>
                <a:cs typeface="Arial"/>
                <a:sym typeface="Arial"/>
              </a:rPr>
              <a:t>(1) identifying objectives of HPC development through considering the meta objectives of program correctness and of efficiency;  and</a:t>
            </a:r>
            <a:endParaRPr sz="1600" dirty="0">
              <a:solidFill>
                <a:srgbClr val="000000"/>
              </a:solidFill>
              <a:latin typeface="Arial"/>
              <a:ea typeface="Arial"/>
              <a:cs typeface="Arial"/>
              <a:sym typeface="Arial"/>
            </a:endParaRPr>
          </a:p>
          <a:p>
            <a:pPr marL="914400" lvl="0" indent="0" algn="l" rtl="0">
              <a:lnSpc>
                <a:spcPct val="115000"/>
              </a:lnSpc>
              <a:spcBef>
                <a:spcPts val="0"/>
              </a:spcBef>
              <a:spcAft>
                <a:spcPts val="0"/>
              </a:spcAft>
              <a:buSzPts val="1400"/>
              <a:buNone/>
            </a:pPr>
            <a:r>
              <a:rPr lang="en" sz="1600" dirty="0">
                <a:solidFill>
                  <a:srgbClr val="000000"/>
                </a:solidFill>
                <a:latin typeface="Arial"/>
                <a:ea typeface="Arial"/>
                <a:cs typeface="Arial"/>
                <a:sym typeface="Arial"/>
              </a:rPr>
              <a:t>(2) show how one may integrate and unify different multiple HPC software engineering strategies – each of which address one  of the objectives from (2)  - together in a single AI engine.</a:t>
            </a:r>
            <a:endParaRPr sz="1900" dirty="0"/>
          </a:p>
        </p:txBody>
      </p:sp>
      <p:sp>
        <p:nvSpPr>
          <p:cNvPr id="2" name="TextBox 1">
            <a:extLst>
              <a:ext uri="{FF2B5EF4-FFF2-40B4-BE49-F238E27FC236}">
                <a16:creationId xmlns:a16="http://schemas.microsoft.com/office/drawing/2014/main" id="{F79C1CC1-AC55-44A8-9630-0C10AF7C3EEC}"/>
              </a:ext>
            </a:extLst>
          </p:cNvPr>
          <p:cNvSpPr txBox="1"/>
          <p:nvPr/>
        </p:nvSpPr>
        <p:spPr>
          <a:xfrm>
            <a:off x="311700" y="4018340"/>
            <a:ext cx="8054671" cy="523220"/>
          </a:xfrm>
          <a:prstGeom prst="rect">
            <a:avLst/>
          </a:prstGeom>
          <a:noFill/>
        </p:spPr>
        <p:txBody>
          <a:bodyPr wrap="square" rtlCol="0">
            <a:spAutoFit/>
          </a:bodyPr>
          <a:lstStyle/>
          <a:p>
            <a:r>
              <a:rPr lang="en-US" b="1" dirty="0"/>
              <a:t>What we are not doing: </a:t>
            </a:r>
            <a:r>
              <a:rPr lang="en-US" dirty="0"/>
              <a:t>driving </a:t>
            </a:r>
            <a:r>
              <a:rPr lang="en-US" dirty="0" err="1"/>
              <a:t>PyTorch</a:t>
            </a:r>
            <a:r>
              <a:rPr lang="en-US" dirty="0"/>
              <a:t> libraries for common AI operations to be mapped and optimized onto hardware. (Current AI/ML project and LDRD by Siva Rajamanickam already on this). </a:t>
            </a:r>
          </a:p>
        </p:txBody>
      </p:sp>
      <p:pic>
        <p:nvPicPr>
          <p:cNvPr id="12" name="Audio 11">
            <a:extLst>
              <a:ext uri="{FF2B5EF4-FFF2-40B4-BE49-F238E27FC236}">
                <a16:creationId xmlns:a16="http://schemas.microsoft.com/office/drawing/2014/main" id="{B738BFC7-ED08-0D2E-01FA-1DFE463AD7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04650">
        <p:fade/>
      </p:transition>
    </mc:Choice>
    <mc:Fallback xmlns="">
      <p:transition spd="med" advTm="104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5892c376f0_0_112"/>
          <p:cNvSpPr txBox="1">
            <a:spLocks noGrp="1"/>
          </p:cNvSpPr>
          <p:nvPr>
            <p:ph type="title"/>
          </p:nvPr>
        </p:nvSpPr>
        <p:spPr>
          <a:xfrm>
            <a:off x="396825" y="110125"/>
            <a:ext cx="8520600" cy="572700"/>
          </a:xfrm>
          <a:prstGeom prst="rect">
            <a:avLst/>
          </a:prstGeom>
          <a:noFill/>
          <a:ln>
            <a:noFill/>
          </a:ln>
        </p:spPr>
        <p:txBody>
          <a:bodyPr spcFirstLastPara="1" wrap="square" lIns="68575" tIns="68575" rIns="68575" bIns="68575" anchor="t" anchorCtr="0">
            <a:normAutofit/>
          </a:bodyPr>
          <a:lstStyle/>
          <a:p>
            <a:pPr marL="0" lvl="0" indent="0" algn="ctr" rtl="0">
              <a:lnSpc>
                <a:spcPct val="100000"/>
              </a:lnSpc>
              <a:spcBef>
                <a:spcPts val="0"/>
              </a:spcBef>
              <a:spcAft>
                <a:spcPts val="0"/>
              </a:spcAft>
              <a:buSzPts val="2100"/>
              <a:buNone/>
            </a:pPr>
            <a:r>
              <a:rPr lang="en" sz="2300"/>
              <a:t>Kokkos Tools → Foundation for AI for HPC</a:t>
            </a:r>
            <a:endParaRPr sz="2300"/>
          </a:p>
        </p:txBody>
      </p:sp>
      <p:sp>
        <p:nvSpPr>
          <p:cNvPr id="343" name="Google Shape;343;g25892c376f0_0_112"/>
          <p:cNvSpPr txBox="1">
            <a:spLocks noGrp="1"/>
          </p:cNvSpPr>
          <p:nvPr>
            <p:ph type="body" idx="1"/>
          </p:nvPr>
        </p:nvSpPr>
        <p:spPr>
          <a:xfrm>
            <a:off x="205200" y="827175"/>
            <a:ext cx="6648600" cy="3416400"/>
          </a:xfrm>
          <a:prstGeom prst="rect">
            <a:avLst/>
          </a:prstGeom>
          <a:noFill/>
          <a:ln>
            <a:noFill/>
          </a:ln>
        </p:spPr>
        <p:txBody>
          <a:bodyPr spcFirstLastPara="1" wrap="square" lIns="68575" tIns="68575" rIns="68575" bIns="68575" anchor="t" anchorCtr="0">
            <a:normAutofit fontScale="62500" lnSpcReduction="20000"/>
          </a:bodyPr>
          <a:lstStyle/>
          <a:p>
            <a:pPr marL="457200" lvl="0" indent="-311943" algn="l" rtl="0">
              <a:lnSpc>
                <a:spcPct val="115000"/>
              </a:lnSpc>
              <a:spcBef>
                <a:spcPts val="0"/>
              </a:spcBef>
              <a:spcAft>
                <a:spcPts val="0"/>
              </a:spcAft>
              <a:buSzPct val="95454"/>
              <a:buAutoNum type="arabicPeriod"/>
            </a:pPr>
            <a:r>
              <a:rPr lang="en" sz="2200" b="1" u="sng"/>
              <a:t>Create</a:t>
            </a:r>
            <a:r>
              <a:rPr lang="en" sz="2200" b="1"/>
              <a:t>:</a:t>
            </a:r>
            <a:r>
              <a:rPr lang="en" sz="2200"/>
              <a:t> Automatically generating Parallel Programs → LLMs and GANs </a:t>
            </a:r>
            <a:endParaRPr sz="2200"/>
          </a:p>
          <a:p>
            <a:pPr marL="914400" lvl="1" indent="-315912" algn="l" rtl="0">
              <a:lnSpc>
                <a:spcPct val="115000"/>
              </a:lnSpc>
              <a:spcBef>
                <a:spcPts val="0"/>
              </a:spcBef>
              <a:spcAft>
                <a:spcPts val="0"/>
              </a:spcAft>
              <a:buSzPct val="100000"/>
              <a:buAutoNum type="alphaLcPeriod"/>
            </a:pPr>
            <a:r>
              <a:rPr lang="en" sz="2200" u="sng"/>
              <a:t>Frontend</a:t>
            </a:r>
            <a:r>
              <a:rPr lang="en" sz="2200"/>
              <a:t>: LLMs and GANs for Kokkos Program Development (Programs that write new Computer Programs) </a:t>
            </a:r>
            <a:endParaRPr sz="2200"/>
          </a:p>
          <a:p>
            <a:pPr marL="914400" lvl="1" indent="-315912" algn="l" rtl="0">
              <a:lnSpc>
                <a:spcPct val="115000"/>
              </a:lnSpc>
              <a:spcBef>
                <a:spcPts val="0"/>
              </a:spcBef>
              <a:spcAft>
                <a:spcPts val="0"/>
              </a:spcAft>
              <a:buSzPct val="100000"/>
              <a:buAutoNum type="alphaLcPeriod"/>
            </a:pPr>
            <a:r>
              <a:rPr lang="en" sz="2200" u="sng"/>
              <a:t>Backend</a:t>
            </a:r>
            <a:r>
              <a:rPr lang="en" sz="2200"/>
              <a:t>: Generating OpenMP or CUDA backend code given application and architecture specifications → source-to-source generation </a:t>
            </a:r>
            <a:endParaRPr sz="2200"/>
          </a:p>
          <a:p>
            <a:pPr marL="457200" lvl="0" indent="-311943" algn="l" rtl="0">
              <a:lnSpc>
                <a:spcPct val="115000"/>
              </a:lnSpc>
              <a:spcBef>
                <a:spcPts val="0"/>
              </a:spcBef>
              <a:spcAft>
                <a:spcPts val="0"/>
              </a:spcAft>
              <a:buSzPct val="95454"/>
              <a:buAutoNum type="arabicPeriod"/>
            </a:pPr>
            <a:r>
              <a:rPr lang="en" sz="2200" b="1" u="sng"/>
              <a:t>Understand</a:t>
            </a:r>
            <a:r>
              <a:rPr lang="en" sz="2200" b="1"/>
              <a:t>:</a:t>
            </a:r>
            <a:r>
              <a:rPr lang="en" sz="2200"/>
              <a:t> Analyzing Correctness and Performance Bugs → Formal Analysis and Knowledge-based Systems</a:t>
            </a:r>
            <a:endParaRPr sz="2200"/>
          </a:p>
          <a:p>
            <a:pPr marL="914400" lvl="1" indent="-315912" algn="l" rtl="0">
              <a:lnSpc>
                <a:spcPct val="115000"/>
              </a:lnSpc>
              <a:spcBef>
                <a:spcPts val="0"/>
              </a:spcBef>
              <a:spcAft>
                <a:spcPts val="0"/>
              </a:spcAft>
              <a:buSzPct val="100000"/>
              <a:buAutoNum type="alphaLcPeriod"/>
            </a:pPr>
            <a:r>
              <a:rPr lang="en" sz="2200" u="sng"/>
              <a:t>Frontend</a:t>
            </a:r>
            <a:r>
              <a:rPr lang="en" sz="2200"/>
              <a:t>: Automated testing</a:t>
            </a:r>
            <a:endParaRPr sz="2200"/>
          </a:p>
          <a:p>
            <a:pPr marL="914400" lvl="1" indent="-315912" algn="l" rtl="0">
              <a:lnSpc>
                <a:spcPct val="115000"/>
              </a:lnSpc>
              <a:spcBef>
                <a:spcPts val="0"/>
              </a:spcBef>
              <a:spcAft>
                <a:spcPts val="0"/>
              </a:spcAft>
              <a:buSzPct val="100000"/>
              <a:buAutoNum type="alphaLcPeriod"/>
            </a:pPr>
            <a:r>
              <a:rPr lang="en" sz="2200" u="sng"/>
              <a:t>Backend</a:t>
            </a:r>
            <a:r>
              <a:rPr lang="en" sz="2200"/>
              <a:t>: Continuous Integration </a:t>
            </a:r>
            <a:endParaRPr sz="2200"/>
          </a:p>
          <a:p>
            <a:pPr marL="457200" lvl="0" indent="-311943" algn="l" rtl="0">
              <a:lnSpc>
                <a:spcPct val="115000"/>
              </a:lnSpc>
              <a:spcBef>
                <a:spcPts val="0"/>
              </a:spcBef>
              <a:spcAft>
                <a:spcPts val="0"/>
              </a:spcAft>
              <a:buSzPct val="95454"/>
              <a:buAutoNum type="arabicPeriod"/>
            </a:pPr>
            <a:r>
              <a:rPr lang="en" sz="2200" b="1" u="sng"/>
              <a:t>Improve</a:t>
            </a:r>
            <a:r>
              <a:rPr lang="en" sz="2200" b="1"/>
              <a:t>: </a:t>
            </a:r>
            <a:r>
              <a:rPr lang="en" sz="2200"/>
              <a:t>Tuning Parameters of Performance Optimization Strategies </a:t>
            </a:r>
            <a:endParaRPr sz="2200"/>
          </a:p>
          <a:p>
            <a:pPr marL="914400" lvl="1" indent="-315912" algn="l" rtl="0">
              <a:lnSpc>
                <a:spcPct val="115000"/>
              </a:lnSpc>
              <a:spcBef>
                <a:spcPts val="0"/>
              </a:spcBef>
              <a:spcAft>
                <a:spcPts val="0"/>
              </a:spcAft>
              <a:buSzPct val="100000"/>
              <a:buAutoNum type="alphaLcPeriod"/>
            </a:pPr>
            <a:r>
              <a:rPr lang="en" sz="2200" u="sng"/>
              <a:t>Frontend</a:t>
            </a:r>
            <a:r>
              <a:rPr lang="en" sz="2200"/>
              <a:t>: parameters of frontends, e.g., tile size for Kokkos::parallel_for → Control points via Bayesian Statistical Models </a:t>
            </a:r>
            <a:endParaRPr sz="2200"/>
          </a:p>
          <a:p>
            <a:pPr marL="914400" lvl="1" indent="-315912" algn="l" rtl="0">
              <a:lnSpc>
                <a:spcPct val="115000"/>
              </a:lnSpc>
              <a:spcBef>
                <a:spcPts val="0"/>
              </a:spcBef>
              <a:spcAft>
                <a:spcPts val="0"/>
              </a:spcAft>
              <a:buSzPct val="100000"/>
              <a:buAutoNum type="alphaLcPeriod"/>
            </a:pPr>
            <a:r>
              <a:rPr lang="en" sz="2200" u="sng"/>
              <a:t>Backend</a:t>
            </a:r>
            <a:r>
              <a:rPr lang="en" sz="2200"/>
              <a:t>: parameters of backends, e.g., OpenMP simd length </a:t>
            </a:r>
            <a:endParaRPr sz="2200"/>
          </a:p>
        </p:txBody>
      </p:sp>
      <p:sp>
        <p:nvSpPr>
          <p:cNvPr id="344" name="Google Shape;344;g25892c376f0_0_112"/>
          <p:cNvSpPr txBox="1"/>
          <p:nvPr/>
        </p:nvSpPr>
        <p:spPr>
          <a:xfrm>
            <a:off x="738500" y="4506375"/>
            <a:ext cx="5450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 sz="1600" b="1" i="0" u="none" strike="noStrike" cap="none">
                <a:solidFill>
                  <a:srgbClr val="3F3F3F"/>
                </a:solidFill>
                <a:latin typeface="Open Sans"/>
                <a:ea typeface="Open Sans"/>
                <a:cs typeface="Open Sans"/>
                <a:sym typeface="Open Sans"/>
              </a:rPr>
              <a:t>Deliver:  </a:t>
            </a:r>
            <a:r>
              <a:rPr lang="en" sz="1600" b="0" i="0" u="none" strike="noStrike" cap="none">
                <a:solidFill>
                  <a:srgbClr val="3F3F3F"/>
                </a:solidFill>
                <a:latin typeface="Open Sans"/>
                <a:ea typeface="Open Sans"/>
                <a:cs typeface="Open Sans"/>
                <a:sym typeface="Open Sans"/>
              </a:rPr>
              <a:t>Explain AI solution and make it Interpretable </a:t>
            </a:r>
            <a:endParaRPr sz="800" b="0" i="0" u="none" strike="noStrike" cap="none">
              <a:solidFill>
                <a:srgbClr val="000000"/>
              </a:solidFill>
              <a:latin typeface="Arial"/>
              <a:ea typeface="Arial"/>
              <a:cs typeface="Arial"/>
              <a:sym typeface="Arial"/>
            </a:endParaRPr>
          </a:p>
        </p:txBody>
      </p:sp>
      <p:sp>
        <p:nvSpPr>
          <p:cNvPr id="345" name="Google Shape;345;g25892c376f0_0_112"/>
          <p:cNvSpPr/>
          <p:nvPr/>
        </p:nvSpPr>
        <p:spPr>
          <a:xfrm rot="5400000">
            <a:off x="3386325" y="4182625"/>
            <a:ext cx="544800" cy="201300"/>
          </a:xfrm>
          <a:prstGeom prst="rightArrow">
            <a:avLst>
              <a:gd name="adj1" fmla="val 50000"/>
              <a:gd name="adj2" fmla="val 47789"/>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g25892c376f0_0_112"/>
          <p:cNvSpPr/>
          <p:nvPr/>
        </p:nvSpPr>
        <p:spPr>
          <a:xfrm>
            <a:off x="7042800" y="2735325"/>
            <a:ext cx="758100" cy="406500"/>
          </a:xfrm>
          <a:prstGeom prst="rightArrow">
            <a:avLst>
              <a:gd name="adj1" fmla="val 50000"/>
              <a:gd name="adj2" fmla="val 47789"/>
            </a:avLst>
          </a:prstGeom>
          <a:solidFill>
            <a:srgbClr val="00AFD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25892c376f0_0_112"/>
          <p:cNvSpPr/>
          <p:nvPr/>
        </p:nvSpPr>
        <p:spPr>
          <a:xfrm>
            <a:off x="6550200" y="1017825"/>
            <a:ext cx="492600" cy="38415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g25892c376f0_0_112"/>
          <p:cNvSpPr txBox="1"/>
          <p:nvPr/>
        </p:nvSpPr>
        <p:spPr>
          <a:xfrm rot="-5400000">
            <a:off x="6428700" y="2296726"/>
            <a:ext cx="3934800" cy="119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a:ea typeface="Open Sans"/>
                <a:cs typeface="Open Sans"/>
                <a:sym typeface="Open Sans"/>
              </a:rPr>
              <a:t>U.S. DoE Trusted Sustainable Software, Platforms and EcoSystems for Science</a:t>
            </a:r>
            <a:endParaRPr>
              <a:latin typeface="Open Sans"/>
              <a:ea typeface="Open Sans"/>
              <a:cs typeface="Open Sans"/>
              <a:sym typeface="Open Sans"/>
            </a:endParaRPr>
          </a:p>
        </p:txBody>
      </p:sp>
      <p:pic>
        <p:nvPicPr>
          <p:cNvPr id="8" name="Audio 7">
            <a:extLst>
              <a:ext uri="{FF2B5EF4-FFF2-40B4-BE49-F238E27FC236}">
                <a16:creationId xmlns:a16="http://schemas.microsoft.com/office/drawing/2014/main" id="{4CB37167-CAC0-4EB1-11B1-8C404B4064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449462451"/>
      </p:ext>
    </p:extLst>
  </p:cSld>
  <p:clrMapOvr>
    <a:masterClrMapping/>
  </p:clrMapOvr>
  <mc:AlternateContent xmlns:mc="http://schemas.openxmlformats.org/markup-compatibility/2006" xmlns:p14="http://schemas.microsoft.com/office/powerpoint/2010/main">
    <mc:Choice Requires="p14">
      <p:transition spd="med" p14:dur="700" advTm="40202">
        <p:fade/>
      </p:transition>
    </mc:Choice>
    <mc:Fallback xmlns="">
      <p:transition spd="med" advTm="402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25892c376f0_0_122"/>
          <p:cNvSpPr txBox="1">
            <a:spLocks noGrp="1"/>
          </p:cNvSpPr>
          <p:nvPr>
            <p:ph type="ctrTitle"/>
          </p:nvPr>
        </p:nvSpPr>
        <p:spPr>
          <a:xfrm>
            <a:off x="698989" y="2189285"/>
            <a:ext cx="3448800" cy="13254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700"/>
              <a:buNone/>
            </a:pPr>
            <a:r>
              <a:rPr lang="en"/>
              <a:t>Creating</a:t>
            </a:r>
            <a:endParaRPr/>
          </a:p>
        </p:txBody>
      </p:sp>
      <p:pic>
        <p:nvPicPr>
          <p:cNvPr id="12" name="Audio 11">
            <a:extLst>
              <a:ext uri="{FF2B5EF4-FFF2-40B4-BE49-F238E27FC236}">
                <a16:creationId xmlns:a16="http://schemas.microsoft.com/office/drawing/2014/main" id="{D819490B-B40F-876E-2612-8CF1D13649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38">
        <p:fade/>
      </p:transition>
    </mc:Choice>
    <mc:Fallback xmlns="">
      <p:transition spd="med" advTm="1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2ee1fe0bed_0_39"/>
          <p:cNvSpPr txBox="1">
            <a:spLocks noGrp="1"/>
          </p:cNvSpPr>
          <p:nvPr>
            <p:ph type="title"/>
          </p:nvPr>
        </p:nvSpPr>
        <p:spPr>
          <a:xfrm>
            <a:off x="754925" y="108500"/>
            <a:ext cx="8520600" cy="572700"/>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SzPts val="2100"/>
              <a:buNone/>
            </a:pPr>
            <a:r>
              <a:rPr lang="en" sz="2300"/>
              <a:t>LLM-based Kokkos Program Generation</a:t>
            </a:r>
            <a:endParaRPr sz="2300"/>
          </a:p>
        </p:txBody>
      </p:sp>
      <p:sp>
        <p:nvSpPr>
          <p:cNvPr id="204" name="Google Shape;204;g22ee1fe0bed_0_39"/>
          <p:cNvSpPr txBox="1">
            <a:spLocks noGrp="1"/>
          </p:cNvSpPr>
          <p:nvPr>
            <p:ph type="body" idx="1"/>
          </p:nvPr>
        </p:nvSpPr>
        <p:spPr>
          <a:xfrm>
            <a:off x="172075" y="1209925"/>
            <a:ext cx="4777500" cy="3416400"/>
          </a:xfrm>
          <a:prstGeom prst="rect">
            <a:avLst/>
          </a:prstGeom>
          <a:noFill/>
          <a:ln>
            <a:noFill/>
          </a:ln>
        </p:spPr>
        <p:txBody>
          <a:bodyPr spcFirstLastPara="1" wrap="square" lIns="68575" tIns="68575" rIns="68575" bIns="68575" anchor="t" anchorCtr="0">
            <a:normAutofit/>
          </a:bodyPr>
          <a:lstStyle/>
          <a:p>
            <a:pPr marL="457200" lvl="0" indent="-317500" algn="l" rtl="0">
              <a:lnSpc>
                <a:spcPct val="115000"/>
              </a:lnSpc>
              <a:spcBef>
                <a:spcPts val="0"/>
              </a:spcBef>
              <a:spcAft>
                <a:spcPts val="0"/>
              </a:spcAft>
              <a:buSzPts val="1400"/>
              <a:buAutoNum type="arabicPeriod"/>
            </a:pPr>
            <a:r>
              <a:rPr lang="en" dirty="0"/>
              <a:t>Automatic generation of </a:t>
            </a:r>
            <a:r>
              <a:rPr lang="en" dirty="0" err="1"/>
              <a:t>Kokkos</a:t>
            </a:r>
            <a:r>
              <a:rPr lang="en" dirty="0"/>
              <a:t> applications requires training set of code snippets with an English description of that code snippet  </a:t>
            </a:r>
            <a:endParaRPr dirty="0"/>
          </a:p>
          <a:p>
            <a:pPr marL="457200" lvl="0" indent="-317500" algn="l" rtl="0">
              <a:lnSpc>
                <a:spcPct val="115000"/>
              </a:lnSpc>
              <a:spcBef>
                <a:spcPts val="0"/>
              </a:spcBef>
              <a:spcAft>
                <a:spcPts val="0"/>
              </a:spcAft>
              <a:buSzPts val="1400"/>
              <a:buAutoNum type="arabicPeriod"/>
            </a:pPr>
            <a:r>
              <a:rPr lang="en" dirty="0"/>
              <a:t>Code construction requires defining computation patterns and putting those computation patterns together in a meaningful way. </a:t>
            </a:r>
            <a:endParaRPr dirty="0"/>
          </a:p>
          <a:p>
            <a:pPr marL="457200" lvl="0" indent="-317500" algn="l" rtl="0">
              <a:lnSpc>
                <a:spcPct val="115000"/>
              </a:lnSpc>
              <a:spcBef>
                <a:spcPts val="0"/>
              </a:spcBef>
              <a:spcAft>
                <a:spcPts val="0"/>
              </a:spcAft>
              <a:buSzPts val="1400"/>
              <a:buAutoNum type="arabicPeriod"/>
            </a:pPr>
            <a:r>
              <a:rPr lang="en" dirty="0"/>
              <a:t>Applications may have several computations per simulation timestep, each one requiring the result of the previous; can also be a task-based chain. </a:t>
            </a:r>
            <a:endParaRPr dirty="0"/>
          </a:p>
        </p:txBody>
      </p:sp>
      <p:sp>
        <p:nvSpPr>
          <p:cNvPr id="205" name="Google Shape;205;g22ee1fe0bed_0_39"/>
          <p:cNvSpPr/>
          <p:nvPr/>
        </p:nvSpPr>
        <p:spPr>
          <a:xfrm>
            <a:off x="5343698" y="3146325"/>
            <a:ext cx="3357900" cy="1591800"/>
          </a:xfrm>
          <a:prstGeom prst="rect">
            <a:avLst/>
          </a:prstGeom>
          <a:solidFill>
            <a:srgbClr val="D8D8D8"/>
          </a:solidFill>
          <a:ln w="12700" cap="flat" cmpd="sng">
            <a:solidFill>
              <a:srgbClr val="7D0D7C"/>
            </a:solidFill>
            <a:prstDash val="solid"/>
            <a:miter lim="800000"/>
            <a:headEnd type="none" w="sm" len="sm"/>
            <a:tailEnd type="none" w="sm" len="sm"/>
          </a:ln>
        </p:spPr>
        <p:txBody>
          <a:bodyPr spcFirstLastPara="1" wrap="square" lIns="67500" tIns="33750" rIns="67500" bIns="337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rgbClr val="3C3C3C"/>
                </a:solidFill>
                <a:latin typeface="Courier New"/>
                <a:ea typeface="Courier New"/>
                <a:cs typeface="Courier New"/>
                <a:sym typeface="Courier New"/>
              </a:rPr>
              <a:t>…</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rgbClr val="3C3C3C"/>
                </a:solidFill>
                <a:latin typeface="Courier New"/>
                <a:ea typeface="Courier New"/>
                <a:cs typeface="Courier New"/>
                <a:sym typeface="Courier New"/>
              </a:rPr>
              <a:t>Kokkos::View&lt;double *&gt; u(”View u”, 100);  // Allocated in the default device</a:t>
            </a:r>
            <a:endParaRPr sz="1200" b="0" i="0" u="none" strike="noStrike" cap="none">
              <a:solidFill>
                <a:schemeClr val="dk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rgbClr val="3C3C3C"/>
                </a:solidFill>
                <a:latin typeface="Courier New"/>
                <a:ea typeface="Courier New"/>
                <a:cs typeface="Courier New"/>
                <a:sym typeface="Courier New"/>
              </a:rPr>
              <a:t>Kokkos::View&lt;double *&gt; unew(”View unew”, 100);  // Allocated in the default device</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chemeClr val="accent2"/>
                </a:solidFill>
                <a:latin typeface="Courier New"/>
                <a:ea typeface="Courier New"/>
                <a:cs typeface="Courier New"/>
                <a:sym typeface="Courier New"/>
              </a:rPr>
              <a:t>Kokkos::View&lt;double *&gt;::HostMirror host_u = create_mirror_view(u);</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chemeClr val="accent2"/>
                </a:solidFill>
                <a:latin typeface="Courier New"/>
                <a:ea typeface="Courier New"/>
                <a:cs typeface="Courier New"/>
                <a:sym typeface="Courier New"/>
              </a:rPr>
              <a:t>Kokkos::deep_copy(u, host_u);</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3C3C3C"/>
              </a:buClr>
              <a:buSzPts val="900"/>
              <a:buFont typeface="Courier New"/>
              <a:buNone/>
            </a:pPr>
            <a:r>
              <a:rPr lang="en" sz="700" b="1" i="0" u="none" strike="noStrike" cap="none">
                <a:solidFill>
                  <a:srgbClr val="3C3C3C"/>
                </a:solidFill>
                <a:highlight>
                  <a:srgbClr val="FF00FF"/>
                </a:highlight>
                <a:latin typeface="Courier New"/>
                <a:ea typeface="Courier New"/>
                <a:cs typeface="Courier New"/>
                <a:sym typeface="Courier New"/>
              </a:rPr>
              <a:t>Kokkos::parallel_for</a:t>
            </a:r>
            <a:r>
              <a:rPr lang="en" sz="700" b="0" i="0" u="none" strike="noStrike" cap="none">
                <a:solidFill>
                  <a:srgbClr val="3C3C3C"/>
                </a:solidFill>
                <a:highlight>
                  <a:srgbClr val="FF00FF"/>
                </a:highlight>
                <a:latin typeface="Courier New"/>
                <a:ea typeface="Courier New"/>
                <a:cs typeface="Courier New"/>
                <a:sym typeface="Courier New"/>
              </a:rPr>
              <a:t> (</a:t>
            </a:r>
            <a:r>
              <a:rPr lang="en" sz="700" b="0" i="0" u="none" strike="noStrike" cap="none">
                <a:solidFill>
                  <a:srgbClr val="3C3C3C"/>
                </a:solidFill>
                <a:latin typeface="Courier New"/>
                <a:ea typeface="Courier New"/>
                <a:cs typeface="Courier New"/>
                <a:sym typeface="Courier New"/>
              </a:rPr>
              <a:t>102, </a:t>
            </a:r>
            <a:r>
              <a:rPr lang="en" sz="700" b="0" i="0" u="none" strike="noStrike" cap="none">
                <a:solidFill>
                  <a:srgbClr val="3C3C3C"/>
                </a:solidFill>
                <a:highlight>
                  <a:srgbClr val="FF0000"/>
                </a:highlight>
                <a:latin typeface="Courier New"/>
                <a:ea typeface="Courier New"/>
                <a:cs typeface="Courier New"/>
                <a:sym typeface="Courier New"/>
              </a:rPr>
              <a:t>KOKKOS_LAMBDA (const int &amp;i)  </a:t>
            </a:r>
            <a:endParaRPr sz="700" b="0" i="0" u="none" strike="noStrike" cap="none">
              <a:solidFill>
                <a:schemeClr val="dk1"/>
              </a:solidFill>
              <a:highlight>
                <a:srgbClr val="FF0000"/>
              </a:highlight>
              <a:latin typeface="Arial"/>
              <a:ea typeface="Arial"/>
              <a:cs typeface="Arial"/>
              <a:sym typeface="Arial"/>
            </a:endParaRPr>
          </a:p>
          <a:p>
            <a:pPr marL="0" marR="0" lvl="0" indent="0" algn="l" rtl="0">
              <a:lnSpc>
                <a:spcPct val="100000"/>
              </a:lnSpc>
              <a:spcBef>
                <a:spcPts val="0"/>
              </a:spcBef>
              <a:spcAft>
                <a:spcPts val="0"/>
              </a:spcAft>
              <a:buClr>
                <a:srgbClr val="3C3C3C"/>
              </a:buClr>
              <a:buSzPts val="900"/>
              <a:buFont typeface="Courier New"/>
              <a:buNone/>
            </a:pPr>
            <a:r>
              <a:rPr lang="en" sz="700" b="0" i="0" u="none" strike="noStrike" cap="none">
                <a:solidFill>
                  <a:srgbClr val="3C3C3C"/>
                </a:solidFill>
                <a:highlight>
                  <a:srgbClr val="FF0000"/>
                </a:highlight>
                <a:latin typeface="Courier New"/>
                <a:ea typeface="Courier New"/>
                <a:cs typeface="Courier New"/>
                <a:sym typeface="Courier New"/>
              </a:rPr>
              <a:t>{</a:t>
            </a:r>
            <a:endParaRPr sz="700" b="0" i="0" u="none" strike="noStrike" cap="none">
              <a:solidFill>
                <a:schemeClr val="dk1"/>
              </a:solidFill>
              <a:highlight>
                <a:srgbClr val="FF0000"/>
              </a:highlight>
              <a:latin typeface="Arial"/>
              <a:ea typeface="Arial"/>
              <a:cs typeface="Arial"/>
              <a:sym typeface="Arial"/>
            </a:endParaRPr>
          </a:p>
          <a:p>
            <a:pPr marL="0" marR="0" lvl="0" indent="0" algn="l" rtl="0">
              <a:lnSpc>
                <a:spcPct val="100000"/>
              </a:lnSpc>
              <a:spcBef>
                <a:spcPts val="0"/>
              </a:spcBef>
              <a:spcAft>
                <a:spcPts val="0"/>
              </a:spcAft>
              <a:buClr>
                <a:srgbClr val="3C3C3C"/>
              </a:buClr>
              <a:buSzPts val="900"/>
              <a:buFont typeface="Courier"/>
              <a:buNone/>
            </a:pPr>
            <a:r>
              <a:rPr lang="en" sz="700" b="0" i="0" u="none" strike="noStrike" cap="none">
                <a:solidFill>
                  <a:srgbClr val="3C3C3C"/>
                </a:solidFill>
                <a:latin typeface="Courier"/>
                <a:ea typeface="Courier"/>
                <a:cs typeface="Courier"/>
                <a:sym typeface="Courier"/>
              </a:rPr>
              <a:t>  unew(i) = [ u(i-1) + u(i) + u(i+1)]  / 3.0; </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C3C3C"/>
              </a:buClr>
              <a:buSzPts val="900"/>
              <a:buFont typeface="Courier"/>
              <a:buNone/>
            </a:pPr>
            <a:r>
              <a:rPr lang="en" sz="700" b="0" i="0" u="none" strike="noStrike" cap="none">
                <a:solidFill>
                  <a:srgbClr val="3C3C3C"/>
                </a:solidFill>
                <a:highlight>
                  <a:srgbClr val="FF0000"/>
                </a:highlight>
                <a:latin typeface="Courier"/>
                <a:ea typeface="Courier"/>
                <a:cs typeface="Courier"/>
                <a:sym typeface="Courier"/>
              </a:rPr>
              <a:t>}</a:t>
            </a:r>
            <a:endParaRPr sz="700" b="0" i="0" u="none" strike="noStrike" cap="none">
              <a:solidFill>
                <a:srgbClr val="3C3C3C"/>
              </a:solidFill>
              <a:highlight>
                <a:srgbClr val="FF00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chemeClr val="dk1"/>
                </a:solidFill>
                <a:highlight>
                  <a:srgbClr val="FF00FF"/>
                </a:highlight>
                <a:latin typeface="Courier New"/>
                <a:ea typeface="Courier New"/>
                <a:cs typeface="Courier New"/>
                <a:sym typeface="Courier New"/>
              </a:rPr>
              <a:t>)</a:t>
            </a:r>
            <a:r>
              <a:rPr lang="en" sz="700" b="0" i="0" u="none" strike="noStrike" cap="none">
                <a:solidFill>
                  <a:srgbClr val="3C3C3C"/>
                </a:solidFill>
                <a:latin typeface="Courier New"/>
                <a:ea typeface="Courier New"/>
                <a:cs typeface="Courier New"/>
                <a:sym typeface="Courier New"/>
              </a:rPr>
              <a:t>;</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chemeClr val="accent2"/>
                </a:solidFill>
                <a:latin typeface="Courier New"/>
                <a:ea typeface="Courier New"/>
                <a:cs typeface="Courier New"/>
                <a:sym typeface="Courier New"/>
              </a:rPr>
              <a:t>Kokkos::deep_copy(host_u, unew);</a:t>
            </a:r>
            <a:endParaRPr sz="700" b="0" i="0" u="none" strike="noStrike" cap="none">
              <a:solidFill>
                <a:schemeClr val="accent2"/>
              </a:solidFill>
              <a:latin typeface="Courier New"/>
              <a:ea typeface="Courier New"/>
              <a:cs typeface="Courier New"/>
              <a:sym typeface="Courier New"/>
            </a:endParaRPr>
          </a:p>
        </p:txBody>
      </p:sp>
      <p:sp>
        <p:nvSpPr>
          <p:cNvPr id="206" name="Google Shape;206;g22ee1fe0bed_0_39"/>
          <p:cNvSpPr/>
          <p:nvPr/>
        </p:nvSpPr>
        <p:spPr>
          <a:xfrm>
            <a:off x="4949575" y="426825"/>
            <a:ext cx="4194450" cy="2405052"/>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g22ee1fe0bed_0_39"/>
          <p:cNvSpPr txBox="1"/>
          <p:nvPr/>
        </p:nvSpPr>
        <p:spPr>
          <a:xfrm>
            <a:off x="5745800" y="1280500"/>
            <a:ext cx="2865000" cy="7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Open Sans"/>
                <a:ea typeface="Open Sans"/>
                <a:cs typeface="Open Sans"/>
                <a:sym typeface="Open Sans"/>
              </a:rPr>
              <a:t>‘Write a length 100 1-D stencil computation with doubles that runs on GPU in </a:t>
            </a:r>
            <a:r>
              <a:rPr lang="en" dirty="0" err="1">
                <a:latin typeface="Open Sans"/>
                <a:ea typeface="Open Sans"/>
                <a:cs typeface="Open Sans"/>
                <a:sym typeface="Open Sans"/>
              </a:rPr>
              <a:t>Kokkos</a:t>
            </a:r>
            <a:r>
              <a:rPr lang="en" dirty="0">
                <a:latin typeface="Open Sans"/>
                <a:ea typeface="Open Sans"/>
                <a:cs typeface="Open Sans"/>
                <a:sym typeface="Open Sans"/>
              </a:rPr>
              <a:t>’</a:t>
            </a:r>
            <a:endParaRPr dirty="0">
              <a:latin typeface="Open Sans"/>
              <a:ea typeface="Open Sans"/>
              <a:cs typeface="Open Sans"/>
              <a:sym typeface="Open Sans"/>
            </a:endParaRPr>
          </a:p>
        </p:txBody>
      </p:sp>
      <p:cxnSp>
        <p:nvCxnSpPr>
          <p:cNvPr id="208" name="Google Shape;208;g22ee1fe0bed_0_39"/>
          <p:cNvCxnSpPr>
            <a:endCxn id="205" idx="0"/>
          </p:cNvCxnSpPr>
          <p:nvPr/>
        </p:nvCxnSpPr>
        <p:spPr>
          <a:xfrm flipH="1">
            <a:off x="7022648" y="2142225"/>
            <a:ext cx="11700" cy="1004100"/>
          </a:xfrm>
          <a:prstGeom prst="straightConnector1">
            <a:avLst/>
          </a:prstGeom>
          <a:noFill/>
          <a:ln w="28575" cap="flat" cmpd="sng">
            <a:solidFill>
              <a:schemeClr val="dk1">
                <a:alpha val="43140"/>
              </a:schemeClr>
            </a:solidFill>
            <a:prstDash val="solid"/>
            <a:miter lim="800000"/>
            <a:headEnd type="none" w="sm" len="sm"/>
            <a:tailEnd type="triangle" w="med" len="med"/>
          </a:ln>
        </p:spPr>
      </p:cxnSp>
      <p:sp>
        <p:nvSpPr>
          <p:cNvPr id="209" name="Google Shape;209;g22ee1fe0bed_0_39"/>
          <p:cNvSpPr txBox="1"/>
          <p:nvPr/>
        </p:nvSpPr>
        <p:spPr>
          <a:xfrm>
            <a:off x="632050" y="4770975"/>
            <a:ext cx="6845700" cy="18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Open Sans"/>
                <a:ea typeface="Open Sans"/>
                <a:cs typeface="Open Sans"/>
                <a:sym typeface="Open Sans"/>
              </a:rPr>
              <a:t>Note: no generative AI technologies, e.g., </a:t>
            </a:r>
            <a:r>
              <a:rPr lang="en" dirty="0" err="1">
                <a:latin typeface="Open Sans"/>
                <a:ea typeface="Open Sans"/>
                <a:cs typeface="Open Sans"/>
                <a:sym typeface="Open Sans"/>
              </a:rPr>
              <a:t>chatGPT</a:t>
            </a:r>
            <a:r>
              <a:rPr lang="en" dirty="0">
                <a:latin typeface="Open Sans"/>
                <a:ea typeface="Open Sans"/>
                <a:cs typeface="Open Sans"/>
                <a:sym typeface="Open Sans"/>
              </a:rPr>
              <a:t>, were used to create program. </a:t>
            </a:r>
            <a:endParaRPr dirty="0">
              <a:latin typeface="Open Sans"/>
              <a:ea typeface="Open Sans"/>
              <a:cs typeface="Open Sans"/>
              <a:sym typeface="Open Sans"/>
            </a:endParaRPr>
          </a:p>
        </p:txBody>
      </p:sp>
      <p:sp>
        <p:nvSpPr>
          <p:cNvPr id="6" name="TextBox 5">
            <a:extLst>
              <a:ext uri="{FF2B5EF4-FFF2-40B4-BE49-F238E27FC236}">
                <a16:creationId xmlns:a16="http://schemas.microsoft.com/office/drawing/2014/main" id="{96B0F194-6499-EEDF-E37E-1114C59D2169}"/>
              </a:ext>
            </a:extLst>
          </p:cNvPr>
          <p:cNvSpPr txBox="1"/>
          <p:nvPr/>
        </p:nvSpPr>
        <p:spPr>
          <a:xfrm>
            <a:off x="357543" y="5408188"/>
            <a:ext cx="3697357" cy="310101"/>
          </a:xfrm>
          <a:prstGeom prst="rect">
            <a:avLst/>
          </a:prstGeom>
          <a:noFill/>
        </p:spPr>
        <p:txBody>
          <a:bodyPr wrap="square" rtlCol="0">
            <a:spAutoFit/>
          </a:bodyPr>
          <a:lstStyle/>
          <a:p>
            <a:r>
              <a:rPr lang="en-US" dirty="0"/>
              <a:t>Investigated with Siva Rajamanickam</a:t>
            </a:r>
          </a:p>
        </p:txBody>
      </p:sp>
      <p:pic>
        <p:nvPicPr>
          <p:cNvPr id="9" name="Audio 8">
            <a:extLst>
              <a:ext uri="{FF2B5EF4-FFF2-40B4-BE49-F238E27FC236}">
                <a16:creationId xmlns:a16="http://schemas.microsoft.com/office/drawing/2014/main" id="{D78AE944-485E-947E-37B4-A345A29CA1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2170">
        <p:fade/>
      </p:transition>
    </mc:Choice>
    <mc:Fallback xmlns="">
      <p:transition spd="med" advTm="721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1|0.1|1.1|0.2|3.7|10.2|5.9|4.2"/>
</p:tagLst>
</file>

<file path=ppt/theme/theme1.xml><?xml version="1.0" encoding="utf-8"?>
<a:theme xmlns:a="http://schemas.openxmlformats.org/drawingml/2006/main" name="Sandi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ndia Angles">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1164</TotalTime>
  <Words>6036</Words>
  <Application>Microsoft Macintosh PowerPoint</Application>
  <PresentationFormat>On-screen Show (16:9)</PresentationFormat>
  <Paragraphs>429</Paragraphs>
  <Slides>28</Slides>
  <Notes>28</Notes>
  <HiddenSlides>0</HiddenSlides>
  <MMClips>20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Calibri</vt:lpstr>
      <vt:lpstr>Courier</vt:lpstr>
      <vt:lpstr>Courier New</vt:lpstr>
      <vt:lpstr>Open Sans Light</vt:lpstr>
      <vt:lpstr>Arial</vt:lpstr>
      <vt:lpstr>Noto Sans Symbols</vt:lpstr>
      <vt:lpstr>Open Sans</vt:lpstr>
      <vt:lpstr>Times New Roman</vt:lpstr>
      <vt:lpstr>Sandia</vt:lpstr>
      <vt:lpstr>Sandia Angles</vt:lpstr>
      <vt:lpstr>Trusted AI-guided and AI-driven HPC Software Technology for DoE Science Simulations </vt:lpstr>
      <vt:lpstr>Motivating Example Code Structure (GPU) </vt:lpstr>
      <vt:lpstr>Aiding Kokkos Parallel Programming via Kokkos Tools Set</vt:lpstr>
      <vt:lpstr>DoE’s CSE Driven by Trusted HPC Software Developers </vt:lpstr>
      <vt:lpstr>Increase DoE’s Science Output by Order of Magnitude?  </vt:lpstr>
      <vt:lpstr>Our Answer</vt:lpstr>
      <vt:lpstr>Kokkos Tools → Foundation for AI for HPC</vt:lpstr>
      <vt:lpstr>Creating</vt:lpstr>
      <vt:lpstr>LLM-based Kokkos Program Generation</vt:lpstr>
      <vt:lpstr>Auto-Generating Backends Code for Kokkos</vt:lpstr>
      <vt:lpstr>Understanding</vt:lpstr>
      <vt:lpstr>Preparation for Auto-testing Tools</vt:lpstr>
      <vt:lpstr>Automated AI-driven DoE’s HPC Software CI  </vt:lpstr>
      <vt:lpstr>Improving</vt:lpstr>
      <vt:lpstr>Autotuning of Performance Parameters of Kokkos Programs </vt:lpstr>
      <vt:lpstr>PowerPoint Presentation</vt:lpstr>
      <vt:lpstr>Delivering</vt:lpstr>
      <vt:lpstr> Deliver HPC Systems for Science Using Trusted AI Technology</vt:lpstr>
      <vt:lpstr>Summary</vt:lpstr>
      <vt:lpstr>Kokkos Tools → Foundation for AI for HPC</vt:lpstr>
      <vt:lpstr>Acknowledgements </vt:lpstr>
      <vt:lpstr>Appendix</vt:lpstr>
      <vt:lpstr>Solving Humanity’s Problems through Computing</vt:lpstr>
      <vt:lpstr>Kokkos Tools: Existing and New</vt:lpstr>
      <vt:lpstr>Kokkos Tools: Existing and New</vt:lpstr>
      <vt:lpstr>Getting Started with Kokkos Tools </vt:lpstr>
      <vt:lpstr>Increase DoE’s Science Output by Order of Magnitude?  </vt:lpstr>
      <vt:lpstr>  Automated Insights for Kokkos Programs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Trusted AI-guided and AI-driven HPC Software Technology for DoE Science Simulations </dc:title>
  <cp:lastModifiedBy>Kale, Vivek Laxmikant</cp:lastModifiedBy>
  <cp:revision>5</cp:revision>
  <dcterms:modified xsi:type="dcterms:W3CDTF">2023-07-13T19:34:42Z</dcterms:modified>
</cp:coreProperties>
</file>