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11"/>
  </p:notesMasterIdLst>
  <p:handoutMasterIdLst>
    <p:handoutMasterId r:id="rId12"/>
  </p:handoutMasterIdLst>
  <p:sldIdLst>
    <p:sldId id="545" r:id="rId2"/>
    <p:sldId id="3197" r:id="rId3"/>
    <p:sldId id="3186" r:id="rId4"/>
    <p:sldId id="581" r:id="rId5"/>
    <p:sldId id="3187" r:id="rId6"/>
    <p:sldId id="3192" r:id="rId7"/>
    <p:sldId id="602" r:id="rId8"/>
    <p:sldId id="3189" r:id="rId9"/>
    <p:sldId id="3198" r:id="rId1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userDrawn="1">
          <p15:clr>
            <a:srgbClr val="A4A3A4"/>
          </p15:clr>
        </p15:guide>
        <p15:guide id="2" orient="horz" pos="4002"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9B241A-50C2-4E62-E4DA-AE8109B03AE8}" name="Maguire, Alister Owen" initials="MAO" userId="S::maguire7@llnl.gov::5f7e28a5-cc6f-44a8-ade0-c3219a3f35d0" providerId="AD"/>
  <p188:author id="{1845B5A0-95CE-A1C2-E875-506BB005F593}" name="Rusu, Ephraim" initials="RE" userId="S::rusu1@llnl.gov::eebad4b7-3d66-4fb4-b8f5-59d53a41ef72" providerId="AD"/>
  <p188:author id="{9A78D4BF-0421-B159-0E4E-D6BEEC152753}" name="Merl, Dan" initials="MD" userId="S::merl1@llnl.gov::c540e78d-4b6a-489e-a1af-a7f8f21f3b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F4F97"/>
    <a:srgbClr val="F6CE86"/>
    <a:srgbClr val="AEF8E5"/>
    <a:srgbClr val="0A8464"/>
    <a:srgbClr val="0DB78A"/>
    <a:srgbClr val="D68F10"/>
    <a:srgbClr val="F1B13D"/>
    <a:srgbClr val="10D6A2"/>
    <a:srgbClr val="2DEFBC"/>
    <a:srgbClr val="11D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18" autoAdjust="0"/>
    <p:restoredTop sz="95732" autoAdjust="0"/>
  </p:normalViewPr>
  <p:slideViewPr>
    <p:cSldViewPr snapToGrid="0">
      <p:cViewPr varScale="1">
        <p:scale>
          <a:sx n="146" d="100"/>
          <a:sy n="146" d="100"/>
        </p:scale>
        <p:origin x="632" y="160"/>
      </p:cViewPr>
      <p:guideLst>
        <p:guide orient="horz" pos="905"/>
        <p:guide orient="horz" pos="400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65" d="100"/>
          <a:sy n="165" d="100"/>
        </p:scale>
        <p:origin x="-525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7/5/23</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7/5/23</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Emphasize that the completion of </a:t>
            </a:r>
            <a:r>
              <a:rPr lang="en-US" err="1"/>
              <a:t>PolicyClient</a:t>
            </a:r>
            <a:r>
              <a:rPr lang="en-US"/>
              <a:t> is a good feature addition to JCATS</a:t>
            </a:r>
          </a:p>
        </p:txBody>
      </p:sp>
      <p:sp>
        <p:nvSpPr>
          <p:cNvPr id="4" name="Slide Number Placeholder 3"/>
          <p:cNvSpPr>
            <a:spLocks noGrp="1"/>
          </p:cNvSpPr>
          <p:nvPr>
            <p:ph type="sldNum" sz="quarter" idx="5"/>
          </p:nvPr>
        </p:nvSpPr>
        <p:spPr/>
        <p:txBody>
          <a:bodyPr/>
          <a:lstStyle/>
          <a:p>
            <a:fld id="{4CFDF800-FE0E-A944-8AC1-D57C07B352FC}" type="slidenum">
              <a:rPr lang="en-US" smtClean="0"/>
              <a:pPr/>
              <a:t>3</a:t>
            </a:fld>
            <a:endParaRPr lang="en-US"/>
          </a:p>
        </p:txBody>
      </p:sp>
    </p:spTree>
    <p:extLst>
      <p:ext uri="{BB962C8B-B14F-4D97-AF65-F5344CB8AC3E}">
        <p14:creationId xmlns:p14="http://schemas.microsoft.com/office/powerpoint/2010/main" val="55147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FDF800-FE0E-A944-8AC1-D57C07B352FC}" type="slidenum">
              <a:rPr lang="en-US" smtClean="0"/>
              <a:pPr/>
              <a:t>5</a:t>
            </a:fld>
            <a:endParaRPr lang="en-US"/>
          </a:p>
        </p:txBody>
      </p:sp>
    </p:spTree>
    <p:extLst>
      <p:ext uri="{BB962C8B-B14F-4D97-AF65-F5344CB8AC3E}">
        <p14:creationId xmlns:p14="http://schemas.microsoft.com/office/powerpoint/2010/main" val="378045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Wanted to work with structured information coming out of JCATS rather than treating it as a computer vision learning approach. We realized that some of that was not explicitly represented in JCATS, so we were initially limited to positional information.</a:t>
            </a:r>
          </a:p>
          <a:p>
            <a:r>
              <a:rPr lang="en-US"/>
              <a:t>This is more of a mitigation than our actual plan.</a:t>
            </a:r>
          </a:p>
        </p:txBody>
      </p:sp>
      <p:sp>
        <p:nvSpPr>
          <p:cNvPr id="4" name="Slide Number Placeholder 3"/>
          <p:cNvSpPr>
            <a:spLocks noGrp="1"/>
          </p:cNvSpPr>
          <p:nvPr>
            <p:ph type="sldNum" sz="quarter" idx="5"/>
          </p:nvPr>
        </p:nvSpPr>
        <p:spPr/>
        <p:txBody>
          <a:bodyPr/>
          <a:lstStyle/>
          <a:p>
            <a:fld id="{4CFDF800-FE0E-A944-8AC1-D57C07B352FC}" type="slidenum">
              <a:rPr lang="en-US" smtClean="0"/>
              <a:pPr/>
              <a:t>6</a:t>
            </a:fld>
            <a:endParaRPr lang="en-US"/>
          </a:p>
        </p:txBody>
      </p:sp>
    </p:spTree>
    <p:extLst>
      <p:ext uri="{BB962C8B-B14F-4D97-AF65-F5344CB8AC3E}">
        <p14:creationId xmlns:p14="http://schemas.microsoft.com/office/powerpoint/2010/main" val="231709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Agent started reaching goal within 1 hour of training.</a:t>
            </a:r>
          </a:p>
          <a:p>
            <a:r>
              <a:rPr lang="en-US"/>
              <a:t>In the beginning, agent was taking about 1000 steps to reach goal.</a:t>
            </a:r>
          </a:p>
          <a:p>
            <a:r>
              <a:rPr lang="en-US"/>
              <a:t>Towards the end, the agent started reaching it within dozens of steps.</a:t>
            </a:r>
          </a:p>
          <a:p>
            <a:endParaRPr lang="en-US"/>
          </a:p>
          <a:p>
            <a:r>
              <a:rPr lang="en-US"/>
              <a:t>The agent learned the core structure early on. We kept running it to flex our infrastructure to see how close we could get to the optimal solution. Change the tone of this slide to be positive about what we’ve done with the infrastructure</a:t>
            </a:r>
          </a:p>
          <a:p>
            <a:endParaRPr lang="en-US" dirty="0"/>
          </a:p>
          <a:p>
            <a:r>
              <a:rPr lang="en-US" dirty="0"/>
              <a:t>Didn’t need 10 days to solve maze to a satisfactory level. We ran for 10 days because a much more complicated scenario of interest would require about that much compute and we wanted to </a:t>
            </a:r>
            <a:r>
              <a:rPr lang="en-US"/>
              <a:t>prove that we could do </a:t>
            </a:r>
            <a:r>
              <a:rPr lang="en-US" dirty="0"/>
              <a:t>it.</a:t>
            </a:r>
          </a:p>
          <a:p>
            <a:endParaRPr lang="en-US" dirty="0"/>
          </a:p>
          <a:p>
            <a:r>
              <a:rPr lang="en-US" dirty="0"/>
              <a:t>100-agent maze: 50 sim seconds per second (1 steps per second)</a:t>
            </a:r>
          </a:p>
          <a:p>
            <a:r>
              <a:rPr lang="en-US" dirty="0"/>
              <a:t>Invincible maze runner: 25 sim seconds per second (1/2 steps per second)</a:t>
            </a:r>
          </a:p>
        </p:txBody>
      </p:sp>
      <p:sp>
        <p:nvSpPr>
          <p:cNvPr id="4" name="Slide Number Placeholder 3"/>
          <p:cNvSpPr>
            <a:spLocks noGrp="1"/>
          </p:cNvSpPr>
          <p:nvPr>
            <p:ph type="sldNum" sz="quarter" idx="5"/>
          </p:nvPr>
        </p:nvSpPr>
        <p:spPr/>
        <p:txBody>
          <a:bodyPr/>
          <a:lstStyle/>
          <a:p>
            <a:fld id="{4CFDF800-FE0E-A944-8AC1-D57C07B352FC}" type="slidenum">
              <a:rPr lang="en-US" smtClean="0"/>
              <a:pPr/>
              <a:t>8</a:t>
            </a:fld>
            <a:endParaRPr lang="en-US"/>
          </a:p>
        </p:txBody>
      </p:sp>
    </p:spTree>
    <p:extLst>
      <p:ext uri="{BB962C8B-B14F-4D97-AF65-F5344CB8AC3E}">
        <p14:creationId xmlns:p14="http://schemas.microsoft.com/office/powerpoint/2010/main" val="4153447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3D2A3-E316-5B4D-B559-0EBDF6B1377B}"/>
              </a:ext>
            </a:extLst>
          </p:cNvPr>
          <p:cNvPicPr>
            <a:picLocks noChangeAspect="1"/>
          </p:cNvPicPr>
          <p:nvPr userDrawn="1"/>
        </p:nvPicPr>
        <p:blipFill>
          <a:blip r:embed="rId2">
            <a:alphaModFix/>
          </a:blip>
          <a:stretch>
            <a:fillRect/>
          </a:stretch>
        </p:blipFill>
        <p:spPr>
          <a:xfrm>
            <a:off x="0" y="3575304"/>
            <a:ext cx="12192000" cy="2743200"/>
          </a:xfrm>
          <a:prstGeom prst="rect">
            <a:avLst/>
          </a:prstGeom>
          <a:gradFill flip="none" rotWithShape="1">
            <a:gsLst>
              <a:gs pos="0">
                <a:schemeClr val="accent1">
                  <a:lumMod val="0"/>
                  <a:lumOff val="100000"/>
                </a:schemeClr>
              </a:gs>
              <a:gs pos="35000">
                <a:schemeClr val="accent1">
                  <a:lumMod val="0"/>
                  <a:lumOff val="100000"/>
                </a:schemeClr>
              </a:gs>
              <a:gs pos="100000">
                <a:schemeClr val="bg1"/>
              </a:gs>
            </a:gsLst>
            <a:lin ang="2700000" scaled="1"/>
            <a:tileRect/>
          </a:gradFill>
        </p:spPr>
      </p:pic>
      <p:sp>
        <p:nvSpPr>
          <p:cNvPr id="8" name="Rectangle 7">
            <a:extLst>
              <a:ext uri="{FF2B5EF4-FFF2-40B4-BE49-F238E27FC236}">
                <a16:creationId xmlns:a16="http://schemas.microsoft.com/office/drawing/2014/main" id="{D6D9C9D9-72EC-6D46-9AAD-E59A139F1299}"/>
              </a:ext>
            </a:extLst>
          </p:cNvPr>
          <p:cNvSpPr/>
          <p:nvPr userDrawn="1"/>
        </p:nvSpPr>
        <p:spPr bwMode="auto">
          <a:xfrm>
            <a:off x="0" y="3269959"/>
            <a:ext cx="12192504" cy="1028423"/>
          </a:xfrm>
          <a:prstGeom prst="rect">
            <a:avLst/>
          </a:prstGeom>
          <a:gradFill flip="none" rotWithShape="1">
            <a:gsLst>
              <a:gs pos="0">
                <a:schemeClr val="bg1">
                  <a:alpha val="0"/>
                  <a:lumMod val="0"/>
                  <a:lumOff val="100000"/>
                </a:schemeClr>
              </a:gs>
              <a:gs pos="51000">
                <a:schemeClr val="bg1"/>
              </a:gs>
            </a:gsLst>
            <a:lin ang="16200000" scaled="1"/>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Rectangle 18"/>
          <p:cNvSpPr/>
          <p:nvPr userDrawn="1"/>
        </p:nvSpPr>
        <p:spPr>
          <a:xfrm>
            <a:off x="-504" y="6316956"/>
            <a:ext cx="12192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hasCustomPrompt="1"/>
          </p:nvPr>
        </p:nvSpPr>
        <p:spPr>
          <a:xfrm>
            <a:off x="609600" y="565126"/>
            <a:ext cx="109982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609601" y="2024863"/>
            <a:ext cx="7505699"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Box 13"/>
          <p:cNvSpPr txBox="1"/>
          <p:nvPr userDrawn="1"/>
        </p:nvSpPr>
        <p:spPr>
          <a:xfrm>
            <a:off x="116077" y="6372418"/>
            <a:ext cx="6004819" cy="435504"/>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800" kern="1200" dirty="0">
                <a:solidFill>
                  <a:schemeClr val="bg1"/>
                </a:solidFill>
                <a:effectLst/>
                <a:latin typeface="Arial"/>
                <a:ea typeface="+mn-ea"/>
                <a:cs typeface="Arial"/>
              </a:rPr>
              <a:t>LLNL-PRES-851032</a:t>
            </a:r>
          </a:p>
          <a:p>
            <a:pPr marL="0" algn="l" defTabSz="457200" rtl="0" eaLnBrk="1" latinLnBrk="0" hangingPunct="1">
              <a:lnSpc>
                <a:spcPct val="90000"/>
              </a:lnSpc>
              <a:spcAft>
                <a:spcPts val="600"/>
              </a:spcAft>
            </a:pPr>
            <a:r>
              <a:rPr lang="en-US" sz="700" kern="1200" dirty="0">
                <a:solidFill>
                  <a:schemeClr val="bg1"/>
                </a:solidFill>
                <a:effectLst/>
                <a:latin typeface="Arial"/>
                <a:ea typeface="+mn-ea"/>
                <a:cs typeface="Arial"/>
              </a:rPr>
              <a:t>This work was performed under the auspices of the</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U.S. Department of Energy by Lawrence Livermore National Laboratory under contract DE-AC52-07NA27344.</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Lawrence Livermore National Security, LLC</a:t>
            </a:r>
          </a:p>
        </p:txBody>
      </p:sp>
      <p:pic>
        <p:nvPicPr>
          <p:cNvPr id="18" name="Picture 17" descr="LLNL_Logo_WHT-LRG.png"/>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0029618" y="6446832"/>
            <a:ext cx="1865376" cy="314676"/>
          </a:xfrm>
          <a:prstGeom prst="rect">
            <a:avLst/>
          </a:prstGeom>
        </p:spPr>
      </p:pic>
      <p:sp>
        <p:nvSpPr>
          <p:cNvPr id="20" name="Rectangle 19"/>
          <p:cNvSpPr/>
          <p:nvPr userDrawn="1"/>
        </p:nvSpPr>
        <p:spPr>
          <a:xfrm>
            <a:off x="0" y="0"/>
            <a:ext cx="12192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pic>
        <p:nvPicPr>
          <p:cNvPr id="15" name="Picture 14">
            <a:extLst>
              <a:ext uri="{FF2B5EF4-FFF2-40B4-BE49-F238E27FC236}">
                <a16:creationId xmlns:a16="http://schemas.microsoft.com/office/drawing/2014/main" id="{65E7015B-2898-294E-B365-9997EA53F533}"/>
              </a:ext>
            </a:extLst>
          </p:cNvPr>
          <p:cNvPicPr>
            <a:picLocks noChangeAspect="1"/>
          </p:cNvPicPr>
          <p:nvPr userDrawn="1"/>
        </p:nvPicPr>
        <p:blipFill>
          <a:blip r:embed="rId4"/>
          <a:stretch>
            <a:fillRect/>
          </a:stretch>
        </p:blipFill>
        <p:spPr>
          <a:xfrm>
            <a:off x="9747070" y="2336292"/>
            <a:ext cx="1947333" cy="1005840"/>
          </a:xfrm>
          <a:prstGeom prst="rect">
            <a:avLst/>
          </a:prstGeom>
        </p:spPr>
      </p:pic>
      <p:sp>
        <p:nvSpPr>
          <p:cNvPr id="22" name="Text Placeholder 2">
            <a:extLst>
              <a:ext uri="{FF2B5EF4-FFF2-40B4-BE49-F238E27FC236}">
                <a16:creationId xmlns:a16="http://schemas.microsoft.com/office/drawing/2014/main" id="{5E54533D-232D-F944-998A-C613A658CD52}"/>
              </a:ext>
            </a:extLst>
          </p:cNvPr>
          <p:cNvSpPr>
            <a:spLocks noGrp="1"/>
          </p:cNvSpPr>
          <p:nvPr>
            <p:ph type="body" sz="quarter" idx="15" hasCustomPrompt="1"/>
          </p:nvPr>
        </p:nvSpPr>
        <p:spPr>
          <a:xfrm>
            <a:off x="5852160" y="3419856"/>
            <a:ext cx="5755640" cy="245866"/>
          </a:xfrm>
        </p:spPr>
        <p:txBody>
          <a:bodyPr rIns="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p:txBody>
      </p:sp>
      <p:sp>
        <p:nvSpPr>
          <p:cNvPr id="23" name="Text Placeholder 3">
            <a:extLst>
              <a:ext uri="{FF2B5EF4-FFF2-40B4-BE49-F238E27FC236}">
                <a16:creationId xmlns:a16="http://schemas.microsoft.com/office/drawing/2014/main" id="{58CF1331-1EBC-844F-8450-0D8979283379}"/>
              </a:ext>
            </a:extLst>
          </p:cNvPr>
          <p:cNvSpPr>
            <a:spLocks noGrp="1"/>
          </p:cNvSpPr>
          <p:nvPr>
            <p:ph type="body" sz="quarter" idx="16" hasCustomPrompt="1"/>
          </p:nvPr>
        </p:nvSpPr>
        <p:spPr>
          <a:xfrm>
            <a:off x="622300" y="3419856"/>
            <a:ext cx="1225550" cy="355600"/>
          </a:xfrm>
        </p:spPr>
        <p:txBody>
          <a:bodyPr>
            <a:normAutofit/>
          </a:bodyPr>
          <a:lstStyle>
            <a:lvl1pPr marL="57150" indent="0">
              <a:buNone/>
              <a:defRPr sz="1600"/>
            </a:lvl1pPr>
          </a:lstStyle>
          <a:p>
            <a:pPr lvl="0"/>
            <a:r>
              <a:rPr lang="en-US" dirty="0"/>
              <a:t>Date</a:t>
            </a:r>
          </a:p>
        </p:txBody>
      </p:sp>
      <p:sp>
        <p:nvSpPr>
          <p:cNvPr id="24" name="Text Placeholder 2">
            <a:extLst>
              <a:ext uri="{FF2B5EF4-FFF2-40B4-BE49-F238E27FC236}">
                <a16:creationId xmlns:a16="http://schemas.microsoft.com/office/drawing/2014/main" id="{68C402F6-88CF-E84A-834F-69AE98659F2F}"/>
              </a:ext>
            </a:extLst>
          </p:cNvPr>
          <p:cNvSpPr>
            <a:spLocks noGrp="1"/>
          </p:cNvSpPr>
          <p:nvPr>
            <p:ph type="body" sz="quarter" idx="17" hasCustomPrompt="1"/>
          </p:nvPr>
        </p:nvSpPr>
        <p:spPr>
          <a:xfrm>
            <a:off x="5852160" y="3671117"/>
            <a:ext cx="5755640" cy="245866"/>
          </a:xfrm>
        </p:spPr>
        <p:txBody>
          <a:bodyPr rIns="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p:cNvPicPr>
          <p:nvPr userDrawn="1"/>
        </p:nvPicPr>
        <p:blipFill>
          <a:blip r:embed="rId2"/>
          <a:stretch>
            <a:fillRect/>
          </a:stretch>
        </p:blipFill>
        <p:spPr>
          <a:xfrm>
            <a:off x="962469" y="5437487"/>
            <a:ext cx="3602736" cy="607768"/>
          </a:xfrm>
          <a:prstGeom prst="rect">
            <a:avLst/>
          </a:prstGeom>
        </p:spPr>
      </p:pic>
      <p:sp>
        <p:nvSpPr>
          <p:cNvPr id="4" name="Rectangle 3">
            <a:extLst>
              <a:ext uri="{FF2B5EF4-FFF2-40B4-BE49-F238E27FC236}">
                <a16:creationId xmlns:a16="http://schemas.microsoft.com/office/drawing/2014/main" id="{7F749544-5EB0-404C-9A83-271FF82661BE}"/>
              </a:ext>
            </a:extLst>
          </p:cNvPr>
          <p:cNvSpPr/>
          <p:nvPr userDrawn="1"/>
        </p:nvSpPr>
        <p:spPr>
          <a:xfrm>
            <a:off x="5854700" y="4896502"/>
            <a:ext cx="5613400" cy="1200329"/>
          </a:xfrm>
          <a:prstGeom prst="rect">
            <a:avLst/>
          </a:prstGeom>
        </p:spPr>
        <p:txBody>
          <a:bodyPr wrap="square" anchor="b" anchorCtr="0">
            <a:spAutoFit/>
          </a:bodyPr>
          <a:lstStyle/>
          <a:p>
            <a:r>
              <a:rPr lang="en-US" sz="800" b="1" dirty="0">
                <a:solidFill>
                  <a:schemeClr val="bg1"/>
                </a:solidFill>
              </a:rPr>
              <a:t>Disclaimer</a:t>
            </a:r>
          </a:p>
          <a:p>
            <a:r>
              <a:rPr lang="en-US" sz="8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1050" b="0" i="0" dirty="0">
              <a:solidFill>
                <a:schemeClr val="bg1"/>
              </a:solidFill>
              <a:effectLst/>
              <a:latin typeface="Open Sans" panose="020B0606030504020204" pitchFamily="34" charset="0"/>
            </a:endParaRPr>
          </a:p>
        </p:txBody>
      </p:sp>
      <p:pic>
        <p:nvPicPr>
          <p:cNvPr id="5" name="Picture 4">
            <a:extLst>
              <a:ext uri="{FF2B5EF4-FFF2-40B4-BE49-F238E27FC236}">
                <a16:creationId xmlns:a16="http://schemas.microsoft.com/office/drawing/2014/main" id="{19B91F5E-888D-E54C-B87B-CA3ABFC0A22E}"/>
              </a:ext>
            </a:extLst>
          </p:cNvPr>
          <p:cNvPicPr>
            <a:picLocks noChangeAspect="1"/>
          </p:cNvPicPr>
          <p:nvPr userDrawn="1"/>
        </p:nvPicPr>
        <p:blipFill>
          <a:blip r:embed="rId3"/>
          <a:stretch>
            <a:fillRect/>
          </a:stretch>
        </p:blipFill>
        <p:spPr>
          <a:xfrm>
            <a:off x="1290637" y="1261696"/>
            <a:ext cx="2946400" cy="3771900"/>
          </a:xfrm>
          <a:prstGeom prst="rect">
            <a:avLst/>
          </a:prstGeom>
        </p:spPr>
      </p:pic>
    </p:spTree>
    <p:extLst>
      <p:ext uri="{BB962C8B-B14F-4D97-AF65-F5344CB8AC3E}">
        <p14:creationId xmlns:p14="http://schemas.microsoft.com/office/powerpoint/2010/main" val="31271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609600" y="219514"/>
            <a:ext cx="109728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301619"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6291532"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
        <p:nvSpPr>
          <p:cNvPr id="6" name="Title 5"/>
          <p:cNvSpPr>
            <a:spLocks noGrp="1"/>
          </p:cNvSpPr>
          <p:nvPr>
            <p:ph type="title"/>
          </p:nvPr>
        </p:nvSpPr>
        <p:spPr>
          <a:xfrm>
            <a:off x="5" y="7"/>
            <a:ext cx="12191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12192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pic>
        <p:nvPicPr>
          <p:cNvPr id="8" name="Picture 7">
            <a:extLst>
              <a:ext uri="{FF2B5EF4-FFF2-40B4-BE49-F238E27FC236}">
                <a16:creationId xmlns:a16="http://schemas.microsoft.com/office/drawing/2014/main" id="{9C590909-6878-E44E-9AA0-07880FBE8AE0}"/>
              </a:ext>
            </a:extLst>
          </p:cNvPr>
          <p:cNvPicPr>
            <a:picLocks/>
          </p:cNvPicPr>
          <p:nvPr userDrawn="1"/>
        </p:nvPicPr>
        <p:blipFill rotWithShape="1">
          <a:blip r:embed="rId12" cstate="print">
            <a:extLst>
              <a:ext uri="{28A0092B-C50C-407E-A947-70E740481C1C}">
                <a14:useLocalDpi xmlns:a14="http://schemas.microsoft.com/office/drawing/2010/main"/>
              </a:ext>
            </a:extLst>
          </a:blip>
          <a:srcRect/>
          <a:stretch/>
        </p:blipFill>
        <p:spPr>
          <a:xfrm>
            <a:off x="170688" y="6492240"/>
            <a:ext cx="2743200" cy="283464"/>
          </a:xfrm>
          <a:prstGeom prst="rect">
            <a:avLst/>
          </a:prstGeom>
        </p:spPr>
      </p:pic>
      <p:sp>
        <p:nvSpPr>
          <p:cNvPr id="3" name="Text Placeholder 2"/>
          <p:cNvSpPr>
            <a:spLocks noGrp="1"/>
          </p:cNvSpPr>
          <p:nvPr>
            <p:ph type="body" idx="1"/>
          </p:nvPr>
        </p:nvSpPr>
        <p:spPr>
          <a:xfrm>
            <a:off x="609600" y="1441524"/>
            <a:ext cx="10972800" cy="4906889"/>
          </a:xfrm>
          <a:prstGeom prst="rect">
            <a:avLst/>
          </a:prstGeom>
        </p:spPr>
        <p:txBody>
          <a:bodyPr vert="horz" lIns="0" tIns="0" rIns="0" bIns="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latin typeface="Arial"/>
            </a:endParaRPr>
          </a:p>
        </p:txBody>
      </p:sp>
      <p:sp>
        <p:nvSpPr>
          <p:cNvPr id="19" name="Slide Number Placeholder 7"/>
          <p:cNvSpPr txBox="1">
            <a:spLocks/>
          </p:cNvSpPr>
          <p:nvPr/>
        </p:nvSpPr>
        <p:spPr>
          <a:xfrm>
            <a:off x="11768167" y="6403259"/>
            <a:ext cx="423836"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14" name="TextBox 13"/>
          <p:cNvSpPr txBox="1"/>
          <p:nvPr/>
        </p:nvSpPr>
        <p:spPr>
          <a:xfrm>
            <a:off x="646609" y="6698653"/>
            <a:ext cx="1165161" cy="92333"/>
          </a:xfrm>
          <a:prstGeom prst="rect">
            <a:avLst/>
          </a:prstGeom>
          <a:noFill/>
        </p:spPr>
        <p:txBody>
          <a:bodyPr wrap="square" lIns="0" tIns="0" rIns="0" bIns="0" rtlCol="0" anchor="b" anchorCtr="0">
            <a:spAutoFit/>
          </a:bodyPr>
          <a:lstStyle/>
          <a:p>
            <a:pPr algn="l"/>
            <a:r>
              <a:rPr lang="en-US" sz="600" dirty="0">
                <a:latin typeface="Arial"/>
                <a:cs typeface="Arial"/>
              </a:rPr>
              <a:t>LLNL-PRES-851032</a:t>
            </a:r>
          </a:p>
        </p:txBody>
      </p:sp>
      <p:sp>
        <p:nvSpPr>
          <p:cNvPr id="2" name="Title Placeholder 1"/>
          <p:cNvSpPr>
            <a:spLocks noGrp="1"/>
          </p:cNvSpPr>
          <p:nvPr>
            <p:ph type="title"/>
          </p:nvPr>
        </p:nvSpPr>
        <p:spPr>
          <a:xfrm>
            <a:off x="609600" y="220136"/>
            <a:ext cx="109728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cxnSp>
        <p:nvCxnSpPr>
          <p:cNvPr id="5" name="Straight Connector 4"/>
          <p:cNvCxnSpPr/>
          <p:nvPr/>
        </p:nvCxnSpPr>
        <p:spPr>
          <a:xfrm>
            <a:off x="-8076" y="1267155"/>
            <a:ext cx="1220007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54311BD-8720-D040-927F-1192591CB67C}"/>
              </a:ext>
            </a:extLst>
          </p:cNvPr>
          <p:cNvPicPr>
            <a:picLocks/>
          </p:cNvPicPr>
          <p:nvPr userDrawn="1"/>
        </p:nvPicPr>
        <p:blipFill rotWithShape="1">
          <a:blip r:embed="rId13" cstate="print">
            <a:extLst>
              <a:ext uri="{28A0092B-C50C-407E-A947-70E740481C1C}">
                <a14:useLocalDpi xmlns:a14="http://schemas.microsoft.com/office/drawing/2010/main"/>
              </a:ext>
            </a:extLst>
          </a:blip>
          <a:srcRect/>
          <a:stretch/>
        </p:blipFill>
        <p:spPr>
          <a:xfrm>
            <a:off x="10944015" y="6446520"/>
            <a:ext cx="978408" cy="374904"/>
          </a:xfrm>
          <a:prstGeom prst="rect">
            <a:avLst/>
          </a:prstGeom>
        </p:spPr>
      </p:pic>
      <p:pic>
        <p:nvPicPr>
          <p:cNvPr id="9" name="Picture 8">
            <a:extLst>
              <a:ext uri="{FF2B5EF4-FFF2-40B4-BE49-F238E27FC236}">
                <a16:creationId xmlns:a16="http://schemas.microsoft.com/office/drawing/2014/main" id="{890E0C2A-A9C9-FB4A-90FB-2A76E4A04B64}"/>
              </a:ext>
            </a:extLst>
          </p:cNvPr>
          <p:cNvPicPr>
            <a:picLocks noChangeAspect="1"/>
          </p:cNvPicPr>
          <p:nvPr userDrawn="1"/>
        </p:nvPicPr>
        <p:blipFill>
          <a:blip r:embed="rId14"/>
          <a:stretch>
            <a:fillRect/>
          </a:stretch>
        </p:blipFill>
        <p:spPr>
          <a:xfrm>
            <a:off x="5619061" y="6451370"/>
            <a:ext cx="945804" cy="365760"/>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9.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4F3B-2F45-0245-B17D-6427379FA038}"/>
              </a:ext>
            </a:extLst>
          </p:cNvPr>
          <p:cNvSpPr>
            <a:spLocks noGrp="1"/>
          </p:cNvSpPr>
          <p:nvPr>
            <p:ph type="title"/>
          </p:nvPr>
        </p:nvSpPr>
        <p:spPr/>
        <p:txBody>
          <a:bodyPr/>
          <a:lstStyle/>
          <a:p>
            <a:r>
              <a:rPr lang="en-US" dirty="0"/>
              <a:t>AI-enabled conflict simulation</a:t>
            </a:r>
          </a:p>
        </p:txBody>
      </p:sp>
      <p:sp>
        <p:nvSpPr>
          <p:cNvPr id="4" name="Text Placeholder 3">
            <a:extLst>
              <a:ext uri="{FF2B5EF4-FFF2-40B4-BE49-F238E27FC236}">
                <a16:creationId xmlns:a16="http://schemas.microsoft.com/office/drawing/2014/main" id="{9F15ED72-12F5-E64F-B1F7-609082D1E11E}"/>
              </a:ext>
            </a:extLst>
          </p:cNvPr>
          <p:cNvSpPr>
            <a:spLocks noGrp="1"/>
          </p:cNvSpPr>
          <p:nvPr>
            <p:ph type="body" sz="quarter" idx="15"/>
          </p:nvPr>
        </p:nvSpPr>
        <p:spPr/>
        <p:txBody>
          <a:bodyPr/>
          <a:lstStyle/>
          <a:p>
            <a:r>
              <a:rPr lang="en-US" dirty="0"/>
              <a:t>Ephraim </a:t>
            </a:r>
            <a:r>
              <a:rPr lang="en-US" dirty="0" err="1"/>
              <a:t>Rusu</a:t>
            </a:r>
            <a:r>
              <a:rPr lang="en-US" dirty="0"/>
              <a:t> – rusu1@llnl.gov</a:t>
            </a:r>
          </a:p>
        </p:txBody>
      </p:sp>
      <p:sp>
        <p:nvSpPr>
          <p:cNvPr id="5" name="Text Placeholder 4">
            <a:extLst>
              <a:ext uri="{FF2B5EF4-FFF2-40B4-BE49-F238E27FC236}">
                <a16:creationId xmlns:a16="http://schemas.microsoft.com/office/drawing/2014/main" id="{C4373149-1F1E-D54F-88A5-4FF2E902B6C9}"/>
              </a:ext>
            </a:extLst>
          </p:cNvPr>
          <p:cNvSpPr>
            <a:spLocks noGrp="1"/>
          </p:cNvSpPr>
          <p:nvPr>
            <p:ph type="body" sz="quarter" idx="16"/>
          </p:nvPr>
        </p:nvSpPr>
        <p:spPr/>
        <p:txBody>
          <a:bodyPr>
            <a:normAutofit/>
          </a:bodyPr>
          <a:lstStyle/>
          <a:p>
            <a:r>
              <a:rPr lang="en-US" dirty="0"/>
              <a:t>20 July 2023</a:t>
            </a:r>
          </a:p>
        </p:txBody>
      </p:sp>
      <p:sp>
        <p:nvSpPr>
          <p:cNvPr id="6" name="Text Placeholder 5">
            <a:extLst>
              <a:ext uri="{FF2B5EF4-FFF2-40B4-BE49-F238E27FC236}">
                <a16:creationId xmlns:a16="http://schemas.microsoft.com/office/drawing/2014/main" id="{22A0CCB5-F7BA-4249-BA1B-AC5147E93C07}"/>
              </a:ext>
            </a:extLst>
          </p:cNvPr>
          <p:cNvSpPr>
            <a:spLocks noGrp="1"/>
          </p:cNvSpPr>
          <p:nvPr>
            <p:ph type="body" sz="quarter" idx="17"/>
          </p:nvPr>
        </p:nvSpPr>
        <p:spPr/>
        <p:txBody>
          <a:bodyPr/>
          <a:lstStyle/>
          <a:p>
            <a:r>
              <a:rPr lang="en-US" dirty="0"/>
              <a:t>Computational Scientist</a:t>
            </a:r>
          </a:p>
        </p:txBody>
      </p:sp>
    </p:spTree>
    <p:extLst>
      <p:ext uri="{BB962C8B-B14F-4D97-AF65-F5344CB8AC3E}">
        <p14:creationId xmlns:p14="http://schemas.microsoft.com/office/powerpoint/2010/main" val="308576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2BCE-E888-276E-43E2-03985041AB64}"/>
              </a:ext>
            </a:extLst>
          </p:cNvPr>
          <p:cNvSpPr>
            <a:spLocks noGrp="1"/>
          </p:cNvSpPr>
          <p:nvPr>
            <p:ph type="title"/>
          </p:nvPr>
        </p:nvSpPr>
        <p:spPr/>
        <p:txBody>
          <a:bodyPr/>
          <a:lstStyle/>
          <a:p>
            <a:r>
              <a:rPr lang="en-US" dirty="0"/>
              <a:t>JCATS – Joint Conflict And Tactical Simulation</a:t>
            </a:r>
            <a:br>
              <a:rPr lang="en-US" dirty="0"/>
            </a:br>
            <a:r>
              <a:rPr lang="en-US" dirty="0"/>
              <a:t>Simulating real conflict scenarios in real time with real data </a:t>
            </a:r>
          </a:p>
        </p:txBody>
      </p:sp>
      <p:pic>
        <p:nvPicPr>
          <p:cNvPr id="6" name="Content Placeholder 5">
            <a:extLst>
              <a:ext uri="{FF2B5EF4-FFF2-40B4-BE49-F238E27FC236}">
                <a16:creationId xmlns:a16="http://schemas.microsoft.com/office/drawing/2014/main" id="{A41A97A9-F35E-7F16-6403-07783167925A}"/>
              </a:ext>
            </a:extLst>
          </p:cNvPr>
          <p:cNvPicPr>
            <a:picLocks noGrp="1" noChangeAspect="1"/>
          </p:cNvPicPr>
          <p:nvPr>
            <p:ph idx="1"/>
          </p:nvPr>
        </p:nvPicPr>
        <p:blipFill>
          <a:blip r:embed="rId2"/>
          <a:stretch>
            <a:fillRect/>
          </a:stretch>
        </p:blipFill>
        <p:spPr>
          <a:xfrm>
            <a:off x="620713" y="2168873"/>
            <a:ext cx="5291137" cy="3417192"/>
          </a:xfrm>
        </p:spPr>
      </p:pic>
      <p:sp>
        <p:nvSpPr>
          <p:cNvPr id="4" name="Content Placeholder 3">
            <a:extLst>
              <a:ext uri="{FF2B5EF4-FFF2-40B4-BE49-F238E27FC236}">
                <a16:creationId xmlns:a16="http://schemas.microsoft.com/office/drawing/2014/main" id="{B77A23EE-C722-D872-D671-3006CBBC4398}"/>
              </a:ext>
            </a:extLst>
          </p:cNvPr>
          <p:cNvSpPr>
            <a:spLocks noGrp="1"/>
          </p:cNvSpPr>
          <p:nvPr>
            <p:ph idx="10"/>
          </p:nvPr>
        </p:nvSpPr>
        <p:spPr>
          <a:xfrm>
            <a:off x="6291532" y="2683564"/>
            <a:ext cx="5291328" cy="3634655"/>
          </a:xfrm>
        </p:spPr>
        <p:txBody>
          <a:bodyPr/>
          <a:lstStyle/>
          <a:p>
            <a:r>
              <a:rPr lang="en-US" sz="2400" dirty="0">
                <a:effectLst/>
                <a:latin typeface="Calibri" panose="020F0502020204030204" pitchFamily="34" charset="0"/>
              </a:rPr>
              <a:t>Discrete event, agent-based conflict simulator</a:t>
            </a:r>
          </a:p>
          <a:p>
            <a:r>
              <a:rPr lang="en-US" sz="2400" dirty="0">
                <a:effectLst/>
                <a:latin typeface="Calibri" panose="020F0502020204030204" pitchFamily="34" charset="0"/>
              </a:rPr>
              <a:t>Land, air, and sea </a:t>
            </a:r>
            <a:r>
              <a:rPr lang="en-US" dirty="0"/>
              <a:t>agent</a:t>
            </a:r>
            <a:r>
              <a:rPr lang="en-US" sz="2400" dirty="0">
                <a:effectLst/>
                <a:latin typeface="Calibri" panose="020F0502020204030204" pitchFamily="34" charset="0"/>
              </a:rPr>
              <a:t> in open scenarios</a:t>
            </a:r>
          </a:p>
          <a:p>
            <a:r>
              <a:rPr lang="en-US" sz="2400" dirty="0">
                <a:effectLst/>
                <a:latin typeface="Calibri" panose="020F0502020204030204" pitchFamily="34" charset="0"/>
              </a:rPr>
              <a:t>User control ranges from a single agent to the entire task force</a:t>
            </a:r>
            <a:endParaRPr lang="en-US" dirty="0"/>
          </a:p>
        </p:txBody>
      </p:sp>
    </p:spTree>
    <p:extLst>
      <p:ext uri="{BB962C8B-B14F-4D97-AF65-F5344CB8AC3E}">
        <p14:creationId xmlns:p14="http://schemas.microsoft.com/office/powerpoint/2010/main" val="189599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Policy Client infrastructure enables JCATS to connect with external (RL) libraries</a:t>
            </a:r>
          </a:p>
        </p:txBody>
      </p:sp>
      <p:sp>
        <p:nvSpPr>
          <p:cNvPr id="6" name="Content Placeholder 5"/>
          <p:cNvSpPr>
            <a:spLocks noGrp="1"/>
          </p:cNvSpPr>
          <p:nvPr>
            <p:ph idx="1"/>
          </p:nvPr>
        </p:nvSpPr>
        <p:spPr>
          <a:xfrm>
            <a:off x="621101" y="1433209"/>
            <a:ext cx="4660584" cy="4885011"/>
          </a:xfrm>
        </p:spPr>
        <p:txBody>
          <a:bodyPr>
            <a:normAutofit fontScale="92500" lnSpcReduction="20000"/>
          </a:bodyPr>
          <a:lstStyle/>
          <a:p>
            <a:r>
              <a:rPr lang="en-US"/>
              <a:t>JCATS Human-interactive mode</a:t>
            </a:r>
          </a:p>
          <a:p>
            <a:pPr lvl="1"/>
            <a:r>
              <a:rPr lang="en-US"/>
              <a:t>Humans interact with JCATS via a GUI</a:t>
            </a:r>
          </a:p>
          <a:p>
            <a:pPr lvl="2"/>
            <a:r>
              <a:rPr lang="en-US"/>
              <a:t>Simulation state graphically rendered</a:t>
            </a:r>
          </a:p>
          <a:p>
            <a:pPr lvl="2"/>
            <a:r>
              <a:rPr lang="en-US"/>
              <a:t>Human provides commands through GUI</a:t>
            </a:r>
          </a:p>
          <a:p>
            <a:pPr lvl="2"/>
            <a:r>
              <a:rPr lang="en-US"/>
              <a:t>Too slow for RL</a:t>
            </a:r>
          </a:p>
          <a:p>
            <a:r>
              <a:rPr lang="en-US"/>
              <a:t>JCATS Batch-mode</a:t>
            </a:r>
          </a:p>
          <a:p>
            <a:pPr lvl="1"/>
            <a:r>
              <a:rPr lang="en-US"/>
              <a:t>Pre-scripted plan files</a:t>
            </a:r>
          </a:p>
          <a:p>
            <a:pPr lvl="1"/>
            <a:r>
              <a:rPr lang="en-US"/>
              <a:t>Cannot change action sequence mid-game</a:t>
            </a:r>
          </a:p>
          <a:p>
            <a:pPr lvl="1"/>
            <a:r>
              <a:rPr lang="en-US"/>
              <a:t>Unthrottled runtime</a:t>
            </a:r>
          </a:p>
          <a:p>
            <a:r>
              <a:rPr lang="en-US"/>
              <a:t>JCATS </a:t>
            </a:r>
            <a:r>
              <a:rPr lang="en-US" err="1"/>
              <a:t>PolicyClient</a:t>
            </a:r>
            <a:endParaRPr lang="en-US"/>
          </a:p>
          <a:p>
            <a:pPr lvl="1"/>
            <a:r>
              <a:rPr lang="en-US"/>
              <a:t>Interactive interface for connecting with external libraries</a:t>
            </a:r>
          </a:p>
          <a:p>
            <a:pPr lvl="1"/>
            <a:r>
              <a:rPr lang="en-US"/>
              <a:t>Requires wrappings for each JDU and IPC</a:t>
            </a:r>
          </a:p>
          <a:p>
            <a:pPr lvl="2"/>
            <a:r>
              <a:rPr lang="en-US"/>
              <a:t>Estimate ~80 JDUs and ~200 IPCs needed</a:t>
            </a:r>
          </a:p>
        </p:txBody>
      </p:sp>
      <p:grpSp>
        <p:nvGrpSpPr>
          <p:cNvPr id="2" name="Group 1">
            <a:extLst>
              <a:ext uri="{FF2B5EF4-FFF2-40B4-BE49-F238E27FC236}">
                <a16:creationId xmlns:a16="http://schemas.microsoft.com/office/drawing/2014/main" id="{4D42EAB0-E182-9374-335D-D5EF0A9B55BB}"/>
              </a:ext>
            </a:extLst>
          </p:cNvPr>
          <p:cNvGrpSpPr/>
          <p:nvPr/>
        </p:nvGrpSpPr>
        <p:grpSpPr>
          <a:xfrm>
            <a:off x="5530743" y="2392280"/>
            <a:ext cx="6661257" cy="3271541"/>
            <a:chOff x="2193985" y="1549781"/>
            <a:chExt cx="7652639" cy="3758438"/>
          </a:xfrm>
        </p:grpSpPr>
        <p:pic>
          <p:nvPicPr>
            <p:cNvPr id="3" name="Picture 2">
              <a:extLst>
                <a:ext uri="{FF2B5EF4-FFF2-40B4-BE49-F238E27FC236}">
                  <a16:creationId xmlns:a16="http://schemas.microsoft.com/office/drawing/2014/main" id="{F4F2F53D-D052-2FF1-F8F6-B704301ED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376" y="1549781"/>
              <a:ext cx="7501248" cy="37584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7819679-EAC8-22D6-50E9-8510587BA6F3}"/>
                </a:ext>
              </a:extLst>
            </p:cNvPr>
            <p:cNvPicPr>
              <a:picLocks noChangeAspect="1"/>
            </p:cNvPicPr>
            <p:nvPr/>
          </p:nvPicPr>
          <p:blipFill>
            <a:blip r:embed="rId4"/>
            <a:stretch>
              <a:fillRect/>
            </a:stretch>
          </p:blipFill>
          <p:spPr>
            <a:xfrm>
              <a:off x="2193985" y="2800821"/>
              <a:ext cx="5115464" cy="1960850"/>
            </a:xfrm>
            <a:prstGeom prst="rect">
              <a:avLst/>
            </a:prstGeom>
          </p:spPr>
        </p:pic>
      </p:grpSp>
    </p:spTree>
    <p:extLst>
      <p:ext uri="{BB962C8B-B14F-4D97-AF65-F5344CB8AC3E}">
        <p14:creationId xmlns:p14="http://schemas.microsoft.com/office/powerpoint/2010/main" val="216644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32F4-CDE3-0443-C3A6-E96E5011C314}"/>
              </a:ext>
            </a:extLst>
          </p:cNvPr>
          <p:cNvSpPr>
            <a:spLocks noGrp="1"/>
          </p:cNvSpPr>
          <p:nvPr>
            <p:ph type="title"/>
          </p:nvPr>
        </p:nvSpPr>
        <p:spPr/>
        <p:txBody>
          <a:bodyPr/>
          <a:lstStyle/>
          <a:p>
            <a:r>
              <a:rPr lang="en-US" dirty="0"/>
              <a:t>Scalable Training With RLLib</a:t>
            </a:r>
          </a:p>
        </p:txBody>
      </p:sp>
      <p:pic>
        <p:nvPicPr>
          <p:cNvPr id="4" name="Picture 3">
            <a:extLst>
              <a:ext uri="{FF2B5EF4-FFF2-40B4-BE49-F238E27FC236}">
                <a16:creationId xmlns:a16="http://schemas.microsoft.com/office/drawing/2014/main" id="{E1BED187-F18F-08F3-2603-4F666FE50FB3}"/>
              </a:ext>
            </a:extLst>
          </p:cNvPr>
          <p:cNvPicPr>
            <a:picLocks noChangeAspect="1"/>
          </p:cNvPicPr>
          <p:nvPr/>
        </p:nvPicPr>
        <p:blipFill>
          <a:blip r:embed="rId2"/>
          <a:stretch>
            <a:fillRect/>
          </a:stretch>
        </p:blipFill>
        <p:spPr>
          <a:xfrm>
            <a:off x="1814094" y="1388962"/>
            <a:ext cx="8563812" cy="4820856"/>
          </a:xfrm>
          <a:prstGeom prst="rect">
            <a:avLst/>
          </a:prstGeom>
        </p:spPr>
      </p:pic>
    </p:spTree>
    <p:extLst>
      <p:ext uri="{BB962C8B-B14F-4D97-AF65-F5344CB8AC3E}">
        <p14:creationId xmlns:p14="http://schemas.microsoft.com/office/powerpoint/2010/main" val="209339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6291074" y="1436688"/>
            <a:ext cx="5291328" cy="4881532"/>
          </a:xfrm>
        </p:spPr>
        <p:txBody>
          <a:bodyPr/>
          <a:lstStyle/>
          <a:p>
            <a:r>
              <a:rPr lang="en-US" dirty="0"/>
              <a:t>Abmarl Maze</a:t>
            </a:r>
          </a:p>
          <a:p>
            <a:pPr lvl="1"/>
            <a:r>
              <a:rPr lang="en-US" dirty="0"/>
              <a:t>Discrete environments: 20x20 grid</a:t>
            </a:r>
          </a:p>
          <a:p>
            <a:pPr lvl="1"/>
            <a:r>
              <a:rPr lang="en-US" dirty="0"/>
              <a:t>Discrete movements to nearby cells</a:t>
            </a:r>
          </a:p>
          <a:p>
            <a:pPr lvl="1"/>
            <a:r>
              <a:rPr lang="en-US" dirty="0"/>
              <a:t>1 simulation step -&gt; ~ 0.003 seconds</a:t>
            </a:r>
          </a:p>
        </p:txBody>
      </p:sp>
      <p:sp>
        <p:nvSpPr>
          <p:cNvPr id="17" name="Content Placeholder 16"/>
          <p:cNvSpPr>
            <a:spLocks noGrp="1"/>
          </p:cNvSpPr>
          <p:nvPr>
            <p:ph idx="10"/>
          </p:nvPr>
        </p:nvSpPr>
        <p:spPr>
          <a:xfrm>
            <a:off x="609600" y="1436688"/>
            <a:ext cx="5291328" cy="4881532"/>
          </a:xfrm>
        </p:spPr>
        <p:txBody>
          <a:bodyPr/>
          <a:lstStyle/>
          <a:p>
            <a:r>
              <a:rPr lang="en-US" dirty="0"/>
              <a:t>JCATS Maze</a:t>
            </a:r>
          </a:p>
          <a:p>
            <a:pPr lvl="1"/>
            <a:r>
              <a:rPr lang="en-US" dirty="0"/>
              <a:t>Continuous environments: 2100x2100 map</a:t>
            </a:r>
          </a:p>
          <a:p>
            <a:pPr lvl="1"/>
            <a:r>
              <a:rPr lang="en-US" dirty="0"/>
              <a:t>Continuous movements up to 100 units away</a:t>
            </a:r>
          </a:p>
          <a:p>
            <a:pPr lvl="1"/>
            <a:r>
              <a:rPr lang="en-US" dirty="0"/>
              <a:t>1 simulation step -&gt; ~ 1 second</a:t>
            </a:r>
          </a:p>
        </p:txBody>
      </p:sp>
      <p:pic>
        <p:nvPicPr>
          <p:cNvPr id="5" name="Picture 4">
            <a:extLst>
              <a:ext uri="{FF2B5EF4-FFF2-40B4-BE49-F238E27FC236}">
                <a16:creationId xmlns:a16="http://schemas.microsoft.com/office/drawing/2014/main" id="{FA0E682A-0E6D-A596-0DC6-6F857310BD4C}"/>
              </a:ext>
            </a:extLst>
          </p:cNvPr>
          <p:cNvPicPr>
            <a:picLocks noChangeAspect="1"/>
          </p:cNvPicPr>
          <p:nvPr/>
        </p:nvPicPr>
        <p:blipFill>
          <a:blip r:embed="rId3"/>
          <a:stretch>
            <a:fillRect/>
          </a:stretch>
        </p:blipFill>
        <p:spPr>
          <a:xfrm>
            <a:off x="6819728" y="3001712"/>
            <a:ext cx="3733634" cy="2771426"/>
          </a:xfrm>
          <a:prstGeom prst="rect">
            <a:avLst/>
          </a:prstGeom>
        </p:spPr>
      </p:pic>
      <p:grpSp>
        <p:nvGrpSpPr>
          <p:cNvPr id="4" name="Group 3">
            <a:extLst>
              <a:ext uri="{FF2B5EF4-FFF2-40B4-BE49-F238E27FC236}">
                <a16:creationId xmlns:a16="http://schemas.microsoft.com/office/drawing/2014/main" id="{6EDDDE9B-F0D2-6A9C-A0D9-173001892BD2}"/>
              </a:ext>
            </a:extLst>
          </p:cNvPr>
          <p:cNvGrpSpPr/>
          <p:nvPr/>
        </p:nvGrpSpPr>
        <p:grpSpPr>
          <a:xfrm>
            <a:off x="1528400" y="3071792"/>
            <a:ext cx="3036657" cy="2585189"/>
            <a:chOff x="1557299" y="3450295"/>
            <a:chExt cx="3118211" cy="2654618"/>
          </a:xfrm>
        </p:grpSpPr>
        <p:pic>
          <p:nvPicPr>
            <p:cNvPr id="7" name="Picture 6">
              <a:extLst>
                <a:ext uri="{FF2B5EF4-FFF2-40B4-BE49-F238E27FC236}">
                  <a16:creationId xmlns:a16="http://schemas.microsoft.com/office/drawing/2014/main" id="{63DB34D4-8682-8F71-649A-48585A249414}"/>
                </a:ext>
              </a:extLst>
            </p:cNvPr>
            <p:cNvPicPr>
              <a:picLocks noChangeAspect="1"/>
            </p:cNvPicPr>
            <p:nvPr/>
          </p:nvPicPr>
          <p:blipFill>
            <a:blip r:embed="rId4"/>
            <a:stretch>
              <a:fillRect/>
            </a:stretch>
          </p:blipFill>
          <p:spPr>
            <a:xfrm>
              <a:off x="1557299" y="3450295"/>
              <a:ext cx="3118211" cy="2654618"/>
            </a:xfrm>
            <a:prstGeom prst="rect">
              <a:avLst/>
            </a:prstGeom>
          </p:spPr>
        </p:pic>
        <p:sp>
          <p:nvSpPr>
            <p:cNvPr id="2" name="5-Point Star 1">
              <a:extLst>
                <a:ext uri="{FF2B5EF4-FFF2-40B4-BE49-F238E27FC236}">
                  <a16:creationId xmlns:a16="http://schemas.microsoft.com/office/drawing/2014/main" id="{703A939E-B1A2-B931-D701-2E879E88660D}"/>
                </a:ext>
              </a:extLst>
            </p:cNvPr>
            <p:cNvSpPr/>
            <p:nvPr/>
          </p:nvSpPr>
          <p:spPr bwMode="auto">
            <a:xfrm>
              <a:off x="4459872" y="3479614"/>
              <a:ext cx="173160" cy="171051"/>
            </a:xfrm>
            <a:prstGeom prst="star5">
              <a:avLst/>
            </a:prstGeom>
            <a:solidFill>
              <a:srgbClr val="FFFF00"/>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sp>
        <p:nvSpPr>
          <p:cNvPr id="6" name="Title 4">
            <a:extLst>
              <a:ext uri="{FF2B5EF4-FFF2-40B4-BE49-F238E27FC236}">
                <a16:creationId xmlns:a16="http://schemas.microsoft.com/office/drawing/2014/main" id="{6903E781-4C56-E277-09C6-9234F759EC08}"/>
              </a:ext>
            </a:extLst>
          </p:cNvPr>
          <p:cNvSpPr>
            <a:spLocks noGrp="1"/>
          </p:cNvSpPr>
          <p:nvPr>
            <p:ph type="title"/>
          </p:nvPr>
        </p:nvSpPr>
        <p:spPr>
          <a:xfrm>
            <a:off x="609600" y="220136"/>
            <a:ext cx="10972800" cy="1005840"/>
          </a:xfrm>
        </p:spPr>
        <p:txBody>
          <a:bodyPr/>
          <a:lstStyle/>
          <a:p>
            <a:r>
              <a:rPr lang="en-US" dirty="0"/>
              <a:t>Using Abmarl as a JCATS proxy provides rapid insight to RL experiment design</a:t>
            </a:r>
          </a:p>
        </p:txBody>
      </p:sp>
      <p:sp>
        <p:nvSpPr>
          <p:cNvPr id="8" name="Rectangle 7">
            <a:extLst>
              <a:ext uri="{FF2B5EF4-FFF2-40B4-BE49-F238E27FC236}">
                <a16:creationId xmlns:a16="http://schemas.microsoft.com/office/drawing/2014/main" id="{D3AC9202-7B29-DE87-5025-8C092798263E}"/>
              </a:ext>
            </a:extLst>
          </p:cNvPr>
          <p:cNvSpPr>
            <a:spLocks noChangeArrowheads="1"/>
          </p:cNvSpPr>
          <p:nvPr/>
        </p:nvSpPr>
        <p:spPr bwMode="auto">
          <a:xfrm>
            <a:off x="0" y="5983850"/>
            <a:ext cx="12192000" cy="369332"/>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dirty="0">
                <a:solidFill>
                  <a:schemeClr val="bg1"/>
                </a:solidFill>
                <a:latin typeface="Calibri" panose="020F0502020204030204" pitchFamily="34" charset="0"/>
                <a:cs typeface="Calibri" panose="020F0502020204030204" pitchFamily="34" charset="0"/>
              </a:rPr>
              <a:t>Abmarl is ~300x faster -&gt; faster experiment iteration for researchers</a:t>
            </a:r>
          </a:p>
        </p:txBody>
      </p:sp>
      <p:sp>
        <p:nvSpPr>
          <p:cNvPr id="3" name="Rectangle 2">
            <a:extLst>
              <a:ext uri="{FF2B5EF4-FFF2-40B4-BE49-F238E27FC236}">
                <a16:creationId xmlns:a16="http://schemas.microsoft.com/office/drawing/2014/main" id="{A8F4B409-8034-AE85-C75C-83D119E4D056}"/>
              </a:ext>
            </a:extLst>
          </p:cNvPr>
          <p:cNvSpPr/>
          <p:nvPr/>
        </p:nvSpPr>
        <p:spPr bwMode="auto">
          <a:xfrm>
            <a:off x="4690934" y="3544933"/>
            <a:ext cx="773206" cy="295837"/>
          </a:xfrm>
          <a:prstGeom prst="rect">
            <a:avLst/>
          </a:prstGeom>
          <a:solidFill>
            <a:schemeClr val="accent2">
              <a:lumMod val="75000"/>
            </a:schemeClr>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300">
                <a:solidFill>
                  <a:schemeClr val="bg1"/>
                </a:solidFill>
              </a:rPr>
              <a:t>Building</a:t>
            </a:r>
          </a:p>
        </p:txBody>
      </p:sp>
      <p:sp>
        <p:nvSpPr>
          <p:cNvPr id="9" name="Rectangle 8">
            <a:extLst>
              <a:ext uri="{FF2B5EF4-FFF2-40B4-BE49-F238E27FC236}">
                <a16:creationId xmlns:a16="http://schemas.microsoft.com/office/drawing/2014/main" id="{779857F4-CFB4-E483-B89B-CD4DB363CA0F}"/>
              </a:ext>
            </a:extLst>
          </p:cNvPr>
          <p:cNvSpPr/>
          <p:nvPr/>
        </p:nvSpPr>
        <p:spPr bwMode="auto">
          <a:xfrm>
            <a:off x="4690934" y="3957488"/>
            <a:ext cx="773206" cy="295837"/>
          </a:xfrm>
          <a:prstGeom prst="rect">
            <a:avLst/>
          </a:prstGeom>
          <a:solidFill>
            <a:schemeClr val="accent1">
              <a:lumMod val="75000"/>
            </a:schemeClr>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300">
                <a:solidFill>
                  <a:schemeClr val="bg1"/>
                </a:solidFill>
              </a:rPr>
              <a:t>Agent</a:t>
            </a:r>
          </a:p>
        </p:txBody>
      </p:sp>
      <p:sp>
        <p:nvSpPr>
          <p:cNvPr id="10" name="Rectangle 9">
            <a:extLst>
              <a:ext uri="{FF2B5EF4-FFF2-40B4-BE49-F238E27FC236}">
                <a16:creationId xmlns:a16="http://schemas.microsoft.com/office/drawing/2014/main" id="{67950BFC-F79D-F357-41BB-98CFE86FBDA1}"/>
              </a:ext>
            </a:extLst>
          </p:cNvPr>
          <p:cNvSpPr/>
          <p:nvPr/>
        </p:nvSpPr>
        <p:spPr bwMode="auto">
          <a:xfrm>
            <a:off x="4690934" y="4378428"/>
            <a:ext cx="773206" cy="295837"/>
          </a:xfrm>
          <a:prstGeom prst="rect">
            <a:avLst/>
          </a:prstGeom>
          <a:solidFill>
            <a:srgbClr val="FC01FF"/>
          </a:solidFill>
          <a:ln>
            <a:solidFill>
              <a:srgbClr val="FC01FF"/>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300">
                <a:solidFill>
                  <a:schemeClr val="tx1"/>
                </a:solidFill>
              </a:rPr>
              <a:t>Fencing</a:t>
            </a:r>
          </a:p>
        </p:txBody>
      </p:sp>
      <p:sp>
        <p:nvSpPr>
          <p:cNvPr id="11" name="Rectangle 10">
            <a:extLst>
              <a:ext uri="{FF2B5EF4-FFF2-40B4-BE49-F238E27FC236}">
                <a16:creationId xmlns:a16="http://schemas.microsoft.com/office/drawing/2014/main" id="{C3C82BF5-CD87-6CBF-A11B-561912BEB6D1}"/>
              </a:ext>
            </a:extLst>
          </p:cNvPr>
          <p:cNvSpPr/>
          <p:nvPr/>
        </p:nvSpPr>
        <p:spPr bwMode="auto">
          <a:xfrm>
            <a:off x="4695013" y="4820631"/>
            <a:ext cx="773206" cy="295837"/>
          </a:xfrm>
          <a:prstGeom prst="rect">
            <a:avLst/>
          </a:prstGeom>
          <a:solidFill>
            <a:srgbClr val="FFFF00"/>
          </a:solidFill>
          <a:ln>
            <a:solidFill>
              <a:srgbClr val="FFFF00"/>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300">
                <a:solidFill>
                  <a:schemeClr val="tx1"/>
                </a:solidFill>
              </a:rPr>
              <a:t>Target</a:t>
            </a:r>
          </a:p>
        </p:txBody>
      </p:sp>
      <p:sp>
        <p:nvSpPr>
          <p:cNvPr id="12" name="Rectangle 11">
            <a:extLst>
              <a:ext uri="{FF2B5EF4-FFF2-40B4-BE49-F238E27FC236}">
                <a16:creationId xmlns:a16="http://schemas.microsoft.com/office/drawing/2014/main" id="{B2E4E058-5629-884B-D928-E2CB3C151D2F}"/>
              </a:ext>
            </a:extLst>
          </p:cNvPr>
          <p:cNvSpPr/>
          <p:nvPr/>
        </p:nvSpPr>
        <p:spPr bwMode="auto">
          <a:xfrm>
            <a:off x="10553362" y="3490136"/>
            <a:ext cx="773206" cy="295837"/>
          </a:xfrm>
          <a:prstGeom prst="rect">
            <a:avLst/>
          </a:prstGeom>
          <a:solidFill>
            <a:srgbClr val="808080"/>
          </a:solidFill>
          <a:ln>
            <a:no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300">
                <a:solidFill>
                  <a:schemeClr val="bg1"/>
                </a:solidFill>
              </a:rPr>
              <a:t>Building</a:t>
            </a:r>
          </a:p>
        </p:txBody>
      </p:sp>
      <p:sp>
        <p:nvSpPr>
          <p:cNvPr id="13" name="Rectangle 12">
            <a:extLst>
              <a:ext uri="{FF2B5EF4-FFF2-40B4-BE49-F238E27FC236}">
                <a16:creationId xmlns:a16="http://schemas.microsoft.com/office/drawing/2014/main" id="{6991D9B1-950B-3DC3-0CA7-3FAA00D11B37}"/>
              </a:ext>
            </a:extLst>
          </p:cNvPr>
          <p:cNvSpPr/>
          <p:nvPr/>
        </p:nvSpPr>
        <p:spPr bwMode="auto">
          <a:xfrm>
            <a:off x="10553362" y="3902691"/>
            <a:ext cx="773206" cy="295837"/>
          </a:xfrm>
          <a:prstGeom prst="rect">
            <a:avLst/>
          </a:prstGeom>
          <a:solidFill>
            <a:srgbClr val="0018FF"/>
          </a:solidFill>
          <a:ln>
            <a:no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300">
                <a:solidFill>
                  <a:schemeClr val="bg1"/>
                </a:solidFill>
              </a:rPr>
              <a:t>Agent</a:t>
            </a:r>
          </a:p>
        </p:txBody>
      </p:sp>
      <p:sp>
        <p:nvSpPr>
          <p:cNvPr id="14" name="Rectangle 13">
            <a:extLst>
              <a:ext uri="{FF2B5EF4-FFF2-40B4-BE49-F238E27FC236}">
                <a16:creationId xmlns:a16="http://schemas.microsoft.com/office/drawing/2014/main" id="{0DB3C39D-84D7-05BB-24B8-DE77B3374010}"/>
              </a:ext>
            </a:extLst>
          </p:cNvPr>
          <p:cNvSpPr/>
          <p:nvPr/>
        </p:nvSpPr>
        <p:spPr bwMode="auto">
          <a:xfrm>
            <a:off x="10553362" y="4323631"/>
            <a:ext cx="773206" cy="295837"/>
          </a:xfrm>
          <a:prstGeom prst="rect">
            <a:avLst/>
          </a:prstGeom>
          <a:solidFill>
            <a:srgbClr val="0C8000"/>
          </a:solidFill>
          <a:ln>
            <a:no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300">
                <a:solidFill>
                  <a:schemeClr val="tx1"/>
                </a:solidFill>
              </a:rPr>
              <a:t>Target</a:t>
            </a:r>
          </a:p>
        </p:txBody>
      </p:sp>
    </p:spTree>
    <p:extLst>
      <p:ext uri="{BB962C8B-B14F-4D97-AF65-F5344CB8AC3E}">
        <p14:creationId xmlns:p14="http://schemas.microsoft.com/office/powerpoint/2010/main" val="119891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500"/>
                                        <p:tgtEl>
                                          <p:spTgt spid="1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3" end="3"/>
                                            </p:txEl>
                                          </p:spTgt>
                                        </p:tgtEl>
                                        <p:attrNameLst>
                                          <p:attrName>style.visibility</p:attrName>
                                        </p:attrNameLst>
                                      </p:cBhvr>
                                      <p:to>
                                        <p:strVal val="visible"/>
                                      </p:to>
                                    </p:set>
                                    <p:animEffect transition="in" filter="fade">
                                      <p:cBhvr>
                                        <p:cTn id="10" dur="500"/>
                                        <p:tgtEl>
                                          <p:spTgt spid="1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D215-0AF0-6CDC-2EE1-9646B210462E}"/>
              </a:ext>
            </a:extLst>
          </p:cNvPr>
          <p:cNvSpPr>
            <a:spLocks noGrp="1"/>
          </p:cNvSpPr>
          <p:nvPr>
            <p:ph type="title"/>
          </p:nvPr>
        </p:nvSpPr>
        <p:spPr/>
        <p:txBody>
          <a:bodyPr/>
          <a:lstStyle/>
          <a:p>
            <a:r>
              <a:rPr lang="en-US" dirty="0"/>
              <a:t>Abmarl experiments were critical for balancing JCATS implementation complexity with learnability of environment</a:t>
            </a:r>
          </a:p>
        </p:txBody>
      </p:sp>
      <p:pic>
        <p:nvPicPr>
          <p:cNvPr id="7" name="Picture 6">
            <a:extLst>
              <a:ext uri="{FF2B5EF4-FFF2-40B4-BE49-F238E27FC236}">
                <a16:creationId xmlns:a16="http://schemas.microsoft.com/office/drawing/2014/main" id="{6C9D39CE-ECCB-D395-0C25-3E40E3D48789}"/>
              </a:ext>
            </a:extLst>
          </p:cNvPr>
          <p:cNvPicPr>
            <a:picLocks noChangeAspect="1"/>
          </p:cNvPicPr>
          <p:nvPr/>
        </p:nvPicPr>
        <p:blipFill>
          <a:blip r:embed="rId3"/>
          <a:stretch>
            <a:fillRect/>
          </a:stretch>
        </p:blipFill>
        <p:spPr>
          <a:xfrm>
            <a:off x="2995630" y="1437230"/>
            <a:ext cx="2928389" cy="2173704"/>
          </a:xfrm>
          <a:prstGeom prst="rect">
            <a:avLst/>
          </a:prstGeom>
        </p:spPr>
      </p:pic>
      <p:pic>
        <p:nvPicPr>
          <p:cNvPr id="34" name="Picture 33">
            <a:extLst>
              <a:ext uri="{FF2B5EF4-FFF2-40B4-BE49-F238E27FC236}">
                <a16:creationId xmlns:a16="http://schemas.microsoft.com/office/drawing/2014/main" id="{7D2CE9BF-14FA-B6A9-CA51-3F744F93D558}"/>
              </a:ext>
            </a:extLst>
          </p:cNvPr>
          <p:cNvPicPr>
            <a:picLocks noChangeAspect="1"/>
          </p:cNvPicPr>
          <p:nvPr/>
        </p:nvPicPr>
        <p:blipFill>
          <a:blip r:embed="rId3"/>
          <a:stretch>
            <a:fillRect/>
          </a:stretch>
        </p:blipFill>
        <p:spPr>
          <a:xfrm>
            <a:off x="6267981" y="1437230"/>
            <a:ext cx="2928389" cy="2173704"/>
          </a:xfrm>
          <a:prstGeom prst="rect">
            <a:avLst/>
          </a:prstGeom>
        </p:spPr>
      </p:pic>
      <p:pic>
        <p:nvPicPr>
          <p:cNvPr id="37" name="Picture 36">
            <a:extLst>
              <a:ext uri="{FF2B5EF4-FFF2-40B4-BE49-F238E27FC236}">
                <a16:creationId xmlns:a16="http://schemas.microsoft.com/office/drawing/2014/main" id="{66A44DD2-F46E-D7F2-CE0F-A25899A5E0E2}"/>
              </a:ext>
            </a:extLst>
          </p:cNvPr>
          <p:cNvPicPr>
            <a:picLocks noChangeAspect="1"/>
          </p:cNvPicPr>
          <p:nvPr/>
        </p:nvPicPr>
        <p:blipFill>
          <a:blip r:embed="rId3"/>
          <a:stretch>
            <a:fillRect/>
          </a:stretch>
        </p:blipFill>
        <p:spPr>
          <a:xfrm>
            <a:off x="2995630" y="3923584"/>
            <a:ext cx="2928389" cy="2173704"/>
          </a:xfrm>
          <a:prstGeom prst="rect">
            <a:avLst/>
          </a:prstGeom>
        </p:spPr>
      </p:pic>
      <p:cxnSp>
        <p:nvCxnSpPr>
          <p:cNvPr id="40" name="Straight Arrow Connector 39">
            <a:extLst>
              <a:ext uri="{FF2B5EF4-FFF2-40B4-BE49-F238E27FC236}">
                <a16:creationId xmlns:a16="http://schemas.microsoft.com/office/drawing/2014/main" id="{47CE3D5C-29A0-2D4C-6660-1D5EB7D2D575}"/>
              </a:ext>
            </a:extLst>
          </p:cNvPr>
          <p:cNvCxnSpPr>
            <a:cxnSpLocks/>
          </p:cNvCxnSpPr>
          <p:nvPr/>
        </p:nvCxnSpPr>
        <p:spPr>
          <a:xfrm>
            <a:off x="2955268" y="4847684"/>
            <a:ext cx="501388" cy="411855"/>
          </a:xfrm>
          <a:prstGeom prst="straightConnector1">
            <a:avLst/>
          </a:prstGeom>
          <a:ln w="19050" cmpd="sng">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B7F1C2F0-A6CD-FEBC-7D80-95DFE059C964}"/>
              </a:ext>
            </a:extLst>
          </p:cNvPr>
          <p:cNvSpPr txBox="1"/>
          <p:nvPr/>
        </p:nvSpPr>
        <p:spPr>
          <a:xfrm>
            <a:off x="2591885" y="4583389"/>
            <a:ext cx="526759" cy="276999"/>
          </a:xfrm>
          <a:prstGeom prst="rect">
            <a:avLst/>
          </a:prstGeom>
          <a:noFill/>
          <a:ln w="19050">
            <a:noFill/>
            <a:prstDash val="dash"/>
          </a:ln>
        </p:spPr>
        <p:txBody>
          <a:bodyPr wrap="square" rtlCol="0">
            <a:spAutoFit/>
          </a:bodyPr>
          <a:lstStyle/>
          <a:p>
            <a:pPr algn="ctr"/>
            <a:r>
              <a:rPr lang="en-US" sz="1200" dirty="0">
                <a:solidFill>
                  <a:srgbClr val="FFC000"/>
                </a:solidFill>
              </a:rPr>
              <a:t>(X,Y)</a:t>
            </a:r>
          </a:p>
        </p:txBody>
      </p:sp>
      <p:sp>
        <p:nvSpPr>
          <p:cNvPr id="45" name="Rectangle 44">
            <a:extLst>
              <a:ext uri="{FF2B5EF4-FFF2-40B4-BE49-F238E27FC236}">
                <a16:creationId xmlns:a16="http://schemas.microsoft.com/office/drawing/2014/main" id="{856C9C88-5286-E483-3A9F-B0D611B2BE8F}"/>
              </a:ext>
            </a:extLst>
          </p:cNvPr>
          <p:cNvSpPr/>
          <p:nvPr/>
        </p:nvSpPr>
        <p:spPr bwMode="auto">
          <a:xfrm>
            <a:off x="3443208" y="5244681"/>
            <a:ext cx="164096" cy="140653"/>
          </a:xfrm>
          <a:prstGeom prst="rect">
            <a:avLst/>
          </a:prstGeom>
          <a:noFill/>
          <a:ln w="19050">
            <a:solidFill>
              <a:srgbClr val="FFC000"/>
            </a:solidFill>
            <a:prstDash val="sysDash"/>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47" name="Content Placeholder 5">
            <a:extLst>
              <a:ext uri="{FF2B5EF4-FFF2-40B4-BE49-F238E27FC236}">
                <a16:creationId xmlns:a16="http://schemas.microsoft.com/office/drawing/2014/main" id="{FC76FEAF-E02B-9ED2-ED36-C3C97DB9CF44}"/>
              </a:ext>
            </a:extLst>
          </p:cNvPr>
          <p:cNvSpPr txBox="1">
            <a:spLocks/>
          </p:cNvSpPr>
          <p:nvPr/>
        </p:nvSpPr>
        <p:spPr>
          <a:xfrm>
            <a:off x="90250" y="1537206"/>
            <a:ext cx="2765014" cy="2071991"/>
          </a:xfrm>
          <a:prstGeom prst="rect">
            <a:avLst/>
          </a:prstGeom>
        </p:spPr>
        <p:txBody>
          <a:bodyPr>
            <a:normAutofit fontScale="92500" lnSpcReduction="10000"/>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57150" indent="0" defTabSz="914400">
              <a:spcBef>
                <a:spcPts val="600"/>
              </a:spcBef>
              <a:buNone/>
            </a:pPr>
            <a:r>
              <a:rPr lang="en-US" sz="1800" b="1" dirty="0"/>
              <a:t>Regional Awareness</a:t>
            </a:r>
          </a:p>
          <a:p>
            <a:pPr defTabSz="914400">
              <a:spcBef>
                <a:spcPts val="600"/>
              </a:spcBef>
            </a:pPr>
            <a:r>
              <a:rPr lang="en-US" sz="1800" dirty="0"/>
              <a:t>Agent observes surrounding region</a:t>
            </a:r>
          </a:p>
          <a:p>
            <a:pPr defTabSz="914400">
              <a:spcBef>
                <a:spcPts val="600"/>
              </a:spcBef>
            </a:pPr>
            <a:r>
              <a:rPr lang="en-US" sz="1800" dirty="0"/>
              <a:t>Reward at target, penalize bad moves</a:t>
            </a:r>
          </a:p>
          <a:p>
            <a:pPr defTabSz="914400">
              <a:spcBef>
                <a:spcPts val="600"/>
              </a:spcBef>
            </a:pPr>
            <a:r>
              <a:rPr lang="en-US" sz="1800" dirty="0"/>
              <a:t>Easy to learn, hard to implement</a:t>
            </a:r>
          </a:p>
        </p:txBody>
      </p:sp>
      <p:sp>
        <p:nvSpPr>
          <p:cNvPr id="48" name="Content Placeholder 5">
            <a:extLst>
              <a:ext uri="{FF2B5EF4-FFF2-40B4-BE49-F238E27FC236}">
                <a16:creationId xmlns:a16="http://schemas.microsoft.com/office/drawing/2014/main" id="{E3ED47FF-20D6-5043-97D8-ACE6F7FA3C4A}"/>
              </a:ext>
            </a:extLst>
          </p:cNvPr>
          <p:cNvSpPr txBox="1">
            <a:spLocks/>
          </p:cNvSpPr>
          <p:nvPr/>
        </p:nvSpPr>
        <p:spPr>
          <a:xfrm>
            <a:off x="90250" y="3974440"/>
            <a:ext cx="2765014" cy="2071991"/>
          </a:xfrm>
          <a:prstGeom prst="rect">
            <a:avLst/>
          </a:prstGeom>
        </p:spPr>
        <p:txBody>
          <a:bodyPr>
            <a:normAutofit lnSpcReduction="10000"/>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57150" indent="0" defTabSz="914400">
              <a:spcBef>
                <a:spcPts val="600"/>
              </a:spcBef>
              <a:buNone/>
            </a:pPr>
            <a:r>
              <a:rPr lang="en-US" sz="1800" b="1" dirty="0"/>
              <a:t>Only Position</a:t>
            </a:r>
          </a:p>
          <a:p>
            <a:pPr defTabSz="914400">
              <a:spcBef>
                <a:spcPts val="600"/>
              </a:spcBef>
            </a:pPr>
            <a:r>
              <a:rPr lang="en-US" sz="1800" dirty="0"/>
              <a:t>Agent only observes its position</a:t>
            </a:r>
          </a:p>
          <a:p>
            <a:pPr defTabSz="914400">
              <a:spcBef>
                <a:spcPts val="600"/>
              </a:spcBef>
            </a:pPr>
            <a:r>
              <a:rPr lang="en-US" sz="1800" dirty="0"/>
              <a:t>Reward at target, penalize bad moves</a:t>
            </a:r>
          </a:p>
          <a:p>
            <a:pPr defTabSz="914400">
              <a:spcBef>
                <a:spcPts val="600"/>
              </a:spcBef>
            </a:pPr>
            <a:r>
              <a:rPr lang="en-US" sz="1800" dirty="0"/>
              <a:t>Easy to implement, doesn’t learn</a:t>
            </a:r>
          </a:p>
          <a:p>
            <a:pPr defTabSz="914400"/>
            <a:endParaRPr lang="en-US" sz="1400" dirty="0"/>
          </a:p>
        </p:txBody>
      </p:sp>
      <p:sp>
        <p:nvSpPr>
          <p:cNvPr id="49" name="Content Placeholder 5">
            <a:extLst>
              <a:ext uri="{FF2B5EF4-FFF2-40B4-BE49-F238E27FC236}">
                <a16:creationId xmlns:a16="http://schemas.microsoft.com/office/drawing/2014/main" id="{E7B7A770-292F-E2C7-1867-8821096657AB}"/>
              </a:ext>
            </a:extLst>
          </p:cNvPr>
          <p:cNvSpPr txBox="1">
            <a:spLocks/>
          </p:cNvSpPr>
          <p:nvPr/>
        </p:nvSpPr>
        <p:spPr>
          <a:xfrm>
            <a:off x="9178123" y="1537206"/>
            <a:ext cx="2765014" cy="2071991"/>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57150" indent="0">
              <a:spcBef>
                <a:spcPts val="600"/>
              </a:spcBef>
              <a:buNone/>
            </a:pPr>
            <a:r>
              <a:rPr lang="en-US" sz="1800" b="1" dirty="0"/>
              <a:t>Position with soft reward</a:t>
            </a:r>
          </a:p>
          <a:p>
            <a:pPr defTabSz="914400">
              <a:spcBef>
                <a:spcPts val="600"/>
              </a:spcBef>
            </a:pPr>
            <a:r>
              <a:rPr lang="en-US" sz="1800" dirty="0"/>
              <a:t>Agent only observes its position</a:t>
            </a:r>
          </a:p>
          <a:p>
            <a:pPr defTabSz="914400">
              <a:spcBef>
                <a:spcPts val="600"/>
              </a:spcBef>
            </a:pPr>
            <a:r>
              <a:rPr lang="en-US" sz="1800" dirty="0"/>
              <a:t>Only reward at target</a:t>
            </a:r>
          </a:p>
          <a:p>
            <a:pPr defTabSz="914400">
              <a:spcBef>
                <a:spcPts val="600"/>
              </a:spcBef>
            </a:pPr>
            <a:r>
              <a:rPr lang="en-US" sz="1800" dirty="0"/>
              <a:t>Easy to implement, easy to learn</a:t>
            </a:r>
          </a:p>
        </p:txBody>
      </p:sp>
      <p:graphicFrame>
        <p:nvGraphicFramePr>
          <p:cNvPr id="52" name="Table 51">
            <a:extLst>
              <a:ext uri="{FF2B5EF4-FFF2-40B4-BE49-F238E27FC236}">
                <a16:creationId xmlns:a16="http://schemas.microsoft.com/office/drawing/2014/main" id="{D70DE5AA-9EB0-B5BA-FC68-D624BAADB5F7}"/>
              </a:ext>
            </a:extLst>
          </p:cNvPr>
          <p:cNvGraphicFramePr>
            <a:graphicFrameLocks noGrp="1"/>
          </p:cNvGraphicFramePr>
          <p:nvPr>
            <p:extLst>
              <p:ext uri="{D42A27DB-BD31-4B8C-83A1-F6EECF244321}">
                <p14:modId xmlns:p14="http://schemas.microsoft.com/office/powerpoint/2010/main" val="946871384"/>
              </p:ext>
            </p:extLst>
          </p:nvPr>
        </p:nvGraphicFramePr>
        <p:xfrm>
          <a:off x="6371596" y="4015137"/>
          <a:ext cx="5210802" cy="2007809"/>
        </p:xfrm>
        <a:graphic>
          <a:graphicData uri="http://schemas.openxmlformats.org/drawingml/2006/table">
            <a:tbl>
              <a:tblPr firstRow="1" bandRow="1">
                <a:tableStyleId>{5C22544A-7EE6-4342-B048-85BDC9FD1C3A}</a:tableStyleId>
              </a:tblPr>
              <a:tblGrid>
                <a:gridCol w="1249238">
                  <a:extLst>
                    <a:ext uri="{9D8B030D-6E8A-4147-A177-3AD203B41FA5}">
                      <a16:colId xmlns:a16="http://schemas.microsoft.com/office/drawing/2014/main" val="2974990769"/>
                    </a:ext>
                  </a:extLst>
                </a:gridCol>
                <a:gridCol w="1980782">
                  <a:extLst>
                    <a:ext uri="{9D8B030D-6E8A-4147-A177-3AD203B41FA5}">
                      <a16:colId xmlns:a16="http://schemas.microsoft.com/office/drawing/2014/main" val="487299493"/>
                    </a:ext>
                  </a:extLst>
                </a:gridCol>
                <a:gridCol w="1980782">
                  <a:extLst>
                    <a:ext uri="{9D8B030D-6E8A-4147-A177-3AD203B41FA5}">
                      <a16:colId xmlns:a16="http://schemas.microsoft.com/office/drawing/2014/main" val="2420065051"/>
                    </a:ext>
                  </a:extLst>
                </a:gridCol>
              </a:tblGrid>
              <a:tr h="389601">
                <a:tc>
                  <a:txBody>
                    <a:bodyPr/>
                    <a:lstStyle/>
                    <a:p>
                      <a:endParaRPr lang="en-US" sz="1400" dirty="0"/>
                    </a:p>
                  </a:txBody>
                  <a:tcPr/>
                </a:tc>
                <a:tc>
                  <a:txBody>
                    <a:bodyPr/>
                    <a:lstStyle/>
                    <a:p>
                      <a:r>
                        <a:rPr lang="en-US" sz="1400" dirty="0"/>
                        <a:t>Training Time</a:t>
                      </a:r>
                    </a:p>
                  </a:txBody>
                  <a:tcPr/>
                </a:tc>
                <a:tc>
                  <a:txBody>
                    <a:bodyPr/>
                    <a:lstStyle/>
                    <a:p>
                      <a:r>
                        <a:rPr lang="en-US" sz="1400"/>
                        <a:t>Simulation Steps</a:t>
                      </a:r>
                    </a:p>
                  </a:txBody>
                  <a:tcPr/>
                </a:tc>
                <a:extLst>
                  <a:ext uri="{0D108BD9-81ED-4DB2-BD59-A6C34878D82A}">
                    <a16:rowId xmlns:a16="http://schemas.microsoft.com/office/drawing/2014/main" val="784441370"/>
                  </a:ext>
                </a:extLst>
              </a:tr>
              <a:tr h="550024">
                <a:tc>
                  <a:txBody>
                    <a:bodyPr/>
                    <a:lstStyle/>
                    <a:p>
                      <a:r>
                        <a:rPr lang="en-US" sz="1400"/>
                        <a:t>Regional awareness</a:t>
                      </a:r>
                    </a:p>
                  </a:txBody>
                  <a:tcPr/>
                </a:tc>
                <a:tc>
                  <a:txBody>
                    <a:bodyPr/>
                    <a:lstStyle/>
                    <a:p>
                      <a:pPr algn="ctr"/>
                      <a:r>
                        <a:rPr lang="en-US" sz="1400" dirty="0"/>
                        <a:t>1 minute</a:t>
                      </a:r>
                    </a:p>
                  </a:txBody>
                  <a:tcPr>
                    <a:solidFill>
                      <a:schemeClr val="accent1">
                        <a:lumMod val="20000"/>
                        <a:lumOff val="80000"/>
                      </a:schemeClr>
                    </a:solidFill>
                  </a:tcPr>
                </a:tc>
                <a:tc>
                  <a:txBody>
                    <a:bodyPr/>
                    <a:lstStyle/>
                    <a:p>
                      <a:pPr algn="ctr"/>
                      <a:r>
                        <a:rPr lang="en-US" sz="1400"/>
                        <a:t>132,000</a:t>
                      </a:r>
                    </a:p>
                  </a:txBody>
                  <a:tcPr>
                    <a:solidFill>
                      <a:schemeClr val="accent1">
                        <a:lumMod val="20000"/>
                        <a:lumOff val="80000"/>
                      </a:schemeClr>
                    </a:solidFill>
                  </a:tcPr>
                </a:tc>
                <a:extLst>
                  <a:ext uri="{0D108BD9-81ED-4DB2-BD59-A6C34878D82A}">
                    <a16:rowId xmlns:a16="http://schemas.microsoft.com/office/drawing/2014/main" val="2589861456"/>
                  </a:ext>
                </a:extLst>
              </a:tr>
              <a:tr h="550024">
                <a:tc>
                  <a:txBody>
                    <a:bodyPr/>
                    <a:lstStyle/>
                    <a:p>
                      <a:r>
                        <a:rPr lang="en-US" sz="1400"/>
                        <a:t>Only position</a:t>
                      </a:r>
                    </a:p>
                  </a:txBody>
                  <a:tcPr/>
                </a:tc>
                <a:tc>
                  <a:txBody>
                    <a:bodyPr/>
                    <a:lstStyle/>
                    <a:p>
                      <a:pPr algn="ctr"/>
                      <a:r>
                        <a:rPr lang="en-US" sz="1400" dirty="0"/>
                        <a:t>30 minutes</a:t>
                      </a:r>
                    </a:p>
                  </a:txBody>
                  <a:tcPr>
                    <a:solidFill>
                      <a:schemeClr val="accent1">
                        <a:lumMod val="20000"/>
                        <a:lumOff val="80000"/>
                      </a:schemeClr>
                    </a:solidFill>
                  </a:tcPr>
                </a:tc>
                <a:tc>
                  <a:txBody>
                    <a:bodyPr/>
                    <a:lstStyle/>
                    <a:p>
                      <a:pPr algn="ctr"/>
                      <a:r>
                        <a:rPr lang="en-US" sz="1400" dirty="0"/>
                        <a:t>2.5 million</a:t>
                      </a:r>
                    </a:p>
                  </a:txBody>
                  <a:tcPr>
                    <a:solidFill>
                      <a:schemeClr val="accent1">
                        <a:lumMod val="20000"/>
                        <a:lumOff val="80000"/>
                      </a:schemeClr>
                    </a:solidFill>
                  </a:tcPr>
                </a:tc>
                <a:extLst>
                  <a:ext uri="{0D108BD9-81ED-4DB2-BD59-A6C34878D82A}">
                    <a16:rowId xmlns:a16="http://schemas.microsoft.com/office/drawing/2014/main" val="2973963791"/>
                  </a:ext>
                </a:extLst>
              </a:tr>
              <a:tr h="427744">
                <a:tc>
                  <a:txBody>
                    <a:bodyPr/>
                    <a:lstStyle/>
                    <a:p>
                      <a:r>
                        <a:rPr lang="en-US" sz="1400" dirty="0"/>
                        <a:t>Position with soft reward</a:t>
                      </a:r>
                    </a:p>
                  </a:txBody>
                  <a:tcPr/>
                </a:tc>
                <a:tc>
                  <a:txBody>
                    <a:bodyPr/>
                    <a:lstStyle/>
                    <a:p>
                      <a:pPr algn="ctr"/>
                      <a:r>
                        <a:rPr lang="en-US" sz="1400" dirty="0"/>
                        <a:t>2 minutes</a:t>
                      </a:r>
                    </a:p>
                  </a:txBody>
                  <a:tcPr>
                    <a:solidFill>
                      <a:schemeClr val="accent1">
                        <a:lumMod val="20000"/>
                        <a:lumOff val="80000"/>
                      </a:schemeClr>
                    </a:solidFill>
                  </a:tcPr>
                </a:tc>
                <a:tc>
                  <a:txBody>
                    <a:bodyPr/>
                    <a:lstStyle/>
                    <a:p>
                      <a:pPr algn="ctr"/>
                      <a:r>
                        <a:rPr lang="en-US" sz="1400" dirty="0"/>
                        <a:t>300,000</a:t>
                      </a:r>
                    </a:p>
                  </a:txBody>
                  <a:tcPr>
                    <a:solidFill>
                      <a:schemeClr val="accent1">
                        <a:lumMod val="20000"/>
                        <a:lumOff val="80000"/>
                      </a:schemeClr>
                    </a:solidFill>
                  </a:tcPr>
                </a:tc>
                <a:extLst>
                  <a:ext uri="{0D108BD9-81ED-4DB2-BD59-A6C34878D82A}">
                    <a16:rowId xmlns:a16="http://schemas.microsoft.com/office/drawing/2014/main" val="2995080855"/>
                  </a:ext>
                </a:extLst>
              </a:tr>
            </a:tbl>
          </a:graphicData>
        </a:graphic>
      </p:graphicFrame>
      <p:sp>
        <p:nvSpPr>
          <p:cNvPr id="3" name="Rectangle 2">
            <a:extLst>
              <a:ext uri="{FF2B5EF4-FFF2-40B4-BE49-F238E27FC236}">
                <a16:creationId xmlns:a16="http://schemas.microsoft.com/office/drawing/2014/main" id="{B9B2E415-02FA-3BA2-E22A-B238EA2C1CEF}"/>
              </a:ext>
            </a:extLst>
          </p:cNvPr>
          <p:cNvSpPr/>
          <p:nvPr/>
        </p:nvSpPr>
        <p:spPr bwMode="auto">
          <a:xfrm>
            <a:off x="3328717" y="2673445"/>
            <a:ext cx="384994" cy="295461"/>
          </a:xfrm>
          <a:prstGeom prst="rect">
            <a:avLst/>
          </a:prstGeom>
          <a:noFill/>
          <a:ln w="19050">
            <a:solidFill>
              <a:srgbClr val="FFC000"/>
            </a:solidFill>
            <a:prstDash val="lgDash"/>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cxnSp>
        <p:nvCxnSpPr>
          <p:cNvPr id="4" name="Straight Arrow Connector 3">
            <a:extLst>
              <a:ext uri="{FF2B5EF4-FFF2-40B4-BE49-F238E27FC236}">
                <a16:creationId xmlns:a16="http://schemas.microsoft.com/office/drawing/2014/main" id="{CD42CFB0-3E2E-855D-0BD3-63F00CEF54C9}"/>
              </a:ext>
            </a:extLst>
          </p:cNvPr>
          <p:cNvCxnSpPr>
            <a:cxnSpLocks/>
          </p:cNvCxnSpPr>
          <p:nvPr/>
        </p:nvCxnSpPr>
        <p:spPr>
          <a:xfrm>
            <a:off x="6222734" y="2360115"/>
            <a:ext cx="501388" cy="411855"/>
          </a:xfrm>
          <a:prstGeom prst="straightConnector1">
            <a:avLst/>
          </a:prstGeom>
          <a:ln w="19050" cmpd="sng">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0839260C-3D3B-54CD-D8FD-260C799039AA}"/>
              </a:ext>
            </a:extLst>
          </p:cNvPr>
          <p:cNvSpPr/>
          <p:nvPr/>
        </p:nvSpPr>
        <p:spPr bwMode="auto">
          <a:xfrm>
            <a:off x="6710674" y="2757112"/>
            <a:ext cx="164096" cy="140653"/>
          </a:xfrm>
          <a:prstGeom prst="rect">
            <a:avLst/>
          </a:prstGeom>
          <a:noFill/>
          <a:ln w="19050">
            <a:solidFill>
              <a:srgbClr val="FFC000"/>
            </a:solidFill>
            <a:prstDash val="sysDash"/>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8" name="TextBox 7">
            <a:extLst>
              <a:ext uri="{FF2B5EF4-FFF2-40B4-BE49-F238E27FC236}">
                <a16:creationId xmlns:a16="http://schemas.microsoft.com/office/drawing/2014/main" id="{D5B70A93-EBF8-B553-ADC8-5D18571362E5}"/>
              </a:ext>
            </a:extLst>
          </p:cNvPr>
          <p:cNvSpPr txBox="1"/>
          <p:nvPr/>
        </p:nvSpPr>
        <p:spPr>
          <a:xfrm>
            <a:off x="5850166" y="2083331"/>
            <a:ext cx="526759" cy="276999"/>
          </a:xfrm>
          <a:prstGeom prst="rect">
            <a:avLst/>
          </a:prstGeom>
          <a:noFill/>
          <a:ln w="19050">
            <a:noFill/>
            <a:prstDash val="dash"/>
          </a:ln>
        </p:spPr>
        <p:txBody>
          <a:bodyPr wrap="square" rtlCol="0">
            <a:spAutoFit/>
          </a:bodyPr>
          <a:lstStyle/>
          <a:p>
            <a:pPr algn="ctr"/>
            <a:r>
              <a:rPr lang="en-US" sz="1200" dirty="0">
                <a:solidFill>
                  <a:srgbClr val="FFC000"/>
                </a:solidFill>
              </a:rPr>
              <a:t>(X,Y)</a:t>
            </a:r>
          </a:p>
        </p:txBody>
      </p:sp>
    </p:spTree>
    <p:extLst>
      <p:ext uri="{BB962C8B-B14F-4D97-AF65-F5344CB8AC3E}">
        <p14:creationId xmlns:p14="http://schemas.microsoft.com/office/powerpoint/2010/main" val="254336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Decision Field Of A Fully Converged Policy</a:t>
            </a:r>
          </a:p>
        </p:txBody>
      </p:sp>
      <p:sp>
        <p:nvSpPr>
          <p:cNvPr id="16" name="Content Placeholder 15"/>
          <p:cNvSpPr>
            <a:spLocks noGrp="1"/>
          </p:cNvSpPr>
          <p:nvPr>
            <p:ph idx="1"/>
          </p:nvPr>
        </p:nvSpPr>
        <p:spPr/>
        <p:txBody>
          <a:bodyPr/>
          <a:lstStyle/>
          <a:p>
            <a:r>
              <a:rPr lang="en-US" dirty="0"/>
              <a:t>Abmarl position-only maze</a:t>
            </a:r>
          </a:p>
          <a:p>
            <a:pPr lvl="1"/>
            <a:r>
              <a:rPr lang="en-US" dirty="0"/>
              <a:t>The policy is fully converged</a:t>
            </a:r>
          </a:p>
        </p:txBody>
      </p:sp>
      <p:sp>
        <p:nvSpPr>
          <p:cNvPr id="17" name="Content Placeholder 16"/>
          <p:cNvSpPr>
            <a:spLocks noGrp="1"/>
          </p:cNvSpPr>
          <p:nvPr>
            <p:ph idx="10"/>
          </p:nvPr>
        </p:nvSpPr>
        <p:spPr/>
        <p:txBody>
          <a:bodyPr/>
          <a:lstStyle/>
          <a:p>
            <a:r>
              <a:rPr lang="en-US" dirty="0"/>
              <a:t>Decision field of last checkpoint</a:t>
            </a:r>
          </a:p>
          <a:p>
            <a:pPr lvl="1"/>
            <a:r>
              <a:rPr lang="en-US" dirty="0"/>
              <a:t>Policy is well defined along agent’s preferred route</a:t>
            </a:r>
          </a:p>
        </p:txBody>
      </p:sp>
      <p:pic>
        <p:nvPicPr>
          <p:cNvPr id="2" name="position-only-vid">
            <a:hlinkClick r:id="" action="ppaction://media"/>
            <a:extLst>
              <a:ext uri="{FF2B5EF4-FFF2-40B4-BE49-F238E27FC236}">
                <a16:creationId xmlns:a16="http://schemas.microsoft.com/office/drawing/2014/main" id="{86C670A3-CE84-A70A-B02A-263A4080CFE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83460" y="2873769"/>
            <a:ext cx="4090443" cy="3222231"/>
          </a:xfrm>
          <a:prstGeom prst="rect">
            <a:avLst/>
          </a:prstGeom>
        </p:spPr>
      </p:pic>
      <p:pic>
        <p:nvPicPr>
          <p:cNvPr id="10" name="Picture 9">
            <a:extLst>
              <a:ext uri="{FF2B5EF4-FFF2-40B4-BE49-F238E27FC236}">
                <a16:creationId xmlns:a16="http://schemas.microsoft.com/office/drawing/2014/main" id="{7D66CDE3-BAF3-45B9-0D9D-A45A6217A6D1}"/>
              </a:ext>
            </a:extLst>
          </p:cNvPr>
          <p:cNvPicPr>
            <a:picLocks noChangeAspect="1"/>
          </p:cNvPicPr>
          <p:nvPr/>
        </p:nvPicPr>
        <p:blipFill>
          <a:blip r:embed="rId5"/>
          <a:stretch>
            <a:fillRect/>
          </a:stretch>
        </p:blipFill>
        <p:spPr>
          <a:xfrm>
            <a:off x="6805532" y="2915542"/>
            <a:ext cx="4263328" cy="3180458"/>
          </a:xfrm>
          <a:prstGeom prst="rect">
            <a:avLst/>
          </a:prstGeom>
        </p:spPr>
      </p:pic>
      <p:cxnSp>
        <p:nvCxnSpPr>
          <p:cNvPr id="12" name="Straight Connector 11">
            <a:extLst>
              <a:ext uri="{FF2B5EF4-FFF2-40B4-BE49-F238E27FC236}">
                <a16:creationId xmlns:a16="http://schemas.microsoft.com/office/drawing/2014/main" id="{C109D24E-0E67-F8EA-D168-D5333AAD0F9B}"/>
              </a:ext>
            </a:extLst>
          </p:cNvPr>
          <p:cNvCxnSpPr/>
          <p:nvPr/>
        </p:nvCxnSpPr>
        <p:spPr>
          <a:xfrm>
            <a:off x="7478486" y="5218611"/>
            <a:ext cx="470263"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0E83FB8-5B80-6344-D971-1D668D15AE86}"/>
              </a:ext>
            </a:extLst>
          </p:cNvPr>
          <p:cNvCxnSpPr>
            <a:cxnSpLocks/>
          </p:cNvCxnSpPr>
          <p:nvPr/>
        </p:nvCxnSpPr>
        <p:spPr>
          <a:xfrm flipV="1">
            <a:off x="7948749" y="4813663"/>
            <a:ext cx="529045" cy="404948"/>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514A189-5801-C418-A47A-8580D8C1E344}"/>
              </a:ext>
            </a:extLst>
          </p:cNvPr>
          <p:cNvCxnSpPr>
            <a:cxnSpLocks/>
          </p:cNvCxnSpPr>
          <p:nvPr/>
        </p:nvCxnSpPr>
        <p:spPr>
          <a:xfrm>
            <a:off x="8477794" y="4815840"/>
            <a:ext cx="531319"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1D0AE5A-1563-7493-673A-1780AE72088B}"/>
              </a:ext>
            </a:extLst>
          </p:cNvPr>
          <p:cNvCxnSpPr>
            <a:cxnSpLocks/>
          </p:cNvCxnSpPr>
          <p:nvPr/>
        </p:nvCxnSpPr>
        <p:spPr>
          <a:xfrm flipV="1">
            <a:off x="9009113" y="4664764"/>
            <a:ext cx="195943" cy="148899"/>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6C1EDDA-DD87-6661-614B-4C6C0EC1FDC7}"/>
              </a:ext>
            </a:extLst>
          </p:cNvPr>
          <p:cNvCxnSpPr>
            <a:cxnSpLocks/>
          </p:cNvCxnSpPr>
          <p:nvPr/>
        </p:nvCxnSpPr>
        <p:spPr>
          <a:xfrm flipV="1">
            <a:off x="9205056" y="3755571"/>
            <a:ext cx="0" cy="86868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73E6A30-D236-429E-3D53-B9040CF043E3}"/>
              </a:ext>
            </a:extLst>
          </p:cNvPr>
          <p:cNvCxnSpPr>
            <a:cxnSpLocks/>
          </p:cNvCxnSpPr>
          <p:nvPr/>
        </p:nvCxnSpPr>
        <p:spPr>
          <a:xfrm flipH="1" flipV="1">
            <a:off x="9009113" y="3590170"/>
            <a:ext cx="193862" cy="194052"/>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8A38EF7-6818-6818-4F57-CB4309EF205C}"/>
              </a:ext>
            </a:extLst>
          </p:cNvPr>
          <p:cNvCxnSpPr>
            <a:cxnSpLocks/>
          </p:cNvCxnSpPr>
          <p:nvPr/>
        </p:nvCxnSpPr>
        <p:spPr>
          <a:xfrm flipV="1">
            <a:off x="9007032" y="3382427"/>
            <a:ext cx="0" cy="215947"/>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A6B47E4-808C-E60C-A023-F1DAB5B4D5D9}"/>
              </a:ext>
            </a:extLst>
          </p:cNvPr>
          <p:cNvCxnSpPr>
            <a:cxnSpLocks/>
          </p:cNvCxnSpPr>
          <p:nvPr/>
        </p:nvCxnSpPr>
        <p:spPr>
          <a:xfrm flipH="1">
            <a:off x="9009113" y="3238531"/>
            <a:ext cx="157989" cy="143262"/>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F64E0C5-E778-5F01-3B69-290973A73575}"/>
              </a:ext>
            </a:extLst>
          </p:cNvPr>
          <p:cNvCxnSpPr>
            <a:cxnSpLocks/>
          </p:cNvCxnSpPr>
          <p:nvPr/>
        </p:nvCxnSpPr>
        <p:spPr>
          <a:xfrm flipH="1">
            <a:off x="9141168" y="3263926"/>
            <a:ext cx="1382970"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 name="5-Point Star 37">
            <a:extLst>
              <a:ext uri="{FF2B5EF4-FFF2-40B4-BE49-F238E27FC236}">
                <a16:creationId xmlns:a16="http://schemas.microsoft.com/office/drawing/2014/main" id="{D25017EB-46E8-B574-E704-3A89D222A1D3}"/>
              </a:ext>
            </a:extLst>
          </p:cNvPr>
          <p:cNvSpPr/>
          <p:nvPr/>
        </p:nvSpPr>
        <p:spPr bwMode="auto">
          <a:xfrm>
            <a:off x="10524138" y="3192590"/>
            <a:ext cx="163488" cy="142672"/>
          </a:xfrm>
          <a:prstGeom prst="star5">
            <a:avLst/>
          </a:prstGeom>
          <a:solidFill>
            <a:srgbClr val="FFFF00"/>
          </a:solidFill>
          <a:ln>
            <a:solidFill>
              <a:srgbClr val="FFC000"/>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236507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a:t>Successful distributed policy learning for JCATS maze via PPO</a:t>
            </a:r>
          </a:p>
        </p:txBody>
      </p:sp>
      <p:sp>
        <p:nvSpPr>
          <p:cNvPr id="16" name="Content Placeholder 15"/>
          <p:cNvSpPr>
            <a:spLocks noGrp="1"/>
          </p:cNvSpPr>
          <p:nvPr>
            <p:ph idx="1"/>
          </p:nvPr>
        </p:nvSpPr>
        <p:spPr>
          <a:xfrm>
            <a:off x="621101" y="1325477"/>
            <a:ext cx="5291328" cy="4776076"/>
          </a:xfrm>
        </p:spPr>
        <p:txBody>
          <a:bodyPr>
            <a:normAutofit/>
          </a:bodyPr>
          <a:lstStyle/>
          <a:p>
            <a:r>
              <a:rPr lang="en-US" dirty="0"/>
              <a:t>Results from training in RLLib</a:t>
            </a:r>
          </a:p>
          <a:p>
            <a:endParaRPr lang="en-US" dirty="0"/>
          </a:p>
          <a:p>
            <a:endParaRPr lang="en-US" dirty="0"/>
          </a:p>
          <a:p>
            <a:endParaRPr lang="en-US" dirty="0"/>
          </a:p>
          <a:p>
            <a:pPr marL="57150" indent="0">
              <a:buNone/>
            </a:pPr>
            <a:endParaRPr lang="en-US" dirty="0"/>
          </a:p>
          <a:p>
            <a:endParaRPr lang="en-US" dirty="0"/>
          </a:p>
          <a:p>
            <a:pPr lvl="1"/>
            <a:r>
              <a:rPr lang="en-US" dirty="0"/>
              <a:t>10 days, 4 nodes, and 256 data collectors =&gt; 61,440 core hours on HPC system</a:t>
            </a:r>
          </a:p>
          <a:p>
            <a:pPr lvl="1"/>
            <a:r>
              <a:rPr lang="en-US" dirty="0"/>
              <a:t>136M training steps</a:t>
            </a:r>
          </a:p>
        </p:txBody>
      </p:sp>
      <p:sp>
        <p:nvSpPr>
          <p:cNvPr id="17" name="Content Placeholder 16"/>
          <p:cNvSpPr>
            <a:spLocks noGrp="1"/>
          </p:cNvSpPr>
          <p:nvPr>
            <p:ph idx="10"/>
          </p:nvPr>
        </p:nvSpPr>
        <p:spPr>
          <a:xfrm>
            <a:off x="6291532" y="1325477"/>
            <a:ext cx="5291328" cy="2271712"/>
          </a:xfrm>
        </p:spPr>
        <p:txBody>
          <a:bodyPr>
            <a:normAutofit/>
          </a:bodyPr>
          <a:lstStyle/>
          <a:p>
            <a:r>
              <a:rPr lang="en-US" sz="2000"/>
              <a:t>Decision field after ~1hr</a:t>
            </a:r>
          </a:p>
        </p:txBody>
      </p:sp>
      <p:pic>
        <p:nvPicPr>
          <p:cNvPr id="2" name="rllib_update_fast">
            <a:hlinkClick r:id="" action="ppaction://media"/>
            <a:extLst>
              <a:ext uri="{FF2B5EF4-FFF2-40B4-BE49-F238E27FC236}">
                <a16:creationId xmlns:a16="http://schemas.microsoft.com/office/drawing/2014/main" id="{06B3B698-41DD-486B-170E-ED3CB595B62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27200" y="1820219"/>
            <a:ext cx="3171741" cy="2699353"/>
          </a:xfrm>
          <a:prstGeom prst="rect">
            <a:avLst/>
          </a:prstGeom>
        </p:spPr>
      </p:pic>
      <p:sp>
        <p:nvSpPr>
          <p:cNvPr id="3" name="5-Point Star 2">
            <a:extLst>
              <a:ext uri="{FF2B5EF4-FFF2-40B4-BE49-F238E27FC236}">
                <a16:creationId xmlns:a16="http://schemas.microsoft.com/office/drawing/2014/main" id="{97442AB8-C905-0229-0B80-582EEBD8A6DF}"/>
              </a:ext>
            </a:extLst>
          </p:cNvPr>
          <p:cNvSpPr/>
          <p:nvPr/>
        </p:nvSpPr>
        <p:spPr bwMode="auto">
          <a:xfrm>
            <a:off x="4655642" y="1862768"/>
            <a:ext cx="163839" cy="161844"/>
          </a:xfrm>
          <a:prstGeom prst="star5">
            <a:avLst/>
          </a:prstGeom>
          <a:solidFill>
            <a:srgbClr val="FFFF00"/>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4" name="Content Placeholder 16">
            <a:extLst>
              <a:ext uri="{FF2B5EF4-FFF2-40B4-BE49-F238E27FC236}">
                <a16:creationId xmlns:a16="http://schemas.microsoft.com/office/drawing/2014/main" id="{FFA7A393-0CB2-AF4B-B812-EBD1D4721622}"/>
              </a:ext>
            </a:extLst>
          </p:cNvPr>
          <p:cNvSpPr txBox="1">
            <a:spLocks/>
          </p:cNvSpPr>
          <p:nvPr/>
        </p:nvSpPr>
        <p:spPr>
          <a:xfrm>
            <a:off x="6291532" y="3829841"/>
            <a:ext cx="5291328" cy="2271712"/>
          </a:xfrm>
          <a:prstGeom prst="rect">
            <a:avLst/>
          </a:prstGeom>
        </p:spPr>
        <p:txBody>
          <a:bodyPr vert="horz" lIns="0" tIns="0" rIns="0" bIns="0" rtlCol="0">
            <a:normAutofit/>
          </a:bodyPr>
          <a:lstStyle>
            <a:lvl1pPr marL="285750" indent="-228600" algn="l" rtl="0" eaLnBrk="1" latinLnBrk="0" hangingPunct="1">
              <a:spcBef>
                <a:spcPts val="1200"/>
              </a:spcBef>
              <a:spcAft>
                <a:spcPts val="60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60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60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60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600"/>
              </a:spcAft>
              <a:buClrTx/>
              <a:buFont typeface="Arial"/>
              <a:buChar char="•"/>
              <a:tabLst>
                <a:tab pos="1200150" algn="l"/>
              </a:tabLst>
              <a:defRPr kumimoji="0" lang="en-US" sz="1600" kern="120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sz="2000"/>
              <a:t>Decision field after 10 days</a:t>
            </a:r>
          </a:p>
        </p:txBody>
      </p:sp>
      <p:pic>
        <p:nvPicPr>
          <p:cNvPr id="5" name="Picture 4">
            <a:extLst>
              <a:ext uri="{FF2B5EF4-FFF2-40B4-BE49-F238E27FC236}">
                <a16:creationId xmlns:a16="http://schemas.microsoft.com/office/drawing/2014/main" id="{9884A4B1-08E4-F8B5-A8B3-DECF53E7ECF0}"/>
              </a:ext>
            </a:extLst>
          </p:cNvPr>
          <p:cNvPicPr>
            <a:picLocks noChangeAspect="1"/>
          </p:cNvPicPr>
          <p:nvPr/>
        </p:nvPicPr>
        <p:blipFill>
          <a:blip r:embed="rId6"/>
          <a:stretch>
            <a:fillRect/>
          </a:stretch>
        </p:blipFill>
        <p:spPr>
          <a:xfrm>
            <a:off x="6515956" y="4124262"/>
            <a:ext cx="3015149" cy="2243705"/>
          </a:xfrm>
          <a:prstGeom prst="rect">
            <a:avLst/>
          </a:prstGeom>
        </p:spPr>
      </p:pic>
      <p:pic>
        <p:nvPicPr>
          <p:cNvPr id="6" name="Picture 5">
            <a:extLst>
              <a:ext uri="{FF2B5EF4-FFF2-40B4-BE49-F238E27FC236}">
                <a16:creationId xmlns:a16="http://schemas.microsoft.com/office/drawing/2014/main" id="{462D8A1C-1622-769A-CCE2-07A8A7FA6EB8}"/>
              </a:ext>
            </a:extLst>
          </p:cNvPr>
          <p:cNvPicPr>
            <a:picLocks noChangeAspect="1"/>
          </p:cNvPicPr>
          <p:nvPr/>
        </p:nvPicPr>
        <p:blipFill>
          <a:blip r:embed="rId7"/>
          <a:stretch>
            <a:fillRect/>
          </a:stretch>
        </p:blipFill>
        <p:spPr>
          <a:xfrm>
            <a:off x="6515956" y="1582895"/>
            <a:ext cx="3015150" cy="2195240"/>
          </a:xfrm>
          <a:prstGeom prst="rect">
            <a:avLst/>
          </a:prstGeom>
        </p:spPr>
      </p:pic>
    </p:spTree>
    <p:extLst>
      <p:ext uri="{BB962C8B-B14F-4D97-AF65-F5344CB8AC3E}">
        <p14:creationId xmlns:p14="http://schemas.microsoft.com/office/powerpoint/2010/main" val="255540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059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4" id="{7F5D5172-1F7E-D846-A9E1-BEAB071B2E53}" vid="{90A3A679-CD9F-E24F-8E06-2B776B3EE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2015_PPT_UNC_V7</Template>
  <TotalTime>11414</TotalTime>
  <Words>612</Words>
  <Application>Microsoft Macintosh PowerPoint</Application>
  <PresentationFormat>Widescreen</PresentationFormat>
  <Paragraphs>99</Paragraphs>
  <Slides>9</Slides>
  <Notes>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Lucida Grande</vt:lpstr>
      <vt:lpstr>Open Sans</vt:lpstr>
      <vt:lpstr>Wingdings</vt:lpstr>
      <vt:lpstr>Wingdings 2</vt:lpstr>
      <vt:lpstr>2015_PPT_UNC_V7.06 (1)</vt:lpstr>
      <vt:lpstr>AI-enabled conflict simulation</vt:lpstr>
      <vt:lpstr>JCATS – Joint Conflict And Tactical Simulation Simulating real conflict scenarios in real time with real data </vt:lpstr>
      <vt:lpstr>Policy Client infrastructure enables JCATS to connect with external (RL) libraries</vt:lpstr>
      <vt:lpstr>Scalable Training With RLLib</vt:lpstr>
      <vt:lpstr>Using Abmarl as a JCATS proxy provides rapid insight to RL experiment design</vt:lpstr>
      <vt:lpstr>Abmarl experiments were critical for balancing JCATS implementation complexity with learnability of environment</vt:lpstr>
      <vt:lpstr>Decision Field Of A Fully Converged Policy</vt:lpstr>
      <vt:lpstr>Successful distributed policy learning for JCATS maze via PPO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Rusu, Ephraim</dc:creator>
  <cp:lastModifiedBy>Rusu, Ephraim</cp:lastModifiedBy>
  <cp:revision>18</cp:revision>
  <cp:lastPrinted>2018-03-02T18:21:35Z</cp:lastPrinted>
  <dcterms:created xsi:type="dcterms:W3CDTF">2023-06-26T19:36:39Z</dcterms:created>
  <dcterms:modified xsi:type="dcterms:W3CDTF">2023-07-06T20:18:56Z</dcterms:modified>
</cp:coreProperties>
</file>