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ate Placeholder 3"/>
          <p:cNvSpPr txBox="1"/>
          <p:nvPr/>
        </p:nvSpPr>
        <p:spPr>
          <a:xfrm>
            <a:off x="21900148" y="13216213"/>
            <a:ext cx="1623322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b="1" sz="22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Soumi De</a:t>
            </a:r>
          </a:p>
        </p:txBody>
      </p:sp>
      <p:pic>
        <p:nvPicPr>
          <p:cNvPr id="1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63306" y="12975370"/>
            <a:ext cx="2615185" cy="51141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9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9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881790" y="13022763"/>
            <a:ext cx="2615185" cy="51141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Date Placeholder 3"/>
          <p:cNvSpPr txBox="1"/>
          <p:nvPr/>
        </p:nvSpPr>
        <p:spPr>
          <a:xfrm>
            <a:off x="22098238" y="13201032"/>
            <a:ext cx="1623323" cy="65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b="1" sz="22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Soumi De</a:t>
            </a:r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628711" y="13316151"/>
            <a:ext cx="210469" cy="197384"/>
          </a:xfrm>
          <a:prstGeom prst="rect">
            <a:avLst/>
          </a:prstGeom>
        </p:spPr>
        <p:txBody>
          <a:bodyPr lIns="0" tIns="0" rIns="0" bIns="0" anchor="t"/>
          <a:lstStyle>
            <a:lvl1pPr algn="r" defTabSz="914400"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5" name="Date Placeholder 3"/>
          <p:cNvSpPr txBox="1"/>
          <p:nvPr/>
        </p:nvSpPr>
        <p:spPr>
          <a:xfrm>
            <a:off x="21773148" y="13089213"/>
            <a:ext cx="1623322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b="1" sz="22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Soumi De</a:t>
            </a:r>
          </a:p>
        </p:txBody>
      </p:sp>
      <p:sp>
        <p:nvSpPr>
          <p:cNvPr id="156" name="Body Level One…"/>
          <p:cNvSpPr txBox="1"/>
          <p:nvPr>
            <p:ph type="body" sz="quarter" idx="1" hasCustomPrompt="1"/>
          </p:nvPr>
        </p:nvSpPr>
        <p:spPr>
          <a:xfrm>
            <a:off x="4236720" y="1219200"/>
            <a:ext cx="15988110" cy="1784417"/>
          </a:xfrm>
          <a:prstGeom prst="rect">
            <a:avLst/>
          </a:prstGeom>
        </p:spPr>
        <p:txBody>
          <a:bodyPr lIns="0" tIns="0" rIns="0" bIns="0"/>
          <a:lstStyle>
            <a:lvl1pPr marL="0" indent="0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30186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687387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371600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add a brief slide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7" name="Text Placeholder 2"/>
          <p:cNvSpPr/>
          <p:nvPr>
            <p:ph type="body" idx="21" hasCustomPrompt="1"/>
          </p:nvPr>
        </p:nvSpPr>
        <p:spPr>
          <a:xfrm>
            <a:off x="4236720" y="3047997"/>
            <a:ext cx="15988108" cy="8869682"/>
          </a:xfrm>
          <a:prstGeom prst="rect">
            <a:avLst/>
          </a:prstGeom>
        </p:spPr>
        <p:txBody>
          <a:bodyPr lIns="0" tIns="0" rIns="0" bIns="0"/>
          <a:lstStyle>
            <a:lvl1pPr marL="460376" indent="-460376" defTabSz="1371600">
              <a:lnSpc>
                <a:spcPct val="100000"/>
              </a:lnSpc>
              <a:spcBef>
                <a:spcPts val="1200"/>
              </a:spcBef>
              <a:buSzPct val="100000"/>
              <a:buFont typeface="Arial"/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add first bullet
Second level
Third level
Fourth level</a:t>
            </a:r>
          </a:p>
        </p:txBody>
      </p:sp>
      <p:sp>
        <p:nvSpPr>
          <p:cNvPr id="158" name="Rectangle"/>
          <p:cNvSpPr/>
          <p:nvPr/>
        </p:nvSpPr>
        <p:spPr>
          <a:xfrm>
            <a:off x="4146113" y="12679000"/>
            <a:ext cx="2780110" cy="8395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59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181332" y="12943157"/>
            <a:ext cx="2615185" cy="511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000F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20554556" y="12999639"/>
            <a:ext cx="210469" cy="197385"/>
          </a:xfrm>
          <a:prstGeom prst="rect">
            <a:avLst/>
          </a:prstGeom>
        </p:spPr>
        <p:txBody>
          <a:bodyPr lIns="0" tIns="0" rIns="0" bIns="0" anchor="t"/>
          <a:lstStyle>
            <a:lvl1pPr algn="r" defTabSz="914400"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67" name="Date Placeholder 3"/>
          <p:cNvSpPr txBox="1"/>
          <p:nvPr/>
        </p:nvSpPr>
        <p:spPr>
          <a:xfrm>
            <a:off x="19190197" y="13002768"/>
            <a:ext cx="1219829" cy="400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sz="14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4/5/21</a:t>
            </a:r>
          </a:p>
        </p:txBody>
      </p:sp>
      <p:pic>
        <p:nvPicPr>
          <p:cNvPr id="16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8976" y="12843068"/>
            <a:ext cx="2615184" cy="5114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rcRect l="45455" t="0" r="0" b="0"/>
          <a:stretch>
            <a:fillRect/>
          </a:stretch>
        </p:blipFill>
        <p:spPr>
          <a:xfrm>
            <a:off x="8649185" y="597534"/>
            <a:ext cx="12686818" cy="1308318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lick to add title of presentation"/>
          <p:cNvSpPr txBox="1"/>
          <p:nvPr>
            <p:ph type="title" hasCustomPrompt="1"/>
          </p:nvPr>
        </p:nvSpPr>
        <p:spPr>
          <a:xfrm>
            <a:off x="4236720" y="3963744"/>
            <a:ext cx="7660641" cy="3118803"/>
          </a:xfrm>
          <a:prstGeom prst="rect">
            <a:avLst/>
          </a:prstGeom>
        </p:spPr>
        <p:txBody>
          <a:bodyPr lIns="0" tIns="0" rIns="0" bIns="0"/>
          <a:lstStyle>
            <a:lvl1pPr defTabSz="1371600">
              <a:lnSpc>
                <a:spcPct val="100000"/>
              </a:lnSpc>
              <a:defRPr spc="0" sz="4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add title of presentation</a:t>
            </a:r>
          </a:p>
        </p:txBody>
      </p:sp>
      <p:sp>
        <p:nvSpPr>
          <p:cNvPr id="171" name="Body Level One…"/>
          <p:cNvSpPr txBox="1"/>
          <p:nvPr>
            <p:ph type="body" sz="quarter" idx="1" hasCustomPrompt="1"/>
          </p:nvPr>
        </p:nvSpPr>
        <p:spPr>
          <a:xfrm>
            <a:off x="4236720" y="7123492"/>
            <a:ext cx="7660641" cy="1293707"/>
          </a:xfrm>
          <a:prstGeom prst="rect">
            <a:avLst/>
          </a:prstGeom>
        </p:spPr>
        <p:txBody>
          <a:bodyPr lIns="0" tIns="0" rIns="0" bIns="0"/>
          <a:lstStyle>
            <a:lvl1pPr marL="0" indent="0" defTabSz="13716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42900" defTabSz="13716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685800" defTabSz="13716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028700" defTabSz="13716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371600" defTabSz="13716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add presenter or presenting org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72" name="Text Placeholder 7"/>
          <p:cNvSpPr/>
          <p:nvPr>
            <p:ph type="body" sz="quarter" idx="21" hasCustomPrompt="1"/>
          </p:nvPr>
        </p:nvSpPr>
        <p:spPr>
          <a:xfrm>
            <a:off x="4236719" y="8792340"/>
            <a:ext cx="5428211" cy="649625"/>
          </a:xfrm>
          <a:prstGeom prst="rect">
            <a:avLst/>
          </a:prstGeom>
        </p:spPr>
        <p:txBody>
          <a:bodyPr lIns="0" tIns="0" rIns="0" bIns="0"/>
          <a:lstStyle>
            <a:lvl1pPr marL="444500" indent="-436562" defTabSz="1371600">
              <a:lnSpc>
                <a:spcPct val="100000"/>
              </a:lnSpc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add the date of the presentation</a:t>
            </a:r>
          </a:p>
        </p:txBody>
      </p:sp>
      <p:sp>
        <p:nvSpPr>
          <p:cNvPr id="173" name="Text Placeholder 4"/>
          <p:cNvSpPr/>
          <p:nvPr>
            <p:ph type="body" sz="quarter" idx="22" hasCustomPrompt="1"/>
          </p:nvPr>
        </p:nvSpPr>
        <p:spPr>
          <a:xfrm>
            <a:off x="4236720" y="11040326"/>
            <a:ext cx="5194301" cy="1011765"/>
          </a:xfrm>
          <a:prstGeom prst="rect">
            <a:avLst/>
          </a:prstGeom>
        </p:spPr>
        <p:txBody>
          <a:bodyPr lIns="0" tIns="0" rIns="0" bIns="0"/>
          <a:lstStyle>
            <a:lvl1pPr marL="444500" indent="-436562" defTabSz="1371600">
              <a:lnSpc>
                <a:spcPct val="100000"/>
              </a:lnSpc>
              <a:spcBef>
                <a:spcPts val="0"/>
              </a:spcBef>
              <a:buSzTx/>
              <a:buNone/>
              <a:defRPr sz="20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add LA-UR number</a:t>
            </a:r>
          </a:p>
        </p:txBody>
      </p:sp>
      <p:sp>
        <p:nvSpPr>
          <p:cNvPr id="174" name="TextBox 14"/>
          <p:cNvSpPr txBox="1"/>
          <p:nvPr/>
        </p:nvSpPr>
        <p:spPr>
          <a:xfrm>
            <a:off x="5542759" y="13009179"/>
            <a:ext cx="7776520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914400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Managed by Triad National Security, LLC, for the U.S. Department of Energy’s NNSA.</a:t>
            </a:r>
          </a:p>
        </p:txBody>
      </p:sp>
      <p:pic>
        <p:nvPicPr>
          <p:cNvPr id="175" name="Picture 16" descr="Picture 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22531" y="933447"/>
            <a:ext cx="5914739" cy="1731693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Rectangle 3"/>
          <p:cNvSpPr/>
          <p:nvPr/>
        </p:nvSpPr>
        <p:spPr>
          <a:xfrm>
            <a:off x="3695700" y="12277011"/>
            <a:ext cx="1847058" cy="1140055"/>
          </a:xfrm>
          <a:prstGeom prst="rect">
            <a:avLst/>
          </a:prstGeom>
          <a:solidFill>
            <a:srgbClr val="000F7E"/>
          </a:solidFill>
          <a:ln w="12700">
            <a:miter lim="400000"/>
          </a:ln>
        </p:spPr>
        <p:txBody>
          <a:bodyPr tIns="91439" bIns="91439" anchor="ctr"/>
          <a:lstStyle/>
          <a:p>
            <a:pPr defTabSz="914400"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77" name="Picture 10" descr="Picture 1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36720" y="12752674"/>
            <a:ext cx="1180765" cy="566009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lide Number Placeholder 3"/>
          <p:cNvSpPr txBox="1"/>
          <p:nvPr/>
        </p:nvSpPr>
        <p:spPr>
          <a:xfrm>
            <a:off x="20330160" y="13002768"/>
            <a:ext cx="440969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sz="14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  </a:t>
            </a:r>
          </a:p>
        </p:txBody>
      </p:sp>
      <p:sp>
        <p:nvSpPr>
          <p:cNvPr id="179" name="Date Placeholder 3"/>
          <p:cNvSpPr txBox="1"/>
          <p:nvPr/>
        </p:nvSpPr>
        <p:spPr>
          <a:xfrm>
            <a:off x="19196304" y="13002768"/>
            <a:ext cx="1219829" cy="197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sz="14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07/17/2023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/>
          <p:nvPr>
            <p:ph type="sldNum" sz="quarter" idx="2"/>
          </p:nvPr>
        </p:nvSpPr>
        <p:spPr>
          <a:xfrm>
            <a:off x="12628711" y="13316151"/>
            <a:ext cx="210469" cy="197384"/>
          </a:xfrm>
          <a:prstGeom prst="rect">
            <a:avLst/>
          </a:prstGeom>
        </p:spPr>
        <p:txBody>
          <a:bodyPr lIns="0" tIns="0" rIns="0" bIns="0" anchor="t"/>
          <a:lstStyle>
            <a:lvl1pPr algn="r" defTabSz="914400"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87" name="Date Placeholder 3"/>
          <p:cNvSpPr txBox="1"/>
          <p:nvPr/>
        </p:nvSpPr>
        <p:spPr>
          <a:xfrm>
            <a:off x="21998545" y="13151882"/>
            <a:ext cx="1492065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b="1" sz="22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Soumi De</a:t>
            </a:r>
          </a:p>
        </p:txBody>
      </p:sp>
      <p:sp>
        <p:nvSpPr>
          <p:cNvPr id="188" name="Body Level One…"/>
          <p:cNvSpPr txBox="1"/>
          <p:nvPr>
            <p:ph type="body" sz="quarter" idx="1" hasCustomPrompt="1"/>
          </p:nvPr>
        </p:nvSpPr>
        <p:spPr>
          <a:xfrm>
            <a:off x="4236720" y="1219200"/>
            <a:ext cx="15988110" cy="1784417"/>
          </a:xfrm>
          <a:prstGeom prst="rect">
            <a:avLst/>
          </a:prstGeom>
        </p:spPr>
        <p:txBody>
          <a:bodyPr lIns="0" tIns="0" rIns="0" bIns="0"/>
          <a:lstStyle>
            <a:lvl1pPr marL="0" indent="0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30186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687387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371600" defTabSz="1371600">
              <a:lnSpc>
                <a:spcPct val="100000"/>
              </a:lnSpc>
              <a:spcBef>
                <a:spcPts val="0"/>
              </a:spcBef>
              <a:buSzTx/>
              <a:buNone/>
              <a:defRPr b="1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Click to add a brief slide 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9" name="Text Placeholder 2"/>
          <p:cNvSpPr/>
          <p:nvPr>
            <p:ph type="body" idx="21" hasCustomPrompt="1"/>
          </p:nvPr>
        </p:nvSpPr>
        <p:spPr>
          <a:xfrm>
            <a:off x="4236720" y="3047997"/>
            <a:ext cx="15988108" cy="8869682"/>
          </a:xfrm>
          <a:prstGeom prst="rect">
            <a:avLst/>
          </a:prstGeom>
        </p:spPr>
        <p:txBody>
          <a:bodyPr lIns="0" tIns="0" rIns="0" bIns="0"/>
          <a:lstStyle>
            <a:lvl1pPr marL="460376" indent="-460376" defTabSz="1371600">
              <a:lnSpc>
                <a:spcPct val="100000"/>
              </a:lnSpc>
              <a:spcBef>
                <a:spcPts val="1200"/>
              </a:spcBef>
              <a:buSzPct val="100000"/>
              <a:buFont typeface="Arial"/>
              <a:defRPr sz="36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Click to add first bullet
Second level
Third level
Fourth level</a:t>
            </a:r>
          </a:p>
        </p:txBody>
      </p:sp>
      <p:sp>
        <p:nvSpPr>
          <p:cNvPr id="190" name="Rectangle"/>
          <p:cNvSpPr/>
          <p:nvPr/>
        </p:nvSpPr>
        <p:spPr>
          <a:xfrm>
            <a:off x="4146113" y="12679000"/>
            <a:ext cx="2780110" cy="8395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91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068238" y="12842988"/>
            <a:ext cx="2615185" cy="511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6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6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6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5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2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3" name="Date Placeholder 3"/>
          <p:cNvSpPr txBox="1"/>
          <p:nvPr/>
        </p:nvSpPr>
        <p:spPr>
          <a:xfrm>
            <a:off x="21900148" y="13216213"/>
            <a:ext cx="1623322" cy="65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defTabSz="914400">
              <a:defRPr b="1" sz="2200">
                <a:solidFill>
                  <a:srgbClr val="A6A6A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Soumi De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2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5.png"/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2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3"/>
          <p:cNvSpPr txBox="1"/>
          <p:nvPr>
            <p:ph type="sldNum" sz="quarter" idx="2"/>
          </p:nvPr>
        </p:nvSpPr>
        <p:spPr>
          <a:xfrm>
            <a:off x="20638022" y="12999639"/>
            <a:ext cx="127001" cy="1973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1" name="Subtitle 18"/>
          <p:cNvSpPr txBox="1"/>
          <p:nvPr>
            <p:ph type="body" sz="quarter" idx="1"/>
          </p:nvPr>
        </p:nvSpPr>
        <p:spPr>
          <a:xfrm>
            <a:off x="4246909" y="5740526"/>
            <a:ext cx="9510825" cy="2797137"/>
          </a:xfrm>
          <a:prstGeom prst="rect">
            <a:avLst/>
          </a:prstGeom>
        </p:spPr>
        <p:txBody>
          <a:bodyPr/>
          <a:lstStyle/>
          <a:p>
            <a:pPr defTabSz="1069847">
              <a:defRPr sz="4524"/>
            </a:pPr>
            <a:r>
              <a:t>Soumi De</a:t>
            </a:r>
          </a:p>
          <a:p>
            <a:pPr defTabSz="1069847">
              <a:defRPr sz="3275"/>
            </a:pPr>
            <a:r>
              <a:t>Los Alamos National Laboratory</a:t>
            </a:r>
          </a:p>
          <a:p>
            <a:pPr defTabSz="1069847">
              <a:defRPr sz="3275"/>
            </a:pPr>
          </a:p>
          <a:p>
            <a:pPr defTabSz="1069847">
              <a:defRPr sz="3120"/>
            </a:pPr>
            <a:r>
              <a:t>In collaboration with: Marc Klasky &amp; Oleg Korobkin</a:t>
            </a:r>
          </a:p>
          <a:p>
            <a:pPr defTabSz="1069847">
              <a:defRPr sz="1871"/>
            </a:pPr>
          </a:p>
        </p:txBody>
      </p:sp>
      <p:sp>
        <p:nvSpPr>
          <p:cNvPr id="202" name="Text Placeholder 19"/>
          <p:cNvSpPr/>
          <p:nvPr>
            <p:ph type="body" idx="21"/>
          </p:nvPr>
        </p:nvSpPr>
        <p:spPr>
          <a:xfrm>
            <a:off x="4189595" y="10558188"/>
            <a:ext cx="5428211" cy="6496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2000"/>
            </a:lvl1pPr>
          </a:lstStyle>
          <a:p>
            <a:pPr/>
            <a:r>
              <a:t>Sandia National Lab MLDL conference 2023</a:t>
            </a:r>
          </a:p>
        </p:txBody>
      </p:sp>
      <p:sp>
        <p:nvSpPr>
          <p:cNvPr id="203" name="Text Placeholder 20"/>
          <p:cNvSpPr/>
          <p:nvPr>
            <p:ph type="body" idx="22"/>
          </p:nvPr>
        </p:nvSpPr>
        <p:spPr>
          <a:xfrm>
            <a:off x="4202863" y="11236529"/>
            <a:ext cx="5914739" cy="101176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LA-UR-23-27282</a:t>
            </a:r>
          </a:p>
        </p:txBody>
      </p:sp>
      <p:sp>
        <p:nvSpPr>
          <p:cNvPr id="204" name="Title 17"/>
          <p:cNvSpPr txBox="1"/>
          <p:nvPr>
            <p:ph type="title"/>
          </p:nvPr>
        </p:nvSpPr>
        <p:spPr>
          <a:xfrm>
            <a:off x="4236719" y="3760544"/>
            <a:ext cx="13985876" cy="224345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Parameter estimation using statistical machine learning for dynamic radiography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lide Number Placeholder 3"/>
          <p:cNvSpPr txBox="1"/>
          <p:nvPr>
            <p:ph type="sldNum" sz="quarter" idx="2"/>
          </p:nvPr>
        </p:nvSpPr>
        <p:spPr>
          <a:xfrm>
            <a:off x="12628711" y="13316151"/>
            <a:ext cx="210469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9" name="Text Placeholder 1"/>
          <p:cNvSpPr txBox="1"/>
          <p:nvPr>
            <p:ph type="body" sz="quarter" idx="1"/>
          </p:nvPr>
        </p:nvSpPr>
        <p:spPr>
          <a:xfrm>
            <a:off x="2319467" y="908929"/>
            <a:ext cx="19453021" cy="1784417"/>
          </a:xfrm>
          <a:prstGeom prst="rect">
            <a:avLst/>
          </a:prstGeom>
        </p:spPr>
        <p:txBody>
          <a:bodyPr/>
          <a:lstStyle/>
          <a:p>
            <a:pPr/>
            <a:r>
              <a:t>Probabilistic network: includes aleatoric uncertainties</a:t>
            </a:r>
          </a:p>
        </p:txBody>
      </p:sp>
      <p:sp>
        <p:nvSpPr>
          <p:cNvPr id="310" name="Now the network outputs not just a point from   but a probability distribution capturing training data characteristics.…"/>
          <p:cNvSpPr txBox="1"/>
          <p:nvPr/>
        </p:nvSpPr>
        <p:spPr>
          <a:xfrm>
            <a:off x="2822072" y="2334605"/>
            <a:ext cx="17275468" cy="166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Now the network outputs not just a point from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but a probability distribution capturing training data characteristics.</a:t>
            </a: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Such a network includes aleatoric uncertainties implemented in this work.</a:t>
            </a:r>
          </a:p>
        </p:txBody>
      </p:sp>
      <p:pic>
        <p:nvPicPr>
          <p:cNvPr id="311" name="Screen Shot 2022-06-26 at 9.58.01 PM.png" descr="Screen Shot 2022-06-26 at 9.58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4784" y="5369747"/>
            <a:ext cx="10030683" cy="6007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Screen Shot 2022-06-26 at 9.58.08 PM.png" descr="Screen Shot 2022-06-26 at 9.58.0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44804" y="6103058"/>
            <a:ext cx="10951428" cy="4140840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probabilistic neural network"/>
          <p:cNvSpPr txBox="1"/>
          <p:nvPr/>
        </p:nvSpPr>
        <p:spPr>
          <a:xfrm>
            <a:off x="16137514" y="10765343"/>
            <a:ext cx="4566008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probabilistic neural network</a:t>
            </a:r>
          </a:p>
        </p:txBody>
      </p:sp>
      <p:sp>
        <p:nvSpPr>
          <p:cNvPr id="314" name="deterministic neural network"/>
          <p:cNvSpPr txBox="1"/>
          <p:nvPr/>
        </p:nvSpPr>
        <p:spPr>
          <a:xfrm>
            <a:off x="4331079" y="10765343"/>
            <a:ext cx="4698093" cy="48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b="1" sz="3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deterministic neural network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rminator"/>
          <p:cNvSpPr/>
          <p:nvPr/>
        </p:nvSpPr>
        <p:spPr>
          <a:xfrm>
            <a:off x="17636869" y="8414652"/>
            <a:ext cx="3472631" cy="1736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70B8"/>
            </a:solidFill>
            <a:miter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17" name="Slide Number Placeholder 3"/>
          <p:cNvSpPr txBox="1"/>
          <p:nvPr>
            <p:ph type="sldNum" sz="quarter" idx="2"/>
          </p:nvPr>
        </p:nvSpPr>
        <p:spPr>
          <a:xfrm>
            <a:off x="12641907" y="13316151"/>
            <a:ext cx="197273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18" name="Text Placeholder 1"/>
          <p:cNvSpPr txBox="1"/>
          <p:nvPr>
            <p:ph type="body" sz="quarter" idx="1"/>
          </p:nvPr>
        </p:nvSpPr>
        <p:spPr>
          <a:xfrm>
            <a:off x="2058802" y="932626"/>
            <a:ext cx="17415659" cy="749922"/>
          </a:xfrm>
          <a:prstGeom prst="rect">
            <a:avLst/>
          </a:prstGeom>
        </p:spPr>
        <p:txBody>
          <a:bodyPr/>
          <a:lstStyle/>
          <a:p>
            <a:pPr/>
            <a:r>
              <a:t>Inverse model: for mapping features to parameters</a:t>
            </a:r>
          </a:p>
        </p:txBody>
      </p:sp>
      <p:sp>
        <p:nvSpPr>
          <p:cNvPr id="319" name="We solve the inverse problem using a probabilistic neural network capturing aleatoric uncertainties…"/>
          <p:cNvSpPr txBox="1"/>
          <p:nvPr/>
        </p:nvSpPr>
        <p:spPr>
          <a:xfrm>
            <a:off x="1876270" y="2590835"/>
            <a:ext cx="12154850" cy="554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We solve the inverse problem using a probabilistic neural network capturing aleatoric uncertainties</a:t>
            </a:r>
          </a:p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 final layer of the network turns the output into a probability distribution, assumed to be a multivariate normal distribution</a:t>
            </a:r>
          </a:p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Loss function is the “negative log likelihood” distribution for the given training data</a:t>
            </a:r>
          </a:p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Minimizing the negative log likelihood</a:t>
            </a:r>
            <a:r>
              <a:t> is equivalent to </a:t>
            </a:r>
            <a:r>
              <a:rPr b="1"/>
              <a:t>maximizing the likelihood</a:t>
            </a:r>
            <a:r>
              <a:t> of observing the true data</a:t>
            </a:r>
          </a:p>
        </p:txBody>
      </p:sp>
      <p:pic>
        <p:nvPicPr>
          <p:cNvPr id="320" name="Screen Shot 2022-06-13 at 10.52.53 PM.png" descr="Screen Shot 2022-06-13 at 10.52.53 PM.png"/>
          <p:cNvPicPr>
            <a:picLocks noChangeAspect="1"/>
          </p:cNvPicPr>
          <p:nvPr/>
        </p:nvPicPr>
        <p:blipFill>
          <a:blip r:embed="rId2">
            <a:extLst/>
          </a:blip>
          <a:srcRect l="0" t="9801" r="0" b="0"/>
          <a:stretch>
            <a:fillRect/>
          </a:stretch>
        </p:blipFill>
        <p:spPr>
          <a:xfrm>
            <a:off x="15241119" y="3174368"/>
            <a:ext cx="8035715" cy="4604671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Arrow"/>
          <p:cNvSpPr/>
          <p:nvPr/>
        </p:nvSpPr>
        <p:spPr>
          <a:xfrm rot="5400000">
            <a:off x="19029590" y="7865739"/>
            <a:ext cx="687187" cy="233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126" y="6640"/>
                </a:moveTo>
                <a:lnTo>
                  <a:pt x="14126" y="0"/>
                </a:lnTo>
                <a:lnTo>
                  <a:pt x="21600" y="10800"/>
                </a:lnTo>
                <a:lnTo>
                  <a:pt x="14126" y="21600"/>
                </a:lnTo>
                <a:lnTo>
                  <a:pt x="14126" y="14960"/>
                </a:lnTo>
                <a:lnTo>
                  <a:pt x="0" y="14960"/>
                </a:lnTo>
                <a:lnTo>
                  <a:pt x="0" y="6640"/>
                </a:lnTo>
                <a:close/>
              </a:path>
            </a:pathLst>
          </a:custGeom>
          <a:solidFill>
            <a:srgbClr val="005A93"/>
          </a:solidFill>
          <a:ln w="12700">
            <a:solidFill>
              <a:srgbClr val="00A963"/>
            </a:solidFill>
            <a:miter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2" name="minimize loss:…"/>
          <p:cNvSpPr txBox="1"/>
          <p:nvPr/>
        </p:nvSpPr>
        <p:spPr>
          <a:xfrm>
            <a:off x="17885140" y="8752215"/>
            <a:ext cx="2976087" cy="106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b="1" sz="3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minimize loss:</a:t>
            </a:r>
          </a:p>
          <a:p>
            <a:pPr defTabSz="914400">
              <a:defRPr b="1" sz="3100">
                <a:solidFill>
                  <a:srgbClr val="9417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-ve log likelihood</a:t>
            </a:r>
          </a:p>
        </p:txBody>
      </p:sp>
      <p:pic>
        <p:nvPicPr>
          <p:cNvPr id="323" name="Screen Shot 2022-06-13 at 10.56.27 PM.png" descr="Screen Shot 2022-06-13 at 10.56.27 PM.png"/>
          <p:cNvPicPr>
            <a:picLocks noChangeAspect="1"/>
          </p:cNvPicPr>
          <p:nvPr/>
        </p:nvPicPr>
        <p:blipFill>
          <a:blip r:embed="rId3">
            <a:extLst/>
          </a:blip>
          <a:srcRect l="0" t="32031" r="0" b="40614"/>
          <a:stretch>
            <a:fillRect/>
          </a:stretch>
        </p:blipFill>
        <p:spPr>
          <a:xfrm>
            <a:off x="15353038" y="4122969"/>
            <a:ext cx="7811879" cy="124985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neg_log_likelihood is:"/>
          <p:cNvSpPr txBox="1"/>
          <p:nvPr/>
        </p:nvSpPr>
        <p:spPr>
          <a:xfrm>
            <a:off x="2285414" y="8595212"/>
            <a:ext cx="16069947" cy="1375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000000"/>
                </a:solidFill>
              </a:defRPr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neg_log_likelihood</a:t>
            </a:r>
            <a:r>
              <a:t> is:    </a:t>
            </a:r>
            <a14:m>
              <m:oMath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PDF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e>
                  <m:sub>
                    <m:r>
                      <m:rPr>
                        <m:sty m:val="p"/>
                      </m:r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normal</m:t>
                    </m:r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m:rPr>
                    <m:sty m:val="p"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log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bar>
                      <m:barPr>
                        <m:ctrlP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  <m:pos m:val="top"/>
                      </m:barPr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bar>
                  </m:e>
                  <m:sub>
                    <m:sSup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sub>
                </m:sSub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f>
                  <m:fPr>
                    <m:ctrlP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</m:ctrlPr>
                    <m:type m:val="bar"/>
                  </m:fPr>
                  <m:num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sSub>
                      <m:e>
                        <m:bar>
                          <m:barPr>
                            <m:ctrlPr>
                              <a:rPr xmlns:a="http://schemas.openxmlformats.org/drawingml/2006/mai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pos m:val="top"/>
                          </m:barPr>
                          <m:e>
                            <m:r>
                              <a:rPr xmlns:a="http://schemas.openxmlformats.org/drawingml/2006/mai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bar>
                      </m:e>
                      <m:sub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sub>
                    </m:sSub>
                    <m:sSup>
                      <m:e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xmlns:a="http://schemas.openxmlformats.org/drawingml/2006/mai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num>
                  <m:den>
                    <m:r>
                      <a:rPr xmlns:a="http://schemas.openxmlformats.org/drawingml/2006/main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e>
                        <m:bar>
                          <m:barPr>
                            <m:ctrlPr>
                              <a:rPr xmlns:a="http://schemas.openxmlformats.org/drawingml/2006/mai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  <m:pos m:val="top"/>
                          </m:barPr>
                          <m:e>
                            <m:r>
                              <a:rPr xmlns:a="http://schemas.openxmlformats.org/drawingml/2006/mai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</m:bar>
                      </m:e>
                      <m:sub>
                        <m:sSup>
                          <m:e>
                            <m:r>
                              <a:rPr xmlns:a="http://schemas.openxmlformats.org/drawingml/2006/mai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xmlns:a="http://schemas.openxmlformats.org/drawingml/2006/main" sz="3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den>
                </m:f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rminator"/>
          <p:cNvSpPr/>
          <p:nvPr/>
        </p:nvSpPr>
        <p:spPr>
          <a:xfrm>
            <a:off x="17636869" y="8414652"/>
            <a:ext cx="3472631" cy="1736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400" y="0"/>
                </a:moveTo>
                <a:cubicBezTo>
                  <a:pt x="2418" y="0"/>
                  <a:pt x="0" y="4835"/>
                  <a:pt x="0" y="10800"/>
                </a:cubicBezTo>
                <a:cubicBezTo>
                  <a:pt x="0" y="16765"/>
                  <a:pt x="2418" y="21600"/>
                  <a:pt x="5400" y="21600"/>
                </a:cubicBezTo>
                <a:lnTo>
                  <a:pt x="16200" y="21600"/>
                </a:lnTo>
                <a:cubicBezTo>
                  <a:pt x="19182" y="21600"/>
                  <a:pt x="21600" y="16765"/>
                  <a:pt x="21600" y="10800"/>
                </a:cubicBezTo>
                <a:cubicBezTo>
                  <a:pt x="21600" y="4835"/>
                  <a:pt x="19182" y="0"/>
                  <a:pt x="16200" y="0"/>
                </a:cubicBezTo>
                <a:lnTo>
                  <a:pt x="5400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70B8"/>
            </a:solidFill>
            <a:miter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27" name="Slide Number Placeholder 3"/>
          <p:cNvSpPr txBox="1"/>
          <p:nvPr>
            <p:ph type="sldNum" sz="quarter" idx="2"/>
          </p:nvPr>
        </p:nvSpPr>
        <p:spPr>
          <a:xfrm>
            <a:off x="12628711" y="13316151"/>
            <a:ext cx="210469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28" name="Text Placeholder 1"/>
          <p:cNvSpPr txBox="1"/>
          <p:nvPr>
            <p:ph type="body" sz="quarter" idx="1"/>
          </p:nvPr>
        </p:nvSpPr>
        <p:spPr>
          <a:xfrm>
            <a:off x="2058802" y="932626"/>
            <a:ext cx="17415659" cy="749922"/>
          </a:xfrm>
          <a:prstGeom prst="rect">
            <a:avLst/>
          </a:prstGeom>
        </p:spPr>
        <p:txBody>
          <a:bodyPr/>
          <a:lstStyle/>
          <a:p>
            <a:pPr/>
            <a:r>
              <a:t>Forward model: for mapping parameters to features</a:t>
            </a:r>
          </a:p>
        </p:txBody>
      </p:sp>
      <p:sp>
        <p:nvSpPr>
          <p:cNvPr id="329" name="We solve the forward modeling problem, i.e., mapping parameters to features using a deterministic neural network…"/>
          <p:cNvSpPr txBox="1"/>
          <p:nvPr/>
        </p:nvSpPr>
        <p:spPr>
          <a:xfrm>
            <a:off x="1876270" y="2590835"/>
            <a:ext cx="12154850" cy="2074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We solve the forward modeling problem, i.e., mapping parameters to features using a deterministic neural network</a:t>
            </a:r>
          </a:p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Loss function here is mean square error</a:t>
            </a:r>
          </a:p>
        </p:txBody>
      </p:sp>
      <p:pic>
        <p:nvPicPr>
          <p:cNvPr id="330" name="Screen Shot 2022-06-13 at 10.52.53 PM.png" descr="Screen Shot 2022-06-13 at 10.52.53 PM.png"/>
          <p:cNvPicPr>
            <a:picLocks noChangeAspect="1"/>
          </p:cNvPicPr>
          <p:nvPr/>
        </p:nvPicPr>
        <p:blipFill>
          <a:blip r:embed="rId2">
            <a:extLst/>
          </a:blip>
          <a:srcRect l="0" t="9801" r="0" b="0"/>
          <a:stretch>
            <a:fillRect/>
          </a:stretch>
        </p:blipFill>
        <p:spPr>
          <a:xfrm>
            <a:off x="15241119" y="3174368"/>
            <a:ext cx="8035715" cy="460467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minimize loss:…"/>
          <p:cNvSpPr txBox="1"/>
          <p:nvPr/>
        </p:nvSpPr>
        <p:spPr>
          <a:xfrm>
            <a:off x="18120725" y="8752215"/>
            <a:ext cx="2504916" cy="106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defTabSz="914400">
              <a:defRPr b="1" sz="3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minimize loss:</a:t>
            </a:r>
          </a:p>
          <a:p>
            <a:pPr defTabSz="914400">
              <a:defRPr b="1" sz="3100">
                <a:solidFill>
                  <a:srgbClr val="94175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mse</a:t>
            </a:r>
          </a:p>
        </p:txBody>
      </p:sp>
      <p:pic>
        <p:nvPicPr>
          <p:cNvPr id="332" name="Screen Shot 2022-06-13 at 10.56.27 PM.png" descr="Screen Shot 2022-06-13 at 10.56.27 PM.png"/>
          <p:cNvPicPr>
            <a:picLocks noChangeAspect="1"/>
          </p:cNvPicPr>
          <p:nvPr/>
        </p:nvPicPr>
        <p:blipFill>
          <a:blip r:embed="rId3">
            <a:extLst/>
          </a:blip>
          <a:srcRect l="0" t="32031" r="0" b="40614"/>
          <a:stretch>
            <a:fillRect/>
          </a:stretch>
        </p:blipFill>
        <p:spPr>
          <a:xfrm>
            <a:off x="15353038" y="4122969"/>
            <a:ext cx="7811879" cy="1249854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Rectangle"/>
          <p:cNvSpPr/>
          <p:nvPr/>
        </p:nvSpPr>
        <p:spPr>
          <a:xfrm>
            <a:off x="16770294" y="6427472"/>
            <a:ext cx="5205780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4" name="Arrow"/>
          <p:cNvSpPr/>
          <p:nvPr/>
        </p:nvSpPr>
        <p:spPr>
          <a:xfrm rot="5400000">
            <a:off x="18273053" y="7162145"/>
            <a:ext cx="2083817" cy="2441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135" y="6640"/>
                </a:moveTo>
                <a:lnTo>
                  <a:pt x="19135" y="0"/>
                </a:lnTo>
                <a:lnTo>
                  <a:pt x="21600" y="10800"/>
                </a:lnTo>
                <a:lnTo>
                  <a:pt x="19135" y="21600"/>
                </a:lnTo>
                <a:lnTo>
                  <a:pt x="19135" y="14960"/>
                </a:lnTo>
                <a:lnTo>
                  <a:pt x="0" y="14960"/>
                </a:lnTo>
                <a:lnTo>
                  <a:pt x="0" y="6640"/>
                </a:lnTo>
                <a:close/>
              </a:path>
            </a:pathLst>
          </a:custGeom>
          <a:solidFill>
            <a:srgbClr val="005A93"/>
          </a:solidFill>
          <a:ln w="12700">
            <a:solidFill>
              <a:srgbClr val="00A963"/>
            </a:solidFill>
            <a:miter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lide Number Placeholder 3"/>
          <p:cNvSpPr txBox="1"/>
          <p:nvPr>
            <p:ph type="sldNum" sz="quarter" idx="2"/>
          </p:nvPr>
        </p:nvSpPr>
        <p:spPr>
          <a:xfrm>
            <a:off x="12628711" y="13316151"/>
            <a:ext cx="210469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37" name="Text Placeholder 1"/>
          <p:cNvSpPr txBox="1"/>
          <p:nvPr>
            <p:ph type="body" sz="quarter" idx="1"/>
          </p:nvPr>
        </p:nvSpPr>
        <p:spPr>
          <a:xfrm>
            <a:off x="1980616" y="886119"/>
            <a:ext cx="17415659" cy="839551"/>
          </a:xfrm>
          <a:prstGeom prst="rect">
            <a:avLst/>
          </a:prstGeom>
        </p:spPr>
        <p:txBody>
          <a:bodyPr/>
          <a:lstStyle/>
          <a:p>
            <a:pPr/>
            <a:r>
              <a:t>Training data</a:t>
            </a:r>
          </a:p>
        </p:txBody>
      </p:sp>
      <p:sp>
        <p:nvSpPr>
          <p:cNvPr id="338" name="Out of the three distinct features in the simulations, the leading shock wave and back edge carry strong information content"/>
          <p:cNvSpPr txBox="1"/>
          <p:nvPr/>
        </p:nvSpPr>
        <p:spPr>
          <a:xfrm>
            <a:off x="1629003" y="2525379"/>
            <a:ext cx="21740277" cy="58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Out of the three distinct features in the simulations, the leading shock wave and back edge carry strong information content</a:t>
            </a:r>
          </a:p>
        </p:txBody>
      </p:sp>
      <p:sp>
        <p:nvSpPr>
          <p:cNvPr id="339" name="Our training data comprises of parameterizations of the leading shock, back edge, and release extracted from a single snapshot from ~21000 flyer plate simulations"/>
          <p:cNvSpPr txBox="1"/>
          <p:nvPr/>
        </p:nvSpPr>
        <p:spPr>
          <a:xfrm>
            <a:off x="1671804" y="3724203"/>
            <a:ext cx="20303844" cy="108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Our training data comprises of parameterizations of the leading shock, back edge, and release extracted from a single snapshot from ~21000 flyer plate simulations</a:t>
            </a:r>
          </a:p>
        </p:txBody>
      </p:sp>
      <p:sp>
        <p:nvSpPr>
          <p:cNvPr id="340" name="{"/>
          <p:cNvSpPr txBox="1"/>
          <p:nvPr/>
        </p:nvSpPr>
        <p:spPr>
          <a:xfrm>
            <a:off x="8488199" y="6870081"/>
            <a:ext cx="74868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{</a:t>
            </a:r>
          </a:p>
        </p:txBody>
      </p:sp>
      <p:sp>
        <p:nvSpPr>
          <p:cNvPr id="341" name="{"/>
          <p:cNvSpPr txBox="1"/>
          <p:nvPr/>
        </p:nvSpPr>
        <p:spPr>
          <a:xfrm flipH="1">
            <a:off x="18965225" y="7046178"/>
            <a:ext cx="74868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{</a:t>
            </a:r>
          </a:p>
        </p:txBody>
      </p:sp>
      <p:pic>
        <p:nvPicPr>
          <p:cNvPr id="342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9313710" y="6915863"/>
            <a:ext cx="1868369" cy="2230482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,"/>
          <p:cNvSpPr txBox="1"/>
          <p:nvPr/>
        </p:nvSpPr>
        <p:spPr>
          <a:xfrm>
            <a:off x="12351961" y="8106906"/>
            <a:ext cx="294362" cy="85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,</a:t>
            </a:r>
          </a:p>
        </p:txBody>
      </p:sp>
      <p:sp>
        <p:nvSpPr>
          <p:cNvPr id="344" name="Features"/>
          <p:cNvSpPr txBox="1"/>
          <p:nvPr/>
        </p:nvSpPr>
        <p:spPr>
          <a:xfrm>
            <a:off x="9943159" y="9594209"/>
            <a:ext cx="1490574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Features</a:t>
            </a:r>
          </a:p>
        </p:txBody>
      </p:sp>
      <p:sp>
        <p:nvSpPr>
          <p:cNvPr id="345" name="Labels"/>
          <p:cNvSpPr txBox="1"/>
          <p:nvPr/>
        </p:nvSpPr>
        <p:spPr>
          <a:xfrm>
            <a:off x="15495381" y="9164577"/>
            <a:ext cx="1153440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Labels</a:t>
            </a:r>
          </a:p>
        </p:txBody>
      </p:sp>
      <p:sp>
        <p:nvSpPr>
          <p:cNvPr id="346" name="Training dataset for…"/>
          <p:cNvSpPr txBox="1"/>
          <p:nvPr/>
        </p:nvSpPr>
        <p:spPr>
          <a:xfrm>
            <a:off x="19949594" y="7966104"/>
            <a:ext cx="3747517" cy="1030349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FFFFFF"/>
                </a:solidFill>
              </a:defRPr>
            </a:pPr>
            <a:r>
              <a:t>Training dataset for </a:t>
            </a:r>
          </a:p>
          <a:p>
            <a:pPr algn="l">
              <a:defRPr b="1" sz="3000">
                <a:solidFill>
                  <a:srgbClr val="FFFFFF"/>
                </a:solidFill>
              </a:defRPr>
            </a:pPr>
            <a:r>
              <a:t>inverse model</a:t>
            </a:r>
          </a:p>
        </p:txBody>
      </p:sp>
      <p:pic>
        <p:nvPicPr>
          <p:cNvPr id="347" name="frame_nominal_vs_r02.rp2.cs3.s3.g03.ps3.pe4.ce5.pwr2.0.00001201_viridis.png" descr="frame_nominal_vs_r02.rp2.cs3.s3.g03.ps3.pe4.ce5.pwr2.0.00001201_viridis.png"/>
          <p:cNvPicPr>
            <a:picLocks noChangeAspect="1"/>
          </p:cNvPicPr>
          <p:nvPr/>
        </p:nvPicPr>
        <p:blipFill>
          <a:blip r:embed="rId3">
            <a:extLst/>
          </a:blip>
          <a:srcRect l="55262" t="11750" r="8861" b="11750"/>
          <a:stretch>
            <a:fillRect/>
          </a:stretch>
        </p:blipFill>
        <p:spPr>
          <a:xfrm>
            <a:off x="2340233" y="8022112"/>
            <a:ext cx="1789317" cy="286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frame_nominal_vs_r02.rp2.cs3.s3.g03.ps3.pe4.ce5.pwr2.0.00001201_viridis.png" descr="frame_nominal_vs_r02.rp2.cs3.s3.g03.ps3.pe4.ce5.pwr2.0.00001201_viridis.png"/>
          <p:cNvPicPr>
            <a:picLocks noChangeAspect="1"/>
          </p:cNvPicPr>
          <p:nvPr/>
        </p:nvPicPr>
        <p:blipFill>
          <a:blip r:embed="rId3">
            <a:extLst/>
          </a:blip>
          <a:srcRect l="55262" t="11750" r="8861" b="11750"/>
          <a:stretch>
            <a:fillRect/>
          </a:stretch>
        </p:blipFill>
        <p:spPr>
          <a:xfrm>
            <a:off x="2467233" y="8149112"/>
            <a:ext cx="1789317" cy="286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frame_nominal_vs_r02.rp2.cs3.s3.g03.ps3.pe4.ce5.pwr2.0.00001201_viridis.png" descr="frame_nominal_vs_r02.rp2.cs3.s3.g03.ps3.pe4.ce5.pwr2.0.00001201_viridis.png"/>
          <p:cNvPicPr>
            <a:picLocks noChangeAspect="1"/>
          </p:cNvPicPr>
          <p:nvPr/>
        </p:nvPicPr>
        <p:blipFill>
          <a:blip r:embed="rId3">
            <a:extLst/>
          </a:blip>
          <a:srcRect l="55262" t="11750" r="8861" b="11750"/>
          <a:stretch>
            <a:fillRect/>
          </a:stretch>
        </p:blipFill>
        <p:spPr>
          <a:xfrm>
            <a:off x="2594233" y="8276112"/>
            <a:ext cx="1789317" cy="286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frame_nominal_vs_r02.rp2.cs3.s3.g03.ps3.pe4.ce5.pwr2.0.00001201_viridis.png" descr="frame_nominal_vs_r02.rp2.cs3.s3.g03.ps3.pe4.ce5.pwr2.0.00001201_viridis.png"/>
          <p:cNvPicPr>
            <a:picLocks noChangeAspect="1"/>
          </p:cNvPicPr>
          <p:nvPr/>
        </p:nvPicPr>
        <p:blipFill>
          <a:blip r:embed="rId3">
            <a:extLst/>
          </a:blip>
          <a:srcRect l="55262" t="11750" r="8861" b="11750"/>
          <a:stretch>
            <a:fillRect/>
          </a:stretch>
        </p:blipFill>
        <p:spPr>
          <a:xfrm>
            <a:off x="2721233" y="8403112"/>
            <a:ext cx="1789317" cy="286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frame_nominal_vs_r02.rp2.cs3.s3.g03.ps3.pe4.ce5.pwr2.0.00001201_viridis.png" descr="frame_nominal_vs_r02.rp2.cs3.s3.g03.ps3.pe4.ce5.pwr2.0.00001201_viridis.png"/>
          <p:cNvPicPr>
            <a:picLocks noChangeAspect="1"/>
          </p:cNvPicPr>
          <p:nvPr/>
        </p:nvPicPr>
        <p:blipFill>
          <a:blip r:embed="rId3">
            <a:extLst/>
          </a:blip>
          <a:srcRect l="55262" t="11750" r="8861" b="11750"/>
          <a:stretch>
            <a:fillRect/>
          </a:stretch>
        </p:blipFill>
        <p:spPr>
          <a:xfrm>
            <a:off x="2848233" y="8530112"/>
            <a:ext cx="1789317" cy="2861624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Arrow"/>
          <p:cNvSpPr/>
          <p:nvPr/>
        </p:nvSpPr>
        <p:spPr>
          <a:xfrm flipH="1" rot="10800000">
            <a:off x="3560717" y="6206971"/>
            <a:ext cx="6725672" cy="294133"/>
          </a:xfrm>
          <a:prstGeom prst="rightArrow">
            <a:avLst>
              <a:gd name="adj1" fmla="val 44487"/>
              <a:gd name="adj2" fmla="val 0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53" name="Arrow"/>
          <p:cNvSpPr/>
          <p:nvPr/>
        </p:nvSpPr>
        <p:spPr>
          <a:xfrm flipH="1" rot="16200000">
            <a:off x="2874152" y="7003339"/>
            <a:ext cx="1528452" cy="255249"/>
          </a:xfrm>
          <a:prstGeom prst="rightArrow">
            <a:avLst>
              <a:gd name="adj1" fmla="val 38514"/>
              <a:gd name="adj2" fmla="val 0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4" name="Arrow"/>
          <p:cNvSpPr/>
          <p:nvPr/>
        </p:nvSpPr>
        <p:spPr>
          <a:xfrm flipH="1" rot="16200000">
            <a:off x="9972546" y="6421215"/>
            <a:ext cx="550816" cy="249857"/>
          </a:xfrm>
          <a:prstGeom prst="rightArrow">
            <a:avLst>
              <a:gd name="adj1" fmla="val 38514"/>
              <a:gd name="adj2" fmla="val 82213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5" name="21,000 simulations"/>
          <p:cNvSpPr txBox="1"/>
          <p:nvPr/>
        </p:nvSpPr>
        <p:spPr>
          <a:xfrm>
            <a:off x="2302135" y="11382013"/>
            <a:ext cx="2672487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21,000 simulations</a:t>
            </a:r>
          </a:p>
        </p:txBody>
      </p:sp>
      <p:sp>
        <p:nvSpPr>
          <p:cNvPr id="356" name="Rectangle"/>
          <p:cNvSpPr/>
          <p:nvPr/>
        </p:nvSpPr>
        <p:spPr>
          <a:xfrm>
            <a:off x="13587485" y="7320330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57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15626340" y="9919987"/>
            <a:ext cx="1868368" cy="2230482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Rectangle"/>
          <p:cNvSpPr/>
          <p:nvPr/>
        </p:nvSpPr>
        <p:spPr>
          <a:xfrm>
            <a:off x="9466110" y="10586098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9" name="Training dataset for…"/>
          <p:cNvSpPr txBox="1"/>
          <p:nvPr/>
        </p:nvSpPr>
        <p:spPr>
          <a:xfrm>
            <a:off x="20057426" y="10389082"/>
            <a:ext cx="3747517" cy="103035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3000">
                <a:solidFill>
                  <a:srgbClr val="FFFFFF"/>
                </a:solidFill>
              </a:defRPr>
            </a:pPr>
            <a:r>
              <a:t>Training dataset for </a:t>
            </a:r>
          </a:p>
          <a:p>
            <a:pPr algn="l">
              <a:defRPr b="1" sz="3000">
                <a:solidFill>
                  <a:srgbClr val="FFFFFF"/>
                </a:solidFill>
              </a:defRPr>
            </a:pPr>
            <a:r>
              <a:t>forward model</a:t>
            </a:r>
          </a:p>
        </p:txBody>
      </p:sp>
      <p:sp>
        <p:nvSpPr>
          <p:cNvPr id="360" name=","/>
          <p:cNvSpPr txBox="1"/>
          <p:nvPr/>
        </p:nvSpPr>
        <p:spPr>
          <a:xfrm>
            <a:off x="14705860" y="11249928"/>
            <a:ext cx="294361" cy="858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,</a:t>
            </a:r>
          </a:p>
        </p:txBody>
      </p:sp>
      <p:sp>
        <p:nvSpPr>
          <p:cNvPr id="361" name="{"/>
          <p:cNvSpPr txBox="1"/>
          <p:nvPr/>
        </p:nvSpPr>
        <p:spPr>
          <a:xfrm flipH="1">
            <a:off x="19004157" y="9705510"/>
            <a:ext cx="74868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{</a:t>
            </a:r>
          </a:p>
        </p:txBody>
      </p:sp>
      <p:sp>
        <p:nvSpPr>
          <p:cNvPr id="362" name="{"/>
          <p:cNvSpPr txBox="1"/>
          <p:nvPr/>
        </p:nvSpPr>
        <p:spPr>
          <a:xfrm>
            <a:off x="8488199" y="9596156"/>
            <a:ext cx="74868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{</a:t>
            </a:r>
          </a:p>
        </p:txBody>
      </p:sp>
      <p:sp>
        <p:nvSpPr>
          <p:cNvPr id="363" name="Labels"/>
          <p:cNvSpPr txBox="1"/>
          <p:nvPr/>
        </p:nvSpPr>
        <p:spPr>
          <a:xfrm>
            <a:off x="15622381" y="12411644"/>
            <a:ext cx="1153440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Labels</a:t>
            </a:r>
          </a:p>
        </p:txBody>
      </p:sp>
      <p:sp>
        <p:nvSpPr>
          <p:cNvPr id="364" name="Arrow"/>
          <p:cNvSpPr/>
          <p:nvPr/>
        </p:nvSpPr>
        <p:spPr>
          <a:xfrm flipH="1" rot="16200000">
            <a:off x="3096342" y="12353866"/>
            <a:ext cx="1058387" cy="294362"/>
          </a:xfrm>
          <a:prstGeom prst="rightArrow">
            <a:avLst>
              <a:gd name="adj1" fmla="val 38514"/>
              <a:gd name="adj2" fmla="val 0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5" name="Arrow"/>
          <p:cNvSpPr/>
          <p:nvPr/>
        </p:nvSpPr>
        <p:spPr>
          <a:xfrm flipH="1" rot="10800000">
            <a:off x="3560717" y="12917284"/>
            <a:ext cx="13973370" cy="294133"/>
          </a:xfrm>
          <a:prstGeom prst="rightArrow">
            <a:avLst>
              <a:gd name="adj1" fmla="val 44487"/>
              <a:gd name="adj2" fmla="val 0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66" name="Arrow"/>
          <p:cNvSpPr/>
          <p:nvPr/>
        </p:nvSpPr>
        <p:spPr>
          <a:xfrm flipH="1" rot="5400000">
            <a:off x="17295279" y="12716168"/>
            <a:ext cx="423696" cy="249858"/>
          </a:xfrm>
          <a:prstGeom prst="rightArrow">
            <a:avLst>
              <a:gd name="adj1" fmla="val 38514"/>
              <a:gd name="adj2" fmla="val 82213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7" name="Features"/>
          <p:cNvSpPr txBox="1"/>
          <p:nvPr/>
        </p:nvSpPr>
        <p:spPr>
          <a:xfrm>
            <a:off x="10173461" y="12072716"/>
            <a:ext cx="1490575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/>
            </a:lvl1pPr>
          </a:lstStyle>
          <a:p>
            <a:pPr/>
            <a:r>
              <a:t>Features</a:t>
            </a:r>
          </a:p>
        </p:txBody>
      </p:sp>
      <p:sp>
        <p:nvSpPr>
          <p:cNvPr id="368" name="Rectangle"/>
          <p:cNvSpPr/>
          <p:nvPr/>
        </p:nvSpPr>
        <p:spPr>
          <a:xfrm>
            <a:off x="13714485" y="7447330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69" name="Rectangle"/>
          <p:cNvSpPr/>
          <p:nvPr/>
        </p:nvSpPr>
        <p:spPr>
          <a:xfrm>
            <a:off x="13841485" y="7574330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0" name="Rectangle"/>
          <p:cNvSpPr/>
          <p:nvPr/>
        </p:nvSpPr>
        <p:spPr>
          <a:xfrm>
            <a:off x="13968485" y="7701330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1" name="Rectangle"/>
          <p:cNvSpPr/>
          <p:nvPr/>
        </p:nvSpPr>
        <p:spPr>
          <a:xfrm>
            <a:off x="14095485" y="7828330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2" name="parameters:  p1, p2, p3, …"/>
          <p:cNvSpPr txBox="1"/>
          <p:nvPr/>
        </p:nvSpPr>
        <p:spPr>
          <a:xfrm>
            <a:off x="14147873" y="7967268"/>
            <a:ext cx="4102456" cy="5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rPr>
                <a:solidFill>
                  <a:srgbClr val="000000"/>
                </a:solidFill>
              </a:rPr>
              <a:t>parameters:</a:t>
            </a:r>
            <a:r>
              <a:t> 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p1, p2, p3, …</a:t>
            </a:r>
          </a:p>
        </p:txBody>
      </p:sp>
      <p:pic>
        <p:nvPicPr>
          <p:cNvPr id="373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9440710" y="7042863"/>
            <a:ext cx="1868369" cy="223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9567710" y="7169863"/>
            <a:ext cx="1868369" cy="223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9694710" y="7296863"/>
            <a:ext cx="1868369" cy="223048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Rectangle"/>
          <p:cNvSpPr/>
          <p:nvPr/>
        </p:nvSpPr>
        <p:spPr>
          <a:xfrm>
            <a:off x="9593110" y="10713098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7" name="Rectangle"/>
          <p:cNvSpPr/>
          <p:nvPr/>
        </p:nvSpPr>
        <p:spPr>
          <a:xfrm>
            <a:off x="9720110" y="10840098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8" name="Rectangle"/>
          <p:cNvSpPr/>
          <p:nvPr/>
        </p:nvSpPr>
        <p:spPr>
          <a:xfrm>
            <a:off x="9847110" y="10967098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9" name="Rectangle"/>
          <p:cNvSpPr/>
          <p:nvPr/>
        </p:nvSpPr>
        <p:spPr>
          <a:xfrm>
            <a:off x="9974110" y="11094098"/>
            <a:ext cx="4207232" cy="855027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0" name="parameters:  p1, p2, p3, …"/>
          <p:cNvSpPr txBox="1"/>
          <p:nvPr/>
        </p:nvSpPr>
        <p:spPr>
          <a:xfrm>
            <a:off x="10053486" y="11254920"/>
            <a:ext cx="4102456" cy="500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/>
            </a:pPr>
            <a:r>
              <a:rPr>
                <a:solidFill>
                  <a:srgbClr val="000000"/>
                </a:solidFill>
              </a:rPr>
              <a:t>parameters:</a:t>
            </a:r>
            <a:r>
              <a:t>  </a:t>
            </a:r>
            <a:r>
              <a:rPr b="1">
                <a:solidFill>
                  <a:schemeClr val="accent1">
                    <a:hueOff val="114395"/>
                    <a:lumOff val="-24975"/>
                  </a:schemeClr>
                </a:solidFill>
              </a:rPr>
              <a:t>p1, p2, p3, …</a:t>
            </a:r>
          </a:p>
        </p:txBody>
      </p:sp>
      <p:pic>
        <p:nvPicPr>
          <p:cNvPr id="381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15753340" y="10046987"/>
            <a:ext cx="1868368" cy="223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15880340" y="10173987"/>
            <a:ext cx="1868368" cy="2230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features_flyer_plate.png" descr="features_flyer_plate.png"/>
          <p:cNvPicPr>
            <a:picLocks noChangeAspect="1"/>
          </p:cNvPicPr>
          <p:nvPr/>
        </p:nvPicPr>
        <p:blipFill>
          <a:blip r:embed="rId2">
            <a:extLst/>
          </a:blip>
          <a:srcRect l="13153" t="0" r="0" b="12444"/>
          <a:stretch>
            <a:fillRect/>
          </a:stretch>
        </p:blipFill>
        <p:spPr>
          <a:xfrm>
            <a:off x="16007340" y="10300987"/>
            <a:ext cx="1868368" cy="2230482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(probabilistic)"/>
          <p:cNvSpPr txBox="1"/>
          <p:nvPr/>
        </p:nvSpPr>
        <p:spPr>
          <a:xfrm>
            <a:off x="20631823" y="9038122"/>
            <a:ext cx="2386204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pPr/>
            <a:r>
              <a:t>(probabilistic)</a:t>
            </a:r>
          </a:p>
        </p:txBody>
      </p:sp>
      <p:sp>
        <p:nvSpPr>
          <p:cNvPr id="385" name="(deterministic)"/>
          <p:cNvSpPr txBox="1"/>
          <p:nvPr/>
        </p:nvSpPr>
        <p:spPr>
          <a:xfrm>
            <a:off x="20681505" y="11468444"/>
            <a:ext cx="2499361" cy="54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6">
                    <a:satOff val="-20754"/>
                    <a:lumOff val="-16738"/>
                  </a:schemeClr>
                </a:solidFill>
              </a:defRPr>
            </a:lvl1pPr>
          </a:lstStyle>
          <a:p>
            <a:pPr/>
            <a:r>
              <a:t>(deterministic)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8" name="Text Placeholder 1"/>
          <p:cNvSpPr txBox="1"/>
          <p:nvPr/>
        </p:nvSpPr>
        <p:spPr>
          <a:xfrm>
            <a:off x="524180" y="557805"/>
            <a:ext cx="22596167" cy="73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71600">
              <a:defRPr b="1" sz="4200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Results: predicted parameters for 1 ground truth from inverse model</a:t>
            </a:r>
          </a:p>
        </p:txBody>
      </p:sp>
      <p:sp>
        <p:nvSpPr>
          <p:cNvPr id="389" name="predicted 1D and 2D marginalized histograms for EoS and crush model parameters"/>
          <p:cNvSpPr txBox="1"/>
          <p:nvPr/>
        </p:nvSpPr>
        <p:spPr>
          <a:xfrm>
            <a:off x="746167" y="1478231"/>
            <a:ext cx="10448569" cy="10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predicted 1D and 2D marginalized histograms for EoS and crush model parameters </a:t>
            </a:r>
          </a:p>
        </p:txBody>
      </p:sp>
      <p:pic>
        <p:nvPicPr>
          <p:cNvPr id="390" name="flyer_plate_samples_1GT_for_pycbc.png" descr="flyer_plate_samples_1GT_for_pycb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42" y="2744452"/>
            <a:ext cx="11683931" cy="10825131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inverse model"/>
          <p:cNvSpPr txBox="1"/>
          <p:nvPr/>
        </p:nvSpPr>
        <p:spPr>
          <a:xfrm>
            <a:off x="14282546" y="468363"/>
            <a:ext cx="3738893" cy="72149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/>
            <a:r>
              <a:t>inverse model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4" name="Text Placeholder 1"/>
          <p:cNvSpPr txBox="1"/>
          <p:nvPr/>
        </p:nvSpPr>
        <p:spPr>
          <a:xfrm>
            <a:off x="524180" y="557805"/>
            <a:ext cx="22596167" cy="73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71600">
              <a:defRPr b="1" sz="4200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Results: predicted parameters for 1 ground truth from inverse model</a:t>
            </a:r>
          </a:p>
        </p:txBody>
      </p:sp>
      <p:sp>
        <p:nvSpPr>
          <p:cNvPr id="395" name="predicted 1D and 2D marginalized histograms for EoS and crush model parameters"/>
          <p:cNvSpPr txBox="1"/>
          <p:nvPr/>
        </p:nvSpPr>
        <p:spPr>
          <a:xfrm>
            <a:off x="746167" y="1478231"/>
            <a:ext cx="10448569" cy="10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predicted 1D and 2D marginalized histograms for EoS and crush model parameters </a:t>
            </a:r>
          </a:p>
        </p:txBody>
      </p:sp>
      <p:pic>
        <p:nvPicPr>
          <p:cNvPr id="396" name="flyer_plate_samples_1GT_for_pycbc.png" descr="flyer_plate_samples_1GT_for_pycb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42" y="2744452"/>
            <a:ext cx="11683931" cy="1082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flyer_plate_crush_model_samples_1GT_for_pycbc.png" descr="flyer_plate_crush_model_samples_1GT_for_pycb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30270" y="8418182"/>
            <a:ext cx="6127726" cy="5154978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predicted 1D and 2D marginalized histograms for crush model parameters fixing EoS parameters"/>
          <p:cNvSpPr txBox="1"/>
          <p:nvPr/>
        </p:nvSpPr>
        <p:spPr>
          <a:xfrm>
            <a:off x="13346196" y="1478231"/>
            <a:ext cx="10761070" cy="10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predicted 1D and 2D marginalized histograms for crush model parameters fixing EoS parameters</a:t>
            </a:r>
          </a:p>
        </p:txBody>
      </p:sp>
      <p:sp>
        <p:nvSpPr>
          <p:cNvPr id="399" name="inverse model"/>
          <p:cNvSpPr txBox="1"/>
          <p:nvPr/>
        </p:nvSpPr>
        <p:spPr>
          <a:xfrm>
            <a:off x="14303761" y="470992"/>
            <a:ext cx="3738894" cy="72149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/>
            <a:r>
              <a:t>inverse model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2" name="Text Placeholder 1"/>
          <p:cNvSpPr txBox="1"/>
          <p:nvPr/>
        </p:nvSpPr>
        <p:spPr>
          <a:xfrm>
            <a:off x="524180" y="557805"/>
            <a:ext cx="22596167" cy="73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71600">
              <a:defRPr b="1" sz="4200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Results: predicted parameters for 1 ground truth from inverse model</a:t>
            </a:r>
          </a:p>
        </p:txBody>
      </p:sp>
      <p:sp>
        <p:nvSpPr>
          <p:cNvPr id="403" name="predicted 1D and 2D marginalized histograms for EoS and crush model parameters"/>
          <p:cNvSpPr txBox="1"/>
          <p:nvPr/>
        </p:nvSpPr>
        <p:spPr>
          <a:xfrm>
            <a:off x="746167" y="1478231"/>
            <a:ext cx="10448569" cy="10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predicted 1D and 2D marginalized histograms for EoS and crush model parameters </a:t>
            </a:r>
          </a:p>
        </p:txBody>
      </p:sp>
      <p:pic>
        <p:nvPicPr>
          <p:cNvPr id="404" name="flyer_plate_samples_1GT_for_pycbc.png" descr="flyer_plate_samples_1GT_for_pycb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042" y="2744452"/>
            <a:ext cx="11683931" cy="108251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flyer_plate_crush_model_samples_1GT_for_pycbc.png" descr="flyer_plate_crush_model_samples_1GT_for_pycbc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30270" y="8418182"/>
            <a:ext cx="6127726" cy="5154978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predicted 1D and 2D marginalized histograms for crush model parameters fixing EoS parameters"/>
          <p:cNvSpPr txBox="1"/>
          <p:nvPr/>
        </p:nvSpPr>
        <p:spPr>
          <a:xfrm>
            <a:off x="13346196" y="1478231"/>
            <a:ext cx="10761070" cy="1083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predicted 1D and 2D marginalized histograms for crush model parameters fixing EoS parameters</a:t>
            </a:r>
          </a:p>
        </p:txBody>
      </p:sp>
      <p:grpSp>
        <p:nvGrpSpPr>
          <p:cNvPr id="409" name="Rectangle"/>
          <p:cNvGrpSpPr/>
          <p:nvPr/>
        </p:nvGrpSpPr>
        <p:grpSpPr>
          <a:xfrm>
            <a:off x="7916987" y="3649343"/>
            <a:ext cx="15310000" cy="2019800"/>
            <a:chOff x="0" y="0"/>
            <a:chExt cx="15309998" cy="2019799"/>
          </a:xfrm>
        </p:grpSpPr>
        <p:sp>
          <p:nvSpPr>
            <p:cNvPr id="408" name="Rectangle"/>
            <p:cNvSpPr/>
            <p:nvPr/>
          </p:nvSpPr>
          <p:spPr>
            <a:xfrm>
              <a:off x="38100" y="38100"/>
              <a:ext cx="15233799" cy="1943600"/>
            </a:xfrm>
            <a:prstGeom prst="rect">
              <a:avLst/>
            </a:prstGeom>
            <a:solidFill>
              <a:srgbClr val="FFFFFF">
                <a:alpha val="68381"/>
              </a:srgbClr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407" name="Rectangle Rectangle" descr="Rectangle Rectangle"/>
            <p:cNvPicPr>
              <a:picLocks noChangeAspect="0"/>
            </p:cNvPicPr>
            <p:nvPr/>
          </p:nvPicPr>
          <p:blipFill>
            <a:blip r:embed="rId4">
              <a:alphaModFix amt="68381"/>
              <a:extLst/>
            </a:blip>
            <a:stretch>
              <a:fillRect/>
            </a:stretch>
          </p:blipFill>
          <p:spPr>
            <a:xfrm>
              <a:off x="0" y="0"/>
              <a:ext cx="15309999" cy="2019800"/>
            </a:xfrm>
            <a:prstGeom prst="rect">
              <a:avLst/>
            </a:prstGeom>
            <a:effectLst/>
          </p:spPr>
        </p:pic>
      </p:grpSp>
      <p:sp>
        <p:nvSpPr>
          <p:cNvPr id="410" name="Measurements of crush model parameters become more accurate with narrower uncertainties, upon fixing EoS parameters"/>
          <p:cNvSpPr txBox="1"/>
          <p:nvPr/>
        </p:nvSpPr>
        <p:spPr>
          <a:xfrm>
            <a:off x="8462013" y="3986143"/>
            <a:ext cx="14864575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Measurements of crush model parameters become more accurate with narrower uncertainties, upon fixing EoS parameters</a:t>
            </a:r>
          </a:p>
        </p:txBody>
      </p:sp>
      <p:sp>
        <p:nvSpPr>
          <p:cNvPr id="411" name="inverse model"/>
          <p:cNvSpPr txBox="1"/>
          <p:nvPr/>
        </p:nvSpPr>
        <p:spPr>
          <a:xfrm>
            <a:off x="14269067" y="469289"/>
            <a:ext cx="3738894" cy="72149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100">
                <a:solidFill>
                  <a:srgbClr val="FFFFFF"/>
                </a:solidFill>
              </a:defRPr>
            </a:lvl1pPr>
          </a:lstStyle>
          <a:p>
            <a:pPr/>
            <a:r>
              <a:t>inverse model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4" name="Text Placeholder 1"/>
          <p:cNvSpPr txBox="1"/>
          <p:nvPr/>
        </p:nvSpPr>
        <p:spPr>
          <a:xfrm>
            <a:off x="878610" y="714303"/>
            <a:ext cx="21116684" cy="755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71600">
              <a:defRPr b="1" sz="4200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Results: predicted features for 1 ground truth feature</a:t>
            </a:r>
          </a:p>
        </p:txBody>
      </p:sp>
      <p:pic>
        <p:nvPicPr>
          <p:cNvPr id="415" name="parabola_0.png" descr="parabola_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8263" y="2915479"/>
            <a:ext cx="15128630" cy="453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parabola_0.png" descr="parabola_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8264" y="8410838"/>
            <a:ext cx="15128628" cy="453859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pread in predictions for primary shock reduces when training with crush parameters only, keeping equation of state parameters constant"/>
          <p:cNvSpPr txBox="1"/>
          <p:nvPr/>
        </p:nvSpPr>
        <p:spPr>
          <a:xfrm>
            <a:off x="1190243" y="1763283"/>
            <a:ext cx="21667798" cy="108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Spread in predictions for primary shock reduces when training with crush parameters only, keeping equation of state parameters constant</a:t>
            </a:r>
          </a:p>
        </p:txBody>
      </p:sp>
      <p:sp>
        <p:nvSpPr>
          <p:cNvPr id="418" name="Measuring EoS and crush model parameters"/>
          <p:cNvSpPr txBox="1"/>
          <p:nvPr/>
        </p:nvSpPr>
        <p:spPr>
          <a:xfrm>
            <a:off x="7380895" y="2556066"/>
            <a:ext cx="7643367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Measuring EoS and crush model parameters</a:t>
            </a:r>
          </a:p>
        </p:txBody>
      </p:sp>
      <p:sp>
        <p:nvSpPr>
          <p:cNvPr id="419" name="Measuring crush model parameters, EoS parameters fixed"/>
          <p:cNvSpPr txBox="1"/>
          <p:nvPr/>
        </p:nvSpPr>
        <p:spPr>
          <a:xfrm>
            <a:off x="6431806" y="8017778"/>
            <a:ext cx="10010293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pPr/>
            <a:r>
              <a:t>Measuring crush model parameters, EoS parameters fixed</a:t>
            </a:r>
          </a:p>
        </p:txBody>
      </p:sp>
      <p:sp>
        <p:nvSpPr>
          <p:cNvPr id="420" name="Rectangle"/>
          <p:cNvSpPr/>
          <p:nvPr/>
        </p:nvSpPr>
        <p:spPr>
          <a:xfrm>
            <a:off x="19139974" y="3687443"/>
            <a:ext cx="1024980" cy="4693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1" name="Rectangle"/>
          <p:cNvSpPr/>
          <p:nvPr/>
        </p:nvSpPr>
        <p:spPr>
          <a:xfrm>
            <a:off x="19139974" y="4359469"/>
            <a:ext cx="1024980" cy="46932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2" name="Ground truth feature"/>
          <p:cNvSpPr txBox="1"/>
          <p:nvPr/>
        </p:nvSpPr>
        <p:spPr>
          <a:xfrm>
            <a:off x="20206534" y="3480225"/>
            <a:ext cx="2880971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Ground truth feature</a:t>
            </a:r>
          </a:p>
        </p:txBody>
      </p:sp>
      <p:sp>
        <p:nvSpPr>
          <p:cNvPr id="423" name="Predicted feature"/>
          <p:cNvSpPr txBox="1"/>
          <p:nvPr/>
        </p:nvSpPr>
        <p:spPr>
          <a:xfrm>
            <a:off x="20255389" y="4152251"/>
            <a:ext cx="2451508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Predicted feature</a:t>
            </a:r>
          </a:p>
        </p:txBody>
      </p:sp>
      <p:sp>
        <p:nvSpPr>
          <p:cNvPr id="424" name="Rectangle"/>
          <p:cNvSpPr/>
          <p:nvPr/>
        </p:nvSpPr>
        <p:spPr>
          <a:xfrm>
            <a:off x="19093664" y="5952152"/>
            <a:ext cx="1117601" cy="295563"/>
          </a:xfrm>
          <a:prstGeom prst="rect">
            <a:avLst/>
          </a:prstGeom>
          <a:solidFill>
            <a:srgbClr val="D5D5D5">
              <a:alpha val="4953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5" name="Rectangle"/>
          <p:cNvSpPr/>
          <p:nvPr/>
        </p:nvSpPr>
        <p:spPr>
          <a:xfrm>
            <a:off x="19093664" y="5031495"/>
            <a:ext cx="1117601" cy="295563"/>
          </a:xfrm>
          <a:prstGeom prst="rect">
            <a:avLst/>
          </a:prstGeom>
          <a:solidFill>
            <a:srgbClr val="929292">
              <a:alpha val="5996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6" name="1 pixel width on either side…"/>
          <p:cNvSpPr txBox="1"/>
          <p:nvPr/>
        </p:nvSpPr>
        <p:spPr>
          <a:xfrm>
            <a:off x="20314560" y="4824278"/>
            <a:ext cx="3845662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1 pixel width on either side 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of ground truth</a:t>
            </a:r>
          </a:p>
        </p:txBody>
      </p:sp>
      <p:sp>
        <p:nvSpPr>
          <p:cNvPr id="427" name="3 pixel width on either side…"/>
          <p:cNvSpPr txBox="1"/>
          <p:nvPr/>
        </p:nvSpPr>
        <p:spPr>
          <a:xfrm>
            <a:off x="20314560" y="5864604"/>
            <a:ext cx="3845662" cy="82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t>3 pixel width on either side </a:t>
            </a:r>
          </a:p>
          <a:p>
            <a:pPr algn="l">
              <a:defRPr>
                <a:solidFill>
                  <a:srgbClr val="000000"/>
                </a:solidFill>
              </a:defRPr>
            </a:pPr>
            <a:r>
              <a:t>of ground truth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Text Placeholder 1"/>
          <p:cNvSpPr txBox="1"/>
          <p:nvPr/>
        </p:nvSpPr>
        <p:spPr>
          <a:xfrm>
            <a:off x="1042398" y="918924"/>
            <a:ext cx="17415658" cy="10578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71600">
              <a:defRPr b="1" sz="4800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430" name="We have implemented a probabilistic neural network to map physical features to equation of state and crush model parameters for aluminum flyer plate impact simulations.…"/>
          <p:cNvSpPr txBox="1"/>
          <p:nvPr/>
        </p:nvSpPr>
        <p:spPr>
          <a:xfrm>
            <a:off x="1224848" y="3059442"/>
            <a:ext cx="21934304" cy="6838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1000" indent="-381000" algn="l">
              <a:lnSpc>
                <a:spcPct val="120000"/>
              </a:lnSpc>
              <a:buSzPct val="123000"/>
              <a:buChar char="•"/>
              <a:defRPr sz="2800">
                <a:solidFill>
                  <a:srgbClr val="000000"/>
                </a:solidFill>
              </a:defRPr>
            </a:pPr>
            <a:r>
              <a:t>We have implemented a probabilistic neural network to map physical features to equation of state and crush model parameters for aluminum flyer plate impact simulations.</a:t>
            </a:r>
          </a:p>
          <a:p>
            <a:pPr algn="l">
              <a:lnSpc>
                <a:spcPct val="120000"/>
              </a:lnSpc>
              <a:defRPr sz="3000">
                <a:solidFill>
                  <a:srgbClr val="000000"/>
                </a:solidFill>
              </a:defRPr>
            </a:pPr>
          </a:p>
          <a:p>
            <a:pPr marL="381000" indent="-381000" algn="l">
              <a:lnSpc>
                <a:spcPct val="120000"/>
              </a:lnSpc>
              <a:buSzPct val="123000"/>
              <a:buChar char="•"/>
              <a:defRPr sz="2800">
                <a:solidFill>
                  <a:srgbClr val="000000"/>
                </a:solidFill>
              </a:defRPr>
            </a:pPr>
            <a:r>
              <a:t>The probabilistic network predicts distributions of degenerate parameters, capturing uncertainties from the training data.</a:t>
            </a:r>
          </a:p>
          <a:p>
            <a:pPr algn="l">
              <a:lnSpc>
                <a:spcPct val="120000"/>
              </a:lnSpc>
              <a:defRPr sz="3000">
                <a:solidFill>
                  <a:srgbClr val="000000"/>
                </a:solidFill>
              </a:defRPr>
            </a:pPr>
          </a:p>
          <a:p>
            <a:pPr marL="381000" indent="-381000" algn="l">
              <a:lnSpc>
                <a:spcPct val="120000"/>
              </a:lnSpc>
              <a:buSzPct val="123000"/>
              <a:buChar char="•"/>
              <a:defRPr sz="2800">
                <a:solidFill>
                  <a:srgbClr val="000000"/>
                </a:solidFill>
              </a:defRPr>
            </a:pPr>
            <a:r>
              <a:t>We pass parameter estimations from the probabilistic network to a deterministic network mapping parameters back to features.</a:t>
            </a:r>
          </a:p>
          <a:p>
            <a:pPr algn="l">
              <a:lnSpc>
                <a:spcPct val="120000"/>
              </a:lnSpc>
              <a:defRPr sz="3000">
                <a:solidFill>
                  <a:srgbClr val="000000"/>
                </a:solidFill>
              </a:defRPr>
            </a:pPr>
          </a:p>
          <a:p>
            <a:pPr marL="381000" indent="-381000" algn="l">
              <a:lnSpc>
                <a:spcPct val="120000"/>
              </a:lnSpc>
              <a:buSzPct val="123000"/>
              <a:buChar char="•"/>
              <a:defRPr sz="2800">
                <a:solidFill>
                  <a:srgbClr val="000000"/>
                </a:solidFill>
              </a:defRPr>
            </a:pPr>
            <a:r>
              <a:t>Predictions for the sharpest features have minor differences with the ground truth, verifying degeneracies in the problem, i.e., wide range of parameter configurations map to similar shock (feature) locations.</a:t>
            </a:r>
          </a:p>
          <a:p>
            <a:pPr algn="l">
              <a:lnSpc>
                <a:spcPct val="120000"/>
              </a:lnSpc>
              <a:defRPr sz="3000">
                <a:solidFill>
                  <a:srgbClr val="000000"/>
                </a:solidFill>
              </a:defRPr>
            </a:pPr>
          </a:p>
          <a:p>
            <a:pPr marL="381000" indent="-381000" algn="l">
              <a:lnSpc>
                <a:spcPct val="120000"/>
              </a:lnSpc>
              <a:buSzPct val="123000"/>
              <a:buChar char="•"/>
              <a:defRPr sz="2800">
                <a:solidFill>
                  <a:srgbClr val="000000"/>
                </a:solidFill>
              </a:defRPr>
            </a:pPr>
            <a:r>
              <a:t>Shock locations are measured more accurately when fixing equation of state parameters and measuring only crush model parameters.</a:t>
            </a:r>
          </a:p>
          <a:p>
            <a:pPr algn="l">
              <a:lnSpc>
                <a:spcPct val="120000"/>
              </a:lnSpc>
              <a:defRPr sz="2800">
                <a:solidFill>
                  <a:srgbClr val="000000"/>
                </a:solidFill>
              </a:defRPr>
            </a:pPr>
          </a:p>
          <a:p>
            <a:pPr marL="381000" indent="-381000" algn="l">
              <a:lnSpc>
                <a:spcPct val="120000"/>
              </a:lnSpc>
              <a:buSzPct val="123000"/>
              <a:buChar char="•"/>
              <a:defRPr sz="2800">
                <a:solidFill>
                  <a:srgbClr val="000000"/>
                </a:solidFill>
              </a:defRPr>
            </a:pPr>
            <a:r>
              <a:t>Future study: Can we use features from radiographs to perform parameter estimation and reconstruction?</a:t>
            </a:r>
          </a:p>
        </p:txBody>
      </p:sp>
      <p:pic>
        <p:nvPicPr>
          <p:cNvPr id="431" name="Seal_of_the_United_States_Department_of_Energy.svg.png" descr="Seal_of_the_United_States_Department_of_Energy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62861" y="11641164"/>
            <a:ext cx="1679719" cy="1679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LDRD-color-name-stack.jpg" descr="LDRD-color-name-stac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27413" y="11641164"/>
            <a:ext cx="2394864" cy="1679719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Text Placeholder 1"/>
          <p:cNvSpPr txBox="1"/>
          <p:nvPr/>
        </p:nvSpPr>
        <p:spPr>
          <a:xfrm>
            <a:off x="1941692" y="12000210"/>
            <a:ext cx="3455958" cy="961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371600">
              <a:defRPr b="1" i="1" sz="5500">
                <a:solidFill>
                  <a:schemeClr val="accent6">
                    <a:satOff val="-16844"/>
                    <a:lumOff val="-30747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r>
              <a:t>Thank you</a:t>
            </a:r>
          </a:p>
        </p:txBody>
      </p:sp>
      <p:pic>
        <p:nvPicPr>
          <p:cNvPr id="434" name="image1.png" descr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264972" y="12412982"/>
            <a:ext cx="3686409" cy="723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NNSA Logo_blue.png" descr="NNSA Logo_blu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391965" y="12428498"/>
            <a:ext cx="2394863" cy="692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07" name="Text Placeholder 1"/>
          <p:cNvSpPr txBox="1"/>
          <p:nvPr>
            <p:ph type="body" sz="quarter" idx="1"/>
          </p:nvPr>
        </p:nvSpPr>
        <p:spPr>
          <a:xfrm>
            <a:off x="1753154" y="831620"/>
            <a:ext cx="16375301" cy="1083787"/>
          </a:xfrm>
          <a:prstGeom prst="rect">
            <a:avLst/>
          </a:prstGeom>
        </p:spPr>
        <p:txBody>
          <a:bodyPr/>
          <a:lstStyle/>
          <a:p>
            <a:pPr/>
            <a:r>
              <a:t>Problem statement: Dynamic radiography</a:t>
            </a:r>
          </a:p>
        </p:txBody>
      </p:sp>
      <p:sp>
        <p:nvSpPr>
          <p:cNvPr id="208" name="Given a system undergoing strong deformations, we want to use its radiographic image to"/>
          <p:cNvSpPr txBox="1"/>
          <p:nvPr/>
        </p:nvSpPr>
        <p:spPr>
          <a:xfrm>
            <a:off x="1101104" y="3922176"/>
            <a:ext cx="14974042" cy="58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Given a system undergoing strong deformations, we want to use its radiographic image to </a:t>
            </a:r>
          </a:p>
        </p:txBody>
      </p:sp>
      <p:sp>
        <p:nvSpPr>
          <p:cNvPr id="209" name="reliably characterize its material properties, such as equation of state and crush model properties…"/>
          <p:cNvSpPr txBox="1"/>
          <p:nvPr/>
        </p:nvSpPr>
        <p:spPr>
          <a:xfrm>
            <a:off x="1705030" y="4690446"/>
            <a:ext cx="12439170" cy="157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reliably characterize its material properties, such as equation of state and crush model properties</a:t>
            </a: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reconstruct the system (full image)</a:t>
            </a:r>
          </a:p>
        </p:txBody>
      </p:sp>
      <p:sp>
        <p:nvSpPr>
          <p:cNvPr id="210" name="Radiographic image"/>
          <p:cNvSpPr txBox="1"/>
          <p:nvPr/>
        </p:nvSpPr>
        <p:spPr>
          <a:xfrm>
            <a:off x="17877172" y="2808992"/>
            <a:ext cx="3719347" cy="633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b="1" sz="3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Radiographic image</a:t>
            </a:r>
          </a:p>
        </p:txBody>
      </p:sp>
      <p:pic>
        <p:nvPicPr>
          <p:cNvPr id="211" name="radiograph_t12.0us.png" descr="radiograph_t12.0u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4622" y="3587149"/>
            <a:ext cx="6772318" cy="7700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14" name="Text Placeholder 1"/>
          <p:cNvSpPr txBox="1"/>
          <p:nvPr>
            <p:ph type="body" sz="quarter" idx="1"/>
          </p:nvPr>
        </p:nvSpPr>
        <p:spPr>
          <a:xfrm>
            <a:off x="1222319" y="862423"/>
            <a:ext cx="17415659" cy="839550"/>
          </a:xfrm>
          <a:prstGeom prst="rect">
            <a:avLst/>
          </a:prstGeom>
        </p:spPr>
        <p:txBody>
          <a:bodyPr/>
          <a:lstStyle/>
          <a:p>
            <a:pPr/>
            <a:r>
              <a:t>Problem initial configuration</a:t>
            </a:r>
          </a:p>
        </p:txBody>
      </p:sp>
      <p:pic>
        <p:nvPicPr>
          <p:cNvPr id="215" name="radiograph_t00.0us.png" descr="radiograph_t00.0us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60642" y="2711118"/>
            <a:ext cx="6895872" cy="829376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0: Initial density for Hugoniot rp: initial density of porous material…"/>
          <p:cNvSpPr txBox="1"/>
          <p:nvPr/>
        </p:nvSpPr>
        <p:spPr>
          <a:xfrm>
            <a:off x="2004002" y="5082647"/>
            <a:ext cx="14032476" cy="532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35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r0: Initial density for Hugoniot</a:t>
            </a:r>
            <a:br/>
            <a:r>
              <a:t>rp: initial density of porous material </a:t>
            </a:r>
          </a:p>
          <a:p>
            <a:pPr algn="l" defTabSz="457200">
              <a:spcBef>
                <a:spcPts val="1200"/>
              </a:spcBef>
              <a:defRPr sz="356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cs: sound speed</a:t>
            </a:r>
            <a:br/>
            <a:r>
              <a:t>s: linear coefficient of US-UP</a:t>
            </a:r>
            <a:br/>
            <a:r>
              <a:t>g0: Mie-Gruneisen equation of state parameter</a:t>
            </a:r>
            <a:br/>
            <a:r>
              <a:t>ps: compaction pressure</a:t>
            </a:r>
            <a:br/>
            <a:r>
              <a:t>pe: elastic pressure</a:t>
            </a:r>
            <a:br/>
            <a:r>
              <a:t>ce: sound speed in elastic pore compaction regime μ: distention ratio </a:t>
            </a:r>
          </a:p>
        </p:txBody>
      </p:sp>
      <p:sp>
        <p:nvSpPr>
          <p:cNvPr id="217" name="Parameters :"/>
          <p:cNvSpPr txBox="1"/>
          <p:nvPr/>
        </p:nvSpPr>
        <p:spPr>
          <a:xfrm>
            <a:off x="1691425" y="4314249"/>
            <a:ext cx="2590090" cy="5851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solidFill>
                  <a:srgbClr val="000000"/>
                </a:solidFill>
              </a:defRPr>
            </a:lvl1pPr>
          </a:lstStyle>
          <a:p>
            <a:pPr/>
            <a:r>
              <a:t>Parameters :</a:t>
            </a:r>
          </a:p>
        </p:txBody>
      </p:sp>
      <p:sp>
        <p:nvSpPr>
          <p:cNvPr id="218" name="Aluminium oxide porous powder in a vessel impacted by a steel flyer plate."/>
          <p:cNvSpPr txBox="1"/>
          <p:nvPr/>
        </p:nvSpPr>
        <p:spPr>
          <a:xfrm>
            <a:off x="1274717" y="2892086"/>
            <a:ext cx="14120209" cy="58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Aluminium oxide porous powder in a vessel impacted by a steel flyer plate.</a:t>
            </a:r>
          </a:p>
        </p:txBody>
      </p:sp>
      <p:pic>
        <p:nvPicPr>
          <p:cNvPr id="219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203846" y="6536893"/>
            <a:ext cx="2878196" cy="76201"/>
          </a:xfrm>
          <a:prstGeom prst="rect">
            <a:avLst/>
          </a:prstGeom>
        </p:spPr>
      </p:pic>
      <p:pic>
        <p:nvPicPr>
          <p:cNvPr id="221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4901" y="5136126"/>
            <a:ext cx="417318" cy="76201"/>
          </a:xfrm>
          <a:prstGeom prst="rect">
            <a:avLst/>
          </a:prstGeom>
        </p:spPr>
      </p:pic>
      <p:pic>
        <p:nvPicPr>
          <p:cNvPr id="223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4901" y="8211864"/>
            <a:ext cx="417318" cy="76201"/>
          </a:xfrm>
          <a:prstGeom prst="rect">
            <a:avLst/>
          </a:prstGeom>
        </p:spPr>
      </p:pic>
      <p:pic>
        <p:nvPicPr>
          <p:cNvPr id="225" name="Line Line" descr="Line Lin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994373" y="8803652"/>
            <a:ext cx="1345117" cy="76201"/>
          </a:xfrm>
          <a:prstGeom prst="rect">
            <a:avLst/>
          </a:prstGeom>
        </p:spPr>
      </p:pic>
      <p:pic>
        <p:nvPicPr>
          <p:cNvPr id="227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4901" y="9432803"/>
            <a:ext cx="417318" cy="76201"/>
          </a:xfrm>
          <a:prstGeom prst="rect">
            <a:avLst/>
          </a:prstGeom>
        </p:spPr>
      </p:pic>
      <p:pic>
        <p:nvPicPr>
          <p:cNvPr id="229" name="Line Line" descr="Line 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54901" y="7937890"/>
            <a:ext cx="417318" cy="76201"/>
          </a:xfrm>
          <a:prstGeom prst="rect">
            <a:avLst/>
          </a:prstGeom>
        </p:spPr>
      </p:pic>
      <p:sp>
        <p:nvSpPr>
          <p:cNvPr id="231" name="eos"/>
          <p:cNvSpPr txBox="1"/>
          <p:nvPr/>
        </p:nvSpPr>
        <p:spPr>
          <a:xfrm>
            <a:off x="639484" y="5884872"/>
            <a:ext cx="792253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eos</a:t>
            </a:r>
          </a:p>
        </p:txBody>
      </p:sp>
      <p:sp>
        <p:nvSpPr>
          <p:cNvPr id="232" name="crush…"/>
          <p:cNvSpPr txBox="1"/>
          <p:nvPr/>
        </p:nvSpPr>
        <p:spPr>
          <a:xfrm>
            <a:off x="243465" y="8314062"/>
            <a:ext cx="1279653" cy="105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crush</a:t>
            </a:r>
          </a:p>
          <a:p>
            <a:pPr>
              <a:defRPr b="1" sz="3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model</a:t>
            </a:r>
          </a:p>
        </p:txBody>
      </p:sp>
      <p:sp>
        <p:nvSpPr>
          <p:cNvPr id="233" name="Rectangle"/>
          <p:cNvSpPr/>
          <p:nvPr/>
        </p:nvSpPr>
        <p:spPr>
          <a:xfrm>
            <a:off x="2491947" y="6959434"/>
            <a:ext cx="5076669" cy="511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4" name="slope of Hugoniot"/>
          <p:cNvSpPr txBox="1"/>
          <p:nvPr/>
        </p:nvSpPr>
        <p:spPr>
          <a:xfrm>
            <a:off x="2569245" y="6866636"/>
            <a:ext cx="3416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slope of Hugoniot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37" name="Text Placeholder 1"/>
          <p:cNvSpPr txBox="1"/>
          <p:nvPr>
            <p:ph type="body" sz="quarter" idx="1"/>
          </p:nvPr>
        </p:nvSpPr>
        <p:spPr>
          <a:xfrm>
            <a:off x="1248513" y="822339"/>
            <a:ext cx="17668945" cy="1784417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Data analysis challenges</a:t>
            </a:r>
          </a:p>
        </p:txBody>
      </p:sp>
      <p:sp>
        <p:nvSpPr>
          <p:cNvPr id="238" name="Analyzing radiographs from real experiments are challenging due to our inability to accurately model noise."/>
          <p:cNvSpPr txBox="1"/>
          <p:nvPr/>
        </p:nvSpPr>
        <p:spPr>
          <a:xfrm>
            <a:off x="1423563" y="2614389"/>
            <a:ext cx="18478381" cy="58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Analyzing radiographs from real experiments are challenging due to our inability to accurately model noise.</a:t>
            </a:r>
          </a:p>
        </p:txBody>
      </p:sp>
      <p:sp>
        <p:nvSpPr>
          <p:cNvPr id="239" name="Therefore our strategy is to use prominent physical features that are robust to noise as inputs for parameter estimation for material properties and reconstruction of shock phenomena."/>
          <p:cNvSpPr txBox="1"/>
          <p:nvPr/>
        </p:nvSpPr>
        <p:spPr>
          <a:xfrm>
            <a:off x="1444977" y="3975675"/>
            <a:ext cx="21494046" cy="108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Therefore our strategy is to use prominent physical features that are robust to noise as inputs for parameter estimation for material properties and reconstruction of shock phenomena.</a:t>
            </a:r>
          </a:p>
        </p:txBody>
      </p:sp>
      <p:sp>
        <p:nvSpPr>
          <p:cNvPr id="240" name="Rectangle"/>
          <p:cNvSpPr/>
          <p:nvPr/>
        </p:nvSpPr>
        <p:spPr>
          <a:xfrm>
            <a:off x="15609623" y="12161753"/>
            <a:ext cx="4098347" cy="254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1" name="Rectangle"/>
          <p:cNvSpPr/>
          <p:nvPr/>
        </p:nvSpPr>
        <p:spPr>
          <a:xfrm>
            <a:off x="18952768" y="11320099"/>
            <a:ext cx="2615185" cy="5005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42" name="This work involves analyzing data from impact simulations - mimicking physics in the real experiment."/>
          <p:cNvSpPr txBox="1"/>
          <p:nvPr/>
        </p:nvSpPr>
        <p:spPr>
          <a:xfrm>
            <a:off x="1423563" y="5832260"/>
            <a:ext cx="21006441" cy="588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This work involves analyzing data from impact simulations - mimicking physics in the real experiment.</a:t>
            </a:r>
          </a:p>
        </p:txBody>
      </p:sp>
      <p:sp>
        <p:nvSpPr>
          <p:cNvPr id="243" name="Simulations help us decide which kind of features in the data contain necessary and sufficient information to solve the physics problem in question."/>
          <p:cNvSpPr txBox="1"/>
          <p:nvPr/>
        </p:nvSpPr>
        <p:spPr>
          <a:xfrm>
            <a:off x="1434779" y="7419560"/>
            <a:ext cx="20780489" cy="108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06400" indent="-406400" algn="just" defTabSz="2090043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Simulations help us decide which kind of features in the data contain necessary and sufficient information to solve the physics problem in question.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6" name="Text Placeholder 1"/>
          <p:cNvSpPr txBox="1"/>
          <p:nvPr>
            <p:ph type="body" sz="quarter" idx="1"/>
          </p:nvPr>
        </p:nvSpPr>
        <p:spPr>
          <a:xfrm>
            <a:off x="1103835" y="1028300"/>
            <a:ext cx="17415659" cy="839551"/>
          </a:xfrm>
          <a:prstGeom prst="rect">
            <a:avLst/>
          </a:prstGeom>
        </p:spPr>
        <p:txBody>
          <a:bodyPr/>
          <a:lstStyle/>
          <a:p>
            <a:pPr/>
            <a:r>
              <a:t>Flyer plate simulations</a:t>
            </a:r>
          </a:p>
        </p:txBody>
      </p:sp>
      <p:pic>
        <p:nvPicPr>
          <p:cNvPr id="247" name="rho-nominal_r00.rp2.cs0.s0.g00.ps0.pe0.ce0.pwr0_jet.gif" descr="rho-nominal_r00.rp2.cs0.s0.g00.ps0.pe0.ce0.pwr0_jet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12079" y="1820017"/>
            <a:ext cx="14513497" cy="1088512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Rectangle"/>
          <p:cNvSpPr/>
          <p:nvPr/>
        </p:nvSpPr>
        <p:spPr>
          <a:xfrm>
            <a:off x="22741886" y="2170848"/>
            <a:ext cx="4107599" cy="1064421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49" name="Rectangle"/>
          <p:cNvSpPr/>
          <p:nvPr/>
        </p:nvSpPr>
        <p:spPr>
          <a:xfrm>
            <a:off x="15404396" y="1884488"/>
            <a:ext cx="9305157" cy="51157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0" name="Aluminium oxide porous powder in a vessel impacted by a steel flyer plate.…"/>
          <p:cNvSpPr txBox="1"/>
          <p:nvPr/>
        </p:nvSpPr>
        <p:spPr>
          <a:xfrm>
            <a:off x="1124020" y="3215325"/>
            <a:ext cx="14513497" cy="3064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Aluminium oxide porous powder in a vessel impacted by a steel flyer plate.</a:t>
            </a:r>
          </a:p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 shock propagates inside the powder.</a:t>
            </a:r>
          </a:p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406400" indent="-406400" algn="l" defTabSz="914400">
              <a:buSzPct val="123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Powder gets compressed, heat generated, a release/rarefaction wave is generated.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rho_features_ferebe_r00.rp0.cs0.s0.g00.ps0.pe3.ce2.pwr0_t10.4us.png" descr="rho_features_ferebe_r00.rp0.cs0.s0.g00.ps0.pe3.ce2.pwr0_t10.4us.png"/>
          <p:cNvPicPr>
            <a:picLocks noChangeAspect="0"/>
          </p:cNvPicPr>
          <p:nvPr/>
        </p:nvPicPr>
        <p:blipFill>
          <a:blip r:embed="rId2">
            <a:extLst/>
          </a:blip>
          <a:srcRect l="8688" t="10737" r="6546" b="482"/>
          <a:stretch>
            <a:fillRect/>
          </a:stretch>
        </p:blipFill>
        <p:spPr>
          <a:xfrm>
            <a:off x="4841431" y="5633814"/>
            <a:ext cx="6919787" cy="6993693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54" name="Text Placeholder 1"/>
          <p:cNvSpPr txBox="1"/>
          <p:nvPr>
            <p:ph type="body" sz="quarter" idx="1"/>
          </p:nvPr>
        </p:nvSpPr>
        <p:spPr>
          <a:xfrm>
            <a:off x="1980616" y="886119"/>
            <a:ext cx="17415659" cy="839551"/>
          </a:xfrm>
          <a:prstGeom prst="rect">
            <a:avLst/>
          </a:prstGeom>
        </p:spPr>
        <p:txBody>
          <a:bodyPr/>
          <a:lstStyle/>
          <a:p>
            <a:pPr/>
            <a:r>
              <a:t>Synthetic radiographic data</a:t>
            </a:r>
          </a:p>
        </p:txBody>
      </p:sp>
      <p:sp>
        <p:nvSpPr>
          <p:cNvPr id="255" name="Currently we train and test deep learning algorithms with features extracted from densities produced by impact simulations…"/>
          <p:cNvSpPr txBox="1"/>
          <p:nvPr/>
        </p:nvSpPr>
        <p:spPr>
          <a:xfrm>
            <a:off x="2055000" y="2865963"/>
            <a:ext cx="21357889" cy="1083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Currently we train and test deep learning algorithms with features extracted from densities produced by impact simulations</a:t>
            </a: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As a long term goal, we want to train and test with features from radiographic images</a:t>
            </a:r>
          </a:p>
        </p:txBody>
      </p:sp>
      <p:sp>
        <p:nvSpPr>
          <p:cNvPr id="256" name="Density [g/cc]"/>
          <p:cNvSpPr txBox="1"/>
          <p:nvPr/>
        </p:nvSpPr>
        <p:spPr>
          <a:xfrm>
            <a:off x="6711601" y="5097036"/>
            <a:ext cx="2753031" cy="597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000000"/>
                </a:solidFill>
              </a:defRPr>
            </a:lvl1pPr>
          </a:lstStyle>
          <a:p>
            <a:pPr/>
            <a:r>
              <a:t>Density [g/cc]</a:t>
            </a:r>
          </a:p>
        </p:txBody>
      </p:sp>
      <p:pic>
        <p:nvPicPr>
          <p:cNvPr id="257" name="radiograph_t10.4us.png" descr="radiograph_t10.4u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07836" y="5097036"/>
            <a:ext cx="7553572" cy="781739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Arrow"/>
          <p:cNvSpPr/>
          <p:nvPr/>
        </p:nvSpPr>
        <p:spPr>
          <a:xfrm flipH="1" rot="8348445">
            <a:off x="3800094" y="10478478"/>
            <a:ext cx="2751993" cy="227211"/>
          </a:xfrm>
          <a:prstGeom prst="rightArrow">
            <a:avLst>
              <a:gd name="adj1" fmla="val 38514"/>
              <a:gd name="adj2" fmla="val 135094"/>
            </a:avLst>
          </a:prstGeom>
          <a:solidFill>
            <a:srgbClr val="D5D5D5"/>
          </a:solidFill>
          <a:ln w="12700">
            <a:miter lim="400000"/>
          </a:ln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9" name="Arrow"/>
          <p:cNvSpPr/>
          <p:nvPr/>
        </p:nvSpPr>
        <p:spPr>
          <a:xfrm flipH="1" rot="8720335">
            <a:off x="3530827" y="8558286"/>
            <a:ext cx="2882312" cy="222788"/>
          </a:xfrm>
          <a:prstGeom prst="rightArrow">
            <a:avLst>
              <a:gd name="adj1" fmla="val 38514"/>
              <a:gd name="adj2" fmla="val 137776"/>
            </a:avLst>
          </a:prstGeom>
          <a:solidFill>
            <a:srgbClr val="D5D5D5"/>
          </a:solidFill>
          <a:ln w="12700">
            <a:miter lim="400000"/>
          </a:ln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Arrow"/>
          <p:cNvSpPr/>
          <p:nvPr/>
        </p:nvSpPr>
        <p:spPr>
          <a:xfrm flipH="1" rot="9653591">
            <a:off x="3809113" y="7493250"/>
            <a:ext cx="2650065" cy="246993"/>
          </a:xfrm>
          <a:prstGeom prst="rightArrow">
            <a:avLst>
              <a:gd name="adj1" fmla="val 38514"/>
              <a:gd name="adj2" fmla="val 124274"/>
            </a:avLst>
          </a:prstGeom>
          <a:solidFill>
            <a:srgbClr val="D5D5D5"/>
          </a:solidFill>
          <a:ln w="12700">
            <a:miter lim="400000"/>
          </a:ln>
        </p:spPr>
        <p:txBody>
          <a:bodyPr tIns="91439" bIns="91439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1" name="back edge"/>
          <p:cNvSpPr txBox="1"/>
          <p:nvPr/>
        </p:nvSpPr>
        <p:spPr>
          <a:xfrm>
            <a:off x="1912691" y="7710206"/>
            <a:ext cx="1885545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929292"/>
                </a:solidFill>
              </a:defRPr>
            </a:lvl1pPr>
          </a:lstStyle>
          <a:p>
            <a:pPr/>
            <a:r>
              <a:t>back edge</a:t>
            </a:r>
          </a:p>
        </p:txBody>
      </p:sp>
      <p:sp>
        <p:nvSpPr>
          <p:cNvPr id="262" name="front shock"/>
          <p:cNvSpPr txBox="1"/>
          <p:nvPr/>
        </p:nvSpPr>
        <p:spPr>
          <a:xfrm>
            <a:off x="2089533" y="11178454"/>
            <a:ext cx="2044142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929292"/>
                </a:solidFill>
              </a:defRPr>
            </a:lvl1pPr>
          </a:lstStyle>
          <a:p>
            <a:pPr/>
            <a:r>
              <a:t>front shock</a:t>
            </a:r>
          </a:p>
        </p:txBody>
      </p:sp>
      <p:sp>
        <p:nvSpPr>
          <p:cNvPr id="263" name="release…"/>
          <p:cNvSpPr txBox="1"/>
          <p:nvPr/>
        </p:nvSpPr>
        <p:spPr>
          <a:xfrm>
            <a:off x="2099668" y="9159401"/>
            <a:ext cx="219527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800">
                <a:solidFill>
                  <a:srgbClr val="929292"/>
                </a:solidFill>
              </a:defRPr>
            </a:pPr>
            <a:r>
              <a:t>release </a:t>
            </a:r>
          </a:p>
          <a:p>
            <a:pPr algn="l">
              <a:defRPr b="1" sz="2800">
                <a:solidFill>
                  <a:srgbClr val="929292"/>
                </a:solidFill>
              </a:defRPr>
            </a:pPr>
            <a:r>
              <a:t>/ rarefaction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lide Number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6" name="Text Placeholder 1"/>
          <p:cNvSpPr txBox="1"/>
          <p:nvPr/>
        </p:nvSpPr>
        <p:spPr>
          <a:xfrm>
            <a:off x="980905" y="696849"/>
            <a:ext cx="7777572" cy="835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179576">
              <a:defRPr b="1" sz="4128">
                <a:solidFill>
                  <a:srgbClr val="000F7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Parameter estimation pipelines</a:t>
            </a:r>
          </a:p>
        </p:txBody>
      </p:sp>
      <p:sp>
        <p:nvSpPr>
          <p:cNvPr id="267" name="Rectangle"/>
          <p:cNvSpPr/>
          <p:nvPr/>
        </p:nvSpPr>
        <p:spPr>
          <a:xfrm>
            <a:off x="12972665" y="3205370"/>
            <a:ext cx="8081288" cy="7188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8" name="Rectangle"/>
          <p:cNvSpPr/>
          <p:nvPr/>
        </p:nvSpPr>
        <p:spPr>
          <a:xfrm>
            <a:off x="-11154476" y="8211481"/>
            <a:ext cx="16192904" cy="718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9" name="Rectangle"/>
          <p:cNvSpPr/>
          <p:nvPr/>
        </p:nvSpPr>
        <p:spPr>
          <a:xfrm>
            <a:off x="12968859" y="3566910"/>
            <a:ext cx="16192904" cy="7188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0" name="Rectangle"/>
          <p:cNvSpPr/>
          <p:nvPr/>
        </p:nvSpPr>
        <p:spPr>
          <a:xfrm>
            <a:off x="7021618" y="8389189"/>
            <a:ext cx="723901" cy="309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1" name="Rectangle"/>
          <p:cNvSpPr/>
          <p:nvPr/>
        </p:nvSpPr>
        <p:spPr>
          <a:xfrm>
            <a:off x="5901982" y="8634673"/>
            <a:ext cx="1294344" cy="3634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2" name="Rectangle"/>
          <p:cNvSpPr/>
          <p:nvPr/>
        </p:nvSpPr>
        <p:spPr>
          <a:xfrm>
            <a:off x="3217344" y="3008723"/>
            <a:ext cx="1270001" cy="46105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273" name="make_pipeline_fig_radint.png" descr="make_pipeline_fig_radin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80877" y="1584580"/>
            <a:ext cx="16736520" cy="11041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Arrow"/>
          <p:cNvSpPr/>
          <p:nvPr/>
        </p:nvSpPr>
        <p:spPr>
          <a:xfrm rot="10800000">
            <a:off x="14454821" y="10002716"/>
            <a:ext cx="662274" cy="279130"/>
          </a:xfrm>
          <a:prstGeom prst="rightArrow">
            <a:avLst>
              <a:gd name="adj1" fmla="val 37286"/>
              <a:gd name="adj2" fmla="val 95140"/>
            </a:avLst>
          </a:prstGeom>
          <a:solidFill>
            <a:schemeClr val="accent3">
              <a:hueOff val="914338"/>
              <a:satOff val="31515"/>
              <a:lumOff val="-30790"/>
            </a:schemeClr>
          </a:solidFill>
          <a:ln w="25400">
            <a:solidFill>
              <a:srgbClr val="000000"/>
            </a:solidFill>
            <a:miter lim="400000"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5" name="Rectangle"/>
          <p:cNvSpPr/>
          <p:nvPr/>
        </p:nvSpPr>
        <p:spPr>
          <a:xfrm>
            <a:off x="7410060" y="5029735"/>
            <a:ext cx="2200748" cy="3095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6" name="Rectangle"/>
          <p:cNvSpPr/>
          <p:nvPr/>
        </p:nvSpPr>
        <p:spPr>
          <a:xfrm>
            <a:off x="8769294" y="11602263"/>
            <a:ext cx="2412908" cy="3634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7" name="density"/>
          <p:cNvSpPr txBox="1"/>
          <p:nvPr/>
        </p:nvSpPr>
        <p:spPr>
          <a:xfrm>
            <a:off x="7340142" y="4941112"/>
            <a:ext cx="1096671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density</a:t>
            </a:r>
          </a:p>
        </p:txBody>
      </p:sp>
      <p:sp>
        <p:nvSpPr>
          <p:cNvPr id="278" name="densities"/>
          <p:cNvSpPr txBox="1"/>
          <p:nvPr/>
        </p:nvSpPr>
        <p:spPr>
          <a:xfrm>
            <a:off x="8787681" y="11553287"/>
            <a:ext cx="1328014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densities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81" name="Text Placeholder 1"/>
          <p:cNvSpPr txBox="1"/>
          <p:nvPr>
            <p:ph type="body" sz="quarter" idx="1"/>
          </p:nvPr>
        </p:nvSpPr>
        <p:spPr>
          <a:xfrm>
            <a:off x="3232112" y="845699"/>
            <a:ext cx="17415659" cy="1784417"/>
          </a:xfrm>
          <a:prstGeom prst="rect">
            <a:avLst/>
          </a:prstGeom>
        </p:spPr>
        <p:txBody>
          <a:bodyPr/>
          <a:lstStyle/>
          <a:p>
            <a:pPr/>
            <a:r>
              <a:t>Standard neural network</a:t>
            </a:r>
          </a:p>
        </p:txBody>
      </p:sp>
      <p:pic>
        <p:nvPicPr>
          <p:cNvPr id="282" name="Neural-Network-diagram.jpg" descr="Neural-Network-diagram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440"/>
          <a:stretch>
            <a:fillRect/>
          </a:stretch>
        </p:blipFill>
        <p:spPr>
          <a:xfrm>
            <a:off x="3437532" y="4720211"/>
            <a:ext cx="17508767" cy="671165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Rectangle"/>
          <p:cNvSpPr/>
          <p:nvPr/>
        </p:nvSpPr>
        <p:spPr>
          <a:xfrm>
            <a:off x="7380719" y="4590856"/>
            <a:ext cx="10789920" cy="17844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4" name="Rectangle"/>
          <p:cNvSpPr/>
          <p:nvPr/>
        </p:nvSpPr>
        <p:spPr>
          <a:xfrm>
            <a:off x="5032027" y="5439334"/>
            <a:ext cx="2780111" cy="17844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5" name="Rectangle"/>
          <p:cNvSpPr/>
          <p:nvPr/>
        </p:nvSpPr>
        <p:spPr>
          <a:xfrm>
            <a:off x="16606442" y="6141368"/>
            <a:ext cx="2780110" cy="17844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tIns="91439" bIns="91439" anchor="ctr"/>
          <a:lstStyle/>
          <a:p>
            <a:pPr algn="l" defTabSz="9144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86" name="data"/>
          <p:cNvSpPr txBox="1"/>
          <p:nvPr/>
        </p:nvSpPr>
        <p:spPr>
          <a:xfrm>
            <a:off x="4418012" y="7334170"/>
            <a:ext cx="1017112" cy="64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94175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287" name="predictions"/>
          <p:cNvSpPr txBox="1"/>
          <p:nvPr/>
        </p:nvSpPr>
        <p:spPr>
          <a:xfrm>
            <a:off x="18978905" y="7591115"/>
            <a:ext cx="2273296" cy="64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914400">
              <a:defRPr sz="3600">
                <a:solidFill>
                  <a:srgbClr val="94175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predictions</a:t>
            </a:r>
          </a:p>
        </p:txBody>
      </p:sp>
      <p:sp>
        <p:nvSpPr>
          <p:cNvPr id="288" name="Equation"/>
          <p:cNvSpPr txBox="1"/>
          <p:nvPr/>
        </p:nvSpPr>
        <p:spPr>
          <a:xfrm>
            <a:off x="15319509" y="2312812"/>
            <a:ext cx="846927" cy="3904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/>
          </a:p>
        </p:txBody>
      </p:sp>
      <p:sp>
        <p:nvSpPr>
          <p:cNvPr id="289" name="Parameters:=   weights"/>
          <p:cNvSpPr txBox="1"/>
          <p:nvPr/>
        </p:nvSpPr>
        <p:spPr>
          <a:xfrm>
            <a:off x="10340553" y="11910266"/>
            <a:ext cx="4231214" cy="62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914400"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Parameters:= </a:t>
            </a:r>
            <a14:m>
              <m:oMath>
                <m:r>
                  <a:rPr xmlns:a="http://schemas.openxmlformats.org/drawingml/2006/main" sz="34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  <a:r>
              <a:t> weights </a:t>
            </a:r>
          </a:p>
        </p:txBody>
      </p:sp>
      <p:sp>
        <p:nvSpPr>
          <p:cNvPr id="290" name="Equation"/>
          <p:cNvSpPr txBox="1"/>
          <p:nvPr/>
        </p:nvSpPr>
        <p:spPr>
          <a:xfrm>
            <a:off x="9789083" y="11512890"/>
            <a:ext cx="410254" cy="3162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</m:oMath>
              </m:oMathPara>
            </a14:m>
            <a:endParaRPr sz="3600"/>
          </a:p>
        </p:txBody>
      </p:sp>
      <p:sp>
        <p:nvSpPr>
          <p:cNvPr id="291" name="Equation"/>
          <p:cNvSpPr txBox="1"/>
          <p:nvPr/>
        </p:nvSpPr>
        <p:spPr>
          <a:xfrm>
            <a:off x="11973889" y="11512890"/>
            <a:ext cx="436222" cy="31625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</m:oMath>
              </m:oMathPara>
            </a14:m>
            <a:endParaRPr sz="3600"/>
          </a:p>
        </p:txBody>
      </p:sp>
      <p:sp>
        <p:nvSpPr>
          <p:cNvPr id="292" name="Equation"/>
          <p:cNvSpPr txBox="1"/>
          <p:nvPr/>
        </p:nvSpPr>
        <p:spPr>
          <a:xfrm>
            <a:off x="14418674" y="11512890"/>
            <a:ext cx="422264" cy="32079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sSub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b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</m:oMath>
              </m:oMathPara>
            </a14:m>
            <a:endParaRPr sz="3600"/>
          </a:p>
        </p:txBody>
      </p:sp>
      <p:sp>
        <p:nvSpPr>
          <p:cNvPr id="293" name="Equation"/>
          <p:cNvSpPr txBox="1"/>
          <p:nvPr/>
        </p:nvSpPr>
        <p:spPr>
          <a:xfrm>
            <a:off x="4497138" y="8706113"/>
            <a:ext cx="858860" cy="40386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</m:oMath>
              </m:oMathPara>
            </a14:m>
            <a:endParaRPr sz="4000"/>
          </a:p>
        </p:txBody>
      </p:sp>
      <p:sp>
        <p:nvSpPr>
          <p:cNvPr id="294" name="Equation"/>
          <p:cNvSpPr txBox="1"/>
          <p:nvPr/>
        </p:nvSpPr>
        <p:spPr>
          <a:xfrm>
            <a:off x="19606872" y="8517283"/>
            <a:ext cx="386479" cy="490718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bar>
                    <m:bar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</m:bar>
                </m:oMath>
              </m:oMathPara>
            </a14:m>
            <a:endParaRPr sz="4800"/>
          </a:p>
        </p:txBody>
      </p:sp>
      <p:sp>
        <p:nvSpPr>
          <p:cNvPr id="295" name="Equation"/>
          <p:cNvSpPr txBox="1"/>
          <p:nvPr/>
        </p:nvSpPr>
        <p:spPr>
          <a:xfrm>
            <a:off x="7741798" y="2312812"/>
            <a:ext cx="1032460" cy="39045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3600"/>
          </a:p>
        </p:txBody>
      </p:sp>
      <p:sp>
        <p:nvSpPr>
          <p:cNvPr id="296" name="Equation"/>
          <p:cNvSpPr txBox="1"/>
          <p:nvPr/>
        </p:nvSpPr>
        <p:spPr>
          <a:xfrm>
            <a:off x="9391456" y="2247814"/>
            <a:ext cx="289866" cy="3680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bar>
                    <m:barPr>
                      <m:ctrlP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pos m:val="top"/>
                    </m:barPr>
                    <m:e>
                      <m:r>
                        <a:rPr xmlns:a="http://schemas.openxmlformats.org/drawingml/2006/main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</m:bar>
                </m:oMath>
              </m:oMathPara>
            </a14:m>
            <a:endParaRPr sz="3600"/>
          </a:p>
        </p:txBody>
      </p:sp>
      <p:sp>
        <p:nvSpPr>
          <p:cNvPr id="297" name="Equation"/>
          <p:cNvSpPr txBox="1"/>
          <p:nvPr/>
        </p:nvSpPr>
        <p:spPr>
          <a:xfrm>
            <a:off x="11437667" y="4515473"/>
            <a:ext cx="2027373" cy="4564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algn="l" defTabSz="914400" latinLnBrk="1">
              <a:defRPr sz="1800">
                <a:solidFill>
                  <a:srgbClr val="000000"/>
                </a:solidFill>
              </a:defRPr>
            </a:pPr>
            <a14:m>
              <m:oMathPara>
                <m:oMathParaPr>
                  <m:jc m:val="centerGroup"/>
                </m:oMathParaPr>
                <m:oMath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000"/>
          </a:p>
        </p:txBody>
      </p:sp>
      <p:sp>
        <p:nvSpPr>
          <p:cNvPr id="298" name="A neural network maps             to     by minimizing a loss function"/>
          <p:cNvSpPr txBox="1"/>
          <p:nvPr/>
        </p:nvSpPr>
        <p:spPr>
          <a:xfrm>
            <a:off x="2717374" y="2187650"/>
            <a:ext cx="12625786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23000"/>
              <a:buChar char="•"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 neural network maps             to     by minimizing a loss function </a:t>
            </a:r>
          </a:p>
        </p:txBody>
      </p:sp>
      <p:sp>
        <p:nvSpPr>
          <p:cNvPr id="299" name="When we use “rms” as our loss function, we pick weights, such that we maximize the likelihood of observing ( )"/>
          <p:cNvSpPr txBox="1"/>
          <p:nvPr/>
        </p:nvSpPr>
        <p:spPr>
          <a:xfrm>
            <a:off x="2715885" y="3086888"/>
            <a:ext cx="18295713" cy="124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23000"/>
              <a:buChar char="•"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When we use “rms” as our loss function, we pick weights, such that we maximize the likelihood of observing (</a:t>
            </a:r>
            <a14:m>
              <m:oMath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9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</m:oMath>
            </a14:m>
            <a:r>
              <a:t>)</a:t>
            </a:r>
          </a:p>
        </p:txBody>
      </p:sp>
      <p:sp>
        <p:nvSpPr>
          <p:cNvPr id="300" name="Our prediction is a single point picked from"/>
          <p:cNvSpPr txBox="1"/>
          <p:nvPr/>
        </p:nvSpPr>
        <p:spPr>
          <a:xfrm>
            <a:off x="2733976" y="4458212"/>
            <a:ext cx="9434721" cy="640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23000"/>
              <a:buChar char="•"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Our prediction is a single point picked from</a:t>
            </a:r>
          </a:p>
        </p:txBody>
      </p:sp>
      <p:sp>
        <p:nvSpPr>
          <p:cNvPr id="301" name="But it might not be the true optimum value"/>
          <p:cNvSpPr txBox="1"/>
          <p:nvPr/>
        </p:nvSpPr>
        <p:spPr>
          <a:xfrm>
            <a:off x="2736681" y="5301005"/>
            <a:ext cx="9532988" cy="640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marL="457200" indent="-457200" algn="l" defTabSz="914400">
              <a:buSzPct val="123000"/>
              <a:buChar char="•"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But it might not be the true optimum value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lide Number Placeholder 3"/>
          <p:cNvSpPr txBox="1"/>
          <p:nvPr>
            <p:ph type="sldNum" sz="quarter" idx="2"/>
          </p:nvPr>
        </p:nvSpPr>
        <p:spPr>
          <a:xfrm>
            <a:off x="12712179" y="13316151"/>
            <a:ext cx="127001" cy="19738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04" name="Text Placeholder 1"/>
          <p:cNvSpPr txBox="1"/>
          <p:nvPr>
            <p:ph type="body" sz="quarter" idx="1"/>
          </p:nvPr>
        </p:nvSpPr>
        <p:spPr>
          <a:xfrm>
            <a:off x="2881094" y="838726"/>
            <a:ext cx="17415659" cy="1784417"/>
          </a:xfrm>
          <a:prstGeom prst="rect">
            <a:avLst/>
          </a:prstGeom>
        </p:spPr>
        <p:txBody>
          <a:bodyPr/>
          <a:lstStyle/>
          <a:p>
            <a:pPr/>
            <a:r>
              <a:t>But standard neural networks don’t propagate uncertainties</a:t>
            </a:r>
          </a:p>
        </p:txBody>
      </p:sp>
      <p:sp>
        <p:nvSpPr>
          <p:cNvPr id="305" name="There are two kinds of uncertainties in neural network predictions — aleatoric and epistemic uncertainties…"/>
          <p:cNvSpPr txBox="1"/>
          <p:nvPr/>
        </p:nvSpPr>
        <p:spPr>
          <a:xfrm>
            <a:off x="2914194" y="2114892"/>
            <a:ext cx="18555612" cy="157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There are two kinds of uncertainties in neural network predictions — aleatoric and epistemic uncertainties</a:t>
            </a: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Aleatoric</a:t>
            </a:r>
            <a:r>
              <a:t> uncertainties are </a:t>
            </a:r>
            <a:r>
              <a:rPr b="1"/>
              <a:t>data uncertainties</a:t>
            </a:r>
            <a:r>
              <a:t>, cannot be reduced by adding more data</a:t>
            </a:r>
          </a:p>
          <a:p>
            <a:pPr marL="457200" indent="-457200" algn="l" defTabSz="914400">
              <a:buSzPct val="1000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Epistemic</a:t>
            </a:r>
            <a:r>
              <a:t> uncertainties are </a:t>
            </a:r>
            <a:r>
              <a:rPr b="1"/>
              <a:t>model uncertainties</a:t>
            </a:r>
            <a:r>
              <a:t>, can be reduced by adding more data</a:t>
            </a:r>
          </a:p>
        </p:txBody>
      </p:sp>
      <p:pic>
        <p:nvPicPr>
          <p:cNvPr id="306" name="al_ep_2.png" descr="al_ep_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4123" y="5074284"/>
            <a:ext cx="10575754" cy="6861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