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3" r:id="rId3"/>
    <p:sldId id="269" r:id="rId4"/>
    <p:sldId id="270" r:id="rId5"/>
    <p:sldId id="271" r:id="rId6"/>
    <p:sldId id="273" r:id="rId7"/>
    <p:sldId id="277" r:id="rId8"/>
    <p:sldId id="274" r:id="rId9"/>
    <p:sldId id="276" r:id="rId10"/>
    <p:sldId id="268" r:id="rId1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311DD-5B35-4BB1-8007-8EE686B1C4FA}" v="1" dt="2023-06-26T22:02:44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84790" autoAdjust="0"/>
  </p:normalViewPr>
  <p:slideViewPr>
    <p:cSldViewPr snapToGrid="0" snapToObjects="1">
      <p:cViewPr varScale="1">
        <p:scale>
          <a:sx n="61" d="100"/>
          <a:sy n="61" d="100"/>
        </p:scale>
        <p:origin x="82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ker, Craig K" userId="f1adfd3a-bead-43cc-a99e-6e4772a869bc" providerId="ADAL" clId="{19F311DD-5B35-4BB1-8007-8EE686B1C4FA}"/>
    <pc:docChg chg="modSld">
      <pc:chgData name="Bakker, Craig K" userId="f1adfd3a-bead-43cc-a99e-6e4772a869bc" providerId="ADAL" clId="{19F311DD-5B35-4BB1-8007-8EE686B1C4FA}" dt="2023-06-26T22:02:44.752" v="0"/>
      <pc:docMkLst>
        <pc:docMk/>
      </pc:docMkLst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1152154647" sldId="260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1152154647" sldId="260"/>
            <ac:picMk id="5" creationId="{36E06041-39FC-EB12-8187-AE8B4A44BAAE}"/>
          </ac:picMkLst>
        </pc:picChg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3300410602" sldId="263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3300410602" sldId="263"/>
            <ac:picMk id="4" creationId="{1E0B92CD-EAAF-9B3B-8334-E561CFB7D22F}"/>
          </ac:picMkLst>
        </pc:picChg>
      </pc:sldChg>
      <pc:sldChg chg="modTransition">
        <pc:chgData name="Bakker, Craig K" userId="f1adfd3a-bead-43cc-a99e-6e4772a869bc" providerId="ADAL" clId="{19F311DD-5B35-4BB1-8007-8EE686B1C4FA}" dt="2023-06-26T22:02:44.752" v="0"/>
        <pc:sldMkLst>
          <pc:docMk/>
          <pc:sldMk cId="757395271" sldId="268"/>
        </pc:sldMkLst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2276602899" sldId="269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2276602899" sldId="269"/>
            <ac:picMk id="6" creationId="{525A50D5-5FEF-3315-8F7B-B506CAA1DC73}"/>
          </ac:picMkLst>
        </pc:picChg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2434380146" sldId="270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2434380146" sldId="270"/>
            <ac:picMk id="5" creationId="{07AB40BF-0BC0-A4D3-3B05-D0F70230840E}"/>
          </ac:picMkLst>
        </pc:picChg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2211028767" sldId="271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2211028767" sldId="271"/>
            <ac:picMk id="5" creationId="{F0A6959F-1613-F8A5-3602-4757D30D6B30}"/>
          </ac:picMkLst>
        </pc:picChg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2409722966" sldId="273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2409722966" sldId="273"/>
            <ac:picMk id="4" creationId="{69C3192D-939C-D9B2-D87F-40E67EAA5B7E}"/>
          </ac:picMkLst>
        </pc:picChg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979002766" sldId="274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979002766" sldId="274"/>
            <ac:picMk id="5" creationId="{341407BE-DD32-500B-D6BF-1E6BBC28DBB4}"/>
          </ac:picMkLst>
        </pc:picChg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3945630250" sldId="276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3945630250" sldId="276"/>
            <ac:picMk id="4" creationId="{20955502-0356-896F-D273-C6C52D259E15}"/>
          </ac:picMkLst>
        </pc:picChg>
      </pc:sldChg>
      <pc:sldChg chg="delSp modTransition modAnim">
        <pc:chgData name="Bakker, Craig K" userId="f1adfd3a-bead-43cc-a99e-6e4772a869bc" providerId="ADAL" clId="{19F311DD-5B35-4BB1-8007-8EE686B1C4FA}" dt="2023-06-26T22:02:44.752" v="0"/>
        <pc:sldMkLst>
          <pc:docMk/>
          <pc:sldMk cId="197308479" sldId="277"/>
        </pc:sldMkLst>
        <pc:picChg chg="del">
          <ac:chgData name="Bakker, Craig K" userId="f1adfd3a-bead-43cc-a99e-6e4772a869bc" providerId="ADAL" clId="{19F311DD-5B35-4BB1-8007-8EE686B1C4FA}" dt="2023-06-26T22:02:44.752" v="0"/>
          <ac:picMkLst>
            <pc:docMk/>
            <pc:sldMk cId="197308479" sldId="277"/>
            <ac:picMk id="5" creationId="{CC8B335F-4B19-B020-DFBE-76E8FD42ED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23/06/26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23/06/26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Image: Abstract Data Visualization Grid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8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23/06/26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23/06/26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23/06/26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23/06/26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23/06/26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23/06/26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23/06/26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acific Northwest National Laboratory's logo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599A82-28CD-4E00-BE9F-94A5CDAD2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Sensor and Actuator Attacks on Hierarchical Control Systems with Domain-Aware Operator Theory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D066A1-A973-45C7-AB66-42372847F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Craig Bakker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487D37-D715-46D9-8584-E285FE070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Scientist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130ED9-0C27-4EF1-9F86-D29E4EA507BE}" type="datetime4">
              <a:rPr lang="en-US" smtClean="0"/>
              <a:pPr/>
              <a:t>June 26,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B14AB6-5970-42F2-A3D4-1DB38538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9CB70F-AC71-4997-8EDA-C75BAE882A1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Cyber-Physical Security and Industrial Control Systems</a:t>
            </a:r>
          </a:p>
          <a:p>
            <a:r>
              <a:rPr lang="en-US" dirty="0"/>
              <a:t>The Koopman Operator and Machine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AE1FA-4ABD-455B-B0AD-96A0773D8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69" y="4738752"/>
            <a:ext cx="378333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5F4A94-ADB8-4310-AA9A-CD7A68F26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521" y="7033365"/>
            <a:ext cx="2171700" cy="54864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EBD20A-255A-48A4-A0C4-24FD03332D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0" r="2247"/>
          <a:stretch/>
        </p:blipFill>
        <p:spPr>
          <a:xfrm>
            <a:off x="4734838" y="3789338"/>
            <a:ext cx="9825416" cy="4218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2D5D5-4DAF-4268-91BA-C91EF7F1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E2E9F-FDCB-4CB6-BFC0-494E8CCB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 Description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09808-46D8-4225-80B7-C8E5A51561C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Commercial Building HVAC</a:t>
            </a:r>
          </a:p>
          <a:p>
            <a:r>
              <a:rPr lang="en-US" dirty="0"/>
              <a:t>Hierarchical Control</a:t>
            </a:r>
          </a:p>
          <a:p>
            <a:r>
              <a:rPr lang="en-US" dirty="0"/>
              <a:t>Fault and Attack Implementation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283662-AEC8-464F-B846-173D3E2E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59" y="4292181"/>
            <a:ext cx="6666154" cy="3728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266892-4EA5-43C8-A3CC-732B88443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98" y="1615858"/>
            <a:ext cx="7692763" cy="349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660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4FCAC-7C09-4EB3-AD26-E7DC74F4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A3F9C-EBF8-41E5-A399-587DF9F5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Formulation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CD27-BEB0-4870-83E8-93BAD5BCED6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Separation of Dynamics</a:t>
            </a:r>
          </a:p>
          <a:p>
            <a:r>
              <a:rPr lang="en-US" dirty="0"/>
              <a:t>Objective Function</a:t>
            </a:r>
          </a:p>
          <a:p>
            <a:r>
              <a:rPr lang="en-CA" dirty="0"/>
              <a:t>Attacker Stealth</a:t>
            </a:r>
          </a:p>
          <a:p>
            <a:r>
              <a:rPr lang="en-CA" dirty="0"/>
              <a:t>Supervisory Control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67751-06B5-5139-B4BE-670D4796B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25" y="1281111"/>
            <a:ext cx="5010150" cy="3771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FB76F6-A03C-9D73-380C-CFB54B0B0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20" y="5745073"/>
            <a:ext cx="5000625" cy="1914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733D97-1637-7667-BC20-E479DF416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924" y="4480534"/>
            <a:ext cx="5753100" cy="3248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8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33CD8-2A8F-42AE-8F67-408A14C8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6CD381-2715-4333-B359-C43CF3A6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Koopman Model and Domain Knowledge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A9101-C0D2-42AE-B1BF-E4A8DFE1F5B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Affine Mapping</a:t>
            </a:r>
          </a:p>
          <a:p>
            <a:r>
              <a:rPr lang="en-US" dirty="0"/>
              <a:t>Stability-Enforcing </a:t>
            </a:r>
            <a:br>
              <a:rPr lang="en-US" dirty="0"/>
            </a:br>
            <a:r>
              <a:rPr lang="en-US" dirty="0"/>
              <a:t>Formulation</a:t>
            </a:r>
          </a:p>
          <a:p>
            <a:r>
              <a:rPr lang="en-CA" dirty="0"/>
              <a:t>Variable Separation </a:t>
            </a:r>
            <a:br>
              <a:rPr lang="en-CA" dirty="0"/>
            </a:br>
            <a:r>
              <a:rPr lang="en-CA" dirty="0"/>
              <a:t>and Dependencies</a:t>
            </a:r>
          </a:p>
          <a:p>
            <a:r>
              <a:rPr lang="en-CA" dirty="0"/>
              <a:t>Previous Work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5E02662-771E-4916-A743-4EC9A68D2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95664"/>
              </p:ext>
            </p:extLst>
          </p:nvPr>
        </p:nvGraphicFramePr>
        <p:xfrm>
          <a:off x="5698142" y="2176022"/>
          <a:ext cx="8475058" cy="3511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25">
                  <a:extLst>
                    <a:ext uri="{9D8B030D-6E8A-4147-A177-3AD203B41FA5}">
                      <a16:colId xmlns:a16="http://schemas.microsoft.com/office/drawing/2014/main" val="19928311"/>
                    </a:ext>
                  </a:extLst>
                </a:gridCol>
                <a:gridCol w="2554745">
                  <a:extLst>
                    <a:ext uri="{9D8B030D-6E8A-4147-A177-3AD203B41FA5}">
                      <a16:colId xmlns:a16="http://schemas.microsoft.com/office/drawing/2014/main" val="2397382039"/>
                    </a:ext>
                  </a:extLst>
                </a:gridCol>
                <a:gridCol w="2566116">
                  <a:extLst>
                    <a:ext uri="{9D8B030D-6E8A-4147-A177-3AD203B41FA5}">
                      <a16:colId xmlns:a16="http://schemas.microsoft.com/office/drawing/2014/main" val="3268095483"/>
                    </a:ext>
                  </a:extLst>
                </a:gridCol>
                <a:gridCol w="2576972">
                  <a:extLst>
                    <a:ext uri="{9D8B030D-6E8A-4147-A177-3AD203B41FA5}">
                      <a16:colId xmlns:a16="http://schemas.microsoft.com/office/drawing/2014/main" val="3379031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Point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Actuator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Sensors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26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AHU SAT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Cooling Coil Valve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MAT, AHU SAT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5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AHU MAT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Economizer Damper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OAT, RAT, MAT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9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Duct Static Pressure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Fan Speed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Duct Static Pressure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5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VAV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VAV Air Flow Rate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VAV Damper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Supply Air Flow Rate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0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VAV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VAV SAT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Heating Coil Valve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VAV SAT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0286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45C04E9-AE2E-437E-81FB-1E47537B3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70" y="5463447"/>
            <a:ext cx="3067050" cy="942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F6E88-A9AD-4FE8-94CB-82D6AC4FD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58" y="6542221"/>
            <a:ext cx="6905625" cy="5810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30BB3-17FB-4CA0-A1F9-9F8E21153D20}"/>
              </a:ext>
            </a:extLst>
          </p:cNvPr>
          <p:cNvGrpSpPr/>
          <p:nvPr/>
        </p:nvGrpSpPr>
        <p:grpSpPr>
          <a:xfrm>
            <a:off x="1195035" y="6533628"/>
            <a:ext cx="3600450" cy="1000125"/>
            <a:chOff x="1809841" y="5502820"/>
            <a:chExt cx="3600450" cy="10001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3A356BE-BEE5-47D1-AF2B-7FACA8037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9841" y="5502820"/>
              <a:ext cx="3600450" cy="100012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40B53C-59C5-4B76-A440-30E256E1247B}"/>
                </a:ext>
              </a:extLst>
            </p:cNvPr>
            <p:cNvSpPr/>
            <p:nvPr/>
          </p:nvSpPr>
          <p:spPr>
            <a:xfrm>
              <a:off x="3469710" y="5801926"/>
              <a:ext cx="237994" cy="370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102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DDC6F-34D5-418D-8A4C-323BFBDD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1AA0F-97BD-4A22-88FE-5D7C0F84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Sensors Only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67A75-0B06-7B7C-9651-D345BC85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635" y="1612864"/>
            <a:ext cx="8362950" cy="3000375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3AC098BF-34BF-076E-D8B0-31FA6539BA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6" r="8504"/>
          <a:stretch/>
        </p:blipFill>
        <p:spPr>
          <a:xfrm>
            <a:off x="937372" y="4903572"/>
            <a:ext cx="4601211" cy="3267158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5F5D4D46-4FCA-931F-004F-C71A631691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2" r="8249"/>
          <a:stretch/>
        </p:blipFill>
        <p:spPr>
          <a:xfrm>
            <a:off x="5498925" y="4909835"/>
            <a:ext cx="4710185" cy="3267158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2C7F4CE-38A4-B992-D8A2-173EC020A1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53" r="8684"/>
          <a:stretch/>
        </p:blipFill>
        <p:spPr>
          <a:xfrm>
            <a:off x="10187039" y="4940787"/>
            <a:ext cx="4443361" cy="3242469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FF458F1-9A2A-6C1C-D8B4-E7AF18EE699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</p:spPr>
        <p:txBody>
          <a:bodyPr/>
          <a:lstStyle/>
          <a:p>
            <a:r>
              <a:rPr lang="en-US" dirty="0"/>
              <a:t>Power Consumption</a:t>
            </a:r>
          </a:p>
          <a:p>
            <a:r>
              <a:rPr lang="en-US" dirty="0"/>
              <a:t>Attack Synergies </a:t>
            </a:r>
            <a:br>
              <a:rPr lang="en-US" dirty="0"/>
            </a:b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72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DA2B4A-5FEB-844A-7CF6-01BD8554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C1019-446A-A4B8-10D3-812979E0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Including Actuators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A4F29-7BA4-2731-B4C3-8020EECC14F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Actuator-Only Attacks</a:t>
            </a:r>
          </a:p>
          <a:p>
            <a:r>
              <a:rPr lang="en-US" dirty="0"/>
              <a:t>Combined Attacks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B0416-8161-327C-8903-14EFC6B12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94" y="2281152"/>
            <a:ext cx="7286625" cy="2066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A37CAA-2EE3-E158-07FF-32BCECDF2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19" y="5354095"/>
            <a:ext cx="7772400" cy="211455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B6B29F6-B583-E5C6-6A92-45547F50F8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7" r="8561"/>
          <a:stretch/>
        </p:blipFill>
        <p:spPr>
          <a:xfrm>
            <a:off x="1178132" y="3822813"/>
            <a:ext cx="5237232" cy="3630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0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7E5A9-1BB8-449C-B719-766FA1D5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B7CCBF-7D1A-4AA0-AECF-D0D191B5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B1DB-DC8C-4044-A941-CA780642EEE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Multiple vs Single Attacks</a:t>
            </a:r>
          </a:p>
          <a:p>
            <a:r>
              <a:rPr lang="en-US" dirty="0"/>
              <a:t>Sensors vs Actuators</a:t>
            </a:r>
          </a:p>
          <a:p>
            <a:r>
              <a:rPr lang="en-US" dirty="0"/>
              <a:t>Detection and Defense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C7535-5B2B-6B67-6916-86684D44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128" y="3880720"/>
            <a:ext cx="5010150" cy="37719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B967EF0-CA5D-03C3-6D1C-6117CFA803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3" r="8684"/>
          <a:stretch/>
        </p:blipFill>
        <p:spPr>
          <a:xfrm>
            <a:off x="8648880" y="4455400"/>
            <a:ext cx="4937068" cy="3602743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57D54EDE-E55E-2FCD-8036-CDC87D5539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36" r="8739"/>
          <a:stretch/>
        </p:blipFill>
        <p:spPr>
          <a:xfrm>
            <a:off x="8588224" y="656624"/>
            <a:ext cx="4969949" cy="3648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00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988F9-1F77-49DF-B4AE-71B50BE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54A772-56A3-4B27-BB48-1DA22BC2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CA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10DDD0C-FD8C-433E-97FC-7AB89227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71" y="1460529"/>
            <a:ext cx="9674964" cy="64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EB565E55-DD36-4464-A5C6-262D5EB85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778" y="7897532"/>
            <a:ext cx="4248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 defTabSz="995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defTabSz="995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900" dirty="0" err="1"/>
              <a:t>Banchoff</a:t>
            </a:r>
            <a:r>
              <a:rPr lang="en-GB" altLang="en-US" sz="900" dirty="0"/>
              <a:t>, T., Beall, J.: kbc1.jpg. URL http://alem3d.obidos.org/en/struik/kbottle/</a:t>
            </a:r>
          </a:p>
        </p:txBody>
      </p:sp>
    </p:spTree>
    <p:extLst>
      <p:ext uri="{BB962C8B-B14F-4D97-AF65-F5344CB8AC3E}">
        <p14:creationId xmlns:p14="http://schemas.microsoft.com/office/powerpoint/2010/main" val="39456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6|33.5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3.1|60.8|2.5|18|14.9|3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7.8|17.7|10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6|31.1|1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6|5.8|31.6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72.4|17.2|25.7|47.2"/>
</p:tagLst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00.potx" id="{BB42E762-54B1-4790-980B-9C2F4E37C844}" vid="{427121AA-6C96-4A50-8C74-29703C11B5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PNNL_00</Template>
  <TotalTime>328</TotalTime>
  <Words>198</Words>
  <Application>Microsoft Office PowerPoint</Application>
  <PresentationFormat>Custom</PresentationFormat>
  <Paragraphs>71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</vt:lpstr>
      <vt:lpstr>Wingdings</vt:lpstr>
      <vt:lpstr>PNNL_Option_4</vt:lpstr>
      <vt:lpstr>Sensor and Actuator Attacks on Hierarchical Control Systems with Domain-Aware Operator Theory</vt:lpstr>
      <vt:lpstr>Introduction</vt:lpstr>
      <vt:lpstr>Emulator Description</vt:lpstr>
      <vt:lpstr>Attack Formulation</vt:lpstr>
      <vt:lpstr>Koopman Model and Domain Knowledge</vt:lpstr>
      <vt:lpstr>Results – Sensors Only</vt:lpstr>
      <vt:lpstr>Results – Including Actuators</vt:lpstr>
      <vt:lpstr>Discussion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Bakker, Craig K</dc:creator>
  <cp:lastModifiedBy>Bakker, Craig K</cp:lastModifiedBy>
  <cp:revision>2</cp:revision>
  <dcterms:created xsi:type="dcterms:W3CDTF">2022-09-07T15:01:32Z</dcterms:created>
  <dcterms:modified xsi:type="dcterms:W3CDTF">2023-06-26T22:02:46Z</dcterms:modified>
</cp:coreProperties>
</file>