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7"/>
  </p:notesMasterIdLst>
  <p:sldIdLst>
    <p:sldId id="1810" r:id="rId2"/>
    <p:sldId id="1986" r:id="rId3"/>
    <p:sldId id="2041" r:id="rId4"/>
    <p:sldId id="1988" r:id="rId5"/>
    <p:sldId id="2054" r:id="rId6"/>
    <p:sldId id="2013" r:id="rId7"/>
    <p:sldId id="2055" r:id="rId8"/>
    <p:sldId id="1989" r:id="rId9"/>
    <p:sldId id="1991" r:id="rId10"/>
    <p:sldId id="2043" r:id="rId11"/>
    <p:sldId id="1992" r:id="rId12"/>
    <p:sldId id="1993" r:id="rId13"/>
    <p:sldId id="2010" r:id="rId14"/>
    <p:sldId id="2036" r:id="rId15"/>
    <p:sldId id="2005" r:id="rId16"/>
    <p:sldId id="2037" r:id="rId17"/>
    <p:sldId id="1994" r:id="rId18"/>
    <p:sldId id="2030" r:id="rId19"/>
    <p:sldId id="2031" r:id="rId20"/>
    <p:sldId id="1997" r:id="rId21"/>
    <p:sldId id="2028" r:id="rId22"/>
    <p:sldId id="2019" r:id="rId23"/>
    <p:sldId id="2020" r:id="rId24"/>
    <p:sldId id="1998" r:id="rId25"/>
    <p:sldId id="2034" r:id="rId26"/>
    <p:sldId id="2038" r:id="rId27"/>
    <p:sldId id="2040" r:id="rId28"/>
    <p:sldId id="1983" r:id="rId29"/>
    <p:sldId id="2014" r:id="rId30"/>
    <p:sldId id="2053" r:id="rId31"/>
    <p:sldId id="2012" r:id="rId32"/>
    <p:sldId id="2044" r:id="rId33"/>
    <p:sldId id="2003" r:id="rId34"/>
    <p:sldId id="2039" r:id="rId35"/>
    <p:sldId id="2052" r:id="rId36"/>
  </p:sldIdLst>
  <p:sldSz cx="12192000" cy="6858000"/>
  <p:notesSz cx="6858000" cy="9144000"/>
  <p:embeddedFontLst>
    <p:embeddedFont>
      <p:font typeface="Calibri" panose="020F0502020204030204" pitchFamily="34" charset="0"/>
      <p:regular r:id="rId38"/>
      <p:bold r:id="rId38"/>
      <p:italic r:id="rId38"/>
      <p:boldItalic r:id="rId38"/>
    </p:embeddedFont>
    <p:embeddedFont>
      <p:font typeface="Cambria Math" panose="02040503050406030204" pitchFamily="18" charset="0"/>
      <p:regular r:id="rId39"/>
    </p:embeddedFont>
    <p:embeddedFont>
      <p:font typeface="Lucida Sans Typewriter" panose="020B0509030504030204" pitchFamily="49" charset="0"/>
      <p:regular r:id="rId40"/>
      <p:bold r:id="rId41"/>
      <p:italic r:id="rId42"/>
      <p:boldItalic r:id="rId43"/>
    </p:embeddedFont>
    <p:embeddedFont>
      <p:font typeface="Open Sans" panose="020B0606030504020204" pitchFamily="34" charset="0"/>
      <p:regular r:id="rId38"/>
      <p:bold r:id="rId38"/>
      <p:italic r:id="rId38"/>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id="{6358BE59-5017-6748-A731-4E6A2459141B}">
          <p14:sldIdLst>
            <p14:sldId id="1810"/>
            <p14:sldId id="1986"/>
            <p14:sldId id="2041"/>
            <p14:sldId id="1988"/>
            <p14:sldId id="2054"/>
            <p14:sldId id="2013"/>
            <p14:sldId id="2055"/>
            <p14:sldId id="1989"/>
            <p14:sldId id="1991"/>
            <p14:sldId id="2043"/>
            <p14:sldId id="1992"/>
            <p14:sldId id="1993"/>
            <p14:sldId id="2010"/>
            <p14:sldId id="2036"/>
            <p14:sldId id="2005"/>
            <p14:sldId id="2037"/>
            <p14:sldId id="1994"/>
            <p14:sldId id="2030"/>
            <p14:sldId id="2031"/>
            <p14:sldId id="1997"/>
            <p14:sldId id="2028"/>
            <p14:sldId id="2019"/>
            <p14:sldId id="2020"/>
            <p14:sldId id="1998"/>
            <p14:sldId id="2034"/>
            <p14:sldId id="2038"/>
            <p14:sldId id="2040"/>
            <p14:sldId id="1983"/>
            <p14:sldId id="2014"/>
            <p14:sldId id="2053"/>
            <p14:sldId id="2012"/>
            <p14:sldId id="2044"/>
            <p14:sldId id="2003"/>
            <p14:sldId id="2039"/>
            <p14:sldId id="205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D0"/>
    <a:srgbClr val="FFD9AD"/>
    <a:srgbClr val="000000"/>
    <a:srgbClr val="0053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21" autoAdjust="0"/>
    <p:restoredTop sz="94859" autoAdjust="0"/>
  </p:normalViewPr>
  <p:slideViewPr>
    <p:cSldViewPr snapToGrid="0">
      <p:cViewPr varScale="1">
        <p:scale>
          <a:sx n="89" d="100"/>
          <a:sy n="89" d="100"/>
        </p:scale>
        <p:origin x="1818" y="6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NUL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CB6757-9C0D-4702-BB97-A36D06B82A64}"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B2660-DD1E-439C-A35C-08E699EA1A69}" type="slidenum">
              <a:rPr lang="en-US" smtClean="0"/>
              <a:t>‹#›</a:t>
            </a:fld>
            <a:endParaRPr lang="en-US"/>
          </a:p>
        </p:txBody>
      </p:sp>
    </p:spTree>
    <p:extLst>
      <p:ext uri="{BB962C8B-B14F-4D97-AF65-F5344CB8AC3E}">
        <p14:creationId xmlns:p14="http://schemas.microsoft.com/office/powerpoint/2010/main" val="745235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DB2660-DD1E-439C-A35C-08E699EA1A69}" type="slidenum">
              <a:rPr lang="en-US" smtClean="0"/>
              <a:t>18</a:t>
            </a:fld>
            <a:endParaRPr lang="en-US"/>
          </a:p>
        </p:txBody>
      </p:sp>
    </p:spTree>
    <p:extLst>
      <p:ext uri="{BB962C8B-B14F-4D97-AF65-F5344CB8AC3E}">
        <p14:creationId xmlns:p14="http://schemas.microsoft.com/office/powerpoint/2010/main" val="33622445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A8AEBE3-2A78-4553-A048-1052FD0BFCEE}"/>
              </a:ext>
            </a:extLst>
          </p:cNvPr>
          <p:cNvSpPr txBox="1"/>
          <p:nvPr userDrawn="1"/>
        </p:nvSpPr>
        <p:spPr>
          <a:xfrm>
            <a:off x="912699" y="1027565"/>
            <a:ext cx="3685624" cy="253916"/>
          </a:xfrm>
          <a:prstGeom prst="rect">
            <a:avLst/>
          </a:prstGeom>
          <a:noFill/>
        </p:spPr>
        <p:txBody>
          <a:bodyPr wrap="none" rtlCol="0">
            <a:spAutoFit/>
          </a:bodyPr>
          <a:lstStyle/>
          <a:p>
            <a:r>
              <a:rPr lang="en-US" sz="1050" b="0" i="0" spc="150" baseline="0" dirty="0">
                <a:latin typeface="Open Sans" panose="020B0606030504020204" pitchFamily="34" charset="0"/>
              </a:rPr>
              <a:t>Exceptional service in the national interest</a:t>
            </a:r>
          </a:p>
        </p:txBody>
      </p:sp>
      <p:pic>
        <p:nvPicPr>
          <p:cNvPr id="22" name="Picture 21">
            <a:extLst>
              <a:ext uri="{FF2B5EF4-FFF2-40B4-BE49-F238E27FC236}">
                <a16:creationId xmlns:a16="http://schemas.microsoft.com/office/drawing/2014/main" id="{B9FA23B5-009B-43C4-80A7-C03C5E9B2438}"/>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flipV="1">
            <a:off x="0" y="3237716"/>
            <a:ext cx="5439594" cy="27432"/>
          </a:xfrm>
          <a:prstGeom prst="rect">
            <a:avLst/>
          </a:prstGeom>
        </p:spPr>
      </p:pic>
      <p:grpSp>
        <p:nvGrpSpPr>
          <p:cNvPr id="26" name="Group 25">
            <a:extLst>
              <a:ext uri="{FF2B5EF4-FFF2-40B4-BE49-F238E27FC236}">
                <a16:creationId xmlns:a16="http://schemas.microsoft.com/office/drawing/2014/main" id="{44D8E4C0-8EBE-47B3-A4E8-E3E997D9065E}"/>
              </a:ext>
            </a:extLst>
          </p:cNvPr>
          <p:cNvGrpSpPr/>
          <p:nvPr userDrawn="1"/>
        </p:nvGrpSpPr>
        <p:grpSpPr>
          <a:xfrm>
            <a:off x="966239" y="6037064"/>
            <a:ext cx="5992470" cy="682997"/>
            <a:chOff x="1131349" y="5584945"/>
            <a:chExt cx="5992470" cy="682997"/>
          </a:xfrm>
        </p:grpSpPr>
        <p:sp>
          <p:nvSpPr>
            <p:cNvPr id="27" name="TextBox 26">
              <a:extLst>
                <a:ext uri="{FF2B5EF4-FFF2-40B4-BE49-F238E27FC236}">
                  <a16:creationId xmlns:a16="http://schemas.microsoft.com/office/drawing/2014/main" id="{48FB0AD0-7E5C-444F-A213-E4D1C978651D}"/>
                </a:ext>
              </a:extLst>
            </p:cNvPr>
            <p:cNvSpPr txBox="1"/>
            <p:nvPr/>
          </p:nvSpPr>
          <p:spPr>
            <a:xfrm>
              <a:off x="1131349" y="5776717"/>
              <a:ext cx="5992470" cy="491225"/>
            </a:xfrm>
            <a:prstGeom prst="rect">
              <a:avLst/>
            </a:prstGeom>
            <a:noFill/>
          </p:spPr>
          <p:txBody>
            <a:bodyPr wrap="square" rtlCol="0">
              <a:spAutoFit/>
            </a:bodyPr>
            <a:lstStyle/>
            <a:p>
              <a:pPr>
                <a:lnSpc>
                  <a:spcPct val="110000"/>
                </a:lnSpc>
              </a:pPr>
              <a:r>
                <a:rPr lang="en-US" sz="800" b="0" i="0" kern="1200" dirty="0">
                  <a:solidFill>
                    <a:schemeClr val="bg2">
                      <a:lumMod val="50000"/>
                    </a:schemeClr>
                  </a:solidFill>
                  <a:effectLst/>
                  <a:latin typeface="+mn-lt"/>
                  <a:ea typeface="Open Sans" panose="020B0606030504020204" pitchFamily="34" charset="0"/>
                  <a:cs typeface="Open Sans" panose="020B0606030504020204" pitchFamily="34" charset="0"/>
                </a:rPr>
                <a:t>Sandia National Laboratories is a </a:t>
              </a:r>
              <a:r>
                <a:rPr lang="en-US" sz="800" b="0" i="0" kern="1200" dirty="0" err="1">
                  <a:solidFill>
                    <a:schemeClr val="bg2">
                      <a:lumMod val="50000"/>
                    </a:schemeClr>
                  </a:solidFill>
                  <a:effectLst/>
                  <a:latin typeface="+mn-lt"/>
                  <a:ea typeface="Open Sans" panose="020B0606030504020204" pitchFamily="34" charset="0"/>
                  <a:cs typeface="Open Sans" panose="020B0606030504020204" pitchFamily="34" charset="0"/>
                </a:rPr>
                <a:t>multimission</a:t>
              </a:r>
              <a:r>
                <a:rPr lang="en-US" sz="800" b="0" i="0" kern="1200" dirty="0">
                  <a:solidFill>
                    <a:schemeClr val="bg2">
                      <a:lumMod val="50000"/>
                    </a:schemeClr>
                  </a:solidFill>
                  <a:effectLst/>
                  <a:latin typeface="+mn-lt"/>
                  <a:ea typeface="Open Sans" panose="020B0606030504020204" pitchFamily="34" charset="0"/>
                  <a:cs typeface="Open Sans" panose="020B0606030504020204" pitchFamily="34" charset="0"/>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800" b="0" i="0" dirty="0">
                <a:solidFill>
                  <a:schemeClr val="bg2">
                    <a:lumMod val="50000"/>
                  </a:schemeClr>
                </a:solidFill>
                <a:latin typeface="+mn-lt"/>
                <a:ea typeface="Open Sans" panose="020B0606030504020204" pitchFamily="34" charset="0"/>
                <a:cs typeface="Open Sans" panose="020B0606030504020204" pitchFamily="34" charset="0"/>
              </a:endParaRPr>
            </a:p>
          </p:txBody>
        </p:sp>
        <p:pic>
          <p:nvPicPr>
            <p:cNvPr id="28" name="Picture 27">
              <a:extLst>
                <a:ext uri="{FF2B5EF4-FFF2-40B4-BE49-F238E27FC236}">
                  <a16:creationId xmlns:a16="http://schemas.microsoft.com/office/drawing/2014/main" id="{FFF9DC8B-A630-4000-81A8-938ABB75B8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9176" y="5584945"/>
              <a:ext cx="654939" cy="159193"/>
            </a:xfrm>
            <a:prstGeom prst="rect">
              <a:avLst/>
            </a:prstGeom>
          </p:spPr>
        </p:pic>
        <p:pic>
          <p:nvPicPr>
            <p:cNvPr id="29" name="Picture 28">
              <a:extLst>
                <a:ext uri="{FF2B5EF4-FFF2-40B4-BE49-F238E27FC236}">
                  <a16:creationId xmlns:a16="http://schemas.microsoft.com/office/drawing/2014/main" id="{8AAEFA8F-A32F-4615-854B-DA6C0554A1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4924" y="5597275"/>
              <a:ext cx="463192" cy="134533"/>
            </a:xfrm>
            <a:prstGeom prst="rect">
              <a:avLst/>
            </a:prstGeom>
          </p:spPr>
        </p:pic>
      </p:grpSp>
      <p:sp>
        <p:nvSpPr>
          <p:cNvPr id="4" name="Text Placeholder 3">
            <a:extLst>
              <a:ext uri="{FF2B5EF4-FFF2-40B4-BE49-F238E27FC236}">
                <a16:creationId xmlns:a16="http://schemas.microsoft.com/office/drawing/2014/main" id="{1862DFD4-0E3A-4834-AD65-D98BBF3953BB}"/>
              </a:ext>
            </a:extLst>
          </p:cNvPr>
          <p:cNvSpPr>
            <a:spLocks noGrp="1"/>
          </p:cNvSpPr>
          <p:nvPr>
            <p:ph type="body" sz="quarter" idx="14" hasCustomPrompt="1"/>
          </p:nvPr>
        </p:nvSpPr>
        <p:spPr>
          <a:xfrm>
            <a:off x="4617244" y="6517494"/>
            <a:ext cx="2341466" cy="235145"/>
          </a:xfrm>
        </p:spPr>
        <p:txBody>
          <a:bodyPr>
            <a:noAutofit/>
          </a:bodyPr>
          <a:lstStyle>
            <a:lvl1pPr marL="0" indent="0">
              <a:buNone/>
              <a:defRPr sz="800" b="1" i="0">
                <a:solidFill>
                  <a:schemeClr val="bg2">
                    <a:lumMod val="50000"/>
                  </a:schemeClr>
                </a:solidFill>
                <a:latin typeface="+mn-lt"/>
                <a:ea typeface="Open Sans" panose="020B0606030504020204" pitchFamily="34" charset="0"/>
                <a:cs typeface="Open Sans" panose="020B0606030504020204" pitchFamily="34" charset="0"/>
              </a:defRPr>
            </a:lvl1pPr>
            <a:lvl2pPr marL="201159" indent="0">
              <a:buNone/>
              <a:defRPr sz="900"/>
            </a:lvl2pPr>
            <a:lvl3pPr marL="384030" indent="0">
              <a:buNone/>
              <a:defRPr sz="900"/>
            </a:lvl3pPr>
            <a:lvl4pPr marL="566901" indent="0">
              <a:buNone/>
              <a:defRPr sz="900"/>
            </a:lvl4pPr>
            <a:lvl5pPr marL="749772" indent="0">
              <a:buNone/>
              <a:defRPr sz="900"/>
            </a:lvl5pPr>
          </a:lstStyle>
          <a:p>
            <a:pPr lvl="0"/>
            <a:r>
              <a:rPr lang="en-US" dirty="0"/>
              <a:t>ENTER SAND20XX-XXXX P</a:t>
            </a:r>
          </a:p>
        </p:txBody>
      </p:sp>
      <p:pic>
        <p:nvPicPr>
          <p:cNvPr id="18" name="Picture 17">
            <a:extLst>
              <a:ext uri="{FF2B5EF4-FFF2-40B4-BE49-F238E27FC236}">
                <a16:creationId xmlns:a16="http://schemas.microsoft.com/office/drawing/2014/main" id="{6F5A8305-7B08-7546-BBD5-49325047FB8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6239" y="479998"/>
            <a:ext cx="1278290" cy="492365"/>
          </a:xfrm>
          <a:prstGeom prst="rect">
            <a:avLst/>
          </a:prstGeom>
        </p:spPr>
      </p:pic>
      <p:sp>
        <p:nvSpPr>
          <p:cNvPr id="20" name="Title 1">
            <a:extLst>
              <a:ext uri="{FF2B5EF4-FFF2-40B4-BE49-F238E27FC236}">
                <a16:creationId xmlns:a16="http://schemas.microsoft.com/office/drawing/2014/main" id="{3D04E94B-3A59-0E41-8C45-B4E8BF8C0351}"/>
              </a:ext>
            </a:extLst>
          </p:cNvPr>
          <p:cNvSpPr>
            <a:spLocks noGrp="1"/>
          </p:cNvSpPr>
          <p:nvPr>
            <p:ph type="ctrTitle" hasCustomPrompt="1"/>
          </p:nvPr>
        </p:nvSpPr>
        <p:spPr>
          <a:xfrm>
            <a:off x="966239" y="1415454"/>
            <a:ext cx="5992470" cy="1655158"/>
          </a:xfrm>
        </p:spPr>
        <p:txBody>
          <a:bodyPr anchor="b">
            <a:normAutofit/>
          </a:bodyPr>
          <a:lstStyle>
            <a:lvl1pPr marL="0" indent="3175" algn="l">
              <a:lnSpc>
                <a:spcPts val="3700"/>
              </a:lnSpc>
              <a:defRPr sz="3600" b="1" i="0" spc="31" baseline="0">
                <a:solidFill>
                  <a:schemeClr val="tx1"/>
                </a:solidFill>
                <a:latin typeface="+mj-lt"/>
                <a:ea typeface="Open Sans" panose="020B0606030504020204" pitchFamily="34" charset="0"/>
                <a:cs typeface="Open Sans" panose="020B0606030504020204" pitchFamily="34" charset="0"/>
              </a:defRPr>
            </a:lvl1pPr>
          </a:lstStyle>
          <a:p>
            <a:r>
              <a:rPr lang="en-US" dirty="0"/>
              <a:t>Click to add title</a:t>
            </a:r>
          </a:p>
        </p:txBody>
      </p:sp>
      <p:sp>
        <p:nvSpPr>
          <p:cNvPr id="21" name="Text Placeholder 5">
            <a:extLst>
              <a:ext uri="{FF2B5EF4-FFF2-40B4-BE49-F238E27FC236}">
                <a16:creationId xmlns:a16="http://schemas.microsoft.com/office/drawing/2014/main" id="{049F3884-7C35-1E4F-BCDA-CD38F10FE813}"/>
              </a:ext>
            </a:extLst>
          </p:cNvPr>
          <p:cNvSpPr>
            <a:spLocks noGrp="1"/>
          </p:cNvSpPr>
          <p:nvPr>
            <p:ph type="body" sz="quarter" idx="10" hasCustomPrompt="1"/>
          </p:nvPr>
        </p:nvSpPr>
        <p:spPr>
          <a:xfrm>
            <a:off x="1043684" y="3458578"/>
            <a:ext cx="5915025" cy="941972"/>
          </a:xfrm>
        </p:spPr>
        <p:txBody>
          <a:bodyPr anchor="t">
            <a:noAutofit/>
          </a:bodyPr>
          <a:lstStyle>
            <a:lvl1pPr marL="0" indent="0">
              <a:buNone/>
              <a:defRPr sz="2400" b="0" i="0">
                <a:solidFill>
                  <a:schemeClr val="tx1"/>
                </a:solidFill>
                <a:latin typeface="+mn-lt"/>
                <a:ea typeface="Open Sans" panose="020B0606030504020204" pitchFamily="34" charset="0"/>
                <a:cs typeface="Open Sans" panose="020B0606030504020204" pitchFamily="34" charset="0"/>
              </a:defRPr>
            </a:lvl1pPr>
            <a:lvl2pPr>
              <a:defRPr sz="2400">
                <a:solidFill>
                  <a:schemeClr val="tx1"/>
                </a:solidFill>
                <a:latin typeface="Gill Sans MT" panose="020B0502020104020203" pitchFamily="34" charset="0"/>
              </a:defRPr>
            </a:lvl2pPr>
            <a:lvl3pPr>
              <a:defRPr sz="2400">
                <a:solidFill>
                  <a:schemeClr val="tx1"/>
                </a:solidFill>
                <a:latin typeface="Gill Sans MT" panose="020B0502020104020203" pitchFamily="34" charset="0"/>
              </a:defRPr>
            </a:lvl3pPr>
            <a:lvl4pPr>
              <a:defRPr sz="2400">
                <a:solidFill>
                  <a:schemeClr val="tx1"/>
                </a:solidFill>
                <a:latin typeface="Gill Sans MT" panose="020B0502020104020203" pitchFamily="34" charset="0"/>
              </a:defRPr>
            </a:lvl4pPr>
            <a:lvl5pPr>
              <a:defRPr sz="2400">
                <a:solidFill>
                  <a:schemeClr val="tx1"/>
                </a:solidFill>
                <a:latin typeface="Gill Sans MT" panose="020B0502020104020203" pitchFamily="34" charset="0"/>
              </a:defRPr>
            </a:lvl5pPr>
          </a:lstStyle>
          <a:p>
            <a:pPr lvl="0"/>
            <a:r>
              <a:rPr lang="en-US" dirty="0"/>
              <a:t>Click to add Speakers/Authors</a:t>
            </a:r>
          </a:p>
        </p:txBody>
      </p:sp>
      <p:sp>
        <p:nvSpPr>
          <p:cNvPr id="23" name="Text Placeholder 10">
            <a:extLst>
              <a:ext uri="{FF2B5EF4-FFF2-40B4-BE49-F238E27FC236}">
                <a16:creationId xmlns:a16="http://schemas.microsoft.com/office/drawing/2014/main" id="{B301E34A-815A-104F-9D50-3FDA42335D51}"/>
              </a:ext>
            </a:extLst>
          </p:cNvPr>
          <p:cNvSpPr>
            <a:spLocks noGrp="1"/>
          </p:cNvSpPr>
          <p:nvPr>
            <p:ph type="body" sz="quarter" idx="12" hasCustomPrompt="1"/>
          </p:nvPr>
        </p:nvSpPr>
        <p:spPr>
          <a:xfrm>
            <a:off x="1054066" y="4544880"/>
            <a:ext cx="5915025" cy="801203"/>
          </a:xfrm>
        </p:spPr>
        <p:txBody>
          <a:bodyPr>
            <a:normAutofit/>
          </a:bodyPr>
          <a:lstStyle>
            <a:lvl1pPr marL="0" indent="0">
              <a:buNone/>
              <a:defRPr sz="1200" b="0" i="0" cap="all" spc="110" baseline="0">
                <a:solidFill>
                  <a:schemeClr val="tx1"/>
                </a:solidFill>
                <a:latin typeface="+mn-lt"/>
                <a:ea typeface="Open Sans" panose="020B0606030504020204" pitchFamily="34" charset="0"/>
                <a:cs typeface="Open Sans" panose="020B0606030504020204" pitchFamily="34" charset="0"/>
              </a:defRPr>
            </a:lvl1pPr>
            <a:lvl2pPr marL="201159" indent="0">
              <a:buNone/>
              <a:defRPr cap="all" baseline="0">
                <a:solidFill>
                  <a:schemeClr val="tx1"/>
                </a:solidFill>
                <a:latin typeface="Calibri" panose="020F0502020204030204" pitchFamily="34" charset="0"/>
                <a:cs typeface="Calibri" panose="020F0502020204030204" pitchFamily="34" charset="0"/>
              </a:defRPr>
            </a:lvl2pPr>
            <a:lvl3pPr marL="384030" indent="0">
              <a:buNone/>
              <a:defRPr cap="all" baseline="0">
                <a:solidFill>
                  <a:schemeClr val="tx1"/>
                </a:solidFill>
                <a:latin typeface="Calibri" panose="020F0502020204030204" pitchFamily="34" charset="0"/>
                <a:cs typeface="Calibri" panose="020F0502020204030204" pitchFamily="34" charset="0"/>
              </a:defRPr>
            </a:lvl3pPr>
            <a:lvl4pPr marL="566901" indent="0">
              <a:buNone/>
              <a:defRPr cap="all" baseline="0">
                <a:solidFill>
                  <a:schemeClr val="tx1"/>
                </a:solidFill>
                <a:latin typeface="Calibri" panose="020F0502020204030204" pitchFamily="34" charset="0"/>
                <a:cs typeface="Calibri" panose="020F0502020204030204" pitchFamily="34" charset="0"/>
              </a:defRPr>
            </a:lvl4pPr>
            <a:lvl5pPr marL="749772" indent="0">
              <a:buNone/>
              <a:defRPr cap="all" baseline="0">
                <a:solidFill>
                  <a:schemeClr val="tx1"/>
                </a:solidFill>
                <a:latin typeface="Calibri" panose="020F0502020204030204" pitchFamily="34" charset="0"/>
                <a:cs typeface="Calibri" panose="020F0502020204030204" pitchFamily="34" charset="0"/>
              </a:defRPr>
            </a:lvl5pPr>
          </a:lstStyle>
          <a:p>
            <a:pPr lvl="0"/>
            <a:r>
              <a:rPr lang="en-US" dirty="0"/>
              <a:t>Click to Add LOCATION OR ADDITIONAL CONTENT</a:t>
            </a:r>
          </a:p>
        </p:txBody>
      </p:sp>
      <p:sp>
        <p:nvSpPr>
          <p:cNvPr id="24" name="Text Placeholder 33">
            <a:extLst>
              <a:ext uri="{FF2B5EF4-FFF2-40B4-BE49-F238E27FC236}">
                <a16:creationId xmlns:a16="http://schemas.microsoft.com/office/drawing/2014/main" id="{4893DD06-6732-3D43-AAFC-78DE88C101A8}"/>
              </a:ext>
            </a:extLst>
          </p:cNvPr>
          <p:cNvSpPr>
            <a:spLocks noGrp="1"/>
          </p:cNvSpPr>
          <p:nvPr>
            <p:ph type="body" sz="quarter" idx="13" hasCustomPrompt="1"/>
          </p:nvPr>
        </p:nvSpPr>
        <p:spPr>
          <a:xfrm>
            <a:off x="1043684" y="5527183"/>
            <a:ext cx="5915025" cy="411162"/>
          </a:xfrm>
        </p:spPr>
        <p:txBody>
          <a:bodyPr>
            <a:normAutofit/>
          </a:bodyPr>
          <a:lstStyle>
            <a:lvl1pPr marL="0" indent="0">
              <a:buNone/>
              <a:defRPr sz="1200" b="0" i="0" spc="110" baseline="0">
                <a:solidFill>
                  <a:schemeClr val="tx1"/>
                </a:solidFill>
                <a:latin typeface="+mn-lt"/>
                <a:ea typeface="Open Sans" panose="020B0606030504020204" pitchFamily="34" charset="0"/>
                <a:cs typeface="Open Sans" panose="020B0606030504020204" pitchFamily="34" charset="0"/>
              </a:defRPr>
            </a:lvl1pPr>
            <a:lvl2pPr marL="201159" indent="0">
              <a:buNone/>
              <a:defRPr>
                <a:solidFill>
                  <a:schemeClr val="tx1"/>
                </a:solidFill>
                <a:latin typeface="Calibri" panose="020F0502020204030204" pitchFamily="34" charset="0"/>
                <a:cs typeface="Calibri" panose="020F0502020204030204" pitchFamily="34" charset="0"/>
              </a:defRPr>
            </a:lvl2pPr>
            <a:lvl3pPr marL="384030" indent="0">
              <a:buNone/>
              <a:defRPr>
                <a:solidFill>
                  <a:schemeClr val="tx1"/>
                </a:solidFill>
                <a:latin typeface="Calibri" panose="020F0502020204030204" pitchFamily="34" charset="0"/>
                <a:cs typeface="Calibri" panose="020F0502020204030204" pitchFamily="34" charset="0"/>
              </a:defRPr>
            </a:lvl3pPr>
            <a:lvl4pPr marL="566901" indent="0">
              <a:buNone/>
              <a:defRPr>
                <a:solidFill>
                  <a:schemeClr val="tx1"/>
                </a:solidFill>
                <a:latin typeface="Calibri" panose="020F0502020204030204" pitchFamily="34" charset="0"/>
                <a:cs typeface="Calibri" panose="020F0502020204030204" pitchFamily="34" charset="0"/>
              </a:defRPr>
            </a:lvl4pPr>
            <a:lvl5pPr marL="749772" indent="0">
              <a:buNone/>
              <a:defRPr>
                <a:solidFill>
                  <a:schemeClr val="tx1"/>
                </a:solidFill>
                <a:latin typeface="Calibri" panose="020F0502020204030204" pitchFamily="34" charset="0"/>
                <a:cs typeface="Calibri" panose="020F0502020204030204" pitchFamily="34" charset="0"/>
              </a:defRPr>
            </a:lvl5pPr>
          </a:lstStyle>
          <a:p>
            <a:pPr lvl="0"/>
            <a:r>
              <a:rPr lang="en-US" dirty="0"/>
              <a:t>Click to add Date Month DD, 20YY</a:t>
            </a:r>
          </a:p>
        </p:txBody>
      </p:sp>
    </p:spTree>
    <p:extLst>
      <p:ext uri="{BB962C8B-B14F-4D97-AF65-F5344CB8AC3E}">
        <p14:creationId xmlns:p14="http://schemas.microsoft.com/office/powerpoint/2010/main" val="376340146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F14BC1-EF08-4D47-A220-B7A9E87E1F54}"/>
              </a:ext>
            </a:extLst>
          </p:cNvPr>
          <p:cNvSpPr>
            <a:spLocks noGrp="1"/>
          </p:cNvSpPr>
          <p:nvPr>
            <p:ph type="body" sz="quarter" idx="12" hasCustomPrompt="1"/>
          </p:nvPr>
        </p:nvSpPr>
        <p:spPr>
          <a:xfrm>
            <a:off x="784225" y="2617445"/>
            <a:ext cx="10687050" cy="1478725"/>
          </a:xfrm>
        </p:spPr>
        <p:txBody>
          <a:bodyPr anchor="ctr">
            <a:noAutofit/>
          </a:bodyPr>
          <a:lstStyle>
            <a:lvl1pPr marL="0" indent="0" algn="ctr">
              <a:buNone/>
              <a:defRPr sz="4000" b="1" i="0">
                <a:solidFill>
                  <a:schemeClr val="tx1"/>
                </a:solidFill>
                <a:latin typeface="+mj-lt"/>
                <a:ea typeface="Open Sans" panose="020B0606030504020204" pitchFamily="34" charset="0"/>
                <a:cs typeface="Open Sans" panose="020B0606030504020204" pitchFamily="34" charset="0"/>
              </a:defRPr>
            </a:lvl1pPr>
            <a:lvl2pPr marL="201159" indent="0" algn="ctr">
              <a:buNone/>
              <a:defRPr sz="4000">
                <a:solidFill>
                  <a:schemeClr val="tx1"/>
                </a:solidFill>
                <a:latin typeface="Gill Sans MT" panose="020B0502020104020203" pitchFamily="34" charset="0"/>
              </a:defRPr>
            </a:lvl2pPr>
            <a:lvl3pPr marL="384030" indent="0" algn="ctr">
              <a:buNone/>
              <a:defRPr sz="4000">
                <a:solidFill>
                  <a:schemeClr val="tx1"/>
                </a:solidFill>
                <a:latin typeface="Gill Sans MT" panose="020B0502020104020203" pitchFamily="34" charset="0"/>
              </a:defRPr>
            </a:lvl3pPr>
            <a:lvl4pPr marL="566901" indent="0" algn="ctr">
              <a:buNone/>
              <a:defRPr sz="4000">
                <a:solidFill>
                  <a:schemeClr val="tx1"/>
                </a:solidFill>
                <a:latin typeface="Gill Sans MT" panose="020B0502020104020203" pitchFamily="34" charset="0"/>
              </a:defRPr>
            </a:lvl4pPr>
            <a:lvl5pPr marL="749772" indent="0" algn="ctr">
              <a:buNone/>
              <a:defRPr sz="4000">
                <a:solidFill>
                  <a:schemeClr val="tx1"/>
                </a:solidFill>
                <a:latin typeface="Gill Sans MT" panose="020B0502020104020203" pitchFamily="34" charset="0"/>
              </a:defRPr>
            </a:lvl5pPr>
          </a:lstStyle>
          <a:p>
            <a:pPr lvl="0"/>
            <a:r>
              <a:rPr lang="en-US" dirty="0"/>
              <a:t>Click to add section title</a:t>
            </a:r>
          </a:p>
        </p:txBody>
      </p:sp>
    </p:spTree>
    <p:extLst>
      <p:ext uri="{BB962C8B-B14F-4D97-AF65-F5344CB8AC3E}">
        <p14:creationId xmlns:p14="http://schemas.microsoft.com/office/powerpoint/2010/main" val="140858483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9" y="428098"/>
            <a:ext cx="9955268" cy="447391"/>
          </a:xfrm>
        </p:spPr>
        <p:txBody>
          <a:bodyPr/>
          <a:lstStyle>
            <a:lvl1pPr marL="0" indent="0" algn="l">
              <a:defRPr b="1" i="0" baseline="0">
                <a:solidFill>
                  <a:schemeClr val="tx1"/>
                </a:solidFill>
                <a:latin typeface="+mj-lt"/>
                <a:ea typeface="Open Sans" panose="020B0606030504020204" pitchFamily="34" charset="0"/>
                <a:cs typeface="Open Sans" panose="020B0606030504020204" pitchFamily="34" charset="0"/>
              </a:defRPr>
            </a:lvl1pPr>
          </a:lstStyle>
          <a:p>
            <a:r>
              <a:rPr lang="en-US" dirty="0"/>
              <a:t>Title and Content - Click to add title</a:t>
            </a:r>
          </a:p>
        </p:txBody>
      </p:sp>
      <p:sp>
        <p:nvSpPr>
          <p:cNvPr id="10" name="Content Placeholder 9">
            <a:extLst>
              <a:ext uri="{FF2B5EF4-FFF2-40B4-BE49-F238E27FC236}">
                <a16:creationId xmlns:a16="http://schemas.microsoft.com/office/drawing/2014/main" id="{9AD9171B-1652-4839-9910-A84CBDD2A0B5}"/>
              </a:ext>
            </a:extLst>
          </p:cNvPr>
          <p:cNvSpPr>
            <a:spLocks noGrp="1"/>
          </p:cNvSpPr>
          <p:nvPr>
            <p:ph sz="quarter" idx="10" hasCustomPrompt="1"/>
          </p:nvPr>
        </p:nvSpPr>
        <p:spPr>
          <a:xfrm>
            <a:off x="720725" y="1361542"/>
            <a:ext cx="10726738" cy="4702708"/>
          </a:xfrm>
        </p:spPr>
        <p:txBody>
          <a:bodyPr/>
          <a:lstStyle>
            <a:lvl1pPr marL="225425" indent="-225425">
              <a:buClrTx/>
              <a:buFont typeface="Wingdings" panose="05000000000000000000" pitchFamily="2" charset="2"/>
              <a:buChar char="§"/>
              <a:tabLst/>
              <a:defRPr b="0" i="0">
                <a:solidFill>
                  <a:schemeClr val="tx1"/>
                </a:solidFill>
                <a:latin typeface="+mn-lt"/>
                <a:ea typeface="Open Sans" panose="020B0606030504020204" pitchFamily="34" charset="0"/>
                <a:cs typeface="Open Sans" panose="020B0606030504020204" pitchFamily="34" charset="0"/>
              </a:defRPr>
            </a:lvl1pPr>
            <a:lvl2pPr marL="384029" indent="-182870">
              <a:buClrTx/>
              <a:buFont typeface="Wingdings" panose="05000000000000000000" pitchFamily="2" charset="2"/>
              <a:buChar char="§"/>
              <a:tabLst/>
              <a:defRPr b="0" i="0">
                <a:solidFill>
                  <a:schemeClr val="tx1"/>
                </a:solidFill>
                <a:latin typeface="+mn-lt"/>
                <a:ea typeface="Open Sans" panose="020B0606030504020204" pitchFamily="34" charset="0"/>
                <a:cs typeface="Open Sans" panose="020B0606030504020204" pitchFamily="34" charset="0"/>
              </a:defRPr>
            </a:lvl2pPr>
            <a:lvl3pPr marL="566900" indent="-182870">
              <a:buClrTx/>
              <a:buFont typeface="Wingdings" panose="05000000000000000000" pitchFamily="2" charset="2"/>
              <a:buChar char="§"/>
              <a:tabLst/>
              <a:defRPr b="0" i="0">
                <a:solidFill>
                  <a:schemeClr val="tx1"/>
                </a:solidFill>
                <a:latin typeface="+mn-lt"/>
                <a:ea typeface="Open Sans" panose="020B0606030504020204" pitchFamily="34" charset="0"/>
                <a:cs typeface="Open Sans" panose="020B0606030504020204" pitchFamily="34" charset="0"/>
              </a:defRPr>
            </a:lvl3pPr>
            <a:lvl4pPr marL="749771" indent="-182870">
              <a:buClrTx/>
              <a:buFont typeface="Wingdings" panose="05000000000000000000" pitchFamily="2" charset="2"/>
              <a:buChar char="§"/>
              <a:tabLst/>
              <a:defRPr b="0" i="0">
                <a:solidFill>
                  <a:schemeClr val="tx1"/>
                </a:solidFill>
                <a:latin typeface="+mn-lt"/>
                <a:ea typeface="Open Sans" panose="020B0606030504020204" pitchFamily="34" charset="0"/>
                <a:cs typeface="Open Sans" panose="020B0606030504020204" pitchFamily="34" charset="0"/>
              </a:defRPr>
            </a:lvl4pPr>
            <a:lvl5pPr marL="932642" indent="-182870">
              <a:buClrTx/>
              <a:buFont typeface="Wingdings" panose="05000000000000000000" pitchFamily="2" charset="2"/>
              <a:buChar char="§"/>
              <a:tabLst/>
              <a:defRPr b="0" i="0">
                <a:solidFill>
                  <a:schemeClr val="tx1"/>
                </a:solidFill>
                <a:latin typeface="+mn-lt"/>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2124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9" y="417938"/>
            <a:ext cx="9955268" cy="447391"/>
          </a:xfrm>
        </p:spPr>
        <p:txBody>
          <a:bodyPr/>
          <a:lstStyle>
            <a:lvl1pPr marL="0" indent="0" algn="l">
              <a:defRPr b="1" i="0" baseline="0">
                <a:solidFill>
                  <a:schemeClr val="tx1"/>
                </a:solidFill>
                <a:latin typeface="+mj-lt"/>
                <a:ea typeface="Open Sans" panose="020B0606030504020204" pitchFamily="34" charset="0"/>
                <a:cs typeface="Open Sans" panose="020B0606030504020204" pitchFamily="34" charset="0"/>
              </a:defRPr>
            </a:lvl1pPr>
          </a:lstStyle>
          <a:p>
            <a:r>
              <a:rPr lang="en-US" dirty="0"/>
              <a:t>Title Only - Click to add title</a:t>
            </a:r>
          </a:p>
        </p:txBody>
      </p:sp>
    </p:spTree>
    <p:extLst>
      <p:ext uri="{BB962C8B-B14F-4D97-AF65-F5344CB8AC3E}">
        <p14:creationId xmlns:p14="http://schemas.microsoft.com/office/powerpoint/2010/main" val="3493882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LE SLIDE BLANK">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E9BFA6D-A955-439E-A0E5-1AB1A1205551}"/>
              </a:ext>
            </a:extLst>
          </p:cNvPr>
          <p:cNvSpPr>
            <a:spLocks noGrp="1"/>
          </p:cNvSpPr>
          <p:nvPr>
            <p:ph type="pic" sz="quarter" idx="16" hasCustomPrompt="1"/>
          </p:nvPr>
        </p:nvSpPr>
        <p:spPr>
          <a:xfrm>
            <a:off x="7500938" y="1746250"/>
            <a:ext cx="2058987" cy="2654300"/>
          </a:xfrm>
        </p:spPr>
        <p:txBody>
          <a:bodyPr/>
          <a:lstStyle>
            <a:lvl1pPr marL="0" marR="0" indent="0" algn="l" defTabSz="914354" rtl="0" eaLnBrk="1" fontAlgn="auto" latinLnBrk="0" hangingPunct="1">
              <a:lnSpc>
                <a:spcPct val="100000"/>
              </a:lnSpc>
              <a:spcBef>
                <a:spcPts val="1200"/>
              </a:spcBef>
              <a:spcAft>
                <a:spcPts val="200"/>
              </a:spcAft>
              <a:buClr>
                <a:schemeClr val="tx1"/>
              </a:buClr>
              <a:buSzPct val="100000"/>
              <a:buFontTx/>
              <a:buNone/>
              <a:tabLst/>
              <a:defRPr/>
            </a:lvl1pPr>
          </a:lstStyle>
          <a:p>
            <a:pPr marL="0" marR="0" lvl="0" indent="0" algn="l" defTabSz="914354" rtl="0" eaLnBrk="1" fontAlgn="auto" latinLnBrk="0" hangingPunct="1">
              <a:lnSpc>
                <a:spcPct val="100000"/>
              </a:lnSpc>
              <a:spcBef>
                <a:spcPts val="1200"/>
              </a:spcBef>
              <a:spcAft>
                <a:spcPts val="200"/>
              </a:spcAft>
              <a:buClr>
                <a:schemeClr val="tx1"/>
              </a:buClr>
              <a:buSzPct val="100000"/>
              <a:buFontTx/>
              <a:buNone/>
              <a:tabLst/>
              <a:defRPr/>
            </a:pPr>
            <a:r>
              <a:rPr lang="en-US" dirty="0"/>
              <a:t>Click icon to add image</a:t>
            </a:r>
          </a:p>
          <a:p>
            <a:endParaRPr lang="en-US" dirty="0"/>
          </a:p>
        </p:txBody>
      </p:sp>
      <p:sp>
        <p:nvSpPr>
          <p:cNvPr id="12" name="Picture Placeholder 11">
            <a:extLst>
              <a:ext uri="{FF2B5EF4-FFF2-40B4-BE49-F238E27FC236}">
                <a16:creationId xmlns:a16="http://schemas.microsoft.com/office/drawing/2014/main" id="{0049C78A-3DC8-45D3-A26A-6FFE899CD400}"/>
              </a:ext>
            </a:extLst>
          </p:cNvPr>
          <p:cNvSpPr>
            <a:spLocks noGrp="1"/>
          </p:cNvSpPr>
          <p:nvPr>
            <p:ph type="pic" sz="quarter" idx="17" hasCustomPrompt="1"/>
          </p:nvPr>
        </p:nvSpPr>
        <p:spPr>
          <a:xfrm>
            <a:off x="7505700" y="4470400"/>
            <a:ext cx="2054225" cy="2387600"/>
          </a:xfrm>
        </p:spPr>
        <p:txBody>
          <a:bodyPr/>
          <a:lstStyle>
            <a:lvl1pPr marL="0" marR="0" indent="0" algn="l" defTabSz="914354" rtl="0" eaLnBrk="1" fontAlgn="auto" latinLnBrk="0" hangingPunct="1">
              <a:lnSpc>
                <a:spcPct val="100000"/>
              </a:lnSpc>
              <a:spcBef>
                <a:spcPts val="1200"/>
              </a:spcBef>
              <a:spcAft>
                <a:spcPts val="200"/>
              </a:spcAft>
              <a:buClr>
                <a:schemeClr val="tx1"/>
              </a:buClr>
              <a:buSzPct val="100000"/>
              <a:buFontTx/>
              <a:buNone/>
              <a:tabLst/>
              <a:defRPr/>
            </a:lvl1pPr>
          </a:lstStyle>
          <a:p>
            <a:pPr marL="0" marR="0" lvl="0" indent="0" algn="l" defTabSz="914354" rtl="0" eaLnBrk="1" fontAlgn="auto" latinLnBrk="0" hangingPunct="1">
              <a:lnSpc>
                <a:spcPct val="100000"/>
              </a:lnSpc>
              <a:spcBef>
                <a:spcPts val="1200"/>
              </a:spcBef>
              <a:spcAft>
                <a:spcPts val="200"/>
              </a:spcAft>
              <a:buClr>
                <a:schemeClr val="tx1"/>
              </a:buClr>
              <a:buSzPct val="100000"/>
              <a:buFontTx/>
              <a:buNone/>
              <a:tabLst/>
              <a:defRPr/>
            </a:pPr>
            <a:r>
              <a:rPr lang="en-US" dirty="0"/>
              <a:t>Click icon to add image</a:t>
            </a:r>
          </a:p>
          <a:p>
            <a:endParaRPr lang="en-US" dirty="0"/>
          </a:p>
        </p:txBody>
      </p:sp>
      <p:sp>
        <p:nvSpPr>
          <p:cNvPr id="19" name="Picture Placeholder 18">
            <a:extLst>
              <a:ext uri="{FF2B5EF4-FFF2-40B4-BE49-F238E27FC236}">
                <a16:creationId xmlns:a16="http://schemas.microsoft.com/office/drawing/2014/main" id="{7B54185A-8EFE-4548-982B-1EDBBFCAEFA3}"/>
              </a:ext>
            </a:extLst>
          </p:cNvPr>
          <p:cNvSpPr>
            <a:spLocks noGrp="1"/>
          </p:cNvSpPr>
          <p:nvPr>
            <p:ph type="pic" sz="quarter" idx="18" hasCustomPrompt="1"/>
          </p:nvPr>
        </p:nvSpPr>
        <p:spPr>
          <a:xfrm>
            <a:off x="9632950" y="0"/>
            <a:ext cx="2582863" cy="6858000"/>
          </a:xfrm>
        </p:spPr>
        <p:txBody>
          <a:bodyPr/>
          <a:lstStyle>
            <a:lvl1pPr marL="0" marR="0" indent="0" algn="l" defTabSz="914354" rtl="0" eaLnBrk="1" fontAlgn="auto" latinLnBrk="0" hangingPunct="1">
              <a:lnSpc>
                <a:spcPct val="100000"/>
              </a:lnSpc>
              <a:spcBef>
                <a:spcPts val="1200"/>
              </a:spcBef>
              <a:spcAft>
                <a:spcPts val="200"/>
              </a:spcAft>
              <a:buClr>
                <a:schemeClr val="tx1"/>
              </a:buClr>
              <a:buSzPct val="100000"/>
              <a:buFontTx/>
              <a:buNone/>
              <a:tabLst/>
              <a:defRPr/>
            </a:lvl1pPr>
          </a:lstStyle>
          <a:p>
            <a:pPr marL="0" marR="0" lvl="0" indent="0" algn="l" defTabSz="914354" rtl="0" eaLnBrk="1" fontAlgn="auto" latinLnBrk="0" hangingPunct="1">
              <a:lnSpc>
                <a:spcPct val="100000"/>
              </a:lnSpc>
              <a:spcBef>
                <a:spcPts val="1200"/>
              </a:spcBef>
              <a:spcAft>
                <a:spcPts val="200"/>
              </a:spcAft>
              <a:buClr>
                <a:schemeClr val="tx1"/>
              </a:buClr>
              <a:buSzPct val="100000"/>
              <a:buFontTx/>
              <a:buNone/>
              <a:tabLst/>
              <a:defRPr/>
            </a:pPr>
            <a:r>
              <a:rPr lang="en-US" dirty="0"/>
              <a:t>Click icon to add image</a:t>
            </a:r>
          </a:p>
          <a:p>
            <a:endParaRPr lang="en-US" dirty="0"/>
          </a:p>
        </p:txBody>
      </p:sp>
      <p:sp>
        <p:nvSpPr>
          <p:cNvPr id="7" name="Picture Placeholder 6">
            <a:extLst>
              <a:ext uri="{FF2B5EF4-FFF2-40B4-BE49-F238E27FC236}">
                <a16:creationId xmlns:a16="http://schemas.microsoft.com/office/drawing/2014/main" id="{4878D265-8237-4E84-A42B-B6D970D09606}"/>
              </a:ext>
            </a:extLst>
          </p:cNvPr>
          <p:cNvSpPr>
            <a:spLocks noGrp="1"/>
          </p:cNvSpPr>
          <p:nvPr>
            <p:ph type="pic" sz="quarter" idx="15" hasCustomPrompt="1"/>
          </p:nvPr>
        </p:nvSpPr>
        <p:spPr>
          <a:xfrm>
            <a:off x="7500938" y="0"/>
            <a:ext cx="2058987" cy="1676400"/>
          </a:xfrm>
        </p:spPr>
        <p:txBody>
          <a:bodyPr/>
          <a:lstStyle/>
          <a:p>
            <a:r>
              <a:rPr lang="en-US" dirty="0"/>
              <a:t>Click icon to add image</a:t>
            </a:r>
          </a:p>
        </p:txBody>
      </p:sp>
      <p:sp>
        <p:nvSpPr>
          <p:cNvPr id="13" name="TextBox 12">
            <a:extLst>
              <a:ext uri="{FF2B5EF4-FFF2-40B4-BE49-F238E27FC236}">
                <a16:creationId xmlns:a16="http://schemas.microsoft.com/office/drawing/2014/main" id="{DA8AEBE3-2A78-4553-A048-1052FD0BFCEE}"/>
              </a:ext>
            </a:extLst>
          </p:cNvPr>
          <p:cNvSpPr txBox="1"/>
          <p:nvPr userDrawn="1"/>
        </p:nvSpPr>
        <p:spPr>
          <a:xfrm>
            <a:off x="912699" y="1027565"/>
            <a:ext cx="3355406" cy="261610"/>
          </a:xfrm>
          <a:prstGeom prst="rect">
            <a:avLst/>
          </a:prstGeom>
          <a:noFill/>
        </p:spPr>
        <p:txBody>
          <a:bodyPr wrap="none" rtlCol="0">
            <a:spAutoFit/>
          </a:bodyPr>
          <a:lstStyle/>
          <a:p>
            <a:r>
              <a:rPr lang="en-US" sz="1050" spc="150" baseline="0" dirty="0">
                <a:latin typeface="+mj-lt"/>
              </a:rPr>
              <a:t>Exceptional service in the national interest</a:t>
            </a:r>
          </a:p>
        </p:txBody>
      </p:sp>
      <p:pic>
        <p:nvPicPr>
          <p:cNvPr id="14" name="Picture 13">
            <a:extLst>
              <a:ext uri="{FF2B5EF4-FFF2-40B4-BE49-F238E27FC236}">
                <a16:creationId xmlns:a16="http://schemas.microsoft.com/office/drawing/2014/main" id="{356C4CE7-6928-41C6-A967-F16FB62D21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39" y="479998"/>
            <a:ext cx="1278290" cy="492365"/>
          </a:xfrm>
          <a:prstGeom prst="rect">
            <a:avLst/>
          </a:prstGeom>
        </p:spPr>
      </p:pic>
      <p:pic>
        <p:nvPicPr>
          <p:cNvPr id="22" name="Picture 21">
            <a:extLst>
              <a:ext uri="{FF2B5EF4-FFF2-40B4-BE49-F238E27FC236}">
                <a16:creationId xmlns:a16="http://schemas.microsoft.com/office/drawing/2014/main" id="{B9FA23B5-009B-43C4-80A7-C03C5E9B2438}"/>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flipV="1">
            <a:off x="0" y="3237716"/>
            <a:ext cx="5439594" cy="27432"/>
          </a:xfrm>
          <a:prstGeom prst="rect">
            <a:avLst/>
          </a:prstGeom>
        </p:spPr>
      </p:pic>
      <p:grpSp>
        <p:nvGrpSpPr>
          <p:cNvPr id="25" name="Group 24">
            <a:extLst>
              <a:ext uri="{FF2B5EF4-FFF2-40B4-BE49-F238E27FC236}">
                <a16:creationId xmlns:a16="http://schemas.microsoft.com/office/drawing/2014/main" id="{BB55282D-2C55-5C42-B024-1B8C4E8C9456}"/>
              </a:ext>
            </a:extLst>
          </p:cNvPr>
          <p:cNvGrpSpPr/>
          <p:nvPr userDrawn="1"/>
        </p:nvGrpSpPr>
        <p:grpSpPr>
          <a:xfrm>
            <a:off x="966239" y="6037064"/>
            <a:ext cx="5992470" cy="682997"/>
            <a:chOff x="1131349" y="5584945"/>
            <a:chExt cx="5992470" cy="682997"/>
          </a:xfrm>
        </p:grpSpPr>
        <p:sp>
          <p:nvSpPr>
            <p:cNvPr id="26" name="TextBox 25">
              <a:extLst>
                <a:ext uri="{FF2B5EF4-FFF2-40B4-BE49-F238E27FC236}">
                  <a16:creationId xmlns:a16="http://schemas.microsoft.com/office/drawing/2014/main" id="{ABBCB200-BD6B-7344-9D4F-A05BA66D12C8}"/>
                </a:ext>
              </a:extLst>
            </p:cNvPr>
            <p:cNvSpPr txBox="1"/>
            <p:nvPr/>
          </p:nvSpPr>
          <p:spPr>
            <a:xfrm>
              <a:off x="1131349" y="5776717"/>
              <a:ext cx="5992470" cy="491225"/>
            </a:xfrm>
            <a:prstGeom prst="rect">
              <a:avLst/>
            </a:prstGeom>
            <a:noFill/>
          </p:spPr>
          <p:txBody>
            <a:bodyPr wrap="square" rtlCol="0">
              <a:spAutoFit/>
            </a:bodyPr>
            <a:lstStyle/>
            <a:p>
              <a:pPr>
                <a:lnSpc>
                  <a:spcPct val="110000"/>
                </a:lnSpc>
              </a:pPr>
              <a:r>
                <a:rPr lang="en-US" sz="800" b="0" i="0" kern="1200" dirty="0">
                  <a:solidFill>
                    <a:schemeClr val="bg2">
                      <a:lumMod val="50000"/>
                    </a:schemeClr>
                  </a:solidFill>
                  <a:effectLst/>
                  <a:latin typeface="+mn-lt"/>
                  <a:ea typeface="Open Sans" panose="020B0606030504020204" pitchFamily="34" charset="0"/>
                  <a:cs typeface="Open Sans" panose="020B0606030504020204" pitchFamily="34" charset="0"/>
                </a:rPr>
                <a:t>Sandia National Laboratories is a </a:t>
              </a:r>
              <a:r>
                <a:rPr lang="en-US" sz="800" b="0" i="0" kern="1200" dirty="0" err="1">
                  <a:solidFill>
                    <a:schemeClr val="bg2">
                      <a:lumMod val="50000"/>
                    </a:schemeClr>
                  </a:solidFill>
                  <a:effectLst/>
                  <a:latin typeface="+mn-lt"/>
                  <a:ea typeface="Open Sans" panose="020B0606030504020204" pitchFamily="34" charset="0"/>
                  <a:cs typeface="Open Sans" panose="020B0606030504020204" pitchFamily="34" charset="0"/>
                </a:rPr>
                <a:t>multimission</a:t>
              </a:r>
              <a:r>
                <a:rPr lang="en-US" sz="800" b="0" i="0" kern="1200" dirty="0">
                  <a:solidFill>
                    <a:schemeClr val="bg2">
                      <a:lumMod val="50000"/>
                    </a:schemeClr>
                  </a:solidFill>
                  <a:effectLst/>
                  <a:latin typeface="+mn-lt"/>
                  <a:ea typeface="Open Sans" panose="020B0606030504020204" pitchFamily="34" charset="0"/>
                  <a:cs typeface="Open Sans" panose="020B0606030504020204" pitchFamily="34" charset="0"/>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800" b="0" i="0" dirty="0">
                <a:solidFill>
                  <a:schemeClr val="bg2">
                    <a:lumMod val="50000"/>
                  </a:schemeClr>
                </a:solidFill>
                <a:latin typeface="+mn-lt"/>
                <a:ea typeface="Open Sans" panose="020B0606030504020204" pitchFamily="34" charset="0"/>
                <a:cs typeface="Open Sans" panose="020B0606030504020204" pitchFamily="34" charset="0"/>
              </a:endParaRPr>
            </a:p>
          </p:txBody>
        </p:sp>
        <p:pic>
          <p:nvPicPr>
            <p:cNvPr id="27" name="Picture 26">
              <a:extLst>
                <a:ext uri="{FF2B5EF4-FFF2-40B4-BE49-F238E27FC236}">
                  <a16:creationId xmlns:a16="http://schemas.microsoft.com/office/drawing/2014/main" id="{A091358C-3474-9349-A47D-1B26EB88DB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9176" y="5584945"/>
              <a:ext cx="654939" cy="159193"/>
            </a:xfrm>
            <a:prstGeom prst="rect">
              <a:avLst/>
            </a:prstGeom>
          </p:spPr>
        </p:pic>
        <p:pic>
          <p:nvPicPr>
            <p:cNvPr id="28" name="Picture 27">
              <a:extLst>
                <a:ext uri="{FF2B5EF4-FFF2-40B4-BE49-F238E27FC236}">
                  <a16:creationId xmlns:a16="http://schemas.microsoft.com/office/drawing/2014/main" id="{D4E36C66-79FB-FF45-A1C6-C60EEC0F84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4924" y="5597275"/>
              <a:ext cx="463192" cy="134533"/>
            </a:xfrm>
            <a:prstGeom prst="rect">
              <a:avLst/>
            </a:prstGeom>
          </p:spPr>
        </p:pic>
      </p:grpSp>
      <p:sp>
        <p:nvSpPr>
          <p:cNvPr id="29" name="Text Placeholder 3">
            <a:extLst>
              <a:ext uri="{FF2B5EF4-FFF2-40B4-BE49-F238E27FC236}">
                <a16:creationId xmlns:a16="http://schemas.microsoft.com/office/drawing/2014/main" id="{64F4B2CE-B036-B94C-A19A-01D5D1D15CA0}"/>
              </a:ext>
            </a:extLst>
          </p:cNvPr>
          <p:cNvSpPr>
            <a:spLocks noGrp="1"/>
          </p:cNvSpPr>
          <p:nvPr>
            <p:ph type="body" sz="quarter" idx="14" hasCustomPrompt="1"/>
          </p:nvPr>
        </p:nvSpPr>
        <p:spPr>
          <a:xfrm>
            <a:off x="4617244" y="6517494"/>
            <a:ext cx="2341466" cy="235145"/>
          </a:xfrm>
        </p:spPr>
        <p:txBody>
          <a:bodyPr>
            <a:noAutofit/>
          </a:bodyPr>
          <a:lstStyle>
            <a:lvl1pPr marL="0" indent="0">
              <a:buNone/>
              <a:defRPr sz="800" b="1" i="0">
                <a:solidFill>
                  <a:schemeClr val="bg2">
                    <a:lumMod val="50000"/>
                  </a:schemeClr>
                </a:solidFill>
                <a:latin typeface="+mn-lt"/>
                <a:ea typeface="Open Sans" panose="020B0606030504020204" pitchFamily="34" charset="0"/>
                <a:cs typeface="Open Sans" panose="020B0606030504020204" pitchFamily="34" charset="0"/>
              </a:defRPr>
            </a:lvl1pPr>
            <a:lvl2pPr marL="201159" indent="0">
              <a:buNone/>
              <a:defRPr sz="900"/>
            </a:lvl2pPr>
            <a:lvl3pPr marL="384030" indent="0">
              <a:buNone/>
              <a:defRPr sz="900"/>
            </a:lvl3pPr>
            <a:lvl4pPr marL="566901" indent="0">
              <a:buNone/>
              <a:defRPr sz="900"/>
            </a:lvl4pPr>
            <a:lvl5pPr marL="749772" indent="0">
              <a:buNone/>
              <a:defRPr sz="900"/>
            </a:lvl5pPr>
          </a:lstStyle>
          <a:p>
            <a:pPr lvl="0"/>
            <a:r>
              <a:rPr lang="en-US" dirty="0"/>
              <a:t>ENTER SAND20XX-XXXX P</a:t>
            </a:r>
          </a:p>
        </p:txBody>
      </p:sp>
      <p:sp>
        <p:nvSpPr>
          <p:cNvPr id="30" name="Title 1">
            <a:extLst>
              <a:ext uri="{FF2B5EF4-FFF2-40B4-BE49-F238E27FC236}">
                <a16:creationId xmlns:a16="http://schemas.microsoft.com/office/drawing/2014/main" id="{53024E63-6E58-E148-AA8D-1486EBC7A2FF}"/>
              </a:ext>
            </a:extLst>
          </p:cNvPr>
          <p:cNvSpPr>
            <a:spLocks noGrp="1"/>
          </p:cNvSpPr>
          <p:nvPr>
            <p:ph type="ctrTitle" hasCustomPrompt="1"/>
          </p:nvPr>
        </p:nvSpPr>
        <p:spPr>
          <a:xfrm>
            <a:off x="966239" y="1415454"/>
            <a:ext cx="5992470" cy="1655158"/>
          </a:xfrm>
        </p:spPr>
        <p:txBody>
          <a:bodyPr anchor="b">
            <a:normAutofit/>
          </a:bodyPr>
          <a:lstStyle>
            <a:lvl1pPr marL="0" indent="3175" algn="l">
              <a:lnSpc>
                <a:spcPts val="3700"/>
              </a:lnSpc>
              <a:defRPr sz="3600" b="1" i="0" spc="31" baseline="0">
                <a:solidFill>
                  <a:schemeClr val="tx1"/>
                </a:solidFill>
                <a:latin typeface="+mj-lt"/>
                <a:ea typeface="Open Sans" panose="020B0606030504020204" pitchFamily="34" charset="0"/>
                <a:cs typeface="Open Sans" panose="020B0606030504020204" pitchFamily="34" charset="0"/>
              </a:defRPr>
            </a:lvl1pPr>
          </a:lstStyle>
          <a:p>
            <a:r>
              <a:rPr lang="en-US" dirty="0"/>
              <a:t>Click to add title</a:t>
            </a:r>
          </a:p>
        </p:txBody>
      </p:sp>
      <p:sp>
        <p:nvSpPr>
          <p:cNvPr id="31" name="Text Placeholder 5">
            <a:extLst>
              <a:ext uri="{FF2B5EF4-FFF2-40B4-BE49-F238E27FC236}">
                <a16:creationId xmlns:a16="http://schemas.microsoft.com/office/drawing/2014/main" id="{C61D0AC8-6BA2-294F-8255-542EBC7067A4}"/>
              </a:ext>
            </a:extLst>
          </p:cNvPr>
          <p:cNvSpPr>
            <a:spLocks noGrp="1"/>
          </p:cNvSpPr>
          <p:nvPr>
            <p:ph type="body" sz="quarter" idx="10" hasCustomPrompt="1"/>
          </p:nvPr>
        </p:nvSpPr>
        <p:spPr>
          <a:xfrm>
            <a:off x="1043684" y="3458578"/>
            <a:ext cx="5915025" cy="941972"/>
          </a:xfrm>
        </p:spPr>
        <p:txBody>
          <a:bodyPr anchor="t">
            <a:noAutofit/>
          </a:bodyPr>
          <a:lstStyle>
            <a:lvl1pPr marL="0" indent="0">
              <a:buNone/>
              <a:defRPr sz="2400" b="0" i="0">
                <a:solidFill>
                  <a:schemeClr val="tx1"/>
                </a:solidFill>
                <a:latin typeface="+mn-lt"/>
                <a:ea typeface="Open Sans" panose="020B0606030504020204" pitchFamily="34" charset="0"/>
                <a:cs typeface="Open Sans" panose="020B0606030504020204" pitchFamily="34" charset="0"/>
              </a:defRPr>
            </a:lvl1pPr>
            <a:lvl2pPr>
              <a:defRPr sz="2400">
                <a:solidFill>
                  <a:schemeClr val="tx1"/>
                </a:solidFill>
                <a:latin typeface="Gill Sans MT" panose="020B0502020104020203" pitchFamily="34" charset="0"/>
              </a:defRPr>
            </a:lvl2pPr>
            <a:lvl3pPr>
              <a:defRPr sz="2400">
                <a:solidFill>
                  <a:schemeClr val="tx1"/>
                </a:solidFill>
                <a:latin typeface="Gill Sans MT" panose="020B0502020104020203" pitchFamily="34" charset="0"/>
              </a:defRPr>
            </a:lvl3pPr>
            <a:lvl4pPr>
              <a:defRPr sz="2400">
                <a:solidFill>
                  <a:schemeClr val="tx1"/>
                </a:solidFill>
                <a:latin typeface="Gill Sans MT" panose="020B0502020104020203" pitchFamily="34" charset="0"/>
              </a:defRPr>
            </a:lvl4pPr>
            <a:lvl5pPr>
              <a:defRPr sz="2400">
                <a:solidFill>
                  <a:schemeClr val="tx1"/>
                </a:solidFill>
                <a:latin typeface="Gill Sans MT" panose="020B0502020104020203" pitchFamily="34" charset="0"/>
              </a:defRPr>
            </a:lvl5pPr>
          </a:lstStyle>
          <a:p>
            <a:pPr lvl="0"/>
            <a:r>
              <a:rPr lang="en-US" dirty="0"/>
              <a:t>Click to add Speakers/Authors</a:t>
            </a:r>
          </a:p>
        </p:txBody>
      </p:sp>
      <p:sp>
        <p:nvSpPr>
          <p:cNvPr id="32" name="Text Placeholder 10">
            <a:extLst>
              <a:ext uri="{FF2B5EF4-FFF2-40B4-BE49-F238E27FC236}">
                <a16:creationId xmlns:a16="http://schemas.microsoft.com/office/drawing/2014/main" id="{F6E1D0D7-80F1-5E48-89EA-70C456FA1DD8}"/>
              </a:ext>
            </a:extLst>
          </p:cNvPr>
          <p:cNvSpPr>
            <a:spLocks noGrp="1"/>
          </p:cNvSpPr>
          <p:nvPr>
            <p:ph type="body" sz="quarter" idx="12" hasCustomPrompt="1"/>
          </p:nvPr>
        </p:nvSpPr>
        <p:spPr>
          <a:xfrm>
            <a:off x="1054066" y="4544880"/>
            <a:ext cx="5915025" cy="801203"/>
          </a:xfrm>
        </p:spPr>
        <p:txBody>
          <a:bodyPr>
            <a:normAutofit/>
          </a:bodyPr>
          <a:lstStyle>
            <a:lvl1pPr marL="0" indent="0">
              <a:buNone/>
              <a:defRPr sz="1200" b="0" i="0" cap="all" spc="110" baseline="0">
                <a:solidFill>
                  <a:schemeClr val="tx1"/>
                </a:solidFill>
                <a:latin typeface="+mn-lt"/>
                <a:ea typeface="Open Sans" panose="020B0606030504020204" pitchFamily="34" charset="0"/>
                <a:cs typeface="Open Sans" panose="020B0606030504020204" pitchFamily="34" charset="0"/>
              </a:defRPr>
            </a:lvl1pPr>
            <a:lvl2pPr marL="201159" indent="0">
              <a:buNone/>
              <a:defRPr cap="all" baseline="0">
                <a:solidFill>
                  <a:schemeClr val="tx1"/>
                </a:solidFill>
                <a:latin typeface="Calibri" panose="020F0502020204030204" pitchFamily="34" charset="0"/>
                <a:cs typeface="Calibri" panose="020F0502020204030204" pitchFamily="34" charset="0"/>
              </a:defRPr>
            </a:lvl2pPr>
            <a:lvl3pPr marL="384030" indent="0">
              <a:buNone/>
              <a:defRPr cap="all" baseline="0">
                <a:solidFill>
                  <a:schemeClr val="tx1"/>
                </a:solidFill>
                <a:latin typeface="Calibri" panose="020F0502020204030204" pitchFamily="34" charset="0"/>
                <a:cs typeface="Calibri" panose="020F0502020204030204" pitchFamily="34" charset="0"/>
              </a:defRPr>
            </a:lvl3pPr>
            <a:lvl4pPr marL="566901" indent="0">
              <a:buNone/>
              <a:defRPr cap="all" baseline="0">
                <a:solidFill>
                  <a:schemeClr val="tx1"/>
                </a:solidFill>
                <a:latin typeface="Calibri" panose="020F0502020204030204" pitchFamily="34" charset="0"/>
                <a:cs typeface="Calibri" panose="020F0502020204030204" pitchFamily="34" charset="0"/>
              </a:defRPr>
            </a:lvl4pPr>
            <a:lvl5pPr marL="749772" indent="0">
              <a:buNone/>
              <a:defRPr cap="all" baseline="0">
                <a:solidFill>
                  <a:schemeClr val="tx1"/>
                </a:solidFill>
                <a:latin typeface="Calibri" panose="020F0502020204030204" pitchFamily="34" charset="0"/>
                <a:cs typeface="Calibri" panose="020F0502020204030204" pitchFamily="34" charset="0"/>
              </a:defRPr>
            </a:lvl5pPr>
          </a:lstStyle>
          <a:p>
            <a:pPr lvl="0"/>
            <a:r>
              <a:rPr lang="en-US" dirty="0"/>
              <a:t>Click to Add LOCATION OR ADDITIONAL CONTENT</a:t>
            </a:r>
          </a:p>
        </p:txBody>
      </p:sp>
      <p:sp>
        <p:nvSpPr>
          <p:cNvPr id="33" name="Text Placeholder 33">
            <a:extLst>
              <a:ext uri="{FF2B5EF4-FFF2-40B4-BE49-F238E27FC236}">
                <a16:creationId xmlns:a16="http://schemas.microsoft.com/office/drawing/2014/main" id="{DC08B8FC-C648-3E4F-ADCE-15A0D7490D41}"/>
              </a:ext>
            </a:extLst>
          </p:cNvPr>
          <p:cNvSpPr>
            <a:spLocks noGrp="1"/>
          </p:cNvSpPr>
          <p:nvPr>
            <p:ph type="body" sz="quarter" idx="13" hasCustomPrompt="1"/>
          </p:nvPr>
        </p:nvSpPr>
        <p:spPr>
          <a:xfrm>
            <a:off x="1043684" y="5527183"/>
            <a:ext cx="5915025" cy="411162"/>
          </a:xfrm>
        </p:spPr>
        <p:txBody>
          <a:bodyPr>
            <a:normAutofit/>
          </a:bodyPr>
          <a:lstStyle>
            <a:lvl1pPr marL="0" indent="0">
              <a:buNone/>
              <a:defRPr sz="1200" b="0" i="0" spc="110" baseline="0">
                <a:solidFill>
                  <a:schemeClr val="tx1"/>
                </a:solidFill>
                <a:latin typeface="+mn-lt"/>
                <a:ea typeface="Open Sans" panose="020B0606030504020204" pitchFamily="34" charset="0"/>
                <a:cs typeface="Open Sans" panose="020B0606030504020204" pitchFamily="34" charset="0"/>
              </a:defRPr>
            </a:lvl1pPr>
            <a:lvl2pPr marL="201159" indent="0">
              <a:buNone/>
              <a:defRPr>
                <a:solidFill>
                  <a:schemeClr val="tx1"/>
                </a:solidFill>
                <a:latin typeface="Calibri" panose="020F0502020204030204" pitchFamily="34" charset="0"/>
                <a:cs typeface="Calibri" panose="020F0502020204030204" pitchFamily="34" charset="0"/>
              </a:defRPr>
            </a:lvl2pPr>
            <a:lvl3pPr marL="384030" indent="0">
              <a:buNone/>
              <a:defRPr>
                <a:solidFill>
                  <a:schemeClr val="tx1"/>
                </a:solidFill>
                <a:latin typeface="Calibri" panose="020F0502020204030204" pitchFamily="34" charset="0"/>
                <a:cs typeface="Calibri" panose="020F0502020204030204" pitchFamily="34" charset="0"/>
              </a:defRPr>
            </a:lvl3pPr>
            <a:lvl4pPr marL="566901" indent="0">
              <a:buNone/>
              <a:defRPr>
                <a:solidFill>
                  <a:schemeClr val="tx1"/>
                </a:solidFill>
                <a:latin typeface="Calibri" panose="020F0502020204030204" pitchFamily="34" charset="0"/>
                <a:cs typeface="Calibri" panose="020F0502020204030204" pitchFamily="34" charset="0"/>
              </a:defRPr>
            </a:lvl4pPr>
            <a:lvl5pPr marL="749772" indent="0">
              <a:buNone/>
              <a:defRPr>
                <a:solidFill>
                  <a:schemeClr val="tx1"/>
                </a:solidFill>
                <a:latin typeface="Calibri" panose="020F0502020204030204" pitchFamily="34" charset="0"/>
                <a:cs typeface="Calibri" panose="020F0502020204030204" pitchFamily="34" charset="0"/>
              </a:defRPr>
            </a:lvl5pPr>
          </a:lstStyle>
          <a:p>
            <a:pPr lvl="0"/>
            <a:r>
              <a:rPr lang="en-US" dirty="0"/>
              <a:t>Click to add Date Month DD, 20YY</a:t>
            </a:r>
          </a:p>
        </p:txBody>
      </p:sp>
    </p:spTree>
    <p:extLst>
      <p:ext uri="{BB962C8B-B14F-4D97-AF65-F5344CB8AC3E}">
        <p14:creationId xmlns:p14="http://schemas.microsoft.com/office/powerpoint/2010/main" val="191466855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649" y="417091"/>
            <a:ext cx="10883555" cy="44739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720648" y="1429233"/>
            <a:ext cx="10883556" cy="3433635"/>
          </a:xfrm>
          <a:prstGeom prst="rect">
            <a:avLst/>
          </a:prstGeom>
        </p:spPr>
        <p:txBody>
          <a:bodyPr vert="horz" lIns="0" tIns="45720" rIns="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F00DB31C-AA7C-6846-8A0A-50CABE067D13}"/>
              </a:ext>
            </a:extLst>
          </p:cNvPr>
          <p:cNvSpPr txBox="1"/>
          <p:nvPr userDrawn="1"/>
        </p:nvSpPr>
        <p:spPr>
          <a:xfrm>
            <a:off x="11433986" y="6585590"/>
            <a:ext cx="633046" cy="261610"/>
          </a:xfrm>
          <a:prstGeom prst="rect">
            <a:avLst/>
          </a:prstGeom>
          <a:noFill/>
        </p:spPr>
        <p:txBody>
          <a:bodyPr wrap="square" rtlCol="0">
            <a:spAutoFit/>
          </a:bodyPr>
          <a:lstStyle/>
          <a:p>
            <a:pPr algn="r"/>
            <a:fld id="{A5BDBFEF-15AC-4523-A89A-651BE318B6DD}" type="slidenum">
              <a:rPr lang="en-US" sz="1050" b="0" i="0" smtClean="0">
                <a:latin typeface="+mn-lt"/>
                <a:ea typeface="Open Sans" panose="020B0606030504020204" pitchFamily="34" charset="0"/>
                <a:cs typeface="Open Sans" panose="020B0606030504020204" pitchFamily="34" charset="0"/>
              </a:rPr>
              <a:pPr algn="r"/>
              <a:t>‹#›</a:t>
            </a:fld>
            <a:endParaRPr lang="en-US" sz="1050" b="0" i="0" dirty="0">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31908504"/>
      </p:ext>
    </p:extLst>
  </p:cSld>
  <p:clrMap bg1="lt1" tx1="dk1" bg2="lt2" tx2="dk2" accent1="accent1" accent2="accent2" accent3="accent3" accent4="accent4" accent5="accent5" accent6="accent6" hlink="hlink" folHlink="folHlink"/>
  <p:sldLayoutIdLst>
    <p:sldLayoutId id="2147483683" r:id="rId1"/>
    <p:sldLayoutId id="2147483675" r:id="rId2"/>
    <p:sldLayoutId id="2147483666" r:id="rId3"/>
    <p:sldLayoutId id="2147483685" r:id="rId4"/>
    <p:sldLayoutId id="2147483716" r:id="rId5"/>
  </p:sldLayoutIdLst>
  <p:hf hdr="0" ftr="0" dt="0"/>
  <p:txStyles>
    <p:titleStyle>
      <a:lvl1pPr marL="0" indent="0" algn="l" defTabSz="914354" rtl="0" eaLnBrk="1" latinLnBrk="0" hangingPunct="1">
        <a:lnSpc>
          <a:spcPct val="85000"/>
        </a:lnSpc>
        <a:spcBef>
          <a:spcPct val="0"/>
        </a:spcBef>
        <a:buNone/>
        <a:defRPr sz="3000" b="1" i="0" kern="1200" cap="none" spc="100" baseline="0">
          <a:solidFill>
            <a:schemeClr val="tx1"/>
          </a:solidFill>
          <a:latin typeface="+mj-lt"/>
          <a:ea typeface="Open Sans" panose="020B0606030504020204" pitchFamily="34" charset="0"/>
          <a:cs typeface="Open Sans" panose="020B0606030504020204" pitchFamily="34" charset="0"/>
        </a:defRPr>
      </a:lvl1pPr>
    </p:titleStyle>
    <p:bodyStyle>
      <a:lvl1pPr marL="0" indent="0" algn="l" defTabSz="914354" rtl="0" eaLnBrk="1" latinLnBrk="0" hangingPunct="1">
        <a:lnSpc>
          <a:spcPct val="100000"/>
        </a:lnSpc>
        <a:spcBef>
          <a:spcPts val="1200"/>
        </a:spcBef>
        <a:spcAft>
          <a:spcPts val="200"/>
        </a:spcAft>
        <a:buClr>
          <a:schemeClr val="tx1"/>
        </a:buClr>
        <a:buSzPct val="100000"/>
        <a:buFontTx/>
        <a:buNone/>
        <a:defRPr sz="2000" b="0" i="0" kern="1200">
          <a:solidFill>
            <a:schemeClr val="tx1"/>
          </a:solidFill>
          <a:latin typeface="+mn-lt"/>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
          <a:schemeClr val="tx1"/>
        </a:buClr>
        <a:buFont typeface="Wingdings" panose="05000000000000000000" pitchFamily="2" charset="2"/>
        <a:buChar char="§"/>
        <a:defRPr sz="1800" b="0" i="0" kern="1200">
          <a:solidFill>
            <a:schemeClr val="tx1"/>
          </a:solidFill>
          <a:latin typeface="+mn-lt"/>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
          <a:schemeClr val="tx1"/>
        </a:buClr>
        <a:buFont typeface="Wingdings" panose="05000000000000000000" pitchFamily="2" charset="2"/>
        <a:buChar char="§"/>
        <a:defRPr sz="1400" b="0" i="0" kern="1200">
          <a:solidFill>
            <a:schemeClr val="tx1"/>
          </a:solidFill>
          <a:latin typeface="+mn-lt"/>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
          <a:schemeClr val="tx1"/>
        </a:buClr>
        <a:buFont typeface="Wingdings" panose="05000000000000000000" pitchFamily="2" charset="2"/>
        <a:buChar char="§"/>
        <a:defRPr sz="1400" b="0" i="0" kern="1200">
          <a:solidFill>
            <a:schemeClr val="tx1"/>
          </a:solidFill>
          <a:latin typeface="+mn-lt"/>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
          <a:schemeClr val="tx1"/>
        </a:buClr>
        <a:buFont typeface="Wingdings" panose="05000000000000000000" pitchFamily="2" charset="2"/>
        <a:buChar char="§"/>
        <a:defRPr sz="1400" b="0" i="0" kern="1200">
          <a:solidFill>
            <a:schemeClr val="tx1"/>
          </a:solidFill>
          <a:latin typeface="+mn-lt"/>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hyperlink" Target="mailto:jaactor@sandia.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hyperlink" Target="www-users.cse.umn.edu/~arnold/talks/whitney-print.pd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190.PNG"/><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0.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3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tiff"/><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2.m4a"/><Relationship Id="rId7" Type="http://schemas.openxmlformats.org/officeDocument/2006/relationships/image" Target="../media/image37.PNG"/><Relationship Id="rId2" Type="http://schemas.microsoft.com/office/2007/relationships/media" Target="../media/media12.m4a"/><Relationship Id="rId1" Type="http://schemas.openxmlformats.org/officeDocument/2006/relationships/tags" Target="../tags/tag4.xml"/><Relationship Id="rId6" Type="http://schemas.openxmlformats.org/officeDocument/2006/relationships/image" Target="../media/image36.png"/><Relationship Id="rId5" Type="http://schemas.openxmlformats.org/officeDocument/2006/relationships/image" Target="../media/image330.png"/><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4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4.m4a"/><Relationship Id="rId7" Type="http://schemas.openxmlformats.org/officeDocument/2006/relationships/image" Target="../media/image360.png"/><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40.PNG"/><Relationship Id="rId5" Type="http://schemas.openxmlformats.org/officeDocument/2006/relationships/image" Target="../media/image350.PNG"/><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4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80.PNG"/><Relationship Id="rId5" Type="http://schemas.openxmlformats.org/officeDocument/2006/relationships/image" Target="../media/image370.png"/><Relationship Id="rId4" Type="http://schemas.openxmlformats.org/officeDocument/2006/relationships/image" Target="../media/image36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png"/><Relationship Id="rId5" Type="http://schemas.openxmlformats.org/officeDocument/2006/relationships/image" Target="../media/image47.png"/><Relationship Id="rId4" Type="http://schemas.openxmlformats.org/officeDocument/2006/relationships/image" Target="../media/image43.gif"/></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4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3.xml"/><Relationship Id="rId7" Type="http://schemas.openxmlformats.org/officeDocument/2006/relationships/image" Target="../media/image5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0.pn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3.xml"/><Relationship Id="rId7" Type="http://schemas.openxmlformats.org/officeDocument/2006/relationships/image" Target="../media/image5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fif"/><Relationship Id="rId5" Type="http://schemas.openxmlformats.org/officeDocument/2006/relationships/hyperlink" Target="https://www.tensorflow.org/datasets/catalog/mnist" TargetMode="External"/><Relationship Id="rId10" Type="http://schemas.openxmlformats.org/officeDocument/2006/relationships/image" Target="../media/image9.png"/><Relationship Id="rId4" Type="http://schemas.openxmlformats.org/officeDocument/2006/relationships/hyperlink" Target="https://www.freecodecamp.org/news/chihuahua-or-muffin-my-search-for-the-best-computer-vision-api-cbda4d6b425d/" TargetMode="External"/><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4.m4a"/><Relationship Id="rId7" Type="http://schemas.openxmlformats.org/officeDocument/2006/relationships/image" Target="../media/image110.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00.png"/><Relationship Id="rId5" Type="http://schemas.openxmlformats.org/officeDocument/2006/relationships/image" Target="../media/image14.png"/><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webp"/><Relationship Id="rId2" Type="http://schemas.openxmlformats.org/officeDocument/2006/relationships/image" Target="../media/image15.webp"/><Relationship Id="rId1" Type="http://schemas.openxmlformats.org/officeDocument/2006/relationships/slideLayout" Target="../slideLayouts/slideLayout3.xml"/><Relationship Id="rId5" Type="http://schemas.openxmlformats.org/officeDocument/2006/relationships/image" Target="../media/image15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audio" Target="../media/media6.m4a"/><Relationship Id="rId7" Type="http://schemas.openxmlformats.org/officeDocument/2006/relationships/image" Target="../media/image240.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230.png"/><Relationship Id="rId11" Type="http://schemas.openxmlformats.org/officeDocument/2006/relationships/image" Target="../media/image9.png"/><Relationship Id="rId5" Type="http://schemas.openxmlformats.org/officeDocument/2006/relationships/image" Target="../media/image17.tiff"/><Relationship Id="rId10" Type="http://schemas.openxmlformats.org/officeDocument/2006/relationships/image" Target="../media/image280.png"/><Relationship Id="rId4" Type="http://schemas.openxmlformats.org/officeDocument/2006/relationships/slideLayout" Target="../slideLayouts/slideLayout3.xml"/><Relationship Id="rId9" Type="http://schemas.openxmlformats.org/officeDocument/2006/relationships/image" Target="../media/image27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0.png"/><Relationship Id="rId5" Type="http://schemas.openxmlformats.org/officeDocument/2006/relationships/image" Target="../media/image13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1DB62-ADB5-124A-962E-A7F3EA4AB42C}"/>
              </a:ext>
            </a:extLst>
          </p:cNvPr>
          <p:cNvSpPr>
            <a:spLocks noGrp="1"/>
          </p:cNvSpPr>
          <p:nvPr>
            <p:ph type="ctrTitle"/>
          </p:nvPr>
        </p:nvSpPr>
        <p:spPr>
          <a:xfrm>
            <a:off x="966238" y="1596429"/>
            <a:ext cx="10459143" cy="1655158"/>
          </a:xfrm>
        </p:spPr>
        <p:txBody>
          <a:bodyPr lIns="0" rIns="9144" anchor="ctr"/>
          <a:lstStyle/>
          <a:p>
            <a:r>
              <a:rPr lang="en-US" dirty="0"/>
              <a:t>Data-Driven Structure Preservation for Scientific Machine Learning</a:t>
            </a:r>
          </a:p>
        </p:txBody>
      </p:sp>
      <p:sp>
        <p:nvSpPr>
          <p:cNvPr id="3" name="Text Placeholder 2">
            <a:extLst>
              <a:ext uri="{FF2B5EF4-FFF2-40B4-BE49-F238E27FC236}">
                <a16:creationId xmlns:a16="http://schemas.microsoft.com/office/drawing/2014/main" id="{83C40059-69BC-1248-B333-4A317845FE8E}"/>
              </a:ext>
            </a:extLst>
          </p:cNvPr>
          <p:cNvSpPr>
            <a:spLocks noGrp="1"/>
          </p:cNvSpPr>
          <p:nvPr>
            <p:ph type="body" sz="quarter" idx="4294967295"/>
          </p:nvPr>
        </p:nvSpPr>
        <p:spPr>
          <a:xfrm>
            <a:off x="966238" y="3619373"/>
            <a:ext cx="5915025" cy="2086101"/>
          </a:xfrm>
        </p:spPr>
        <p:txBody>
          <a:bodyPr>
            <a:normAutofit/>
          </a:bodyPr>
          <a:lstStyle/>
          <a:p>
            <a:pPr>
              <a:spcBef>
                <a:spcPts val="200"/>
              </a:spcBef>
            </a:pPr>
            <a:r>
              <a:rPr lang="en-US" b="1" dirty="0"/>
              <a:t>Jonas A. Actor, </a:t>
            </a:r>
            <a:r>
              <a:rPr lang="en-US" dirty="0"/>
              <a:t>Nat Trask, Andy Huang</a:t>
            </a:r>
            <a:endParaRPr lang="en-US" b="1" dirty="0"/>
          </a:p>
          <a:p>
            <a:pPr>
              <a:spcBef>
                <a:spcPts val="200"/>
              </a:spcBef>
            </a:pPr>
            <a:r>
              <a:rPr lang="en-US" dirty="0"/>
              <a:t>Postdoctoral Appointee</a:t>
            </a:r>
          </a:p>
          <a:p>
            <a:pPr>
              <a:spcBef>
                <a:spcPts val="200"/>
              </a:spcBef>
            </a:pPr>
            <a:r>
              <a:rPr lang="en-US" dirty="0"/>
              <a:t>Computational Mathematics - 01442</a:t>
            </a:r>
          </a:p>
          <a:p>
            <a:pPr>
              <a:spcBef>
                <a:spcPts val="200"/>
              </a:spcBef>
            </a:pPr>
            <a:r>
              <a:rPr lang="en-US" dirty="0"/>
              <a:t>Sandia National Laboratories</a:t>
            </a:r>
          </a:p>
          <a:p>
            <a:pPr>
              <a:spcBef>
                <a:spcPts val="200"/>
              </a:spcBef>
            </a:pPr>
            <a:r>
              <a:rPr lang="en-US">
                <a:hlinkClick r:id="rId4"/>
              </a:rPr>
              <a:t>jaactor@sandia.gov</a:t>
            </a:r>
            <a:r>
              <a:rPr lang="en-US"/>
              <a:t> </a:t>
            </a:r>
            <a:endParaRPr lang="en-US" dirty="0"/>
          </a:p>
        </p:txBody>
      </p:sp>
      <p:sp>
        <p:nvSpPr>
          <p:cNvPr id="4" name="TextBox 3"/>
          <p:cNvSpPr txBox="1"/>
          <p:nvPr/>
        </p:nvSpPr>
        <p:spPr>
          <a:xfrm>
            <a:off x="10218745" y="0"/>
            <a:ext cx="1983502" cy="276999"/>
          </a:xfrm>
          <a:prstGeom prst="rect">
            <a:avLst/>
          </a:prstGeom>
          <a:noFill/>
        </p:spPr>
        <p:txBody>
          <a:bodyPr wrap="square" rtlCol="0">
            <a:spAutoFit/>
          </a:bodyPr>
          <a:lstStyle/>
          <a:p>
            <a:pPr algn="r"/>
            <a:r>
              <a:rPr lang="en-US" sz="1200" b="1" dirty="0"/>
              <a:t>SAND2023-04587C</a:t>
            </a:r>
            <a:endParaRPr lang="en-US" sz="1200" dirty="0"/>
          </a:p>
        </p:txBody>
      </p:sp>
      <p:sp>
        <p:nvSpPr>
          <p:cNvPr id="5" name="TextBox 4"/>
          <p:cNvSpPr txBox="1"/>
          <p:nvPr/>
        </p:nvSpPr>
        <p:spPr>
          <a:xfrm>
            <a:off x="7055181" y="6223120"/>
            <a:ext cx="4038961" cy="461665"/>
          </a:xfrm>
          <a:prstGeom prst="rect">
            <a:avLst/>
          </a:prstGeom>
          <a:noFill/>
        </p:spPr>
        <p:txBody>
          <a:bodyPr wrap="square" rtlCol="0">
            <a:spAutoFit/>
          </a:bodyPr>
          <a:lstStyle/>
          <a:p>
            <a:r>
              <a:rPr lang="en-US" sz="800" dirty="0">
                <a:solidFill>
                  <a:schemeClr val="bg1">
                    <a:lumMod val="50000"/>
                  </a:schemeClr>
                </a:solidFill>
              </a:rPr>
              <a:t>This paper describes objective technical results and analysis. Any subjective views or opinions that might be expressed in the paper do not necessarily represent the views of the U.S. Department of Energy or the United States Government.</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952709671"/>
      </p:ext>
    </p:extLst>
  </p:cSld>
  <p:clrMapOvr>
    <a:masterClrMapping/>
  </p:clrMapOvr>
  <mc:AlternateContent xmlns:mc="http://schemas.openxmlformats.org/markup-compatibility/2006" xmlns:p14="http://schemas.microsoft.com/office/powerpoint/2010/main">
    <mc:Choice Requires="p14">
      <p:transition p14:dur="0" advTm="18736"/>
    </mc:Choice>
    <mc:Fallback xmlns="">
      <p:transition advTm="18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a:t>
            </a:r>
            <a:r>
              <a:rPr lang="en-US" i="1" dirty="0"/>
              <a:t>k-</a:t>
            </a:r>
            <a:r>
              <a:rPr lang="en-US" dirty="0"/>
              <a:t>Forms</a:t>
            </a:r>
            <a:endParaRPr lang="en-US" i="1" dirty="0"/>
          </a:p>
        </p:txBody>
      </p:sp>
      <p:sp>
        <p:nvSpPr>
          <p:cNvPr id="3" name="Content Placeholder 2"/>
          <p:cNvSpPr>
            <a:spLocks noGrp="1"/>
          </p:cNvSpPr>
          <p:nvPr>
            <p:ph sz="quarter" idx="10"/>
          </p:nvPr>
        </p:nvSpPr>
        <p:spPr/>
        <p:txBody>
          <a:bodyPr>
            <a:normAutofit/>
          </a:bodyPr>
          <a:lstStyle/>
          <a:p>
            <a:pPr marL="0" indent="0">
              <a:spcBef>
                <a:spcPts val="200"/>
              </a:spcBef>
              <a:buNone/>
            </a:pPr>
            <a:r>
              <a:rPr lang="en-US" b="1" dirty="0"/>
              <a:t>0-forms</a:t>
            </a:r>
          </a:p>
          <a:p>
            <a:pPr marL="0" indent="0">
              <a:spcBef>
                <a:spcPts val="200"/>
              </a:spcBef>
              <a:buNone/>
            </a:pPr>
            <a:r>
              <a:rPr lang="en-US" dirty="0"/>
              <a:t>temperature, electric potential</a:t>
            </a:r>
          </a:p>
          <a:p>
            <a:pPr marL="0" indent="0">
              <a:buNone/>
            </a:pPr>
            <a:endParaRPr lang="en-US" sz="900" dirty="0"/>
          </a:p>
          <a:p>
            <a:pPr marL="0" indent="0">
              <a:spcBef>
                <a:spcPts val="200"/>
              </a:spcBef>
              <a:buNone/>
            </a:pPr>
            <a:r>
              <a:rPr lang="en-US" b="1" dirty="0"/>
              <a:t>1-forms</a:t>
            </a:r>
          </a:p>
          <a:p>
            <a:pPr marL="0" indent="0">
              <a:spcBef>
                <a:spcPts val="200"/>
              </a:spcBef>
              <a:buNone/>
            </a:pPr>
            <a:r>
              <a:rPr lang="en-US" dirty="0"/>
              <a:t>electric field, magnetic field</a:t>
            </a:r>
          </a:p>
          <a:p>
            <a:pPr marL="0" indent="0">
              <a:buNone/>
            </a:pPr>
            <a:endParaRPr lang="en-US" sz="900" dirty="0"/>
          </a:p>
          <a:p>
            <a:pPr marL="0" indent="0">
              <a:spcBef>
                <a:spcPts val="200"/>
              </a:spcBef>
              <a:buNone/>
            </a:pPr>
            <a:r>
              <a:rPr lang="en-US" b="1" dirty="0"/>
              <a:t>2-forms</a:t>
            </a:r>
          </a:p>
          <a:p>
            <a:pPr marL="0" indent="0">
              <a:spcBef>
                <a:spcPts val="200"/>
              </a:spcBef>
              <a:buNone/>
            </a:pPr>
            <a:r>
              <a:rPr lang="en-US" dirty="0"/>
              <a:t>heat flux, magnetic flux</a:t>
            </a:r>
          </a:p>
          <a:p>
            <a:pPr marL="0" indent="0">
              <a:buNone/>
            </a:pPr>
            <a:endParaRPr lang="en-US" sz="900" dirty="0"/>
          </a:p>
          <a:p>
            <a:pPr marL="0" indent="0">
              <a:spcBef>
                <a:spcPts val="200"/>
              </a:spcBef>
              <a:buNone/>
            </a:pPr>
            <a:r>
              <a:rPr lang="en-US" b="1" dirty="0"/>
              <a:t>3-forms</a:t>
            </a:r>
          </a:p>
          <a:p>
            <a:pPr marL="0" indent="0">
              <a:spcBef>
                <a:spcPts val="200"/>
              </a:spcBef>
              <a:buNone/>
            </a:pPr>
            <a:r>
              <a:rPr lang="en-US" dirty="0"/>
              <a:t>charge density, mass density</a:t>
            </a:r>
          </a:p>
          <a:p>
            <a:pPr marL="0" indent="0">
              <a:spcBef>
                <a:spcPts val="200"/>
              </a:spcBef>
              <a:buNone/>
            </a:pPr>
            <a:endParaRPr lang="en-US" dirty="0"/>
          </a:p>
          <a:p>
            <a:pPr marL="0" indent="0">
              <a:spcBef>
                <a:spcPts val="200"/>
              </a:spcBef>
              <a:buNone/>
            </a:pPr>
            <a:r>
              <a:rPr lang="en-US" sz="1400" dirty="0"/>
              <a:t>Good reference: Arnold, D. “50 years of Whitney elements”, talk, slides available at </a:t>
            </a:r>
            <a:r>
              <a:rPr lang="en-US" sz="1400" dirty="0">
                <a:hlinkClick r:id="rId2" action="ppaction://hlinkfile"/>
              </a:rPr>
              <a:t>www-users.cse.umn.edu/~</a:t>
            </a:r>
            <a:r>
              <a:rPr lang="en-US" sz="1400" dirty="0" err="1">
                <a:hlinkClick r:id="rId2" action="ppaction://hlinkfile"/>
              </a:rPr>
              <a:t>arnold</a:t>
            </a:r>
            <a:r>
              <a:rPr lang="en-US" sz="1400" dirty="0">
                <a:hlinkClick r:id="rId2" action="ppaction://hlinkfile"/>
              </a:rPr>
              <a:t>/talks/whitney-print.pdf</a:t>
            </a:r>
            <a:r>
              <a:rPr lang="en-US" sz="1400" dirty="0"/>
              <a:t> </a:t>
            </a:r>
          </a:p>
        </p:txBody>
      </p:sp>
      <p:grpSp>
        <p:nvGrpSpPr>
          <p:cNvPr id="4" name="Group 3"/>
          <p:cNvGrpSpPr/>
          <p:nvPr/>
        </p:nvGrpSpPr>
        <p:grpSpPr>
          <a:xfrm>
            <a:off x="4898710" y="2491966"/>
            <a:ext cx="6804791" cy="2043113"/>
            <a:chOff x="4741546" y="4279616"/>
            <a:chExt cx="6804791" cy="2043113"/>
          </a:xfrm>
        </p:grpSpPr>
        <p:pic>
          <p:nvPicPr>
            <p:cNvPr id="5" name="Content Placeholder 6">
              <a:extLst>
                <a:ext uri="{FF2B5EF4-FFF2-40B4-BE49-F238E27FC236}">
                  <a16:creationId xmlns:a16="http://schemas.microsoft.com/office/drawing/2014/main" id="{2A1F00E2-5743-B046-97BF-10C0116DDAFF}"/>
                </a:ext>
              </a:extLst>
            </p:cNvPr>
            <p:cNvPicPr>
              <a:picLocks noChangeAspect="1"/>
            </p:cNvPicPr>
            <p:nvPr/>
          </p:nvPicPr>
          <p:blipFill rotWithShape="1">
            <a:blip r:embed="rId3"/>
            <a:srcRect t="20180" b="26516"/>
            <a:stretch/>
          </p:blipFill>
          <p:spPr bwMode="auto">
            <a:xfrm>
              <a:off x="6434587" y="4279616"/>
              <a:ext cx="5111750" cy="2043113"/>
            </a:xfrm>
            <a:prstGeom prst="rect">
              <a:avLst/>
            </a:prstGeom>
            <a:noFill/>
            <a:ln w="9525">
              <a:noFill/>
              <a:miter lim="800000"/>
              <a:headEnd/>
              <a:tailEnd/>
            </a:ln>
          </p:spPr>
        </p:pic>
        <p:grpSp>
          <p:nvGrpSpPr>
            <p:cNvPr id="6" name="Group 5"/>
            <p:cNvGrpSpPr/>
            <p:nvPr/>
          </p:nvGrpSpPr>
          <p:grpSpPr>
            <a:xfrm>
              <a:off x="4741546" y="4595541"/>
              <a:ext cx="1471799" cy="1447916"/>
              <a:chOff x="4741546" y="4595541"/>
              <a:chExt cx="1471799" cy="1447916"/>
            </a:xfrm>
          </p:grpSpPr>
          <p:sp>
            <p:nvSpPr>
              <p:cNvPr id="7" name="Oval 6"/>
              <p:cNvSpPr/>
              <p:nvPr/>
            </p:nvSpPr>
            <p:spPr>
              <a:xfrm>
                <a:off x="4741546" y="5959218"/>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Oval 7"/>
              <p:cNvSpPr/>
              <p:nvPr/>
            </p:nvSpPr>
            <p:spPr>
              <a:xfrm>
                <a:off x="5823586" y="5959218"/>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Oval 8"/>
              <p:cNvSpPr/>
              <p:nvPr/>
            </p:nvSpPr>
            <p:spPr>
              <a:xfrm>
                <a:off x="5040631" y="5628231"/>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Oval 9"/>
              <p:cNvSpPr/>
              <p:nvPr/>
            </p:nvSpPr>
            <p:spPr>
              <a:xfrm>
                <a:off x="6122671" y="5628231"/>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Oval 10"/>
              <p:cNvSpPr/>
              <p:nvPr/>
            </p:nvSpPr>
            <p:spPr>
              <a:xfrm>
                <a:off x="5040631" y="4595541"/>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p:cNvSpPr/>
              <p:nvPr/>
            </p:nvSpPr>
            <p:spPr>
              <a:xfrm>
                <a:off x="6122671" y="4595541"/>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p:cNvSpPr/>
              <p:nvPr/>
            </p:nvSpPr>
            <p:spPr>
              <a:xfrm>
                <a:off x="4741546" y="4930513"/>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Oval 13"/>
              <p:cNvSpPr/>
              <p:nvPr/>
            </p:nvSpPr>
            <p:spPr>
              <a:xfrm>
                <a:off x="5823586" y="4930513"/>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658645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 Chain Complex</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0"/>
              </p:nvPr>
            </p:nvSpPr>
            <p:spPr>
              <a:xfrm>
                <a:off x="720649" y="1469738"/>
                <a:ext cx="10726738" cy="4550061"/>
              </a:xfrm>
            </p:spPr>
            <p:txBody>
              <a:bodyPr>
                <a:noAutofit/>
              </a:bodyPr>
              <a:lstStyle/>
              <a:p>
                <a:pPr marL="0" indent="0">
                  <a:spcBef>
                    <a:spcPts val="200"/>
                  </a:spcBef>
                  <a:buNone/>
                </a:pPr>
                <a:r>
                  <a:rPr lang="en-US" sz="3000" dirty="0">
                    <a:sym typeface="Wingdings" panose="05000000000000000000" pitchFamily="2" charset="2"/>
                  </a:rPr>
                  <a:t>Need to define and </a:t>
                </a:r>
                <a:r>
                  <a:rPr lang="en-US" sz="3000" b="1" dirty="0">
                    <a:solidFill>
                      <a:schemeClr val="accent1"/>
                    </a:solidFill>
                    <a:sym typeface="Wingdings" panose="05000000000000000000" pitchFamily="2" charset="2"/>
                  </a:rPr>
                  <a:t>parameterize</a:t>
                </a:r>
                <a:r>
                  <a:rPr lang="en-US" sz="3000" dirty="0">
                    <a:sym typeface="Wingdings" panose="05000000000000000000" pitchFamily="2" charset="2"/>
                  </a:rPr>
                  <a:t>:</a:t>
                </a:r>
              </a:p>
              <a:p>
                <a:pPr marL="0" indent="0">
                  <a:spcBef>
                    <a:spcPts val="200"/>
                  </a:spcBef>
                  <a:buNone/>
                </a:pPr>
                <a:endParaRPr lang="en-US" sz="2400" dirty="0">
                  <a:sym typeface="Wingdings" panose="05000000000000000000" pitchFamily="2" charset="2"/>
                </a:endParaRPr>
              </a:p>
              <a:p>
                <a:pPr marL="201159" lvl="1" indent="0">
                  <a:buNone/>
                </a:pPr>
                <a:r>
                  <a:rPr lang="en-US" sz="2400" dirty="0">
                    <a:sym typeface="Wingdings" panose="05000000000000000000" pitchFamily="2" charset="2"/>
                  </a:rPr>
                  <a:t> </a:t>
                </a:r>
              </a:p>
              <a:p>
                <a:pPr lvl="1"/>
                <a:endParaRPr lang="en-US" sz="2400" dirty="0">
                  <a:sym typeface="Wingdings" panose="05000000000000000000" pitchFamily="2" charset="2"/>
                </a:endParaRPr>
              </a:p>
              <a:p>
                <a:pPr lvl="1"/>
                <a:endParaRPr lang="en-US" sz="2400" dirty="0">
                  <a:sym typeface="Wingdings" panose="05000000000000000000" pitchFamily="2" charset="2"/>
                </a:endParaRPr>
              </a:p>
              <a:p>
                <a:pPr lvl="1"/>
                <a:endParaRPr lang="en-US" sz="2400" dirty="0">
                  <a:sym typeface="Wingdings" panose="05000000000000000000" pitchFamily="2" charset="2"/>
                </a:endParaRPr>
              </a:p>
              <a:p>
                <a:pPr lvl="1"/>
                <a:r>
                  <a:rPr lang="en-US" sz="2400" dirty="0">
                    <a:sym typeface="Wingdings" panose="05000000000000000000" pitchFamily="2" charset="2"/>
                  </a:rPr>
                  <a:t>(discrete) spaces of </a:t>
                </a:r>
                <a:r>
                  <a:rPr lang="en-US" sz="2400" i="1" dirty="0">
                    <a:sym typeface="Wingdings" panose="05000000000000000000" pitchFamily="2" charset="2"/>
                  </a:rPr>
                  <a:t>k</a:t>
                </a:r>
                <a:r>
                  <a:rPr lang="en-US" sz="2400" dirty="0">
                    <a:sym typeface="Wingdings" panose="05000000000000000000" pitchFamily="2" charset="2"/>
                  </a:rPr>
                  <a:t>-forms </a:t>
                </a:r>
                <a14:m>
                  <m:oMath xmlns:m="http://schemas.openxmlformats.org/officeDocument/2006/math">
                    <m:sSup>
                      <m:sSupPr>
                        <m:ctrlPr>
                          <a:rPr lang="en-US" sz="2400" b="0" i="1" smtClean="0">
                            <a:latin typeface="Cambria Math" panose="02040503050406030204" pitchFamily="18" charset="0"/>
                            <a:sym typeface="Wingdings" panose="05000000000000000000" pitchFamily="2" charset="2"/>
                          </a:rPr>
                        </m:ctrlPr>
                      </m:sSupPr>
                      <m:e>
                        <m:r>
                          <a:rPr lang="en-US" sz="2400" b="0" i="1" smtClean="0">
                            <a:latin typeface="Cambria Math" panose="02040503050406030204" pitchFamily="18" charset="0"/>
                            <a:sym typeface="Wingdings" panose="05000000000000000000" pitchFamily="2" charset="2"/>
                          </a:rPr>
                          <m:t>𝐶</m:t>
                        </m:r>
                      </m:e>
                      <m:sup>
                        <m:r>
                          <a:rPr lang="en-US" sz="2400" b="0" i="1" smtClean="0">
                            <a:latin typeface="Cambria Math" panose="02040503050406030204" pitchFamily="18" charset="0"/>
                            <a:sym typeface="Wingdings" panose="05000000000000000000" pitchFamily="2" charset="2"/>
                          </a:rPr>
                          <m:t>0</m:t>
                        </m:r>
                      </m:sup>
                    </m:sSup>
                    <m:r>
                      <a:rPr lang="en-US" sz="2400" b="0" i="1" smtClean="0">
                        <a:latin typeface="Cambria Math" panose="02040503050406030204" pitchFamily="18" charset="0"/>
                        <a:sym typeface="Wingdings" panose="05000000000000000000" pitchFamily="2" charset="2"/>
                      </a:rPr>
                      <m:t>,</m:t>
                    </m:r>
                    <m:sSup>
                      <m:sSupPr>
                        <m:ctrlPr>
                          <a:rPr lang="en-US" sz="2400" b="0" i="1" smtClean="0">
                            <a:latin typeface="Cambria Math" panose="02040503050406030204" pitchFamily="18" charset="0"/>
                            <a:sym typeface="Wingdings" panose="05000000000000000000" pitchFamily="2" charset="2"/>
                          </a:rPr>
                        </m:ctrlPr>
                      </m:sSupPr>
                      <m:e>
                        <m:r>
                          <a:rPr lang="en-US" sz="2400" b="0" i="1" smtClean="0">
                            <a:latin typeface="Cambria Math" panose="02040503050406030204" pitchFamily="18" charset="0"/>
                            <a:sym typeface="Wingdings" panose="05000000000000000000" pitchFamily="2" charset="2"/>
                          </a:rPr>
                          <m:t>𝐶</m:t>
                        </m:r>
                      </m:e>
                      <m:sup>
                        <m:r>
                          <a:rPr lang="en-US" sz="2400" b="0" i="1" smtClean="0">
                            <a:latin typeface="Cambria Math" panose="02040503050406030204" pitchFamily="18" charset="0"/>
                            <a:sym typeface="Wingdings" panose="05000000000000000000" pitchFamily="2" charset="2"/>
                          </a:rPr>
                          <m:t>1</m:t>
                        </m:r>
                      </m:sup>
                    </m:sSup>
                    <m:r>
                      <a:rPr lang="en-US" sz="2400" b="0" i="1" smtClean="0">
                        <a:latin typeface="Cambria Math" panose="02040503050406030204" pitchFamily="18" charset="0"/>
                        <a:sym typeface="Wingdings" panose="05000000000000000000" pitchFamily="2" charset="2"/>
                      </a:rPr>
                      <m:t>,…, </m:t>
                    </m:r>
                    <m:sSup>
                      <m:sSupPr>
                        <m:ctrlPr>
                          <a:rPr lang="en-US" sz="2400" b="0" i="1" smtClean="0">
                            <a:latin typeface="Cambria Math" panose="02040503050406030204" pitchFamily="18" charset="0"/>
                            <a:sym typeface="Wingdings" panose="05000000000000000000" pitchFamily="2" charset="2"/>
                          </a:rPr>
                        </m:ctrlPr>
                      </m:sSupPr>
                      <m:e>
                        <m:r>
                          <a:rPr lang="en-US" sz="2400" b="0" i="1" smtClean="0">
                            <a:latin typeface="Cambria Math" panose="02040503050406030204" pitchFamily="18" charset="0"/>
                            <a:sym typeface="Wingdings" panose="05000000000000000000" pitchFamily="2" charset="2"/>
                          </a:rPr>
                          <m:t>𝐶</m:t>
                        </m:r>
                      </m:e>
                      <m:sup>
                        <m:r>
                          <a:rPr lang="en-US" sz="2400" b="0" i="1" smtClean="0">
                            <a:latin typeface="Cambria Math" panose="02040503050406030204" pitchFamily="18" charset="0"/>
                            <a:sym typeface="Wingdings" panose="05000000000000000000" pitchFamily="2" charset="2"/>
                          </a:rPr>
                          <m:t>𝑘</m:t>
                        </m:r>
                      </m:sup>
                    </m:sSup>
                  </m:oMath>
                </a14:m>
                <a:endParaRPr lang="en-US" sz="2400" b="0" dirty="0">
                  <a:sym typeface="Wingdings" panose="05000000000000000000" pitchFamily="2" charset="2"/>
                </a:endParaRPr>
              </a:p>
              <a:p>
                <a:pPr lvl="1"/>
                <a:r>
                  <a:rPr lang="en-US" sz="2400" dirty="0">
                    <a:sym typeface="Wingdings" panose="05000000000000000000" pitchFamily="2" charset="2"/>
                  </a:rPr>
                  <a:t> differentials in chain complex </a:t>
                </a:r>
                <a14:m>
                  <m:oMath xmlns:m="http://schemas.openxmlformats.org/officeDocument/2006/math">
                    <m:sSub>
                      <m:sSubPr>
                        <m:ctrlPr>
                          <a:rPr lang="en-US" sz="2400" b="0" i="1" smtClean="0">
                            <a:latin typeface="Cambria Math" panose="02040503050406030204" pitchFamily="18" charset="0"/>
                            <a:sym typeface="Wingdings" panose="05000000000000000000" pitchFamily="2" charset="2"/>
                          </a:rPr>
                        </m:ctrlPr>
                      </m:sSubPr>
                      <m:e>
                        <m:r>
                          <a:rPr lang="en-US" sz="2400" b="0" i="1" smtClean="0">
                            <a:latin typeface="Cambria Math" panose="02040503050406030204" pitchFamily="18" charset="0"/>
                            <a:sym typeface="Wingdings" panose="05000000000000000000" pitchFamily="2" charset="2"/>
                          </a:rPr>
                          <m:t>𝛿</m:t>
                        </m:r>
                      </m:e>
                      <m:sub>
                        <m:r>
                          <a:rPr lang="en-US" sz="2400" b="0" i="1" smtClean="0">
                            <a:latin typeface="Cambria Math" panose="02040503050406030204" pitchFamily="18" charset="0"/>
                            <a:sym typeface="Wingdings" panose="05000000000000000000" pitchFamily="2" charset="2"/>
                          </a:rPr>
                          <m:t>0</m:t>
                        </m:r>
                      </m:sub>
                    </m:sSub>
                    <m:r>
                      <a:rPr lang="en-US" sz="2400" b="0" i="1" smtClean="0">
                        <a:latin typeface="Cambria Math" panose="02040503050406030204" pitchFamily="18" charset="0"/>
                        <a:sym typeface="Wingdings" panose="05000000000000000000" pitchFamily="2" charset="2"/>
                      </a:rPr>
                      <m:t>,</m:t>
                    </m:r>
                    <m:sSub>
                      <m:sSubPr>
                        <m:ctrlPr>
                          <a:rPr lang="en-US" sz="2400" b="0" i="1" smtClean="0">
                            <a:latin typeface="Cambria Math" panose="02040503050406030204" pitchFamily="18" charset="0"/>
                            <a:sym typeface="Wingdings" panose="05000000000000000000" pitchFamily="2" charset="2"/>
                          </a:rPr>
                        </m:ctrlPr>
                      </m:sSubPr>
                      <m:e>
                        <m:r>
                          <a:rPr lang="en-US" sz="2400" b="0" i="1" smtClean="0">
                            <a:latin typeface="Cambria Math" panose="02040503050406030204" pitchFamily="18" charset="0"/>
                            <a:sym typeface="Wingdings" panose="05000000000000000000" pitchFamily="2" charset="2"/>
                          </a:rPr>
                          <m:t>𝛿</m:t>
                        </m:r>
                      </m:e>
                      <m:sub>
                        <m:r>
                          <a:rPr lang="en-US" sz="2400" b="0" i="1" smtClean="0">
                            <a:latin typeface="Cambria Math" panose="02040503050406030204" pitchFamily="18" charset="0"/>
                            <a:sym typeface="Wingdings" panose="05000000000000000000" pitchFamily="2" charset="2"/>
                          </a:rPr>
                          <m:t>1</m:t>
                        </m:r>
                      </m:sub>
                    </m:sSub>
                    <m:r>
                      <a:rPr lang="en-US" sz="2400" b="0" i="1" smtClean="0">
                        <a:latin typeface="Cambria Math" panose="02040503050406030204" pitchFamily="18" charset="0"/>
                        <a:sym typeface="Wingdings" panose="05000000000000000000" pitchFamily="2" charset="2"/>
                      </a:rPr>
                      <m:t>,…, </m:t>
                    </m:r>
                    <m:sSub>
                      <m:sSubPr>
                        <m:ctrlPr>
                          <a:rPr lang="en-US" sz="2400" b="0" i="1" smtClean="0">
                            <a:latin typeface="Cambria Math" panose="02040503050406030204" pitchFamily="18" charset="0"/>
                            <a:sym typeface="Wingdings" panose="05000000000000000000" pitchFamily="2" charset="2"/>
                          </a:rPr>
                        </m:ctrlPr>
                      </m:sSubPr>
                      <m:e>
                        <m:r>
                          <a:rPr lang="en-US" sz="2400" b="0" i="1" smtClean="0">
                            <a:latin typeface="Cambria Math" panose="02040503050406030204" pitchFamily="18" charset="0"/>
                            <a:sym typeface="Wingdings" panose="05000000000000000000" pitchFamily="2" charset="2"/>
                          </a:rPr>
                          <m:t>𝛿</m:t>
                        </m:r>
                      </m:e>
                      <m:sub>
                        <m:r>
                          <a:rPr lang="en-US" sz="2400" b="0" i="1" smtClean="0">
                            <a:latin typeface="Cambria Math" panose="02040503050406030204" pitchFamily="18" charset="0"/>
                            <a:sym typeface="Wingdings" panose="05000000000000000000" pitchFamily="2" charset="2"/>
                          </a:rPr>
                          <m:t>𝑘</m:t>
                        </m:r>
                      </m:sub>
                    </m:sSub>
                  </m:oMath>
                </a14:m>
                <a:r>
                  <a:rPr lang="en-US" sz="2400" dirty="0">
                    <a:sym typeface="Wingdings" panose="05000000000000000000" pitchFamily="2" charset="2"/>
                  </a:rPr>
                  <a:t> </a:t>
                </a:r>
              </a:p>
              <a:p>
                <a:pPr marL="201159" lvl="1" indent="0">
                  <a:buNone/>
                </a:pPr>
                <a:endParaRPr lang="en-US" sz="2600" dirty="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0"/>
              </p:nvPr>
            </p:nvSpPr>
            <p:spPr>
              <a:xfrm>
                <a:off x="720649" y="1469738"/>
                <a:ext cx="10726738" cy="4550061"/>
              </a:xfrm>
              <a:blipFill>
                <a:blip r:embed="rId5"/>
                <a:stretch>
                  <a:fillRect l="-2159" t="-1743"/>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102" y="2326184"/>
            <a:ext cx="4412362" cy="1348857"/>
          </a:xfrm>
          <a:prstGeom prst="rect">
            <a:avLst/>
          </a:prstGeom>
        </p:spPr>
      </p:pic>
      <p:sp>
        <p:nvSpPr>
          <p:cNvPr id="5" name="Rectangle 4"/>
          <p:cNvSpPr/>
          <p:nvPr/>
        </p:nvSpPr>
        <p:spPr>
          <a:xfrm>
            <a:off x="3492102" y="2556853"/>
            <a:ext cx="724538" cy="697718"/>
          </a:xfrm>
          <a:prstGeom prst="rect">
            <a:avLst/>
          </a:prstGeom>
          <a:solidFill>
            <a:srgbClr val="00ADD0">
              <a:alpha val="20000"/>
            </a:srgb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88912" y="2556853"/>
            <a:ext cx="724538" cy="697718"/>
          </a:xfrm>
          <a:prstGeom prst="rect">
            <a:avLst/>
          </a:prstGeom>
          <a:solidFill>
            <a:srgbClr val="00ADD0">
              <a:alpha val="20000"/>
            </a:srgb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34419" y="2558580"/>
            <a:ext cx="724538" cy="697718"/>
          </a:xfrm>
          <a:prstGeom prst="rect">
            <a:avLst/>
          </a:prstGeom>
          <a:solidFill>
            <a:srgbClr val="00ADD0">
              <a:alpha val="20000"/>
            </a:srgb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31229" y="2582855"/>
            <a:ext cx="724538" cy="697718"/>
          </a:xfrm>
          <a:prstGeom prst="rect">
            <a:avLst/>
          </a:prstGeom>
          <a:solidFill>
            <a:srgbClr val="00ADD0">
              <a:alpha val="20000"/>
            </a:srgb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4236199" y="2326183"/>
            <a:ext cx="2875471" cy="1348858"/>
            <a:chOff x="4236199" y="2326183"/>
            <a:chExt cx="2875471" cy="1348858"/>
          </a:xfrm>
        </p:grpSpPr>
        <p:sp>
          <p:nvSpPr>
            <p:cNvPr id="10" name="Rectangle 9"/>
            <p:cNvSpPr/>
            <p:nvPr/>
          </p:nvSpPr>
          <p:spPr>
            <a:xfrm>
              <a:off x="4236199" y="2326184"/>
              <a:ext cx="452713" cy="1348857"/>
            </a:xfrm>
            <a:prstGeom prst="rect">
              <a:avLst/>
            </a:prstGeom>
            <a:solidFill>
              <a:srgbClr val="00ADD0">
                <a:alpha val="20000"/>
              </a:srgb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52378" y="2326183"/>
              <a:ext cx="452713" cy="1348857"/>
            </a:xfrm>
            <a:prstGeom prst="rect">
              <a:avLst/>
            </a:prstGeom>
            <a:solidFill>
              <a:srgbClr val="00ADD0">
                <a:alpha val="20000"/>
              </a:srgb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658957" y="2326183"/>
              <a:ext cx="452713" cy="1348857"/>
            </a:xfrm>
            <a:prstGeom prst="rect">
              <a:avLst/>
            </a:prstGeom>
            <a:solidFill>
              <a:srgbClr val="00ADD0">
                <a:alpha val="20000"/>
              </a:srgb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2825476159"/>
      </p:ext>
    </p:extLst>
  </p:cSld>
  <p:clrMapOvr>
    <a:masterClrMapping/>
  </p:clrMapOvr>
  <mc:AlternateContent xmlns:mc="http://schemas.openxmlformats.org/markup-compatibility/2006" xmlns:p14="http://schemas.microsoft.com/office/powerpoint/2010/main">
    <mc:Choice Requires="p14">
      <p:transition p14:dur="0" advTm="47001"/>
    </mc:Choice>
    <mc:Fallback xmlns="">
      <p:transition advTm="47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4"/>
                </p:tgtEl>
              </p:cMediaNode>
            </p:audio>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t>
            </a:r>
            <a:r>
              <a:rPr lang="en-US" i="1" dirty="0"/>
              <a:t>k</a:t>
            </a:r>
            <a:r>
              <a:rPr lang="en-US" dirty="0"/>
              <a:t>-forms</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0"/>
              </p:nvPr>
            </p:nvSpPr>
            <p:spPr/>
            <p:txBody>
              <a:bodyPr>
                <a:normAutofit/>
              </a:bodyPr>
              <a:lstStyle/>
              <a:p>
                <a:pPr marL="0" indent="0">
                  <a:buNone/>
                </a:pPr>
                <a:r>
                  <a:rPr lang="en-US" sz="2400" dirty="0"/>
                  <a:t>Build a </a:t>
                </a:r>
                <a:r>
                  <a:rPr lang="en-US" sz="2400" b="1" dirty="0"/>
                  <a:t>partition of unity </a:t>
                </a:r>
                <a14:m>
                  <m:oMath xmlns:m="http://schemas.openxmlformats.org/officeDocument/2006/math">
                    <m:sSub>
                      <m:sSubPr>
                        <m:ctrlPr>
                          <a:rPr lang="en-US" sz="2400" i="1">
                            <a:latin typeface="Cambria Math" panose="02040503050406030204" pitchFamily="18" charset="0"/>
                          </a:rPr>
                        </m:ctrlPr>
                      </m:sSubPr>
                      <m:e>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𝜓</m:t>
                                </m:r>
                              </m:e>
                              <m:sub>
                                <m:r>
                                  <a:rPr lang="en-US" sz="2400" i="1">
                                    <a:latin typeface="Cambria Math" panose="02040503050406030204" pitchFamily="18" charset="0"/>
                                  </a:rPr>
                                  <m:t>𝑖</m:t>
                                </m:r>
                              </m:sub>
                            </m:sSub>
                          </m:e>
                        </m:d>
                      </m:e>
                      <m:sub>
                        <m:r>
                          <a:rPr lang="en-US" sz="2400" i="1">
                            <a:latin typeface="Cambria Math" panose="02040503050406030204" pitchFamily="18" charset="0"/>
                          </a:rPr>
                          <m:t>𝑖</m:t>
                        </m:r>
                        <m:r>
                          <a:rPr lang="en-US" sz="2400" i="1">
                            <a:latin typeface="Cambria Math" panose="02040503050406030204" pitchFamily="18" charset="0"/>
                          </a:rPr>
                          <m:t>=1,…,</m:t>
                        </m:r>
                        <m:r>
                          <a:rPr lang="en-US" sz="2400" i="1">
                            <a:latin typeface="Cambria Math" panose="02040503050406030204" pitchFamily="18" charset="0"/>
                          </a:rPr>
                          <m:t>𝑁</m:t>
                        </m:r>
                      </m:sub>
                    </m:sSub>
                  </m:oMath>
                </a14:m>
                <a:r>
                  <a:rPr lang="en-US" sz="2400" dirty="0"/>
                  <a:t>                                                           parameterized by  </a:t>
                </a:r>
                <a:r>
                  <a:rPr lang="en-US" sz="2400" b="1" dirty="0">
                    <a:solidFill>
                      <a:schemeClr val="accent1"/>
                    </a:solidFill>
                  </a:rPr>
                  <a:t>trainable parameters</a:t>
                </a:r>
                <a:r>
                  <a:rPr lang="en-US" sz="2400" dirty="0">
                    <a:solidFill>
                      <a:schemeClr val="accent1"/>
                    </a:solidFill>
                  </a:rPr>
                  <a:t> </a:t>
                </a:r>
                <a14:m>
                  <m:oMath xmlns:m="http://schemas.openxmlformats.org/officeDocument/2006/math">
                    <m:sSub>
                      <m:sSubPr>
                        <m:ctrlPr>
                          <a:rPr lang="en-US" sz="2400" i="1" smtClean="0">
                            <a:solidFill>
                              <a:schemeClr val="accent1"/>
                            </a:solidFill>
                            <a:latin typeface="Cambria Math" panose="02040503050406030204" pitchFamily="18" charset="0"/>
                          </a:rPr>
                        </m:ctrlPr>
                      </m:sSubPr>
                      <m:e>
                        <m:d>
                          <m:dPr>
                            <m:begChr m:val="{"/>
                            <m:endChr m:val="}"/>
                            <m:ctrlPr>
                              <a:rPr lang="en-US" sz="2400" i="1">
                                <a:solidFill>
                                  <a:schemeClr val="accent1"/>
                                </a:solidFill>
                                <a:latin typeface="Cambria Math" panose="02040503050406030204" pitchFamily="18" charset="0"/>
                              </a:rPr>
                            </m:ctrlPr>
                          </m:dPr>
                          <m:e>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𝜃</m:t>
                                </m:r>
                              </m:e>
                              <m:sub>
                                <m:r>
                                  <a:rPr lang="en-US" sz="2400" i="1">
                                    <a:solidFill>
                                      <a:schemeClr val="accent1"/>
                                    </a:solidFill>
                                    <a:latin typeface="Cambria Math" panose="02040503050406030204" pitchFamily="18" charset="0"/>
                                  </a:rPr>
                                  <m:t>𝑗</m:t>
                                </m:r>
                              </m:sub>
                            </m:sSub>
                          </m:e>
                        </m:d>
                      </m:e>
                      <m:sub>
                        <m:r>
                          <a:rPr lang="en-US" sz="2400" i="1">
                            <a:solidFill>
                              <a:schemeClr val="accent1"/>
                            </a:solidFill>
                            <a:latin typeface="Cambria Math" panose="02040503050406030204" pitchFamily="18" charset="0"/>
                          </a:rPr>
                          <m:t>𝑗</m:t>
                        </m:r>
                        <m:r>
                          <a:rPr lang="en-US" sz="2400" i="1">
                            <a:solidFill>
                              <a:schemeClr val="accent1"/>
                            </a:solidFill>
                            <a:latin typeface="Cambria Math" panose="02040503050406030204" pitchFamily="18" charset="0"/>
                          </a:rPr>
                          <m:t>=1,…,</m:t>
                        </m:r>
                        <m:r>
                          <a:rPr lang="en-US" sz="2400" i="1">
                            <a:solidFill>
                              <a:schemeClr val="accent1"/>
                            </a:solidFill>
                            <a:latin typeface="Cambria Math" panose="02040503050406030204" pitchFamily="18" charset="0"/>
                          </a:rPr>
                          <m:t>𝑀</m:t>
                        </m:r>
                      </m:sub>
                    </m:sSub>
                  </m:oMath>
                </a14:m>
                <a:endParaRPr lang="en-US" sz="2400" dirty="0">
                  <a:solidFill>
                    <a:schemeClr val="tx2">
                      <a:lumMod val="60000"/>
                      <a:lumOff val="40000"/>
                    </a:schemeClr>
                  </a:solidFill>
                </a:endParaRPr>
              </a:p>
              <a:p>
                <a:pPr marL="0" indent="0">
                  <a:buNone/>
                </a:pPr>
                <a:endParaRPr lang="en-US" sz="1400" dirty="0"/>
              </a:p>
              <a:p>
                <a:pPr marL="0" indent="0">
                  <a:buNone/>
                </a:pPr>
                <a:endParaRPr lang="en-US" sz="1400" dirty="0"/>
              </a:p>
              <a:p>
                <a:pPr marL="0" indent="0">
                  <a:buNone/>
                </a:pPr>
                <a:r>
                  <a:rPr lang="en-US" sz="2400" dirty="0"/>
                  <a:t>A partition of unity (POU) maintains the following characteristics:</a:t>
                </a:r>
              </a:p>
              <a:p>
                <a:pPr marL="914400" indent="-457200">
                  <a:buFont typeface="+mj-lt"/>
                  <a:buAutoNum type="arabicPeriod"/>
                </a:pPr>
                <a:r>
                  <a:rPr lang="en-US" sz="2400" b="0" dirty="0"/>
                  <a:t> </a:t>
                </a:r>
                <a14:m>
                  <m:oMath xmlns:m="http://schemas.openxmlformats.org/officeDocument/2006/math">
                    <m:r>
                      <a:rPr lang="en-US" sz="2400" b="0" i="1" smtClean="0">
                        <a:latin typeface="Cambria Math" panose="02040503050406030204" pitchFamily="18" charset="0"/>
                      </a:rPr>
                      <m:t>0≤</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𝜓</m:t>
                        </m:r>
                      </m:e>
                      <m:sub>
                        <m:r>
                          <a:rPr lang="en-US" sz="2400" b="0" i="1" smtClean="0">
                            <a:latin typeface="Cambria Math" panose="02040503050406030204" pitchFamily="18" charset="0"/>
                          </a:rPr>
                          <m:t>𝑖</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≤1</m:t>
                    </m:r>
                  </m:oMath>
                </a14:m>
                <a:r>
                  <a:rPr lang="en-US" sz="2400" dirty="0"/>
                  <a:t> for every point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Ω</m:t>
                    </m:r>
                  </m:oMath>
                </a14:m>
                <a:endParaRPr lang="en-US" sz="2400" dirty="0"/>
              </a:p>
              <a:p>
                <a:pPr marL="914400" indent="-457200">
                  <a:buFont typeface="+mj-lt"/>
                  <a:buAutoNum type="arabicPeriod"/>
                </a:pPr>
                <a:r>
                  <a:rPr lang="en-US" sz="2400" b="0" dirty="0"/>
                  <a:t> </a:t>
                </a:r>
                <a14:m>
                  <m:oMath xmlns:m="http://schemas.openxmlformats.org/officeDocument/2006/math">
                    <m:nary>
                      <m:naryPr>
                        <m:chr m:val="∑"/>
                        <m:supHide m:val="on"/>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sub>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𝜓</m:t>
                            </m:r>
                          </m:e>
                          <m:sub>
                            <m:r>
                              <a:rPr lang="en-US" sz="2400" b="0" i="1" smtClean="0">
                                <a:latin typeface="Cambria Math" panose="02040503050406030204" pitchFamily="18" charset="0"/>
                              </a:rPr>
                              <m:t>𝑖</m:t>
                            </m:r>
                          </m:sub>
                        </m:sSub>
                      </m:e>
                    </m:nary>
                    <m:r>
                      <a:rPr lang="en-US" sz="2400" b="0" i="1" smtClean="0">
                        <a:latin typeface="Cambria Math" panose="02040503050406030204" pitchFamily="18" charset="0"/>
                      </a:rPr>
                      <m:t>=1</m:t>
                    </m:r>
                  </m:oMath>
                </a14:m>
                <a:r>
                  <a:rPr lang="en-US" sz="2400" dirty="0"/>
                  <a:t> </a:t>
                </a:r>
              </a:p>
              <a:p>
                <a:pPr marL="0" indent="0">
                  <a:buNone/>
                </a:pPr>
                <a:endParaRPr lang="en-US" sz="2400" dirty="0"/>
              </a:p>
              <a:p>
                <a:pPr marL="0" indent="0">
                  <a:buNone/>
                </a:pPr>
                <a:r>
                  <a:rPr lang="en-US" sz="2400" b="1" dirty="0"/>
                  <a:t>Examples</a:t>
                </a:r>
                <a:r>
                  <a:rPr lang="en-US" sz="2400" dirty="0"/>
                  <a:t>: </a:t>
                </a:r>
                <a:r>
                  <a:rPr lang="en-US" sz="2400" dirty="0" err="1"/>
                  <a:t>softmax</a:t>
                </a:r>
                <a:r>
                  <a:rPr lang="en-US" sz="2400" dirty="0"/>
                  <a:t>, probability distributions, </a:t>
                </a:r>
                <a:r>
                  <a:rPr lang="en-US" sz="2400" b="1" dirty="0"/>
                  <a:t>B-splines</a:t>
                </a:r>
                <a:endParaRPr lang="en-US" sz="2400" dirty="0"/>
              </a:p>
              <a:p>
                <a:pPr marL="0" indent="0">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0"/>
              </p:nvPr>
            </p:nvSpPr>
            <p:spPr>
              <a:blipFill>
                <a:blip r:embed="rId4"/>
                <a:stretch>
                  <a:fillRect l="-1705" t="-907"/>
                </a:stretch>
              </a:blipFill>
            </p:spPr>
            <p:txBody>
              <a:bodyPr/>
              <a:lstStyle/>
              <a:p>
                <a:r>
                  <a:rPr lang="en-US">
                    <a:noFill/>
                  </a:rPr>
                  <a:t> </a:t>
                </a:r>
              </a:p>
            </p:txBody>
          </p:sp>
        </mc:Fallback>
      </mc:AlternateContent>
      <p:sp>
        <p:nvSpPr>
          <p:cNvPr id="4" name="TextBox 3"/>
          <p:cNvSpPr txBox="1"/>
          <p:nvPr/>
        </p:nvSpPr>
        <p:spPr>
          <a:xfrm>
            <a:off x="8810512" y="1425388"/>
            <a:ext cx="2936837" cy="954107"/>
          </a:xfrm>
          <a:prstGeom prst="rect">
            <a:avLst/>
          </a:prstGeom>
          <a:noFill/>
          <a:ln w="28575">
            <a:solidFill>
              <a:schemeClr val="tx1"/>
            </a:solidFill>
          </a:ln>
        </p:spPr>
        <p:txBody>
          <a:bodyPr wrap="square" rtlCol="0">
            <a:spAutoFit/>
          </a:bodyPr>
          <a:lstStyle/>
          <a:p>
            <a:pPr algn="ctr"/>
            <a:r>
              <a:rPr lang="en-US" sz="2800" b="1" dirty="0"/>
              <a:t>“Fuzzy Control Volumes”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57622658"/>
      </p:ext>
    </p:extLst>
  </p:cSld>
  <p:clrMapOvr>
    <a:masterClrMapping/>
  </p:clrMapOvr>
  <mc:AlternateContent xmlns:mc="http://schemas.openxmlformats.org/markup-compatibility/2006" xmlns:p14="http://schemas.microsoft.com/office/powerpoint/2010/main">
    <mc:Choice Requires="p14">
      <p:transition p14:dur="0" advTm="75993"/>
    </mc:Choice>
    <mc:Fallback xmlns="">
      <p:transition advTm="75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our Partition of Unity</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0"/>
              </p:nvPr>
            </p:nvSpPr>
            <p:spPr/>
            <p:txBody>
              <a:bodyPr>
                <a:normAutofit/>
              </a:bodyPr>
              <a:lstStyle/>
              <a:p>
                <a:pPr marL="0" indent="0">
                  <a:buNone/>
                </a:pPr>
                <a:r>
                  <a:rPr lang="en-US" dirty="0"/>
                  <a:t>1. Define fine-scale trainable </a:t>
                </a:r>
                <a:r>
                  <a:rPr lang="en-US" b="1" dirty="0">
                    <a:solidFill>
                      <a:schemeClr val="tx2">
                        <a:lumMod val="60000"/>
                        <a:lumOff val="40000"/>
                      </a:schemeClr>
                    </a:solidFill>
                  </a:rPr>
                  <a:t>spline knots </a:t>
                </a:r>
                <a14:m>
                  <m:oMath xmlns:m="http://schemas.openxmlformats.org/officeDocument/2006/math">
                    <m:sSub>
                      <m:sSubPr>
                        <m:ctrlPr>
                          <a:rPr lang="en-US" b="0" i="1" smtClean="0">
                            <a:solidFill>
                              <a:schemeClr val="tx1"/>
                            </a:solidFill>
                            <a:latin typeface="Cambria Math" panose="02040503050406030204" pitchFamily="18" charset="0"/>
                          </a:rPr>
                        </m:ctrlPr>
                      </m:sSubPr>
                      <m:e>
                        <m:d>
                          <m:dPr>
                            <m:begChr m:val="{"/>
                            <m:endChr m:val="}"/>
                            <m:ctrlPr>
                              <a:rPr lang="en-US" b="0" i="1" smtClean="0">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𝑘</m:t>
                                </m:r>
                              </m:sub>
                            </m:sSub>
                          </m:e>
                        </m:d>
                      </m:e>
                      <m:sub>
                        <m:r>
                          <a:rPr lang="en-US" b="0" i="1" smtClean="0">
                            <a:solidFill>
                              <a:schemeClr val="tx1"/>
                            </a:solidFill>
                            <a:latin typeface="Cambria Math" panose="02040503050406030204" pitchFamily="18" charset="0"/>
                          </a:rPr>
                          <m:t>𝑘</m:t>
                        </m:r>
                        <m:r>
                          <a:rPr lang="en-US" b="0" i="1" smtClean="0">
                            <a:solidFill>
                              <a:schemeClr val="tx1"/>
                            </a:solidFill>
                            <a:latin typeface="Cambria Math" panose="02040503050406030204" pitchFamily="18" charset="0"/>
                          </a:rPr>
                          <m:t>=1,…,</m:t>
                        </m:r>
                        <m:r>
                          <a:rPr lang="en-US" b="0" i="1" smtClean="0">
                            <a:solidFill>
                              <a:schemeClr val="tx1"/>
                            </a:solidFill>
                            <a:latin typeface="Cambria Math" panose="02040503050406030204" pitchFamily="18" charset="0"/>
                          </a:rPr>
                          <m:t>𝐾</m:t>
                        </m:r>
                      </m:sub>
                    </m:sSub>
                  </m:oMath>
                </a14:m>
                <a:endParaRPr lang="en-US" dirty="0"/>
              </a:p>
              <a:p>
                <a:pPr marL="0" indent="0">
                  <a:buNone/>
                </a:pPr>
                <a:r>
                  <a:rPr lang="en-US" dirty="0"/>
                  <a:t>2. Define B1-splines </a:t>
                </a:r>
                <a14:m>
                  <m:oMath xmlns:m="http://schemas.openxmlformats.org/officeDocument/2006/math">
                    <m:acc>
                      <m:accPr>
                        <m:chr m:val="̂"/>
                        <m:ctrlPr>
                          <a:rPr lang="en-US"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𝑘</m:t>
                            </m:r>
                          </m:sub>
                        </m:sSub>
                      </m:e>
                    </m:acc>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𝑥</m:t>
                                </m:r>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𝑘</m:t>
                                    </m:r>
                                    <m:r>
                                      <a:rPr lang="en-US" b="0" i="1" smtClean="0">
                                        <a:latin typeface="Cambria Math" panose="02040503050406030204" pitchFamily="18" charset="0"/>
                                      </a:rPr>
                                      <m:t>−1</m:t>
                                    </m:r>
                                  </m:sub>
                                </m:sSub>
                                <m:r>
                                  <a:rPr lang="en-US" b="0" i="1" smtClean="0">
                                    <a:latin typeface="Cambria Math" panose="02040503050406030204" pitchFamily="18" charset="0"/>
                                  </a:rPr>
                                  <m:t> </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𝑘</m:t>
                                    </m:r>
                                    <m:r>
                                      <a:rPr lang="en-US" b="0" i="1" smtClean="0">
                                        <a:latin typeface="Cambria Math" panose="02040503050406030204" pitchFamily="18" charset="0"/>
                                      </a:rPr>
                                      <m:t> </m:t>
                                    </m:r>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𝑘</m:t>
                                    </m:r>
                                    <m:r>
                                      <a:rPr lang="en-US" b="0" i="1" smtClean="0">
                                        <a:latin typeface="Cambria Math" panose="02040503050406030204" pitchFamily="18" charset="0"/>
                                      </a:rPr>
                                      <m:t>−1</m:t>
                                    </m:r>
                                  </m:sub>
                                </m:sSub>
                              </m:den>
                            </m:f>
                            <m:r>
                              <a:rPr lang="en-US" b="0" i="1" smtClean="0">
                                <a:latin typeface="Cambria Math" panose="02040503050406030204" pitchFamily="18" charset="0"/>
                              </a:rPr>
                              <m:t> </m:t>
                            </m:r>
                            <m:r>
                              <a:rPr lang="en-US" b="0" i="0" smtClean="0">
                                <a:latin typeface="Cambria Math" panose="02040503050406030204" pitchFamily="18" charset="0"/>
                              </a:rPr>
                              <m:t>   </m:t>
                            </m:r>
                            <m:r>
                              <m:rPr>
                                <m:sty m:val="p"/>
                              </m:rPr>
                              <a:rPr lang="en-US" b="0" i="0" smtClean="0">
                                <a:latin typeface="Cambria Math" panose="02040503050406030204" pitchFamily="18" charset="0"/>
                              </a:rPr>
                              <m:t>if</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𝑘</m:t>
                                </m:r>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𝑘</m:t>
                                </m:r>
                              </m:sub>
                            </m:sSub>
                            <m:r>
                              <a:rPr lang="en-US" b="0" i="1" smtClean="0">
                                <a:latin typeface="Cambria Math" panose="02040503050406030204" pitchFamily="18" charset="0"/>
                              </a:rPr>
                              <m:t>]</m:t>
                            </m:r>
                          </m:e>
                          <m:e>
                            <m:r>
                              <a:rPr lang="en-US" b="0" i="1" smtClean="0">
                                <a:latin typeface="Cambria Math" panose="02040503050406030204" pitchFamily="18" charset="0"/>
                              </a:rPr>
                              <m:t>1 −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r>
                                      <a:rPr lang="en-US" b="0" i="1" smtClean="0">
                                        <a:latin typeface="Cambria Math" panose="02040503050406030204" pitchFamily="18" charset="0"/>
                                      </a:rPr>
                                      <m:t> − </m:t>
                                    </m:r>
                                    <m:r>
                                      <a:rPr lang="en-US" b="0" i="1" smtClean="0">
                                        <a:latin typeface="Cambria Math" panose="02040503050406030204" pitchFamily="18" charset="0"/>
                                      </a:rPr>
                                      <m:t>𝑡</m:t>
                                    </m:r>
                                  </m:e>
                                  <m:sub>
                                    <m:r>
                                      <a:rPr lang="en-US" b="0" i="1" smtClean="0">
                                        <a:latin typeface="Cambria Math" panose="02040503050406030204" pitchFamily="18" charset="0"/>
                                      </a:rPr>
                                      <m:t>𝑘</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𝑘</m:t>
                                    </m:r>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𝑡</m:t>
                                    </m:r>
                                  </m:e>
                                  <m:sub>
                                    <m:r>
                                      <a:rPr lang="en-US" b="0" i="1" smtClean="0">
                                        <a:latin typeface="Cambria Math" panose="02040503050406030204" pitchFamily="18" charset="0"/>
                                      </a:rPr>
                                      <m:t>𝑘</m:t>
                                    </m:r>
                                  </m:sub>
                                </m:sSub>
                              </m:den>
                            </m:f>
                            <m:r>
                              <a:rPr lang="en-US" b="0" i="1" smtClean="0">
                                <a:latin typeface="Cambria Math" panose="02040503050406030204" pitchFamily="18" charset="0"/>
                              </a:rPr>
                              <m:t> </m:t>
                            </m:r>
                            <m:r>
                              <a:rPr lang="en-US" b="0" i="0" smtClean="0">
                                <a:latin typeface="Cambria Math" panose="02040503050406030204" pitchFamily="18" charset="0"/>
                              </a:rPr>
                              <m:t>   </m:t>
                            </m:r>
                            <m:r>
                              <m:rPr>
                                <m:sty m:val="p"/>
                              </m:rPr>
                              <a:rPr lang="en-US" b="0" i="0" smtClean="0">
                                <a:latin typeface="Cambria Math" panose="02040503050406030204" pitchFamily="18" charset="0"/>
                              </a:rPr>
                              <m:t>if</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𝑘</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𝑘</m:t>
                                </m:r>
                                <m:r>
                                  <a:rPr lang="en-US" b="0" i="1" smtClean="0">
                                    <a:latin typeface="Cambria Math" panose="02040503050406030204" pitchFamily="18" charset="0"/>
                                  </a:rPr>
                                  <m:t>+1</m:t>
                                </m:r>
                              </m:sub>
                            </m:sSub>
                            <m:r>
                              <a:rPr lang="en-US" b="0" i="1" smtClean="0">
                                <a:latin typeface="Cambria Math" panose="02040503050406030204" pitchFamily="18" charset="0"/>
                              </a:rPr>
                              <m:t>]</m:t>
                            </m:r>
                          </m:e>
                          <m:e>
                            <m:r>
                              <a:rPr lang="en-US" b="0" i="1" smtClean="0">
                                <a:latin typeface="Cambria Math" panose="02040503050406030204" pitchFamily="18" charset="0"/>
                              </a:rPr>
                              <m:t>            0                       </m:t>
                            </m:r>
                            <m:r>
                              <m:rPr>
                                <m:sty m:val="p"/>
                              </m:rPr>
                              <a:rPr lang="en-US" b="0" i="0" smtClean="0">
                                <a:latin typeface="Cambria Math" panose="02040503050406030204" pitchFamily="18" charset="0"/>
                              </a:rPr>
                              <m:t>else</m:t>
                            </m:r>
                            <m:r>
                              <a:rPr lang="en-US" b="0" i="0" smtClean="0">
                                <a:latin typeface="Cambria Math" panose="02040503050406030204" pitchFamily="18" charset="0"/>
                              </a:rPr>
                              <m:t>         </m:t>
                            </m:r>
                          </m:e>
                        </m:eqArr>
                      </m:e>
                    </m:d>
                  </m:oMath>
                </a14:m>
                <a:endParaRPr lang="en-US" dirty="0"/>
              </a:p>
              <a:p>
                <a:pPr marL="0" indent="0">
                  <a:buNone/>
                </a:pPr>
                <a:r>
                  <a:rPr lang="en-US" dirty="0"/>
                  <a:t>3. Define trainable </a:t>
                </a:r>
                <a:r>
                  <a:rPr lang="en-US" b="1" dirty="0">
                    <a:solidFill>
                      <a:schemeClr val="tx2">
                        <a:lumMod val="60000"/>
                        <a:lumOff val="40000"/>
                      </a:schemeClr>
                    </a:solidFill>
                  </a:rPr>
                  <a:t>convex combination matrix </a:t>
                </a:r>
                <a14:m>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sup>
                    </m:sSup>
                  </m:oMath>
                </a14:m>
                <a:r>
                  <a:rPr lang="en-US" dirty="0"/>
                  <a:t>, constrained so that </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0≤</m:t>
                          </m:r>
                          <m:r>
                            <a:rPr lang="en-US" b="0" i="1" smtClean="0">
                              <a:latin typeface="Cambria Math" panose="02040503050406030204" pitchFamily="18" charset="0"/>
                            </a:rPr>
                            <m:t>𝑊</m:t>
                          </m:r>
                        </m:e>
                        <m:sub>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𝑛</m:t>
                          </m:r>
                        </m:sub>
                      </m:sSub>
                      <m:r>
                        <a:rPr lang="en-US" b="0" i="1" smtClean="0">
                          <a:latin typeface="Cambria Math" panose="02040503050406030204" pitchFamily="18" charset="0"/>
                        </a:rPr>
                        <m:t>≤1    ∀ </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 </m:t>
                      </m:r>
                    </m:oMath>
                    <m:oMath xmlns:m="http://schemas.openxmlformats.org/officeDocument/2006/math">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𝑛</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𝑛</m:t>
                              </m:r>
                            </m:sub>
                          </m:sSub>
                          <m:r>
                            <a:rPr lang="en-US" b="0" i="1" smtClean="0">
                              <a:latin typeface="Cambria Math" panose="02040503050406030204" pitchFamily="18" charset="0"/>
                            </a:rPr>
                            <m:t>=1</m:t>
                          </m:r>
                        </m:e>
                      </m:nary>
                      <m:r>
                        <a:rPr lang="en-US" b="0" i="1" smtClean="0">
                          <a:latin typeface="Cambria Math" panose="02040503050406030204" pitchFamily="18" charset="0"/>
                        </a:rPr>
                        <m:t>     ∀ </m:t>
                      </m:r>
                      <m:r>
                        <a:rPr lang="en-US" b="0" i="1" smtClean="0">
                          <a:latin typeface="Cambria Math" panose="02040503050406030204" pitchFamily="18" charset="0"/>
                        </a:rPr>
                        <m:t>𝑘</m:t>
                      </m:r>
                    </m:oMath>
                  </m:oMathPara>
                </a14:m>
                <a:endParaRPr lang="en-US" dirty="0"/>
              </a:p>
              <a:p>
                <a:pPr marL="0" indent="0">
                  <a:buNone/>
                </a:pPr>
                <a:r>
                  <a:rPr lang="en-US" dirty="0"/>
                  <a:t>4. Define POU functions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𝑖</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𝑘</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𝑖</m:t>
                            </m:r>
                          </m:sub>
                        </m:sSub>
                        <m:r>
                          <a:rPr lang="en-US" b="0" i="1" smtClean="0">
                            <a:latin typeface="Cambria Math" panose="02040503050406030204" pitchFamily="18" charset="0"/>
                          </a:rPr>
                          <m:t> </m:t>
                        </m:r>
                      </m:e>
                    </m:nary>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i="1">
                                <a:latin typeface="Cambria Math" panose="02040503050406030204" pitchFamily="18" charset="0"/>
                              </a:rPr>
                              <m:t>𝑘</m:t>
                            </m:r>
                          </m:sub>
                        </m:sSub>
                      </m:e>
                    </m:acc>
                    <m:d>
                      <m:dPr>
                        <m:ctrlPr>
                          <a:rPr lang="en-US" i="1">
                            <a:latin typeface="Cambria Math" panose="02040503050406030204" pitchFamily="18" charset="0"/>
                          </a:rPr>
                        </m:ctrlPr>
                      </m:dPr>
                      <m:e>
                        <m:r>
                          <a:rPr lang="en-US" i="1">
                            <a:latin typeface="Cambria Math" panose="02040503050406030204" pitchFamily="18" charset="0"/>
                          </a:rPr>
                          <m:t>𝑥</m:t>
                        </m:r>
                      </m:e>
                    </m:d>
                  </m:oMath>
                </a14:m>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0"/>
              </p:nvPr>
            </p:nvSpPr>
            <p:spPr>
              <a:blipFill>
                <a:blip r:embed="rId2"/>
                <a:stretch>
                  <a:fillRect l="-1420" t="-518" b="-1425"/>
                </a:stretch>
              </a:blipFill>
            </p:spPr>
            <p:txBody>
              <a:bodyPr/>
              <a:lstStyle/>
              <a:p>
                <a:r>
                  <a:rPr lang="en-US">
                    <a:noFill/>
                  </a:rPr>
                  <a:t> </a:t>
                </a:r>
              </a:p>
            </p:txBody>
          </p:sp>
        </mc:Fallback>
      </mc:AlternateContent>
    </p:spTree>
    <p:extLst>
      <p:ext uri="{BB962C8B-B14F-4D97-AF65-F5344CB8AC3E}">
        <p14:creationId xmlns:p14="http://schemas.microsoft.com/office/powerpoint/2010/main" val="2994651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Illustration</a:t>
            </a:r>
          </a:p>
        </p:txBody>
      </p:sp>
      <p:pic>
        <p:nvPicPr>
          <p:cNvPr id="4" name="Content Placeholder 3"/>
          <p:cNvPicPr>
            <a:picLocks noGrp="1" noChangeAspect="1"/>
          </p:cNvPicPr>
          <p:nvPr>
            <p:ph sz="quarter" idx="10"/>
          </p:nvPr>
        </p:nvPicPr>
        <p:blipFill>
          <a:blip r:embed="rId2" cstate="hqprint">
            <a:extLst>
              <a:ext uri="{28A0092B-C50C-407E-A947-70E740481C1C}">
                <a14:useLocalDpi xmlns:a14="http://schemas.microsoft.com/office/drawing/2010/main" val="0"/>
              </a:ext>
            </a:extLst>
          </a:blip>
          <a:stretch>
            <a:fillRect/>
          </a:stretch>
        </p:blipFill>
        <p:spPr>
          <a:xfrm>
            <a:off x="6134809" y="5544495"/>
            <a:ext cx="1233861" cy="1097280"/>
          </a:xfr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34809" y="4320412"/>
            <a:ext cx="1234729" cy="1097280"/>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29557" y="3096330"/>
            <a:ext cx="1244363" cy="1097280"/>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23425" y="1871519"/>
            <a:ext cx="1245245" cy="1097280"/>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23425" y="648165"/>
            <a:ext cx="1245245" cy="1097280"/>
          </a:xfrm>
          <a:prstGeom prst="rect">
            <a:avLst/>
          </a:prstGeom>
        </p:spPr>
      </p:pic>
      <p:pic>
        <p:nvPicPr>
          <p:cNvPr id="9" name="Picture 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2428" y="1836156"/>
            <a:ext cx="3856612" cy="3658644"/>
          </a:xfrm>
          <a:prstGeom prst="rect">
            <a:avLst/>
          </a:prstGeom>
        </p:spPr>
      </p:pic>
      <p:pic>
        <p:nvPicPr>
          <p:cNvPr id="10" name="Picture 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57372" y="5453055"/>
            <a:ext cx="1181991" cy="1280160"/>
          </a:xfrm>
          <a:prstGeom prst="rect">
            <a:avLst/>
          </a:prstGeom>
        </p:spPr>
      </p:pic>
      <p:pic>
        <p:nvPicPr>
          <p:cNvPr id="11" name="Picture 1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752990" y="4228972"/>
            <a:ext cx="1181991" cy="1280160"/>
          </a:xfrm>
          <a:prstGeom prst="rect">
            <a:avLst/>
          </a:prstGeom>
        </p:spPr>
      </p:pic>
      <p:pic>
        <p:nvPicPr>
          <p:cNvPr id="12" name="Picture 1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740476" y="2998646"/>
            <a:ext cx="1181991" cy="1280160"/>
          </a:xfrm>
          <a:prstGeom prst="rect">
            <a:avLst/>
          </a:prstGeom>
        </p:spPr>
      </p:pic>
      <p:pic>
        <p:nvPicPr>
          <p:cNvPr id="13" name="Picture 12"/>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757373" y="1780079"/>
            <a:ext cx="1181991" cy="1280160"/>
          </a:xfrm>
          <a:prstGeom prst="rect">
            <a:avLst/>
          </a:prstGeom>
        </p:spPr>
      </p:pic>
      <p:pic>
        <p:nvPicPr>
          <p:cNvPr id="14" name="Picture 1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739346" y="555996"/>
            <a:ext cx="1181991" cy="1280160"/>
          </a:xfrm>
          <a:prstGeom prst="rect">
            <a:avLst/>
          </a:prstGeom>
        </p:spPr>
      </p:pic>
      <p:cxnSp>
        <p:nvCxnSpPr>
          <p:cNvPr id="16" name="Straight Arrow Connector 15"/>
          <p:cNvCxnSpPr>
            <a:stCxn id="9" idx="3"/>
            <a:endCxn id="8" idx="1"/>
          </p:cNvCxnSpPr>
          <p:nvPr/>
        </p:nvCxnSpPr>
        <p:spPr>
          <a:xfrm flipV="1">
            <a:off x="4459040" y="1196805"/>
            <a:ext cx="1664385" cy="246867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a:stCxn id="9" idx="3"/>
            <a:endCxn id="7" idx="1"/>
          </p:cNvCxnSpPr>
          <p:nvPr/>
        </p:nvCxnSpPr>
        <p:spPr>
          <a:xfrm flipV="1">
            <a:off x="4459040" y="2420159"/>
            <a:ext cx="1664385" cy="124531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a:stCxn id="9" idx="3"/>
            <a:endCxn id="6" idx="1"/>
          </p:cNvCxnSpPr>
          <p:nvPr/>
        </p:nvCxnSpPr>
        <p:spPr>
          <a:xfrm flipV="1">
            <a:off x="4459040" y="3644970"/>
            <a:ext cx="1670517" cy="2050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a:stCxn id="9" idx="3"/>
            <a:endCxn id="5" idx="1"/>
          </p:cNvCxnSpPr>
          <p:nvPr/>
        </p:nvCxnSpPr>
        <p:spPr>
          <a:xfrm>
            <a:off x="4459040" y="3665478"/>
            <a:ext cx="1675769" cy="120357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a:stCxn id="9" idx="3"/>
            <a:endCxn id="4" idx="1"/>
          </p:cNvCxnSpPr>
          <p:nvPr/>
        </p:nvCxnSpPr>
        <p:spPr>
          <a:xfrm>
            <a:off x="4459040" y="3665478"/>
            <a:ext cx="1675769" cy="242765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a:stCxn id="8" idx="3"/>
            <a:endCxn id="14" idx="1"/>
          </p:cNvCxnSpPr>
          <p:nvPr/>
        </p:nvCxnSpPr>
        <p:spPr>
          <a:xfrm flipV="1">
            <a:off x="7368670" y="1196076"/>
            <a:ext cx="1370676" cy="72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a:stCxn id="7" idx="3"/>
            <a:endCxn id="13" idx="1"/>
          </p:cNvCxnSpPr>
          <p:nvPr/>
        </p:nvCxnSpPr>
        <p:spPr>
          <a:xfrm>
            <a:off x="7368670" y="2420159"/>
            <a:ext cx="1388703"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a:stCxn id="6" idx="3"/>
            <a:endCxn id="12" idx="1"/>
          </p:cNvCxnSpPr>
          <p:nvPr/>
        </p:nvCxnSpPr>
        <p:spPr>
          <a:xfrm flipV="1">
            <a:off x="7373920" y="3638726"/>
            <a:ext cx="1366556" cy="624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p:cNvCxnSpPr>
            <a:stCxn id="5" idx="3"/>
            <a:endCxn id="11" idx="1"/>
          </p:cNvCxnSpPr>
          <p:nvPr/>
        </p:nvCxnSpPr>
        <p:spPr>
          <a:xfrm>
            <a:off x="7369538" y="4869052"/>
            <a:ext cx="1383452"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p:cNvCxnSpPr>
            <a:stCxn id="4" idx="3"/>
            <a:endCxn id="10" idx="1"/>
          </p:cNvCxnSpPr>
          <p:nvPr/>
        </p:nvCxnSpPr>
        <p:spPr>
          <a:xfrm>
            <a:off x="7368670" y="6093135"/>
            <a:ext cx="1388702"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52" name="Right Brace 51"/>
          <p:cNvSpPr/>
          <p:nvPr/>
        </p:nvSpPr>
        <p:spPr>
          <a:xfrm>
            <a:off x="9775887" y="648165"/>
            <a:ext cx="648032" cy="3630641"/>
          </a:xfrm>
          <a:prstGeom prst="rightBrace">
            <a:avLst>
              <a:gd name="adj1" fmla="val 66523"/>
              <a:gd name="adj2" fmla="val 51424"/>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4" name="TextBox 53"/>
              <p:cNvSpPr txBox="1"/>
              <p:nvPr/>
            </p:nvSpPr>
            <p:spPr>
              <a:xfrm>
                <a:off x="10470219" y="2332954"/>
                <a:ext cx="323614" cy="2825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𝐷</m:t>
                          </m:r>
                        </m:sub>
                        <m:sup>
                          <m:r>
                            <a:rPr lang="en-US" b="0" i="1" smtClean="0">
                              <a:latin typeface="Cambria Math" panose="02040503050406030204" pitchFamily="18" charset="0"/>
                            </a:rPr>
                            <m:t>0</m:t>
                          </m:r>
                        </m:sup>
                      </m:sSubSup>
                    </m:oMath>
                  </m:oMathPara>
                </a14:m>
                <a:endParaRPr lang="en-US" dirty="0"/>
              </a:p>
            </p:txBody>
          </p:sp>
        </mc:Choice>
        <mc:Fallback xmlns="">
          <p:sp>
            <p:nvSpPr>
              <p:cNvPr id="54" name="TextBox 53"/>
              <p:cNvSpPr txBox="1">
                <a:spLocks noRot="1" noChangeAspect="1" noMove="1" noResize="1" noEditPoints="1" noAdjustHandles="1" noChangeArrowheads="1" noChangeShapeType="1" noTextEdit="1"/>
              </p:cNvSpPr>
              <p:nvPr/>
            </p:nvSpPr>
            <p:spPr>
              <a:xfrm>
                <a:off x="10470219" y="2332954"/>
                <a:ext cx="323614" cy="282578"/>
              </a:xfrm>
              <a:prstGeom prst="rect">
                <a:avLst/>
              </a:prstGeom>
              <a:blipFill>
                <a:blip r:embed="rId13"/>
                <a:stretch>
                  <a:fillRect l="-16981" t="-2174" r="-5660" b="-17391"/>
                </a:stretch>
              </a:blipFill>
            </p:spPr>
            <p:txBody>
              <a:bodyPr/>
              <a:lstStyle/>
              <a:p>
                <a:r>
                  <a:rPr lang="en-US">
                    <a:noFill/>
                  </a:rPr>
                  <a:t> </a:t>
                </a:r>
              </a:p>
            </p:txBody>
          </p:sp>
        </mc:Fallback>
      </mc:AlternateContent>
      <p:sp>
        <p:nvSpPr>
          <p:cNvPr id="55" name="Right Brace 54"/>
          <p:cNvSpPr/>
          <p:nvPr/>
        </p:nvSpPr>
        <p:spPr>
          <a:xfrm>
            <a:off x="10900647" y="648165"/>
            <a:ext cx="528677" cy="5924757"/>
          </a:xfrm>
          <a:prstGeom prst="rightBrace">
            <a:avLst>
              <a:gd name="adj1" fmla="val 66523"/>
              <a:gd name="adj2" fmla="val 51424"/>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6" name="TextBox 55"/>
              <p:cNvSpPr txBox="1"/>
              <p:nvPr/>
            </p:nvSpPr>
            <p:spPr>
              <a:xfrm>
                <a:off x="11492247" y="3546967"/>
                <a:ext cx="3236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0</m:t>
                          </m:r>
                        </m:sup>
                      </m:sSup>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11492247" y="3546967"/>
                <a:ext cx="323615" cy="276999"/>
              </a:xfrm>
              <a:prstGeom prst="rect">
                <a:avLst/>
              </a:prstGeom>
              <a:blipFill>
                <a:blip r:embed="rId14"/>
                <a:stretch>
                  <a:fillRect l="-15094" t="-2222" r="-7547" b="-8889"/>
                </a:stretch>
              </a:blipFill>
            </p:spPr>
            <p:txBody>
              <a:bodyPr/>
              <a:lstStyle/>
              <a:p>
                <a:r>
                  <a:rPr lang="en-US">
                    <a:noFill/>
                  </a:rPr>
                  <a:t> </a:t>
                </a:r>
              </a:p>
            </p:txBody>
          </p:sp>
        </mc:Fallback>
      </mc:AlternateContent>
    </p:spTree>
    <p:extLst>
      <p:ext uri="{BB962C8B-B14F-4D97-AF65-F5344CB8AC3E}">
        <p14:creationId xmlns:p14="http://schemas.microsoft.com/office/powerpoint/2010/main" val="1260635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Whitney </a:t>
            </a:r>
            <a:r>
              <a:rPr lang="en-US" i="1" dirty="0"/>
              <a:t>k</a:t>
            </a:r>
            <a:r>
              <a:rPr lang="en-US" dirty="0"/>
              <a:t>-forms</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0"/>
              </p:nvPr>
            </p:nvSpPr>
            <p:spPr/>
            <p:txBody>
              <a:bodyPr>
                <a:normAutofit/>
              </a:bodyPr>
              <a:lstStyle/>
              <a:p>
                <a:pPr marL="0" indent="0">
                  <a:buNone/>
                </a:pPr>
                <a:r>
                  <a:rPr lang="en-US" sz="2400" dirty="0"/>
                  <a:t>Define each space of </a:t>
                </a:r>
                <a:r>
                  <a:rPr lang="en-US" sz="2400" i="1" dirty="0"/>
                  <a:t>k-</a:t>
                </a:r>
                <a:r>
                  <a:rPr lang="en-US" sz="2400" dirty="0"/>
                  <a:t>forms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𝐶</m:t>
                        </m:r>
                      </m:e>
                      <m:sup>
                        <m:r>
                          <a:rPr lang="en-US" sz="2400" i="1">
                            <a:latin typeface="Cambria Math" panose="02040503050406030204" pitchFamily="18" charset="0"/>
                          </a:rPr>
                          <m:t>𝑘</m:t>
                        </m:r>
                      </m:sup>
                    </m:sSup>
                  </m:oMath>
                </a14:m>
                <a:r>
                  <a:rPr lang="en-US" sz="2400" dirty="0"/>
                  <a:t>:</a:t>
                </a:r>
              </a:p>
              <a:p>
                <a:pPr marL="0" indent="0">
                  <a:buNone/>
                </a:pPr>
                <a:r>
                  <a:rPr lang="en-US" sz="100" dirty="0"/>
                  <a:t> </a:t>
                </a:r>
                <a:endParaRPr lang="en-US" sz="2400" dirty="0"/>
              </a:p>
              <a:p>
                <a:pPr marL="444354" lvl="1" indent="-285750"/>
                <a:r>
                  <a:rPr lang="en-US" sz="2000" b="1" dirty="0">
                    <a:solidFill>
                      <a:schemeClr val="accent1"/>
                    </a:solidFill>
                  </a:rPr>
                  <a:t>POUs </a:t>
                </a:r>
                <a14:m>
                  <m:oMath xmlns:m="http://schemas.openxmlformats.org/officeDocument/2006/math">
                    <m:r>
                      <a:rPr lang="en-US" sz="2000" b="1" i="0" smtClean="0">
                        <a:latin typeface="Cambria Math" panose="02040503050406030204" pitchFamily="18" charset="0"/>
                      </a:rPr>
                      <m:t>=</m:t>
                    </m:r>
                    <m:sSub>
                      <m:sSubPr>
                        <m:ctrlPr>
                          <a:rPr lang="en-US" sz="2000" i="1">
                            <a:latin typeface="Cambria Math" panose="02040503050406030204" pitchFamily="18" charset="0"/>
                          </a:rPr>
                        </m:ctrlPr>
                      </m:sSubPr>
                      <m:e>
                        <m:sSup>
                          <m:sSupPr>
                            <m:ctrlPr>
                              <a:rPr lang="en-US" sz="2000" i="1">
                                <a:latin typeface="Cambria Math" panose="02040503050406030204" pitchFamily="18" charset="0"/>
                              </a:rPr>
                            </m:ctrlPr>
                          </m:sSupPr>
                          <m:e>
                            <m:r>
                              <a:rPr lang="en-US" sz="2000" i="1">
                                <a:latin typeface="Cambria Math" panose="02040503050406030204" pitchFamily="18" charset="0"/>
                              </a:rPr>
                              <m:t>𝐶</m:t>
                            </m:r>
                          </m:e>
                          <m:sup>
                            <m:r>
                              <a:rPr lang="en-US" sz="2000" i="1">
                                <a:latin typeface="Cambria Math" panose="02040503050406030204" pitchFamily="18" charset="0"/>
                              </a:rPr>
                              <m:t>0</m:t>
                            </m:r>
                          </m:sup>
                        </m:sSup>
                        <m:r>
                          <a:rPr lang="en-US" sz="2000" i="1">
                            <a:latin typeface="Cambria Math" panose="02040503050406030204" pitchFamily="18" charset="0"/>
                          </a:rPr>
                          <m:t>=</m:t>
                        </m:r>
                        <m:r>
                          <m:rPr>
                            <m:sty m:val="p"/>
                          </m:rPr>
                          <a:rPr lang="en-US" sz="2000">
                            <a:latin typeface="Cambria Math" panose="02040503050406030204" pitchFamily="18" charset="0"/>
                          </a:rPr>
                          <m:t>span</m:t>
                        </m:r>
                        <m:r>
                          <a:rPr lang="en-US" sz="2000">
                            <a:latin typeface="Cambria Math" panose="02040503050406030204" pitchFamily="18" charset="0"/>
                          </a:rPr>
                          <m:t> </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𝑖</m:t>
                                </m:r>
                              </m:sub>
                            </m:sSub>
                          </m:e>
                        </m:d>
                      </m:e>
                      <m:sub>
                        <m:r>
                          <a:rPr lang="en-US" sz="2000" i="1">
                            <a:latin typeface="Cambria Math" panose="02040503050406030204" pitchFamily="18" charset="0"/>
                          </a:rPr>
                          <m:t>𝑖</m:t>
                        </m:r>
                        <m:r>
                          <a:rPr lang="en-US" sz="2000" i="1">
                            <a:latin typeface="Cambria Math" panose="02040503050406030204" pitchFamily="18" charset="0"/>
                          </a:rPr>
                          <m:t>=1,…,</m:t>
                        </m:r>
                        <m:r>
                          <a:rPr lang="en-US" sz="2000" i="1">
                            <a:latin typeface="Cambria Math" panose="02040503050406030204" pitchFamily="18" charset="0"/>
                          </a:rPr>
                          <m:t>𝑁</m:t>
                        </m:r>
                      </m:sub>
                    </m:sSub>
                  </m:oMath>
                </a14:m>
                <a:endParaRPr lang="en-US" sz="2000" dirty="0">
                  <a:solidFill>
                    <a:schemeClr val="accent1"/>
                  </a:solidFill>
                </a:endParaRPr>
              </a:p>
              <a:p>
                <a:pPr marL="444354" lvl="1" indent="-285750"/>
                <a:r>
                  <a:rPr lang="en-US" sz="2000" b="1" dirty="0"/>
                  <a:t>Fluxes between </a:t>
                </a:r>
                <a:r>
                  <a:rPr lang="en-US" sz="2000" b="1" dirty="0">
                    <a:solidFill>
                      <a:schemeClr val="accent1"/>
                    </a:solidFill>
                  </a:rPr>
                  <a:t>POUs</a:t>
                </a:r>
                <a:r>
                  <a:rPr lang="en-US" sz="2000" dirty="0"/>
                  <a:t> </a:t>
                </a:r>
                <a14:m>
                  <m:oMath xmlns:m="http://schemas.openxmlformats.org/officeDocument/2006/math">
                    <m:r>
                      <a:rPr lang="en-US" sz="2000" b="0" i="0" smtClean="0">
                        <a:latin typeface="Cambria Math" panose="02040503050406030204" pitchFamily="18" charset="0"/>
                      </a:rPr>
                      <m:t>=</m:t>
                    </m:r>
                    <m:sSub>
                      <m:sSubPr>
                        <m:ctrlPr>
                          <a:rPr lang="en-US" sz="2000" i="1">
                            <a:latin typeface="Cambria Math" panose="02040503050406030204" pitchFamily="18" charset="0"/>
                          </a:rPr>
                        </m:ctrlPr>
                      </m:sSubPr>
                      <m:e>
                        <m:sSup>
                          <m:sSupPr>
                            <m:ctrlPr>
                              <a:rPr lang="en-US" sz="2000" i="1">
                                <a:latin typeface="Cambria Math" panose="02040503050406030204" pitchFamily="18" charset="0"/>
                              </a:rPr>
                            </m:ctrlPr>
                          </m:sSupPr>
                          <m:e>
                            <m:r>
                              <a:rPr lang="en-US" sz="2000" i="1">
                                <a:latin typeface="Cambria Math" panose="02040503050406030204" pitchFamily="18" charset="0"/>
                              </a:rPr>
                              <m:t>𝐶</m:t>
                            </m:r>
                          </m:e>
                          <m:sup>
                            <m:r>
                              <a:rPr lang="en-US" sz="2000" i="1">
                                <a:latin typeface="Cambria Math" panose="02040503050406030204" pitchFamily="18" charset="0"/>
                              </a:rPr>
                              <m:t>1</m:t>
                            </m:r>
                          </m:sup>
                        </m:sSup>
                        <m:r>
                          <a:rPr lang="en-US" sz="2000" i="1">
                            <a:latin typeface="Cambria Math" panose="02040503050406030204" pitchFamily="18" charset="0"/>
                          </a:rPr>
                          <m:t>=</m:t>
                        </m:r>
                        <m:r>
                          <m:rPr>
                            <m:sty m:val="p"/>
                          </m:rPr>
                          <a:rPr lang="en-US" sz="2000">
                            <a:latin typeface="Cambria Math" panose="02040503050406030204" pitchFamily="18" charset="0"/>
                          </a:rPr>
                          <m:t>span</m:t>
                        </m:r>
                        <m:r>
                          <a:rPr lang="en-US" sz="2000">
                            <a:latin typeface="Cambria Math" panose="02040503050406030204" pitchFamily="18" charset="0"/>
                          </a:rPr>
                          <m:t> </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𝑖𝑗</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𝑖</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𝑗</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𝑗</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𝑖</m:t>
                                </m:r>
                              </m:sub>
                            </m:sSub>
                          </m:e>
                        </m:d>
                      </m:e>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r>
                          <a:rPr lang="en-US" sz="2000" i="1">
                            <a:latin typeface="Cambria Math" panose="02040503050406030204" pitchFamily="18" charset="0"/>
                          </a:rPr>
                          <m:t>=1,…,</m:t>
                        </m:r>
                        <m:r>
                          <a:rPr lang="en-US" sz="2000" i="1">
                            <a:latin typeface="Cambria Math" panose="02040503050406030204" pitchFamily="18" charset="0"/>
                          </a:rPr>
                          <m:t>𝑁</m:t>
                        </m:r>
                      </m:sub>
                    </m:sSub>
                  </m:oMath>
                </a14:m>
                <a:endParaRPr lang="en-US" sz="2000" i="1" dirty="0">
                  <a:latin typeface="Cambria Math" panose="02040503050406030204" pitchFamily="18" charset="0"/>
                </a:endParaRPr>
              </a:p>
              <a:p>
                <a:pPr marL="444354" lvl="1" indent="-285750"/>
                <a:r>
                  <a:rPr lang="en-US" sz="2000" b="1" dirty="0"/>
                  <a:t>Higher order relationships </a:t>
                </a: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𝐶</m:t>
                            </m:r>
                          </m:e>
                          <m:sup>
                            <m:r>
                              <a:rPr lang="en-US" sz="2000" i="1">
                                <a:latin typeface="Cambria Math" panose="02040503050406030204" pitchFamily="18" charset="0"/>
                              </a:rPr>
                              <m:t>𝑘</m:t>
                            </m:r>
                          </m:sup>
                        </m:sSup>
                        <m:r>
                          <a:rPr lang="en-US" sz="2000" i="1">
                            <a:latin typeface="Cambria Math" panose="02040503050406030204" pitchFamily="18" charset="0"/>
                          </a:rPr>
                          <m:t>=</m:t>
                        </m:r>
                        <m:r>
                          <m:rPr>
                            <m:sty m:val="p"/>
                          </m:rPr>
                          <a:rPr lang="en-US" sz="2000">
                            <a:latin typeface="Cambria Math" panose="02040503050406030204" pitchFamily="18" charset="0"/>
                          </a:rPr>
                          <m:t>span</m:t>
                        </m:r>
                        <m:r>
                          <a:rPr lang="en-US" sz="2000">
                            <a:latin typeface="Cambria Math" panose="02040503050406030204" pitchFamily="18" charset="0"/>
                          </a:rPr>
                          <m:t> </m:t>
                        </m:r>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𝜓</m:t>
                                </m:r>
                              </m:e>
                              <m:sub>
                                <m:sSub>
                                  <m:sSubPr>
                                    <m:ctrlPr>
                                      <a:rPr lang="en-US" sz="2000" i="1">
                                        <a:latin typeface="Cambria Math" panose="02040503050406030204" pitchFamily="18" charset="0"/>
                                      </a:rPr>
                                    </m:ctrlPr>
                                  </m:sSubPr>
                                  <m:e>
                                    <m:r>
                                      <a:rPr lang="en-US" sz="2000" i="1">
                                        <a:latin typeface="Cambria Math" panose="02040503050406030204" pitchFamily="18" charset="0"/>
                                      </a:rPr>
                                      <m:t>𝑗</m:t>
                                    </m:r>
                                  </m:e>
                                  <m:sub>
                                    <m:r>
                                      <a:rPr lang="en-US" sz="2000" i="1">
                                        <a:latin typeface="Cambria Math" panose="02040503050406030204" pitchFamily="18" charset="0"/>
                                      </a:rPr>
                                      <m:t>0</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𝑗</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𝑗</m:t>
                                    </m:r>
                                  </m:e>
                                  <m:sub>
                                    <m:r>
                                      <a:rPr lang="en-US" sz="2000" i="1">
                                        <a:latin typeface="Cambria Math" panose="02040503050406030204" pitchFamily="18" charset="0"/>
                                      </a:rPr>
                                      <m:t>𝑘</m:t>
                                    </m:r>
                                  </m:sub>
                                </m:sSub>
                              </m:sub>
                              <m:sup>
                                <m:r>
                                  <a:rPr lang="en-US" sz="2000" i="1">
                                    <a:latin typeface="Cambria Math" panose="02040503050406030204" pitchFamily="18" charset="0"/>
                                  </a:rPr>
                                  <m:t>𝑘</m:t>
                                </m:r>
                              </m:sup>
                            </m:sSubSup>
                          </m:e>
                        </m:d>
                      </m:e>
                      <m:sub>
                        <m:sSub>
                          <m:sSubPr>
                            <m:ctrlPr>
                              <a:rPr lang="en-US" sz="2000" i="1">
                                <a:latin typeface="Cambria Math" panose="02040503050406030204" pitchFamily="18" charset="0"/>
                              </a:rPr>
                            </m:ctrlPr>
                          </m:sSubPr>
                          <m:e>
                            <m:r>
                              <a:rPr lang="en-US" sz="2000" i="1">
                                <a:latin typeface="Cambria Math" panose="02040503050406030204" pitchFamily="18" charset="0"/>
                              </a:rPr>
                              <m:t>𝑗</m:t>
                            </m:r>
                          </m:e>
                          <m:sub>
                            <m:r>
                              <a:rPr lang="en-US" sz="2000" i="1">
                                <a:latin typeface="Cambria Math" panose="02040503050406030204" pitchFamily="18" charset="0"/>
                              </a:rPr>
                              <m:t>0</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𝑗</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𝑗</m:t>
                            </m:r>
                          </m:e>
                          <m:sub>
                            <m:r>
                              <a:rPr lang="en-US" sz="2000" i="1">
                                <a:latin typeface="Cambria Math" panose="02040503050406030204" pitchFamily="18" charset="0"/>
                              </a:rPr>
                              <m:t>𝑘</m:t>
                            </m:r>
                          </m:sub>
                        </m:sSub>
                        <m:r>
                          <a:rPr lang="en-US" sz="2000" i="1">
                            <a:latin typeface="Cambria Math" panose="02040503050406030204" pitchFamily="18" charset="0"/>
                          </a:rPr>
                          <m:t>=1,…,</m:t>
                        </m:r>
                        <m:r>
                          <a:rPr lang="en-US" sz="2000" i="1">
                            <a:latin typeface="Cambria Math" panose="02040503050406030204" pitchFamily="18" charset="0"/>
                          </a:rPr>
                          <m:t>𝑁</m:t>
                        </m:r>
                      </m:sub>
                    </m:sSub>
                  </m:oMath>
                </a14:m>
                <a:endParaRPr lang="en-US" sz="2000" dirty="0"/>
              </a:p>
              <a:p>
                <a:pPr marL="444354" lvl="1" indent="-285750"/>
                <a:endParaRPr lang="en-US" sz="2400" dirty="0"/>
              </a:p>
              <a:p>
                <a:pPr marL="444354" lvl="1" indent="-285750"/>
                <a:endParaRPr lang="en-US" sz="2400" dirty="0"/>
              </a:p>
              <a:p>
                <a:pPr marL="444354" lvl="1" indent="-285750"/>
                <a:endParaRPr lang="en-US" sz="2400" dirty="0"/>
              </a:p>
              <a:p>
                <a:pPr marL="0" lvl="1" indent="0">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0"/>
              </p:nvPr>
            </p:nvSpPr>
            <p:spPr>
              <a:blipFill>
                <a:blip r:embed="rId4"/>
                <a:stretch>
                  <a:fillRect l="-1705" t="-7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060412" y="3700578"/>
                <a:ext cx="10175951" cy="8771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𝜓</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𝑗</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𝑗</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𝑗</m:t>
                              </m:r>
                            </m:e>
                            <m:sub>
                              <m:r>
                                <a:rPr lang="en-US" b="0" i="1" smtClean="0">
                                  <a:latin typeface="Cambria Math" panose="02040503050406030204" pitchFamily="18" charset="0"/>
                                </a:rPr>
                                <m:t>𝑘</m:t>
                              </m:r>
                            </m:sub>
                          </m:sSub>
                        </m:sub>
                        <m:sup>
                          <m:r>
                            <a:rPr lang="en-US" b="0" i="1" smtClean="0">
                              <a:latin typeface="Cambria Math" panose="02040503050406030204" pitchFamily="18" charset="0"/>
                            </a:rPr>
                            <m:t>𝑘</m:t>
                          </m:r>
                        </m:sup>
                      </m:sSubSup>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𝑖</m:t>
                          </m:r>
                          <m:r>
                            <a:rPr lang="en-US" b="0" i="1" smtClean="0">
                              <a:latin typeface="Cambria Math" panose="02040503050406030204" pitchFamily="18" charset="0"/>
                            </a:rPr>
                            <m:t>=0</m:t>
                          </m:r>
                        </m:sub>
                        <m:sup>
                          <m:r>
                            <a:rPr lang="en-US" b="0" i="1" smtClean="0">
                              <a:latin typeface="Cambria Math" panose="02040503050406030204" pitchFamily="18" charset="0"/>
                            </a:rPr>
                            <m:t>𝑘</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−1</m:t>
                                  </m:r>
                                </m:e>
                              </m:d>
                            </m:e>
                            <m:sup>
                              <m:r>
                                <a:rPr lang="en-US" b="0" i="1" smtClean="0">
                                  <a:latin typeface="Cambria Math" panose="02040503050406030204" pitchFamily="18" charset="0"/>
                                </a:rPr>
                                <m:t>𝑖</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𝜓</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𝑗</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ub>
                          </m:sSub>
                          <m:r>
                            <a:rPr lang="en-US" b="0" i="1" smtClean="0">
                              <a:latin typeface="Cambria Math" panose="02040503050406030204" pitchFamily="18" charset="0"/>
                            </a:rPr>
                            <m:t> </m:t>
                          </m:r>
                          <m:r>
                            <m:rPr>
                              <m:sty m:val="p"/>
                            </m:rPr>
                            <a:rPr lang="en-US" b="0" i="0" smtClean="0">
                              <a:latin typeface="Cambria Math" panose="02040503050406030204" pitchFamily="18" charset="0"/>
                            </a:rPr>
                            <m:t>d</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𝑗</m:t>
                                  </m:r>
                                </m:e>
                                <m:sub>
                                  <m:r>
                                    <a:rPr lang="en-US" b="0" i="1" smtClean="0">
                                      <a:latin typeface="Cambria Math" panose="02040503050406030204" pitchFamily="18" charset="0"/>
                                    </a:rPr>
                                    <m:t>0</m:t>
                                  </m:r>
                                </m:sub>
                              </m:sSub>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d</m:t>
                          </m:r>
                          <m:sSub>
                            <m:sSubPr>
                              <m:ctrlPr>
                                <a:rPr lang="en-US" i="1">
                                  <a:latin typeface="Cambria Math" panose="02040503050406030204" pitchFamily="18" charset="0"/>
                                </a:rPr>
                              </m:ctrlPr>
                            </m:sSubPr>
                            <m:e>
                              <m:r>
                                <a:rPr lang="en-US" i="1">
                                  <a:latin typeface="Cambria Math" panose="02040503050406030204" pitchFamily="18" charset="0"/>
                                </a:rPr>
                                <m:t>𝜓</m:t>
                              </m:r>
                            </m:e>
                            <m:sub>
                              <m:sSub>
                                <m:sSubPr>
                                  <m:ctrlPr>
                                    <a:rPr lang="en-US" i="1">
                                      <a:latin typeface="Cambria Math" panose="02040503050406030204" pitchFamily="18" charset="0"/>
                                    </a:rPr>
                                  </m:ctrlPr>
                                </m:sSubPr>
                                <m:e>
                                  <m:r>
                                    <a:rPr lang="en-US" i="1">
                                      <a:latin typeface="Cambria Math" panose="02040503050406030204" pitchFamily="18" charset="0"/>
                                    </a:rPr>
                                    <m:t>𝑗</m:t>
                                  </m:r>
                                </m:e>
                                <m:sub>
                                  <m:r>
                                    <a:rPr lang="en-US" b="0" i="1" smtClean="0">
                                      <a:latin typeface="Cambria Math" panose="02040503050406030204" pitchFamily="18" charset="0"/>
                                    </a:rPr>
                                    <m:t>𝑖</m:t>
                                  </m:r>
                                  <m:r>
                                    <a:rPr lang="en-US" b="0" i="1" smtClean="0">
                                      <a:latin typeface="Cambria Math" panose="02040503050406030204" pitchFamily="18" charset="0"/>
                                    </a:rPr>
                                    <m:t>−1</m:t>
                                  </m:r>
                                </m:sub>
                              </m:sSub>
                            </m:sub>
                          </m:sSub>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d</m:t>
                          </m:r>
                          <m:sSub>
                            <m:sSubPr>
                              <m:ctrlPr>
                                <a:rPr lang="en-US" i="1">
                                  <a:latin typeface="Cambria Math" panose="02040503050406030204" pitchFamily="18" charset="0"/>
                                </a:rPr>
                              </m:ctrlPr>
                            </m:sSubPr>
                            <m:e>
                              <m:r>
                                <a:rPr lang="en-US" i="1">
                                  <a:latin typeface="Cambria Math" panose="02040503050406030204" pitchFamily="18" charset="0"/>
                                </a:rPr>
                                <m:t>𝜓</m:t>
                              </m:r>
                            </m:e>
                            <m:sub>
                              <m:sSub>
                                <m:sSubPr>
                                  <m:ctrlPr>
                                    <a:rPr lang="en-US" i="1">
                                      <a:latin typeface="Cambria Math" panose="02040503050406030204" pitchFamily="18" charset="0"/>
                                    </a:rPr>
                                  </m:ctrlPr>
                                </m:sSubPr>
                                <m:e>
                                  <m:r>
                                    <a:rPr lang="en-US" i="1">
                                      <a:latin typeface="Cambria Math" panose="02040503050406030204" pitchFamily="18" charset="0"/>
                                    </a:rPr>
                                    <m:t>𝑗</m:t>
                                  </m:r>
                                </m:e>
                                <m:sub>
                                  <m:r>
                                    <a:rPr lang="en-US" b="0" i="1" smtClean="0">
                                      <a:latin typeface="Cambria Math" panose="02040503050406030204" pitchFamily="18" charset="0"/>
                                    </a:rPr>
                                    <m:t>𝑖</m:t>
                                  </m:r>
                                  <m:r>
                                    <a:rPr lang="en-US" b="0" i="1" smtClean="0">
                                      <a:latin typeface="Cambria Math" panose="02040503050406030204" pitchFamily="18" charset="0"/>
                                    </a:rPr>
                                    <m:t>+1</m:t>
                                  </m:r>
                                </m:sub>
                              </m:sSub>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d</m:t>
                          </m:r>
                          <m:sSub>
                            <m:sSubPr>
                              <m:ctrlPr>
                                <a:rPr lang="en-US" i="1">
                                  <a:latin typeface="Cambria Math" panose="02040503050406030204" pitchFamily="18" charset="0"/>
                                </a:rPr>
                              </m:ctrlPr>
                            </m:sSubPr>
                            <m:e>
                              <m:r>
                                <a:rPr lang="en-US" i="1">
                                  <a:latin typeface="Cambria Math" panose="02040503050406030204" pitchFamily="18" charset="0"/>
                                </a:rPr>
                                <m:t>𝜓</m:t>
                              </m:r>
                            </m:e>
                            <m:sub>
                              <m:sSub>
                                <m:sSubPr>
                                  <m:ctrlPr>
                                    <a:rPr lang="en-US" i="1">
                                      <a:latin typeface="Cambria Math" panose="02040503050406030204" pitchFamily="18" charset="0"/>
                                    </a:rPr>
                                  </m:ctrlPr>
                                </m:sSubPr>
                                <m:e>
                                  <m:r>
                                    <a:rPr lang="en-US" i="1">
                                      <a:latin typeface="Cambria Math" panose="02040503050406030204" pitchFamily="18" charset="0"/>
                                    </a:rPr>
                                    <m:t>𝑗</m:t>
                                  </m:r>
                                </m:e>
                                <m:sub>
                                  <m:r>
                                    <a:rPr lang="en-US" b="0" i="1" smtClean="0">
                                      <a:latin typeface="Cambria Math" panose="02040503050406030204" pitchFamily="18" charset="0"/>
                                    </a:rPr>
                                    <m:t>𝑘</m:t>
                                  </m:r>
                                </m:sub>
                              </m:sSub>
                            </m:sub>
                          </m:sSub>
                        </m:e>
                      </m:nary>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060412" y="3700578"/>
                <a:ext cx="10175951" cy="877100"/>
              </a:xfrm>
              <a:prstGeom prst="rect">
                <a:avLst/>
              </a:prstGeom>
              <a:blipFill>
                <a:blip r:embed="rId5"/>
                <a:stretch>
                  <a:fillRect/>
                </a:stretch>
              </a:blipFill>
            </p:spPr>
            <p:txBody>
              <a:bodyPr/>
              <a:lstStyle/>
              <a:p>
                <a:r>
                  <a:rPr lang="en-US">
                    <a:noFill/>
                  </a:rPr>
                  <a:t> </a:t>
                </a:r>
              </a:p>
            </p:txBody>
          </p:sp>
        </mc:Fallback>
      </mc:AlternateContent>
      <p:grpSp>
        <p:nvGrpSpPr>
          <p:cNvPr id="5" name="Group 4"/>
          <p:cNvGrpSpPr/>
          <p:nvPr/>
        </p:nvGrpSpPr>
        <p:grpSpPr>
          <a:xfrm>
            <a:off x="3059206" y="4955766"/>
            <a:ext cx="5550693" cy="1765709"/>
            <a:chOff x="4741546" y="4279616"/>
            <a:chExt cx="6804791" cy="2043113"/>
          </a:xfrm>
        </p:grpSpPr>
        <p:pic>
          <p:nvPicPr>
            <p:cNvPr id="6" name="Content Placeholder 6">
              <a:extLst>
                <a:ext uri="{FF2B5EF4-FFF2-40B4-BE49-F238E27FC236}">
                  <a16:creationId xmlns:a16="http://schemas.microsoft.com/office/drawing/2014/main" id="{2A1F00E2-5743-B046-97BF-10C0116DDAFF}"/>
                </a:ext>
              </a:extLst>
            </p:cNvPr>
            <p:cNvPicPr>
              <a:picLocks noChangeAspect="1"/>
            </p:cNvPicPr>
            <p:nvPr/>
          </p:nvPicPr>
          <p:blipFill rotWithShape="1">
            <a:blip r:embed="rId6"/>
            <a:srcRect t="20180" b="26516"/>
            <a:stretch/>
          </p:blipFill>
          <p:spPr bwMode="auto">
            <a:xfrm>
              <a:off x="6434587" y="4279616"/>
              <a:ext cx="5111750" cy="2043113"/>
            </a:xfrm>
            <a:prstGeom prst="rect">
              <a:avLst/>
            </a:prstGeom>
            <a:noFill/>
            <a:ln w="9525">
              <a:noFill/>
              <a:miter lim="800000"/>
              <a:headEnd/>
              <a:tailEnd/>
            </a:ln>
          </p:spPr>
        </p:pic>
        <p:grpSp>
          <p:nvGrpSpPr>
            <p:cNvPr id="7" name="Group 6"/>
            <p:cNvGrpSpPr/>
            <p:nvPr/>
          </p:nvGrpSpPr>
          <p:grpSpPr>
            <a:xfrm>
              <a:off x="4741546" y="4595541"/>
              <a:ext cx="1471799" cy="1447916"/>
              <a:chOff x="4741546" y="4595541"/>
              <a:chExt cx="1471799" cy="1447916"/>
            </a:xfrm>
          </p:grpSpPr>
          <p:sp>
            <p:nvSpPr>
              <p:cNvPr id="8" name="Oval 7"/>
              <p:cNvSpPr/>
              <p:nvPr/>
            </p:nvSpPr>
            <p:spPr>
              <a:xfrm>
                <a:off x="4741546" y="5959218"/>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Oval 8"/>
              <p:cNvSpPr/>
              <p:nvPr/>
            </p:nvSpPr>
            <p:spPr>
              <a:xfrm>
                <a:off x="5823586" y="5959218"/>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Oval 9"/>
              <p:cNvSpPr/>
              <p:nvPr/>
            </p:nvSpPr>
            <p:spPr>
              <a:xfrm>
                <a:off x="5040631" y="5628231"/>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Oval 10"/>
              <p:cNvSpPr/>
              <p:nvPr/>
            </p:nvSpPr>
            <p:spPr>
              <a:xfrm>
                <a:off x="6122671" y="5628231"/>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p:cNvSpPr/>
              <p:nvPr/>
            </p:nvSpPr>
            <p:spPr>
              <a:xfrm>
                <a:off x="5040631" y="4595541"/>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p:cNvSpPr/>
              <p:nvPr/>
            </p:nvSpPr>
            <p:spPr>
              <a:xfrm>
                <a:off x="6122671" y="4595541"/>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Oval 13"/>
              <p:cNvSpPr/>
              <p:nvPr/>
            </p:nvSpPr>
            <p:spPr>
              <a:xfrm>
                <a:off x="4741546" y="4930513"/>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Oval 14"/>
              <p:cNvSpPr/>
              <p:nvPr/>
            </p:nvSpPr>
            <p:spPr>
              <a:xfrm>
                <a:off x="5823586" y="4930513"/>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29502195"/>
      </p:ext>
    </p:extLst>
  </p:cSld>
  <p:clrMapOvr>
    <a:masterClrMapping/>
  </p:clrMapOvr>
  <mc:AlternateContent xmlns:mc="http://schemas.openxmlformats.org/markup-compatibility/2006" xmlns:p14="http://schemas.microsoft.com/office/powerpoint/2010/main">
    <mc:Choice Requires="p14">
      <p:transition p14:dur="0" advTm="79697"/>
    </mc:Choice>
    <mc:Fallback xmlns="">
      <p:transition advTm="79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587" y="81420"/>
            <a:ext cx="7748644" cy="6448472"/>
          </a:xfrm>
          <a:prstGeom prst="rect">
            <a:avLst/>
          </a:prstGeom>
        </p:spPr>
      </p:pic>
      <p:sp>
        <p:nvSpPr>
          <p:cNvPr id="2" name="Title 1"/>
          <p:cNvSpPr>
            <a:spLocks noGrp="1"/>
          </p:cNvSpPr>
          <p:nvPr>
            <p:ph type="title"/>
          </p:nvPr>
        </p:nvSpPr>
        <p:spPr/>
        <p:txBody>
          <a:bodyPr/>
          <a:lstStyle/>
          <a:p>
            <a:r>
              <a:rPr lang="en-US" dirty="0"/>
              <a:t>An Illustration</a:t>
            </a:r>
          </a:p>
        </p:txBody>
      </p:sp>
      <mc:AlternateContent xmlns:mc="http://schemas.openxmlformats.org/markup-compatibility/2006" xmlns:a14="http://schemas.microsoft.com/office/drawing/2010/main">
        <mc:Choice Requires="a14">
          <p:sp>
            <p:nvSpPr>
              <p:cNvPr id="8" name="Rectangle 7"/>
              <p:cNvSpPr/>
              <p:nvPr/>
            </p:nvSpPr>
            <p:spPr>
              <a:xfrm>
                <a:off x="363498" y="3870850"/>
                <a:ext cx="3208635" cy="4914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𝜓</m:t>
                          </m:r>
                        </m:e>
                        <m:sub>
                          <m:r>
                            <a:rPr lang="en-US" sz="2400" i="1">
                              <a:latin typeface="Cambria Math" panose="02040503050406030204" pitchFamily="18" charset="0"/>
                            </a:rPr>
                            <m:t>𝑖𝑗</m:t>
                          </m:r>
                        </m:sub>
                      </m:sSub>
                      <m:r>
                        <a:rPr lang="en-US" sz="2400" i="1">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𝜓</m:t>
                          </m:r>
                        </m:e>
                        <m:sub>
                          <m:r>
                            <a:rPr lang="en-US" sz="2400" i="1">
                              <a:latin typeface="Cambria Math" panose="02040503050406030204" pitchFamily="18" charset="0"/>
                            </a:rPr>
                            <m:t>𝑖</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𝜓</m:t>
                          </m:r>
                        </m:e>
                        <m:sub>
                          <m:r>
                            <a:rPr lang="en-US" sz="2400" i="1">
                              <a:latin typeface="Cambria Math" panose="02040503050406030204" pitchFamily="18" charset="0"/>
                            </a:rPr>
                            <m:t>𝑗</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𝜓</m:t>
                          </m:r>
                        </m:e>
                        <m:sub>
                          <m:r>
                            <a:rPr lang="en-US" sz="2400" i="1">
                              <a:latin typeface="Cambria Math" panose="02040503050406030204" pitchFamily="18" charset="0"/>
                            </a:rPr>
                            <m:t>𝑗</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𝜓</m:t>
                          </m:r>
                        </m:e>
                        <m:sub>
                          <m:r>
                            <a:rPr lang="en-US" sz="2400" i="1">
                              <a:latin typeface="Cambria Math" panose="02040503050406030204" pitchFamily="18" charset="0"/>
                            </a:rPr>
                            <m:t>𝑖</m:t>
                          </m:r>
                        </m:sub>
                      </m:sSub>
                    </m:oMath>
                  </m:oMathPara>
                </a14:m>
                <a:endParaRPr lang="en-US" sz="2400" dirty="0"/>
              </a:p>
            </p:txBody>
          </p:sp>
        </mc:Choice>
        <mc:Fallback xmlns="">
          <p:sp>
            <p:nvSpPr>
              <p:cNvPr id="8" name="Rectangle 7"/>
              <p:cNvSpPr>
                <a:spLocks noRot="1" noChangeAspect="1" noMove="1" noResize="1" noEditPoints="1" noAdjustHandles="1" noChangeArrowheads="1" noChangeShapeType="1" noTextEdit="1"/>
              </p:cNvSpPr>
              <p:nvPr/>
            </p:nvSpPr>
            <p:spPr>
              <a:xfrm>
                <a:off x="363498" y="3870850"/>
                <a:ext cx="3208635" cy="491417"/>
              </a:xfrm>
              <a:prstGeom prst="rect">
                <a:avLst/>
              </a:prstGeom>
              <a:blipFill>
                <a:blip r:embed="rId3"/>
                <a:stretch>
                  <a:fillRect b="-9877"/>
                </a:stretch>
              </a:blipFill>
            </p:spPr>
            <p:txBody>
              <a:bodyPr/>
              <a:lstStyle/>
              <a:p>
                <a:r>
                  <a:rPr lang="en-US">
                    <a:noFill/>
                  </a:rPr>
                  <a:t> </a:t>
                </a:r>
              </a:p>
            </p:txBody>
          </p:sp>
        </mc:Fallback>
      </mc:AlternateContent>
      <p:sp>
        <p:nvSpPr>
          <p:cNvPr id="9" name="TextBox 8"/>
          <p:cNvSpPr txBox="1"/>
          <p:nvPr/>
        </p:nvSpPr>
        <p:spPr>
          <a:xfrm>
            <a:off x="401151" y="3048493"/>
            <a:ext cx="2576456" cy="707886"/>
          </a:xfrm>
          <a:prstGeom prst="rect">
            <a:avLst/>
          </a:prstGeom>
          <a:noFill/>
        </p:spPr>
        <p:txBody>
          <a:bodyPr wrap="square" rtlCol="0">
            <a:spAutoFit/>
          </a:bodyPr>
          <a:lstStyle/>
          <a:p>
            <a:r>
              <a:rPr lang="en-US" sz="2000" dirty="0"/>
              <a:t>Using 0-forms from earlier,</a:t>
            </a:r>
          </a:p>
        </p:txBody>
      </p:sp>
    </p:spTree>
    <p:extLst>
      <p:ext uri="{BB962C8B-B14F-4D97-AF65-F5344CB8AC3E}">
        <p14:creationId xmlns:p14="http://schemas.microsoft.com/office/powerpoint/2010/main" val="4216463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Metricized Exterior Derivatives</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0"/>
              </p:nvPr>
            </p:nvSpPr>
            <p:spPr>
              <a:xfrm>
                <a:off x="720725" y="1361542"/>
                <a:ext cx="10726738" cy="4467758"/>
              </a:xfrm>
            </p:spPr>
            <p:txBody>
              <a:bodyPr>
                <a:noAutofit/>
              </a:bodyPr>
              <a:lstStyle/>
              <a:p>
                <a:pPr marL="0" indent="0">
                  <a:buNone/>
                </a:pPr>
                <a:r>
                  <a:rPr lang="en-US" b="1" dirty="0"/>
                  <a:t>Initial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𝛿</m:t>
                        </m:r>
                      </m:e>
                      <m:sub>
                        <m:r>
                          <a:rPr lang="en-US" b="0" i="1" smtClean="0">
                            <a:latin typeface="Cambria Math" panose="02040503050406030204" pitchFamily="18" charset="0"/>
                          </a:rPr>
                          <m:t>𝑘</m:t>
                        </m:r>
                      </m:sub>
                    </m:sSub>
                  </m:oMath>
                </a14:m>
                <a:r>
                  <a:rPr lang="en-US" dirty="0"/>
                  <a:t> is the corresponding discrete exterior calculus operator on a complete graph</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DIV</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𝑖𝑗</m:t>
                          </m:r>
                        </m:sub>
                      </m:sSub>
                      <m:r>
                        <a:rPr lang="en-US" b="0" i="1" smtClean="0">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𝛿</m:t>
                          </m:r>
                        </m:e>
                        <m:sub>
                          <m:r>
                            <a:rPr lang="en-US" b="0" i="1" smtClean="0">
                              <a:latin typeface="Cambria Math" panose="02040503050406030204" pitchFamily="18" charset="0"/>
                            </a:rPr>
                            <m:t>0</m:t>
                          </m:r>
                        </m:sub>
                        <m:sup>
                          <m:r>
                            <a:rPr lang="en-US" b="0" i="1" smtClean="0">
                              <a:latin typeface="Cambria Math" panose="02040503050406030204" pitchFamily="18" charset="0"/>
                            </a:rPr>
                            <m:t>∗</m:t>
                          </m:r>
                        </m:sup>
                      </m:sSubSup>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𝑖</m:t>
                          </m:r>
                        </m:sub>
                      </m:sSub>
                    </m:oMath>
                  </m:oMathPara>
                </a14:m>
                <a:endParaRPr lang="en-US" dirty="0"/>
              </a:p>
              <a:p>
                <a:pPr marL="0" indent="0">
                  <a:buNone/>
                </a:pPr>
                <a:endParaRPr lang="en-US" dirty="0"/>
              </a:p>
              <a:p>
                <a:pPr marL="0" indent="0">
                  <a:buNone/>
                </a:pPr>
                <a:r>
                  <a:rPr lang="en-US" b="1" dirty="0"/>
                  <a:t>New</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r>
                          <a:rPr lang="en-US" b="0" i="1" smtClean="0">
                            <a:latin typeface="Cambria Math" panose="02040503050406030204" pitchFamily="18" charset="0"/>
                          </a:rPr>
                          <m:t>𝑘</m:t>
                        </m:r>
                      </m:sub>
                    </m:sSub>
                  </m:oMath>
                </a14:m>
                <a:r>
                  <a:rPr lang="en-US" dirty="0"/>
                  <a:t> warps DEC operator by multiplying on left and right with positive diagonal </a:t>
                </a:r>
                <a:r>
                  <a:rPr lang="en-US" b="1" dirty="0">
                    <a:solidFill>
                      <a:schemeClr val="accent1"/>
                    </a:solidFill>
                  </a:rPr>
                  <a:t>trainable metric tensors </a:t>
                </a:r>
                <a14:m>
                  <m:oMath xmlns:m="http://schemas.openxmlformats.org/officeDocument/2006/math">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rPr>
                          <m:t>𝑩</m:t>
                        </m:r>
                      </m:e>
                      <m:sub>
                        <m:r>
                          <a:rPr lang="en-US" b="1" i="1" smtClean="0">
                            <a:solidFill>
                              <a:schemeClr val="accent1"/>
                            </a:solidFill>
                            <a:latin typeface="Cambria Math" panose="02040503050406030204" pitchFamily="18" charset="0"/>
                          </a:rPr>
                          <m:t>𝒌</m:t>
                        </m:r>
                      </m:sub>
                    </m:sSub>
                    <m:r>
                      <a:rPr lang="en-US" b="1" i="1" smtClean="0">
                        <a:solidFill>
                          <a:schemeClr val="accent1"/>
                        </a:solidFill>
                        <a:latin typeface="Cambria Math" panose="02040503050406030204" pitchFamily="18" charset="0"/>
                      </a:rPr>
                      <m:t>,</m:t>
                    </m:r>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rPr>
                          <m:t>𝑫</m:t>
                        </m:r>
                      </m:e>
                      <m:sub>
                        <m:r>
                          <a:rPr lang="en-US" b="1" i="1" smtClean="0">
                            <a:solidFill>
                              <a:schemeClr val="accent1"/>
                            </a:solidFill>
                            <a:latin typeface="Cambria Math" panose="02040503050406030204" pitchFamily="18" charset="0"/>
                          </a:rPr>
                          <m:t>𝒌</m:t>
                        </m:r>
                      </m:sub>
                    </m:sSub>
                  </m:oMath>
                </a14:m>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sz="quarter" idx="10"/>
              </p:nvPr>
            </p:nvSpPr>
            <p:spPr>
              <a:xfrm>
                <a:off x="720725" y="1361542"/>
                <a:ext cx="10726738" cy="4467758"/>
              </a:xfrm>
              <a:blipFill>
                <a:blip r:embed="rId5"/>
                <a:stretch>
                  <a:fillRect l="-1420" t="-682"/>
                </a:stretch>
              </a:blipFill>
            </p:spPr>
            <p:txBody>
              <a:bodyPr/>
              <a:lstStyle/>
              <a:p>
                <a:r>
                  <a:rPr lang="en-US">
                    <a:noFill/>
                  </a:rPr>
                  <a:t> </a:t>
                </a:r>
              </a:p>
            </p:txBody>
          </p:sp>
        </mc:Fallback>
      </mc:AlternateContent>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1165" y="3836123"/>
            <a:ext cx="7225857" cy="247923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5603" y="3995786"/>
            <a:ext cx="1867161" cy="838317"/>
          </a:xfrm>
          <a:prstGeom prst="rect">
            <a:avLst/>
          </a:prstGeom>
        </p:spPr>
      </p:pic>
      <p:sp>
        <p:nvSpPr>
          <p:cNvPr id="6" name="TextBox 5"/>
          <p:cNvSpPr txBox="1"/>
          <p:nvPr/>
        </p:nvSpPr>
        <p:spPr>
          <a:xfrm>
            <a:off x="8557708" y="3995786"/>
            <a:ext cx="2936837" cy="954107"/>
          </a:xfrm>
          <a:prstGeom prst="rect">
            <a:avLst/>
          </a:prstGeom>
          <a:noFill/>
          <a:ln w="28575">
            <a:solidFill>
              <a:schemeClr val="tx1"/>
            </a:solidFill>
          </a:ln>
        </p:spPr>
        <p:txBody>
          <a:bodyPr wrap="square" rtlCol="0">
            <a:spAutoFit/>
          </a:bodyPr>
          <a:lstStyle/>
          <a:p>
            <a:pPr algn="ctr"/>
            <a:r>
              <a:rPr lang="en-US" sz="2800" b="1" dirty="0"/>
              <a:t>“Assign mass, area to POUs”</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504493703"/>
      </p:ext>
    </p:extLst>
  </p:cSld>
  <p:clrMapOvr>
    <a:masterClrMapping/>
  </p:clrMapOvr>
  <mc:AlternateContent xmlns:mc="http://schemas.openxmlformats.org/markup-compatibility/2006" xmlns:p14="http://schemas.microsoft.com/office/powerpoint/2010/main">
    <mc:Choice Requires="p14">
      <p:transition p14:dur="0" advTm="96787"/>
    </mc:Choice>
    <mc:Fallback xmlns="">
      <p:transition advTm="96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Exact Physics FEEC System</a:t>
            </a:r>
          </a:p>
        </p:txBody>
      </p:sp>
      <mc:AlternateContent xmlns:mc="http://schemas.openxmlformats.org/markup-compatibility/2006" xmlns:a14="http://schemas.microsoft.com/office/drawing/2010/main">
        <mc:Choice Requires="a14">
          <p:sp>
            <p:nvSpPr>
              <p:cNvPr id="8" name="TextBox 7"/>
              <p:cNvSpPr txBox="1"/>
              <p:nvPr/>
            </p:nvSpPr>
            <p:spPr>
              <a:xfrm>
                <a:off x="720649" y="1392102"/>
                <a:ext cx="5830170" cy="2264081"/>
              </a:xfrm>
              <a:prstGeom prst="rect">
                <a:avLst/>
              </a:prstGeom>
              <a:noFill/>
            </p:spPr>
            <p:txBody>
              <a:bodyPr wrap="square" rtlCol="0">
                <a:spAutoFit/>
              </a:bodyPr>
              <a:lstStyle/>
              <a:p>
                <a:r>
                  <a:rPr lang="en-US" sz="2000" b="1" dirty="0"/>
                  <a:t>Strong form</a:t>
                </a:r>
              </a:p>
              <a:p>
                <a:r>
                  <a:rPr lang="en-US" sz="2000" dirty="0"/>
                  <a:t>Find </a:t>
                </a:r>
                <a14:m>
                  <m:oMath xmlns:m="http://schemas.openxmlformats.org/officeDocument/2006/math">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𝑝</m:t>
                        </m:r>
                        <m:r>
                          <a:rPr lang="en-US" sz="2000" b="0" i="1" smtClean="0">
                            <a:latin typeface="Cambria Math" panose="02040503050406030204" pitchFamily="18" charset="0"/>
                          </a:rPr>
                          <m:t>,</m:t>
                        </m:r>
                        <m:r>
                          <a:rPr lang="en-US" sz="2000" b="1" i="1" smtClean="0">
                            <a:latin typeface="Cambria Math" panose="02040503050406030204" pitchFamily="18" charset="0"/>
                          </a:rPr>
                          <m:t>𝑭</m:t>
                        </m:r>
                      </m:e>
                    </m:d>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𝐶</m:t>
                        </m:r>
                      </m:e>
                      <m:sup>
                        <m:r>
                          <a:rPr lang="en-US" sz="2000" b="0" i="1" smtClean="0">
                            <a:latin typeface="Cambria Math" panose="02040503050406030204" pitchFamily="18" charset="0"/>
                          </a:rPr>
                          <m:t>0</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𝐶</m:t>
                        </m:r>
                      </m:e>
                      <m:sup>
                        <m:r>
                          <a:rPr lang="en-US" sz="2000" b="0" i="1" smtClean="0">
                            <a:latin typeface="Cambria Math" panose="02040503050406030204" pitchFamily="18" charset="0"/>
                          </a:rPr>
                          <m:t>1</m:t>
                        </m:r>
                      </m:sup>
                    </m:sSup>
                  </m:oMath>
                </a14:m>
                <a:r>
                  <a:rPr lang="en-US" sz="2000" dirty="0"/>
                  <a:t> such that</a:t>
                </a:r>
              </a:p>
              <a:p>
                <a:endParaRPr lang="en-US" sz="2000" dirty="0"/>
              </a:p>
              <a:p>
                <a:pPr/>
                <a14:m>
                  <m:oMathPara xmlns:m="http://schemas.openxmlformats.org/officeDocument/2006/math">
                    <m:oMathParaPr>
                      <m:jc m:val="centerGroup"/>
                    </m:oMathParaPr>
                    <m:oMath xmlns:m="http://schemas.openxmlformats.org/officeDocument/2006/math">
                      <m:f>
                        <m:fPr>
                          <m:type m:val="noBar"/>
                          <m:ctrlPr>
                            <a:rPr lang="en-US" sz="2000" i="1">
                              <a:latin typeface="Cambria Math" panose="02040503050406030204" pitchFamily="18" charset="0"/>
                            </a:rPr>
                          </m:ctrlPr>
                        </m:fPr>
                        <m:num>
                          <m:r>
                            <a:rPr lang="en-US" sz="2000" b="0" i="1" smtClean="0">
                              <a:latin typeface="Cambria Math" panose="02040503050406030204" pitchFamily="18" charset="0"/>
                            </a:rPr>
                            <m:t>     </m:t>
                          </m:r>
                          <m:r>
                            <a:rPr lang="en-US" sz="2000" b="1" i="1">
                              <a:latin typeface="Cambria Math" panose="02040503050406030204" pitchFamily="18" charset="0"/>
                            </a:rPr>
                            <m:t>𝑭</m:t>
                          </m:r>
                          <m:r>
                            <a:rPr lang="en-US" sz="2000" i="1">
                              <a:latin typeface="Cambria Math" panose="02040503050406030204" pitchFamily="18" charset="0"/>
                            </a:rPr>
                            <m:t> −</m:t>
                          </m:r>
                          <m:r>
                            <a:rPr lang="en-US" sz="2000">
                              <a:latin typeface="Cambria Math" panose="02040503050406030204" pitchFamily="18" charset="0"/>
                            </a:rPr>
                            <m:t> </m:t>
                          </m:r>
                          <m:r>
                            <a:rPr lang="en-US" sz="2000">
                              <a:latin typeface="Cambria Math" panose="02040503050406030204" pitchFamily="18" charset="0"/>
                            </a:rPr>
                            <m:t>𝛻</m:t>
                          </m:r>
                          <m:r>
                            <a:rPr lang="en-US" sz="2000" i="1">
                              <a:latin typeface="Cambria Math" panose="02040503050406030204" pitchFamily="18" charset="0"/>
                            </a:rPr>
                            <m:t>𝑝</m:t>
                          </m:r>
                        </m:num>
                        <m:den>
                          <m:r>
                            <a:rPr lang="en-US" sz="2000" b="0" i="1">
                              <a:latin typeface="Cambria Math" panose="02040503050406030204" pitchFamily="18" charset="0"/>
                            </a:rPr>
                            <m:t>          </m:t>
                          </m:r>
                          <m:r>
                            <a:rPr lang="en-US" sz="2000" i="1">
                              <a:latin typeface="Cambria Math" panose="02040503050406030204" pitchFamily="18" charset="0"/>
                            </a:rPr>
                            <m:t> </m:t>
                          </m:r>
                          <m:r>
                            <a:rPr lang="en-US" sz="2000">
                              <a:latin typeface="Cambria Math" panose="02040503050406030204" pitchFamily="18" charset="0"/>
                            </a:rPr>
                            <m:t>𝛻</m:t>
                          </m:r>
                          <m:r>
                            <a:rPr lang="en-US" sz="2000" i="1">
                              <a:latin typeface="Cambria Math" panose="02040503050406030204" pitchFamily="18" charset="0"/>
                            </a:rPr>
                            <m:t>⋅</m:t>
                          </m:r>
                          <m:r>
                            <a:rPr lang="en-US" sz="2000" b="1" i="1">
                              <a:latin typeface="Cambria Math" panose="02040503050406030204" pitchFamily="18" charset="0"/>
                            </a:rPr>
                            <m:t>𝑭</m:t>
                          </m:r>
                        </m:den>
                      </m:f>
                      <m:r>
                        <a:rPr lang="en-US" sz="2000" b="0" i="1" smtClean="0">
                          <a:latin typeface="Cambria Math" panose="02040503050406030204" pitchFamily="18" charset="0"/>
                        </a:rPr>
                        <m:t> </m:t>
                      </m:r>
                      <m:f>
                        <m:fPr>
                          <m:type m:val="noBar"/>
                          <m:ctrlPr>
                            <a:rPr lang="en-US" sz="2000" i="1">
                              <a:latin typeface="Cambria Math" panose="02040503050406030204" pitchFamily="18" charset="0"/>
                            </a:rPr>
                          </m:ctrlPr>
                        </m:fPr>
                        <m:num>
                          <m:r>
                            <a:rPr lang="en-US" sz="2000" i="1">
                              <a:latin typeface="Cambria Math" panose="02040503050406030204" pitchFamily="18" charset="0"/>
                            </a:rPr>
                            <m:t>=</m:t>
                          </m:r>
                        </m:num>
                        <m:den>
                          <m:r>
                            <a:rPr lang="en-US" sz="2000" i="1">
                              <a:latin typeface="Cambria Math" panose="02040503050406030204" pitchFamily="18" charset="0"/>
                            </a:rPr>
                            <m:t>=</m:t>
                          </m:r>
                        </m:den>
                      </m:f>
                      <m:r>
                        <a:rPr lang="en-US" sz="2000" i="1">
                          <a:latin typeface="Cambria Math" panose="02040503050406030204" pitchFamily="18" charset="0"/>
                        </a:rPr>
                        <m:t> </m:t>
                      </m:r>
                      <m:f>
                        <m:fPr>
                          <m:type m:val="noBar"/>
                          <m:ctrlPr>
                            <a:rPr lang="en-US" sz="2000" i="1">
                              <a:latin typeface="Cambria Math" panose="02040503050406030204" pitchFamily="18" charset="0"/>
                            </a:rPr>
                          </m:ctrlPr>
                        </m:fPr>
                        <m:num>
                          <m:r>
                            <a:rPr lang="en-US" sz="2000" b="0" i="1" smtClean="0">
                              <a:latin typeface="Cambria Math" panose="02040503050406030204" pitchFamily="18" charset="0"/>
                            </a:rPr>
                            <m:t> </m:t>
                          </m:r>
                          <m:r>
                            <a:rPr lang="en-US" sz="2000" b="1" i="1">
                              <a:latin typeface="Cambria Math" panose="02040503050406030204" pitchFamily="18" charset="0"/>
                            </a:rPr>
                            <m:t>𝟎</m:t>
                          </m:r>
                          <m:r>
                            <a:rPr lang="en-US" sz="2000" i="1">
                              <a:latin typeface="Cambria Math" panose="02040503050406030204" pitchFamily="18" charset="0"/>
                            </a:rPr>
                            <m:t>    </m:t>
                          </m:r>
                          <m:r>
                            <a:rPr lang="en-US" sz="2000" b="0" i="0" smtClean="0">
                              <a:latin typeface="Cambria Math" panose="02040503050406030204" pitchFamily="18" charset="0"/>
                            </a:rPr>
                            <m:t> </m:t>
                          </m:r>
                          <m:r>
                            <m:rPr>
                              <m:sty m:val="p"/>
                            </m:rPr>
                            <a:rPr lang="en-US" sz="2000">
                              <a:latin typeface="Cambria Math" panose="02040503050406030204" pitchFamily="18" charset="0"/>
                            </a:rPr>
                            <m:t>in</m:t>
                          </m:r>
                          <m:r>
                            <a:rPr lang="en-US" sz="2000">
                              <a:latin typeface="Cambria Math" panose="02040503050406030204" pitchFamily="18" charset="0"/>
                            </a:rPr>
                            <m:t> </m:t>
                          </m:r>
                          <m:r>
                            <m:rPr>
                              <m:sty m:val="p"/>
                            </m:rPr>
                            <a:rPr lang="en-US" sz="2000">
                              <a:latin typeface="Cambria Math" panose="02040503050406030204" pitchFamily="18" charset="0"/>
                            </a:rPr>
                            <m:t>Ω</m:t>
                          </m:r>
                        </m:num>
                        <m:den>
                          <m:r>
                            <a:rPr lang="en-US" sz="2000" b="0" i="1" smtClean="0">
                              <a:latin typeface="Cambria Math" panose="02040503050406030204" pitchFamily="18" charset="0"/>
                            </a:rPr>
                            <m:t> </m:t>
                          </m:r>
                          <m:r>
                            <a:rPr lang="en-US" sz="2000" i="1">
                              <a:latin typeface="Cambria Math" panose="02040503050406030204" pitchFamily="18" charset="0"/>
                            </a:rPr>
                            <m:t>𝑓</m:t>
                          </m:r>
                          <m:r>
                            <a:rPr lang="en-US" sz="2000" i="1">
                              <a:latin typeface="Cambria Math" panose="02040503050406030204" pitchFamily="18" charset="0"/>
                            </a:rPr>
                            <m:t>      </m:t>
                          </m:r>
                          <m:r>
                            <m:rPr>
                              <m:sty m:val="p"/>
                            </m:rPr>
                            <a:rPr lang="en-US" sz="2000">
                              <a:latin typeface="Cambria Math" panose="02040503050406030204" pitchFamily="18" charset="0"/>
                            </a:rPr>
                            <m:t>in</m:t>
                          </m:r>
                          <m:r>
                            <a:rPr lang="en-US" sz="2000" i="1">
                              <a:latin typeface="Cambria Math" panose="02040503050406030204" pitchFamily="18" charset="0"/>
                            </a:rPr>
                            <m:t> </m:t>
                          </m:r>
                          <m:r>
                            <m:rPr>
                              <m:sty m:val="p"/>
                            </m:rPr>
                            <a:rPr lang="en-US" sz="2000">
                              <a:latin typeface="Cambria Math" panose="02040503050406030204" pitchFamily="18" charset="0"/>
                            </a:rPr>
                            <m:t>Ω</m:t>
                          </m:r>
                        </m:den>
                      </m:f>
                    </m:oMath>
                    <m:oMath xmlns:m="http://schemas.openxmlformats.org/officeDocument/2006/math">
                      <m:r>
                        <a:rPr lang="en-US" sz="2000" b="0" i="0" smtClean="0">
                          <a:latin typeface="Cambria Math" panose="02040503050406030204" pitchFamily="18" charset="0"/>
                        </a:rPr>
                        <m:t>           </m:t>
                      </m:r>
                      <m:r>
                        <a:rPr lang="en-US" sz="2000" b="1" i="1" smtClean="0">
                          <a:latin typeface="Cambria Math" panose="02040503050406030204" pitchFamily="18" charset="0"/>
                        </a:rPr>
                        <m:t>𝑭</m:t>
                      </m:r>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𝑛</m:t>
                          </m:r>
                          <m:r>
                            <a:rPr lang="en-US" sz="2000" b="0" i="1" smtClean="0">
                              <a:latin typeface="Cambria Math" panose="02040503050406030204" pitchFamily="18" charset="0"/>
                            </a:rPr>
                            <m:t> </m:t>
                          </m:r>
                        </m:e>
                      </m:acc>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𝑔</m:t>
                          </m:r>
                        </m:e>
                        <m:sub>
                          <m:r>
                            <a:rPr lang="en-US" sz="2000" b="0" i="1" smtClean="0">
                              <a:latin typeface="Cambria Math" panose="02040503050406030204" pitchFamily="18" charset="0"/>
                            </a:rPr>
                            <m:t>𝑁</m:t>
                          </m:r>
                        </m:sub>
                      </m:sSub>
                      <m:r>
                        <a:rPr lang="en-US" sz="2000" b="0" i="1" smtClean="0">
                          <a:latin typeface="Cambria Math" panose="02040503050406030204" pitchFamily="18" charset="0"/>
                        </a:rPr>
                        <m:t>     </m:t>
                      </m:r>
                      <m:r>
                        <m:rPr>
                          <m:sty m:val="p"/>
                        </m:rPr>
                        <a:rPr lang="en-US" sz="2000" b="0" i="0" smtClean="0">
                          <a:latin typeface="Cambria Math" panose="02040503050406030204" pitchFamily="18" charset="0"/>
                        </a:rPr>
                        <m:t>on</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Γ</m:t>
                          </m:r>
                        </m:e>
                        <m:sub>
                          <m:r>
                            <a:rPr lang="en-US" sz="2000" b="0" i="1" smtClean="0">
                              <a:latin typeface="Cambria Math" panose="02040503050406030204" pitchFamily="18" charset="0"/>
                            </a:rPr>
                            <m:t>𝑁</m:t>
                          </m:r>
                        </m:sub>
                      </m:sSub>
                      <m:r>
                        <a:rPr lang="en-US" sz="2000" b="0" i="1" smtClean="0">
                          <a:latin typeface="Cambria Math" panose="02040503050406030204" pitchFamily="18" charset="0"/>
                        </a:rPr>
                        <m:t> </m:t>
                      </m:r>
                    </m:oMath>
                    <m:oMath xmlns:m="http://schemas.openxmlformats.org/officeDocument/2006/math">
                      <m:r>
                        <a:rPr lang="en-US" sz="2000" b="0" i="0" smtClean="0">
                          <a:latin typeface="Cambria Math" panose="02040503050406030204" pitchFamily="18" charset="0"/>
                        </a:rPr>
                        <m:t>                  </m:t>
                      </m:r>
                      <m:r>
                        <a:rPr lang="en-US" sz="2000" b="0" i="1" smtClean="0">
                          <a:latin typeface="Cambria Math" panose="02040503050406030204" pitchFamily="18" charset="0"/>
                        </a:rPr>
                        <m:t>𝑝</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𝑔</m:t>
                          </m:r>
                        </m:e>
                        <m:sub>
                          <m:r>
                            <a:rPr lang="en-US" sz="2000" b="0" i="1" smtClean="0">
                              <a:latin typeface="Cambria Math" panose="02040503050406030204" pitchFamily="18" charset="0"/>
                            </a:rPr>
                            <m:t>𝐷</m:t>
                          </m:r>
                        </m:sub>
                      </m:sSub>
                      <m:r>
                        <a:rPr lang="en-US" sz="2000" b="0" i="1" smtClean="0">
                          <a:latin typeface="Cambria Math" panose="02040503050406030204" pitchFamily="18" charset="0"/>
                        </a:rPr>
                        <m:t>   </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on</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Γ</m:t>
                          </m:r>
                        </m:e>
                        <m:sub>
                          <m:r>
                            <a:rPr lang="en-US" sz="2000" b="0" i="1" smtClean="0">
                              <a:latin typeface="Cambria Math" panose="02040503050406030204" pitchFamily="18" charset="0"/>
                            </a:rPr>
                            <m:t>𝐷</m:t>
                          </m:r>
                        </m:sub>
                      </m:sSub>
                    </m:oMath>
                  </m:oMathPara>
                </a14:m>
                <a:br>
                  <a:rPr lang="en-US" sz="2000" dirty="0">
                    <a:latin typeface="Cambria Math" panose="02040503050406030204" pitchFamily="18" charset="0"/>
                  </a:rPr>
                </a:br>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720649" y="1392102"/>
                <a:ext cx="5830170" cy="2264081"/>
              </a:xfrm>
              <a:prstGeom prst="rect">
                <a:avLst/>
              </a:prstGeom>
              <a:blipFill>
                <a:blip r:embed="rId5"/>
                <a:stretch>
                  <a:fillRect l="-1045" t="-1344" b="-806"/>
                </a:stretch>
              </a:blipFill>
            </p:spPr>
            <p:txBody>
              <a:bodyPr/>
              <a:lstStyle/>
              <a:p>
                <a:r>
                  <a:rPr lang="en-US">
                    <a:noFill/>
                  </a:rPr>
                  <a:t> </a:t>
                </a:r>
              </a:p>
            </p:txBody>
          </p:sp>
        </mc:Fallback>
      </mc:AlternateContent>
      <p:grpSp>
        <p:nvGrpSpPr>
          <p:cNvPr id="3" name="Group 2"/>
          <p:cNvGrpSpPr/>
          <p:nvPr/>
        </p:nvGrpSpPr>
        <p:grpSpPr>
          <a:xfrm>
            <a:off x="720649" y="3987960"/>
            <a:ext cx="6202355" cy="714475"/>
            <a:chOff x="5529733" y="1665122"/>
            <a:chExt cx="6202355" cy="714475"/>
          </a:xfrm>
        </p:grpSpPr>
        <p:sp>
          <p:nvSpPr>
            <p:cNvPr id="6" name="TextBox 5"/>
            <p:cNvSpPr txBox="1"/>
            <p:nvPr/>
          </p:nvSpPr>
          <p:spPr>
            <a:xfrm>
              <a:off x="5529733" y="1668416"/>
              <a:ext cx="4044480" cy="707886"/>
            </a:xfrm>
            <a:prstGeom prst="rect">
              <a:avLst/>
            </a:prstGeom>
            <a:noFill/>
          </p:spPr>
          <p:txBody>
            <a:bodyPr wrap="square" rtlCol="0">
              <a:spAutoFit/>
            </a:bodyPr>
            <a:lstStyle/>
            <a:p>
              <a:r>
                <a:rPr lang="en-US" sz="2000" b="1" dirty="0"/>
                <a:t>Discrete System</a:t>
              </a:r>
            </a:p>
            <a:p>
              <a:r>
                <a:rPr lang="en-US" sz="2000" dirty="0"/>
                <a:t>Solve the linear system</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4557" y="1665122"/>
              <a:ext cx="3267531" cy="714475"/>
            </a:xfrm>
            <a:prstGeom prst="rect">
              <a:avLst/>
            </a:prstGeom>
          </p:spPr>
        </p:pic>
      </p:grpSp>
      <p:sp>
        <p:nvSpPr>
          <p:cNvPr id="10" name="TextBox 9"/>
          <p:cNvSpPr txBox="1"/>
          <p:nvPr/>
        </p:nvSpPr>
        <p:spPr>
          <a:xfrm>
            <a:off x="720649" y="5172834"/>
            <a:ext cx="9955268" cy="707886"/>
          </a:xfrm>
          <a:prstGeom prst="rect">
            <a:avLst/>
          </a:prstGeom>
          <a:noFill/>
        </p:spPr>
        <p:txBody>
          <a:bodyPr wrap="square" rtlCol="0">
            <a:spAutoFit/>
          </a:bodyPr>
          <a:lstStyle/>
          <a:p>
            <a:r>
              <a:rPr lang="en-US" sz="2000" b="1" dirty="0"/>
              <a:t>Learnable system</a:t>
            </a:r>
          </a:p>
          <a:p>
            <a:r>
              <a:rPr lang="en-US" sz="2000" dirty="0"/>
              <a:t>Solve the new linear system</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3358" y="5125565"/>
            <a:ext cx="4601217" cy="78115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29173323"/>
      </p:ext>
    </p:extLst>
  </p:cSld>
  <p:clrMapOvr>
    <a:masterClrMapping/>
  </p:clrMapOvr>
  <mc:AlternateContent xmlns:mc="http://schemas.openxmlformats.org/markup-compatibility/2006" xmlns:p14="http://schemas.microsoft.com/office/powerpoint/2010/main">
    <mc:Choice Requires="p14">
      <p:transition p14:dur="0" advTm="81850"/>
    </mc:Choice>
    <mc:Fallback xmlns="">
      <p:transition advTm="81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Exact Physics FEEC System</a:t>
            </a:r>
          </a:p>
        </p:txBody>
      </p:sp>
      <p:sp>
        <p:nvSpPr>
          <p:cNvPr id="4" name="TextBox 3"/>
          <p:cNvSpPr txBox="1"/>
          <p:nvPr/>
        </p:nvSpPr>
        <p:spPr>
          <a:xfrm>
            <a:off x="720649" y="3118684"/>
            <a:ext cx="9955268" cy="3170099"/>
          </a:xfrm>
          <a:prstGeom prst="rect">
            <a:avLst/>
          </a:prstGeom>
          <a:noFill/>
        </p:spPr>
        <p:txBody>
          <a:bodyPr wrap="square" rtlCol="0">
            <a:spAutoFit/>
          </a:bodyPr>
          <a:lstStyle/>
          <a:p>
            <a:r>
              <a:rPr lang="en-US" sz="2000" b="1" dirty="0"/>
              <a:t>Introduce metrics</a:t>
            </a:r>
          </a:p>
          <a:p>
            <a:r>
              <a:rPr lang="en-US" sz="2000" dirty="0"/>
              <a:t>Change metrics for exterior derivatives</a:t>
            </a:r>
          </a:p>
          <a:p>
            <a:endParaRPr lang="en-US" sz="2000" dirty="0"/>
          </a:p>
          <a:p>
            <a:endParaRPr lang="en-US" sz="2000" dirty="0"/>
          </a:p>
          <a:p>
            <a:endParaRPr lang="en-US" sz="2000" dirty="0"/>
          </a:p>
          <a:p>
            <a:r>
              <a:rPr lang="en-US" sz="2000" b="1" dirty="0"/>
              <a:t>Learnable system</a:t>
            </a:r>
          </a:p>
          <a:p>
            <a:r>
              <a:rPr lang="en-US" sz="2000" dirty="0"/>
              <a:t>Solve the new linear system</a:t>
            </a:r>
          </a:p>
          <a:p>
            <a:endParaRPr lang="en-US" sz="2000" dirty="0"/>
          </a:p>
          <a:p>
            <a:br>
              <a:rPr lang="en-US" sz="2000" dirty="0">
                <a:latin typeface="Cambria Math" panose="02040503050406030204" pitchFamily="18" charset="0"/>
              </a:rPr>
            </a:br>
            <a:endParaRPr lang="en-US" sz="2000" dirty="0"/>
          </a:p>
        </p:txBody>
      </p:sp>
      <p:sp>
        <p:nvSpPr>
          <p:cNvPr id="5" name="TextBox 4"/>
          <p:cNvSpPr txBox="1"/>
          <p:nvPr/>
        </p:nvSpPr>
        <p:spPr>
          <a:xfrm>
            <a:off x="720649" y="1615115"/>
            <a:ext cx="9230595" cy="707886"/>
          </a:xfrm>
          <a:prstGeom prst="rect">
            <a:avLst/>
          </a:prstGeom>
          <a:noFill/>
        </p:spPr>
        <p:txBody>
          <a:bodyPr wrap="square" rtlCol="0">
            <a:spAutoFit/>
          </a:bodyPr>
          <a:lstStyle/>
          <a:p>
            <a:r>
              <a:rPr lang="en-US" sz="2000" b="1" dirty="0"/>
              <a:t>Discrete System</a:t>
            </a:r>
          </a:p>
          <a:p>
            <a:r>
              <a:rPr lang="en-US" sz="2000" dirty="0"/>
              <a:t>Solve the linear system 		         or equivalent system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356" y="4781528"/>
            <a:ext cx="4601217" cy="78115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4442" y="1709836"/>
            <a:ext cx="2343477" cy="7144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1569" y="1709836"/>
            <a:ext cx="3267531" cy="7144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1385" y="3217116"/>
            <a:ext cx="1867161" cy="838317"/>
          </a:xfrm>
          <a:prstGeom prst="rect">
            <a:avLst/>
          </a:prstGeom>
        </p:spPr>
      </p:pic>
    </p:spTree>
    <p:extLst>
      <p:ext uri="{BB962C8B-B14F-4D97-AF65-F5344CB8AC3E}">
        <p14:creationId xmlns:p14="http://schemas.microsoft.com/office/powerpoint/2010/main" val="248730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Setup: Inverse Problems and Surrogate Models</a:t>
            </a:r>
          </a:p>
        </p:txBody>
      </p:sp>
      <p:sp>
        <p:nvSpPr>
          <p:cNvPr id="6" name="TextBox 5"/>
          <p:cNvSpPr txBox="1"/>
          <p:nvPr/>
        </p:nvSpPr>
        <p:spPr>
          <a:xfrm>
            <a:off x="619125" y="2519094"/>
            <a:ext cx="11134725" cy="553998"/>
          </a:xfrm>
          <a:prstGeom prst="rect">
            <a:avLst/>
          </a:prstGeom>
          <a:noFill/>
        </p:spPr>
        <p:txBody>
          <a:bodyPr wrap="square" rtlCol="0">
            <a:spAutoFit/>
          </a:bodyPr>
          <a:lstStyle/>
          <a:p>
            <a:r>
              <a:rPr lang="en-US" sz="3000" b="1" dirty="0"/>
              <a:t>Given:</a:t>
            </a:r>
            <a:r>
              <a:rPr lang="en-US" sz="3000" dirty="0"/>
              <a:t>	</a:t>
            </a:r>
            <a:r>
              <a:rPr lang="en-US" sz="3000" b="1" dirty="0"/>
              <a:t>data</a:t>
            </a:r>
            <a:r>
              <a:rPr lang="en-US" sz="3000" dirty="0"/>
              <a:t> 				capturing physics laws</a:t>
            </a:r>
          </a:p>
        </p:txBody>
      </p:sp>
      <p:sp>
        <p:nvSpPr>
          <p:cNvPr id="7" name="Left Brace 6"/>
          <p:cNvSpPr/>
          <p:nvPr/>
        </p:nvSpPr>
        <p:spPr>
          <a:xfrm>
            <a:off x="3635299" y="2039124"/>
            <a:ext cx="327101" cy="1524000"/>
          </a:xfrm>
          <a:prstGeom prst="leftBrace">
            <a:avLst>
              <a:gd name="adj1" fmla="val 40891"/>
              <a:gd name="adj2" fmla="val 50625"/>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p:cNvSpPr txBox="1"/>
          <p:nvPr/>
        </p:nvSpPr>
        <p:spPr>
          <a:xfrm>
            <a:off x="3531345" y="2134374"/>
            <a:ext cx="4181475" cy="1323439"/>
          </a:xfrm>
          <a:prstGeom prst="rect">
            <a:avLst/>
          </a:prstGeom>
          <a:noFill/>
        </p:spPr>
        <p:txBody>
          <a:bodyPr wrap="square" rtlCol="0">
            <a:spAutoFit/>
          </a:bodyPr>
          <a:lstStyle/>
          <a:p>
            <a:pPr marL="800100" lvl="1" indent="-342900">
              <a:buFont typeface="Arial" panose="020B0604020202020204" pitchFamily="34" charset="0"/>
              <a:buChar char="•"/>
            </a:pPr>
            <a:r>
              <a:rPr lang="en-US" sz="2000" dirty="0"/>
              <a:t>high-fidelity model</a:t>
            </a:r>
          </a:p>
          <a:p>
            <a:pPr marL="800100" lvl="1" indent="-342900">
              <a:buFont typeface="Arial" panose="020B0604020202020204" pitchFamily="34" charset="0"/>
              <a:buChar char="•"/>
            </a:pPr>
            <a:r>
              <a:rPr lang="en-US" sz="2000" dirty="0"/>
              <a:t>expensive</a:t>
            </a:r>
          </a:p>
          <a:p>
            <a:pPr marL="800100" lvl="1" indent="-342900">
              <a:buFont typeface="Arial" panose="020B0604020202020204" pitchFamily="34" charset="0"/>
              <a:buChar char="•"/>
            </a:pPr>
            <a:r>
              <a:rPr lang="en-US" sz="2000" dirty="0"/>
              <a:t>compute-intensive</a:t>
            </a:r>
          </a:p>
          <a:p>
            <a:pPr marL="800100" lvl="1" indent="-342900">
              <a:buFont typeface="Arial" panose="020B0604020202020204" pitchFamily="34" charset="0"/>
              <a:buChar char="•"/>
            </a:pPr>
            <a:r>
              <a:rPr lang="en-US" sz="2000" dirty="0"/>
              <a:t>observational</a:t>
            </a:r>
          </a:p>
        </p:txBody>
      </p:sp>
      <p:sp>
        <p:nvSpPr>
          <p:cNvPr id="12" name="TextBox 11"/>
          <p:cNvSpPr txBox="1"/>
          <p:nvPr/>
        </p:nvSpPr>
        <p:spPr>
          <a:xfrm>
            <a:off x="619125" y="4223565"/>
            <a:ext cx="11134725" cy="1015663"/>
          </a:xfrm>
          <a:prstGeom prst="rect">
            <a:avLst/>
          </a:prstGeom>
          <a:noFill/>
        </p:spPr>
        <p:txBody>
          <a:bodyPr wrap="square" rtlCol="0">
            <a:spAutoFit/>
          </a:bodyPr>
          <a:lstStyle/>
          <a:p>
            <a:r>
              <a:rPr lang="en-US" sz="3000" b="1" dirty="0"/>
              <a:t>Goal:</a:t>
            </a:r>
            <a:r>
              <a:rPr lang="en-US" sz="3000" dirty="0"/>
              <a:t>	recover </a:t>
            </a:r>
            <a:r>
              <a:rPr lang="en-US" sz="3000" b="1" dirty="0"/>
              <a:t>model </a:t>
            </a:r>
            <a:r>
              <a:rPr lang="en-US" sz="3000" dirty="0"/>
              <a:t>that describes </a:t>
            </a:r>
            <a:r>
              <a:rPr lang="en-US" sz="3000" b="1" dirty="0"/>
              <a:t>data</a:t>
            </a:r>
            <a:r>
              <a:rPr lang="en-US" sz="3000" dirty="0"/>
              <a:t> while</a:t>
            </a:r>
          </a:p>
          <a:p>
            <a:r>
              <a:rPr lang="en-US" sz="3000" dirty="0"/>
              <a:t>		preserving underlying physics laws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78358626"/>
      </p:ext>
    </p:extLst>
  </p:cSld>
  <p:clrMapOvr>
    <a:masterClrMapping/>
  </p:clrMapOvr>
  <mc:AlternateContent xmlns:mc="http://schemas.openxmlformats.org/markup-compatibility/2006" xmlns:p14="http://schemas.microsoft.com/office/powerpoint/2010/main">
    <mc:Choice Requires="p14">
      <p:transition p14:dur="0" advTm="56878"/>
    </mc:Choice>
    <mc:Fallback xmlns="">
      <p:transition advTm="56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Exact Physics FEEC System</a:t>
            </a:r>
          </a:p>
        </p:txBody>
      </p:sp>
      <mc:AlternateContent xmlns:mc="http://schemas.openxmlformats.org/markup-compatibility/2006" xmlns:a14="http://schemas.microsoft.com/office/drawing/2010/main">
        <mc:Choice Requires="a14">
          <p:sp>
            <p:nvSpPr>
              <p:cNvPr id="5" name="TextBox 4"/>
              <p:cNvSpPr txBox="1"/>
              <p:nvPr/>
            </p:nvSpPr>
            <p:spPr>
              <a:xfrm>
                <a:off x="720649" y="1499292"/>
                <a:ext cx="10402171" cy="2904065"/>
              </a:xfrm>
              <a:prstGeom prst="rect">
                <a:avLst/>
              </a:prstGeom>
              <a:noFill/>
            </p:spPr>
            <p:txBody>
              <a:bodyPr wrap="square" rtlCol="0">
                <a:spAutoFit/>
              </a:bodyPr>
              <a:lstStyle/>
              <a:p>
                <a:r>
                  <a:rPr lang="en-US" sz="2000" b="1" dirty="0"/>
                  <a:t>Machine learning FEEC problem</a:t>
                </a:r>
              </a:p>
              <a:p>
                <a:r>
                  <a:rPr lang="en-US" sz="2000" dirty="0"/>
                  <a:t>Solve the optimization problem</a:t>
                </a:r>
              </a:p>
              <a:p>
                <a:endParaRPr lang="en-US" sz="2000" dirty="0"/>
              </a:p>
              <a:p>
                <a:pPr/>
                <a14:m>
                  <m:oMathPara xmlns:m="http://schemas.openxmlformats.org/officeDocument/2006/math">
                    <m:oMathParaPr>
                      <m:jc m:val="centerGroup"/>
                    </m:oMathParaPr>
                    <m:oMath xmlns:m="http://schemas.openxmlformats.org/officeDocument/2006/math">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min</m:t>
                          </m:r>
                        </m:e>
                        <m:lim>
                          <m:eqArr>
                            <m:eqArrPr>
                              <m:ctrlPr>
                                <a:rPr lang="en-US" sz="2000" b="0" i="1" smtClean="0">
                                  <a:latin typeface="Cambria Math" panose="02040503050406030204" pitchFamily="18" charset="0"/>
                                </a:rPr>
                              </m:ctrlPr>
                            </m:eqArrPr>
                            <m:e>
                              <m:r>
                                <m:rPr>
                                  <m:sty m:val="p"/>
                                </m:rPr>
                                <a:rPr lang="en-US" sz="2000" b="0" i="0" smtClean="0">
                                  <a:latin typeface="Cambria Math" panose="02040503050406030204" pitchFamily="18" charset="0"/>
                                </a:rPr>
                                <m:t>POU</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parameters</m:t>
                              </m:r>
                              <m:r>
                                <a:rPr lang="en-US" sz="2000" b="0" i="0" smtClean="0">
                                  <a:latin typeface="Cambria Math" panose="02040503050406030204" pitchFamily="18" charset="0"/>
                                </a:rPr>
                                <m:t> </m:t>
                              </m:r>
                              <m:r>
                                <a:rPr lang="en-US" sz="2000" b="1" i="0" smtClean="0">
                                  <a:latin typeface="Cambria Math" panose="02040503050406030204" pitchFamily="18" charset="0"/>
                                </a:rPr>
                                <m:t> </m:t>
                              </m:r>
                              <m:r>
                                <a:rPr lang="en-US" sz="2000" b="1" i="1" smtClean="0">
                                  <a:solidFill>
                                    <a:schemeClr val="accent1"/>
                                  </a:solidFill>
                                  <a:latin typeface="Cambria Math" panose="02040503050406030204" pitchFamily="18" charset="0"/>
                                </a:rPr>
                                <m:t>𝜽</m:t>
                              </m:r>
                              <m:r>
                                <a:rPr lang="en-US" sz="2000" b="1" i="1">
                                  <a:latin typeface="Cambria Math" panose="02040503050406030204" pitchFamily="18" charset="0"/>
                                </a:rPr>
                                <m:t>,</m:t>
                              </m:r>
                            </m:e>
                            <m:e>
                              <m:r>
                                <m:rPr>
                                  <m:sty m:val="p"/>
                                </m:rPr>
                                <a:rPr lang="en-US" sz="2000" b="0" i="0" smtClean="0">
                                  <a:latin typeface="Cambria Math" panose="02040503050406030204" pitchFamily="18" charset="0"/>
                                </a:rPr>
                                <m:t>metrics</m:t>
                              </m:r>
                              <m:r>
                                <a:rPr lang="en-US" sz="2000" b="1" i="1" smtClean="0">
                                  <a:latin typeface="Cambria Math" panose="02040503050406030204" pitchFamily="18" charset="0"/>
                                </a:rPr>
                                <m:t> </m:t>
                              </m:r>
                              <m:r>
                                <a:rPr lang="en-US" sz="2000" b="1" i="1">
                                  <a:latin typeface="Cambria Math" panose="02040503050406030204" pitchFamily="18" charset="0"/>
                                </a:rPr>
                                <m:t> </m:t>
                              </m:r>
                              <m:sSub>
                                <m:sSubPr>
                                  <m:ctrlPr>
                                    <a:rPr lang="en-US" sz="2000" i="1" smtClean="0">
                                      <a:solidFill>
                                        <a:schemeClr val="accent1"/>
                                      </a:solidFill>
                                      <a:latin typeface="Cambria Math" panose="02040503050406030204" pitchFamily="18" charset="0"/>
                                    </a:rPr>
                                  </m:ctrlPr>
                                </m:sSubPr>
                                <m:e>
                                  <m:r>
                                    <a:rPr lang="en-US" sz="2000" i="1">
                                      <a:solidFill>
                                        <a:schemeClr val="accent1"/>
                                      </a:solidFill>
                                      <a:latin typeface="Cambria Math" panose="02040503050406030204" pitchFamily="18" charset="0"/>
                                    </a:rPr>
                                    <m:t>𝐷</m:t>
                                  </m:r>
                                </m:e>
                                <m:sub>
                                  <m:r>
                                    <a:rPr lang="en-US" sz="2000" i="1">
                                      <a:solidFill>
                                        <a:schemeClr val="accent1"/>
                                      </a:solidFill>
                                      <a:latin typeface="Cambria Math" panose="02040503050406030204" pitchFamily="18" charset="0"/>
                                    </a:rPr>
                                    <m:t>0</m:t>
                                  </m:r>
                                </m:sub>
                              </m:sSub>
                              <m:r>
                                <a:rPr lang="en-US" sz="2000" i="1">
                                  <a:solidFill>
                                    <a:schemeClr val="accent1"/>
                                  </a:solidFill>
                                  <a:latin typeface="Cambria Math" panose="02040503050406030204" pitchFamily="18" charset="0"/>
                                </a:rPr>
                                <m:t>,</m:t>
                              </m:r>
                              <m:sSub>
                                <m:sSubPr>
                                  <m:ctrlPr>
                                    <a:rPr lang="en-US" sz="2000" i="1">
                                      <a:solidFill>
                                        <a:schemeClr val="accent1"/>
                                      </a:solidFill>
                                      <a:latin typeface="Cambria Math" panose="02040503050406030204" pitchFamily="18" charset="0"/>
                                    </a:rPr>
                                  </m:ctrlPr>
                                </m:sSubPr>
                                <m:e>
                                  <m:r>
                                    <a:rPr lang="en-US" sz="2000" i="1">
                                      <a:solidFill>
                                        <a:schemeClr val="accent1"/>
                                      </a:solidFill>
                                      <a:latin typeface="Cambria Math" panose="02040503050406030204" pitchFamily="18" charset="0"/>
                                    </a:rPr>
                                    <m:t>𝐷</m:t>
                                  </m:r>
                                </m:e>
                                <m:sub>
                                  <m:r>
                                    <a:rPr lang="en-US" sz="2000" i="1">
                                      <a:solidFill>
                                        <a:schemeClr val="accent1"/>
                                      </a:solidFill>
                                      <a:latin typeface="Cambria Math" panose="02040503050406030204" pitchFamily="18" charset="0"/>
                                    </a:rPr>
                                    <m:t>1</m:t>
                                  </m:r>
                                </m:sub>
                              </m:sSub>
                              <m:r>
                                <a:rPr lang="en-US" sz="2000" i="1">
                                  <a:solidFill>
                                    <a:schemeClr val="accent1"/>
                                  </a:solidFill>
                                  <a:latin typeface="Cambria Math" panose="02040503050406030204" pitchFamily="18" charset="0"/>
                                </a:rPr>
                                <m:t>,</m:t>
                              </m:r>
                              <m:sSub>
                                <m:sSubPr>
                                  <m:ctrlPr>
                                    <a:rPr lang="en-US" sz="2000" i="1">
                                      <a:solidFill>
                                        <a:schemeClr val="accent1"/>
                                      </a:solidFill>
                                      <a:latin typeface="Cambria Math" panose="02040503050406030204" pitchFamily="18" charset="0"/>
                                    </a:rPr>
                                  </m:ctrlPr>
                                </m:sSubPr>
                                <m:e>
                                  <m:r>
                                    <a:rPr lang="en-US" sz="2000" i="1">
                                      <a:solidFill>
                                        <a:schemeClr val="accent1"/>
                                      </a:solidFill>
                                      <a:latin typeface="Cambria Math" panose="02040503050406030204" pitchFamily="18" charset="0"/>
                                    </a:rPr>
                                    <m:t>𝐵</m:t>
                                  </m:r>
                                </m:e>
                                <m:sub>
                                  <m:r>
                                    <a:rPr lang="en-US" sz="2000" i="1">
                                      <a:solidFill>
                                        <a:schemeClr val="accent1"/>
                                      </a:solidFill>
                                      <a:latin typeface="Cambria Math" panose="02040503050406030204" pitchFamily="18" charset="0"/>
                                    </a:rPr>
                                    <m:t>0</m:t>
                                  </m:r>
                                </m:sub>
                              </m:sSub>
                              <m:r>
                                <a:rPr lang="en-US" sz="2000" i="1">
                                  <a:solidFill>
                                    <a:schemeClr val="accent1"/>
                                  </a:solidFill>
                                  <a:latin typeface="Cambria Math" panose="02040503050406030204" pitchFamily="18" charset="0"/>
                                </a:rPr>
                                <m:t>,</m:t>
                              </m:r>
                              <m:sSub>
                                <m:sSubPr>
                                  <m:ctrlPr>
                                    <a:rPr lang="en-US" sz="2000" i="1">
                                      <a:solidFill>
                                        <a:schemeClr val="accent1"/>
                                      </a:solidFill>
                                      <a:latin typeface="Cambria Math" panose="02040503050406030204" pitchFamily="18" charset="0"/>
                                    </a:rPr>
                                  </m:ctrlPr>
                                </m:sSubPr>
                                <m:e>
                                  <m:r>
                                    <a:rPr lang="en-US" sz="2000" i="1">
                                      <a:solidFill>
                                        <a:schemeClr val="accent1"/>
                                      </a:solidFill>
                                      <a:latin typeface="Cambria Math" panose="02040503050406030204" pitchFamily="18" charset="0"/>
                                    </a:rPr>
                                    <m:t>𝐵</m:t>
                                  </m:r>
                                </m:e>
                                <m:sub>
                                  <m:r>
                                    <a:rPr lang="en-US" sz="2000" i="1">
                                      <a:solidFill>
                                        <a:schemeClr val="accent1"/>
                                      </a:solidFill>
                                      <a:latin typeface="Cambria Math" panose="02040503050406030204" pitchFamily="18" charset="0"/>
                                    </a:rPr>
                                    <m:t>1</m:t>
                                  </m:r>
                                </m:sub>
                              </m:sSub>
                            </m:e>
                          </m:eqArr>
                          <m:r>
                            <a:rPr lang="en-US" sz="2000" b="0" i="1" smtClean="0">
                              <a:latin typeface="Cambria Math" panose="02040503050406030204" pitchFamily="18" charset="0"/>
                            </a:rPr>
                            <m:t> </m:t>
                          </m:r>
                        </m:lim>
                      </m:limLow>
                      <m:sSubSup>
                        <m:sSubSupPr>
                          <m:ctrlPr>
                            <a:rPr lang="en-US" sz="2000" i="1">
                              <a:latin typeface="Cambria Math" panose="02040503050406030204" pitchFamily="18" charset="0"/>
                            </a:rPr>
                          </m:ctrlPr>
                        </m:sSubSupPr>
                        <m:e>
                          <m:r>
                            <a:rPr lang="en-US" sz="2000" b="0" i="1" smtClean="0">
                              <a:latin typeface="Cambria Math" panose="02040503050406030204" pitchFamily="18" charset="0"/>
                            </a:rPr>
                            <m:t>  </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m:rPr>
                                      <m:sty m:val="p"/>
                                    </m:rPr>
                                    <a:rPr lang="en-US" sz="2000" i="0">
                                      <a:latin typeface="Cambria Math" panose="02040503050406030204" pitchFamily="18" charset="0"/>
                                    </a:rPr>
                                    <m:t>data</m:t>
                                  </m:r>
                                </m:sub>
                              </m:sSub>
                              <m:r>
                                <a:rPr lang="en-US" sz="2000" i="1">
                                  <a:latin typeface="Cambria Math" panose="02040503050406030204" pitchFamily="18" charset="0"/>
                                </a:rPr>
                                <m:t>−</m:t>
                              </m:r>
                              <m:nary>
                                <m:naryPr>
                                  <m:chr m:val="∑"/>
                                  <m:grow m:val="on"/>
                                  <m:supHide m:val="on"/>
                                  <m:ctrlPr>
                                    <a:rPr lang="en-US" sz="2000" i="1">
                                      <a:latin typeface="Cambria Math" panose="02040503050406030204" pitchFamily="18" charset="0"/>
                                    </a:rPr>
                                  </m:ctrlPr>
                                </m:naryPr>
                                <m:sub>
                                  <m:r>
                                    <a:rPr lang="en-US" sz="2000" i="1">
                                      <a:latin typeface="Cambria Math" panose="02040503050406030204" pitchFamily="18" charset="0"/>
                                    </a:rPr>
                                    <m:t>𝑖</m:t>
                                  </m:r>
                                </m:sub>
                                <m:sup/>
                                <m:e>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rPr>
                                        <m:t>𝑖</m:t>
                                      </m:r>
                                    </m:sub>
                                  </m:sSub>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𝑖</m:t>
                                      </m:r>
                                      <m:r>
                                        <a:rPr lang="en-US" sz="2000" b="0" i="1" smtClean="0">
                                          <a:latin typeface="Cambria Math" panose="02040503050406030204" pitchFamily="18" charset="0"/>
                                        </a:rPr>
                                        <m:t> </m:t>
                                      </m:r>
                                    </m:sub>
                                  </m:sSub>
                                </m:e>
                              </m:nary>
                            </m:e>
                          </m:d>
                        </m:e>
                        <m:sub>
                          <m:r>
                            <a:rPr lang="en-US" sz="2000" i="1">
                              <a:latin typeface="Cambria Math" panose="02040503050406030204" pitchFamily="18" charset="0"/>
                            </a:rPr>
                            <m:t>2</m:t>
                          </m:r>
                        </m:sub>
                        <m:sup>
                          <m:r>
                            <a:rPr lang="en-US" sz="2000" i="1">
                              <a:latin typeface="Cambria Math" panose="02040503050406030204" pitchFamily="18" charset="0"/>
                            </a:rPr>
                            <m:t>2</m:t>
                          </m:r>
                        </m:sup>
                      </m:sSubSup>
                      <m:r>
                        <a:rPr lang="en-US" sz="2000" i="1">
                          <a:latin typeface="Cambria Math" panose="02040503050406030204" pitchFamily="18" charset="0"/>
                        </a:rPr>
                        <m:t>+ </m:t>
                      </m:r>
                      <m:sSubSup>
                        <m:sSubSupPr>
                          <m:ctrlPr>
                            <a:rPr lang="en-US" sz="2000" i="1">
                              <a:latin typeface="Cambria Math" panose="02040503050406030204" pitchFamily="18" charset="0"/>
                            </a:rPr>
                          </m:ctrlPr>
                        </m:sSubSupPr>
                        <m:e>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m:rPr>
                                      <m:sty m:val="p"/>
                                    </m:rPr>
                                    <a:rPr lang="en-US" sz="2000" i="0">
                                      <a:latin typeface="Cambria Math" panose="02040503050406030204" pitchFamily="18" charset="0"/>
                                    </a:rPr>
                                    <m:t>data</m:t>
                                  </m:r>
                                </m:sub>
                              </m:sSub>
                              <m:r>
                                <a:rPr lang="en-US" sz="2000" i="1">
                                  <a:latin typeface="Cambria Math" panose="02040503050406030204" pitchFamily="18" charset="0"/>
                                </a:rPr>
                                <m:t>−</m:t>
                              </m:r>
                              <m:nary>
                                <m:naryPr>
                                  <m:chr m:val="∑"/>
                                  <m:supHide m:val="on"/>
                                  <m:ctrlPr>
                                    <a:rPr lang="en-US" sz="2000" i="1">
                                      <a:latin typeface="Cambria Math" panose="02040503050406030204" pitchFamily="18" charset="0"/>
                                    </a:rPr>
                                  </m:ctrlPr>
                                </m:naryPr>
                                <m:sub>
                                  <m:r>
                                    <a:rPr lang="en-US" sz="2000" i="1">
                                      <a:latin typeface="Cambria Math" panose="02040503050406030204" pitchFamily="18" charset="0"/>
                                    </a:rPr>
                                    <m:t>𝑖𝑗</m:t>
                                  </m:r>
                                </m:sub>
                                <m:sup/>
                                <m:e>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𝑖𝑗</m:t>
                                      </m:r>
                                    </m:sub>
                                  </m:sSub>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𝑖𝑗</m:t>
                                      </m:r>
                                    </m:sub>
                                  </m:sSub>
                                </m:e>
                              </m:nary>
                              <m:r>
                                <a:rPr lang="en-US" sz="2000" b="0" i="1" smtClean="0">
                                  <a:latin typeface="Cambria Math" panose="02040503050406030204" pitchFamily="18" charset="0"/>
                                </a:rPr>
                                <m:t>  </m:t>
                              </m:r>
                            </m:e>
                          </m:d>
                        </m:e>
                        <m:sub>
                          <m:r>
                            <a:rPr lang="en-US" sz="2000" i="1">
                              <a:latin typeface="Cambria Math" panose="02040503050406030204" pitchFamily="18" charset="0"/>
                            </a:rPr>
                            <m:t>2</m:t>
                          </m:r>
                        </m:sub>
                        <m:sup>
                          <m:r>
                            <a:rPr lang="en-US" sz="2000" i="1">
                              <a:latin typeface="Cambria Math" panose="02040503050406030204" pitchFamily="18" charset="0"/>
                            </a:rPr>
                            <m:t>2</m:t>
                          </m:r>
                        </m:sup>
                      </m:sSubSup>
                    </m:oMath>
                  </m:oMathPara>
                </a14:m>
                <a:br>
                  <a:rPr lang="en-US" sz="2000" b="0" dirty="0"/>
                </a:br>
                <a:endParaRPr lang="en-US" sz="2000" b="0" dirty="0"/>
              </a:p>
              <a:p>
                <a:endParaRPr lang="en-US" sz="2000" dirty="0"/>
              </a:p>
              <a:p>
                <a:pPr/>
                <a:br>
                  <a:rPr lang="en-US" sz="2000" b="0" dirty="0"/>
                </a:br>
                <a14:m>
                  <m:oMathPara xmlns:m="http://schemas.openxmlformats.org/officeDocument/2006/math">
                    <m:oMathParaPr>
                      <m:jc m:val="left"/>
                    </m:oMathParaPr>
                    <m:oMath xmlns:m="http://schemas.openxmlformats.org/officeDocument/2006/math">
                      <m:r>
                        <a:rPr lang="en-US" sz="2000" b="0" i="0" smtClean="0">
                          <a:latin typeface="Cambria Math" panose="02040503050406030204" pitchFamily="18" charset="0"/>
                        </a:rPr>
                        <m:t>                                             </m:t>
                      </m:r>
                      <m:r>
                        <m:rPr>
                          <m:sty m:val="p"/>
                        </m:rPr>
                        <a:rPr lang="en-US" sz="2000" b="0" i="0" smtClean="0">
                          <a:latin typeface="Cambria Math" panose="02040503050406030204" pitchFamily="18" charset="0"/>
                        </a:rPr>
                        <m:t>such</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that</m:t>
                      </m:r>
                      <m:r>
                        <a:rPr lang="en-US" sz="2000" b="0" i="0" smtClean="0">
                          <a:latin typeface="Cambria Math" panose="02040503050406030204" pitchFamily="18" charset="0"/>
                        </a:rPr>
                        <m:t>  </m:t>
                      </m:r>
                    </m:oMath>
                  </m:oMathPara>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720649" y="1499292"/>
                <a:ext cx="10402171" cy="2904065"/>
              </a:xfrm>
              <a:prstGeom prst="rect">
                <a:avLst/>
              </a:prstGeom>
              <a:blipFill>
                <a:blip r:embed="rId5"/>
                <a:stretch>
                  <a:fillRect l="-586" t="-1261"/>
                </a:stretch>
              </a:blipFill>
            </p:spPr>
            <p:txBody>
              <a:bodyPr/>
              <a:lstStyle/>
              <a:p>
                <a:r>
                  <a:rPr lang="en-US">
                    <a:noFill/>
                  </a:rPr>
                  <a:t> </a:t>
                </a:r>
              </a:p>
            </p:txBody>
          </p:sp>
        </mc:Fallback>
      </mc:AlternateContent>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3806" y="3817119"/>
            <a:ext cx="4601217" cy="781159"/>
          </a:xfrm>
          <a:prstGeom prst="rect">
            <a:avLst/>
          </a:prstGeom>
        </p:spPr>
      </p:pic>
      <p:grpSp>
        <p:nvGrpSpPr>
          <p:cNvPr id="11" name="Group 10"/>
          <p:cNvGrpSpPr/>
          <p:nvPr/>
        </p:nvGrpSpPr>
        <p:grpSpPr>
          <a:xfrm>
            <a:off x="657226" y="5186362"/>
            <a:ext cx="12705478" cy="1062679"/>
            <a:chOff x="657226" y="5186362"/>
            <a:chExt cx="12705478" cy="1062679"/>
          </a:xfrm>
        </p:grpSpPr>
        <p:grpSp>
          <p:nvGrpSpPr>
            <p:cNvPr id="9" name="Group 8"/>
            <p:cNvGrpSpPr/>
            <p:nvPr/>
          </p:nvGrpSpPr>
          <p:grpSpPr>
            <a:xfrm>
              <a:off x="720649" y="5287944"/>
              <a:ext cx="12642055" cy="961097"/>
              <a:chOff x="720648" y="5287944"/>
              <a:chExt cx="11134725" cy="961097"/>
            </a:xfrm>
          </p:grpSpPr>
          <p:sp>
            <p:nvSpPr>
              <p:cNvPr id="7" name="TextBox 6"/>
              <p:cNvSpPr txBox="1"/>
              <p:nvPr/>
            </p:nvSpPr>
            <p:spPr>
              <a:xfrm>
                <a:off x="720648" y="5287944"/>
                <a:ext cx="11134725" cy="400110"/>
              </a:xfrm>
              <a:prstGeom prst="rect">
                <a:avLst/>
              </a:prstGeom>
              <a:noFill/>
            </p:spPr>
            <p:txBody>
              <a:bodyPr wrap="square" rtlCol="0">
                <a:spAutoFit/>
              </a:bodyPr>
              <a:lstStyle/>
              <a:p>
                <a:r>
                  <a:rPr lang="en-US" sz="2000" b="1" dirty="0"/>
                  <a:t>Structure-Preserving NN</a:t>
                </a:r>
                <a:r>
                  <a:rPr lang="en-US" sz="2000" dirty="0"/>
                  <a:t>	learn model that </a:t>
                </a:r>
                <a:r>
                  <a:rPr lang="en-US" sz="2000" b="1" dirty="0"/>
                  <a:t>preserves physics exactly </a:t>
                </a:r>
              </a:p>
            </p:txBody>
          </p:sp>
          <mc:AlternateContent xmlns:mc="http://schemas.openxmlformats.org/markup-compatibility/2006" xmlns:a14="http://schemas.microsoft.com/office/drawing/2010/main">
            <mc:Choice Requires="a14">
              <p:sp>
                <p:nvSpPr>
                  <p:cNvPr id="8" name="TextBox 7"/>
                  <p:cNvSpPr txBox="1"/>
                  <p:nvPr/>
                </p:nvSpPr>
                <p:spPr>
                  <a:xfrm>
                    <a:off x="3949100" y="5688054"/>
                    <a:ext cx="6210300" cy="56098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unc>
                            <m:funcPr>
                              <m:ctrlPr>
                                <a:rPr lang="en-US" b="0" i="1" smtClean="0">
                                  <a:latin typeface="Cambria Math" panose="02040503050406030204" pitchFamily="18" charset="0"/>
                                </a:rPr>
                              </m:ctrlPr>
                            </m:funcPr>
                            <m:fName>
                              <m:r>
                                <a:rPr lang="en-US" b="0" i="0" smtClean="0">
                                  <a:latin typeface="Cambria Math" panose="02040503050406030204" pitchFamily="18" charset="0"/>
                                </a:rPr>
                                <m:t> </m:t>
                              </m:r>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𝜉</m:t>
                                  </m:r>
                                </m:lim>
                              </m:limLow>
                              <m:r>
                                <a:rPr lang="en-US" b="0" i="0" smtClean="0">
                                  <a:latin typeface="Cambria Math" panose="02040503050406030204" pitchFamily="18" charset="0"/>
                                </a:rPr>
                                <m:t>  </m:t>
                              </m:r>
                            </m:fName>
                            <m:e>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𝜉</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𝑑𝑎𝑡𝑎</m:t>
                                          </m:r>
                                        </m:sub>
                                      </m:sSub>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e>
                          </m:func>
                          <m:r>
                            <a:rPr lang="en-US" b="0" i="0" smtClean="0">
                              <a:latin typeface="Cambria Math" panose="02040503050406030204" pitchFamily="18" charset="0"/>
                            </a:rPr>
                            <m:t>     </m:t>
                          </m:r>
                          <m:r>
                            <m:rPr>
                              <m:sty m:val="p"/>
                            </m:rPr>
                            <a:rPr lang="en-US">
                              <a:latin typeface="Cambria Math" panose="02040503050406030204" pitchFamily="18" charset="0"/>
                            </a:rPr>
                            <m:t>such</m:t>
                          </m:r>
                          <m:r>
                            <a:rPr lang="en-US">
                              <a:latin typeface="Cambria Math" panose="02040503050406030204" pitchFamily="18" charset="0"/>
                            </a:rPr>
                            <m:t> </m:t>
                          </m:r>
                          <m:r>
                            <m:rPr>
                              <m:sty m:val="p"/>
                            </m:rPr>
                            <a:rPr lang="en-US">
                              <a:latin typeface="Cambria Math" panose="02040503050406030204" pitchFamily="18" charset="0"/>
                            </a:rPr>
                            <m:t>that</m:t>
                          </m:r>
                          <m:r>
                            <a:rPr lang="en-US" b="1" i="1" smtClean="0">
                              <a:latin typeface="Cambria Math" panose="02040503050406030204" pitchFamily="18" charset="0"/>
                            </a:rPr>
                            <m:t>      </m:t>
                          </m:r>
                          <m:r>
                            <a:rPr lang="en-US" b="1" i="1">
                              <a:latin typeface="Cambria Math" panose="02040503050406030204" pitchFamily="18" charset="0"/>
                            </a:rPr>
                            <m:t>𝑳</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n-US">
                                      <a:latin typeface="Cambria Math" panose="02040503050406030204" pitchFamily="18" charset="0"/>
                                    </a:rPr>
                                    <m:t>NN</m:t>
                                  </m:r>
                                </m:e>
                                <m:sub>
                                  <m:r>
                                    <a:rPr lang="en-US" i="1">
                                      <a:latin typeface="Cambria Math" panose="02040503050406030204" pitchFamily="18" charset="0"/>
                                    </a:rPr>
                                    <m:t>𝜉</m:t>
                                  </m:r>
                                </m:sub>
                              </m:sSub>
                            </m:e>
                          </m:d>
                          <m:r>
                            <a:rPr lang="en-US" i="1">
                              <a:latin typeface="Cambria Math" panose="02040503050406030204" pitchFamily="18" charset="0"/>
                            </a:rPr>
                            <m:t>=</m:t>
                          </m:r>
                          <m:r>
                            <a:rPr lang="en-US" b="1" i="1">
                              <a:latin typeface="Cambria Math" panose="02040503050406030204" pitchFamily="18" charset="0"/>
                            </a:rPr>
                            <m:t>𝒇</m:t>
                          </m:r>
                        </m:oMath>
                      </m:oMathPara>
                    </a14:m>
                    <a:br>
                      <a:rPr lang="en-US" b="0" dirty="0"/>
                    </a:br>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3949100" y="5688054"/>
                    <a:ext cx="6210300" cy="560987"/>
                  </a:xfrm>
                  <a:prstGeom prst="rect">
                    <a:avLst/>
                  </a:prstGeom>
                  <a:blipFill>
                    <a:blip r:embed="rId7"/>
                    <a:stretch>
                      <a:fillRect b="-7609"/>
                    </a:stretch>
                  </a:blipFill>
                </p:spPr>
                <p:txBody>
                  <a:bodyPr/>
                  <a:lstStyle/>
                  <a:p>
                    <a:r>
                      <a:rPr lang="en-US">
                        <a:noFill/>
                      </a:rPr>
                      <a:t> </a:t>
                    </a:r>
                  </a:p>
                </p:txBody>
              </p:sp>
            </mc:Fallback>
          </mc:AlternateContent>
        </p:grpSp>
        <p:sp>
          <p:nvSpPr>
            <p:cNvPr id="10" name="Rectangle 9"/>
            <p:cNvSpPr/>
            <p:nvPr/>
          </p:nvSpPr>
          <p:spPr>
            <a:xfrm>
              <a:off x="657226" y="5186362"/>
              <a:ext cx="10779918" cy="106267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455211580"/>
      </p:ext>
    </p:extLst>
  </p:cSld>
  <p:clrMapOvr>
    <a:masterClrMapping/>
  </p:clrMapOvr>
  <mc:AlternateContent xmlns:mc="http://schemas.openxmlformats.org/markup-compatibility/2006" xmlns:p14="http://schemas.microsoft.com/office/powerpoint/2010/main">
    <mc:Choice Requires="p14">
      <p:transition p14:dur="0" advTm="51693"/>
    </mc:Choice>
    <mc:Fallback xmlns="">
      <p:transition advTm="5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t>Examples</a:t>
            </a:r>
          </a:p>
        </p:txBody>
      </p:sp>
      <p:sp>
        <p:nvSpPr>
          <p:cNvPr id="5" name="Rectangle 4"/>
          <p:cNvSpPr/>
          <p:nvPr/>
        </p:nvSpPr>
        <p:spPr>
          <a:xfrm>
            <a:off x="3057525" y="-64294"/>
            <a:ext cx="6343650" cy="1743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55925" y="4274344"/>
            <a:ext cx="6343650" cy="2847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45397789"/>
      </p:ext>
    </p:extLst>
  </p:cSld>
  <p:clrMapOvr>
    <a:masterClrMapping/>
  </p:clrMapOvr>
  <mc:AlternateContent xmlns:mc="http://schemas.openxmlformats.org/markup-compatibility/2006" xmlns:p14="http://schemas.microsoft.com/office/powerpoint/2010/main">
    <mc:Choice Requires="p14">
      <p:transition p14:dur="0" advTm="1992"/>
    </mc:Choice>
    <mc:Fallback xmlns="">
      <p:transition advTm="1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extBox 16"/>
              <p:cNvSpPr txBox="1"/>
              <p:nvPr/>
            </p:nvSpPr>
            <p:spPr>
              <a:xfrm>
                <a:off x="8960048" y="1194927"/>
                <a:ext cx="2870001" cy="4524315"/>
              </a:xfrm>
              <a:prstGeom prst="rect">
                <a:avLst/>
              </a:prstGeom>
              <a:noFill/>
            </p:spPr>
            <p:txBody>
              <a:bodyPr wrap="square" rtlCol="0">
                <a:spAutoFit/>
              </a:bodyPr>
              <a:lstStyle/>
              <a:p>
                <a:r>
                  <a:rPr lang="en-US" b="1" dirty="0"/>
                  <a:t>Problem 2</a:t>
                </a:r>
              </a:p>
              <a:p>
                <a:r>
                  <a:rPr lang="en-US" dirty="0"/>
                  <a:t>Battery Problem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𝑓</m:t>
                      </m:r>
                      <m:r>
                        <a:rPr lang="en-US" b="0" i="1" smtClean="0">
                          <a:latin typeface="Cambria Math" panose="02040503050406030204" pitchFamily="18" charset="0"/>
                        </a:rPr>
                        <m:t>=0</m:t>
                      </m:r>
                    </m:oMath>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Γ</m:t>
                          </m:r>
                        </m:e>
                        <m:sub>
                          <m:r>
                            <a:rPr lang="en-US" b="0" i="1" smtClean="0">
                              <a:latin typeface="Cambria Math" panose="02040503050406030204" pitchFamily="18" charset="0"/>
                            </a:rPr>
                            <m:t>𝐷</m:t>
                          </m:r>
                        </m:sub>
                      </m:sSub>
                      <m:r>
                        <a:rPr lang="en-US" b="0" i="1" smtClean="0">
                          <a:latin typeface="Cambria Math" panose="02040503050406030204" pitchFamily="18" charset="0"/>
                        </a:rPr>
                        <m:t>=</m:t>
                      </m:r>
                      <m:r>
                        <a:rPr lang="en-US" b="0" i="1" smtClean="0">
                          <a:latin typeface="Cambria Math" panose="02040503050406030204" pitchFamily="18" charset="0"/>
                        </a:rPr>
                        <m:t>𝜕</m:t>
                      </m:r>
                      <m:r>
                        <m:rPr>
                          <m:sty m:val="p"/>
                        </m:rPr>
                        <a:rPr lang="en-US" b="0" i="0" smtClean="0">
                          <a:latin typeface="Cambria Math" panose="02040503050406030204" pitchFamily="18" charset="0"/>
                        </a:rPr>
                        <m:t>Ω</m:t>
                      </m:r>
                    </m:oMath>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𝐷</m:t>
                          </m:r>
                        </m:sub>
                      </m:sSub>
                      <m:r>
                        <a:rPr lang="en-US" b="0" i="1" smtClean="0">
                          <a:latin typeface="Cambria Math" panose="02040503050406030204" pitchFamily="18" charset="0"/>
                        </a:rPr>
                        <m:t>=1−</m:t>
                      </m:r>
                      <m:r>
                        <a:rPr lang="en-US" b="0" i="1" smtClean="0">
                          <a:latin typeface="Cambria Math" panose="02040503050406030204" pitchFamily="18" charset="0"/>
                        </a:rPr>
                        <m:t>𝑥</m:t>
                      </m:r>
                      <m:r>
                        <a:rPr lang="en-US" b="0" i="1" smtClean="0">
                          <a:latin typeface="Cambria Math" panose="02040503050406030204" pitchFamily="18" charset="0"/>
                        </a:rPr>
                        <m:t> </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8960048" y="1194927"/>
                <a:ext cx="2870001" cy="4524315"/>
              </a:xfrm>
              <a:prstGeom prst="rect">
                <a:avLst/>
              </a:prstGeom>
              <a:blipFill>
                <a:blip r:embed="rId4"/>
                <a:stretch>
                  <a:fillRect l="-1911" t="-674"/>
                </a:stretch>
              </a:blipFill>
            </p:spPr>
            <p:txBody>
              <a:bodyPr/>
              <a:lstStyle/>
              <a:p>
                <a:r>
                  <a:rPr lang="en-US">
                    <a:noFill/>
                  </a:rPr>
                  <a:t> </a:t>
                </a:r>
              </a:p>
            </p:txBody>
          </p:sp>
        </mc:Fallback>
      </mc:AlternateContent>
      <p:sp>
        <p:nvSpPr>
          <p:cNvPr id="2" name="Title 1"/>
          <p:cNvSpPr>
            <a:spLocks noGrp="1"/>
          </p:cNvSpPr>
          <p:nvPr>
            <p:ph type="title"/>
          </p:nvPr>
        </p:nvSpPr>
        <p:spPr>
          <a:xfrm>
            <a:off x="720649" y="428098"/>
            <a:ext cx="11015944" cy="447391"/>
          </a:xfrm>
        </p:spPr>
        <p:txBody>
          <a:bodyPr/>
          <a:lstStyle/>
          <a:p>
            <a:r>
              <a:rPr lang="en-US" dirty="0"/>
              <a:t>Examples 1&amp;2: Mixed-Formulation Poisson Problems</a:t>
            </a:r>
          </a:p>
        </p:txBody>
      </p:sp>
      <mc:AlternateContent xmlns:mc="http://schemas.openxmlformats.org/markup-compatibility/2006" xmlns:a14="http://schemas.microsoft.com/office/drawing/2010/main">
        <mc:Choice Requires="a14">
          <p:sp>
            <p:nvSpPr>
              <p:cNvPr id="6" name="TextBox 5"/>
              <p:cNvSpPr txBox="1"/>
              <p:nvPr/>
            </p:nvSpPr>
            <p:spPr>
              <a:xfrm>
                <a:off x="720649" y="2022997"/>
                <a:ext cx="3687045" cy="2627129"/>
              </a:xfrm>
              <a:prstGeom prst="rect">
                <a:avLst/>
              </a:prstGeom>
              <a:noFill/>
            </p:spPr>
            <p:txBody>
              <a:bodyPr wrap="square" rtlCol="0">
                <a:spAutoFit/>
              </a:bodyPr>
              <a:lstStyle/>
              <a:p>
                <a:r>
                  <a:rPr lang="en-US" sz="2000" b="1" dirty="0"/>
                  <a:t>Problem Statement</a:t>
                </a:r>
              </a:p>
              <a:p>
                <a:r>
                  <a:rPr lang="en-US" sz="2000" dirty="0"/>
                  <a:t>Find </a:t>
                </a:r>
                <a14:m>
                  <m:oMath xmlns:m="http://schemas.openxmlformats.org/officeDocument/2006/math">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𝑝</m:t>
                        </m:r>
                        <m:r>
                          <a:rPr lang="en-US" sz="2000" b="0" i="1" smtClean="0">
                            <a:latin typeface="Cambria Math" panose="02040503050406030204" pitchFamily="18" charset="0"/>
                          </a:rPr>
                          <m:t>,</m:t>
                        </m:r>
                        <m:r>
                          <a:rPr lang="en-US" sz="2000" b="1" i="1" smtClean="0">
                            <a:latin typeface="Cambria Math" panose="02040503050406030204" pitchFamily="18" charset="0"/>
                          </a:rPr>
                          <m:t>𝑭</m:t>
                        </m:r>
                      </m:e>
                    </m:d>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𝐶</m:t>
                        </m:r>
                      </m:e>
                      <m:sup>
                        <m:r>
                          <a:rPr lang="en-US" sz="2000" b="0" i="1" smtClean="0">
                            <a:latin typeface="Cambria Math" panose="02040503050406030204" pitchFamily="18" charset="0"/>
                          </a:rPr>
                          <m:t>0</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𝐶</m:t>
                        </m:r>
                      </m:e>
                      <m:sup>
                        <m:r>
                          <a:rPr lang="en-US" sz="2000" b="0" i="1" smtClean="0">
                            <a:latin typeface="Cambria Math" panose="02040503050406030204" pitchFamily="18" charset="0"/>
                          </a:rPr>
                          <m:t>1</m:t>
                        </m:r>
                      </m:sup>
                    </m:sSup>
                  </m:oMath>
                </a14:m>
                <a:r>
                  <a:rPr lang="en-US" sz="2000" dirty="0"/>
                  <a:t> such that</a:t>
                </a:r>
              </a:p>
              <a:p>
                <a:endParaRPr lang="en-US" sz="2000" dirty="0"/>
              </a:p>
              <a:p>
                <a:pPr/>
                <a14:m>
                  <m:oMathPara xmlns:m="http://schemas.openxmlformats.org/officeDocument/2006/math">
                    <m:oMathParaPr>
                      <m:jc m:val="centerGroup"/>
                    </m:oMathParaPr>
                    <m:oMath xmlns:m="http://schemas.openxmlformats.org/officeDocument/2006/math">
                      <m:f>
                        <m:fPr>
                          <m:type m:val="noBar"/>
                          <m:ctrlPr>
                            <a:rPr lang="en-US" sz="2000" i="1">
                              <a:latin typeface="Cambria Math" panose="02040503050406030204" pitchFamily="18" charset="0"/>
                            </a:rPr>
                          </m:ctrlPr>
                        </m:fPr>
                        <m:num>
                          <m:r>
                            <a:rPr lang="en-US" sz="2000" b="0" i="1" smtClean="0">
                              <a:latin typeface="Cambria Math" panose="02040503050406030204" pitchFamily="18" charset="0"/>
                            </a:rPr>
                            <m:t>      </m:t>
                          </m:r>
                          <m:r>
                            <a:rPr lang="en-US" sz="2000" b="1" i="1">
                              <a:latin typeface="Cambria Math" panose="02040503050406030204" pitchFamily="18" charset="0"/>
                            </a:rPr>
                            <m:t>𝑭</m:t>
                          </m:r>
                          <m:r>
                            <a:rPr lang="en-US" sz="2000" i="1">
                              <a:latin typeface="Cambria Math" panose="02040503050406030204" pitchFamily="18" charset="0"/>
                            </a:rPr>
                            <m:t> −</m:t>
                          </m:r>
                          <m:r>
                            <a:rPr lang="en-US" sz="2000">
                              <a:latin typeface="Cambria Math" panose="02040503050406030204" pitchFamily="18" charset="0"/>
                            </a:rPr>
                            <m:t> </m:t>
                          </m:r>
                          <m:r>
                            <a:rPr lang="en-US" sz="2000">
                              <a:latin typeface="Cambria Math" panose="02040503050406030204" pitchFamily="18" charset="0"/>
                            </a:rPr>
                            <m:t>𝛻</m:t>
                          </m:r>
                          <m:r>
                            <a:rPr lang="en-US" sz="2000" i="1">
                              <a:latin typeface="Cambria Math" panose="02040503050406030204" pitchFamily="18" charset="0"/>
                            </a:rPr>
                            <m:t>𝑝</m:t>
                          </m:r>
                        </m:num>
                        <m:den>
                          <m:r>
                            <a:rPr lang="en-US" sz="2000" b="0" i="1">
                              <a:latin typeface="Cambria Math" panose="02040503050406030204" pitchFamily="18" charset="0"/>
                            </a:rPr>
                            <m:t>     </m:t>
                          </m:r>
                          <m:r>
                            <a:rPr lang="en-US" sz="2000" i="1">
                              <a:latin typeface="Cambria Math" panose="02040503050406030204" pitchFamily="18" charset="0"/>
                            </a:rPr>
                            <m:t> </m:t>
                          </m:r>
                          <m:r>
                            <a:rPr lang="en-US" sz="2000">
                              <a:latin typeface="Cambria Math" panose="02040503050406030204" pitchFamily="18" charset="0"/>
                            </a:rPr>
                            <m:t>𝛻</m:t>
                          </m:r>
                          <m:r>
                            <a:rPr lang="en-US" sz="2000" i="1">
                              <a:latin typeface="Cambria Math" panose="02040503050406030204" pitchFamily="18" charset="0"/>
                            </a:rPr>
                            <m:t>⋅</m:t>
                          </m:r>
                          <m:r>
                            <a:rPr lang="en-US" sz="2000" b="0" i="1" smtClean="0">
                              <a:latin typeface="Cambria Math" panose="02040503050406030204" pitchFamily="18" charset="0"/>
                            </a:rPr>
                            <m:t>(</m:t>
                          </m:r>
                          <m:r>
                            <a:rPr lang="en-US" sz="2000" b="0" i="1" smtClean="0">
                              <a:latin typeface="Cambria Math" panose="02040503050406030204" pitchFamily="18" charset="0"/>
                            </a:rPr>
                            <m:t>𝜅</m:t>
                          </m:r>
                          <m:r>
                            <a:rPr lang="en-US" sz="2000" b="1" i="1" smtClean="0">
                              <a:latin typeface="Cambria Math" panose="02040503050406030204" pitchFamily="18" charset="0"/>
                            </a:rPr>
                            <m:t> </m:t>
                          </m:r>
                          <m:r>
                            <a:rPr lang="en-US" sz="2000" b="1" i="1">
                              <a:latin typeface="Cambria Math" panose="02040503050406030204" pitchFamily="18" charset="0"/>
                            </a:rPr>
                            <m:t>𝑭</m:t>
                          </m:r>
                          <m:r>
                            <a:rPr lang="en-US" sz="2000" b="1" i="1" smtClean="0">
                              <a:latin typeface="Cambria Math" panose="02040503050406030204" pitchFamily="18" charset="0"/>
                            </a:rPr>
                            <m:t>)</m:t>
                          </m:r>
                        </m:den>
                      </m:f>
                      <m:r>
                        <a:rPr lang="en-US" sz="2000" b="0" i="1" smtClean="0">
                          <a:latin typeface="Cambria Math" panose="02040503050406030204" pitchFamily="18" charset="0"/>
                        </a:rPr>
                        <m:t> </m:t>
                      </m:r>
                      <m:f>
                        <m:fPr>
                          <m:type m:val="noBar"/>
                          <m:ctrlPr>
                            <a:rPr lang="en-US" sz="2000" i="1">
                              <a:latin typeface="Cambria Math" panose="02040503050406030204" pitchFamily="18" charset="0"/>
                            </a:rPr>
                          </m:ctrlPr>
                        </m:fPr>
                        <m:num>
                          <m:r>
                            <a:rPr lang="en-US" sz="2000" i="1">
                              <a:latin typeface="Cambria Math" panose="02040503050406030204" pitchFamily="18" charset="0"/>
                            </a:rPr>
                            <m:t>=</m:t>
                          </m:r>
                        </m:num>
                        <m:den>
                          <m:r>
                            <a:rPr lang="en-US" sz="2000" i="1">
                              <a:latin typeface="Cambria Math" panose="02040503050406030204" pitchFamily="18" charset="0"/>
                            </a:rPr>
                            <m:t>=</m:t>
                          </m:r>
                        </m:den>
                      </m:f>
                      <m:r>
                        <a:rPr lang="en-US" sz="2000" i="1">
                          <a:latin typeface="Cambria Math" panose="02040503050406030204" pitchFamily="18" charset="0"/>
                        </a:rPr>
                        <m:t> </m:t>
                      </m:r>
                      <m:f>
                        <m:fPr>
                          <m:type m:val="noBar"/>
                          <m:ctrlPr>
                            <a:rPr lang="en-US" sz="2000" i="1">
                              <a:latin typeface="Cambria Math" panose="02040503050406030204" pitchFamily="18" charset="0"/>
                            </a:rPr>
                          </m:ctrlPr>
                        </m:fPr>
                        <m:num>
                          <m:r>
                            <a:rPr lang="en-US" sz="2000" b="0" i="1" smtClean="0">
                              <a:latin typeface="Cambria Math" panose="02040503050406030204" pitchFamily="18" charset="0"/>
                            </a:rPr>
                            <m:t> </m:t>
                          </m:r>
                          <m:r>
                            <a:rPr lang="en-US" sz="2000" b="1" i="1">
                              <a:latin typeface="Cambria Math" panose="02040503050406030204" pitchFamily="18" charset="0"/>
                            </a:rPr>
                            <m:t>𝟎</m:t>
                          </m:r>
                          <m:r>
                            <a:rPr lang="en-US" sz="2000" i="1">
                              <a:latin typeface="Cambria Math" panose="02040503050406030204" pitchFamily="18" charset="0"/>
                            </a:rPr>
                            <m:t>    </m:t>
                          </m:r>
                          <m:r>
                            <m:rPr>
                              <m:sty m:val="p"/>
                            </m:rPr>
                            <a:rPr lang="en-US" sz="2000">
                              <a:latin typeface="Cambria Math" panose="02040503050406030204" pitchFamily="18" charset="0"/>
                            </a:rPr>
                            <m:t>in</m:t>
                          </m:r>
                          <m:r>
                            <a:rPr lang="en-US" sz="2000">
                              <a:latin typeface="Cambria Math" panose="02040503050406030204" pitchFamily="18" charset="0"/>
                            </a:rPr>
                            <m:t> </m:t>
                          </m:r>
                          <m:r>
                            <m:rPr>
                              <m:sty m:val="p"/>
                            </m:rPr>
                            <a:rPr lang="en-US" sz="2000">
                              <a:latin typeface="Cambria Math" panose="02040503050406030204" pitchFamily="18" charset="0"/>
                            </a:rPr>
                            <m:t>Ω</m:t>
                          </m:r>
                        </m:num>
                        <m:den>
                          <m:r>
                            <a:rPr lang="en-US" sz="2000" b="0" i="1" smtClean="0">
                              <a:latin typeface="Cambria Math" panose="02040503050406030204" pitchFamily="18" charset="0"/>
                            </a:rPr>
                            <m:t> </m:t>
                          </m:r>
                          <m:r>
                            <a:rPr lang="en-US" sz="2000" i="1">
                              <a:latin typeface="Cambria Math" panose="02040503050406030204" pitchFamily="18" charset="0"/>
                            </a:rPr>
                            <m:t>𝑓</m:t>
                          </m:r>
                          <m:r>
                            <a:rPr lang="en-US" sz="2000" i="1">
                              <a:latin typeface="Cambria Math" panose="02040503050406030204" pitchFamily="18" charset="0"/>
                            </a:rPr>
                            <m:t>    </m:t>
                          </m:r>
                          <m:r>
                            <m:rPr>
                              <m:sty m:val="p"/>
                            </m:rPr>
                            <a:rPr lang="en-US" sz="2000">
                              <a:latin typeface="Cambria Math" panose="02040503050406030204" pitchFamily="18" charset="0"/>
                            </a:rPr>
                            <m:t>in</m:t>
                          </m:r>
                          <m:r>
                            <a:rPr lang="en-US" sz="2000" i="1">
                              <a:latin typeface="Cambria Math" panose="02040503050406030204" pitchFamily="18" charset="0"/>
                            </a:rPr>
                            <m:t> </m:t>
                          </m:r>
                          <m:r>
                            <m:rPr>
                              <m:sty m:val="p"/>
                            </m:rPr>
                            <a:rPr lang="en-US" sz="2000">
                              <a:latin typeface="Cambria Math" panose="02040503050406030204" pitchFamily="18" charset="0"/>
                            </a:rPr>
                            <m:t>Ω</m:t>
                          </m:r>
                        </m:den>
                      </m:f>
                    </m:oMath>
                  </m:oMathPara>
                </a14:m>
                <a:endParaRPr lang="en-US" sz="2000" dirty="0">
                  <a:latin typeface="Cambria Math" panose="02040503050406030204" pitchFamily="18" charset="0"/>
                </a:endParaRPr>
              </a:p>
              <a:p>
                <a:pPr/>
                <a:br>
                  <a:rPr lang="en-US" sz="500"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sz="2000" b="0" i="0" smtClean="0">
                          <a:latin typeface="Cambria Math" panose="02040503050406030204" pitchFamily="18" charset="0"/>
                        </a:rPr>
                        <m:t>                </m:t>
                      </m:r>
                      <m:m>
                        <m:mPr>
                          <m:mcs>
                            <m:mc>
                              <m:mcPr>
                                <m:count m:val="1"/>
                                <m:mcJc m:val="center"/>
                              </m:mcPr>
                            </m:mc>
                          </m:mcs>
                          <m:ctrlPr>
                            <a:rPr lang="en-US" sz="2000" i="1" smtClean="0">
                              <a:latin typeface="Cambria Math" panose="02040503050406030204" pitchFamily="18" charset="0"/>
                            </a:rPr>
                          </m:ctrlPr>
                        </m:mPr>
                        <m:mr>
                          <m:e>
                            <m:r>
                              <m:rPr>
                                <m:brk m:alnAt="7"/>
                              </m:rPr>
                              <a:rPr lang="en-US" sz="2000" b="1" i="1" smtClean="0">
                                <a:latin typeface="Cambria Math" panose="02040503050406030204" pitchFamily="18" charset="0"/>
                              </a:rPr>
                              <m:t>𝑭</m:t>
                            </m:r>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𝑛</m:t>
                                </m:r>
                              </m:e>
                            </m:acc>
                          </m:e>
                        </m:mr>
                        <m:mr>
                          <m:e>
                            <m:r>
                              <a:rPr lang="en-US" sz="2000" b="0" i="1" smtClean="0">
                                <a:latin typeface="Cambria Math" panose="02040503050406030204" pitchFamily="18" charset="0"/>
                              </a:rPr>
                              <m:t>      </m:t>
                            </m:r>
                            <m:r>
                              <a:rPr lang="en-US" sz="2000" b="0" i="1" smtClean="0">
                                <a:latin typeface="Cambria Math" panose="02040503050406030204" pitchFamily="18" charset="0"/>
                              </a:rPr>
                              <m:t>𝑝</m:t>
                            </m:r>
                          </m:e>
                        </m:mr>
                      </m:m>
                      <m:r>
                        <a:rPr lang="en-US" sz="2000" b="0" i="1" smtClean="0">
                          <a:latin typeface="Cambria Math" panose="02040503050406030204" pitchFamily="18" charset="0"/>
                        </a:rPr>
                        <m:t>  </m:t>
                      </m:r>
                      <m:m>
                        <m:mPr>
                          <m:mcs>
                            <m:mc>
                              <m:mcPr>
                                <m:count m:val="1"/>
                                <m:mcJc m:val="center"/>
                              </m:mcPr>
                            </m:mc>
                          </m:mcs>
                          <m:ctrlPr>
                            <a:rPr lang="en-US" sz="2000" b="0" i="1" smtClean="0">
                              <a:latin typeface="Cambria Math" panose="02040503050406030204" pitchFamily="18" charset="0"/>
                            </a:rPr>
                          </m:ctrlPr>
                        </m:mPr>
                        <m:mr>
                          <m:e>
                            <m:r>
                              <m:rPr>
                                <m:brk m:alnAt="7"/>
                              </m:rPr>
                              <a:rPr lang="en-US" sz="2000" b="0" i="1" smtClean="0">
                                <a:latin typeface="Cambria Math" panose="02040503050406030204" pitchFamily="18" charset="0"/>
                              </a:rPr>
                              <m:t>=</m:t>
                            </m:r>
                          </m:e>
                        </m:mr>
                        <m:mr>
                          <m:e>
                            <m:r>
                              <a:rPr lang="en-US" sz="2000" b="0" i="1" smtClean="0">
                                <a:latin typeface="Cambria Math" panose="02040503050406030204" pitchFamily="18" charset="0"/>
                              </a:rPr>
                              <m:t>=</m:t>
                            </m:r>
                          </m:e>
                        </m:mr>
                      </m:m>
                      <m:r>
                        <a:rPr lang="en-US" sz="2000" b="0" i="1" smtClean="0">
                          <a:latin typeface="Cambria Math" panose="02040503050406030204" pitchFamily="18" charset="0"/>
                        </a:rPr>
                        <m:t> </m:t>
                      </m:r>
                      <m:m>
                        <m:mPr>
                          <m:mcs>
                            <m:mc>
                              <m:mcPr>
                                <m:count m:val="1"/>
                                <m:mcJc m:val="center"/>
                              </m:mcPr>
                            </m:mc>
                          </m:mcs>
                          <m:ctrlPr>
                            <a:rPr lang="en-US" sz="2000" b="0" i="1" smtClean="0">
                              <a:latin typeface="Cambria Math" panose="02040503050406030204" pitchFamily="18" charset="0"/>
                            </a:rPr>
                          </m:ctrlPr>
                        </m:mPr>
                        <m:mr>
                          <m:e>
                            <m:sSub>
                              <m:sSubPr>
                                <m:ctrlPr>
                                  <a:rPr lang="en-US" sz="2000" b="0" i="1" smtClean="0">
                                    <a:latin typeface="Cambria Math" panose="02040503050406030204" pitchFamily="18" charset="0"/>
                                  </a:rPr>
                                </m:ctrlPr>
                              </m:sSubPr>
                              <m:e>
                                <m:r>
                                  <m:rPr>
                                    <m:brk m:alnAt="7"/>
                                  </m:rPr>
                                  <a:rPr lang="en-US" sz="2000" b="0" i="1" smtClean="0">
                                    <a:latin typeface="Cambria Math" panose="02040503050406030204" pitchFamily="18" charset="0"/>
                                  </a:rPr>
                                  <m:t>𝑔</m:t>
                                </m:r>
                              </m:e>
                              <m:sub>
                                <m:r>
                                  <m:rPr>
                                    <m:brk m:alnAt="7"/>
                                  </m:rPr>
                                  <a:rPr lang="en-US" sz="2000" b="0" i="1" smtClean="0">
                                    <a:latin typeface="Cambria Math" panose="02040503050406030204" pitchFamily="18" charset="0"/>
                                  </a:rPr>
                                  <m:t>𝑁</m:t>
                                </m:r>
                              </m:sub>
                            </m:sSub>
                            <m:r>
                              <m:rPr>
                                <m:brk m:alnAt="7"/>
                              </m:rPr>
                              <a:rPr lang="en-US" sz="2000" b="0" i="1" smtClean="0">
                                <a:latin typeface="Cambria Math" panose="02040503050406030204" pitchFamily="18" charset="0"/>
                              </a:rPr>
                              <m:t> </m:t>
                            </m:r>
                            <m:r>
                              <a:rPr lang="en-US" sz="2000" b="0" i="1" smtClean="0">
                                <a:latin typeface="Cambria Math" panose="02040503050406030204" pitchFamily="18" charset="0"/>
                              </a:rPr>
                              <m:t> </m:t>
                            </m:r>
                            <m:r>
                              <m:rPr>
                                <m:brk m:alnAt="7"/>
                              </m:rPr>
                              <a:rPr lang="en-US" sz="2000" b="0" i="0" smtClean="0">
                                <a:latin typeface="Cambria Math" panose="02040503050406030204" pitchFamily="18" charset="0"/>
                              </a:rPr>
                              <m:t> </m:t>
                            </m:r>
                            <m:r>
                              <m:rPr>
                                <m:sty m:val="p"/>
                              </m:rPr>
                              <a:rPr lang="en-US" sz="2000" b="0" i="0" smtClean="0">
                                <a:latin typeface="Cambria Math" panose="02040503050406030204" pitchFamily="18" charset="0"/>
                              </a:rPr>
                              <m:t>on</m:t>
                            </m:r>
                            <m:r>
                              <a:rPr lang="en-US" sz="2000" b="0" i="0" smtClean="0">
                                <a:latin typeface="Cambria Math" panose="02040503050406030204" pitchFamily="18" charset="0"/>
                              </a:rPr>
                              <m:t> </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Γ</m:t>
                                </m:r>
                              </m:e>
                              <m:sub>
                                <m:r>
                                  <a:rPr lang="en-US" sz="2000" b="0" i="1" smtClean="0">
                                    <a:latin typeface="Cambria Math" panose="02040503050406030204" pitchFamily="18" charset="0"/>
                                  </a:rPr>
                                  <m:t>𝑁</m:t>
                                </m:r>
                              </m:sub>
                            </m:sSub>
                          </m:e>
                        </m:mr>
                        <m:m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𝑔</m:t>
                                </m:r>
                              </m:e>
                              <m:sub>
                                <m:r>
                                  <a:rPr lang="en-US" sz="2000" b="0" i="1" smtClean="0">
                                    <a:latin typeface="Cambria Math" panose="02040503050406030204" pitchFamily="18" charset="0"/>
                                  </a:rPr>
                                  <m:t>𝐷</m:t>
                                </m:r>
                              </m:sub>
                            </m:sSub>
                            <m:r>
                              <a:rPr lang="en-US" sz="2000" b="0" i="1" smtClean="0">
                                <a:latin typeface="Cambria Math" panose="02040503050406030204" pitchFamily="18" charset="0"/>
                              </a:rPr>
                              <m:t>   </m:t>
                            </m:r>
                            <m:r>
                              <m:rPr>
                                <m:sty m:val="p"/>
                              </m:rPr>
                              <a:rPr lang="en-US" sz="2000" b="0" i="0" smtClean="0">
                                <a:latin typeface="Cambria Math" panose="02040503050406030204" pitchFamily="18" charset="0"/>
                              </a:rPr>
                              <m:t>on</m:t>
                            </m:r>
                            <m:r>
                              <a:rPr lang="en-US" sz="2000" b="0" i="0" smtClean="0">
                                <a:latin typeface="Cambria Math" panose="02040503050406030204" pitchFamily="18" charset="0"/>
                              </a:rPr>
                              <m:t> </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Γ</m:t>
                                </m:r>
                              </m:e>
                              <m:sub>
                                <m:r>
                                  <a:rPr lang="en-US" sz="2000" b="0" i="1" smtClean="0">
                                    <a:latin typeface="Cambria Math" panose="02040503050406030204" pitchFamily="18" charset="0"/>
                                  </a:rPr>
                                  <m:t>𝐷</m:t>
                                </m:r>
                              </m:sub>
                            </m:sSub>
                          </m:e>
                        </m:mr>
                      </m:m>
                    </m:oMath>
                  </m:oMathPara>
                </a14:m>
                <a:br>
                  <a:rPr lang="en-US" sz="2000" dirty="0">
                    <a:latin typeface="Cambria Math" panose="02040503050406030204" pitchFamily="18" charset="0"/>
                  </a:rPr>
                </a:br>
                <a:endParaRPr lang="en-US" sz="2000" dirty="0">
                  <a:latin typeface="Cambria Math" panose="02040503050406030204" pitchFamily="18" charset="0"/>
                </a:endParaRPr>
              </a:p>
              <a:p>
                <a:endParaRPr lang="en-US" sz="2000" dirty="0">
                  <a:latin typeface="Cambria Math" panose="020405030504060302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720649" y="2022997"/>
                <a:ext cx="3687045" cy="2627129"/>
              </a:xfrm>
              <a:prstGeom prst="rect">
                <a:avLst/>
              </a:prstGeom>
              <a:blipFill>
                <a:blip r:embed="rId5"/>
                <a:stretch>
                  <a:fillRect l="-1653" t="-1392" r="-1818"/>
                </a:stretch>
              </a:blipFill>
            </p:spPr>
            <p:txBody>
              <a:bodyPr/>
              <a:lstStyle/>
              <a:p>
                <a:r>
                  <a:rPr lang="en-US">
                    <a:noFill/>
                  </a:rPr>
                  <a:t> </a:t>
                </a:r>
              </a:p>
            </p:txBody>
          </p:sp>
        </mc:Fallback>
      </mc:AlternateContent>
      <p:grpSp>
        <p:nvGrpSpPr>
          <p:cNvPr id="14" name="Group 13"/>
          <p:cNvGrpSpPr/>
          <p:nvPr/>
        </p:nvGrpSpPr>
        <p:grpSpPr>
          <a:xfrm>
            <a:off x="5929313" y="2127897"/>
            <a:ext cx="2164973" cy="2196051"/>
            <a:chOff x="6265069" y="2000250"/>
            <a:chExt cx="2357437" cy="2171700"/>
          </a:xfrm>
        </p:grpSpPr>
        <p:sp>
          <p:nvSpPr>
            <p:cNvPr id="7" name="Rectangle 6"/>
            <p:cNvSpPr/>
            <p:nvPr/>
          </p:nvSpPr>
          <p:spPr>
            <a:xfrm>
              <a:off x="6265069" y="2000250"/>
              <a:ext cx="2357437" cy="21717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65069" y="2000250"/>
              <a:ext cx="2357437" cy="45005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65069" y="2453880"/>
              <a:ext cx="2357437" cy="41790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65069" y="2871786"/>
              <a:ext cx="2357437" cy="4429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65069" y="3736180"/>
              <a:ext cx="2357437" cy="43576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65069" y="3314700"/>
              <a:ext cx="2357437" cy="41790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3" name="TextBox 12"/>
              <p:cNvSpPr txBox="1"/>
              <p:nvPr/>
            </p:nvSpPr>
            <p:spPr>
              <a:xfrm>
                <a:off x="5929313" y="1151158"/>
                <a:ext cx="2478882" cy="5131598"/>
              </a:xfrm>
              <a:prstGeom prst="rect">
                <a:avLst/>
              </a:prstGeom>
              <a:noFill/>
            </p:spPr>
            <p:txBody>
              <a:bodyPr wrap="square" rtlCol="0">
                <a:spAutoFit/>
              </a:bodyPr>
              <a:lstStyle/>
              <a:p>
                <a:r>
                  <a:rPr lang="en-US" b="1" dirty="0"/>
                  <a:t>Problem 1</a:t>
                </a:r>
              </a:p>
              <a:p>
                <a:r>
                  <a:rPr lang="en-US" dirty="0"/>
                  <a:t>Five Strip Problem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𝑓</m:t>
                      </m:r>
                      <m:r>
                        <a:rPr lang="en-US" b="0" i="1" smtClean="0">
                          <a:latin typeface="Cambria Math" panose="02040503050406030204" pitchFamily="18" charset="0"/>
                        </a:rPr>
                        <m:t>=0</m:t>
                      </m:r>
                    </m:oMath>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Γ</m:t>
                          </m:r>
                        </m:e>
                        <m:sub>
                          <m:r>
                            <a:rPr lang="en-US" b="0" i="1" smtClean="0">
                              <a:latin typeface="Cambria Math" panose="02040503050406030204" pitchFamily="18" charset="0"/>
                            </a:rPr>
                            <m:t>𝑁</m:t>
                          </m:r>
                        </m:sub>
                      </m:sSub>
                      <m:r>
                        <a:rPr lang="en-US" b="0" i="1" smtClean="0">
                          <a:latin typeface="Cambria Math" panose="02040503050406030204" pitchFamily="18" charset="0"/>
                        </a:rPr>
                        <m:t>=</m:t>
                      </m:r>
                      <m:r>
                        <a:rPr lang="en-US" b="0" i="1" smtClean="0">
                          <a:latin typeface="Cambria Math" panose="02040503050406030204" pitchFamily="18" charset="0"/>
                        </a:rPr>
                        <m:t>𝜕</m:t>
                      </m:r>
                      <m:r>
                        <m:rPr>
                          <m:sty m:val="p"/>
                        </m:rPr>
                        <a:rPr lang="en-US" b="0" i="0" smtClean="0">
                          <a:latin typeface="Cambria Math" panose="02040503050406030204" pitchFamily="18" charset="0"/>
                        </a:rPr>
                        <m:t>Ω</m:t>
                      </m:r>
                    </m:oMath>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𝑁</m:t>
                          </m:r>
                        </m:sub>
                      </m:sSub>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−1   </m:t>
                              </m:r>
                              <m:r>
                                <a:rPr lang="en-US" b="0" i="1" smtClean="0">
                                  <a:latin typeface="Cambria Math" panose="02040503050406030204" pitchFamily="18" charset="0"/>
                                </a:rPr>
                                <m:t>𝑥</m:t>
                              </m:r>
                              <m:r>
                                <a:rPr lang="en-US" b="0" i="1" smtClean="0">
                                  <a:latin typeface="Cambria Math" panose="02040503050406030204" pitchFamily="18" charset="0"/>
                                </a:rPr>
                                <m:t>=0</m:t>
                              </m:r>
                              <m:r>
                                <a:rPr lang="en-US" b="0" i="0" smtClean="0">
                                  <a:latin typeface="Cambria Math" panose="02040503050406030204" pitchFamily="18" charset="0"/>
                                </a:rPr>
                                <m:t>    </m:t>
                              </m:r>
                            </m:e>
                            <m:e>
                              <m:r>
                                <a:rPr lang="en-US" b="0" i="1" smtClean="0">
                                  <a:latin typeface="Cambria Math" panose="02040503050406030204" pitchFamily="18" charset="0"/>
                                </a:rPr>
                                <m:t>1   </m:t>
                              </m:r>
                              <m:r>
                                <a:rPr lang="en-US" b="0" i="1" smtClean="0">
                                  <a:latin typeface="Cambria Math" panose="02040503050406030204" pitchFamily="18" charset="0"/>
                                </a:rPr>
                                <m:t>𝑥</m:t>
                              </m:r>
                              <m:r>
                                <a:rPr lang="en-US" b="0" i="1" smtClean="0">
                                  <a:latin typeface="Cambria Math" panose="02040503050406030204" pitchFamily="18" charset="0"/>
                                </a:rPr>
                                <m:t>=1</m:t>
                              </m:r>
                            </m:e>
                            <m:e>
                              <m:r>
                                <a:rPr lang="en-US" b="0" i="1" smtClean="0">
                                  <a:latin typeface="Cambria Math" panose="02040503050406030204" pitchFamily="18" charset="0"/>
                                </a:rPr>
                                <m:t>   0   </m:t>
                              </m:r>
                              <m:r>
                                <a:rPr lang="en-US" b="0" i="1" smtClean="0">
                                  <a:latin typeface="Cambria Math" panose="02040503050406030204" pitchFamily="18" charset="0"/>
                                </a:rPr>
                                <m:t>𝑦</m:t>
                              </m:r>
                              <m:r>
                                <a:rPr lang="en-US" b="0" i="1" smtClean="0">
                                  <a:latin typeface="Cambria Math" panose="02040503050406030204" pitchFamily="18" charset="0"/>
                                </a:rPr>
                                <m:t>=0,1</m:t>
                              </m:r>
                            </m:e>
                          </m:eqArr>
                        </m:e>
                      </m:d>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5929313" y="1151158"/>
                <a:ext cx="2478882" cy="5131598"/>
              </a:xfrm>
              <a:prstGeom prst="rect">
                <a:avLst/>
              </a:prstGeom>
              <a:blipFill>
                <a:blip r:embed="rId6"/>
                <a:stretch>
                  <a:fillRect l="-2217" t="-713"/>
                </a:stretch>
              </a:blipFill>
            </p:spPr>
            <p:txBody>
              <a:bodyPr/>
              <a:lstStyle/>
              <a:p>
                <a:r>
                  <a:rPr lang="en-US">
                    <a:noFill/>
                  </a:rPr>
                  <a:t> </a:t>
                </a:r>
              </a:p>
            </p:txBody>
          </p:sp>
        </mc:Fallback>
      </mc:AlternateContent>
      <p:pic>
        <p:nvPicPr>
          <p:cNvPr id="15" name="Picture 14"/>
          <p:cNvPicPr>
            <a:picLocks noChangeAspect="1"/>
          </p:cNvPicPr>
          <p:nvPr/>
        </p:nvPicPr>
        <p:blipFill rotWithShape="1">
          <a:blip r:embed="rId7" cstate="hqprint">
            <a:extLst>
              <a:ext uri="{28A0092B-C50C-407E-A947-70E740481C1C}">
                <a14:useLocalDpi xmlns:a14="http://schemas.microsoft.com/office/drawing/2010/main" val="0"/>
              </a:ext>
            </a:extLst>
          </a:blip>
          <a:srcRect l="16912" t="9473" r="17904" b="5404"/>
          <a:stretch/>
        </p:blipFill>
        <p:spPr>
          <a:xfrm>
            <a:off x="8960048" y="2084543"/>
            <a:ext cx="2460604" cy="2409918"/>
          </a:xfrm>
          <a:prstGeom prst="rect">
            <a:avLst/>
          </a:prstGeom>
        </p:spPr>
      </p:pic>
      <p:sp>
        <p:nvSpPr>
          <p:cNvPr id="18" name="TextBox 17"/>
          <p:cNvSpPr txBox="1"/>
          <p:nvPr/>
        </p:nvSpPr>
        <p:spPr>
          <a:xfrm>
            <a:off x="1357313" y="6357636"/>
            <a:ext cx="5414962" cy="307777"/>
          </a:xfrm>
          <a:prstGeom prst="rect">
            <a:avLst/>
          </a:prstGeom>
          <a:noFill/>
        </p:spPr>
        <p:txBody>
          <a:bodyPr wrap="square" rtlCol="0">
            <a:spAutoFit/>
          </a:bodyPr>
          <a:lstStyle/>
          <a:p>
            <a:r>
              <a:rPr lang="en-US" sz="1400" dirty="0"/>
              <a:t>Battery data courtesy of Scott Roberts, 01513</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213924400"/>
      </p:ext>
    </p:extLst>
  </p:cSld>
  <p:clrMapOvr>
    <a:masterClrMapping/>
  </p:clrMapOvr>
  <mc:AlternateContent xmlns:mc="http://schemas.openxmlformats.org/markup-compatibility/2006" xmlns:p14="http://schemas.microsoft.com/office/powerpoint/2010/main">
    <mc:Choice Requires="p14">
      <p:transition p14:dur="0" advTm="39621"/>
    </mc:Choice>
    <mc:Fallback xmlns="">
      <p:transition advTm="39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 Five Strip Problem</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343" y="1178718"/>
            <a:ext cx="5372101" cy="5372101"/>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720649" y="2078832"/>
                <a:ext cx="5543550" cy="3078022"/>
              </a:xfrm>
              <a:prstGeom prst="rect">
                <a:avLst/>
              </a:prstGeom>
              <a:noFill/>
            </p:spPr>
            <p:txBody>
              <a:bodyPr wrap="square" rtlCol="0">
                <a:spAutoFit/>
              </a:bodyPr>
              <a:lstStyle/>
              <a:p>
                <a:r>
                  <a:rPr lang="en-US" sz="2400" b="1" dirty="0"/>
                  <a:t>True Solution</a:t>
                </a:r>
              </a:p>
              <a:p>
                <a:endParaRPr lang="en-US" sz="1400" b="0" i="1" dirty="0">
                  <a:latin typeface="Cambria Math" panose="02040503050406030204" pitchFamily="18" charset="0"/>
                </a:endParaRPr>
              </a:p>
              <a:p>
                <a:pPr/>
                <a14:m>
                  <m:oMath xmlns:m="http://schemas.openxmlformats.org/officeDocument/2006/math">
                    <m:r>
                      <a:rPr lang="en-US" sz="2400" b="0" i="1" smtClean="0">
                        <a:latin typeface="Cambria Math" panose="02040503050406030204" pitchFamily="18" charset="0"/>
                      </a:rPr>
                      <m:t>𝑝</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 </m:t>
                    </m:r>
                    <m:r>
                      <a:rPr lang="en-US" sz="2400" b="0" i="1" smtClean="0">
                        <a:latin typeface="Cambria Math" panose="02040503050406030204" pitchFamily="18" charset="0"/>
                      </a:rPr>
                      <m:t>𝑥</m:t>
                    </m:r>
                  </m:oMath>
                </a14:m>
                <a:r>
                  <a:rPr lang="en-US" sz="2400" b="0" dirty="0"/>
                  <a:t>  for each strip </a:t>
                </a:r>
                <a14:m>
                  <m:oMath xmlns:m="http://schemas.openxmlformats.org/officeDocument/2006/math">
                    <m:r>
                      <a:rPr lang="en-US" sz="2400" b="0" i="1" smtClean="0">
                        <a:latin typeface="Cambria Math" panose="02040503050406030204" pitchFamily="18" charset="0"/>
                      </a:rPr>
                      <m:t>𝑖</m:t>
                    </m:r>
                  </m:oMath>
                </a14:m>
                <a:br>
                  <a:rPr lang="en-US" sz="2400" b="0" dirty="0"/>
                </a:br>
                <a14:m>
                  <m:oMathPara xmlns:m="http://schemas.openxmlformats.org/officeDocument/2006/math">
                    <m:oMathParaPr>
                      <m:jc m:val="left"/>
                    </m:oMathParaPr>
                    <m:oMath xmlns:m="http://schemas.openxmlformats.org/officeDocument/2006/math">
                      <m:r>
                        <a:rPr lang="en-US" sz="2400" b="1" i="1" smtClean="0">
                          <a:latin typeface="Cambria Math" panose="02040503050406030204" pitchFamily="18" charset="0"/>
                        </a:rPr>
                        <m:t>𝑭</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e>
                      </m:d>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r>
                                  <m:rPr>
                                    <m:brk m:alnAt="7"/>
                                  </m:rPr>
                                  <a:rPr lang="en-US" sz="2400" b="0" i="1" smtClean="0">
                                    <a:latin typeface="Cambria Math" panose="02040503050406030204" pitchFamily="18" charset="0"/>
                                  </a:rPr>
                                  <m:t>1</m:t>
                                </m:r>
                              </m:e>
                            </m:mr>
                            <m:mr>
                              <m:e>
                                <m:r>
                                  <a:rPr lang="en-US" sz="2400" b="0" i="1" smtClean="0">
                                    <a:latin typeface="Cambria Math" panose="02040503050406030204" pitchFamily="18" charset="0"/>
                                  </a:rPr>
                                  <m:t>0</m:t>
                                </m:r>
                              </m:e>
                            </m:mr>
                          </m:m>
                        </m:e>
                      </m:d>
                      <m:r>
                        <a:rPr lang="en-US" sz="2400" b="0" i="1" smtClean="0">
                          <a:latin typeface="Cambria Math" panose="02040503050406030204" pitchFamily="18" charset="0"/>
                        </a:rPr>
                        <m:t> </m:t>
                      </m:r>
                    </m:oMath>
                  </m:oMathPara>
                </a14:m>
                <a:endParaRPr lang="en-US" sz="2400" b="1" dirty="0"/>
              </a:p>
              <a:p>
                <a:endParaRPr lang="en-US" sz="2400" b="1" dirty="0"/>
              </a:p>
              <a:p>
                <a:endParaRPr lang="en-US" sz="2400" b="1" dirty="0"/>
              </a:p>
              <a:p>
                <a:endParaRPr lang="en-US" sz="2400" b="1" dirty="0"/>
              </a:p>
              <a:p>
                <a:r>
                  <a:rPr lang="en-US" sz="2000" dirty="0"/>
                  <a:t>Generate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𝑑𝑎𝑡𝑎</m:t>
                        </m:r>
                      </m:sub>
                    </m:sSub>
                    <m:r>
                      <a:rPr lang="en-US" sz="2000" b="0" i="1" smtClean="0">
                        <a:latin typeface="Cambria Math" panose="02040503050406030204" pitchFamily="18" charset="0"/>
                      </a:rPr>
                      <m:t>,  </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𝑑𝑎𝑡𝑎</m:t>
                        </m:r>
                      </m:sub>
                    </m:sSub>
                  </m:oMath>
                </a14:m>
                <a:r>
                  <a:rPr lang="en-US" sz="2000" dirty="0"/>
                  <a:t> from true solution</a:t>
                </a:r>
              </a:p>
            </p:txBody>
          </p:sp>
        </mc:Choice>
        <mc:Fallback xmlns="">
          <p:sp>
            <p:nvSpPr>
              <p:cNvPr id="6" name="TextBox 5"/>
              <p:cNvSpPr txBox="1">
                <a:spLocks noRot="1" noChangeAspect="1" noMove="1" noResize="1" noEditPoints="1" noAdjustHandles="1" noChangeArrowheads="1" noChangeShapeType="1" noTextEdit="1"/>
              </p:cNvSpPr>
              <p:nvPr/>
            </p:nvSpPr>
            <p:spPr>
              <a:xfrm>
                <a:off x="720649" y="2078832"/>
                <a:ext cx="5543550" cy="3078022"/>
              </a:xfrm>
              <a:prstGeom prst="rect">
                <a:avLst/>
              </a:prstGeom>
              <a:blipFill>
                <a:blip r:embed="rId5"/>
                <a:stretch>
                  <a:fillRect l="-1648" t="-1584" b="-2574"/>
                </a:stretch>
              </a:blipFill>
            </p:spPr>
            <p:txBody>
              <a:bodyPr/>
              <a:lstStyle/>
              <a:p>
                <a:r>
                  <a:rPr lang="en-US">
                    <a:noFill/>
                  </a:rPr>
                  <a:t> </a:t>
                </a:r>
              </a:p>
            </p:txBody>
          </p:sp>
        </mc:Fallback>
      </mc:AlternateContent>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94590288"/>
      </p:ext>
    </p:extLst>
  </p:cSld>
  <p:clrMapOvr>
    <a:masterClrMapping/>
  </p:clrMapOvr>
  <mc:AlternateContent xmlns:mc="http://schemas.openxmlformats.org/markup-compatibility/2006" xmlns:p14="http://schemas.microsoft.com/office/powerpoint/2010/main">
    <mc:Choice Requires="p14">
      <p:transition p14:dur="0" advTm="39439"/>
    </mc:Choice>
    <mc:Fallback xmlns="">
      <p:transition advTm="39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Battery Problem</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10" y="3864568"/>
            <a:ext cx="3592119" cy="299343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4869" y="3864568"/>
            <a:ext cx="3583357" cy="298613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529" y="1077094"/>
            <a:ext cx="3581459" cy="2984549"/>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410" y="1077094"/>
            <a:ext cx="3581459" cy="2984549"/>
          </a:xfrm>
          <a:prstGeom prst="rect">
            <a:avLst/>
          </a:prstGeom>
        </p:spPr>
      </p:pic>
      <p:sp>
        <p:nvSpPr>
          <p:cNvPr id="8" name="TextBox 7"/>
          <p:cNvSpPr txBox="1"/>
          <p:nvPr/>
        </p:nvSpPr>
        <p:spPr>
          <a:xfrm>
            <a:off x="8248227" y="1900238"/>
            <a:ext cx="3631830" cy="1384995"/>
          </a:xfrm>
          <a:prstGeom prst="rect">
            <a:avLst/>
          </a:prstGeom>
          <a:noFill/>
        </p:spPr>
        <p:txBody>
          <a:bodyPr wrap="square" rtlCol="0">
            <a:spAutoFit/>
          </a:bodyPr>
          <a:lstStyle/>
          <a:p>
            <a:pPr algn="ctr"/>
            <a:r>
              <a:rPr lang="en-US" sz="2000" b="1" dirty="0"/>
              <a:t>FEM simulation with ARIA</a:t>
            </a:r>
          </a:p>
          <a:p>
            <a:endParaRPr lang="en-US" sz="800" dirty="0"/>
          </a:p>
          <a:p>
            <a:r>
              <a:rPr lang="en-US" dirty="0"/>
              <a:t>Mesh: 	5.89 M nodes</a:t>
            </a:r>
          </a:p>
          <a:p>
            <a:r>
              <a:rPr lang="en-US" dirty="0"/>
              <a:t>	11.8 M elements</a:t>
            </a:r>
          </a:p>
          <a:p>
            <a:r>
              <a:rPr lang="en-US" dirty="0"/>
              <a:t>Solve:	5.89 M </a:t>
            </a:r>
            <a:r>
              <a:rPr lang="en-US" dirty="0" err="1"/>
              <a:t>DoF</a:t>
            </a:r>
            <a:endParaRPr lang="en-US" dirty="0"/>
          </a:p>
        </p:txBody>
      </p:sp>
      <p:sp>
        <p:nvSpPr>
          <p:cNvPr id="9" name="TextBox 8"/>
          <p:cNvSpPr txBox="1"/>
          <p:nvPr/>
        </p:nvSpPr>
        <p:spPr>
          <a:xfrm>
            <a:off x="8256988" y="4774407"/>
            <a:ext cx="3623068" cy="1384995"/>
          </a:xfrm>
          <a:prstGeom prst="rect">
            <a:avLst/>
          </a:prstGeom>
          <a:noFill/>
        </p:spPr>
        <p:txBody>
          <a:bodyPr wrap="square" rtlCol="0">
            <a:spAutoFit/>
          </a:bodyPr>
          <a:lstStyle/>
          <a:p>
            <a:pPr algn="ctr"/>
            <a:r>
              <a:rPr lang="en-US" sz="2000" b="1" dirty="0"/>
              <a:t>ML chain complex model</a:t>
            </a:r>
          </a:p>
          <a:p>
            <a:endParaRPr lang="en-US" sz="800" dirty="0"/>
          </a:p>
          <a:p>
            <a:r>
              <a:rPr lang="en-US" dirty="0"/>
              <a:t>POUs:	8 interior POUs</a:t>
            </a:r>
          </a:p>
          <a:p>
            <a:r>
              <a:rPr lang="en-US" dirty="0"/>
              <a:t>	8 boundary POUs</a:t>
            </a:r>
          </a:p>
          <a:p>
            <a:r>
              <a:rPr lang="en-US" dirty="0"/>
              <a:t>Solve:	264 </a:t>
            </a:r>
            <a:r>
              <a:rPr lang="en-US" dirty="0" err="1"/>
              <a:t>DoF</a:t>
            </a:r>
            <a:endParaRPr lang="en-US" dirty="0"/>
          </a:p>
        </p:txBody>
      </p:sp>
      <p:sp>
        <p:nvSpPr>
          <p:cNvPr id="3" name="Rectangle 2"/>
          <p:cNvSpPr/>
          <p:nvPr/>
        </p:nvSpPr>
        <p:spPr>
          <a:xfrm>
            <a:off x="6381908" y="1282611"/>
            <a:ext cx="571500" cy="14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91128" y="4062465"/>
            <a:ext cx="571500" cy="14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6218032"/>
      </p:ext>
    </p:extLst>
  </p:cSld>
  <p:clrMapOvr>
    <a:masterClrMapping/>
  </p:clrMapOvr>
  <mc:AlternateContent xmlns:mc="http://schemas.openxmlformats.org/markup-compatibility/2006" xmlns:p14="http://schemas.microsoft.com/office/powerpoint/2010/main">
    <mc:Choice Requires="p14">
      <p:transition p14:dur="0" advTm="73511"/>
    </mc:Choice>
    <mc:Fallback xmlns="">
      <p:transition advTm="73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3: Drift-Diffusion Equations</a:t>
            </a:r>
          </a:p>
        </p:txBody>
      </p:sp>
      <mc:AlternateContent xmlns:mc="http://schemas.openxmlformats.org/markup-compatibility/2006" xmlns:a14="http://schemas.microsoft.com/office/drawing/2010/main">
        <mc:Choice Requires="a14">
          <p:sp>
            <p:nvSpPr>
              <p:cNvPr id="4" name="TextBox 3"/>
              <p:cNvSpPr txBox="1"/>
              <p:nvPr/>
            </p:nvSpPr>
            <p:spPr>
              <a:xfrm>
                <a:off x="720649" y="2022997"/>
                <a:ext cx="5911440" cy="2049407"/>
              </a:xfrm>
              <a:prstGeom prst="rect">
                <a:avLst/>
              </a:prstGeom>
              <a:noFill/>
            </p:spPr>
            <p:txBody>
              <a:bodyPr wrap="square" rtlCol="0">
                <a:spAutoFit/>
              </a:bodyPr>
              <a:lstStyle/>
              <a:p>
                <a:r>
                  <a:rPr lang="en-US" sz="2000" b="1" dirty="0"/>
                  <a:t>Problem Statement</a:t>
                </a:r>
              </a:p>
              <a:p>
                <a:r>
                  <a:rPr lang="en-US" sz="2000" dirty="0"/>
                  <a:t>Find </a:t>
                </a:r>
                <a14:m>
                  <m:oMath xmlns:m="http://schemas.openxmlformats.org/officeDocument/2006/math">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𝜙</m:t>
                        </m:r>
                        <m:r>
                          <a:rPr lang="en-US" sz="2000" b="0" i="1" smtClean="0">
                            <a:latin typeface="Cambria Math" panose="02040503050406030204" pitchFamily="18" charset="0"/>
                          </a:rPr>
                          <m:t>, </m:t>
                        </m:r>
                        <m:r>
                          <a:rPr lang="en-US" sz="2000" b="0" i="1" smtClean="0">
                            <a:latin typeface="Cambria Math" panose="02040503050406030204" pitchFamily="18" charset="0"/>
                          </a:rPr>
                          <m:t>𝑛</m:t>
                        </m:r>
                        <m:r>
                          <a:rPr lang="en-US" sz="2000" b="0" i="1" smtClean="0">
                            <a:latin typeface="Cambria Math" panose="02040503050406030204" pitchFamily="18" charset="0"/>
                          </a:rPr>
                          <m:t>, </m:t>
                        </m:r>
                        <m:r>
                          <a:rPr lang="en-US" sz="2000" b="0" i="1" smtClean="0">
                            <a:latin typeface="Cambria Math" panose="02040503050406030204" pitchFamily="18" charset="0"/>
                          </a:rPr>
                          <m:t>𝑝</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 </m:t>
                            </m:r>
                            <m:r>
                              <a:rPr lang="en-US" sz="2000" b="1" i="1" smtClean="0">
                                <a:latin typeface="Cambria Math" panose="02040503050406030204" pitchFamily="18" charset="0"/>
                              </a:rPr>
                              <m:t>𝑱</m:t>
                            </m:r>
                          </m:e>
                          <m:sub>
                            <m:r>
                              <a:rPr lang="en-US" sz="2000" b="0" i="1" smtClean="0">
                                <a:latin typeface="Cambria Math" panose="02040503050406030204" pitchFamily="18" charset="0"/>
                              </a:rPr>
                              <m:t>𝜙</m:t>
                            </m:r>
                          </m:sub>
                        </m:sSub>
                        <m:r>
                          <a:rPr lang="en-US" sz="2000" b="0" i="1" smtClean="0">
                            <a:latin typeface="Cambria Math" panose="02040503050406030204" pitchFamily="18" charset="0"/>
                          </a:rPr>
                          <m:t>, </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𝑱</m:t>
                            </m:r>
                          </m:e>
                          <m:sub>
                            <m:r>
                              <a:rPr lang="en-US" sz="2000" b="1" i="1" smtClean="0">
                                <a:latin typeface="Cambria Math" panose="02040503050406030204" pitchFamily="18" charset="0"/>
                              </a:rPr>
                              <m:t>𝒏</m:t>
                            </m:r>
                          </m:sub>
                        </m:sSub>
                        <m:r>
                          <a:rPr lang="en-US" sz="2000" b="0" i="1" smtClean="0">
                            <a:latin typeface="Cambria Math" panose="02040503050406030204" pitchFamily="18" charset="0"/>
                          </a:rPr>
                          <m:t>, </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𝑱</m:t>
                            </m:r>
                          </m:e>
                          <m:sub>
                            <m:r>
                              <a:rPr lang="en-US" sz="2000" b="1" i="1" smtClean="0">
                                <a:latin typeface="Cambria Math" panose="02040503050406030204" pitchFamily="18" charset="0"/>
                              </a:rPr>
                              <m:t>𝒑</m:t>
                            </m:r>
                          </m:sub>
                        </m:sSub>
                      </m:e>
                    </m:d>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𝐶</m:t>
                                </m:r>
                              </m:e>
                              <m:sup>
                                <m:r>
                                  <a:rPr lang="en-US" sz="2000" b="0" i="1" smtClean="0">
                                    <a:latin typeface="Cambria Math" panose="02040503050406030204" pitchFamily="18" charset="0"/>
                                  </a:rPr>
                                  <m:t>0</m:t>
                                </m:r>
                              </m:sup>
                            </m:sSup>
                          </m:e>
                        </m:d>
                      </m:e>
                      <m:sup>
                        <m:r>
                          <a:rPr lang="en-US" sz="2000" b="0" i="1" smtClean="0">
                            <a:latin typeface="Cambria Math" panose="02040503050406030204" pitchFamily="18" charset="0"/>
                          </a:rPr>
                          <m:t>3</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𝐶</m:t>
                                </m:r>
                              </m:e>
                              <m:sup>
                                <m:r>
                                  <a:rPr lang="en-US" sz="2000" b="0" i="1" smtClean="0">
                                    <a:latin typeface="Cambria Math" panose="02040503050406030204" pitchFamily="18" charset="0"/>
                                  </a:rPr>
                                  <m:t>1</m:t>
                                </m:r>
                              </m:sup>
                            </m:sSup>
                          </m:e>
                        </m:d>
                      </m:e>
                      <m:sup>
                        <m:r>
                          <a:rPr lang="en-US" sz="2000" b="0" i="1" smtClean="0">
                            <a:latin typeface="Cambria Math" panose="02040503050406030204" pitchFamily="18" charset="0"/>
                          </a:rPr>
                          <m:t>3</m:t>
                        </m:r>
                      </m:sup>
                    </m:sSup>
                  </m:oMath>
                </a14:m>
                <a:r>
                  <a:rPr lang="en-US" sz="2000" dirty="0"/>
                  <a:t> </a:t>
                </a:r>
              </a:p>
              <a:p>
                <a:r>
                  <a:rPr lang="en-US" sz="2000" dirty="0"/>
                  <a:t>such that</a:t>
                </a:r>
              </a:p>
              <a:p>
                <a:br>
                  <a:rPr lang="en-US" sz="2000" dirty="0">
                    <a:latin typeface="Cambria Math" panose="02040503050406030204" pitchFamily="18" charset="0"/>
                  </a:rPr>
                </a:br>
                <a:endParaRPr lang="en-US" sz="2000" dirty="0">
                  <a:latin typeface="Cambria Math" panose="02040503050406030204" pitchFamily="18" charset="0"/>
                </a:endParaRPr>
              </a:p>
              <a:p>
                <a:endParaRPr lang="en-US" sz="2000" dirty="0">
                  <a:latin typeface="Cambria Math" panose="02040503050406030204"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20649" y="2022997"/>
                <a:ext cx="5911440" cy="2049407"/>
              </a:xfrm>
              <a:prstGeom prst="rect">
                <a:avLst/>
              </a:prstGeom>
              <a:blipFill>
                <a:blip r:embed="rId4"/>
                <a:stretch>
                  <a:fillRect l="-1031" t="-1786"/>
                </a:stretch>
              </a:blipFill>
            </p:spPr>
            <p:txBody>
              <a:bodyPr/>
              <a:lstStyle/>
              <a:p>
                <a:r>
                  <a:rPr lang="en-US">
                    <a:noFill/>
                  </a:rPr>
                  <a:t> </a:t>
                </a:r>
              </a:p>
            </p:txBody>
          </p:sp>
        </mc:Fallback>
      </mc:AlternateContent>
      <p:grpSp>
        <p:nvGrpSpPr>
          <p:cNvPr id="8" name="Group 7"/>
          <p:cNvGrpSpPr/>
          <p:nvPr/>
        </p:nvGrpSpPr>
        <p:grpSpPr>
          <a:xfrm>
            <a:off x="1793836" y="3387668"/>
            <a:ext cx="3176555" cy="2579141"/>
            <a:chOff x="5435300" y="2977179"/>
            <a:chExt cx="3176555" cy="2579141"/>
          </a:xfrm>
        </p:grpSpPr>
        <mc:AlternateContent xmlns:mc="http://schemas.openxmlformats.org/markup-compatibility/2006" xmlns:a14="http://schemas.microsoft.com/office/drawing/2010/main">
          <mc:Choice Requires="a14">
            <p:sp>
              <p:nvSpPr>
                <p:cNvPr id="5" name="TextBox 4"/>
                <p:cNvSpPr txBox="1"/>
                <p:nvPr/>
              </p:nvSpPr>
              <p:spPr>
                <a:xfrm>
                  <a:off x="5639696" y="2977179"/>
                  <a:ext cx="2972159" cy="8976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3"/>
                                  <m:mcJc m:val="center"/>
                                </m:mcPr>
                              </m:mc>
                            </m:mcs>
                            <m:ctrlPr>
                              <a:rPr lang="en-US"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1" i="1" smtClean="0">
                                      <a:latin typeface="Cambria Math" panose="02040503050406030204" pitchFamily="18" charset="0"/>
                                    </a:rPr>
                                    <m:t>            </m:t>
                                  </m:r>
                                  <m:r>
                                    <m:rPr>
                                      <m:brk m:alnAt="7"/>
                                    </m:rPr>
                                    <a:rPr lang="en-US" b="1" i="1" smtClean="0">
                                      <a:latin typeface="Cambria Math" panose="02040503050406030204" pitchFamily="18" charset="0"/>
                                    </a:rPr>
                                    <m:t>𝑱</m:t>
                                  </m:r>
                                </m:e>
                                <m:sub>
                                  <m:r>
                                    <a:rPr lang="en-US" b="0" i="1" smtClean="0">
                                      <a:latin typeface="Cambria Math" panose="02040503050406030204" pitchFamily="18" charset="0"/>
                                    </a:rPr>
                                    <m:t>𝜙</m:t>
                                  </m:r>
                                </m:sub>
                              </m:sSub>
                              <m:r>
                                <m:rPr>
                                  <m:brk m:alnAt="7"/>
                                </m:rPr>
                                <a:rPr lang="en-US" b="0" i="1" smtClean="0">
                                  <a:latin typeface="Cambria Math" panose="02040503050406030204" pitchFamily="18" charset="0"/>
                                </a:rPr>
                                <m:t> </m:t>
                              </m:r>
                              <m:r>
                                <a:rPr lang="en-US" b="0" i="1" smtClean="0">
                                  <a:latin typeface="Cambria Math" panose="02040503050406030204" pitchFamily="18" charset="0"/>
                                </a:rPr>
                                <m:t>−</m:t>
                              </m:r>
                              <m:r>
                                <a:rPr lang="en-US" b="0" i="0" smtClean="0">
                                  <a:latin typeface="Cambria Math" panose="02040503050406030204" pitchFamily="18" charset="0"/>
                                </a:rPr>
                                <m:t>𝛻</m:t>
                              </m:r>
                              <m:r>
                                <a:rPr lang="en-US" b="0" i="1" smtClean="0">
                                  <a:latin typeface="Cambria Math" panose="02040503050406030204" pitchFamily="18" charset="0"/>
                                </a:rPr>
                                <m:t>𝜙</m:t>
                              </m:r>
                            </m:e>
                            <m:e>
                              <m:r>
                                <a:rPr lang="en-US" b="0" i="1" smtClean="0">
                                  <a:latin typeface="Cambria Math" panose="02040503050406030204" pitchFamily="18" charset="0"/>
                                </a:rPr>
                                <m:t>=</m:t>
                              </m:r>
                              <m:r>
                                <a:rPr lang="en-US" b="1" i="1" smtClean="0">
                                  <a:latin typeface="Cambria Math" panose="02040503050406030204" pitchFamily="18" charset="0"/>
                                </a:rPr>
                                <m:t>𝟎</m:t>
                              </m:r>
                            </m:e>
                            <m:e>
                              <m:r>
                                <a:rPr lang="en-US" b="0" i="1" smtClean="0">
                                  <a:latin typeface="Cambria Math" panose="02040503050406030204" pitchFamily="18" charset="0"/>
                                </a:rPr>
                                <m:t> </m:t>
                              </m:r>
                              <m:r>
                                <m:rPr>
                                  <m:sty m:val="p"/>
                                </m:rPr>
                                <a:rPr lang="en-US" b="0" i="0" smtClean="0">
                                  <a:latin typeface="Cambria Math" panose="02040503050406030204" pitchFamily="18" charset="0"/>
                                </a:rPr>
                                <m:t>in</m:t>
                              </m:r>
                              <m:r>
                                <a:rPr lang="en-US" b="0" i="0" smtClean="0">
                                  <a:latin typeface="Cambria Math" panose="02040503050406030204" pitchFamily="18" charset="0"/>
                                </a:rPr>
                                <m:t> </m:t>
                              </m:r>
                              <m:r>
                                <m:rPr>
                                  <m:sty m:val="p"/>
                                </m:rPr>
                                <a:rPr lang="en-US" b="0" i="0" smtClean="0">
                                  <a:latin typeface="Cambria Math" panose="02040503050406030204" pitchFamily="18" charset="0"/>
                                </a:rPr>
                                <m:t>Ω</m:t>
                              </m:r>
                            </m:e>
                          </m:mr>
                          <m:mr>
                            <m:e>
                              <m:sSub>
                                <m:sSubPr>
                                  <m:ctrlPr>
                                    <a:rPr lang="en-US" b="1" i="1" smtClean="0">
                                      <a:latin typeface="Cambria Math" panose="02040503050406030204" pitchFamily="18" charset="0"/>
                                    </a:rPr>
                                  </m:ctrlPr>
                                </m:sSubPr>
                                <m:e>
                                  <m:r>
                                    <a:rPr lang="en-US" b="1" i="1" smtClean="0">
                                      <a:latin typeface="Cambria Math" panose="02040503050406030204" pitchFamily="18" charset="0"/>
                                    </a:rPr>
                                    <m:t>𝑱</m:t>
                                  </m:r>
                                </m:e>
                                <m:sub>
                                  <m:r>
                                    <a:rPr lang="en-US" b="1" i="1" smtClean="0">
                                      <a:latin typeface="Cambria Math" panose="02040503050406030204" pitchFamily="18" charset="0"/>
                                    </a:rPr>
                                    <m:t>𝒏</m:t>
                                  </m:r>
                                </m:sub>
                              </m:sSub>
                              <m:r>
                                <a:rPr lang="en-US" b="0" i="0" smtClean="0">
                                  <a:latin typeface="Cambria Math" panose="02040503050406030204" pitchFamily="18" charset="0"/>
                                </a:rPr>
                                <m:t>+</m:t>
                              </m:r>
                              <m:r>
                                <a:rPr lang="en-US" b="0" i="0"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𝑱</m:t>
                                  </m:r>
                                </m:e>
                                <m:sub>
                                  <m:r>
                                    <a:rPr lang="en-US" b="0" i="1" smtClean="0">
                                      <a:latin typeface="Cambria Math" panose="02040503050406030204" pitchFamily="18" charset="0"/>
                                    </a:rPr>
                                    <m:t>𝜙</m:t>
                                  </m:r>
                                </m:sub>
                              </m:sSub>
                              <m:r>
                                <a:rPr lang="en-US" b="0" i="1" smtClean="0">
                                  <a:latin typeface="Cambria Math" panose="02040503050406030204" pitchFamily="18" charset="0"/>
                                </a:rPr>
                                <m:t> </m:t>
                              </m:r>
                            </m:e>
                            <m:e>
                              <m:r>
                                <a:rPr lang="en-US" b="0" i="1" smtClean="0">
                                  <a:latin typeface="Cambria Math" panose="02040503050406030204" pitchFamily="18" charset="0"/>
                                </a:rPr>
                                <m:t>=</m:t>
                              </m:r>
                              <m:r>
                                <a:rPr lang="en-US" b="1" i="1" smtClean="0">
                                  <a:latin typeface="Cambria Math" panose="02040503050406030204" pitchFamily="18" charset="0"/>
                                </a:rPr>
                                <m:t>𝟎</m:t>
                              </m:r>
                            </m:e>
                            <m:e>
                              <m:r>
                                <a:rPr lang="en-US" b="0" i="1" smtClean="0">
                                  <a:latin typeface="Cambria Math" panose="02040503050406030204" pitchFamily="18" charset="0"/>
                                </a:rPr>
                                <m:t> </m:t>
                              </m:r>
                              <m:r>
                                <m:rPr>
                                  <m:sty m:val="p"/>
                                </m:rPr>
                                <a:rPr lang="en-US" b="0" i="0" smtClean="0">
                                  <a:latin typeface="Cambria Math" panose="02040503050406030204" pitchFamily="18" charset="0"/>
                                </a:rPr>
                                <m:t>in</m:t>
                              </m:r>
                              <m:r>
                                <a:rPr lang="en-US" b="0" i="0" smtClean="0">
                                  <a:latin typeface="Cambria Math" panose="02040503050406030204" pitchFamily="18" charset="0"/>
                                </a:rPr>
                                <m:t> </m:t>
                              </m:r>
                              <m:r>
                                <m:rPr>
                                  <m:sty m:val="p"/>
                                </m:rPr>
                                <a:rPr lang="en-US" b="0" i="0" smtClean="0">
                                  <a:latin typeface="Cambria Math" panose="02040503050406030204" pitchFamily="18" charset="0"/>
                                </a:rPr>
                                <m:t>Ω</m:t>
                              </m:r>
                            </m:e>
                          </m:mr>
                          <m:mr>
                            <m:e>
                              <m:sSub>
                                <m:sSubPr>
                                  <m:ctrlPr>
                                    <a:rPr lang="en-US" b="1" i="1" smtClean="0">
                                      <a:latin typeface="Cambria Math" panose="02040503050406030204" pitchFamily="18" charset="0"/>
                                    </a:rPr>
                                  </m:ctrlPr>
                                </m:sSubPr>
                                <m:e>
                                  <m:r>
                                    <a:rPr lang="en-US" b="1" i="1" smtClean="0">
                                      <a:latin typeface="Cambria Math" panose="02040503050406030204" pitchFamily="18" charset="0"/>
                                    </a:rPr>
                                    <m:t>𝑱</m:t>
                                  </m:r>
                                </m:e>
                                <m:sub>
                                  <m:r>
                                    <a:rPr lang="en-US" b="1" i="1" smtClean="0">
                                      <a:latin typeface="Cambria Math" panose="02040503050406030204" pitchFamily="18" charset="0"/>
                                    </a:rPr>
                                    <m:t>𝒑</m:t>
                                  </m:r>
                                </m:sub>
                              </m:sSub>
                              <m:r>
                                <a:rPr lang="en-US" b="0" i="1" smtClean="0">
                                  <a:latin typeface="Cambria Math" panose="02040503050406030204" pitchFamily="18" charset="0"/>
                                </a:rPr>
                                <m:t>+</m:t>
                              </m:r>
                              <m:r>
                                <a:rPr lang="en-US" b="0" i="0"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𝑱</m:t>
                                  </m:r>
                                </m:e>
                                <m:sub>
                                  <m:r>
                                    <a:rPr lang="en-US" b="0" i="1" smtClean="0">
                                      <a:latin typeface="Cambria Math" panose="02040503050406030204" pitchFamily="18" charset="0"/>
                                    </a:rPr>
                                    <m:t>𝜙</m:t>
                                  </m:r>
                                </m:sub>
                              </m:sSub>
                            </m:e>
                            <m:e>
                              <m:r>
                                <a:rPr lang="en-US" b="0" i="1" smtClean="0">
                                  <a:latin typeface="Cambria Math" panose="02040503050406030204" pitchFamily="18" charset="0"/>
                                </a:rPr>
                                <m:t>=</m:t>
                              </m:r>
                              <m:r>
                                <a:rPr lang="en-US" b="1" i="1" smtClean="0">
                                  <a:latin typeface="Cambria Math" panose="02040503050406030204" pitchFamily="18" charset="0"/>
                                </a:rPr>
                                <m:t>𝟎</m:t>
                              </m:r>
                            </m:e>
                            <m:e>
                              <m:r>
                                <a:rPr lang="en-US" b="0" i="0" smtClean="0">
                                  <a:latin typeface="Cambria Math" panose="02040503050406030204" pitchFamily="18" charset="0"/>
                                </a:rPr>
                                <m:t> </m:t>
                              </m:r>
                              <m:r>
                                <m:rPr>
                                  <m:sty m:val="p"/>
                                </m:rPr>
                                <a:rPr lang="en-US" b="0" i="0" smtClean="0">
                                  <a:latin typeface="Cambria Math" panose="02040503050406030204" pitchFamily="18" charset="0"/>
                                </a:rPr>
                                <m:t>in</m:t>
                              </m:r>
                              <m:r>
                                <a:rPr lang="en-US" b="0" i="0" smtClean="0">
                                  <a:latin typeface="Cambria Math" panose="02040503050406030204" pitchFamily="18" charset="0"/>
                                </a:rPr>
                                <m:t> </m:t>
                              </m:r>
                              <m:r>
                                <m:rPr>
                                  <m:sty m:val="p"/>
                                </m:rPr>
                                <a:rPr lang="en-US" b="0" i="0" smtClean="0">
                                  <a:latin typeface="Cambria Math" panose="02040503050406030204" pitchFamily="18" charset="0"/>
                                </a:rPr>
                                <m:t>Ω</m:t>
                              </m:r>
                            </m:e>
                          </m:mr>
                        </m:m>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5639696" y="2977179"/>
                  <a:ext cx="2972159" cy="89768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435300" y="3931024"/>
                  <a:ext cx="3166123" cy="8844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3"/>
                                  <m:mcJc m:val="center"/>
                                </m:mcPr>
                              </m:mc>
                            </m:mcs>
                            <m:ctrlPr>
                              <a:rPr lang="en-US"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1" i="1" smtClean="0">
                                      <a:latin typeface="Cambria Math" panose="02040503050406030204" pitchFamily="18" charset="0"/>
                                    </a:rPr>
                                    <m:t>− </m:t>
                                  </m:r>
                                  <m:r>
                                    <m:rPr>
                                      <m:brk m:alnAt="7"/>
                                    </m:rPr>
                                    <a:rPr lang="en-US" b="0" i="0" smtClean="0">
                                      <a:latin typeface="Cambria Math" panose="02040503050406030204" pitchFamily="18" charset="0"/>
                                    </a:rPr>
                                    <m:t>𝛻</m:t>
                                  </m:r>
                                  <m:r>
                                    <m:rPr>
                                      <m:brk m:alnAt="7"/>
                                    </m:rPr>
                                    <a:rPr lang="en-US" b="0" i="1" smtClean="0">
                                      <a:latin typeface="Cambria Math" panose="02040503050406030204" pitchFamily="18" charset="0"/>
                                    </a:rPr>
                                    <m:t>⋅</m:t>
                                  </m:r>
                                  <m:r>
                                    <m:rPr>
                                      <m:brk m:alnAt="7"/>
                                    </m:rPr>
                                    <a:rPr lang="en-US" b="1" i="1" smtClean="0">
                                      <a:latin typeface="Cambria Math" panose="02040503050406030204" pitchFamily="18" charset="0"/>
                                    </a:rPr>
                                    <m:t>𝑱</m:t>
                                  </m:r>
                                </m:e>
                                <m:sub>
                                  <m:r>
                                    <a:rPr lang="en-US" b="0" i="1" smtClean="0">
                                      <a:latin typeface="Cambria Math" panose="02040503050406030204" pitchFamily="18" charset="0"/>
                                    </a:rPr>
                                    <m:t>𝜙</m:t>
                                  </m:r>
                                </m:sub>
                              </m:sSub>
                              <m:r>
                                <m:rPr>
                                  <m:brk m:alnAt="7"/>
                                </m:rP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e>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𝜙</m:t>
                                  </m:r>
                                </m:sub>
                              </m:sSub>
                            </m:e>
                            <m:e>
                              <m:r>
                                <m:rPr>
                                  <m:sty m:val="p"/>
                                </m:rPr>
                                <a:rPr lang="en-US" b="0" i="0" smtClean="0">
                                  <a:latin typeface="Cambria Math" panose="02040503050406030204" pitchFamily="18" charset="0"/>
                                </a:rPr>
                                <m:t>in</m:t>
                              </m:r>
                              <m:r>
                                <a:rPr lang="en-US" b="0" i="0" smtClean="0">
                                  <a:latin typeface="Cambria Math" panose="02040503050406030204" pitchFamily="18" charset="0"/>
                                </a:rPr>
                                <m:t> </m:t>
                              </m:r>
                              <m:r>
                                <m:rPr>
                                  <m:sty m:val="p"/>
                                </m:rPr>
                                <a:rPr lang="en-US" b="0" i="0" smtClean="0">
                                  <a:latin typeface="Cambria Math" panose="02040503050406030204" pitchFamily="18" charset="0"/>
                                </a:rPr>
                                <m:t>Ω</m:t>
                              </m:r>
                            </m:e>
                          </m:mr>
                          <m:mr>
                            <m:e>
                              <m:r>
                                <a:rPr lang="en-US" b="1" i="1" smtClean="0">
                                  <a:latin typeface="Cambria Math" panose="02040503050406030204" pitchFamily="18" charset="0"/>
                                </a:rPr>
                                <m:t>− </m:t>
                              </m:r>
                              <m: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𝑱</m:t>
                                  </m:r>
                                </m:e>
                                <m:sub>
                                  <m:r>
                                    <a:rPr lang="en-US" b="1" i="1" smtClean="0">
                                      <a:latin typeface="Cambria Math" panose="02040503050406030204" pitchFamily="18" charset="0"/>
                                    </a:rPr>
                                    <m:t>𝒏</m:t>
                                  </m:r>
                                </m:sub>
                              </m:sSub>
                              <m:r>
                                <a:rPr lang="en-US" b="0" i="0"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 </m:t>
                              </m:r>
                            </m:e>
                            <m:e>
                              <m:r>
                                <a:rPr lang="en-US" b="0" i="1" smtClean="0">
                                  <a:latin typeface="Cambria Math" panose="02040503050406030204" pitchFamily="18" charset="0"/>
                                </a:rPr>
                                <m:t>=</m:t>
                              </m:r>
                              <m:r>
                                <a:rPr lang="en-US" b="1" i="1" smtClean="0">
                                  <a:latin typeface="Cambria Math" panose="02040503050406030204" pitchFamily="18" charset="0"/>
                                </a:rPr>
                                <m:t>𝟎</m:t>
                              </m:r>
                            </m:e>
                            <m:e>
                              <m:r>
                                <m:rPr>
                                  <m:sty m:val="p"/>
                                </m:rPr>
                                <a:rPr lang="en-US" b="0" i="0" smtClean="0">
                                  <a:latin typeface="Cambria Math" panose="02040503050406030204" pitchFamily="18" charset="0"/>
                                </a:rPr>
                                <m:t>in</m:t>
                              </m:r>
                              <m:r>
                                <a:rPr lang="en-US" b="0" i="0" smtClean="0">
                                  <a:latin typeface="Cambria Math" panose="02040503050406030204" pitchFamily="18" charset="0"/>
                                </a:rPr>
                                <m:t> </m:t>
                              </m:r>
                              <m:r>
                                <m:rPr>
                                  <m:sty m:val="p"/>
                                </m:rPr>
                                <a:rPr lang="en-US" b="0" i="0" smtClean="0">
                                  <a:latin typeface="Cambria Math" panose="02040503050406030204" pitchFamily="18" charset="0"/>
                                </a:rPr>
                                <m:t>Ω</m:t>
                              </m:r>
                            </m:e>
                          </m:mr>
                          <m:mr>
                            <m:e>
                              <m:sSub>
                                <m:sSubPr>
                                  <m:ctrlPr>
                                    <a:rPr lang="en-US" b="1" i="1" smtClean="0">
                                      <a:latin typeface="Cambria Math" panose="02040503050406030204" pitchFamily="18" charset="0"/>
                                    </a:rPr>
                                  </m:ctrlPr>
                                </m:sSubPr>
                                <m:e>
                                  <m:r>
                                    <a:rPr lang="en-US" b="1" i="1" smtClean="0">
                                      <a:latin typeface="Cambria Math" panose="02040503050406030204" pitchFamily="18" charset="0"/>
                                    </a:rPr>
                                    <m:t>− </m:t>
                                  </m:r>
                                  <m:r>
                                    <a:rPr lang="en-US" b="0" i="0" smtClean="0">
                                      <a:latin typeface="Cambria Math" panose="02040503050406030204" pitchFamily="18" charset="0"/>
                                    </a:rPr>
                                    <m:t>𝛻</m:t>
                                  </m:r>
                                  <m:r>
                                    <a:rPr lang="en-US" b="0" i="1" smtClean="0">
                                      <a:latin typeface="Cambria Math" panose="02040503050406030204" pitchFamily="18" charset="0"/>
                                    </a:rPr>
                                    <m:t>⋅</m:t>
                                  </m:r>
                                  <m:r>
                                    <a:rPr lang="en-US" b="1" i="1" smtClean="0">
                                      <a:latin typeface="Cambria Math" panose="02040503050406030204" pitchFamily="18" charset="0"/>
                                    </a:rPr>
                                    <m:t>𝑱</m:t>
                                  </m:r>
                                </m:e>
                                <m:sub>
                                  <m:r>
                                    <a:rPr lang="en-US" b="1" i="1" smtClean="0">
                                      <a:latin typeface="Cambria Math" panose="02040503050406030204" pitchFamily="18" charset="0"/>
                                    </a:rPr>
                                    <m:t>𝒑</m:t>
                                  </m:r>
                                </m:sub>
                              </m:sSub>
                              <m:r>
                                <a:rPr lang="en-US" b="0" i="0"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e>
                            <m:e>
                              <m:r>
                                <a:rPr lang="en-US" b="0" i="1" smtClean="0">
                                  <a:latin typeface="Cambria Math" panose="02040503050406030204" pitchFamily="18" charset="0"/>
                                </a:rPr>
                                <m:t>=</m:t>
                              </m:r>
                              <m:r>
                                <a:rPr lang="en-US" b="1" i="1" smtClean="0">
                                  <a:latin typeface="Cambria Math" panose="02040503050406030204" pitchFamily="18" charset="0"/>
                                </a:rPr>
                                <m:t>𝟎</m:t>
                              </m:r>
                            </m:e>
                            <m:e>
                              <m:r>
                                <m:rPr>
                                  <m:sty m:val="p"/>
                                </m:rPr>
                                <a:rPr lang="en-US" b="0" i="0" smtClean="0">
                                  <a:latin typeface="Cambria Math" panose="02040503050406030204" pitchFamily="18" charset="0"/>
                                </a:rPr>
                                <m:t>in</m:t>
                              </m:r>
                              <m:r>
                                <a:rPr lang="en-US" b="0" i="0" smtClean="0">
                                  <a:latin typeface="Cambria Math" panose="02040503050406030204" pitchFamily="18" charset="0"/>
                                </a:rPr>
                                <m:t> </m:t>
                              </m:r>
                              <m:r>
                                <m:rPr>
                                  <m:sty m:val="p"/>
                                </m:rPr>
                                <a:rPr lang="en-US" b="0" i="0" smtClean="0">
                                  <a:latin typeface="Cambria Math" panose="02040503050406030204" pitchFamily="18" charset="0"/>
                                </a:rPr>
                                <m:t>Ω</m:t>
                              </m:r>
                            </m:e>
                          </m:mr>
                        </m:m>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5435300" y="3931024"/>
                  <a:ext cx="3166123" cy="88447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639696" y="5151337"/>
                  <a:ext cx="2850460" cy="404983"/>
                </a:xfrm>
                <a:prstGeom prst="rect">
                  <a:avLst/>
                </a:prstGeom>
                <a:noFill/>
              </p:spPr>
              <p:txBody>
                <a:bodyPr wrap="none" lIns="0" tIns="0" rIns="0" bIns="0" rtlCol="0">
                  <a:spAutoFit/>
                </a:bodyPr>
                <a:lstStyle/>
                <a:p>
                  <a:r>
                    <a:rPr lang="en-US" b="0" dirty="0"/>
                    <a:t>where   </a:t>
                  </a:r>
                  <a14:m>
                    <m:oMath xmlns:m="http://schemas.openxmlformats.org/officeDocument/2006/math">
                      <m:r>
                        <a:rPr lang="en-US" b="0" i="1" smtClean="0">
                          <a:latin typeface="Cambria Math" panose="02040503050406030204" pitchFamily="18" charset="0"/>
                        </a:rPr>
                        <m:t>𝑅</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𝑛𝑝</m:t>
                          </m:r>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0</m:t>
                              </m:r>
                            </m:sub>
                          </m:sSub>
                          <m:r>
                            <m:rPr>
                              <m:lit/>
                            </m:rPr>
                            <a:rPr lang="en-US" b="0" i="1" smtClean="0">
                              <a:latin typeface="Cambria Math" panose="02040503050406030204" pitchFamily="18" charset="0"/>
                            </a:rPr>
                            <m:t> </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sub>
                          </m:sSub>
                        </m:den>
                      </m:f>
                    </m:oMath>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639696" y="5151337"/>
                  <a:ext cx="2850460" cy="404983"/>
                </a:xfrm>
                <a:prstGeom prst="rect">
                  <a:avLst/>
                </a:prstGeom>
                <a:blipFill>
                  <a:blip r:embed="rId7"/>
                  <a:stretch>
                    <a:fillRect l="-5139" t="-10448" r="-642" b="-19403"/>
                  </a:stretch>
                </a:blipFill>
              </p:spPr>
              <p:txBody>
                <a:bodyPr/>
                <a:lstStyle/>
                <a:p>
                  <a:r>
                    <a:rPr lang="en-US">
                      <a:noFill/>
                    </a:rPr>
                    <a:t> </a:t>
                  </a:r>
                </a:p>
              </p:txBody>
            </p:sp>
          </mc:Fallback>
        </mc:AlternateContent>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6342" y="2739729"/>
            <a:ext cx="6101552" cy="204402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66768022"/>
      </p:ext>
    </p:extLst>
  </p:cSld>
  <p:clrMapOvr>
    <a:masterClrMapping/>
  </p:clrMapOvr>
  <mc:AlternateContent xmlns:mc="http://schemas.openxmlformats.org/markup-compatibility/2006" xmlns:p14="http://schemas.microsoft.com/office/powerpoint/2010/main">
    <mc:Choice Requires="p14">
      <p:transition p14:dur="0" advTm="17995"/>
    </mc:Choice>
    <mc:Fallback xmlns="">
      <p:transition advTm="17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ML Formulation</a:t>
            </a:r>
          </a:p>
        </p:txBody>
      </p:sp>
      <mc:AlternateContent xmlns:mc="http://schemas.openxmlformats.org/markup-compatibility/2006" xmlns:a14="http://schemas.microsoft.com/office/drawing/2010/main">
        <mc:Choice Requires="a14">
          <p:sp>
            <p:nvSpPr>
              <p:cNvPr id="5" name="TextBox 4"/>
              <p:cNvSpPr txBox="1"/>
              <p:nvPr/>
            </p:nvSpPr>
            <p:spPr>
              <a:xfrm>
                <a:off x="720649" y="1499292"/>
                <a:ext cx="11091247" cy="3604064"/>
              </a:xfrm>
              <a:prstGeom prst="rect">
                <a:avLst/>
              </a:prstGeom>
              <a:noFill/>
            </p:spPr>
            <p:txBody>
              <a:bodyPr wrap="square" rtlCol="0">
                <a:spAutoFit/>
              </a:bodyPr>
              <a:lstStyle/>
              <a:p>
                <a:r>
                  <a:rPr lang="en-US" sz="2000" b="1" dirty="0"/>
                  <a:t>Machine learning FEEC problem</a:t>
                </a:r>
              </a:p>
              <a:p>
                <a:r>
                  <a:rPr lang="en-US" sz="2000" dirty="0"/>
                  <a:t>Solve the </a:t>
                </a:r>
                <a:r>
                  <a:rPr lang="en-US" sz="2000" b="1" dirty="0"/>
                  <a:t>nonlinear-constrained </a:t>
                </a:r>
                <a:r>
                  <a:rPr lang="en-US" sz="2000" dirty="0"/>
                  <a:t>optimization problem</a:t>
                </a:r>
              </a:p>
              <a:p>
                <a:endParaRPr lang="en-US" sz="2000" dirty="0"/>
              </a:p>
              <a:p>
                <a:endParaRPr lang="en-US" sz="2000" dirty="0"/>
              </a:p>
              <a:p>
                <a14:m>
                  <m:oMath xmlns:m="http://schemas.openxmlformats.org/officeDocument/2006/math">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min</m:t>
                        </m:r>
                      </m:e>
                      <m:lim>
                        <m:eqArr>
                          <m:eqArrPr>
                            <m:ctrlPr>
                              <a:rPr lang="en-US" sz="2000" b="0" i="1" smtClean="0">
                                <a:latin typeface="Cambria Math" panose="02040503050406030204" pitchFamily="18" charset="0"/>
                              </a:rPr>
                            </m:ctrlPr>
                          </m:eqArrPr>
                          <m:e>
                            <m:r>
                              <m:rPr>
                                <m:sty m:val="p"/>
                              </m:rPr>
                              <a:rPr lang="en-US" sz="2000" b="0" i="0" smtClean="0">
                                <a:latin typeface="Cambria Math" panose="02040503050406030204" pitchFamily="18" charset="0"/>
                              </a:rPr>
                              <m:t>POU</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parameters</m:t>
                            </m:r>
                            <m:r>
                              <a:rPr lang="en-US" sz="2000" b="0" i="0" smtClean="0">
                                <a:latin typeface="Cambria Math" panose="02040503050406030204" pitchFamily="18" charset="0"/>
                              </a:rPr>
                              <m:t> </m:t>
                            </m:r>
                            <m:r>
                              <a:rPr lang="en-US" sz="2000" b="1" i="0" smtClean="0">
                                <a:latin typeface="Cambria Math" panose="02040503050406030204" pitchFamily="18" charset="0"/>
                              </a:rPr>
                              <m:t> </m:t>
                            </m:r>
                            <m:r>
                              <a:rPr lang="en-US" sz="2000" b="1" i="1" smtClean="0">
                                <a:solidFill>
                                  <a:schemeClr val="accent1"/>
                                </a:solidFill>
                                <a:latin typeface="Cambria Math" panose="02040503050406030204" pitchFamily="18" charset="0"/>
                              </a:rPr>
                              <m:t>𝜽</m:t>
                            </m:r>
                            <m:r>
                              <a:rPr lang="en-US" sz="2000" b="1" i="1">
                                <a:latin typeface="Cambria Math" panose="02040503050406030204" pitchFamily="18" charset="0"/>
                              </a:rPr>
                              <m:t>,</m:t>
                            </m:r>
                          </m:e>
                          <m:e>
                            <m:r>
                              <m:rPr>
                                <m:sty m:val="p"/>
                              </m:rPr>
                              <a:rPr lang="en-US" sz="2000" b="0" i="0" smtClean="0">
                                <a:latin typeface="Cambria Math" panose="02040503050406030204" pitchFamily="18" charset="0"/>
                              </a:rPr>
                              <m:t>metrics</m:t>
                            </m:r>
                            <m:r>
                              <a:rPr lang="en-US" sz="2000" b="1" i="1" smtClean="0">
                                <a:latin typeface="Cambria Math" panose="02040503050406030204" pitchFamily="18" charset="0"/>
                              </a:rPr>
                              <m:t> </m:t>
                            </m:r>
                            <m:r>
                              <a:rPr lang="en-US" sz="2000" b="1" i="1">
                                <a:latin typeface="Cambria Math" panose="02040503050406030204" pitchFamily="18" charset="0"/>
                              </a:rPr>
                              <m:t> </m:t>
                            </m:r>
                            <m:r>
                              <a:rPr lang="en-US" sz="2000" b="1" i="1" smtClean="0">
                                <a:solidFill>
                                  <a:schemeClr val="accent1"/>
                                </a:solidFill>
                                <a:latin typeface="Cambria Math" panose="02040503050406030204" pitchFamily="18" charset="0"/>
                              </a:rPr>
                              <m:t>𝑫</m:t>
                            </m:r>
                            <m:r>
                              <m:rPr>
                                <m:sty m:val="p"/>
                              </m:rPr>
                              <a:rPr lang="en-US" sz="2000" b="0" i="0" smtClean="0">
                                <a:latin typeface="Cambria Math" panose="02040503050406030204" pitchFamily="18" charset="0"/>
                              </a:rPr>
                              <m:t>s</m:t>
                            </m:r>
                            <m:r>
                              <a:rPr lang="en-US" sz="2000" b="0" i="0" smtClean="0">
                                <a:latin typeface="Cambria Math" panose="02040503050406030204" pitchFamily="18" charset="0"/>
                              </a:rPr>
                              <m:t>,   </m:t>
                            </m:r>
                            <m:r>
                              <a:rPr lang="en-US" sz="2000" b="1" i="1" smtClean="0">
                                <a:solidFill>
                                  <a:schemeClr val="accent1"/>
                                </a:solidFill>
                                <a:latin typeface="Cambria Math" panose="02040503050406030204" pitchFamily="18" charset="0"/>
                              </a:rPr>
                              <m:t>𝑩</m:t>
                            </m:r>
                            <m:r>
                              <m:rPr>
                                <m:sty m:val="p"/>
                              </m:rPr>
                              <a:rPr lang="en-US" sz="2000" b="0" i="0" smtClean="0">
                                <a:latin typeface="Cambria Math" panose="02040503050406030204" pitchFamily="18" charset="0"/>
                              </a:rPr>
                              <m:t>s</m:t>
                            </m:r>
                            <m:r>
                              <a:rPr lang="en-US" sz="2000" i="1" smtClean="0">
                                <a:solidFill>
                                  <a:schemeClr val="accent1"/>
                                </a:solidFill>
                                <a:latin typeface="Cambria Math" panose="02040503050406030204" pitchFamily="18" charset="0"/>
                              </a:rPr>
                              <m:t> </m:t>
                            </m:r>
                          </m:e>
                        </m:eqArr>
                        <m:r>
                          <a:rPr lang="en-US" sz="2000" b="0" i="1" smtClean="0">
                            <a:latin typeface="Cambria Math" panose="02040503050406030204" pitchFamily="18" charset="0"/>
                          </a:rPr>
                          <m:t> </m:t>
                        </m:r>
                      </m:lim>
                    </m:limLow>
                    <m:sSubSup>
                      <m:sSubSupPr>
                        <m:ctrlPr>
                          <a:rPr lang="en-US" sz="2000" i="1">
                            <a:latin typeface="Cambria Math" panose="02040503050406030204" pitchFamily="18" charset="0"/>
                          </a:rPr>
                        </m:ctrlPr>
                      </m:sSubSupPr>
                      <m:e>
                        <m:r>
                          <a:rPr lang="en-US" sz="2000" i="1">
                            <a:latin typeface="Cambria Math" panose="02040503050406030204" pitchFamily="18" charset="0"/>
                          </a:rPr>
                          <m:t>  </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𝜙</m:t>
                                </m:r>
                              </m:e>
                              <m:sub>
                                <m:r>
                                  <m:rPr>
                                    <m:sty m:val="p"/>
                                  </m:rPr>
                                  <a:rPr lang="en-US" sz="2000">
                                    <a:latin typeface="Cambria Math" panose="02040503050406030204" pitchFamily="18" charset="0"/>
                                  </a:rPr>
                                  <m:t>data</m:t>
                                </m:r>
                              </m:sub>
                            </m:sSub>
                            <m:r>
                              <a:rPr lang="en-US" sz="2000" i="1">
                                <a:latin typeface="Cambria Math" panose="02040503050406030204" pitchFamily="18" charset="0"/>
                              </a:rPr>
                              <m:t>−</m:t>
                            </m:r>
                            <m:nary>
                              <m:naryPr>
                                <m:chr m:val="∑"/>
                                <m:grow m:val="on"/>
                                <m:supHide m:val="on"/>
                                <m:ctrlPr>
                                  <a:rPr lang="en-US" sz="2000" i="1">
                                    <a:latin typeface="Cambria Math" panose="02040503050406030204" pitchFamily="18" charset="0"/>
                                  </a:rPr>
                                </m:ctrlPr>
                              </m:naryPr>
                              <m:sub>
                                <m:r>
                                  <a:rPr lang="en-US" sz="2000" i="1">
                                    <a:latin typeface="Cambria Math" panose="02040503050406030204" pitchFamily="18" charset="0"/>
                                  </a:rPr>
                                  <m:t>𝑖</m:t>
                                </m:r>
                              </m:sub>
                              <m:sup/>
                              <m:e>
                                <m:sSub>
                                  <m:sSubPr>
                                    <m:ctrlPr>
                                      <a:rPr lang="en-US" sz="2000" i="1">
                                        <a:latin typeface="Cambria Math" panose="02040503050406030204" pitchFamily="18" charset="0"/>
                                      </a:rPr>
                                    </m:ctrlPr>
                                  </m:sSubPr>
                                  <m:e>
                                    <m:r>
                                      <a:rPr lang="en-US" sz="2000" i="1">
                                        <a:latin typeface="Cambria Math" panose="02040503050406030204" pitchFamily="18" charset="0"/>
                                      </a:rPr>
                                      <m:t>𝜙</m:t>
                                    </m:r>
                                  </m:e>
                                  <m:sub>
                                    <m:r>
                                      <a:rPr lang="en-US" sz="2000" i="1">
                                        <a:latin typeface="Cambria Math" panose="02040503050406030204" pitchFamily="18" charset="0"/>
                                      </a:rPr>
                                      <m:t>𝑖</m:t>
                                    </m:r>
                                  </m:sub>
                                </m:sSub>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𝑖</m:t>
                                    </m:r>
                                    <m:r>
                                      <a:rPr lang="en-US" sz="2000" i="1">
                                        <a:latin typeface="Cambria Math" panose="02040503050406030204" pitchFamily="18" charset="0"/>
                                      </a:rPr>
                                      <m:t> </m:t>
                                    </m:r>
                                  </m:sub>
                                </m:sSub>
                              </m:e>
                            </m:nary>
                          </m:e>
                        </m:d>
                      </m:e>
                      <m:sub>
                        <m:r>
                          <a:rPr lang="en-US" sz="2000" i="1">
                            <a:latin typeface="Cambria Math" panose="02040503050406030204" pitchFamily="18" charset="0"/>
                          </a:rPr>
                          <m:t>2</m:t>
                        </m:r>
                      </m:sub>
                      <m:sup>
                        <m:r>
                          <a:rPr lang="en-US" sz="2000" i="1">
                            <a:latin typeface="Cambria Math" panose="02040503050406030204" pitchFamily="18" charset="0"/>
                          </a:rPr>
                          <m:t>2</m:t>
                        </m:r>
                      </m:sup>
                    </m:sSubSup>
                    <m:r>
                      <a:rPr lang="en-US" sz="2000" b="0" i="1" smtClean="0">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  </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𝑛</m:t>
                                </m:r>
                              </m:e>
                              <m:sub>
                                <m:r>
                                  <m:rPr>
                                    <m:sty m:val="p"/>
                                  </m:rPr>
                                  <a:rPr lang="en-US" sz="2000">
                                    <a:latin typeface="Cambria Math" panose="02040503050406030204" pitchFamily="18" charset="0"/>
                                  </a:rPr>
                                  <m:t>data</m:t>
                                </m:r>
                              </m:sub>
                            </m:sSub>
                            <m:r>
                              <a:rPr lang="en-US" sz="2000" i="1">
                                <a:latin typeface="Cambria Math" panose="02040503050406030204" pitchFamily="18" charset="0"/>
                              </a:rPr>
                              <m:t>−</m:t>
                            </m:r>
                            <m:nary>
                              <m:naryPr>
                                <m:chr m:val="∑"/>
                                <m:grow m:val="on"/>
                                <m:supHide m:val="on"/>
                                <m:ctrlPr>
                                  <a:rPr lang="en-US" sz="2000" i="1">
                                    <a:latin typeface="Cambria Math" panose="02040503050406030204" pitchFamily="18" charset="0"/>
                                  </a:rPr>
                                </m:ctrlPr>
                              </m:naryPr>
                              <m:sub>
                                <m:r>
                                  <a:rPr lang="en-US" sz="2000" i="1">
                                    <a:latin typeface="Cambria Math" panose="02040503050406030204" pitchFamily="18" charset="0"/>
                                  </a:rPr>
                                  <m:t>𝑖</m:t>
                                </m:r>
                              </m:sub>
                              <m:sup/>
                              <m:e>
                                <m:sSub>
                                  <m:sSubPr>
                                    <m:ctrlPr>
                                      <a:rPr lang="en-US" sz="2000" i="1">
                                        <a:latin typeface="Cambria Math" panose="02040503050406030204" pitchFamily="18" charset="0"/>
                                      </a:rPr>
                                    </m:ctrlPr>
                                  </m:sSubPr>
                                  <m:e>
                                    <m:r>
                                      <a:rPr lang="en-US" sz="2000" b="0" i="1" smtClean="0">
                                        <a:latin typeface="Cambria Math" panose="02040503050406030204" pitchFamily="18" charset="0"/>
                                      </a:rPr>
                                      <m:t>𝑛</m:t>
                                    </m:r>
                                  </m:e>
                                  <m:sub>
                                    <m:r>
                                      <a:rPr lang="en-US" sz="2000" i="1">
                                        <a:latin typeface="Cambria Math" panose="02040503050406030204" pitchFamily="18" charset="0"/>
                                      </a:rPr>
                                      <m:t>𝑖</m:t>
                                    </m:r>
                                  </m:sub>
                                </m:sSub>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𝑖</m:t>
                                    </m:r>
                                    <m:r>
                                      <a:rPr lang="en-US" sz="2000" i="1">
                                        <a:latin typeface="Cambria Math" panose="02040503050406030204" pitchFamily="18" charset="0"/>
                                      </a:rPr>
                                      <m:t> </m:t>
                                    </m:r>
                                  </m:sub>
                                </m:sSub>
                              </m:e>
                            </m:nary>
                          </m:e>
                        </m:d>
                      </m:e>
                      <m:sub>
                        <m:r>
                          <a:rPr lang="en-US" sz="2000" i="1">
                            <a:latin typeface="Cambria Math" panose="02040503050406030204" pitchFamily="18" charset="0"/>
                          </a:rPr>
                          <m:t>2</m:t>
                        </m:r>
                      </m:sub>
                      <m:sup>
                        <m:r>
                          <a:rPr lang="en-US" sz="2000" i="1">
                            <a:latin typeface="Cambria Math" panose="02040503050406030204" pitchFamily="18" charset="0"/>
                          </a:rPr>
                          <m:t>2</m:t>
                        </m:r>
                      </m:sup>
                    </m:sSubSup>
                    <m:r>
                      <a:rPr lang="en-US" sz="2000" b="0" i="1" smtClean="0">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  </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𝑝</m:t>
                                </m:r>
                              </m:e>
                              <m:sub>
                                <m:r>
                                  <m:rPr>
                                    <m:sty m:val="p"/>
                                  </m:rPr>
                                  <a:rPr lang="en-US" sz="2000">
                                    <a:latin typeface="Cambria Math" panose="02040503050406030204" pitchFamily="18" charset="0"/>
                                  </a:rPr>
                                  <m:t>data</m:t>
                                </m:r>
                              </m:sub>
                            </m:sSub>
                            <m:r>
                              <a:rPr lang="en-US" sz="2000" i="1">
                                <a:latin typeface="Cambria Math" panose="02040503050406030204" pitchFamily="18" charset="0"/>
                              </a:rPr>
                              <m:t>−</m:t>
                            </m:r>
                            <m:nary>
                              <m:naryPr>
                                <m:chr m:val="∑"/>
                                <m:grow m:val="on"/>
                                <m:supHide m:val="on"/>
                                <m:ctrlPr>
                                  <a:rPr lang="en-US" sz="2000" i="1">
                                    <a:latin typeface="Cambria Math" panose="02040503050406030204" pitchFamily="18" charset="0"/>
                                  </a:rPr>
                                </m:ctrlPr>
                              </m:naryPr>
                              <m:sub>
                                <m:r>
                                  <a:rPr lang="en-US" sz="2000" i="1">
                                    <a:latin typeface="Cambria Math" panose="02040503050406030204" pitchFamily="18" charset="0"/>
                                  </a:rPr>
                                  <m:t>𝑖</m:t>
                                </m:r>
                              </m:sub>
                              <m:sup/>
                              <m:e>
                                <m:sSub>
                                  <m:sSubPr>
                                    <m:ctrlPr>
                                      <a:rPr lang="en-US" sz="2000" i="1">
                                        <a:latin typeface="Cambria Math" panose="02040503050406030204" pitchFamily="18" charset="0"/>
                                      </a:rPr>
                                    </m:ctrlPr>
                                  </m:sSubPr>
                                  <m:e>
                                    <m:r>
                                      <a:rPr lang="en-US" sz="2000" b="0" i="1" smtClean="0">
                                        <a:latin typeface="Cambria Math" panose="02040503050406030204" pitchFamily="18" charset="0"/>
                                      </a:rPr>
                                      <m:t>𝑝</m:t>
                                    </m:r>
                                  </m:e>
                                  <m:sub>
                                    <m:r>
                                      <a:rPr lang="en-US" sz="2000" i="1">
                                        <a:latin typeface="Cambria Math" panose="02040503050406030204" pitchFamily="18" charset="0"/>
                                      </a:rPr>
                                      <m:t>𝑖</m:t>
                                    </m:r>
                                  </m:sub>
                                </m:sSub>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𝑖</m:t>
                                    </m:r>
                                    <m:r>
                                      <a:rPr lang="en-US" sz="2000" i="1">
                                        <a:latin typeface="Cambria Math" panose="02040503050406030204" pitchFamily="18" charset="0"/>
                                      </a:rPr>
                                      <m:t> </m:t>
                                    </m:r>
                                  </m:sub>
                                </m:sSub>
                              </m:e>
                            </m:nary>
                          </m:e>
                        </m:d>
                      </m:e>
                      <m:sub>
                        <m:r>
                          <a:rPr lang="en-US" sz="2000" i="1">
                            <a:latin typeface="Cambria Math" panose="02040503050406030204" pitchFamily="18" charset="0"/>
                          </a:rPr>
                          <m:t>2</m:t>
                        </m:r>
                      </m:sub>
                      <m:sup>
                        <m:r>
                          <a:rPr lang="en-US" sz="2000" i="1">
                            <a:latin typeface="Cambria Math" panose="02040503050406030204" pitchFamily="18" charset="0"/>
                          </a:rPr>
                          <m:t>2</m:t>
                        </m:r>
                      </m:sup>
                    </m:sSubSup>
                    <m:r>
                      <a:rPr lang="en-US" sz="2000" i="1">
                        <a:latin typeface="Cambria Math" panose="02040503050406030204" pitchFamily="18" charset="0"/>
                      </a:rPr>
                      <m:t>+ </m:t>
                    </m:r>
                    <m:r>
                      <a:rPr lang="en-US" sz="2000" b="0" i="1" smtClean="0">
                        <a:latin typeface="Cambria Math" panose="02040503050406030204" pitchFamily="18" charset="0"/>
                      </a:rPr>
                      <m:t>                                 </m:t>
                    </m:r>
                    <m:sSubSup>
                      <m:sSubSupPr>
                        <m:ctrlPr>
                          <a:rPr lang="en-US" sz="2000" i="1">
                            <a:latin typeface="Cambria Math" panose="02040503050406030204" pitchFamily="18" charset="0"/>
                          </a:rPr>
                        </m:ctrlPr>
                      </m:sSubSupPr>
                      <m:e>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 </m:t>
                            </m:r>
                            <m:sSub>
                              <m:sSubPr>
                                <m:ctrlPr>
                                  <a:rPr lang="en-US" sz="2000" i="1">
                                    <a:latin typeface="Cambria Math" panose="02040503050406030204" pitchFamily="18" charset="0"/>
                                  </a:rPr>
                                </m:ctrlPr>
                              </m:sSubPr>
                              <m:e>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𝑱</m:t>
                                    </m:r>
                                  </m:e>
                                  <m:sub>
                                    <m:r>
                                      <a:rPr lang="en-US" sz="2000" b="0" i="1" smtClean="0">
                                        <a:latin typeface="Cambria Math" panose="02040503050406030204" pitchFamily="18" charset="0"/>
                                      </a:rPr>
                                      <m:t>𝜙</m:t>
                                    </m:r>
                                  </m:sub>
                                </m:sSub>
                              </m:e>
                              <m:sub>
                                <m:r>
                                  <m:rPr>
                                    <m:sty m:val="p"/>
                                  </m:rPr>
                                  <a:rPr lang="en-US" sz="2000" i="0">
                                    <a:latin typeface="Cambria Math" panose="02040503050406030204" pitchFamily="18" charset="0"/>
                                  </a:rPr>
                                  <m:t>data</m:t>
                                </m:r>
                              </m:sub>
                            </m:sSub>
                            <m:r>
                              <a:rPr lang="en-US" sz="2000" i="1">
                                <a:latin typeface="Cambria Math" panose="02040503050406030204" pitchFamily="18" charset="0"/>
                              </a:rPr>
                              <m:t>−</m:t>
                            </m:r>
                            <m:nary>
                              <m:naryPr>
                                <m:chr m:val="∑"/>
                                <m:supHide m:val="on"/>
                                <m:ctrlPr>
                                  <a:rPr lang="en-US" sz="2000" i="1">
                                    <a:latin typeface="Cambria Math" panose="02040503050406030204" pitchFamily="18" charset="0"/>
                                  </a:rPr>
                                </m:ctrlPr>
                              </m:naryPr>
                              <m:sub>
                                <m:r>
                                  <a:rPr lang="en-US" sz="2000" i="1">
                                    <a:latin typeface="Cambria Math" panose="02040503050406030204" pitchFamily="18" charset="0"/>
                                  </a:rPr>
                                  <m:t>𝑖𝑗</m:t>
                                </m:r>
                              </m:sub>
                              <m:sup/>
                              <m:e>
                                <m:sSub>
                                  <m:sSubPr>
                                    <m:ctrlPr>
                                      <a:rPr lang="en-US" sz="2000" i="1">
                                        <a:latin typeface="Cambria Math" panose="02040503050406030204" pitchFamily="18" charset="0"/>
                                      </a:rPr>
                                    </m:ctrlPr>
                                  </m:sSubPr>
                                  <m:e>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𝑱</m:t>
                                        </m:r>
                                      </m:e>
                                      <m:sub>
                                        <m:r>
                                          <a:rPr lang="en-US" sz="2000" b="0" i="1" smtClean="0">
                                            <a:latin typeface="Cambria Math" panose="02040503050406030204" pitchFamily="18" charset="0"/>
                                          </a:rPr>
                                          <m:t>𝜙</m:t>
                                        </m:r>
                                      </m:sub>
                                    </m:sSub>
                                  </m:e>
                                  <m:sub>
                                    <m:r>
                                      <a:rPr lang="en-US" sz="2000" i="1">
                                        <a:latin typeface="Cambria Math" panose="02040503050406030204" pitchFamily="18" charset="0"/>
                                      </a:rPr>
                                      <m:t>𝑖𝑗</m:t>
                                    </m:r>
                                  </m:sub>
                                </m:sSub>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𝑖𝑗</m:t>
                                    </m:r>
                                  </m:sub>
                                </m:sSub>
                              </m:e>
                            </m:nary>
                            <m:r>
                              <a:rPr lang="en-US" sz="2000" b="0" i="1" smtClean="0">
                                <a:latin typeface="Cambria Math" panose="02040503050406030204" pitchFamily="18" charset="0"/>
                              </a:rPr>
                              <m:t>  </m:t>
                            </m:r>
                          </m:e>
                        </m:d>
                      </m:e>
                      <m:sub>
                        <m:r>
                          <a:rPr lang="en-US" sz="2000" i="1">
                            <a:latin typeface="Cambria Math" panose="02040503050406030204" pitchFamily="18" charset="0"/>
                          </a:rPr>
                          <m:t>2</m:t>
                        </m:r>
                      </m:sub>
                      <m:sup>
                        <m:r>
                          <a:rPr lang="en-US" sz="2000" i="1">
                            <a:latin typeface="Cambria Math" panose="02040503050406030204" pitchFamily="18" charset="0"/>
                          </a:rPr>
                          <m:t>2</m:t>
                        </m:r>
                      </m:sup>
                    </m:sSubSup>
                    <m:r>
                      <a:rPr lang="en-US" sz="2000" b="0" i="1" smtClean="0">
                        <a:latin typeface="Cambria Math" panose="02040503050406030204" pitchFamily="18" charset="0"/>
                      </a:rPr>
                      <m:t>+</m:t>
                    </m:r>
                    <m:sSubSup>
                      <m:sSubSupPr>
                        <m:ctrlPr>
                          <a:rPr lang="en-US" sz="2000" i="1">
                            <a:latin typeface="Cambria Math" panose="02040503050406030204" pitchFamily="18" charset="0"/>
                          </a:rPr>
                        </m:ctrlPr>
                      </m:sSubSupP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 </m:t>
                            </m:r>
                            <m:sSub>
                              <m:sSubPr>
                                <m:ctrlPr>
                                  <a:rPr lang="en-US" sz="2000" i="1">
                                    <a:latin typeface="Cambria Math" panose="02040503050406030204" pitchFamily="18" charset="0"/>
                                  </a:rPr>
                                </m:ctrlPr>
                              </m:sSubPr>
                              <m:e>
                                <m:sSub>
                                  <m:sSubPr>
                                    <m:ctrlPr>
                                      <a:rPr lang="en-US" sz="2000" i="1">
                                        <a:latin typeface="Cambria Math" panose="02040503050406030204" pitchFamily="18" charset="0"/>
                                      </a:rPr>
                                    </m:ctrlPr>
                                  </m:sSubPr>
                                  <m:e>
                                    <m:r>
                                      <a:rPr lang="en-US" sz="2000" b="1" i="1">
                                        <a:latin typeface="Cambria Math" panose="02040503050406030204" pitchFamily="18" charset="0"/>
                                      </a:rPr>
                                      <m:t>𝑱</m:t>
                                    </m:r>
                                  </m:e>
                                  <m:sub>
                                    <m:r>
                                      <a:rPr lang="en-US" sz="2000" b="0" i="1" smtClean="0">
                                        <a:latin typeface="Cambria Math" panose="02040503050406030204" pitchFamily="18" charset="0"/>
                                      </a:rPr>
                                      <m:t>𝑛</m:t>
                                    </m:r>
                                  </m:sub>
                                </m:sSub>
                              </m:e>
                              <m:sub>
                                <m:r>
                                  <m:rPr>
                                    <m:sty m:val="p"/>
                                  </m:rPr>
                                  <a:rPr lang="en-US" sz="2000">
                                    <a:latin typeface="Cambria Math" panose="02040503050406030204" pitchFamily="18" charset="0"/>
                                  </a:rPr>
                                  <m:t>data</m:t>
                                </m:r>
                              </m:sub>
                            </m:sSub>
                            <m:r>
                              <a:rPr lang="en-US" sz="2000" i="1">
                                <a:latin typeface="Cambria Math" panose="02040503050406030204" pitchFamily="18" charset="0"/>
                              </a:rPr>
                              <m:t>−</m:t>
                            </m:r>
                            <m:nary>
                              <m:naryPr>
                                <m:chr m:val="∑"/>
                                <m:supHide m:val="on"/>
                                <m:ctrlPr>
                                  <a:rPr lang="en-US" sz="2000" i="1">
                                    <a:latin typeface="Cambria Math" panose="02040503050406030204" pitchFamily="18" charset="0"/>
                                  </a:rPr>
                                </m:ctrlPr>
                              </m:naryPr>
                              <m:sub>
                                <m:r>
                                  <a:rPr lang="en-US" sz="2000" i="1">
                                    <a:latin typeface="Cambria Math" panose="02040503050406030204" pitchFamily="18" charset="0"/>
                                  </a:rPr>
                                  <m:t>𝑖𝑗</m:t>
                                </m:r>
                              </m:sub>
                              <m:sup/>
                              <m:e>
                                <m:sSub>
                                  <m:sSubPr>
                                    <m:ctrlPr>
                                      <a:rPr lang="en-US" sz="2000" i="1">
                                        <a:latin typeface="Cambria Math" panose="02040503050406030204" pitchFamily="18" charset="0"/>
                                      </a:rPr>
                                    </m:ctrlPr>
                                  </m:sSubPr>
                                  <m:e>
                                    <m:sSub>
                                      <m:sSubPr>
                                        <m:ctrlPr>
                                          <a:rPr lang="en-US" sz="2000" i="1">
                                            <a:latin typeface="Cambria Math" panose="02040503050406030204" pitchFamily="18" charset="0"/>
                                          </a:rPr>
                                        </m:ctrlPr>
                                      </m:sSubPr>
                                      <m:e>
                                        <m:r>
                                          <a:rPr lang="en-US" sz="2000" b="1" i="1">
                                            <a:latin typeface="Cambria Math" panose="02040503050406030204" pitchFamily="18" charset="0"/>
                                          </a:rPr>
                                          <m:t>𝑱</m:t>
                                        </m:r>
                                      </m:e>
                                      <m:sub>
                                        <m:r>
                                          <a:rPr lang="en-US" sz="2000" b="0" i="1" smtClean="0">
                                            <a:latin typeface="Cambria Math" panose="02040503050406030204" pitchFamily="18" charset="0"/>
                                          </a:rPr>
                                          <m:t>𝑛</m:t>
                                        </m:r>
                                      </m:sub>
                                    </m:sSub>
                                  </m:e>
                                  <m:sub>
                                    <m:r>
                                      <a:rPr lang="en-US" sz="2000" i="1">
                                        <a:latin typeface="Cambria Math" panose="02040503050406030204" pitchFamily="18" charset="0"/>
                                      </a:rPr>
                                      <m:t>𝑖𝑗</m:t>
                                    </m:r>
                                  </m:sub>
                                </m:sSub>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𝑖𝑗</m:t>
                                    </m:r>
                                  </m:sub>
                                </m:sSub>
                              </m:e>
                            </m:nary>
                            <m:r>
                              <a:rPr lang="en-US" sz="2000" i="1">
                                <a:latin typeface="Cambria Math" panose="02040503050406030204" pitchFamily="18" charset="0"/>
                              </a:rPr>
                              <m:t>  </m:t>
                            </m:r>
                          </m:e>
                        </m:d>
                      </m:e>
                      <m:sub>
                        <m:r>
                          <a:rPr lang="en-US" sz="2000" i="1">
                            <a:latin typeface="Cambria Math" panose="02040503050406030204" pitchFamily="18" charset="0"/>
                          </a:rPr>
                          <m:t>2</m:t>
                        </m:r>
                      </m:sub>
                      <m:sup>
                        <m:r>
                          <a:rPr lang="en-US" sz="2000" i="1">
                            <a:latin typeface="Cambria Math" panose="02040503050406030204" pitchFamily="18" charset="0"/>
                          </a:rPr>
                          <m:t>2</m:t>
                        </m:r>
                      </m:sup>
                    </m:sSubSup>
                  </m:oMath>
                </a14:m>
                <a:r>
                  <a:rPr lang="en-US" sz="2000" b="0" dirty="0"/>
                  <a:t> + </a:t>
                </a:r>
                <a14:m>
                  <m:oMath xmlns:m="http://schemas.openxmlformats.org/officeDocument/2006/math">
                    <m:sSubSup>
                      <m:sSubSupPr>
                        <m:ctrlPr>
                          <a:rPr lang="en-US" sz="2000" i="1">
                            <a:latin typeface="Cambria Math" panose="02040503050406030204" pitchFamily="18" charset="0"/>
                          </a:rPr>
                        </m:ctrlPr>
                      </m:sSubSupP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 </m:t>
                            </m:r>
                            <m:sSub>
                              <m:sSubPr>
                                <m:ctrlPr>
                                  <a:rPr lang="en-US" sz="2000" i="1">
                                    <a:latin typeface="Cambria Math" panose="02040503050406030204" pitchFamily="18" charset="0"/>
                                  </a:rPr>
                                </m:ctrlPr>
                              </m:sSubPr>
                              <m:e>
                                <m:sSub>
                                  <m:sSubPr>
                                    <m:ctrlPr>
                                      <a:rPr lang="en-US" sz="2000" i="1">
                                        <a:latin typeface="Cambria Math" panose="02040503050406030204" pitchFamily="18" charset="0"/>
                                      </a:rPr>
                                    </m:ctrlPr>
                                  </m:sSubPr>
                                  <m:e>
                                    <m:r>
                                      <a:rPr lang="en-US" sz="2000" b="1" i="1">
                                        <a:latin typeface="Cambria Math" panose="02040503050406030204" pitchFamily="18" charset="0"/>
                                      </a:rPr>
                                      <m:t>𝑱</m:t>
                                    </m:r>
                                  </m:e>
                                  <m:sub>
                                    <m:r>
                                      <a:rPr lang="en-US" sz="2000" b="0" i="1" smtClean="0">
                                        <a:latin typeface="Cambria Math" panose="02040503050406030204" pitchFamily="18" charset="0"/>
                                      </a:rPr>
                                      <m:t>𝑝</m:t>
                                    </m:r>
                                  </m:sub>
                                </m:sSub>
                              </m:e>
                              <m:sub>
                                <m:r>
                                  <m:rPr>
                                    <m:sty m:val="p"/>
                                  </m:rPr>
                                  <a:rPr lang="en-US" sz="2000">
                                    <a:latin typeface="Cambria Math" panose="02040503050406030204" pitchFamily="18" charset="0"/>
                                  </a:rPr>
                                  <m:t>data</m:t>
                                </m:r>
                              </m:sub>
                            </m:sSub>
                            <m:r>
                              <a:rPr lang="en-US" sz="2000" i="1">
                                <a:latin typeface="Cambria Math" panose="02040503050406030204" pitchFamily="18" charset="0"/>
                              </a:rPr>
                              <m:t>−</m:t>
                            </m:r>
                            <m:nary>
                              <m:naryPr>
                                <m:chr m:val="∑"/>
                                <m:supHide m:val="on"/>
                                <m:ctrlPr>
                                  <a:rPr lang="en-US" sz="2000" i="1">
                                    <a:latin typeface="Cambria Math" panose="02040503050406030204" pitchFamily="18" charset="0"/>
                                  </a:rPr>
                                </m:ctrlPr>
                              </m:naryPr>
                              <m:sub>
                                <m:r>
                                  <a:rPr lang="en-US" sz="2000" i="1">
                                    <a:latin typeface="Cambria Math" panose="02040503050406030204" pitchFamily="18" charset="0"/>
                                  </a:rPr>
                                  <m:t>𝑖𝑗</m:t>
                                </m:r>
                              </m:sub>
                              <m:sup/>
                              <m:e>
                                <m:sSub>
                                  <m:sSubPr>
                                    <m:ctrlPr>
                                      <a:rPr lang="en-US" sz="2000" i="1">
                                        <a:latin typeface="Cambria Math" panose="02040503050406030204" pitchFamily="18" charset="0"/>
                                      </a:rPr>
                                    </m:ctrlPr>
                                  </m:sSubPr>
                                  <m:e>
                                    <m:sSub>
                                      <m:sSubPr>
                                        <m:ctrlPr>
                                          <a:rPr lang="en-US" sz="2000" i="1">
                                            <a:latin typeface="Cambria Math" panose="02040503050406030204" pitchFamily="18" charset="0"/>
                                          </a:rPr>
                                        </m:ctrlPr>
                                      </m:sSubPr>
                                      <m:e>
                                        <m:r>
                                          <a:rPr lang="en-US" sz="2000" b="1" i="1">
                                            <a:latin typeface="Cambria Math" panose="02040503050406030204" pitchFamily="18" charset="0"/>
                                          </a:rPr>
                                          <m:t>𝑱</m:t>
                                        </m:r>
                                      </m:e>
                                      <m:sub>
                                        <m:r>
                                          <a:rPr lang="en-US" sz="2000" b="0" i="1" smtClean="0">
                                            <a:latin typeface="Cambria Math" panose="02040503050406030204" pitchFamily="18" charset="0"/>
                                          </a:rPr>
                                          <m:t>𝑝</m:t>
                                        </m:r>
                                      </m:sub>
                                    </m:sSub>
                                  </m:e>
                                  <m:sub>
                                    <m:r>
                                      <a:rPr lang="en-US" sz="2000" i="1">
                                        <a:latin typeface="Cambria Math" panose="02040503050406030204" pitchFamily="18" charset="0"/>
                                      </a:rPr>
                                      <m:t>𝑖𝑗</m:t>
                                    </m:r>
                                  </m:sub>
                                </m:sSub>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𝑖𝑗</m:t>
                                    </m:r>
                                  </m:sub>
                                </m:sSub>
                              </m:e>
                            </m:nary>
                            <m:r>
                              <a:rPr lang="en-US" sz="2000" i="1">
                                <a:latin typeface="Cambria Math" panose="02040503050406030204" pitchFamily="18" charset="0"/>
                              </a:rPr>
                              <m:t>  </m:t>
                            </m:r>
                          </m:e>
                        </m:d>
                      </m:e>
                      <m:sub>
                        <m:r>
                          <a:rPr lang="en-US" sz="2000" i="1">
                            <a:latin typeface="Cambria Math" panose="02040503050406030204" pitchFamily="18" charset="0"/>
                          </a:rPr>
                          <m:t>2</m:t>
                        </m:r>
                      </m:sub>
                      <m:sup>
                        <m:r>
                          <a:rPr lang="en-US" sz="2000" i="1">
                            <a:latin typeface="Cambria Math" panose="02040503050406030204" pitchFamily="18" charset="0"/>
                          </a:rPr>
                          <m:t>2</m:t>
                        </m:r>
                      </m:sup>
                    </m:sSubSup>
                  </m:oMath>
                </a14:m>
                <a:br>
                  <a:rPr lang="en-US" sz="2000" b="0" dirty="0"/>
                </a:br>
                <a:endParaRPr lang="en-US" sz="2000" b="0" dirty="0"/>
              </a:p>
              <a:p>
                <a:pPr/>
                <a:br>
                  <a:rPr lang="en-US" sz="2000" b="0" dirty="0"/>
                </a:br>
                <a14:m>
                  <m:oMathPara xmlns:m="http://schemas.openxmlformats.org/officeDocument/2006/math">
                    <m:oMathParaPr>
                      <m:jc m:val="left"/>
                    </m:oMathParaPr>
                    <m:oMath xmlns:m="http://schemas.openxmlformats.org/officeDocument/2006/math">
                      <m:r>
                        <a:rPr lang="en-US" sz="2000" b="0" i="0" smtClean="0">
                          <a:latin typeface="Cambria Math" panose="02040503050406030204" pitchFamily="18" charset="0"/>
                        </a:rPr>
                        <m:t>                                             </m:t>
                      </m:r>
                      <m:r>
                        <m:rPr>
                          <m:sty m:val="p"/>
                        </m:rPr>
                        <a:rPr lang="en-US" sz="2000" b="0" i="0" smtClean="0">
                          <a:latin typeface="Cambria Math" panose="02040503050406030204" pitchFamily="18" charset="0"/>
                        </a:rPr>
                        <m:t>such</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that</m:t>
                      </m:r>
                      <m:r>
                        <a:rPr lang="en-US" sz="2000" b="0" i="0" smtClean="0">
                          <a:latin typeface="Cambria Math" panose="02040503050406030204" pitchFamily="18" charset="0"/>
                        </a:rPr>
                        <m:t>  </m:t>
                      </m:r>
                    </m:oMath>
                  </m:oMathPara>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720649" y="1499292"/>
                <a:ext cx="11091247" cy="3604064"/>
              </a:xfrm>
              <a:prstGeom prst="rect">
                <a:avLst/>
              </a:prstGeom>
              <a:blipFill>
                <a:blip r:embed="rId4"/>
                <a:stretch>
                  <a:fillRect l="-549" t="-10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550994" y="4582380"/>
                <a:ext cx="3430555" cy="5209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𝑭</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𝜙</m:t>
                          </m:r>
                          <m:r>
                            <a:rPr lang="en-US" sz="2400" b="0" i="1" smtClean="0">
                              <a:latin typeface="Cambria Math" panose="02040503050406030204" pitchFamily="18" charset="0"/>
                            </a:rPr>
                            <m:t>, </m:t>
                          </m:r>
                          <m:r>
                            <a:rPr lang="en-US" sz="2400" b="0" i="1" smtClean="0">
                              <a:latin typeface="Cambria Math" panose="02040503050406030204" pitchFamily="18" charset="0"/>
                            </a:rPr>
                            <m:t>𝑛</m:t>
                          </m:r>
                          <m:r>
                            <a:rPr lang="en-US" sz="2400" b="0" i="1" smtClean="0">
                              <a:latin typeface="Cambria Math" panose="02040503050406030204" pitchFamily="18" charset="0"/>
                            </a:rPr>
                            <m:t>, </m:t>
                          </m:r>
                          <m:r>
                            <a:rPr lang="en-US" sz="2400" b="0" i="1" smtClean="0">
                              <a:latin typeface="Cambria Math" panose="02040503050406030204" pitchFamily="18" charset="0"/>
                            </a:rPr>
                            <m:t>𝑝</m:t>
                          </m:r>
                          <m:r>
                            <a:rPr lang="en-US" sz="2400" b="0" i="1" smtClean="0">
                              <a:latin typeface="Cambria Math" panose="02040503050406030204" pitchFamily="18" charset="0"/>
                            </a:rPr>
                            <m:t>, </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𝑱</m:t>
                              </m:r>
                            </m:e>
                            <m:sub>
                              <m:r>
                                <a:rPr lang="en-US" sz="2400" b="0" i="1" smtClean="0">
                                  <a:latin typeface="Cambria Math" panose="02040503050406030204" pitchFamily="18" charset="0"/>
                                </a:rPr>
                                <m:t>𝜙</m:t>
                              </m:r>
                            </m:sub>
                          </m:sSub>
                          <m:r>
                            <a:rPr lang="en-US" sz="2400" b="1"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𝑱</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𝑱</m:t>
                              </m:r>
                            </m:e>
                            <m:sub>
                              <m:r>
                                <a:rPr lang="en-US" sz="2400" b="0" i="1" smtClean="0">
                                  <a:latin typeface="Cambria Math" panose="02040503050406030204" pitchFamily="18" charset="0"/>
                                </a:rPr>
                                <m:t>𝑝</m:t>
                              </m:r>
                            </m:sub>
                          </m:sSub>
                        </m:e>
                      </m:d>
                      <m:r>
                        <a:rPr lang="en-US" sz="2400" b="0" i="1" smtClean="0">
                          <a:latin typeface="Cambria Math" panose="02040503050406030204" pitchFamily="18" charset="0"/>
                        </a:rPr>
                        <m:t>=</m:t>
                      </m:r>
                      <m:r>
                        <a:rPr lang="en-US" sz="2400" b="1" i="1" smtClean="0">
                          <a:latin typeface="Cambria Math" panose="02040503050406030204" pitchFamily="18" charset="0"/>
                        </a:rPr>
                        <m:t>𝟎</m:t>
                      </m:r>
                      <m:r>
                        <a:rPr lang="en-US" sz="2400" b="1" i="1" smtClean="0">
                          <a:latin typeface="Cambria Math" panose="02040503050406030204" pitchFamily="18" charset="0"/>
                        </a:rPr>
                        <m:t> </m:t>
                      </m:r>
                    </m:oMath>
                  </m:oMathPara>
                </a14:m>
                <a:endParaRPr lang="en-US" sz="2400" b="1" dirty="0"/>
              </a:p>
            </p:txBody>
          </p:sp>
        </mc:Choice>
        <mc:Fallback xmlns="">
          <p:sp>
            <p:nvSpPr>
              <p:cNvPr id="12" name="Rectangle 11"/>
              <p:cNvSpPr>
                <a:spLocks noRot="1" noChangeAspect="1" noMove="1" noResize="1" noEditPoints="1" noAdjustHandles="1" noChangeArrowheads="1" noChangeShapeType="1" noTextEdit="1"/>
              </p:cNvSpPr>
              <p:nvPr/>
            </p:nvSpPr>
            <p:spPr>
              <a:xfrm>
                <a:off x="4550994" y="4582380"/>
                <a:ext cx="3430555" cy="520976"/>
              </a:xfrm>
              <a:prstGeom prst="rect">
                <a:avLst/>
              </a:prstGeom>
              <a:blipFill>
                <a:blip r:embed="rId5"/>
                <a:stretch>
                  <a:fillRect/>
                </a:stretch>
              </a:blipFill>
            </p:spPr>
            <p:txBody>
              <a:bodyPr/>
              <a:lstStyle/>
              <a:p>
                <a:r>
                  <a:rPr lang="en-US">
                    <a:noFill/>
                  </a:rPr>
                  <a:t> </a:t>
                </a:r>
              </a:p>
            </p:txBody>
          </p:sp>
        </mc:Fallback>
      </mc:AlternateContent>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32309190"/>
      </p:ext>
    </p:extLst>
  </p:cSld>
  <p:clrMapOvr>
    <a:masterClrMapping/>
  </p:clrMapOvr>
  <mc:AlternateContent xmlns:mc="http://schemas.openxmlformats.org/markup-compatibility/2006" xmlns:p14="http://schemas.microsoft.com/office/powerpoint/2010/main">
    <mc:Choice Requires="p14">
      <p:transition p14:dur="0" advTm="8786"/>
    </mc:Choice>
    <mc:Fallback xmlns="">
      <p:transition advTm="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6014" y="1555270"/>
            <a:ext cx="6995637" cy="4291731"/>
          </a:xfrm>
          <a:prstGeom prst="rect">
            <a:avLst/>
          </a:prstGeom>
        </p:spPr>
      </p:pic>
      <p:sp>
        <p:nvSpPr>
          <p:cNvPr id="2" name="Title 1"/>
          <p:cNvSpPr>
            <a:spLocks noGrp="1"/>
          </p:cNvSpPr>
          <p:nvPr>
            <p:ph type="title"/>
          </p:nvPr>
        </p:nvSpPr>
        <p:spPr/>
        <p:txBody>
          <a:bodyPr/>
          <a:lstStyle/>
          <a:p>
            <a:r>
              <a:rPr lang="en-US" dirty="0"/>
              <a:t>Example 3: Drift-Diffusion Equations</a:t>
            </a:r>
          </a:p>
        </p:txBody>
      </p:sp>
      <mc:AlternateContent xmlns:mc="http://schemas.openxmlformats.org/markup-compatibility/2006" xmlns:a14="http://schemas.microsoft.com/office/drawing/2010/main">
        <mc:Choice Requires="a14">
          <p:sp>
            <p:nvSpPr>
              <p:cNvPr id="5" name="TextBox 4"/>
              <p:cNvSpPr txBox="1"/>
              <p:nvPr/>
            </p:nvSpPr>
            <p:spPr>
              <a:xfrm>
                <a:off x="720649" y="1769633"/>
                <a:ext cx="3162862" cy="4609532"/>
              </a:xfrm>
              <a:prstGeom prst="rect">
                <a:avLst/>
              </a:prstGeom>
              <a:noFill/>
            </p:spPr>
            <p:txBody>
              <a:bodyPr wrap="square" rtlCol="0">
                <a:spAutoFit/>
              </a:bodyPr>
              <a:lstStyle/>
              <a:p>
                <a:pPr marL="285750" indent="-285750">
                  <a:buFont typeface="Arial" panose="020B0604020202020204" pitchFamily="34" charset="0"/>
                  <a:buChar char="•"/>
                </a:pPr>
                <a:r>
                  <a:rPr lang="en-US" dirty="0"/>
                  <a:t>Solution changes nonlinearly as we </a:t>
                </a:r>
                <a:r>
                  <a:rPr lang="en-US" b="1" dirty="0"/>
                  <a:t>vary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𝒇</m:t>
                        </m:r>
                      </m:e>
                      <m:sub>
                        <m:r>
                          <a:rPr lang="en-US" b="1" i="1" smtClean="0">
                            <a:latin typeface="Cambria Math" panose="02040503050406030204" pitchFamily="18" charset="0"/>
                          </a:rPr>
                          <m:t>𝝓</m:t>
                        </m:r>
                      </m:sub>
                    </m:sSub>
                  </m:oMath>
                </a14:m>
                <a:r>
                  <a:rPr lang="en-US" b="1" dirty="0"/>
                  <a:t> voltage</a:t>
                </a:r>
                <a:r>
                  <a:rPr lang="en-US" dirty="0"/>
                  <a:t> across the transistor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Measure current</a:t>
                </a:r>
              </a:p>
              <a:p>
                <a:r>
                  <a:rPr lang="en-US" b="1" dirty="0"/>
                  <a:t>     </a:t>
                </a:r>
                <a:r>
                  <a:rPr lang="en-US" dirty="0"/>
                  <a:t>(</a:t>
                </a:r>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𝑱</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𝑱</m:t>
                        </m:r>
                      </m:e>
                      <m:sub>
                        <m:r>
                          <a:rPr lang="en-US" b="0" i="1" smtClean="0">
                            <a:latin typeface="Cambria Math" panose="02040503050406030204" pitchFamily="18" charset="0"/>
                          </a:rPr>
                          <m:t>𝑝</m:t>
                        </m:r>
                      </m:sub>
                    </m:sSub>
                    <m:r>
                      <a:rPr lang="en-US" b="1" i="1" smtClean="0">
                        <a:latin typeface="Cambria Math" panose="02040503050406030204" pitchFamily="18" charset="0"/>
                      </a:rPr>
                      <m:t>)⋅ </m:t>
                    </m:r>
                    <m:acc>
                      <m:accPr>
                        <m:chr m:val="⃑"/>
                        <m:ctrlPr>
                          <a:rPr lang="en-US" b="1" i="1" smtClean="0">
                            <a:latin typeface="Cambria Math" panose="02040503050406030204" pitchFamily="18" charset="0"/>
                          </a:rPr>
                        </m:ctrlPr>
                      </m:accPr>
                      <m:e>
                        <m:r>
                          <a:rPr lang="en-US" b="0" i="1" smtClean="0">
                            <a:latin typeface="Cambria Math" panose="02040503050406030204" pitchFamily="18" charset="0"/>
                          </a:rPr>
                          <m:t>𝑛</m:t>
                        </m:r>
                      </m:e>
                    </m:acc>
                  </m:oMath>
                </a14:m>
                <a:r>
                  <a:rPr lang="en-US" b="1" dirty="0"/>
                  <a:t> </a:t>
                </a:r>
                <a:r>
                  <a:rPr lang="en-US" dirty="0"/>
                  <a:t>at boundary</a:t>
                </a:r>
              </a:p>
              <a:p>
                <a:endParaRPr lang="en-US" dirty="0"/>
              </a:p>
              <a:p>
                <a:endParaRPr lang="en-US" b="1" dirty="0"/>
              </a:p>
              <a:p>
                <a:endParaRPr lang="en-US" b="1" dirty="0"/>
              </a:p>
              <a:p>
                <a:r>
                  <a:rPr lang="en-US" b="1" dirty="0"/>
                  <a:t>Because model captures the nonlinearity exactly, we can extrapolate across a range of voltages!</a:t>
                </a:r>
              </a:p>
              <a:p>
                <a:endParaRPr lang="en-US" b="1" dirty="0"/>
              </a:p>
              <a:p>
                <a:endParaRPr lang="en-US" b="1" dirty="0"/>
              </a:p>
            </p:txBody>
          </p:sp>
        </mc:Choice>
        <mc:Fallback xmlns="">
          <p:sp>
            <p:nvSpPr>
              <p:cNvPr id="5" name="TextBox 4"/>
              <p:cNvSpPr txBox="1">
                <a:spLocks noRot="1" noChangeAspect="1" noMove="1" noResize="1" noEditPoints="1" noAdjustHandles="1" noChangeArrowheads="1" noChangeShapeType="1" noTextEdit="1"/>
              </p:cNvSpPr>
              <p:nvPr/>
            </p:nvSpPr>
            <p:spPr>
              <a:xfrm>
                <a:off x="720649" y="1769633"/>
                <a:ext cx="3162862" cy="4609532"/>
              </a:xfrm>
              <a:prstGeom prst="rect">
                <a:avLst/>
              </a:prstGeom>
              <a:blipFill>
                <a:blip r:embed="rId5"/>
                <a:stretch>
                  <a:fillRect l="-1541" t="-661" r="-3083"/>
                </a:stretch>
              </a:blipFill>
            </p:spPr>
            <p:txBody>
              <a:bodyPr/>
              <a:lstStyle/>
              <a:p>
                <a:r>
                  <a:rPr lang="en-US">
                    <a:noFill/>
                  </a:rPr>
                  <a:t> </a:t>
                </a:r>
              </a:p>
            </p:txBody>
          </p:sp>
        </mc:Fallback>
      </mc:AlternateContent>
      <p:cxnSp>
        <p:nvCxnSpPr>
          <p:cNvPr id="7" name="Straight Arrow Connector 6"/>
          <p:cNvCxnSpPr/>
          <p:nvPr/>
        </p:nvCxnSpPr>
        <p:spPr>
          <a:xfrm flipV="1">
            <a:off x="10763025" y="2398957"/>
            <a:ext cx="1" cy="98970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7974899" y="5667403"/>
                <a:ext cx="391069"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𝜙</m:t>
                          </m:r>
                        </m:sub>
                      </m:sSub>
                    </m:oMath>
                  </m:oMathPara>
                </a14:m>
                <a:endParaRPr lang="en-US"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7974899" y="5667403"/>
                <a:ext cx="391069" cy="402226"/>
              </a:xfrm>
              <a:prstGeom prst="rect">
                <a:avLst/>
              </a:prstGeom>
              <a:blipFill>
                <a:blip r:embed="rId6"/>
                <a:stretch>
                  <a:fillRect l="-25000" r="-12500" b="-25758"/>
                </a:stretch>
              </a:blipFill>
            </p:spPr>
            <p:txBody>
              <a:bodyPr/>
              <a:lstStyle/>
              <a:p>
                <a:r>
                  <a:rPr lang="en-US">
                    <a:noFill/>
                  </a:rPr>
                  <a:t> </a:t>
                </a:r>
              </a:p>
            </p:txBody>
          </p:sp>
        </mc:Fallback>
      </mc:AlternateContent>
      <p:sp>
        <p:nvSpPr>
          <p:cNvPr id="11" name="TextBox 10"/>
          <p:cNvSpPr txBox="1"/>
          <p:nvPr/>
        </p:nvSpPr>
        <p:spPr>
          <a:xfrm rot="16200000">
            <a:off x="3762487" y="3487708"/>
            <a:ext cx="1425389" cy="461665"/>
          </a:xfrm>
          <a:prstGeom prst="rect">
            <a:avLst/>
          </a:prstGeom>
          <a:noFill/>
        </p:spPr>
        <p:txBody>
          <a:bodyPr wrap="square" rtlCol="0">
            <a:spAutoFit/>
          </a:bodyPr>
          <a:lstStyle/>
          <a:p>
            <a:pPr algn="ctr"/>
            <a:r>
              <a:rPr lang="en-US" sz="2400" dirty="0"/>
              <a:t>current</a:t>
            </a:r>
          </a:p>
        </p:txBody>
      </p:sp>
      <mc:AlternateContent xmlns:mc="http://schemas.openxmlformats.org/markup-compatibility/2006" xmlns:a14="http://schemas.microsoft.com/office/drawing/2010/main">
        <mc:Choice Requires="a14">
          <p:sp>
            <p:nvSpPr>
              <p:cNvPr id="16" name="TextBox 15"/>
              <p:cNvSpPr txBox="1"/>
              <p:nvPr/>
            </p:nvSpPr>
            <p:spPr>
              <a:xfrm>
                <a:off x="9597363" y="3476755"/>
                <a:ext cx="2216075" cy="864147"/>
              </a:xfrm>
              <a:prstGeom prst="rect">
                <a:avLst/>
              </a:prstGeom>
              <a:noFill/>
            </p:spPr>
            <p:txBody>
              <a:bodyPr wrap="square" rtlCol="0">
                <a:spAutoFit/>
              </a:bodyPr>
              <a:lstStyle/>
              <a:p>
                <a:r>
                  <a:rPr lang="en-US" sz="2400" dirty="0"/>
                  <a:t>Trained to fit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𝜙</m:t>
                        </m:r>
                      </m:sub>
                    </m:sSub>
                    <m:r>
                      <a:rPr lang="en-US" sz="2400" b="0" i="1" smtClean="0">
                        <a:latin typeface="Cambria Math" panose="02040503050406030204" pitchFamily="18" charset="0"/>
                      </a:rPr>
                      <m:t>=0.9</m:t>
                    </m:r>
                  </m:oMath>
                </a14:m>
                <a:endParaRPr lang="en-US"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9597363" y="3476755"/>
                <a:ext cx="2216075" cy="864147"/>
              </a:xfrm>
              <a:prstGeom prst="rect">
                <a:avLst/>
              </a:prstGeom>
              <a:blipFill>
                <a:blip r:embed="rId7"/>
                <a:stretch>
                  <a:fillRect l="-4121" t="-5634" b="-6338"/>
                </a:stretch>
              </a:blipFill>
            </p:spPr>
            <p:txBody>
              <a:bodyPr/>
              <a:lstStyle/>
              <a:p>
                <a:r>
                  <a:rPr lang="en-US">
                    <a:noFill/>
                  </a:rPr>
                  <a:t> </a:t>
                </a:r>
              </a:p>
            </p:txBody>
          </p:sp>
        </mc:Fallback>
      </mc:AlternateContent>
      <p:sp>
        <p:nvSpPr>
          <p:cNvPr id="17" name="Right Brace 16"/>
          <p:cNvSpPr/>
          <p:nvPr/>
        </p:nvSpPr>
        <p:spPr>
          <a:xfrm rot="3044969">
            <a:off x="7891949" y="2414589"/>
            <a:ext cx="588020" cy="3482131"/>
          </a:xfrm>
          <a:prstGeom prst="rightBrace">
            <a:avLst>
              <a:gd name="adj1" fmla="val 47955"/>
              <a:gd name="adj2" fmla="val 66744"/>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p:cNvSpPr txBox="1"/>
              <p:nvPr/>
            </p:nvSpPr>
            <p:spPr>
              <a:xfrm>
                <a:off x="8084207" y="4688491"/>
                <a:ext cx="2678818" cy="864147"/>
              </a:xfrm>
              <a:prstGeom prst="rect">
                <a:avLst/>
              </a:prstGeom>
              <a:noFill/>
            </p:spPr>
            <p:txBody>
              <a:bodyPr wrap="square" rtlCol="0">
                <a:spAutoFit/>
              </a:bodyPr>
              <a:lstStyle/>
              <a:p>
                <a:r>
                  <a:rPr lang="en-US" sz="2400" b="1" dirty="0">
                    <a:solidFill>
                      <a:srgbClr val="FF0000"/>
                    </a:solidFill>
                  </a:rPr>
                  <a:t>Extrapolates for</a:t>
                </a:r>
              </a:p>
              <a:p>
                <a:pPr/>
                <a14:m>
                  <m:oMathPara xmlns:m="http://schemas.openxmlformats.org/officeDocument/2006/math">
                    <m:oMathParaPr>
                      <m:jc m:val="left"/>
                    </m:oMathParaPr>
                    <m:oMath xmlns:m="http://schemas.openxmlformats.org/officeDocument/2006/math">
                      <m:r>
                        <a:rPr lang="en-US" sz="2400" b="1" i="0" smtClean="0">
                          <a:solidFill>
                            <a:srgbClr val="FF0000"/>
                          </a:solidFill>
                          <a:latin typeface="Cambria Math" panose="02040503050406030204" pitchFamily="18" charset="0"/>
                        </a:rPr>
                        <m:t>𝟎</m:t>
                      </m:r>
                      <m:r>
                        <a:rPr lang="en-US" sz="2400" b="1" i="0" smtClean="0">
                          <a:solidFill>
                            <a:srgbClr val="FF0000"/>
                          </a:solidFill>
                          <a:latin typeface="Cambria Math" panose="02040503050406030204" pitchFamily="18" charset="0"/>
                        </a:rPr>
                        <m:t>.</m:t>
                      </m:r>
                      <m:r>
                        <a:rPr lang="en-US" sz="2400" b="1" i="0" smtClean="0">
                          <a:solidFill>
                            <a:srgbClr val="FF0000"/>
                          </a:solidFill>
                          <a:latin typeface="Cambria Math" panose="02040503050406030204" pitchFamily="18" charset="0"/>
                        </a:rPr>
                        <m:t>𝟐</m:t>
                      </m:r>
                      <m:r>
                        <a:rPr lang="en-US" sz="2400" b="1" i="0" smtClean="0">
                          <a:solidFill>
                            <a:srgbClr val="FF0000"/>
                          </a:solidFill>
                          <a:latin typeface="Cambria Math" panose="02040503050406030204" pitchFamily="18" charset="0"/>
                        </a:rPr>
                        <m:t>&lt; </m:t>
                      </m:r>
                      <m:sSub>
                        <m:sSubPr>
                          <m:ctrlPr>
                            <a:rPr lang="en-US" sz="2400" b="1" i="1" smtClean="0">
                              <a:solidFill>
                                <a:srgbClr val="FF0000"/>
                              </a:solidFill>
                              <a:latin typeface="Cambria Math" panose="02040503050406030204" pitchFamily="18" charset="0"/>
                            </a:rPr>
                          </m:ctrlPr>
                        </m:sSubPr>
                        <m:e>
                          <m:r>
                            <a:rPr lang="en-US" sz="2400" b="1" i="1" smtClean="0">
                              <a:solidFill>
                                <a:srgbClr val="FF0000"/>
                              </a:solidFill>
                              <a:latin typeface="Cambria Math" panose="02040503050406030204" pitchFamily="18" charset="0"/>
                            </a:rPr>
                            <m:t>𝒇</m:t>
                          </m:r>
                        </m:e>
                        <m:sub>
                          <m:r>
                            <a:rPr lang="en-US" sz="2400" b="1" i="1" smtClean="0">
                              <a:solidFill>
                                <a:srgbClr val="FF0000"/>
                              </a:solidFill>
                              <a:latin typeface="Cambria Math" panose="02040503050406030204" pitchFamily="18" charset="0"/>
                            </a:rPr>
                            <m:t>𝝓</m:t>
                          </m:r>
                          <m:r>
                            <a:rPr lang="en-US" sz="2400" b="1" i="1" smtClean="0">
                              <a:solidFill>
                                <a:srgbClr val="FF0000"/>
                              </a:solidFill>
                              <a:latin typeface="Cambria Math" panose="02040503050406030204" pitchFamily="18" charset="0"/>
                            </a:rPr>
                            <m:t> </m:t>
                          </m:r>
                        </m:sub>
                      </m:sSub>
                      <m:r>
                        <a:rPr lang="en-US" sz="2400" b="1" i="1" smtClean="0">
                          <a:solidFill>
                            <a:srgbClr val="FF0000"/>
                          </a:solidFill>
                          <a:latin typeface="Cambria Math" panose="02040503050406030204" pitchFamily="18" charset="0"/>
                        </a:rPr>
                        <m:t>&lt;</m:t>
                      </m:r>
                      <m:r>
                        <a:rPr lang="en-US" sz="2400" b="1" i="1" smtClean="0">
                          <a:solidFill>
                            <a:srgbClr val="FF0000"/>
                          </a:solidFill>
                          <a:latin typeface="Cambria Math" panose="02040503050406030204" pitchFamily="18" charset="0"/>
                        </a:rPr>
                        <m:t>𝟏</m:t>
                      </m:r>
                      <m:r>
                        <a:rPr lang="en-US" sz="2400" b="1" i="1" smtClean="0">
                          <a:solidFill>
                            <a:srgbClr val="FF0000"/>
                          </a:solidFill>
                          <a:latin typeface="Cambria Math" panose="02040503050406030204" pitchFamily="18" charset="0"/>
                        </a:rPr>
                        <m:t>.</m:t>
                      </m:r>
                      <m:r>
                        <a:rPr lang="en-US" sz="2400" b="1" i="1" smtClean="0">
                          <a:solidFill>
                            <a:srgbClr val="FF0000"/>
                          </a:solidFill>
                          <a:latin typeface="Cambria Math" panose="02040503050406030204" pitchFamily="18" charset="0"/>
                        </a:rPr>
                        <m:t>𝟎</m:t>
                      </m:r>
                    </m:oMath>
                  </m:oMathPara>
                </a14:m>
                <a:endParaRPr lang="en-US" sz="2400" b="1" dirty="0">
                  <a:solidFill>
                    <a:srgbClr val="FF000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084207" y="4688491"/>
                <a:ext cx="2678818" cy="864147"/>
              </a:xfrm>
              <a:prstGeom prst="rect">
                <a:avLst/>
              </a:prstGeom>
              <a:blipFill>
                <a:blip r:embed="rId8"/>
                <a:stretch>
                  <a:fillRect l="-3409" t="-5634" r="-1818" b="-6338"/>
                </a:stretch>
              </a:blipFill>
            </p:spPr>
            <p:txBody>
              <a:bodyPr/>
              <a:lstStyle/>
              <a:p>
                <a:r>
                  <a:rPr lang="en-US">
                    <a:noFill/>
                  </a:rPr>
                  <a:t> </a:t>
                </a:r>
              </a:p>
            </p:txBody>
          </p:sp>
        </mc:Fallback>
      </mc:AlternateContent>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43691502"/>
      </p:ext>
    </p:extLst>
  </p:cSld>
  <p:clrMapOvr>
    <a:masterClrMapping/>
  </p:clrMapOvr>
  <mc:AlternateContent xmlns:mc="http://schemas.openxmlformats.org/markup-compatibility/2006" xmlns:p14="http://schemas.microsoft.com/office/powerpoint/2010/main">
    <mc:Choice Requires="p14">
      <p:transition p14:dur="0" advTm="38784"/>
    </mc:Choice>
    <mc:Fallback xmlns="">
      <p:transition advTm="38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9" y="428098"/>
            <a:ext cx="10962156" cy="447391"/>
          </a:xfrm>
        </p:spPr>
        <p:txBody>
          <a:bodyPr/>
          <a:lstStyle/>
          <a:p>
            <a:r>
              <a:rPr lang="en-US" dirty="0"/>
              <a:t>Conclusion: Structure Preservation By Construction</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0"/>
              </p:nvPr>
            </p:nvSpPr>
            <p:spPr/>
            <p:txBody>
              <a:bodyPr>
                <a:normAutofit fontScale="92500" lnSpcReduction="10000"/>
              </a:bodyPr>
              <a:lstStyle/>
              <a:p>
                <a:pPr marL="0" indent="0">
                  <a:buNone/>
                </a:pPr>
                <a:endParaRPr lang="en-US" b="1" dirty="0"/>
              </a:p>
              <a:p>
                <a:pPr marL="0" indent="0">
                  <a:buNone/>
                </a:pPr>
                <a:r>
                  <a:rPr lang="en-US" sz="2400" b="1" dirty="0"/>
                  <a:t>Structure-preserving ML by learning a chain complex preserves physics invariants while learning parameters, coefficients, metric information.</a:t>
                </a:r>
              </a:p>
              <a:p>
                <a:pPr marL="0" indent="0">
                  <a:buNone/>
                </a:pPr>
                <a:endParaRPr lang="en-US" dirty="0"/>
              </a:p>
              <a:p>
                <a:pPr marL="0" indent="0">
                  <a:buNone/>
                </a:pPr>
                <a:r>
                  <a:rPr lang="en-US" dirty="0"/>
                  <a:t>Learning a chain complex guarantees:</a:t>
                </a:r>
              </a:p>
              <a:p>
                <a:pPr lvl="1"/>
                <a:r>
                  <a:rPr lang="en-US" dirty="0"/>
                  <a:t>Generalized </a:t>
                </a:r>
                <a:r>
                  <a:rPr lang="en-US" dirty="0" err="1"/>
                  <a:t>Stokes’s</a:t>
                </a:r>
                <a:r>
                  <a:rPr lang="en-US" dirty="0"/>
                  <a:t> Theorem</a:t>
                </a:r>
              </a:p>
              <a:p>
                <a:pPr lvl="1"/>
                <a:r>
                  <a:rPr lang="en-US" dirty="0"/>
                  <a:t>Compatibility: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r>
                          <a:rPr lang="en-US" b="0" i="1" smtClean="0">
                            <a:latin typeface="Cambria Math" panose="02040503050406030204" pitchFamily="18" charset="0"/>
                          </a:rPr>
                          <m:t>𝑘</m:t>
                        </m:r>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𝑖</m:t>
                        </m:r>
                      </m:sub>
                    </m:sSub>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𝐶</m:t>
                        </m:r>
                      </m:e>
                      <m:sup>
                        <m:r>
                          <a:rPr lang="en-US" b="0" i="1" smtClean="0">
                            <a:latin typeface="Cambria Math" panose="02040503050406030204" pitchFamily="18" charset="0"/>
                          </a:rPr>
                          <m:t>𝑘</m:t>
                        </m:r>
                        <m:r>
                          <a:rPr lang="en-US" b="0" i="1" smtClean="0">
                            <a:latin typeface="Cambria Math" panose="02040503050406030204" pitchFamily="18" charset="0"/>
                          </a:rPr>
                          <m:t>+1</m:t>
                        </m:r>
                      </m:sup>
                    </m:sSup>
                  </m:oMath>
                </a14:m>
                <a:endParaRPr lang="en-US" dirty="0"/>
              </a:p>
              <a:p>
                <a:pPr lvl="1"/>
                <a:r>
                  <a:rPr lang="en-US" dirty="0"/>
                  <a:t>Exactness of the chain complex: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b="0" i="1" smtClean="0">
                            <a:latin typeface="Cambria Math" panose="02040503050406030204" pitchFamily="18" charset="0"/>
                          </a:rPr>
                          <m:t>𝑘</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b="0" i="1" smtClean="0">
                            <a:latin typeface="Cambria Math" panose="02040503050406030204" pitchFamily="18" charset="0"/>
                          </a:rPr>
                          <m:t>𝑘</m:t>
                        </m:r>
                      </m:sub>
                    </m:sSub>
                    <m:r>
                      <a:rPr lang="en-US" i="1">
                        <a:latin typeface="Cambria Math" panose="02040503050406030204" pitchFamily="18" charset="0"/>
                      </a:rPr>
                      <m:t>=0</m:t>
                    </m:r>
                  </m:oMath>
                </a14:m>
                <a:endParaRPr lang="en-US" dirty="0"/>
              </a:p>
              <a:p>
                <a:pPr marL="0" indent="0">
                  <a:buNone/>
                </a:pPr>
                <a:endParaRPr lang="en-US" dirty="0"/>
              </a:p>
              <a:p>
                <a:pPr marL="0" indent="0">
                  <a:buNone/>
                </a:pPr>
                <a:r>
                  <a:rPr lang="en-US" dirty="0"/>
                  <a:t>Our POU construction guarantees:</a:t>
                </a:r>
              </a:p>
              <a:p>
                <a:pPr lvl="1"/>
                <a:r>
                  <a:rPr lang="en-US" dirty="0"/>
                  <a:t>Exact integration: no quadrature necessary, avoid </a:t>
                </a:r>
                <a:r>
                  <a:rPr lang="en-US" dirty="0" err="1"/>
                  <a:t>variational</a:t>
                </a:r>
                <a:r>
                  <a:rPr lang="en-US" dirty="0"/>
                  <a:t> crimes</a:t>
                </a:r>
              </a:p>
              <a:p>
                <a:pPr lvl="1"/>
                <a:r>
                  <a:rPr lang="en-US" dirty="0"/>
                  <a:t>Adaptive parameterization: training focuses on areas that need refinement within data</a:t>
                </a:r>
              </a:p>
            </p:txBody>
          </p:sp>
        </mc:Choice>
        <mc:Fallback xmlns="">
          <p:sp>
            <p:nvSpPr>
              <p:cNvPr id="3" name="Content Placeholder 2"/>
              <p:cNvSpPr>
                <a:spLocks noGrp="1" noRot="1" noChangeAspect="1" noMove="1" noResize="1" noEditPoints="1" noAdjustHandles="1" noChangeArrowheads="1" noChangeShapeType="1" noTextEdit="1"/>
              </p:cNvSpPr>
              <p:nvPr>
                <p:ph sz="quarter" idx="10"/>
              </p:nvPr>
            </p:nvSpPr>
            <p:spPr>
              <a:blipFill>
                <a:blip r:embed="rId4"/>
                <a:stretch>
                  <a:fillRect l="-1591"/>
                </a:stretch>
              </a:blipFill>
            </p:spPr>
            <p:txBody>
              <a:bodyPr/>
              <a:lstStyle/>
              <a:p>
                <a:r>
                  <a:rPr lang="en-US">
                    <a:noFill/>
                  </a:rPr>
                  <a:t> </a:t>
                </a:r>
              </a:p>
            </p:txBody>
          </p:sp>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63878723"/>
      </p:ext>
    </p:extLst>
  </p:cSld>
  <p:clrMapOvr>
    <a:masterClrMapping/>
  </p:clrMapOvr>
  <mc:AlternateContent xmlns:mc="http://schemas.openxmlformats.org/markup-compatibility/2006" xmlns:p14="http://schemas.microsoft.com/office/powerpoint/2010/main">
    <mc:Choice Requires="p14">
      <p:transition p14:dur="0" advTm="30428"/>
    </mc:Choice>
    <mc:Fallback xmlns="">
      <p:transition advTm="3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and Further Reading</a:t>
            </a:r>
          </a:p>
        </p:txBody>
      </p:sp>
      <p:sp>
        <p:nvSpPr>
          <p:cNvPr id="3" name="Content Placeholder 2"/>
          <p:cNvSpPr>
            <a:spLocks noGrp="1"/>
          </p:cNvSpPr>
          <p:nvPr>
            <p:ph sz="quarter" idx="10"/>
          </p:nvPr>
        </p:nvSpPr>
        <p:spPr>
          <a:xfrm>
            <a:off x="720725" y="1361542"/>
            <a:ext cx="10726738" cy="5267858"/>
          </a:xfrm>
        </p:spPr>
        <p:txBody>
          <a:bodyPr>
            <a:normAutofit/>
          </a:bodyPr>
          <a:lstStyle/>
          <a:p>
            <a:pPr>
              <a:spcBef>
                <a:spcPts val="200"/>
              </a:spcBef>
            </a:pPr>
            <a:endParaRPr lang="en-US" sz="1600" dirty="0"/>
          </a:p>
          <a:p>
            <a:pPr marL="0" indent="0">
              <a:spcBef>
                <a:spcPts val="200"/>
              </a:spcBef>
              <a:buNone/>
            </a:pPr>
            <a:r>
              <a:rPr lang="en-US" sz="1600" b="1" dirty="0"/>
              <a:t>References</a:t>
            </a:r>
          </a:p>
          <a:p>
            <a:pPr>
              <a:spcBef>
                <a:spcPts val="200"/>
              </a:spcBef>
            </a:pPr>
            <a:r>
              <a:rPr lang="en-US" sz="1600" dirty="0"/>
              <a:t>Actor, JA., et al. “Data-Driven Whitney Forms for Structure-Preserving Control Volume Analysis.” </a:t>
            </a:r>
            <a:r>
              <a:rPr lang="en-US" sz="1600" i="1" dirty="0"/>
              <a:t>Journal of Computational Physics, </a:t>
            </a:r>
            <a:r>
              <a:rPr lang="en-US" sz="1600" dirty="0"/>
              <a:t>in revision.</a:t>
            </a:r>
          </a:p>
          <a:p>
            <a:pPr>
              <a:spcBef>
                <a:spcPts val="200"/>
              </a:spcBef>
            </a:pPr>
            <a:r>
              <a:rPr lang="en-US" sz="1600" dirty="0"/>
              <a:t>Trask, N., Huang, A., Hu, X. "Enforcing exact physics in scientific machine learning: a data-driven exterior calculus on graphs." </a:t>
            </a:r>
            <a:r>
              <a:rPr lang="en-US" sz="1600" i="1" dirty="0"/>
              <a:t>Journal of Computational Physics</a:t>
            </a:r>
            <a:r>
              <a:rPr lang="en-US" sz="1600" dirty="0"/>
              <a:t>: 110969, 2022.</a:t>
            </a:r>
          </a:p>
          <a:p>
            <a:pPr>
              <a:spcBef>
                <a:spcPts val="200"/>
              </a:spcBef>
            </a:pPr>
            <a:r>
              <a:rPr lang="en-US" sz="1600" dirty="0"/>
              <a:t>Actor, JA., Huang, A., Trask, N. "Polynomial-Spline Neural Networks with Exact Integrals.“ </a:t>
            </a:r>
            <a:r>
              <a:rPr lang="en-US" sz="1600" i="1" dirty="0"/>
              <a:t>2022 IEEE SSCI, </a:t>
            </a:r>
            <a:r>
              <a:rPr lang="en-US" sz="1600" dirty="0"/>
              <a:t>2022</a:t>
            </a:r>
            <a:r>
              <a:rPr lang="en-US" sz="1600" i="1" dirty="0"/>
              <a:t>.</a:t>
            </a:r>
          </a:p>
          <a:p>
            <a:pPr>
              <a:spcBef>
                <a:spcPts val="200"/>
              </a:spcBef>
            </a:pPr>
            <a:r>
              <a:rPr lang="en-US" sz="1600" dirty="0"/>
              <a:t>Huang, A., et al. "Greedy Fiedler Spectral Partitioning for Data-driven Discrete Exterior Calculus." </a:t>
            </a:r>
            <a:r>
              <a:rPr lang="en-US" sz="1600" i="1" dirty="0"/>
              <a:t>Proceedings of the AAAI 2021 Spring Symposium on Combining Artificial Intelligence and Machine Learning with Physical Sciences. AAAI</a:t>
            </a:r>
            <a:r>
              <a:rPr lang="en-US" sz="1600" dirty="0"/>
              <a:t>, 2021.</a:t>
            </a:r>
          </a:p>
          <a:p>
            <a:pPr>
              <a:spcBef>
                <a:spcPts val="200"/>
              </a:spcBef>
            </a:pPr>
            <a:endParaRPr lang="en-US" sz="1600" dirty="0"/>
          </a:p>
          <a:p>
            <a:pPr marL="0" indent="0">
              <a:spcBef>
                <a:spcPts val="200"/>
              </a:spcBef>
              <a:buNone/>
            </a:pPr>
            <a:r>
              <a:rPr lang="en-US" sz="1600" b="1" dirty="0"/>
              <a:t>Further Reading</a:t>
            </a:r>
          </a:p>
          <a:p>
            <a:pPr>
              <a:spcBef>
                <a:spcPts val="200"/>
              </a:spcBef>
            </a:pPr>
            <a:r>
              <a:rPr lang="en-US" sz="1600" dirty="0"/>
              <a:t>Adler, JH., et al. "A finite-element framework for a mimetic finite-difference discretization of Maxwell's equations." </a:t>
            </a:r>
            <a:r>
              <a:rPr lang="en-US" sz="1600" i="1" dirty="0"/>
              <a:t>SISC</a:t>
            </a:r>
            <a:r>
              <a:rPr lang="en-US" sz="1600" dirty="0"/>
              <a:t> 43.4: A2638-A2659, 2021.</a:t>
            </a:r>
          </a:p>
          <a:p>
            <a:pPr>
              <a:spcBef>
                <a:spcPts val="200"/>
              </a:spcBef>
            </a:pPr>
            <a:r>
              <a:rPr lang="en-US" sz="1600" dirty="0"/>
              <a:t>Arnold, D., Falk, RS., </a:t>
            </a:r>
            <a:r>
              <a:rPr lang="en-US" sz="1600" dirty="0" err="1"/>
              <a:t>Winther</a:t>
            </a:r>
            <a:r>
              <a:rPr lang="en-US" sz="1600" dirty="0"/>
              <a:t>, R. “Finite element exterior calculus, homological techniques, and applications”</a:t>
            </a:r>
            <a:r>
              <a:rPr lang="en-US" sz="1600" i="1" dirty="0"/>
              <a:t>, </a:t>
            </a:r>
            <a:r>
              <a:rPr lang="en-US" sz="1600" i="1" dirty="0" err="1"/>
              <a:t>Acta</a:t>
            </a:r>
            <a:r>
              <a:rPr lang="en-US" sz="1600" i="1" dirty="0"/>
              <a:t> </a:t>
            </a:r>
            <a:r>
              <a:rPr lang="en-US" sz="1600" i="1" dirty="0" err="1"/>
              <a:t>Numerica</a:t>
            </a:r>
            <a:r>
              <a:rPr lang="en-US" sz="1600" i="1" dirty="0"/>
              <a:t>:</a:t>
            </a:r>
            <a:r>
              <a:rPr lang="en-US" sz="1600" dirty="0"/>
              <a:t> 1-155, 2006.</a:t>
            </a:r>
          </a:p>
          <a:p>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6218225"/>
      </p:ext>
    </p:extLst>
  </p:cSld>
  <p:clrMapOvr>
    <a:masterClrMapping/>
  </p:clrMapOvr>
  <mc:AlternateContent xmlns:mc="http://schemas.openxmlformats.org/markup-compatibility/2006" xmlns:p14="http://schemas.microsoft.com/office/powerpoint/2010/main">
    <mc:Choice Requires="p14">
      <p:transition p14:dur="0" advTm="18279"/>
    </mc:Choice>
    <mc:Fallback xmlns="">
      <p:transition advTm="18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Structure-Preserving ML?</a:t>
            </a:r>
          </a:p>
        </p:txBody>
      </p:sp>
      <p:sp>
        <p:nvSpPr>
          <p:cNvPr id="3" name="Content Placeholder 2"/>
          <p:cNvSpPr>
            <a:spLocks noGrp="1"/>
          </p:cNvSpPr>
          <p:nvPr>
            <p:ph sz="quarter" idx="10"/>
          </p:nvPr>
        </p:nvSpPr>
        <p:spPr>
          <a:xfrm>
            <a:off x="720725" y="1361542"/>
            <a:ext cx="10726738" cy="2503227"/>
          </a:xfrm>
        </p:spPr>
        <p:txBody>
          <a:bodyPr numCol="2">
            <a:normAutofit/>
          </a:bodyPr>
          <a:lstStyle/>
          <a:p>
            <a:pPr marL="0" indent="0">
              <a:buNone/>
            </a:pPr>
            <a:r>
              <a:rPr lang="en-US" sz="2400" b="1" dirty="0"/>
              <a:t>Traditional ML</a:t>
            </a:r>
          </a:p>
          <a:p>
            <a:pPr>
              <a:spcBef>
                <a:spcPts val="200"/>
              </a:spcBef>
            </a:pPr>
            <a:r>
              <a:rPr lang="en-US" dirty="0"/>
              <a:t>Lots of data</a:t>
            </a:r>
          </a:p>
          <a:p>
            <a:pPr>
              <a:spcBef>
                <a:spcPts val="200"/>
              </a:spcBef>
            </a:pPr>
            <a:r>
              <a:rPr lang="en-US" dirty="0"/>
              <a:t>Structured data: images, text, video</a:t>
            </a:r>
          </a:p>
          <a:p>
            <a:pPr>
              <a:spcBef>
                <a:spcPts val="200"/>
              </a:spcBef>
            </a:pPr>
            <a:r>
              <a:rPr lang="en-US" dirty="0"/>
              <a:t>Model invariant to translation, noise </a:t>
            </a:r>
          </a:p>
          <a:p>
            <a:pPr>
              <a:spcBef>
                <a:spcPts val="200"/>
              </a:spcBef>
            </a:pPr>
            <a:r>
              <a:rPr lang="en-US" dirty="0"/>
              <a:t>Goal is accuracy</a:t>
            </a:r>
          </a:p>
          <a:p>
            <a:pPr>
              <a:spcBef>
                <a:spcPts val="200"/>
              </a:spcBef>
            </a:pPr>
            <a:r>
              <a:rPr lang="en-US" dirty="0"/>
              <a:t>Classification, correlation, segmentation</a:t>
            </a:r>
          </a:p>
          <a:p>
            <a:pPr marL="0" indent="0">
              <a:buNone/>
            </a:pPr>
            <a:r>
              <a:rPr lang="en-US" sz="2400" b="1" dirty="0"/>
              <a:t>Scientific ML</a:t>
            </a:r>
          </a:p>
          <a:p>
            <a:pPr>
              <a:spcBef>
                <a:spcPts val="200"/>
              </a:spcBef>
            </a:pPr>
            <a:r>
              <a:rPr lang="en-US" dirty="0"/>
              <a:t>Small amounts of data</a:t>
            </a:r>
          </a:p>
          <a:p>
            <a:pPr>
              <a:spcBef>
                <a:spcPts val="200"/>
              </a:spcBef>
            </a:pPr>
            <a:r>
              <a:rPr lang="en-US" dirty="0"/>
              <a:t>Unstructured data</a:t>
            </a:r>
          </a:p>
          <a:p>
            <a:pPr>
              <a:spcBef>
                <a:spcPts val="200"/>
              </a:spcBef>
            </a:pPr>
            <a:r>
              <a:rPr lang="en-US" dirty="0"/>
              <a:t>Model invariants of conservation laws</a:t>
            </a:r>
          </a:p>
          <a:p>
            <a:pPr>
              <a:spcBef>
                <a:spcPts val="200"/>
              </a:spcBef>
            </a:pPr>
            <a:r>
              <a:rPr lang="en-US" dirty="0"/>
              <a:t>Goal is accuracy, UQ, V+V</a:t>
            </a:r>
          </a:p>
          <a:p>
            <a:pPr>
              <a:spcBef>
                <a:spcPts val="200"/>
              </a:spcBef>
            </a:pPr>
            <a:r>
              <a:rPr lang="en-US" dirty="0"/>
              <a:t>Simulation for multiscale/</a:t>
            </a:r>
            <a:r>
              <a:rPr lang="en-US" dirty="0" err="1"/>
              <a:t>multiphysics</a:t>
            </a:r>
            <a:endParaRPr lang="en-US" dirty="0"/>
          </a:p>
        </p:txBody>
      </p:sp>
      <p:sp>
        <p:nvSpPr>
          <p:cNvPr id="6" name="TextBox 5"/>
          <p:cNvSpPr txBox="1"/>
          <p:nvPr/>
        </p:nvSpPr>
        <p:spPr>
          <a:xfrm>
            <a:off x="1142999" y="6343650"/>
            <a:ext cx="7050881" cy="307777"/>
          </a:xfrm>
          <a:prstGeom prst="rect">
            <a:avLst/>
          </a:prstGeom>
          <a:noFill/>
        </p:spPr>
        <p:txBody>
          <a:bodyPr wrap="square" rtlCol="0">
            <a:spAutoFit/>
          </a:bodyPr>
          <a:lstStyle/>
          <a:p>
            <a:r>
              <a:rPr lang="en-US" sz="1400" dirty="0"/>
              <a:t>Images: </a:t>
            </a:r>
            <a:r>
              <a:rPr lang="en-US" sz="1400" dirty="0" err="1">
                <a:hlinkClick r:id="rId4"/>
              </a:rPr>
              <a:t>freeCodeCamp</a:t>
            </a:r>
            <a:r>
              <a:rPr lang="en-US" sz="1400" dirty="0"/>
              <a:t>, </a:t>
            </a:r>
            <a:r>
              <a:rPr lang="en-US" sz="1400" dirty="0" err="1">
                <a:hlinkClick r:id="rId5"/>
              </a:rPr>
              <a:t>TensorFlow</a:t>
            </a:r>
            <a:r>
              <a:rPr lang="en-US" sz="1400" dirty="0"/>
              <a:t>, SNL (</a:t>
            </a:r>
            <a:r>
              <a:rPr lang="en-US" sz="1400" dirty="0" err="1"/>
              <a:t>CSandia</a:t>
            </a:r>
            <a:r>
              <a:rPr lang="en-US" sz="1400" dirty="0"/>
              <a:t>/EIMS), SNL (</a:t>
            </a:r>
            <a:r>
              <a:rPr lang="en-US" sz="1400" dirty="0" err="1"/>
              <a:t>CSandia</a:t>
            </a:r>
            <a:r>
              <a:rPr lang="en-US" sz="1400" dirty="0"/>
              <a:t>/EIMS)</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112" y="3864769"/>
            <a:ext cx="1705969" cy="1714499"/>
          </a:xfrm>
          <a:prstGeom prst="rect">
            <a:avLst/>
          </a:prstGeom>
        </p:spPr>
      </p:pic>
      <p:pic>
        <p:nvPicPr>
          <p:cNvPr id="7" name="Picture 6"/>
          <p:cNvPicPr>
            <a:picLocks noChangeAspect="1"/>
          </p:cNvPicPr>
          <p:nvPr/>
        </p:nvPicPr>
        <p:blipFill rotWithShape="1">
          <a:blip r:embed="rId7" cstate="hqprint">
            <a:extLst>
              <a:ext uri="{28A0092B-C50C-407E-A947-70E740481C1C}">
                <a14:useLocalDpi xmlns:a14="http://schemas.microsoft.com/office/drawing/2010/main" val="0"/>
              </a:ext>
            </a:extLst>
          </a:blip>
          <a:srcRect l="10929" t="10629" r="8007" b="6736"/>
          <a:stretch/>
        </p:blipFill>
        <p:spPr>
          <a:xfrm>
            <a:off x="3086101" y="3864769"/>
            <a:ext cx="1771650" cy="1806002"/>
          </a:xfrm>
          <a:prstGeom prst="rect">
            <a:avLst/>
          </a:prstGeom>
        </p:spPr>
      </p:pic>
      <p:pic>
        <p:nvPicPr>
          <p:cNvPr id="9" name="Picture 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79407" y="3864769"/>
            <a:ext cx="1669384" cy="1806002"/>
          </a:xfrm>
          <a:prstGeom prst="rect">
            <a:avLst/>
          </a:prstGeom>
        </p:spPr>
      </p:pic>
      <p:pic>
        <p:nvPicPr>
          <p:cNvPr id="10" name="Picture 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732043" y="3879056"/>
            <a:ext cx="1806002" cy="180600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92648702"/>
      </p:ext>
    </p:extLst>
  </p:cSld>
  <p:clrMapOvr>
    <a:masterClrMapping/>
  </p:clrMapOvr>
  <mc:AlternateContent xmlns:mc="http://schemas.openxmlformats.org/markup-compatibility/2006" xmlns:p14="http://schemas.microsoft.com/office/powerpoint/2010/main">
    <mc:Choice Requires="p14">
      <p:transition p14:dur="0" advTm="68828"/>
    </mc:Choice>
    <mc:Fallback xmlns="">
      <p:transition advTm="68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t>Extra Slides</a:t>
            </a:r>
          </a:p>
        </p:txBody>
      </p:sp>
      <p:sp>
        <p:nvSpPr>
          <p:cNvPr id="5" name="Rectangle 4"/>
          <p:cNvSpPr/>
          <p:nvPr/>
        </p:nvSpPr>
        <p:spPr>
          <a:xfrm>
            <a:off x="2684033" y="0"/>
            <a:ext cx="6800103" cy="1629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42795" y="4268939"/>
            <a:ext cx="6800103" cy="268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4075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Chain Complex?</a:t>
            </a:r>
          </a:p>
        </p:txBody>
      </p:sp>
      <p:sp>
        <p:nvSpPr>
          <p:cNvPr id="3" name="Content Placeholder 2"/>
          <p:cNvSpPr>
            <a:spLocks noGrp="1"/>
          </p:cNvSpPr>
          <p:nvPr>
            <p:ph sz="quarter" idx="10"/>
          </p:nvPr>
        </p:nvSpPr>
        <p:spPr/>
        <p:txBody>
          <a:bodyPr>
            <a:normAutofit/>
          </a:bodyPr>
          <a:lstStyle/>
          <a:p>
            <a:pPr marL="0" indent="0">
              <a:buNone/>
            </a:pPr>
            <a:endParaRPr lang="en-US" dirty="0"/>
          </a:p>
          <a:p>
            <a:pPr marL="0" indent="0">
              <a:buNone/>
            </a:pPr>
            <a:r>
              <a:rPr lang="en-US" dirty="0"/>
              <a:t>“A </a:t>
            </a:r>
            <a:r>
              <a:rPr lang="en-US" b="1" dirty="0"/>
              <a:t>chain complex </a:t>
            </a:r>
            <a:r>
              <a:rPr lang="en-US" dirty="0"/>
              <a:t>is an algebraic structure that consists of a sequence of (graded) abelian groups (or modules), accompanied by a sequence of </a:t>
            </a:r>
            <a:r>
              <a:rPr lang="en-US" dirty="0" err="1"/>
              <a:t>homomorphisms</a:t>
            </a:r>
            <a:r>
              <a:rPr lang="en-US" dirty="0"/>
              <a:t> between groups, called </a:t>
            </a:r>
            <a:r>
              <a:rPr lang="en-US" b="1" dirty="0"/>
              <a:t>differentials</a:t>
            </a:r>
            <a:r>
              <a:rPr lang="en-US" dirty="0"/>
              <a:t>, so that the image of each homomorphism is included in the kernel of the next homomorphism.”</a:t>
            </a:r>
          </a:p>
          <a:p>
            <a:pPr marL="0" indent="0">
              <a:buNone/>
            </a:pPr>
            <a:endParaRPr lang="en-US" dirty="0"/>
          </a:p>
          <a:p>
            <a:pPr marL="0" indent="0">
              <a:buNone/>
            </a:pPr>
            <a:r>
              <a:rPr lang="en-US" dirty="0"/>
              <a:t>“A chain complex’s </a:t>
            </a:r>
            <a:r>
              <a:rPr lang="en-US" b="1" dirty="0"/>
              <a:t>homology </a:t>
            </a:r>
            <a:r>
              <a:rPr lang="en-US" dirty="0"/>
              <a:t>describes how the images of each homomorphism is included in the kernel of the next homomorphism.”</a:t>
            </a:r>
          </a:p>
          <a:p>
            <a:pPr marL="0" indent="0">
              <a:buNone/>
            </a:pPr>
            <a:endParaRPr lang="en-US" dirty="0"/>
          </a:p>
          <a:p>
            <a:pPr marL="0" indent="0">
              <a:buNone/>
            </a:pPr>
            <a:endParaRPr lang="en-US" dirty="0"/>
          </a:p>
          <a:p>
            <a:pPr marL="0" indent="0">
              <a:buNone/>
            </a:pPr>
            <a:r>
              <a:rPr lang="en-US" sz="1800" dirty="0"/>
              <a:t>Source: </a:t>
            </a:r>
            <a:r>
              <a:rPr lang="en-US" sz="1800" dirty="0" err="1"/>
              <a:t>Bott</a:t>
            </a:r>
            <a:r>
              <a:rPr lang="en-US" sz="1800" dirty="0"/>
              <a:t>, R., </a:t>
            </a:r>
            <a:r>
              <a:rPr lang="en-US" sz="1800" dirty="0" err="1"/>
              <a:t>Tu</a:t>
            </a:r>
            <a:r>
              <a:rPr lang="en-US" sz="1800" dirty="0"/>
              <a:t>, LW. </a:t>
            </a:r>
            <a:r>
              <a:rPr lang="en-US" sz="1800" i="1" dirty="0"/>
              <a:t>Differential Forms in Algebraic Topology</a:t>
            </a:r>
            <a:r>
              <a:rPr lang="en-US" sz="1800" dirty="0"/>
              <a:t>, New York: Springer-</a:t>
            </a:r>
            <a:r>
              <a:rPr lang="en-US" sz="1800" dirty="0" err="1"/>
              <a:t>Verlag</a:t>
            </a:r>
            <a:r>
              <a:rPr lang="en-US" sz="1800" dirty="0"/>
              <a:t>, 1982.</a:t>
            </a:r>
          </a:p>
        </p:txBody>
      </p:sp>
    </p:spTree>
    <p:extLst>
      <p:ext uri="{BB962C8B-B14F-4D97-AF65-F5344CB8AC3E}">
        <p14:creationId xmlns:p14="http://schemas.microsoft.com/office/powerpoint/2010/main" val="345488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Concept: FEEC and Mixed FEM Spaces</a:t>
            </a:r>
          </a:p>
        </p:txBody>
      </p:sp>
      <p:sp>
        <p:nvSpPr>
          <p:cNvPr id="3" name="Content Placeholder 2"/>
          <p:cNvSpPr>
            <a:spLocks noGrp="1"/>
          </p:cNvSpPr>
          <p:nvPr>
            <p:ph sz="quarter" idx="10"/>
          </p:nvPr>
        </p:nvSpPr>
        <p:spPr>
          <a:xfrm>
            <a:off x="720725" y="1361542"/>
            <a:ext cx="10726738" cy="3346189"/>
          </a:xfrm>
        </p:spPr>
        <p:txBody>
          <a:bodyPr>
            <a:normAutofit/>
          </a:bodyPr>
          <a:lstStyle/>
          <a:p>
            <a:pPr marL="0" indent="0">
              <a:buNone/>
            </a:pPr>
            <a:r>
              <a:rPr lang="en-US" dirty="0"/>
              <a:t>Popular mixed FEM spaces are examples of </a:t>
            </a:r>
            <a:r>
              <a:rPr lang="en-US" b="1" dirty="0"/>
              <a:t>Whitney Form </a:t>
            </a:r>
            <a:r>
              <a:rPr lang="en-US" dirty="0" err="1"/>
              <a:t>discretizations</a:t>
            </a:r>
            <a:r>
              <a:rPr lang="en-US" dirty="0"/>
              <a:t> of chain complexes on meshes!</a:t>
            </a:r>
          </a:p>
          <a:p>
            <a:pPr marL="0" indent="0">
              <a:buNone/>
            </a:pPr>
            <a:endParaRPr lang="en-US" sz="800" dirty="0"/>
          </a:p>
          <a:p>
            <a:pPr marL="0" indent="0">
              <a:buNone/>
            </a:pPr>
            <a:r>
              <a:rPr lang="en-US" b="1" dirty="0"/>
              <a:t>Examples:</a:t>
            </a:r>
          </a:p>
          <a:p>
            <a:r>
              <a:rPr lang="en-US" dirty="0" err="1"/>
              <a:t>Raviart</a:t>
            </a:r>
            <a:r>
              <a:rPr lang="en-US" dirty="0"/>
              <a:t>-Thomas Elements for H(div)</a:t>
            </a:r>
          </a:p>
          <a:p>
            <a:r>
              <a:rPr lang="en-US" dirty="0"/>
              <a:t>BDM Elements for H(div)</a:t>
            </a:r>
          </a:p>
          <a:p>
            <a:r>
              <a:rPr lang="en-US" dirty="0" err="1"/>
              <a:t>Nedelec</a:t>
            </a:r>
            <a:r>
              <a:rPr lang="en-US" dirty="0"/>
              <a:t> Elements for H(curl)</a:t>
            </a:r>
          </a:p>
          <a:p>
            <a:pPr marL="0" indent="0">
              <a:buNone/>
            </a:pPr>
            <a:endParaRPr lang="en-US" dirty="0"/>
          </a:p>
          <a:p>
            <a:pPr marL="0" indent="0">
              <a:buNone/>
            </a:pPr>
            <a:endParaRPr lang="en-US" dirty="0"/>
          </a:p>
        </p:txBody>
      </p:sp>
      <p:sp>
        <p:nvSpPr>
          <p:cNvPr id="6" name="TextBox 5"/>
          <p:cNvSpPr txBox="1"/>
          <p:nvPr/>
        </p:nvSpPr>
        <p:spPr>
          <a:xfrm>
            <a:off x="1144191" y="6288693"/>
            <a:ext cx="9879806" cy="523220"/>
          </a:xfrm>
          <a:prstGeom prst="rect">
            <a:avLst/>
          </a:prstGeom>
          <a:noFill/>
        </p:spPr>
        <p:txBody>
          <a:bodyPr wrap="square" rtlCol="0">
            <a:spAutoFit/>
          </a:bodyPr>
          <a:lstStyle/>
          <a:p>
            <a:r>
              <a:rPr lang="en-US" sz="1400" dirty="0"/>
              <a:t>Figures: Kirby, RC., et al. "Common and unusual finite elements." </a:t>
            </a:r>
            <a:r>
              <a:rPr lang="en-US" sz="1400" i="1" dirty="0"/>
              <a:t>Automated Solution of Differential Equations by the Finite Element Method</a:t>
            </a:r>
            <a:r>
              <a:rPr lang="en-US" sz="1400" dirty="0"/>
              <a:t>. Springer, Berlin, Heidelberg, 95-119, 2012.</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9182" y="3322564"/>
            <a:ext cx="3993637" cy="121739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550" y="4811742"/>
            <a:ext cx="3875629" cy="110017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2209" y="1881645"/>
            <a:ext cx="4060610" cy="1336908"/>
          </a:xfrm>
          <a:prstGeom prst="rect">
            <a:avLst/>
          </a:prstGeom>
        </p:spPr>
      </p:pic>
      <p:sp>
        <p:nvSpPr>
          <p:cNvPr id="10" name="TextBox 9"/>
          <p:cNvSpPr txBox="1"/>
          <p:nvPr/>
        </p:nvSpPr>
        <p:spPr>
          <a:xfrm>
            <a:off x="720650" y="4757738"/>
            <a:ext cx="5251526" cy="1107996"/>
          </a:xfrm>
          <a:prstGeom prst="rect">
            <a:avLst/>
          </a:prstGeom>
          <a:noFill/>
        </p:spPr>
        <p:txBody>
          <a:bodyPr wrap="square" rtlCol="0">
            <a:spAutoFit/>
          </a:bodyPr>
          <a:lstStyle/>
          <a:p>
            <a:r>
              <a:rPr lang="en-US" sz="1600" dirty="0"/>
              <a:t>Good reference: Arnold, D., Falk, RS., </a:t>
            </a:r>
            <a:r>
              <a:rPr lang="en-US" sz="1600" dirty="0" err="1"/>
              <a:t>Winther</a:t>
            </a:r>
            <a:r>
              <a:rPr lang="en-US" sz="1600" dirty="0"/>
              <a:t>, R. </a:t>
            </a:r>
            <a:r>
              <a:rPr lang="en-US" sz="1600" i="1" dirty="0"/>
              <a:t>Finite element exterior calculus, homological techniques, and applications, </a:t>
            </a:r>
            <a:r>
              <a:rPr lang="en-US" sz="1600" dirty="0" err="1"/>
              <a:t>Acta</a:t>
            </a:r>
            <a:r>
              <a:rPr lang="en-US" sz="1600" dirty="0"/>
              <a:t> </a:t>
            </a:r>
            <a:r>
              <a:rPr lang="en-US" sz="1600" dirty="0" err="1"/>
              <a:t>Numerica</a:t>
            </a:r>
            <a:r>
              <a:rPr lang="en-US" sz="1600" dirty="0"/>
              <a:t>, 1-155, 2006.</a:t>
            </a:r>
          </a:p>
          <a:p>
            <a:endParaRPr lang="en-US" dirty="0"/>
          </a:p>
        </p:txBody>
      </p:sp>
      <p:sp>
        <p:nvSpPr>
          <p:cNvPr id="11" name="TextBox 10"/>
          <p:cNvSpPr txBox="1"/>
          <p:nvPr/>
        </p:nvSpPr>
        <p:spPr>
          <a:xfrm>
            <a:off x="6219245" y="2369402"/>
            <a:ext cx="842963" cy="369332"/>
          </a:xfrm>
          <a:prstGeom prst="rect">
            <a:avLst/>
          </a:prstGeom>
          <a:noFill/>
        </p:spPr>
        <p:txBody>
          <a:bodyPr wrap="square" rtlCol="0">
            <a:spAutoFit/>
          </a:bodyPr>
          <a:lstStyle/>
          <a:p>
            <a:r>
              <a:rPr lang="en-US" dirty="0"/>
              <a:t>RT</a:t>
            </a:r>
          </a:p>
        </p:txBody>
      </p:sp>
      <p:sp>
        <p:nvSpPr>
          <p:cNvPr id="12" name="TextBox 11"/>
          <p:cNvSpPr txBox="1"/>
          <p:nvPr/>
        </p:nvSpPr>
        <p:spPr>
          <a:xfrm>
            <a:off x="6219246" y="3746593"/>
            <a:ext cx="842963" cy="369332"/>
          </a:xfrm>
          <a:prstGeom prst="rect">
            <a:avLst/>
          </a:prstGeom>
          <a:noFill/>
        </p:spPr>
        <p:txBody>
          <a:bodyPr wrap="square" rtlCol="0">
            <a:spAutoFit/>
          </a:bodyPr>
          <a:lstStyle/>
          <a:p>
            <a:r>
              <a:rPr lang="en-US" dirty="0"/>
              <a:t>BDM</a:t>
            </a:r>
          </a:p>
        </p:txBody>
      </p:sp>
      <p:sp>
        <p:nvSpPr>
          <p:cNvPr id="13" name="TextBox 12"/>
          <p:cNvSpPr txBox="1"/>
          <p:nvPr/>
        </p:nvSpPr>
        <p:spPr>
          <a:xfrm>
            <a:off x="6219246" y="5173681"/>
            <a:ext cx="1189304" cy="369332"/>
          </a:xfrm>
          <a:prstGeom prst="rect">
            <a:avLst/>
          </a:prstGeom>
          <a:noFill/>
        </p:spPr>
        <p:txBody>
          <a:bodyPr wrap="square" rtlCol="0">
            <a:spAutoFit/>
          </a:bodyPr>
          <a:lstStyle/>
          <a:p>
            <a:r>
              <a:rPr lang="en-US" dirty="0" err="1"/>
              <a:t>Nedelec</a:t>
            </a:r>
            <a:endParaRPr lang="en-US" dirty="0"/>
          </a:p>
        </p:txBody>
      </p:sp>
    </p:spTree>
    <p:extLst>
      <p:ext uri="{BB962C8B-B14F-4D97-AF65-F5344CB8AC3E}">
        <p14:creationId xmlns:p14="http://schemas.microsoft.com/office/powerpoint/2010/main" val="4005358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Notes</a:t>
            </a:r>
          </a:p>
        </p:txBody>
      </p:sp>
      <p:sp>
        <p:nvSpPr>
          <p:cNvPr id="3" name="Content Placeholder 2"/>
          <p:cNvSpPr>
            <a:spLocks noGrp="1"/>
          </p:cNvSpPr>
          <p:nvPr>
            <p:ph sz="quarter" idx="10"/>
          </p:nvPr>
        </p:nvSpPr>
        <p:spPr/>
        <p:txBody>
          <a:bodyPr>
            <a:normAutofit/>
          </a:bodyPr>
          <a:lstStyle/>
          <a:p>
            <a:r>
              <a:rPr lang="en-US" sz="2400" dirty="0"/>
              <a:t>Implementation in </a:t>
            </a:r>
            <a:r>
              <a:rPr lang="en-US" sz="2400" dirty="0" err="1"/>
              <a:t>TensorFlow</a:t>
            </a:r>
            <a:r>
              <a:rPr lang="en-US" sz="2400" dirty="0"/>
              <a:t> 2.2.0</a:t>
            </a:r>
          </a:p>
          <a:p>
            <a:r>
              <a:rPr lang="en-US" sz="2400" b="1" dirty="0"/>
              <a:t>Careful</a:t>
            </a:r>
            <a:r>
              <a:rPr lang="en-US" sz="2400" dirty="0"/>
              <a:t>: need to keep spline knots in order</a:t>
            </a:r>
          </a:p>
          <a:p>
            <a:pPr lvl="1"/>
            <a:r>
              <a:rPr lang="en-US" sz="2000" dirty="0"/>
              <a:t>Learn the distance between spline knots, not their positions</a:t>
            </a:r>
          </a:p>
          <a:p>
            <a:pPr lvl="1"/>
            <a:r>
              <a:rPr lang="en-US" sz="2000" dirty="0"/>
              <a:t>Use</a:t>
            </a:r>
            <a:r>
              <a:rPr lang="en-US" sz="2000" dirty="0">
                <a:sym typeface="Wingdings" panose="05000000000000000000" pitchFamily="2" charset="2"/>
              </a:rPr>
              <a:t> </a:t>
            </a:r>
            <a:r>
              <a:rPr lang="en-US" sz="2000" dirty="0" err="1">
                <a:sym typeface="Wingdings" panose="05000000000000000000" pitchFamily="2" charset="2"/>
              </a:rPr>
              <a:t>softmax</a:t>
            </a:r>
            <a:r>
              <a:rPr lang="en-US" sz="2000" dirty="0">
                <a:sym typeface="Wingdings" panose="05000000000000000000" pitchFamily="2" charset="2"/>
              </a:rPr>
              <a:t> of the distances to scale knots back into [0,1]</a:t>
            </a:r>
          </a:p>
          <a:p>
            <a:r>
              <a:rPr lang="en-US" sz="2400" dirty="0">
                <a:sym typeface="Wingdings" panose="05000000000000000000" pitchFamily="2" charset="2"/>
              </a:rPr>
              <a:t>All integrals are </a:t>
            </a:r>
            <a:r>
              <a:rPr lang="en-US" sz="2400" b="1" dirty="0">
                <a:sym typeface="Wingdings" panose="05000000000000000000" pitchFamily="2" charset="2"/>
              </a:rPr>
              <a:t>exact</a:t>
            </a:r>
            <a:r>
              <a:rPr lang="en-US" sz="2400" dirty="0">
                <a:sym typeface="Wingdings" panose="05000000000000000000" pitchFamily="2" charset="2"/>
              </a:rPr>
              <a:t> since we know our spline knots</a:t>
            </a:r>
          </a:p>
          <a:p>
            <a:r>
              <a:rPr lang="en-US" sz="2400" dirty="0">
                <a:sym typeface="Wingdings" panose="05000000000000000000" pitchFamily="2" charset="2"/>
              </a:rPr>
              <a:t>Train with favorite 1</a:t>
            </a:r>
            <a:r>
              <a:rPr lang="en-US" sz="2400" baseline="30000" dirty="0">
                <a:sym typeface="Wingdings" panose="05000000000000000000" pitchFamily="2" charset="2"/>
              </a:rPr>
              <a:t>st</a:t>
            </a:r>
            <a:r>
              <a:rPr lang="en-US" sz="2400" dirty="0">
                <a:sym typeface="Wingdings" panose="05000000000000000000" pitchFamily="2" charset="2"/>
              </a:rPr>
              <a:t> order optimizer (we use Adam) + LSGD for linear system</a:t>
            </a:r>
          </a:p>
          <a:p>
            <a:r>
              <a:rPr lang="en-US" sz="2400" dirty="0">
                <a:sym typeface="Wingdings" panose="05000000000000000000" pitchFamily="2" charset="2"/>
              </a:rPr>
              <a:t>Computation is </a:t>
            </a:r>
            <a:r>
              <a:rPr lang="en-US" sz="2400" b="1" dirty="0">
                <a:sym typeface="Wingdings" panose="05000000000000000000" pitchFamily="2" charset="2"/>
              </a:rPr>
              <a:t>memory-limited</a:t>
            </a:r>
            <a:r>
              <a:rPr lang="en-US" sz="2400" dirty="0">
                <a:sym typeface="Wingdings" panose="05000000000000000000" pitchFamily="2" charset="2"/>
              </a:rPr>
              <a:t> due to assembly of fine-scale spline integrals</a:t>
            </a:r>
            <a:endParaRPr lang="en-US" sz="2400" dirty="0"/>
          </a:p>
        </p:txBody>
      </p:sp>
    </p:spTree>
    <p:extLst>
      <p:ext uri="{BB962C8B-B14F-4D97-AF65-F5344CB8AC3E}">
        <p14:creationId xmlns:p14="http://schemas.microsoft.com/office/powerpoint/2010/main" val="2484767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Notes</a:t>
            </a:r>
          </a:p>
        </p:txBody>
      </p:sp>
      <p:sp>
        <p:nvSpPr>
          <p:cNvPr id="3" name="Content Placeholder 2"/>
          <p:cNvSpPr>
            <a:spLocks noGrp="1"/>
          </p:cNvSpPr>
          <p:nvPr>
            <p:ph sz="quarter" idx="10"/>
          </p:nvPr>
        </p:nvSpPr>
        <p:spPr/>
        <p:txBody>
          <a:bodyPr/>
          <a:lstStyle/>
          <a:p>
            <a:r>
              <a:rPr lang="en-US" dirty="0"/>
              <a:t>Nonlinear constraint (forward problem) solved by </a:t>
            </a:r>
            <a:r>
              <a:rPr lang="en-US" b="1" dirty="0"/>
              <a:t>Newton’s Method with line search</a:t>
            </a:r>
            <a:r>
              <a:rPr lang="en-US" dirty="0"/>
              <a:t>, with closed-form expressions for Jacobians of nonlinear terms</a:t>
            </a:r>
          </a:p>
          <a:p>
            <a:r>
              <a:rPr lang="en-US" dirty="0"/>
              <a:t>Nonlinear solver </a:t>
            </a:r>
            <a:r>
              <a:rPr lang="en-US" b="1" dirty="0"/>
              <a:t>embedded within a </a:t>
            </a:r>
            <a:r>
              <a:rPr lang="en-US" b="1" dirty="0" err="1"/>
              <a:t>TensorFlow</a:t>
            </a:r>
            <a:r>
              <a:rPr lang="en-US" b="1" dirty="0"/>
              <a:t> Model</a:t>
            </a:r>
            <a:r>
              <a:rPr lang="en-US" dirty="0"/>
              <a:t> to use </a:t>
            </a:r>
            <a:r>
              <a:rPr lang="en-US" dirty="0" err="1"/>
              <a:t>autograd</a:t>
            </a:r>
            <a:r>
              <a:rPr lang="en-US" dirty="0"/>
              <a:t> on chain complex </a:t>
            </a:r>
            <a:r>
              <a:rPr lang="en-US" dirty="0" err="1"/>
              <a:t>DoF</a:t>
            </a:r>
            <a:r>
              <a:rPr lang="en-US" dirty="0"/>
              <a:t> </a:t>
            </a:r>
            <a:r>
              <a:rPr lang="en-US" dirty="0">
                <a:sym typeface="Wingdings" panose="05000000000000000000" pitchFamily="2" charset="2"/>
              </a:rPr>
              <a:t> backpropagation through a Newton solve</a:t>
            </a:r>
            <a:endParaRPr lang="en-US" dirty="0"/>
          </a:p>
          <a:p>
            <a:r>
              <a:rPr lang="en-US" dirty="0"/>
              <a:t>Initial Newton Method iterate given by solution to unconstrained problem</a:t>
            </a:r>
          </a:p>
          <a:p>
            <a:r>
              <a:rPr lang="en-US" dirty="0"/>
              <a:t>During training, Newton Method initial iterate is the solution at previous </a:t>
            </a:r>
            <a:r>
              <a:rPr lang="en-US" dirty="0" err="1"/>
              <a:t>timestep</a:t>
            </a:r>
            <a:r>
              <a:rPr lang="en-US" dirty="0"/>
              <a:t> </a:t>
            </a:r>
          </a:p>
          <a:p>
            <a:pPr lvl="1"/>
            <a:r>
              <a:rPr lang="en-US" dirty="0"/>
              <a:t>Only need 1-2 Newton steps to reach solution tolerance</a:t>
            </a:r>
          </a:p>
          <a:p>
            <a:r>
              <a:rPr lang="en-US" dirty="0"/>
              <a:t>Trainable free-spline knots </a:t>
            </a:r>
            <a:r>
              <a:rPr lang="en-US" b="1" dirty="0"/>
              <a:t>mitigate the need for stabilization/</a:t>
            </a:r>
            <a:r>
              <a:rPr lang="en-US" b="1" dirty="0" err="1"/>
              <a:t>upwinding</a:t>
            </a:r>
            <a:r>
              <a:rPr lang="en-US" dirty="0"/>
              <a:t> despite high </a:t>
            </a:r>
            <a:r>
              <a:rPr lang="en-US" dirty="0" err="1"/>
              <a:t>Peclet</a:t>
            </a:r>
            <a:r>
              <a:rPr lang="en-US" dirty="0"/>
              <a:t> numbers and spurious oscillations</a:t>
            </a:r>
          </a:p>
        </p:txBody>
      </p:sp>
    </p:spTree>
    <p:extLst>
      <p:ext uri="{BB962C8B-B14F-4D97-AF65-F5344CB8AC3E}">
        <p14:creationId xmlns:p14="http://schemas.microsoft.com/office/powerpoint/2010/main" val="3176229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Forward: Exemplars</a:t>
            </a:r>
          </a:p>
        </p:txBody>
      </p:sp>
      <p:sp>
        <p:nvSpPr>
          <p:cNvPr id="3" name="Content Placeholder 2"/>
          <p:cNvSpPr>
            <a:spLocks noGrp="1"/>
          </p:cNvSpPr>
          <p:nvPr>
            <p:ph sz="quarter" idx="10"/>
          </p:nvPr>
        </p:nvSpPr>
        <p:spPr/>
        <p:txBody>
          <a:bodyPr>
            <a:normAutofit/>
          </a:bodyPr>
          <a:lstStyle/>
          <a:p>
            <a:pPr marL="0" indent="0">
              <a:buNone/>
            </a:pPr>
            <a:r>
              <a:rPr lang="en-US" sz="2400" dirty="0"/>
              <a:t>Currently using for Darcy’s Equations and Drift-Diffusion, but other exemplars include:</a:t>
            </a:r>
          </a:p>
          <a:p>
            <a:pPr marL="914400" lvl="1" indent="-228600">
              <a:tabLst>
                <a:tab pos="685800" algn="l"/>
              </a:tabLst>
            </a:pPr>
            <a:endParaRPr lang="en-US" sz="2000" dirty="0"/>
          </a:p>
          <a:p>
            <a:pPr marL="914400" lvl="1" indent="-228600">
              <a:tabLst>
                <a:tab pos="685800" algn="l"/>
              </a:tabLst>
            </a:pPr>
            <a:r>
              <a:rPr lang="en-US" sz="2000" dirty="0"/>
              <a:t>Subsurface flow</a:t>
            </a:r>
          </a:p>
          <a:p>
            <a:pPr marL="914400" lvl="1" indent="-228600">
              <a:tabLst>
                <a:tab pos="685800" algn="l"/>
              </a:tabLst>
            </a:pPr>
            <a:r>
              <a:rPr lang="en-US" sz="2000" dirty="0"/>
              <a:t>Electromagnetism </a:t>
            </a:r>
          </a:p>
          <a:p>
            <a:pPr marL="914400" lvl="1" indent="-228600">
              <a:tabLst>
                <a:tab pos="685800" algn="l"/>
              </a:tabLst>
            </a:pPr>
            <a:r>
              <a:rPr lang="en-US" sz="2000" dirty="0"/>
              <a:t>Maxwell’s Equations</a:t>
            </a:r>
          </a:p>
          <a:p>
            <a:pPr marL="914400" lvl="1" indent="-228600">
              <a:tabLst>
                <a:tab pos="685800" algn="l"/>
              </a:tabLst>
            </a:pPr>
            <a:r>
              <a:rPr lang="en-US" sz="2000" dirty="0" err="1"/>
              <a:t>Magnetostatics</a:t>
            </a:r>
            <a:endParaRPr lang="en-US" sz="2000" dirty="0"/>
          </a:p>
          <a:p>
            <a:pPr marL="914400" lvl="1" indent="-228600">
              <a:tabLst>
                <a:tab pos="685800" algn="l"/>
              </a:tabLst>
            </a:pPr>
            <a:r>
              <a:rPr lang="en-US" sz="2000" dirty="0"/>
              <a:t>MHD</a:t>
            </a:r>
          </a:p>
          <a:p>
            <a:pPr marL="914400" lvl="1" indent="-228600">
              <a:tabLst>
                <a:tab pos="685800" algn="l"/>
              </a:tabLst>
            </a:pPr>
            <a:r>
              <a:rPr lang="en-US" sz="2000" dirty="0"/>
              <a:t>Elasticity</a:t>
            </a:r>
          </a:p>
          <a:p>
            <a:pPr marL="914400" lvl="1" indent="-228600">
              <a:tabLst>
                <a:tab pos="685800" algn="l"/>
              </a:tabLst>
            </a:pPr>
            <a:r>
              <a:rPr lang="en-US" sz="2000" dirty="0"/>
              <a:t>Plasma physics</a:t>
            </a:r>
          </a:p>
          <a:p>
            <a:pPr marL="0" indent="0">
              <a:buNone/>
              <a:tabLst>
                <a:tab pos="685800" algn="l"/>
              </a:tabLst>
            </a:pPr>
            <a:r>
              <a:rPr lang="en-US" sz="800" dirty="0"/>
              <a:t> </a:t>
            </a:r>
            <a:endParaRPr lang="en-US" sz="2200" dirty="0"/>
          </a:p>
          <a:p>
            <a:pPr marL="0" indent="0">
              <a:buNone/>
              <a:tabLst>
                <a:tab pos="685800" algn="l"/>
              </a:tabLst>
            </a:pPr>
            <a:r>
              <a:rPr lang="en-US" sz="2200" b="1" dirty="0"/>
              <a:t>But, not all problems are perturbed Hodge Laplacians…</a:t>
            </a:r>
          </a:p>
        </p:txBody>
      </p:sp>
    </p:spTree>
    <p:extLst>
      <p:ext uri="{BB962C8B-B14F-4D97-AF65-F5344CB8AC3E}">
        <p14:creationId xmlns:p14="http://schemas.microsoft.com/office/powerpoint/2010/main" val="2377569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Preserving Physics in Machine Learning Models</a:t>
            </a:r>
          </a:p>
        </p:txBody>
      </p:sp>
      <p:sp>
        <p:nvSpPr>
          <p:cNvPr id="4" name="TextBox 3"/>
          <p:cNvSpPr txBox="1"/>
          <p:nvPr/>
        </p:nvSpPr>
        <p:spPr>
          <a:xfrm>
            <a:off x="719136" y="1756953"/>
            <a:ext cx="11134725" cy="400110"/>
          </a:xfrm>
          <a:prstGeom prst="rect">
            <a:avLst/>
          </a:prstGeom>
          <a:noFill/>
        </p:spPr>
        <p:txBody>
          <a:bodyPr wrap="square" rtlCol="0">
            <a:spAutoFit/>
          </a:bodyPr>
          <a:lstStyle/>
          <a:p>
            <a:r>
              <a:rPr lang="en-US" sz="2000" b="1" dirty="0"/>
              <a:t>Black Box NN</a:t>
            </a:r>
            <a:r>
              <a:rPr lang="en-US" sz="2000" dirty="0"/>
              <a:t>			learn model through </a:t>
            </a:r>
            <a:r>
              <a:rPr lang="en-US" sz="2000" b="1" dirty="0"/>
              <a:t>data exclusively</a:t>
            </a:r>
          </a:p>
        </p:txBody>
      </p:sp>
      <p:sp>
        <p:nvSpPr>
          <p:cNvPr id="5" name="TextBox 4"/>
          <p:cNvSpPr txBox="1"/>
          <p:nvPr/>
        </p:nvSpPr>
        <p:spPr>
          <a:xfrm>
            <a:off x="719136" y="3385469"/>
            <a:ext cx="11134725" cy="400110"/>
          </a:xfrm>
          <a:prstGeom prst="rect">
            <a:avLst/>
          </a:prstGeom>
          <a:noFill/>
        </p:spPr>
        <p:txBody>
          <a:bodyPr wrap="square" rtlCol="0">
            <a:spAutoFit/>
          </a:bodyPr>
          <a:lstStyle/>
          <a:p>
            <a:r>
              <a:rPr lang="en-US" sz="2000" b="1" dirty="0"/>
              <a:t>Physics-Informed NN</a:t>
            </a:r>
            <a:r>
              <a:rPr lang="en-US" sz="2000" dirty="0"/>
              <a:t>		learn model </a:t>
            </a:r>
            <a:r>
              <a:rPr lang="en-US" sz="2000" b="1" dirty="0"/>
              <a:t>close to physics </a:t>
            </a:r>
            <a:r>
              <a:rPr lang="en-US" sz="2000" dirty="0"/>
              <a:t>through penalty</a:t>
            </a:r>
          </a:p>
        </p:txBody>
      </p:sp>
      <p:sp>
        <p:nvSpPr>
          <p:cNvPr id="6" name="TextBox 5"/>
          <p:cNvSpPr txBox="1"/>
          <p:nvPr/>
        </p:nvSpPr>
        <p:spPr>
          <a:xfrm>
            <a:off x="719136" y="5013985"/>
            <a:ext cx="11134725" cy="400110"/>
          </a:xfrm>
          <a:prstGeom prst="rect">
            <a:avLst/>
          </a:prstGeom>
          <a:noFill/>
        </p:spPr>
        <p:txBody>
          <a:bodyPr wrap="square" rtlCol="0">
            <a:spAutoFit/>
          </a:bodyPr>
          <a:lstStyle/>
          <a:p>
            <a:r>
              <a:rPr lang="en-US" sz="2000" b="1" dirty="0"/>
              <a:t>Structure-Preserving NN</a:t>
            </a:r>
            <a:r>
              <a:rPr lang="en-US" sz="2000" dirty="0"/>
              <a:t>	learn model that </a:t>
            </a:r>
            <a:r>
              <a:rPr lang="en-US" sz="2000" b="1" dirty="0"/>
              <a:t>preserves physics exactly </a:t>
            </a:r>
          </a:p>
        </p:txBody>
      </p:sp>
      <mc:AlternateContent xmlns:mc="http://schemas.openxmlformats.org/markup-compatibility/2006" xmlns:a14="http://schemas.microsoft.com/office/drawing/2010/main">
        <mc:Choice Requires="a14">
          <p:sp>
            <p:nvSpPr>
              <p:cNvPr id="7" name="TextBox 6"/>
              <p:cNvSpPr txBox="1"/>
              <p:nvPr/>
            </p:nvSpPr>
            <p:spPr>
              <a:xfrm>
                <a:off x="4360937" y="2157063"/>
                <a:ext cx="3810000" cy="56092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𝜉</m:t>
                              </m:r>
                            </m:lim>
                          </m:limLow>
                          <m:r>
                            <a:rPr lang="en-US" b="0" i="0" smtClean="0">
                              <a:latin typeface="Cambria Math" panose="02040503050406030204" pitchFamily="18" charset="0"/>
                            </a:rPr>
                            <m:t>  </m:t>
                          </m:r>
                        </m:fName>
                        <m:e>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𝜉</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𝑑𝑎𝑡𝑎</m:t>
                                      </m:r>
                                    </m:sub>
                                  </m:sSub>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e>
                      </m:func>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360937" y="2157063"/>
                <a:ext cx="3810000" cy="560923"/>
              </a:xfrm>
              <a:prstGeom prst="rect">
                <a:avLst/>
              </a:prstGeom>
              <a:blipFill>
                <a:blip r:embed="rId5"/>
                <a:stretch>
                  <a:fillRect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360937" y="3785579"/>
                <a:ext cx="5857875" cy="56092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𝜉</m:t>
                              </m:r>
                            </m:lim>
                          </m:limLow>
                          <m:r>
                            <a:rPr lang="en-US" b="0" i="0" smtClean="0">
                              <a:latin typeface="Cambria Math" panose="02040503050406030204" pitchFamily="18" charset="0"/>
                            </a:rPr>
                            <m:t>  </m:t>
                          </m:r>
                        </m:fName>
                        <m:e>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𝜉</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𝑑𝑎𝑡𝑎</m:t>
                                      </m:r>
                                    </m:sub>
                                  </m:sSub>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e>
                      </m:func>
                      <m:r>
                        <a:rPr lang="en-US" b="0" i="1" smtClean="0">
                          <a:latin typeface="Cambria Math" panose="02040503050406030204" pitchFamily="18" charset="0"/>
                        </a:rPr>
                        <m:t>    +   </m:t>
                      </m:r>
                      <m:r>
                        <a:rPr lang="en-US" b="0" i="1" smtClean="0">
                          <a:latin typeface="Cambria Math" panose="02040503050406030204" pitchFamily="18" charset="0"/>
                        </a:rPr>
                        <m:t>𝜆</m:t>
                      </m:r>
                      <m:r>
                        <a:rPr lang="en-US" b="0" i="1" smtClean="0">
                          <a:latin typeface="Cambria Math" panose="02040503050406030204" pitchFamily="18" charset="0"/>
                        </a:rPr>
                        <m:t> ‖</m:t>
                      </m:r>
                      <m:r>
                        <a:rPr lang="en-US" b="1" i="1" smtClean="0">
                          <a:latin typeface="Cambria Math" panose="02040503050406030204" pitchFamily="18" charset="0"/>
                        </a:rPr>
                        <m:t>𝑳</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𝜉</m:t>
                              </m:r>
                            </m:sub>
                          </m:sSub>
                        </m:e>
                      </m:d>
                      <m:r>
                        <a:rPr lang="en-US" b="0" i="1" smtClean="0">
                          <a:latin typeface="Cambria Math" panose="02040503050406030204" pitchFamily="18" charset="0"/>
                        </a:rPr>
                        <m:t>−</m:t>
                      </m:r>
                      <m:r>
                        <a:rPr lang="en-US" b="1" i="1" smtClean="0">
                          <a:latin typeface="Cambria Math" panose="02040503050406030204" pitchFamily="18" charset="0"/>
                        </a:rPr>
                        <m:t>𝒇</m:t>
                      </m:r>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r>
                                <a:rPr lang="en-US" b="1" i="1" smtClean="0">
                                  <a:latin typeface="Cambria Math" panose="02040503050406030204" pitchFamily="18" charset="0"/>
                                </a:rPr>
                                <m:t>​</m:t>
                              </m:r>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360937" y="3785579"/>
                <a:ext cx="5857875" cy="560923"/>
              </a:xfrm>
              <a:prstGeom prst="rect">
                <a:avLst/>
              </a:prstGeom>
              <a:blipFill>
                <a:blip r:embed="rId6"/>
                <a:stretch>
                  <a:fillRect t="-65217" b="-10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360937" y="5414095"/>
                <a:ext cx="6210300" cy="56098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unc>
                        <m:funcPr>
                          <m:ctrlPr>
                            <a:rPr lang="en-US" b="0" i="1" smtClean="0">
                              <a:latin typeface="Cambria Math" panose="02040503050406030204" pitchFamily="18" charset="0"/>
                            </a:rPr>
                          </m:ctrlPr>
                        </m:funcPr>
                        <m:fName>
                          <m:r>
                            <a:rPr lang="en-US" b="0" i="0" smtClean="0">
                              <a:latin typeface="Cambria Math" panose="02040503050406030204" pitchFamily="18" charset="0"/>
                            </a:rPr>
                            <m:t> </m:t>
                          </m:r>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𝜉</m:t>
                              </m:r>
                            </m:lim>
                          </m:limLow>
                          <m:r>
                            <a:rPr lang="en-US" b="0" i="0" smtClean="0">
                              <a:latin typeface="Cambria Math" panose="02040503050406030204" pitchFamily="18" charset="0"/>
                            </a:rPr>
                            <m:t>  </m:t>
                          </m:r>
                        </m:fName>
                        <m:e>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𝜉</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𝑑𝑎𝑡𝑎</m:t>
                                      </m:r>
                                    </m:sub>
                                  </m:sSub>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e>
                      </m:func>
                      <m:r>
                        <a:rPr lang="en-US" b="0" i="0" smtClean="0">
                          <a:latin typeface="Cambria Math" panose="02040503050406030204" pitchFamily="18" charset="0"/>
                        </a:rPr>
                        <m:t>     </m:t>
                      </m:r>
                      <m:r>
                        <m:rPr>
                          <m:sty m:val="p"/>
                        </m:rPr>
                        <a:rPr lang="en-US">
                          <a:latin typeface="Cambria Math" panose="02040503050406030204" pitchFamily="18" charset="0"/>
                        </a:rPr>
                        <m:t>such</m:t>
                      </m:r>
                      <m:r>
                        <a:rPr lang="en-US">
                          <a:latin typeface="Cambria Math" panose="02040503050406030204" pitchFamily="18" charset="0"/>
                        </a:rPr>
                        <m:t> </m:t>
                      </m:r>
                      <m:r>
                        <m:rPr>
                          <m:sty m:val="p"/>
                        </m:rPr>
                        <a:rPr lang="en-US">
                          <a:latin typeface="Cambria Math" panose="02040503050406030204" pitchFamily="18" charset="0"/>
                        </a:rPr>
                        <m:t>that</m:t>
                      </m:r>
                      <m:r>
                        <a:rPr lang="en-US" b="1" i="1" smtClean="0">
                          <a:latin typeface="Cambria Math" panose="02040503050406030204" pitchFamily="18" charset="0"/>
                        </a:rPr>
                        <m:t>      </m:t>
                      </m:r>
                      <m:r>
                        <a:rPr lang="en-US" b="1" i="1">
                          <a:latin typeface="Cambria Math" panose="02040503050406030204" pitchFamily="18" charset="0"/>
                        </a:rPr>
                        <m:t>𝑳</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n-US">
                                  <a:latin typeface="Cambria Math" panose="02040503050406030204" pitchFamily="18" charset="0"/>
                                </a:rPr>
                                <m:t>NN</m:t>
                              </m:r>
                            </m:e>
                            <m:sub>
                              <m:r>
                                <a:rPr lang="en-US" i="1">
                                  <a:latin typeface="Cambria Math" panose="02040503050406030204" pitchFamily="18" charset="0"/>
                                </a:rPr>
                                <m:t>𝜉</m:t>
                              </m:r>
                            </m:sub>
                          </m:sSub>
                        </m:e>
                      </m:d>
                      <m:r>
                        <a:rPr lang="en-US" i="1">
                          <a:latin typeface="Cambria Math" panose="02040503050406030204" pitchFamily="18" charset="0"/>
                        </a:rPr>
                        <m:t>=</m:t>
                      </m:r>
                      <m:r>
                        <a:rPr lang="en-US" b="1" i="1">
                          <a:latin typeface="Cambria Math" panose="02040503050406030204" pitchFamily="18" charset="0"/>
                        </a:rPr>
                        <m:t>𝒇</m:t>
                      </m:r>
                    </m:oMath>
                  </m:oMathPara>
                </a14:m>
                <a:br>
                  <a:rPr lang="en-US" b="0" dirty="0"/>
                </a:br>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4360937" y="5414095"/>
                <a:ext cx="6210300" cy="560987"/>
              </a:xfrm>
              <a:prstGeom prst="rect">
                <a:avLst/>
              </a:prstGeom>
              <a:blipFill>
                <a:blip r:embed="rId7"/>
                <a:stretch>
                  <a:fillRect b="-7609"/>
                </a:stretch>
              </a:blipFill>
            </p:spPr>
            <p:txBody>
              <a:bodyPr/>
              <a:lstStyle/>
              <a:p>
                <a:r>
                  <a:rPr lang="en-US">
                    <a:noFill/>
                  </a:rPr>
                  <a:t> </a:t>
                </a:r>
              </a:p>
            </p:txBody>
          </p:sp>
        </mc:Fallback>
      </mc:AlternateContent>
      <p:sp>
        <p:nvSpPr>
          <p:cNvPr id="10" name="Up-Down Arrow 9"/>
          <p:cNvSpPr/>
          <p:nvPr/>
        </p:nvSpPr>
        <p:spPr>
          <a:xfrm>
            <a:off x="10947474" y="2080118"/>
            <a:ext cx="361950" cy="3327013"/>
          </a:xfrm>
          <a:prstGeom prst="upDownArrow">
            <a:avLst>
              <a:gd name="adj1" fmla="val 34210"/>
              <a:gd name="adj2" fmla="val 8157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p:cNvSpPr txBox="1"/>
          <p:nvPr/>
        </p:nvSpPr>
        <p:spPr>
          <a:xfrm>
            <a:off x="10218812" y="1430305"/>
            <a:ext cx="1819275" cy="646331"/>
          </a:xfrm>
          <a:prstGeom prst="rect">
            <a:avLst/>
          </a:prstGeom>
          <a:noFill/>
        </p:spPr>
        <p:txBody>
          <a:bodyPr wrap="square" rtlCol="0">
            <a:spAutoFit/>
          </a:bodyPr>
          <a:lstStyle/>
          <a:p>
            <a:pPr algn="ctr"/>
            <a:r>
              <a:rPr lang="en-US" b="1" dirty="0"/>
              <a:t>“Learn from data”</a:t>
            </a:r>
          </a:p>
        </p:txBody>
      </p:sp>
      <p:sp>
        <p:nvSpPr>
          <p:cNvPr id="12" name="TextBox 11"/>
          <p:cNvSpPr txBox="1"/>
          <p:nvPr/>
        </p:nvSpPr>
        <p:spPr>
          <a:xfrm>
            <a:off x="10218812" y="5414095"/>
            <a:ext cx="1819275" cy="646331"/>
          </a:xfrm>
          <a:prstGeom prst="rect">
            <a:avLst/>
          </a:prstGeom>
          <a:noFill/>
        </p:spPr>
        <p:txBody>
          <a:bodyPr wrap="square" rtlCol="0">
            <a:spAutoFit/>
          </a:bodyPr>
          <a:lstStyle/>
          <a:p>
            <a:pPr algn="ctr"/>
            <a:r>
              <a:rPr lang="en-US" b="1" dirty="0"/>
              <a:t>“Solve from physics”</a:t>
            </a:r>
          </a:p>
        </p:txBody>
      </p:sp>
      <p:sp>
        <p:nvSpPr>
          <p:cNvPr id="13" name="Rectangle 12"/>
          <p:cNvSpPr/>
          <p:nvPr/>
        </p:nvSpPr>
        <p:spPr>
          <a:xfrm>
            <a:off x="650082" y="4919367"/>
            <a:ext cx="9568730" cy="11360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871387478"/>
      </p:ext>
    </p:extLst>
  </p:cSld>
  <p:clrMapOvr>
    <a:masterClrMapping/>
  </p:clrMapOvr>
  <mc:AlternateContent xmlns:mc="http://schemas.openxmlformats.org/markup-compatibility/2006" xmlns:p14="http://schemas.microsoft.com/office/powerpoint/2010/main">
    <mc:Choice Requires="p14">
      <p:transition p14:dur="0" advTm="64826"/>
    </mc:Choice>
    <mc:Fallback xmlns="">
      <p:transition advTm="64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hqprint">
            <a:extLst>
              <a:ext uri="{28A0092B-C50C-407E-A947-70E740481C1C}">
                <a14:useLocalDpi xmlns:a14="http://schemas.microsoft.com/office/drawing/2010/main" val="0"/>
              </a:ext>
            </a:extLst>
          </a:blip>
          <a:srcRect l="3315" t="3140" r="3886" b="3823"/>
          <a:stretch/>
        </p:blipFill>
        <p:spPr>
          <a:xfrm>
            <a:off x="9118822" y="1350750"/>
            <a:ext cx="2434374" cy="2506039"/>
          </a:xfrm>
          <a:prstGeom prst="rect">
            <a:avLst/>
          </a:prstGeom>
        </p:spPr>
      </p:pic>
      <p:sp>
        <p:nvSpPr>
          <p:cNvPr id="2" name="Title 1"/>
          <p:cNvSpPr>
            <a:spLocks noGrp="1"/>
          </p:cNvSpPr>
          <p:nvPr>
            <p:ph type="title"/>
          </p:nvPr>
        </p:nvSpPr>
        <p:spPr/>
        <p:txBody>
          <a:bodyPr/>
          <a:lstStyle/>
          <a:p>
            <a:r>
              <a:rPr lang="en-US" sz="3200" dirty="0"/>
              <a:t>Avoiding Model Error is Necessary!</a:t>
            </a:r>
            <a:br>
              <a:rPr lang="en-US" sz="3200" dirty="0"/>
            </a:br>
            <a:endParaRPr lang="en-US" dirty="0"/>
          </a:p>
        </p:txBody>
      </p:sp>
      <p:sp>
        <p:nvSpPr>
          <p:cNvPr id="3" name="Content Placeholder 2"/>
          <p:cNvSpPr>
            <a:spLocks noGrp="1"/>
          </p:cNvSpPr>
          <p:nvPr>
            <p:ph sz="quarter" idx="10"/>
          </p:nvPr>
        </p:nvSpPr>
        <p:spPr>
          <a:xfrm>
            <a:off x="720649" y="1350750"/>
            <a:ext cx="4530284" cy="3567099"/>
          </a:xfrm>
        </p:spPr>
        <p:txBody>
          <a:bodyPr anchor="ctr">
            <a:normAutofit/>
          </a:bodyPr>
          <a:lstStyle/>
          <a:p>
            <a:pPr marL="0" indent="0">
              <a:buNone/>
            </a:pPr>
            <a:r>
              <a:rPr lang="en-US" sz="2200" dirty="0"/>
              <a:t>A generic NN is </a:t>
            </a:r>
            <a:r>
              <a:rPr lang="en-US" sz="2400" b="1" dirty="0"/>
              <a:t>doomed to fail </a:t>
            </a:r>
            <a:r>
              <a:rPr lang="en-US" sz="2200" dirty="0"/>
              <a:t>to model electromagnetism if the underlying physics invariants – such as Gauss’s Law – are not obeyed exactly…  </a:t>
            </a:r>
          </a:p>
        </p:txBody>
      </p:sp>
      <p:sp>
        <p:nvSpPr>
          <p:cNvPr id="6" name="TextBox 5"/>
          <p:cNvSpPr txBox="1"/>
          <p:nvPr/>
        </p:nvSpPr>
        <p:spPr>
          <a:xfrm>
            <a:off x="720649" y="5393110"/>
            <a:ext cx="106595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C3C3C"/>
                </a:solidFill>
                <a:effectLst/>
                <a:uLnTx/>
                <a:uFillTx/>
                <a:latin typeface="Open Sans"/>
                <a:ea typeface="+mn-ea"/>
                <a:cs typeface="+mn-cs"/>
              </a:rPr>
              <a:t>You cannot see the physics from the data alone!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3C"/>
              </a:solidFill>
              <a:effectLst/>
              <a:uLnTx/>
              <a:uFillTx/>
              <a:latin typeface="Open Sans"/>
              <a:ea typeface="+mn-ea"/>
              <a:cs typeface="+mn-cs"/>
            </a:endParaRPr>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74095" y="1350750"/>
            <a:ext cx="3444727" cy="2506039"/>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5558935" y="3856789"/>
                <a:ext cx="5116982" cy="10610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nary>
                        <m:naryPr>
                          <m:chr m:val="∯"/>
                          <m:limLoc m:val="undOvr"/>
                          <m:subHide m:val="on"/>
                          <m:supHide m:val="on"/>
                          <m:ctrlP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ctrlPr>
                        </m:naryPr>
                        <m:sub/>
                        <m:sup/>
                        <m:e>
                          <m:r>
                            <a:rPr kumimoji="0" lang="en-US" sz="2400" b="1"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𝑩</m:t>
                          </m:r>
                          <m: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m:t>
                          </m:r>
                          <m:r>
                            <m:rPr>
                              <m:sty m:val="p"/>
                            </m:rPr>
                            <a:rPr kumimoji="0" lang="en-US" sz="2400" b="0" i="0"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d</m:t>
                          </m:r>
                          <m:r>
                            <a:rPr kumimoji="0" lang="en-US" sz="2400" b="1" i="0"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𝐒</m:t>
                          </m:r>
                        </m:e>
                      </m:nary>
                      <m: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=0</m:t>
                      </m:r>
                      <m:r>
                        <a:rPr kumimoji="0" lang="en-US" sz="2400" b="0" i="0"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Cambria Math" panose="02040503050406030204" pitchFamily="18" charset="0"/>
                          <a:cs typeface="+mn-cs"/>
                        </a:rPr>
                        <m:t>⟺</m:t>
                      </m:r>
                      <m:r>
                        <a:rPr kumimoji="0" lang="en-US" sz="2400" b="0" i="0"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    </m:t>
                      </m:r>
                      <m:r>
                        <a:rPr kumimoji="0" lang="en-US" sz="2400" b="0" i="0"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𝑩</m:t>
                      </m:r>
                      <m: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=0</m:t>
                      </m:r>
                    </m:oMath>
                  </m:oMathPara>
                </a14:m>
                <a:endParaRPr kumimoji="0" lang="en-US" sz="2400" b="0" i="0" u="none" strike="noStrike" kern="1200" cap="none" spc="0" normalizeH="0" baseline="0" noProof="0" dirty="0">
                  <a:ln>
                    <a:noFill/>
                  </a:ln>
                  <a:solidFill>
                    <a:srgbClr val="3C3C3C"/>
                  </a:solidFill>
                  <a:effectLst/>
                  <a:uLnTx/>
                  <a:uFillTx/>
                  <a:latin typeface="Open Sans"/>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558935" y="3856789"/>
                <a:ext cx="5116982" cy="106106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99988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Learn a Chain Complex?</a:t>
            </a:r>
          </a:p>
        </p:txBody>
      </p:sp>
      <p:sp>
        <p:nvSpPr>
          <p:cNvPr id="3" name="Content Placeholder 2"/>
          <p:cNvSpPr>
            <a:spLocks noGrp="1"/>
          </p:cNvSpPr>
          <p:nvPr>
            <p:ph sz="quarter" idx="10"/>
          </p:nvPr>
        </p:nvSpPr>
        <p:spPr>
          <a:xfrm>
            <a:off x="720725" y="1164431"/>
            <a:ext cx="10726738" cy="5586413"/>
          </a:xfrm>
        </p:spPr>
        <p:txBody>
          <a:bodyPr>
            <a:normAutofit/>
          </a:bodyPr>
          <a:lstStyle/>
          <a:p>
            <a:pPr marL="0" indent="0">
              <a:spcBef>
                <a:spcPts val="200"/>
              </a:spcBef>
              <a:buNone/>
            </a:pPr>
            <a:endParaRPr lang="en-US" b="1" dirty="0"/>
          </a:p>
          <a:p>
            <a:pPr marL="0" indent="0">
              <a:spcBef>
                <a:spcPts val="200"/>
              </a:spcBef>
              <a:buNone/>
            </a:pPr>
            <a:r>
              <a:rPr lang="en-US" b="1" dirty="0"/>
              <a:t>Guarantee physics constraints</a:t>
            </a:r>
          </a:p>
          <a:p>
            <a:pPr marL="0" indent="0">
              <a:spcBef>
                <a:spcPts val="200"/>
              </a:spcBef>
              <a:buNone/>
            </a:pPr>
            <a:r>
              <a:rPr lang="en-US" dirty="0"/>
              <a:t>Divergence-free, gauge-free constraints appear naturally in homology of chain complex </a:t>
            </a:r>
          </a:p>
          <a:p>
            <a:pPr marL="0" indent="0">
              <a:buNone/>
            </a:pPr>
            <a:endParaRPr lang="en-US" dirty="0"/>
          </a:p>
          <a:p>
            <a:pPr marL="0" indent="0">
              <a:spcBef>
                <a:spcPts val="200"/>
              </a:spcBef>
              <a:buNone/>
            </a:pPr>
            <a:r>
              <a:rPr lang="en-US" b="1" dirty="0"/>
              <a:t>Learn new metrics</a:t>
            </a:r>
          </a:p>
          <a:p>
            <a:pPr marL="0" indent="0">
              <a:spcBef>
                <a:spcPts val="200"/>
              </a:spcBef>
              <a:buNone/>
            </a:pPr>
            <a:r>
              <a:rPr lang="en-US" dirty="0"/>
              <a:t>Chain complexes can be built for any manifold, with bespoke metric information</a:t>
            </a:r>
          </a:p>
          <a:p>
            <a:pPr marL="0" indent="0">
              <a:spcBef>
                <a:spcPts val="200"/>
              </a:spcBef>
              <a:buNone/>
            </a:pPr>
            <a:endParaRPr lang="en-US" dirty="0"/>
          </a:p>
          <a:p>
            <a:pPr marL="0" indent="0">
              <a:spcBef>
                <a:spcPts val="200"/>
              </a:spcBef>
              <a:buNone/>
            </a:pPr>
            <a:r>
              <a:rPr lang="en-US" b="1" dirty="0"/>
              <a:t>Build with mesh-free construction</a:t>
            </a:r>
          </a:p>
          <a:p>
            <a:pPr marL="0" indent="0">
              <a:spcBef>
                <a:spcPts val="200"/>
              </a:spcBef>
              <a:buNone/>
            </a:pPr>
            <a:r>
              <a:rPr lang="en-US" dirty="0"/>
              <a:t>Build </a:t>
            </a:r>
            <a:r>
              <a:rPr lang="en-US" i="1" dirty="0"/>
              <a:t>k</a:t>
            </a:r>
            <a:r>
              <a:rPr lang="en-US" dirty="0"/>
              <a:t>-forms using Whitney Forms</a:t>
            </a:r>
          </a:p>
          <a:p>
            <a:pPr marL="0" indent="0">
              <a:spcBef>
                <a:spcPts val="200"/>
              </a:spcBef>
              <a:buNone/>
            </a:pPr>
            <a:endParaRPr lang="en-US" dirty="0"/>
          </a:p>
          <a:p>
            <a:pPr marL="0" indent="0">
              <a:spcBef>
                <a:spcPts val="200"/>
              </a:spcBef>
              <a:buNone/>
            </a:pPr>
            <a:r>
              <a:rPr lang="en-US" b="1" dirty="0"/>
              <a:t>Construct with exact integration</a:t>
            </a:r>
          </a:p>
          <a:p>
            <a:pPr marL="0" indent="0">
              <a:spcBef>
                <a:spcPts val="200"/>
              </a:spcBef>
              <a:buNone/>
            </a:pPr>
            <a:r>
              <a:rPr lang="en-US" dirty="0"/>
              <a:t>Avoid </a:t>
            </a:r>
            <a:r>
              <a:rPr lang="en-US" dirty="0" err="1"/>
              <a:t>variational</a:t>
            </a:r>
            <a:r>
              <a:rPr lang="en-US" dirty="0"/>
              <a:t> crimes due to collocation, quadrature, etc.</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871644060"/>
      </p:ext>
    </p:extLst>
  </p:cSld>
  <p:clrMapOvr>
    <a:masterClrMapping/>
  </p:clrMapOvr>
  <mc:AlternateContent xmlns:mc="http://schemas.openxmlformats.org/markup-compatibility/2006" xmlns:p14="http://schemas.microsoft.com/office/powerpoint/2010/main">
    <mc:Choice Requires="p14">
      <p:transition p14:dur="0" advTm="85988"/>
    </mc:Choice>
    <mc:Fallback xmlns="">
      <p:transition advTm="85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Physics Relationships</a:t>
            </a:r>
            <a:endParaRPr lang="en-US" i="1" dirty="0"/>
          </a:p>
        </p:txBody>
      </p:sp>
      <p:sp>
        <p:nvSpPr>
          <p:cNvPr id="3" name="Content Placeholder 2"/>
          <p:cNvSpPr>
            <a:spLocks noGrp="1"/>
          </p:cNvSpPr>
          <p:nvPr>
            <p:ph sz="quarter" idx="10"/>
          </p:nvPr>
        </p:nvSpPr>
        <p:spPr/>
        <p:txBody>
          <a:bodyPr>
            <a:normAutofit/>
          </a:bodyPr>
          <a:lstStyle/>
          <a:p>
            <a:pPr marL="0" indent="0">
              <a:spcBef>
                <a:spcPts val="200"/>
              </a:spcBef>
              <a:buNone/>
            </a:pPr>
            <a:r>
              <a:rPr lang="en-US" b="1" dirty="0"/>
              <a:t>0-forms (“points”)</a:t>
            </a:r>
          </a:p>
          <a:p>
            <a:pPr marL="0" indent="0">
              <a:spcBef>
                <a:spcPts val="200"/>
              </a:spcBef>
              <a:buNone/>
            </a:pPr>
            <a:r>
              <a:rPr lang="en-US" dirty="0"/>
              <a:t>temperature, electric potential</a:t>
            </a:r>
          </a:p>
          <a:p>
            <a:pPr marL="0" indent="0">
              <a:buNone/>
            </a:pPr>
            <a:endParaRPr lang="en-US" sz="900" dirty="0"/>
          </a:p>
          <a:p>
            <a:pPr marL="0" indent="0">
              <a:spcBef>
                <a:spcPts val="200"/>
              </a:spcBef>
              <a:buNone/>
            </a:pPr>
            <a:r>
              <a:rPr lang="en-US" b="1" dirty="0"/>
              <a:t>1-forms (“curves”)</a:t>
            </a:r>
          </a:p>
          <a:p>
            <a:pPr marL="0" indent="0">
              <a:spcBef>
                <a:spcPts val="200"/>
              </a:spcBef>
              <a:buNone/>
            </a:pPr>
            <a:r>
              <a:rPr lang="en-US" dirty="0"/>
              <a:t>electric field, magnetic field</a:t>
            </a:r>
          </a:p>
          <a:p>
            <a:pPr marL="0" indent="0">
              <a:buNone/>
            </a:pPr>
            <a:endParaRPr lang="en-US" sz="900" dirty="0"/>
          </a:p>
          <a:p>
            <a:pPr marL="0" indent="0">
              <a:spcBef>
                <a:spcPts val="200"/>
              </a:spcBef>
              <a:buNone/>
            </a:pPr>
            <a:r>
              <a:rPr lang="en-US" b="1" dirty="0"/>
              <a:t>2-forms (“areas”)</a:t>
            </a:r>
          </a:p>
          <a:p>
            <a:pPr marL="0" indent="0">
              <a:spcBef>
                <a:spcPts val="200"/>
              </a:spcBef>
              <a:buNone/>
            </a:pPr>
            <a:r>
              <a:rPr lang="en-US" dirty="0"/>
              <a:t>heat flux, magnetic flux</a:t>
            </a:r>
          </a:p>
          <a:p>
            <a:pPr marL="0" indent="0">
              <a:buNone/>
            </a:pPr>
            <a:endParaRPr lang="en-US" sz="900" dirty="0"/>
          </a:p>
          <a:p>
            <a:pPr marL="0" indent="0">
              <a:spcBef>
                <a:spcPts val="200"/>
              </a:spcBef>
              <a:buNone/>
            </a:pPr>
            <a:r>
              <a:rPr lang="en-US" b="1" dirty="0"/>
              <a:t>3-forms (“volumes”)</a:t>
            </a:r>
          </a:p>
          <a:p>
            <a:pPr marL="0" indent="0">
              <a:spcBef>
                <a:spcPts val="200"/>
              </a:spcBef>
              <a:buNone/>
            </a:pPr>
            <a:r>
              <a:rPr lang="en-US" dirty="0"/>
              <a:t>charge density, mass density</a:t>
            </a:r>
          </a:p>
          <a:p>
            <a:pPr marL="0" indent="0">
              <a:spcBef>
                <a:spcPts val="200"/>
              </a:spcBef>
              <a:buNone/>
            </a:pPr>
            <a:endParaRPr lang="en-US" dirty="0"/>
          </a:p>
        </p:txBody>
      </p:sp>
      <p:grpSp>
        <p:nvGrpSpPr>
          <p:cNvPr id="4" name="Group 3"/>
          <p:cNvGrpSpPr/>
          <p:nvPr/>
        </p:nvGrpSpPr>
        <p:grpSpPr>
          <a:xfrm>
            <a:off x="4939654" y="2119253"/>
            <a:ext cx="6804791" cy="2043113"/>
            <a:chOff x="4741546" y="4279616"/>
            <a:chExt cx="6804791" cy="2043113"/>
          </a:xfrm>
        </p:grpSpPr>
        <p:pic>
          <p:nvPicPr>
            <p:cNvPr id="5" name="Content Placeholder 6">
              <a:extLst>
                <a:ext uri="{FF2B5EF4-FFF2-40B4-BE49-F238E27FC236}">
                  <a16:creationId xmlns:a16="http://schemas.microsoft.com/office/drawing/2014/main" id="{2A1F00E2-5743-B046-97BF-10C0116DDAFF}"/>
                </a:ext>
              </a:extLst>
            </p:cNvPr>
            <p:cNvPicPr>
              <a:picLocks noChangeAspect="1"/>
            </p:cNvPicPr>
            <p:nvPr/>
          </p:nvPicPr>
          <p:blipFill rotWithShape="1">
            <a:blip r:embed="rId5"/>
            <a:srcRect t="20180" b="26516"/>
            <a:stretch/>
          </p:blipFill>
          <p:spPr bwMode="auto">
            <a:xfrm>
              <a:off x="6434587" y="4279616"/>
              <a:ext cx="5111750" cy="2043113"/>
            </a:xfrm>
            <a:prstGeom prst="rect">
              <a:avLst/>
            </a:prstGeom>
            <a:noFill/>
            <a:ln w="9525">
              <a:noFill/>
              <a:miter lim="800000"/>
              <a:headEnd/>
              <a:tailEnd/>
            </a:ln>
          </p:spPr>
        </p:pic>
        <p:grpSp>
          <p:nvGrpSpPr>
            <p:cNvPr id="6" name="Group 5"/>
            <p:cNvGrpSpPr/>
            <p:nvPr/>
          </p:nvGrpSpPr>
          <p:grpSpPr>
            <a:xfrm>
              <a:off x="4741546" y="4595541"/>
              <a:ext cx="1471799" cy="1447916"/>
              <a:chOff x="4741546" y="4595541"/>
              <a:chExt cx="1471799" cy="1447916"/>
            </a:xfrm>
          </p:grpSpPr>
          <p:sp>
            <p:nvSpPr>
              <p:cNvPr id="7" name="Oval 6"/>
              <p:cNvSpPr/>
              <p:nvPr/>
            </p:nvSpPr>
            <p:spPr>
              <a:xfrm>
                <a:off x="4741546" y="5959218"/>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Oval 7"/>
              <p:cNvSpPr/>
              <p:nvPr/>
            </p:nvSpPr>
            <p:spPr>
              <a:xfrm>
                <a:off x="5823586" y="5959218"/>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Oval 8"/>
              <p:cNvSpPr/>
              <p:nvPr/>
            </p:nvSpPr>
            <p:spPr>
              <a:xfrm>
                <a:off x="5040631" y="5628231"/>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Oval 9"/>
              <p:cNvSpPr/>
              <p:nvPr/>
            </p:nvSpPr>
            <p:spPr>
              <a:xfrm>
                <a:off x="6122671" y="5628231"/>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Oval 10"/>
              <p:cNvSpPr/>
              <p:nvPr/>
            </p:nvSpPr>
            <p:spPr>
              <a:xfrm>
                <a:off x="5040631" y="4595541"/>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Oval 11"/>
              <p:cNvSpPr/>
              <p:nvPr/>
            </p:nvSpPr>
            <p:spPr>
              <a:xfrm>
                <a:off x="6122671" y="4595541"/>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Oval 12"/>
              <p:cNvSpPr/>
              <p:nvPr/>
            </p:nvSpPr>
            <p:spPr>
              <a:xfrm>
                <a:off x="4741546" y="4930513"/>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Oval 13"/>
              <p:cNvSpPr/>
              <p:nvPr/>
            </p:nvSpPr>
            <p:spPr>
              <a:xfrm>
                <a:off x="5823586" y="4930513"/>
                <a:ext cx="90674" cy="84239"/>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grpSp>
        <p:nvGrpSpPr>
          <p:cNvPr id="36" name="Group 35"/>
          <p:cNvGrpSpPr/>
          <p:nvPr/>
        </p:nvGrpSpPr>
        <p:grpSpPr>
          <a:xfrm>
            <a:off x="5575493" y="1369375"/>
            <a:ext cx="5761248" cy="3483978"/>
            <a:chOff x="5534549" y="1742088"/>
            <a:chExt cx="5761248" cy="3483978"/>
          </a:xfrm>
        </p:grpSpPr>
        <p:grpSp>
          <p:nvGrpSpPr>
            <p:cNvPr id="33" name="Group 32"/>
            <p:cNvGrpSpPr/>
            <p:nvPr/>
          </p:nvGrpSpPr>
          <p:grpSpPr>
            <a:xfrm>
              <a:off x="5877256" y="1742088"/>
              <a:ext cx="5418541" cy="748413"/>
              <a:chOff x="5877256" y="1742088"/>
              <a:chExt cx="5418541" cy="748413"/>
            </a:xfrm>
          </p:grpSpPr>
          <p:grpSp>
            <p:nvGrpSpPr>
              <p:cNvPr id="32" name="Group 31"/>
              <p:cNvGrpSpPr/>
              <p:nvPr/>
            </p:nvGrpSpPr>
            <p:grpSpPr>
              <a:xfrm>
                <a:off x="5877256" y="2157440"/>
                <a:ext cx="5418541" cy="333061"/>
                <a:chOff x="5877256" y="2157440"/>
                <a:chExt cx="5418541" cy="333061"/>
              </a:xfrm>
            </p:grpSpPr>
            <p:sp>
              <p:nvSpPr>
                <p:cNvPr id="16" name="U-Turn Arrow 15"/>
                <p:cNvSpPr/>
                <p:nvPr/>
              </p:nvSpPr>
              <p:spPr>
                <a:xfrm>
                  <a:off x="5877256" y="2157440"/>
                  <a:ext cx="1581246" cy="328796"/>
                </a:xfrm>
                <a:prstGeom prst="uturnArrow">
                  <a:avLst>
                    <a:gd name="adj1" fmla="val 25000"/>
                    <a:gd name="adj2" fmla="val 25000"/>
                    <a:gd name="adj3" fmla="val 37452"/>
                    <a:gd name="adj4" fmla="val 43750"/>
                    <a:gd name="adj5" fmla="val 1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19" name="U-Turn Arrow 18"/>
                <p:cNvSpPr/>
                <p:nvPr/>
              </p:nvSpPr>
              <p:spPr>
                <a:xfrm>
                  <a:off x="7795903" y="2157440"/>
                  <a:ext cx="1581246" cy="328796"/>
                </a:xfrm>
                <a:prstGeom prst="uturnArrow">
                  <a:avLst>
                    <a:gd name="adj1" fmla="val 25000"/>
                    <a:gd name="adj2" fmla="val 25000"/>
                    <a:gd name="adj3" fmla="val 37452"/>
                    <a:gd name="adj4" fmla="val 43750"/>
                    <a:gd name="adj5" fmla="val 1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20" name="U-Turn Arrow 19"/>
                <p:cNvSpPr/>
                <p:nvPr/>
              </p:nvSpPr>
              <p:spPr>
                <a:xfrm>
                  <a:off x="9714551" y="2161705"/>
                  <a:ext cx="1581246" cy="328796"/>
                </a:xfrm>
                <a:prstGeom prst="uturnArrow">
                  <a:avLst>
                    <a:gd name="adj1" fmla="val 25000"/>
                    <a:gd name="adj2" fmla="val 25000"/>
                    <a:gd name="adj3" fmla="val 37452"/>
                    <a:gd name="adj4" fmla="val 43750"/>
                    <a:gd name="adj5" fmla="val 1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grpSp>
          <p:grpSp>
            <p:nvGrpSpPr>
              <p:cNvPr id="31" name="Group 30"/>
              <p:cNvGrpSpPr/>
              <p:nvPr/>
            </p:nvGrpSpPr>
            <p:grpSpPr>
              <a:xfrm>
                <a:off x="6071424" y="1742088"/>
                <a:ext cx="5003544" cy="369332"/>
                <a:chOff x="6071424" y="1742088"/>
                <a:chExt cx="5003544" cy="369332"/>
              </a:xfrm>
            </p:grpSpPr>
            <mc:AlternateContent xmlns:mc="http://schemas.openxmlformats.org/markup-compatibility/2006" xmlns:a14="http://schemas.microsoft.com/office/drawing/2010/main">
              <mc:Choice Requires="a14">
                <p:sp>
                  <p:nvSpPr>
                    <p:cNvPr id="21" name="TextBox 20"/>
                    <p:cNvSpPr txBox="1"/>
                    <p:nvPr/>
                  </p:nvSpPr>
                  <p:spPr>
                    <a:xfrm>
                      <a:off x="6071424" y="1742088"/>
                      <a:ext cx="10589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Lucida Sans Typewriter" panose="020B0509030504030204" pitchFamily="49" charset="0"/>
                          <a:ea typeface="+mn-ea"/>
                          <a:cs typeface="+mn-cs"/>
                        </a:rPr>
                        <a:t>grad </a:t>
                      </a:r>
                      <a14:m>
                        <m:oMath xmlns:m="http://schemas.openxmlformats.org/officeDocument/2006/math">
                          <m:r>
                            <a:rPr kumimoji="0" lang="en-US" sz="1800" b="0" i="0" u="none" strike="noStrike" kern="1200" cap="none" spc="0" normalizeH="0" baseline="0" noProof="0">
                              <a:ln>
                                <a:noFill/>
                              </a:ln>
                              <a:solidFill>
                                <a:srgbClr val="3C3C3C"/>
                              </a:solidFill>
                              <a:effectLst/>
                              <a:uLnTx/>
                              <a:uFillTx/>
                              <a:latin typeface="Cambria Math" panose="02040503050406030204" pitchFamily="18" charset="0"/>
                              <a:ea typeface="+mn-ea"/>
                              <a:cs typeface="+mn-cs"/>
                            </a:rPr>
                            <m:t>𝛻</m:t>
                          </m:r>
                        </m:oMath>
                      </a14:m>
                      <a:endParaRPr kumimoji="0" lang="en-US" sz="1800" b="0" i="0" u="none" strike="noStrike" kern="1200" cap="none" spc="0" normalizeH="0" baseline="0" noProof="0" dirty="0">
                        <a:ln>
                          <a:noFill/>
                        </a:ln>
                        <a:solidFill>
                          <a:srgbClr val="3C3C3C"/>
                        </a:solidFill>
                        <a:effectLst/>
                        <a:uLnTx/>
                        <a:uFillTx/>
                        <a:latin typeface="Lucida Sans Typewriter" panose="020B0509030504030204" pitchFamily="49" charset="0"/>
                        <a:ea typeface="+mn-ea"/>
                        <a:cs typeface="+mn-cs"/>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071424" y="1742088"/>
                      <a:ext cx="1058903" cy="369332"/>
                    </a:xfrm>
                    <a:prstGeom prst="rect">
                      <a:avLst/>
                    </a:prstGeom>
                    <a:blipFill>
                      <a:blip r:embed="rId6"/>
                      <a:stretch>
                        <a:fillRect l="-3468" t="-8333" b="-2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7832550" y="1742088"/>
                      <a:ext cx="14386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Lucida Sans Typewriter" panose="020B0509030504030204" pitchFamily="49" charset="0"/>
                          <a:ea typeface="+mn-ea"/>
                          <a:cs typeface="+mn-cs"/>
                        </a:rPr>
                        <a:t>curl </a:t>
                      </a:r>
                      <a14:m>
                        <m:oMath xmlns:m="http://schemas.openxmlformats.org/officeDocument/2006/math">
                          <m:r>
                            <a:rPr kumimoji="0" lang="en-US" sz="1800" b="0" i="0" u="none" strike="noStrike" kern="1200" cap="none" spc="0" normalizeH="0" baseline="0" noProof="0">
                              <a:ln>
                                <a:noFill/>
                              </a:ln>
                              <a:solidFill>
                                <a:srgbClr val="3C3C3C"/>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3C3C3C"/>
                              </a:solidFill>
                              <a:effectLst/>
                              <a:uLnTx/>
                              <a:uFillTx/>
                              <a:latin typeface="Cambria Math" panose="02040503050406030204" pitchFamily="18" charset="0"/>
                              <a:ea typeface="+mn-ea"/>
                              <a:cs typeface="+mn-cs"/>
                            </a:rPr>
                            <m:t>×</m:t>
                          </m:r>
                        </m:oMath>
                      </a14:m>
                      <a:endParaRPr kumimoji="0" lang="en-US" sz="1800" b="0" i="0" u="none" strike="noStrike" kern="1200" cap="none" spc="0" normalizeH="0" baseline="0" noProof="0" dirty="0">
                        <a:ln>
                          <a:noFill/>
                        </a:ln>
                        <a:solidFill>
                          <a:srgbClr val="3C3C3C"/>
                        </a:solidFill>
                        <a:effectLst/>
                        <a:uLnTx/>
                        <a:uFillTx/>
                        <a:latin typeface="Lucida Sans Typewriter" panose="020B0509030504030204" pitchFamily="49" charset="0"/>
                        <a:ea typeface="+mn-ea"/>
                        <a:cs typeface="+mn-cs"/>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832550" y="1742088"/>
                      <a:ext cx="1438626" cy="369332"/>
                    </a:xfrm>
                    <a:prstGeom prst="rect">
                      <a:avLst/>
                    </a:prstGeom>
                    <a:blipFill>
                      <a:blip r:embed="rId7"/>
                      <a:stretch>
                        <a:fillRect t="-8333" b="-2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9935380" y="1742088"/>
                      <a:ext cx="11395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Lucida Sans Typewriter" panose="020B0509030504030204" pitchFamily="49" charset="0"/>
                          <a:ea typeface="+mn-ea"/>
                          <a:cs typeface="+mn-cs"/>
                        </a:rPr>
                        <a:t>div </a:t>
                      </a:r>
                      <a14:m>
                        <m:oMath xmlns:m="http://schemas.openxmlformats.org/officeDocument/2006/math">
                          <m:r>
                            <a:rPr kumimoji="0" lang="en-US" sz="1800" b="0" i="0" u="none" strike="noStrike" kern="1200" cap="none" spc="0" normalizeH="0" baseline="0" noProof="0">
                              <a:ln>
                                <a:noFill/>
                              </a:ln>
                              <a:solidFill>
                                <a:srgbClr val="3C3C3C"/>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3C3C3C"/>
                              </a:solidFill>
                              <a:effectLst/>
                              <a:uLnTx/>
                              <a:uFillTx/>
                              <a:latin typeface="Cambria Math" panose="02040503050406030204" pitchFamily="18" charset="0"/>
                              <a:ea typeface="+mn-ea"/>
                              <a:cs typeface="+mn-cs"/>
                            </a:rPr>
                            <m:t>⋅</m:t>
                          </m:r>
                        </m:oMath>
                      </a14:m>
                      <a:endParaRPr kumimoji="0" lang="en-US" sz="1800" b="0" i="0" u="none" strike="noStrike" kern="1200" cap="none" spc="0" normalizeH="0" baseline="0" noProof="0" dirty="0">
                        <a:ln>
                          <a:noFill/>
                        </a:ln>
                        <a:solidFill>
                          <a:srgbClr val="3C3C3C"/>
                        </a:solidFill>
                        <a:effectLst/>
                        <a:uLnTx/>
                        <a:uFillTx/>
                        <a:latin typeface="Lucida Sans Typewriter" panose="020B0509030504030204" pitchFamily="49" charset="0"/>
                        <a:ea typeface="+mn-ea"/>
                        <a:cs typeface="+mn-cs"/>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9935380" y="1742088"/>
                      <a:ext cx="1139588" cy="369332"/>
                    </a:xfrm>
                    <a:prstGeom prst="rect">
                      <a:avLst/>
                    </a:prstGeom>
                    <a:blipFill>
                      <a:blip r:embed="rId8"/>
                      <a:stretch>
                        <a:fillRect t="-8333" b="-28333"/>
                      </a:stretch>
                    </a:blipFill>
                  </p:spPr>
                  <p:txBody>
                    <a:bodyPr/>
                    <a:lstStyle/>
                    <a:p>
                      <a:r>
                        <a:rPr lang="en-US">
                          <a:noFill/>
                        </a:rPr>
                        <a:t> </a:t>
                      </a:r>
                    </a:p>
                  </p:txBody>
                </p:sp>
              </mc:Fallback>
            </mc:AlternateContent>
          </p:grpSp>
        </p:grpSp>
        <p:grpSp>
          <p:nvGrpSpPr>
            <p:cNvPr id="35" name="Group 34"/>
            <p:cNvGrpSpPr/>
            <p:nvPr/>
          </p:nvGrpSpPr>
          <p:grpSpPr>
            <a:xfrm>
              <a:off x="5534549" y="4514118"/>
              <a:ext cx="5447604" cy="711948"/>
              <a:chOff x="5534549" y="4514118"/>
              <a:chExt cx="5447604" cy="711948"/>
            </a:xfrm>
          </p:grpSpPr>
          <p:grpSp>
            <p:nvGrpSpPr>
              <p:cNvPr id="34" name="Group 33"/>
              <p:cNvGrpSpPr/>
              <p:nvPr/>
            </p:nvGrpSpPr>
            <p:grpSpPr>
              <a:xfrm>
                <a:off x="5534549" y="4514118"/>
                <a:ext cx="5447604" cy="333581"/>
                <a:chOff x="5534549" y="4514118"/>
                <a:chExt cx="5447604" cy="333581"/>
              </a:xfrm>
            </p:grpSpPr>
            <p:sp>
              <p:nvSpPr>
                <p:cNvPr id="24" name="U-Turn Arrow 23"/>
                <p:cNvSpPr/>
                <p:nvPr/>
              </p:nvSpPr>
              <p:spPr>
                <a:xfrm rot="10800000">
                  <a:off x="9400907" y="4518903"/>
                  <a:ext cx="1581246" cy="328796"/>
                </a:xfrm>
                <a:prstGeom prst="uturnArrow">
                  <a:avLst>
                    <a:gd name="adj1" fmla="val 25000"/>
                    <a:gd name="adj2" fmla="val 25000"/>
                    <a:gd name="adj3" fmla="val 37452"/>
                    <a:gd name="adj4" fmla="val 43750"/>
                    <a:gd name="adj5" fmla="val 1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25" name="U-Turn Arrow 24"/>
                <p:cNvSpPr/>
                <p:nvPr/>
              </p:nvSpPr>
              <p:spPr>
                <a:xfrm rot="10800000">
                  <a:off x="7467728" y="4514118"/>
                  <a:ext cx="1581246" cy="328796"/>
                </a:xfrm>
                <a:prstGeom prst="uturnArrow">
                  <a:avLst>
                    <a:gd name="adj1" fmla="val 25000"/>
                    <a:gd name="adj2" fmla="val 25000"/>
                    <a:gd name="adj3" fmla="val 37452"/>
                    <a:gd name="adj4" fmla="val 43750"/>
                    <a:gd name="adj5" fmla="val 1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26" name="U-Turn Arrow 25"/>
                <p:cNvSpPr/>
                <p:nvPr/>
              </p:nvSpPr>
              <p:spPr>
                <a:xfrm rot="10800000">
                  <a:off x="5534549" y="4514118"/>
                  <a:ext cx="1581246" cy="328796"/>
                </a:xfrm>
                <a:prstGeom prst="uturnArrow">
                  <a:avLst>
                    <a:gd name="adj1" fmla="val 25000"/>
                    <a:gd name="adj2" fmla="val 25000"/>
                    <a:gd name="adj3" fmla="val 37452"/>
                    <a:gd name="adj4" fmla="val 43750"/>
                    <a:gd name="adj5" fmla="val 1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grpSp>
          <p:grpSp>
            <p:nvGrpSpPr>
              <p:cNvPr id="30" name="Group 29"/>
              <p:cNvGrpSpPr/>
              <p:nvPr/>
            </p:nvGrpSpPr>
            <p:grpSpPr>
              <a:xfrm>
                <a:off x="5862723" y="4856734"/>
                <a:ext cx="4864550" cy="369332"/>
                <a:chOff x="5862723" y="4856734"/>
                <a:chExt cx="4864550" cy="369332"/>
              </a:xfrm>
            </p:grpSpPr>
            <p:sp>
              <p:nvSpPr>
                <p:cNvPr id="27" name="TextBox 26"/>
                <p:cNvSpPr txBox="1"/>
                <p:nvPr/>
              </p:nvSpPr>
              <p:spPr>
                <a:xfrm>
                  <a:off x="5862723" y="4856734"/>
                  <a:ext cx="9248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Lucida Sans Typewriter" panose="020B0509030504030204" pitchFamily="49" charset="0"/>
                      <a:ea typeface="+mn-ea"/>
                      <a:cs typeface="+mn-cs"/>
                    </a:rPr>
                    <a:t>div*</a:t>
                  </a:r>
                </a:p>
              </p:txBody>
            </p:sp>
            <p:sp>
              <p:nvSpPr>
                <p:cNvPr id="28" name="TextBox 27"/>
                <p:cNvSpPr txBox="1"/>
                <p:nvPr/>
              </p:nvSpPr>
              <p:spPr>
                <a:xfrm>
                  <a:off x="7832550" y="4856734"/>
                  <a:ext cx="9248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Lucida Sans Typewriter" panose="020B0509030504030204" pitchFamily="49" charset="0"/>
                      <a:ea typeface="+mn-ea"/>
                      <a:cs typeface="+mn-cs"/>
                    </a:rPr>
                    <a:t>curl*</a:t>
                  </a:r>
                </a:p>
              </p:txBody>
            </p:sp>
            <p:sp>
              <p:nvSpPr>
                <p:cNvPr id="29" name="TextBox 28"/>
                <p:cNvSpPr txBox="1"/>
                <p:nvPr/>
              </p:nvSpPr>
              <p:spPr>
                <a:xfrm>
                  <a:off x="9802377" y="4856734"/>
                  <a:ext cx="9248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Lucida Sans Typewriter" panose="020B0509030504030204" pitchFamily="49" charset="0"/>
                      <a:ea typeface="+mn-ea"/>
                      <a:cs typeface="+mn-cs"/>
                    </a:rPr>
                    <a:t>grad*</a:t>
                  </a:r>
                </a:p>
              </p:txBody>
            </p:sp>
          </p:grpSp>
        </p:grpSp>
      </p:grpSp>
      <p:grpSp>
        <p:nvGrpSpPr>
          <p:cNvPr id="41" name="Group 40"/>
          <p:cNvGrpSpPr/>
          <p:nvPr/>
        </p:nvGrpSpPr>
        <p:grpSpPr>
          <a:xfrm>
            <a:off x="4144975" y="5336109"/>
            <a:ext cx="8180368" cy="1512161"/>
            <a:chOff x="3742366" y="5479544"/>
            <a:chExt cx="8180368" cy="1512161"/>
          </a:xfrm>
        </p:grpSpPr>
        <p:sp>
          <p:nvSpPr>
            <p:cNvPr id="38" name="Content Placeholder 2"/>
            <p:cNvSpPr txBox="1">
              <a:spLocks/>
            </p:cNvSpPr>
            <p:nvPr/>
          </p:nvSpPr>
          <p:spPr>
            <a:xfrm>
              <a:off x="3742366" y="5479544"/>
              <a:ext cx="8180368" cy="1512161"/>
            </a:xfrm>
            <a:prstGeom prst="rect">
              <a:avLst/>
            </a:prstGeom>
          </p:spPr>
          <p:txBody>
            <a:bodyPr vert="horz" lIns="0" tIns="45720" rIns="0" bIns="45720" numCol="2" rtlCol="0">
              <a:normAutofit/>
            </a:bodyPr>
            <a:lstStyle>
              <a:lvl1pPr marL="225425" indent="-225425" algn="l" defTabSz="914354" rtl="0" eaLnBrk="1" latinLnBrk="0" hangingPunct="1">
                <a:lnSpc>
                  <a:spcPct val="100000"/>
                </a:lnSpc>
                <a:spcBef>
                  <a:spcPts val="1200"/>
                </a:spcBef>
                <a:spcAft>
                  <a:spcPts val="200"/>
                </a:spcAft>
                <a:buClrTx/>
                <a:buSzPct val="100000"/>
                <a:buFont typeface="Wingdings" panose="05000000000000000000" pitchFamily="2" charset="2"/>
                <a:buChar char="§"/>
                <a:tabLst/>
                <a:defRPr sz="2000" b="0" i="0" kern="1200">
                  <a:solidFill>
                    <a:schemeClr val="tx1"/>
                  </a:solidFill>
                  <a:latin typeface="+mn-lt"/>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800" b="0" i="0" kern="1200">
                  <a:solidFill>
                    <a:schemeClr val="tx1"/>
                  </a:solidFill>
                  <a:latin typeface="+mn-lt"/>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354" rtl="0" eaLnBrk="1" fontAlgn="auto" latinLnBrk="0" hangingPunct="1">
                <a:lnSpc>
                  <a:spcPct val="100000"/>
                </a:lnSpc>
                <a:spcBef>
                  <a:spcPts val="200"/>
                </a:spcBef>
                <a:spcAft>
                  <a:spcPts val="200"/>
                </a:spcAft>
                <a:buClrTx/>
                <a:buSzPct val="100000"/>
                <a:buFont typeface="Wingdings" panose="05000000000000000000" pitchFamily="2" charset="2"/>
                <a:buNone/>
                <a:tabLst/>
                <a:defRPr/>
              </a:pPr>
              <a:r>
                <a:rPr kumimoji="0" lang="en-US" sz="2000" b="1" i="0" u="none" strike="noStrike" kern="1200" cap="none" spc="0" normalizeH="0" baseline="0" noProof="0" dirty="0">
                  <a:ln>
                    <a:noFill/>
                  </a:ln>
                  <a:solidFill>
                    <a:srgbClr val="3C3C3C"/>
                  </a:solidFill>
                  <a:effectLst/>
                  <a:uLnTx/>
                  <a:uFillTx/>
                  <a:latin typeface="Open Sans"/>
                  <a:ea typeface="Open Sans" panose="020B0606030504020204" pitchFamily="34" charset="0"/>
                  <a:cs typeface="Open Sans" panose="020B0606030504020204" pitchFamily="34" charset="0"/>
                  <a:sym typeface="Wingdings" panose="05000000000000000000" pitchFamily="2" charset="2"/>
                </a:rPr>
                <a:t>Stokes’ Theorem</a:t>
              </a:r>
            </a:p>
            <a:p>
              <a:pPr marL="0" marR="0" lvl="0" indent="0" algn="ctr" defTabSz="914354" rtl="0" eaLnBrk="1" fontAlgn="auto" latinLnBrk="0" hangingPunct="1">
                <a:lnSpc>
                  <a:spcPct val="100000"/>
                </a:lnSpc>
                <a:spcBef>
                  <a:spcPts val="200"/>
                </a:spcBef>
                <a:spcAft>
                  <a:spcPts val="200"/>
                </a:spcAft>
                <a:buClrTx/>
                <a:buSzPct val="100000"/>
                <a:buFont typeface="Wingdings" panose="05000000000000000000" pitchFamily="2" charset="2"/>
                <a:buNone/>
                <a:tabLst/>
                <a:defRPr/>
              </a:pPr>
              <a:endParaRPr kumimoji="0" lang="en-US" sz="2000" b="1" i="0" u="none" strike="noStrike" kern="1200" cap="none" spc="0" normalizeH="0" baseline="0" noProof="0" dirty="0">
                <a:ln>
                  <a:noFill/>
                </a:ln>
                <a:solidFill>
                  <a:srgbClr val="3C3C3C"/>
                </a:solidFill>
                <a:effectLst/>
                <a:uLnTx/>
                <a:uFillTx/>
                <a:latin typeface="Open Sans"/>
                <a:ea typeface="Open Sans" panose="020B0606030504020204" pitchFamily="34" charset="0"/>
                <a:cs typeface="Open Sans" panose="020B0606030504020204" pitchFamily="34" charset="0"/>
                <a:sym typeface="Wingdings" panose="05000000000000000000" pitchFamily="2" charset="2"/>
              </a:endParaRPr>
            </a:p>
            <a:p>
              <a:pPr marL="0" marR="0" lvl="0" indent="0" algn="ctr" defTabSz="914354" rtl="0" eaLnBrk="1" fontAlgn="auto" latinLnBrk="0" hangingPunct="1">
                <a:lnSpc>
                  <a:spcPct val="100000"/>
                </a:lnSpc>
                <a:spcBef>
                  <a:spcPts val="200"/>
                </a:spcBef>
                <a:spcAft>
                  <a:spcPts val="200"/>
                </a:spcAft>
                <a:buClrTx/>
                <a:buSzPct val="100000"/>
                <a:buFont typeface="Wingdings" panose="05000000000000000000" pitchFamily="2" charset="2"/>
                <a:buNone/>
                <a:tabLst/>
                <a:defRPr/>
              </a:pPr>
              <a:endParaRPr kumimoji="0" lang="en-US" sz="2000" b="1" i="0" u="none" strike="noStrike" kern="1200" cap="none" spc="0" normalizeH="0" baseline="0" noProof="0" dirty="0">
                <a:ln>
                  <a:noFill/>
                </a:ln>
                <a:solidFill>
                  <a:srgbClr val="3C3C3C"/>
                </a:solidFill>
                <a:effectLst/>
                <a:uLnTx/>
                <a:uFillTx/>
                <a:latin typeface="Open Sans"/>
                <a:ea typeface="Open Sans" panose="020B0606030504020204" pitchFamily="34" charset="0"/>
                <a:cs typeface="Open Sans" panose="020B0606030504020204" pitchFamily="34" charset="0"/>
                <a:sym typeface="Wingdings" panose="05000000000000000000" pitchFamily="2" charset="2"/>
              </a:endParaRPr>
            </a:p>
            <a:p>
              <a:pPr marL="0" marR="0" lvl="0" indent="0" algn="ctr" defTabSz="914354" rtl="0" eaLnBrk="1" fontAlgn="auto" latinLnBrk="0" hangingPunct="1">
                <a:lnSpc>
                  <a:spcPct val="100000"/>
                </a:lnSpc>
                <a:spcBef>
                  <a:spcPts val="200"/>
                </a:spcBef>
                <a:spcAft>
                  <a:spcPts val="200"/>
                </a:spcAft>
                <a:buClrTx/>
                <a:buSzPct val="100000"/>
                <a:buFont typeface="Wingdings" panose="05000000000000000000" pitchFamily="2" charset="2"/>
                <a:buNone/>
                <a:tabLst/>
                <a:defRPr/>
              </a:pPr>
              <a:endParaRPr kumimoji="0" lang="en-US" sz="2000" b="1" i="0" u="none" strike="noStrike" kern="1200" cap="none" spc="0" normalizeH="0" baseline="0" noProof="0" dirty="0">
                <a:ln>
                  <a:noFill/>
                </a:ln>
                <a:solidFill>
                  <a:srgbClr val="3C3C3C"/>
                </a:solidFill>
                <a:effectLst/>
                <a:uLnTx/>
                <a:uFillTx/>
                <a:latin typeface="Open Sans"/>
                <a:ea typeface="Open Sans" panose="020B0606030504020204" pitchFamily="34" charset="0"/>
                <a:cs typeface="Open Sans" panose="020B0606030504020204" pitchFamily="34" charset="0"/>
                <a:sym typeface="Wingdings" panose="05000000000000000000" pitchFamily="2" charset="2"/>
              </a:endParaRPr>
            </a:p>
            <a:p>
              <a:pPr marL="0" marR="0" lvl="0" indent="0" algn="ctr" defTabSz="914354" rtl="0" eaLnBrk="1" fontAlgn="auto" latinLnBrk="0" hangingPunct="1">
                <a:lnSpc>
                  <a:spcPct val="100000"/>
                </a:lnSpc>
                <a:spcBef>
                  <a:spcPts val="200"/>
                </a:spcBef>
                <a:spcAft>
                  <a:spcPts val="200"/>
                </a:spcAft>
                <a:buClrTx/>
                <a:buSzPct val="100000"/>
                <a:buFont typeface="Wingdings" panose="05000000000000000000" pitchFamily="2" charset="2"/>
                <a:buNone/>
                <a:tabLst/>
                <a:defRPr/>
              </a:pPr>
              <a:r>
                <a:rPr kumimoji="0" lang="en-US" sz="2000" b="1" i="0" u="none" strike="noStrike" kern="1200" cap="none" spc="0" normalizeH="0" baseline="0" noProof="0" dirty="0">
                  <a:ln>
                    <a:noFill/>
                  </a:ln>
                  <a:solidFill>
                    <a:srgbClr val="3C3C3C"/>
                  </a:solidFill>
                  <a:effectLst/>
                  <a:uLnTx/>
                  <a:uFillTx/>
                  <a:latin typeface="Open Sans"/>
                  <a:ea typeface="Open Sans" panose="020B0606030504020204" pitchFamily="34" charset="0"/>
                  <a:cs typeface="Open Sans" panose="020B0606030504020204" pitchFamily="34" charset="0"/>
                  <a:sym typeface="Wingdings" panose="05000000000000000000" pitchFamily="2" charset="2"/>
                </a:rPr>
                <a:t>Exact Sequence Property</a:t>
              </a:r>
            </a:p>
          </p:txBody>
        </p:sp>
        <mc:AlternateContent xmlns:mc="http://schemas.openxmlformats.org/markup-compatibility/2006" xmlns:a14="http://schemas.microsoft.com/office/drawing/2010/main">
          <mc:Choice Requires="a14">
            <p:sp>
              <p:nvSpPr>
                <p:cNvPr id="39" name="TextBox 38"/>
                <p:cNvSpPr txBox="1"/>
                <p:nvPr/>
              </p:nvSpPr>
              <p:spPr>
                <a:xfrm>
                  <a:off x="4528464" y="5886740"/>
                  <a:ext cx="2854628" cy="75719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supHide m:val="on"/>
                            <m:ctrlP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ctrlPr>
                          </m:naryPr>
                          <m:sub>
                            <m:r>
                              <m:rPr>
                                <m:sty m:val="p"/>
                              </m:rPr>
                              <a:rPr kumimoji="0" lang="en-US" sz="2400" b="0" i="0"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Ω</m:t>
                            </m:r>
                          </m:sub>
                          <m:sup/>
                          <m:e>
                            <m:r>
                              <a:rPr kumimoji="0" lang="en-US" sz="2400" b="0" i="0"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 </m:t>
                            </m:r>
                            <m:r>
                              <a:rPr kumimoji="0" lang="en-US" sz="2400" b="0" i="0"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𝒖</m:t>
                            </m:r>
                          </m:e>
                        </m:nary>
                        <m: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m:t>
                        </m:r>
                        <m:nary>
                          <m:naryPr>
                            <m:supHide m:val="on"/>
                            <m:ctrlP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ctrlPr>
                          </m:naryPr>
                          <m:sub>
                            <m: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m:t>
                            </m:r>
                            <m:r>
                              <m:rPr>
                                <m:sty m:val="p"/>
                              </m:rPr>
                              <a:rPr kumimoji="0" lang="en-US" sz="2400" b="0" i="0"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Ω</m:t>
                            </m:r>
                          </m:sub>
                          <m:sup/>
                          <m:e>
                            <m:r>
                              <a:rPr kumimoji="0" lang="en-US" sz="2400" b="1"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𝒖</m:t>
                            </m:r>
                            <m: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m:t>
                            </m:r>
                            <m:acc>
                              <m:accPr>
                                <m:chr m:val="⃑"/>
                                <m:ctrlP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𝑛</m:t>
                                </m:r>
                              </m:e>
                            </m:acc>
                            <m: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 </m:t>
                            </m:r>
                          </m:e>
                        </m:nary>
                      </m:oMath>
                    </m:oMathPara>
                  </a14:m>
                  <a:br>
                    <a:rPr kumimoji="0" lang="en-US" sz="2400" b="0" i="0" u="none" strike="noStrike" kern="1200" cap="none" spc="0" normalizeH="0" baseline="0" noProof="0" dirty="0">
                      <a:ln>
                        <a:noFill/>
                      </a:ln>
                      <a:solidFill>
                        <a:srgbClr val="3C3C3C"/>
                      </a:solidFill>
                      <a:effectLst/>
                      <a:uLnTx/>
                      <a:uFillTx/>
                      <a:latin typeface="Open Sans"/>
                      <a:ea typeface="+mn-ea"/>
                      <a:cs typeface="+mn-cs"/>
                    </a:rPr>
                  </a:br>
                  <a:endParaRPr kumimoji="0" lang="en-US" sz="2400" b="0" i="0" u="none" strike="noStrike" kern="1200" cap="none" spc="0" normalizeH="0" baseline="0" noProof="0" dirty="0">
                    <a:ln>
                      <a:noFill/>
                    </a:ln>
                    <a:solidFill>
                      <a:srgbClr val="3C3C3C"/>
                    </a:solidFill>
                    <a:effectLst/>
                    <a:uLnTx/>
                    <a:uFillTx/>
                    <a:latin typeface="Open Sans"/>
                    <a:ea typeface="+mn-ea"/>
                    <a:cs typeface="+mn-cs"/>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4528464" y="5886740"/>
                  <a:ext cx="2854628" cy="75719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9031205" y="6080672"/>
                  <a:ext cx="181177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0"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m:t>
                        </m:r>
                        <m:d>
                          <m:dPr>
                            <m:ctrlP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ctrlPr>
                          </m:dPr>
                          <m:e>
                            <m:r>
                              <a:rPr kumimoji="0" lang="en-US" sz="2400" b="0" i="0"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𝑢</m:t>
                            </m:r>
                          </m:e>
                        </m:d>
                        <m:r>
                          <a:rPr kumimoji="0" lang="en-US" sz="2400" b="0" i="1" u="none" strike="noStrike" kern="1200" cap="none" spc="0" normalizeH="0" baseline="0" noProof="0" smtClean="0">
                            <a:ln>
                              <a:noFill/>
                            </a:ln>
                            <a:solidFill>
                              <a:srgbClr val="3C3C3C"/>
                            </a:solidFill>
                            <a:effectLst/>
                            <a:uLnTx/>
                            <a:uFillTx/>
                            <a:latin typeface="Cambria Math" panose="02040503050406030204" pitchFamily="18" charset="0"/>
                            <a:ea typeface="+mn-ea"/>
                            <a:cs typeface="+mn-cs"/>
                          </a:rPr>
                          <m:t>=0</m:t>
                        </m:r>
                      </m:oMath>
                    </m:oMathPara>
                  </a14:m>
                  <a:endParaRPr kumimoji="0" lang="en-US" sz="2400" b="0" i="0" u="none" strike="noStrike" kern="1200" cap="none" spc="0" normalizeH="0" baseline="0" noProof="0" dirty="0">
                    <a:ln>
                      <a:noFill/>
                    </a:ln>
                    <a:solidFill>
                      <a:srgbClr val="3C3C3C"/>
                    </a:solidFill>
                    <a:effectLst/>
                    <a:uLnTx/>
                    <a:uFillTx/>
                    <a:latin typeface="Open Sans"/>
                    <a:ea typeface="+mn-ea"/>
                    <a:cs typeface="+mn-cs"/>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9031205" y="6080672"/>
                  <a:ext cx="1811778" cy="369332"/>
                </a:xfrm>
                <a:prstGeom prst="rect">
                  <a:avLst/>
                </a:prstGeom>
                <a:blipFill>
                  <a:blip r:embed="rId10"/>
                  <a:stretch>
                    <a:fillRect l="-4040" r="-3704" b="-4918"/>
                  </a:stretch>
                </a:blipFill>
              </p:spPr>
              <p:txBody>
                <a:bodyPr/>
                <a:lstStyle/>
                <a:p>
                  <a:r>
                    <a:rPr lang="en-US">
                      <a:noFill/>
                    </a:rPr>
                    <a:t> </a:t>
                  </a:r>
                </a:p>
              </p:txBody>
            </p:sp>
          </mc:Fallback>
        </mc:AlternateContent>
      </p:gr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1707025936"/>
      </p:ext>
    </p:extLst>
  </p:cSld>
  <p:clrMapOvr>
    <a:masterClrMapping/>
  </p:clrMapOvr>
  <mc:AlternateContent xmlns:mc="http://schemas.openxmlformats.org/markup-compatibility/2006" xmlns:p14="http://schemas.microsoft.com/office/powerpoint/2010/main">
    <mc:Choice Requires="p14">
      <p:transition p14:dur="0" advTm="114411"/>
    </mc:Choice>
    <mc:Fallback xmlns="">
      <p:transition advTm="114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 Chain Complex</a:t>
            </a:r>
          </a:p>
        </p:txBody>
      </p:sp>
      <p:sp>
        <p:nvSpPr>
          <p:cNvPr id="3" name="Content Placeholder 2"/>
          <p:cNvSpPr>
            <a:spLocks noGrp="1"/>
          </p:cNvSpPr>
          <p:nvPr>
            <p:ph sz="quarter" idx="10"/>
          </p:nvPr>
        </p:nvSpPr>
        <p:spPr>
          <a:xfrm>
            <a:off x="720649" y="1469739"/>
            <a:ext cx="10726738" cy="1972208"/>
          </a:xfrm>
        </p:spPr>
        <p:txBody>
          <a:bodyPr/>
          <a:lstStyle/>
          <a:p>
            <a:pPr marL="0" indent="0">
              <a:spcBef>
                <a:spcPts val="200"/>
              </a:spcBef>
              <a:buNone/>
            </a:pPr>
            <a:r>
              <a:rPr lang="en-US" dirty="0">
                <a:sym typeface="Wingdings" panose="05000000000000000000" pitchFamily="2" charset="2"/>
              </a:rPr>
              <a:t>The </a:t>
            </a:r>
            <a:r>
              <a:rPr lang="en-US" b="1" dirty="0">
                <a:sym typeface="Wingdings" panose="05000000000000000000" pitchFamily="2" charset="2"/>
              </a:rPr>
              <a:t>de </a:t>
            </a:r>
            <a:r>
              <a:rPr lang="en-US" b="1" dirty="0" err="1">
                <a:sym typeface="Wingdings" panose="05000000000000000000" pitchFamily="2" charset="2"/>
              </a:rPr>
              <a:t>Rham</a:t>
            </a:r>
            <a:r>
              <a:rPr lang="en-US" b="1" dirty="0">
                <a:sym typeface="Wingdings" panose="05000000000000000000" pitchFamily="2" charset="2"/>
              </a:rPr>
              <a:t> complex </a:t>
            </a:r>
            <a:r>
              <a:rPr lang="en-US" dirty="0">
                <a:sym typeface="Wingdings" panose="05000000000000000000" pitchFamily="2" charset="2"/>
              </a:rPr>
              <a:t>encodes how exterior calculus relates volumes to boundary fluxes.</a:t>
            </a:r>
            <a:endParaRPr lang="en-US" b="1" dirty="0">
              <a:sym typeface="Wingdings" panose="05000000000000000000" pitchFamily="2" charset="2"/>
            </a:endParaRPr>
          </a:p>
        </p:txBody>
      </p:sp>
      <p:grpSp>
        <p:nvGrpSpPr>
          <p:cNvPr id="12" name="Group 11"/>
          <p:cNvGrpSpPr/>
          <p:nvPr/>
        </p:nvGrpSpPr>
        <p:grpSpPr>
          <a:xfrm>
            <a:off x="1608099" y="2610942"/>
            <a:ext cx="8309111" cy="3094533"/>
            <a:chOff x="2495550" y="2379966"/>
            <a:chExt cx="8309111" cy="3094533"/>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277" y="2379966"/>
              <a:ext cx="7666384" cy="762066"/>
            </a:xfrm>
            <a:prstGeom prst="rect">
              <a:avLst/>
            </a:prstGeom>
          </p:spPr>
        </p:pic>
        <p:grpSp>
          <p:nvGrpSpPr>
            <p:cNvPr id="11" name="Group 10"/>
            <p:cNvGrpSpPr/>
            <p:nvPr/>
          </p:nvGrpSpPr>
          <p:grpSpPr>
            <a:xfrm>
              <a:off x="2495550" y="3805221"/>
              <a:ext cx="8180368" cy="1669278"/>
              <a:chOff x="2495550" y="3805221"/>
              <a:chExt cx="8180368" cy="1669278"/>
            </a:xfrm>
          </p:grpSpPr>
          <p:sp>
            <p:nvSpPr>
              <p:cNvPr id="8" name="Content Placeholder 2"/>
              <p:cNvSpPr txBox="1">
                <a:spLocks/>
              </p:cNvSpPr>
              <p:nvPr/>
            </p:nvSpPr>
            <p:spPr>
              <a:xfrm>
                <a:off x="2495550" y="3805221"/>
                <a:ext cx="8180368" cy="1669278"/>
              </a:xfrm>
              <a:prstGeom prst="rect">
                <a:avLst/>
              </a:prstGeom>
            </p:spPr>
            <p:txBody>
              <a:bodyPr vert="horz" lIns="0" tIns="45720" rIns="0" bIns="45720" numCol="2" rtlCol="0">
                <a:normAutofit/>
              </a:bodyPr>
              <a:lstStyle>
                <a:lvl1pPr marL="225425" indent="-225425" algn="l" defTabSz="914354" rtl="0" eaLnBrk="1" latinLnBrk="0" hangingPunct="1">
                  <a:lnSpc>
                    <a:spcPct val="100000"/>
                  </a:lnSpc>
                  <a:spcBef>
                    <a:spcPts val="1200"/>
                  </a:spcBef>
                  <a:spcAft>
                    <a:spcPts val="200"/>
                  </a:spcAft>
                  <a:buClrTx/>
                  <a:buSzPct val="100000"/>
                  <a:buFont typeface="Wingdings" panose="05000000000000000000" pitchFamily="2" charset="2"/>
                  <a:buChar char="§"/>
                  <a:tabLst/>
                  <a:defRPr sz="2000" b="0" i="0" kern="1200">
                    <a:solidFill>
                      <a:schemeClr val="tx1"/>
                    </a:solidFill>
                    <a:latin typeface="+mn-lt"/>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800" b="0" i="0" kern="1200">
                    <a:solidFill>
                      <a:schemeClr val="tx1"/>
                    </a:solidFill>
                    <a:latin typeface="+mn-lt"/>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200"/>
                  </a:spcBef>
                  <a:buFont typeface="Wingdings" panose="05000000000000000000" pitchFamily="2" charset="2"/>
                  <a:buNone/>
                </a:pPr>
                <a:r>
                  <a:rPr lang="en-US" b="1" dirty="0">
                    <a:sym typeface="Wingdings" panose="05000000000000000000" pitchFamily="2" charset="2"/>
                  </a:rPr>
                  <a:t>Stokes’ Theorem</a:t>
                </a:r>
              </a:p>
              <a:p>
                <a:pPr marL="0" indent="0" algn="ctr">
                  <a:spcBef>
                    <a:spcPts val="200"/>
                  </a:spcBef>
                  <a:buFont typeface="Wingdings" panose="05000000000000000000" pitchFamily="2" charset="2"/>
                  <a:buNone/>
                </a:pPr>
                <a:endParaRPr lang="en-US" b="1" dirty="0">
                  <a:sym typeface="Wingdings" panose="05000000000000000000" pitchFamily="2" charset="2"/>
                </a:endParaRPr>
              </a:p>
              <a:p>
                <a:pPr marL="0" indent="0" algn="ctr">
                  <a:spcBef>
                    <a:spcPts val="200"/>
                  </a:spcBef>
                  <a:buFont typeface="Wingdings" panose="05000000000000000000" pitchFamily="2" charset="2"/>
                  <a:buNone/>
                </a:pPr>
                <a:endParaRPr lang="en-US" b="1" dirty="0">
                  <a:sym typeface="Wingdings" panose="05000000000000000000" pitchFamily="2" charset="2"/>
                </a:endParaRPr>
              </a:p>
              <a:p>
                <a:pPr marL="0" indent="0" algn="ctr">
                  <a:spcBef>
                    <a:spcPts val="200"/>
                  </a:spcBef>
                  <a:buFont typeface="Wingdings" panose="05000000000000000000" pitchFamily="2" charset="2"/>
                  <a:buNone/>
                </a:pPr>
                <a:endParaRPr lang="en-US" b="1" dirty="0">
                  <a:sym typeface="Wingdings" panose="05000000000000000000" pitchFamily="2" charset="2"/>
                </a:endParaRPr>
              </a:p>
              <a:p>
                <a:pPr marL="0" indent="0" algn="ctr">
                  <a:spcBef>
                    <a:spcPts val="200"/>
                  </a:spcBef>
                  <a:buFont typeface="Wingdings" panose="05000000000000000000" pitchFamily="2" charset="2"/>
                  <a:buNone/>
                </a:pPr>
                <a:r>
                  <a:rPr lang="en-US" b="1" dirty="0">
                    <a:sym typeface="Wingdings" panose="05000000000000000000" pitchFamily="2" charset="2"/>
                  </a:rPr>
                  <a:t>Exact Sequence Property</a:t>
                </a:r>
              </a:p>
            </p:txBody>
          </p:sp>
          <p:grpSp>
            <p:nvGrpSpPr>
              <p:cNvPr id="10" name="Group 9"/>
              <p:cNvGrpSpPr/>
              <p:nvPr/>
            </p:nvGrpSpPr>
            <p:grpSpPr>
              <a:xfrm>
                <a:off x="3281648" y="4369533"/>
                <a:ext cx="6314519" cy="757195"/>
                <a:chOff x="3281648" y="4369533"/>
                <a:chExt cx="6314519" cy="757195"/>
              </a:xfrm>
            </p:grpSpPr>
            <mc:AlternateContent xmlns:mc="http://schemas.openxmlformats.org/markup-compatibility/2006" xmlns:a14="http://schemas.microsoft.com/office/drawing/2010/main">
              <mc:Choice Requires="a14">
                <p:sp>
                  <p:nvSpPr>
                    <p:cNvPr id="7" name="TextBox 6"/>
                    <p:cNvSpPr txBox="1"/>
                    <p:nvPr/>
                  </p:nvSpPr>
                  <p:spPr>
                    <a:xfrm>
                      <a:off x="3281648" y="4369533"/>
                      <a:ext cx="2854628" cy="7571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supHide m:val="on"/>
                                <m:ctrlPr>
                                  <a:rPr lang="en-US" sz="2400" b="0" i="1" smtClean="0">
                                    <a:latin typeface="Cambria Math" panose="02040503050406030204" pitchFamily="18" charset="0"/>
                                  </a:rPr>
                                </m:ctrlPr>
                              </m:naryPr>
                              <m:sub>
                                <m:r>
                                  <m:rPr>
                                    <m:sty m:val="p"/>
                                  </m:rPr>
                                  <a:rPr lang="en-US" sz="2400" b="0" i="0" smtClean="0">
                                    <a:latin typeface="Cambria Math" panose="02040503050406030204" pitchFamily="18" charset="0"/>
                                  </a:rPr>
                                  <m:t>Ω</m:t>
                                </m:r>
                              </m:sub>
                              <m:sup/>
                              <m:e>
                                <m:r>
                                  <a:rPr lang="en-US" sz="2400" b="0" i="0" smtClean="0">
                                    <a:latin typeface="Cambria Math" panose="02040503050406030204" pitchFamily="18" charset="0"/>
                                  </a:rPr>
                                  <m:t> </m:t>
                                </m:r>
                                <m:r>
                                  <a:rPr lang="en-US" sz="2400" b="0" i="0" smtClean="0">
                                    <a:latin typeface="Cambria Math" panose="02040503050406030204" pitchFamily="18" charset="0"/>
                                  </a:rPr>
                                  <m:t>𝛻</m:t>
                                </m:r>
                                <m:r>
                                  <a:rPr lang="en-US" sz="2400" b="0" i="1" smtClean="0">
                                    <a:latin typeface="Cambria Math" panose="02040503050406030204" pitchFamily="18" charset="0"/>
                                  </a:rPr>
                                  <m:t>⋅</m:t>
                                </m:r>
                                <m:r>
                                  <a:rPr lang="en-US" sz="2400" b="1" i="1" smtClean="0">
                                    <a:latin typeface="Cambria Math" panose="02040503050406030204" pitchFamily="18" charset="0"/>
                                  </a:rPr>
                                  <m:t>𝒖</m:t>
                                </m:r>
                              </m:e>
                            </m:nary>
                            <m:r>
                              <a:rPr lang="en-US" sz="2400" b="0" i="1" smtClean="0">
                                <a:latin typeface="Cambria Math" panose="02040503050406030204" pitchFamily="18" charset="0"/>
                              </a:rPr>
                              <m:t>=</m:t>
                            </m:r>
                            <m:nary>
                              <m:naryPr>
                                <m:supHide m:val="on"/>
                                <m:ctrlPr>
                                  <a:rPr lang="en-US" sz="2400" b="0" i="1" smtClean="0">
                                    <a:latin typeface="Cambria Math" panose="02040503050406030204" pitchFamily="18" charset="0"/>
                                  </a:rPr>
                                </m:ctrlPr>
                              </m:naryPr>
                              <m:sub>
                                <m:r>
                                  <a:rPr lang="en-US" sz="2400" b="0" i="1" smtClean="0">
                                    <a:latin typeface="Cambria Math" panose="02040503050406030204" pitchFamily="18" charset="0"/>
                                  </a:rPr>
                                  <m:t>𝜕</m:t>
                                </m:r>
                                <m:r>
                                  <m:rPr>
                                    <m:sty m:val="p"/>
                                  </m:rPr>
                                  <a:rPr lang="en-US" sz="2400" b="0" i="0" smtClean="0">
                                    <a:latin typeface="Cambria Math" panose="02040503050406030204" pitchFamily="18" charset="0"/>
                                  </a:rPr>
                                  <m:t>Ω</m:t>
                                </m:r>
                              </m:sub>
                              <m:sup/>
                              <m:e>
                                <m:r>
                                  <a:rPr lang="en-US" sz="2400" b="1" i="1" smtClean="0">
                                    <a:latin typeface="Cambria Math" panose="02040503050406030204" pitchFamily="18" charset="0"/>
                                  </a:rPr>
                                  <m:t>𝒖</m:t>
                                </m:r>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𝑛</m:t>
                                    </m:r>
                                  </m:e>
                                </m:acc>
                                <m:r>
                                  <a:rPr lang="en-US" sz="2400" b="0" i="1" smtClean="0">
                                    <a:latin typeface="Cambria Math" panose="02040503050406030204" pitchFamily="18" charset="0"/>
                                  </a:rPr>
                                  <m:t> </m:t>
                                </m:r>
                              </m:e>
                            </m:nary>
                          </m:oMath>
                        </m:oMathPara>
                      </a14:m>
                      <a:br>
                        <a:rPr lang="en-US" sz="2400" b="0" dirty="0"/>
                      </a:br>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3281648" y="4369533"/>
                      <a:ext cx="2854628" cy="75719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7784389" y="4563465"/>
                      <a:ext cx="18117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0" smtClean="0">
                                    <a:latin typeface="Cambria Math" panose="02040503050406030204" pitchFamily="18" charset="0"/>
                                  </a:rPr>
                                  <m:t>𝛻</m:t>
                                </m:r>
                                <m:r>
                                  <a:rPr lang="en-US" sz="2400" b="0" i="1" smtClean="0">
                                    <a:latin typeface="Cambria Math" panose="02040503050406030204" pitchFamily="18" charset="0"/>
                                  </a:rPr>
                                  <m:t>𝑢</m:t>
                                </m:r>
                              </m:e>
                            </m:d>
                            <m:r>
                              <a:rPr lang="en-US" sz="2400" b="0" i="1" smtClean="0">
                                <a:latin typeface="Cambria Math" panose="02040503050406030204" pitchFamily="18" charset="0"/>
                              </a:rPr>
                              <m:t>=0</m:t>
                            </m:r>
                          </m:oMath>
                        </m:oMathPara>
                      </a14:m>
                      <a:endParaRPr lang="en-US"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7784389" y="4563465"/>
                      <a:ext cx="1811778" cy="369332"/>
                    </a:xfrm>
                    <a:prstGeom prst="rect">
                      <a:avLst/>
                    </a:prstGeom>
                    <a:blipFill>
                      <a:blip r:embed="rId6"/>
                      <a:stretch>
                        <a:fillRect l="-3020" r="-3356" b="-6557"/>
                      </a:stretch>
                    </a:blipFill>
                  </p:spPr>
                  <p:txBody>
                    <a:bodyPr/>
                    <a:lstStyle/>
                    <a:p>
                      <a:r>
                        <a:rPr lang="en-US">
                          <a:noFill/>
                        </a:rPr>
                        <a:t> </a:t>
                      </a:r>
                    </a:p>
                  </p:txBody>
                </p:sp>
              </mc:Fallback>
            </mc:AlternateContent>
          </p:grpSp>
        </p:gr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65539916"/>
      </p:ext>
    </p:extLst>
  </p:cSld>
  <p:clrMapOvr>
    <a:masterClrMapping/>
  </p:clrMapOvr>
  <mc:AlternateContent xmlns:mc="http://schemas.openxmlformats.org/markup-compatibility/2006" xmlns:p14="http://schemas.microsoft.com/office/powerpoint/2010/main">
    <mc:Choice Requires="p14">
      <p:transition p14:dur="0" advTm="31361"/>
    </mc:Choice>
    <mc:Fallback xmlns="">
      <p:transition advTm="31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 Chain Complex</a:t>
            </a:r>
          </a:p>
        </p:txBody>
      </p:sp>
      <p:sp>
        <p:nvSpPr>
          <p:cNvPr id="3" name="Content Placeholder 2"/>
          <p:cNvSpPr>
            <a:spLocks noGrp="1"/>
          </p:cNvSpPr>
          <p:nvPr>
            <p:ph sz="quarter" idx="10"/>
          </p:nvPr>
        </p:nvSpPr>
        <p:spPr>
          <a:xfrm>
            <a:off x="720649" y="1469739"/>
            <a:ext cx="10726738" cy="1972208"/>
          </a:xfrm>
        </p:spPr>
        <p:txBody>
          <a:bodyPr/>
          <a:lstStyle/>
          <a:p>
            <a:pPr marL="0" indent="0">
              <a:spcBef>
                <a:spcPts val="200"/>
              </a:spcBef>
              <a:buNone/>
            </a:pPr>
            <a:r>
              <a:rPr lang="en-US" dirty="0">
                <a:sym typeface="Wingdings" panose="05000000000000000000" pitchFamily="2" charset="2"/>
              </a:rPr>
              <a:t>The </a:t>
            </a:r>
            <a:r>
              <a:rPr lang="en-US" b="1" dirty="0">
                <a:sym typeface="Wingdings" panose="05000000000000000000" pitchFamily="2" charset="2"/>
              </a:rPr>
              <a:t>de </a:t>
            </a:r>
            <a:r>
              <a:rPr lang="en-US" b="1" dirty="0" err="1">
                <a:sym typeface="Wingdings" panose="05000000000000000000" pitchFamily="2" charset="2"/>
              </a:rPr>
              <a:t>Rham</a:t>
            </a:r>
            <a:r>
              <a:rPr lang="en-US" b="1" dirty="0">
                <a:sym typeface="Wingdings" panose="05000000000000000000" pitchFamily="2" charset="2"/>
              </a:rPr>
              <a:t> complex </a:t>
            </a:r>
            <a:r>
              <a:rPr lang="en-US" dirty="0">
                <a:sym typeface="Wingdings" panose="05000000000000000000" pitchFamily="2" charset="2"/>
              </a:rPr>
              <a:t>encodes how exterior calculus relates volumes to boundary fluxes.</a:t>
            </a:r>
            <a:endParaRPr lang="en-US" b="1" dirty="0">
              <a:sym typeface="Wingdings" panose="05000000000000000000" pitchFamily="2" charset="2"/>
            </a:endParaRPr>
          </a:p>
        </p:txBody>
      </p:sp>
      <p:grpSp>
        <p:nvGrpSpPr>
          <p:cNvPr id="11" name="Group 10"/>
          <p:cNvGrpSpPr/>
          <p:nvPr/>
        </p:nvGrpSpPr>
        <p:grpSpPr>
          <a:xfrm>
            <a:off x="1608099" y="4036197"/>
            <a:ext cx="8180368" cy="1669278"/>
            <a:chOff x="2495550" y="3540897"/>
            <a:chExt cx="8180368" cy="1669278"/>
          </a:xfrm>
        </p:grpSpPr>
        <p:sp>
          <p:nvSpPr>
            <p:cNvPr id="8" name="Content Placeholder 2"/>
            <p:cNvSpPr txBox="1">
              <a:spLocks/>
            </p:cNvSpPr>
            <p:nvPr/>
          </p:nvSpPr>
          <p:spPr>
            <a:xfrm>
              <a:off x="2495550" y="3540897"/>
              <a:ext cx="8180368" cy="1669278"/>
            </a:xfrm>
            <a:prstGeom prst="rect">
              <a:avLst/>
            </a:prstGeom>
          </p:spPr>
          <p:txBody>
            <a:bodyPr vert="horz" lIns="0" tIns="45720" rIns="0" bIns="45720" numCol="2" rtlCol="0">
              <a:normAutofit/>
            </a:bodyPr>
            <a:lstStyle>
              <a:lvl1pPr marL="225425" indent="-225425" algn="l" defTabSz="914354" rtl="0" eaLnBrk="1" latinLnBrk="0" hangingPunct="1">
                <a:lnSpc>
                  <a:spcPct val="100000"/>
                </a:lnSpc>
                <a:spcBef>
                  <a:spcPts val="1200"/>
                </a:spcBef>
                <a:spcAft>
                  <a:spcPts val="200"/>
                </a:spcAft>
                <a:buClrTx/>
                <a:buSzPct val="100000"/>
                <a:buFont typeface="Wingdings" panose="05000000000000000000" pitchFamily="2" charset="2"/>
                <a:buChar char="§"/>
                <a:tabLst/>
                <a:defRPr sz="2000" b="0" i="0" kern="1200">
                  <a:solidFill>
                    <a:schemeClr val="tx1"/>
                  </a:solidFill>
                  <a:latin typeface="+mn-lt"/>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800" b="0" i="0" kern="1200">
                  <a:solidFill>
                    <a:schemeClr val="tx1"/>
                  </a:solidFill>
                  <a:latin typeface="+mn-lt"/>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200"/>
                </a:spcBef>
                <a:buFont typeface="Wingdings" panose="05000000000000000000" pitchFamily="2" charset="2"/>
                <a:buNone/>
              </a:pPr>
              <a:r>
                <a:rPr lang="en-US" b="1" dirty="0">
                  <a:sym typeface="Wingdings" panose="05000000000000000000" pitchFamily="2" charset="2"/>
                </a:rPr>
                <a:t>Stokes’ Theorem</a:t>
              </a:r>
            </a:p>
            <a:p>
              <a:pPr marL="0" indent="0" algn="ctr">
                <a:spcBef>
                  <a:spcPts val="200"/>
                </a:spcBef>
                <a:buFont typeface="Wingdings" panose="05000000000000000000" pitchFamily="2" charset="2"/>
                <a:buNone/>
              </a:pPr>
              <a:endParaRPr lang="en-US" b="1" dirty="0">
                <a:sym typeface="Wingdings" panose="05000000000000000000" pitchFamily="2" charset="2"/>
              </a:endParaRPr>
            </a:p>
            <a:p>
              <a:pPr marL="0" indent="0" algn="ctr">
                <a:spcBef>
                  <a:spcPts val="200"/>
                </a:spcBef>
                <a:buFont typeface="Wingdings" panose="05000000000000000000" pitchFamily="2" charset="2"/>
                <a:buNone/>
              </a:pPr>
              <a:endParaRPr lang="en-US" b="1" dirty="0">
                <a:sym typeface="Wingdings" panose="05000000000000000000" pitchFamily="2" charset="2"/>
              </a:endParaRPr>
            </a:p>
            <a:p>
              <a:pPr marL="0" indent="0" algn="ctr">
                <a:spcBef>
                  <a:spcPts val="200"/>
                </a:spcBef>
                <a:buFont typeface="Wingdings" panose="05000000000000000000" pitchFamily="2" charset="2"/>
                <a:buNone/>
              </a:pPr>
              <a:endParaRPr lang="en-US" b="1" dirty="0">
                <a:sym typeface="Wingdings" panose="05000000000000000000" pitchFamily="2" charset="2"/>
              </a:endParaRPr>
            </a:p>
            <a:p>
              <a:pPr marL="0" indent="0" algn="ctr">
                <a:spcBef>
                  <a:spcPts val="200"/>
                </a:spcBef>
                <a:buFont typeface="Wingdings" panose="05000000000000000000" pitchFamily="2" charset="2"/>
                <a:buNone/>
              </a:pPr>
              <a:r>
                <a:rPr lang="en-US" b="1" dirty="0">
                  <a:sym typeface="Wingdings" panose="05000000000000000000" pitchFamily="2" charset="2"/>
                </a:rPr>
                <a:t>Exact Sequence Property</a:t>
              </a:r>
            </a:p>
          </p:txBody>
        </p:sp>
        <p:grpSp>
          <p:nvGrpSpPr>
            <p:cNvPr id="10" name="Group 9"/>
            <p:cNvGrpSpPr/>
            <p:nvPr/>
          </p:nvGrpSpPr>
          <p:grpSpPr>
            <a:xfrm>
              <a:off x="3381661" y="4102148"/>
              <a:ext cx="5916284" cy="757195"/>
              <a:chOff x="3381661" y="4102148"/>
              <a:chExt cx="5916284" cy="757195"/>
            </a:xfrm>
          </p:grpSpPr>
          <mc:AlternateContent xmlns:mc="http://schemas.openxmlformats.org/markup-compatibility/2006" xmlns:a14="http://schemas.microsoft.com/office/drawing/2010/main">
            <mc:Choice Requires="a14">
              <p:sp>
                <p:nvSpPr>
                  <p:cNvPr id="7" name="TextBox 6"/>
                  <p:cNvSpPr txBox="1"/>
                  <p:nvPr/>
                </p:nvSpPr>
                <p:spPr>
                  <a:xfrm>
                    <a:off x="3381661" y="4102148"/>
                    <a:ext cx="2760115" cy="7571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supHide m:val="on"/>
                              <m:ctrlPr>
                                <a:rPr lang="en-US" sz="2400" b="0" i="1" smtClean="0">
                                  <a:latin typeface="Cambria Math" panose="02040503050406030204" pitchFamily="18" charset="0"/>
                                </a:rPr>
                              </m:ctrlPr>
                            </m:naryPr>
                            <m:sub>
                              <m:r>
                                <m:rPr>
                                  <m:sty m:val="p"/>
                                </m:rPr>
                                <a:rPr lang="en-US" sz="2400" b="0" i="0" smtClean="0">
                                  <a:latin typeface="Cambria Math" panose="02040503050406030204" pitchFamily="18" charset="0"/>
                                </a:rPr>
                                <m:t>Ω</m:t>
                              </m:r>
                            </m:sub>
                            <m:sup/>
                            <m:e>
                              <m:r>
                                <a:rPr lang="en-US" sz="2400" b="0" i="0" smtClean="0">
                                  <a:latin typeface="Cambria Math" panose="02040503050406030204" pitchFamily="18" charset="0"/>
                                </a:rPr>
                                <m:t> </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𝛿</m:t>
                                  </m:r>
                                </m:e>
                                <m:sub>
                                  <m:r>
                                    <a:rPr lang="en-US" sz="2400" b="0" i="1" smtClean="0">
                                      <a:latin typeface="Cambria Math" panose="02040503050406030204" pitchFamily="18" charset="0"/>
                                    </a:rPr>
                                    <m:t>0</m:t>
                                  </m:r>
                                </m:sub>
                                <m:sup>
                                  <m:r>
                                    <a:rPr lang="en-US" sz="2400" b="0" i="1" smtClean="0">
                                      <a:latin typeface="Cambria Math" panose="02040503050406030204" pitchFamily="18" charset="0"/>
                                    </a:rPr>
                                    <m:t>∗</m:t>
                                  </m:r>
                                </m:sup>
                              </m:sSubSup>
                              <m:r>
                                <a:rPr lang="en-US" sz="2400" b="1" i="1" smtClean="0">
                                  <a:latin typeface="Cambria Math" panose="02040503050406030204" pitchFamily="18" charset="0"/>
                                </a:rPr>
                                <m:t>𝒖</m:t>
                              </m:r>
                            </m:e>
                          </m:nary>
                          <m:r>
                            <a:rPr lang="en-US" sz="2400" b="0" i="1" smtClean="0">
                              <a:latin typeface="Cambria Math" panose="02040503050406030204" pitchFamily="18" charset="0"/>
                            </a:rPr>
                            <m:t>=</m:t>
                          </m:r>
                          <m:nary>
                            <m:naryPr>
                              <m:supHide m:val="on"/>
                              <m:ctrlPr>
                                <a:rPr lang="en-US" sz="2400" b="0" i="1" smtClean="0">
                                  <a:latin typeface="Cambria Math" panose="02040503050406030204" pitchFamily="18" charset="0"/>
                                </a:rPr>
                              </m:ctrlPr>
                            </m:naryPr>
                            <m:sub>
                              <m:r>
                                <a:rPr lang="en-US" sz="2400" b="0" i="1" smtClean="0">
                                  <a:latin typeface="Cambria Math" panose="02040503050406030204" pitchFamily="18" charset="0"/>
                                </a:rPr>
                                <m:t>𝜕</m:t>
                              </m:r>
                              <m:r>
                                <m:rPr>
                                  <m:sty m:val="p"/>
                                </m:rPr>
                                <a:rPr lang="en-US" sz="2400" b="0" i="0" smtClean="0">
                                  <a:latin typeface="Cambria Math" panose="02040503050406030204" pitchFamily="18" charset="0"/>
                                </a:rPr>
                                <m:t>Ω</m:t>
                              </m:r>
                            </m:sub>
                            <m:sup/>
                            <m:e>
                              <m:r>
                                <a:rPr lang="en-US" sz="2400" b="1" i="1" smtClean="0">
                                  <a:latin typeface="Cambria Math" panose="02040503050406030204" pitchFamily="18" charset="0"/>
                                </a:rPr>
                                <m:t>𝒖</m:t>
                              </m:r>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𝑛</m:t>
                                  </m:r>
                                </m:e>
                              </m:acc>
                              <m:r>
                                <a:rPr lang="en-US" sz="2400" b="0" i="1" smtClean="0">
                                  <a:latin typeface="Cambria Math" panose="02040503050406030204" pitchFamily="18" charset="0"/>
                                </a:rPr>
                                <m:t>  </m:t>
                              </m:r>
                            </m:e>
                          </m:nary>
                        </m:oMath>
                      </m:oMathPara>
                    </a14:m>
                    <a:br>
                      <a:rPr lang="en-US" sz="2400" b="0" dirty="0"/>
                    </a:br>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3381661" y="4102148"/>
                    <a:ext cx="2760115" cy="75719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7784389" y="4296080"/>
                    <a:ext cx="151355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𝛿</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𝛿</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=0</m:t>
                          </m:r>
                        </m:oMath>
                      </m:oMathPara>
                    </a14:m>
                    <a:endParaRPr lang="en-US"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7784389" y="4296080"/>
                    <a:ext cx="1513556" cy="369332"/>
                  </a:xfrm>
                  <a:prstGeom prst="rect">
                    <a:avLst/>
                  </a:prstGeom>
                  <a:blipFill>
                    <a:blip r:embed="rId5"/>
                    <a:stretch>
                      <a:fillRect l="-4016" r="-4016" b="-13115"/>
                    </a:stretch>
                  </a:blipFill>
                </p:spPr>
                <p:txBody>
                  <a:bodyPr/>
                  <a:lstStyle/>
                  <a:p>
                    <a:r>
                      <a:rPr lang="en-US">
                        <a:noFill/>
                      </a:rPr>
                      <a:t> </a:t>
                    </a:r>
                  </a:p>
                </p:txBody>
              </p:sp>
            </mc:Fallback>
          </mc:AlternateContent>
        </p:grpSp>
      </p:gr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2102" y="2326184"/>
            <a:ext cx="4412362" cy="134885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31434078"/>
      </p:ext>
    </p:extLst>
  </p:cSld>
  <p:clrMapOvr>
    <a:masterClrMapping/>
  </p:clrMapOvr>
  <mc:AlternateContent xmlns:mc="http://schemas.openxmlformats.org/markup-compatibility/2006" xmlns:p14="http://schemas.microsoft.com/office/powerpoint/2010/main">
    <mc:Choice Requires="p14">
      <p:transition p14:dur="0" advTm="57726"/>
    </mc:Choice>
    <mc:Fallback xmlns="">
      <p:transition advTm="57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4"/>
</p:tagLst>
</file>

<file path=ppt/tags/tag2.xml><?xml version="1.0" encoding="utf-8"?>
<p:tagLst xmlns:a="http://schemas.openxmlformats.org/drawingml/2006/main" xmlns:r="http://schemas.openxmlformats.org/officeDocument/2006/relationships" xmlns:p="http://schemas.openxmlformats.org/presentationml/2006/main">
  <p:tag name="TIMING" val="|64.5|25.9"/>
</p:tagLst>
</file>

<file path=ppt/tags/tag3.xml><?xml version="1.0" encoding="utf-8"?>
<p:tagLst xmlns:a="http://schemas.openxmlformats.org/drawingml/2006/main" xmlns:r="http://schemas.openxmlformats.org/officeDocument/2006/relationships" xmlns:p="http://schemas.openxmlformats.org/presentationml/2006/main">
  <p:tag name="TIMING" val="|9|16"/>
</p:tagLst>
</file>

<file path=ppt/tags/tag4.xml><?xml version="1.0" encoding="utf-8"?>
<p:tagLst xmlns:a="http://schemas.openxmlformats.org/drawingml/2006/main" xmlns:r="http://schemas.openxmlformats.org/officeDocument/2006/relationships" xmlns:p="http://schemas.openxmlformats.org/presentationml/2006/main">
  <p:tag name="TIMING" val="|25.1|55"/>
</p:tagLst>
</file>

<file path=ppt/tags/tag5.xml><?xml version="1.0" encoding="utf-8"?>
<p:tagLst xmlns:a="http://schemas.openxmlformats.org/drawingml/2006/main" xmlns:r="http://schemas.openxmlformats.org/officeDocument/2006/relationships" xmlns:p="http://schemas.openxmlformats.org/presentationml/2006/main">
  <p:tag name="TIMING" val="|32.2"/>
</p:tagLst>
</file>

<file path=ppt/theme/theme1.xml><?xml version="1.0" encoding="utf-8"?>
<a:theme xmlns:a="http://schemas.openxmlformats.org/drawingml/2006/main" name="Sandia Theme 1">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NL White Space">
      <a:majorFont>
        <a:latin typeface="Open Sans"/>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SandiaBrand</Template>
  <TotalTime>10907</TotalTime>
  <Words>3606</Words>
  <Application>Microsoft Office PowerPoint</Application>
  <PresentationFormat>Widescreen</PresentationFormat>
  <Paragraphs>347</Paragraphs>
  <Slides>35</Slides>
  <Notes>1</Notes>
  <HiddenSlides>12</HiddenSlides>
  <MMClips>23</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Sandia Theme 1</vt:lpstr>
      <vt:lpstr>Data-Driven Structure Preservation for Scientific Machine Learning</vt:lpstr>
      <vt:lpstr>Setup: Inverse Problems and Surrogate Models</vt:lpstr>
      <vt:lpstr>Why Structure-Preserving ML?</vt:lpstr>
      <vt:lpstr>Preserving Physics in Machine Learning Models</vt:lpstr>
      <vt:lpstr>Avoiding Model Error is Necessary! </vt:lpstr>
      <vt:lpstr>Why Learn a Chain Complex?</vt:lpstr>
      <vt:lpstr>Examples of Physics Relationships</vt:lpstr>
      <vt:lpstr>Example of a Chain Complex</vt:lpstr>
      <vt:lpstr>Example of a Chain Complex</vt:lpstr>
      <vt:lpstr>Examples of k-Forms</vt:lpstr>
      <vt:lpstr>Example of a Chain Complex</vt:lpstr>
      <vt:lpstr>Defining k-forms</vt:lpstr>
      <vt:lpstr>Defining our Partition of Unity</vt:lpstr>
      <vt:lpstr>An Illustration</vt:lpstr>
      <vt:lpstr>Defining Whitney k-forms</vt:lpstr>
      <vt:lpstr>An Illustration</vt:lpstr>
      <vt:lpstr>Defining Metricized Exterior Derivatives</vt:lpstr>
      <vt:lpstr>Building Exact Physics FEEC System</vt:lpstr>
      <vt:lpstr>Building Exact Physics FEEC System</vt:lpstr>
      <vt:lpstr>Building Exact Physics FEEC System</vt:lpstr>
      <vt:lpstr>PowerPoint Presentation</vt:lpstr>
      <vt:lpstr>Examples 1&amp;2: Mixed-Formulation Poisson Problems</vt:lpstr>
      <vt:lpstr>Example 1: Five Strip Problem</vt:lpstr>
      <vt:lpstr>Example 2: Battery Problem</vt:lpstr>
      <vt:lpstr>Example 3: Drift-Diffusion Equations</vt:lpstr>
      <vt:lpstr>ML Formulation</vt:lpstr>
      <vt:lpstr>Example 3: Drift-Diffusion Equations</vt:lpstr>
      <vt:lpstr>Conclusion: Structure Preservation By Construction</vt:lpstr>
      <vt:lpstr>References and Further Reading</vt:lpstr>
      <vt:lpstr>PowerPoint Presentation</vt:lpstr>
      <vt:lpstr>What is a Chain Complex?</vt:lpstr>
      <vt:lpstr>Related Concept: FEEC and Mixed FEM Spaces</vt:lpstr>
      <vt:lpstr>Computational Notes</vt:lpstr>
      <vt:lpstr>Computational Notes</vt:lpstr>
      <vt:lpstr>Moving Forward: Exemplars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Salem, Marianne Nancy</dc:creator>
  <cp:lastModifiedBy>Actor, Jonas Albert</cp:lastModifiedBy>
  <cp:revision>275</cp:revision>
  <dcterms:created xsi:type="dcterms:W3CDTF">2019-12-18T20:58:44Z</dcterms:created>
  <dcterms:modified xsi:type="dcterms:W3CDTF">2023-07-10T19:08:47Z</dcterms:modified>
</cp:coreProperties>
</file>