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2" r:id="rId1"/>
    <p:sldMasterId id="2147483753" r:id="rId2"/>
  </p:sldMasterIdLst>
  <p:notesMasterIdLst>
    <p:notesMasterId r:id="rId29"/>
  </p:notesMasterIdLst>
  <p:sldIdLst>
    <p:sldId id="1843" r:id="rId3"/>
    <p:sldId id="1844" r:id="rId4"/>
    <p:sldId id="1862" r:id="rId5"/>
    <p:sldId id="1846" r:id="rId6"/>
    <p:sldId id="1874" r:id="rId7"/>
    <p:sldId id="1849" r:id="rId8"/>
    <p:sldId id="1850" r:id="rId9"/>
    <p:sldId id="1864" r:id="rId10"/>
    <p:sldId id="1867" r:id="rId11"/>
    <p:sldId id="1868" r:id="rId12"/>
    <p:sldId id="1848" r:id="rId13"/>
    <p:sldId id="1865" r:id="rId14"/>
    <p:sldId id="1866" r:id="rId15"/>
    <p:sldId id="1852" r:id="rId16"/>
    <p:sldId id="1857" r:id="rId17"/>
    <p:sldId id="1873" r:id="rId18"/>
    <p:sldId id="1858" r:id="rId19"/>
    <p:sldId id="1859" r:id="rId20"/>
    <p:sldId id="1863" r:id="rId21"/>
    <p:sldId id="1870" r:id="rId22"/>
    <p:sldId id="1871" r:id="rId23"/>
    <p:sldId id="1872" r:id="rId24"/>
    <p:sldId id="1856" r:id="rId25"/>
    <p:sldId id="1860" r:id="rId26"/>
    <p:sldId id="1861" r:id="rId27"/>
    <p:sldId id="1869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Exo 2 SemiBold" panose="020B060402020202020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071116-5396-8A40-964D-A2307C474208}">
          <p14:sldIdLst>
            <p14:sldId id="1843"/>
            <p14:sldId id="1844"/>
            <p14:sldId id="1862"/>
            <p14:sldId id="1846"/>
            <p14:sldId id="1874"/>
            <p14:sldId id="1849"/>
            <p14:sldId id="1850"/>
            <p14:sldId id="1864"/>
            <p14:sldId id="1867"/>
            <p14:sldId id="1868"/>
            <p14:sldId id="1848"/>
            <p14:sldId id="1865"/>
            <p14:sldId id="1866"/>
            <p14:sldId id="1852"/>
            <p14:sldId id="1857"/>
            <p14:sldId id="1873"/>
            <p14:sldId id="1858"/>
            <p14:sldId id="1859"/>
            <p14:sldId id="1863"/>
            <p14:sldId id="1870"/>
            <p14:sldId id="1871"/>
            <p14:sldId id="1872"/>
            <p14:sldId id="1856"/>
            <p14:sldId id="1860"/>
            <p14:sldId id="1861"/>
            <p14:sldId id="18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EA3B5"/>
    <a:srgbClr val="A1A878"/>
    <a:srgbClr val="A12F83"/>
    <a:srgbClr val="12846D"/>
    <a:srgbClr val="00ADD9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3" autoAdjust="0"/>
    <p:restoredTop sz="94701"/>
  </p:normalViewPr>
  <p:slideViewPr>
    <p:cSldViewPr snapToGrid="0" snapToObjects="1">
      <p:cViewPr varScale="1">
        <p:scale>
          <a:sx n="114" d="100"/>
          <a:sy n="114" d="100"/>
        </p:scale>
        <p:origin x="5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F1C89B6-0167-0549-A9D3-815C20C90D3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A2430F75-B5EC-044F-A636-30352D0A13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50582B7-4485-2444-8D1C-E899F3EE07A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8D43900-98D7-A44C-A2C8-C8E5D50158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02D1180-C050-974C-B328-F450BBE244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C3E3-A630-AA4F-992A-001F1FFBC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DA566-7623-2445-81B1-57244B033C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507" y="5068122"/>
            <a:ext cx="1740628" cy="2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9194FF3-FB44-4F4A-BEA2-4A866309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E5A6C9AA-8F75-6E4A-9E5F-9953F798B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8BF130D3-3334-8F4F-B697-35A9F281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3BEBB9B5-AA21-3743-AE6F-D669D968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4B41CB23-D8A4-634B-8696-A8C38E3AC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3BEBB9B5-AA21-3743-AE6F-D669D968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4B41CB23-D8A4-634B-8696-A8C38E3AC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</p:spPr>
        <p:txBody>
          <a:bodyPr lIns="45720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FE68596-C998-4449-AA72-201F663B10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8CC8865-9B06-F04A-B596-67CF2250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8">
            <a:extLst>
              <a:ext uri="{FF2B5EF4-FFF2-40B4-BE49-F238E27FC236}">
                <a16:creationId xmlns:a16="http://schemas.microsoft.com/office/drawing/2014/main" id="{8984D5BE-3984-D642-8048-62E970BD9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D37F498F-8C04-8E41-B8E2-2CF797996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047140F4-9603-3740-AC59-61030724E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32A26D86-2879-4B46-86CA-D69ABD3FE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B861089-20B6-544A-BC46-4CA4C9A1B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640D0C-6768-054F-A9E5-72433DED96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9EC6533-A0BD-5E46-AF14-AB8CC26AA9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7B0D49C-82E5-0B42-A64F-A7234DA2B0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44566E6-F23A-E842-B04D-8E74C1E5C0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09C096-9973-EF42-BC88-D6ADDE589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0676C-5F7C-9C42-9914-B73F06BAC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826" y="5073548"/>
            <a:ext cx="1863045" cy="2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0F807EE3-5A7B-7B43-9CD9-05809754EE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0C274-88C4-EF40-AFFB-1D3EE28ABA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28F9A4F9-E91B-894E-980A-89E25D983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9BB042E6-FFFD-3849-9A9F-1B3E03339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_and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4653370-8875-2C4D-A315-258AE5BBD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60925A80-6FB1-1F4E-8281-11634B444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C3CAD971-D42D-864F-B8DE-C3410EC67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33CBC10-5638-7E46-81C8-B530E4D76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CC0FC208-2094-5247-B442-914250E19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93BA4CF5-05C5-E44F-BFA8-5F66D79FC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1E2D48-26E4-F540-8A4B-081EC834D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7CFCD6-42D6-CF46-A09D-23B16AA07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C1FC436-ACD0-714D-A860-1E9467D1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01" r:id="rId2"/>
    <p:sldLayoutId id="2147483697" r:id="rId3"/>
    <p:sldLayoutId id="2147483698" r:id="rId4"/>
    <p:sldLayoutId id="21474837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0" indent="0" algn="l" defTabSz="914354" rtl="0" eaLnBrk="1" latinLnBrk="0" hangingPunct="0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Tx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86909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69780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52651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035522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A1891C8-40F6-0844-84D7-FB57C74D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E04381-06F4-6A4A-986B-6305FD523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C83E4D2-C847-754F-86F1-AE63596BA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D5068D1B-B42E-8343-A696-82B7686B4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1259F7E5-8F2B-7D4F-BF1C-8C5936265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7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56" r:id="rId2"/>
    <p:sldLayoutId id="2147483758" r:id="rId3"/>
    <p:sldLayoutId id="2147483759" r:id="rId4"/>
    <p:sldLayoutId id="2147483765" r:id="rId5"/>
    <p:sldLayoutId id="2147483772" r:id="rId6"/>
    <p:sldLayoutId id="214748381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1"/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91436" indent="-91436" algn="l" defTabSz="914354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29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8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00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771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42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5335-C372-411F-804C-26E8020422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Leveraging 3D Game Engines for High-Quality Synthetic Data in Object Detection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A1F17-3368-42D2-8DB9-BB3D72B87F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300093-E5D6-4F3E-8EF2-EDAAE67933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Lucas Zhou, 6614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ED2D40C-D554-4D7F-A947-FC29A1222E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2753" t="13914" r="24166" b="19387"/>
          <a:stretch/>
        </p:blipFill>
        <p:spPr>
          <a:xfrm>
            <a:off x="8162488" y="1342125"/>
            <a:ext cx="1392573" cy="135074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D68279-561A-4F25-8C8A-762C412C0D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MLDL 2023</a:t>
            </a:r>
          </a:p>
        </p:txBody>
      </p:sp>
    </p:spTree>
    <p:extLst>
      <p:ext uri="{BB962C8B-B14F-4D97-AF65-F5344CB8AC3E}">
        <p14:creationId xmlns:p14="http://schemas.microsoft.com/office/powerpoint/2010/main" val="5098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Perception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7" name="Picture 6" descr="Synthetic Data for Computer Vision: Have you given it a thought? | by  Reshma Abraham | Geek Culture | Medium">
            <a:extLst>
              <a:ext uri="{FF2B5EF4-FFF2-40B4-BE49-F238E27FC236}">
                <a16:creationId xmlns:a16="http://schemas.microsoft.com/office/drawing/2014/main" id="{7E1208A8-4E6D-4ED1-8576-FDB5F4E78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55" y="1380271"/>
            <a:ext cx="8451489" cy="47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80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Perception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48AC4A-0EC1-458C-B227-5BB0A17B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7" y="1711354"/>
            <a:ext cx="11094965" cy="412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5706D9-0D68-4254-BC42-9D4E16603242}"/>
              </a:ext>
            </a:extLst>
          </p:cNvPr>
          <p:cNvSpPr txBox="1"/>
          <p:nvPr/>
        </p:nvSpPr>
        <p:spPr>
          <a:xfrm>
            <a:off x="9773173" y="5838738"/>
            <a:ext cx="21056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https://github.com/Unity-Technologies/com.unity.perception</a:t>
            </a:r>
          </a:p>
        </p:txBody>
      </p:sp>
    </p:spTree>
    <p:extLst>
      <p:ext uri="{BB962C8B-B14F-4D97-AF65-F5344CB8AC3E}">
        <p14:creationId xmlns:p14="http://schemas.microsoft.com/office/powerpoint/2010/main" val="238680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Perception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04FB037-25AA-46F2-938F-D8038554A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16"/>
          <a:stretch/>
        </p:blipFill>
        <p:spPr bwMode="auto">
          <a:xfrm>
            <a:off x="1367406" y="1933347"/>
            <a:ext cx="3345172" cy="25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1B721B5-1753-4058-91AD-44CCD5789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4" r="28165"/>
          <a:stretch/>
        </p:blipFill>
        <p:spPr bwMode="auto">
          <a:xfrm>
            <a:off x="5726187" y="739775"/>
            <a:ext cx="5173209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1273AC9-A966-40FA-8A98-6A2340B21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2"/>
          <a:stretch/>
        </p:blipFill>
        <p:spPr bwMode="auto">
          <a:xfrm>
            <a:off x="6640205" y="3888427"/>
            <a:ext cx="3345172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1821C1-C35B-45EC-8A8E-C85ACF981B14}"/>
              </a:ext>
            </a:extLst>
          </p:cNvPr>
          <p:cNvSpPr txBox="1"/>
          <p:nvPr/>
        </p:nvSpPr>
        <p:spPr>
          <a:xfrm>
            <a:off x="9018164" y="3429000"/>
            <a:ext cx="21056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https://github.com/Unity-Technologies/com.unity.perception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C5BC17-8388-429B-B574-B18A51289D97}"/>
              </a:ext>
            </a:extLst>
          </p:cNvPr>
          <p:cNvSpPr txBox="1"/>
          <p:nvPr/>
        </p:nvSpPr>
        <p:spPr>
          <a:xfrm>
            <a:off x="8053430" y="6602586"/>
            <a:ext cx="21056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https://github.com/Unity-Technologies/com.unity.perception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64AA0-C977-4EDE-85C0-B89FA89744C0}"/>
              </a:ext>
            </a:extLst>
          </p:cNvPr>
          <p:cNvSpPr txBox="1"/>
          <p:nvPr/>
        </p:nvSpPr>
        <p:spPr>
          <a:xfrm>
            <a:off x="2743198" y="4505717"/>
            <a:ext cx="21056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https://github.com/Unity-Technologies/com.unity.perception</a:t>
            </a:r>
          </a:p>
        </p:txBody>
      </p:sp>
    </p:spTree>
    <p:extLst>
      <p:ext uri="{BB962C8B-B14F-4D97-AF65-F5344CB8AC3E}">
        <p14:creationId xmlns:p14="http://schemas.microsoft.com/office/powerpoint/2010/main" val="19711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Perception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E9E8EC-A7B1-4CBA-9D71-0E4ABE09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925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C29F7-22A8-42DD-9FCA-3A1EE5F2045D}"/>
              </a:ext>
            </a:extLst>
          </p:cNvPr>
          <p:cNvSpPr txBox="1"/>
          <p:nvPr/>
        </p:nvSpPr>
        <p:spPr>
          <a:xfrm>
            <a:off x="8766494" y="6304840"/>
            <a:ext cx="21056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https://github.com/Unity-Technologies/com.unity.perception</a:t>
            </a:r>
          </a:p>
        </p:txBody>
      </p:sp>
    </p:spTree>
    <p:extLst>
      <p:ext uri="{BB962C8B-B14F-4D97-AF65-F5344CB8AC3E}">
        <p14:creationId xmlns:p14="http://schemas.microsoft.com/office/powerpoint/2010/main" val="30357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84A6A7E-5EF5-44AF-AB64-E254EAA35B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000" dirty="0"/>
              <a:t>https://unity.com/case-study/neural-pocket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31CEB-BE56-4EF1-9DBE-87BDA40AC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9610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3" y="1409700"/>
            <a:ext cx="10721859" cy="46482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Neural Pocket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11 Engineer Team in Tokyo, Japan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Generate large amounts of data quickly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Have perfect annotations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4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3" y="1409700"/>
            <a:ext cx="10721859" cy="46482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Object Detection for Weapons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Real data – video shoot with participants carrying weapons</a:t>
            </a:r>
          </a:p>
          <a:p>
            <a:pPr marL="82980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Knives, bats, guns</a:t>
            </a:r>
          </a:p>
          <a:p>
            <a:pPr marL="82980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Manual annotation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834CC-A92C-4904-9C92-B1C5A944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605" y="3437841"/>
            <a:ext cx="4679519" cy="26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9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0CF09A-E599-41ED-9CE2-1541DC4E7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37" y="1156631"/>
            <a:ext cx="9114726" cy="513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4" y="1409700"/>
            <a:ext cx="10151408" cy="46482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95% reduction in training cycles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1 week vs 6 months on average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95% reduction in costs for data</a:t>
            </a:r>
          </a:p>
          <a:p>
            <a:pPr marL="82980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Collection, annotation, training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Improved model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7179B-667E-4559-A831-28BE0560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02" y="1107347"/>
            <a:ext cx="9077756" cy="5041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D8C85B-8B85-4A5E-9C5C-FB5B8110B963}"/>
              </a:ext>
            </a:extLst>
          </p:cNvPr>
          <p:cNvSpPr txBox="1"/>
          <p:nvPr/>
        </p:nvSpPr>
        <p:spPr>
          <a:xfrm>
            <a:off x="8486389" y="5951989"/>
            <a:ext cx="349233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https://research.aimultiple.com/synthetic-data-computer-vision/</a:t>
            </a:r>
          </a:p>
        </p:txBody>
      </p:sp>
    </p:spTree>
    <p:extLst>
      <p:ext uri="{BB962C8B-B14F-4D97-AF65-F5344CB8AC3E}">
        <p14:creationId xmlns:p14="http://schemas.microsoft.com/office/powerpoint/2010/main" val="32866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05F40-2315-4B52-8FA5-D0B462D03D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9750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731CEB-BE56-4EF1-9DBE-87BDA40AC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Work</a:t>
            </a:r>
          </a:p>
        </p:txBody>
      </p:sp>
    </p:spTree>
    <p:extLst>
      <p:ext uri="{BB962C8B-B14F-4D97-AF65-F5344CB8AC3E}">
        <p14:creationId xmlns:p14="http://schemas.microsoft.com/office/powerpoint/2010/main" val="6030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3" y="1409700"/>
            <a:ext cx="10721859" cy="4648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Gun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3D FBX models</a:t>
            </a:r>
          </a:p>
          <a:p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EFCFA-4A11-49EC-85AB-80D393D7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460" y="1501768"/>
            <a:ext cx="3956411" cy="1591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713C7-F1DB-4A6E-84B7-2475DE9F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7" y="3218321"/>
            <a:ext cx="2516085" cy="1646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6D57E-3B9D-46BF-98B1-CB2E0BD39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497" y="3647835"/>
            <a:ext cx="4494818" cy="1377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25A9EC-EA60-4252-9C59-432569956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074" y="4128895"/>
            <a:ext cx="2925224" cy="160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Methods/Results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4" y="929997"/>
            <a:ext cx="10480676" cy="512790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Random rotation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Plain background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Generated 250k+ images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F0C66-0558-47AC-BCF7-5979394B7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50" y="3740694"/>
            <a:ext cx="5109881" cy="287430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E3BC1-4F6F-4520-8EC1-48816D94E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94" y="3740694"/>
            <a:ext cx="5109882" cy="287430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47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731CEB-BE56-4EF1-9DBE-87BDA40AC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903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3" y="1409700"/>
            <a:ext cx="10788971" cy="46482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Powerful for computer vision applications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Useful for niche scenarios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Can reduce time and cost for training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Improve performance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Mitigate privacy/security risks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4" y="1409700"/>
            <a:ext cx="10480676" cy="46482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Refine synthetic data pipeline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Continue training/testing</a:t>
            </a:r>
          </a:p>
          <a:p>
            <a:pPr>
              <a:lnSpc>
                <a:spcPct val="150000"/>
              </a:lnSpc>
            </a:pPr>
            <a:endParaRPr lang="en-US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If you have any additional inquires or want to collaborate, feel free to reach out!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Email: lzhou@sandia.gov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731CEB-BE56-4EF1-9DBE-87BDA40AC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074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D2F46-53F5-4630-A674-1D513C5ED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A4A0A-4795-4C5E-9B5D-4C8F9A657B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4" y="1409700"/>
            <a:ext cx="10467136" cy="4648200"/>
          </a:xfrm>
        </p:spPr>
        <p:txBody>
          <a:bodyPr>
            <a:normAutofit/>
          </a:bodyPr>
          <a:lstStyle/>
          <a:p>
            <a:r>
              <a:rPr lang="en-US" sz="2800" dirty="0"/>
              <a:t>“Field of artificial intelligence (AI) that enables computers and systems to derive meaningful information from digital images, videos and other visual inputs”</a:t>
            </a:r>
          </a:p>
          <a:p>
            <a:r>
              <a:rPr lang="en-US" sz="2800" dirty="0"/>
              <a:t>Ex: Image Classification,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4AF19-49D3-4712-8FE3-FCE5122FB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1026" name="Picture 2" descr="Mastering Image Classification Techniques">
            <a:extLst>
              <a:ext uri="{FF2B5EF4-FFF2-40B4-BE49-F238E27FC236}">
                <a16:creationId xmlns:a16="http://schemas.microsoft.com/office/drawing/2014/main" id="{E0585775-C3EC-49B1-98EF-BA5660A7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23" y="3733800"/>
            <a:ext cx="6588154" cy="274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7ED04-BEB7-4971-A730-FCB39F08A868}"/>
              </a:ext>
            </a:extLst>
          </p:cNvPr>
          <p:cNvSpPr txBox="1"/>
          <p:nvPr/>
        </p:nvSpPr>
        <p:spPr>
          <a:xfrm>
            <a:off x="2801923" y="6474575"/>
            <a:ext cx="658815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000000"/>
                </a:solidFill>
              </a:rPr>
              <a:t>https://kajabi-storefronts-production.kajabi-cdn.com/kajabi-storefronts-production/file-uploads/blogs/22606/images/d21f3-f1c8-6261-c78d-22f64828fda_localizationVsDetection.png</a:t>
            </a:r>
          </a:p>
        </p:txBody>
      </p:sp>
    </p:spTree>
    <p:extLst>
      <p:ext uri="{BB962C8B-B14F-4D97-AF65-F5344CB8AC3E}">
        <p14:creationId xmlns:p14="http://schemas.microsoft.com/office/powerpoint/2010/main" val="8345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Synthetic Data Pros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4" y="1233182"/>
            <a:ext cx="10467136" cy="499983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Data Quality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Scalability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Self labeling and annotating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Save time, money, effort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Increased specificity of dataset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Prevents data privacy issues</a:t>
            </a:r>
          </a:p>
          <a:p>
            <a:pPr>
              <a:lnSpc>
                <a:spcPct val="150000"/>
              </a:lnSpc>
            </a:pPr>
            <a:endParaRPr lang="en-US" sz="3400" dirty="0"/>
          </a:p>
          <a:p>
            <a:pPr>
              <a:lnSpc>
                <a:spcPct val="150000"/>
              </a:lnSpc>
            </a:pPr>
            <a:endParaRPr lang="en-US" sz="3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Synthetic Data Cons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4" y="1233182"/>
            <a:ext cx="10467136" cy="49998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May not cover edge cases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Data dependent on model quality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Data generation requires time and effort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Requires output control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Can include bias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400" dirty="0"/>
          </a:p>
          <a:p>
            <a:pPr>
              <a:lnSpc>
                <a:spcPct val="150000"/>
              </a:lnSpc>
            </a:pPr>
            <a:endParaRPr lang="en-US" sz="3400" dirty="0"/>
          </a:p>
          <a:p>
            <a:pPr>
              <a:lnSpc>
                <a:spcPct val="150000"/>
              </a:lnSpc>
            </a:pPr>
            <a:endParaRPr lang="en-US" sz="3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731CEB-BE56-4EF1-9DBE-87BDA40AC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Unity Perception Package</a:t>
            </a:r>
          </a:p>
        </p:txBody>
      </p:sp>
    </p:spTree>
    <p:extLst>
      <p:ext uri="{BB962C8B-B14F-4D97-AF65-F5344CB8AC3E}">
        <p14:creationId xmlns:p14="http://schemas.microsoft.com/office/powerpoint/2010/main" val="14859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Perception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6D3A-6F59-4332-BED5-95A9FB28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3" y="1409700"/>
            <a:ext cx="10480677" cy="464820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2D/3D Bounding Boxes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Instance Segmentation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Semantic Segmentation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Labeling – Ground Truth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Dataset Capturing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Synthetic Humans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Perception Realistic Data Generation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1FBF30-CBBC-4B48-807E-2427A116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8" y="1627464"/>
            <a:ext cx="11500608" cy="38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2A796-C56B-480E-82BD-D34B14796B5D}"/>
              </a:ext>
            </a:extLst>
          </p:cNvPr>
          <p:cNvSpPr txBox="1"/>
          <p:nvPr/>
        </p:nvSpPr>
        <p:spPr>
          <a:xfrm>
            <a:off x="9882230" y="5461000"/>
            <a:ext cx="21056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https://github.com/Unity-Technologies/com.unity.perception</a:t>
            </a:r>
          </a:p>
        </p:txBody>
      </p:sp>
    </p:spTree>
    <p:extLst>
      <p:ext uri="{BB962C8B-B14F-4D97-AF65-F5344CB8AC3E}">
        <p14:creationId xmlns:p14="http://schemas.microsoft.com/office/powerpoint/2010/main" val="3734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1CE2-14AE-4975-BF54-C452D43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Perception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31854-6558-4A66-96C5-06C5CB73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7" name="Picture 4" descr="Everything You Ever Wanted To Know About Computer Vision. | by Ilija  Mihajlovic | Towards Data Science">
            <a:extLst>
              <a:ext uri="{FF2B5EF4-FFF2-40B4-BE49-F238E27FC236}">
                <a16:creationId xmlns:a16="http://schemas.microsoft.com/office/drawing/2014/main" id="{86AE13ED-DF29-4ACD-AC96-1B347DF2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38" y="1206834"/>
            <a:ext cx="9447572" cy="51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Sandia_Brand_Light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2.xml><?xml version="1.0" encoding="utf-8"?>
<a:theme xmlns:a="http://schemas.openxmlformats.org/drawingml/2006/main" name="2_Sandia_Brand_Dark_Blue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7594</TotalTime>
  <Words>433</Words>
  <Application>Microsoft Office PowerPoint</Application>
  <PresentationFormat>Widescreen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Open Sans</vt:lpstr>
      <vt:lpstr>Arial</vt:lpstr>
      <vt:lpstr>Wingdings</vt:lpstr>
      <vt:lpstr>Calibri</vt:lpstr>
      <vt:lpstr>Exo 2 SemiBold</vt:lpstr>
      <vt:lpstr>1_Sandia_Brand_Light_Theme_UUR</vt:lpstr>
      <vt:lpstr>2_Sandia_Brand_Dark_Blue_Theme_UUR</vt:lpstr>
      <vt:lpstr>Leveraging 3D Game Engines for High-Quality Synthetic Data in Object Detection Applications</vt:lpstr>
      <vt:lpstr>Introduction</vt:lpstr>
      <vt:lpstr>Computer Vision</vt:lpstr>
      <vt:lpstr>Synthetic Data Pros</vt:lpstr>
      <vt:lpstr>Synthetic Data Cons</vt:lpstr>
      <vt:lpstr>Unity Perception Package</vt:lpstr>
      <vt:lpstr>Unity Perception</vt:lpstr>
      <vt:lpstr>Unity Perception Realistic Data Generation</vt:lpstr>
      <vt:lpstr>Unity Perception</vt:lpstr>
      <vt:lpstr>Unity Perception</vt:lpstr>
      <vt:lpstr>Unity Perception</vt:lpstr>
      <vt:lpstr>Unity Perception</vt:lpstr>
      <vt:lpstr>Unity Perception</vt:lpstr>
      <vt:lpstr>Case Study</vt:lpstr>
      <vt:lpstr>Objective</vt:lpstr>
      <vt:lpstr>Methods</vt:lpstr>
      <vt:lpstr>Methods</vt:lpstr>
      <vt:lpstr>Results</vt:lpstr>
      <vt:lpstr>Results</vt:lpstr>
      <vt:lpstr>Our Work</vt:lpstr>
      <vt:lpstr>Objective</vt:lpstr>
      <vt:lpstr>Methods/Results</vt:lpstr>
      <vt:lpstr>Conclusion</vt:lpstr>
      <vt:lpstr>Summary</vt:lpstr>
      <vt:lpstr>Future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Zhou, Lucas</cp:lastModifiedBy>
  <cp:revision>447</cp:revision>
  <dcterms:created xsi:type="dcterms:W3CDTF">2017-10-14T01:15:26Z</dcterms:created>
  <dcterms:modified xsi:type="dcterms:W3CDTF">2023-07-10T21:54:24Z</dcterms:modified>
</cp:coreProperties>
</file>