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9" r:id="rId5"/>
  </p:sldMasterIdLst>
  <p:notesMasterIdLst>
    <p:notesMasterId r:id="rId36"/>
  </p:notesMasterIdLst>
  <p:sldIdLst>
    <p:sldId id="258" r:id="rId6"/>
    <p:sldId id="613" r:id="rId7"/>
    <p:sldId id="337" r:id="rId8"/>
    <p:sldId id="523" r:id="rId9"/>
    <p:sldId id="616" r:id="rId10"/>
    <p:sldId id="617" r:id="rId11"/>
    <p:sldId id="618" r:id="rId12"/>
    <p:sldId id="526" r:id="rId13"/>
    <p:sldId id="598" r:id="rId14"/>
    <p:sldId id="606" r:id="rId15"/>
    <p:sldId id="608" r:id="rId16"/>
    <p:sldId id="601" r:id="rId17"/>
    <p:sldId id="628" r:id="rId18"/>
    <p:sldId id="614" r:id="rId19"/>
    <p:sldId id="620" r:id="rId20"/>
    <p:sldId id="623" r:id="rId21"/>
    <p:sldId id="630" r:id="rId22"/>
    <p:sldId id="631" r:id="rId23"/>
    <p:sldId id="632" r:id="rId24"/>
    <p:sldId id="633" r:id="rId25"/>
    <p:sldId id="634" r:id="rId26"/>
    <p:sldId id="635" r:id="rId27"/>
    <p:sldId id="636" r:id="rId28"/>
    <p:sldId id="643" r:id="rId29"/>
    <p:sldId id="644" r:id="rId30"/>
    <p:sldId id="641" r:id="rId31"/>
    <p:sldId id="642" r:id="rId32"/>
    <p:sldId id="535" r:id="rId33"/>
    <p:sldId id="536" r:id="rId34"/>
    <p:sldId id="61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000000"/>
    <a:srgbClr val="004070"/>
    <a:srgbClr val="00A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0"/>
    <p:restoredTop sz="86667" autoAdjust="0"/>
  </p:normalViewPr>
  <p:slideViewPr>
    <p:cSldViewPr snapToGrid="0" snapToObjects="1">
      <p:cViewPr varScale="1">
        <p:scale>
          <a:sx n="110" d="100"/>
          <a:sy n="110" d="100"/>
        </p:scale>
        <p:origin x="93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C89B6-0167-0549-A9D3-815C20C90D38}" type="datetimeFigureOut">
              <a:rPr lang="en-US" smtClean="0"/>
              <a:t>7/11/23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30F75-B5EC-044F-A636-30352D0A1350}" type="slidenum">
              <a:rPr lang="en-US" smtClean="0"/>
              <a:t>‹#›</a:t>
            </a:fld>
            <a:endParaRPr lang="en-US" dirty="0"/>
          </a:p>
        </p:txBody>
      </p:sp>
    </p:spTree>
    <p:extLst>
      <p:ext uri="{BB962C8B-B14F-4D97-AF65-F5344CB8AC3E}">
        <p14:creationId xmlns:p14="http://schemas.microsoft.com/office/powerpoint/2010/main" val="16028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a:t>
            </a:fld>
            <a:endParaRPr lang="en-US" dirty="0"/>
          </a:p>
        </p:txBody>
      </p:sp>
    </p:spTree>
    <p:extLst>
      <p:ext uri="{BB962C8B-B14F-4D97-AF65-F5344CB8AC3E}">
        <p14:creationId xmlns:p14="http://schemas.microsoft.com/office/powerpoint/2010/main" val="3991115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10</a:t>
            </a:fld>
            <a:endParaRPr lang="en-US" dirty="0"/>
          </a:p>
        </p:txBody>
      </p:sp>
    </p:spTree>
    <p:extLst>
      <p:ext uri="{BB962C8B-B14F-4D97-AF65-F5344CB8AC3E}">
        <p14:creationId xmlns:p14="http://schemas.microsoft.com/office/powerpoint/2010/main" val="1348568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11</a:t>
            </a:fld>
            <a:endParaRPr lang="en-US" dirty="0"/>
          </a:p>
        </p:txBody>
      </p:sp>
    </p:spTree>
    <p:extLst>
      <p:ext uri="{BB962C8B-B14F-4D97-AF65-F5344CB8AC3E}">
        <p14:creationId xmlns:p14="http://schemas.microsoft.com/office/powerpoint/2010/main" val="944229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12</a:t>
            </a:fld>
            <a:endParaRPr lang="en-US" dirty="0"/>
          </a:p>
        </p:txBody>
      </p:sp>
    </p:spTree>
    <p:extLst>
      <p:ext uri="{BB962C8B-B14F-4D97-AF65-F5344CB8AC3E}">
        <p14:creationId xmlns:p14="http://schemas.microsoft.com/office/powerpoint/2010/main" val="4113476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13</a:t>
            </a:fld>
            <a:endParaRPr lang="en-US" dirty="0"/>
          </a:p>
        </p:txBody>
      </p:sp>
    </p:spTree>
    <p:extLst>
      <p:ext uri="{BB962C8B-B14F-4D97-AF65-F5344CB8AC3E}">
        <p14:creationId xmlns:p14="http://schemas.microsoft.com/office/powerpoint/2010/main" val="3304264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14</a:t>
            </a:fld>
            <a:endParaRPr lang="en-US" dirty="0"/>
          </a:p>
        </p:txBody>
      </p:sp>
    </p:spTree>
    <p:extLst>
      <p:ext uri="{BB962C8B-B14F-4D97-AF65-F5344CB8AC3E}">
        <p14:creationId xmlns:p14="http://schemas.microsoft.com/office/powerpoint/2010/main" val="2329777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15</a:t>
            </a:fld>
            <a:endParaRPr lang="en-US" dirty="0"/>
          </a:p>
        </p:txBody>
      </p:sp>
    </p:spTree>
    <p:extLst>
      <p:ext uri="{BB962C8B-B14F-4D97-AF65-F5344CB8AC3E}">
        <p14:creationId xmlns:p14="http://schemas.microsoft.com/office/powerpoint/2010/main" val="3799209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16</a:t>
            </a:fld>
            <a:endParaRPr lang="en-US" dirty="0"/>
          </a:p>
        </p:txBody>
      </p:sp>
    </p:spTree>
    <p:extLst>
      <p:ext uri="{BB962C8B-B14F-4D97-AF65-F5344CB8AC3E}">
        <p14:creationId xmlns:p14="http://schemas.microsoft.com/office/powerpoint/2010/main" val="3356069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17</a:t>
            </a:fld>
            <a:endParaRPr lang="en-US" dirty="0"/>
          </a:p>
        </p:txBody>
      </p:sp>
    </p:spTree>
    <p:extLst>
      <p:ext uri="{BB962C8B-B14F-4D97-AF65-F5344CB8AC3E}">
        <p14:creationId xmlns:p14="http://schemas.microsoft.com/office/powerpoint/2010/main" val="894280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18</a:t>
            </a:fld>
            <a:endParaRPr lang="en-US" dirty="0"/>
          </a:p>
        </p:txBody>
      </p:sp>
    </p:spTree>
    <p:extLst>
      <p:ext uri="{BB962C8B-B14F-4D97-AF65-F5344CB8AC3E}">
        <p14:creationId xmlns:p14="http://schemas.microsoft.com/office/powerpoint/2010/main" val="3728489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19</a:t>
            </a:fld>
            <a:endParaRPr lang="en-US" dirty="0"/>
          </a:p>
        </p:txBody>
      </p:sp>
    </p:spTree>
    <p:extLst>
      <p:ext uri="{BB962C8B-B14F-4D97-AF65-F5344CB8AC3E}">
        <p14:creationId xmlns:p14="http://schemas.microsoft.com/office/powerpoint/2010/main" val="1061774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2</a:t>
            </a:fld>
            <a:endParaRPr lang="en-US" dirty="0"/>
          </a:p>
        </p:txBody>
      </p:sp>
    </p:spTree>
    <p:extLst>
      <p:ext uri="{BB962C8B-B14F-4D97-AF65-F5344CB8AC3E}">
        <p14:creationId xmlns:p14="http://schemas.microsoft.com/office/powerpoint/2010/main" val="2567405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20</a:t>
            </a:fld>
            <a:endParaRPr lang="en-US" dirty="0"/>
          </a:p>
        </p:txBody>
      </p:sp>
    </p:spTree>
    <p:extLst>
      <p:ext uri="{BB962C8B-B14F-4D97-AF65-F5344CB8AC3E}">
        <p14:creationId xmlns:p14="http://schemas.microsoft.com/office/powerpoint/2010/main" val="3138137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21</a:t>
            </a:fld>
            <a:endParaRPr lang="en-US" dirty="0"/>
          </a:p>
        </p:txBody>
      </p:sp>
    </p:spTree>
    <p:extLst>
      <p:ext uri="{BB962C8B-B14F-4D97-AF65-F5344CB8AC3E}">
        <p14:creationId xmlns:p14="http://schemas.microsoft.com/office/powerpoint/2010/main" val="2580147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22</a:t>
            </a:fld>
            <a:endParaRPr lang="en-US" dirty="0"/>
          </a:p>
        </p:txBody>
      </p:sp>
    </p:spTree>
    <p:extLst>
      <p:ext uri="{BB962C8B-B14F-4D97-AF65-F5344CB8AC3E}">
        <p14:creationId xmlns:p14="http://schemas.microsoft.com/office/powerpoint/2010/main" val="182801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23</a:t>
            </a:fld>
            <a:endParaRPr lang="en-US" dirty="0"/>
          </a:p>
        </p:txBody>
      </p:sp>
    </p:spTree>
    <p:extLst>
      <p:ext uri="{BB962C8B-B14F-4D97-AF65-F5344CB8AC3E}">
        <p14:creationId xmlns:p14="http://schemas.microsoft.com/office/powerpoint/2010/main" val="1837551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24</a:t>
            </a:fld>
            <a:endParaRPr lang="en-US" dirty="0"/>
          </a:p>
        </p:txBody>
      </p:sp>
    </p:spTree>
    <p:extLst>
      <p:ext uri="{BB962C8B-B14F-4D97-AF65-F5344CB8AC3E}">
        <p14:creationId xmlns:p14="http://schemas.microsoft.com/office/powerpoint/2010/main" val="2330594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25</a:t>
            </a:fld>
            <a:endParaRPr lang="en-US" dirty="0"/>
          </a:p>
        </p:txBody>
      </p:sp>
    </p:spTree>
    <p:extLst>
      <p:ext uri="{BB962C8B-B14F-4D97-AF65-F5344CB8AC3E}">
        <p14:creationId xmlns:p14="http://schemas.microsoft.com/office/powerpoint/2010/main" val="3856723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26</a:t>
            </a:fld>
            <a:endParaRPr lang="en-US" dirty="0"/>
          </a:p>
        </p:txBody>
      </p:sp>
    </p:spTree>
    <p:extLst>
      <p:ext uri="{BB962C8B-B14F-4D97-AF65-F5344CB8AC3E}">
        <p14:creationId xmlns:p14="http://schemas.microsoft.com/office/powerpoint/2010/main" val="2564506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27</a:t>
            </a:fld>
            <a:endParaRPr lang="en-US" dirty="0"/>
          </a:p>
        </p:txBody>
      </p:sp>
    </p:spTree>
    <p:extLst>
      <p:ext uri="{BB962C8B-B14F-4D97-AF65-F5344CB8AC3E}">
        <p14:creationId xmlns:p14="http://schemas.microsoft.com/office/powerpoint/2010/main" val="2994161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28</a:t>
            </a:fld>
            <a:endParaRPr lang="en-US" dirty="0"/>
          </a:p>
        </p:txBody>
      </p:sp>
    </p:spTree>
    <p:extLst>
      <p:ext uri="{BB962C8B-B14F-4D97-AF65-F5344CB8AC3E}">
        <p14:creationId xmlns:p14="http://schemas.microsoft.com/office/powerpoint/2010/main" val="1692526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29</a:t>
            </a:fld>
            <a:endParaRPr lang="en-US" dirty="0"/>
          </a:p>
        </p:txBody>
      </p:sp>
    </p:spTree>
    <p:extLst>
      <p:ext uri="{BB962C8B-B14F-4D97-AF65-F5344CB8AC3E}">
        <p14:creationId xmlns:p14="http://schemas.microsoft.com/office/powerpoint/2010/main" val="1817565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3</a:t>
            </a:fld>
            <a:endParaRPr lang="en-US" dirty="0"/>
          </a:p>
        </p:txBody>
      </p:sp>
    </p:spTree>
    <p:extLst>
      <p:ext uri="{BB962C8B-B14F-4D97-AF65-F5344CB8AC3E}">
        <p14:creationId xmlns:p14="http://schemas.microsoft.com/office/powerpoint/2010/main" val="3261630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30</a:t>
            </a:fld>
            <a:endParaRPr lang="en-US" dirty="0"/>
          </a:p>
        </p:txBody>
      </p:sp>
    </p:spTree>
    <p:extLst>
      <p:ext uri="{BB962C8B-B14F-4D97-AF65-F5344CB8AC3E}">
        <p14:creationId xmlns:p14="http://schemas.microsoft.com/office/powerpoint/2010/main" val="1177506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4</a:t>
            </a:fld>
            <a:endParaRPr lang="en-US" dirty="0"/>
          </a:p>
        </p:txBody>
      </p:sp>
    </p:spTree>
    <p:extLst>
      <p:ext uri="{BB962C8B-B14F-4D97-AF65-F5344CB8AC3E}">
        <p14:creationId xmlns:p14="http://schemas.microsoft.com/office/powerpoint/2010/main" val="1907749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5</a:t>
            </a:fld>
            <a:endParaRPr lang="en-US" dirty="0"/>
          </a:p>
        </p:txBody>
      </p:sp>
    </p:spTree>
    <p:extLst>
      <p:ext uri="{BB962C8B-B14F-4D97-AF65-F5344CB8AC3E}">
        <p14:creationId xmlns:p14="http://schemas.microsoft.com/office/powerpoint/2010/main" val="2582843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6</a:t>
            </a:fld>
            <a:endParaRPr lang="en-US" dirty="0"/>
          </a:p>
        </p:txBody>
      </p:sp>
    </p:spTree>
    <p:extLst>
      <p:ext uri="{BB962C8B-B14F-4D97-AF65-F5344CB8AC3E}">
        <p14:creationId xmlns:p14="http://schemas.microsoft.com/office/powerpoint/2010/main" val="3522632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7</a:t>
            </a:fld>
            <a:endParaRPr lang="en-US" dirty="0"/>
          </a:p>
        </p:txBody>
      </p:sp>
    </p:spTree>
    <p:extLst>
      <p:ext uri="{BB962C8B-B14F-4D97-AF65-F5344CB8AC3E}">
        <p14:creationId xmlns:p14="http://schemas.microsoft.com/office/powerpoint/2010/main" val="2402473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8</a:t>
            </a:fld>
            <a:endParaRPr lang="en-US" dirty="0"/>
          </a:p>
        </p:txBody>
      </p:sp>
    </p:spTree>
    <p:extLst>
      <p:ext uri="{BB962C8B-B14F-4D97-AF65-F5344CB8AC3E}">
        <p14:creationId xmlns:p14="http://schemas.microsoft.com/office/powerpoint/2010/main" val="4228728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9</a:t>
            </a:fld>
            <a:endParaRPr lang="en-US" dirty="0"/>
          </a:p>
        </p:txBody>
      </p:sp>
    </p:spTree>
    <p:extLst>
      <p:ext uri="{BB962C8B-B14F-4D97-AF65-F5344CB8AC3E}">
        <p14:creationId xmlns:p14="http://schemas.microsoft.com/office/powerpoint/2010/main" val="118646798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NM White 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1" y="1228439"/>
            <a:ext cx="12192000" cy="1690255"/>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p:cNvPicPr>
            <a:picLocks noChangeAspect="1"/>
          </p:cNvPicPr>
          <p:nvPr userDrawn="1"/>
        </p:nvPicPr>
        <p:blipFill rotWithShape="1">
          <a:blip r:embed="rId2" cstate="email">
            <a:alphaModFix amt="34000"/>
            <a:extLst>
              <a:ext uri="{28A0092B-C50C-407E-A947-70E740481C1C}">
                <a14:useLocalDpi xmlns:a14="http://schemas.microsoft.com/office/drawing/2010/main"/>
              </a:ext>
            </a:extLst>
          </a:blip>
          <a:srcRect/>
          <a:stretch/>
        </p:blipFill>
        <p:spPr>
          <a:xfrm>
            <a:off x="7565572" y="2915624"/>
            <a:ext cx="4626429" cy="4782754"/>
          </a:xfrm>
          <a:prstGeom prst="rect">
            <a:avLst/>
          </a:prstGeom>
        </p:spPr>
      </p:pic>
      <p:sp>
        <p:nvSpPr>
          <p:cNvPr id="11" name="Rectangle 10"/>
          <p:cNvSpPr/>
          <p:nvPr userDrawn="1"/>
        </p:nvSpPr>
        <p:spPr>
          <a:xfrm>
            <a:off x="7565572" y="0"/>
            <a:ext cx="2623459" cy="6858000"/>
          </a:xfrm>
          <a:prstGeom prst="rect">
            <a:avLst/>
          </a:prstGeom>
          <a:solidFill>
            <a:srgbClr val="00ACD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ctrTitle" hasCustomPrompt="1"/>
          </p:nvPr>
        </p:nvSpPr>
        <p:spPr>
          <a:xfrm>
            <a:off x="687681" y="1228439"/>
            <a:ext cx="6190211" cy="1690255"/>
          </a:xfrm>
        </p:spPr>
        <p:txBody>
          <a:bodyPr anchor="ctr">
            <a:normAutofit/>
          </a:bodyPr>
          <a:lstStyle>
            <a:lvl1pPr algn="l">
              <a:lnSpc>
                <a:spcPts val="3700"/>
              </a:lnSpc>
              <a:defRPr sz="3600" spc="31" baseline="0">
                <a:solidFill>
                  <a:schemeClr val="bg1"/>
                </a:solidFill>
              </a:defRPr>
            </a:lvl1pPr>
          </a:lstStyle>
          <a:p>
            <a:r>
              <a:rPr lang="en-US" dirty="0"/>
              <a:t>CLICK TO EDIT MASTER TITLE STYLE</a:t>
            </a:r>
          </a:p>
        </p:txBody>
      </p:sp>
      <p:sp>
        <p:nvSpPr>
          <p:cNvPr id="14" name="Subtitle 2"/>
          <p:cNvSpPr>
            <a:spLocks noGrp="1"/>
          </p:cNvSpPr>
          <p:nvPr>
            <p:ph type="subTitle" idx="1" hasCustomPrompt="1"/>
          </p:nvPr>
        </p:nvSpPr>
        <p:spPr>
          <a:xfrm>
            <a:off x="700412" y="5306898"/>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15" name="Date Placeholder 3"/>
          <p:cNvSpPr>
            <a:spLocks noGrp="1"/>
          </p:cNvSpPr>
          <p:nvPr>
            <p:ph type="dt" sz="half" idx="10"/>
          </p:nvPr>
        </p:nvSpPr>
        <p:spPr>
          <a:xfrm>
            <a:off x="64951" y="6459789"/>
            <a:ext cx="724296" cy="365125"/>
          </a:xfrm>
        </p:spPr>
        <p:txBody>
          <a:bodyPr/>
          <a:lstStyle>
            <a:lvl1pPr>
              <a:defRPr>
                <a:solidFill>
                  <a:schemeClr val="bg1">
                    <a:lumMod val="50000"/>
                  </a:schemeClr>
                </a:solidFill>
              </a:defRPr>
            </a:lvl1pPr>
          </a:lstStyle>
          <a:p>
            <a:fld id="{9BB4F62A-F143-0E44-AD26-04E6D9F03BB4}" type="datetime1">
              <a:rPr lang="en-US" smtClean="0"/>
              <a:t>7/11/23</a:t>
            </a:fld>
            <a:endParaRPr lang="en-US" dirty="0"/>
          </a:p>
        </p:txBody>
      </p:sp>
      <p:sp>
        <p:nvSpPr>
          <p:cNvPr id="16" name="Footer Placeholder 4"/>
          <p:cNvSpPr>
            <a:spLocks noGrp="1"/>
          </p:cNvSpPr>
          <p:nvPr>
            <p:ph type="ftr" sz="quarter" idx="11"/>
          </p:nvPr>
        </p:nvSpPr>
        <p:spPr>
          <a:xfrm>
            <a:off x="7565572" y="6459789"/>
            <a:ext cx="2623459" cy="365125"/>
          </a:xfrm>
        </p:spPr>
        <p:txBody>
          <a:bodyPr/>
          <a:lstStyle/>
          <a:p>
            <a:endParaRPr lang="en-US" dirty="0"/>
          </a:p>
        </p:txBody>
      </p:sp>
      <p:pic>
        <p:nvPicPr>
          <p:cNvPr id="18" name="Picture 17"/>
          <p:cNvPicPr>
            <a:picLocks noChangeAspect="1"/>
          </p:cNvPicPr>
          <p:nvPr userDrawn="1"/>
        </p:nvPicPr>
        <p:blipFill rotWithShape="1">
          <a:blip r:embed="rId3" cstate="email">
            <a:extLst>
              <a:ext uri="{28A0092B-C50C-407E-A947-70E740481C1C}">
                <a14:useLocalDpi xmlns:a14="http://schemas.microsoft.com/office/drawing/2010/main"/>
              </a:ext>
            </a:extLst>
          </a:blip>
          <a:srcRect t="-4288" r="-3731"/>
          <a:stretch/>
        </p:blipFill>
        <p:spPr>
          <a:xfrm>
            <a:off x="8003737" y="282288"/>
            <a:ext cx="1834523" cy="710418"/>
          </a:xfrm>
          <a:prstGeom prst="rect">
            <a:avLst/>
          </a:prstGeom>
        </p:spPr>
      </p:pic>
      <p:sp>
        <p:nvSpPr>
          <p:cNvPr id="19" name="Rectangle 18"/>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userDrawn="1"/>
        </p:nvSpPr>
        <p:spPr>
          <a:xfrm>
            <a:off x="789245" y="2915627"/>
            <a:ext cx="2037083" cy="905163"/>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p:cNvSpPr/>
          <p:nvPr userDrawn="1"/>
        </p:nvSpPr>
        <p:spPr>
          <a:xfrm>
            <a:off x="2865811" y="2915627"/>
            <a:ext cx="1345972" cy="905163"/>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p:cNvSpPr/>
          <p:nvPr userDrawn="1"/>
        </p:nvSpPr>
        <p:spPr>
          <a:xfrm>
            <a:off x="4251265" y="2915627"/>
            <a:ext cx="3314307" cy="905163"/>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p:cNvSpPr/>
          <p:nvPr userDrawn="1"/>
        </p:nvSpPr>
        <p:spPr>
          <a:xfrm>
            <a:off x="7565572" y="1363919"/>
            <a:ext cx="2623459" cy="1421017"/>
          </a:xfrm>
          <a:prstGeom prst="rect">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0" name="Picture 29"/>
          <p:cNvPicPr>
            <a:picLocks/>
          </p:cNvPicPr>
          <p:nvPr userDrawn="1"/>
        </p:nvPicPr>
        <p:blipFill>
          <a:blip r:embed="rId8" cstate="email">
            <a:extLst>
              <a:ext uri="{28A0092B-C50C-407E-A947-70E740481C1C}">
                <a14:useLocalDpi xmlns:a14="http://schemas.microsoft.com/office/drawing/2010/main"/>
              </a:ext>
            </a:extLst>
          </a:blip>
          <a:stretch>
            <a:fillRect/>
          </a:stretch>
        </p:blipFill>
        <p:spPr>
          <a:xfrm>
            <a:off x="789245" y="5673785"/>
            <a:ext cx="9399784" cy="36576"/>
          </a:xfrm>
          <a:prstGeom prst="rect">
            <a:avLst/>
          </a:prstGeom>
        </p:spPr>
      </p:pic>
      <p:pic>
        <p:nvPicPr>
          <p:cNvPr id="25" name="Picture 2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336794" y="5626954"/>
            <a:ext cx="564475" cy="163698"/>
          </a:xfrm>
          <a:prstGeom prst="rect">
            <a:avLst/>
          </a:prstGeom>
        </p:spPr>
      </p:pic>
      <p:pic>
        <p:nvPicPr>
          <p:cNvPr id="26" name="Picture 2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399371" y="5595527"/>
            <a:ext cx="776320" cy="194889"/>
          </a:xfrm>
          <a:prstGeom prst="rect">
            <a:avLst/>
          </a:prstGeom>
        </p:spPr>
      </p:pic>
      <p:sp>
        <p:nvSpPr>
          <p:cNvPr id="27" name="TextBox 26"/>
          <p:cNvSpPr txBox="1"/>
          <p:nvPr userDrawn="1"/>
        </p:nvSpPr>
        <p:spPr>
          <a:xfrm>
            <a:off x="10324346" y="5882090"/>
            <a:ext cx="1744463" cy="738664"/>
          </a:xfrm>
          <a:prstGeom prst="rect">
            <a:avLst/>
          </a:prstGeom>
          <a:noFill/>
        </p:spPr>
        <p:txBody>
          <a:bodyPr wrap="square" rtlCol="0">
            <a:spAutoFit/>
          </a:bodyPr>
          <a:lstStyle/>
          <a:p>
            <a:pPr algn="ctr"/>
            <a:r>
              <a:rPr lang="en-US" sz="600" b="0" i="0" kern="1200" dirty="0">
                <a:solidFill>
                  <a:schemeClr val="tx1"/>
                </a:solidFill>
                <a:effectLst/>
                <a:latin typeface="+mn-lt"/>
                <a:ea typeface="+mn-ea"/>
                <a:cs typeface="+mn-cs"/>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DE19A3E-72A3-094D-BE9C-748891D343EA}" type="datetime1">
              <a:rPr lang="en-US" smtClean="0"/>
              <a:t>7/11/23</a:t>
            </a:fld>
            <a:endParaRPr lang="en-US" dirty="0"/>
          </a:p>
        </p:txBody>
      </p:sp>
      <p:sp>
        <p:nvSpPr>
          <p:cNvPr id="4" name="Footer Placeholder 3"/>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7374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BFB98F-B1FD-6E40-922F-164F08E18587}" type="datetime1">
              <a:rPr lang="en-US" smtClean="0"/>
              <a:t>7/11/23</a:t>
            </a:fld>
            <a:endParaRPr lang="en-US" dirty="0"/>
          </a:p>
        </p:txBody>
      </p:sp>
      <p:sp>
        <p:nvSpPr>
          <p:cNvPr id="4" name="Footer Placeholder 3"/>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070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NM White 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1" y="1228439"/>
            <a:ext cx="12192000" cy="1690255"/>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p:cNvPicPr>
            <a:picLocks noChangeAspect="1"/>
          </p:cNvPicPr>
          <p:nvPr userDrawn="1"/>
        </p:nvPicPr>
        <p:blipFill rotWithShape="1">
          <a:blip r:embed="rId2" cstate="email">
            <a:alphaModFix amt="32000"/>
            <a:extLst>
              <a:ext uri="{28A0092B-C50C-407E-A947-70E740481C1C}">
                <a14:useLocalDpi xmlns:a14="http://schemas.microsoft.com/office/drawing/2010/main"/>
              </a:ext>
            </a:extLst>
          </a:blip>
          <a:srcRect/>
          <a:stretch/>
        </p:blipFill>
        <p:spPr>
          <a:xfrm>
            <a:off x="7565572" y="2915627"/>
            <a:ext cx="4626429" cy="3084286"/>
          </a:xfrm>
          <a:prstGeom prst="rect">
            <a:avLst/>
          </a:prstGeom>
        </p:spPr>
      </p:pic>
      <p:sp>
        <p:nvSpPr>
          <p:cNvPr id="11" name="Rectangle 10"/>
          <p:cNvSpPr/>
          <p:nvPr userDrawn="1"/>
        </p:nvSpPr>
        <p:spPr>
          <a:xfrm>
            <a:off x="7565572" y="0"/>
            <a:ext cx="2623459" cy="6858000"/>
          </a:xfrm>
          <a:prstGeom prst="rect">
            <a:avLst/>
          </a:prstGeom>
          <a:solidFill>
            <a:srgbClr val="00ACD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ctrTitle" hasCustomPrompt="1"/>
          </p:nvPr>
        </p:nvSpPr>
        <p:spPr>
          <a:xfrm>
            <a:off x="687681" y="1228439"/>
            <a:ext cx="6190211" cy="1690255"/>
          </a:xfrm>
        </p:spPr>
        <p:txBody>
          <a:bodyPr anchor="ctr">
            <a:normAutofit/>
          </a:bodyPr>
          <a:lstStyle>
            <a:lvl1pPr algn="l">
              <a:lnSpc>
                <a:spcPts val="3700"/>
              </a:lnSpc>
              <a:defRPr sz="3600" spc="31" baseline="0">
                <a:solidFill>
                  <a:schemeClr val="bg1"/>
                </a:solidFill>
              </a:defRPr>
            </a:lvl1pPr>
          </a:lstStyle>
          <a:p>
            <a:r>
              <a:rPr lang="en-US" dirty="0"/>
              <a:t>CLICK TO EDIT MASTER TITLE STYLE</a:t>
            </a:r>
          </a:p>
        </p:txBody>
      </p:sp>
      <p:sp>
        <p:nvSpPr>
          <p:cNvPr id="14" name="Subtitle 2"/>
          <p:cNvSpPr>
            <a:spLocks noGrp="1"/>
          </p:cNvSpPr>
          <p:nvPr>
            <p:ph type="subTitle" idx="1" hasCustomPrompt="1"/>
          </p:nvPr>
        </p:nvSpPr>
        <p:spPr>
          <a:xfrm>
            <a:off x="700412" y="5306898"/>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15" name="Date Placeholder 3"/>
          <p:cNvSpPr>
            <a:spLocks noGrp="1"/>
          </p:cNvSpPr>
          <p:nvPr>
            <p:ph type="dt" sz="half" idx="10"/>
          </p:nvPr>
        </p:nvSpPr>
        <p:spPr>
          <a:xfrm>
            <a:off x="64951" y="6459789"/>
            <a:ext cx="724296" cy="365125"/>
          </a:xfrm>
        </p:spPr>
        <p:txBody>
          <a:bodyPr/>
          <a:lstStyle>
            <a:lvl1pPr>
              <a:defRPr>
                <a:solidFill>
                  <a:schemeClr val="bg1">
                    <a:lumMod val="50000"/>
                  </a:schemeClr>
                </a:solidFill>
              </a:defRPr>
            </a:lvl1pPr>
          </a:lstStyle>
          <a:p>
            <a:fld id="{9BB4F62A-F143-0E44-AD26-04E6D9F03BB4}" type="datetime1">
              <a:rPr lang="en-US" smtClean="0"/>
              <a:t>7/11/23</a:t>
            </a:fld>
            <a:endParaRPr lang="en-US" dirty="0"/>
          </a:p>
        </p:txBody>
      </p:sp>
      <p:sp>
        <p:nvSpPr>
          <p:cNvPr id="16" name="Footer Placeholder 4"/>
          <p:cNvSpPr>
            <a:spLocks noGrp="1"/>
          </p:cNvSpPr>
          <p:nvPr>
            <p:ph type="ftr" sz="quarter" idx="11"/>
          </p:nvPr>
        </p:nvSpPr>
        <p:spPr>
          <a:xfrm>
            <a:off x="7565572" y="6459789"/>
            <a:ext cx="2623459" cy="365125"/>
          </a:xfrm>
        </p:spPr>
        <p:txBody>
          <a:bodyPr/>
          <a:lstStyle/>
          <a:p>
            <a:endParaRPr lang="en-US" dirty="0"/>
          </a:p>
        </p:txBody>
      </p:sp>
      <p:pic>
        <p:nvPicPr>
          <p:cNvPr id="18" name="Picture 17"/>
          <p:cNvPicPr>
            <a:picLocks noChangeAspect="1"/>
          </p:cNvPicPr>
          <p:nvPr userDrawn="1"/>
        </p:nvPicPr>
        <p:blipFill rotWithShape="1">
          <a:blip r:embed="rId3" cstate="email">
            <a:extLst>
              <a:ext uri="{28A0092B-C50C-407E-A947-70E740481C1C}">
                <a14:useLocalDpi xmlns:a14="http://schemas.microsoft.com/office/drawing/2010/main"/>
              </a:ext>
            </a:extLst>
          </a:blip>
          <a:srcRect t="-4288" r="-3731"/>
          <a:stretch/>
        </p:blipFill>
        <p:spPr>
          <a:xfrm>
            <a:off x="8003737" y="282288"/>
            <a:ext cx="1834523" cy="710418"/>
          </a:xfrm>
          <a:prstGeom prst="rect">
            <a:avLst/>
          </a:prstGeom>
        </p:spPr>
      </p:pic>
      <p:sp>
        <p:nvSpPr>
          <p:cNvPr id="19" name="Rectangle 18"/>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userDrawn="1"/>
        </p:nvSpPr>
        <p:spPr>
          <a:xfrm>
            <a:off x="789245" y="2915627"/>
            <a:ext cx="2037083" cy="905163"/>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p:cNvSpPr/>
          <p:nvPr userDrawn="1"/>
        </p:nvSpPr>
        <p:spPr>
          <a:xfrm>
            <a:off x="2865811" y="2915627"/>
            <a:ext cx="1345972" cy="905163"/>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p:cNvSpPr/>
          <p:nvPr userDrawn="1"/>
        </p:nvSpPr>
        <p:spPr>
          <a:xfrm>
            <a:off x="4251265" y="2915627"/>
            <a:ext cx="3314307" cy="905163"/>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p:cNvSpPr/>
          <p:nvPr userDrawn="1"/>
        </p:nvSpPr>
        <p:spPr>
          <a:xfrm>
            <a:off x="7565572" y="1363919"/>
            <a:ext cx="2623459" cy="1421017"/>
          </a:xfrm>
          <a:prstGeom prst="rect">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0" name="Picture 29"/>
          <p:cNvPicPr>
            <a:picLocks/>
          </p:cNvPicPr>
          <p:nvPr userDrawn="1"/>
        </p:nvPicPr>
        <p:blipFill>
          <a:blip r:embed="rId8" cstate="email">
            <a:extLst>
              <a:ext uri="{28A0092B-C50C-407E-A947-70E740481C1C}">
                <a14:useLocalDpi xmlns:a14="http://schemas.microsoft.com/office/drawing/2010/main"/>
              </a:ext>
            </a:extLst>
          </a:blip>
          <a:stretch>
            <a:fillRect/>
          </a:stretch>
        </p:blipFill>
        <p:spPr>
          <a:xfrm>
            <a:off x="789245" y="5673785"/>
            <a:ext cx="9399784" cy="36576"/>
          </a:xfrm>
          <a:prstGeom prst="rect">
            <a:avLst/>
          </a:prstGeom>
        </p:spPr>
      </p:pic>
      <p:pic>
        <p:nvPicPr>
          <p:cNvPr id="25" name="Picture 2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336794" y="5626954"/>
            <a:ext cx="564475" cy="163698"/>
          </a:xfrm>
          <a:prstGeom prst="rect">
            <a:avLst/>
          </a:prstGeom>
        </p:spPr>
      </p:pic>
      <p:pic>
        <p:nvPicPr>
          <p:cNvPr id="26" name="Picture 2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399371" y="5595527"/>
            <a:ext cx="776320" cy="194889"/>
          </a:xfrm>
          <a:prstGeom prst="rect">
            <a:avLst/>
          </a:prstGeom>
        </p:spPr>
      </p:pic>
      <p:sp>
        <p:nvSpPr>
          <p:cNvPr id="27" name="TextBox 26"/>
          <p:cNvSpPr txBox="1"/>
          <p:nvPr userDrawn="1"/>
        </p:nvSpPr>
        <p:spPr>
          <a:xfrm>
            <a:off x="10324346" y="5882090"/>
            <a:ext cx="1744463" cy="738664"/>
          </a:xfrm>
          <a:prstGeom prst="rect">
            <a:avLst/>
          </a:prstGeom>
          <a:noFill/>
        </p:spPr>
        <p:txBody>
          <a:bodyPr wrap="square" rtlCol="0">
            <a:spAutoFit/>
          </a:bodyPr>
          <a:lstStyle/>
          <a:p>
            <a:pPr algn="ctr"/>
            <a:r>
              <a:rPr lang="en-US" sz="600" b="0" i="0" kern="1200" dirty="0">
                <a:solidFill>
                  <a:schemeClr val="tx1"/>
                </a:solidFill>
                <a:effectLst/>
                <a:latin typeface="+mn-lt"/>
                <a:ea typeface="+mn-ea"/>
                <a:cs typeface="+mn-cs"/>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hite">
    <p:spTree>
      <p:nvGrpSpPr>
        <p:cNvPr id="1" name=""/>
        <p:cNvGrpSpPr/>
        <p:nvPr/>
      </p:nvGrpSpPr>
      <p:grpSpPr>
        <a:xfrm>
          <a:off x="0" y="0"/>
          <a:ext cx="0" cy="0"/>
          <a:chOff x="0" y="0"/>
          <a:chExt cx="0" cy="0"/>
        </a:xfrm>
      </p:grpSpPr>
      <p:sp>
        <p:nvSpPr>
          <p:cNvPr id="17" name="Rectangle 16"/>
          <p:cNvSpPr/>
          <p:nvPr userDrawn="1"/>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Placeholder 1"/>
          <p:cNvSpPr>
            <a:spLocks noGrp="1"/>
          </p:cNvSpPr>
          <p:nvPr>
            <p:ph type="title" hasCustomPrompt="1"/>
          </p:nvPr>
        </p:nvSpPr>
        <p:spPr>
          <a:xfrm>
            <a:off x="720648" y="240503"/>
            <a:ext cx="10058400" cy="570225"/>
          </a:xfrm>
          <a:prstGeom prst="rect">
            <a:avLst/>
          </a:prstGeom>
        </p:spPr>
        <p:txBody>
          <a:bodyPr vert="horz" lIns="91440" tIns="45720" rIns="91440" bIns="45720" rtlCol="0" anchor="b">
            <a:noAutofit/>
          </a:bodyPr>
          <a:lstStyle>
            <a:lvl1pPr>
              <a:defRPr>
                <a:solidFill>
                  <a:schemeClr val="bg2">
                    <a:lumMod val="25000"/>
                  </a:schemeClr>
                </a:solidFill>
              </a:defRPr>
            </a:lvl1pPr>
          </a:lstStyle>
          <a:p>
            <a:r>
              <a:rPr lang="en-US" dirty="0"/>
              <a:t>CLICK TO EDIT MASTER TITLE STYLE</a:t>
            </a:r>
          </a:p>
        </p:txBody>
      </p:sp>
      <p:sp>
        <p:nvSpPr>
          <p:cNvPr id="20"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chemeClr val="bg1">
                    <a:lumMod val="50000"/>
                  </a:schemeClr>
                </a:solidFill>
              </a:defRPr>
            </a:lvl1pPr>
          </a:lstStyle>
          <a:p>
            <a:fld id="{21CFFC65-F19B-E241-BA7B-613451C4E80D}" type="datetime1">
              <a:rPr lang="en-US" smtClean="0"/>
              <a:t>7/11/23</a:t>
            </a:fld>
            <a:endParaRPr lang="en-US" dirty="0"/>
          </a:p>
        </p:txBody>
      </p:sp>
      <p:sp>
        <p:nvSpPr>
          <p:cNvPr id="21"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lang="en-US" dirty="0"/>
          </a:p>
        </p:txBody>
      </p:sp>
      <p:sp>
        <p:nvSpPr>
          <p:cNvPr id="22"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000000"/>
                </a:solidFill>
              </a:defRPr>
            </a:lvl1pPr>
          </a:lstStyle>
          <a:p>
            <a:fld id="{4FAB73BC-B049-4115-A692-8D63A059BFB8}" type="slidenum">
              <a:rPr lang="en-US" smtClean="0"/>
              <a:pPr/>
              <a:t>‹#›</a:t>
            </a:fld>
            <a:endParaRPr lang="en-US" dirty="0"/>
          </a:p>
        </p:txBody>
      </p:sp>
      <p:sp>
        <p:nvSpPr>
          <p:cNvPr id="4" name="Text Placeholder 3"/>
          <p:cNvSpPr>
            <a:spLocks noGrp="1"/>
          </p:cNvSpPr>
          <p:nvPr>
            <p:ph type="body" sz="quarter" idx="10"/>
          </p:nvPr>
        </p:nvSpPr>
        <p:spPr>
          <a:xfrm>
            <a:off x="720648" y="1441697"/>
            <a:ext cx="10058400" cy="33061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3"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White">
    <p:spTree>
      <p:nvGrpSpPr>
        <p:cNvPr id="1" name=""/>
        <p:cNvGrpSpPr/>
        <p:nvPr/>
      </p:nvGrpSpPr>
      <p:grpSpPr>
        <a:xfrm>
          <a:off x="0" y="0"/>
          <a:ext cx="0" cy="0"/>
          <a:chOff x="0" y="0"/>
          <a:chExt cx="0" cy="0"/>
        </a:xfrm>
      </p:grpSpPr>
      <p:sp>
        <p:nvSpPr>
          <p:cNvPr id="17" name="Rectangle 16"/>
          <p:cNvSpPr/>
          <p:nvPr userDrawn="1"/>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Placeholder 1"/>
          <p:cNvSpPr>
            <a:spLocks noGrp="1"/>
          </p:cNvSpPr>
          <p:nvPr>
            <p:ph type="title" hasCustomPrompt="1"/>
          </p:nvPr>
        </p:nvSpPr>
        <p:spPr>
          <a:xfrm>
            <a:off x="720648" y="240503"/>
            <a:ext cx="10058400" cy="570225"/>
          </a:xfrm>
          <a:prstGeom prst="rect">
            <a:avLst/>
          </a:prstGeom>
        </p:spPr>
        <p:txBody>
          <a:bodyPr vert="horz" lIns="91440" tIns="45720" rIns="91440" bIns="45720" rtlCol="0" anchor="b">
            <a:noAutofit/>
          </a:bodyPr>
          <a:lstStyle>
            <a:lvl1pPr>
              <a:defRPr>
                <a:solidFill>
                  <a:schemeClr val="bg2">
                    <a:lumMod val="25000"/>
                  </a:schemeClr>
                </a:solidFill>
              </a:defRPr>
            </a:lvl1pPr>
          </a:lstStyle>
          <a:p>
            <a:r>
              <a:rPr lang="en-US" dirty="0"/>
              <a:t>CLICK TO EDIT MASTER TITLE STYLE</a:t>
            </a:r>
          </a:p>
        </p:txBody>
      </p:sp>
      <p:sp>
        <p:nvSpPr>
          <p:cNvPr id="20"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chemeClr val="bg1">
                    <a:lumMod val="50000"/>
                  </a:schemeClr>
                </a:solidFill>
              </a:defRPr>
            </a:lvl1pPr>
          </a:lstStyle>
          <a:p>
            <a:fld id="{00D275FE-4322-F945-984E-F69B89073389}" type="datetime1">
              <a:rPr lang="en-US" smtClean="0"/>
              <a:t>7/11/23</a:t>
            </a:fld>
            <a:endParaRPr lang="en-US" dirty="0"/>
          </a:p>
        </p:txBody>
      </p:sp>
      <p:sp>
        <p:nvSpPr>
          <p:cNvPr id="21"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lang="en-US" dirty="0"/>
          </a:p>
        </p:txBody>
      </p:sp>
      <p:sp>
        <p:nvSpPr>
          <p:cNvPr id="22"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000000"/>
                </a:solidFill>
              </a:defRPr>
            </a:lvl1pPr>
          </a:lstStyle>
          <a:p>
            <a:fld id="{4FAB73BC-B049-4115-A692-8D63A059BFB8}" type="slidenum">
              <a:rPr lang="en-US" smtClean="0"/>
              <a:pPr/>
              <a:t>‹#›</a:t>
            </a:fld>
            <a:endParaRPr lang="en-US" dirty="0"/>
          </a:p>
        </p:txBody>
      </p:sp>
      <p:sp>
        <p:nvSpPr>
          <p:cNvPr id="11" name="Rectangle 10"/>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3"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White">
    <p:spTree>
      <p:nvGrpSpPr>
        <p:cNvPr id="1" name=""/>
        <p:cNvGrpSpPr/>
        <p:nvPr/>
      </p:nvGrpSpPr>
      <p:grpSpPr>
        <a:xfrm>
          <a:off x="0" y="0"/>
          <a:ext cx="0" cy="0"/>
          <a:chOff x="0" y="0"/>
          <a:chExt cx="0" cy="0"/>
        </a:xfrm>
      </p:grpSpPr>
      <p:sp>
        <p:nvSpPr>
          <p:cNvPr id="17" name="Rectangle 16"/>
          <p:cNvSpPr/>
          <p:nvPr userDrawn="1"/>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chemeClr val="bg1">
                    <a:lumMod val="50000"/>
                  </a:schemeClr>
                </a:solidFill>
              </a:defRPr>
            </a:lvl1pPr>
          </a:lstStyle>
          <a:p>
            <a:fld id="{2E058465-9237-E546-85F0-B7E7FAA43EBF}" type="datetime1">
              <a:rPr lang="en-US" smtClean="0"/>
              <a:t>7/11/23</a:t>
            </a:fld>
            <a:endParaRPr lang="en-US" dirty="0"/>
          </a:p>
        </p:txBody>
      </p:sp>
      <p:sp>
        <p:nvSpPr>
          <p:cNvPr id="21"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lang="en-US" dirty="0"/>
          </a:p>
        </p:txBody>
      </p:sp>
      <p:sp>
        <p:nvSpPr>
          <p:cNvPr id="22"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000000"/>
                </a:solidFill>
              </a:defRPr>
            </a:lvl1pPr>
          </a:lstStyle>
          <a:p>
            <a:fld id="{4FAB73BC-B049-4115-A692-8D63A059BFB8}" type="slidenum">
              <a:rPr lang="en-US" smtClean="0"/>
              <a:pPr/>
              <a:t>‹#›</a:t>
            </a:fld>
            <a:endParaRPr lang="en-US" dirty="0"/>
          </a:p>
        </p:txBody>
      </p:sp>
      <p:sp>
        <p:nvSpPr>
          <p:cNvPr id="11" name="Rectangle 10"/>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3"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M White 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1" y="1228439"/>
            <a:ext cx="12192000" cy="1690255"/>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p:cNvPicPr>
            <a:picLocks noChangeAspect="1"/>
          </p:cNvPicPr>
          <p:nvPr userDrawn="1"/>
        </p:nvPicPr>
        <p:blipFill rotWithShape="1">
          <a:blip r:embed="rId2" cstate="email">
            <a:alphaModFix amt="34000"/>
            <a:extLst>
              <a:ext uri="{28A0092B-C50C-407E-A947-70E740481C1C}">
                <a14:useLocalDpi xmlns:a14="http://schemas.microsoft.com/office/drawing/2010/main"/>
              </a:ext>
            </a:extLst>
          </a:blip>
          <a:srcRect/>
          <a:stretch/>
        </p:blipFill>
        <p:spPr>
          <a:xfrm>
            <a:off x="7565572" y="2915624"/>
            <a:ext cx="4626429" cy="4782754"/>
          </a:xfrm>
          <a:prstGeom prst="rect">
            <a:avLst/>
          </a:prstGeom>
        </p:spPr>
      </p:pic>
      <p:sp>
        <p:nvSpPr>
          <p:cNvPr id="11" name="Rectangle 10"/>
          <p:cNvSpPr/>
          <p:nvPr userDrawn="1"/>
        </p:nvSpPr>
        <p:spPr>
          <a:xfrm>
            <a:off x="7565572" y="0"/>
            <a:ext cx="2623459" cy="6858000"/>
          </a:xfrm>
          <a:prstGeom prst="rect">
            <a:avLst/>
          </a:prstGeom>
          <a:solidFill>
            <a:srgbClr val="00ACD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ctrTitle" hasCustomPrompt="1"/>
          </p:nvPr>
        </p:nvSpPr>
        <p:spPr>
          <a:xfrm>
            <a:off x="687681" y="1228439"/>
            <a:ext cx="10962127" cy="1690255"/>
          </a:xfrm>
        </p:spPr>
        <p:txBody>
          <a:bodyPr anchor="ctr">
            <a:normAutofit/>
          </a:bodyPr>
          <a:lstStyle>
            <a:lvl1pPr algn="l">
              <a:lnSpc>
                <a:spcPts val="3700"/>
              </a:lnSpc>
              <a:defRPr sz="3600" spc="31" baseline="0">
                <a:solidFill>
                  <a:schemeClr val="bg1"/>
                </a:solidFill>
              </a:defRPr>
            </a:lvl1pPr>
          </a:lstStyle>
          <a:p>
            <a:r>
              <a:rPr lang="en-US" dirty="0"/>
              <a:t>CLICK TO EDIT MASTER TITLE STYLE</a:t>
            </a:r>
          </a:p>
        </p:txBody>
      </p:sp>
      <p:sp>
        <p:nvSpPr>
          <p:cNvPr id="14" name="Subtitle 2"/>
          <p:cNvSpPr>
            <a:spLocks noGrp="1"/>
          </p:cNvSpPr>
          <p:nvPr>
            <p:ph type="subTitle" idx="1" hasCustomPrompt="1"/>
          </p:nvPr>
        </p:nvSpPr>
        <p:spPr>
          <a:xfrm>
            <a:off x="700412" y="5306898"/>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15" name="Date Placeholder 3"/>
          <p:cNvSpPr>
            <a:spLocks noGrp="1"/>
          </p:cNvSpPr>
          <p:nvPr>
            <p:ph type="dt" sz="half" idx="10"/>
          </p:nvPr>
        </p:nvSpPr>
        <p:spPr>
          <a:xfrm>
            <a:off x="64951" y="6459789"/>
            <a:ext cx="724296" cy="365125"/>
          </a:xfrm>
        </p:spPr>
        <p:txBody>
          <a:bodyPr/>
          <a:lstStyle>
            <a:lvl1pPr>
              <a:defRPr>
                <a:solidFill>
                  <a:schemeClr val="bg1">
                    <a:lumMod val="50000"/>
                  </a:schemeClr>
                </a:solidFill>
              </a:defRPr>
            </a:lvl1pPr>
          </a:lstStyle>
          <a:p>
            <a:fld id="{84A6BEF6-8B5D-3A41-931E-E68E91FD74C0}" type="datetime1">
              <a:rPr lang="en-US" smtClean="0"/>
              <a:t>7/11/23</a:t>
            </a:fld>
            <a:endParaRPr lang="en-US" dirty="0"/>
          </a:p>
        </p:txBody>
      </p:sp>
      <p:sp>
        <p:nvSpPr>
          <p:cNvPr id="16" name="Footer Placeholder 4"/>
          <p:cNvSpPr>
            <a:spLocks noGrp="1"/>
          </p:cNvSpPr>
          <p:nvPr>
            <p:ph type="ftr" sz="quarter" idx="11"/>
          </p:nvPr>
        </p:nvSpPr>
        <p:spPr>
          <a:xfrm>
            <a:off x="7565572" y="6459789"/>
            <a:ext cx="2623459" cy="365125"/>
          </a:xfrm>
        </p:spPr>
        <p:txBody>
          <a:bodyPr/>
          <a:lstStyle/>
          <a:p>
            <a:endParaRPr lang="en-US" dirty="0"/>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87835" y="292142"/>
            <a:ext cx="1834523" cy="706611"/>
          </a:xfrm>
          <a:prstGeom prst="rect">
            <a:avLst/>
          </a:prstGeom>
        </p:spPr>
      </p:pic>
      <p:sp>
        <p:nvSpPr>
          <p:cNvPr id="19" name="Rectangle 18"/>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userDrawn="1"/>
        </p:nvSpPr>
        <p:spPr>
          <a:xfrm>
            <a:off x="789245" y="2915627"/>
            <a:ext cx="2037083" cy="905163"/>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2865811" y="2915627"/>
            <a:ext cx="1345972" cy="905163"/>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4251265" y="2915627"/>
            <a:ext cx="3314307" cy="905163"/>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0" name="Picture 29"/>
          <p:cNvPicPr>
            <a:picLocks/>
          </p:cNvPicPr>
          <p:nvPr userDrawn="1"/>
        </p:nvPicPr>
        <p:blipFill>
          <a:blip r:embed="rId7" cstate="email">
            <a:extLst>
              <a:ext uri="{28A0092B-C50C-407E-A947-70E740481C1C}">
                <a14:useLocalDpi xmlns:a14="http://schemas.microsoft.com/office/drawing/2010/main"/>
              </a:ext>
            </a:extLst>
          </a:blip>
          <a:stretch>
            <a:fillRect/>
          </a:stretch>
        </p:blipFill>
        <p:spPr>
          <a:xfrm>
            <a:off x="789245" y="5673785"/>
            <a:ext cx="9399784" cy="36576"/>
          </a:xfrm>
          <a:prstGeom prst="rect">
            <a:avLst/>
          </a:prstGeom>
        </p:spPr>
      </p:pic>
      <p:pic>
        <p:nvPicPr>
          <p:cNvPr id="25" name="Picture 24"/>
          <p:cNvPicPr>
            <a:picLocks noChangeAspect="1"/>
          </p:cNvPicPr>
          <p:nvPr userDrawn="1"/>
        </p:nvPicPr>
        <p:blipFill>
          <a:blip r:embed="rId8"/>
          <a:stretch>
            <a:fillRect/>
          </a:stretch>
        </p:blipFill>
        <p:spPr>
          <a:xfrm>
            <a:off x="11336794" y="5627023"/>
            <a:ext cx="564475" cy="163560"/>
          </a:xfrm>
          <a:prstGeom prst="rect">
            <a:avLst/>
          </a:prstGeom>
        </p:spPr>
      </p:pic>
      <p:pic>
        <p:nvPicPr>
          <p:cNvPr id="26" name="Picture 25"/>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399371" y="5595527"/>
            <a:ext cx="776320" cy="194889"/>
          </a:xfrm>
          <a:prstGeom prst="rect">
            <a:avLst/>
          </a:prstGeom>
        </p:spPr>
      </p:pic>
      <p:sp>
        <p:nvSpPr>
          <p:cNvPr id="28" name="TextBox 27"/>
          <p:cNvSpPr txBox="1"/>
          <p:nvPr userDrawn="1"/>
        </p:nvSpPr>
        <p:spPr>
          <a:xfrm>
            <a:off x="10280342" y="5912353"/>
            <a:ext cx="1832472" cy="738664"/>
          </a:xfrm>
          <a:prstGeom prst="rect">
            <a:avLst/>
          </a:prstGeom>
          <a:noFill/>
        </p:spPr>
        <p:txBody>
          <a:bodyPr wrap="square" rtlCol="0">
            <a:spAutoFit/>
          </a:bodyPr>
          <a:lstStyle/>
          <a:p>
            <a:pPr algn="ctr"/>
            <a:r>
              <a:rPr lang="en-US" sz="600" b="0" i="0" kern="1200" dirty="0">
                <a:solidFill>
                  <a:schemeClr val="tx1"/>
                </a:solidFill>
                <a:effectLst/>
                <a:latin typeface="+mn-lt"/>
                <a:ea typeface="+mn-ea"/>
                <a:cs typeface="+mn-cs"/>
              </a:rPr>
              <a:t>Sandia National Laboratories is a </a:t>
            </a:r>
            <a:r>
              <a:rPr lang="en-US" sz="600" b="0" i="0" kern="1200" dirty="0" err="1">
                <a:solidFill>
                  <a:schemeClr val="tx1"/>
                </a:solidFill>
                <a:effectLst/>
                <a:latin typeface="+mn-lt"/>
                <a:ea typeface="+mn-ea"/>
                <a:cs typeface="+mn-cs"/>
              </a:rPr>
              <a:t>multimission</a:t>
            </a:r>
            <a:r>
              <a:rPr lang="en-US" sz="600" b="0" i="0" kern="1200" dirty="0">
                <a:solidFill>
                  <a:schemeClr val="tx1"/>
                </a:solidFill>
                <a:effectLst/>
                <a:latin typeface="+mn-lt"/>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00" dirty="0">
              <a:solidFill>
                <a:schemeClr val="tx1"/>
              </a:solidFill>
            </a:endParaRPr>
          </a:p>
        </p:txBody>
      </p:sp>
      <p:sp>
        <p:nvSpPr>
          <p:cNvPr id="3" name="Text Placeholder 2"/>
          <p:cNvSpPr>
            <a:spLocks noGrp="1"/>
          </p:cNvSpPr>
          <p:nvPr>
            <p:ph type="body" sz="quarter" idx="12" hasCustomPrompt="1"/>
          </p:nvPr>
        </p:nvSpPr>
        <p:spPr>
          <a:xfrm>
            <a:off x="700410" y="4286250"/>
            <a:ext cx="6261331" cy="971750"/>
          </a:xfrm>
        </p:spPr>
        <p:txBody>
          <a:bodyPr anchor="ctr" anchorCtr="0">
            <a:noAutofit/>
          </a:bodyPr>
          <a:lstStyle>
            <a:lvl1pPr>
              <a:defRPr sz="2000" b="0" i="1" spc="200" baseline="0">
                <a:solidFill>
                  <a:schemeClr val="accent6"/>
                </a:solidFill>
                <a:latin typeface="Gill Sans MT" charset="0"/>
                <a:ea typeface="Gill Sans MT" charset="0"/>
                <a:cs typeface="Gill Sans MT" charset="0"/>
              </a:defRPr>
            </a:lvl1pPr>
          </a:lstStyle>
          <a:p>
            <a:pPr lvl="0"/>
            <a:r>
              <a:rPr lang="en-US" dirty="0"/>
              <a:t>CLICK TO EDIT MASTER TEXT STYLES</a:t>
            </a:r>
          </a:p>
        </p:txBody>
      </p:sp>
    </p:spTree>
    <p:extLst>
      <p:ext uri="{BB962C8B-B14F-4D97-AF65-F5344CB8AC3E}">
        <p14:creationId xmlns:p14="http://schemas.microsoft.com/office/powerpoint/2010/main" val="48094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NM Section Title Whit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email">
            <a:alphaModFix amt="33000"/>
            <a:extLst>
              <a:ext uri="{28A0092B-C50C-407E-A947-70E740481C1C}">
                <a14:useLocalDpi xmlns:a14="http://schemas.microsoft.com/office/drawing/2010/main"/>
              </a:ext>
            </a:extLst>
          </a:blip>
          <a:srcRect/>
          <a:stretch/>
        </p:blipFill>
        <p:spPr>
          <a:xfrm>
            <a:off x="0" y="4"/>
            <a:ext cx="12192000" cy="8747085"/>
          </a:xfrm>
          <a:prstGeom prst="rect">
            <a:avLst/>
          </a:prstGeom>
        </p:spPr>
      </p:pic>
      <p:pic>
        <p:nvPicPr>
          <p:cNvPr id="15" name="Picture 14"/>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1" y="4"/>
            <a:ext cx="4038961" cy="8747085"/>
          </a:xfrm>
          <a:prstGeom prst="rect">
            <a:avLst/>
          </a:prstGeom>
        </p:spPr>
      </p:pic>
      <p:sp>
        <p:nvSpPr>
          <p:cNvPr id="10" name="Rectangle 9"/>
          <p:cNvSpPr/>
          <p:nvPr userDrawn="1"/>
        </p:nvSpPr>
        <p:spPr>
          <a:xfrm>
            <a:off x="1" y="3112603"/>
            <a:ext cx="12192000" cy="16952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1"/>
          <p:cNvSpPr>
            <a:spLocks noGrp="1"/>
          </p:cNvSpPr>
          <p:nvPr>
            <p:ph type="ctrTitle" hasCustomPrompt="1"/>
          </p:nvPr>
        </p:nvSpPr>
        <p:spPr>
          <a:xfrm>
            <a:off x="4130694" y="3112607"/>
            <a:ext cx="6190211" cy="1690255"/>
          </a:xfrm>
        </p:spPr>
        <p:txBody>
          <a:bodyPr anchor="ctr">
            <a:normAutofit/>
          </a:bodyPr>
          <a:lstStyle>
            <a:lvl1pPr algn="l">
              <a:lnSpc>
                <a:spcPts val="3700"/>
              </a:lnSpc>
              <a:defRPr sz="3600" spc="31" baseline="0">
                <a:solidFill>
                  <a:schemeClr val="bg1"/>
                </a:solidFill>
                <a:latin typeface="Gill Sans MT" charset="0"/>
                <a:ea typeface="Gill Sans MT" charset="0"/>
                <a:cs typeface="Gill Sans MT" charset="0"/>
              </a:defRPr>
            </a:lvl1pPr>
          </a:lstStyle>
          <a:p>
            <a:r>
              <a:rPr lang="en-US" dirty="0"/>
              <a:t>CLICK TO EDIT MASTER TITLE STYLE</a:t>
            </a:r>
          </a:p>
        </p:txBody>
      </p:sp>
      <p:sp>
        <p:nvSpPr>
          <p:cNvPr id="3" name="Subtitle 2"/>
          <p:cNvSpPr>
            <a:spLocks noGrp="1"/>
          </p:cNvSpPr>
          <p:nvPr>
            <p:ph type="subTitle" idx="1" hasCustomPrompt="1"/>
          </p:nvPr>
        </p:nvSpPr>
        <p:spPr>
          <a:xfrm>
            <a:off x="4130696" y="5064546"/>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64951" y="6599583"/>
            <a:ext cx="724296" cy="254206"/>
          </a:xfrm>
        </p:spPr>
        <p:txBody>
          <a:bodyPr/>
          <a:lstStyle>
            <a:lvl1pPr>
              <a:defRPr>
                <a:solidFill>
                  <a:schemeClr val="tx1"/>
                </a:solidFill>
              </a:defRPr>
            </a:lvl1pPr>
          </a:lstStyle>
          <a:p>
            <a:fld id="{F3D0FB7A-0984-5F42-9BF9-4F16409CEBE3}" type="datetime1">
              <a:rPr lang="en-US" smtClean="0"/>
              <a:t>7/11/23</a:t>
            </a:fld>
            <a:endParaRPr lang="en-US" dirty="0"/>
          </a:p>
        </p:txBody>
      </p:sp>
      <p:sp>
        <p:nvSpPr>
          <p:cNvPr id="5" name="Footer Placeholder 4"/>
          <p:cNvSpPr>
            <a:spLocks noGrp="1"/>
          </p:cNvSpPr>
          <p:nvPr>
            <p:ph type="ftr" sz="quarter" idx="11"/>
          </p:nvPr>
        </p:nvSpPr>
        <p:spPr>
          <a:xfrm>
            <a:off x="4038960" y="6599583"/>
            <a:ext cx="2512064" cy="254206"/>
          </a:xfr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a:off x="-511125" y="6459788"/>
            <a:ext cx="419397" cy="365125"/>
          </a:xfrm>
        </p:spPr>
        <p:txBody>
          <a:bodyPr/>
          <a:lstStyle/>
          <a:p>
            <a:fld id="{4FAB73BC-B049-4115-A692-8D63A059BFB8}" type="slidenum">
              <a:rPr lang="en-US" dirty="0"/>
              <a:t>‹#›</a:t>
            </a:fld>
            <a:endParaRPr lang="en-US" dirty="0"/>
          </a:p>
        </p:txBody>
      </p:sp>
      <p:sp>
        <p:nvSpPr>
          <p:cNvPr id="14" name="Rectangle 13"/>
          <p:cNvSpPr/>
          <p:nvPr userDrawn="1"/>
        </p:nvSpPr>
        <p:spPr>
          <a:xfrm>
            <a:off x="1" y="3112607"/>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pic>
        <p:nvPicPr>
          <p:cNvPr id="7" name="Picture 6"/>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4038960" y="4893378"/>
            <a:ext cx="8153043" cy="63637"/>
          </a:xfrm>
          <a:prstGeom prst="rect">
            <a:avLst/>
          </a:prstGeom>
        </p:spPr>
      </p:pic>
    </p:spTree>
    <p:extLst>
      <p:ext uri="{BB962C8B-B14F-4D97-AF65-F5344CB8AC3E}">
        <p14:creationId xmlns:p14="http://schemas.microsoft.com/office/powerpoint/2010/main" val="376244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DF9367-8E19-584D-AFFE-3EFBBA0295C7}" type="datetime1">
              <a:rPr lang="en-US" smtClean="0"/>
              <a:t>7/11/23</a:t>
            </a:fld>
            <a:endParaRPr lang="en-US" dirty="0"/>
          </a:p>
        </p:txBody>
      </p:sp>
      <p:sp>
        <p:nvSpPr>
          <p:cNvPr id="5" name="Footer Placeholder 4"/>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66748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Double Contn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835B1B-1234-434F-BA64-2F5E81CEE720}" type="datetime1">
              <a:rPr lang="en-US" smtClean="0"/>
              <a:t>7/11/23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Content Placeholder 6"/>
          <p:cNvSpPr>
            <a:spLocks noGrp="1"/>
          </p:cNvSpPr>
          <p:nvPr>
            <p:ph sz="quarter" idx="13"/>
          </p:nvPr>
        </p:nvSpPr>
        <p:spPr>
          <a:xfrm>
            <a:off x="720725" y="1125414"/>
            <a:ext cx="4934487" cy="4888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5887330" y="1125414"/>
            <a:ext cx="4891718" cy="4888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814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20648" y="240503"/>
            <a:ext cx="10058400" cy="570225"/>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720648" y="1429233"/>
            <a:ext cx="10058400" cy="343363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rgbClr val="FFFFFF"/>
                </a:solidFill>
              </a:defRPr>
            </a:lvl1pPr>
          </a:lstStyle>
          <a:p>
            <a:fld id="{E30A8737-9ED8-534E-AB64-824F3EF1F57B}" type="datetime1">
              <a:rPr lang="en-US" smtClean="0"/>
              <a:t>7/11/23</a:t>
            </a:fld>
            <a:endParaRPr lang="en-US" dirty="0"/>
          </a:p>
        </p:txBody>
      </p:sp>
      <p:sp>
        <p:nvSpPr>
          <p:cNvPr id="5"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FFFFFF"/>
                </a:solidFill>
              </a:defRPr>
            </a:lvl1pPr>
          </a:lstStyle>
          <a:p>
            <a:fld id="{4FAB73BC-B049-4115-A692-8D63A059BFB8}" type="slidenum">
              <a:rPr lang="en-US" smtClean="0"/>
              <a:pPr/>
              <a:t>‹#›</a:t>
            </a:fld>
            <a:endParaRPr lang="en-US" dirty="0"/>
          </a:p>
        </p:txBody>
      </p:sp>
      <p:sp>
        <p:nvSpPr>
          <p:cNvPr id="12" name="Rectangle 11"/>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8"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68" r:id="rId2"/>
    <p:sldLayoutId id="2147483655" r:id="rId3"/>
    <p:sldLayoutId id="2147483662" r:id="rId4"/>
    <p:sldLayoutId id="214748366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400" b="0" i="0" kern="1200" spc="100" baseline="0">
          <a:solidFill>
            <a:schemeClr val="bg1"/>
          </a:solidFill>
          <a:latin typeface="Gill Sans MT" charset="0"/>
          <a:ea typeface="Gill Sans MT" charset="0"/>
          <a:cs typeface="Gill Sans MT" charset="0"/>
        </a:defRPr>
      </a:lvl1pPr>
    </p:titleStyle>
    <p:body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1"/>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1"/>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20648" y="359772"/>
            <a:ext cx="10058400" cy="570225"/>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720648" y="1429233"/>
            <a:ext cx="10058400" cy="343363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51" y="6599583"/>
            <a:ext cx="2472271" cy="251458"/>
          </a:xfrm>
          <a:prstGeom prst="rect">
            <a:avLst/>
          </a:prstGeom>
        </p:spPr>
        <p:txBody>
          <a:bodyPr vert="horz" lIns="91440" tIns="45720" rIns="91440" bIns="45720" rtlCol="0" anchor="ctr"/>
          <a:lstStyle>
            <a:lvl1pPr algn="l">
              <a:defRPr sz="900">
                <a:solidFill>
                  <a:schemeClr val="bg2">
                    <a:lumMod val="25000"/>
                  </a:schemeClr>
                </a:solidFill>
                <a:latin typeface="Gill Sans MT" charset="0"/>
                <a:ea typeface="Gill Sans MT" charset="0"/>
                <a:cs typeface="Gill Sans MT" charset="0"/>
              </a:defRPr>
            </a:lvl1pPr>
          </a:lstStyle>
          <a:p>
            <a:fld id="{51B0C17D-9FEF-794A-8300-E98122063809}" type="datetime1">
              <a:rPr lang="en-US" smtClean="0"/>
              <a:t>7/11/23</a:t>
            </a:fld>
            <a:endParaRPr lang="en-US" dirty="0"/>
          </a:p>
        </p:txBody>
      </p:sp>
      <p:sp>
        <p:nvSpPr>
          <p:cNvPr id="5" name="Footer Placeholder 4"/>
          <p:cNvSpPr>
            <a:spLocks noGrp="1"/>
          </p:cNvSpPr>
          <p:nvPr>
            <p:ph type="ftr" sz="quarter" idx="3"/>
          </p:nvPr>
        </p:nvSpPr>
        <p:spPr>
          <a:xfrm>
            <a:off x="3686187" y="6599583"/>
            <a:ext cx="4822804" cy="251458"/>
          </a:xfrm>
          <a:prstGeom prst="rect">
            <a:avLst/>
          </a:prstGeom>
        </p:spPr>
        <p:txBody>
          <a:bodyPr vert="horz" lIns="91440" tIns="45720" rIns="91440" bIns="45720" rtlCol="0" anchor="ctr"/>
          <a:lstStyle>
            <a:lvl1pPr algn="ctr">
              <a:defRPr sz="900" cap="all" baseline="0">
                <a:solidFill>
                  <a:schemeClr val="tx1"/>
                </a:solidFill>
                <a:latin typeface="Gill Sans MT" charset="0"/>
                <a:ea typeface="Gill Sans MT" charset="0"/>
                <a:cs typeface="Gill Sans MT" charset="0"/>
              </a:defRPr>
            </a:lvl1pPr>
          </a:lstStyle>
          <a:p>
            <a:endParaRPr lang="en-US" dirty="0"/>
          </a:p>
        </p:txBody>
      </p:sp>
      <p:sp>
        <p:nvSpPr>
          <p:cNvPr id="6" name="Slide Number Placeholder 5"/>
          <p:cNvSpPr>
            <a:spLocks noGrp="1"/>
          </p:cNvSpPr>
          <p:nvPr>
            <p:ph type="sldNum" sz="quarter" idx="4"/>
          </p:nvPr>
        </p:nvSpPr>
        <p:spPr>
          <a:xfrm>
            <a:off x="64951" y="437652"/>
            <a:ext cx="419397" cy="365125"/>
          </a:xfrm>
          <a:prstGeom prst="rect">
            <a:avLst/>
          </a:prstGeom>
        </p:spPr>
        <p:txBody>
          <a:bodyPr vert="horz" lIns="91440" tIns="45720" rIns="91440" bIns="45720" rtlCol="0" anchor="ctr"/>
          <a:lstStyle>
            <a:lvl1pPr algn="r">
              <a:defRPr sz="1400">
                <a:solidFill>
                  <a:schemeClr val="bg2">
                    <a:lumMod val="25000"/>
                  </a:schemeClr>
                </a:solidFill>
              </a:defRPr>
            </a:lvl1pPr>
          </a:lstStyle>
          <a:p>
            <a:fld id="{4FAB73BC-B049-4115-A692-8D63A059BFB8}" type="slidenum">
              <a:rPr lang="en-US" smtClean="0"/>
              <a:pPr/>
              <a:t>‹#›</a:t>
            </a:fld>
            <a:endParaRPr lang="en-US" dirty="0"/>
          </a:p>
        </p:txBody>
      </p:sp>
      <p:sp>
        <p:nvSpPr>
          <p:cNvPr id="12" name="Rectangle 11"/>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p:cNvPicPr>
            <a:picLocks/>
          </p:cNvPicPr>
          <p:nvPr userDrawn="1"/>
        </p:nvPicPr>
        <p:blipFill rotWithShape="1">
          <a:blip r:embed="rId8"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pic>
        <p:nvPicPr>
          <p:cNvPr id="11" name="Picture 10"/>
          <p:cNvPicPr>
            <a:picLocks noChangeAspect="1"/>
          </p:cNvPicPr>
          <p:nvPr userDrawn="1"/>
        </p:nvPicPr>
        <p:blipFill rotWithShape="1">
          <a:blip r:embed="rId9">
            <a:extLst>
              <a:ext uri="{28A0092B-C50C-407E-A947-70E740481C1C}">
                <a14:useLocalDpi xmlns:a14="http://schemas.microsoft.com/office/drawing/2010/main" val="0"/>
              </a:ext>
            </a:extLst>
          </a:blip>
          <a:srcRect r="60257"/>
          <a:stretch/>
        </p:blipFill>
        <p:spPr>
          <a:xfrm>
            <a:off x="11589482" y="380825"/>
            <a:ext cx="259618" cy="251610"/>
          </a:xfrm>
          <a:prstGeom prst="rect">
            <a:avLst/>
          </a:prstGeom>
          <a:noFill/>
          <a:ln>
            <a:noFill/>
          </a:ln>
        </p:spPr>
      </p:pic>
    </p:spTree>
    <p:extLst>
      <p:ext uri="{BB962C8B-B14F-4D97-AF65-F5344CB8AC3E}">
        <p14:creationId xmlns:p14="http://schemas.microsoft.com/office/powerpoint/2010/main" val="262395920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p:titleStyle>
    <p:body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2">
              <a:lumMod val="25000"/>
            </a:schemeClr>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slideLayout" Target="../slideLayouts/slideLayout4.xml"/><Relationship Id="rId7" Type="http://schemas.openxmlformats.org/officeDocument/2006/relationships/image" Target="../media/image31.em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emf"/><Relationship Id="rId11" Type="http://schemas.openxmlformats.org/officeDocument/2006/relationships/image" Target="../media/image19.png"/><Relationship Id="rId5" Type="http://schemas.openxmlformats.org/officeDocument/2006/relationships/image" Target="../media/image29.emf"/><Relationship Id="rId10" Type="http://schemas.openxmlformats.org/officeDocument/2006/relationships/image" Target="../media/image34.emf"/><Relationship Id="rId4" Type="http://schemas.openxmlformats.org/officeDocument/2006/relationships/notesSlide" Target="../notesSlides/notesSlide12.xml"/><Relationship Id="rId9"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png"/><Relationship Id="rId5" Type="http://schemas.openxmlformats.org/officeDocument/2006/relationships/image" Target="../media/image35.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6.png"/><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png"/><Relationship Id="rId5" Type="http://schemas.openxmlformats.org/officeDocument/2006/relationships/image" Target="../media/image3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png"/><Relationship Id="rId5" Type="http://schemas.openxmlformats.org/officeDocument/2006/relationships/image" Target="../media/image3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9.png"/><Relationship Id="rId5" Type="http://schemas.openxmlformats.org/officeDocument/2006/relationships/image" Target="../media/image4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9.png"/><Relationship Id="rId5" Type="http://schemas.openxmlformats.org/officeDocument/2006/relationships/image" Target="../media/image41.e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9.png"/><Relationship Id="rId5" Type="http://schemas.openxmlformats.org/officeDocument/2006/relationships/image" Target="../media/image4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9.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9.png"/><Relationship Id="rId5" Type="http://schemas.openxmlformats.org/officeDocument/2006/relationships/image" Target="../media/image4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9.png"/><Relationship Id="rId5" Type="http://schemas.openxmlformats.org/officeDocument/2006/relationships/image" Target="../media/image4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9.png"/><Relationship Id="rId5" Type="http://schemas.openxmlformats.org/officeDocument/2006/relationships/image" Target="../media/image4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9.png"/><Relationship Id="rId5" Type="http://schemas.openxmlformats.org/officeDocument/2006/relationships/image" Target="../media/image4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9.png"/><Relationship Id="rId5" Type="http://schemas.openxmlformats.org/officeDocument/2006/relationships/image" Target="../media/image4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9.png"/><Relationship Id="rId5" Type="http://schemas.openxmlformats.org/officeDocument/2006/relationships/image" Target="../media/image4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9.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image" Target="../media/image2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6.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40080" y="1228439"/>
            <a:ext cx="6766560" cy="1690255"/>
          </a:xfrm>
        </p:spPr>
        <p:txBody>
          <a:bodyPr>
            <a:noAutofit/>
          </a:bodyPr>
          <a:lstStyle/>
          <a:p>
            <a:r>
              <a:rPr lang="en-US" sz="2800" dirty="0"/>
              <a:t>Artificial Intelligence and Machine Learning Support for Probabilistic Fracture Mechanics Analysis</a:t>
            </a:r>
          </a:p>
        </p:txBody>
      </p:sp>
      <p:sp>
        <p:nvSpPr>
          <p:cNvPr id="2" name="TextBox 1">
            <a:extLst>
              <a:ext uri="{FF2B5EF4-FFF2-40B4-BE49-F238E27FC236}">
                <a16:creationId xmlns:a16="http://schemas.microsoft.com/office/drawing/2014/main" id="{889129D2-E21D-4B15-AAC4-287BE04EC8F3}"/>
              </a:ext>
            </a:extLst>
          </p:cNvPr>
          <p:cNvSpPr txBox="1"/>
          <p:nvPr/>
        </p:nvSpPr>
        <p:spPr>
          <a:xfrm>
            <a:off x="687680" y="3880971"/>
            <a:ext cx="6858000" cy="2031325"/>
          </a:xfrm>
          <a:prstGeom prst="rect">
            <a:avLst/>
          </a:prstGeom>
          <a:noFill/>
        </p:spPr>
        <p:txBody>
          <a:bodyPr wrap="square" rtlCol="0">
            <a:spAutoFit/>
          </a:bodyPr>
          <a:lstStyle/>
          <a:p>
            <a:r>
              <a:rPr lang="en-US" dirty="0"/>
              <a:t>Stephen J. Verzi, Joseph P. </a:t>
            </a:r>
            <a:r>
              <a:rPr lang="en-US" dirty="0" err="1"/>
              <a:t>Lubars</a:t>
            </a:r>
            <a:r>
              <a:rPr lang="en-US" dirty="0"/>
              <a:t>,</a:t>
            </a:r>
          </a:p>
          <a:p>
            <a:r>
              <a:rPr lang="en-US" dirty="0" err="1"/>
              <a:t>Satyanadh</a:t>
            </a:r>
            <a:r>
              <a:rPr lang="en-US" dirty="0"/>
              <a:t> </a:t>
            </a:r>
            <a:r>
              <a:rPr lang="en-US" dirty="0" err="1"/>
              <a:t>Gundimada</a:t>
            </a:r>
            <a:r>
              <a:rPr lang="en-US" dirty="0"/>
              <a:t>, Michael J. Starr</a:t>
            </a:r>
          </a:p>
          <a:p>
            <a:endParaRPr lang="en-US" dirty="0"/>
          </a:p>
          <a:p>
            <a:r>
              <a:rPr lang="en-US" dirty="0"/>
              <a:t>Matthew </a:t>
            </a:r>
            <a:r>
              <a:rPr lang="en-US" dirty="0" err="1"/>
              <a:t>Homiack</a:t>
            </a:r>
            <a:r>
              <a:rPr lang="en-US" dirty="0"/>
              <a:t>, Raj Iyengar</a:t>
            </a:r>
          </a:p>
          <a:p>
            <a:endParaRPr lang="en-US" dirty="0"/>
          </a:p>
          <a:p>
            <a:r>
              <a:rPr lang="en-US" dirty="0"/>
              <a:t>Machine Learning / Deep Learning Workshop July 17-20, 2023</a:t>
            </a:r>
          </a:p>
          <a:p>
            <a:endParaRPr lang="en-US" dirty="0"/>
          </a:p>
        </p:txBody>
      </p:sp>
      <p:sp>
        <p:nvSpPr>
          <p:cNvPr id="5" name="TextBox 4">
            <a:extLst>
              <a:ext uri="{FF2B5EF4-FFF2-40B4-BE49-F238E27FC236}">
                <a16:creationId xmlns:a16="http://schemas.microsoft.com/office/drawing/2014/main" id="{928017A2-9257-9047-8CEB-294B4DF53FED}"/>
              </a:ext>
            </a:extLst>
          </p:cNvPr>
          <p:cNvSpPr txBox="1"/>
          <p:nvPr/>
        </p:nvSpPr>
        <p:spPr>
          <a:xfrm>
            <a:off x="10342583" y="152400"/>
            <a:ext cx="1768433" cy="307777"/>
          </a:xfrm>
          <a:prstGeom prst="rect">
            <a:avLst/>
          </a:prstGeom>
          <a:noFill/>
        </p:spPr>
        <p:txBody>
          <a:bodyPr wrap="none" rtlCol="0">
            <a:spAutoFit/>
          </a:bodyPr>
          <a:lstStyle/>
          <a:p>
            <a:r>
              <a:rPr lang="en-US" sz="1400" dirty="0"/>
              <a:t>SAND2023-06170PE</a:t>
            </a:r>
          </a:p>
        </p:txBody>
      </p:sp>
      <p:pic>
        <p:nvPicPr>
          <p:cNvPr id="6" name="Picture 5">
            <a:extLst>
              <a:ext uri="{FF2B5EF4-FFF2-40B4-BE49-F238E27FC236}">
                <a16:creationId xmlns:a16="http://schemas.microsoft.com/office/drawing/2014/main" id="{7D11177D-5EF0-02E3-656D-41844EC31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252" t="17778" r="31112" b="24444"/>
          <a:stretch/>
        </p:blipFill>
        <p:spPr>
          <a:xfrm>
            <a:off x="7961453" y="3234400"/>
            <a:ext cx="1857392" cy="2146319"/>
          </a:xfrm>
          <a:prstGeom prst="rect">
            <a:avLst/>
          </a:prstGeom>
        </p:spPr>
      </p:pic>
      <p:sp>
        <p:nvSpPr>
          <p:cNvPr id="7" name="TextBox 6">
            <a:extLst>
              <a:ext uri="{FF2B5EF4-FFF2-40B4-BE49-F238E27FC236}">
                <a16:creationId xmlns:a16="http://schemas.microsoft.com/office/drawing/2014/main" id="{4419A3C6-1027-ADCB-E15A-4D2D49637341}"/>
              </a:ext>
            </a:extLst>
          </p:cNvPr>
          <p:cNvSpPr txBox="1"/>
          <p:nvPr/>
        </p:nvSpPr>
        <p:spPr>
          <a:xfrm>
            <a:off x="4653548" y="3869396"/>
            <a:ext cx="2891212" cy="1169551"/>
          </a:xfrm>
          <a:prstGeom prst="rect">
            <a:avLst/>
          </a:prstGeom>
          <a:noFill/>
        </p:spPr>
        <p:txBody>
          <a:bodyPr wrap="square" rtlCol="0">
            <a:spAutoFit/>
          </a:bodyPr>
          <a:lstStyle/>
          <a:p>
            <a:pPr algn="r"/>
            <a:endParaRPr lang="en-US" sz="1100" dirty="0"/>
          </a:p>
          <a:p>
            <a:pPr algn="r"/>
            <a:r>
              <a:rPr lang="en-US" sz="1300" dirty="0"/>
              <a:t>Sandia National Laboratories</a:t>
            </a:r>
          </a:p>
          <a:p>
            <a:pPr algn="r"/>
            <a:endParaRPr lang="en-US" sz="1100" dirty="0"/>
          </a:p>
          <a:p>
            <a:pPr algn="r"/>
            <a:endParaRPr lang="en-US" sz="1100" dirty="0"/>
          </a:p>
          <a:p>
            <a:pPr algn="r"/>
            <a:endParaRPr lang="en-US" sz="1100" dirty="0"/>
          </a:p>
          <a:p>
            <a:pPr algn="r"/>
            <a:r>
              <a:rPr lang="en-US" sz="1300" dirty="0"/>
              <a:t>U.S. Nuclear Regulatory Commission</a:t>
            </a:r>
          </a:p>
        </p:txBody>
      </p:sp>
      <p:sp>
        <p:nvSpPr>
          <p:cNvPr id="10" name="TextBox 9">
            <a:extLst>
              <a:ext uri="{FF2B5EF4-FFF2-40B4-BE49-F238E27FC236}">
                <a16:creationId xmlns:a16="http://schemas.microsoft.com/office/drawing/2014/main" id="{06DA04B3-0177-18E3-2D29-031E9473B6D5}"/>
              </a:ext>
            </a:extLst>
          </p:cNvPr>
          <p:cNvSpPr txBox="1"/>
          <p:nvPr/>
        </p:nvSpPr>
        <p:spPr>
          <a:xfrm>
            <a:off x="2082185" y="5758071"/>
            <a:ext cx="5462575" cy="1061829"/>
          </a:xfrm>
          <a:prstGeom prst="rect">
            <a:avLst/>
          </a:prstGeom>
          <a:noFill/>
        </p:spPr>
        <p:txBody>
          <a:bodyPr wrap="square" rtlCol="0">
            <a:spAutoFit/>
          </a:bodyPr>
          <a:lstStyle/>
          <a:p>
            <a:pPr algn="just"/>
            <a:r>
              <a:rPr lang="en-US" sz="900" dirty="0"/>
              <a:t>This presentation was prepared as an account of work sponsored by an agency of the U.S. Government. Neither the U.S. Government nor any agency thereof, nor any of their employees, makes any warranty, expressed or implied, or assumes any legal liability or responsibility for any third party’s use, or the results of such use, of any information, apparatus, product, or process disclosed in this report, or represents that its use by such third party would not infringe privately owned rights. The views expressed in this presentation are not necessarily those of the U.S. Nuclear Regulatory Commission.</a:t>
            </a:r>
          </a:p>
        </p:txBody>
      </p:sp>
      <p:pic>
        <p:nvPicPr>
          <p:cNvPr id="111" name="Audio 110">
            <a:extLst>
              <a:ext uri="{FF2B5EF4-FFF2-40B4-BE49-F238E27FC236}">
                <a16:creationId xmlns:a16="http://schemas.microsoft.com/office/drawing/2014/main" id="{E4F8C8A0-3DE0-8002-AAED-0BD307D280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62997386"/>
      </p:ext>
    </p:extLst>
  </p:cSld>
  <p:clrMapOvr>
    <a:masterClrMapping/>
  </p:clrMapOvr>
  <mc:AlternateContent xmlns:mc="http://schemas.openxmlformats.org/markup-compatibility/2006" xmlns:p14="http://schemas.microsoft.com/office/powerpoint/2010/main">
    <mc:Choice Requires="p14">
      <p:transition spd="med" p14:dur="700" advTm="17877">
        <p:fade/>
      </p:transition>
    </mc:Choice>
    <mc:Fallback xmlns="">
      <p:transition spd="med" advTm="178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Using Random Forest Regressor</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10</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097280"/>
            <a:ext cx="9722498" cy="483979"/>
          </a:xfrm>
          <a:prstGeom prst="rect">
            <a:avLst/>
          </a:prstGeom>
          <a:noFill/>
        </p:spPr>
        <p:txBody>
          <a:bodyPr wrap="square" rtlCol="0" anchor="t">
            <a:spAutoFit/>
          </a:bodyPr>
          <a:lstStyle/>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Multi-variate output set (6) given input set (65) w/ 2000 samples</a:t>
            </a:r>
          </a:p>
        </p:txBody>
      </p:sp>
      <p:graphicFrame>
        <p:nvGraphicFramePr>
          <p:cNvPr id="8" name="Table 8">
            <a:extLst>
              <a:ext uri="{FF2B5EF4-FFF2-40B4-BE49-F238E27FC236}">
                <a16:creationId xmlns:a16="http://schemas.microsoft.com/office/drawing/2014/main" id="{9B028ACD-2DBA-CCDF-8DC9-DA6FC69D68C6}"/>
              </a:ext>
            </a:extLst>
          </p:cNvPr>
          <p:cNvGraphicFramePr>
            <a:graphicFrameLocks noGrp="1"/>
          </p:cNvGraphicFramePr>
          <p:nvPr/>
        </p:nvGraphicFramePr>
        <p:xfrm>
          <a:off x="1031966" y="1703514"/>
          <a:ext cx="10241280" cy="4617720"/>
        </p:xfrm>
        <a:graphic>
          <a:graphicData uri="http://schemas.openxmlformats.org/drawingml/2006/table">
            <a:tbl>
              <a:tblPr firstRow="1" bandRow="1">
                <a:tableStyleId>{5C22544A-7EE6-4342-B048-85BDC9FD1C3A}</a:tableStyleId>
              </a:tblPr>
              <a:tblGrid>
                <a:gridCol w="7268115">
                  <a:extLst>
                    <a:ext uri="{9D8B030D-6E8A-4147-A177-3AD203B41FA5}">
                      <a16:colId xmlns:a16="http://schemas.microsoft.com/office/drawing/2014/main" val="2253655792"/>
                    </a:ext>
                  </a:extLst>
                </a:gridCol>
                <a:gridCol w="2973165">
                  <a:extLst>
                    <a:ext uri="{9D8B030D-6E8A-4147-A177-3AD203B41FA5}">
                      <a16:colId xmlns:a16="http://schemas.microsoft.com/office/drawing/2014/main" val="2084227937"/>
                    </a:ext>
                  </a:extLst>
                </a:gridCol>
              </a:tblGrid>
              <a:tr h="370840">
                <a:tc>
                  <a:txBody>
                    <a:bodyPr/>
                    <a:lstStyle/>
                    <a:p>
                      <a:r>
                        <a:rPr lang="en-US" dirty="0"/>
                        <a:t>Input Variable</a:t>
                      </a:r>
                    </a:p>
                  </a:txBody>
                  <a:tcPr/>
                </a:tc>
                <a:tc>
                  <a:txBody>
                    <a:bodyPr/>
                    <a:lstStyle/>
                    <a:p>
                      <a:pPr algn="l"/>
                      <a:r>
                        <a:rPr lang="en-US" dirty="0"/>
                        <a:t>Permutation Importance</a:t>
                      </a:r>
                    </a:p>
                  </a:txBody>
                  <a:tcPr/>
                </a:tc>
                <a:extLst>
                  <a:ext uri="{0D108BD9-81ED-4DB2-BD59-A6C34878D82A}">
                    <a16:rowId xmlns:a16="http://schemas.microsoft.com/office/drawing/2014/main" val="3067247279"/>
                  </a:ext>
                </a:extLst>
              </a:tr>
              <a:tr h="370840">
                <a:tc>
                  <a:txBody>
                    <a:bodyPr/>
                    <a:lstStyle/>
                    <a:p>
                      <a:r>
                        <a:rPr lang="en-US" dirty="0"/>
                        <a:t>WRS_axial_premitigation_pt01</a:t>
                      </a:r>
                    </a:p>
                  </a:txBody>
                  <a:tcPr/>
                </a:tc>
                <a:tc>
                  <a:txBody>
                    <a:bodyPr/>
                    <a:lstStyle/>
                    <a:p>
                      <a:pPr algn="r"/>
                      <a:r>
                        <a:rPr lang="en-US" dirty="0"/>
                        <a:t>0.9740</a:t>
                      </a:r>
                    </a:p>
                  </a:txBody>
                  <a:tcPr/>
                </a:tc>
                <a:extLst>
                  <a:ext uri="{0D108BD9-81ED-4DB2-BD59-A6C34878D82A}">
                    <a16:rowId xmlns:a16="http://schemas.microsoft.com/office/drawing/2014/main" val="1527623073"/>
                  </a:ext>
                </a:extLst>
              </a:tr>
              <a:tr h="370840">
                <a:tc>
                  <a:txBody>
                    <a:bodyPr/>
                    <a:lstStyle/>
                    <a:p>
                      <a:r>
                        <a:rPr lang="en-US" dirty="0"/>
                        <a:t>weld_material_PWSCC_growth_component_to_component_variability_factor_fcomp</a:t>
                      </a:r>
                    </a:p>
                  </a:txBody>
                  <a:tcPr/>
                </a:tc>
                <a:tc>
                  <a:txBody>
                    <a:bodyPr/>
                    <a:lstStyle/>
                    <a:p>
                      <a:pPr algn="r"/>
                      <a:r>
                        <a:rPr lang="en-US" dirty="0"/>
                        <a:t>0.2029</a:t>
                      </a:r>
                    </a:p>
                  </a:txBody>
                  <a:tcPr/>
                </a:tc>
                <a:extLst>
                  <a:ext uri="{0D108BD9-81ED-4DB2-BD59-A6C34878D82A}">
                    <a16:rowId xmlns:a16="http://schemas.microsoft.com/office/drawing/2014/main" val="3094167802"/>
                  </a:ext>
                </a:extLst>
              </a:tr>
              <a:tr h="370840">
                <a:tc>
                  <a:txBody>
                    <a:bodyPr/>
                    <a:lstStyle/>
                    <a:p>
                      <a:r>
                        <a:rPr lang="en-US" dirty="0"/>
                        <a:t>weld_material_PWSCC_growth_within_component_variability_factor_fflaw</a:t>
                      </a:r>
                    </a:p>
                  </a:txBody>
                  <a:tcPr/>
                </a:tc>
                <a:tc>
                  <a:txBody>
                    <a:bodyPr/>
                    <a:lstStyle/>
                    <a:p>
                      <a:pPr algn="r"/>
                      <a:r>
                        <a:rPr lang="en-US" dirty="0"/>
                        <a:t>0.1503</a:t>
                      </a:r>
                    </a:p>
                  </a:txBody>
                  <a:tcPr/>
                </a:tc>
                <a:extLst>
                  <a:ext uri="{0D108BD9-81ED-4DB2-BD59-A6C34878D82A}">
                    <a16:rowId xmlns:a16="http://schemas.microsoft.com/office/drawing/2014/main" val="2648350460"/>
                  </a:ext>
                </a:extLst>
              </a:tr>
              <a:tr h="370840">
                <a:tc>
                  <a:txBody>
                    <a:bodyPr/>
                    <a:lstStyle/>
                    <a:p>
                      <a:r>
                        <a:rPr lang="en-US" dirty="0"/>
                        <a:t>WRS_axial_premitigation_pt14</a:t>
                      </a:r>
                    </a:p>
                  </a:txBody>
                  <a:tcPr/>
                </a:tc>
                <a:tc>
                  <a:txBody>
                    <a:bodyPr/>
                    <a:lstStyle/>
                    <a:p>
                      <a:pPr algn="r"/>
                      <a:r>
                        <a:rPr lang="en-US" dirty="0"/>
                        <a:t>0.0301</a:t>
                      </a:r>
                    </a:p>
                  </a:txBody>
                  <a:tcPr/>
                </a:tc>
                <a:extLst>
                  <a:ext uri="{0D108BD9-81ED-4DB2-BD59-A6C34878D82A}">
                    <a16:rowId xmlns:a16="http://schemas.microsoft.com/office/drawing/2014/main" val="2109925450"/>
                  </a:ext>
                </a:extLst>
              </a:tr>
              <a:tr h="370840">
                <a:tc>
                  <a:txBody>
                    <a:bodyPr/>
                    <a:lstStyle/>
                    <a:p>
                      <a:r>
                        <a:rPr lang="en-US" dirty="0"/>
                        <a:t>WRS_axial_premitigation_pt26</a:t>
                      </a:r>
                    </a:p>
                  </a:txBody>
                  <a:tcPr/>
                </a:tc>
                <a:tc>
                  <a:txBody>
                    <a:bodyPr/>
                    <a:lstStyle/>
                    <a:p>
                      <a:pPr algn="r"/>
                      <a:r>
                        <a:rPr lang="en-US" dirty="0"/>
                        <a:t>0.0268</a:t>
                      </a:r>
                    </a:p>
                  </a:txBody>
                  <a:tcPr/>
                </a:tc>
                <a:extLst>
                  <a:ext uri="{0D108BD9-81ED-4DB2-BD59-A6C34878D82A}">
                    <a16:rowId xmlns:a16="http://schemas.microsoft.com/office/drawing/2014/main" val="4158393709"/>
                  </a:ext>
                </a:extLst>
              </a:tr>
              <a:tr h="370840">
                <a:tc>
                  <a:txBody>
                    <a:bodyPr/>
                    <a:lstStyle/>
                    <a:p>
                      <a:r>
                        <a:rPr lang="en-US" dirty="0"/>
                        <a:t>WRS_axial_premitigation_pt22</a:t>
                      </a:r>
                    </a:p>
                  </a:txBody>
                  <a:tcPr/>
                </a:tc>
                <a:tc>
                  <a:txBody>
                    <a:bodyPr/>
                    <a:lstStyle/>
                    <a:p>
                      <a:pPr algn="r"/>
                      <a:r>
                        <a:rPr lang="en-US" dirty="0"/>
                        <a:t>0.0230</a:t>
                      </a:r>
                    </a:p>
                  </a:txBody>
                  <a:tcPr/>
                </a:tc>
                <a:extLst>
                  <a:ext uri="{0D108BD9-81ED-4DB2-BD59-A6C34878D82A}">
                    <a16:rowId xmlns:a16="http://schemas.microsoft.com/office/drawing/2014/main" val="1914349159"/>
                  </a:ext>
                </a:extLst>
              </a:tr>
              <a:tr h="370840">
                <a:tc>
                  <a:txBody>
                    <a:bodyPr/>
                    <a:lstStyle/>
                    <a:p>
                      <a:r>
                        <a:rPr lang="en-US" dirty="0"/>
                        <a:t>WRS_axial_premitigation_pt02</a:t>
                      </a:r>
                    </a:p>
                  </a:txBody>
                  <a:tcPr/>
                </a:tc>
                <a:tc>
                  <a:txBody>
                    <a:bodyPr/>
                    <a:lstStyle/>
                    <a:p>
                      <a:pPr algn="r"/>
                      <a:r>
                        <a:rPr lang="en-US" dirty="0"/>
                        <a:t>0.0176</a:t>
                      </a:r>
                    </a:p>
                  </a:txBody>
                  <a:tcPr/>
                </a:tc>
                <a:extLst>
                  <a:ext uri="{0D108BD9-81ED-4DB2-BD59-A6C34878D82A}">
                    <a16:rowId xmlns:a16="http://schemas.microsoft.com/office/drawing/2014/main" val="2979807897"/>
                  </a:ext>
                </a:extLst>
              </a:tr>
              <a:tr h="370840">
                <a:tc>
                  <a:txBody>
                    <a:bodyPr/>
                    <a:lstStyle/>
                    <a:p>
                      <a:r>
                        <a:rPr lang="en-US" dirty="0"/>
                        <a:t>WRS_axial_premitigation_pt23</a:t>
                      </a:r>
                    </a:p>
                  </a:txBody>
                  <a:tcPr/>
                </a:tc>
                <a:tc>
                  <a:txBody>
                    <a:bodyPr/>
                    <a:lstStyle/>
                    <a:p>
                      <a:pPr algn="r"/>
                      <a:r>
                        <a:rPr lang="en-US" dirty="0"/>
                        <a:t>0.0163</a:t>
                      </a:r>
                    </a:p>
                  </a:txBody>
                  <a:tcPr/>
                </a:tc>
                <a:extLst>
                  <a:ext uri="{0D108BD9-81ED-4DB2-BD59-A6C34878D82A}">
                    <a16:rowId xmlns:a16="http://schemas.microsoft.com/office/drawing/2014/main" val="1540259774"/>
                  </a:ext>
                </a:extLst>
              </a:tr>
              <a:tr h="370840">
                <a:tc>
                  <a:txBody>
                    <a:bodyPr/>
                    <a:lstStyle/>
                    <a:p>
                      <a:r>
                        <a:rPr lang="en-US" dirty="0"/>
                        <a:t>WRS_axial_premitigation_pt24</a:t>
                      </a:r>
                    </a:p>
                  </a:txBody>
                  <a:tcPr/>
                </a:tc>
                <a:tc>
                  <a:txBody>
                    <a:bodyPr/>
                    <a:lstStyle/>
                    <a:p>
                      <a:pPr algn="r"/>
                      <a:r>
                        <a:rPr lang="en-US" dirty="0"/>
                        <a:t>0.0162</a:t>
                      </a:r>
                    </a:p>
                  </a:txBody>
                  <a:tcPr/>
                </a:tc>
                <a:extLst>
                  <a:ext uri="{0D108BD9-81ED-4DB2-BD59-A6C34878D82A}">
                    <a16:rowId xmlns:a16="http://schemas.microsoft.com/office/drawing/2014/main" val="2623559028"/>
                  </a:ext>
                </a:extLst>
              </a:tr>
              <a:tr h="370840">
                <a:tc>
                  <a:txBody>
                    <a:bodyPr/>
                    <a:lstStyle/>
                    <a:p>
                      <a:r>
                        <a:rPr lang="en-US" dirty="0"/>
                        <a:t>WRS_axial_premitigation_pt07</a:t>
                      </a:r>
                    </a:p>
                  </a:txBody>
                  <a:tcPr/>
                </a:tc>
                <a:tc>
                  <a:txBody>
                    <a:bodyPr/>
                    <a:lstStyle/>
                    <a:p>
                      <a:pPr algn="r"/>
                      <a:r>
                        <a:rPr lang="en-US" dirty="0"/>
                        <a:t>0.0158</a:t>
                      </a:r>
                    </a:p>
                  </a:txBody>
                  <a:tcPr/>
                </a:tc>
                <a:extLst>
                  <a:ext uri="{0D108BD9-81ED-4DB2-BD59-A6C34878D82A}">
                    <a16:rowId xmlns:a16="http://schemas.microsoft.com/office/drawing/2014/main" val="303647853"/>
                  </a:ext>
                </a:extLst>
              </a:tr>
            </a:tbl>
          </a:graphicData>
        </a:graphic>
      </p:graphicFrame>
      <p:sp>
        <p:nvSpPr>
          <p:cNvPr id="5" name="TextBox 4">
            <a:extLst>
              <a:ext uri="{FF2B5EF4-FFF2-40B4-BE49-F238E27FC236}">
                <a16:creationId xmlns:a16="http://schemas.microsoft.com/office/drawing/2014/main" id="{D7C37E1E-C7A9-5786-196E-7FF2E649A1A7}"/>
              </a:ext>
            </a:extLst>
          </p:cNvPr>
          <p:cNvSpPr txBox="1"/>
          <p:nvPr/>
        </p:nvSpPr>
        <p:spPr>
          <a:xfrm>
            <a:off x="1844040" y="6478997"/>
            <a:ext cx="8503920" cy="276999"/>
          </a:xfrm>
          <a:prstGeom prst="rect">
            <a:avLst/>
          </a:prstGeom>
          <a:noFill/>
        </p:spPr>
        <p:txBody>
          <a:bodyPr wrap="square" rtlCol="0">
            <a:spAutoFit/>
          </a:bodyPr>
          <a:lstStyle/>
          <a:p>
            <a:r>
              <a:rPr lang="en-US" sz="1200" dirty="0">
                <a:solidFill>
                  <a:srgbClr val="7030A0"/>
                </a:solidFill>
              </a:rPr>
              <a:t>Ranked permutation importance for those inputs with values greater than random feature mean + 2 * standard deviation.</a:t>
            </a:r>
          </a:p>
        </p:txBody>
      </p:sp>
      <p:pic>
        <p:nvPicPr>
          <p:cNvPr id="41" name="Audio 40">
            <a:extLst>
              <a:ext uri="{FF2B5EF4-FFF2-40B4-BE49-F238E27FC236}">
                <a16:creationId xmlns:a16="http://schemas.microsoft.com/office/drawing/2014/main" id="{703617AA-F4B3-64E7-E2FA-E9F21C5034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33771439"/>
      </p:ext>
    </p:extLst>
  </p:cSld>
  <p:clrMapOvr>
    <a:masterClrMapping/>
  </p:clrMapOvr>
  <mc:AlternateContent xmlns:mc="http://schemas.openxmlformats.org/markup-compatibility/2006" xmlns:p14="http://schemas.microsoft.com/office/powerpoint/2010/main">
    <mc:Choice Requires="p14">
      <p:transition spd="med" p14:dur="700" advTm="20597">
        <p:fade/>
      </p:transition>
    </mc:Choice>
    <mc:Fallback xmlns="">
      <p:transition spd="med" advTm="205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Using Random Forest Regressor</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11</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097280"/>
            <a:ext cx="9722498" cy="483979"/>
          </a:xfrm>
          <a:prstGeom prst="rect">
            <a:avLst/>
          </a:prstGeom>
          <a:noFill/>
        </p:spPr>
        <p:txBody>
          <a:bodyPr wrap="square" rtlCol="0" anchor="t">
            <a:spAutoFit/>
          </a:bodyPr>
          <a:lstStyle/>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Multi-variate output set (6) given input set (65) w/ 20000 samples</a:t>
            </a:r>
          </a:p>
        </p:txBody>
      </p:sp>
      <p:graphicFrame>
        <p:nvGraphicFramePr>
          <p:cNvPr id="8" name="Table 8">
            <a:extLst>
              <a:ext uri="{FF2B5EF4-FFF2-40B4-BE49-F238E27FC236}">
                <a16:creationId xmlns:a16="http://schemas.microsoft.com/office/drawing/2014/main" id="{9B028ACD-2DBA-CCDF-8DC9-DA6FC69D68C6}"/>
              </a:ext>
            </a:extLst>
          </p:cNvPr>
          <p:cNvGraphicFramePr>
            <a:graphicFrameLocks noGrp="1"/>
          </p:cNvGraphicFramePr>
          <p:nvPr/>
        </p:nvGraphicFramePr>
        <p:xfrm>
          <a:off x="1031966" y="1703514"/>
          <a:ext cx="10241280" cy="4617720"/>
        </p:xfrm>
        <a:graphic>
          <a:graphicData uri="http://schemas.openxmlformats.org/drawingml/2006/table">
            <a:tbl>
              <a:tblPr firstRow="1" bandRow="1">
                <a:tableStyleId>{5C22544A-7EE6-4342-B048-85BDC9FD1C3A}</a:tableStyleId>
              </a:tblPr>
              <a:tblGrid>
                <a:gridCol w="7268115">
                  <a:extLst>
                    <a:ext uri="{9D8B030D-6E8A-4147-A177-3AD203B41FA5}">
                      <a16:colId xmlns:a16="http://schemas.microsoft.com/office/drawing/2014/main" val="2253655792"/>
                    </a:ext>
                  </a:extLst>
                </a:gridCol>
                <a:gridCol w="2973165">
                  <a:extLst>
                    <a:ext uri="{9D8B030D-6E8A-4147-A177-3AD203B41FA5}">
                      <a16:colId xmlns:a16="http://schemas.microsoft.com/office/drawing/2014/main" val="2084227937"/>
                    </a:ext>
                  </a:extLst>
                </a:gridCol>
              </a:tblGrid>
              <a:tr h="370840">
                <a:tc>
                  <a:txBody>
                    <a:bodyPr/>
                    <a:lstStyle/>
                    <a:p>
                      <a:r>
                        <a:rPr lang="en-US" dirty="0"/>
                        <a:t>Input Variable</a:t>
                      </a:r>
                    </a:p>
                  </a:txBody>
                  <a:tcPr/>
                </a:tc>
                <a:tc>
                  <a:txBody>
                    <a:bodyPr/>
                    <a:lstStyle/>
                    <a:p>
                      <a:pPr algn="l"/>
                      <a:r>
                        <a:rPr lang="en-US" dirty="0"/>
                        <a:t>Permutation Importance</a:t>
                      </a:r>
                    </a:p>
                  </a:txBody>
                  <a:tcPr/>
                </a:tc>
                <a:extLst>
                  <a:ext uri="{0D108BD9-81ED-4DB2-BD59-A6C34878D82A}">
                    <a16:rowId xmlns:a16="http://schemas.microsoft.com/office/drawing/2014/main" val="3067247279"/>
                  </a:ext>
                </a:extLst>
              </a:tr>
              <a:tr h="370840">
                <a:tc>
                  <a:txBody>
                    <a:bodyPr/>
                    <a:lstStyle/>
                    <a:p>
                      <a:r>
                        <a:rPr lang="en-US" dirty="0"/>
                        <a:t>WRS_axial_premitigation_pt01	</a:t>
                      </a:r>
                    </a:p>
                  </a:txBody>
                  <a:tcPr/>
                </a:tc>
                <a:tc>
                  <a:txBody>
                    <a:bodyPr/>
                    <a:lstStyle/>
                    <a:p>
                      <a:pPr algn="r"/>
                      <a:r>
                        <a:rPr lang="en-US" dirty="0"/>
                        <a:t>1.2146</a:t>
                      </a:r>
                    </a:p>
                  </a:txBody>
                  <a:tcPr/>
                </a:tc>
                <a:extLst>
                  <a:ext uri="{0D108BD9-81ED-4DB2-BD59-A6C34878D82A}">
                    <a16:rowId xmlns:a16="http://schemas.microsoft.com/office/drawing/2014/main" val="1527623073"/>
                  </a:ext>
                </a:extLst>
              </a:tr>
              <a:tr h="370840">
                <a:tc>
                  <a:txBody>
                    <a:bodyPr/>
                    <a:lstStyle/>
                    <a:p>
                      <a:r>
                        <a:rPr lang="en-US" dirty="0"/>
                        <a:t>weld_material_PWSCC_growth_component_to_component_variability_factor_fcomp</a:t>
                      </a:r>
                    </a:p>
                  </a:txBody>
                  <a:tcPr/>
                </a:tc>
                <a:tc>
                  <a:txBody>
                    <a:bodyPr/>
                    <a:lstStyle/>
                    <a:p>
                      <a:pPr algn="r"/>
                      <a:r>
                        <a:rPr lang="en-US" dirty="0"/>
                        <a:t>0.3489</a:t>
                      </a:r>
                    </a:p>
                  </a:txBody>
                  <a:tcPr/>
                </a:tc>
                <a:extLst>
                  <a:ext uri="{0D108BD9-81ED-4DB2-BD59-A6C34878D82A}">
                    <a16:rowId xmlns:a16="http://schemas.microsoft.com/office/drawing/2014/main" val="3094167802"/>
                  </a:ext>
                </a:extLst>
              </a:tr>
              <a:tr h="370840">
                <a:tc>
                  <a:txBody>
                    <a:bodyPr/>
                    <a:lstStyle/>
                    <a:p>
                      <a:r>
                        <a:rPr lang="en-US" dirty="0"/>
                        <a:t>weld_material_PWSCC_growth_within_component_variability_factor_fflaw</a:t>
                      </a:r>
                    </a:p>
                  </a:txBody>
                  <a:tcPr/>
                </a:tc>
                <a:tc>
                  <a:txBody>
                    <a:bodyPr/>
                    <a:lstStyle/>
                    <a:p>
                      <a:pPr algn="r"/>
                      <a:r>
                        <a:rPr lang="en-US" dirty="0"/>
                        <a:t>0.2416</a:t>
                      </a:r>
                    </a:p>
                  </a:txBody>
                  <a:tcPr/>
                </a:tc>
                <a:extLst>
                  <a:ext uri="{0D108BD9-81ED-4DB2-BD59-A6C34878D82A}">
                    <a16:rowId xmlns:a16="http://schemas.microsoft.com/office/drawing/2014/main" val="2648350460"/>
                  </a:ext>
                </a:extLst>
              </a:tr>
              <a:tr h="370840">
                <a:tc>
                  <a:txBody>
                    <a:bodyPr/>
                    <a:lstStyle/>
                    <a:p>
                      <a:r>
                        <a:rPr lang="en-US" dirty="0"/>
                        <a:t>WRS_axial_premitigation_pt02</a:t>
                      </a:r>
                    </a:p>
                  </a:txBody>
                  <a:tcPr/>
                </a:tc>
                <a:tc>
                  <a:txBody>
                    <a:bodyPr/>
                    <a:lstStyle/>
                    <a:p>
                      <a:pPr algn="r"/>
                      <a:r>
                        <a:rPr lang="en-US" dirty="0"/>
                        <a:t>0.1115</a:t>
                      </a:r>
                    </a:p>
                  </a:txBody>
                  <a:tcPr/>
                </a:tc>
                <a:extLst>
                  <a:ext uri="{0D108BD9-81ED-4DB2-BD59-A6C34878D82A}">
                    <a16:rowId xmlns:a16="http://schemas.microsoft.com/office/drawing/2014/main" val="2109925450"/>
                  </a:ext>
                </a:extLst>
              </a:tr>
              <a:tr h="370840">
                <a:tc>
                  <a:txBody>
                    <a:bodyPr/>
                    <a:lstStyle/>
                    <a:p>
                      <a:r>
                        <a:rPr lang="en-US" dirty="0" err="1"/>
                        <a:t>initial_cc_full_length</a:t>
                      </a:r>
                      <a:endParaRPr lang="en-US" dirty="0"/>
                    </a:p>
                  </a:txBody>
                  <a:tcPr/>
                </a:tc>
                <a:tc>
                  <a:txBody>
                    <a:bodyPr/>
                    <a:lstStyle/>
                    <a:p>
                      <a:pPr algn="r"/>
                      <a:r>
                        <a:rPr lang="en-US" dirty="0"/>
                        <a:t>0.0323</a:t>
                      </a:r>
                    </a:p>
                  </a:txBody>
                  <a:tcPr/>
                </a:tc>
                <a:extLst>
                  <a:ext uri="{0D108BD9-81ED-4DB2-BD59-A6C34878D82A}">
                    <a16:rowId xmlns:a16="http://schemas.microsoft.com/office/drawing/2014/main" val="4158393709"/>
                  </a:ext>
                </a:extLst>
              </a:tr>
              <a:tr h="370840">
                <a:tc>
                  <a:txBody>
                    <a:bodyPr/>
                    <a:lstStyle/>
                    <a:p>
                      <a:r>
                        <a:rPr lang="en-US" dirty="0"/>
                        <a:t>WRS_axial_premitigation_pt25</a:t>
                      </a:r>
                    </a:p>
                  </a:txBody>
                  <a:tcPr/>
                </a:tc>
                <a:tc>
                  <a:txBody>
                    <a:bodyPr/>
                    <a:lstStyle/>
                    <a:p>
                      <a:pPr algn="r"/>
                      <a:r>
                        <a:rPr lang="en-US" dirty="0"/>
                        <a:t>0.0226</a:t>
                      </a:r>
                    </a:p>
                  </a:txBody>
                  <a:tcPr/>
                </a:tc>
                <a:extLst>
                  <a:ext uri="{0D108BD9-81ED-4DB2-BD59-A6C34878D82A}">
                    <a16:rowId xmlns:a16="http://schemas.microsoft.com/office/drawing/2014/main" val="1914349159"/>
                  </a:ext>
                </a:extLst>
              </a:tr>
              <a:tr h="370840">
                <a:tc>
                  <a:txBody>
                    <a:bodyPr/>
                    <a:lstStyle/>
                    <a:p>
                      <a:r>
                        <a:rPr lang="en-US" dirty="0" err="1"/>
                        <a:t>weld_material_PWSCC_growth_activation_energy_Qg</a:t>
                      </a:r>
                      <a:endParaRPr lang="en-US" dirty="0"/>
                    </a:p>
                  </a:txBody>
                  <a:tcPr/>
                </a:tc>
                <a:tc>
                  <a:txBody>
                    <a:bodyPr/>
                    <a:lstStyle/>
                    <a:p>
                      <a:pPr algn="r"/>
                      <a:r>
                        <a:rPr lang="en-US" dirty="0"/>
                        <a:t>0.0205</a:t>
                      </a:r>
                    </a:p>
                  </a:txBody>
                  <a:tcPr/>
                </a:tc>
                <a:extLst>
                  <a:ext uri="{0D108BD9-81ED-4DB2-BD59-A6C34878D82A}">
                    <a16:rowId xmlns:a16="http://schemas.microsoft.com/office/drawing/2014/main" val="2979807897"/>
                  </a:ext>
                </a:extLst>
              </a:tr>
              <a:tr h="370840">
                <a:tc>
                  <a:txBody>
                    <a:bodyPr/>
                    <a:lstStyle/>
                    <a:p>
                      <a:r>
                        <a:rPr lang="en-US" dirty="0"/>
                        <a:t>WRS_axial_premitigation_pt26</a:t>
                      </a:r>
                    </a:p>
                  </a:txBody>
                  <a:tcPr/>
                </a:tc>
                <a:tc>
                  <a:txBody>
                    <a:bodyPr/>
                    <a:lstStyle/>
                    <a:p>
                      <a:pPr algn="r"/>
                      <a:r>
                        <a:rPr lang="en-US" dirty="0"/>
                        <a:t>0.0177</a:t>
                      </a:r>
                    </a:p>
                  </a:txBody>
                  <a:tcPr/>
                </a:tc>
                <a:extLst>
                  <a:ext uri="{0D108BD9-81ED-4DB2-BD59-A6C34878D82A}">
                    <a16:rowId xmlns:a16="http://schemas.microsoft.com/office/drawing/2014/main" val="1540259774"/>
                  </a:ext>
                </a:extLst>
              </a:tr>
              <a:tr h="370840">
                <a:tc>
                  <a:txBody>
                    <a:bodyPr/>
                    <a:lstStyle/>
                    <a:p>
                      <a:r>
                        <a:rPr lang="en-US" dirty="0"/>
                        <a:t>WRS_axial_premitigation_pt24</a:t>
                      </a:r>
                    </a:p>
                  </a:txBody>
                  <a:tcPr/>
                </a:tc>
                <a:tc>
                  <a:txBody>
                    <a:bodyPr/>
                    <a:lstStyle/>
                    <a:p>
                      <a:pPr algn="r"/>
                      <a:r>
                        <a:rPr lang="en-US" dirty="0"/>
                        <a:t>0.0162</a:t>
                      </a:r>
                    </a:p>
                  </a:txBody>
                  <a:tcPr/>
                </a:tc>
                <a:extLst>
                  <a:ext uri="{0D108BD9-81ED-4DB2-BD59-A6C34878D82A}">
                    <a16:rowId xmlns:a16="http://schemas.microsoft.com/office/drawing/2014/main" val="2623559028"/>
                  </a:ext>
                </a:extLst>
              </a:tr>
              <a:tr h="370840">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dirty="0" err="1"/>
                        <a:t>left_pipe_material_yield_strength</a:t>
                      </a:r>
                      <a:endParaRPr lang="en-US" dirty="0"/>
                    </a:p>
                  </a:txBody>
                  <a:tcPr/>
                </a:tc>
                <a:tc>
                  <a: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lang="en-US" dirty="0"/>
                        <a:t>0.0155</a:t>
                      </a:r>
                    </a:p>
                  </a:txBody>
                  <a:tcPr/>
                </a:tc>
                <a:extLst>
                  <a:ext uri="{0D108BD9-81ED-4DB2-BD59-A6C34878D82A}">
                    <a16:rowId xmlns:a16="http://schemas.microsoft.com/office/drawing/2014/main" val="30980381"/>
                  </a:ext>
                </a:extLst>
              </a:tr>
            </a:tbl>
          </a:graphicData>
        </a:graphic>
      </p:graphicFrame>
      <p:sp>
        <p:nvSpPr>
          <p:cNvPr id="5" name="TextBox 4">
            <a:extLst>
              <a:ext uri="{FF2B5EF4-FFF2-40B4-BE49-F238E27FC236}">
                <a16:creationId xmlns:a16="http://schemas.microsoft.com/office/drawing/2014/main" id="{48B9FA00-9D59-8872-4782-27E89DDA78D6}"/>
              </a:ext>
            </a:extLst>
          </p:cNvPr>
          <p:cNvSpPr txBox="1"/>
          <p:nvPr/>
        </p:nvSpPr>
        <p:spPr>
          <a:xfrm>
            <a:off x="1844040" y="6478997"/>
            <a:ext cx="8503920" cy="276999"/>
          </a:xfrm>
          <a:prstGeom prst="rect">
            <a:avLst/>
          </a:prstGeom>
          <a:noFill/>
        </p:spPr>
        <p:txBody>
          <a:bodyPr wrap="square" rtlCol="0">
            <a:spAutoFit/>
          </a:bodyPr>
          <a:lstStyle/>
          <a:p>
            <a:r>
              <a:rPr lang="en-US" sz="1200" dirty="0">
                <a:solidFill>
                  <a:srgbClr val="7030A0"/>
                </a:solidFill>
              </a:rPr>
              <a:t>Ranked permutation importance for those inputs with values greater than random feature mean + 2 * standard deviation.</a:t>
            </a:r>
          </a:p>
        </p:txBody>
      </p:sp>
      <p:pic>
        <p:nvPicPr>
          <p:cNvPr id="33" name="Audio 32">
            <a:extLst>
              <a:ext uri="{FF2B5EF4-FFF2-40B4-BE49-F238E27FC236}">
                <a16:creationId xmlns:a16="http://schemas.microsoft.com/office/drawing/2014/main" id="{33164FC3-0322-FC77-C48E-ACE5ECAAB7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35981667"/>
      </p:ext>
    </p:extLst>
  </p:cSld>
  <p:clrMapOvr>
    <a:masterClrMapping/>
  </p:clrMapOvr>
  <mc:AlternateContent xmlns:mc="http://schemas.openxmlformats.org/markup-compatibility/2006" xmlns:p14="http://schemas.microsoft.com/office/powerpoint/2010/main">
    <mc:Choice Requires="p14">
      <p:transition spd="med" p14:dur="700" advTm="23061">
        <p:fade/>
      </p:transition>
    </mc:Choice>
    <mc:Fallback xmlns="">
      <p:transition spd="med" advTm="230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Using Random Forest Regressor</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12</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877361"/>
            <a:ext cx="9722498" cy="871777"/>
          </a:xfrm>
          <a:prstGeom prst="rect">
            <a:avLst/>
          </a:prstGeom>
          <a:noFill/>
        </p:spPr>
        <p:txBody>
          <a:bodyPr wrap="square" rtlCol="0" anchor="t">
            <a:spAutoFit/>
          </a:bodyPr>
          <a:lstStyle/>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Determining appropriate sample size (all 6 </a:t>
            </a:r>
            <a:r>
              <a:rPr lang="en-US" sz="2800" dirty="0" err="1">
                <a:latin typeface="Garamond" charset="0"/>
              </a:rPr>
              <a:t>QoIs</a:t>
            </a:r>
            <a:r>
              <a:rPr lang="en-US" sz="2800" dirty="0">
                <a:latin typeface="Garamond" charset="0"/>
              </a:rPr>
              <a:t>) – Confidence intervals for 200, 2000 and 20000 samples</a:t>
            </a:r>
          </a:p>
        </p:txBody>
      </p:sp>
      <p:grpSp>
        <p:nvGrpSpPr>
          <p:cNvPr id="11" name="Group 10">
            <a:extLst>
              <a:ext uri="{FF2B5EF4-FFF2-40B4-BE49-F238E27FC236}">
                <a16:creationId xmlns:a16="http://schemas.microsoft.com/office/drawing/2014/main" id="{4914876D-AC9B-F485-4E0A-618E2E85BBC6}"/>
              </a:ext>
            </a:extLst>
          </p:cNvPr>
          <p:cNvGrpSpPr/>
          <p:nvPr/>
        </p:nvGrpSpPr>
        <p:grpSpPr>
          <a:xfrm>
            <a:off x="461198" y="1888034"/>
            <a:ext cx="11328324" cy="4521035"/>
            <a:chOff x="461198" y="2084804"/>
            <a:chExt cx="11328324" cy="4521035"/>
          </a:xfrm>
        </p:grpSpPr>
        <p:pic>
          <p:nvPicPr>
            <p:cNvPr id="5" name="Picture 4">
              <a:extLst>
                <a:ext uri="{FF2B5EF4-FFF2-40B4-BE49-F238E27FC236}">
                  <a16:creationId xmlns:a16="http://schemas.microsoft.com/office/drawing/2014/main" id="{2C89D6F6-95DF-2BFB-0FF3-B684A396F8EA}"/>
                </a:ext>
              </a:extLst>
            </p:cNvPr>
            <p:cNvPicPr>
              <a:picLocks noChangeAspect="1"/>
            </p:cNvPicPr>
            <p:nvPr/>
          </p:nvPicPr>
          <p:blipFill>
            <a:blip r:embed="rId5"/>
            <a:stretch>
              <a:fillRect/>
            </a:stretch>
          </p:blipFill>
          <p:spPr>
            <a:xfrm>
              <a:off x="461198" y="2084804"/>
              <a:ext cx="3657600" cy="2202644"/>
            </a:xfrm>
            <a:prstGeom prst="rect">
              <a:avLst/>
            </a:prstGeom>
          </p:spPr>
        </p:pic>
        <p:pic>
          <p:nvPicPr>
            <p:cNvPr id="6" name="Picture 5">
              <a:extLst>
                <a:ext uri="{FF2B5EF4-FFF2-40B4-BE49-F238E27FC236}">
                  <a16:creationId xmlns:a16="http://schemas.microsoft.com/office/drawing/2014/main" id="{7DABA4DE-3DD2-3808-4B56-9AFAD00C5D98}"/>
                </a:ext>
              </a:extLst>
            </p:cNvPr>
            <p:cNvPicPr>
              <a:picLocks noChangeAspect="1"/>
            </p:cNvPicPr>
            <p:nvPr/>
          </p:nvPicPr>
          <p:blipFill>
            <a:blip r:embed="rId6"/>
            <a:stretch>
              <a:fillRect/>
            </a:stretch>
          </p:blipFill>
          <p:spPr>
            <a:xfrm>
              <a:off x="4296560" y="2084804"/>
              <a:ext cx="3657600" cy="2202644"/>
            </a:xfrm>
            <a:prstGeom prst="rect">
              <a:avLst/>
            </a:prstGeom>
          </p:spPr>
        </p:pic>
        <p:pic>
          <p:nvPicPr>
            <p:cNvPr id="7" name="Picture 6">
              <a:extLst>
                <a:ext uri="{FF2B5EF4-FFF2-40B4-BE49-F238E27FC236}">
                  <a16:creationId xmlns:a16="http://schemas.microsoft.com/office/drawing/2014/main" id="{64E11317-8851-307F-FC67-610C5F7CF115}"/>
                </a:ext>
              </a:extLst>
            </p:cNvPr>
            <p:cNvPicPr>
              <a:picLocks noChangeAspect="1"/>
            </p:cNvPicPr>
            <p:nvPr/>
          </p:nvPicPr>
          <p:blipFill>
            <a:blip r:embed="rId7"/>
            <a:stretch>
              <a:fillRect/>
            </a:stretch>
          </p:blipFill>
          <p:spPr>
            <a:xfrm>
              <a:off x="8131922" y="2084804"/>
              <a:ext cx="3657600" cy="2202644"/>
            </a:xfrm>
            <a:prstGeom prst="rect">
              <a:avLst/>
            </a:prstGeom>
          </p:spPr>
        </p:pic>
        <p:pic>
          <p:nvPicPr>
            <p:cNvPr id="8" name="Picture 7">
              <a:extLst>
                <a:ext uri="{FF2B5EF4-FFF2-40B4-BE49-F238E27FC236}">
                  <a16:creationId xmlns:a16="http://schemas.microsoft.com/office/drawing/2014/main" id="{89F63718-3F56-A3C6-633C-96C6D52EA084}"/>
                </a:ext>
              </a:extLst>
            </p:cNvPr>
            <p:cNvPicPr>
              <a:picLocks noChangeAspect="1"/>
            </p:cNvPicPr>
            <p:nvPr/>
          </p:nvPicPr>
          <p:blipFill>
            <a:blip r:embed="rId8"/>
            <a:stretch>
              <a:fillRect/>
            </a:stretch>
          </p:blipFill>
          <p:spPr>
            <a:xfrm>
              <a:off x="484348" y="4403195"/>
              <a:ext cx="3657600" cy="2202644"/>
            </a:xfrm>
            <a:prstGeom prst="rect">
              <a:avLst/>
            </a:prstGeom>
          </p:spPr>
        </p:pic>
        <p:pic>
          <p:nvPicPr>
            <p:cNvPr id="9" name="Picture 8">
              <a:extLst>
                <a:ext uri="{FF2B5EF4-FFF2-40B4-BE49-F238E27FC236}">
                  <a16:creationId xmlns:a16="http://schemas.microsoft.com/office/drawing/2014/main" id="{EE1B761F-487E-B486-3309-4C47F165278D}"/>
                </a:ext>
              </a:extLst>
            </p:cNvPr>
            <p:cNvPicPr>
              <a:picLocks noChangeAspect="1"/>
            </p:cNvPicPr>
            <p:nvPr/>
          </p:nvPicPr>
          <p:blipFill>
            <a:blip r:embed="rId9"/>
            <a:stretch>
              <a:fillRect/>
            </a:stretch>
          </p:blipFill>
          <p:spPr>
            <a:xfrm>
              <a:off x="4296560" y="4403195"/>
              <a:ext cx="3657600" cy="2202644"/>
            </a:xfrm>
            <a:prstGeom prst="rect">
              <a:avLst/>
            </a:prstGeom>
          </p:spPr>
        </p:pic>
        <p:pic>
          <p:nvPicPr>
            <p:cNvPr id="10" name="Picture 9">
              <a:extLst>
                <a:ext uri="{FF2B5EF4-FFF2-40B4-BE49-F238E27FC236}">
                  <a16:creationId xmlns:a16="http://schemas.microsoft.com/office/drawing/2014/main" id="{8EB8E0DF-D0CB-22B3-7E3C-E83969B5A013}"/>
                </a:ext>
              </a:extLst>
            </p:cNvPr>
            <p:cNvPicPr>
              <a:picLocks noChangeAspect="1"/>
            </p:cNvPicPr>
            <p:nvPr/>
          </p:nvPicPr>
          <p:blipFill>
            <a:blip r:embed="rId10"/>
            <a:stretch>
              <a:fillRect/>
            </a:stretch>
          </p:blipFill>
          <p:spPr>
            <a:xfrm>
              <a:off x="8108772" y="4403195"/>
              <a:ext cx="3657600" cy="2202644"/>
            </a:xfrm>
            <a:prstGeom prst="rect">
              <a:avLst/>
            </a:prstGeom>
          </p:spPr>
        </p:pic>
      </p:grpSp>
      <p:sp>
        <p:nvSpPr>
          <p:cNvPr id="12" name="TextBox 11">
            <a:extLst>
              <a:ext uri="{FF2B5EF4-FFF2-40B4-BE49-F238E27FC236}">
                <a16:creationId xmlns:a16="http://schemas.microsoft.com/office/drawing/2014/main" id="{C9C92473-EA5C-C107-5630-3075F7F2F679}"/>
              </a:ext>
            </a:extLst>
          </p:cNvPr>
          <p:cNvSpPr txBox="1"/>
          <p:nvPr/>
        </p:nvSpPr>
        <p:spPr>
          <a:xfrm>
            <a:off x="4607155" y="6409069"/>
            <a:ext cx="3036409" cy="369332"/>
          </a:xfrm>
          <a:prstGeom prst="rect">
            <a:avLst/>
          </a:prstGeom>
          <a:noFill/>
        </p:spPr>
        <p:txBody>
          <a:bodyPr wrap="none" rtlCol="0">
            <a:spAutoFit/>
          </a:bodyPr>
          <a:lstStyle/>
          <a:p>
            <a:r>
              <a:rPr lang="en-US" dirty="0">
                <a:solidFill>
                  <a:srgbClr val="7030A0"/>
                </a:solidFill>
              </a:rPr>
              <a:t>2000 Samples are sufficient</a:t>
            </a:r>
          </a:p>
        </p:txBody>
      </p:sp>
      <p:pic>
        <p:nvPicPr>
          <p:cNvPr id="25" name="Audio 24">
            <a:extLst>
              <a:ext uri="{FF2B5EF4-FFF2-40B4-BE49-F238E27FC236}">
                <a16:creationId xmlns:a16="http://schemas.microsoft.com/office/drawing/2014/main" id="{AAE279D2-E43C-AEAA-544E-D8A7D9ACDDE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68330548"/>
      </p:ext>
    </p:extLst>
  </p:cSld>
  <p:clrMapOvr>
    <a:masterClrMapping/>
  </p:clrMapOvr>
  <mc:AlternateContent xmlns:mc="http://schemas.openxmlformats.org/markup-compatibility/2006" xmlns:p14="http://schemas.microsoft.com/office/powerpoint/2010/main">
    <mc:Choice Requires="p14">
      <p:transition spd="med" p14:dur="700" advTm="35104">
        <p:fade/>
      </p:transition>
    </mc:Choice>
    <mc:Fallback xmlns="">
      <p:transition spd="med" advTm="351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Surrogate Model</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13</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071313"/>
            <a:ext cx="9722498" cy="483979"/>
          </a:xfrm>
          <a:prstGeom prst="rect">
            <a:avLst/>
          </a:prstGeom>
          <a:noFill/>
        </p:spPr>
        <p:txBody>
          <a:bodyPr wrap="square" rtlCol="0" anchor="t">
            <a:spAutoFit/>
          </a:bodyPr>
          <a:lstStyle/>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Can we predict time of first leak?</a:t>
            </a:r>
            <a:endParaRPr lang="en-US" sz="2400" dirty="0">
              <a:latin typeface="Garamond" charset="0"/>
            </a:endParaRPr>
          </a:p>
        </p:txBody>
      </p:sp>
      <p:pic>
        <p:nvPicPr>
          <p:cNvPr id="67" name="Picture 66">
            <a:extLst>
              <a:ext uri="{FF2B5EF4-FFF2-40B4-BE49-F238E27FC236}">
                <a16:creationId xmlns:a16="http://schemas.microsoft.com/office/drawing/2014/main" id="{278B90EC-5CDC-789E-5FA9-FD6BABCCCBDF}"/>
              </a:ext>
            </a:extLst>
          </p:cNvPr>
          <p:cNvPicPr>
            <a:picLocks noChangeAspect="1"/>
          </p:cNvPicPr>
          <p:nvPr/>
        </p:nvPicPr>
        <p:blipFill>
          <a:blip r:embed="rId5"/>
          <a:stretch>
            <a:fillRect/>
          </a:stretch>
        </p:blipFill>
        <p:spPr>
          <a:xfrm>
            <a:off x="929640" y="1815877"/>
            <a:ext cx="10332720" cy="4511306"/>
          </a:xfrm>
          <a:prstGeom prst="rect">
            <a:avLst/>
          </a:prstGeom>
        </p:spPr>
      </p:pic>
      <p:sp>
        <p:nvSpPr>
          <p:cNvPr id="68" name="TextBox 67">
            <a:extLst>
              <a:ext uri="{FF2B5EF4-FFF2-40B4-BE49-F238E27FC236}">
                <a16:creationId xmlns:a16="http://schemas.microsoft.com/office/drawing/2014/main" id="{8892566F-BD5C-B642-A3BA-DB949FCF0C11}"/>
              </a:ext>
            </a:extLst>
          </p:cNvPr>
          <p:cNvSpPr txBox="1"/>
          <p:nvPr/>
        </p:nvSpPr>
        <p:spPr>
          <a:xfrm>
            <a:off x="3940950" y="6401988"/>
            <a:ext cx="4112023" cy="369332"/>
          </a:xfrm>
          <a:prstGeom prst="rect">
            <a:avLst/>
          </a:prstGeom>
          <a:noFill/>
        </p:spPr>
        <p:txBody>
          <a:bodyPr wrap="none" rtlCol="0">
            <a:spAutoFit/>
          </a:bodyPr>
          <a:lstStyle/>
          <a:p>
            <a:r>
              <a:rPr lang="en-US" dirty="0">
                <a:solidFill>
                  <a:srgbClr val="7030A0"/>
                </a:solidFill>
              </a:rPr>
              <a:t>492 out of 2000 samples result in leak</a:t>
            </a:r>
          </a:p>
        </p:txBody>
      </p:sp>
      <p:pic>
        <p:nvPicPr>
          <p:cNvPr id="78" name="Audio 77">
            <a:extLst>
              <a:ext uri="{FF2B5EF4-FFF2-40B4-BE49-F238E27FC236}">
                <a16:creationId xmlns:a16="http://schemas.microsoft.com/office/drawing/2014/main" id="{E9EAE1E2-031B-9128-0085-C8EC1130D8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84422755"/>
      </p:ext>
    </p:extLst>
  </p:cSld>
  <p:clrMapOvr>
    <a:masterClrMapping/>
  </p:clrMapOvr>
  <mc:AlternateContent xmlns:mc="http://schemas.openxmlformats.org/markup-compatibility/2006" xmlns:p14="http://schemas.microsoft.com/office/powerpoint/2010/main">
    <mc:Choice Requires="p14">
      <p:transition spd="med" p14:dur="700" advTm="74368">
        <p:fade/>
      </p:transition>
    </mc:Choice>
    <mc:Fallback xmlns="">
      <p:transition spd="med" advTm="743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Using Linear Regression</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14</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9722498" cy="483979"/>
          </a:xfrm>
          <a:prstGeom prst="rect">
            <a:avLst/>
          </a:prstGeom>
          <a:noFill/>
        </p:spPr>
        <p:txBody>
          <a:bodyPr wrap="square" rtlCol="0" anchor="t">
            <a:spAutoFit/>
          </a:bodyPr>
          <a:lstStyle/>
          <a:p>
            <a:pPr marL="457200" marR="0" lvl="1" indent="-182563" algn="l" defTabSz="914354" rtl="0" eaLnBrk="1" fontAlgn="auto" latinLnBrk="0" hangingPunct="1">
              <a:lnSpc>
                <a:spcPct val="90000"/>
              </a:lnSpc>
              <a:spcBef>
                <a:spcPts val="200"/>
              </a:spcBef>
              <a:spcAft>
                <a:spcPts val="400"/>
              </a:spcAft>
              <a:buClr>
                <a:srgbClr val="00B0F0"/>
              </a:buClr>
              <a:buSzTx/>
              <a:buFont typeface="Calibri" pitchFamily="34" charset="0"/>
              <a:buChar char="◦"/>
              <a:tabLst/>
              <a:defRPr/>
            </a:pPr>
            <a:r>
              <a:rPr kumimoji="0" lang="en-US" sz="2800" b="0" i="0" u="none" strike="noStrike" kern="1200" cap="none" spc="0" normalizeH="0" baseline="0" noProof="0" dirty="0">
                <a:ln>
                  <a:noFill/>
                </a:ln>
                <a:solidFill>
                  <a:srgbClr val="000000"/>
                </a:solidFill>
                <a:effectLst/>
                <a:uLnTx/>
                <a:uFillTx/>
                <a:latin typeface="Garamond" charset="0"/>
                <a:ea typeface="+mn-ea"/>
                <a:cs typeface="+mn-cs"/>
              </a:rPr>
              <a:t>492 (out of 2000) samples – 75/25 % training/testing split</a:t>
            </a:r>
          </a:p>
        </p:txBody>
      </p:sp>
      <p:sp>
        <p:nvSpPr>
          <p:cNvPr id="5" name="TextBox 4">
            <a:extLst>
              <a:ext uri="{FF2B5EF4-FFF2-40B4-BE49-F238E27FC236}">
                <a16:creationId xmlns:a16="http://schemas.microsoft.com/office/drawing/2014/main" id="{1A6E304E-0953-BED7-3D06-A75F4FE00BB3}"/>
              </a:ext>
            </a:extLst>
          </p:cNvPr>
          <p:cNvSpPr txBox="1"/>
          <p:nvPr/>
        </p:nvSpPr>
        <p:spPr>
          <a:xfrm>
            <a:off x="9387348" y="2228671"/>
            <a:ext cx="1964724" cy="923330"/>
          </a:xfrm>
          <a:prstGeom prst="rect">
            <a:avLst/>
          </a:prstGeom>
          <a:noFill/>
        </p:spPr>
        <p:txBody>
          <a:bodyPr wrap="square" rtlCol="0">
            <a:spAutoFit/>
          </a:bodyPr>
          <a:lstStyle/>
          <a:p>
            <a:r>
              <a:rPr lang="en-US" dirty="0"/>
              <a:t>Seems like we do not have enough training data</a:t>
            </a:r>
          </a:p>
        </p:txBody>
      </p:sp>
      <p:sp>
        <p:nvSpPr>
          <p:cNvPr id="6" name="TextBox 5">
            <a:extLst>
              <a:ext uri="{FF2B5EF4-FFF2-40B4-BE49-F238E27FC236}">
                <a16:creationId xmlns:a16="http://schemas.microsoft.com/office/drawing/2014/main" id="{B663A154-206C-5BA8-B5E9-3F618E102DEF}"/>
              </a:ext>
            </a:extLst>
          </p:cNvPr>
          <p:cNvSpPr txBox="1"/>
          <p:nvPr/>
        </p:nvSpPr>
        <p:spPr>
          <a:xfrm>
            <a:off x="9709112" y="5391388"/>
            <a:ext cx="1321196" cy="369332"/>
          </a:xfrm>
          <a:prstGeom prst="rect">
            <a:avLst/>
          </a:prstGeom>
          <a:noFill/>
        </p:spPr>
        <p:txBody>
          <a:bodyPr wrap="none" rtlCol="0">
            <a:spAutoFit/>
          </a:bodyPr>
          <a:lstStyle/>
          <a:p>
            <a:r>
              <a:rPr lang="en-US" dirty="0" err="1"/>
              <a:t>mse</a:t>
            </a:r>
            <a:r>
              <a:rPr lang="en-US" dirty="0"/>
              <a:t> = 662.7</a:t>
            </a:r>
          </a:p>
        </p:txBody>
      </p:sp>
      <p:grpSp>
        <p:nvGrpSpPr>
          <p:cNvPr id="13" name="Group 12">
            <a:extLst>
              <a:ext uri="{FF2B5EF4-FFF2-40B4-BE49-F238E27FC236}">
                <a16:creationId xmlns:a16="http://schemas.microsoft.com/office/drawing/2014/main" id="{964B68A6-E4FE-8861-FEA6-888F0ED88D7D}"/>
              </a:ext>
            </a:extLst>
          </p:cNvPr>
          <p:cNvGrpSpPr/>
          <p:nvPr/>
        </p:nvGrpSpPr>
        <p:grpSpPr>
          <a:xfrm>
            <a:off x="3214922" y="1867811"/>
            <a:ext cx="5762155" cy="4369313"/>
            <a:chOff x="3214922" y="1867811"/>
            <a:chExt cx="5762155" cy="4369313"/>
          </a:xfrm>
        </p:grpSpPr>
        <p:sp>
          <p:nvSpPr>
            <p:cNvPr id="8" name="TextBox 7">
              <a:extLst>
                <a:ext uri="{FF2B5EF4-FFF2-40B4-BE49-F238E27FC236}">
                  <a16:creationId xmlns:a16="http://schemas.microsoft.com/office/drawing/2014/main" id="{22C7D503-6BBA-EAC2-6444-067B7D889A69}"/>
                </a:ext>
              </a:extLst>
            </p:cNvPr>
            <p:cNvSpPr txBox="1"/>
            <p:nvPr/>
          </p:nvSpPr>
          <p:spPr>
            <a:xfrm>
              <a:off x="3214922" y="1867811"/>
              <a:ext cx="5762155" cy="369332"/>
            </a:xfrm>
            <a:prstGeom prst="rect">
              <a:avLst/>
            </a:prstGeom>
            <a:noFill/>
          </p:spPr>
          <p:txBody>
            <a:bodyPr wrap="none" rtlCol="0">
              <a:spAutoFit/>
            </a:bodyPr>
            <a:lstStyle/>
            <a:p>
              <a:r>
                <a:rPr lang="en-US" dirty="0"/>
                <a:t>Predicted leak time (in months) for test set by sample index</a:t>
              </a:r>
            </a:p>
          </p:txBody>
        </p:sp>
        <p:grpSp>
          <p:nvGrpSpPr>
            <p:cNvPr id="12" name="Group 11">
              <a:extLst>
                <a:ext uri="{FF2B5EF4-FFF2-40B4-BE49-F238E27FC236}">
                  <a16:creationId xmlns:a16="http://schemas.microsoft.com/office/drawing/2014/main" id="{A5213D46-052C-79FD-96D7-710B494EC39A}"/>
                </a:ext>
              </a:extLst>
            </p:cNvPr>
            <p:cNvGrpSpPr/>
            <p:nvPr/>
          </p:nvGrpSpPr>
          <p:grpSpPr>
            <a:xfrm>
              <a:off x="3919684" y="2240280"/>
              <a:ext cx="4136180" cy="3996844"/>
              <a:chOff x="3919684" y="2240280"/>
              <a:chExt cx="4136180" cy="3996844"/>
            </a:xfrm>
          </p:grpSpPr>
          <p:pic>
            <p:nvPicPr>
              <p:cNvPr id="9" name="Picture 8">
                <a:extLst>
                  <a:ext uri="{FF2B5EF4-FFF2-40B4-BE49-F238E27FC236}">
                    <a16:creationId xmlns:a16="http://schemas.microsoft.com/office/drawing/2014/main" id="{A5C4845D-C84C-D942-ACD3-8F96B70B0C48}"/>
                  </a:ext>
                </a:extLst>
              </p:cNvPr>
              <p:cNvPicPr>
                <a:picLocks noChangeAspect="1"/>
              </p:cNvPicPr>
              <p:nvPr/>
            </p:nvPicPr>
            <p:blipFill>
              <a:blip r:embed="rId5"/>
              <a:stretch>
                <a:fillRect/>
              </a:stretch>
            </p:blipFill>
            <p:spPr>
              <a:xfrm>
                <a:off x="4169664" y="2240280"/>
                <a:ext cx="3886200" cy="3733800"/>
              </a:xfrm>
              <a:prstGeom prst="rect">
                <a:avLst/>
              </a:prstGeom>
            </p:spPr>
          </p:pic>
          <p:sp>
            <p:nvSpPr>
              <p:cNvPr id="10" name="TextBox 9">
                <a:extLst>
                  <a:ext uri="{FF2B5EF4-FFF2-40B4-BE49-F238E27FC236}">
                    <a16:creationId xmlns:a16="http://schemas.microsoft.com/office/drawing/2014/main" id="{672F16EF-C102-B8C6-9E47-980228424806}"/>
                  </a:ext>
                </a:extLst>
              </p:cNvPr>
              <p:cNvSpPr txBox="1"/>
              <p:nvPr/>
            </p:nvSpPr>
            <p:spPr>
              <a:xfrm rot="16200000">
                <a:off x="3026971" y="3914085"/>
                <a:ext cx="2154757" cy="369332"/>
              </a:xfrm>
              <a:prstGeom prst="rect">
                <a:avLst/>
              </a:prstGeom>
              <a:solidFill>
                <a:schemeClr val="bg1"/>
              </a:solidFill>
            </p:spPr>
            <p:txBody>
              <a:bodyPr wrap="none" rtlCol="0">
                <a:spAutoFit/>
              </a:bodyPr>
              <a:lstStyle/>
              <a:p>
                <a:r>
                  <a:rPr lang="en-US" dirty="0"/>
                  <a:t>leak time (months)</a:t>
                </a:r>
              </a:p>
            </p:txBody>
          </p:sp>
          <p:sp>
            <p:nvSpPr>
              <p:cNvPr id="11" name="TextBox 10">
                <a:extLst>
                  <a:ext uri="{FF2B5EF4-FFF2-40B4-BE49-F238E27FC236}">
                    <a16:creationId xmlns:a16="http://schemas.microsoft.com/office/drawing/2014/main" id="{D9044198-753F-B86D-E372-EA7005FF3371}"/>
                  </a:ext>
                </a:extLst>
              </p:cNvPr>
              <p:cNvSpPr txBox="1"/>
              <p:nvPr/>
            </p:nvSpPr>
            <p:spPr>
              <a:xfrm>
                <a:off x="5243302" y="5867792"/>
                <a:ext cx="2016899" cy="369332"/>
              </a:xfrm>
              <a:prstGeom prst="rect">
                <a:avLst/>
              </a:prstGeom>
              <a:solidFill>
                <a:schemeClr val="bg1"/>
              </a:solidFill>
            </p:spPr>
            <p:txBody>
              <a:bodyPr wrap="none" rtlCol="0">
                <a:spAutoFit/>
              </a:bodyPr>
              <a:lstStyle/>
              <a:p>
                <a:r>
                  <a:rPr lang="en-US" dirty="0"/>
                  <a:t>test sample index</a:t>
                </a:r>
              </a:p>
            </p:txBody>
          </p:sp>
        </p:grpSp>
      </p:grpSp>
      <p:pic>
        <p:nvPicPr>
          <p:cNvPr id="39" name="Picture 38">
            <a:extLst>
              <a:ext uri="{FF2B5EF4-FFF2-40B4-BE49-F238E27FC236}">
                <a16:creationId xmlns:a16="http://schemas.microsoft.com/office/drawing/2014/main" id="{82276381-6810-34B0-C32D-FC6E80871A25}"/>
              </a:ext>
            </a:extLst>
          </p:cNvPr>
          <p:cNvPicPr>
            <a:picLocks noChangeAspect="1"/>
          </p:cNvPicPr>
          <p:nvPr/>
        </p:nvPicPr>
        <p:blipFill>
          <a:blip r:embed="rId6"/>
          <a:stretch>
            <a:fillRect/>
          </a:stretch>
        </p:blipFill>
        <p:spPr>
          <a:xfrm>
            <a:off x="2948054" y="2406531"/>
            <a:ext cx="1130969" cy="365760"/>
          </a:xfrm>
          <a:prstGeom prst="rect">
            <a:avLst/>
          </a:prstGeom>
        </p:spPr>
      </p:pic>
      <p:pic>
        <p:nvPicPr>
          <p:cNvPr id="62" name="Audio 61">
            <a:extLst>
              <a:ext uri="{FF2B5EF4-FFF2-40B4-BE49-F238E27FC236}">
                <a16:creationId xmlns:a16="http://schemas.microsoft.com/office/drawing/2014/main" id="{0F0BAEDA-2327-13A6-52F7-5CCA11AECB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59356599"/>
      </p:ext>
    </p:extLst>
  </p:cSld>
  <p:clrMapOvr>
    <a:masterClrMapping/>
  </p:clrMapOvr>
  <mc:AlternateContent xmlns:mc="http://schemas.openxmlformats.org/markup-compatibility/2006" xmlns:p14="http://schemas.microsoft.com/office/powerpoint/2010/main">
    <mc:Choice Requires="p14">
      <p:transition spd="med" p14:dur="700" advTm="29866">
        <p:fade/>
      </p:transition>
    </mc:Choice>
    <mc:Fallback xmlns="">
      <p:transition spd="med" advTm="298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Using Linear Regression</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15</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9722498" cy="483979"/>
          </a:xfrm>
          <a:prstGeom prst="rect">
            <a:avLst/>
          </a:prstGeom>
          <a:noFill/>
        </p:spPr>
        <p:txBody>
          <a:bodyPr wrap="square" rtlCol="0" anchor="t">
            <a:spAutoFit/>
          </a:bodyPr>
          <a:lstStyle/>
          <a:p>
            <a:pPr marL="457200" marR="0" lvl="1" indent="-182563" algn="l" defTabSz="914354" rtl="0" eaLnBrk="1" fontAlgn="auto" latinLnBrk="0" hangingPunct="1">
              <a:lnSpc>
                <a:spcPct val="90000"/>
              </a:lnSpc>
              <a:spcBef>
                <a:spcPts val="200"/>
              </a:spcBef>
              <a:spcAft>
                <a:spcPts val="400"/>
              </a:spcAft>
              <a:buClr>
                <a:srgbClr val="00B0F0"/>
              </a:buClr>
              <a:buSzTx/>
              <a:buFont typeface="Calibri" pitchFamily="34" charset="0"/>
              <a:buChar char="◦"/>
              <a:tabLst/>
              <a:defRPr/>
            </a:pPr>
            <a:r>
              <a:rPr kumimoji="0" lang="en-US" sz="2800" b="0" i="0" u="none" strike="noStrike" kern="1200" cap="none" spc="0" normalizeH="0" baseline="0" noProof="0" dirty="0">
                <a:ln>
                  <a:noFill/>
                </a:ln>
                <a:solidFill>
                  <a:srgbClr val="000000"/>
                </a:solidFill>
                <a:effectLst/>
                <a:uLnTx/>
                <a:uFillTx/>
                <a:latin typeface="Garamond" charset="0"/>
                <a:ea typeface="+mn-ea"/>
                <a:cs typeface="+mn-cs"/>
              </a:rPr>
              <a:t>492 (out of 2000) samples – 75/25 % training/testing split</a:t>
            </a:r>
          </a:p>
        </p:txBody>
      </p:sp>
      <p:sp>
        <p:nvSpPr>
          <p:cNvPr id="5" name="TextBox 4">
            <a:extLst>
              <a:ext uri="{FF2B5EF4-FFF2-40B4-BE49-F238E27FC236}">
                <a16:creationId xmlns:a16="http://schemas.microsoft.com/office/drawing/2014/main" id="{1A6E304E-0953-BED7-3D06-A75F4FE00BB3}"/>
              </a:ext>
            </a:extLst>
          </p:cNvPr>
          <p:cNvSpPr txBox="1"/>
          <p:nvPr/>
        </p:nvSpPr>
        <p:spPr>
          <a:xfrm>
            <a:off x="9387348" y="2228671"/>
            <a:ext cx="1964724" cy="923330"/>
          </a:xfrm>
          <a:prstGeom prst="rect">
            <a:avLst/>
          </a:prstGeom>
          <a:noFill/>
        </p:spPr>
        <p:txBody>
          <a:bodyPr wrap="square" rtlCol="0">
            <a:spAutoFit/>
          </a:bodyPr>
          <a:lstStyle/>
          <a:p>
            <a:r>
              <a:rPr lang="en-US" dirty="0"/>
              <a:t>Seems like we do not have enough training data</a:t>
            </a:r>
          </a:p>
        </p:txBody>
      </p:sp>
      <p:sp>
        <p:nvSpPr>
          <p:cNvPr id="6" name="TextBox 5">
            <a:extLst>
              <a:ext uri="{FF2B5EF4-FFF2-40B4-BE49-F238E27FC236}">
                <a16:creationId xmlns:a16="http://schemas.microsoft.com/office/drawing/2014/main" id="{B663A154-206C-5BA8-B5E9-3F618E102DEF}"/>
              </a:ext>
            </a:extLst>
          </p:cNvPr>
          <p:cNvSpPr txBox="1"/>
          <p:nvPr/>
        </p:nvSpPr>
        <p:spPr>
          <a:xfrm>
            <a:off x="9709112" y="5391388"/>
            <a:ext cx="1321196" cy="369332"/>
          </a:xfrm>
          <a:prstGeom prst="rect">
            <a:avLst/>
          </a:prstGeom>
          <a:noFill/>
        </p:spPr>
        <p:txBody>
          <a:bodyPr wrap="none" rtlCol="0">
            <a:spAutoFit/>
          </a:bodyPr>
          <a:lstStyle/>
          <a:p>
            <a:r>
              <a:rPr lang="en-US" dirty="0" err="1"/>
              <a:t>mse</a:t>
            </a:r>
            <a:r>
              <a:rPr lang="en-US" dirty="0"/>
              <a:t> = 662.7</a:t>
            </a:r>
          </a:p>
        </p:txBody>
      </p:sp>
      <p:grpSp>
        <p:nvGrpSpPr>
          <p:cNvPr id="13" name="Group 12">
            <a:extLst>
              <a:ext uri="{FF2B5EF4-FFF2-40B4-BE49-F238E27FC236}">
                <a16:creationId xmlns:a16="http://schemas.microsoft.com/office/drawing/2014/main" id="{8F0A407F-4A3D-DAE6-9DB5-D9DB71928E12}"/>
              </a:ext>
            </a:extLst>
          </p:cNvPr>
          <p:cNvGrpSpPr/>
          <p:nvPr/>
        </p:nvGrpSpPr>
        <p:grpSpPr>
          <a:xfrm>
            <a:off x="3550527" y="1867811"/>
            <a:ext cx="5090945" cy="4394713"/>
            <a:chOff x="3550527" y="1867811"/>
            <a:chExt cx="5090945" cy="4394713"/>
          </a:xfrm>
        </p:grpSpPr>
        <p:sp>
          <p:nvSpPr>
            <p:cNvPr id="11" name="TextBox 10">
              <a:extLst>
                <a:ext uri="{FF2B5EF4-FFF2-40B4-BE49-F238E27FC236}">
                  <a16:creationId xmlns:a16="http://schemas.microsoft.com/office/drawing/2014/main" id="{36A58923-15D1-DD5D-18F9-0185C6CADC5C}"/>
                </a:ext>
              </a:extLst>
            </p:cNvPr>
            <p:cNvSpPr txBox="1"/>
            <p:nvPr/>
          </p:nvSpPr>
          <p:spPr>
            <a:xfrm>
              <a:off x="3550527" y="1867811"/>
              <a:ext cx="5090945" cy="369332"/>
            </a:xfrm>
            <a:prstGeom prst="rect">
              <a:avLst/>
            </a:prstGeom>
            <a:noFill/>
          </p:spPr>
          <p:txBody>
            <a:bodyPr wrap="none" rtlCol="0">
              <a:spAutoFit/>
            </a:bodyPr>
            <a:lstStyle/>
            <a:p>
              <a:r>
                <a:rPr lang="en-US" dirty="0"/>
                <a:t>Ground truth versus predicted for test set by sample</a:t>
              </a:r>
            </a:p>
          </p:txBody>
        </p:sp>
        <p:grpSp>
          <p:nvGrpSpPr>
            <p:cNvPr id="9" name="Group 8">
              <a:extLst>
                <a:ext uri="{FF2B5EF4-FFF2-40B4-BE49-F238E27FC236}">
                  <a16:creationId xmlns:a16="http://schemas.microsoft.com/office/drawing/2014/main" id="{764E2F35-2215-6C35-0A8F-440845B4EBD8}"/>
                </a:ext>
              </a:extLst>
            </p:cNvPr>
            <p:cNvGrpSpPr/>
            <p:nvPr/>
          </p:nvGrpSpPr>
          <p:grpSpPr>
            <a:xfrm>
              <a:off x="3919684" y="2240280"/>
              <a:ext cx="4199680" cy="4022244"/>
              <a:chOff x="3919684" y="2240280"/>
              <a:chExt cx="4199680" cy="4022244"/>
            </a:xfrm>
          </p:grpSpPr>
          <p:pic>
            <p:nvPicPr>
              <p:cNvPr id="12" name="Picture 11">
                <a:extLst>
                  <a:ext uri="{FF2B5EF4-FFF2-40B4-BE49-F238E27FC236}">
                    <a16:creationId xmlns:a16="http://schemas.microsoft.com/office/drawing/2014/main" id="{AC82CA3A-ACD5-4BE8-B859-DA868CADE0EF}"/>
                  </a:ext>
                </a:extLst>
              </p:cNvPr>
              <p:cNvPicPr>
                <a:picLocks noChangeAspect="1"/>
              </p:cNvPicPr>
              <p:nvPr/>
            </p:nvPicPr>
            <p:blipFill>
              <a:blip r:embed="rId5"/>
              <a:stretch>
                <a:fillRect/>
              </a:stretch>
            </p:blipFill>
            <p:spPr>
              <a:xfrm>
                <a:off x="4169664" y="2240280"/>
                <a:ext cx="3949700" cy="3759200"/>
              </a:xfrm>
              <a:prstGeom prst="rect">
                <a:avLst/>
              </a:prstGeom>
            </p:spPr>
          </p:pic>
          <p:sp>
            <p:nvSpPr>
              <p:cNvPr id="7" name="TextBox 6">
                <a:extLst>
                  <a:ext uri="{FF2B5EF4-FFF2-40B4-BE49-F238E27FC236}">
                    <a16:creationId xmlns:a16="http://schemas.microsoft.com/office/drawing/2014/main" id="{8713CA38-BED3-92A3-4AB8-A8CD486F969F}"/>
                  </a:ext>
                </a:extLst>
              </p:cNvPr>
              <p:cNvSpPr txBox="1"/>
              <p:nvPr/>
            </p:nvSpPr>
            <p:spPr>
              <a:xfrm rot="16200000">
                <a:off x="2994719" y="3914085"/>
                <a:ext cx="2219262" cy="369332"/>
              </a:xfrm>
              <a:prstGeom prst="rect">
                <a:avLst/>
              </a:prstGeom>
              <a:solidFill>
                <a:schemeClr val="bg1"/>
              </a:solidFill>
            </p:spPr>
            <p:txBody>
              <a:bodyPr wrap="none" rtlCol="0">
                <a:spAutoFit/>
              </a:bodyPr>
              <a:lstStyle/>
              <a:p>
                <a:r>
                  <a:rPr lang="en-US" dirty="0"/>
                  <a:t>Predicted leak time</a:t>
                </a:r>
              </a:p>
            </p:txBody>
          </p:sp>
          <p:sp>
            <p:nvSpPr>
              <p:cNvPr id="8" name="TextBox 7">
                <a:extLst>
                  <a:ext uri="{FF2B5EF4-FFF2-40B4-BE49-F238E27FC236}">
                    <a16:creationId xmlns:a16="http://schemas.microsoft.com/office/drawing/2014/main" id="{B0B05FAB-C8C3-8870-801E-248DF1176DAB}"/>
                  </a:ext>
                </a:extLst>
              </p:cNvPr>
              <p:cNvSpPr txBox="1"/>
              <p:nvPr/>
            </p:nvSpPr>
            <p:spPr>
              <a:xfrm>
                <a:off x="5508461" y="5893192"/>
                <a:ext cx="1489510" cy="369332"/>
              </a:xfrm>
              <a:prstGeom prst="rect">
                <a:avLst/>
              </a:prstGeom>
              <a:solidFill>
                <a:schemeClr val="bg1"/>
              </a:solidFill>
            </p:spPr>
            <p:txBody>
              <a:bodyPr wrap="none" rtlCol="0">
                <a:spAutoFit/>
              </a:bodyPr>
              <a:lstStyle/>
              <a:p>
                <a:r>
                  <a:rPr lang="en-US" dirty="0"/>
                  <a:t>ground truth</a:t>
                </a:r>
              </a:p>
            </p:txBody>
          </p:sp>
        </p:grpSp>
      </p:grpSp>
      <p:pic>
        <p:nvPicPr>
          <p:cNvPr id="86" name="Audio 85">
            <a:extLst>
              <a:ext uri="{FF2B5EF4-FFF2-40B4-BE49-F238E27FC236}">
                <a16:creationId xmlns:a16="http://schemas.microsoft.com/office/drawing/2014/main" id="{3B840188-D54A-6F3F-23BB-EDAE5FB592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14843058"/>
      </p:ext>
    </p:extLst>
  </p:cSld>
  <p:clrMapOvr>
    <a:masterClrMapping/>
  </p:clrMapOvr>
  <mc:AlternateContent xmlns:mc="http://schemas.openxmlformats.org/markup-compatibility/2006" xmlns:p14="http://schemas.microsoft.com/office/powerpoint/2010/main">
    <mc:Choice Requires="p14">
      <p:transition spd="med" p14:dur="700" advTm="16384">
        <p:fade/>
      </p:transition>
    </mc:Choice>
    <mc:Fallback xmlns="">
      <p:transition spd="med" advTm="163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Using Random Forest Regression</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16</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9722498" cy="483979"/>
          </a:xfrm>
          <a:prstGeom prst="rect">
            <a:avLst/>
          </a:prstGeom>
          <a:noFill/>
        </p:spPr>
        <p:txBody>
          <a:bodyPr wrap="square" rtlCol="0" anchor="t">
            <a:spAutoFit/>
          </a:bodyPr>
          <a:lstStyle/>
          <a:p>
            <a:pPr marL="457200" marR="0" lvl="1" indent="-182563" algn="l" defTabSz="914354" rtl="0" eaLnBrk="1" fontAlgn="auto" latinLnBrk="0" hangingPunct="1">
              <a:lnSpc>
                <a:spcPct val="90000"/>
              </a:lnSpc>
              <a:spcBef>
                <a:spcPts val="200"/>
              </a:spcBef>
              <a:spcAft>
                <a:spcPts val="400"/>
              </a:spcAft>
              <a:buClr>
                <a:srgbClr val="00B0F0"/>
              </a:buClr>
              <a:buSzTx/>
              <a:buFont typeface="Calibri" pitchFamily="34" charset="0"/>
              <a:buChar char="◦"/>
              <a:tabLst/>
              <a:defRPr/>
            </a:pPr>
            <a:r>
              <a:rPr kumimoji="0" lang="en-US" sz="2800" b="0" i="0" u="none" strike="noStrike" kern="1200" cap="none" spc="0" normalizeH="0" baseline="0" noProof="0" dirty="0">
                <a:ln>
                  <a:noFill/>
                </a:ln>
                <a:solidFill>
                  <a:srgbClr val="000000"/>
                </a:solidFill>
                <a:effectLst/>
                <a:uLnTx/>
                <a:uFillTx/>
                <a:latin typeface="Garamond" charset="0"/>
                <a:ea typeface="+mn-ea"/>
                <a:cs typeface="+mn-cs"/>
              </a:rPr>
              <a:t>492 (out of 2000) samples – 75/25 % training/testing split</a:t>
            </a:r>
          </a:p>
        </p:txBody>
      </p:sp>
      <p:sp>
        <p:nvSpPr>
          <p:cNvPr id="10" name="TextBox 9">
            <a:extLst>
              <a:ext uri="{FF2B5EF4-FFF2-40B4-BE49-F238E27FC236}">
                <a16:creationId xmlns:a16="http://schemas.microsoft.com/office/drawing/2014/main" id="{337D5182-7D36-A384-2C6C-BC750A3C7A8B}"/>
              </a:ext>
            </a:extLst>
          </p:cNvPr>
          <p:cNvSpPr txBox="1"/>
          <p:nvPr/>
        </p:nvSpPr>
        <p:spPr>
          <a:xfrm>
            <a:off x="9387348" y="2228671"/>
            <a:ext cx="1964724" cy="1754326"/>
          </a:xfrm>
          <a:prstGeom prst="rect">
            <a:avLst/>
          </a:prstGeom>
          <a:noFill/>
        </p:spPr>
        <p:txBody>
          <a:bodyPr wrap="square" rtlCol="0">
            <a:spAutoFit/>
          </a:bodyPr>
          <a:lstStyle/>
          <a:p>
            <a:r>
              <a:rPr lang="en-US" dirty="0"/>
              <a:t>Seems to miss both high and low values (we probably do not have enough training data)</a:t>
            </a:r>
          </a:p>
        </p:txBody>
      </p:sp>
      <p:sp>
        <p:nvSpPr>
          <p:cNvPr id="11" name="TextBox 10">
            <a:extLst>
              <a:ext uri="{FF2B5EF4-FFF2-40B4-BE49-F238E27FC236}">
                <a16:creationId xmlns:a16="http://schemas.microsoft.com/office/drawing/2014/main" id="{2B7E4C59-F917-0130-A265-A274A7005DB3}"/>
              </a:ext>
            </a:extLst>
          </p:cNvPr>
          <p:cNvSpPr txBox="1"/>
          <p:nvPr/>
        </p:nvSpPr>
        <p:spPr>
          <a:xfrm>
            <a:off x="9709112" y="5391388"/>
            <a:ext cx="1321196" cy="369332"/>
          </a:xfrm>
          <a:prstGeom prst="rect">
            <a:avLst/>
          </a:prstGeom>
          <a:noFill/>
        </p:spPr>
        <p:txBody>
          <a:bodyPr wrap="none" rtlCol="0">
            <a:spAutoFit/>
          </a:bodyPr>
          <a:lstStyle/>
          <a:p>
            <a:r>
              <a:rPr lang="en-US" dirty="0" err="1"/>
              <a:t>mse</a:t>
            </a:r>
            <a:r>
              <a:rPr lang="en-US" dirty="0"/>
              <a:t> = 707.5</a:t>
            </a:r>
          </a:p>
        </p:txBody>
      </p:sp>
      <p:grpSp>
        <p:nvGrpSpPr>
          <p:cNvPr id="13" name="Group 12">
            <a:extLst>
              <a:ext uri="{FF2B5EF4-FFF2-40B4-BE49-F238E27FC236}">
                <a16:creationId xmlns:a16="http://schemas.microsoft.com/office/drawing/2014/main" id="{F5816F0D-B63E-5956-CEB3-A621BD25D258}"/>
              </a:ext>
            </a:extLst>
          </p:cNvPr>
          <p:cNvGrpSpPr/>
          <p:nvPr/>
        </p:nvGrpSpPr>
        <p:grpSpPr>
          <a:xfrm>
            <a:off x="3550527" y="1867811"/>
            <a:ext cx="5090945" cy="4394713"/>
            <a:chOff x="3550527" y="1867811"/>
            <a:chExt cx="5090945" cy="4394713"/>
          </a:xfrm>
        </p:grpSpPr>
        <p:sp>
          <p:nvSpPr>
            <p:cNvPr id="6" name="TextBox 5">
              <a:extLst>
                <a:ext uri="{FF2B5EF4-FFF2-40B4-BE49-F238E27FC236}">
                  <a16:creationId xmlns:a16="http://schemas.microsoft.com/office/drawing/2014/main" id="{D61C6E3C-13DF-B74D-D3AA-59CB1836DCE0}"/>
                </a:ext>
              </a:extLst>
            </p:cNvPr>
            <p:cNvSpPr txBox="1"/>
            <p:nvPr/>
          </p:nvSpPr>
          <p:spPr>
            <a:xfrm>
              <a:off x="3550527" y="1867811"/>
              <a:ext cx="5090945" cy="369332"/>
            </a:xfrm>
            <a:prstGeom prst="rect">
              <a:avLst/>
            </a:prstGeom>
            <a:noFill/>
          </p:spPr>
          <p:txBody>
            <a:bodyPr wrap="none" rtlCol="0">
              <a:spAutoFit/>
            </a:bodyPr>
            <a:lstStyle/>
            <a:p>
              <a:r>
                <a:rPr lang="en-US" dirty="0"/>
                <a:t>Ground truth versus predicted for test set by sample</a:t>
              </a:r>
            </a:p>
          </p:txBody>
        </p:sp>
        <p:grpSp>
          <p:nvGrpSpPr>
            <p:cNvPr id="12" name="Group 11">
              <a:extLst>
                <a:ext uri="{FF2B5EF4-FFF2-40B4-BE49-F238E27FC236}">
                  <a16:creationId xmlns:a16="http://schemas.microsoft.com/office/drawing/2014/main" id="{ACE2CDB6-282F-694C-3809-A51BB584B153}"/>
                </a:ext>
              </a:extLst>
            </p:cNvPr>
            <p:cNvGrpSpPr/>
            <p:nvPr/>
          </p:nvGrpSpPr>
          <p:grpSpPr>
            <a:xfrm>
              <a:off x="3919684" y="2240280"/>
              <a:ext cx="4199680" cy="4022244"/>
              <a:chOff x="3919684" y="2240280"/>
              <a:chExt cx="4199680" cy="4022244"/>
            </a:xfrm>
          </p:grpSpPr>
          <p:pic>
            <p:nvPicPr>
              <p:cNvPr id="7" name="Picture 6">
                <a:extLst>
                  <a:ext uri="{FF2B5EF4-FFF2-40B4-BE49-F238E27FC236}">
                    <a16:creationId xmlns:a16="http://schemas.microsoft.com/office/drawing/2014/main" id="{B0E5CFBF-3705-6740-3B51-6EFCFBE77715}"/>
                  </a:ext>
                </a:extLst>
              </p:cNvPr>
              <p:cNvPicPr>
                <a:picLocks noChangeAspect="1"/>
              </p:cNvPicPr>
              <p:nvPr/>
            </p:nvPicPr>
            <p:blipFill>
              <a:blip r:embed="rId5"/>
              <a:stretch>
                <a:fillRect/>
              </a:stretch>
            </p:blipFill>
            <p:spPr>
              <a:xfrm>
                <a:off x="4169664" y="2240280"/>
                <a:ext cx="3949700" cy="3759200"/>
              </a:xfrm>
              <a:prstGeom prst="rect">
                <a:avLst/>
              </a:prstGeom>
            </p:spPr>
          </p:pic>
          <p:sp>
            <p:nvSpPr>
              <p:cNvPr id="8" name="TextBox 7">
                <a:extLst>
                  <a:ext uri="{FF2B5EF4-FFF2-40B4-BE49-F238E27FC236}">
                    <a16:creationId xmlns:a16="http://schemas.microsoft.com/office/drawing/2014/main" id="{4D028979-980D-1144-7EF9-B9083EDBDFA5}"/>
                  </a:ext>
                </a:extLst>
              </p:cNvPr>
              <p:cNvSpPr txBox="1"/>
              <p:nvPr/>
            </p:nvSpPr>
            <p:spPr>
              <a:xfrm rot="16200000">
                <a:off x="2994719" y="3914085"/>
                <a:ext cx="2219262" cy="369332"/>
              </a:xfrm>
              <a:prstGeom prst="rect">
                <a:avLst/>
              </a:prstGeom>
              <a:solidFill>
                <a:schemeClr val="bg1"/>
              </a:solidFill>
            </p:spPr>
            <p:txBody>
              <a:bodyPr wrap="none" rtlCol="0">
                <a:spAutoFit/>
              </a:bodyPr>
              <a:lstStyle/>
              <a:p>
                <a:r>
                  <a:rPr lang="en-US" dirty="0"/>
                  <a:t>Predicted leak time</a:t>
                </a:r>
              </a:p>
            </p:txBody>
          </p:sp>
          <p:sp>
            <p:nvSpPr>
              <p:cNvPr id="9" name="TextBox 8">
                <a:extLst>
                  <a:ext uri="{FF2B5EF4-FFF2-40B4-BE49-F238E27FC236}">
                    <a16:creationId xmlns:a16="http://schemas.microsoft.com/office/drawing/2014/main" id="{57CBB784-27DE-59B4-9067-36B8F93CC010}"/>
                  </a:ext>
                </a:extLst>
              </p:cNvPr>
              <p:cNvSpPr txBox="1"/>
              <p:nvPr/>
            </p:nvSpPr>
            <p:spPr>
              <a:xfrm>
                <a:off x="5508461" y="5893192"/>
                <a:ext cx="1489510" cy="369332"/>
              </a:xfrm>
              <a:prstGeom prst="rect">
                <a:avLst/>
              </a:prstGeom>
              <a:solidFill>
                <a:schemeClr val="bg1"/>
              </a:solidFill>
            </p:spPr>
            <p:txBody>
              <a:bodyPr wrap="none" rtlCol="0">
                <a:spAutoFit/>
              </a:bodyPr>
              <a:lstStyle/>
              <a:p>
                <a:r>
                  <a:rPr lang="en-US" dirty="0"/>
                  <a:t>ground truth</a:t>
                </a:r>
              </a:p>
            </p:txBody>
          </p:sp>
        </p:grpSp>
      </p:grpSp>
      <p:pic>
        <p:nvPicPr>
          <p:cNvPr id="52" name="Audio 51">
            <a:extLst>
              <a:ext uri="{FF2B5EF4-FFF2-40B4-BE49-F238E27FC236}">
                <a16:creationId xmlns:a16="http://schemas.microsoft.com/office/drawing/2014/main" id="{675AAF78-3A16-BCDA-E7FF-2422A00375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42591079"/>
      </p:ext>
    </p:extLst>
  </p:cSld>
  <p:clrMapOvr>
    <a:masterClrMapping/>
  </p:clrMapOvr>
  <mc:AlternateContent xmlns:mc="http://schemas.openxmlformats.org/markup-compatibility/2006" xmlns:p14="http://schemas.microsoft.com/office/powerpoint/2010/main">
    <mc:Choice Requires="p14">
      <p:transition spd="med" p14:dur="700" advTm="17930">
        <p:fade/>
      </p:transition>
    </mc:Choice>
    <mc:Fallback xmlns="">
      <p:transition spd="med" advTm="179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Using Random Forest Regression</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17</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9722498" cy="483979"/>
          </a:xfrm>
          <a:prstGeom prst="rect">
            <a:avLst/>
          </a:prstGeom>
          <a:noFill/>
        </p:spPr>
        <p:txBody>
          <a:bodyPr wrap="square" rtlCol="0" anchor="t">
            <a:spAutoFit/>
          </a:bodyPr>
          <a:lstStyle/>
          <a:p>
            <a:pPr marL="457200" marR="0" lvl="1" indent="-182563" algn="l" defTabSz="914354" rtl="0" eaLnBrk="1" fontAlgn="auto" latinLnBrk="0" hangingPunct="1">
              <a:lnSpc>
                <a:spcPct val="90000"/>
              </a:lnSpc>
              <a:spcBef>
                <a:spcPts val="200"/>
              </a:spcBef>
              <a:spcAft>
                <a:spcPts val="400"/>
              </a:spcAft>
              <a:buClr>
                <a:srgbClr val="00B0F0"/>
              </a:buClr>
              <a:buSzTx/>
              <a:buFont typeface="Calibri" pitchFamily="34" charset="0"/>
              <a:buChar char="◦"/>
              <a:tabLst/>
              <a:defRPr/>
            </a:pPr>
            <a:r>
              <a:rPr kumimoji="0" lang="en-US" sz="2800" b="0" i="0" u="none" strike="noStrike" kern="1200" cap="none" spc="0" normalizeH="0" baseline="0" noProof="0" dirty="0">
                <a:ln>
                  <a:noFill/>
                </a:ln>
                <a:solidFill>
                  <a:srgbClr val="000000"/>
                </a:solidFill>
                <a:effectLst/>
                <a:uLnTx/>
                <a:uFillTx/>
                <a:latin typeface="Garamond" charset="0"/>
                <a:ea typeface="+mn-ea"/>
                <a:cs typeface="+mn-cs"/>
              </a:rPr>
              <a:t>492 (out of 2000) samples – 100/0 % training/testing split</a:t>
            </a:r>
          </a:p>
        </p:txBody>
      </p:sp>
      <p:sp>
        <p:nvSpPr>
          <p:cNvPr id="5" name="TextBox 4">
            <a:extLst>
              <a:ext uri="{FF2B5EF4-FFF2-40B4-BE49-F238E27FC236}">
                <a16:creationId xmlns:a16="http://schemas.microsoft.com/office/drawing/2014/main" id="{3258916B-D966-2AB6-BCD6-66FC242E5E75}"/>
              </a:ext>
            </a:extLst>
          </p:cNvPr>
          <p:cNvSpPr txBox="1"/>
          <p:nvPr/>
        </p:nvSpPr>
        <p:spPr>
          <a:xfrm>
            <a:off x="9387348" y="2228671"/>
            <a:ext cx="1964724" cy="646331"/>
          </a:xfrm>
          <a:prstGeom prst="rect">
            <a:avLst/>
          </a:prstGeom>
          <a:noFill/>
        </p:spPr>
        <p:txBody>
          <a:bodyPr wrap="square" rtlCol="0">
            <a:spAutoFit/>
          </a:bodyPr>
          <a:lstStyle/>
          <a:p>
            <a:r>
              <a:rPr lang="en-US" dirty="0"/>
              <a:t>Significant drop in </a:t>
            </a:r>
            <a:r>
              <a:rPr lang="en-US" dirty="0" err="1"/>
              <a:t>mse</a:t>
            </a:r>
            <a:endParaRPr lang="en-US" dirty="0"/>
          </a:p>
        </p:txBody>
      </p:sp>
      <p:sp>
        <p:nvSpPr>
          <p:cNvPr id="6" name="TextBox 5">
            <a:extLst>
              <a:ext uri="{FF2B5EF4-FFF2-40B4-BE49-F238E27FC236}">
                <a16:creationId xmlns:a16="http://schemas.microsoft.com/office/drawing/2014/main" id="{3E782DEF-FC84-E677-2877-08C8B9C23DFF}"/>
              </a:ext>
            </a:extLst>
          </p:cNvPr>
          <p:cNvSpPr txBox="1"/>
          <p:nvPr/>
        </p:nvSpPr>
        <p:spPr>
          <a:xfrm>
            <a:off x="9709112" y="5391388"/>
            <a:ext cx="1321196" cy="369332"/>
          </a:xfrm>
          <a:prstGeom prst="rect">
            <a:avLst/>
          </a:prstGeom>
          <a:noFill/>
        </p:spPr>
        <p:txBody>
          <a:bodyPr wrap="none" rtlCol="0">
            <a:spAutoFit/>
          </a:bodyPr>
          <a:lstStyle/>
          <a:p>
            <a:r>
              <a:rPr lang="en-US" dirty="0" err="1"/>
              <a:t>mse</a:t>
            </a:r>
            <a:r>
              <a:rPr lang="en-US" dirty="0"/>
              <a:t> = 108.6</a:t>
            </a:r>
          </a:p>
        </p:txBody>
      </p:sp>
      <p:grpSp>
        <p:nvGrpSpPr>
          <p:cNvPr id="13" name="Group 12">
            <a:extLst>
              <a:ext uri="{FF2B5EF4-FFF2-40B4-BE49-F238E27FC236}">
                <a16:creationId xmlns:a16="http://schemas.microsoft.com/office/drawing/2014/main" id="{5EBF424F-0AD9-8D85-2529-7E3DB675FA55}"/>
              </a:ext>
            </a:extLst>
          </p:cNvPr>
          <p:cNvGrpSpPr/>
          <p:nvPr/>
        </p:nvGrpSpPr>
        <p:grpSpPr>
          <a:xfrm>
            <a:off x="3214922" y="1867811"/>
            <a:ext cx="5845831" cy="4369313"/>
            <a:chOff x="3214922" y="1867811"/>
            <a:chExt cx="5845831" cy="4369313"/>
          </a:xfrm>
        </p:grpSpPr>
        <p:sp>
          <p:nvSpPr>
            <p:cNvPr id="8" name="TextBox 7">
              <a:extLst>
                <a:ext uri="{FF2B5EF4-FFF2-40B4-BE49-F238E27FC236}">
                  <a16:creationId xmlns:a16="http://schemas.microsoft.com/office/drawing/2014/main" id="{4E39A9E6-7D74-9301-9C25-7F676111A678}"/>
                </a:ext>
              </a:extLst>
            </p:cNvPr>
            <p:cNvSpPr txBox="1"/>
            <p:nvPr/>
          </p:nvSpPr>
          <p:spPr>
            <a:xfrm>
              <a:off x="3214922" y="1867811"/>
              <a:ext cx="5845831" cy="369332"/>
            </a:xfrm>
            <a:prstGeom prst="rect">
              <a:avLst/>
            </a:prstGeom>
            <a:noFill/>
          </p:spPr>
          <p:txBody>
            <a:bodyPr wrap="none" rtlCol="0">
              <a:spAutoFit/>
            </a:bodyPr>
            <a:lstStyle/>
            <a:p>
              <a:r>
                <a:rPr lang="en-US" dirty="0"/>
                <a:t>Predicted leak time (in months) for train set by sample index</a:t>
              </a:r>
            </a:p>
          </p:txBody>
        </p:sp>
        <p:grpSp>
          <p:nvGrpSpPr>
            <p:cNvPr id="12" name="Group 11">
              <a:extLst>
                <a:ext uri="{FF2B5EF4-FFF2-40B4-BE49-F238E27FC236}">
                  <a16:creationId xmlns:a16="http://schemas.microsoft.com/office/drawing/2014/main" id="{8A365317-37C9-92CA-EB9E-E7175C999869}"/>
                </a:ext>
              </a:extLst>
            </p:cNvPr>
            <p:cNvGrpSpPr/>
            <p:nvPr/>
          </p:nvGrpSpPr>
          <p:grpSpPr>
            <a:xfrm>
              <a:off x="3906621" y="2240280"/>
              <a:ext cx="4149243" cy="3996844"/>
              <a:chOff x="3906621" y="2240280"/>
              <a:chExt cx="4149243" cy="3996844"/>
            </a:xfrm>
          </p:grpSpPr>
          <p:pic>
            <p:nvPicPr>
              <p:cNvPr id="9" name="Picture 8">
                <a:extLst>
                  <a:ext uri="{FF2B5EF4-FFF2-40B4-BE49-F238E27FC236}">
                    <a16:creationId xmlns:a16="http://schemas.microsoft.com/office/drawing/2014/main" id="{CA12BE6D-181A-3EE5-BBDF-AB085CBCCE96}"/>
                  </a:ext>
                </a:extLst>
              </p:cNvPr>
              <p:cNvPicPr>
                <a:picLocks noChangeAspect="1"/>
              </p:cNvPicPr>
              <p:nvPr/>
            </p:nvPicPr>
            <p:blipFill>
              <a:blip r:embed="rId5"/>
              <a:stretch>
                <a:fillRect/>
              </a:stretch>
            </p:blipFill>
            <p:spPr>
              <a:xfrm>
                <a:off x="4169664" y="2240280"/>
                <a:ext cx="3886200" cy="3733800"/>
              </a:xfrm>
              <a:prstGeom prst="rect">
                <a:avLst/>
              </a:prstGeom>
            </p:spPr>
          </p:pic>
          <p:sp>
            <p:nvSpPr>
              <p:cNvPr id="10" name="TextBox 9">
                <a:extLst>
                  <a:ext uri="{FF2B5EF4-FFF2-40B4-BE49-F238E27FC236}">
                    <a16:creationId xmlns:a16="http://schemas.microsoft.com/office/drawing/2014/main" id="{82F4AEC1-AEBF-A3F0-274A-0461DC5FB9DF}"/>
                  </a:ext>
                </a:extLst>
              </p:cNvPr>
              <p:cNvSpPr txBox="1"/>
              <p:nvPr/>
            </p:nvSpPr>
            <p:spPr>
              <a:xfrm rot="16200000">
                <a:off x="3013908" y="3914085"/>
                <a:ext cx="2154757" cy="369332"/>
              </a:xfrm>
              <a:prstGeom prst="rect">
                <a:avLst/>
              </a:prstGeom>
              <a:solidFill>
                <a:schemeClr val="bg1"/>
              </a:solidFill>
            </p:spPr>
            <p:txBody>
              <a:bodyPr wrap="none" rtlCol="0">
                <a:spAutoFit/>
              </a:bodyPr>
              <a:lstStyle/>
              <a:p>
                <a:r>
                  <a:rPr lang="en-US" dirty="0"/>
                  <a:t>leak time (months)</a:t>
                </a:r>
              </a:p>
            </p:txBody>
          </p:sp>
          <p:sp>
            <p:nvSpPr>
              <p:cNvPr id="11" name="TextBox 10">
                <a:extLst>
                  <a:ext uri="{FF2B5EF4-FFF2-40B4-BE49-F238E27FC236}">
                    <a16:creationId xmlns:a16="http://schemas.microsoft.com/office/drawing/2014/main" id="{2FFA0F72-62AE-FC93-E510-23FC76C6E701}"/>
                  </a:ext>
                </a:extLst>
              </p:cNvPr>
              <p:cNvSpPr txBox="1"/>
              <p:nvPr/>
            </p:nvSpPr>
            <p:spPr>
              <a:xfrm>
                <a:off x="5243302" y="5867792"/>
                <a:ext cx="2016899" cy="369332"/>
              </a:xfrm>
              <a:prstGeom prst="rect">
                <a:avLst/>
              </a:prstGeom>
              <a:solidFill>
                <a:schemeClr val="bg1"/>
              </a:solidFill>
            </p:spPr>
            <p:txBody>
              <a:bodyPr wrap="none" rtlCol="0">
                <a:spAutoFit/>
              </a:bodyPr>
              <a:lstStyle/>
              <a:p>
                <a:r>
                  <a:rPr lang="en-US" dirty="0"/>
                  <a:t>test sample index</a:t>
                </a:r>
              </a:p>
            </p:txBody>
          </p:sp>
        </p:grpSp>
      </p:grpSp>
      <p:pic>
        <p:nvPicPr>
          <p:cNvPr id="14" name="Picture 13">
            <a:extLst>
              <a:ext uri="{FF2B5EF4-FFF2-40B4-BE49-F238E27FC236}">
                <a16:creationId xmlns:a16="http://schemas.microsoft.com/office/drawing/2014/main" id="{4122DCAD-494A-D790-B2CD-24A270C34254}"/>
              </a:ext>
            </a:extLst>
          </p:cNvPr>
          <p:cNvPicPr>
            <a:picLocks noChangeAspect="1"/>
          </p:cNvPicPr>
          <p:nvPr/>
        </p:nvPicPr>
        <p:blipFill>
          <a:blip r:embed="rId6"/>
          <a:stretch>
            <a:fillRect/>
          </a:stretch>
        </p:blipFill>
        <p:spPr>
          <a:xfrm>
            <a:off x="2948054" y="2406531"/>
            <a:ext cx="1130969" cy="365760"/>
          </a:xfrm>
          <a:prstGeom prst="rect">
            <a:avLst/>
          </a:prstGeom>
        </p:spPr>
      </p:pic>
      <p:pic>
        <p:nvPicPr>
          <p:cNvPr id="49" name="Audio 48">
            <a:extLst>
              <a:ext uri="{FF2B5EF4-FFF2-40B4-BE49-F238E27FC236}">
                <a16:creationId xmlns:a16="http://schemas.microsoft.com/office/drawing/2014/main" id="{78023B51-0267-ED88-F6A3-38870FDE4E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65962582"/>
      </p:ext>
    </p:extLst>
  </p:cSld>
  <p:clrMapOvr>
    <a:masterClrMapping/>
  </p:clrMapOvr>
  <mc:AlternateContent xmlns:mc="http://schemas.openxmlformats.org/markup-compatibility/2006" xmlns:p14="http://schemas.microsoft.com/office/powerpoint/2010/main">
    <mc:Choice Requires="p14">
      <p:transition spd="med" p14:dur="700" advTm="17312">
        <p:fade/>
      </p:transition>
    </mc:Choice>
    <mc:Fallback xmlns="">
      <p:transition spd="med" advTm="173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Using Random Forest Regression</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18</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9722498" cy="483979"/>
          </a:xfrm>
          <a:prstGeom prst="rect">
            <a:avLst/>
          </a:prstGeom>
          <a:noFill/>
        </p:spPr>
        <p:txBody>
          <a:bodyPr wrap="square" rtlCol="0" anchor="t">
            <a:spAutoFit/>
          </a:bodyPr>
          <a:lstStyle/>
          <a:p>
            <a:pPr marL="457200" marR="0" lvl="1" indent="-182563" algn="l" defTabSz="914354" rtl="0" eaLnBrk="1" fontAlgn="auto" latinLnBrk="0" hangingPunct="1">
              <a:lnSpc>
                <a:spcPct val="90000"/>
              </a:lnSpc>
              <a:spcBef>
                <a:spcPts val="200"/>
              </a:spcBef>
              <a:spcAft>
                <a:spcPts val="400"/>
              </a:spcAft>
              <a:buClr>
                <a:srgbClr val="00B0F0"/>
              </a:buClr>
              <a:buSzTx/>
              <a:buFont typeface="Calibri" pitchFamily="34" charset="0"/>
              <a:buChar char="◦"/>
              <a:tabLst/>
              <a:defRPr/>
            </a:pPr>
            <a:r>
              <a:rPr kumimoji="0" lang="en-US" sz="2800" b="0" i="0" u="none" strike="noStrike" kern="1200" cap="none" spc="0" normalizeH="0" baseline="0" noProof="0" dirty="0">
                <a:ln>
                  <a:noFill/>
                </a:ln>
                <a:solidFill>
                  <a:srgbClr val="000000"/>
                </a:solidFill>
                <a:effectLst/>
                <a:uLnTx/>
                <a:uFillTx/>
                <a:latin typeface="Garamond" charset="0"/>
                <a:ea typeface="+mn-ea"/>
                <a:cs typeface="+mn-cs"/>
              </a:rPr>
              <a:t>492 (out of 2000) samples – 100/0 % training/testing split</a:t>
            </a:r>
          </a:p>
        </p:txBody>
      </p:sp>
      <p:sp>
        <p:nvSpPr>
          <p:cNvPr id="8" name="TextBox 7">
            <a:extLst>
              <a:ext uri="{FF2B5EF4-FFF2-40B4-BE49-F238E27FC236}">
                <a16:creationId xmlns:a16="http://schemas.microsoft.com/office/drawing/2014/main" id="{ABBFA067-9371-7933-89C9-E4DA1BF90455}"/>
              </a:ext>
            </a:extLst>
          </p:cNvPr>
          <p:cNvSpPr txBox="1"/>
          <p:nvPr/>
        </p:nvSpPr>
        <p:spPr>
          <a:xfrm>
            <a:off x="9387348" y="2228671"/>
            <a:ext cx="1964724" cy="1477328"/>
          </a:xfrm>
          <a:prstGeom prst="rect">
            <a:avLst/>
          </a:prstGeom>
          <a:noFill/>
        </p:spPr>
        <p:txBody>
          <a:bodyPr wrap="square" rtlCol="0">
            <a:spAutoFit/>
          </a:bodyPr>
          <a:lstStyle/>
          <a:p>
            <a:r>
              <a:rPr lang="en-US" dirty="0"/>
              <a:t>Significant drop in </a:t>
            </a:r>
            <a:r>
              <a:rPr lang="en-US" dirty="0" err="1"/>
              <a:t>mse</a:t>
            </a:r>
            <a:r>
              <a:rPr lang="en-US" dirty="0"/>
              <a:t> – but model still not capturing high and low ends well</a:t>
            </a:r>
          </a:p>
        </p:txBody>
      </p:sp>
      <p:sp>
        <p:nvSpPr>
          <p:cNvPr id="9" name="TextBox 8">
            <a:extLst>
              <a:ext uri="{FF2B5EF4-FFF2-40B4-BE49-F238E27FC236}">
                <a16:creationId xmlns:a16="http://schemas.microsoft.com/office/drawing/2014/main" id="{DFF94DB3-EC38-9743-2A2D-45A0D7191063}"/>
              </a:ext>
            </a:extLst>
          </p:cNvPr>
          <p:cNvSpPr txBox="1"/>
          <p:nvPr/>
        </p:nvSpPr>
        <p:spPr>
          <a:xfrm>
            <a:off x="9709112" y="5391388"/>
            <a:ext cx="1321196" cy="369332"/>
          </a:xfrm>
          <a:prstGeom prst="rect">
            <a:avLst/>
          </a:prstGeom>
          <a:noFill/>
        </p:spPr>
        <p:txBody>
          <a:bodyPr wrap="none" rtlCol="0">
            <a:spAutoFit/>
          </a:bodyPr>
          <a:lstStyle/>
          <a:p>
            <a:r>
              <a:rPr lang="en-US" dirty="0" err="1"/>
              <a:t>mse</a:t>
            </a:r>
            <a:r>
              <a:rPr lang="en-US" dirty="0"/>
              <a:t> = 108.6</a:t>
            </a:r>
          </a:p>
        </p:txBody>
      </p:sp>
      <p:grpSp>
        <p:nvGrpSpPr>
          <p:cNvPr id="10" name="Group 9">
            <a:extLst>
              <a:ext uri="{FF2B5EF4-FFF2-40B4-BE49-F238E27FC236}">
                <a16:creationId xmlns:a16="http://schemas.microsoft.com/office/drawing/2014/main" id="{A90DB212-4F4B-5F89-04E7-7B03554BB1EC}"/>
              </a:ext>
            </a:extLst>
          </p:cNvPr>
          <p:cNvGrpSpPr/>
          <p:nvPr/>
        </p:nvGrpSpPr>
        <p:grpSpPr>
          <a:xfrm>
            <a:off x="3550527" y="1867811"/>
            <a:ext cx="5174622" cy="4394713"/>
            <a:chOff x="3550527" y="1867811"/>
            <a:chExt cx="5174622" cy="4394713"/>
          </a:xfrm>
        </p:grpSpPr>
        <p:sp>
          <p:nvSpPr>
            <p:cNvPr id="13" name="TextBox 12">
              <a:extLst>
                <a:ext uri="{FF2B5EF4-FFF2-40B4-BE49-F238E27FC236}">
                  <a16:creationId xmlns:a16="http://schemas.microsoft.com/office/drawing/2014/main" id="{18F372CB-7482-8BCC-E979-489E117E5DE2}"/>
                </a:ext>
              </a:extLst>
            </p:cNvPr>
            <p:cNvSpPr txBox="1"/>
            <p:nvPr/>
          </p:nvSpPr>
          <p:spPr>
            <a:xfrm>
              <a:off x="3550527" y="1867811"/>
              <a:ext cx="5174622" cy="369332"/>
            </a:xfrm>
            <a:prstGeom prst="rect">
              <a:avLst/>
            </a:prstGeom>
            <a:noFill/>
          </p:spPr>
          <p:txBody>
            <a:bodyPr wrap="none" rtlCol="0">
              <a:spAutoFit/>
            </a:bodyPr>
            <a:lstStyle/>
            <a:p>
              <a:r>
                <a:rPr lang="en-US" dirty="0"/>
                <a:t>Ground truth versus predicted for train set by sample</a:t>
              </a:r>
            </a:p>
          </p:txBody>
        </p:sp>
        <p:grpSp>
          <p:nvGrpSpPr>
            <p:cNvPr id="7" name="Group 6">
              <a:extLst>
                <a:ext uri="{FF2B5EF4-FFF2-40B4-BE49-F238E27FC236}">
                  <a16:creationId xmlns:a16="http://schemas.microsoft.com/office/drawing/2014/main" id="{8D44ABFE-2BA2-2A2F-E4C1-FAD59A2BC273}"/>
                </a:ext>
              </a:extLst>
            </p:cNvPr>
            <p:cNvGrpSpPr/>
            <p:nvPr/>
          </p:nvGrpSpPr>
          <p:grpSpPr>
            <a:xfrm>
              <a:off x="3919684" y="2240280"/>
              <a:ext cx="4199680" cy="4022244"/>
              <a:chOff x="3919684" y="2240280"/>
              <a:chExt cx="4199680" cy="4022244"/>
            </a:xfrm>
          </p:grpSpPr>
          <p:pic>
            <p:nvPicPr>
              <p:cNvPr id="14" name="Picture 13">
                <a:extLst>
                  <a:ext uri="{FF2B5EF4-FFF2-40B4-BE49-F238E27FC236}">
                    <a16:creationId xmlns:a16="http://schemas.microsoft.com/office/drawing/2014/main" id="{4B0C09A6-EE7E-7BE8-8898-9366C7B1370A}"/>
                  </a:ext>
                </a:extLst>
              </p:cNvPr>
              <p:cNvPicPr>
                <a:picLocks noChangeAspect="1"/>
              </p:cNvPicPr>
              <p:nvPr/>
            </p:nvPicPr>
            <p:blipFill>
              <a:blip r:embed="rId5"/>
              <a:stretch>
                <a:fillRect/>
              </a:stretch>
            </p:blipFill>
            <p:spPr>
              <a:xfrm>
                <a:off x="4169664" y="2240280"/>
                <a:ext cx="3949700" cy="3759200"/>
              </a:xfrm>
              <a:prstGeom prst="rect">
                <a:avLst/>
              </a:prstGeom>
            </p:spPr>
          </p:pic>
          <p:sp>
            <p:nvSpPr>
              <p:cNvPr id="5" name="TextBox 4">
                <a:extLst>
                  <a:ext uri="{FF2B5EF4-FFF2-40B4-BE49-F238E27FC236}">
                    <a16:creationId xmlns:a16="http://schemas.microsoft.com/office/drawing/2014/main" id="{DEC51F99-477F-05BE-CFA4-082BCD66C0DF}"/>
                  </a:ext>
                </a:extLst>
              </p:cNvPr>
              <p:cNvSpPr txBox="1"/>
              <p:nvPr/>
            </p:nvSpPr>
            <p:spPr>
              <a:xfrm rot="16200000">
                <a:off x="2994719" y="3914085"/>
                <a:ext cx="2219262" cy="369332"/>
              </a:xfrm>
              <a:prstGeom prst="rect">
                <a:avLst/>
              </a:prstGeom>
              <a:solidFill>
                <a:schemeClr val="bg1"/>
              </a:solidFill>
            </p:spPr>
            <p:txBody>
              <a:bodyPr wrap="none" rtlCol="0">
                <a:spAutoFit/>
              </a:bodyPr>
              <a:lstStyle/>
              <a:p>
                <a:r>
                  <a:rPr lang="en-US" dirty="0"/>
                  <a:t>Predicted leak time</a:t>
                </a:r>
              </a:p>
            </p:txBody>
          </p:sp>
          <p:sp>
            <p:nvSpPr>
              <p:cNvPr id="6" name="TextBox 5">
                <a:extLst>
                  <a:ext uri="{FF2B5EF4-FFF2-40B4-BE49-F238E27FC236}">
                    <a16:creationId xmlns:a16="http://schemas.microsoft.com/office/drawing/2014/main" id="{FADECB47-3EFE-A2E0-2314-445079672984}"/>
                  </a:ext>
                </a:extLst>
              </p:cNvPr>
              <p:cNvSpPr txBox="1"/>
              <p:nvPr/>
            </p:nvSpPr>
            <p:spPr>
              <a:xfrm>
                <a:off x="5508461" y="5893192"/>
                <a:ext cx="1489510" cy="369332"/>
              </a:xfrm>
              <a:prstGeom prst="rect">
                <a:avLst/>
              </a:prstGeom>
              <a:solidFill>
                <a:schemeClr val="bg1"/>
              </a:solidFill>
            </p:spPr>
            <p:txBody>
              <a:bodyPr wrap="none" rtlCol="0">
                <a:spAutoFit/>
              </a:bodyPr>
              <a:lstStyle/>
              <a:p>
                <a:r>
                  <a:rPr lang="en-US" dirty="0"/>
                  <a:t>ground truth</a:t>
                </a:r>
              </a:p>
            </p:txBody>
          </p:sp>
        </p:grpSp>
      </p:grpSp>
      <p:pic>
        <p:nvPicPr>
          <p:cNvPr id="52" name="Audio 51">
            <a:extLst>
              <a:ext uri="{FF2B5EF4-FFF2-40B4-BE49-F238E27FC236}">
                <a16:creationId xmlns:a16="http://schemas.microsoft.com/office/drawing/2014/main" id="{88ABB23D-4992-DA57-E8C2-7ECE1ADC49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53246967"/>
      </p:ext>
    </p:extLst>
  </p:cSld>
  <p:clrMapOvr>
    <a:masterClrMapping/>
  </p:clrMapOvr>
  <mc:AlternateContent xmlns:mc="http://schemas.openxmlformats.org/markup-compatibility/2006" xmlns:p14="http://schemas.microsoft.com/office/powerpoint/2010/main">
    <mc:Choice Requires="p14">
      <p:transition spd="med" p14:dur="700" advTm="13461">
        <p:fade/>
      </p:transition>
    </mc:Choice>
    <mc:Fallback xmlns="">
      <p:transition spd="med" advTm="134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Surrogate Model</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19</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747230"/>
            <a:ext cx="9722498" cy="871777"/>
          </a:xfrm>
          <a:prstGeom prst="rect">
            <a:avLst/>
          </a:prstGeom>
          <a:noFill/>
        </p:spPr>
        <p:txBody>
          <a:bodyPr wrap="square" rtlCol="0" anchor="t">
            <a:spAutoFit/>
          </a:bodyPr>
          <a:lstStyle/>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Can we predict normalized crack depth at next time step – Use Case: Leak occurs (when normalized crack depth is 1.0)?</a:t>
            </a:r>
            <a:endParaRPr lang="en-US" sz="2400" dirty="0">
              <a:latin typeface="Garamond" charset="0"/>
            </a:endParaRPr>
          </a:p>
        </p:txBody>
      </p:sp>
      <p:pic>
        <p:nvPicPr>
          <p:cNvPr id="5" name="Picture 4">
            <a:extLst>
              <a:ext uri="{FF2B5EF4-FFF2-40B4-BE49-F238E27FC236}">
                <a16:creationId xmlns:a16="http://schemas.microsoft.com/office/drawing/2014/main" id="{93B81B99-8D5D-E81C-6BE7-56BCD94C570E}"/>
              </a:ext>
            </a:extLst>
          </p:cNvPr>
          <p:cNvPicPr>
            <a:picLocks noChangeAspect="1"/>
          </p:cNvPicPr>
          <p:nvPr/>
        </p:nvPicPr>
        <p:blipFill>
          <a:blip r:embed="rId5"/>
          <a:stretch>
            <a:fillRect/>
          </a:stretch>
        </p:blipFill>
        <p:spPr>
          <a:xfrm>
            <a:off x="923544" y="1795786"/>
            <a:ext cx="10332720" cy="4311650"/>
          </a:xfrm>
          <a:prstGeom prst="rect">
            <a:avLst/>
          </a:prstGeom>
        </p:spPr>
      </p:pic>
      <p:sp>
        <p:nvSpPr>
          <p:cNvPr id="46" name="TextBox 45">
            <a:extLst>
              <a:ext uri="{FF2B5EF4-FFF2-40B4-BE49-F238E27FC236}">
                <a16:creationId xmlns:a16="http://schemas.microsoft.com/office/drawing/2014/main" id="{4917F77D-9C8D-3BEF-7E5E-998FC29012B4}"/>
              </a:ext>
            </a:extLst>
          </p:cNvPr>
          <p:cNvSpPr txBox="1"/>
          <p:nvPr/>
        </p:nvSpPr>
        <p:spPr>
          <a:xfrm>
            <a:off x="3976985" y="6400800"/>
            <a:ext cx="4225837" cy="369332"/>
          </a:xfrm>
          <a:prstGeom prst="rect">
            <a:avLst/>
          </a:prstGeom>
          <a:noFill/>
        </p:spPr>
        <p:txBody>
          <a:bodyPr wrap="none" rtlCol="0">
            <a:spAutoFit/>
          </a:bodyPr>
          <a:lstStyle/>
          <a:p>
            <a:r>
              <a:rPr lang="en-US" dirty="0">
                <a:solidFill>
                  <a:srgbClr val="7030A0"/>
                </a:solidFill>
              </a:rPr>
              <a:t>2000 samples with 240 time steps each</a:t>
            </a:r>
          </a:p>
        </p:txBody>
      </p:sp>
      <p:pic>
        <p:nvPicPr>
          <p:cNvPr id="69" name="Audio 68">
            <a:extLst>
              <a:ext uri="{FF2B5EF4-FFF2-40B4-BE49-F238E27FC236}">
                <a16:creationId xmlns:a16="http://schemas.microsoft.com/office/drawing/2014/main" id="{8E2F7EE8-CB23-946E-3B4B-634CF02CD9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49030162"/>
      </p:ext>
    </p:extLst>
  </p:cSld>
  <p:clrMapOvr>
    <a:masterClrMapping/>
  </p:clrMapOvr>
  <mc:AlternateContent xmlns:mc="http://schemas.openxmlformats.org/markup-compatibility/2006" xmlns:p14="http://schemas.microsoft.com/office/powerpoint/2010/main">
    <mc:Choice Requires="p14">
      <p:transition spd="med" p14:dur="700" advTm="149962">
        <p:fade/>
      </p:transition>
    </mc:Choice>
    <mc:Fallback xmlns="">
      <p:transition spd="med" advTm="1499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Abstract</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2</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097280"/>
            <a:ext cx="9722498" cy="5483937"/>
          </a:xfrm>
          <a:prstGeom prst="rect">
            <a:avLst/>
          </a:prstGeom>
          <a:noFill/>
        </p:spPr>
        <p:txBody>
          <a:bodyPr wrap="square" rtlCol="0" anchor="t">
            <a:spAutoFit/>
          </a:bodyPr>
          <a:lstStyle/>
          <a:p>
            <a:pPr marL="274637" lvl="1" defTabSz="914354">
              <a:lnSpc>
                <a:spcPct val="90000"/>
              </a:lnSpc>
              <a:spcBef>
                <a:spcPts val="200"/>
              </a:spcBef>
              <a:spcAft>
                <a:spcPts val="400"/>
              </a:spcAft>
              <a:buClr>
                <a:srgbClr val="00B0F0"/>
              </a:buClr>
            </a:pPr>
            <a:r>
              <a:rPr lang="en-US" dirty="0">
                <a:latin typeface="Garamond" charset="0"/>
              </a:rPr>
              <a:t>In this research, artificial intelligence and machine learning (ML) methods are used to search an uncertain parameter space more efficiently for the most important inputs with respect to response sensitivities and then to construct, train, and test low-fidelity surrogate models. These methods are applied to the Extremely Low Probability of Rupture (</a:t>
            </a:r>
            <a:r>
              <a:rPr lang="en-US" dirty="0" err="1">
                <a:latin typeface="Garamond" charset="0"/>
              </a:rPr>
              <a:t>xLPR</a:t>
            </a:r>
            <a:r>
              <a:rPr lang="en-US" dirty="0">
                <a:latin typeface="Garamond" charset="0"/>
              </a:rPr>
              <a:t>) probabilistic fracture mechanics code used at the U.S. Nuclear Regulatory Commission in support of nuclear regulatory research. This presentation will show two separate but related efforts: 1) ranking important uncertain input features with respect to target outputs as determined by convergence in the confidence intervals for increasing sample sizes using simple random sampling; and 2) implementation of a reduced-order surrogate model for fast, approximate sample generation. Unoptimized, readily available off-the-shelf ML models were used in both efforts.</a:t>
            </a:r>
          </a:p>
          <a:p>
            <a:pPr marL="274637" lvl="1" defTabSz="914354">
              <a:lnSpc>
                <a:spcPct val="90000"/>
              </a:lnSpc>
              <a:spcBef>
                <a:spcPts val="200"/>
              </a:spcBef>
              <a:spcAft>
                <a:spcPts val="400"/>
              </a:spcAft>
              <a:buClr>
                <a:srgbClr val="00B0F0"/>
              </a:buClr>
            </a:pPr>
            <a:endParaRPr lang="en-US" sz="1200" dirty="0">
              <a:latin typeface="Garamond" charset="0"/>
            </a:endParaRPr>
          </a:p>
          <a:p>
            <a:pPr marL="274637" lvl="1" defTabSz="914354">
              <a:lnSpc>
                <a:spcPct val="90000"/>
              </a:lnSpc>
              <a:spcBef>
                <a:spcPts val="200"/>
              </a:spcBef>
              <a:spcAft>
                <a:spcPts val="400"/>
              </a:spcAft>
              <a:buClr>
                <a:srgbClr val="00B0F0"/>
              </a:buClr>
            </a:pPr>
            <a:r>
              <a:rPr lang="en-US" dirty="0">
                <a:latin typeface="Garamond" charset="0"/>
              </a:rPr>
              <a:t>The results show that ML models can assist analysts in conducting sensitivity and uncertainty analyses with respect to typical </a:t>
            </a:r>
            <a:r>
              <a:rPr lang="en-US" dirty="0" err="1">
                <a:latin typeface="Garamond" charset="0"/>
              </a:rPr>
              <a:t>xLPR</a:t>
            </a:r>
            <a:r>
              <a:rPr lang="en-US" dirty="0">
                <a:latin typeface="Garamond" charset="0"/>
              </a:rPr>
              <a:t> use cases. The ML models help to reduce the number of random realizations needed in the </a:t>
            </a:r>
            <a:r>
              <a:rPr lang="en-US" dirty="0" err="1">
                <a:latin typeface="Garamond" charset="0"/>
              </a:rPr>
              <a:t>xLPR</a:t>
            </a:r>
            <a:r>
              <a:rPr lang="en-US" dirty="0">
                <a:latin typeface="Garamond" charset="0"/>
              </a:rPr>
              <a:t> simulation by focusing on the most important input parameters (as part of the first effort) and augment </a:t>
            </a:r>
            <a:r>
              <a:rPr lang="en-US" dirty="0" err="1">
                <a:latin typeface="Garamond" charset="0"/>
              </a:rPr>
              <a:t>xLPR</a:t>
            </a:r>
            <a:r>
              <a:rPr lang="en-US" dirty="0">
                <a:latin typeface="Garamond" charset="0"/>
              </a:rPr>
              <a:t> output generation by providing quick approximate time-series simulation (as part of the second effort). This research involved several different kinds of ML models, including linear, random forest, gradient boosting, and multi-layer perceptron regression techniques. Even though not all models perform well in each task or scenario, especially when data is scarce (i.e., low probabilities of leak and rupture), the results show that there are cases where each ML model can perform well. Future efforts can focus on hyperparameter optimization, when appropriate. Both efforts were intended to augment </a:t>
            </a:r>
            <a:r>
              <a:rPr lang="en-US" dirty="0" err="1">
                <a:latin typeface="Garamond" charset="0"/>
              </a:rPr>
              <a:t>xLPR</a:t>
            </a:r>
            <a:r>
              <a:rPr lang="en-US" dirty="0">
                <a:latin typeface="Garamond" charset="0"/>
              </a:rPr>
              <a:t> simulations, which is what the results show.</a:t>
            </a:r>
          </a:p>
        </p:txBody>
      </p:sp>
      <p:pic>
        <p:nvPicPr>
          <p:cNvPr id="112" name="Audio 111">
            <a:extLst>
              <a:ext uri="{FF2B5EF4-FFF2-40B4-BE49-F238E27FC236}">
                <a16:creationId xmlns:a16="http://schemas.microsoft.com/office/drawing/2014/main" id="{3E2B1132-57A6-FE76-FC42-F7FC595E4F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70133513"/>
      </p:ext>
    </p:extLst>
  </p:cSld>
  <p:clrMapOvr>
    <a:masterClrMapping/>
  </p:clrMapOvr>
  <mc:AlternateContent xmlns:mc="http://schemas.openxmlformats.org/markup-compatibility/2006" xmlns:p14="http://schemas.microsoft.com/office/powerpoint/2010/main">
    <mc:Choice Requires="p14">
      <p:transition spd="med" p14:dur="700" advTm="8736">
        <p:fade/>
      </p:transition>
    </mc:Choice>
    <mc:Fallback xmlns="">
      <p:transition spd="med" advTm="87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Using Linear Regression</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20</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9722498" cy="483979"/>
          </a:xfrm>
          <a:prstGeom prst="rect">
            <a:avLst/>
          </a:prstGeom>
          <a:noFill/>
        </p:spPr>
        <p:txBody>
          <a:bodyPr wrap="square" rtlCol="0" anchor="t">
            <a:spAutoFit/>
          </a:bodyPr>
          <a:lstStyle/>
          <a:p>
            <a:pPr marL="457200" marR="0" lvl="1" indent="-182563" algn="l" defTabSz="914354" rtl="0" eaLnBrk="1" fontAlgn="auto" latinLnBrk="0" hangingPunct="1">
              <a:lnSpc>
                <a:spcPct val="90000"/>
              </a:lnSpc>
              <a:spcBef>
                <a:spcPts val="200"/>
              </a:spcBef>
              <a:spcAft>
                <a:spcPts val="400"/>
              </a:spcAft>
              <a:buClr>
                <a:srgbClr val="00B0F0"/>
              </a:buClr>
              <a:buSzTx/>
              <a:buFont typeface="Calibri" pitchFamily="34" charset="0"/>
              <a:buChar char="◦"/>
              <a:tabLst/>
              <a:defRPr/>
            </a:pPr>
            <a:r>
              <a:rPr kumimoji="0" lang="en-US" sz="2800" b="0" i="0" u="none" strike="noStrike" kern="1200" cap="none" spc="0" normalizeH="0" baseline="0" noProof="0" dirty="0">
                <a:ln>
                  <a:noFill/>
                </a:ln>
                <a:solidFill>
                  <a:srgbClr val="000000"/>
                </a:solidFill>
                <a:effectLst/>
                <a:uLnTx/>
                <a:uFillTx/>
                <a:latin typeface="Garamond" charset="0"/>
                <a:ea typeface="+mn-ea"/>
                <a:cs typeface="+mn-cs"/>
              </a:rPr>
              <a:t>2000 samples – 75/25 % training/testing split</a:t>
            </a:r>
          </a:p>
        </p:txBody>
      </p:sp>
      <p:sp>
        <p:nvSpPr>
          <p:cNvPr id="13" name="TextBox 12">
            <a:extLst>
              <a:ext uri="{FF2B5EF4-FFF2-40B4-BE49-F238E27FC236}">
                <a16:creationId xmlns:a16="http://schemas.microsoft.com/office/drawing/2014/main" id="{6DAF2EC3-7B97-6DB0-A358-4D88FDFF4A5A}"/>
              </a:ext>
            </a:extLst>
          </p:cNvPr>
          <p:cNvSpPr txBox="1"/>
          <p:nvPr/>
        </p:nvSpPr>
        <p:spPr>
          <a:xfrm>
            <a:off x="9387348" y="2228671"/>
            <a:ext cx="1964724" cy="1477328"/>
          </a:xfrm>
          <a:prstGeom prst="rect">
            <a:avLst/>
          </a:prstGeom>
          <a:noFill/>
        </p:spPr>
        <p:txBody>
          <a:bodyPr wrap="square" rtlCol="0">
            <a:spAutoFit/>
          </a:bodyPr>
          <a:lstStyle/>
          <a:p>
            <a:r>
              <a:rPr lang="en-US" dirty="0"/>
              <a:t>Seems to lose performance for larger normalized crack depth values</a:t>
            </a:r>
          </a:p>
        </p:txBody>
      </p:sp>
      <p:sp>
        <p:nvSpPr>
          <p:cNvPr id="9" name="TextBox 8">
            <a:extLst>
              <a:ext uri="{FF2B5EF4-FFF2-40B4-BE49-F238E27FC236}">
                <a16:creationId xmlns:a16="http://schemas.microsoft.com/office/drawing/2014/main" id="{21B4DA99-888E-5E93-547C-A41E1608CC62}"/>
              </a:ext>
            </a:extLst>
          </p:cNvPr>
          <p:cNvSpPr txBox="1"/>
          <p:nvPr/>
        </p:nvSpPr>
        <p:spPr>
          <a:xfrm>
            <a:off x="9709112" y="5391388"/>
            <a:ext cx="1518364" cy="369332"/>
          </a:xfrm>
          <a:prstGeom prst="rect">
            <a:avLst/>
          </a:prstGeom>
          <a:noFill/>
        </p:spPr>
        <p:txBody>
          <a:bodyPr wrap="none" rtlCol="0">
            <a:spAutoFit/>
          </a:bodyPr>
          <a:lstStyle/>
          <a:p>
            <a:r>
              <a:rPr lang="en-US" dirty="0" err="1"/>
              <a:t>mse</a:t>
            </a:r>
            <a:r>
              <a:rPr lang="en-US" dirty="0"/>
              <a:t> = 2.7e-5</a:t>
            </a:r>
          </a:p>
        </p:txBody>
      </p:sp>
      <p:grpSp>
        <p:nvGrpSpPr>
          <p:cNvPr id="17" name="Group 16">
            <a:extLst>
              <a:ext uri="{FF2B5EF4-FFF2-40B4-BE49-F238E27FC236}">
                <a16:creationId xmlns:a16="http://schemas.microsoft.com/office/drawing/2014/main" id="{653C169A-A837-7F4E-516A-EABC39A924A8}"/>
              </a:ext>
            </a:extLst>
          </p:cNvPr>
          <p:cNvGrpSpPr/>
          <p:nvPr/>
        </p:nvGrpSpPr>
        <p:grpSpPr>
          <a:xfrm>
            <a:off x="3550527" y="1867811"/>
            <a:ext cx="5456943" cy="4355467"/>
            <a:chOff x="3550527" y="1867811"/>
            <a:chExt cx="5456943" cy="4355467"/>
          </a:xfrm>
        </p:grpSpPr>
        <p:sp>
          <p:nvSpPr>
            <p:cNvPr id="12" name="TextBox 11">
              <a:extLst>
                <a:ext uri="{FF2B5EF4-FFF2-40B4-BE49-F238E27FC236}">
                  <a16:creationId xmlns:a16="http://schemas.microsoft.com/office/drawing/2014/main" id="{DA85D1E7-CC16-7453-E114-C28C0A3C5B9E}"/>
                </a:ext>
              </a:extLst>
            </p:cNvPr>
            <p:cNvSpPr txBox="1"/>
            <p:nvPr/>
          </p:nvSpPr>
          <p:spPr>
            <a:xfrm>
              <a:off x="3550527" y="1867811"/>
              <a:ext cx="5456943" cy="369332"/>
            </a:xfrm>
            <a:prstGeom prst="rect">
              <a:avLst/>
            </a:prstGeom>
            <a:noFill/>
          </p:spPr>
          <p:txBody>
            <a:bodyPr wrap="none" rtlCol="0">
              <a:spAutoFit/>
            </a:bodyPr>
            <a:lstStyle/>
            <a:p>
              <a:r>
                <a:rPr lang="en-US" dirty="0" err="1"/>
                <a:t>xLPR</a:t>
              </a:r>
              <a:r>
                <a:rPr lang="en-US" dirty="0"/>
                <a:t> depth versus predicted for test set by sample</a:t>
              </a:r>
            </a:p>
          </p:txBody>
        </p:sp>
        <p:grpSp>
          <p:nvGrpSpPr>
            <p:cNvPr id="16" name="Group 15">
              <a:extLst>
                <a:ext uri="{FF2B5EF4-FFF2-40B4-BE49-F238E27FC236}">
                  <a16:creationId xmlns:a16="http://schemas.microsoft.com/office/drawing/2014/main" id="{26B1EA0B-0054-491C-3FF9-CFDBA700DAB4}"/>
                </a:ext>
              </a:extLst>
            </p:cNvPr>
            <p:cNvGrpSpPr/>
            <p:nvPr/>
          </p:nvGrpSpPr>
          <p:grpSpPr>
            <a:xfrm>
              <a:off x="3919684" y="2237143"/>
              <a:ext cx="4106716" cy="3986135"/>
              <a:chOff x="3919684" y="2237143"/>
              <a:chExt cx="4106716" cy="3986135"/>
            </a:xfrm>
          </p:grpSpPr>
          <p:pic>
            <p:nvPicPr>
              <p:cNvPr id="11" name="Picture 10">
                <a:extLst>
                  <a:ext uri="{FF2B5EF4-FFF2-40B4-BE49-F238E27FC236}">
                    <a16:creationId xmlns:a16="http://schemas.microsoft.com/office/drawing/2014/main" id="{27427832-8970-AB4F-8554-79C40BA635A1}"/>
                  </a:ext>
                </a:extLst>
              </p:cNvPr>
              <p:cNvPicPr>
                <a:picLocks noChangeAspect="1"/>
              </p:cNvPicPr>
              <p:nvPr/>
            </p:nvPicPr>
            <p:blipFill>
              <a:blip r:embed="rId5"/>
              <a:stretch>
                <a:fillRect/>
              </a:stretch>
            </p:blipFill>
            <p:spPr>
              <a:xfrm>
                <a:off x="4165600" y="2237143"/>
                <a:ext cx="3860800" cy="3733800"/>
              </a:xfrm>
              <a:prstGeom prst="rect">
                <a:avLst/>
              </a:prstGeom>
            </p:spPr>
          </p:pic>
          <p:sp>
            <p:nvSpPr>
              <p:cNvPr id="5" name="TextBox 4">
                <a:extLst>
                  <a:ext uri="{FF2B5EF4-FFF2-40B4-BE49-F238E27FC236}">
                    <a16:creationId xmlns:a16="http://schemas.microsoft.com/office/drawing/2014/main" id="{52391595-FC42-052A-BFD1-55251A838207}"/>
                  </a:ext>
                </a:extLst>
              </p:cNvPr>
              <p:cNvSpPr txBox="1"/>
              <p:nvPr/>
            </p:nvSpPr>
            <p:spPr>
              <a:xfrm rot="16200000">
                <a:off x="2994719" y="3914085"/>
                <a:ext cx="2219262" cy="369332"/>
              </a:xfrm>
              <a:prstGeom prst="rect">
                <a:avLst/>
              </a:prstGeom>
              <a:solidFill>
                <a:schemeClr val="bg1"/>
              </a:solidFill>
            </p:spPr>
            <p:txBody>
              <a:bodyPr wrap="none" rtlCol="0">
                <a:spAutoFit/>
              </a:bodyPr>
              <a:lstStyle/>
              <a:p>
                <a:r>
                  <a:rPr lang="en-US" dirty="0"/>
                  <a:t>Predicted leak time</a:t>
                </a:r>
              </a:p>
            </p:txBody>
          </p:sp>
          <p:sp>
            <p:nvSpPr>
              <p:cNvPr id="15" name="TextBox 14">
                <a:extLst>
                  <a:ext uri="{FF2B5EF4-FFF2-40B4-BE49-F238E27FC236}">
                    <a16:creationId xmlns:a16="http://schemas.microsoft.com/office/drawing/2014/main" id="{5F17B8B1-1717-05B9-2411-080EA3212F6C}"/>
                  </a:ext>
                </a:extLst>
              </p:cNvPr>
              <p:cNvSpPr txBox="1"/>
              <p:nvPr/>
            </p:nvSpPr>
            <p:spPr>
              <a:xfrm>
                <a:off x="5573776" y="5853946"/>
                <a:ext cx="1350050" cy="369332"/>
              </a:xfrm>
              <a:prstGeom prst="rect">
                <a:avLst/>
              </a:prstGeom>
              <a:solidFill>
                <a:schemeClr val="bg1"/>
              </a:solidFill>
            </p:spPr>
            <p:txBody>
              <a:bodyPr wrap="none" rtlCol="0">
                <a:spAutoFit/>
              </a:bodyPr>
              <a:lstStyle/>
              <a:p>
                <a:r>
                  <a:rPr lang="en-US" dirty="0" err="1"/>
                  <a:t>xLPR</a:t>
                </a:r>
                <a:r>
                  <a:rPr lang="en-US" dirty="0"/>
                  <a:t> depth</a:t>
                </a:r>
              </a:p>
            </p:txBody>
          </p:sp>
        </p:grpSp>
      </p:grpSp>
      <p:pic>
        <p:nvPicPr>
          <p:cNvPr id="50" name="Audio 49">
            <a:extLst>
              <a:ext uri="{FF2B5EF4-FFF2-40B4-BE49-F238E27FC236}">
                <a16:creationId xmlns:a16="http://schemas.microsoft.com/office/drawing/2014/main" id="{4771505F-BBD6-36F7-AE32-A9A442B0E9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37322867"/>
      </p:ext>
    </p:extLst>
  </p:cSld>
  <p:clrMapOvr>
    <a:masterClrMapping/>
  </p:clrMapOvr>
  <mc:AlternateContent xmlns:mc="http://schemas.openxmlformats.org/markup-compatibility/2006" xmlns:p14="http://schemas.microsoft.com/office/powerpoint/2010/main">
    <mc:Choice Requires="p14">
      <p:transition spd="med" p14:dur="700" advTm="42666">
        <p:fade/>
      </p:transition>
    </mc:Choice>
    <mc:Fallback xmlns="">
      <p:transition spd="med" advTm="426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Using Linear Regression</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21</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9722498" cy="483979"/>
          </a:xfrm>
          <a:prstGeom prst="rect">
            <a:avLst/>
          </a:prstGeom>
          <a:noFill/>
        </p:spPr>
        <p:txBody>
          <a:bodyPr wrap="square" rtlCol="0" anchor="t">
            <a:spAutoFit/>
          </a:bodyPr>
          <a:lstStyle/>
          <a:p>
            <a:pPr marL="457200" marR="0" lvl="1" indent="-182563" algn="l" defTabSz="914354" rtl="0" eaLnBrk="1" fontAlgn="auto" latinLnBrk="0" hangingPunct="1">
              <a:lnSpc>
                <a:spcPct val="90000"/>
              </a:lnSpc>
              <a:spcBef>
                <a:spcPts val="200"/>
              </a:spcBef>
              <a:spcAft>
                <a:spcPts val="400"/>
              </a:spcAft>
              <a:buClr>
                <a:srgbClr val="00B0F0"/>
              </a:buClr>
              <a:buSzTx/>
              <a:buFont typeface="Calibri" pitchFamily="34" charset="0"/>
              <a:buChar char="◦"/>
              <a:tabLst/>
              <a:defRPr/>
            </a:pPr>
            <a:r>
              <a:rPr kumimoji="0" lang="en-US" sz="2800" b="0" i="0" u="none" strike="noStrike" kern="1200" cap="none" spc="0" normalizeH="0" baseline="0" noProof="0" dirty="0">
                <a:ln>
                  <a:noFill/>
                </a:ln>
                <a:solidFill>
                  <a:srgbClr val="000000"/>
                </a:solidFill>
                <a:effectLst/>
                <a:uLnTx/>
                <a:uFillTx/>
                <a:latin typeface="Garamond" charset="0"/>
                <a:ea typeface="+mn-ea"/>
                <a:cs typeface="+mn-cs"/>
              </a:rPr>
              <a:t>2000 samples – 75/25 % training/testing split</a:t>
            </a:r>
          </a:p>
        </p:txBody>
      </p:sp>
      <p:sp>
        <p:nvSpPr>
          <p:cNvPr id="7" name="TextBox 6">
            <a:extLst>
              <a:ext uri="{FF2B5EF4-FFF2-40B4-BE49-F238E27FC236}">
                <a16:creationId xmlns:a16="http://schemas.microsoft.com/office/drawing/2014/main" id="{42A82ECB-6DEF-CB1F-88A3-8AA8269896A3}"/>
              </a:ext>
            </a:extLst>
          </p:cNvPr>
          <p:cNvSpPr txBox="1"/>
          <p:nvPr/>
        </p:nvSpPr>
        <p:spPr>
          <a:xfrm>
            <a:off x="9387348" y="2228671"/>
            <a:ext cx="1964724" cy="1477328"/>
          </a:xfrm>
          <a:prstGeom prst="rect">
            <a:avLst/>
          </a:prstGeom>
          <a:noFill/>
        </p:spPr>
        <p:txBody>
          <a:bodyPr wrap="square" rtlCol="0">
            <a:spAutoFit/>
          </a:bodyPr>
          <a:lstStyle/>
          <a:p>
            <a:r>
              <a:rPr lang="en-US" dirty="0"/>
              <a:t>Attempts to extrapolate beyond unit normalized crack depth</a:t>
            </a:r>
          </a:p>
        </p:txBody>
      </p:sp>
      <p:grpSp>
        <p:nvGrpSpPr>
          <p:cNvPr id="11" name="Group 10">
            <a:extLst>
              <a:ext uri="{FF2B5EF4-FFF2-40B4-BE49-F238E27FC236}">
                <a16:creationId xmlns:a16="http://schemas.microsoft.com/office/drawing/2014/main" id="{3258ACDF-9E61-7DF6-D074-6C815C80EF33}"/>
              </a:ext>
            </a:extLst>
          </p:cNvPr>
          <p:cNvGrpSpPr/>
          <p:nvPr/>
        </p:nvGrpSpPr>
        <p:grpSpPr>
          <a:xfrm>
            <a:off x="2412043" y="1868381"/>
            <a:ext cx="7983276" cy="4354897"/>
            <a:chOff x="2412043" y="1868381"/>
            <a:chExt cx="7983276" cy="4354897"/>
          </a:xfrm>
        </p:grpSpPr>
        <p:sp>
          <p:nvSpPr>
            <p:cNvPr id="9" name="TextBox 8">
              <a:extLst>
                <a:ext uri="{FF2B5EF4-FFF2-40B4-BE49-F238E27FC236}">
                  <a16:creationId xmlns:a16="http://schemas.microsoft.com/office/drawing/2014/main" id="{91E538FB-10F0-07C4-C7F9-411CCE0A5836}"/>
                </a:ext>
              </a:extLst>
            </p:cNvPr>
            <p:cNvSpPr txBox="1"/>
            <p:nvPr/>
          </p:nvSpPr>
          <p:spPr>
            <a:xfrm>
              <a:off x="2412043" y="1868381"/>
              <a:ext cx="7983276" cy="369332"/>
            </a:xfrm>
            <a:prstGeom prst="rect">
              <a:avLst/>
            </a:prstGeom>
            <a:noFill/>
          </p:spPr>
          <p:txBody>
            <a:bodyPr wrap="none" rtlCol="0">
              <a:spAutoFit/>
            </a:bodyPr>
            <a:lstStyle/>
            <a:p>
              <a:r>
                <a:rPr lang="en-US" dirty="0" err="1"/>
                <a:t>xLPR</a:t>
              </a:r>
              <a:r>
                <a:rPr lang="en-US" dirty="0"/>
                <a:t> depth versus predicted time-series for single sample initial conditions</a:t>
              </a:r>
            </a:p>
          </p:txBody>
        </p:sp>
        <p:grpSp>
          <p:nvGrpSpPr>
            <p:cNvPr id="10" name="Group 9">
              <a:extLst>
                <a:ext uri="{FF2B5EF4-FFF2-40B4-BE49-F238E27FC236}">
                  <a16:creationId xmlns:a16="http://schemas.microsoft.com/office/drawing/2014/main" id="{ABB84A53-CEF1-8795-2F03-892CB0499E7C}"/>
                </a:ext>
              </a:extLst>
            </p:cNvPr>
            <p:cNvGrpSpPr/>
            <p:nvPr/>
          </p:nvGrpSpPr>
          <p:grpSpPr>
            <a:xfrm>
              <a:off x="3919684" y="2237713"/>
              <a:ext cx="4125766" cy="3985565"/>
              <a:chOff x="3919684" y="2237713"/>
              <a:chExt cx="4125766" cy="3985565"/>
            </a:xfrm>
          </p:grpSpPr>
          <p:pic>
            <p:nvPicPr>
              <p:cNvPr id="13" name="Picture 12">
                <a:extLst>
                  <a:ext uri="{FF2B5EF4-FFF2-40B4-BE49-F238E27FC236}">
                    <a16:creationId xmlns:a16="http://schemas.microsoft.com/office/drawing/2014/main" id="{FD63C537-DB6F-57CA-D910-6D923FDC47D8}"/>
                  </a:ext>
                </a:extLst>
              </p:cNvPr>
              <p:cNvPicPr>
                <a:picLocks noChangeAspect="1"/>
              </p:cNvPicPr>
              <p:nvPr/>
            </p:nvPicPr>
            <p:blipFill>
              <a:blip r:embed="rId5"/>
              <a:stretch>
                <a:fillRect/>
              </a:stretch>
            </p:blipFill>
            <p:spPr>
              <a:xfrm>
                <a:off x="4146550" y="2237713"/>
                <a:ext cx="3898900" cy="3733800"/>
              </a:xfrm>
              <a:prstGeom prst="rect">
                <a:avLst/>
              </a:prstGeom>
            </p:spPr>
          </p:pic>
          <p:sp>
            <p:nvSpPr>
              <p:cNvPr id="5" name="TextBox 4">
                <a:extLst>
                  <a:ext uri="{FF2B5EF4-FFF2-40B4-BE49-F238E27FC236}">
                    <a16:creationId xmlns:a16="http://schemas.microsoft.com/office/drawing/2014/main" id="{A8B50458-38D2-5E00-F0B4-A457836AB15C}"/>
                  </a:ext>
                </a:extLst>
              </p:cNvPr>
              <p:cNvSpPr txBox="1"/>
              <p:nvPr/>
            </p:nvSpPr>
            <p:spPr>
              <a:xfrm rot="16200000">
                <a:off x="3183072" y="3914085"/>
                <a:ext cx="1842556" cy="369332"/>
              </a:xfrm>
              <a:prstGeom prst="rect">
                <a:avLst/>
              </a:prstGeom>
              <a:solidFill>
                <a:schemeClr val="bg1"/>
              </a:solidFill>
            </p:spPr>
            <p:txBody>
              <a:bodyPr wrap="none" rtlCol="0">
                <a:spAutoFit/>
              </a:bodyPr>
              <a:lstStyle/>
              <a:p>
                <a:r>
                  <a:rPr lang="en-US" dirty="0"/>
                  <a:t>Predicted depth</a:t>
                </a:r>
              </a:p>
            </p:txBody>
          </p:sp>
          <p:sp>
            <p:nvSpPr>
              <p:cNvPr id="6" name="TextBox 5">
                <a:extLst>
                  <a:ext uri="{FF2B5EF4-FFF2-40B4-BE49-F238E27FC236}">
                    <a16:creationId xmlns:a16="http://schemas.microsoft.com/office/drawing/2014/main" id="{EC180EC8-EC4B-D750-F8DB-55ED08AFE0A3}"/>
                  </a:ext>
                </a:extLst>
              </p:cNvPr>
              <p:cNvSpPr txBox="1"/>
              <p:nvPr/>
            </p:nvSpPr>
            <p:spPr>
              <a:xfrm>
                <a:off x="5573776" y="5853946"/>
                <a:ext cx="1350050" cy="369332"/>
              </a:xfrm>
              <a:prstGeom prst="rect">
                <a:avLst/>
              </a:prstGeom>
              <a:solidFill>
                <a:schemeClr val="bg1"/>
              </a:solidFill>
            </p:spPr>
            <p:txBody>
              <a:bodyPr wrap="none" rtlCol="0">
                <a:spAutoFit/>
              </a:bodyPr>
              <a:lstStyle/>
              <a:p>
                <a:r>
                  <a:rPr lang="en-US" dirty="0" err="1"/>
                  <a:t>xLPR</a:t>
                </a:r>
                <a:r>
                  <a:rPr lang="en-US" dirty="0"/>
                  <a:t> depth</a:t>
                </a:r>
              </a:p>
            </p:txBody>
          </p:sp>
        </p:grpSp>
      </p:grpSp>
      <p:pic>
        <p:nvPicPr>
          <p:cNvPr id="49" name="Audio 48">
            <a:extLst>
              <a:ext uri="{FF2B5EF4-FFF2-40B4-BE49-F238E27FC236}">
                <a16:creationId xmlns:a16="http://schemas.microsoft.com/office/drawing/2014/main" id="{E2104B76-342F-5A13-BD1E-C2A80105CA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85095850"/>
      </p:ext>
    </p:extLst>
  </p:cSld>
  <p:clrMapOvr>
    <a:masterClrMapping/>
  </p:clrMapOvr>
  <mc:AlternateContent xmlns:mc="http://schemas.openxmlformats.org/markup-compatibility/2006" xmlns:p14="http://schemas.microsoft.com/office/powerpoint/2010/main">
    <mc:Choice Requires="p14">
      <p:transition spd="med" p14:dur="700" advTm="24704">
        <p:fade/>
      </p:transition>
    </mc:Choice>
    <mc:Fallback xmlns="">
      <p:transition spd="med" advTm="247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Using Random Forest Regression</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22</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9722498" cy="483979"/>
          </a:xfrm>
          <a:prstGeom prst="rect">
            <a:avLst/>
          </a:prstGeom>
          <a:noFill/>
        </p:spPr>
        <p:txBody>
          <a:bodyPr wrap="square" rtlCol="0" anchor="t">
            <a:spAutoFit/>
          </a:bodyPr>
          <a:lstStyle/>
          <a:p>
            <a:pPr marL="457200" marR="0" lvl="1" indent="-182563" algn="l" defTabSz="914354" rtl="0" eaLnBrk="1" fontAlgn="auto" latinLnBrk="0" hangingPunct="1">
              <a:lnSpc>
                <a:spcPct val="90000"/>
              </a:lnSpc>
              <a:spcBef>
                <a:spcPts val="200"/>
              </a:spcBef>
              <a:spcAft>
                <a:spcPts val="400"/>
              </a:spcAft>
              <a:buClr>
                <a:srgbClr val="00B0F0"/>
              </a:buClr>
              <a:buSzTx/>
              <a:buFont typeface="Calibri" pitchFamily="34" charset="0"/>
              <a:buChar char="◦"/>
              <a:tabLst/>
              <a:defRPr/>
            </a:pPr>
            <a:r>
              <a:rPr kumimoji="0" lang="en-US" sz="2800" b="0" i="0" u="none" strike="noStrike" kern="1200" cap="none" spc="0" normalizeH="0" baseline="0" noProof="0" dirty="0">
                <a:ln>
                  <a:noFill/>
                </a:ln>
                <a:solidFill>
                  <a:srgbClr val="000000"/>
                </a:solidFill>
                <a:effectLst/>
                <a:uLnTx/>
                <a:uFillTx/>
                <a:latin typeface="Garamond" charset="0"/>
                <a:ea typeface="+mn-ea"/>
                <a:cs typeface="+mn-cs"/>
              </a:rPr>
              <a:t>2000 samples – 75/25 % training/testing split</a:t>
            </a:r>
          </a:p>
        </p:txBody>
      </p:sp>
      <p:sp>
        <p:nvSpPr>
          <p:cNvPr id="5" name="TextBox 4">
            <a:extLst>
              <a:ext uri="{FF2B5EF4-FFF2-40B4-BE49-F238E27FC236}">
                <a16:creationId xmlns:a16="http://schemas.microsoft.com/office/drawing/2014/main" id="{F459251E-1573-1BBD-F912-B80A2C01D6A0}"/>
              </a:ext>
            </a:extLst>
          </p:cNvPr>
          <p:cNvSpPr txBox="1"/>
          <p:nvPr/>
        </p:nvSpPr>
        <p:spPr>
          <a:xfrm>
            <a:off x="9387348" y="2228671"/>
            <a:ext cx="1964724" cy="1477328"/>
          </a:xfrm>
          <a:prstGeom prst="rect">
            <a:avLst/>
          </a:prstGeom>
          <a:noFill/>
        </p:spPr>
        <p:txBody>
          <a:bodyPr wrap="square" rtlCol="0">
            <a:spAutoFit/>
          </a:bodyPr>
          <a:lstStyle/>
          <a:p>
            <a:r>
              <a:rPr lang="en-US" dirty="0"/>
              <a:t>Captures larger normalized crack depth values and more of curvature</a:t>
            </a:r>
          </a:p>
        </p:txBody>
      </p:sp>
      <p:sp>
        <p:nvSpPr>
          <p:cNvPr id="11" name="TextBox 10">
            <a:extLst>
              <a:ext uri="{FF2B5EF4-FFF2-40B4-BE49-F238E27FC236}">
                <a16:creationId xmlns:a16="http://schemas.microsoft.com/office/drawing/2014/main" id="{B35A7569-86CA-BEF7-09F7-A533F14297D8}"/>
              </a:ext>
            </a:extLst>
          </p:cNvPr>
          <p:cNvSpPr txBox="1"/>
          <p:nvPr/>
        </p:nvSpPr>
        <p:spPr>
          <a:xfrm>
            <a:off x="9709112" y="5391388"/>
            <a:ext cx="1518364" cy="369332"/>
          </a:xfrm>
          <a:prstGeom prst="rect">
            <a:avLst/>
          </a:prstGeom>
          <a:noFill/>
        </p:spPr>
        <p:txBody>
          <a:bodyPr wrap="none" rtlCol="0">
            <a:spAutoFit/>
          </a:bodyPr>
          <a:lstStyle/>
          <a:p>
            <a:r>
              <a:rPr lang="en-US" dirty="0" err="1"/>
              <a:t>mse</a:t>
            </a:r>
            <a:r>
              <a:rPr lang="en-US" dirty="0"/>
              <a:t> = 2.0e-6</a:t>
            </a:r>
          </a:p>
        </p:txBody>
      </p:sp>
      <p:grpSp>
        <p:nvGrpSpPr>
          <p:cNvPr id="15" name="Group 14">
            <a:extLst>
              <a:ext uri="{FF2B5EF4-FFF2-40B4-BE49-F238E27FC236}">
                <a16:creationId xmlns:a16="http://schemas.microsoft.com/office/drawing/2014/main" id="{000F2176-A974-F22C-45F9-8A7E0A71A122}"/>
              </a:ext>
            </a:extLst>
          </p:cNvPr>
          <p:cNvGrpSpPr/>
          <p:nvPr/>
        </p:nvGrpSpPr>
        <p:grpSpPr>
          <a:xfrm>
            <a:off x="3550527" y="1867811"/>
            <a:ext cx="5456943" cy="4355467"/>
            <a:chOff x="3550527" y="1867811"/>
            <a:chExt cx="5456943" cy="4355467"/>
          </a:xfrm>
        </p:grpSpPr>
        <p:sp>
          <p:nvSpPr>
            <p:cNvPr id="7" name="TextBox 6">
              <a:extLst>
                <a:ext uri="{FF2B5EF4-FFF2-40B4-BE49-F238E27FC236}">
                  <a16:creationId xmlns:a16="http://schemas.microsoft.com/office/drawing/2014/main" id="{9138120D-6E4A-63C2-D6DF-19C14302BC2B}"/>
                </a:ext>
              </a:extLst>
            </p:cNvPr>
            <p:cNvSpPr txBox="1"/>
            <p:nvPr/>
          </p:nvSpPr>
          <p:spPr>
            <a:xfrm>
              <a:off x="3550527" y="1867811"/>
              <a:ext cx="5456943" cy="369332"/>
            </a:xfrm>
            <a:prstGeom prst="rect">
              <a:avLst/>
            </a:prstGeom>
            <a:noFill/>
          </p:spPr>
          <p:txBody>
            <a:bodyPr wrap="none" rtlCol="0">
              <a:spAutoFit/>
            </a:bodyPr>
            <a:lstStyle/>
            <a:p>
              <a:r>
                <a:rPr lang="en-US" dirty="0" err="1"/>
                <a:t>xLPR</a:t>
              </a:r>
              <a:r>
                <a:rPr lang="en-US" dirty="0"/>
                <a:t> depth versus predicted for test set by sample</a:t>
              </a:r>
            </a:p>
          </p:txBody>
        </p:sp>
        <p:grpSp>
          <p:nvGrpSpPr>
            <p:cNvPr id="14" name="Group 13">
              <a:extLst>
                <a:ext uri="{FF2B5EF4-FFF2-40B4-BE49-F238E27FC236}">
                  <a16:creationId xmlns:a16="http://schemas.microsoft.com/office/drawing/2014/main" id="{1EB6A36C-A86F-CE6A-F6F9-89E189CE9845}"/>
                </a:ext>
              </a:extLst>
            </p:cNvPr>
            <p:cNvGrpSpPr/>
            <p:nvPr/>
          </p:nvGrpSpPr>
          <p:grpSpPr>
            <a:xfrm>
              <a:off x="3919684" y="2237143"/>
              <a:ext cx="4106715" cy="3986135"/>
              <a:chOff x="3919684" y="2237143"/>
              <a:chExt cx="4106715" cy="3986135"/>
            </a:xfrm>
          </p:grpSpPr>
          <p:pic>
            <p:nvPicPr>
              <p:cNvPr id="8" name="Picture 7">
                <a:extLst>
                  <a:ext uri="{FF2B5EF4-FFF2-40B4-BE49-F238E27FC236}">
                    <a16:creationId xmlns:a16="http://schemas.microsoft.com/office/drawing/2014/main" id="{A9C7D9FF-E4EC-057C-2E6E-E2561BD28C65}"/>
                  </a:ext>
                </a:extLst>
              </p:cNvPr>
              <p:cNvPicPr>
                <a:picLocks noChangeAspect="1"/>
              </p:cNvPicPr>
              <p:nvPr/>
            </p:nvPicPr>
            <p:blipFill>
              <a:blip r:embed="rId5"/>
              <a:stretch>
                <a:fillRect/>
              </a:stretch>
            </p:blipFill>
            <p:spPr>
              <a:xfrm>
                <a:off x="4165599" y="2237143"/>
                <a:ext cx="3860800" cy="3733800"/>
              </a:xfrm>
              <a:prstGeom prst="rect">
                <a:avLst/>
              </a:prstGeom>
            </p:spPr>
          </p:pic>
          <p:sp>
            <p:nvSpPr>
              <p:cNvPr id="12" name="TextBox 11">
                <a:extLst>
                  <a:ext uri="{FF2B5EF4-FFF2-40B4-BE49-F238E27FC236}">
                    <a16:creationId xmlns:a16="http://schemas.microsoft.com/office/drawing/2014/main" id="{A03F30A2-0BE5-4F31-D24A-5B6B589381F4}"/>
                  </a:ext>
                </a:extLst>
              </p:cNvPr>
              <p:cNvSpPr txBox="1"/>
              <p:nvPr/>
            </p:nvSpPr>
            <p:spPr>
              <a:xfrm>
                <a:off x="5573776" y="5853946"/>
                <a:ext cx="1350050" cy="369332"/>
              </a:xfrm>
              <a:prstGeom prst="rect">
                <a:avLst/>
              </a:prstGeom>
              <a:solidFill>
                <a:schemeClr val="bg1"/>
              </a:solidFill>
            </p:spPr>
            <p:txBody>
              <a:bodyPr wrap="none" rtlCol="0">
                <a:spAutoFit/>
              </a:bodyPr>
              <a:lstStyle/>
              <a:p>
                <a:r>
                  <a:rPr lang="en-US" dirty="0" err="1"/>
                  <a:t>xLPR</a:t>
                </a:r>
                <a:r>
                  <a:rPr lang="en-US" dirty="0"/>
                  <a:t> depth</a:t>
                </a:r>
              </a:p>
            </p:txBody>
          </p:sp>
          <p:sp>
            <p:nvSpPr>
              <p:cNvPr id="13" name="TextBox 12">
                <a:extLst>
                  <a:ext uri="{FF2B5EF4-FFF2-40B4-BE49-F238E27FC236}">
                    <a16:creationId xmlns:a16="http://schemas.microsoft.com/office/drawing/2014/main" id="{6A6A53DC-5BEF-2D5F-2530-3524E34125CD}"/>
                  </a:ext>
                </a:extLst>
              </p:cNvPr>
              <p:cNvSpPr txBox="1"/>
              <p:nvPr/>
            </p:nvSpPr>
            <p:spPr>
              <a:xfrm rot="16200000">
                <a:off x="2994719" y="3914085"/>
                <a:ext cx="2219262" cy="369332"/>
              </a:xfrm>
              <a:prstGeom prst="rect">
                <a:avLst/>
              </a:prstGeom>
              <a:solidFill>
                <a:schemeClr val="bg1"/>
              </a:solidFill>
            </p:spPr>
            <p:txBody>
              <a:bodyPr wrap="none" rtlCol="0">
                <a:spAutoFit/>
              </a:bodyPr>
              <a:lstStyle/>
              <a:p>
                <a:r>
                  <a:rPr lang="en-US" dirty="0"/>
                  <a:t>Predicted leak time</a:t>
                </a:r>
              </a:p>
            </p:txBody>
          </p:sp>
        </p:grpSp>
      </p:grpSp>
      <p:pic>
        <p:nvPicPr>
          <p:cNvPr id="39" name="Audio 38">
            <a:extLst>
              <a:ext uri="{FF2B5EF4-FFF2-40B4-BE49-F238E27FC236}">
                <a16:creationId xmlns:a16="http://schemas.microsoft.com/office/drawing/2014/main" id="{B4037B52-507D-1627-8A06-7B80A1339A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68737251"/>
      </p:ext>
    </p:extLst>
  </p:cSld>
  <p:clrMapOvr>
    <a:masterClrMapping/>
  </p:clrMapOvr>
  <mc:AlternateContent xmlns:mc="http://schemas.openxmlformats.org/markup-compatibility/2006" xmlns:p14="http://schemas.microsoft.com/office/powerpoint/2010/main">
    <mc:Choice Requires="p14">
      <p:transition spd="med" p14:dur="700" advTm="27136">
        <p:fade/>
      </p:transition>
    </mc:Choice>
    <mc:Fallback xmlns="">
      <p:transition spd="med" advTm="271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Using Random Forest Regression</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23</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9722498" cy="483979"/>
          </a:xfrm>
          <a:prstGeom prst="rect">
            <a:avLst/>
          </a:prstGeom>
          <a:noFill/>
        </p:spPr>
        <p:txBody>
          <a:bodyPr wrap="square" rtlCol="0" anchor="t">
            <a:spAutoFit/>
          </a:bodyPr>
          <a:lstStyle/>
          <a:p>
            <a:pPr marL="457200" marR="0" lvl="1" indent="-182563" algn="l" defTabSz="914354" rtl="0" eaLnBrk="1" fontAlgn="auto" latinLnBrk="0" hangingPunct="1">
              <a:lnSpc>
                <a:spcPct val="90000"/>
              </a:lnSpc>
              <a:spcBef>
                <a:spcPts val="200"/>
              </a:spcBef>
              <a:spcAft>
                <a:spcPts val="400"/>
              </a:spcAft>
              <a:buClr>
                <a:srgbClr val="00B0F0"/>
              </a:buClr>
              <a:buSzTx/>
              <a:buFont typeface="Calibri" pitchFamily="34" charset="0"/>
              <a:buChar char="◦"/>
              <a:tabLst/>
              <a:defRPr/>
            </a:pPr>
            <a:r>
              <a:rPr kumimoji="0" lang="en-US" sz="2800" b="0" i="0" u="none" strike="noStrike" kern="1200" cap="none" spc="0" normalizeH="0" baseline="0" noProof="0" dirty="0">
                <a:ln>
                  <a:noFill/>
                </a:ln>
                <a:solidFill>
                  <a:srgbClr val="000000"/>
                </a:solidFill>
                <a:effectLst/>
                <a:uLnTx/>
                <a:uFillTx/>
                <a:latin typeface="Garamond" charset="0"/>
                <a:ea typeface="+mn-ea"/>
                <a:cs typeface="+mn-cs"/>
              </a:rPr>
              <a:t>2000 samples – 75/25 % training/testing split</a:t>
            </a:r>
          </a:p>
        </p:txBody>
      </p:sp>
      <p:sp>
        <p:nvSpPr>
          <p:cNvPr id="8" name="TextBox 7">
            <a:extLst>
              <a:ext uri="{FF2B5EF4-FFF2-40B4-BE49-F238E27FC236}">
                <a16:creationId xmlns:a16="http://schemas.microsoft.com/office/drawing/2014/main" id="{161686DA-C3B4-8E33-B5EB-A182E3567578}"/>
              </a:ext>
            </a:extLst>
          </p:cNvPr>
          <p:cNvSpPr txBox="1"/>
          <p:nvPr/>
        </p:nvSpPr>
        <p:spPr>
          <a:xfrm>
            <a:off x="9387348" y="2228671"/>
            <a:ext cx="1964724" cy="1200329"/>
          </a:xfrm>
          <a:prstGeom prst="rect">
            <a:avLst/>
          </a:prstGeom>
          <a:noFill/>
        </p:spPr>
        <p:txBody>
          <a:bodyPr wrap="square" rtlCol="0">
            <a:spAutoFit/>
          </a:bodyPr>
          <a:lstStyle/>
          <a:p>
            <a:r>
              <a:rPr lang="en-US" dirty="0"/>
              <a:t>Captures similar curvature, but predicts leak sooner than </a:t>
            </a:r>
            <a:r>
              <a:rPr lang="en-US" dirty="0" err="1"/>
              <a:t>xLPR</a:t>
            </a:r>
            <a:endParaRPr lang="en-US" dirty="0"/>
          </a:p>
        </p:txBody>
      </p:sp>
      <p:grpSp>
        <p:nvGrpSpPr>
          <p:cNvPr id="10" name="Group 9">
            <a:extLst>
              <a:ext uri="{FF2B5EF4-FFF2-40B4-BE49-F238E27FC236}">
                <a16:creationId xmlns:a16="http://schemas.microsoft.com/office/drawing/2014/main" id="{3FF35FA6-2294-8218-D505-80B078C83CD1}"/>
              </a:ext>
            </a:extLst>
          </p:cNvPr>
          <p:cNvGrpSpPr/>
          <p:nvPr/>
        </p:nvGrpSpPr>
        <p:grpSpPr>
          <a:xfrm>
            <a:off x="2412043" y="1867811"/>
            <a:ext cx="7983276" cy="4355467"/>
            <a:chOff x="2412043" y="1867811"/>
            <a:chExt cx="7983276" cy="4355467"/>
          </a:xfrm>
        </p:grpSpPr>
        <p:sp>
          <p:nvSpPr>
            <p:cNvPr id="12" name="TextBox 11">
              <a:extLst>
                <a:ext uri="{FF2B5EF4-FFF2-40B4-BE49-F238E27FC236}">
                  <a16:creationId xmlns:a16="http://schemas.microsoft.com/office/drawing/2014/main" id="{A9206F6F-6675-9F5E-2CC3-DCB663B1035B}"/>
                </a:ext>
              </a:extLst>
            </p:cNvPr>
            <p:cNvSpPr txBox="1"/>
            <p:nvPr/>
          </p:nvSpPr>
          <p:spPr>
            <a:xfrm>
              <a:off x="2412043" y="1867811"/>
              <a:ext cx="7983276" cy="369332"/>
            </a:xfrm>
            <a:prstGeom prst="rect">
              <a:avLst/>
            </a:prstGeom>
            <a:noFill/>
          </p:spPr>
          <p:txBody>
            <a:bodyPr wrap="none" rtlCol="0">
              <a:spAutoFit/>
            </a:bodyPr>
            <a:lstStyle/>
            <a:p>
              <a:r>
                <a:rPr lang="en-US" dirty="0" err="1"/>
                <a:t>xLPR</a:t>
              </a:r>
              <a:r>
                <a:rPr lang="en-US" dirty="0"/>
                <a:t> depth versus predicted time-series for single sample initial conditions</a:t>
              </a:r>
            </a:p>
          </p:txBody>
        </p:sp>
        <p:grpSp>
          <p:nvGrpSpPr>
            <p:cNvPr id="7" name="Group 6">
              <a:extLst>
                <a:ext uri="{FF2B5EF4-FFF2-40B4-BE49-F238E27FC236}">
                  <a16:creationId xmlns:a16="http://schemas.microsoft.com/office/drawing/2014/main" id="{C3C5A009-E6F6-907D-1352-453C900C86BC}"/>
                </a:ext>
              </a:extLst>
            </p:cNvPr>
            <p:cNvGrpSpPr/>
            <p:nvPr/>
          </p:nvGrpSpPr>
          <p:grpSpPr>
            <a:xfrm>
              <a:off x="3919684" y="2237143"/>
              <a:ext cx="4106716" cy="3986135"/>
              <a:chOff x="3919684" y="2237143"/>
              <a:chExt cx="4106716" cy="3986135"/>
            </a:xfrm>
          </p:grpSpPr>
          <p:pic>
            <p:nvPicPr>
              <p:cNvPr id="13" name="Picture 12">
                <a:extLst>
                  <a:ext uri="{FF2B5EF4-FFF2-40B4-BE49-F238E27FC236}">
                    <a16:creationId xmlns:a16="http://schemas.microsoft.com/office/drawing/2014/main" id="{C32DD19C-427A-0A74-C51B-CFF660F9C610}"/>
                  </a:ext>
                </a:extLst>
              </p:cNvPr>
              <p:cNvPicPr>
                <a:picLocks noChangeAspect="1"/>
              </p:cNvPicPr>
              <p:nvPr/>
            </p:nvPicPr>
            <p:blipFill>
              <a:blip r:embed="rId5"/>
              <a:stretch>
                <a:fillRect/>
              </a:stretch>
            </p:blipFill>
            <p:spPr>
              <a:xfrm>
                <a:off x="4165600" y="2237143"/>
                <a:ext cx="3860800" cy="3733800"/>
              </a:xfrm>
              <a:prstGeom prst="rect">
                <a:avLst/>
              </a:prstGeom>
            </p:spPr>
          </p:pic>
          <p:sp>
            <p:nvSpPr>
              <p:cNvPr id="5" name="TextBox 4">
                <a:extLst>
                  <a:ext uri="{FF2B5EF4-FFF2-40B4-BE49-F238E27FC236}">
                    <a16:creationId xmlns:a16="http://schemas.microsoft.com/office/drawing/2014/main" id="{BAA1B130-C144-2EBF-2BA4-2DCEA50B567E}"/>
                  </a:ext>
                </a:extLst>
              </p:cNvPr>
              <p:cNvSpPr txBox="1"/>
              <p:nvPr/>
            </p:nvSpPr>
            <p:spPr>
              <a:xfrm rot="16200000">
                <a:off x="3183072" y="3914085"/>
                <a:ext cx="1842556" cy="369332"/>
              </a:xfrm>
              <a:prstGeom prst="rect">
                <a:avLst/>
              </a:prstGeom>
              <a:solidFill>
                <a:schemeClr val="bg1"/>
              </a:solidFill>
            </p:spPr>
            <p:txBody>
              <a:bodyPr wrap="none" rtlCol="0">
                <a:spAutoFit/>
              </a:bodyPr>
              <a:lstStyle/>
              <a:p>
                <a:r>
                  <a:rPr lang="en-US" dirty="0"/>
                  <a:t>Predicted depth</a:t>
                </a:r>
              </a:p>
            </p:txBody>
          </p:sp>
          <p:sp>
            <p:nvSpPr>
              <p:cNvPr id="6" name="TextBox 5">
                <a:extLst>
                  <a:ext uri="{FF2B5EF4-FFF2-40B4-BE49-F238E27FC236}">
                    <a16:creationId xmlns:a16="http://schemas.microsoft.com/office/drawing/2014/main" id="{4E113F54-CDD1-192D-E2C8-DCC63AEEFAEF}"/>
                  </a:ext>
                </a:extLst>
              </p:cNvPr>
              <p:cNvSpPr txBox="1"/>
              <p:nvPr/>
            </p:nvSpPr>
            <p:spPr>
              <a:xfrm>
                <a:off x="5573776" y="5853946"/>
                <a:ext cx="1350050" cy="369332"/>
              </a:xfrm>
              <a:prstGeom prst="rect">
                <a:avLst/>
              </a:prstGeom>
              <a:solidFill>
                <a:schemeClr val="bg1"/>
              </a:solidFill>
            </p:spPr>
            <p:txBody>
              <a:bodyPr wrap="none" rtlCol="0">
                <a:spAutoFit/>
              </a:bodyPr>
              <a:lstStyle/>
              <a:p>
                <a:r>
                  <a:rPr lang="en-US" dirty="0" err="1"/>
                  <a:t>xLPR</a:t>
                </a:r>
                <a:r>
                  <a:rPr lang="en-US" dirty="0"/>
                  <a:t> depth</a:t>
                </a:r>
              </a:p>
            </p:txBody>
          </p:sp>
        </p:grpSp>
      </p:grpSp>
      <p:pic>
        <p:nvPicPr>
          <p:cNvPr id="33" name="Audio 32">
            <a:extLst>
              <a:ext uri="{FF2B5EF4-FFF2-40B4-BE49-F238E27FC236}">
                <a16:creationId xmlns:a16="http://schemas.microsoft.com/office/drawing/2014/main" id="{00E8F953-7E15-23B0-8DD9-009F5F5713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08630926"/>
      </p:ext>
    </p:extLst>
  </p:cSld>
  <p:clrMapOvr>
    <a:masterClrMapping/>
  </p:clrMapOvr>
  <mc:AlternateContent xmlns:mc="http://schemas.openxmlformats.org/markup-compatibility/2006" xmlns:p14="http://schemas.microsoft.com/office/powerpoint/2010/main">
    <mc:Choice Requires="p14">
      <p:transition spd="med" p14:dur="700" advTm="24800">
        <p:fade/>
      </p:transition>
    </mc:Choice>
    <mc:Fallback xmlns="">
      <p:transition spd="med" advTm="24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Using Random Forest Regression</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24</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9722498" cy="483979"/>
          </a:xfrm>
          <a:prstGeom prst="rect">
            <a:avLst/>
          </a:prstGeom>
          <a:noFill/>
        </p:spPr>
        <p:txBody>
          <a:bodyPr wrap="square" rtlCol="0" anchor="t">
            <a:spAutoFit/>
          </a:bodyPr>
          <a:lstStyle/>
          <a:p>
            <a:pPr marL="457200" marR="0" lvl="1" indent="-182563" algn="l" defTabSz="914354" rtl="0" eaLnBrk="1" fontAlgn="auto" latinLnBrk="0" hangingPunct="1">
              <a:lnSpc>
                <a:spcPct val="90000"/>
              </a:lnSpc>
              <a:spcBef>
                <a:spcPts val="200"/>
              </a:spcBef>
              <a:spcAft>
                <a:spcPts val="400"/>
              </a:spcAft>
              <a:buClr>
                <a:srgbClr val="00B0F0"/>
              </a:buClr>
              <a:buSzTx/>
              <a:buFont typeface="Calibri" pitchFamily="34" charset="0"/>
              <a:buChar char="◦"/>
              <a:tabLst/>
              <a:defRPr/>
            </a:pPr>
            <a:r>
              <a:rPr kumimoji="0" lang="en-US" sz="2800" b="0" i="0" u="none" strike="noStrike" kern="1200" cap="none" spc="0" normalizeH="0" baseline="0" noProof="0" dirty="0">
                <a:ln>
                  <a:noFill/>
                </a:ln>
                <a:solidFill>
                  <a:srgbClr val="000000"/>
                </a:solidFill>
                <a:effectLst/>
                <a:uLnTx/>
                <a:uFillTx/>
                <a:latin typeface="Garamond" charset="0"/>
                <a:ea typeface="+mn-ea"/>
                <a:cs typeface="+mn-cs"/>
              </a:rPr>
              <a:t>2000 samples – train and test on 100% of data</a:t>
            </a:r>
          </a:p>
        </p:txBody>
      </p:sp>
      <p:sp>
        <p:nvSpPr>
          <p:cNvPr id="5" name="TextBox 4">
            <a:extLst>
              <a:ext uri="{FF2B5EF4-FFF2-40B4-BE49-F238E27FC236}">
                <a16:creationId xmlns:a16="http://schemas.microsoft.com/office/drawing/2014/main" id="{F459251E-1573-1BBD-F912-B80A2C01D6A0}"/>
              </a:ext>
            </a:extLst>
          </p:cNvPr>
          <p:cNvSpPr txBox="1"/>
          <p:nvPr/>
        </p:nvSpPr>
        <p:spPr>
          <a:xfrm>
            <a:off x="9387348" y="2228671"/>
            <a:ext cx="1964724" cy="1477328"/>
          </a:xfrm>
          <a:prstGeom prst="rect">
            <a:avLst/>
          </a:prstGeom>
          <a:noFill/>
        </p:spPr>
        <p:txBody>
          <a:bodyPr wrap="square" rtlCol="0">
            <a:spAutoFit/>
          </a:bodyPr>
          <a:lstStyle/>
          <a:p>
            <a:r>
              <a:rPr lang="en-US" dirty="0"/>
              <a:t>Captures larger normalized crack depth, but with increased uncertainty</a:t>
            </a:r>
          </a:p>
        </p:txBody>
      </p:sp>
      <p:sp>
        <p:nvSpPr>
          <p:cNvPr id="6" name="TextBox 5">
            <a:extLst>
              <a:ext uri="{FF2B5EF4-FFF2-40B4-BE49-F238E27FC236}">
                <a16:creationId xmlns:a16="http://schemas.microsoft.com/office/drawing/2014/main" id="{CA3462D6-B481-ECC2-463D-5E80552B0137}"/>
              </a:ext>
            </a:extLst>
          </p:cNvPr>
          <p:cNvSpPr txBox="1"/>
          <p:nvPr/>
        </p:nvSpPr>
        <p:spPr>
          <a:xfrm>
            <a:off x="9709112" y="5391388"/>
            <a:ext cx="1518364" cy="369332"/>
          </a:xfrm>
          <a:prstGeom prst="rect">
            <a:avLst/>
          </a:prstGeom>
          <a:noFill/>
        </p:spPr>
        <p:txBody>
          <a:bodyPr wrap="none" rtlCol="0">
            <a:spAutoFit/>
          </a:bodyPr>
          <a:lstStyle/>
          <a:p>
            <a:r>
              <a:rPr lang="en-US" dirty="0" err="1"/>
              <a:t>mse</a:t>
            </a:r>
            <a:r>
              <a:rPr lang="en-US" dirty="0"/>
              <a:t> = 2.5e-7</a:t>
            </a:r>
          </a:p>
        </p:txBody>
      </p:sp>
      <p:grpSp>
        <p:nvGrpSpPr>
          <p:cNvPr id="16" name="Group 15">
            <a:extLst>
              <a:ext uri="{FF2B5EF4-FFF2-40B4-BE49-F238E27FC236}">
                <a16:creationId xmlns:a16="http://schemas.microsoft.com/office/drawing/2014/main" id="{89DA711A-4ECC-172E-CF45-EE63CFF3752B}"/>
              </a:ext>
            </a:extLst>
          </p:cNvPr>
          <p:cNvGrpSpPr/>
          <p:nvPr/>
        </p:nvGrpSpPr>
        <p:grpSpPr>
          <a:xfrm>
            <a:off x="3550527" y="1867811"/>
            <a:ext cx="5549917" cy="4355467"/>
            <a:chOff x="3550527" y="1867811"/>
            <a:chExt cx="5549917" cy="4355467"/>
          </a:xfrm>
        </p:grpSpPr>
        <p:sp>
          <p:nvSpPr>
            <p:cNvPr id="10" name="TextBox 9">
              <a:extLst>
                <a:ext uri="{FF2B5EF4-FFF2-40B4-BE49-F238E27FC236}">
                  <a16:creationId xmlns:a16="http://schemas.microsoft.com/office/drawing/2014/main" id="{D89A1D0D-1794-9CC5-AE5D-5171D6CC72AD}"/>
                </a:ext>
              </a:extLst>
            </p:cNvPr>
            <p:cNvSpPr txBox="1"/>
            <p:nvPr/>
          </p:nvSpPr>
          <p:spPr>
            <a:xfrm>
              <a:off x="3550527" y="1867811"/>
              <a:ext cx="5549917" cy="369332"/>
            </a:xfrm>
            <a:prstGeom prst="rect">
              <a:avLst/>
            </a:prstGeom>
            <a:noFill/>
          </p:spPr>
          <p:txBody>
            <a:bodyPr wrap="none" rtlCol="0">
              <a:spAutoFit/>
            </a:bodyPr>
            <a:lstStyle/>
            <a:p>
              <a:r>
                <a:rPr lang="en-US" dirty="0" err="1"/>
                <a:t>xLPR</a:t>
              </a:r>
              <a:r>
                <a:rPr lang="en-US" dirty="0"/>
                <a:t> depth versus predicted for train set by sample</a:t>
              </a:r>
            </a:p>
          </p:txBody>
        </p:sp>
        <p:grpSp>
          <p:nvGrpSpPr>
            <p:cNvPr id="15" name="Group 14">
              <a:extLst>
                <a:ext uri="{FF2B5EF4-FFF2-40B4-BE49-F238E27FC236}">
                  <a16:creationId xmlns:a16="http://schemas.microsoft.com/office/drawing/2014/main" id="{558A7138-7138-908C-7230-465ECAC24790}"/>
                </a:ext>
              </a:extLst>
            </p:cNvPr>
            <p:cNvGrpSpPr/>
            <p:nvPr/>
          </p:nvGrpSpPr>
          <p:grpSpPr>
            <a:xfrm>
              <a:off x="3919684" y="2240280"/>
              <a:ext cx="4110780" cy="3982998"/>
              <a:chOff x="3919684" y="2240280"/>
              <a:chExt cx="4110780" cy="3982998"/>
            </a:xfrm>
          </p:grpSpPr>
          <p:pic>
            <p:nvPicPr>
              <p:cNvPr id="7" name="Picture 6">
                <a:extLst>
                  <a:ext uri="{FF2B5EF4-FFF2-40B4-BE49-F238E27FC236}">
                    <a16:creationId xmlns:a16="http://schemas.microsoft.com/office/drawing/2014/main" id="{9A25AA67-0F4E-3CDA-009C-077CD9E08B31}"/>
                  </a:ext>
                </a:extLst>
              </p:cNvPr>
              <p:cNvPicPr>
                <a:picLocks noChangeAspect="1"/>
              </p:cNvPicPr>
              <p:nvPr/>
            </p:nvPicPr>
            <p:blipFill>
              <a:blip r:embed="rId5"/>
              <a:stretch>
                <a:fillRect/>
              </a:stretch>
            </p:blipFill>
            <p:spPr>
              <a:xfrm>
                <a:off x="4169664" y="2240280"/>
                <a:ext cx="3860800" cy="3733800"/>
              </a:xfrm>
              <a:prstGeom prst="rect">
                <a:avLst/>
              </a:prstGeom>
            </p:spPr>
          </p:pic>
          <p:sp>
            <p:nvSpPr>
              <p:cNvPr id="13" name="TextBox 12">
                <a:extLst>
                  <a:ext uri="{FF2B5EF4-FFF2-40B4-BE49-F238E27FC236}">
                    <a16:creationId xmlns:a16="http://schemas.microsoft.com/office/drawing/2014/main" id="{26A98FA9-5E11-F97B-51F4-893418787733}"/>
                  </a:ext>
                </a:extLst>
              </p:cNvPr>
              <p:cNvSpPr txBox="1"/>
              <p:nvPr/>
            </p:nvSpPr>
            <p:spPr>
              <a:xfrm rot="16200000">
                <a:off x="2994719" y="3914085"/>
                <a:ext cx="2219262" cy="369332"/>
              </a:xfrm>
              <a:prstGeom prst="rect">
                <a:avLst/>
              </a:prstGeom>
              <a:solidFill>
                <a:schemeClr val="bg1"/>
              </a:solidFill>
            </p:spPr>
            <p:txBody>
              <a:bodyPr wrap="none" rtlCol="0">
                <a:spAutoFit/>
              </a:bodyPr>
              <a:lstStyle/>
              <a:p>
                <a:r>
                  <a:rPr lang="en-US" dirty="0"/>
                  <a:t>Predicted leak time</a:t>
                </a:r>
              </a:p>
            </p:txBody>
          </p:sp>
          <p:sp>
            <p:nvSpPr>
              <p:cNvPr id="14" name="TextBox 13">
                <a:extLst>
                  <a:ext uri="{FF2B5EF4-FFF2-40B4-BE49-F238E27FC236}">
                    <a16:creationId xmlns:a16="http://schemas.microsoft.com/office/drawing/2014/main" id="{85E231E5-C9ED-F4DB-F191-657FDA488228}"/>
                  </a:ext>
                </a:extLst>
              </p:cNvPr>
              <p:cNvSpPr txBox="1"/>
              <p:nvPr/>
            </p:nvSpPr>
            <p:spPr>
              <a:xfrm>
                <a:off x="5573776" y="5853946"/>
                <a:ext cx="1350050" cy="369332"/>
              </a:xfrm>
              <a:prstGeom prst="rect">
                <a:avLst/>
              </a:prstGeom>
              <a:solidFill>
                <a:schemeClr val="bg1"/>
              </a:solidFill>
            </p:spPr>
            <p:txBody>
              <a:bodyPr wrap="none" rtlCol="0">
                <a:spAutoFit/>
              </a:bodyPr>
              <a:lstStyle/>
              <a:p>
                <a:r>
                  <a:rPr lang="en-US" dirty="0" err="1"/>
                  <a:t>xLPR</a:t>
                </a:r>
                <a:r>
                  <a:rPr lang="en-US" dirty="0"/>
                  <a:t> depth</a:t>
                </a:r>
              </a:p>
            </p:txBody>
          </p:sp>
        </p:grpSp>
      </p:grpSp>
      <p:pic>
        <p:nvPicPr>
          <p:cNvPr id="29" name="Audio 28">
            <a:extLst>
              <a:ext uri="{FF2B5EF4-FFF2-40B4-BE49-F238E27FC236}">
                <a16:creationId xmlns:a16="http://schemas.microsoft.com/office/drawing/2014/main" id="{40BADA81-2672-47A6-08B0-EAA4614798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28562143"/>
      </p:ext>
    </p:extLst>
  </p:cSld>
  <p:clrMapOvr>
    <a:masterClrMapping/>
  </p:clrMapOvr>
  <mc:AlternateContent xmlns:mc="http://schemas.openxmlformats.org/markup-compatibility/2006" xmlns:p14="http://schemas.microsoft.com/office/powerpoint/2010/main">
    <mc:Choice Requires="p14">
      <p:transition spd="med" p14:dur="700" advTm="22240">
        <p:fade/>
      </p:transition>
    </mc:Choice>
    <mc:Fallback xmlns="">
      <p:transition spd="med" advTm="222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Using Random Forest Regression</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25</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9722498" cy="483979"/>
          </a:xfrm>
          <a:prstGeom prst="rect">
            <a:avLst/>
          </a:prstGeom>
          <a:noFill/>
        </p:spPr>
        <p:txBody>
          <a:bodyPr wrap="square" rtlCol="0" anchor="t">
            <a:spAutoFit/>
          </a:bodyPr>
          <a:lstStyle/>
          <a:p>
            <a:pPr marL="457200" marR="0" lvl="1" indent="-182563" algn="l" defTabSz="914354" rtl="0" eaLnBrk="1" fontAlgn="auto" latinLnBrk="0" hangingPunct="1">
              <a:lnSpc>
                <a:spcPct val="90000"/>
              </a:lnSpc>
              <a:spcBef>
                <a:spcPts val="200"/>
              </a:spcBef>
              <a:spcAft>
                <a:spcPts val="400"/>
              </a:spcAft>
              <a:buClr>
                <a:srgbClr val="00B0F0"/>
              </a:buClr>
              <a:buSzTx/>
              <a:buFont typeface="Calibri" pitchFamily="34" charset="0"/>
              <a:buChar char="◦"/>
              <a:tabLst/>
              <a:defRPr/>
            </a:pPr>
            <a:r>
              <a:rPr kumimoji="0" lang="en-US" sz="2800" b="0" i="0" u="none" strike="noStrike" kern="1200" cap="none" spc="0" normalizeH="0" baseline="0" noProof="0" dirty="0">
                <a:ln>
                  <a:noFill/>
                </a:ln>
                <a:solidFill>
                  <a:srgbClr val="000000"/>
                </a:solidFill>
                <a:effectLst/>
                <a:uLnTx/>
                <a:uFillTx/>
                <a:latin typeface="Garamond" charset="0"/>
                <a:ea typeface="+mn-ea"/>
                <a:cs typeface="+mn-cs"/>
              </a:rPr>
              <a:t>2000 samples – train and test on 100% of data</a:t>
            </a:r>
          </a:p>
        </p:txBody>
      </p:sp>
      <p:sp>
        <p:nvSpPr>
          <p:cNvPr id="5" name="TextBox 4">
            <a:extLst>
              <a:ext uri="{FF2B5EF4-FFF2-40B4-BE49-F238E27FC236}">
                <a16:creationId xmlns:a16="http://schemas.microsoft.com/office/drawing/2014/main" id="{30646CAE-4B4C-2600-5525-2D7F23DD2390}"/>
              </a:ext>
            </a:extLst>
          </p:cNvPr>
          <p:cNvSpPr txBox="1"/>
          <p:nvPr/>
        </p:nvSpPr>
        <p:spPr>
          <a:xfrm>
            <a:off x="9387348" y="2228671"/>
            <a:ext cx="1964724" cy="2308324"/>
          </a:xfrm>
          <a:prstGeom prst="rect">
            <a:avLst/>
          </a:prstGeom>
          <a:noFill/>
        </p:spPr>
        <p:txBody>
          <a:bodyPr wrap="square" rtlCol="0">
            <a:spAutoFit/>
          </a:bodyPr>
          <a:lstStyle/>
          <a:p>
            <a:r>
              <a:rPr lang="en-US" dirty="0"/>
              <a:t>Captures similar curvature, but predicts leak “even” sooner than </a:t>
            </a:r>
            <a:r>
              <a:rPr lang="en-US" dirty="0" err="1"/>
              <a:t>xLPR</a:t>
            </a:r>
            <a:r>
              <a:rPr lang="en-US" dirty="0"/>
              <a:t> or 75% training data – indicates overtraining</a:t>
            </a:r>
          </a:p>
        </p:txBody>
      </p:sp>
      <p:grpSp>
        <p:nvGrpSpPr>
          <p:cNvPr id="12" name="Group 11">
            <a:extLst>
              <a:ext uri="{FF2B5EF4-FFF2-40B4-BE49-F238E27FC236}">
                <a16:creationId xmlns:a16="http://schemas.microsoft.com/office/drawing/2014/main" id="{7D029AC0-6811-890B-75F1-BB29FD18466D}"/>
              </a:ext>
            </a:extLst>
          </p:cNvPr>
          <p:cNvGrpSpPr/>
          <p:nvPr/>
        </p:nvGrpSpPr>
        <p:grpSpPr>
          <a:xfrm>
            <a:off x="2412043" y="1867811"/>
            <a:ext cx="7983276" cy="4355467"/>
            <a:chOff x="2412043" y="1867811"/>
            <a:chExt cx="7983276" cy="4355467"/>
          </a:xfrm>
        </p:grpSpPr>
        <p:sp>
          <p:nvSpPr>
            <p:cNvPr id="7" name="TextBox 6">
              <a:extLst>
                <a:ext uri="{FF2B5EF4-FFF2-40B4-BE49-F238E27FC236}">
                  <a16:creationId xmlns:a16="http://schemas.microsoft.com/office/drawing/2014/main" id="{005A7C51-45FE-E3E7-9FA3-587940EACEC3}"/>
                </a:ext>
              </a:extLst>
            </p:cNvPr>
            <p:cNvSpPr txBox="1"/>
            <p:nvPr/>
          </p:nvSpPr>
          <p:spPr>
            <a:xfrm>
              <a:off x="2412043" y="1867811"/>
              <a:ext cx="7983276" cy="369332"/>
            </a:xfrm>
            <a:prstGeom prst="rect">
              <a:avLst/>
            </a:prstGeom>
            <a:noFill/>
          </p:spPr>
          <p:txBody>
            <a:bodyPr wrap="none" rtlCol="0">
              <a:spAutoFit/>
            </a:bodyPr>
            <a:lstStyle/>
            <a:p>
              <a:r>
                <a:rPr lang="en-US" dirty="0" err="1"/>
                <a:t>xLPR</a:t>
              </a:r>
              <a:r>
                <a:rPr lang="en-US" dirty="0"/>
                <a:t> depth versus predicted time-series for single sample initial conditions</a:t>
              </a:r>
            </a:p>
          </p:txBody>
        </p:sp>
        <p:grpSp>
          <p:nvGrpSpPr>
            <p:cNvPr id="11" name="Group 10">
              <a:extLst>
                <a:ext uri="{FF2B5EF4-FFF2-40B4-BE49-F238E27FC236}">
                  <a16:creationId xmlns:a16="http://schemas.microsoft.com/office/drawing/2014/main" id="{730E1A52-F48C-6115-24C2-DBAEB80BBE4E}"/>
                </a:ext>
              </a:extLst>
            </p:cNvPr>
            <p:cNvGrpSpPr/>
            <p:nvPr/>
          </p:nvGrpSpPr>
          <p:grpSpPr>
            <a:xfrm>
              <a:off x="3919684" y="2237143"/>
              <a:ext cx="4106716" cy="3986135"/>
              <a:chOff x="3919684" y="2237143"/>
              <a:chExt cx="4106716" cy="3986135"/>
            </a:xfrm>
          </p:grpSpPr>
          <p:pic>
            <p:nvPicPr>
              <p:cNvPr id="10" name="Picture 9">
                <a:extLst>
                  <a:ext uri="{FF2B5EF4-FFF2-40B4-BE49-F238E27FC236}">
                    <a16:creationId xmlns:a16="http://schemas.microsoft.com/office/drawing/2014/main" id="{67F81EAF-4B58-572E-9D50-73F40A0DDF91}"/>
                  </a:ext>
                </a:extLst>
              </p:cNvPr>
              <p:cNvPicPr>
                <a:picLocks noChangeAspect="1"/>
              </p:cNvPicPr>
              <p:nvPr/>
            </p:nvPicPr>
            <p:blipFill>
              <a:blip r:embed="rId5"/>
              <a:stretch>
                <a:fillRect/>
              </a:stretch>
            </p:blipFill>
            <p:spPr>
              <a:xfrm>
                <a:off x="4165600" y="2237143"/>
                <a:ext cx="3860800" cy="3733800"/>
              </a:xfrm>
              <a:prstGeom prst="rect">
                <a:avLst/>
              </a:prstGeom>
            </p:spPr>
          </p:pic>
          <p:sp>
            <p:nvSpPr>
              <p:cNvPr id="8" name="TextBox 7">
                <a:extLst>
                  <a:ext uri="{FF2B5EF4-FFF2-40B4-BE49-F238E27FC236}">
                    <a16:creationId xmlns:a16="http://schemas.microsoft.com/office/drawing/2014/main" id="{8DD699CD-F2A2-67D0-4B67-5B6CE6649AA1}"/>
                  </a:ext>
                </a:extLst>
              </p:cNvPr>
              <p:cNvSpPr txBox="1"/>
              <p:nvPr/>
            </p:nvSpPr>
            <p:spPr>
              <a:xfrm rot="16200000">
                <a:off x="3183072" y="3914085"/>
                <a:ext cx="1842556" cy="369332"/>
              </a:xfrm>
              <a:prstGeom prst="rect">
                <a:avLst/>
              </a:prstGeom>
              <a:solidFill>
                <a:schemeClr val="bg1"/>
              </a:solidFill>
            </p:spPr>
            <p:txBody>
              <a:bodyPr wrap="none" rtlCol="0">
                <a:spAutoFit/>
              </a:bodyPr>
              <a:lstStyle/>
              <a:p>
                <a:r>
                  <a:rPr lang="en-US" dirty="0"/>
                  <a:t>Predicted depth</a:t>
                </a:r>
              </a:p>
            </p:txBody>
          </p:sp>
          <p:sp>
            <p:nvSpPr>
              <p:cNvPr id="9" name="TextBox 8">
                <a:extLst>
                  <a:ext uri="{FF2B5EF4-FFF2-40B4-BE49-F238E27FC236}">
                    <a16:creationId xmlns:a16="http://schemas.microsoft.com/office/drawing/2014/main" id="{BBFF7896-533A-8B46-CFE9-ACDCD107A52A}"/>
                  </a:ext>
                </a:extLst>
              </p:cNvPr>
              <p:cNvSpPr txBox="1"/>
              <p:nvPr/>
            </p:nvSpPr>
            <p:spPr>
              <a:xfrm>
                <a:off x="5573776" y="5853946"/>
                <a:ext cx="1350050" cy="369332"/>
              </a:xfrm>
              <a:prstGeom prst="rect">
                <a:avLst/>
              </a:prstGeom>
              <a:solidFill>
                <a:schemeClr val="bg1"/>
              </a:solidFill>
            </p:spPr>
            <p:txBody>
              <a:bodyPr wrap="none" rtlCol="0">
                <a:spAutoFit/>
              </a:bodyPr>
              <a:lstStyle/>
              <a:p>
                <a:r>
                  <a:rPr lang="en-US" dirty="0" err="1"/>
                  <a:t>xLPR</a:t>
                </a:r>
                <a:r>
                  <a:rPr lang="en-US" dirty="0"/>
                  <a:t> depth</a:t>
                </a:r>
              </a:p>
            </p:txBody>
          </p:sp>
        </p:grpSp>
      </p:grpSp>
      <p:pic>
        <p:nvPicPr>
          <p:cNvPr id="26" name="Audio 25">
            <a:extLst>
              <a:ext uri="{FF2B5EF4-FFF2-40B4-BE49-F238E27FC236}">
                <a16:creationId xmlns:a16="http://schemas.microsoft.com/office/drawing/2014/main" id="{61E3A050-19AE-E7A1-571B-93BB5939A3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77688370"/>
      </p:ext>
    </p:extLst>
  </p:cSld>
  <p:clrMapOvr>
    <a:masterClrMapping/>
  </p:clrMapOvr>
  <mc:AlternateContent xmlns:mc="http://schemas.openxmlformats.org/markup-compatibility/2006" xmlns:p14="http://schemas.microsoft.com/office/powerpoint/2010/main">
    <mc:Choice Requires="p14">
      <p:transition spd="med" p14:dur="700" advTm="25002">
        <p:fade/>
      </p:transition>
    </mc:Choice>
    <mc:Fallback xmlns="">
      <p:transition spd="med" advTm="250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Using Random Forest Regression</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26</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9722498" cy="483979"/>
          </a:xfrm>
          <a:prstGeom prst="rect">
            <a:avLst/>
          </a:prstGeom>
          <a:noFill/>
        </p:spPr>
        <p:txBody>
          <a:bodyPr wrap="square" rtlCol="0" anchor="t">
            <a:spAutoFit/>
          </a:bodyPr>
          <a:lstStyle/>
          <a:p>
            <a:pPr marL="457200" marR="0" lvl="1" indent="-182563" algn="l" defTabSz="914354" rtl="0" eaLnBrk="1" fontAlgn="auto" latinLnBrk="0" hangingPunct="1">
              <a:lnSpc>
                <a:spcPct val="90000"/>
              </a:lnSpc>
              <a:spcBef>
                <a:spcPts val="200"/>
              </a:spcBef>
              <a:spcAft>
                <a:spcPts val="400"/>
              </a:spcAft>
              <a:buClr>
                <a:srgbClr val="00B0F0"/>
              </a:buClr>
              <a:buSzTx/>
              <a:buFont typeface="Calibri" pitchFamily="34" charset="0"/>
              <a:buChar char="◦"/>
              <a:tabLst/>
              <a:defRPr/>
            </a:pPr>
            <a:r>
              <a:rPr kumimoji="0" lang="en-US" sz="2800" b="0" i="0" u="none" strike="noStrike" kern="1200" cap="none" spc="0" normalizeH="0" baseline="0" noProof="0" dirty="0">
                <a:ln>
                  <a:noFill/>
                </a:ln>
                <a:solidFill>
                  <a:srgbClr val="000000"/>
                </a:solidFill>
                <a:effectLst/>
                <a:uLnTx/>
                <a:uFillTx/>
                <a:latin typeface="Garamond" charset="0"/>
                <a:ea typeface="+mn-ea"/>
                <a:cs typeface="+mn-cs"/>
              </a:rPr>
              <a:t>2000 samples – 25/75 % training/testing split</a:t>
            </a:r>
          </a:p>
        </p:txBody>
      </p:sp>
      <p:sp>
        <p:nvSpPr>
          <p:cNvPr id="5" name="TextBox 4">
            <a:extLst>
              <a:ext uri="{FF2B5EF4-FFF2-40B4-BE49-F238E27FC236}">
                <a16:creationId xmlns:a16="http://schemas.microsoft.com/office/drawing/2014/main" id="{F459251E-1573-1BBD-F912-B80A2C01D6A0}"/>
              </a:ext>
            </a:extLst>
          </p:cNvPr>
          <p:cNvSpPr txBox="1"/>
          <p:nvPr/>
        </p:nvSpPr>
        <p:spPr>
          <a:xfrm>
            <a:off x="9387348" y="2228671"/>
            <a:ext cx="1964724" cy="1477328"/>
          </a:xfrm>
          <a:prstGeom prst="rect">
            <a:avLst/>
          </a:prstGeom>
          <a:noFill/>
        </p:spPr>
        <p:txBody>
          <a:bodyPr wrap="square" rtlCol="0">
            <a:spAutoFit/>
          </a:bodyPr>
          <a:lstStyle/>
          <a:p>
            <a:r>
              <a:rPr lang="en-US" dirty="0"/>
              <a:t>Captures larger normalized crack depth values but with increased uncertainty</a:t>
            </a:r>
          </a:p>
        </p:txBody>
      </p:sp>
      <p:sp>
        <p:nvSpPr>
          <p:cNvPr id="6" name="TextBox 5">
            <a:extLst>
              <a:ext uri="{FF2B5EF4-FFF2-40B4-BE49-F238E27FC236}">
                <a16:creationId xmlns:a16="http://schemas.microsoft.com/office/drawing/2014/main" id="{65509902-6B99-A03A-6DD8-BB385ACDCDC8}"/>
              </a:ext>
            </a:extLst>
          </p:cNvPr>
          <p:cNvSpPr txBox="1"/>
          <p:nvPr/>
        </p:nvSpPr>
        <p:spPr>
          <a:xfrm>
            <a:off x="9709112" y="5391388"/>
            <a:ext cx="1518364" cy="369332"/>
          </a:xfrm>
          <a:prstGeom prst="rect">
            <a:avLst/>
          </a:prstGeom>
          <a:noFill/>
        </p:spPr>
        <p:txBody>
          <a:bodyPr wrap="none" rtlCol="0">
            <a:spAutoFit/>
          </a:bodyPr>
          <a:lstStyle/>
          <a:p>
            <a:r>
              <a:rPr lang="en-US" dirty="0" err="1"/>
              <a:t>mse</a:t>
            </a:r>
            <a:r>
              <a:rPr lang="en-US" dirty="0"/>
              <a:t> = 2.7e-6</a:t>
            </a:r>
          </a:p>
        </p:txBody>
      </p:sp>
      <p:grpSp>
        <p:nvGrpSpPr>
          <p:cNvPr id="10" name="Group 9">
            <a:extLst>
              <a:ext uri="{FF2B5EF4-FFF2-40B4-BE49-F238E27FC236}">
                <a16:creationId xmlns:a16="http://schemas.microsoft.com/office/drawing/2014/main" id="{27209FC1-CAE3-B95B-AA58-D00770F2C334}"/>
              </a:ext>
            </a:extLst>
          </p:cNvPr>
          <p:cNvGrpSpPr/>
          <p:nvPr/>
        </p:nvGrpSpPr>
        <p:grpSpPr>
          <a:xfrm>
            <a:off x="3550527" y="1867811"/>
            <a:ext cx="5456943" cy="4355467"/>
            <a:chOff x="3550527" y="1867811"/>
            <a:chExt cx="5456943" cy="4355467"/>
          </a:xfrm>
        </p:grpSpPr>
        <p:sp>
          <p:nvSpPr>
            <p:cNvPr id="13" name="TextBox 12">
              <a:extLst>
                <a:ext uri="{FF2B5EF4-FFF2-40B4-BE49-F238E27FC236}">
                  <a16:creationId xmlns:a16="http://schemas.microsoft.com/office/drawing/2014/main" id="{0D38CE55-5455-57E5-75FC-FC01754977A0}"/>
                </a:ext>
              </a:extLst>
            </p:cNvPr>
            <p:cNvSpPr txBox="1"/>
            <p:nvPr/>
          </p:nvSpPr>
          <p:spPr>
            <a:xfrm>
              <a:off x="3550527" y="1867811"/>
              <a:ext cx="5456943" cy="369332"/>
            </a:xfrm>
            <a:prstGeom prst="rect">
              <a:avLst/>
            </a:prstGeom>
            <a:noFill/>
          </p:spPr>
          <p:txBody>
            <a:bodyPr wrap="none" rtlCol="0">
              <a:spAutoFit/>
            </a:bodyPr>
            <a:lstStyle/>
            <a:p>
              <a:r>
                <a:rPr lang="en-US" dirty="0" err="1"/>
                <a:t>xLPR</a:t>
              </a:r>
              <a:r>
                <a:rPr lang="en-US" dirty="0"/>
                <a:t> depth versus predicted for test set by sample</a:t>
              </a:r>
            </a:p>
          </p:txBody>
        </p:sp>
        <p:grpSp>
          <p:nvGrpSpPr>
            <p:cNvPr id="9" name="Group 8">
              <a:extLst>
                <a:ext uri="{FF2B5EF4-FFF2-40B4-BE49-F238E27FC236}">
                  <a16:creationId xmlns:a16="http://schemas.microsoft.com/office/drawing/2014/main" id="{7AAC6357-4230-B9B8-F611-BC1772F27F04}"/>
                </a:ext>
              </a:extLst>
            </p:cNvPr>
            <p:cNvGrpSpPr/>
            <p:nvPr/>
          </p:nvGrpSpPr>
          <p:grpSpPr>
            <a:xfrm>
              <a:off x="3919684" y="2240280"/>
              <a:ext cx="4110780" cy="3982998"/>
              <a:chOff x="3919684" y="2240280"/>
              <a:chExt cx="4110780" cy="3982998"/>
            </a:xfrm>
          </p:grpSpPr>
          <p:pic>
            <p:nvPicPr>
              <p:cNvPr id="14" name="Picture 13">
                <a:extLst>
                  <a:ext uri="{FF2B5EF4-FFF2-40B4-BE49-F238E27FC236}">
                    <a16:creationId xmlns:a16="http://schemas.microsoft.com/office/drawing/2014/main" id="{40502CA0-1A1B-8155-34B7-036394FFF5A9}"/>
                  </a:ext>
                </a:extLst>
              </p:cNvPr>
              <p:cNvPicPr>
                <a:picLocks noChangeAspect="1"/>
              </p:cNvPicPr>
              <p:nvPr/>
            </p:nvPicPr>
            <p:blipFill>
              <a:blip r:embed="rId5"/>
              <a:stretch>
                <a:fillRect/>
              </a:stretch>
            </p:blipFill>
            <p:spPr>
              <a:xfrm>
                <a:off x="4169664" y="2240280"/>
                <a:ext cx="3860800" cy="3733800"/>
              </a:xfrm>
              <a:prstGeom prst="rect">
                <a:avLst/>
              </a:prstGeom>
            </p:spPr>
          </p:pic>
          <p:sp>
            <p:nvSpPr>
              <p:cNvPr id="7" name="TextBox 6">
                <a:extLst>
                  <a:ext uri="{FF2B5EF4-FFF2-40B4-BE49-F238E27FC236}">
                    <a16:creationId xmlns:a16="http://schemas.microsoft.com/office/drawing/2014/main" id="{563A1744-D0D0-AD37-B632-FB337E14EBA3}"/>
                  </a:ext>
                </a:extLst>
              </p:cNvPr>
              <p:cNvSpPr txBox="1"/>
              <p:nvPr/>
            </p:nvSpPr>
            <p:spPr>
              <a:xfrm rot="16200000">
                <a:off x="2994719" y="3914085"/>
                <a:ext cx="2219262" cy="369332"/>
              </a:xfrm>
              <a:prstGeom prst="rect">
                <a:avLst/>
              </a:prstGeom>
              <a:solidFill>
                <a:schemeClr val="bg1"/>
              </a:solidFill>
            </p:spPr>
            <p:txBody>
              <a:bodyPr wrap="none" rtlCol="0">
                <a:spAutoFit/>
              </a:bodyPr>
              <a:lstStyle/>
              <a:p>
                <a:r>
                  <a:rPr lang="en-US" dirty="0"/>
                  <a:t>Predicted leak time</a:t>
                </a:r>
              </a:p>
            </p:txBody>
          </p:sp>
          <p:sp>
            <p:nvSpPr>
              <p:cNvPr id="8" name="TextBox 7">
                <a:extLst>
                  <a:ext uri="{FF2B5EF4-FFF2-40B4-BE49-F238E27FC236}">
                    <a16:creationId xmlns:a16="http://schemas.microsoft.com/office/drawing/2014/main" id="{A8D2CFBF-51B0-4C7F-D8F7-3F803597E29E}"/>
                  </a:ext>
                </a:extLst>
              </p:cNvPr>
              <p:cNvSpPr txBox="1"/>
              <p:nvPr/>
            </p:nvSpPr>
            <p:spPr>
              <a:xfrm>
                <a:off x="5573776" y="5853946"/>
                <a:ext cx="1350050" cy="369332"/>
              </a:xfrm>
              <a:prstGeom prst="rect">
                <a:avLst/>
              </a:prstGeom>
              <a:solidFill>
                <a:schemeClr val="bg1"/>
              </a:solidFill>
            </p:spPr>
            <p:txBody>
              <a:bodyPr wrap="none" rtlCol="0">
                <a:spAutoFit/>
              </a:bodyPr>
              <a:lstStyle/>
              <a:p>
                <a:r>
                  <a:rPr lang="en-US" dirty="0" err="1"/>
                  <a:t>xLPR</a:t>
                </a:r>
                <a:r>
                  <a:rPr lang="en-US" dirty="0"/>
                  <a:t> depth</a:t>
                </a:r>
              </a:p>
            </p:txBody>
          </p:sp>
        </p:grpSp>
      </p:grpSp>
      <p:pic>
        <p:nvPicPr>
          <p:cNvPr id="24" name="Audio 23">
            <a:extLst>
              <a:ext uri="{FF2B5EF4-FFF2-40B4-BE49-F238E27FC236}">
                <a16:creationId xmlns:a16="http://schemas.microsoft.com/office/drawing/2014/main" id="{A1E38978-07D0-A48C-20EB-9A6E430C83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48684105"/>
      </p:ext>
    </p:extLst>
  </p:cSld>
  <p:clrMapOvr>
    <a:masterClrMapping/>
  </p:clrMapOvr>
  <mc:AlternateContent xmlns:mc="http://schemas.openxmlformats.org/markup-compatibility/2006" xmlns:p14="http://schemas.microsoft.com/office/powerpoint/2010/main">
    <mc:Choice Requires="p14">
      <p:transition spd="med" p14:dur="700" advTm="31562">
        <p:fade/>
      </p:transition>
    </mc:Choice>
    <mc:Fallback xmlns="">
      <p:transition spd="med" advTm="315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Using Random Forest Regression</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27</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9722498" cy="483979"/>
          </a:xfrm>
          <a:prstGeom prst="rect">
            <a:avLst/>
          </a:prstGeom>
          <a:noFill/>
        </p:spPr>
        <p:txBody>
          <a:bodyPr wrap="square" rtlCol="0" anchor="t">
            <a:spAutoFit/>
          </a:bodyPr>
          <a:lstStyle/>
          <a:p>
            <a:pPr marL="457200" marR="0" lvl="1" indent="-182563" algn="l" defTabSz="914354" rtl="0" eaLnBrk="1" fontAlgn="auto" latinLnBrk="0" hangingPunct="1">
              <a:lnSpc>
                <a:spcPct val="90000"/>
              </a:lnSpc>
              <a:spcBef>
                <a:spcPts val="200"/>
              </a:spcBef>
              <a:spcAft>
                <a:spcPts val="400"/>
              </a:spcAft>
              <a:buClr>
                <a:srgbClr val="00B0F0"/>
              </a:buClr>
              <a:buSzTx/>
              <a:buFont typeface="Calibri" pitchFamily="34" charset="0"/>
              <a:buChar char="◦"/>
              <a:tabLst/>
              <a:defRPr/>
            </a:pPr>
            <a:r>
              <a:rPr kumimoji="0" lang="en-US" sz="2800" b="0" i="0" u="none" strike="noStrike" kern="1200" cap="none" spc="0" normalizeH="0" baseline="0" noProof="0" dirty="0">
                <a:ln>
                  <a:noFill/>
                </a:ln>
                <a:solidFill>
                  <a:srgbClr val="000000"/>
                </a:solidFill>
                <a:effectLst/>
                <a:uLnTx/>
                <a:uFillTx/>
                <a:latin typeface="Garamond" charset="0"/>
                <a:ea typeface="+mn-ea"/>
                <a:cs typeface="+mn-cs"/>
              </a:rPr>
              <a:t>2000 samples – 25/75 % training/testing split</a:t>
            </a:r>
          </a:p>
        </p:txBody>
      </p:sp>
      <p:sp>
        <p:nvSpPr>
          <p:cNvPr id="11" name="TextBox 10">
            <a:extLst>
              <a:ext uri="{FF2B5EF4-FFF2-40B4-BE49-F238E27FC236}">
                <a16:creationId xmlns:a16="http://schemas.microsoft.com/office/drawing/2014/main" id="{19F75727-3F3C-9374-D9B8-9C1EEB84F706}"/>
              </a:ext>
            </a:extLst>
          </p:cNvPr>
          <p:cNvSpPr txBox="1"/>
          <p:nvPr/>
        </p:nvSpPr>
        <p:spPr>
          <a:xfrm>
            <a:off x="9387348" y="2228671"/>
            <a:ext cx="1964724" cy="1477328"/>
          </a:xfrm>
          <a:prstGeom prst="rect">
            <a:avLst/>
          </a:prstGeom>
          <a:noFill/>
        </p:spPr>
        <p:txBody>
          <a:bodyPr wrap="square" rtlCol="0">
            <a:spAutoFit/>
          </a:bodyPr>
          <a:lstStyle/>
          <a:p>
            <a:r>
              <a:rPr lang="en-US" dirty="0"/>
              <a:t>Captures similar curvature, but predicts leak sooner than </a:t>
            </a:r>
            <a:r>
              <a:rPr lang="en-US" dirty="0" err="1"/>
              <a:t>xLPR</a:t>
            </a:r>
            <a:r>
              <a:rPr lang="en-US" dirty="0"/>
              <a:t> – not as overtrained</a:t>
            </a:r>
          </a:p>
        </p:txBody>
      </p:sp>
      <p:grpSp>
        <p:nvGrpSpPr>
          <p:cNvPr id="8" name="Group 7">
            <a:extLst>
              <a:ext uri="{FF2B5EF4-FFF2-40B4-BE49-F238E27FC236}">
                <a16:creationId xmlns:a16="http://schemas.microsoft.com/office/drawing/2014/main" id="{354727BB-A628-20F2-1CC8-CD68B2FBE6FE}"/>
              </a:ext>
            </a:extLst>
          </p:cNvPr>
          <p:cNvGrpSpPr/>
          <p:nvPr/>
        </p:nvGrpSpPr>
        <p:grpSpPr>
          <a:xfrm>
            <a:off x="2412043" y="1867811"/>
            <a:ext cx="7983276" cy="4355467"/>
            <a:chOff x="2412043" y="1867811"/>
            <a:chExt cx="7983276" cy="4355467"/>
          </a:xfrm>
        </p:grpSpPr>
        <p:sp>
          <p:nvSpPr>
            <p:cNvPr id="15" name="TextBox 14">
              <a:extLst>
                <a:ext uri="{FF2B5EF4-FFF2-40B4-BE49-F238E27FC236}">
                  <a16:creationId xmlns:a16="http://schemas.microsoft.com/office/drawing/2014/main" id="{BF06B4B3-D6C2-B043-DD40-DF1C23B85B66}"/>
                </a:ext>
              </a:extLst>
            </p:cNvPr>
            <p:cNvSpPr txBox="1"/>
            <p:nvPr/>
          </p:nvSpPr>
          <p:spPr>
            <a:xfrm>
              <a:off x="2412043" y="1867811"/>
              <a:ext cx="7983276" cy="369332"/>
            </a:xfrm>
            <a:prstGeom prst="rect">
              <a:avLst/>
            </a:prstGeom>
            <a:noFill/>
          </p:spPr>
          <p:txBody>
            <a:bodyPr wrap="none" rtlCol="0">
              <a:spAutoFit/>
            </a:bodyPr>
            <a:lstStyle/>
            <a:p>
              <a:r>
                <a:rPr lang="en-US" dirty="0" err="1"/>
                <a:t>xLPR</a:t>
              </a:r>
              <a:r>
                <a:rPr lang="en-US" dirty="0"/>
                <a:t> depth versus predicted time-series for single sample initial conditions</a:t>
              </a:r>
            </a:p>
          </p:txBody>
        </p:sp>
        <p:grpSp>
          <p:nvGrpSpPr>
            <p:cNvPr id="7" name="Group 6">
              <a:extLst>
                <a:ext uri="{FF2B5EF4-FFF2-40B4-BE49-F238E27FC236}">
                  <a16:creationId xmlns:a16="http://schemas.microsoft.com/office/drawing/2014/main" id="{C657EA88-17BD-990B-FB39-6C0E9BD20519}"/>
                </a:ext>
              </a:extLst>
            </p:cNvPr>
            <p:cNvGrpSpPr/>
            <p:nvPr/>
          </p:nvGrpSpPr>
          <p:grpSpPr>
            <a:xfrm>
              <a:off x="3919684" y="2240280"/>
              <a:ext cx="4110780" cy="3982998"/>
              <a:chOff x="3919684" y="2240280"/>
              <a:chExt cx="4110780" cy="3982998"/>
            </a:xfrm>
          </p:grpSpPr>
          <p:pic>
            <p:nvPicPr>
              <p:cNvPr id="16" name="Picture 15">
                <a:extLst>
                  <a:ext uri="{FF2B5EF4-FFF2-40B4-BE49-F238E27FC236}">
                    <a16:creationId xmlns:a16="http://schemas.microsoft.com/office/drawing/2014/main" id="{059DFF94-B0EA-8F21-80C6-AFE72562A59C}"/>
                  </a:ext>
                </a:extLst>
              </p:cNvPr>
              <p:cNvPicPr>
                <a:picLocks noChangeAspect="1"/>
              </p:cNvPicPr>
              <p:nvPr/>
            </p:nvPicPr>
            <p:blipFill>
              <a:blip r:embed="rId5"/>
              <a:stretch>
                <a:fillRect/>
              </a:stretch>
            </p:blipFill>
            <p:spPr>
              <a:xfrm>
                <a:off x="4169664" y="2240280"/>
                <a:ext cx="3860800" cy="3733800"/>
              </a:xfrm>
              <a:prstGeom prst="rect">
                <a:avLst/>
              </a:prstGeom>
            </p:spPr>
          </p:pic>
          <p:sp>
            <p:nvSpPr>
              <p:cNvPr id="5" name="TextBox 4">
                <a:extLst>
                  <a:ext uri="{FF2B5EF4-FFF2-40B4-BE49-F238E27FC236}">
                    <a16:creationId xmlns:a16="http://schemas.microsoft.com/office/drawing/2014/main" id="{B5FEBACD-10D8-23F5-FFFF-6882CE10BB45}"/>
                  </a:ext>
                </a:extLst>
              </p:cNvPr>
              <p:cNvSpPr txBox="1"/>
              <p:nvPr/>
            </p:nvSpPr>
            <p:spPr>
              <a:xfrm rot="16200000">
                <a:off x="3183072" y="3914085"/>
                <a:ext cx="1842556" cy="369332"/>
              </a:xfrm>
              <a:prstGeom prst="rect">
                <a:avLst/>
              </a:prstGeom>
              <a:solidFill>
                <a:schemeClr val="bg1"/>
              </a:solidFill>
            </p:spPr>
            <p:txBody>
              <a:bodyPr wrap="none" rtlCol="0">
                <a:spAutoFit/>
              </a:bodyPr>
              <a:lstStyle/>
              <a:p>
                <a:r>
                  <a:rPr lang="en-US" dirty="0"/>
                  <a:t>Predicted depth</a:t>
                </a:r>
              </a:p>
            </p:txBody>
          </p:sp>
          <p:sp>
            <p:nvSpPr>
              <p:cNvPr id="6" name="TextBox 5">
                <a:extLst>
                  <a:ext uri="{FF2B5EF4-FFF2-40B4-BE49-F238E27FC236}">
                    <a16:creationId xmlns:a16="http://schemas.microsoft.com/office/drawing/2014/main" id="{CE76D7EC-EFD4-EA11-6F00-A056F669E27B}"/>
                  </a:ext>
                </a:extLst>
              </p:cNvPr>
              <p:cNvSpPr txBox="1"/>
              <p:nvPr/>
            </p:nvSpPr>
            <p:spPr>
              <a:xfrm>
                <a:off x="5573776" y="5853946"/>
                <a:ext cx="1350050" cy="369332"/>
              </a:xfrm>
              <a:prstGeom prst="rect">
                <a:avLst/>
              </a:prstGeom>
              <a:solidFill>
                <a:schemeClr val="bg1"/>
              </a:solidFill>
            </p:spPr>
            <p:txBody>
              <a:bodyPr wrap="none" rtlCol="0">
                <a:spAutoFit/>
              </a:bodyPr>
              <a:lstStyle/>
              <a:p>
                <a:r>
                  <a:rPr lang="en-US" dirty="0" err="1"/>
                  <a:t>xLPR</a:t>
                </a:r>
                <a:r>
                  <a:rPr lang="en-US" dirty="0"/>
                  <a:t> depth</a:t>
                </a:r>
              </a:p>
            </p:txBody>
          </p:sp>
        </p:grpSp>
      </p:grpSp>
      <p:pic>
        <p:nvPicPr>
          <p:cNvPr id="21" name="Audio 20">
            <a:extLst>
              <a:ext uri="{FF2B5EF4-FFF2-40B4-BE49-F238E27FC236}">
                <a16:creationId xmlns:a16="http://schemas.microsoft.com/office/drawing/2014/main" id="{A344F4B7-2CFE-850B-1686-AC4384869D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52316634"/>
      </p:ext>
    </p:extLst>
  </p:cSld>
  <p:clrMapOvr>
    <a:masterClrMapping/>
  </p:clrMapOvr>
  <mc:AlternateContent xmlns:mc="http://schemas.openxmlformats.org/markup-compatibility/2006" xmlns:p14="http://schemas.microsoft.com/office/powerpoint/2010/main">
    <mc:Choice Requires="p14">
      <p:transition spd="med" p14:dur="700" advTm="17461">
        <p:fade/>
      </p:transition>
    </mc:Choice>
    <mc:Fallback xmlns="">
      <p:transition spd="med" advTm="174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E0035-F0A3-0243-BA24-0CF599989D39}"/>
              </a:ext>
            </a:extLst>
          </p:cNvPr>
          <p:cNvSpPr>
            <a:spLocks noGrp="1"/>
          </p:cNvSpPr>
          <p:nvPr>
            <p:ph type="title"/>
          </p:nvPr>
        </p:nvSpPr>
        <p:spPr/>
        <p:txBody>
          <a:bodyPr/>
          <a:lstStyle/>
          <a:p>
            <a:r>
              <a:rPr lang="en-US" sz="3200" dirty="0"/>
              <a:t>Potential Future Work</a:t>
            </a:r>
          </a:p>
        </p:txBody>
      </p:sp>
      <p:sp>
        <p:nvSpPr>
          <p:cNvPr id="3" name="Slide Number Placeholder 2">
            <a:extLst>
              <a:ext uri="{FF2B5EF4-FFF2-40B4-BE49-F238E27FC236}">
                <a16:creationId xmlns:a16="http://schemas.microsoft.com/office/drawing/2014/main" id="{DA7EC3A8-F900-8D4C-A7F4-FC47CD44483D}"/>
              </a:ext>
            </a:extLst>
          </p:cNvPr>
          <p:cNvSpPr>
            <a:spLocks noGrp="1"/>
          </p:cNvSpPr>
          <p:nvPr>
            <p:ph type="sldNum" sz="quarter" idx="4"/>
          </p:nvPr>
        </p:nvSpPr>
        <p:spPr/>
        <p:txBody>
          <a:bodyPr/>
          <a:lstStyle/>
          <a:p>
            <a:fld id="{4FAB73BC-B049-4115-A692-8D63A059BFB8}" type="slidenum">
              <a:rPr lang="en-US" smtClean="0"/>
              <a:pPr/>
              <a:t>28</a:t>
            </a:fld>
            <a:endParaRPr lang="en-US" dirty="0"/>
          </a:p>
        </p:txBody>
      </p:sp>
      <p:sp>
        <p:nvSpPr>
          <p:cNvPr id="4" name="Text Placeholder 3">
            <a:extLst>
              <a:ext uri="{FF2B5EF4-FFF2-40B4-BE49-F238E27FC236}">
                <a16:creationId xmlns:a16="http://schemas.microsoft.com/office/drawing/2014/main" id="{DA250346-3283-5346-92A3-4D81D51FDB37}"/>
              </a:ext>
            </a:extLst>
          </p:cNvPr>
          <p:cNvSpPr>
            <a:spLocks noGrp="1"/>
          </p:cNvSpPr>
          <p:nvPr>
            <p:ph type="body" sz="quarter" idx="10"/>
          </p:nvPr>
        </p:nvSpPr>
        <p:spPr>
          <a:xfrm>
            <a:off x="720647" y="1441697"/>
            <a:ext cx="10820563" cy="3834638"/>
          </a:xfrm>
        </p:spPr>
        <p:txBody>
          <a:bodyPr>
            <a:noAutofit/>
          </a:bodyPr>
          <a:lstStyle/>
          <a:p>
            <a:pPr>
              <a:buFont typeface="Arial" panose="020B0604020202020204" pitchFamily="34" charset="0"/>
              <a:buChar char="•"/>
            </a:pPr>
            <a:r>
              <a:rPr lang="en-US" sz="2800" dirty="0"/>
              <a:t>Efficiently identify response sensitivities from an uncertain input parameter space</a:t>
            </a:r>
          </a:p>
          <a:p>
            <a:pPr lvl="1">
              <a:buFont typeface="Arial" panose="020B0604020202020204" pitchFamily="34" charset="0"/>
              <a:buChar char="•"/>
            </a:pPr>
            <a:r>
              <a:rPr lang="en-US" sz="2600" dirty="0"/>
              <a:t>Sensitivity analysis</a:t>
            </a:r>
          </a:p>
          <a:p>
            <a:pPr lvl="1">
              <a:buFont typeface="Arial" panose="020B0604020202020204" pitchFamily="34" charset="0"/>
              <a:buChar char="•"/>
            </a:pPr>
            <a:r>
              <a:rPr lang="en-US" sz="2600" dirty="0"/>
              <a:t>Sensitivity studies</a:t>
            </a:r>
          </a:p>
          <a:p>
            <a:pPr lvl="1">
              <a:buFont typeface="Arial" panose="020B0604020202020204" pitchFamily="34" charset="0"/>
              <a:buChar char="•"/>
            </a:pPr>
            <a:r>
              <a:rPr lang="en-US" sz="2600" dirty="0"/>
              <a:t>Uncertainty analysis</a:t>
            </a:r>
          </a:p>
          <a:p>
            <a:pPr>
              <a:buFont typeface="Arial" panose="020B0604020202020204" pitchFamily="34" charset="0"/>
              <a:buChar char="•"/>
            </a:pPr>
            <a:r>
              <a:rPr lang="en-US" sz="2800" dirty="0"/>
              <a:t>Identify methods of creating tiered surrogate models (machine-learning/data-driven) with comparable accuracy to the physics-based </a:t>
            </a:r>
            <a:r>
              <a:rPr lang="en-US" sz="2800" dirty="0" err="1"/>
              <a:t>xLPR</a:t>
            </a:r>
            <a:r>
              <a:rPr lang="en-US" sz="2800" dirty="0"/>
              <a:t> model, including characterization of the increased computational efficiency of the potential surrogate models</a:t>
            </a:r>
          </a:p>
          <a:p>
            <a:pPr lvl="1">
              <a:buFont typeface="Arial" panose="020B0604020202020204" pitchFamily="34" charset="0"/>
              <a:buChar char="•"/>
            </a:pPr>
            <a:r>
              <a:rPr lang="en-US" sz="2600" dirty="0"/>
              <a:t>Start with one output and use neural network to predict</a:t>
            </a:r>
          </a:p>
          <a:p>
            <a:pPr lvl="1">
              <a:buFont typeface="Arial" panose="020B0604020202020204" pitchFamily="34" charset="0"/>
              <a:buChar char="•"/>
            </a:pPr>
            <a:r>
              <a:rPr lang="en-US" sz="2600" dirty="0"/>
              <a:t>Determine level of effort needed</a:t>
            </a:r>
          </a:p>
          <a:p>
            <a:pPr>
              <a:buFont typeface="Arial" panose="020B0604020202020204" pitchFamily="34" charset="0"/>
              <a:buChar char="•"/>
            </a:pPr>
            <a:endParaRPr lang="en-US" sz="2800" dirty="0"/>
          </a:p>
        </p:txBody>
      </p:sp>
      <p:pic>
        <p:nvPicPr>
          <p:cNvPr id="21" name="Audio 20">
            <a:extLst>
              <a:ext uri="{FF2B5EF4-FFF2-40B4-BE49-F238E27FC236}">
                <a16:creationId xmlns:a16="http://schemas.microsoft.com/office/drawing/2014/main" id="{86B5EEC0-452A-5CD8-5D42-50DABBFA53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41048454"/>
      </p:ext>
    </p:extLst>
  </p:cSld>
  <p:clrMapOvr>
    <a:masterClrMapping/>
  </p:clrMapOvr>
  <mc:AlternateContent xmlns:mc="http://schemas.openxmlformats.org/markup-compatibility/2006" xmlns:p14="http://schemas.microsoft.com/office/powerpoint/2010/main">
    <mc:Choice Requires="p14">
      <p:transition spd="med" p14:dur="700" advTm="44970">
        <p:fade/>
      </p:transition>
    </mc:Choice>
    <mc:Fallback xmlns="">
      <p:transition spd="med" advTm="449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Our Team – Sandia</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29</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9722498" cy="4201920"/>
          </a:xfrm>
          <a:prstGeom prst="rect">
            <a:avLst/>
          </a:prstGeom>
          <a:noFill/>
        </p:spPr>
        <p:txBody>
          <a:bodyPr wrap="square" rtlCol="0" anchor="t">
            <a:spAutoFit/>
          </a:bodyPr>
          <a:lstStyle/>
          <a:p>
            <a:pPr marL="274637" lvl="1" defTabSz="914354">
              <a:lnSpc>
                <a:spcPct val="90000"/>
              </a:lnSpc>
              <a:spcBef>
                <a:spcPts val="200"/>
              </a:spcBef>
              <a:spcAft>
                <a:spcPts val="400"/>
              </a:spcAft>
              <a:buClr>
                <a:srgbClr val="00B0F0"/>
              </a:buClr>
            </a:pPr>
            <a:r>
              <a:rPr lang="en-US" sz="2800" dirty="0">
                <a:latin typeface="Garamond" charset="0"/>
              </a:rPr>
              <a:t>Sandia</a:t>
            </a:r>
          </a:p>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Michael Starr (PI)</a:t>
            </a:r>
          </a:p>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Stephen Verzi (staff, ML)</a:t>
            </a:r>
          </a:p>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Joseph </a:t>
            </a:r>
            <a:r>
              <a:rPr lang="en-US" sz="2800" dirty="0" err="1">
                <a:latin typeface="Garamond" charset="0"/>
              </a:rPr>
              <a:t>Lubars</a:t>
            </a:r>
            <a:r>
              <a:rPr lang="en-US" sz="2800" dirty="0">
                <a:latin typeface="Garamond" charset="0"/>
              </a:rPr>
              <a:t> (staff, ML/RL &amp; statistics)</a:t>
            </a:r>
          </a:p>
          <a:p>
            <a:pPr lvl="1" indent="-182563" defTabSz="914354">
              <a:lnSpc>
                <a:spcPct val="90000"/>
              </a:lnSpc>
              <a:spcBef>
                <a:spcPts val="200"/>
              </a:spcBef>
              <a:spcAft>
                <a:spcPts val="400"/>
              </a:spcAft>
              <a:buClr>
                <a:srgbClr val="00B0F0"/>
              </a:buClr>
              <a:buFont typeface="Calibri" pitchFamily="34" charset="0"/>
              <a:buChar char="◦"/>
            </a:pPr>
            <a:r>
              <a:rPr lang="en-US" sz="2800" dirty="0" err="1">
                <a:latin typeface="Garamond" charset="0"/>
              </a:rPr>
              <a:t>Satyanadh</a:t>
            </a:r>
            <a:r>
              <a:rPr lang="en-US" sz="2800" dirty="0">
                <a:latin typeface="Garamond" charset="0"/>
              </a:rPr>
              <a:t> </a:t>
            </a:r>
            <a:r>
              <a:rPr lang="en-US" sz="2800" dirty="0" err="1">
                <a:latin typeface="Garamond" charset="0"/>
              </a:rPr>
              <a:t>Gundimada</a:t>
            </a:r>
            <a:r>
              <a:rPr lang="en-US" sz="2800" dirty="0">
                <a:latin typeface="Garamond" charset="0"/>
              </a:rPr>
              <a:t> (staff, ML/DL)</a:t>
            </a:r>
          </a:p>
          <a:p>
            <a:pPr lvl="1" indent="-182563" defTabSz="914354">
              <a:lnSpc>
                <a:spcPct val="90000"/>
              </a:lnSpc>
              <a:spcBef>
                <a:spcPts val="200"/>
              </a:spcBef>
              <a:spcAft>
                <a:spcPts val="400"/>
              </a:spcAft>
              <a:buClr>
                <a:srgbClr val="00B0F0"/>
              </a:buClr>
              <a:buFont typeface="Calibri" pitchFamily="34" charset="0"/>
              <a:buChar char="◦"/>
            </a:pPr>
            <a:endParaRPr lang="en-US" sz="2800" dirty="0">
              <a:latin typeface="Garamond" charset="0"/>
            </a:endParaRPr>
          </a:p>
          <a:p>
            <a:pPr marL="274637" lvl="1" defTabSz="914354">
              <a:lnSpc>
                <a:spcPct val="90000"/>
              </a:lnSpc>
              <a:spcBef>
                <a:spcPts val="200"/>
              </a:spcBef>
              <a:spcAft>
                <a:spcPts val="400"/>
              </a:spcAft>
              <a:buClr>
                <a:srgbClr val="00B0F0"/>
              </a:buClr>
            </a:pPr>
            <a:r>
              <a:rPr lang="en-US" sz="2800" dirty="0">
                <a:latin typeface="Garamond" charset="0"/>
              </a:rPr>
              <a:t>U.S. Nuclear Regulatory Commission</a:t>
            </a:r>
          </a:p>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Matthew </a:t>
            </a:r>
            <a:r>
              <a:rPr lang="en-US" sz="2800" dirty="0" err="1">
                <a:latin typeface="Garamond" charset="0"/>
              </a:rPr>
              <a:t>Homiack</a:t>
            </a:r>
            <a:endParaRPr lang="en-US" sz="2800" dirty="0">
              <a:latin typeface="Garamond" charset="0"/>
            </a:endParaRPr>
          </a:p>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Raj Iyengar</a:t>
            </a:r>
          </a:p>
        </p:txBody>
      </p:sp>
      <p:sp>
        <p:nvSpPr>
          <p:cNvPr id="5" name="TextBox 4">
            <a:extLst>
              <a:ext uri="{FF2B5EF4-FFF2-40B4-BE49-F238E27FC236}">
                <a16:creationId xmlns:a16="http://schemas.microsoft.com/office/drawing/2014/main" id="{C4961077-C622-A06E-DB47-C18C4A487C9A}"/>
              </a:ext>
            </a:extLst>
          </p:cNvPr>
          <p:cNvSpPr txBox="1"/>
          <p:nvPr/>
        </p:nvSpPr>
        <p:spPr>
          <a:xfrm>
            <a:off x="7278146" y="1777376"/>
            <a:ext cx="4311734" cy="1200329"/>
          </a:xfrm>
          <a:prstGeom prst="rect">
            <a:avLst/>
          </a:prstGeom>
          <a:noFill/>
        </p:spPr>
        <p:txBody>
          <a:bodyPr wrap="square" rtlCol="0">
            <a:spAutoFit/>
          </a:bodyPr>
          <a:lstStyle/>
          <a:p>
            <a:pPr algn="just"/>
            <a:r>
              <a:rPr lang="en-US" sz="1200" b="0" i="0" kern="1200" dirty="0">
                <a:effectLst/>
                <a:latin typeface="+mn-lt"/>
                <a:ea typeface="+mn-ea"/>
                <a:cs typeface="+mn-cs"/>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1200" dirty="0"/>
          </a:p>
        </p:txBody>
      </p:sp>
      <p:sp>
        <p:nvSpPr>
          <p:cNvPr id="6" name="TextBox 5">
            <a:extLst>
              <a:ext uri="{FF2B5EF4-FFF2-40B4-BE49-F238E27FC236}">
                <a16:creationId xmlns:a16="http://schemas.microsoft.com/office/drawing/2014/main" id="{263AA148-4FE3-441E-8A03-60747C338C21}"/>
              </a:ext>
            </a:extLst>
          </p:cNvPr>
          <p:cNvSpPr txBox="1"/>
          <p:nvPr/>
        </p:nvSpPr>
        <p:spPr>
          <a:xfrm>
            <a:off x="7273912" y="4124167"/>
            <a:ext cx="4315968" cy="2123658"/>
          </a:xfrm>
          <a:prstGeom prst="rect">
            <a:avLst/>
          </a:prstGeom>
          <a:noFill/>
        </p:spPr>
        <p:txBody>
          <a:bodyPr wrap="square" rtlCol="0">
            <a:spAutoFit/>
          </a:bodyPr>
          <a:lstStyle/>
          <a:p>
            <a:pPr algn="just"/>
            <a:r>
              <a:rPr lang="en-US" sz="1200" dirty="0"/>
              <a:t>This presentation was prepared as an account of work sponsored by an agency of the U.S. Government. Neither the U.S. Government nor any agency thereof, nor any of their employees, makes any warranty, expressed or implied, or assumes any legal liability or responsibility for any third party’s use, or the results of such use, of any information, apparatus, product, or process disclosed in this report, or represents that its use by such third party would not infringe privately owned rights. The views expressed in this presentation are not necessarily those of the U.S. Nuclear Regulatory Commission.</a:t>
            </a:r>
          </a:p>
        </p:txBody>
      </p:sp>
      <p:pic>
        <p:nvPicPr>
          <p:cNvPr id="19" name="Audio 18">
            <a:extLst>
              <a:ext uri="{FF2B5EF4-FFF2-40B4-BE49-F238E27FC236}">
                <a16:creationId xmlns:a16="http://schemas.microsoft.com/office/drawing/2014/main" id="{52E3BBF8-C155-CC42-557F-8AB5B05D3C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74656315"/>
      </p:ext>
    </p:extLst>
  </p:cSld>
  <p:clrMapOvr>
    <a:masterClrMapping/>
  </p:clrMapOvr>
  <mc:AlternateContent xmlns:mc="http://schemas.openxmlformats.org/markup-compatibility/2006" xmlns:p14="http://schemas.microsoft.com/office/powerpoint/2010/main">
    <mc:Choice Requires="p14">
      <p:transition spd="med" p14:dur="700" advTm="7968">
        <p:fade/>
      </p:transition>
    </mc:Choice>
    <mc:Fallback xmlns="">
      <p:transition spd="med" advTm="79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Outline</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3</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097280"/>
            <a:ext cx="9722498" cy="5639236"/>
          </a:xfrm>
          <a:prstGeom prst="rect">
            <a:avLst/>
          </a:prstGeom>
          <a:noFill/>
        </p:spPr>
        <p:txBody>
          <a:bodyPr wrap="square" rtlCol="0" anchor="t">
            <a:spAutoFit/>
          </a:bodyPr>
          <a:lstStyle/>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Problem Space</a:t>
            </a:r>
          </a:p>
          <a:p>
            <a:pPr lvl="2" indent="-182563" defTabSz="914354">
              <a:lnSpc>
                <a:spcPct val="90000"/>
              </a:lnSpc>
              <a:spcBef>
                <a:spcPts val="200"/>
              </a:spcBef>
              <a:spcAft>
                <a:spcPts val="400"/>
              </a:spcAft>
              <a:buClr>
                <a:srgbClr val="00B0F0"/>
              </a:buClr>
              <a:buFont typeface="Calibri" pitchFamily="34" charset="0"/>
              <a:buChar char="◦"/>
            </a:pPr>
            <a:r>
              <a:rPr lang="en-US" sz="2400" dirty="0">
                <a:latin typeface="Garamond" charset="0"/>
              </a:rPr>
              <a:t>Probabilistic Fracture Mechanics (PFM)</a:t>
            </a:r>
          </a:p>
          <a:p>
            <a:pPr lvl="2" indent="-182563" defTabSz="914354">
              <a:lnSpc>
                <a:spcPct val="90000"/>
              </a:lnSpc>
              <a:spcBef>
                <a:spcPts val="200"/>
              </a:spcBef>
              <a:spcAft>
                <a:spcPts val="400"/>
              </a:spcAft>
              <a:buClr>
                <a:srgbClr val="00B0F0"/>
              </a:buClr>
              <a:buFont typeface="Calibri" pitchFamily="34" charset="0"/>
              <a:buChar char="◦"/>
            </a:pPr>
            <a:r>
              <a:rPr lang="en-US" sz="2400" dirty="0">
                <a:latin typeface="Garamond" charset="0"/>
              </a:rPr>
              <a:t>Extremely Low Probability of Rupture (</a:t>
            </a:r>
            <a:r>
              <a:rPr lang="en-US" sz="2400" dirty="0" err="1">
                <a:latin typeface="Garamond" charset="0"/>
              </a:rPr>
              <a:t>xLPR</a:t>
            </a:r>
            <a:r>
              <a:rPr lang="en-US" sz="2400" dirty="0">
                <a:latin typeface="Garamond" charset="0"/>
              </a:rPr>
              <a:t>) Code</a:t>
            </a:r>
          </a:p>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Solution Space</a:t>
            </a:r>
          </a:p>
          <a:p>
            <a:pPr lvl="2" indent="-182563" defTabSz="914354">
              <a:lnSpc>
                <a:spcPct val="90000"/>
              </a:lnSpc>
              <a:spcBef>
                <a:spcPts val="200"/>
              </a:spcBef>
              <a:spcAft>
                <a:spcPts val="400"/>
              </a:spcAft>
              <a:buClr>
                <a:srgbClr val="00B0F0"/>
              </a:buClr>
              <a:buFont typeface="Calibri" pitchFamily="34" charset="0"/>
              <a:buChar char="◦"/>
            </a:pPr>
            <a:r>
              <a:rPr lang="en-US" sz="2400" dirty="0">
                <a:latin typeface="Garamond" charset="0"/>
              </a:rPr>
              <a:t>Artificial Intelligence (AI) and Machine Learning (ML)</a:t>
            </a:r>
          </a:p>
          <a:p>
            <a:pPr lvl="3" indent="-182563" defTabSz="914354">
              <a:lnSpc>
                <a:spcPct val="90000"/>
              </a:lnSpc>
              <a:spcBef>
                <a:spcPts val="200"/>
              </a:spcBef>
              <a:spcAft>
                <a:spcPts val="400"/>
              </a:spcAft>
              <a:buClr>
                <a:srgbClr val="00B0F0"/>
              </a:buClr>
              <a:buFont typeface="Calibri" pitchFamily="34" charset="0"/>
              <a:buChar char="◦"/>
            </a:pPr>
            <a:r>
              <a:rPr lang="en-US" sz="2000" dirty="0">
                <a:latin typeface="Garamond" charset="0"/>
              </a:rPr>
              <a:t>Sensitivity Analysis with </a:t>
            </a:r>
            <a:r>
              <a:rPr lang="en-US" sz="2000" dirty="0" err="1">
                <a:latin typeface="Garamond" charset="0"/>
              </a:rPr>
              <a:t>xLPR</a:t>
            </a:r>
            <a:endParaRPr lang="en-US" sz="2000" dirty="0">
              <a:latin typeface="Garamond" charset="0"/>
            </a:endParaRPr>
          </a:p>
          <a:p>
            <a:pPr lvl="4" indent="-182563" defTabSz="914354">
              <a:lnSpc>
                <a:spcPct val="90000"/>
              </a:lnSpc>
              <a:spcBef>
                <a:spcPts val="200"/>
              </a:spcBef>
              <a:spcAft>
                <a:spcPts val="400"/>
              </a:spcAft>
              <a:buClr>
                <a:srgbClr val="00B0F0"/>
              </a:buClr>
              <a:buFont typeface="Calibri" pitchFamily="34" charset="0"/>
              <a:buChar char="◦"/>
            </a:pPr>
            <a:r>
              <a:rPr lang="en-US" dirty="0">
                <a:latin typeface="Garamond" charset="0"/>
              </a:rPr>
              <a:t>Importance Sampling</a:t>
            </a:r>
          </a:p>
          <a:p>
            <a:pPr lvl="4" indent="-182563" defTabSz="914354">
              <a:lnSpc>
                <a:spcPct val="90000"/>
              </a:lnSpc>
              <a:spcBef>
                <a:spcPts val="200"/>
              </a:spcBef>
              <a:spcAft>
                <a:spcPts val="400"/>
              </a:spcAft>
              <a:buClr>
                <a:srgbClr val="00B0F0"/>
              </a:buClr>
              <a:buFont typeface="Calibri" pitchFamily="34" charset="0"/>
              <a:buChar char="◦"/>
            </a:pPr>
            <a:r>
              <a:rPr lang="en-US" dirty="0">
                <a:latin typeface="Garamond" charset="0"/>
              </a:rPr>
              <a:t>Determining Appropriate Sample Size</a:t>
            </a:r>
          </a:p>
          <a:p>
            <a:pPr lvl="3" indent="-182563" defTabSz="914354">
              <a:lnSpc>
                <a:spcPct val="90000"/>
              </a:lnSpc>
              <a:spcBef>
                <a:spcPts val="200"/>
              </a:spcBef>
              <a:spcAft>
                <a:spcPts val="400"/>
              </a:spcAft>
              <a:buClr>
                <a:srgbClr val="00B0F0"/>
              </a:buClr>
              <a:buFont typeface="Calibri" pitchFamily="34" charset="0"/>
              <a:buChar char="◦"/>
            </a:pPr>
            <a:r>
              <a:rPr lang="en-US" sz="2000" dirty="0">
                <a:latin typeface="Garamond" charset="0"/>
              </a:rPr>
              <a:t>Surrogate Model for </a:t>
            </a:r>
            <a:r>
              <a:rPr lang="en-US" sz="2000" dirty="0" err="1">
                <a:latin typeface="Garamond" charset="0"/>
              </a:rPr>
              <a:t>xLPR</a:t>
            </a:r>
            <a:r>
              <a:rPr lang="en-US" sz="2000" dirty="0">
                <a:latin typeface="Garamond" charset="0"/>
              </a:rPr>
              <a:t> Quantities of Interest (</a:t>
            </a:r>
            <a:r>
              <a:rPr lang="en-US" sz="2000" dirty="0" err="1">
                <a:latin typeface="Garamond" charset="0"/>
              </a:rPr>
              <a:t>QoIs</a:t>
            </a:r>
            <a:r>
              <a:rPr lang="en-US" sz="2000" dirty="0">
                <a:latin typeface="Garamond" charset="0"/>
              </a:rPr>
              <a:t>)</a:t>
            </a:r>
          </a:p>
          <a:p>
            <a:pPr lvl="4" indent="-182563" defTabSz="914354">
              <a:lnSpc>
                <a:spcPct val="90000"/>
              </a:lnSpc>
              <a:spcBef>
                <a:spcPts val="200"/>
              </a:spcBef>
              <a:spcAft>
                <a:spcPts val="400"/>
              </a:spcAft>
              <a:buClr>
                <a:srgbClr val="00B0F0"/>
              </a:buClr>
              <a:buFont typeface="Calibri" pitchFamily="34" charset="0"/>
              <a:buChar char="◦"/>
            </a:pPr>
            <a:r>
              <a:rPr lang="en-US" sz="2000" dirty="0">
                <a:latin typeface="Garamond" charset="0"/>
              </a:rPr>
              <a:t>Time of 1</a:t>
            </a:r>
            <a:r>
              <a:rPr lang="en-US" sz="2000" baseline="30000" dirty="0">
                <a:latin typeface="Garamond" charset="0"/>
              </a:rPr>
              <a:t>st</a:t>
            </a:r>
            <a:r>
              <a:rPr lang="en-US" sz="2000" dirty="0">
                <a:latin typeface="Garamond" charset="0"/>
              </a:rPr>
              <a:t> Leak, if any</a:t>
            </a:r>
          </a:p>
          <a:p>
            <a:pPr lvl="4" indent="-182563" defTabSz="914354">
              <a:lnSpc>
                <a:spcPct val="90000"/>
              </a:lnSpc>
              <a:spcBef>
                <a:spcPts val="200"/>
              </a:spcBef>
              <a:spcAft>
                <a:spcPts val="400"/>
              </a:spcAft>
              <a:buClr>
                <a:srgbClr val="00B0F0"/>
              </a:buClr>
              <a:buFont typeface="Calibri" pitchFamily="34" charset="0"/>
              <a:buChar char="◦"/>
            </a:pPr>
            <a:r>
              <a:rPr lang="en-US" sz="2000" dirty="0">
                <a:latin typeface="Garamond" charset="0"/>
              </a:rPr>
              <a:t>Crack Propagation via Normalized Depth</a:t>
            </a:r>
          </a:p>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Results</a:t>
            </a:r>
          </a:p>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Potential Future Work</a:t>
            </a:r>
          </a:p>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Acknowledgments and Contacts</a:t>
            </a:r>
          </a:p>
        </p:txBody>
      </p:sp>
      <p:pic>
        <p:nvPicPr>
          <p:cNvPr id="76" name="Audio 75">
            <a:extLst>
              <a:ext uri="{FF2B5EF4-FFF2-40B4-BE49-F238E27FC236}">
                <a16:creationId xmlns:a16="http://schemas.microsoft.com/office/drawing/2014/main" id="{4BD71198-7A1B-4033-9EFA-BD3F211BB6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7381505"/>
      </p:ext>
    </p:extLst>
  </p:cSld>
  <p:clrMapOvr>
    <a:masterClrMapping/>
  </p:clrMapOvr>
  <mc:AlternateContent xmlns:mc="http://schemas.openxmlformats.org/markup-compatibility/2006" xmlns:p14="http://schemas.microsoft.com/office/powerpoint/2010/main">
    <mc:Choice Requires="p14">
      <p:transition spd="med" p14:dur="700" advTm="42730">
        <p:fade/>
      </p:transition>
    </mc:Choice>
    <mc:Fallback xmlns="">
      <p:transition spd="med" advTm="427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Thank You</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30</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9722498" cy="483979"/>
          </a:xfrm>
          <a:prstGeom prst="rect">
            <a:avLst/>
          </a:prstGeom>
          <a:noFill/>
        </p:spPr>
        <p:txBody>
          <a:bodyPr wrap="square" rtlCol="0" anchor="t">
            <a:spAutoFit/>
          </a:bodyPr>
          <a:lstStyle/>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Questions?</a:t>
            </a:r>
            <a:endParaRPr lang="en-US" sz="2400" dirty="0">
              <a:latin typeface="Garamond" charset="0"/>
            </a:endParaRPr>
          </a:p>
        </p:txBody>
      </p:sp>
      <p:pic>
        <p:nvPicPr>
          <p:cNvPr id="13" name="Audio 12">
            <a:extLst>
              <a:ext uri="{FF2B5EF4-FFF2-40B4-BE49-F238E27FC236}">
                <a16:creationId xmlns:a16="http://schemas.microsoft.com/office/drawing/2014/main" id="{B24E0350-ED00-AAD8-AB85-59B3A2989A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51957182"/>
      </p:ext>
    </p:extLst>
  </p:cSld>
  <p:clrMapOvr>
    <a:masterClrMapping/>
  </p:clrMapOvr>
  <mc:AlternateContent xmlns:mc="http://schemas.openxmlformats.org/markup-compatibility/2006" xmlns:p14="http://schemas.microsoft.com/office/powerpoint/2010/main">
    <mc:Choice Requires="p14">
      <p:transition spd="med" p14:dur="700" advTm="5241">
        <p:fade/>
      </p:transition>
    </mc:Choice>
    <mc:Fallback xmlns="">
      <p:transition spd="med" advTm="52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a:xfrm>
            <a:off x="720648" y="240503"/>
            <a:ext cx="10149840" cy="570225"/>
          </a:xfrm>
        </p:spPr>
        <p:txBody>
          <a:bodyPr/>
          <a:lstStyle/>
          <a:p>
            <a:r>
              <a:rPr lang="en-US" sz="3200" dirty="0"/>
              <a:t>Problem Space – Probabilistic Fracture Mechanics (PFM)</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4</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097280"/>
            <a:ext cx="9722498" cy="948721"/>
          </a:xfrm>
          <a:prstGeom prst="rect">
            <a:avLst/>
          </a:prstGeom>
          <a:noFill/>
        </p:spPr>
        <p:txBody>
          <a:bodyPr wrap="square" rtlCol="0" anchor="t">
            <a:spAutoFit/>
          </a:bodyPr>
          <a:lstStyle/>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Analysis</a:t>
            </a:r>
          </a:p>
          <a:p>
            <a:pPr lvl="1" indent="-182563" defTabSz="914354">
              <a:lnSpc>
                <a:spcPct val="90000"/>
              </a:lnSpc>
              <a:spcBef>
                <a:spcPts val="200"/>
              </a:spcBef>
              <a:spcAft>
                <a:spcPts val="400"/>
              </a:spcAft>
              <a:buClr>
                <a:srgbClr val="00B0F0"/>
              </a:buClr>
              <a:buFont typeface="Calibri" pitchFamily="34" charset="0"/>
              <a:buChar char="◦"/>
            </a:pPr>
            <a:endParaRPr lang="en-US" sz="2800" dirty="0">
              <a:latin typeface="Garamond" charset="0"/>
            </a:endParaRPr>
          </a:p>
        </p:txBody>
      </p:sp>
      <p:grpSp>
        <p:nvGrpSpPr>
          <p:cNvPr id="8" name="Group 7">
            <a:extLst>
              <a:ext uri="{FF2B5EF4-FFF2-40B4-BE49-F238E27FC236}">
                <a16:creationId xmlns:a16="http://schemas.microsoft.com/office/drawing/2014/main" id="{D7BCAD31-62B5-7176-DFF7-4EB7718A8E06}"/>
              </a:ext>
            </a:extLst>
          </p:cNvPr>
          <p:cNvGrpSpPr/>
          <p:nvPr/>
        </p:nvGrpSpPr>
        <p:grpSpPr>
          <a:xfrm>
            <a:off x="1391634" y="1583589"/>
            <a:ext cx="9408732" cy="4851437"/>
            <a:chOff x="1391634" y="1708849"/>
            <a:chExt cx="9408732" cy="4851437"/>
          </a:xfrm>
        </p:grpSpPr>
        <p:pic>
          <p:nvPicPr>
            <p:cNvPr id="6" name="Picture 5">
              <a:extLst>
                <a:ext uri="{FF2B5EF4-FFF2-40B4-BE49-F238E27FC236}">
                  <a16:creationId xmlns:a16="http://schemas.microsoft.com/office/drawing/2014/main" id="{35558B3A-E137-E20E-8355-CBE787605113}"/>
                </a:ext>
              </a:extLst>
            </p:cNvPr>
            <p:cNvPicPr>
              <a:picLocks noChangeAspect="1"/>
            </p:cNvPicPr>
            <p:nvPr/>
          </p:nvPicPr>
          <p:blipFill>
            <a:blip r:embed="rId5"/>
            <a:srcRect/>
            <a:stretch/>
          </p:blipFill>
          <p:spPr>
            <a:xfrm>
              <a:off x="2987040" y="1708849"/>
              <a:ext cx="6217920" cy="3250279"/>
            </a:xfrm>
            <a:prstGeom prst="rect">
              <a:avLst/>
            </a:prstGeom>
          </p:spPr>
        </p:pic>
        <p:sp>
          <p:nvSpPr>
            <p:cNvPr id="7" name="TextBox 6">
              <a:extLst>
                <a:ext uri="{FF2B5EF4-FFF2-40B4-BE49-F238E27FC236}">
                  <a16:creationId xmlns:a16="http://schemas.microsoft.com/office/drawing/2014/main" id="{8619772A-4DD2-61DE-D5CF-165014389EBA}"/>
                </a:ext>
              </a:extLst>
            </p:cNvPr>
            <p:cNvSpPr txBox="1"/>
            <p:nvPr/>
          </p:nvSpPr>
          <p:spPr>
            <a:xfrm>
              <a:off x="1391634" y="4990626"/>
              <a:ext cx="9408732" cy="1569660"/>
            </a:xfrm>
            <a:prstGeom prst="rect">
              <a:avLst/>
            </a:prstGeom>
            <a:noFill/>
          </p:spPr>
          <p:txBody>
            <a:bodyPr wrap="square" rtlCol="0">
              <a:spAutoFit/>
            </a:bodyPr>
            <a:lstStyle/>
            <a:p>
              <a:r>
                <a:rPr lang="en-US" sz="1200" dirty="0"/>
                <a:t>This figure illustrates a simplistic PFM analysis.  The curve on the left represents the distribution of crack driving force or applied stress intensity factor (SIF), which depends on the uncertainties in stress and crack size.  The curve on the right represents the toughness distribution or critical (i.e., allowable) SIF of the material.  When the two distributions overlap, there is a finite probability of failure, which is indicated by the shaded area.  Time dependent crack growth, such as from fatigue or stress-corrosion cracking or both, can be considered by applying the appropriate growth laws to the crack distribution.  Crack growth can cause the applied SIF distribution to shift to the right with time, thereby increasing the probability of failure.</a:t>
              </a:r>
            </a:p>
            <a:p>
              <a:endParaRPr lang="en-US" sz="1200" dirty="0"/>
            </a:p>
            <a:p>
              <a:r>
                <a:rPr lang="en-US" sz="1200" dirty="0"/>
                <a:t>Figure from U.S. NRC Technical Letter Report, TRL-RES/DE/REB-2022-13.</a:t>
              </a:r>
            </a:p>
          </p:txBody>
        </p:sp>
      </p:grpSp>
      <p:pic>
        <p:nvPicPr>
          <p:cNvPr id="79" name="Audio 78">
            <a:extLst>
              <a:ext uri="{FF2B5EF4-FFF2-40B4-BE49-F238E27FC236}">
                <a16:creationId xmlns:a16="http://schemas.microsoft.com/office/drawing/2014/main" id="{6EF11C6D-01D2-C1BB-28C6-0B254243F3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92306784"/>
      </p:ext>
    </p:extLst>
  </p:cSld>
  <p:clrMapOvr>
    <a:masterClrMapping/>
  </p:clrMapOvr>
  <mc:AlternateContent xmlns:mc="http://schemas.openxmlformats.org/markup-compatibility/2006" xmlns:p14="http://schemas.microsoft.com/office/powerpoint/2010/main">
    <mc:Choice Requires="p14">
      <p:transition spd="med" p14:dur="700" advTm="45568">
        <p:fade/>
      </p:transition>
    </mc:Choice>
    <mc:Fallback xmlns="">
      <p:transition spd="med" advTm="455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a:xfrm>
            <a:off x="720648" y="472003"/>
            <a:ext cx="10149840" cy="570225"/>
          </a:xfrm>
        </p:spPr>
        <p:txBody>
          <a:bodyPr/>
          <a:lstStyle/>
          <a:p>
            <a:r>
              <a:rPr lang="en-US" sz="3200" dirty="0"/>
              <a:t>Problem Space – Extremely Low Probability of Rupture (</a:t>
            </a:r>
            <a:r>
              <a:rPr lang="en-US" sz="3200" dirty="0" err="1"/>
              <a:t>xLPR</a:t>
            </a:r>
            <a:r>
              <a:rPr lang="en-US" sz="3200" dirty="0"/>
              <a:t>) Code</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5</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097280"/>
            <a:ext cx="9722498" cy="948721"/>
          </a:xfrm>
          <a:prstGeom prst="rect">
            <a:avLst/>
          </a:prstGeom>
          <a:noFill/>
        </p:spPr>
        <p:txBody>
          <a:bodyPr wrap="square" rtlCol="0" anchor="t">
            <a:spAutoFit/>
          </a:bodyPr>
          <a:lstStyle/>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Analysis Architecture</a:t>
            </a:r>
          </a:p>
          <a:p>
            <a:pPr lvl="1" indent="-182563" defTabSz="914354">
              <a:lnSpc>
                <a:spcPct val="90000"/>
              </a:lnSpc>
              <a:spcBef>
                <a:spcPts val="200"/>
              </a:spcBef>
              <a:spcAft>
                <a:spcPts val="400"/>
              </a:spcAft>
              <a:buClr>
                <a:srgbClr val="00B0F0"/>
              </a:buClr>
              <a:buFont typeface="Calibri" pitchFamily="34" charset="0"/>
              <a:buChar char="◦"/>
            </a:pPr>
            <a:endParaRPr lang="en-US" sz="2800" dirty="0">
              <a:latin typeface="Garamond" charset="0"/>
            </a:endParaRPr>
          </a:p>
        </p:txBody>
      </p:sp>
      <p:grpSp>
        <p:nvGrpSpPr>
          <p:cNvPr id="8" name="Group 7">
            <a:extLst>
              <a:ext uri="{FF2B5EF4-FFF2-40B4-BE49-F238E27FC236}">
                <a16:creationId xmlns:a16="http://schemas.microsoft.com/office/drawing/2014/main" id="{D7BCAD31-62B5-7176-DFF7-4EB7718A8E06}"/>
              </a:ext>
            </a:extLst>
          </p:cNvPr>
          <p:cNvGrpSpPr/>
          <p:nvPr/>
        </p:nvGrpSpPr>
        <p:grpSpPr>
          <a:xfrm>
            <a:off x="1391634" y="1650962"/>
            <a:ext cx="9408732" cy="4695178"/>
            <a:chOff x="1391634" y="1776222"/>
            <a:chExt cx="9408732" cy="4695178"/>
          </a:xfrm>
        </p:grpSpPr>
        <p:pic>
          <p:nvPicPr>
            <p:cNvPr id="6" name="Picture 5">
              <a:extLst>
                <a:ext uri="{FF2B5EF4-FFF2-40B4-BE49-F238E27FC236}">
                  <a16:creationId xmlns:a16="http://schemas.microsoft.com/office/drawing/2014/main" id="{35558B3A-E137-E20E-8355-CBE787605113}"/>
                </a:ext>
              </a:extLst>
            </p:cNvPr>
            <p:cNvPicPr>
              <a:picLocks noChangeAspect="1"/>
            </p:cNvPicPr>
            <p:nvPr/>
          </p:nvPicPr>
          <p:blipFill>
            <a:blip r:embed="rId5"/>
            <a:srcRect/>
            <a:stretch/>
          </p:blipFill>
          <p:spPr>
            <a:xfrm>
              <a:off x="4243465" y="1776222"/>
              <a:ext cx="3705069" cy="4418179"/>
            </a:xfrm>
            <a:prstGeom prst="rect">
              <a:avLst/>
            </a:prstGeom>
          </p:spPr>
        </p:pic>
        <p:sp>
          <p:nvSpPr>
            <p:cNvPr id="7" name="TextBox 6">
              <a:extLst>
                <a:ext uri="{FF2B5EF4-FFF2-40B4-BE49-F238E27FC236}">
                  <a16:creationId xmlns:a16="http://schemas.microsoft.com/office/drawing/2014/main" id="{8619772A-4DD2-61DE-D5CF-165014389EBA}"/>
                </a:ext>
              </a:extLst>
            </p:cNvPr>
            <p:cNvSpPr txBox="1"/>
            <p:nvPr/>
          </p:nvSpPr>
          <p:spPr>
            <a:xfrm>
              <a:off x="1391634" y="6194401"/>
              <a:ext cx="9408732" cy="276999"/>
            </a:xfrm>
            <a:prstGeom prst="rect">
              <a:avLst/>
            </a:prstGeom>
            <a:noFill/>
          </p:spPr>
          <p:txBody>
            <a:bodyPr wrap="square" rtlCol="0">
              <a:spAutoFit/>
            </a:bodyPr>
            <a:lstStyle/>
            <a:p>
              <a:r>
                <a:rPr lang="en-US" sz="1200" dirty="0"/>
                <a:t>Figure from U.S. NRC Technical Letter Report, TRL-RES/DE/REB-2022-13.</a:t>
              </a:r>
            </a:p>
          </p:txBody>
        </p:sp>
      </p:grpSp>
      <p:pic>
        <p:nvPicPr>
          <p:cNvPr id="90" name="Audio 89">
            <a:extLst>
              <a:ext uri="{FF2B5EF4-FFF2-40B4-BE49-F238E27FC236}">
                <a16:creationId xmlns:a16="http://schemas.microsoft.com/office/drawing/2014/main" id="{26701859-6AA9-690C-D44A-0C715CDF49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23625019"/>
      </p:ext>
    </p:extLst>
  </p:cSld>
  <p:clrMapOvr>
    <a:masterClrMapping/>
  </p:clrMapOvr>
  <mc:AlternateContent xmlns:mc="http://schemas.openxmlformats.org/markup-compatibility/2006" xmlns:p14="http://schemas.microsoft.com/office/powerpoint/2010/main">
    <mc:Choice Requires="p14">
      <p:transition spd="med" p14:dur="700" advTm="48181">
        <p:fade/>
      </p:transition>
    </mc:Choice>
    <mc:Fallback xmlns="">
      <p:transition spd="med" advTm="481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Sensitivity Analysis with </a:t>
            </a:r>
            <a:r>
              <a:rPr lang="en-US" sz="3200" dirty="0" err="1"/>
              <a:t>xLPR</a:t>
            </a:r>
            <a:endParaRPr lang="en-US" sz="3200" dirty="0"/>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6</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097280"/>
            <a:ext cx="9722498" cy="2112117"/>
          </a:xfrm>
          <a:prstGeom prst="rect">
            <a:avLst/>
          </a:prstGeom>
          <a:noFill/>
        </p:spPr>
        <p:txBody>
          <a:bodyPr wrap="square" rtlCol="0" anchor="t">
            <a:spAutoFit/>
          </a:bodyPr>
          <a:lstStyle/>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Given input (uncertain parameter) distributions and associated Monte Carlo outputs</a:t>
            </a:r>
          </a:p>
          <a:p>
            <a:pPr lvl="2"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Can we use AI/ML models to determine/rank importance of inputs while finding proper sample size with respect to output set?</a:t>
            </a:r>
          </a:p>
        </p:txBody>
      </p:sp>
      <p:grpSp>
        <p:nvGrpSpPr>
          <p:cNvPr id="14" name="Group 13">
            <a:extLst>
              <a:ext uri="{FF2B5EF4-FFF2-40B4-BE49-F238E27FC236}">
                <a16:creationId xmlns:a16="http://schemas.microsoft.com/office/drawing/2014/main" id="{722E03FD-CA2F-1912-1982-7F67749FB1E6}"/>
              </a:ext>
            </a:extLst>
          </p:cNvPr>
          <p:cNvGrpSpPr/>
          <p:nvPr/>
        </p:nvGrpSpPr>
        <p:grpSpPr>
          <a:xfrm>
            <a:off x="1058851" y="3251358"/>
            <a:ext cx="3859257" cy="2895525"/>
            <a:chOff x="1058851" y="3265079"/>
            <a:chExt cx="3859257" cy="2895525"/>
          </a:xfrm>
        </p:grpSpPr>
        <p:grpSp>
          <p:nvGrpSpPr>
            <p:cNvPr id="12" name="Group 11">
              <a:extLst>
                <a:ext uri="{FF2B5EF4-FFF2-40B4-BE49-F238E27FC236}">
                  <a16:creationId xmlns:a16="http://schemas.microsoft.com/office/drawing/2014/main" id="{C8B03135-C332-CB1D-9A3D-D6935B174598}"/>
                </a:ext>
              </a:extLst>
            </p:cNvPr>
            <p:cNvGrpSpPr/>
            <p:nvPr/>
          </p:nvGrpSpPr>
          <p:grpSpPr>
            <a:xfrm>
              <a:off x="1058851" y="3265079"/>
              <a:ext cx="3859257" cy="2388407"/>
              <a:chOff x="1058851" y="3265079"/>
              <a:chExt cx="3859257" cy="2388407"/>
            </a:xfrm>
          </p:grpSpPr>
          <p:pic>
            <p:nvPicPr>
              <p:cNvPr id="6" name="Picture 5">
                <a:extLst>
                  <a:ext uri="{FF2B5EF4-FFF2-40B4-BE49-F238E27FC236}">
                    <a16:creationId xmlns:a16="http://schemas.microsoft.com/office/drawing/2014/main" id="{64396CD8-E7F2-14CA-0284-7341FBD10ACF}"/>
                  </a:ext>
                </a:extLst>
              </p:cNvPr>
              <p:cNvPicPr>
                <a:picLocks noChangeAspect="1"/>
              </p:cNvPicPr>
              <p:nvPr/>
            </p:nvPicPr>
            <p:blipFill>
              <a:blip r:embed="rId5"/>
              <a:stretch>
                <a:fillRect/>
              </a:stretch>
            </p:blipFill>
            <p:spPr>
              <a:xfrm>
                <a:off x="1058851" y="3265079"/>
                <a:ext cx="1828800" cy="1143941"/>
              </a:xfrm>
              <a:prstGeom prst="rect">
                <a:avLst/>
              </a:prstGeom>
            </p:spPr>
          </p:pic>
          <p:pic>
            <p:nvPicPr>
              <p:cNvPr id="8" name="Picture 7">
                <a:extLst>
                  <a:ext uri="{FF2B5EF4-FFF2-40B4-BE49-F238E27FC236}">
                    <a16:creationId xmlns:a16="http://schemas.microsoft.com/office/drawing/2014/main" id="{D7C71A63-0870-194D-923B-23ECF86CC37E}"/>
                  </a:ext>
                </a:extLst>
              </p:cNvPr>
              <p:cNvPicPr>
                <a:picLocks noChangeAspect="1"/>
              </p:cNvPicPr>
              <p:nvPr/>
            </p:nvPicPr>
            <p:blipFill>
              <a:blip r:embed="rId6"/>
              <a:stretch>
                <a:fillRect/>
              </a:stretch>
            </p:blipFill>
            <p:spPr>
              <a:xfrm>
                <a:off x="1058851" y="4635393"/>
                <a:ext cx="1828800" cy="1018093"/>
              </a:xfrm>
              <a:prstGeom prst="rect">
                <a:avLst/>
              </a:prstGeom>
            </p:spPr>
          </p:pic>
          <p:pic>
            <p:nvPicPr>
              <p:cNvPr id="10" name="Picture 9">
                <a:extLst>
                  <a:ext uri="{FF2B5EF4-FFF2-40B4-BE49-F238E27FC236}">
                    <a16:creationId xmlns:a16="http://schemas.microsoft.com/office/drawing/2014/main" id="{308B882E-8665-2E12-6E48-6E336FFFE4DB}"/>
                  </a:ext>
                </a:extLst>
              </p:cNvPr>
              <p:cNvPicPr>
                <a:picLocks noChangeAspect="1"/>
              </p:cNvPicPr>
              <p:nvPr/>
            </p:nvPicPr>
            <p:blipFill>
              <a:blip r:embed="rId7"/>
              <a:stretch>
                <a:fillRect/>
              </a:stretch>
            </p:blipFill>
            <p:spPr>
              <a:xfrm>
                <a:off x="3083254" y="3958225"/>
                <a:ext cx="1834854" cy="1078992"/>
              </a:xfrm>
              <a:prstGeom prst="rect">
                <a:avLst/>
              </a:prstGeom>
            </p:spPr>
          </p:pic>
          <p:sp>
            <p:nvSpPr>
              <p:cNvPr id="11" name="TextBox 10">
                <a:extLst>
                  <a:ext uri="{FF2B5EF4-FFF2-40B4-BE49-F238E27FC236}">
                    <a16:creationId xmlns:a16="http://schemas.microsoft.com/office/drawing/2014/main" id="{B65C468A-72A4-7EC3-F5DD-06EC20D16275}"/>
                  </a:ext>
                </a:extLst>
              </p:cNvPr>
              <p:cNvSpPr txBox="1"/>
              <p:nvPr/>
            </p:nvSpPr>
            <p:spPr>
              <a:xfrm rot="5400000">
                <a:off x="3823389" y="5185902"/>
                <a:ext cx="354584" cy="369332"/>
              </a:xfrm>
              <a:prstGeom prst="rect">
                <a:avLst/>
              </a:prstGeom>
              <a:noFill/>
            </p:spPr>
            <p:txBody>
              <a:bodyPr wrap="none" rtlCol="0">
                <a:spAutoFit/>
              </a:bodyPr>
              <a:lstStyle/>
              <a:p>
                <a:r>
                  <a:rPr lang="en-US" dirty="0"/>
                  <a:t>…</a:t>
                </a:r>
              </a:p>
            </p:txBody>
          </p:sp>
        </p:grpSp>
        <p:sp>
          <p:nvSpPr>
            <p:cNvPr id="13" name="TextBox 12">
              <a:extLst>
                <a:ext uri="{FF2B5EF4-FFF2-40B4-BE49-F238E27FC236}">
                  <a16:creationId xmlns:a16="http://schemas.microsoft.com/office/drawing/2014/main" id="{588517C2-7D96-EB68-C142-7294DD62C95B}"/>
                </a:ext>
              </a:extLst>
            </p:cNvPr>
            <p:cNvSpPr txBox="1"/>
            <p:nvPr/>
          </p:nvSpPr>
          <p:spPr>
            <a:xfrm>
              <a:off x="2479526" y="5791272"/>
              <a:ext cx="816249" cy="369332"/>
            </a:xfrm>
            <a:prstGeom prst="rect">
              <a:avLst/>
            </a:prstGeom>
            <a:noFill/>
          </p:spPr>
          <p:txBody>
            <a:bodyPr wrap="none" rtlCol="0">
              <a:spAutoFit/>
            </a:bodyPr>
            <a:lstStyle/>
            <a:p>
              <a:r>
                <a:rPr lang="en-US" dirty="0"/>
                <a:t>inputs</a:t>
              </a:r>
            </a:p>
          </p:txBody>
        </p:sp>
      </p:grpSp>
      <p:grpSp>
        <p:nvGrpSpPr>
          <p:cNvPr id="18" name="Group 17">
            <a:extLst>
              <a:ext uri="{FF2B5EF4-FFF2-40B4-BE49-F238E27FC236}">
                <a16:creationId xmlns:a16="http://schemas.microsoft.com/office/drawing/2014/main" id="{E0C8017B-0A41-5F7F-329C-D35478E5A32F}"/>
              </a:ext>
            </a:extLst>
          </p:cNvPr>
          <p:cNvGrpSpPr/>
          <p:nvPr/>
        </p:nvGrpSpPr>
        <p:grpSpPr>
          <a:xfrm>
            <a:off x="5749848" y="3021827"/>
            <a:ext cx="5556621" cy="3125056"/>
            <a:chOff x="5749848" y="3035548"/>
            <a:chExt cx="5556621" cy="3125056"/>
          </a:xfrm>
        </p:grpSpPr>
        <p:pic>
          <p:nvPicPr>
            <p:cNvPr id="16" name="Picture 15">
              <a:extLst>
                <a:ext uri="{FF2B5EF4-FFF2-40B4-BE49-F238E27FC236}">
                  <a16:creationId xmlns:a16="http://schemas.microsoft.com/office/drawing/2014/main" id="{B34375E9-4D1B-49B8-DE3D-797FA094E8C6}"/>
                </a:ext>
              </a:extLst>
            </p:cNvPr>
            <p:cNvPicPr>
              <a:picLocks noChangeAspect="1"/>
            </p:cNvPicPr>
            <p:nvPr/>
          </p:nvPicPr>
          <p:blipFill>
            <a:blip r:embed="rId8"/>
            <a:stretch>
              <a:fillRect/>
            </a:stretch>
          </p:blipFill>
          <p:spPr>
            <a:xfrm>
              <a:off x="5749848" y="3035548"/>
              <a:ext cx="5556621" cy="2758882"/>
            </a:xfrm>
            <a:prstGeom prst="rect">
              <a:avLst/>
            </a:prstGeom>
          </p:spPr>
        </p:pic>
        <p:sp>
          <p:nvSpPr>
            <p:cNvPr id="17" name="TextBox 16">
              <a:extLst>
                <a:ext uri="{FF2B5EF4-FFF2-40B4-BE49-F238E27FC236}">
                  <a16:creationId xmlns:a16="http://schemas.microsoft.com/office/drawing/2014/main" id="{8A9B3DCF-679A-F7EE-8EF6-8BED3A4B1184}"/>
                </a:ext>
              </a:extLst>
            </p:cNvPr>
            <p:cNvSpPr txBox="1"/>
            <p:nvPr/>
          </p:nvSpPr>
          <p:spPr>
            <a:xfrm>
              <a:off x="7593446" y="5791272"/>
              <a:ext cx="1824538" cy="369332"/>
            </a:xfrm>
            <a:prstGeom prst="rect">
              <a:avLst/>
            </a:prstGeom>
            <a:noFill/>
          </p:spPr>
          <p:txBody>
            <a:bodyPr wrap="none" rtlCol="0">
              <a:spAutoFit/>
            </a:bodyPr>
            <a:lstStyle/>
            <a:p>
              <a:r>
                <a:rPr lang="en-US" dirty="0"/>
                <a:t>ranked features</a:t>
              </a:r>
            </a:p>
          </p:txBody>
        </p:sp>
      </p:grpSp>
      <p:sp>
        <p:nvSpPr>
          <p:cNvPr id="5" name="TextBox 4">
            <a:extLst>
              <a:ext uri="{FF2B5EF4-FFF2-40B4-BE49-F238E27FC236}">
                <a16:creationId xmlns:a16="http://schemas.microsoft.com/office/drawing/2014/main" id="{AE91633B-94D7-F031-4A8F-6C6FD98A462D}"/>
              </a:ext>
            </a:extLst>
          </p:cNvPr>
          <p:cNvSpPr txBox="1"/>
          <p:nvPr/>
        </p:nvSpPr>
        <p:spPr>
          <a:xfrm>
            <a:off x="1370316" y="6185659"/>
            <a:ext cx="9408732" cy="461665"/>
          </a:xfrm>
          <a:prstGeom prst="rect">
            <a:avLst/>
          </a:prstGeom>
          <a:noFill/>
        </p:spPr>
        <p:txBody>
          <a:bodyPr wrap="square" rtlCol="0">
            <a:spAutoFit/>
          </a:bodyPr>
          <a:lstStyle/>
          <a:p>
            <a:r>
              <a:rPr lang="en-US" sz="1200" dirty="0"/>
              <a:t>NRC, Technical Letter Report TLR-RES/DE/REB-2021-14-R1, "Probabilistic Leak-Before-Break Evaluations of Pressurized-Water Reactor Piping Systems using the Extremely Low Probability of Rupture Code," April 2022, ADAMS Accession No. ML22088A006</a:t>
            </a:r>
          </a:p>
        </p:txBody>
      </p:sp>
      <p:pic>
        <p:nvPicPr>
          <p:cNvPr id="83" name="Audio 82">
            <a:extLst>
              <a:ext uri="{FF2B5EF4-FFF2-40B4-BE49-F238E27FC236}">
                <a16:creationId xmlns:a16="http://schemas.microsoft.com/office/drawing/2014/main" id="{A19A4F6F-9826-D58A-45FE-1F7C90CE16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0188108"/>
      </p:ext>
    </p:extLst>
  </p:cSld>
  <p:clrMapOvr>
    <a:masterClrMapping/>
  </p:clrMapOvr>
  <mc:AlternateContent xmlns:mc="http://schemas.openxmlformats.org/markup-compatibility/2006" xmlns:p14="http://schemas.microsoft.com/office/powerpoint/2010/main">
    <mc:Choice Requires="p14">
      <p:transition spd="med" p14:dur="700" advTm="89760">
        <p:fade/>
      </p:transition>
    </mc:Choice>
    <mc:Fallback xmlns="">
      <p:transition spd="med" advTm="897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Surrogate Modeling using ML for </a:t>
            </a:r>
            <a:r>
              <a:rPr lang="en-US" sz="3200" dirty="0" err="1"/>
              <a:t>xLPR</a:t>
            </a:r>
            <a:endParaRPr lang="en-US" sz="3200" dirty="0"/>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7</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097280"/>
            <a:ext cx="9722498" cy="1724318"/>
          </a:xfrm>
          <a:prstGeom prst="rect">
            <a:avLst/>
          </a:prstGeom>
          <a:noFill/>
        </p:spPr>
        <p:txBody>
          <a:bodyPr wrap="square" rtlCol="0" anchor="t">
            <a:spAutoFit/>
          </a:bodyPr>
          <a:lstStyle/>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Given input (uncertain parameter) distributions and associated Monte Carlo outputs</a:t>
            </a:r>
          </a:p>
          <a:p>
            <a:pPr lvl="2"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Can we use AI/ML models to train surrogate model with respect to output set?</a:t>
            </a:r>
          </a:p>
        </p:txBody>
      </p:sp>
      <p:sp>
        <p:nvSpPr>
          <p:cNvPr id="13" name="TextBox 12">
            <a:extLst>
              <a:ext uri="{FF2B5EF4-FFF2-40B4-BE49-F238E27FC236}">
                <a16:creationId xmlns:a16="http://schemas.microsoft.com/office/drawing/2014/main" id="{588517C2-7D96-EB68-C142-7294DD62C95B}"/>
              </a:ext>
            </a:extLst>
          </p:cNvPr>
          <p:cNvSpPr txBox="1"/>
          <p:nvPr/>
        </p:nvSpPr>
        <p:spPr>
          <a:xfrm>
            <a:off x="2820717" y="5782700"/>
            <a:ext cx="965329" cy="369332"/>
          </a:xfrm>
          <a:prstGeom prst="rect">
            <a:avLst/>
          </a:prstGeom>
          <a:noFill/>
        </p:spPr>
        <p:txBody>
          <a:bodyPr wrap="none" rtlCol="0">
            <a:spAutoFit/>
          </a:bodyPr>
          <a:lstStyle/>
          <a:p>
            <a:r>
              <a:rPr lang="en-US" dirty="0"/>
              <a:t>outputs</a:t>
            </a:r>
          </a:p>
        </p:txBody>
      </p:sp>
      <p:graphicFrame>
        <p:nvGraphicFramePr>
          <p:cNvPr id="9" name="Table 6">
            <a:extLst>
              <a:ext uri="{FF2B5EF4-FFF2-40B4-BE49-F238E27FC236}">
                <a16:creationId xmlns:a16="http://schemas.microsoft.com/office/drawing/2014/main" id="{BADA8EBF-9F04-E584-5DA1-30BE99838299}"/>
              </a:ext>
            </a:extLst>
          </p:cNvPr>
          <p:cNvGraphicFramePr>
            <a:graphicFrameLocks noGrp="1"/>
          </p:cNvGraphicFramePr>
          <p:nvPr>
            <p:extLst>
              <p:ext uri="{D42A27DB-BD31-4B8C-83A1-F6EECF244321}">
                <p14:modId xmlns:p14="http://schemas.microsoft.com/office/powerpoint/2010/main" val="2752926550"/>
              </p:ext>
            </p:extLst>
          </p:nvPr>
        </p:nvGraphicFramePr>
        <p:xfrm>
          <a:off x="1098304" y="3103328"/>
          <a:ext cx="4410157" cy="2595880"/>
        </p:xfrm>
        <a:graphic>
          <a:graphicData uri="http://schemas.openxmlformats.org/drawingml/2006/table">
            <a:tbl>
              <a:tblPr firstRow="1" bandRow="1">
                <a:tableStyleId>{5C22544A-7EE6-4342-B048-85BDC9FD1C3A}</a:tableStyleId>
              </a:tblPr>
              <a:tblGrid>
                <a:gridCol w="4410157">
                  <a:extLst>
                    <a:ext uri="{9D8B030D-6E8A-4147-A177-3AD203B41FA5}">
                      <a16:colId xmlns:a16="http://schemas.microsoft.com/office/drawing/2014/main" val="880139338"/>
                    </a:ext>
                  </a:extLst>
                </a:gridCol>
              </a:tblGrid>
              <a:tr h="370840">
                <a:tc>
                  <a:txBody>
                    <a:bodyPr/>
                    <a:lstStyle/>
                    <a:p>
                      <a:r>
                        <a:rPr lang="en-US" dirty="0"/>
                        <a:t>Outputs or Quantities of Interest (</a:t>
                      </a:r>
                      <a:r>
                        <a:rPr lang="en-US" dirty="0" err="1"/>
                        <a:t>QoIs</a:t>
                      </a:r>
                      <a:r>
                        <a:rPr lang="en-US" dirty="0"/>
                        <a:t>)</a:t>
                      </a:r>
                    </a:p>
                  </a:txBody>
                  <a:tcPr/>
                </a:tc>
                <a:extLst>
                  <a:ext uri="{0D108BD9-81ED-4DB2-BD59-A6C34878D82A}">
                    <a16:rowId xmlns:a16="http://schemas.microsoft.com/office/drawing/2014/main" val="1298034171"/>
                  </a:ext>
                </a:extLst>
              </a:tr>
              <a:tr h="370840">
                <a:tc>
                  <a:txBody>
                    <a:bodyPr/>
                    <a:lstStyle/>
                    <a:p>
                      <a:r>
                        <a:rPr lang="en-US" dirty="0" err="1"/>
                        <a:t>cc_depth_normalized</a:t>
                      </a:r>
                      <a:endParaRPr lang="en-US" dirty="0"/>
                    </a:p>
                  </a:txBody>
                  <a:tcPr/>
                </a:tc>
                <a:extLst>
                  <a:ext uri="{0D108BD9-81ED-4DB2-BD59-A6C34878D82A}">
                    <a16:rowId xmlns:a16="http://schemas.microsoft.com/office/drawing/2014/main" val="1233993213"/>
                  </a:ext>
                </a:extLst>
              </a:tr>
              <a:tr h="370840">
                <a:tc>
                  <a:txBody>
                    <a:bodyPr/>
                    <a:lstStyle/>
                    <a:p>
                      <a:r>
                        <a:rPr lang="en-US" dirty="0" err="1"/>
                        <a:t>cc_ID_length_normalized</a:t>
                      </a:r>
                      <a:endParaRPr lang="en-US" dirty="0"/>
                    </a:p>
                  </a:txBody>
                  <a:tcPr/>
                </a:tc>
                <a:extLst>
                  <a:ext uri="{0D108BD9-81ED-4DB2-BD59-A6C34878D82A}">
                    <a16:rowId xmlns:a16="http://schemas.microsoft.com/office/drawing/2014/main" val="440856145"/>
                  </a:ext>
                </a:extLst>
              </a:tr>
              <a:tr h="370840">
                <a:tc>
                  <a:txBody>
                    <a:bodyPr/>
                    <a:lstStyle/>
                    <a:p>
                      <a:r>
                        <a:rPr lang="en-US" dirty="0" err="1"/>
                        <a:t>cc_OD_length_normalized</a:t>
                      </a:r>
                      <a:endParaRPr lang="en-US" dirty="0"/>
                    </a:p>
                  </a:txBody>
                  <a:tcPr/>
                </a:tc>
                <a:extLst>
                  <a:ext uri="{0D108BD9-81ED-4DB2-BD59-A6C34878D82A}">
                    <a16:rowId xmlns:a16="http://schemas.microsoft.com/office/drawing/2014/main" val="1207380796"/>
                  </a:ext>
                </a:extLst>
              </a:tr>
              <a:tr h="370840">
                <a:tc>
                  <a:txBody>
                    <a:bodyPr/>
                    <a:lstStyle/>
                    <a:p>
                      <a:r>
                        <a:rPr lang="en-US" dirty="0" err="1"/>
                        <a:t>is_leaking</a:t>
                      </a:r>
                      <a:endParaRPr lang="en-US" dirty="0"/>
                    </a:p>
                  </a:txBody>
                  <a:tcPr/>
                </a:tc>
                <a:extLst>
                  <a:ext uri="{0D108BD9-81ED-4DB2-BD59-A6C34878D82A}">
                    <a16:rowId xmlns:a16="http://schemas.microsoft.com/office/drawing/2014/main" val="238421808"/>
                  </a:ext>
                </a:extLst>
              </a:tr>
              <a:tr h="370840">
                <a:tc>
                  <a:txBody>
                    <a:bodyPr/>
                    <a:lstStyle/>
                    <a:p>
                      <a:r>
                        <a:rPr lang="en-US" dirty="0" err="1"/>
                        <a:t>is_ruptured</a:t>
                      </a:r>
                      <a:endParaRPr lang="en-US" dirty="0"/>
                    </a:p>
                  </a:txBody>
                  <a:tcPr/>
                </a:tc>
                <a:extLst>
                  <a:ext uri="{0D108BD9-81ED-4DB2-BD59-A6C34878D82A}">
                    <a16:rowId xmlns:a16="http://schemas.microsoft.com/office/drawing/2014/main" val="1335434473"/>
                  </a:ext>
                </a:extLst>
              </a:tr>
              <a:tr h="370840">
                <a:tc>
                  <a:txBody>
                    <a:bodyPr/>
                    <a:lstStyle/>
                    <a:p>
                      <a:r>
                        <a:rPr lang="en-US" dirty="0" err="1"/>
                        <a:t>total_leak_rate</a:t>
                      </a:r>
                      <a:endParaRPr lang="en-US" dirty="0"/>
                    </a:p>
                  </a:txBody>
                  <a:tcPr/>
                </a:tc>
                <a:extLst>
                  <a:ext uri="{0D108BD9-81ED-4DB2-BD59-A6C34878D82A}">
                    <a16:rowId xmlns:a16="http://schemas.microsoft.com/office/drawing/2014/main" val="537826396"/>
                  </a:ext>
                </a:extLst>
              </a:tr>
            </a:tbl>
          </a:graphicData>
        </a:graphic>
      </p:graphicFrame>
      <p:grpSp>
        <p:nvGrpSpPr>
          <p:cNvPr id="28" name="Group 27">
            <a:extLst>
              <a:ext uri="{FF2B5EF4-FFF2-40B4-BE49-F238E27FC236}">
                <a16:creationId xmlns:a16="http://schemas.microsoft.com/office/drawing/2014/main" id="{2F218EFA-6D91-9EDC-884E-F6F684C233B3}"/>
              </a:ext>
            </a:extLst>
          </p:cNvPr>
          <p:cNvGrpSpPr/>
          <p:nvPr/>
        </p:nvGrpSpPr>
        <p:grpSpPr>
          <a:xfrm>
            <a:off x="5942587" y="2991794"/>
            <a:ext cx="5163195" cy="3155664"/>
            <a:chOff x="5942587" y="2991794"/>
            <a:chExt cx="5163195" cy="3155664"/>
          </a:xfrm>
        </p:grpSpPr>
        <p:sp>
          <p:nvSpPr>
            <p:cNvPr id="17" name="TextBox 16">
              <a:extLst>
                <a:ext uri="{FF2B5EF4-FFF2-40B4-BE49-F238E27FC236}">
                  <a16:creationId xmlns:a16="http://schemas.microsoft.com/office/drawing/2014/main" id="{8A9B3DCF-679A-F7EE-8EF6-8BED3A4B1184}"/>
                </a:ext>
              </a:extLst>
            </p:cNvPr>
            <p:cNvSpPr txBox="1"/>
            <p:nvPr/>
          </p:nvSpPr>
          <p:spPr>
            <a:xfrm>
              <a:off x="7310398" y="5778126"/>
              <a:ext cx="2973891" cy="369332"/>
            </a:xfrm>
            <a:prstGeom prst="rect">
              <a:avLst/>
            </a:prstGeom>
            <a:noFill/>
          </p:spPr>
          <p:txBody>
            <a:bodyPr wrap="none" rtlCol="0">
              <a:spAutoFit/>
            </a:bodyPr>
            <a:lstStyle/>
            <a:p>
              <a:r>
                <a:rPr lang="en-US" dirty="0"/>
                <a:t>potential surrogate models</a:t>
              </a:r>
            </a:p>
          </p:txBody>
        </p:sp>
        <p:grpSp>
          <p:nvGrpSpPr>
            <p:cNvPr id="22" name="Group 21">
              <a:extLst>
                <a:ext uri="{FF2B5EF4-FFF2-40B4-BE49-F238E27FC236}">
                  <a16:creationId xmlns:a16="http://schemas.microsoft.com/office/drawing/2014/main" id="{2B48ECDC-2CCB-3B1D-1507-676A39DA9B30}"/>
                </a:ext>
              </a:extLst>
            </p:cNvPr>
            <p:cNvGrpSpPr/>
            <p:nvPr/>
          </p:nvGrpSpPr>
          <p:grpSpPr>
            <a:xfrm>
              <a:off x="5942587" y="2991794"/>
              <a:ext cx="2320060" cy="2542532"/>
              <a:chOff x="6185655" y="2873413"/>
              <a:chExt cx="2320060" cy="2542532"/>
            </a:xfrm>
          </p:grpSpPr>
          <p:pic>
            <p:nvPicPr>
              <p:cNvPr id="15" name="Picture 14">
                <a:extLst>
                  <a:ext uri="{FF2B5EF4-FFF2-40B4-BE49-F238E27FC236}">
                    <a16:creationId xmlns:a16="http://schemas.microsoft.com/office/drawing/2014/main" id="{C0402927-EB99-F8A4-5A12-0BC1233EE48F}"/>
                  </a:ext>
                </a:extLst>
              </p:cNvPr>
              <p:cNvPicPr>
                <a:picLocks noChangeAspect="1"/>
              </p:cNvPicPr>
              <p:nvPr/>
            </p:nvPicPr>
            <p:blipFill>
              <a:blip r:embed="rId5"/>
              <a:stretch>
                <a:fillRect/>
              </a:stretch>
            </p:blipFill>
            <p:spPr>
              <a:xfrm>
                <a:off x="6493432" y="3208104"/>
                <a:ext cx="2012283" cy="1933370"/>
              </a:xfrm>
              <a:prstGeom prst="rect">
                <a:avLst/>
              </a:prstGeom>
            </p:spPr>
          </p:pic>
          <p:sp>
            <p:nvSpPr>
              <p:cNvPr id="19" name="TextBox 18">
                <a:extLst>
                  <a:ext uri="{FF2B5EF4-FFF2-40B4-BE49-F238E27FC236}">
                    <a16:creationId xmlns:a16="http://schemas.microsoft.com/office/drawing/2014/main" id="{CD5CB058-AD52-FA8A-DB1E-F7F312B6D6EE}"/>
                  </a:ext>
                </a:extLst>
              </p:cNvPr>
              <p:cNvSpPr txBox="1"/>
              <p:nvPr/>
            </p:nvSpPr>
            <p:spPr>
              <a:xfrm rot="16200000">
                <a:off x="5868100" y="4020900"/>
                <a:ext cx="942887" cy="307777"/>
              </a:xfrm>
              <a:prstGeom prst="rect">
                <a:avLst/>
              </a:prstGeom>
              <a:noFill/>
            </p:spPr>
            <p:txBody>
              <a:bodyPr wrap="none" rtlCol="0">
                <a:spAutoFit/>
              </a:bodyPr>
              <a:lstStyle/>
              <a:p>
                <a:r>
                  <a:rPr lang="en-US" sz="1400" dirty="0"/>
                  <a:t>leak time</a:t>
                </a:r>
              </a:p>
            </p:txBody>
          </p:sp>
          <p:sp>
            <p:nvSpPr>
              <p:cNvPr id="20" name="TextBox 19">
                <a:extLst>
                  <a:ext uri="{FF2B5EF4-FFF2-40B4-BE49-F238E27FC236}">
                    <a16:creationId xmlns:a16="http://schemas.microsoft.com/office/drawing/2014/main" id="{64FC8AAB-99A1-EE11-93E1-50E0676984D8}"/>
                  </a:ext>
                </a:extLst>
              </p:cNvPr>
              <p:cNvSpPr txBox="1"/>
              <p:nvPr/>
            </p:nvSpPr>
            <p:spPr>
              <a:xfrm>
                <a:off x="7028129" y="5108168"/>
                <a:ext cx="1241045" cy="307777"/>
              </a:xfrm>
              <a:prstGeom prst="rect">
                <a:avLst/>
              </a:prstGeom>
              <a:noFill/>
            </p:spPr>
            <p:txBody>
              <a:bodyPr wrap="none" rtlCol="0">
                <a:spAutoFit/>
              </a:bodyPr>
              <a:lstStyle/>
              <a:p>
                <a:r>
                  <a:rPr lang="en-US" sz="1400" dirty="0"/>
                  <a:t>sample index</a:t>
                </a:r>
              </a:p>
            </p:txBody>
          </p:sp>
          <p:sp>
            <p:nvSpPr>
              <p:cNvPr id="21" name="TextBox 20">
                <a:extLst>
                  <a:ext uri="{FF2B5EF4-FFF2-40B4-BE49-F238E27FC236}">
                    <a16:creationId xmlns:a16="http://schemas.microsoft.com/office/drawing/2014/main" id="{5C8E9E20-D069-DB87-DFE5-66FD610104F3}"/>
                  </a:ext>
                </a:extLst>
              </p:cNvPr>
              <p:cNvSpPr txBox="1"/>
              <p:nvPr/>
            </p:nvSpPr>
            <p:spPr>
              <a:xfrm>
                <a:off x="6594517" y="2873413"/>
                <a:ext cx="1810111" cy="307777"/>
              </a:xfrm>
              <a:prstGeom prst="rect">
                <a:avLst/>
              </a:prstGeom>
              <a:noFill/>
            </p:spPr>
            <p:txBody>
              <a:bodyPr wrap="none" rtlCol="0">
                <a:spAutoFit/>
              </a:bodyPr>
              <a:lstStyle/>
              <a:p>
                <a:r>
                  <a:rPr lang="en-US" sz="1400" dirty="0"/>
                  <a:t>492 of 2000 samples</a:t>
                </a:r>
              </a:p>
            </p:txBody>
          </p:sp>
        </p:grpSp>
        <p:grpSp>
          <p:nvGrpSpPr>
            <p:cNvPr id="27" name="Group 26">
              <a:extLst>
                <a:ext uri="{FF2B5EF4-FFF2-40B4-BE49-F238E27FC236}">
                  <a16:creationId xmlns:a16="http://schemas.microsoft.com/office/drawing/2014/main" id="{8A69C0EA-6C24-EF3E-3E8F-F7F9BE29C176}"/>
                </a:ext>
              </a:extLst>
            </p:cNvPr>
            <p:cNvGrpSpPr/>
            <p:nvPr/>
          </p:nvGrpSpPr>
          <p:grpSpPr>
            <a:xfrm>
              <a:off x="8797344" y="3021902"/>
              <a:ext cx="2308438" cy="2542533"/>
              <a:chOff x="9005948" y="2991793"/>
              <a:chExt cx="2308438" cy="2542533"/>
            </a:xfrm>
          </p:grpSpPr>
          <p:pic>
            <p:nvPicPr>
              <p:cNvPr id="23" name="Picture 22">
                <a:extLst>
                  <a:ext uri="{FF2B5EF4-FFF2-40B4-BE49-F238E27FC236}">
                    <a16:creationId xmlns:a16="http://schemas.microsoft.com/office/drawing/2014/main" id="{E0B60DB1-D8A1-25A0-F6DB-D36DC355AF9E}"/>
                  </a:ext>
                </a:extLst>
              </p:cNvPr>
              <p:cNvPicPr>
                <a:picLocks noChangeAspect="1"/>
              </p:cNvPicPr>
              <p:nvPr/>
            </p:nvPicPr>
            <p:blipFill>
              <a:blip r:embed="rId6"/>
              <a:stretch>
                <a:fillRect/>
              </a:stretch>
            </p:blipFill>
            <p:spPr>
              <a:xfrm>
                <a:off x="9302706" y="3329922"/>
                <a:ext cx="2011680" cy="1926494"/>
              </a:xfrm>
              <a:prstGeom prst="rect">
                <a:avLst/>
              </a:prstGeom>
            </p:spPr>
          </p:pic>
          <p:sp>
            <p:nvSpPr>
              <p:cNvPr id="24" name="TextBox 23">
                <a:extLst>
                  <a:ext uri="{FF2B5EF4-FFF2-40B4-BE49-F238E27FC236}">
                    <a16:creationId xmlns:a16="http://schemas.microsoft.com/office/drawing/2014/main" id="{FF4C1B07-C94A-92C3-F779-84FCA4855B09}"/>
                  </a:ext>
                </a:extLst>
              </p:cNvPr>
              <p:cNvSpPr txBox="1"/>
              <p:nvPr/>
            </p:nvSpPr>
            <p:spPr>
              <a:xfrm rot="16200000">
                <a:off x="8117724" y="4139280"/>
                <a:ext cx="2084225" cy="307777"/>
              </a:xfrm>
              <a:prstGeom prst="rect">
                <a:avLst/>
              </a:prstGeom>
              <a:noFill/>
            </p:spPr>
            <p:txBody>
              <a:bodyPr wrap="none" rtlCol="0">
                <a:spAutoFit/>
              </a:bodyPr>
              <a:lstStyle/>
              <a:p>
                <a:r>
                  <a:rPr lang="en-US" sz="1400" dirty="0"/>
                  <a:t>normalized crack depth</a:t>
                </a:r>
              </a:p>
            </p:txBody>
          </p:sp>
          <p:sp>
            <p:nvSpPr>
              <p:cNvPr id="25" name="TextBox 24">
                <a:extLst>
                  <a:ext uri="{FF2B5EF4-FFF2-40B4-BE49-F238E27FC236}">
                    <a16:creationId xmlns:a16="http://schemas.microsoft.com/office/drawing/2014/main" id="{6731ADFD-10AB-9DFF-67D8-E1A49138780F}"/>
                  </a:ext>
                </a:extLst>
              </p:cNvPr>
              <p:cNvSpPr txBox="1"/>
              <p:nvPr/>
            </p:nvSpPr>
            <p:spPr>
              <a:xfrm>
                <a:off x="9652276" y="5226549"/>
                <a:ext cx="1441420" cy="307777"/>
              </a:xfrm>
              <a:prstGeom prst="rect">
                <a:avLst/>
              </a:prstGeom>
              <a:noFill/>
            </p:spPr>
            <p:txBody>
              <a:bodyPr wrap="none" rtlCol="0">
                <a:spAutoFit/>
              </a:bodyPr>
              <a:lstStyle/>
              <a:p>
                <a:r>
                  <a:rPr lang="en-US" sz="1400" dirty="0"/>
                  <a:t>simulation time</a:t>
                </a:r>
              </a:p>
            </p:txBody>
          </p:sp>
          <p:sp>
            <p:nvSpPr>
              <p:cNvPr id="26" name="TextBox 25">
                <a:extLst>
                  <a:ext uri="{FF2B5EF4-FFF2-40B4-BE49-F238E27FC236}">
                    <a16:creationId xmlns:a16="http://schemas.microsoft.com/office/drawing/2014/main" id="{41B01F26-6EAC-12EA-DF17-2369D9C31B17}"/>
                  </a:ext>
                </a:extLst>
              </p:cNvPr>
              <p:cNvSpPr txBox="1"/>
              <p:nvPr/>
            </p:nvSpPr>
            <p:spPr>
              <a:xfrm>
                <a:off x="9457090" y="2991793"/>
                <a:ext cx="1713931" cy="307777"/>
              </a:xfrm>
              <a:prstGeom prst="rect">
                <a:avLst/>
              </a:prstGeom>
              <a:noFill/>
            </p:spPr>
            <p:txBody>
              <a:bodyPr wrap="none" rtlCol="0">
                <a:spAutoFit/>
              </a:bodyPr>
              <a:lstStyle/>
              <a:p>
                <a:r>
                  <a:rPr lang="en-US" sz="1400" dirty="0"/>
                  <a:t>240 * 2000 samples</a:t>
                </a:r>
              </a:p>
            </p:txBody>
          </p:sp>
        </p:grpSp>
      </p:grpSp>
      <p:pic>
        <p:nvPicPr>
          <p:cNvPr id="77" name="Audio 76">
            <a:extLst>
              <a:ext uri="{FF2B5EF4-FFF2-40B4-BE49-F238E27FC236}">
                <a16:creationId xmlns:a16="http://schemas.microsoft.com/office/drawing/2014/main" id="{DDE065EA-B6D6-947C-463B-7C9BCB1BDC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32572402"/>
      </p:ext>
    </p:extLst>
  </p:cSld>
  <p:clrMapOvr>
    <a:masterClrMapping/>
  </p:clrMapOvr>
  <mc:AlternateContent xmlns:mc="http://schemas.openxmlformats.org/markup-compatibility/2006" xmlns:p14="http://schemas.microsoft.com/office/powerpoint/2010/main">
    <mc:Choice Requires="p14">
      <p:transition spd="med" p14:dur="700" advTm="97333">
        <p:fade/>
      </p:transition>
    </mc:Choice>
    <mc:Fallback xmlns="">
      <p:transition spd="med" advTm="973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8</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097280"/>
            <a:ext cx="9722498" cy="1878206"/>
          </a:xfrm>
          <a:prstGeom prst="rect">
            <a:avLst/>
          </a:prstGeom>
          <a:noFill/>
        </p:spPr>
        <p:txBody>
          <a:bodyPr wrap="square" rtlCol="0" anchor="t">
            <a:spAutoFit/>
          </a:bodyPr>
          <a:lstStyle/>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Using random forest regressor (scikit-learn)</a:t>
            </a:r>
          </a:p>
          <a:p>
            <a:pPr lvl="2"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Mean decrease in impurity (MDI)</a:t>
            </a:r>
          </a:p>
          <a:p>
            <a:pPr lvl="2"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Permutation importance values</a:t>
            </a:r>
          </a:p>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Using linear regression (scikit-learn)</a:t>
            </a:r>
          </a:p>
        </p:txBody>
      </p:sp>
      <p:sp>
        <p:nvSpPr>
          <p:cNvPr id="6" name="TextBox 5">
            <a:extLst>
              <a:ext uri="{FF2B5EF4-FFF2-40B4-BE49-F238E27FC236}">
                <a16:creationId xmlns:a16="http://schemas.microsoft.com/office/drawing/2014/main" id="{FC18D01B-87C3-01CB-1AA6-124D2AE93B60}"/>
              </a:ext>
            </a:extLst>
          </p:cNvPr>
          <p:cNvSpPr txBox="1"/>
          <p:nvPr/>
        </p:nvSpPr>
        <p:spPr>
          <a:xfrm>
            <a:off x="835076" y="6232438"/>
            <a:ext cx="10162775" cy="276999"/>
          </a:xfrm>
          <a:prstGeom prst="rect">
            <a:avLst/>
          </a:prstGeom>
          <a:noFill/>
        </p:spPr>
        <p:txBody>
          <a:bodyPr wrap="square" rtlCol="0">
            <a:spAutoFit/>
          </a:bodyPr>
          <a:lstStyle/>
          <a:p>
            <a:r>
              <a:rPr lang="en-US" sz="1200" dirty="0"/>
              <a:t>Scikit-learn: Machine Learning in Python, </a:t>
            </a:r>
            <a:r>
              <a:rPr lang="en-US" sz="1200" dirty="0" err="1"/>
              <a:t>Pedregosa</a:t>
            </a:r>
            <a:r>
              <a:rPr lang="en-US" sz="1200" dirty="0"/>
              <a:t> et al., JMLR 12, pp. 2825-2830, 2011. https://</a:t>
            </a:r>
            <a:r>
              <a:rPr lang="en-US" sz="1200" dirty="0" err="1"/>
              <a:t>dl.acm.org</a:t>
            </a:r>
            <a:r>
              <a:rPr lang="en-US" sz="1200" dirty="0"/>
              <a:t>/</a:t>
            </a:r>
            <a:r>
              <a:rPr lang="en-US" sz="1200" dirty="0" err="1"/>
              <a:t>doi</a:t>
            </a:r>
            <a:r>
              <a:rPr lang="en-US" sz="1200" dirty="0"/>
              <a:t>/abs/10.5555/1953048.2078195</a:t>
            </a:r>
          </a:p>
        </p:txBody>
      </p:sp>
      <p:graphicFrame>
        <p:nvGraphicFramePr>
          <p:cNvPr id="5" name="Table 6">
            <a:extLst>
              <a:ext uri="{FF2B5EF4-FFF2-40B4-BE49-F238E27FC236}">
                <a16:creationId xmlns:a16="http://schemas.microsoft.com/office/drawing/2014/main" id="{B515139D-B98F-FFBD-878C-3A6574FB31CF}"/>
              </a:ext>
            </a:extLst>
          </p:cNvPr>
          <p:cNvGraphicFramePr>
            <a:graphicFrameLocks noGrp="1"/>
          </p:cNvGraphicFramePr>
          <p:nvPr>
            <p:extLst>
              <p:ext uri="{D42A27DB-BD31-4B8C-83A1-F6EECF244321}">
                <p14:modId xmlns:p14="http://schemas.microsoft.com/office/powerpoint/2010/main" val="731417779"/>
              </p:ext>
            </p:extLst>
          </p:nvPr>
        </p:nvGraphicFramePr>
        <p:xfrm>
          <a:off x="1685842" y="3329575"/>
          <a:ext cx="4410157" cy="2595880"/>
        </p:xfrm>
        <a:graphic>
          <a:graphicData uri="http://schemas.openxmlformats.org/drawingml/2006/table">
            <a:tbl>
              <a:tblPr firstRow="1" bandRow="1">
                <a:tableStyleId>{5C22544A-7EE6-4342-B048-85BDC9FD1C3A}</a:tableStyleId>
              </a:tblPr>
              <a:tblGrid>
                <a:gridCol w="4410157">
                  <a:extLst>
                    <a:ext uri="{9D8B030D-6E8A-4147-A177-3AD203B41FA5}">
                      <a16:colId xmlns:a16="http://schemas.microsoft.com/office/drawing/2014/main" val="880139338"/>
                    </a:ext>
                  </a:extLst>
                </a:gridCol>
              </a:tblGrid>
              <a:tr h="370840">
                <a:tc>
                  <a:txBody>
                    <a:bodyPr/>
                    <a:lstStyle/>
                    <a:p>
                      <a:r>
                        <a:rPr lang="en-US" dirty="0"/>
                        <a:t>Outputs or Quantities of Interest (</a:t>
                      </a:r>
                      <a:r>
                        <a:rPr lang="en-US" dirty="0" err="1"/>
                        <a:t>QoIs</a:t>
                      </a:r>
                      <a:r>
                        <a:rPr lang="en-US" dirty="0"/>
                        <a:t>)</a:t>
                      </a:r>
                    </a:p>
                  </a:txBody>
                  <a:tcPr/>
                </a:tc>
                <a:extLst>
                  <a:ext uri="{0D108BD9-81ED-4DB2-BD59-A6C34878D82A}">
                    <a16:rowId xmlns:a16="http://schemas.microsoft.com/office/drawing/2014/main" val="1298034171"/>
                  </a:ext>
                </a:extLst>
              </a:tr>
              <a:tr h="370840">
                <a:tc>
                  <a:txBody>
                    <a:bodyPr/>
                    <a:lstStyle/>
                    <a:p>
                      <a:r>
                        <a:rPr lang="en-US" dirty="0" err="1"/>
                        <a:t>cc_depth_normalized</a:t>
                      </a:r>
                      <a:endParaRPr lang="en-US" dirty="0"/>
                    </a:p>
                  </a:txBody>
                  <a:tcPr/>
                </a:tc>
                <a:extLst>
                  <a:ext uri="{0D108BD9-81ED-4DB2-BD59-A6C34878D82A}">
                    <a16:rowId xmlns:a16="http://schemas.microsoft.com/office/drawing/2014/main" val="1233993213"/>
                  </a:ext>
                </a:extLst>
              </a:tr>
              <a:tr h="370840">
                <a:tc>
                  <a:txBody>
                    <a:bodyPr/>
                    <a:lstStyle/>
                    <a:p>
                      <a:r>
                        <a:rPr lang="en-US" dirty="0" err="1"/>
                        <a:t>cc_ID_length_normalized</a:t>
                      </a:r>
                      <a:endParaRPr lang="en-US" dirty="0"/>
                    </a:p>
                  </a:txBody>
                  <a:tcPr/>
                </a:tc>
                <a:extLst>
                  <a:ext uri="{0D108BD9-81ED-4DB2-BD59-A6C34878D82A}">
                    <a16:rowId xmlns:a16="http://schemas.microsoft.com/office/drawing/2014/main" val="440856145"/>
                  </a:ext>
                </a:extLst>
              </a:tr>
              <a:tr h="370840">
                <a:tc>
                  <a:txBody>
                    <a:bodyPr/>
                    <a:lstStyle/>
                    <a:p>
                      <a:r>
                        <a:rPr lang="en-US" dirty="0" err="1"/>
                        <a:t>cc_OD_length_normalized</a:t>
                      </a:r>
                      <a:endParaRPr lang="en-US" dirty="0"/>
                    </a:p>
                  </a:txBody>
                  <a:tcPr/>
                </a:tc>
                <a:extLst>
                  <a:ext uri="{0D108BD9-81ED-4DB2-BD59-A6C34878D82A}">
                    <a16:rowId xmlns:a16="http://schemas.microsoft.com/office/drawing/2014/main" val="1207380796"/>
                  </a:ext>
                </a:extLst>
              </a:tr>
              <a:tr h="370840">
                <a:tc>
                  <a:txBody>
                    <a:bodyPr/>
                    <a:lstStyle/>
                    <a:p>
                      <a:r>
                        <a:rPr lang="en-US" dirty="0" err="1"/>
                        <a:t>is_leaking</a:t>
                      </a:r>
                      <a:endParaRPr lang="en-US" dirty="0"/>
                    </a:p>
                  </a:txBody>
                  <a:tcPr/>
                </a:tc>
                <a:extLst>
                  <a:ext uri="{0D108BD9-81ED-4DB2-BD59-A6C34878D82A}">
                    <a16:rowId xmlns:a16="http://schemas.microsoft.com/office/drawing/2014/main" val="238421808"/>
                  </a:ext>
                </a:extLst>
              </a:tr>
              <a:tr h="370840">
                <a:tc>
                  <a:txBody>
                    <a:bodyPr/>
                    <a:lstStyle/>
                    <a:p>
                      <a:r>
                        <a:rPr lang="en-US" dirty="0" err="1"/>
                        <a:t>is_ruptured</a:t>
                      </a:r>
                      <a:endParaRPr lang="en-US" dirty="0"/>
                    </a:p>
                  </a:txBody>
                  <a:tcPr/>
                </a:tc>
                <a:extLst>
                  <a:ext uri="{0D108BD9-81ED-4DB2-BD59-A6C34878D82A}">
                    <a16:rowId xmlns:a16="http://schemas.microsoft.com/office/drawing/2014/main" val="1335434473"/>
                  </a:ext>
                </a:extLst>
              </a:tr>
              <a:tr h="370840">
                <a:tc>
                  <a:txBody>
                    <a:bodyPr/>
                    <a:lstStyle/>
                    <a:p>
                      <a:r>
                        <a:rPr lang="en-US" dirty="0" err="1"/>
                        <a:t>total_leak_rate</a:t>
                      </a:r>
                      <a:endParaRPr lang="en-US" dirty="0"/>
                    </a:p>
                  </a:txBody>
                  <a:tcPr/>
                </a:tc>
                <a:extLst>
                  <a:ext uri="{0D108BD9-81ED-4DB2-BD59-A6C34878D82A}">
                    <a16:rowId xmlns:a16="http://schemas.microsoft.com/office/drawing/2014/main" val="537826396"/>
                  </a:ext>
                </a:extLst>
              </a:tr>
            </a:tbl>
          </a:graphicData>
        </a:graphic>
      </p:graphicFrame>
      <p:grpSp>
        <p:nvGrpSpPr>
          <p:cNvPr id="15" name="Group 14">
            <a:extLst>
              <a:ext uri="{FF2B5EF4-FFF2-40B4-BE49-F238E27FC236}">
                <a16:creationId xmlns:a16="http://schemas.microsoft.com/office/drawing/2014/main" id="{84B8CC86-DE2B-2E7F-A5DE-DF963B4A17D4}"/>
              </a:ext>
            </a:extLst>
          </p:cNvPr>
          <p:cNvGrpSpPr/>
          <p:nvPr/>
        </p:nvGrpSpPr>
        <p:grpSpPr>
          <a:xfrm>
            <a:off x="7887651" y="858020"/>
            <a:ext cx="3299521" cy="5082071"/>
            <a:chOff x="7887651" y="688201"/>
            <a:chExt cx="3299521" cy="5082071"/>
          </a:xfrm>
        </p:grpSpPr>
        <p:pic>
          <p:nvPicPr>
            <p:cNvPr id="7" name="Picture 6">
              <a:extLst>
                <a:ext uri="{FF2B5EF4-FFF2-40B4-BE49-F238E27FC236}">
                  <a16:creationId xmlns:a16="http://schemas.microsoft.com/office/drawing/2014/main" id="{3923A2E7-2305-F7FE-A7D2-C1337E6799CD}"/>
                </a:ext>
              </a:extLst>
            </p:cNvPr>
            <p:cNvPicPr>
              <a:picLocks noChangeAspect="1"/>
            </p:cNvPicPr>
            <p:nvPr/>
          </p:nvPicPr>
          <p:blipFill rotWithShape="1">
            <a:blip r:embed="rId5"/>
            <a:srcRect l="4121" t="39516" r="2222"/>
            <a:stretch/>
          </p:blipFill>
          <p:spPr>
            <a:xfrm rot="5400000">
              <a:off x="6161377" y="2414475"/>
              <a:ext cx="5082071" cy="1629524"/>
            </a:xfrm>
            <a:prstGeom prst="rect">
              <a:avLst/>
            </a:prstGeom>
          </p:spPr>
        </p:pic>
        <p:sp>
          <p:nvSpPr>
            <p:cNvPr id="8" name="TextBox 7">
              <a:extLst>
                <a:ext uri="{FF2B5EF4-FFF2-40B4-BE49-F238E27FC236}">
                  <a16:creationId xmlns:a16="http://schemas.microsoft.com/office/drawing/2014/main" id="{EAD984B7-7978-8E8B-3D11-5F09C2329AF6}"/>
                </a:ext>
              </a:extLst>
            </p:cNvPr>
            <p:cNvSpPr txBox="1"/>
            <p:nvPr/>
          </p:nvSpPr>
          <p:spPr>
            <a:xfrm>
              <a:off x="10370923" y="2859905"/>
              <a:ext cx="816249" cy="369332"/>
            </a:xfrm>
            <a:prstGeom prst="rect">
              <a:avLst/>
            </a:prstGeom>
            <a:noFill/>
          </p:spPr>
          <p:txBody>
            <a:bodyPr wrap="none" rtlCol="0">
              <a:spAutoFit/>
            </a:bodyPr>
            <a:lstStyle/>
            <a:p>
              <a:r>
                <a:rPr lang="en-US" dirty="0"/>
                <a:t>inputs</a:t>
              </a:r>
            </a:p>
          </p:txBody>
        </p:sp>
        <p:cxnSp>
          <p:nvCxnSpPr>
            <p:cNvPr id="11" name="Straight Connector 10">
              <a:extLst>
                <a:ext uri="{FF2B5EF4-FFF2-40B4-BE49-F238E27FC236}">
                  <a16:creationId xmlns:a16="http://schemas.microsoft.com/office/drawing/2014/main" id="{7D4E2A7C-CA70-0B15-825C-5FB37674F02C}"/>
                </a:ext>
              </a:extLst>
            </p:cNvPr>
            <p:cNvCxnSpPr>
              <a:stCxn id="8" idx="1"/>
            </p:cNvCxnSpPr>
            <p:nvPr/>
          </p:nvCxnSpPr>
          <p:spPr>
            <a:xfrm flipH="1" flipV="1">
              <a:off x="9557647" y="810728"/>
              <a:ext cx="813276" cy="2233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C5DE62-C30B-A3A5-EF0C-C42081A803EE}"/>
                </a:ext>
              </a:extLst>
            </p:cNvPr>
            <p:cNvCxnSpPr>
              <a:cxnSpLocks/>
              <a:stCxn id="8" idx="1"/>
            </p:cNvCxnSpPr>
            <p:nvPr/>
          </p:nvCxnSpPr>
          <p:spPr>
            <a:xfrm flipH="1">
              <a:off x="9554674" y="3044571"/>
              <a:ext cx="816249" cy="27161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1" name="Audio 40">
            <a:extLst>
              <a:ext uri="{FF2B5EF4-FFF2-40B4-BE49-F238E27FC236}">
                <a16:creationId xmlns:a16="http://schemas.microsoft.com/office/drawing/2014/main" id="{5B1202BD-B9FD-9D1C-7D82-1CE84E917B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62425974"/>
      </p:ext>
    </p:extLst>
  </p:cSld>
  <p:clrMapOvr>
    <a:masterClrMapping/>
  </p:clrMapOvr>
  <mc:AlternateContent xmlns:mc="http://schemas.openxmlformats.org/markup-compatibility/2006" xmlns:p14="http://schemas.microsoft.com/office/powerpoint/2010/main">
    <mc:Choice Requires="p14">
      <p:transition spd="med" p14:dur="700" advTm="133674">
        <p:fade/>
      </p:transition>
    </mc:Choice>
    <mc:Fallback xmlns="">
      <p:transition spd="med" advTm="1336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Results – Using Random Forest Regressor</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9</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097280"/>
            <a:ext cx="9722498" cy="483979"/>
          </a:xfrm>
          <a:prstGeom prst="rect">
            <a:avLst/>
          </a:prstGeom>
          <a:noFill/>
        </p:spPr>
        <p:txBody>
          <a:bodyPr wrap="square" rtlCol="0" anchor="t">
            <a:spAutoFit/>
          </a:bodyPr>
          <a:lstStyle/>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Multi-variate output set (6) given input set (65) w/ 200 samples</a:t>
            </a:r>
          </a:p>
        </p:txBody>
      </p:sp>
      <p:graphicFrame>
        <p:nvGraphicFramePr>
          <p:cNvPr id="8" name="Table 8">
            <a:extLst>
              <a:ext uri="{FF2B5EF4-FFF2-40B4-BE49-F238E27FC236}">
                <a16:creationId xmlns:a16="http://schemas.microsoft.com/office/drawing/2014/main" id="{9B028ACD-2DBA-CCDF-8DC9-DA6FC69D68C6}"/>
              </a:ext>
            </a:extLst>
          </p:cNvPr>
          <p:cNvGraphicFramePr>
            <a:graphicFrameLocks noGrp="1"/>
          </p:cNvGraphicFramePr>
          <p:nvPr>
            <p:extLst>
              <p:ext uri="{D42A27DB-BD31-4B8C-83A1-F6EECF244321}">
                <p14:modId xmlns:p14="http://schemas.microsoft.com/office/powerpoint/2010/main" val="319246650"/>
              </p:ext>
            </p:extLst>
          </p:nvPr>
        </p:nvGraphicFramePr>
        <p:xfrm>
          <a:off x="1031966" y="1703514"/>
          <a:ext cx="10241280" cy="4719320"/>
        </p:xfrm>
        <a:graphic>
          <a:graphicData uri="http://schemas.openxmlformats.org/drawingml/2006/table">
            <a:tbl>
              <a:tblPr firstRow="1" bandRow="1">
                <a:tableStyleId>{5C22544A-7EE6-4342-B048-85BDC9FD1C3A}</a:tableStyleId>
              </a:tblPr>
              <a:tblGrid>
                <a:gridCol w="7268115">
                  <a:extLst>
                    <a:ext uri="{9D8B030D-6E8A-4147-A177-3AD203B41FA5}">
                      <a16:colId xmlns:a16="http://schemas.microsoft.com/office/drawing/2014/main" val="2253655792"/>
                    </a:ext>
                  </a:extLst>
                </a:gridCol>
                <a:gridCol w="2973165">
                  <a:extLst>
                    <a:ext uri="{9D8B030D-6E8A-4147-A177-3AD203B41FA5}">
                      <a16:colId xmlns:a16="http://schemas.microsoft.com/office/drawing/2014/main" val="2084227937"/>
                    </a:ext>
                  </a:extLst>
                </a:gridCol>
              </a:tblGrid>
              <a:tr h="370840">
                <a:tc>
                  <a:txBody>
                    <a:bodyPr/>
                    <a:lstStyle/>
                    <a:p>
                      <a:r>
                        <a:rPr lang="en-US" dirty="0"/>
                        <a:t>Input Variable</a:t>
                      </a:r>
                    </a:p>
                  </a:txBody>
                  <a:tcPr/>
                </a:tc>
                <a:tc>
                  <a:txBody>
                    <a:bodyPr/>
                    <a:lstStyle/>
                    <a:p>
                      <a:pPr algn="l"/>
                      <a:r>
                        <a:rPr lang="en-US" dirty="0"/>
                        <a:t>Permutation Importance</a:t>
                      </a:r>
                    </a:p>
                  </a:txBody>
                  <a:tcPr/>
                </a:tc>
                <a:extLst>
                  <a:ext uri="{0D108BD9-81ED-4DB2-BD59-A6C34878D82A}">
                    <a16:rowId xmlns:a16="http://schemas.microsoft.com/office/drawing/2014/main" val="3067247279"/>
                  </a:ext>
                </a:extLst>
              </a:tr>
              <a:tr h="370840">
                <a:tc>
                  <a:txBody>
                    <a:bodyPr/>
                    <a:lstStyle/>
                    <a:p>
                      <a:r>
                        <a:rPr lang="en-US" dirty="0"/>
                        <a:t>WRS_axial_premitigation_pt01	</a:t>
                      </a:r>
                    </a:p>
                  </a:txBody>
                  <a:tcPr/>
                </a:tc>
                <a:tc>
                  <a:txBody>
                    <a:bodyPr/>
                    <a:lstStyle/>
                    <a:p>
                      <a:pPr algn="r"/>
                      <a:r>
                        <a:rPr lang="en-US" dirty="0"/>
                        <a:t>0.5973</a:t>
                      </a:r>
                    </a:p>
                  </a:txBody>
                  <a:tcPr/>
                </a:tc>
                <a:extLst>
                  <a:ext uri="{0D108BD9-81ED-4DB2-BD59-A6C34878D82A}">
                    <a16:rowId xmlns:a16="http://schemas.microsoft.com/office/drawing/2014/main" val="1527623073"/>
                  </a:ext>
                </a:extLst>
              </a:tr>
              <a:tr h="370840">
                <a:tc>
                  <a:txBody>
                    <a:bodyPr/>
                    <a:lstStyle/>
                    <a:p>
                      <a:r>
                        <a:rPr lang="en-US" dirty="0"/>
                        <a:t>WRS_axial_premitigation_pt26	</a:t>
                      </a:r>
                    </a:p>
                  </a:txBody>
                  <a:tcPr/>
                </a:tc>
                <a:tc>
                  <a:txBody>
                    <a:bodyPr/>
                    <a:lstStyle/>
                    <a:p>
                      <a:pPr algn="r"/>
                      <a:r>
                        <a:rPr lang="en-US" dirty="0"/>
                        <a:t>0.0680</a:t>
                      </a:r>
                    </a:p>
                  </a:txBody>
                  <a:tcPr/>
                </a:tc>
                <a:extLst>
                  <a:ext uri="{0D108BD9-81ED-4DB2-BD59-A6C34878D82A}">
                    <a16:rowId xmlns:a16="http://schemas.microsoft.com/office/drawing/2014/main" val="3094167802"/>
                  </a:ext>
                </a:extLst>
              </a:tr>
              <a:tr h="370840">
                <a:tc>
                  <a:txBody>
                    <a:bodyPr/>
                    <a:lstStyle/>
                    <a:p>
                      <a:r>
                        <a:rPr lang="en-US" dirty="0"/>
                        <a:t>WRS_axial_premitigation_pt24</a:t>
                      </a:r>
                    </a:p>
                  </a:txBody>
                  <a:tcPr/>
                </a:tc>
                <a:tc>
                  <a:txBody>
                    <a:bodyPr/>
                    <a:lstStyle/>
                    <a:p>
                      <a:pPr algn="r"/>
                      <a:r>
                        <a:rPr lang="en-US" dirty="0"/>
                        <a:t>0.0545</a:t>
                      </a:r>
                    </a:p>
                  </a:txBody>
                  <a:tcPr/>
                </a:tc>
                <a:extLst>
                  <a:ext uri="{0D108BD9-81ED-4DB2-BD59-A6C34878D82A}">
                    <a16:rowId xmlns:a16="http://schemas.microsoft.com/office/drawing/2014/main" val="2648350460"/>
                  </a:ext>
                </a:extLst>
              </a:tr>
              <a:tr h="370840">
                <a:tc>
                  <a:txBody>
                    <a:bodyPr/>
                    <a:lstStyle/>
                    <a:p>
                      <a:r>
                        <a:rPr lang="en-US" dirty="0"/>
                        <a:t>WRS_axial_premitigation_pt22	</a:t>
                      </a:r>
                    </a:p>
                  </a:txBody>
                  <a:tcPr/>
                </a:tc>
                <a:tc>
                  <a:txBody>
                    <a:bodyPr/>
                    <a:lstStyle/>
                    <a:p>
                      <a:pPr algn="r"/>
                      <a:r>
                        <a:rPr lang="en-US" dirty="0"/>
                        <a:t>0.0501</a:t>
                      </a:r>
                    </a:p>
                  </a:txBody>
                  <a:tcPr/>
                </a:tc>
                <a:extLst>
                  <a:ext uri="{0D108BD9-81ED-4DB2-BD59-A6C34878D82A}">
                    <a16:rowId xmlns:a16="http://schemas.microsoft.com/office/drawing/2014/main" val="2109925450"/>
                  </a:ext>
                </a:extLst>
              </a:tr>
              <a:tr h="370840">
                <a:tc>
                  <a:txBody>
                    <a:bodyPr/>
                    <a:lstStyle/>
                    <a:p>
                      <a:r>
                        <a:rPr lang="en-US" dirty="0"/>
                        <a:t>WRS_axial_premitigation_pt05</a:t>
                      </a:r>
                    </a:p>
                  </a:txBody>
                  <a:tcPr/>
                </a:tc>
                <a:tc>
                  <a:txBody>
                    <a:bodyPr/>
                    <a:lstStyle/>
                    <a:p>
                      <a:pPr algn="r"/>
                      <a:r>
                        <a:rPr lang="en-US" dirty="0"/>
                        <a:t>0.0351</a:t>
                      </a:r>
                    </a:p>
                  </a:txBody>
                  <a:tcPr/>
                </a:tc>
                <a:extLst>
                  <a:ext uri="{0D108BD9-81ED-4DB2-BD59-A6C34878D82A}">
                    <a16:rowId xmlns:a16="http://schemas.microsoft.com/office/drawing/2014/main" val="4158393709"/>
                  </a:ext>
                </a:extLst>
              </a:tr>
              <a:tr h="370840">
                <a:tc>
                  <a:txBody>
                    <a:bodyPr/>
                    <a:lstStyle/>
                    <a:p>
                      <a:r>
                        <a:rPr lang="en-US" dirty="0"/>
                        <a:t>weld_material_PWSCC_growth_component_to_component_variability_factor_fcomp</a:t>
                      </a:r>
                    </a:p>
                  </a:txBody>
                  <a:tcPr/>
                </a:tc>
                <a:tc>
                  <a:txBody>
                    <a:bodyPr/>
                    <a:lstStyle/>
                    <a:p>
                      <a:pPr algn="r"/>
                      <a:r>
                        <a:rPr lang="en-US" dirty="0"/>
                        <a:t>0.0280</a:t>
                      </a:r>
                    </a:p>
                  </a:txBody>
                  <a:tcPr/>
                </a:tc>
                <a:extLst>
                  <a:ext uri="{0D108BD9-81ED-4DB2-BD59-A6C34878D82A}">
                    <a16:rowId xmlns:a16="http://schemas.microsoft.com/office/drawing/2014/main" val="1914349159"/>
                  </a:ext>
                </a:extLst>
              </a:tr>
              <a:tr h="370840">
                <a:tc>
                  <a:txBody>
                    <a:bodyPr/>
                    <a:lstStyle/>
                    <a:p>
                      <a:r>
                        <a:rPr lang="en-US" dirty="0"/>
                        <a:t>WRS_axial_premitigation_pt21</a:t>
                      </a:r>
                    </a:p>
                  </a:txBody>
                  <a:tcPr/>
                </a:tc>
                <a:tc>
                  <a:txBody>
                    <a:bodyPr/>
                    <a:lstStyle/>
                    <a:p>
                      <a:pPr algn="r"/>
                      <a:r>
                        <a:rPr lang="en-US" dirty="0"/>
                        <a:t>0.0255</a:t>
                      </a:r>
                    </a:p>
                  </a:txBody>
                  <a:tcPr/>
                </a:tc>
                <a:extLst>
                  <a:ext uri="{0D108BD9-81ED-4DB2-BD59-A6C34878D82A}">
                    <a16:rowId xmlns:a16="http://schemas.microsoft.com/office/drawing/2014/main" val="2979807897"/>
                  </a:ext>
                </a:extLst>
              </a:tr>
              <a:tr h="370840">
                <a:tc>
                  <a:txBody>
                    <a:bodyPr/>
                    <a:lstStyle/>
                    <a:p>
                      <a:r>
                        <a:rPr lang="en-US" dirty="0" err="1"/>
                        <a:t>weld_material_PWSCC_growth_activation_energy_Qg</a:t>
                      </a:r>
                      <a:endParaRPr lang="en-US" dirty="0"/>
                    </a:p>
                  </a:txBody>
                  <a:tcPr/>
                </a:tc>
                <a:tc>
                  <a:txBody>
                    <a:bodyPr/>
                    <a:lstStyle/>
                    <a:p>
                      <a:pPr algn="r"/>
                      <a:r>
                        <a:rPr lang="en-US" dirty="0"/>
                        <a:t>0.0202</a:t>
                      </a:r>
                    </a:p>
                  </a:txBody>
                  <a:tcPr/>
                </a:tc>
                <a:extLst>
                  <a:ext uri="{0D108BD9-81ED-4DB2-BD59-A6C34878D82A}">
                    <a16:rowId xmlns:a16="http://schemas.microsoft.com/office/drawing/2014/main" val="1540259774"/>
                  </a:ext>
                </a:extLst>
              </a:tr>
              <a:tr h="370840">
                <a:tc>
                  <a:txBody>
                    <a:bodyPr/>
                    <a:lstStyle/>
                    <a:p>
                      <a:r>
                        <a:rPr lang="en-US" dirty="0"/>
                        <a:t>WRS_axial_premitigation_pt02</a:t>
                      </a:r>
                    </a:p>
                  </a:txBody>
                  <a:tcPr/>
                </a:tc>
                <a:tc>
                  <a:txBody>
                    <a:bodyPr/>
                    <a:lstStyle/>
                    <a:p>
                      <a:pPr algn="r"/>
                      <a:r>
                        <a:rPr lang="en-US" dirty="0"/>
                        <a:t>0.0158</a:t>
                      </a:r>
                    </a:p>
                  </a:txBody>
                  <a:tcPr/>
                </a:tc>
                <a:extLst>
                  <a:ext uri="{0D108BD9-81ED-4DB2-BD59-A6C34878D82A}">
                    <a16:rowId xmlns:a16="http://schemas.microsoft.com/office/drawing/2014/main" val="2623559028"/>
                  </a:ext>
                </a:extLst>
              </a:tr>
              <a:tr h="370840">
                <a:tc>
                  <a:txBody>
                    <a:bodyPr/>
                    <a:lstStyle/>
                    <a:p>
                      <a:r>
                        <a:rPr lang="en-US" dirty="0"/>
                        <a:t>WRS_axial_premitigation_pt07</a:t>
                      </a:r>
                    </a:p>
                  </a:txBody>
                  <a:tcPr/>
                </a:tc>
                <a:tc>
                  <a:txBody>
                    <a:bodyPr/>
                    <a:lstStyle/>
                    <a:p>
                      <a:pPr algn="r"/>
                      <a:r>
                        <a:rPr lang="en-US" dirty="0"/>
                        <a:t>0.0133</a:t>
                      </a:r>
                    </a:p>
                  </a:txBody>
                  <a:tcPr/>
                </a:tc>
                <a:extLst>
                  <a:ext uri="{0D108BD9-81ED-4DB2-BD59-A6C34878D82A}">
                    <a16:rowId xmlns:a16="http://schemas.microsoft.com/office/drawing/2014/main" val="926680376"/>
                  </a:ext>
                </a:extLst>
              </a:tr>
              <a:tr h="370840">
                <a:tc>
                  <a:txBody>
                    <a:bodyPr/>
                    <a:lstStyle/>
                    <a:p>
                      <a:r>
                        <a:rPr lang="en-US" dirty="0"/>
                        <a:t>WRS_axial_premitigation_pt17</a:t>
                      </a:r>
                    </a:p>
                  </a:txBody>
                  <a:tcPr/>
                </a:tc>
                <a:tc>
                  <a:txBody>
                    <a:bodyPr/>
                    <a:lstStyle/>
                    <a:p>
                      <a:pPr algn="r"/>
                      <a:r>
                        <a:rPr lang="en-US" dirty="0"/>
                        <a:t>0.0107</a:t>
                      </a:r>
                    </a:p>
                  </a:txBody>
                  <a:tcPr/>
                </a:tc>
                <a:extLst>
                  <a:ext uri="{0D108BD9-81ED-4DB2-BD59-A6C34878D82A}">
                    <a16:rowId xmlns:a16="http://schemas.microsoft.com/office/drawing/2014/main" val="3418668028"/>
                  </a:ext>
                </a:extLst>
              </a:tr>
            </a:tbl>
          </a:graphicData>
        </a:graphic>
      </p:graphicFrame>
      <p:sp>
        <p:nvSpPr>
          <p:cNvPr id="6" name="TextBox 5">
            <a:extLst>
              <a:ext uri="{FF2B5EF4-FFF2-40B4-BE49-F238E27FC236}">
                <a16:creationId xmlns:a16="http://schemas.microsoft.com/office/drawing/2014/main" id="{87A1DCAF-2555-2986-E4F4-A8081073A1C4}"/>
              </a:ext>
            </a:extLst>
          </p:cNvPr>
          <p:cNvSpPr txBox="1"/>
          <p:nvPr/>
        </p:nvSpPr>
        <p:spPr>
          <a:xfrm>
            <a:off x="1844040" y="6478997"/>
            <a:ext cx="8503920" cy="276999"/>
          </a:xfrm>
          <a:prstGeom prst="rect">
            <a:avLst/>
          </a:prstGeom>
          <a:noFill/>
        </p:spPr>
        <p:txBody>
          <a:bodyPr wrap="square" rtlCol="0">
            <a:spAutoFit/>
          </a:bodyPr>
          <a:lstStyle/>
          <a:p>
            <a:r>
              <a:rPr lang="en-US" sz="1200" dirty="0">
                <a:solidFill>
                  <a:srgbClr val="7030A0"/>
                </a:solidFill>
              </a:rPr>
              <a:t>Ranked permutation importance for those inputs with values greater than random feature mean + 2 * standard deviation.</a:t>
            </a:r>
          </a:p>
        </p:txBody>
      </p:sp>
      <p:pic>
        <p:nvPicPr>
          <p:cNvPr id="43" name="Audio 42">
            <a:extLst>
              <a:ext uri="{FF2B5EF4-FFF2-40B4-BE49-F238E27FC236}">
                <a16:creationId xmlns:a16="http://schemas.microsoft.com/office/drawing/2014/main" id="{EEB540A4-341F-F0E7-4990-E8DD7E4FFD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19710176"/>
      </p:ext>
    </p:extLst>
  </p:cSld>
  <p:clrMapOvr>
    <a:masterClrMapping/>
  </p:clrMapOvr>
  <mc:AlternateContent xmlns:mc="http://schemas.openxmlformats.org/markup-compatibility/2006" xmlns:p14="http://schemas.microsoft.com/office/powerpoint/2010/main">
    <mc:Choice Requires="p14">
      <p:transition spd="med" p14:dur="700" advTm="38464">
        <p:fade/>
      </p:transition>
    </mc:Choice>
    <mc:Fallback xmlns="">
      <p:transition spd="med" advTm="384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theme/theme1.xml><?xml version="1.0" encoding="utf-8"?>
<a:theme xmlns:a="http://schemas.openxmlformats.org/drawingml/2006/main" name="Sandia Theme 1">
  <a:themeElements>
    <a:clrScheme name="Sandia 2018">
      <a:dk1>
        <a:srgbClr val="000000"/>
      </a:dk1>
      <a:lt1>
        <a:srgbClr val="FFFFFF"/>
      </a:lt1>
      <a:dk2>
        <a:srgbClr val="005376"/>
      </a:dk2>
      <a:lt2>
        <a:srgbClr val="E7E6E6"/>
      </a:lt2>
      <a:accent1>
        <a:srgbClr val="008E74"/>
      </a:accent1>
      <a:accent2>
        <a:srgbClr val="6CB312"/>
      </a:accent2>
      <a:accent3>
        <a:srgbClr val="FFA033"/>
      </a:accent3>
      <a:accent4>
        <a:srgbClr val="A92C00"/>
      </a:accent4>
      <a:accent5>
        <a:srgbClr val="7D0D7C"/>
      </a:accent5>
      <a:accent6>
        <a:srgbClr val="00ADD0"/>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Sandia Theme (White Background)">
  <a:themeElements>
    <a:clrScheme name="Sandia 2018">
      <a:dk1>
        <a:srgbClr val="000000"/>
      </a:dk1>
      <a:lt1>
        <a:srgbClr val="FFFFFF"/>
      </a:lt1>
      <a:dk2>
        <a:srgbClr val="005376"/>
      </a:dk2>
      <a:lt2>
        <a:srgbClr val="E7E6E6"/>
      </a:lt2>
      <a:accent1>
        <a:srgbClr val="008E74"/>
      </a:accent1>
      <a:accent2>
        <a:srgbClr val="6CB312"/>
      </a:accent2>
      <a:accent3>
        <a:srgbClr val="FFA033"/>
      </a:accent3>
      <a:accent4>
        <a:srgbClr val="A92C00"/>
      </a:accent4>
      <a:accent5>
        <a:srgbClr val="7D0D7C"/>
      </a:accent5>
      <a:accent6>
        <a:srgbClr val="00ADD0"/>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4201CDC876D449A8DC8EE22FA89408" ma:contentTypeVersion="0" ma:contentTypeDescription="Create a new document." ma:contentTypeScope="" ma:versionID="28355e8e3fc219f7969e6dd8fcd87c9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541906-A7C2-4A23-BB67-B51657693DEF}">
  <ds:schemaRef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elements/1.1/"/>
    <ds:schemaRef ds:uri="http://purl.org/dc/terms/"/>
  </ds:schemaRefs>
</ds:datastoreItem>
</file>

<file path=customXml/itemProps2.xml><?xml version="1.0" encoding="utf-8"?>
<ds:datastoreItem xmlns:ds="http://schemas.openxmlformats.org/officeDocument/2006/customXml" ds:itemID="{03BBBE3E-7901-44EC-A168-EAD8A51F98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4C02B7A-1867-4C29-90E1-9A89E62843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Sandia2018_16x9_1</Template>
  <TotalTime>65595</TotalTime>
  <Words>2503</Words>
  <Application>Microsoft Macintosh PowerPoint</Application>
  <PresentationFormat>Widescreen</PresentationFormat>
  <Paragraphs>335</Paragraphs>
  <Slides>30</Slides>
  <Notes>30</Notes>
  <HiddenSlides>0</HiddenSlides>
  <MMClips>30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Calibri</vt:lpstr>
      <vt:lpstr>Garamond</vt:lpstr>
      <vt:lpstr>Gill Sans MT</vt:lpstr>
      <vt:lpstr>Trebuchet MS</vt:lpstr>
      <vt:lpstr>Sandia Theme 1</vt:lpstr>
      <vt:lpstr>Sandia Theme (White Background)</vt:lpstr>
      <vt:lpstr>Artificial Intelligence and Machine Learning Support for Probabilistic Fracture Mechanics Analysis</vt:lpstr>
      <vt:lpstr>Abstract</vt:lpstr>
      <vt:lpstr>Outline</vt:lpstr>
      <vt:lpstr>Problem Space – Probabilistic Fracture Mechanics (PFM)</vt:lpstr>
      <vt:lpstr>Problem Space – Extremely Low Probability of Rupture (xLPR) Code</vt:lpstr>
      <vt:lpstr>Sensitivity Analysis with xLPR</vt:lpstr>
      <vt:lpstr>Surrogate Modeling using ML for xLPR</vt:lpstr>
      <vt:lpstr>Results</vt:lpstr>
      <vt:lpstr>Results – Using Random Forest Regressor</vt:lpstr>
      <vt:lpstr>Results – Using Random Forest Regressor</vt:lpstr>
      <vt:lpstr>Results – Using Random Forest Regressor</vt:lpstr>
      <vt:lpstr>Results – Using Random Forest Regressor</vt:lpstr>
      <vt:lpstr>Results – Surrogate Model</vt:lpstr>
      <vt:lpstr>Results – Using Linear Regression</vt:lpstr>
      <vt:lpstr>Results – Using Linear Regression</vt:lpstr>
      <vt:lpstr>Results – Using Random Forest Regression</vt:lpstr>
      <vt:lpstr>Results – Using Random Forest Regression</vt:lpstr>
      <vt:lpstr>Results – Using Random Forest Regression</vt:lpstr>
      <vt:lpstr>Results – Surrogate Model</vt:lpstr>
      <vt:lpstr>Results – Using Linear Regression</vt:lpstr>
      <vt:lpstr>Results – Using Linear Regression</vt:lpstr>
      <vt:lpstr>Results – Using Random Forest Regression</vt:lpstr>
      <vt:lpstr>Results – Using Random Forest Regression</vt:lpstr>
      <vt:lpstr>Results – Using Random Forest Regression</vt:lpstr>
      <vt:lpstr>Results – Using Random Forest Regression</vt:lpstr>
      <vt:lpstr>Results – Using Random Forest Regression</vt:lpstr>
      <vt:lpstr>Results – Using Random Forest Regression</vt:lpstr>
      <vt:lpstr>Potential Future Work</vt:lpstr>
      <vt:lpstr>Our Team – Sandia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Verzi, Stephen J</cp:lastModifiedBy>
  <cp:revision>619</cp:revision>
  <dcterms:created xsi:type="dcterms:W3CDTF">2017-10-14T01:15:26Z</dcterms:created>
  <dcterms:modified xsi:type="dcterms:W3CDTF">2023-07-12T02:47:49Z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0x010100174201CDC876D449A8DC8EE22FA89408</vt:lpwstr>
  </property>
</Properties>
</file>