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570" r:id="rId2"/>
    <p:sldId id="1155" r:id="rId3"/>
    <p:sldId id="1154" r:id="rId4"/>
    <p:sldId id="266" r:id="rId5"/>
    <p:sldId id="1419" r:id="rId6"/>
    <p:sldId id="260" r:id="rId7"/>
    <p:sldId id="1418" r:id="rId8"/>
    <p:sldId id="264" r:id="rId9"/>
    <p:sldId id="1420" r:id="rId10"/>
    <p:sldId id="1371" r:id="rId11"/>
    <p:sldId id="1437" r:id="rId12"/>
    <p:sldId id="1353" r:id="rId13"/>
    <p:sldId id="1343" r:id="rId14"/>
    <p:sldId id="1157" r:id="rId15"/>
    <p:sldId id="1414" r:id="rId16"/>
    <p:sldId id="1350" r:id="rId17"/>
    <p:sldId id="1382" r:id="rId18"/>
    <p:sldId id="269" r:id="rId19"/>
    <p:sldId id="1375" r:id="rId20"/>
    <p:sldId id="1427" r:id="rId21"/>
    <p:sldId id="341" r:id="rId22"/>
    <p:sldId id="1426" r:id="rId23"/>
    <p:sldId id="319" r:id="rId24"/>
    <p:sldId id="321" r:id="rId25"/>
    <p:sldId id="1368" r:id="rId26"/>
    <p:sldId id="1428" r:id="rId27"/>
    <p:sldId id="1189" r:id="rId28"/>
    <p:sldId id="1158" r:id="rId29"/>
    <p:sldId id="267" r:id="rId30"/>
    <p:sldId id="279" r:id="rId31"/>
    <p:sldId id="281" r:id="rId32"/>
    <p:sldId id="268" r:id="rId33"/>
    <p:sldId id="1257" r:id="rId34"/>
    <p:sldId id="1390" r:id="rId35"/>
    <p:sldId id="1430" r:id="rId36"/>
    <p:sldId id="1431" r:id="rId37"/>
    <p:sldId id="1432" r:id="rId38"/>
    <p:sldId id="1433" r:id="rId39"/>
    <p:sldId id="1434" r:id="rId40"/>
    <p:sldId id="1435" r:id="rId41"/>
    <p:sldId id="1436" r:id="rId42"/>
    <p:sldId id="136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03" autoAdjust="0"/>
    <p:restoredTop sz="96197" autoAdjust="0"/>
  </p:normalViewPr>
  <p:slideViewPr>
    <p:cSldViewPr snapToGrid="0" snapToObjects="1">
      <p:cViewPr varScale="1">
        <p:scale>
          <a:sx n="119" d="100"/>
          <a:sy n="119" d="100"/>
        </p:scale>
        <p:origin x="1232" y="176"/>
      </p:cViewPr>
      <p:guideLst>
        <p:guide orient="horz" pos="2160"/>
        <p:guide pos="2880"/>
      </p:guideLst>
    </p:cSldViewPr>
  </p:slideViewPr>
  <p:outlineViewPr>
    <p:cViewPr>
      <p:scale>
        <a:sx n="33" d="100"/>
        <a:sy n="33" d="100"/>
      </p:scale>
      <p:origin x="0" y="11344"/>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06002-73F6-9C4E-ACA7-7F5436754C93}"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35C39A0A-3BEB-4C42-8B13-220D69497F06}">
      <dgm:prSet phldrT="[Text]"/>
      <dgm:spPr>
        <a:solidFill>
          <a:schemeClr val="tx1"/>
        </a:solidFill>
      </dgm:spPr>
      <dgm:t>
        <a:bodyPr/>
        <a:lstStyle/>
        <a:p>
          <a:r>
            <a:rPr lang="en-US" dirty="0"/>
            <a:t>Model</a:t>
          </a:r>
        </a:p>
      </dgm:t>
    </dgm:pt>
    <dgm:pt modelId="{4D7AA435-4230-B94E-90D8-37EABCF702B1}" type="parTrans" cxnId="{8CA0545E-F95E-2D41-AF47-D54E92533E45}">
      <dgm:prSet/>
      <dgm:spPr/>
      <dgm:t>
        <a:bodyPr/>
        <a:lstStyle/>
        <a:p>
          <a:endParaRPr lang="en-US"/>
        </a:p>
      </dgm:t>
    </dgm:pt>
    <dgm:pt modelId="{B89AA744-E924-514C-821C-4C84ABE2A8F3}" type="sibTrans" cxnId="{8CA0545E-F95E-2D41-AF47-D54E92533E45}">
      <dgm:prSet/>
      <dgm:spPr/>
      <dgm:t>
        <a:bodyPr/>
        <a:lstStyle/>
        <a:p>
          <a:endParaRPr lang="en-US"/>
        </a:p>
      </dgm:t>
    </dgm:pt>
    <dgm:pt modelId="{ABC886A4-92FA-AA4E-A12C-B8E3C4CA7C57}">
      <dgm:prSet phldrT="[Text]"/>
      <dgm:spPr/>
      <dgm:t>
        <a:bodyPr/>
        <a:lstStyle/>
        <a:p>
          <a:r>
            <a:rPr lang="en-US" dirty="0"/>
            <a:t>Input 1</a:t>
          </a:r>
        </a:p>
      </dgm:t>
    </dgm:pt>
    <dgm:pt modelId="{FB7F5439-4D75-144A-BE51-F3D7B7D71BD1}" type="parTrans" cxnId="{EE5DC3A4-CAC6-0344-BF00-D9A8BF6A34B2}">
      <dgm:prSet/>
      <dgm:spPr/>
      <dgm:t>
        <a:bodyPr/>
        <a:lstStyle/>
        <a:p>
          <a:endParaRPr lang="en-US"/>
        </a:p>
      </dgm:t>
    </dgm:pt>
    <dgm:pt modelId="{256F502C-04DD-414B-95EE-182C883F3AF9}" type="sibTrans" cxnId="{EE5DC3A4-CAC6-0344-BF00-D9A8BF6A34B2}">
      <dgm:prSet/>
      <dgm:spPr/>
      <dgm:t>
        <a:bodyPr/>
        <a:lstStyle/>
        <a:p>
          <a:endParaRPr lang="en-US"/>
        </a:p>
      </dgm:t>
    </dgm:pt>
    <dgm:pt modelId="{995752A6-64DE-6C41-8330-901329624EBE}">
      <dgm:prSet phldrT="[Text]"/>
      <dgm:spPr/>
      <dgm:t>
        <a:bodyPr/>
        <a:lstStyle/>
        <a:p>
          <a:r>
            <a:rPr lang="en-US" dirty="0"/>
            <a:t>Input 2</a:t>
          </a:r>
        </a:p>
      </dgm:t>
    </dgm:pt>
    <dgm:pt modelId="{4C46E0E2-4D29-CD40-9E2C-10E5C68F52F0}" type="parTrans" cxnId="{5A6B5019-DD3F-F14E-80A7-C52160DEAE21}">
      <dgm:prSet/>
      <dgm:spPr/>
      <dgm:t>
        <a:bodyPr/>
        <a:lstStyle/>
        <a:p>
          <a:endParaRPr lang="en-US"/>
        </a:p>
      </dgm:t>
    </dgm:pt>
    <dgm:pt modelId="{2BFD84E0-373B-0A40-8B7A-88D812FB9E5F}" type="sibTrans" cxnId="{5A6B5019-DD3F-F14E-80A7-C52160DEAE21}">
      <dgm:prSet/>
      <dgm:spPr/>
      <dgm:t>
        <a:bodyPr/>
        <a:lstStyle/>
        <a:p>
          <a:endParaRPr lang="en-US"/>
        </a:p>
      </dgm:t>
    </dgm:pt>
    <dgm:pt modelId="{60218880-70AC-594D-A423-002AC23498B0}">
      <dgm:prSet phldrT="[Text]"/>
      <dgm:spPr/>
      <dgm:t>
        <a:bodyPr/>
        <a:lstStyle/>
        <a:p>
          <a:r>
            <a:rPr lang="en-US" dirty="0"/>
            <a:t>Input N</a:t>
          </a:r>
        </a:p>
      </dgm:t>
    </dgm:pt>
    <dgm:pt modelId="{AF404B45-3A55-9448-8561-97459F446DEA}" type="parTrans" cxnId="{4C77C66F-21FF-9444-9F26-AE9CA2AC7D2D}">
      <dgm:prSet/>
      <dgm:spPr/>
      <dgm:t>
        <a:bodyPr/>
        <a:lstStyle/>
        <a:p>
          <a:endParaRPr lang="en-US"/>
        </a:p>
      </dgm:t>
    </dgm:pt>
    <dgm:pt modelId="{60F407D7-A73D-6544-940B-FB2B5E868D06}" type="sibTrans" cxnId="{4C77C66F-21FF-9444-9F26-AE9CA2AC7D2D}">
      <dgm:prSet/>
      <dgm:spPr/>
      <dgm:t>
        <a:bodyPr/>
        <a:lstStyle/>
        <a:p>
          <a:endParaRPr lang="en-US"/>
        </a:p>
      </dgm:t>
    </dgm:pt>
    <dgm:pt modelId="{01824B1D-2ECC-574A-A59E-0FBCF6E325BD}" type="pres">
      <dgm:prSet presAssocID="{E2D06002-73F6-9C4E-ACA7-7F5436754C93}" presName="cycle" presStyleCnt="0">
        <dgm:presLayoutVars>
          <dgm:chMax val="1"/>
          <dgm:dir/>
          <dgm:animLvl val="ctr"/>
          <dgm:resizeHandles val="exact"/>
        </dgm:presLayoutVars>
      </dgm:prSet>
      <dgm:spPr/>
    </dgm:pt>
    <dgm:pt modelId="{1195E2A3-BC78-7947-8819-5E88CA899B01}" type="pres">
      <dgm:prSet presAssocID="{35C39A0A-3BEB-4C42-8B13-220D69497F06}" presName="centerShape" presStyleLbl="node0" presStyleIdx="0" presStyleCnt="1"/>
      <dgm:spPr/>
    </dgm:pt>
    <dgm:pt modelId="{CA13E42E-7E5A-174A-8D52-23ED216B16D1}" type="pres">
      <dgm:prSet presAssocID="{FB7F5439-4D75-144A-BE51-F3D7B7D71BD1}" presName="parTrans" presStyleLbl="bgSibTrans2D1" presStyleIdx="0" presStyleCnt="3" custScaleX="72731"/>
      <dgm:spPr/>
    </dgm:pt>
    <dgm:pt modelId="{426BD7A4-1392-A04B-B212-BF30F1FE033A}" type="pres">
      <dgm:prSet presAssocID="{ABC886A4-92FA-AA4E-A12C-B8E3C4CA7C57}" presName="node" presStyleLbl="node1" presStyleIdx="0" presStyleCnt="3" custScaleY="84256" custRadScaleRad="109296" custRadScaleInc="6232">
        <dgm:presLayoutVars>
          <dgm:bulletEnabled val="1"/>
        </dgm:presLayoutVars>
      </dgm:prSet>
      <dgm:spPr/>
    </dgm:pt>
    <dgm:pt modelId="{3800A72C-1A0E-A148-A196-B4B069A9CF3A}" type="pres">
      <dgm:prSet presAssocID="{4C46E0E2-4D29-CD40-9E2C-10E5C68F52F0}" presName="parTrans" presStyleLbl="bgSibTrans2D1" presStyleIdx="1" presStyleCnt="3"/>
      <dgm:spPr/>
    </dgm:pt>
    <dgm:pt modelId="{5F38AE45-A6DE-B44F-B3FB-C0CA3E5D7405}" type="pres">
      <dgm:prSet presAssocID="{995752A6-64DE-6C41-8330-901329624EBE}" presName="node" presStyleLbl="node1" presStyleIdx="1" presStyleCnt="3" custScaleY="84256">
        <dgm:presLayoutVars>
          <dgm:bulletEnabled val="1"/>
        </dgm:presLayoutVars>
      </dgm:prSet>
      <dgm:spPr/>
    </dgm:pt>
    <dgm:pt modelId="{5E18AD8D-3C9A-C546-8695-51776C624E42}" type="pres">
      <dgm:prSet presAssocID="{AF404B45-3A55-9448-8561-97459F446DEA}" presName="parTrans" presStyleLbl="bgSibTrans2D1" presStyleIdx="2" presStyleCnt="3" custScaleX="74125"/>
      <dgm:spPr/>
    </dgm:pt>
    <dgm:pt modelId="{511369E9-653B-6E40-9ECC-908E64D8711A}" type="pres">
      <dgm:prSet presAssocID="{60218880-70AC-594D-A423-002AC23498B0}" presName="node" presStyleLbl="node1" presStyleIdx="2" presStyleCnt="3" custScaleY="84255" custRadScaleRad="118078" custRadScaleInc="-15005">
        <dgm:presLayoutVars>
          <dgm:bulletEnabled val="1"/>
        </dgm:presLayoutVars>
      </dgm:prSet>
      <dgm:spPr/>
    </dgm:pt>
  </dgm:ptLst>
  <dgm:cxnLst>
    <dgm:cxn modelId="{5A6B5019-DD3F-F14E-80A7-C52160DEAE21}" srcId="{35C39A0A-3BEB-4C42-8B13-220D69497F06}" destId="{995752A6-64DE-6C41-8330-901329624EBE}" srcOrd="1" destOrd="0" parTransId="{4C46E0E2-4D29-CD40-9E2C-10E5C68F52F0}" sibTransId="{2BFD84E0-373B-0A40-8B7A-88D812FB9E5F}"/>
    <dgm:cxn modelId="{A1D1F22D-5625-5849-9468-B8E2B9223C8A}" type="presOf" srcId="{35C39A0A-3BEB-4C42-8B13-220D69497F06}" destId="{1195E2A3-BC78-7947-8819-5E88CA899B01}" srcOrd="0" destOrd="0" presId="urn:microsoft.com/office/officeart/2005/8/layout/radial4"/>
    <dgm:cxn modelId="{8CA0545E-F95E-2D41-AF47-D54E92533E45}" srcId="{E2D06002-73F6-9C4E-ACA7-7F5436754C93}" destId="{35C39A0A-3BEB-4C42-8B13-220D69497F06}" srcOrd="0" destOrd="0" parTransId="{4D7AA435-4230-B94E-90D8-37EABCF702B1}" sibTransId="{B89AA744-E924-514C-821C-4C84ABE2A8F3}"/>
    <dgm:cxn modelId="{4C77C66F-21FF-9444-9F26-AE9CA2AC7D2D}" srcId="{35C39A0A-3BEB-4C42-8B13-220D69497F06}" destId="{60218880-70AC-594D-A423-002AC23498B0}" srcOrd="2" destOrd="0" parTransId="{AF404B45-3A55-9448-8561-97459F446DEA}" sibTransId="{60F407D7-A73D-6544-940B-FB2B5E868D06}"/>
    <dgm:cxn modelId="{853D1978-DF40-7247-9624-981EDCAB5700}" type="presOf" srcId="{995752A6-64DE-6C41-8330-901329624EBE}" destId="{5F38AE45-A6DE-B44F-B3FB-C0CA3E5D7405}" srcOrd="0" destOrd="0" presId="urn:microsoft.com/office/officeart/2005/8/layout/radial4"/>
    <dgm:cxn modelId="{F60BEA78-A786-C84C-BBD4-0BE16101FE15}" type="presOf" srcId="{ABC886A4-92FA-AA4E-A12C-B8E3C4CA7C57}" destId="{426BD7A4-1392-A04B-B212-BF30F1FE033A}" srcOrd="0" destOrd="0" presId="urn:microsoft.com/office/officeart/2005/8/layout/radial4"/>
    <dgm:cxn modelId="{EE5DC3A4-CAC6-0344-BF00-D9A8BF6A34B2}" srcId="{35C39A0A-3BEB-4C42-8B13-220D69497F06}" destId="{ABC886A4-92FA-AA4E-A12C-B8E3C4CA7C57}" srcOrd="0" destOrd="0" parTransId="{FB7F5439-4D75-144A-BE51-F3D7B7D71BD1}" sibTransId="{256F502C-04DD-414B-95EE-182C883F3AF9}"/>
    <dgm:cxn modelId="{379454AA-6570-AC42-B6A3-518F4D4C3834}" type="presOf" srcId="{E2D06002-73F6-9C4E-ACA7-7F5436754C93}" destId="{01824B1D-2ECC-574A-A59E-0FBCF6E325BD}" srcOrd="0" destOrd="0" presId="urn:microsoft.com/office/officeart/2005/8/layout/radial4"/>
    <dgm:cxn modelId="{4ACB64B9-1006-524D-ADD8-CF4AD429DCF5}" type="presOf" srcId="{4C46E0E2-4D29-CD40-9E2C-10E5C68F52F0}" destId="{3800A72C-1A0E-A148-A196-B4B069A9CF3A}" srcOrd="0" destOrd="0" presId="urn:microsoft.com/office/officeart/2005/8/layout/radial4"/>
    <dgm:cxn modelId="{EF6564D1-0F42-444C-AC70-150496077B74}" type="presOf" srcId="{AF404B45-3A55-9448-8561-97459F446DEA}" destId="{5E18AD8D-3C9A-C546-8695-51776C624E42}" srcOrd="0" destOrd="0" presId="urn:microsoft.com/office/officeart/2005/8/layout/radial4"/>
    <dgm:cxn modelId="{D64210DF-059E-5D4E-864A-805091899D7A}" type="presOf" srcId="{60218880-70AC-594D-A423-002AC23498B0}" destId="{511369E9-653B-6E40-9ECC-908E64D8711A}" srcOrd="0" destOrd="0" presId="urn:microsoft.com/office/officeart/2005/8/layout/radial4"/>
    <dgm:cxn modelId="{24561AF8-B6EA-354A-A0CF-7A1FFACAA809}" type="presOf" srcId="{FB7F5439-4D75-144A-BE51-F3D7B7D71BD1}" destId="{CA13E42E-7E5A-174A-8D52-23ED216B16D1}" srcOrd="0" destOrd="0" presId="urn:microsoft.com/office/officeart/2005/8/layout/radial4"/>
    <dgm:cxn modelId="{4E2601E4-779C-D84B-BD5A-23EADB6F809D}" type="presParOf" srcId="{01824B1D-2ECC-574A-A59E-0FBCF6E325BD}" destId="{1195E2A3-BC78-7947-8819-5E88CA899B01}" srcOrd="0" destOrd="0" presId="urn:microsoft.com/office/officeart/2005/8/layout/radial4"/>
    <dgm:cxn modelId="{03581424-A85E-6E42-B2E4-788B59B7DD7D}" type="presParOf" srcId="{01824B1D-2ECC-574A-A59E-0FBCF6E325BD}" destId="{CA13E42E-7E5A-174A-8D52-23ED216B16D1}" srcOrd="1" destOrd="0" presId="urn:microsoft.com/office/officeart/2005/8/layout/radial4"/>
    <dgm:cxn modelId="{763093DB-A7E2-7343-93D4-74283E9CB9B6}" type="presParOf" srcId="{01824B1D-2ECC-574A-A59E-0FBCF6E325BD}" destId="{426BD7A4-1392-A04B-B212-BF30F1FE033A}" srcOrd="2" destOrd="0" presId="urn:microsoft.com/office/officeart/2005/8/layout/radial4"/>
    <dgm:cxn modelId="{A191B576-3EED-BA42-894A-2CB48E89F739}" type="presParOf" srcId="{01824B1D-2ECC-574A-A59E-0FBCF6E325BD}" destId="{3800A72C-1A0E-A148-A196-B4B069A9CF3A}" srcOrd="3" destOrd="0" presId="urn:microsoft.com/office/officeart/2005/8/layout/radial4"/>
    <dgm:cxn modelId="{B291FF11-9239-CD49-BA71-7ACBCBCF6E15}" type="presParOf" srcId="{01824B1D-2ECC-574A-A59E-0FBCF6E325BD}" destId="{5F38AE45-A6DE-B44F-B3FB-C0CA3E5D7405}" srcOrd="4" destOrd="0" presId="urn:microsoft.com/office/officeart/2005/8/layout/radial4"/>
    <dgm:cxn modelId="{C7690AB3-14BB-F24C-A1EA-7FFE6D31AE51}" type="presParOf" srcId="{01824B1D-2ECC-574A-A59E-0FBCF6E325BD}" destId="{5E18AD8D-3C9A-C546-8695-51776C624E42}" srcOrd="5" destOrd="0" presId="urn:microsoft.com/office/officeart/2005/8/layout/radial4"/>
    <dgm:cxn modelId="{09C7EAD7-151C-F341-91D4-DD9E735CE3F3}" type="presParOf" srcId="{01824B1D-2ECC-574A-A59E-0FBCF6E325BD}" destId="{511369E9-653B-6E40-9ECC-908E64D8711A}"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5E2A3-BC78-7947-8819-5E88CA899B01}">
      <dsp:nvSpPr>
        <dsp:cNvPr id="0" name=""/>
        <dsp:cNvSpPr/>
      </dsp:nvSpPr>
      <dsp:spPr>
        <a:xfrm>
          <a:off x="2221370" y="2395908"/>
          <a:ext cx="1839526" cy="1839526"/>
        </a:xfrm>
        <a:prstGeom prst="ellipse">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Model</a:t>
          </a:r>
        </a:p>
      </dsp:txBody>
      <dsp:txXfrm>
        <a:off x="2490762" y="2665300"/>
        <a:ext cx="1300742" cy="1300742"/>
      </dsp:txXfrm>
    </dsp:sp>
    <dsp:sp modelId="{CA13E42E-7E5A-174A-8D52-23ED216B16D1}">
      <dsp:nvSpPr>
        <dsp:cNvPr id="0" name=""/>
        <dsp:cNvSpPr/>
      </dsp:nvSpPr>
      <dsp:spPr>
        <a:xfrm rot="13130597">
          <a:off x="922283" y="1817845"/>
          <a:ext cx="1368667" cy="524264"/>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26BD7A4-1392-A04B-B212-BF30F1FE033A}">
      <dsp:nvSpPr>
        <dsp:cNvPr id="0" name=""/>
        <dsp:cNvSpPr/>
      </dsp:nvSpPr>
      <dsp:spPr>
        <a:xfrm>
          <a:off x="0" y="900879"/>
          <a:ext cx="1747549" cy="117793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US" sz="3900" kern="1200" dirty="0"/>
            <a:t>Input 1</a:t>
          </a:r>
        </a:p>
      </dsp:txBody>
      <dsp:txXfrm>
        <a:off x="34500" y="935379"/>
        <a:ext cx="1678549" cy="1108932"/>
      </dsp:txXfrm>
    </dsp:sp>
    <dsp:sp modelId="{3800A72C-1A0E-A148-A196-B4B069A9CF3A}">
      <dsp:nvSpPr>
        <dsp:cNvPr id="0" name=""/>
        <dsp:cNvSpPr/>
      </dsp:nvSpPr>
      <dsp:spPr>
        <a:xfrm rot="16200000">
          <a:off x="2314366" y="1210770"/>
          <a:ext cx="1653534" cy="524264"/>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38AE45-A6DE-B44F-B3FB-C0CA3E5D7405}">
      <dsp:nvSpPr>
        <dsp:cNvPr id="0" name=""/>
        <dsp:cNvSpPr/>
      </dsp:nvSpPr>
      <dsp:spPr>
        <a:xfrm>
          <a:off x="2267358" y="57169"/>
          <a:ext cx="1747549" cy="117793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US" sz="3900" kern="1200" dirty="0"/>
            <a:t>Input 2</a:t>
          </a:r>
        </a:p>
      </dsp:txBody>
      <dsp:txXfrm>
        <a:off x="2301858" y="91669"/>
        <a:ext cx="1678549" cy="1108932"/>
      </dsp:txXfrm>
    </dsp:sp>
    <dsp:sp modelId="{5E18AD8D-3C9A-C546-8695-51776C624E42}">
      <dsp:nvSpPr>
        <dsp:cNvPr id="0" name=""/>
        <dsp:cNvSpPr/>
      </dsp:nvSpPr>
      <dsp:spPr>
        <a:xfrm rot="18959820">
          <a:off x="3867889" y="1596525"/>
          <a:ext cx="1563733" cy="524264"/>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11369E9-653B-6E40-9ECC-908E64D8711A}">
      <dsp:nvSpPr>
        <dsp:cNvPr id="0" name=""/>
        <dsp:cNvSpPr/>
      </dsp:nvSpPr>
      <dsp:spPr>
        <a:xfrm>
          <a:off x="4534699" y="536937"/>
          <a:ext cx="1747549" cy="11779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US" sz="3900" kern="1200" dirty="0"/>
            <a:t>Input N</a:t>
          </a:r>
        </a:p>
      </dsp:txBody>
      <dsp:txXfrm>
        <a:off x="4569199" y="571437"/>
        <a:ext cx="1678549" cy="110891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6AFD2-D030-2444-852A-C148753A0B6F}" type="datetimeFigureOut">
              <a:rPr lang="en-US" smtClean="0"/>
              <a:t>6/28/23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E8AC51-FC64-FD4B-B7F8-5064101AA688}" type="slidenum">
              <a:rPr lang="en-US" smtClean="0"/>
              <a:t>‹#›</a:t>
            </a:fld>
            <a:endParaRPr lang="en-US"/>
          </a:p>
        </p:txBody>
      </p:sp>
    </p:spTree>
    <p:extLst>
      <p:ext uri="{BB962C8B-B14F-4D97-AF65-F5344CB8AC3E}">
        <p14:creationId xmlns:p14="http://schemas.microsoft.com/office/powerpoint/2010/main" val="708478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E459EE-3CAB-5849-A9A2-087EFEAE6769}"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are factors combined to produce evac decision?</a:t>
            </a:r>
          </a:p>
          <a:p>
            <a:r>
              <a:rPr lang="en-US" b="0" dirty="0"/>
              <a:t>Protective Action Decision Model </a:t>
            </a:r>
          </a:p>
          <a:p>
            <a:endParaRPr lang="en-US" b="1" dirty="0"/>
          </a:p>
          <a:p>
            <a:r>
              <a:rPr lang="en-US" b="1" dirty="0"/>
              <a:t>Describe Process</a:t>
            </a:r>
          </a:p>
          <a:p>
            <a:r>
              <a:rPr lang="en-US" dirty="0"/>
              <a:t>Walk through example </a:t>
            </a:r>
          </a:p>
          <a:p>
            <a:endParaRPr lang="en-US" dirty="0"/>
          </a:p>
          <a:p>
            <a:r>
              <a:rPr lang="en-US" b="1" dirty="0"/>
              <a:t>Ability to model </a:t>
            </a:r>
          </a:p>
          <a:p>
            <a:r>
              <a:rPr lang="en-US" dirty="0"/>
              <a:t>There’s a baseline understanding to be able to model the human system elements of hurricane evacuations. Rebecca’s work proves it. </a:t>
            </a:r>
          </a:p>
          <a:p>
            <a:endParaRPr lang="en-US" dirty="0"/>
          </a:p>
          <a:p>
            <a:endParaRPr lang="en-US" dirty="0"/>
          </a:p>
        </p:txBody>
      </p:sp>
      <p:sp>
        <p:nvSpPr>
          <p:cNvPr id="4" name="Slide Number Placeholder 3"/>
          <p:cNvSpPr>
            <a:spLocks noGrp="1"/>
          </p:cNvSpPr>
          <p:nvPr>
            <p:ph type="sldNum" sz="quarter" idx="5"/>
          </p:nvPr>
        </p:nvSpPr>
        <p:spPr/>
        <p:txBody>
          <a:bodyPr/>
          <a:lstStyle/>
          <a:p>
            <a:fld id="{C55780FF-D7FD-4F1C-A11C-A46C0AC143F6}" type="slidenum">
              <a:rPr lang="en-US" smtClean="0"/>
              <a:t>2</a:t>
            </a:fld>
            <a:endParaRPr lang="en-US"/>
          </a:p>
        </p:txBody>
      </p:sp>
    </p:spTree>
    <p:extLst>
      <p:ext uri="{BB962C8B-B14F-4D97-AF65-F5344CB8AC3E}">
        <p14:creationId xmlns:p14="http://schemas.microsoft.com/office/powerpoint/2010/main" val="94403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are factors combined to produce evac decision?</a:t>
            </a:r>
          </a:p>
          <a:p>
            <a:r>
              <a:rPr lang="en-US" b="0" dirty="0"/>
              <a:t>Protective Action Decision Model </a:t>
            </a:r>
          </a:p>
          <a:p>
            <a:endParaRPr lang="en-US" b="1" dirty="0"/>
          </a:p>
          <a:p>
            <a:r>
              <a:rPr lang="en-US" b="1" dirty="0"/>
              <a:t>Describe Process</a:t>
            </a:r>
          </a:p>
          <a:p>
            <a:r>
              <a:rPr lang="en-US" dirty="0"/>
              <a:t>Walk through example </a:t>
            </a:r>
          </a:p>
          <a:p>
            <a:endParaRPr lang="en-US" dirty="0"/>
          </a:p>
          <a:p>
            <a:r>
              <a:rPr lang="en-US" b="1" dirty="0"/>
              <a:t>Ability to model </a:t>
            </a:r>
          </a:p>
          <a:p>
            <a:r>
              <a:rPr lang="en-US" dirty="0"/>
              <a:t>There’s a baseline understanding to be able to model the human system elements of hurricane evacuations. Rebecca’s work proves it. </a:t>
            </a:r>
          </a:p>
          <a:p>
            <a:endParaRPr lang="en-US" dirty="0"/>
          </a:p>
          <a:p>
            <a:endParaRPr lang="en-US" dirty="0"/>
          </a:p>
        </p:txBody>
      </p:sp>
      <p:sp>
        <p:nvSpPr>
          <p:cNvPr id="4" name="Slide Number Placeholder 3"/>
          <p:cNvSpPr>
            <a:spLocks noGrp="1"/>
          </p:cNvSpPr>
          <p:nvPr>
            <p:ph type="sldNum" sz="quarter" idx="5"/>
          </p:nvPr>
        </p:nvSpPr>
        <p:spPr/>
        <p:txBody>
          <a:bodyPr/>
          <a:lstStyle/>
          <a:p>
            <a:fld id="{C55780FF-D7FD-4F1C-A11C-A46C0AC143F6}" type="slidenum">
              <a:rPr lang="en-US" smtClean="0"/>
              <a:t>7</a:t>
            </a:fld>
            <a:endParaRPr lang="en-US"/>
          </a:p>
        </p:txBody>
      </p:sp>
    </p:spTree>
    <p:extLst>
      <p:ext uri="{BB962C8B-B14F-4D97-AF65-F5344CB8AC3E}">
        <p14:creationId xmlns:p14="http://schemas.microsoft.com/office/powerpoint/2010/main" val="187526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are factors combined to produce evac decision?</a:t>
            </a:r>
          </a:p>
          <a:p>
            <a:r>
              <a:rPr lang="en-US" b="0" dirty="0"/>
              <a:t>Protective Action Decision Model </a:t>
            </a:r>
          </a:p>
          <a:p>
            <a:endParaRPr lang="en-US" b="1" dirty="0"/>
          </a:p>
          <a:p>
            <a:r>
              <a:rPr lang="en-US" b="1" dirty="0"/>
              <a:t>Describe Process</a:t>
            </a:r>
          </a:p>
          <a:p>
            <a:r>
              <a:rPr lang="en-US" dirty="0"/>
              <a:t>Walk through example </a:t>
            </a:r>
          </a:p>
          <a:p>
            <a:endParaRPr lang="en-US" dirty="0"/>
          </a:p>
          <a:p>
            <a:r>
              <a:rPr lang="en-US" b="1" dirty="0"/>
              <a:t>Ability to model </a:t>
            </a:r>
          </a:p>
          <a:p>
            <a:r>
              <a:rPr lang="en-US" dirty="0"/>
              <a:t>There’s a baseline understanding to be able to model the human system elements of hurricane evacuations. Rebecca’s work proves it. </a:t>
            </a:r>
          </a:p>
          <a:p>
            <a:endParaRPr lang="en-US" dirty="0"/>
          </a:p>
          <a:p>
            <a:endParaRPr lang="en-US" dirty="0"/>
          </a:p>
        </p:txBody>
      </p:sp>
      <p:sp>
        <p:nvSpPr>
          <p:cNvPr id="4" name="Slide Number Placeholder 3"/>
          <p:cNvSpPr>
            <a:spLocks noGrp="1"/>
          </p:cNvSpPr>
          <p:nvPr>
            <p:ph type="sldNum" sz="quarter" idx="5"/>
          </p:nvPr>
        </p:nvSpPr>
        <p:spPr/>
        <p:txBody>
          <a:bodyPr/>
          <a:lstStyle/>
          <a:p>
            <a:fld id="{C55780FF-D7FD-4F1C-A11C-A46C0AC143F6}" type="slidenum">
              <a:rPr lang="en-US" smtClean="0"/>
              <a:t>10</a:t>
            </a:fld>
            <a:endParaRPr lang="en-US"/>
          </a:p>
        </p:txBody>
      </p:sp>
    </p:spTree>
    <p:extLst>
      <p:ext uri="{BB962C8B-B14F-4D97-AF65-F5344CB8AC3E}">
        <p14:creationId xmlns:p14="http://schemas.microsoft.com/office/powerpoint/2010/main" val="371920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are factors combined to produce evac decision?</a:t>
            </a:r>
          </a:p>
          <a:p>
            <a:r>
              <a:rPr lang="en-US" b="0" dirty="0"/>
              <a:t>Protective Action Decision Model </a:t>
            </a:r>
          </a:p>
          <a:p>
            <a:endParaRPr lang="en-US" b="1" dirty="0"/>
          </a:p>
          <a:p>
            <a:r>
              <a:rPr lang="en-US" b="1" dirty="0"/>
              <a:t>Describe Process</a:t>
            </a:r>
          </a:p>
          <a:p>
            <a:r>
              <a:rPr lang="en-US" dirty="0"/>
              <a:t>Walk through example </a:t>
            </a:r>
          </a:p>
          <a:p>
            <a:endParaRPr lang="en-US" dirty="0"/>
          </a:p>
          <a:p>
            <a:r>
              <a:rPr lang="en-US" b="1" dirty="0"/>
              <a:t>Ability to model </a:t>
            </a:r>
          </a:p>
          <a:p>
            <a:r>
              <a:rPr lang="en-US" dirty="0"/>
              <a:t>There’s a baseline understanding to be able to model the human system elements of hurricane evacuations. Rebecca’s work proves it. </a:t>
            </a:r>
          </a:p>
          <a:p>
            <a:endParaRPr lang="en-US" dirty="0"/>
          </a:p>
          <a:p>
            <a:endParaRPr lang="en-US" dirty="0"/>
          </a:p>
        </p:txBody>
      </p:sp>
      <p:sp>
        <p:nvSpPr>
          <p:cNvPr id="4" name="Slide Number Placeholder 3"/>
          <p:cNvSpPr>
            <a:spLocks noGrp="1"/>
          </p:cNvSpPr>
          <p:nvPr>
            <p:ph type="sldNum" sz="quarter" idx="5"/>
          </p:nvPr>
        </p:nvSpPr>
        <p:spPr/>
        <p:txBody>
          <a:bodyPr/>
          <a:lstStyle/>
          <a:p>
            <a:fld id="{C55780FF-D7FD-4F1C-A11C-A46C0AC143F6}" type="slidenum">
              <a:rPr lang="en-US" smtClean="0"/>
              <a:t>11</a:t>
            </a:fld>
            <a:endParaRPr lang="en-US"/>
          </a:p>
        </p:txBody>
      </p:sp>
    </p:spTree>
    <p:extLst>
      <p:ext uri="{BB962C8B-B14F-4D97-AF65-F5344CB8AC3E}">
        <p14:creationId xmlns:p14="http://schemas.microsoft.com/office/powerpoint/2010/main" val="265170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are factors combined to produce evac decision?</a:t>
            </a:r>
          </a:p>
          <a:p>
            <a:r>
              <a:rPr lang="en-US" b="0" dirty="0"/>
              <a:t>Protective Action Decision Model </a:t>
            </a:r>
          </a:p>
          <a:p>
            <a:endParaRPr lang="en-US" b="1" dirty="0"/>
          </a:p>
          <a:p>
            <a:r>
              <a:rPr lang="en-US" b="1" dirty="0"/>
              <a:t>Describe Process</a:t>
            </a:r>
          </a:p>
          <a:p>
            <a:r>
              <a:rPr lang="en-US" dirty="0"/>
              <a:t>Walk through example </a:t>
            </a:r>
          </a:p>
          <a:p>
            <a:endParaRPr lang="en-US" dirty="0"/>
          </a:p>
          <a:p>
            <a:r>
              <a:rPr lang="en-US" b="1" dirty="0"/>
              <a:t>Ability to model </a:t>
            </a:r>
          </a:p>
          <a:p>
            <a:r>
              <a:rPr lang="en-US" dirty="0"/>
              <a:t>There’s a baseline understanding to be able to model the human system elements of hurricane evacuations. Rebecca’s work proves it. </a:t>
            </a:r>
          </a:p>
          <a:p>
            <a:endParaRPr lang="en-US" dirty="0"/>
          </a:p>
          <a:p>
            <a:endParaRPr lang="en-US" dirty="0"/>
          </a:p>
        </p:txBody>
      </p:sp>
      <p:sp>
        <p:nvSpPr>
          <p:cNvPr id="4" name="Slide Number Placeholder 3"/>
          <p:cNvSpPr>
            <a:spLocks noGrp="1"/>
          </p:cNvSpPr>
          <p:nvPr>
            <p:ph type="sldNum" sz="quarter" idx="5"/>
          </p:nvPr>
        </p:nvSpPr>
        <p:spPr/>
        <p:txBody>
          <a:bodyPr/>
          <a:lstStyle/>
          <a:p>
            <a:fld id="{C55780FF-D7FD-4F1C-A11C-A46C0AC143F6}" type="slidenum">
              <a:rPr lang="en-US" smtClean="0"/>
              <a:t>15</a:t>
            </a:fld>
            <a:endParaRPr lang="en-US"/>
          </a:p>
        </p:txBody>
      </p:sp>
    </p:spTree>
    <p:extLst>
      <p:ext uri="{BB962C8B-B14F-4D97-AF65-F5344CB8AC3E}">
        <p14:creationId xmlns:p14="http://schemas.microsoft.com/office/powerpoint/2010/main" val="4173828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a:t>
            </a:r>
            <a:r>
              <a:rPr lang="en-US" b="1" baseline="30000" dirty="0"/>
              <a:t>nd</a:t>
            </a:r>
            <a:r>
              <a:rPr lang="en-US" b="1" dirty="0"/>
              <a:t> thing to discuss</a:t>
            </a:r>
          </a:p>
          <a:p>
            <a:r>
              <a:rPr lang="en-US" dirty="0"/>
              <a:t>Factors most important to hurricane evacuations</a:t>
            </a:r>
          </a:p>
          <a:p>
            <a:endParaRPr lang="en-US" dirty="0"/>
          </a:p>
          <a:p>
            <a:r>
              <a:rPr lang="en-US" b="1" dirty="0"/>
              <a:t>Plenty of research </a:t>
            </a:r>
          </a:p>
          <a:p>
            <a:r>
              <a:rPr lang="en-US" dirty="0"/>
              <a:t>Huang et al (2016) meta-analysis of 36 hurricane evacuation studies. </a:t>
            </a:r>
          </a:p>
          <a:p>
            <a:endParaRPr lang="en-US" dirty="0"/>
          </a:p>
          <a:p>
            <a:r>
              <a:rPr lang="en-US" b="1" dirty="0"/>
              <a:t>Identify six key factors. </a:t>
            </a:r>
          </a:p>
          <a:p>
            <a:r>
              <a:rPr lang="en-US" dirty="0"/>
              <a:t>Read off slides</a:t>
            </a:r>
          </a:p>
          <a:p>
            <a:endParaRPr lang="en-US" dirty="0"/>
          </a:p>
          <a:p>
            <a:r>
              <a:rPr lang="en-US" b="1" dirty="0"/>
              <a:t>What now?</a:t>
            </a:r>
          </a:p>
          <a:p>
            <a:r>
              <a:rPr lang="en-US" dirty="0"/>
              <a:t>How are these factors combined / weighted by an individual to produce a decision whether or not to evacuate?????</a:t>
            </a:r>
          </a:p>
        </p:txBody>
      </p:sp>
      <p:sp>
        <p:nvSpPr>
          <p:cNvPr id="4" name="Slide Number Placeholder 3"/>
          <p:cNvSpPr>
            <a:spLocks noGrp="1"/>
          </p:cNvSpPr>
          <p:nvPr>
            <p:ph type="sldNum" sz="quarter" idx="5"/>
          </p:nvPr>
        </p:nvSpPr>
        <p:spPr/>
        <p:txBody>
          <a:bodyPr/>
          <a:lstStyle/>
          <a:p>
            <a:fld id="{C55780FF-D7FD-4F1C-A11C-A46C0AC143F6}" type="slidenum">
              <a:rPr lang="en-US" smtClean="0"/>
              <a:t>30</a:t>
            </a:fld>
            <a:endParaRPr lang="en-US"/>
          </a:p>
        </p:txBody>
      </p:sp>
    </p:spTree>
    <p:extLst>
      <p:ext uri="{BB962C8B-B14F-4D97-AF65-F5344CB8AC3E}">
        <p14:creationId xmlns:p14="http://schemas.microsoft.com/office/powerpoint/2010/main" val="415791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are factors combined to produce evac decision?</a:t>
            </a:r>
          </a:p>
          <a:p>
            <a:r>
              <a:rPr lang="en-US" b="0" dirty="0"/>
              <a:t>Protective Action Decision Model </a:t>
            </a:r>
          </a:p>
          <a:p>
            <a:endParaRPr lang="en-US" b="1" dirty="0"/>
          </a:p>
          <a:p>
            <a:r>
              <a:rPr lang="en-US" b="1" dirty="0"/>
              <a:t>Describe Process</a:t>
            </a:r>
          </a:p>
          <a:p>
            <a:r>
              <a:rPr lang="en-US" dirty="0"/>
              <a:t>Walk through example </a:t>
            </a:r>
          </a:p>
          <a:p>
            <a:endParaRPr lang="en-US" dirty="0"/>
          </a:p>
          <a:p>
            <a:r>
              <a:rPr lang="en-US" b="1" dirty="0"/>
              <a:t>Ability to model </a:t>
            </a:r>
          </a:p>
          <a:p>
            <a:r>
              <a:rPr lang="en-US" dirty="0"/>
              <a:t>There’s a baseline understanding to be able to model the human system elements of hurricane evacuations. Rebecca’s work proves it. </a:t>
            </a:r>
          </a:p>
          <a:p>
            <a:endParaRPr lang="en-US" dirty="0"/>
          </a:p>
          <a:p>
            <a:endParaRPr lang="en-US" dirty="0"/>
          </a:p>
        </p:txBody>
      </p:sp>
      <p:sp>
        <p:nvSpPr>
          <p:cNvPr id="4" name="Slide Number Placeholder 3"/>
          <p:cNvSpPr>
            <a:spLocks noGrp="1"/>
          </p:cNvSpPr>
          <p:nvPr>
            <p:ph type="sldNum" sz="quarter" idx="5"/>
          </p:nvPr>
        </p:nvSpPr>
        <p:spPr/>
        <p:txBody>
          <a:bodyPr/>
          <a:lstStyle/>
          <a:p>
            <a:fld id="{C55780FF-D7FD-4F1C-A11C-A46C0AC143F6}" type="slidenum">
              <a:rPr lang="en-US" smtClean="0"/>
              <a:t>31</a:t>
            </a:fld>
            <a:endParaRPr lang="en-US"/>
          </a:p>
        </p:txBody>
      </p:sp>
    </p:spTree>
    <p:extLst>
      <p:ext uri="{BB962C8B-B14F-4D97-AF65-F5344CB8AC3E}">
        <p14:creationId xmlns:p14="http://schemas.microsoft.com/office/powerpoint/2010/main" val="272266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are factors combined to produce evac decision?</a:t>
            </a:r>
          </a:p>
          <a:p>
            <a:r>
              <a:rPr lang="en-US" b="0" dirty="0"/>
              <a:t>Protective Action Decision Model </a:t>
            </a:r>
          </a:p>
          <a:p>
            <a:endParaRPr lang="en-US" b="1" dirty="0"/>
          </a:p>
          <a:p>
            <a:r>
              <a:rPr lang="en-US" b="1" dirty="0"/>
              <a:t>Describe Process</a:t>
            </a:r>
          </a:p>
          <a:p>
            <a:r>
              <a:rPr lang="en-US" dirty="0"/>
              <a:t>Walk through example </a:t>
            </a:r>
          </a:p>
          <a:p>
            <a:endParaRPr lang="en-US" dirty="0"/>
          </a:p>
          <a:p>
            <a:r>
              <a:rPr lang="en-US" b="1" dirty="0"/>
              <a:t>Ability to model </a:t>
            </a:r>
          </a:p>
          <a:p>
            <a:r>
              <a:rPr lang="en-US" dirty="0"/>
              <a:t>There’s a baseline understanding to be able to model the human system elements of hurricane evacuations. Rebecca’s work proves it. </a:t>
            </a:r>
          </a:p>
          <a:p>
            <a:endParaRPr lang="en-US" dirty="0"/>
          </a:p>
          <a:p>
            <a:endParaRPr lang="en-US" dirty="0"/>
          </a:p>
        </p:txBody>
      </p:sp>
      <p:sp>
        <p:nvSpPr>
          <p:cNvPr id="4" name="Slide Number Placeholder 3"/>
          <p:cNvSpPr>
            <a:spLocks noGrp="1"/>
          </p:cNvSpPr>
          <p:nvPr>
            <p:ph type="sldNum" sz="quarter" idx="5"/>
          </p:nvPr>
        </p:nvSpPr>
        <p:spPr/>
        <p:txBody>
          <a:bodyPr/>
          <a:lstStyle/>
          <a:p>
            <a:fld id="{C55780FF-D7FD-4F1C-A11C-A46C0AC143F6}" type="slidenum">
              <a:rPr lang="en-US" smtClean="0"/>
              <a:t>42</a:t>
            </a:fld>
            <a:endParaRPr lang="en-US"/>
          </a:p>
        </p:txBody>
      </p:sp>
    </p:spTree>
    <p:extLst>
      <p:ext uri="{BB962C8B-B14F-4D97-AF65-F5344CB8AC3E}">
        <p14:creationId xmlns:p14="http://schemas.microsoft.com/office/powerpoint/2010/main" val="54564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973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5549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3733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ide Bar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3538" y="712520"/>
            <a:ext cx="5023262" cy="5473020"/>
          </a:xfrm>
        </p:spPr>
        <p:txBody>
          <a:bodyPr vert="horz" lIns="91440" tIns="45720" rIns="91440" bIns="45720" rtlCol="0">
            <a:noAutofit/>
          </a:bodyPr>
          <a:lstStyle>
            <a:lvl1pPr marL="0" indent="0">
              <a:buFont typeface="Arial" panose="020B0604020202020204" pitchFamily="34" charset="0"/>
              <a:buNone/>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85462" y="6356351"/>
            <a:ext cx="2057400" cy="365125"/>
          </a:xfrm>
          <a:prstGeom prst="rect">
            <a:avLst/>
          </a:prstGeom>
        </p:spPr>
        <p:txBody>
          <a:bodyPr vert="horz" lIns="91440" tIns="45720" rIns="91440" bIns="45720" rtlCol="0" anchor="ctr"/>
          <a:lstStyle>
            <a:lvl1pPr algn="r">
              <a:defRPr sz="750">
                <a:solidFill>
                  <a:schemeClr val="tx1">
                    <a:tint val="75000"/>
                  </a:schemeClr>
                </a:solidFill>
              </a:defRPr>
            </a:lvl1pPr>
          </a:lstStyle>
          <a:p>
            <a:fld id="{BF7DF5F4-1935-4A39-BC37-1B356F3817BA}" type="slidenum">
              <a:rPr lang="en-US" smtClean="0"/>
              <a:pPr/>
              <a:t>‹#›</a:t>
            </a:fld>
            <a:endParaRPr lang="en-US" dirty="0"/>
          </a:p>
        </p:txBody>
      </p:sp>
      <p:sp>
        <p:nvSpPr>
          <p:cNvPr id="5" name="Rectangle 4"/>
          <p:cNvSpPr/>
          <p:nvPr/>
        </p:nvSpPr>
        <p:spPr>
          <a:xfrm>
            <a:off x="-1" y="0"/>
            <a:ext cx="320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p:cNvSpPr>
            <a:spLocks noGrp="1"/>
          </p:cNvSpPr>
          <p:nvPr>
            <p:ph type="title" hasCustomPrompt="1"/>
          </p:nvPr>
        </p:nvSpPr>
        <p:spPr bwMode="gray">
          <a:xfrm>
            <a:off x="398895" y="2191097"/>
            <a:ext cx="2402610" cy="2708434"/>
          </a:xfrm>
          <a:prstGeom prst="callout1">
            <a:avLst>
              <a:gd name="adj1" fmla="val 100711"/>
              <a:gd name="adj2" fmla="val -41"/>
              <a:gd name="adj3" fmla="val 100828"/>
              <a:gd name="adj4" fmla="val 99841"/>
            </a:avLst>
          </a:prstGeom>
          <a:ln w="9525">
            <a:noFill/>
          </a:ln>
        </p:spPr>
        <p:txBody>
          <a:bodyPr vert="horz" lIns="91440" tIns="0" rIns="91440" bIns="0" rtlCol="0" anchor="t" anchorCtr="0">
            <a:spAutoFit/>
          </a:bodyPr>
          <a:lstStyle>
            <a:lvl1pPr algn="ctr">
              <a:defRPr lang="en-US">
                <a:solidFill>
                  <a:schemeClr val="bg1"/>
                </a:solidFill>
              </a:defRPr>
            </a:lvl1pPr>
          </a:lstStyle>
          <a:p>
            <a:pPr lvl="0"/>
            <a:r>
              <a:rPr lang="en-US" dirty="0"/>
              <a:t>Click to edit Master title style </a:t>
            </a:r>
          </a:p>
        </p:txBody>
      </p:sp>
      <p:sp>
        <p:nvSpPr>
          <p:cNvPr id="7" name="Footer Placeholder 4">
            <a:extLst>
              <a:ext uri="{FF2B5EF4-FFF2-40B4-BE49-F238E27FC236}">
                <a16:creationId xmlns:a16="http://schemas.microsoft.com/office/drawing/2014/main" id="{9D42D61E-9BEF-43A9-ACAD-D6D932A61B0D}"/>
              </a:ext>
            </a:extLst>
          </p:cNvPr>
          <p:cNvSpPr>
            <a:spLocks noGrp="1"/>
          </p:cNvSpPr>
          <p:nvPr>
            <p:ph type="ftr" sz="quarter" idx="3"/>
          </p:nvPr>
        </p:nvSpPr>
        <p:spPr bwMode="invGray">
          <a:xfrm>
            <a:off x="457200" y="6356351"/>
            <a:ext cx="3086100" cy="365125"/>
          </a:xfrm>
          <a:prstGeom prst="rect">
            <a:avLst/>
          </a:prstGeom>
        </p:spPr>
        <p:txBody>
          <a:bodyPr vert="horz" lIns="91440" tIns="45720" rIns="91440" bIns="45720" rtlCol="0" anchor="ctr"/>
          <a:lstStyle>
            <a:lvl1pPr algn="l">
              <a:defRPr sz="675">
                <a:solidFill>
                  <a:schemeClr val="bg2">
                    <a:lumMod val="50000"/>
                  </a:schemeClr>
                </a:solidFill>
              </a:defRPr>
            </a:lvl1pPr>
          </a:lstStyle>
          <a:p>
            <a:endParaRPr lang="en-US" dirty="0"/>
          </a:p>
        </p:txBody>
      </p:sp>
    </p:spTree>
    <p:extLst>
      <p:ext uri="{BB962C8B-B14F-4D97-AF65-F5344CB8AC3E}">
        <p14:creationId xmlns:p14="http://schemas.microsoft.com/office/powerpoint/2010/main" val="10347020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653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759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3979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587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692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998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861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B6B44-17CF-C74D-895C-7D664DAA23B2}" type="datetimeFigureOut">
              <a:rPr lang="en-US" smtClean="0">
                <a:solidFill>
                  <a:prstClr val="black">
                    <a:tint val="75000"/>
                  </a:prstClr>
                </a:solidFill>
                <a:latin typeface="Calibri"/>
              </a:rPr>
              <a:pPr/>
              <a:t>6/28/23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DC38915-296B-AF46-8BFB-97420E7C16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7601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E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78B6B44-17CF-C74D-895C-7D664DAA23B2}" type="datetimeFigureOut">
              <a:rPr lang="en-US" smtClean="0">
                <a:solidFill>
                  <a:prstClr val="black">
                    <a:tint val="75000"/>
                  </a:prstClr>
                </a:solidFill>
                <a:latin typeface="Calibri"/>
              </a:rPr>
              <a:pPr defTabSz="457200"/>
              <a:t>6/28/23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DC38915-296B-AF46-8BFB-97420E7C16CB}"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324045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5">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txBox="1">
            <a:spLocks/>
          </p:cNvSpPr>
          <p:nvPr/>
        </p:nvSpPr>
        <p:spPr>
          <a:xfrm>
            <a:off x="0" y="4362362"/>
            <a:ext cx="9144000" cy="1173700"/>
          </a:xfrm>
          <a:prstGeom prst="rect">
            <a:avLst/>
          </a:prstGeom>
        </p:spPr>
        <p:txBody>
          <a:bodyPr vert="horz" lIns="91440" tIns="45720" rIns="91440" bIns="45720" rtlCol="0" anchor="t">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r>
              <a:rPr lang="en-US" sz="2700" kern="1200" dirty="0">
                <a:solidFill>
                  <a:srgbClr val="FFC000"/>
                </a:solidFill>
                <a:latin typeface="+mj-lt"/>
                <a:ea typeface="+mj-ea"/>
                <a:cs typeface="+mj-cs"/>
              </a:rPr>
              <a:t>Selected Machine Learning Applications </a:t>
            </a:r>
          </a:p>
          <a:p>
            <a:pPr defTabSz="914400">
              <a:lnSpc>
                <a:spcPct val="90000"/>
              </a:lnSpc>
              <a:spcAft>
                <a:spcPts val="600"/>
              </a:spcAft>
            </a:pPr>
            <a:r>
              <a:rPr lang="en-US" sz="2700" kern="1200" dirty="0">
                <a:solidFill>
                  <a:srgbClr val="FFC000"/>
                </a:solidFill>
                <a:latin typeface="+mj-lt"/>
                <a:ea typeface="+mj-ea"/>
                <a:cs typeface="+mj-cs"/>
              </a:rPr>
              <a:t>in </a:t>
            </a:r>
          </a:p>
          <a:p>
            <a:pPr defTabSz="914400">
              <a:lnSpc>
                <a:spcPct val="90000"/>
              </a:lnSpc>
              <a:spcAft>
                <a:spcPts val="600"/>
              </a:spcAft>
            </a:pPr>
            <a:r>
              <a:rPr lang="en-US" sz="2700" kern="1200" dirty="0">
                <a:solidFill>
                  <a:srgbClr val="FFC000"/>
                </a:solidFill>
                <a:latin typeface="+mj-lt"/>
                <a:ea typeface="+mj-ea"/>
                <a:cs typeface="+mj-cs"/>
              </a:rPr>
              <a:t>Weather and Climate</a:t>
            </a:r>
          </a:p>
          <a:p>
            <a:pPr algn="l" defTabSz="914400">
              <a:lnSpc>
                <a:spcPct val="90000"/>
              </a:lnSpc>
              <a:spcAft>
                <a:spcPts val="600"/>
              </a:spcAft>
            </a:pPr>
            <a:endParaRPr lang="en-US" sz="2700" kern="1200" dirty="0">
              <a:solidFill>
                <a:schemeClr val="bg1"/>
              </a:solidFill>
              <a:latin typeface="+mj-lt"/>
              <a:ea typeface="+mj-ea"/>
              <a:cs typeface="+mj-cs"/>
            </a:endParaRPr>
          </a:p>
        </p:txBody>
      </p:sp>
      <p:pic>
        <p:nvPicPr>
          <p:cNvPr id="14" name="Picture 13" descr="Screen Shot 2018-06-20 at 3.28.31 PM.png">
            <a:extLst>
              <a:ext uri="{FF2B5EF4-FFF2-40B4-BE49-F238E27FC236}">
                <a16:creationId xmlns:a16="http://schemas.microsoft.com/office/drawing/2014/main" id="{60E9AE5B-2A87-AF4B-B9B3-630D41C39C8E}"/>
              </a:ext>
            </a:extLst>
          </p:cNvPr>
          <p:cNvPicPr>
            <a:picLocks noChangeAspect="1"/>
          </p:cNvPicPr>
          <p:nvPr/>
        </p:nvPicPr>
        <p:blipFill rotWithShape="1">
          <a:blip r:embed="rId3">
            <a:extLst>
              <a:ext uri="{28A0092B-C50C-407E-A947-70E740481C1C}">
                <a14:useLocalDpi xmlns:a14="http://schemas.microsoft.com/office/drawing/2010/main" val="0"/>
              </a:ext>
            </a:extLst>
          </a:blip>
          <a:srcRect l="22078" r="29901" b="3"/>
          <a:stretch/>
        </p:blipFill>
        <p:spPr>
          <a:xfrm>
            <a:off x="20" y="10"/>
            <a:ext cx="3000355"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21" name="Picture 20" descr="Screen Shot 2018-06-20 at 3.29.03 PM.png">
            <a:extLst>
              <a:ext uri="{FF2B5EF4-FFF2-40B4-BE49-F238E27FC236}">
                <a16:creationId xmlns:a16="http://schemas.microsoft.com/office/drawing/2014/main" id="{00A22156-D9D3-9D4E-8858-3A58A9250BE7}"/>
              </a:ext>
            </a:extLst>
          </p:cNvPr>
          <p:cNvPicPr>
            <a:picLocks noChangeAspect="1"/>
          </p:cNvPicPr>
          <p:nvPr/>
        </p:nvPicPr>
        <p:blipFill rotWithShape="1">
          <a:blip r:embed="rId4">
            <a:extLst>
              <a:ext uri="{28A0092B-C50C-407E-A947-70E740481C1C}">
                <a14:useLocalDpi xmlns:a14="http://schemas.microsoft.com/office/drawing/2010/main" val="0"/>
              </a:ext>
            </a:extLst>
          </a:blip>
          <a:srcRect l="17974" r="39400" b="-1"/>
          <a:stretch/>
        </p:blipFill>
        <p:spPr>
          <a:xfrm>
            <a:off x="3143251" y="10"/>
            <a:ext cx="2857499"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17" name="Picture 16" descr="Screen Shot 2018-06-20 at 3.33.54 PM.png">
            <a:extLst>
              <a:ext uri="{FF2B5EF4-FFF2-40B4-BE49-F238E27FC236}">
                <a16:creationId xmlns:a16="http://schemas.microsoft.com/office/drawing/2014/main" id="{CBC1948B-B5B2-6E40-BB62-51752B1FBFDF}"/>
              </a:ext>
            </a:extLst>
          </p:cNvPr>
          <p:cNvPicPr>
            <a:picLocks noChangeAspect="1"/>
          </p:cNvPicPr>
          <p:nvPr/>
        </p:nvPicPr>
        <p:blipFill rotWithShape="1">
          <a:blip r:embed="rId5">
            <a:extLst>
              <a:ext uri="{28A0092B-C50C-407E-A947-70E740481C1C}">
                <a14:useLocalDpi xmlns:a14="http://schemas.microsoft.com/office/drawing/2010/main" val="0"/>
              </a:ext>
            </a:extLst>
          </a:blip>
          <a:srcRect l="19932" r="26737" b="3"/>
          <a:stretch/>
        </p:blipFill>
        <p:spPr>
          <a:xfrm>
            <a:off x="6143625" y="-1"/>
            <a:ext cx="3000375"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28" name="Group 27">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9" name="Freeform: Shape 28">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Subtitle 2"/>
          <p:cNvSpPr txBox="1">
            <a:spLocks/>
          </p:cNvSpPr>
          <p:nvPr/>
        </p:nvSpPr>
        <p:spPr>
          <a:xfrm>
            <a:off x="29601" y="5638023"/>
            <a:ext cx="9084797" cy="10774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0000"/>
              </a:lnSpc>
              <a:buNone/>
            </a:pPr>
            <a:r>
              <a:rPr lang="en-US" sz="1500" b="1" dirty="0">
                <a:solidFill>
                  <a:srgbClr val="FFC000">
                    <a:alpha val="80000"/>
                  </a:srgbClr>
                </a:solidFill>
              </a:rPr>
              <a:t>Paul J. </a:t>
            </a:r>
            <a:r>
              <a:rPr lang="en-US" sz="1500" b="1" dirty="0" err="1">
                <a:solidFill>
                  <a:srgbClr val="FFC000">
                    <a:alpha val="80000"/>
                  </a:srgbClr>
                </a:solidFill>
              </a:rPr>
              <a:t>Roebber</a:t>
            </a:r>
            <a:endParaRPr lang="en-US" sz="1500" b="1" dirty="0">
              <a:solidFill>
                <a:srgbClr val="FFC000">
                  <a:alpha val="80000"/>
                </a:srgbClr>
              </a:solidFill>
            </a:endParaRPr>
          </a:p>
          <a:p>
            <a:pPr marL="0" indent="0" algn="ctr" defTabSz="914400">
              <a:lnSpc>
                <a:spcPct val="90000"/>
              </a:lnSpc>
              <a:buNone/>
            </a:pPr>
            <a:r>
              <a:rPr lang="en-US" sz="1500" b="1" dirty="0">
                <a:solidFill>
                  <a:srgbClr val="FFC000">
                    <a:alpha val="80000"/>
                  </a:srgbClr>
                </a:solidFill>
              </a:rPr>
              <a:t>UWM Distinguished Professor</a:t>
            </a:r>
          </a:p>
          <a:p>
            <a:pPr marL="0" indent="0" algn="ctr" defTabSz="914400">
              <a:lnSpc>
                <a:spcPct val="90000"/>
              </a:lnSpc>
              <a:buNone/>
            </a:pPr>
            <a:r>
              <a:rPr lang="en-US" sz="1500" b="1" dirty="0">
                <a:solidFill>
                  <a:srgbClr val="FFC000">
                    <a:alpha val="80000"/>
                  </a:srgbClr>
                </a:solidFill>
              </a:rPr>
              <a:t>University of Wisconsin at Milwaukee</a:t>
            </a:r>
          </a:p>
          <a:p>
            <a:pPr marL="0" indent="0" algn="ctr" defTabSz="914400">
              <a:lnSpc>
                <a:spcPct val="90000"/>
              </a:lnSpc>
              <a:buNone/>
            </a:pPr>
            <a:r>
              <a:rPr lang="en-US" sz="1500" b="1" dirty="0">
                <a:solidFill>
                  <a:srgbClr val="FFC000">
                    <a:alpha val="80000"/>
                  </a:srgbClr>
                </a:solidFill>
              </a:rPr>
              <a:t>July 18, 2023</a:t>
            </a:r>
          </a:p>
        </p:txBody>
      </p:sp>
      <p:pic>
        <p:nvPicPr>
          <p:cNvPr id="5" name="Picture 4" descr="uwm-logo.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01" y="5744354"/>
            <a:ext cx="1607343" cy="1088245"/>
          </a:xfrm>
          <a:prstGeom prst="rect">
            <a:avLst/>
          </a:prstGeom>
          <a:solidFill>
            <a:schemeClr val="tx2">
              <a:lumMod val="20000"/>
              <a:lumOff val="80000"/>
            </a:schemeClr>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9C97F61-0518-4A73-B759-0577B315775D}"/>
              </a:ext>
            </a:extLst>
          </p:cNvPr>
          <p:cNvSpPr txBox="1">
            <a:spLocks/>
          </p:cNvSpPr>
          <p:nvPr/>
        </p:nvSpPr>
        <p:spPr>
          <a:xfrm>
            <a:off x="0" y="0"/>
            <a:ext cx="9144000" cy="6858000"/>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200" b="1" dirty="0">
              <a:solidFill>
                <a:srgbClr val="FFC000"/>
              </a:solidFill>
            </a:endParaRPr>
          </a:p>
          <a:p>
            <a:endParaRPr lang="en-US" sz="1200" dirty="0">
              <a:solidFill>
                <a:srgbClr val="FFC000"/>
              </a:solidFill>
            </a:endParaRPr>
          </a:p>
          <a:p>
            <a:endParaRPr lang="en-US" sz="1200" dirty="0">
              <a:solidFill>
                <a:srgbClr val="FFC000"/>
              </a:solidFill>
            </a:endParaRPr>
          </a:p>
          <a:p>
            <a:r>
              <a:rPr lang="en-US" sz="1200" dirty="0">
                <a:solidFill>
                  <a:srgbClr val="FFC000"/>
                </a:solidFill>
              </a:rPr>
              <a:t>	</a:t>
            </a:r>
          </a:p>
          <a:p>
            <a:r>
              <a:rPr lang="en-US" sz="3200" dirty="0">
                <a:solidFill>
                  <a:srgbClr val="FFC000"/>
                </a:solidFill>
              </a:rPr>
              <a:t>Some examples </a:t>
            </a:r>
          </a:p>
          <a:p>
            <a:pPr algn="l"/>
            <a:r>
              <a:rPr lang="en-US" sz="2000" dirty="0">
                <a:solidFill>
                  <a:srgbClr val="FFC000"/>
                </a:solidFill>
              </a:rPr>
              <a:t>		</a:t>
            </a:r>
          </a:p>
          <a:p>
            <a:pPr algn="l"/>
            <a:r>
              <a:rPr lang="en-US" sz="1800" dirty="0">
                <a:solidFill>
                  <a:srgbClr val="FFC000"/>
                </a:solidFill>
              </a:rPr>
              <a:t>	• Clustering (Weather Prediction Center)</a:t>
            </a:r>
          </a:p>
          <a:p>
            <a:pPr algn="l"/>
            <a:r>
              <a:rPr lang="en-US" sz="1800" dirty="0">
                <a:solidFill>
                  <a:srgbClr val="FFC000"/>
                </a:solidFill>
              </a:rPr>
              <a:t>	• Heavy Rainfall using Random Forests (Severe Storms Lab)</a:t>
            </a:r>
          </a:p>
          <a:p>
            <a:pPr algn="l"/>
            <a:r>
              <a:rPr lang="en-US" sz="1800" dirty="0">
                <a:solidFill>
                  <a:srgbClr val="FFC000"/>
                </a:solidFill>
              </a:rPr>
              <a:t>	• Quantile Mapping in NBM (Meteor. Development Lab)</a:t>
            </a:r>
          </a:p>
          <a:p>
            <a:pPr algn="l"/>
            <a:r>
              <a:rPr lang="en-US" sz="1800" dirty="0">
                <a:solidFill>
                  <a:srgbClr val="FFC000"/>
                </a:solidFill>
              </a:rPr>
              <a:t>	• Snow Ratio using ANN (Weather Prediction Center, Env. Modeling Center)</a:t>
            </a:r>
          </a:p>
          <a:p>
            <a:pPr algn="l"/>
            <a:r>
              <a:rPr lang="en-US" sz="1800" dirty="0">
                <a:solidFill>
                  <a:srgbClr val="FFC000"/>
                </a:solidFill>
              </a:rPr>
              <a:t>	• Adaptive Postprocessor using ABM/EP/ANN (Meteor. Development Lab)</a:t>
            </a:r>
          </a:p>
          <a:p>
            <a:pPr algn="l"/>
            <a:r>
              <a:rPr lang="en-US" sz="1800" dirty="0">
                <a:solidFill>
                  <a:srgbClr val="FFC000"/>
                </a:solidFill>
              </a:rPr>
              <a:t>	• Tropical Storm Evacuations using ABM (U Milwaukee, NCAR)</a:t>
            </a:r>
          </a:p>
          <a:p>
            <a:pPr algn="l"/>
            <a:r>
              <a:rPr lang="en-US" sz="1800" dirty="0">
                <a:solidFill>
                  <a:srgbClr val="FFC000"/>
                </a:solidFill>
              </a:rPr>
              <a:t>	• Simulated NWP using CNN (U Washington)</a:t>
            </a:r>
          </a:p>
          <a:p>
            <a:pPr lvl="4" algn="l"/>
            <a:endParaRPr lang="en-US" sz="2000" dirty="0">
              <a:solidFill>
                <a:srgbClr val="FFC000"/>
              </a:solidFill>
            </a:endParaRPr>
          </a:p>
          <a:p>
            <a:endParaRPr lang="en-US" sz="3200" dirty="0">
              <a:solidFill>
                <a:srgbClr val="FFC000"/>
              </a:solidFill>
            </a:endParaRPr>
          </a:p>
          <a:p>
            <a:endParaRPr lang="en-US" sz="2600" b="1" dirty="0">
              <a:solidFill>
                <a:srgbClr val="FFC000"/>
              </a:solidFill>
            </a:endParaRPr>
          </a:p>
          <a:p>
            <a:endParaRPr lang="en-US" sz="7200" b="1" dirty="0">
              <a:solidFill>
                <a:srgbClr val="FFC000"/>
              </a:solidFill>
            </a:endParaRPr>
          </a:p>
          <a:p>
            <a:endParaRPr lang="en-US" sz="7200" dirty="0"/>
          </a:p>
          <a:p>
            <a:pPr lvl="0" algn="l"/>
            <a:endParaRPr lang="en-US" sz="1350" dirty="0"/>
          </a:p>
          <a:p>
            <a:pPr lvl="0" algn="l"/>
            <a:endParaRPr lang="en-US" sz="1650" i="1" dirty="0"/>
          </a:p>
          <a:p>
            <a:pPr lvl="0" algn="l"/>
            <a:endParaRPr lang="en-US" sz="1650" i="1" dirty="0"/>
          </a:p>
        </p:txBody>
      </p:sp>
    </p:spTree>
    <p:extLst>
      <p:ext uri="{BB962C8B-B14F-4D97-AF65-F5344CB8AC3E}">
        <p14:creationId xmlns:p14="http://schemas.microsoft.com/office/powerpoint/2010/main" val="3156269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9C97F61-0518-4A73-B759-0577B315775D}"/>
              </a:ext>
            </a:extLst>
          </p:cNvPr>
          <p:cNvSpPr txBox="1">
            <a:spLocks/>
          </p:cNvSpPr>
          <p:nvPr/>
        </p:nvSpPr>
        <p:spPr>
          <a:xfrm>
            <a:off x="0" y="0"/>
            <a:ext cx="9144000" cy="6858000"/>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200" b="1" dirty="0">
              <a:solidFill>
                <a:srgbClr val="FFC000"/>
              </a:solidFill>
            </a:endParaRPr>
          </a:p>
          <a:p>
            <a:endParaRPr lang="en-US" sz="1200" dirty="0">
              <a:solidFill>
                <a:srgbClr val="FFC000"/>
              </a:solidFill>
            </a:endParaRPr>
          </a:p>
          <a:p>
            <a:endParaRPr lang="en-US" sz="1200" dirty="0">
              <a:solidFill>
                <a:srgbClr val="FFC000"/>
              </a:solidFill>
            </a:endParaRPr>
          </a:p>
          <a:p>
            <a:r>
              <a:rPr lang="en-US" sz="1200" dirty="0">
                <a:solidFill>
                  <a:srgbClr val="FFC000"/>
                </a:solidFill>
              </a:rPr>
              <a:t>	</a:t>
            </a:r>
          </a:p>
          <a:p>
            <a:r>
              <a:rPr lang="en-US" sz="3200" dirty="0">
                <a:solidFill>
                  <a:srgbClr val="FFC000"/>
                </a:solidFill>
              </a:rPr>
              <a:t>Some examples </a:t>
            </a:r>
          </a:p>
          <a:p>
            <a:pPr algn="l"/>
            <a:r>
              <a:rPr lang="en-US" sz="2000" dirty="0">
                <a:solidFill>
                  <a:srgbClr val="FFC000"/>
                </a:solidFill>
              </a:rPr>
              <a:t>		</a:t>
            </a:r>
          </a:p>
          <a:p>
            <a:pPr algn="l"/>
            <a:r>
              <a:rPr lang="en-US" sz="1800" dirty="0">
                <a:solidFill>
                  <a:srgbClr val="FFC000"/>
                </a:solidFill>
              </a:rPr>
              <a:t>	• Clustering (Weather Prediction Center)</a:t>
            </a:r>
          </a:p>
          <a:p>
            <a:pPr algn="l"/>
            <a:r>
              <a:rPr lang="en-US" sz="1800" dirty="0">
                <a:solidFill>
                  <a:srgbClr val="FFC000"/>
                </a:solidFill>
              </a:rPr>
              <a:t>	• Heavy Rainfall using Random Forests (Severe Storms Lab)</a:t>
            </a:r>
          </a:p>
          <a:p>
            <a:pPr algn="l"/>
            <a:r>
              <a:rPr lang="en-US" sz="1800" dirty="0">
                <a:solidFill>
                  <a:srgbClr val="FFC000"/>
                </a:solidFill>
              </a:rPr>
              <a:t>	• Quantile Mapping in NBM (Meteor. Development Lab)</a:t>
            </a:r>
          </a:p>
          <a:p>
            <a:pPr algn="l"/>
            <a:r>
              <a:rPr lang="en-US" sz="1800" dirty="0">
                <a:solidFill>
                  <a:srgbClr val="FFC000"/>
                </a:solidFill>
              </a:rPr>
              <a:t>	• Snow Ratio using ANN (Weather Prediction Center, Env. Modeling Center)</a:t>
            </a:r>
          </a:p>
          <a:p>
            <a:pPr algn="l"/>
            <a:r>
              <a:rPr lang="en-US" sz="1800" dirty="0">
                <a:solidFill>
                  <a:srgbClr val="FFC000"/>
                </a:solidFill>
              </a:rPr>
              <a:t>	• Adaptive Postprocessor using ABM/EP/ANN (Meteor. Development Lab)</a:t>
            </a:r>
          </a:p>
          <a:p>
            <a:pPr algn="l"/>
            <a:r>
              <a:rPr lang="en-US" sz="1800" dirty="0">
                <a:solidFill>
                  <a:srgbClr val="FFC000"/>
                </a:solidFill>
              </a:rPr>
              <a:t>	• Tropical Storm Evacuations using ABM (U Milwaukee, NCAR)</a:t>
            </a:r>
          </a:p>
          <a:p>
            <a:pPr algn="l"/>
            <a:r>
              <a:rPr lang="en-US" sz="1800" dirty="0">
                <a:solidFill>
                  <a:srgbClr val="FFC000"/>
                </a:solidFill>
              </a:rPr>
              <a:t>	• Simulated NWP using CNN (U Washington)</a:t>
            </a:r>
          </a:p>
          <a:p>
            <a:pPr lvl="4" algn="l"/>
            <a:endParaRPr lang="en-US" sz="2000" dirty="0">
              <a:solidFill>
                <a:srgbClr val="FFC000"/>
              </a:solidFill>
            </a:endParaRPr>
          </a:p>
          <a:p>
            <a:endParaRPr lang="en-US" sz="3200" dirty="0">
              <a:solidFill>
                <a:srgbClr val="FFC000"/>
              </a:solidFill>
            </a:endParaRPr>
          </a:p>
          <a:p>
            <a:endParaRPr lang="en-US" sz="2600" b="1" dirty="0">
              <a:solidFill>
                <a:srgbClr val="FFC000"/>
              </a:solidFill>
            </a:endParaRPr>
          </a:p>
          <a:p>
            <a:endParaRPr lang="en-US" sz="7200" b="1" dirty="0">
              <a:solidFill>
                <a:srgbClr val="FFC000"/>
              </a:solidFill>
            </a:endParaRPr>
          </a:p>
          <a:p>
            <a:endParaRPr lang="en-US" sz="7200" dirty="0"/>
          </a:p>
          <a:p>
            <a:pPr lvl="0" algn="l"/>
            <a:endParaRPr lang="en-US" sz="1350" dirty="0"/>
          </a:p>
          <a:p>
            <a:pPr lvl="0" algn="l"/>
            <a:endParaRPr lang="en-US" sz="1650" i="1" dirty="0"/>
          </a:p>
          <a:p>
            <a:pPr lvl="0" algn="l"/>
            <a:endParaRPr lang="en-US" sz="1650" i="1" dirty="0"/>
          </a:p>
        </p:txBody>
      </p:sp>
      <p:sp>
        <p:nvSpPr>
          <p:cNvPr id="3" name="Rectangle 2">
            <a:extLst>
              <a:ext uri="{FF2B5EF4-FFF2-40B4-BE49-F238E27FC236}">
                <a16:creationId xmlns:a16="http://schemas.microsoft.com/office/drawing/2014/main" id="{3D9B5AD4-680C-25EC-DB31-2D0B7F27C8A8}"/>
              </a:ext>
            </a:extLst>
          </p:cNvPr>
          <p:cNvSpPr/>
          <p:nvPr/>
        </p:nvSpPr>
        <p:spPr>
          <a:xfrm>
            <a:off x="696709" y="3184260"/>
            <a:ext cx="7376845" cy="164592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27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79880D95-92FC-4D44-BE61-02710E6FA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790" y="0"/>
            <a:ext cx="4344070" cy="6858000"/>
          </a:xfrm>
          <a:prstGeom prst="rect">
            <a:avLst/>
          </a:prstGeom>
        </p:spPr>
      </p:pic>
      <p:sp>
        <p:nvSpPr>
          <p:cNvPr id="4" name="Title 1">
            <a:extLst>
              <a:ext uri="{FF2B5EF4-FFF2-40B4-BE49-F238E27FC236}">
                <a16:creationId xmlns:a16="http://schemas.microsoft.com/office/drawing/2014/main" id="{97E0F1A1-DE75-B449-81F0-D68925B1033B}"/>
              </a:ext>
            </a:extLst>
          </p:cNvPr>
          <p:cNvSpPr txBox="1">
            <a:spLocks/>
          </p:cNvSpPr>
          <p:nvPr/>
        </p:nvSpPr>
        <p:spPr>
          <a:xfrm>
            <a:off x="0" y="1670756"/>
            <a:ext cx="4344070" cy="11825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2800" b="1" u="sng" dirty="0">
                <a:solidFill>
                  <a:srgbClr val="FFC000"/>
                </a:solidFill>
              </a:rPr>
              <a:t>Snow-to-liquid water ratio</a:t>
            </a:r>
          </a:p>
        </p:txBody>
      </p:sp>
    </p:spTree>
    <p:extLst>
      <p:ext uri="{BB962C8B-B14F-4D97-AF65-F5344CB8AC3E}">
        <p14:creationId xmlns:p14="http://schemas.microsoft.com/office/powerpoint/2010/main" val="98750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4572189" y="345283"/>
            <a:ext cx="4067503" cy="573470"/>
          </a:xfrm>
          <a:prstGeom prst="rect">
            <a:avLst/>
          </a:prstGeom>
        </p:spPr>
        <p:txBody>
          <a:bodyPr vert="horz" lIns="68580" tIns="34290" rIns="68580" bIns="3429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80000"/>
              </a:lnSpc>
            </a:pPr>
            <a:r>
              <a:rPr lang="en-US" sz="3600" b="1" dirty="0">
                <a:solidFill>
                  <a:srgbClr val="FFC000"/>
                </a:solidFill>
                <a:effectLst/>
              </a:rPr>
              <a:t>“Blizzard of 2005”</a:t>
            </a:r>
            <a:endParaRPr lang="en-US" sz="3600" dirty="0">
              <a:solidFill>
                <a:srgbClr val="FFC000"/>
              </a:solidFill>
            </a:endParaRPr>
          </a:p>
        </p:txBody>
      </p:sp>
      <p:pic>
        <p:nvPicPr>
          <p:cNvPr id="4" name="Picture 3" descr="Diagram&#10;&#10;Description automatically generated">
            <a:extLst>
              <a:ext uri="{FF2B5EF4-FFF2-40B4-BE49-F238E27FC236}">
                <a16:creationId xmlns:a16="http://schemas.microsoft.com/office/drawing/2014/main" id="{90B6924E-DD55-334A-B276-F9C78FA27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23" y="228600"/>
            <a:ext cx="4504991" cy="6400800"/>
          </a:xfrm>
          <a:prstGeom prst="rect">
            <a:avLst/>
          </a:prstGeom>
        </p:spPr>
      </p:pic>
      <p:pic>
        <p:nvPicPr>
          <p:cNvPr id="7" name="Picture 6" descr="A picture containing engineering drawing&#10;&#10;Description automatically generated">
            <a:extLst>
              <a:ext uri="{FF2B5EF4-FFF2-40B4-BE49-F238E27FC236}">
                <a16:creationId xmlns:a16="http://schemas.microsoft.com/office/drawing/2014/main" id="{921BBA25-9CCA-8F44-9E8C-8F2D707C2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429" y="1143000"/>
            <a:ext cx="3508409" cy="5486400"/>
          </a:xfrm>
          <a:prstGeom prst="rect">
            <a:avLst/>
          </a:prstGeom>
        </p:spPr>
      </p:pic>
    </p:spTree>
    <p:extLst>
      <p:ext uri="{BB962C8B-B14F-4D97-AF65-F5344CB8AC3E}">
        <p14:creationId xmlns:p14="http://schemas.microsoft.com/office/powerpoint/2010/main" val="393210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409E4ACE-6823-C64B-A7A7-C7E466AF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 y="2343150"/>
            <a:ext cx="8896350" cy="2171700"/>
          </a:xfrm>
          <a:prstGeom prst="rect">
            <a:avLst/>
          </a:prstGeom>
        </p:spPr>
      </p:pic>
      <p:sp>
        <p:nvSpPr>
          <p:cNvPr id="6" name="Rectangle 5">
            <a:extLst>
              <a:ext uri="{FF2B5EF4-FFF2-40B4-BE49-F238E27FC236}">
                <a16:creationId xmlns:a16="http://schemas.microsoft.com/office/drawing/2014/main" id="{A6FFA4FD-6663-E04D-8D42-0F694875A721}"/>
              </a:ext>
            </a:extLst>
          </p:cNvPr>
          <p:cNvSpPr/>
          <p:nvPr/>
        </p:nvSpPr>
        <p:spPr>
          <a:xfrm>
            <a:off x="6235502" y="3196002"/>
            <a:ext cx="2616593" cy="11922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E169C7AE-9B7E-224D-AC05-9781EDF6ED5B}"/>
              </a:ext>
            </a:extLst>
          </p:cNvPr>
          <p:cNvSpPr/>
          <p:nvPr/>
        </p:nvSpPr>
        <p:spPr>
          <a:xfrm>
            <a:off x="2289515" y="3185449"/>
            <a:ext cx="717455" cy="11922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03673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catter chart&#10;&#10;Description automatically generated">
            <a:extLst>
              <a:ext uri="{FF2B5EF4-FFF2-40B4-BE49-F238E27FC236}">
                <a16:creationId xmlns:a16="http://schemas.microsoft.com/office/drawing/2014/main" id="{09F75A3E-6997-E444-A670-609EB18CE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571500"/>
            <a:ext cx="9067800" cy="5715000"/>
          </a:xfrm>
          <a:prstGeom prst="rect">
            <a:avLst/>
          </a:prstGeom>
        </p:spPr>
      </p:pic>
      <p:sp>
        <p:nvSpPr>
          <p:cNvPr id="6" name="Title 1">
            <a:extLst>
              <a:ext uri="{FF2B5EF4-FFF2-40B4-BE49-F238E27FC236}">
                <a16:creationId xmlns:a16="http://schemas.microsoft.com/office/drawing/2014/main" id="{F3FCF80E-B390-424F-A69E-5A5CADB5C7BE}"/>
              </a:ext>
            </a:extLst>
          </p:cNvPr>
          <p:cNvSpPr txBox="1">
            <a:spLocks/>
          </p:cNvSpPr>
          <p:nvPr/>
        </p:nvSpPr>
        <p:spPr>
          <a:xfrm>
            <a:off x="510821" y="1797750"/>
            <a:ext cx="2435579" cy="8438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2800" b="1" dirty="0">
                <a:solidFill>
                  <a:srgbClr val="FFC000"/>
                </a:solidFill>
              </a:rPr>
              <a:t>“wild snow”</a:t>
            </a:r>
          </a:p>
        </p:txBody>
      </p:sp>
      <p:sp>
        <p:nvSpPr>
          <p:cNvPr id="7" name="Oval 6">
            <a:extLst>
              <a:ext uri="{FF2B5EF4-FFF2-40B4-BE49-F238E27FC236}">
                <a16:creationId xmlns:a16="http://schemas.microsoft.com/office/drawing/2014/main" id="{192F628D-D5D4-494D-A71E-12D2F0364325}"/>
              </a:ext>
            </a:extLst>
          </p:cNvPr>
          <p:cNvSpPr/>
          <p:nvPr/>
        </p:nvSpPr>
        <p:spPr>
          <a:xfrm>
            <a:off x="2257778" y="846667"/>
            <a:ext cx="3770489" cy="1610073"/>
          </a:xfrm>
          <a:prstGeom prst="ellipse">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6735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A6EC1D-4F11-4048-82A6-EFACE42FC964}"/>
              </a:ext>
            </a:extLst>
          </p:cNvPr>
          <p:cNvSpPr txBox="1"/>
          <p:nvPr/>
        </p:nvSpPr>
        <p:spPr>
          <a:xfrm>
            <a:off x="628650" y="1929384"/>
            <a:ext cx="7886700" cy="4251960"/>
          </a:xfrm>
          <a:prstGeom prst="rect">
            <a:avLst/>
          </a:prstGeom>
        </p:spPr>
        <p:txBody>
          <a:bodyPr vert="horz" lIns="91440" tIns="45720" rIns="91440" bIns="45720" rtlCol="0">
            <a:normAutofit/>
          </a:bodyPr>
          <a:lstStyle/>
          <a:p>
            <a:pPr marR="0">
              <a:lnSpc>
                <a:spcPct val="90000"/>
              </a:lnSpc>
              <a:spcBef>
                <a:spcPts val="0"/>
              </a:spcBef>
              <a:spcAft>
                <a:spcPts val="600"/>
              </a:spcAft>
            </a:pPr>
            <a:r>
              <a:rPr lang="en-US" sz="2000" b="1" dirty="0">
                <a:effectLst/>
              </a:rPr>
              <a:t>KEY FEATURES</a:t>
            </a:r>
          </a:p>
          <a:p>
            <a:pPr marR="0">
              <a:lnSpc>
                <a:spcPct val="90000"/>
              </a:lnSpc>
              <a:spcBef>
                <a:spcPts val="0"/>
              </a:spcBef>
              <a:spcAft>
                <a:spcPts val="600"/>
              </a:spcAft>
            </a:pPr>
            <a:endParaRPr lang="en-US" sz="1500" dirty="0">
              <a:effectLst/>
            </a:endParaRPr>
          </a:p>
          <a:p>
            <a:pPr marL="285750" marR="0" indent="-228600">
              <a:lnSpc>
                <a:spcPct val="90000"/>
              </a:lnSpc>
              <a:spcBef>
                <a:spcPts val="0"/>
              </a:spcBef>
              <a:spcAft>
                <a:spcPts val="600"/>
              </a:spcAft>
              <a:buFont typeface="Arial" panose="020B0604020202020204" pitchFamily="34" charset="0"/>
              <a:buChar char="•"/>
            </a:pPr>
            <a:r>
              <a:rPr lang="en-US" sz="1500" b="1" dirty="0">
                <a:effectLst/>
              </a:rPr>
              <a:t>system</a:t>
            </a:r>
            <a:r>
              <a:rPr lang="en-US" sz="1500" dirty="0">
                <a:effectLst/>
              </a:rPr>
              <a:t> is governed by the </a:t>
            </a:r>
            <a:r>
              <a:rPr lang="en-US" sz="1500" b="1" dirty="0">
                <a:effectLst/>
              </a:rPr>
              <a:t>interaction of individual “agents”</a:t>
            </a:r>
            <a:r>
              <a:rPr lang="en-US" sz="1500" dirty="0">
                <a:effectLst/>
              </a:rPr>
              <a:t> which follow a set of “local” rules</a:t>
            </a:r>
          </a:p>
          <a:p>
            <a:pPr marR="0" indent="-228600">
              <a:lnSpc>
                <a:spcPct val="90000"/>
              </a:lnSpc>
              <a:spcBef>
                <a:spcPts val="0"/>
              </a:spcBef>
              <a:spcAft>
                <a:spcPts val="600"/>
              </a:spcAft>
              <a:buFont typeface="Arial" panose="020B0604020202020204" pitchFamily="34" charset="0"/>
              <a:buChar char="•"/>
            </a:pPr>
            <a:endParaRPr lang="en-US" sz="1500" dirty="0">
              <a:effectLst/>
            </a:endParaRPr>
          </a:p>
          <a:p>
            <a:pPr marL="285750" marR="0" indent="-228600">
              <a:lnSpc>
                <a:spcPct val="90000"/>
              </a:lnSpc>
              <a:spcBef>
                <a:spcPts val="0"/>
              </a:spcBef>
              <a:spcAft>
                <a:spcPts val="600"/>
              </a:spcAft>
              <a:buFont typeface="Arial" panose="020B0604020202020204" pitchFamily="34" charset="0"/>
              <a:buChar char="•"/>
            </a:pPr>
            <a:r>
              <a:rPr lang="en-US" sz="1500" dirty="0">
                <a:effectLst/>
              </a:rPr>
              <a:t>behavior of the system (e.g. traffic flow) </a:t>
            </a:r>
            <a:r>
              <a:rPr lang="en-US" sz="1500" b="1" dirty="0">
                <a:effectLst/>
              </a:rPr>
              <a:t>emerges</a:t>
            </a:r>
            <a:r>
              <a:rPr lang="en-US" sz="1500" dirty="0">
                <a:effectLst/>
              </a:rPr>
              <a:t> from the collective behavior of the individual agents (e.g. vehicles)</a:t>
            </a:r>
          </a:p>
          <a:p>
            <a:pPr marR="0" indent="-228600">
              <a:lnSpc>
                <a:spcPct val="90000"/>
              </a:lnSpc>
              <a:spcBef>
                <a:spcPts val="0"/>
              </a:spcBef>
              <a:spcAft>
                <a:spcPts val="600"/>
              </a:spcAft>
              <a:buFont typeface="Arial" panose="020B0604020202020204" pitchFamily="34" charset="0"/>
              <a:buChar char="•"/>
            </a:pPr>
            <a:endParaRPr lang="en-US" sz="1500" dirty="0">
              <a:effectLst/>
            </a:endParaRPr>
          </a:p>
          <a:p>
            <a:pPr marL="285750" marR="0" indent="-228600">
              <a:lnSpc>
                <a:spcPct val="90000"/>
              </a:lnSpc>
              <a:spcBef>
                <a:spcPts val="0"/>
              </a:spcBef>
              <a:spcAft>
                <a:spcPts val="600"/>
              </a:spcAft>
              <a:buFont typeface="Arial" panose="020B0604020202020204" pitchFamily="34" charset="0"/>
              <a:buChar char="•"/>
            </a:pPr>
            <a:r>
              <a:rPr lang="en-US" sz="1500" dirty="0">
                <a:effectLst/>
              </a:rPr>
              <a:t>bottom-up interaction of multiple systems at multiple scales, with concomitant emergent properties, can allow for a deeper understanding of </a:t>
            </a:r>
            <a:r>
              <a:rPr lang="en-US" sz="1500" b="1" dirty="0">
                <a:effectLst/>
              </a:rPr>
              <a:t>complex systems</a:t>
            </a:r>
          </a:p>
          <a:p>
            <a:pPr marR="0" indent="-228600">
              <a:lnSpc>
                <a:spcPct val="90000"/>
              </a:lnSpc>
              <a:spcBef>
                <a:spcPts val="0"/>
              </a:spcBef>
              <a:spcAft>
                <a:spcPts val="600"/>
              </a:spcAft>
              <a:buFont typeface="Arial" panose="020B0604020202020204" pitchFamily="34" charset="0"/>
              <a:buChar char="•"/>
            </a:pPr>
            <a:endParaRPr lang="en-US" sz="1500" b="1" dirty="0">
              <a:effectLst/>
            </a:endParaRPr>
          </a:p>
          <a:p>
            <a:pPr marL="285750" marR="0" indent="-228600">
              <a:lnSpc>
                <a:spcPct val="90000"/>
              </a:lnSpc>
              <a:spcBef>
                <a:spcPts val="0"/>
              </a:spcBef>
              <a:spcAft>
                <a:spcPts val="600"/>
              </a:spcAft>
              <a:buFont typeface="Arial" panose="020B0604020202020204" pitchFamily="34" charset="0"/>
              <a:buChar char="•"/>
            </a:pPr>
            <a:r>
              <a:rPr lang="en-US" sz="1500" dirty="0">
                <a:effectLst/>
              </a:rPr>
              <a:t>Such models have a natural connection to </a:t>
            </a:r>
            <a:r>
              <a:rPr lang="en-US" sz="1500" b="1" dirty="0">
                <a:effectLst/>
              </a:rPr>
              <a:t>human decision-making </a:t>
            </a:r>
            <a:r>
              <a:rPr lang="en-US" sz="1500" dirty="0">
                <a:effectLst/>
              </a:rPr>
              <a:t>and the social sciences and can represent the interactions and feedbacks between </a:t>
            </a:r>
            <a:r>
              <a:rPr lang="en-US" sz="1500" b="1" dirty="0">
                <a:effectLst/>
              </a:rPr>
              <a:t>natural</a:t>
            </a:r>
            <a:r>
              <a:rPr lang="en-US" sz="1500" dirty="0">
                <a:effectLst/>
              </a:rPr>
              <a:t> and </a:t>
            </a:r>
            <a:r>
              <a:rPr lang="en-US" sz="1500" b="1" dirty="0">
                <a:effectLst/>
              </a:rPr>
              <a:t>human systems</a:t>
            </a:r>
          </a:p>
          <a:p>
            <a:pPr marR="0" indent="-228600">
              <a:lnSpc>
                <a:spcPct val="90000"/>
              </a:lnSpc>
              <a:spcBef>
                <a:spcPts val="0"/>
              </a:spcBef>
              <a:spcAft>
                <a:spcPts val="600"/>
              </a:spcAft>
              <a:buFont typeface="Arial" panose="020B0604020202020204" pitchFamily="34" charset="0"/>
              <a:buChar char="•"/>
            </a:pPr>
            <a:endParaRPr lang="en-US" sz="1500" dirty="0">
              <a:effectLst/>
            </a:endParaRPr>
          </a:p>
          <a:p>
            <a:pPr marR="0">
              <a:lnSpc>
                <a:spcPct val="90000"/>
              </a:lnSpc>
              <a:spcBef>
                <a:spcPts val="0"/>
              </a:spcBef>
              <a:spcAft>
                <a:spcPts val="600"/>
              </a:spcAft>
            </a:pPr>
            <a:r>
              <a:rPr lang="en-US" sz="1500" b="1" dirty="0"/>
              <a:t>	</a:t>
            </a:r>
            <a:r>
              <a:rPr lang="en-US" sz="2000" b="1" dirty="0">
                <a:effectLst/>
              </a:rPr>
              <a:t>Great potential application to NWS IDSS</a:t>
            </a:r>
          </a:p>
        </p:txBody>
      </p:sp>
      <p:sp>
        <p:nvSpPr>
          <p:cNvPr id="2" name="TextBox 1">
            <a:extLst>
              <a:ext uri="{FF2B5EF4-FFF2-40B4-BE49-F238E27FC236}">
                <a16:creationId xmlns:a16="http://schemas.microsoft.com/office/drawing/2014/main" id="{28D810DA-887E-7512-5650-CC080BFA1D07}"/>
              </a:ext>
            </a:extLst>
          </p:cNvPr>
          <p:cNvSpPr txBox="1"/>
          <p:nvPr/>
        </p:nvSpPr>
        <p:spPr>
          <a:xfrm>
            <a:off x="0" y="626728"/>
            <a:ext cx="9144000" cy="830997"/>
          </a:xfrm>
          <a:prstGeom prst="rect">
            <a:avLst/>
          </a:prstGeom>
          <a:noFill/>
        </p:spPr>
        <p:txBody>
          <a:bodyPr wrap="square" rtlCol="0">
            <a:spAutoFit/>
          </a:bodyPr>
          <a:lstStyle/>
          <a:p>
            <a:pPr algn="ctr"/>
            <a:r>
              <a:rPr lang="en-US" sz="4800" b="1" dirty="0"/>
              <a:t>Agent Based Models</a:t>
            </a:r>
          </a:p>
        </p:txBody>
      </p:sp>
    </p:spTree>
    <p:extLst>
      <p:ext uri="{BB962C8B-B14F-4D97-AF65-F5344CB8AC3E}">
        <p14:creationId xmlns:p14="http://schemas.microsoft.com/office/powerpoint/2010/main" val="1159148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8C0A474-F08A-A449-95B3-C56908AB684E}"/>
              </a:ext>
            </a:extLst>
          </p:cNvPr>
          <p:cNvSpPr txBox="1">
            <a:spLocks/>
          </p:cNvSpPr>
          <p:nvPr/>
        </p:nvSpPr>
        <p:spPr>
          <a:xfrm>
            <a:off x="480060" y="325369"/>
            <a:ext cx="3276451" cy="195684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600" b="1"/>
              <a:t>Where has this been applied?</a:t>
            </a:r>
          </a:p>
          <a:p>
            <a:pPr algn="l" defTabSz="914400">
              <a:lnSpc>
                <a:spcPct val="90000"/>
              </a:lnSpc>
              <a:spcAft>
                <a:spcPts val="600"/>
              </a:spcAft>
            </a:pPr>
            <a:r>
              <a:rPr lang="en-US" sz="3600"/>
              <a:t>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174DEA-26AB-9E41-BA98-AB6C13CF520D}"/>
              </a:ext>
            </a:extLst>
          </p:cNvPr>
          <p:cNvSpPr txBox="1"/>
          <p:nvPr/>
        </p:nvSpPr>
        <p:spPr>
          <a:xfrm>
            <a:off x="480060" y="2872899"/>
            <a:ext cx="3182691"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900"/>
              <a:t>In biology</a:t>
            </a:r>
          </a:p>
          <a:p>
            <a:pPr marL="285750" indent="-228600">
              <a:lnSpc>
                <a:spcPct val="90000"/>
              </a:lnSpc>
              <a:spcAft>
                <a:spcPts val="600"/>
              </a:spcAft>
              <a:buFont typeface="Arial" panose="020B0604020202020204" pitchFamily="34" charset="0"/>
              <a:buChar char="•"/>
            </a:pPr>
            <a:r>
              <a:rPr lang="en-US" sz="1900"/>
              <a:t>In epidemiology</a:t>
            </a:r>
          </a:p>
          <a:p>
            <a:pPr marL="285750" indent="-228600">
              <a:lnSpc>
                <a:spcPct val="90000"/>
              </a:lnSpc>
              <a:spcAft>
                <a:spcPts val="600"/>
              </a:spcAft>
              <a:buFont typeface="Arial" panose="020B0604020202020204" pitchFamily="34" charset="0"/>
              <a:buChar char="•"/>
            </a:pPr>
            <a:r>
              <a:rPr lang="en-US" sz="1900"/>
              <a:t>In business (e.g. organizational theory)</a:t>
            </a:r>
          </a:p>
          <a:p>
            <a:pPr marL="285750" indent="-228600">
              <a:lnSpc>
                <a:spcPct val="90000"/>
              </a:lnSpc>
              <a:spcAft>
                <a:spcPts val="600"/>
              </a:spcAft>
              <a:buFont typeface="Arial" panose="020B0604020202020204" pitchFamily="34" charset="0"/>
              <a:buChar char="•"/>
            </a:pPr>
            <a:r>
              <a:rPr lang="en-US" sz="1900"/>
              <a:t>In economics and social sciences</a:t>
            </a:r>
          </a:p>
          <a:p>
            <a:pPr marL="285750" indent="-228600">
              <a:lnSpc>
                <a:spcPct val="90000"/>
              </a:lnSpc>
              <a:spcAft>
                <a:spcPts val="600"/>
              </a:spcAft>
              <a:buFont typeface="Arial" panose="020B0604020202020204" pitchFamily="34" charset="0"/>
              <a:buChar char="•"/>
            </a:pPr>
            <a:r>
              <a:rPr lang="en-US" sz="1900"/>
              <a:t>In water management</a:t>
            </a:r>
          </a:p>
        </p:txBody>
      </p:sp>
      <p:pic>
        <p:nvPicPr>
          <p:cNvPr id="5" name="Picture 1">
            <a:extLst>
              <a:ext uri="{FF2B5EF4-FFF2-40B4-BE49-F238E27FC236}">
                <a16:creationId xmlns:a16="http://schemas.microsoft.com/office/drawing/2014/main" id="{4C0CD6D2-A3F8-4C40-84EA-E27E4514C932}"/>
              </a:ext>
            </a:extLst>
          </p:cNvPr>
          <p:cNvPicPr>
            <a:picLocks noChangeAspect="1"/>
          </p:cNvPicPr>
          <p:nvPr/>
        </p:nvPicPr>
        <p:blipFill rotWithShape="1">
          <a:blip r:embed="rId2">
            <a:extLst>
              <a:ext uri="{28A0092B-C50C-407E-A947-70E740481C1C}">
                <a14:useLocalDpi xmlns:a14="http://schemas.microsoft.com/office/drawing/2010/main" val="0"/>
              </a:ext>
            </a:extLst>
          </a:blip>
          <a:srcRect l="23119" r="27983"/>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201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B909D-2CC0-4B11-97DE-81A9641BB3E6}"/>
              </a:ext>
            </a:extLst>
          </p:cNvPr>
          <p:cNvSpPr>
            <a:spLocks noGrp="1"/>
          </p:cNvSpPr>
          <p:nvPr>
            <p:ph type="title"/>
          </p:nvPr>
        </p:nvSpPr>
        <p:spPr>
          <a:xfrm>
            <a:off x="398895" y="2500572"/>
            <a:ext cx="2402610" cy="1354217"/>
          </a:xfrm>
        </p:spPr>
        <p:txBody>
          <a:bodyPr/>
          <a:lstStyle/>
          <a:p>
            <a:r>
              <a:rPr lang="en-US" dirty="0"/>
              <a:t>Testing scenarios</a:t>
            </a:r>
          </a:p>
        </p:txBody>
      </p:sp>
      <p:pic>
        <p:nvPicPr>
          <p:cNvPr id="2" name="Picture 3">
            <a:extLst>
              <a:ext uri="{FF2B5EF4-FFF2-40B4-BE49-F238E27FC236}">
                <a16:creationId xmlns:a16="http://schemas.microsoft.com/office/drawing/2014/main" id="{D348016C-68A8-C25D-49DA-0D4A416E66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45809" y="1222627"/>
            <a:ext cx="3273136" cy="574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creen Shot 2018-08-05 at 9.55.40 AM.png">
            <a:extLst>
              <a:ext uri="{FF2B5EF4-FFF2-40B4-BE49-F238E27FC236}">
                <a16:creationId xmlns:a16="http://schemas.microsoft.com/office/drawing/2014/main" id="{D3D0A24D-B65E-C1A9-88FC-9327E7DF2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111" y="971547"/>
            <a:ext cx="5794940" cy="1288477"/>
          </a:xfrm>
          <a:prstGeom prst="rect">
            <a:avLst/>
          </a:prstGeom>
        </p:spPr>
      </p:pic>
    </p:spTree>
    <p:extLst>
      <p:ext uri="{BB962C8B-B14F-4D97-AF65-F5344CB8AC3E}">
        <p14:creationId xmlns:p14="http://schemas.microsoft.com/office/powerpoint/2010/main" val="250152700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 email&#10;&#10;Description automatically generated">
            <a:extLst>
              <a:ext uri="{FF2B5EF4-FFF2-40B4-BE49-F238E27FC236}">
                <a16:creationId xmlns:a16="http://schemas.microsoft.com/office/drawing/2014/main" id="{276F0ED6-0A4F-6347-97D3-04ED1076F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699326"/>
            <a:ext cx="8178799" cy="545934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259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8" y="857250"/>
            <a:ext cx="7328585" cy="51435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4" descr="A picture containing diagram&#10;&#10;Description automatically generated">
            <a:extLst>
              <a:ext uri="{FF2B5EF4-FFF2-40B4-BE49-F238E27FC236}">
                <a16:creationId xmlns:a16="http://schemas.microsoft.com/office/drawing/2014/main" id="{24617642-2FFF-764C-B1C8-03117B7F397A}"/>
              </a:ext>
            </a:extLst>
          </p:cNvPr>
          <p:cNvPicPr>
            <a:picLocks noChangeAspect="1"/>
          </p:cNvPicPr>
          <p:nvPr/>
        </p:nvPicPr>
        <p:blipFill rotWithShape="1">
          <a:blip r:embed="rId3">
            <a:extLst>
              <a:ext uri="{28A0092B-C50C-407E-A947-70E740481C1C}">
                <a14:useLocalDpi xmlns:a14="http://schemas.microsoft.com/office/drawing/2010/main" val="0"/>
              </a:ext>
            </a:extLst>
          </a:blip>
          <a:srcRect r="6048"/>
          <a:stretch/>
        </p:blipFill>
        <p:spPr>
          <a:xfrm>
            <a:off x="1095448" y="857257"/>
            <a:ext cx="6953105" cy="51434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663140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32854" y="981930"/>
            <a:ext cx="3755774" cy="2742431"/>
          </a:xfrm>
        </p:spPr>
        <p:txBody>
          <a:bodyPr>
            <a:noAutofit/>
          </a:bodyPr>
          <a:lstStyle/>
          <a:p>
            <a:pPr algn="l"/>
            <a:br>
              <a:rPr lang="en-US" sz="1350" dirty="0">
                <a:solidFill>
                  <a:srgbClr val="000000"/>
                </a:solidFill>
                <a:latin typeface="+mn-lt"/>
                <a:cs typeface="Cooper Black"/>
              </a:rPr>
            </a:br>
            <a:br>
              <a:rPr lang="en-US" sz="1350" dirty="0">
                <a:solidFill>
                  <a:srgbClr val="000000"/>
                </a:solidFill>
                <a:latin typeface="+mn-lt"/>
                <a:cs typeface="Cooper Black"/>
              </a:rPr>
            </a:br>
            <a:br>
              <a:rPr lang="en-US" sz="1350" dirty="0">
                <a:solidFill>
                  <a:srgbClr val="000000"/>
                </a:solidFill>
                <a:latin typeface="+mn-lt"/>
                <a:cs typeface="Cooper Black"/>
              </a:rPr>
            </a:br>
            <a:r>
              <a:rPr lang="en-US" sz="1350" dirty="0">
                <a:solidFill>
                  <a:srgbClr val="000000"/>
                </a:solidFill>
                <a:latin typeface="+mn-lt"/>
                <a:cs typeface="Cooper Black"/>
              </a:rPr>
              <a:t>1. Impose interpretable </a:t>
            </a:r>
            <a:r>
              <a:rPr lang="en-US" sz="1350" dirty="0" err="1">
                <a:solidFill>
                  <a:srgbClr val="000000"/>
                </a:solidFill>
                <a:latin typeface="+mn-lt"/>
                <a:cs typeface="Cooper Black"/>
              </a:rPr>
              <a:t>algo</a:t>
            </a:r>
            <a:r>
              <a:rPr lang="en-US" sz="1350" dirty="0">
                <a:solidFill>
                  <a:srgbClr val="000000"/>
                </a:solidFill>
                <a:latin typeface="+mn-lt"/>
                <a:cs typeface="Cooper Black"/>
              </a:rPr>
              <a:t> structure</a:t>
            </a:r>
            <a:br>
              <a:rPr lang="en-US" sz="1350" dirty="0">
                <a:solidFill>
                  <a:srgbClr val="000000"/>
                </a:solidFill>
                <a:latin typeface="+mn-lt"/>
                <a:cs typeface="Cooper Black"/>
              </a:rPr>
            </a:br>
            <a:r>
              <a:rPr lang="en-US" sz="1350" dirty="0">
                <a:solidFill>
                  <a:srgbClr val="000000"/>
                </a:solidFill>
                <a:latin typeface="+mn-lt"/>
                <a:cs typeface="Cooper Black"/>
              </a:rPr>
              <a:t>2. Initialize random structure</a:t>
            </a:r>
            <a:br>
              <a:rPr lang="en-US" sz="1350" dirty="0">
                <a:solidFill>
                  <a:srgbClr val="000000"/>
                </a:solidFill>
                <a:latin typeface="+mn-lt"/>
                <a:cs typeface="Cooper Black"/>
              </a:rPr>
            </a:br>
            <a:r>
              <a:rPr lang="en-US" sz="1350" dirty="0">
                <a:solidFill>
                  <a:srgbClr val="000000"/>
                </a:solidFill>
                <a:latin typeface="+mn-lt"/>
                <a:cs typeface="Cooper Black"/>
              </a:rPr>
              <a:t>3. Measure “success” or “fitness”</a:t>
            </a:r>
            <a:br>
              <a:rPr lang="en-US" sz="1350" dirty="0">
                <a:solidFill>
                  <a:srgbClr val="000000"/>
                </a:solidFill>
                <a:latin typeface="+mn-lt"/>
                <a:cs typeface="Cooper Black"/>
              </a:rPr>
            </a:br>
            <a:r>
              <a:rPr lang="en-US" sz="1350" dirty="0">
                <a:solidFill>
                  <a:srgbClr val="000000"/>
                </a:solidFill>
                <a:latin typeface="+mn-lt"/>
                <a:cs typeface="Cooper Black"/>
              </a:rPr>
              <a:t>4. Produce next generation (w/ mutations) based on “fitness”</a:t>
            </a:r>
            <a:br>
              <a:rPr lang="en-US" sz="1350" dirty="0">
                <a:solidFill>
                  <a:srgbClr val="000000"/>
                </a:solidFill>
                <a:latin typeface="+mn-lt"/>
                <a:cs typeface="Cooper Black"/>
              </a:rPr>
            </a:br>
            <a:r>
              <a:rPr lang="en-US" sz="1350" dirty="0">
                <a:solidFill>
                  <a:srgbClr val="000000"/>
                </a:solidFill>
                <a:latin typeface="+mn-lt"/>
                <a:cs typeface="Cooper Black"/>
              </a:rPr>
              <a:t>5. Repeat #3-4*</a:t>
            </a:r>
            <a:br>
              <a:rPr lang="en-US" sz="1350" dirty="0">
                <a:solidFill>
                  <a:srgbClr val="000000"/>
                </a:solidFill>
                <a:latin typeface="+mn-lt"/>
                <a:cs typeface="Cooper Black"/>
              </a:rPr>
            </a:br>
            <a:r>
              <a:rPr lang="en-US" sz="1350" dirty="0">
                <a:solidFill>
                  <a:srgbClr val="000000"/>
                </a:solidFill>
                <a:latin typeface="+mn-lt"/>
                <a:cs typeface="Cooper Black"/>
              </a:rPr>
              <a:t>*</a:t>
            </a:r>
            <a:r>
              <a:rPr lang="en-US" sz="900" dirty="0"/>
              <a:t>Searching some small subset of the library of all possible solutions!</a:t>
            </a:r>
            <a:endParaRPr lang="en-US" sz="900" dirty="0">
              <a:solidFill>
                <a:srgbClr val="000000"/>
              </a:solidFill>
              <a:latin typeface="+mn-lt"/>
              <a:cs typeface="Cooper Black"/>
            </a:endParaRPr>
          </a:p>
        </p:txBody>
      </p:sp>
      <p:sp>
        <p:nvSpPr>
          <p:cNvPr id="7" name="Title 1"/>
          <p:cNvSpPr txBox="1">
            <a:spLocks/>
          </p:cNvSpPr>
          <p:nvPr/>
        </p:nvSpPr>
        <p:spPr>
          <a:xfrm>
            <a:off x="377650" y="1054108"/>
            <a:ext cx="3077577" cy="906503"/>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a:solidFill>
                  <a:srgbClr val="000090"/>
                </a:solidFill>
                <a:latin typeface="Cooper Black"/>
                <a:cs typeface="Cooper Black"/>
              </a:rPr>
              <a:t>Evolutionary </a:t>
            </a:r>
          </a:p>
          <a:p>
            <a:r>
              <a:rPr lang="en-US" sz="1800" dirty="0">
                <a:solidFill>
                  <a:srgbClr val="000090"/>
                </a:solidFill>
                <a:latin typeface="Cooper Black"/>
                <a:cs typeface="Cooper Black"/>
              </a:rPr>
              <a:t>Programming</a:t>
            </a:r>
          </a:p>
          <a:p>
            <a:endParaRPr lang="en-US" sz="900" dirty="0"/>
          </a:p>
          <a:p>
            <a:r>
              <a:rPr lang="en-US" sz="900" dirty="0"/>
              <a:t>Using the principles of evolution to produce skillful NWP postprocessors</a:t>
            </a:r>
            <a:endParaRPr lang="en-US" sz="900" dirty="0">
              <a:solidFill>
                <a:srgbClr val="000090"/>
              </a:solidFill>
              <a:latin typeface="Cooper Black"/>
              <a:cs typeface="Cooper Black"/>
            </a:endParaRPr>
          </a:p>
        </p:txBody>
      </p:sp>
      <p:pic>
        <p:nvPicPr>
          <p:cNvPr id="8" name="Picture 7" descr="FigureA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4" y="3857654"/>
            <a:ext cx="6858857" cy="1805369"/>
          </a:xfrm>
          <a:prstGeom prst="rect">
            <a:avLst/>
          </a:prstGeom>
        </p:spPr>
      </p:pic>
      <p:sp>
        <p:nvSpPr>
          <p:cNvPr id="6" name="TextBox 5"/>
          <p:cNvSpPr txBox="1"/>
          <p:nvPr/>
        </p:nvSpPr>
        <p:spPr>
          <a:xfrm rot="18900000">
            <a:off x="3573231" y="4251605"/>
            <a:ext cx="2799484" cy="715581"/>
          </a:xfrm>
          <a:prstGeom prst="rect">
            <a:avLst/>
          </a:prstGeom>
          <a:noFill/>
        </p:spPr>
        <p:txBody>
          <a:bodyPr wrap="none" rtlCol="0">
            <a:spAutoFit/>
          </a:bodyPr>
          <a:lstStyle/>
          <a:p>
            <a:r>
              <a:rPr lang="en-US" sz="4050" b="1" dirty="0"/>
              <a:t>MUTATIONS</a:t>
            </a:r>
          </a:p>
        </p:txBody>
      </p:sp>
      <p:pic>
        <p:nvPicPr>
          <p:cNvPr id="9" name="Picture 8" descr="Screen Shot 2018-05-18 at 11.41.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98" y="1197824"/>
            <a:ext cx="3667316" cy="2043303"/>
          </a:xfrm>
          <a:prstGeom prst="rect">
            <a:avLst/>
          </a:prstGeom>
        </p:spPr>
      </p:pic>
    </p:spTree>
    <p:extLst>
      <p:ext uri="{BB962C8B-B14F-4D97-AF65-F5344CB8AC3E}">
        <p14:creationId xmlns:p14="http://schemas.microsoft.com/office/powerpoint/2010/main" val="3662611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extreme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68" y="3311596"/>
            <a:ext cx="3017520" cy="2426208"/>
          </a:xfrm>
          <a:prstGeom prst="rect">
            <a:avLst/>
          </a:prstGeom>
        </p:spPr>
      </p:pic>
      <p:sp>
        <p:nvSpPr>
          <p:cNvPr id="5" name="Title 1"/>
          <p:cNvSpPr txBox="1">
            <a:spLocks/>
          </p:cNvSpPr>
          <p:nvPr/>
        </p:nvSpPr>
        <p:spPr>
          <a:xfrm>
            <a:off x="5046133" y="3311596"/>
            <a:ext cx="4030134" cy="2420874"/>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57175" indent="-257175" algn="l">
              <a:buFont typeface="Arial"/>
              <a:buChar char="•"/>
            </a:pPr>
            <a:r>
              <a:rPr lang="en-US" sz="1500" b="1" dirty="0">
                <a:solidFill>
                  <a:srgbClr val="000090"/>
                </a:solidFill>
                <a:latin typeface="Calibri"/>
              </a:rPr>
              <a:t>Predator-prey leads to clustering and thus might produce more genetic diversity over the domain (Dewdney 1984). </a:t>
            </a:r>
          </a:p>
          <a:p>
            <a:pPr algn="l"/>
            <a:endParaRPr lang="en-US" sz="1500" b="1" dirty="0">
              <a:solidFill>
                <a:srgbClr val="000090"/>
              </a:solidFill>
              <a:latin typeface="Calibri"/>
            </a:endParaRPr>
          </a:p>
          <a:p>
            <a:pPr marL="257175" indent="-257175" algn="l">
              <a:buFont typeface="Arial"/>
              <a:buChar char="•"/>
            </a:pPr>
            <a:r>
              <a:rPr lang="en-US" sz="1500" b="1" dirty="0">
                <a:solidFill>
                  <a:srgbClr val="000090"/>
                </a:solidFill>
                <a:latin typeface="Calibri"/>
              </a:rPr>
              <a:t>Roebber &amp; Crockett (2019) showed that it improves both deterministic and probabilistic performance.</a:t>
            </a:r>
          </a:p>
        </p:txBody>
      </p:sp>
      <p:pic>
        <p:nvPicPr>
          <p:cNvPr id="6" name="Picture 5" descr="Screen Shot 2018-05-18 at 11.41.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398" y="858837"/>
            <a:ext cx="4317968" cy="2405825"/>
          </a:xfrm>
          <a:prstGeom prst="rect">
            <a:avLst/>
          </a:prstGeom>
        </p:spPr>
      </p:pic>
    </p:spTree>
    <p:extLst>
      <p:ext uri="{BB962C8B-B14F-4D97-AF65-F5344CB8AC3E}">
        <p14:creationId xmlns:p14="http://schemas.microsoft.com/office/powerpoint/2010/main" val="1052916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018-05-18 at 12.20.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439" y="1511301"/>
            <a:ext cx="6827806" cy="3649504"/>
          </a:xfrm>
          <a:prstGeom prst="rect">
            <a:avLst/>
          </a:prstGeom>
        </p:spPr>
      </p:pic>
      <p:sp>
        <p:nvSpPr>
          <p:cNvPr id="3" name="Rectangle 2"/>
          <p:cNvSpPr/>
          <p:nvPr/>
        </p:nvSpPr>
        <p:spPr>
          <a:xfrm>
            <a:off x="7826375" y="1352159"/>
            <a:ext cx="539750" cy="300082"/>
          </a:xfrm>
          <a:prstGeom prst="rect">
            <a:avLst/>
          </a:prstGeom>
          <a:solidFill>
            <a:schemeClr val="bg1"/>
          </a:solidFill>
        </p:spPr>
        <p:txBody>
          <a:bodyPr wrap="square">
            <a:spAutoFit/>
          </a:bodyPr>
          <a:lstStyle/>
          <a:p>
            <a:pPr>
              <a:defRPr/>
            </a:pPr>
            <a:endParaRPr lang="en-US" sz="1350" dirty="0"/>
          </a:p>
        </p:txBody>
      </p:sp>
    </p:spTree>
    <p:extLst>
      <p:ext uri="{BB962C8B-B14F-4D97-AF65-F5344CB8AC3E}">
        <p14:creationId xmlns:p14="http://schemas.microsoft.com/office/powerpoint/2010/main" val="2718718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39437" y="1004459"/>
            <a:ext cx="1445491" cy="6858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solidFill>
              </a:rPr>
              <a:t>Initialize</a:t>
            </a:r>
          </a:p>
          <a:p>
            <a:pPr algn="ctr"/>
            <a:r>
              <a:rPr lang="en-US" sz="1350" b="1" dirty="0">
                <a:solidFill>
                  <a:schemeClr val="tx1"/>
                </a:solidFill>
              </a:rPr>
              <a:t>Algorithms</a:t>
            </a:r>
          </a:p>
          <a:p>
            <a:pPr algn="ctr"/>
            <a:r>
              <a:rPr lang="en-US" sz="1350" b="1" dirty="0">
                <a:solidFill>
                  <a:schemeClr val="tx1"/>
                </a:solidFill>
              </a:rPr>
              <a:t>(</a:t>
            </a:r>
            <a:r>
              <a:rPr lang="en-US" sz="1350" b="1" dirty="0" err="1">
                <a:solidFill>
                  <a:schemeClr val="tx1"/>
                </a:solidFill>
              </a:rPr>
              <a:t>Pred</a:t>
            </a:r>
            <a:r>
              <a:rPr lang="en-US" sz="1350" b="1" dirty="0">
                <a:solidFill>
                  <a:schemeClr val="tx1"/>
                </a:solidFill>
              </a:rPr>
              <a:t>, Prey)</a:t>
            </a:r>
          </a:p>
        </p:txBody>
      </p:sp>
      <p:sp>
        <p:nvSpPr>
          <p:cNvPr id="7" name="Diamond 6"/>
          <p:cNvSpPr/>
          <p:nvPr/>
        </p:nvSpPr>
        <p:spPr>
          <a:xfrm>
            <a:off x="6271549" y="1008231"/>
            <a:ext cx="1371600" cy="891540"/>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solidFill>
              </a:rPr>
              <a:t>Prey</a:t>
            </a:r>
          </a:p>
          <a:p>
            <a:pPr algn="ctr"/>
            <a:r>
              <a:rPr lang="en-US" sz="1350" b="1" dirty="0">
                <a:solidFill>
                  <a:schemeClr val="tx1"/>
                </a:solidFill>
              </a:rPr>
              <a:t>Seek</a:t>
            </a:r>
          </a:p>
          <a:p>
            <a:pPr algn="ctr"/>
            <a:r>
              <a:rPr lang="en-US" sz="1350" b="1" dirty="0">
                <a:solidFill>
                  <a:schemeClr val="tx1"/>
                </a:solidFill>
              </a:rPr>
              <a:t>Food</a:t>
            </a:r>
          </a:p>
        </p:txBody>
      </p:sp>
      <p:sp>
        <p:nvSpPr>
          <p:cNvPr id="8" name="Diamond 7"/>
          <p:cNvSpPr/>
          <p:nvPr/>
        </p:nvSpPr>
        <p:spPr>
          <a:xfrm>
            <a:off x="6015304" y="2309204"/>
            <a:ext cx="1371600" cy="891540"/>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err="1">
                <a:solidFill>
                  <a:schemeClr val="tx1"/>
                </a:solidFill>
              </a:rPr>
              <a:t>Pred</a:t>
            </a:r>
            <a:endParaRPr lang="en-US" sz="1350" b="1" dirty="0">
              <a:solidFill>
                <a:schemeClr val="tx1"/>
              </a:solidFill>
            </a:endParaRPr>
          </a:p>
          <a:p>
            <a:pPr algn="ctr"/>
            <a:r>
              <a:rPr lang="en-US" sz="1350" b="1" dirty="0">
                <a:solidFill>
                  <a:schemeClr val="tx1"/>
                </a:solidFill>
              </a:rPr>
              <a:t>Seek</a:t>
            </a:r>
          </a:p>
          <a:p>
            <a:pPr algn="ctr"/>
            <a:r>
              <a:rPr lang="en-US" sz="1350" b="1" dirty="0">
                <a:solidFill>
                  <a:schemeClr val="tx1"/>
                </a:solidFill>
              </a:rPr>
              <a:t>Prey</a:t>
            </a:r>
          </a:p>
        </p:txBody>
      </p:sp>
      <p:sp>
        <p:nvSpPr>
          <p:cNvPr id="9" name="Oval 8"/>
          <p:cNvSpPr/>
          <p:nvPr/>
        </p:nvSpPr>
        <p:spPr>
          <a:xfrm>
            <a:off x="7551947" y="3068939"/>
            <a:ext cx="1143000" cy="514350"/>
          </a:xfrm>
          <a:prstGeom prst="ellipse">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solidFill>
              </a:rPr>
              <a:t>Prey</a:t>
            </a:r>
          </a:p>
          <a:p>
            <a:pPr algn="ctr"/>
            <a:r>
              <a:rPr lang="en-US" sz="1350" b="1" dirty="0">
                <a:solidFill>
                  <a:schemeClr val="tx1"/>
                </a:solidFill>
              </a:rPr>
              <a:t>Eaten</a:t>
            </a:r>
          </a:p>
        </p:txBody>
      </p:sp>
      <p:sp>
        <p:nvSpPr>
          <p:cNvPr id="10" name="Oval 9"/>
          <p:cNvSpPr/>
          <p:nvPr/>
        </p:nvSpPr>
        <p:spPr>
          <a:xfrm>
            <a:off x="6871866" y="3610304"/>
            <a:ext cx="1143000" cy="514350"/>
          </a:xfrm>
          <a:prstGeom prst="ellipse">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solidFill>
              </a:rPr>
              <a:t>Prey</a:t>
            </a:r>
          </a:p>
          <a:p>
            <a:pPr algn="ctr"/>
            <a:r>
              <a:rPr lang="en-US" sz="1350" b="1" dirty="0">
                <a:solidFill>
                  <a:schemeClr val="tx1"/>
                </a:solidFill>
              </a:rPr>
              <a:t>Age</a:t>
            </a:r>
          </a:p>
        </p:txBody>
      </p:sp>
      <p:sp>
        <p:nvSpPr>
          <p:cNvPr id="11" name="Oval 10"/>
          <p:cNvSpPr/>
          <p:nvPr/>
        </p:nvSpPr>
        <p:spPr>
          <a:xfrm>
            <a:off x="6098374" y="4121527"/>
            <a:ext cx="1143000" cy="514350"/>
          </a:xfrm>
          <a:prstGeom prst="ellipse">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solidFill>
              </a:rPr>
              <a:t>Prey</a:t>
            </a:r>
          </a:p>
          <a:p>
            <a:pPr algn="ctr"/>
            <a:r>
              <a:rPr lang="en-US" sz="1350" b="1" dirty="0">
                <a:solidFill>
                  <a:schemeClr val="tx1"/>
                </a:solidFill>
              </a:rPr>
              <a:t>Starve</a:t>
            </a:r>
          </a:p>
        </p:txBody>
      </p:sp>
      <p:sp>
        <p:nvSpPr>
          <p:cNvPr id="12" name="Rectangle 11"/>
          <p:cNvSpPr/>
          <p:nvPr/>
        </p:nvSpPr>
        <p:spPr>
          <a:xfrm>
            <a:off x="2297776" y="1104874"/>
            <a:ext cx="1280160" cy="5143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solidFill>
              </a:rPr>
              <a:t>Evaluate</a:t>
            </a:r>
          </a:p>
          <a:p>
            <a:pPr algn="ctr"/>
            <a:r>
              <a:rPr lang="en-US" sz="1350" b="1" dirty="0">
                <a:solidFill>
                  <a:schemeClr val="tx1"/>
                </a:solidFill>
              </a:rPr>
              <a:t>Algorithms</a:t>
            </a:r>
          </a:p>
        </p:txBody>
      </p:sp>
      <p:cxnSp>
        <p:nvCxnSpPr>
          <p:cNvPr id="115" name="Straight Arrow Connector 114"/>
          <p:cNvCxnSpPr>
            <a:stCxn id="4" idx="3"/>
            <a:endCxn id="12" idx="1"/>
          </p:cNvCxnSpPr>
          <p:nvPr/>
        </p:nvCxnSpPr>
        <p:spPr>
          <a:xfrm>
            <a:off x="1784928" y="1347359"/>
            <a:ext cx="512849" cy="146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a:stCxn id="8" idx="3"/>
            <a:endCxn id="9" idx="0"/>
          </p:cNvCxnSpPr>
          <p:nvPr/>
        </p:nvCxnSpPr>
        <p:spPr>
          <a:xfrm>
            <a:off x="7386905" y="2754974"/>
            <a:ext cx="736543" cy="3139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9" name="Oval 138"/>
          <p:cNvSpPr/>
          <p:nvPr/>
        </p:nvSpPr>
        <p:spPr>
          <a:xfrm>
            <a:off x="5229000" y="4615259"/>
            <a:ext cx="1143000" cy="514350"/>
          </a:xfrm>
          <a:prstGeom prst="ellipse">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err="1">
                <a:solidFill>
                  <a:schemeClr val="tx1"/>
                </a:solidFill>
              </a:rPr>
              <a:t>Pred</a:t>
            </a:r>
            <a:endParaRPr lang="en-US" sz="1350" b="1" dirty="0">
              <a:solidFill>
                <a:schemeClr val="tx1"/>
              </a:solidFill>
            </a:endParaRPr>
          </a:p>
          <a:p>
            <a:pPr algn="ctr"/>
            <a:r>
              <a:rPr lang="en-US" sz="1350" b="1" dirty="0">
                <a:solidFill>
                  <a:schemeClr val="tx1"/>
                </a:solidFill>
              </a:rPr>
              <a:t>Age</a:t>
            </a:r>
          </a:p>
        </p:txBody>
      </p:sp>
      <p:sp>
        <p:nvSpPr>
          <p:cNvPr id="140" name="Oval 139"/>
          <p:cNvSpPr/>
          <p:nvPr/>
        </p:nvSpPr>
        <p:spPr>
          <a:xfrm>
            <a:off x="4176055" y="5017040"/>
            <a:ext cx="1143000" cy="514350"/>
          </a:xfrm>
          <a:prstGeom prst="ellipse">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err="1">
                <a:solidFill>
                  <a:schemeClr val="tx1"/>
                </a:solidFill>
              </a:rPr>
              <a:t>Pred</a:t>
            </a:r>
            <a:endParaRPr lang="en-US" sz="1350" b="1" dirty="0">
              <a:solidFill>
                <a:schemeClr val="tx1"/>
              </a:solidFill>
            </a:endParaRPr>
          </a:p>
          <a:p>
            <a:pPr algn="ctr"/>
            <a:r>
              <a:rPr lang="en-US" sz="1350" b="1" dirty="0">
                <a:solidFill>
                  <a:schemeClr val="tx1"/>
                </a:solidFill>
              </a:rPr>
              <a:t>Starve</a:t>
            </a:r>
          </a:p>
        </p:txBody>
      </p:sp>
      <p:cxnSp>
        <p:nvCxnSpPr>
          <p:cNvPr id="146" name="Straight Arrow Connector 145"/>
          <p:cNvCxnSpPr>
            <a:stCxn id="8" idx="2"/>
            <a:endCxn id="10" idx="0"/>
          </p:cNvCxnSpPr>
          <p:nvPr/>
        </p:nvCxnSpPr>
        <p:spPr>
          <a:xfrm>
            <a:off x="6701104" y="3200744"/>
            <a:ext cx="742262" cy="4095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a:stCxn id="8" idx="2"/>
            <a:endCxn id="11" idx="0"/>
          </p:cNvCxnSpPr>
          <p:nvPr/>
        </p:nvCxnSpPr>
        <p:spPr>
          <a:xfrm flipH="1">
            <a:off x="6669874" y="3200744"/>
            <a:ext cx="31230" cy="920783"/>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a:stCxn id="8" idx="2"/>
            <a:endCxn id="139" idx="0"/>
          </p:cNvCxnSpPr>
          <p:nvPr/>
        </p:nvCxnSpPr>
        <p:spPr>
          <a:xfrm flipH="1">
            <a:off x="5800500" y="3200744"/>
            <a:ext cx="900604" cy="1414515"/>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8" idx="2"/>
            <a:endCxn id="140" idx="0"/>
          </p:cNvCxnSpPr>
          <p:nvPr/>
        </p:nvCxnSpPr>
        <p:spPr>
          <a:xfrm flipH="1">
            <a:off x="4747556" y="3200744"/>
            <a:ext cx="1953549" cy="18162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9" name="Diamond 158"/>
          <p:cNvSpPr/>
          <p:nvPr/>
        </p:nvSpPr>
        <p:spPr>
          <a:xfrm>
            <a:off x="2491567" y="3091102"/>
            <a:ext cx="2514600" cy="857250"/>
          </a:xfrm>
          <a:prstGeom prst="diamond">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err="1">
                <a:solidFill>
                  <a:schemeClr val="tx1"/>
                </a:solidFill>
              </a:rPr>
              <a:t>Algos</a:t>
            </a:r>
            <a:endParaRPr lang="en-US" sz="1350" b="1" dirty="0">
              <a:solidFill>
                <a:schemeClr val="tx1"/>
              </a:solidFill>
            </a:endParaRPr>
          </a:p>
          <a:p>
            <a:pPr algn="ctr"/>
            <a:r>
              <a:rPr lang="en-US" sz="1350" b="1" dirty="0">
                <a:solidFill>
                  <a:schemeClr val="tx1"/>
                </a:solidFill>
              </a:rPr>
              <a:t>Reproduce</a:t>
            </a:r>
          </a:p>
        </p:txBody>
      </p:sp>
      <p:cxnSp>
        <p:nvCxnSpPr>
          <p:cNvPr id="161" name="Straight Arrow Connector 160"/>
          <p:cNvCxnSpPr>
            <a:stCxn id="8" idx="2"/>
            <a:endCxn id="159" idx="3"/>
          </p:cNvCxnSpPr>
          <p:nvPr/>
        </p:nvCxnSpPr>
        <p:spPr>
          <a:xfrm flipH="1">
            <a:off x="5006168" y="3200744"/>
            <a:ext cx="1694937" cy="3189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a:stCxn id="159" idx="0"/>
            <a:endCxn id="12" idx="2"/>
          </p:cNvCxnSpPr>
          <p:nvPr/>
        </p:nvCxnSpPr>
        <p:spPr>
          <a:xfrm flipH="1" flipV="1">
            <a:off x="2937857" y="1619224"/>
            <a:ext cx="811011" cy="14718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4215188" y="1324824"/>
            <a:ext cx="1411085" cy="5143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solidFill>
              </a:rPr>
              <a:t>Update</a:t>
            </a:r>
          </a:p>
          <a:p>
            <a:pPr algn="ctr"/>
            <a:r>
              <a:rPr lang="en-US" sz="1350" b="1" dirty="0">
                <a:solidFill>
                  <a:schemeClr val="tx1"/>
                </a:solidFill>
              </a:rPr>
              <a:t>Top 100</a:t>
            </a:r>
          </a:p>
        </p:txBody>
      </p:sp>
      <p:cxnSp>
        <p:nvCxnSpPr>
          <p:cNvPr id="170" name="Straight Arrow Connector 169"/>
          <p:cNvCxnSpPr>
            <a:stCxn id="12" idx="3"/>
            <a:endCxn id="168" idx="1"/>
          </p:cNvCxnSpPr>
          <p:nvPr/>
        </p:nvCxnSpPr>
        <p:spPr>
          <a:xfrm>
            <a:off x="3577937" y="1362050"/>
            <a:ext cx="637251" cy="2199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a:stCxn id="168" idx="3"/>
            <a:endCxn id="7" idx="1"/>
          </p:cNvCxnSpPr>
          <p:nvPr/>
        </p:nvCxnSpPr>
        <p:spPr>
          <a:xfrm flipV="1">
            <a:off x="5626273" y="1454001"/>
            <a:ext cx="645277" cy="1279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a:stCxn id="7" idx="2"/>
            <a:endCxn id="8" idx="0"/>
          </p:cNvCxnSpPr>
          <p:nvPr/>
        </p:nvCxnSpPr>
        <p:spPr>
          <a:xfrm flipH="1">
            <a:off x="6701105" y="1899772"/>
            <a:ext cx="256245" cy="4094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6238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ure3.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9700" y="1047750"/>
            <a:ext cx="6322314" cy="4748022"/>
          </a:xfrm>
          <a:prstGeom prst="rect">
            <a:avLst/>
          </a:prstGeom>
        </p:spPr>
      </p:pic>
    </p:spTree>
    <p:extLst>
      <p:ext uri="{BB962C8B-B14F-4D97-AF65-F5344CB8AC3E}">
        <p14:creationId xmlns:p14="http://schemas.microsoft.com/office/powerpoint/2010/main" val="845165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igur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9075246" cy="6858000"/>
          </a:xfrm>
          <a:prstGeom prst="rect">
            <a:avLst/>
          </a:prstGeom>
        </p:spPr>
      </p:pic>
      <p:sp>
        <p:nvSpPr>
          <p:cNvPr id="5" name="Title 1"/>
          <p:cNvSpPr txBox="1">
            <a:spLocks/>
          </p:cNvSpPr>
          <p:nvPr/>
        </p:nvSpPr>
        <p:spPr>
          <a:xfrm>
            <a:off x="0" y="2370638"/>
            <a:ext cx="9144000" cy="55033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a:solidFill>
                  <a:srgbClr val="000090"/>
                </a:solidFill>
                <a:latin typeface="Cooper Black"/>
                <a:cs typeface="Cooper Black"/>
              </a:rPr>
              <a:t>    Cycles as with the </a:t>
            </a:r>
          </a:p>
          <a:p>
            <a:pPr algn="r"/>
            <a:r>
              <a:rPr lang="en-US" sz="1800" dirty="0" err="1">
                <a:solidFill>
                  <a:srgbClr val="000090"/>
                </a:solidFill>
                <a:latin typeface="Cooper Black"/>
                <a:cs typeface="Cooper Black"/>
              </a:rPr>
              <a:t>Lotka-Volterra</a:t>
            </a:r>
            <a:r>
              <a:rPr lang="en-US" sz="1800" dirty="0">
                <a:solidFill>
                  <a:srgbClr val="000090"/>
                </a:solidFill>
                <a:latin typeface="Cooper Black"/>
                <a:cs typeface="Cooper Black"/>
              </a:rPr>
              <a:t> </a:t>
            </a:r>
          </a:p>
          <a:p>
            <a:pPr algn="r"/>
            <a:r>
              <a:rPr lang="en-US" sz="1800" dirty="0">
                <a:solidFill>
                  <a:srgbClr val="000090"/>
                </a:solidFill>
                <a:latin typeface="Cooper Black"/>
                <a:cs typeface="Cooper Black"/>
              </a:rPr>
              <a:t>equations </a:t>
            </a:r>
            <a:r>
              <a:rPr lang="is-IS" sz="1800" dirty="0">
                <a:solidFill>
                  <a:srgbClr val="000090"/>
                </a:solidFill>
                <a:latin typeface="Cooper Black"/>
                <a:cs typeface="Cooper Black"/>
              </a:rPr>
              <a:t>…</a:t>
            </a:r>
            <a:endParaRPr lang="en-US" sz="1800" dirty="0">
              <a:solidFill>
                <a:srgbClr val="000090"/>
              </a:solidFill>
              <a:latin typeface="Cooper Black"/>
              <a:cs typeface="Cooper Black"/>
            </a:endParaRPr>
          </a:p>
        </p:txBody>
      </p:sp>
    </p:spTree>
    <p:extLst>
      <p:ext uri="{BB962C8B-B14F-4D97-AF65-F5344CB8AC3E}">
        <p14:creationId xmlns:p14="http://schemas.microsoft.com/office/powerpoint/2010/main" val="1531650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552595" y="873088"/>
            <a:ext cx="6076949" cy="906503"/>
          </a:xfrm>
        </p:spPr>
        <p:txBody>
          <a:bodyPr>
            <a:noAutofit/>
          </a:bodyPr>
          <a:lstStyle/>
          <a:p>
            <a:r>
              <a:rPr lang="en-US" sz="2700" b="1" dirty="0">
                <a:solidFill>
                  <a:srgbClr val="000090"/>
                </a:solidFill>
                <a:cs typeface="Cooper Black"/>
              </a:rPr>
              <a:t>Impact of Co-evolution</a:t>
            </a:r>
            <a:br>
              <a:rPr lang="en-US" sz="2700" b="1" dirty="0">
                <a:solidFill>
                  <a:srgbClr val="000090"/>
                </a:solidFill>
                <a:cs typeface="Cooper Black"/>
              </a:rPr>
            </a:br>
            <a:r>
              <a:rPr lang="en-US" sz="2700" b="1" dirty="0">
                <a:solidFill>
                  <a:srgbClr val="000090"/>
                </a:solidFill>
                <a:cs typeface="Cooper Black"/>
              </a:rPr>
              <a:t>(reliability)</a:t>
            </a:r>
          </a:p>
        </p:txBody>
      </p:sp>
      <p:pic>
        <p:nvPicPr>
          <p:cNvPr id="2" name="Picture 1" descr="Screen Shot 2018-05-24 at 2.21.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939" y="2108222"/>
            <a:ext cx="4800600" cy="2470145"/>
          </a:xfrm>
          <a:prstGeom prst="rect">
            <a:avLst/>
          </a:prstGeom>
        </p:spPr>
      </p:pic>
      <p:cxnSp>
        <p:nvCxnSpPr>
          <p:cNvPr id="6" name="Straight Connector 5"/>
          <p:cNvCxnSpPr/>
          <p:nvPr/>
        </p:nvCxnSpPr>
        <p:spPr>
          <a:xfrm>
            <a:off x="2387636" y="2393993"/>
            <a:ext cx="1062990" cy="63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911609" y="2531757"/>
            <a:ext cx="1062990" cy="63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527068" y="2525456"/>
            <a:ext cx="10223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2254281" y="2086726"/>
            <a:ext cx="1333498" cy="275519"/>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00" dirty="0">
                <a:solidFill>
                  <a:srgbClr val="FF0000"/>
                </a:solidFill>
                <a:latin typeface="Cooper Black"/>
                <a:cs typeface="Cooper Black"/>
              </a:rPr>
              <a:t>4.7% </a:t>
            </a:r>
          </a:p>
          <a:p>
            <a:r>
              <a:rPr lang="en-US" sz="900" dirty="0">
                <a:solidFill>
                  <a:srgbClr val="FF0000"/>
                </a:solidFill>
                <a:latin typeface="Cooper Black"/>
                <a:cs typeface="Cooper Black"/>
              </a:rPr>
              <a:t>Excessive Outliers</a:t>
            </a:r>
          </a:p>
        </p:txBody>
      </p:sp>
      <p:sp>
        <p:nvSpPr>
          <p:cNvPr id="10" name="Title 1"/>
          <p:cNvSpPr txBox="1">
            <a:spLocks/>
          </p:cNvSpPr>
          <p:nvPr/>
        </p:nvSpPr>
        <p:spPr>
          <a:xfrm>
            <a:off x="3829105" y="2224486"/>
            <a:ext cx="1240751" cy="275519"/>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00" dirty="0">
                <a:solidFill>
                  <a:srgbClr val="FF0000"/>
                </a:solidFill>
                <a:latin typeface="Cooper Black"/>
                <a:cs typeface="Cooper Black"/>
              </a:rPr>
              <a:t>2.2% </a:t>
            </a:r>
          </a:p>
          <a:p>
            <a:r>
              <a:rPr lang="en-US" sz="900" dirty="0">
                <a:solidFill>
                  <a:srgbClr val="FF0000"/>
                </a:solidFill>
                <a:latin typeface="Cooper Black"/>
                <a:cs typeface="Cooper Black"/>
              </a:rPr>
              <a:t>Excessive Outliers</a:t>
            </a:r>
          </a:p>
        </p:txBody>
      </p:sp>
      <p:sp>
        <p:nvSpPr>
          <p:cNvPr id="11" name="Title 1"/>
          <p:cNvSpPr txBox="1">
            <a:spLocks/>
          </p:cNvSpPr>
          <p:nvPr/>
        </p:nvSpPr>
        <p:spPr>
          <a:xfrm>
            <a:off x="5409018" y="2224486"/>
            <a:ext cx="1240751" cy="275519"/>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00" dirty="0">
                <a:solidFill>
                  <a:srgbClr val="FF0000"/>
                </a:solidFill>
                <a:latin typeface="Cooper Black"/>
                <a:cs typeface="Cooper Black"/>
              </a:rPr>
              <a:t>21.0% </a:t>
            </a:r>
          </a:p>
          <a:p>
            <a:r>
              <a:rPr lang="en-US" sz="900" dirty="0">
                <a:solidFill>
                  <a:srgbClr val="FF0000"/>
                </a:solidFill>
                <a:latin typeface="Cooper Black"/>
                <a:cs typeface="Cooper Black"/>
              </a:rPr>
              <a:t>Excessive Outliers</a:t>
            </a:r>
          </a:p>
        </p:txBody>
      </p:sp>
      <p:cxnSp>
        <p:nvCxnSpPr>
          <p:cNvPr id="13" name="Straight Connector 12"/>
          <p:cNvCxnSpPr/>
          <p:nvPr/>
        </p:nvCxnSpPr>
        <p:spPr>
          <a:xfrm>
            <a:off x="3882443" y="2108218"/>
            <a:ext cx="0" cy="24688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387367" y="2108218"/>
            <a:ext cx="0" cy="24688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841250" y="1811342"/>
            <a:ext cx="435638" cy="5001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72131" y="4717065"/>
            <a:ext cx="4123711" cy="1408078"/>
          </a:xfrm>
          <a:prstGeom prst="rect">
            <a:avLst/>
          </a:prstGeom>
          <a:noFill/>
        </p:spPr>
        <p:txBody>
          <a:bodyPr wrap="square" rtlCol="0">
            <a:spAutoFit/>
          </a:bodyPr>
          <a:lstStyle/>
          <a:p>
            <a:r>
              <a:rPr lang="en-US" sz="1350" dirty="0"/>
              <a:t>• </a:t>
            </a:r>
            <a:r>
              <a:rPr lang="en-US" sz="1200" b="1" dirty="0"/>
              <a:t>Deterministic 72h T forecasts</a:t>
            </a:r>
          </a:p>
          <a:p>
            <a:r>
              <a:rPr lang="en-US" sz="1200" b="1" dirty="0"/>
              <a:t>	</a:t>
            </a:r>
            <a:r>
              <a:rPr lang="en-US" sz="1200" dirty="0"/>
              <a:t>Improves RMSE to 2.95°F </a:t>
            </a:r>
          </a:p>
          <a:p>
            <a:r>
              <a:rPr lang="en-US" sz="1200" dirty="0"/>
              <a:t>	- over standard EP by 3.0% (averaged by grid)</a:t>
            </a:r>
          </a:p>
          <a:p>
            <a:r>
              <a:rPr lang="en-US" sz="1200" dirty="0"/>
              <a:t>                   	- over RFv2 by 11.4% (averaged by grid)</a:t>
            </a:r>
          </a:p>
          <a:p>
            <a:endParaRPr lang="en-US" sz="1200" dirty="0"/>
          </a:p>
          <a:p>
            <a:endParaRPr lang="en-US" sz="1200" dirty="0"/>
          </a:p>
          <a:p>
            <a:endParaRPr lang="en-US" sz="1200" dirty="0"/>
          </a:p>
        </p:txBody>
      </p:sp>
      <p:sp>
        <p:nvSpPr>
          <p:cNvPr id="19" name="TextBox 18"/>
          <p:cNvSpPr txBox="1"/>
          <p:nvPr/>
        </p:nvSpPr>
        <p:spPr>
          <a:xfrm>
            <a:off x="5251321" y="4678967"/>
            <a:ext cx="3275737" cy="1408078"/>
          </a:xfrm>
          <a:prstGeom prst="rect">
            <a:avLst/>
          </a:prstGeom>
          <a:noFill/>
        </p:spPr>
        <p:txBody>
          <a:bodyPr wrap="square" rtlCol="0">
            <a:spAutoFit/>
          </a:bodyPr>
          <a:lstStyle/>
          <a:p>
            <a:r>
              <a:rPr lang="en-US" sz="1350" dirty="0"/>
              <a:t>• </a:t>
            </a:r>
            <a:r>
              <a:rPr lang="en-US" sz="1200" b="1" dirty="0"/>
              <a:t>Probabilistic 72h T forecasts</a:t>
            </a:r>
          </a:p>
          <a:p>
            <a:r>
              <a:rPr lang="en-US" sz="1200" dirty="0"/>
              <a:t>	Improves Ranked Probability Score</a:t>
            </a:r>
          </a:p>
          <a:p>
            <a:r>
              <a:rPr lang="en-US" sz="1200" dirty="0"/>
              <a:t>	- over standard EP by 3.6% </a:t>
            </a:r>
          </a:p>
          <a:p>
            <a:r>
              <a:rPr lang="en-US" sz="1200" dirty="0"/>
              <a:t>	- over RFv2 by 6.4 %</a:t>
            </a:r>
          </a:p>
          <a:p>
            <a:endParaRPr lang="en-US" sz="1200" dirty="0"/>
          </a:p>
          <a:p>
            <a:endParaRPr lang="en-US" sz="1200" dirty="0"/>
          </a:p>
          <a:p>
            <a:endParaRPr lang="en-US" sz="1200" dirty="0"/>
          </a:p>
        </p:txBody>
      </p:sp>
    </p:spTree>
    <p:extLst>
      <p:ext uri="{BB962C8B-B14F-4D97-AF65-F5344CB8AC3E}">
        <p14:creationId xmlns:p14="http://schemas.microsoft.com/office/powerpoint/2010/main" val="2408132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019-03-01 at 12.16.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9144000" cy="6018193"/>
          </a:xfrm>
          <a:prstGeom prst="rect">
            <a:avLst/>
          </a:prstGeom>
        </p:spPr>
      </p:pic>
    </p:spTree>
    <p:extLst>
      <p:ext uri="{BB962C8B-B14F-4D97-AF65-F5344CB8AC3E}">
        <p14:creationId xmlns:p14="http://schemas.microsoft.com/office/powerpoint/2010/main" val="2029043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ECB4544-3412-1245-9ECE-D995264B6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42" y="1954529"/>
            <a:ext cx="2841172" cy="3429000"/>
          </a:xfrm>
          <a:prstGeom prst="rect">
            <a:avLst/>
          </a:prstGeom>
        </p:spPr>
      </p:pic>
      <p:sp>
        <p:nvSpPr>
          <p:cNvPr id="6" name="Rectangle 2">
            <a:extLst>
              <a:ext uri="{FF2B5EF4-FFF2-40B4-BE49-F238E27FC236}">
                <a16:creationId xmlns:a16="http://schemas.microsoft.com/office/drawing/2014/main" id="{467FEB3A-9D13-9C4E-8D74-B7F36796A3C1}"/>
              </a:ext>
            </a:extLst>
          </p:cNvPr>
          <p:cNvSpPr>
            <a:spLocks noGrp="1" noChangeArrowheads="1"/>
          </p:cNvSpPr>
          <p:nvPr>
            <p:ph type="title"/>
          </p:nvPr>
        </p:nvSpPr>
        <p:spPr>
          <a:xfrm>
            <a:off x="91349" y="724267"/>
            <a:ext cx="5971826" cy="833510"/>
          </a:xfrm>
        </p:spPr>
        <p:txBody>
          <a:bodyPr>
            <a:normAutofit fontScale="90000"/>
          </a:bodyPr>
          <a:lstStyle/>
          <a:p>
            <a:pPr algn="r"/>
            <a:r>
              <a:rPr lang="en-US" sz="2700" dirty="0">
                <a:solidFill>
                  <a:srgbClr val="FFC000"/>
                </a:solidFill>
                <a:latin typeface="Arial Black" charset="0"/>
                <a:ea typeface="ＭＳ Ｐゴシック" charset="0"/>
                <a:cs typeface="ＭＳ Ｐゴシック" charset="0"/>
              </a:rPr>
              <a:t>Adaptive Agent-based ANN model</a:t>
            </a:r>
          </a:p>
        </p:txBody>
      </p:sp>
      <p:pic>
        <p:nvPicPr>
          <p:cNvPr id="10" name="Picture 9" descr="Chart, bar chart&#10;&#10;Description automatically generated">
            <a:extLst>
              <a:ext uri="{FF2B5EF4-FFF2-40B4-BE49-F238E27FC236}">
                <a16:creationId xmlns:a16="http://schemas.microsoft.com/office/drawing/2014/main" id="{0C882B01-3F00-3741-897B-383B98127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238" y="1520567"/>
            <a:ext cx="6423413" cy="4114800"/>
          </a:xfrm>
          <a:prstGeom prst="rect">
            <a:avLst/>
          </a:prstGeom>
        </p:spPr>
      </p:pic>
    </p:spTree>
    <p:extLst>
      <p:ext uri="{BB962C8B-B14F-4D97-AF65-F5344CB8AC3E}">
        <p14:creationId xmlns:p14="http://schemas.microsoft.com/office/powerpoint/2010/main" val="112296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B909D-2CC0-4B11-97DE-81A9641BB3E6}"/>
              </a:ext>
            </a:extLst>
          </p:cNvPr>
          <p:cNvSpPr>
            <a:spLocks noGrp="1"/>
          </p:cNvSpPr>
          <p:nvPr>
            <p:ph type="title"/>
          </p:nvPr>
        </p:nvSpPr>
        <p:spPr>
          <a:xfrm>
            <a:off x="398895" y="2500572"/>
            <a:ext cx="2402610" cy="3385542"/>
          </a:xfrm>
        </p:spPr>
        <p:txBody>
          <a:bodyPr/>
          <a:lstStyle/>
          <a:p>
            <a:r>
              <a:rPr lang="en-US" dirty="0"/>
              <a:t>Coupled Human and Natural Systems</a:t>
            </a:r>
          </a:p>
        </p:txBody>
      </p:sp>
      <p:sp>
        <p:nvSpPr>
          <p:cNvPr id="5" name="Content Placeholder 4">
            <a:extLst>
              <a:ext uri="{FF2B5EF4-FFF2-40B4-BE49-F238E27FC236}">
                <a16:creationId xmlns:a16="http://schemas.microsoft.com/office/drawing/2014/main" id="{EC8FD7D5-04E1-55CF-608C-93280453FE03}"/>
              </a:ext>
            </a:extLst>
          </p:cNvPr>
          <p:cNvSpPr>
            <a:spLocks noGrp="1"/>
          </p:cNvSpPr>
          <p:nvPr>
            <p:ph idx="1"/>
          </p:nvPr>
        </p:nvSpPr>
        <p:spPr/>
        <p:txBody>
          <a:bodyPr/>
          <a:lstStyle/>
          <a:p>
            <a:endParaRPr lang="en-US"/>
          </a:p>
        </p:txBody>
      </p:sp>
      <p:pic>
        <p:nvPicPr>
          <p:cNvPr id="2" name="Picture 1" descr="Diagram&#10;&#10;Description automatically generated">
            <a:extLst>
              <a:ext uri="{FF2B5EF4-FFF2-40B4-BE49-F238E27FC236}">
                <a16:creationId xmlns:a16="http://schemas.microsoft.com/office/drawing/2014/main" id="{95FAD01C-88F7-7DB0-77BA-B51DC07AB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786" y="872273"/>
            <a:ext cx="5741894" cy="5143500"/>
          </a:xfrm>
          <a:prstGeom prst="rect">
            <a:avLst/>
          </a:prstGeom>
        </p:spPr>
      </p:pic>
    </p:spTree>
    <p:extLst>
      <p:ext uri="{BB962C8B-B14F-4D97-AF65-F5344CB8AC3E}">
        <p14:creationId xmlns:p14="http://schemas.microsoft.com/office/powerpoint/2010/main" val="373984730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435425"/>
            <a:ext cx="9144000" cy="4826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3200" b="1" dirty="0">
                <a:solidFill>
                  <a:srgbClr val="FFC000"/>
                </a:solidFill>
              </a:rPr>
              <a:t>Data Science = mapping inputs to outputs</a:t>
            </a:r>
          </a:p>
          <a:p>
            <a:pPr algn="l"/>
            <a:r>
              <a:rPr lang="en-US" sz="1400" dirty="0">
                <a:highlight>
                  <a:srgbClr val="FFFF00"/>
                </a:highlight>
              </a:rPr>
              <a:t>		</a:t>
            </a:r>
            <a:endParaRPr lang="en-US" sz="1200" dirty="0">
              <a:highlight>
                <a:srgbClr val="FFFF00"/>
              </a:highlight>
            </a:endParaRPr>
          </a:p>
        </p:txBody>
      </p:sp>
      <p:graphicFrame>
        <p:nvGraphicFramePr>
          <p:cNvPr id="2" name="Diagram 1"/>
          <p:cNvGraphicFramePr/>
          <p:nvPr>
            <p:extLst>
              <p:ext uri="{D42A27DB-BD31-4B8C-83A1-F6EECF244321}">
                <p14:modId xmlns:p14="http://schemas.microsoft.com/office/powerpoint/2010/main" val="3326727003"/>
              </p:ext>
            </p:extLst>
          </p:nvPr>
        </p:nvGraphicFramePr>
        <p:xfrm>
          <a:off x="1523999" y="1286929"/>
          <a:ext cx="6282267" cy="4292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781805" y="4495810"/>
            <a:ext cx="1691640" cy="1143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Output</a:t>
            </a:r>
          </a:p>
        </p:txBody>
      </p:sp>
      <p:sp>
        <p:nvSpPr>
          <p:cNvPr id="4" name="Right Arrow 3"/>
          <p:cNvSpPr/>
          <p:nvPr/>
        </p:nvSpPr>
        <p:spPr>
          <a:xfrm rot="900000">
            <a:off x="5672677" y="4648204"/>
            <a:ext cx="1058333" cy="364066"/>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3733798" y="3670308"/>
            <a:ext cx="1888067" cy="188382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Model</a:t>
            </a:r>
          </a:p>
        </p:txBody>
      </p:sp>
      <p:sp>
        <p:nvSpPr>
          <p:cNvPr id="6" name="Rectangle 5"/>
          <p:cNvSpPr/>
          <p:nvPr/>
        </p:nvSpPr>
        <p:spPr>
          <a:xfrm>
            <a:off x="33867" y="4592261"/>
            <a:ext cx="4572000" cy="1969770"/>
          </a:xfrm>
          <a:prstGeom prst="rect">
            <a:avLst/>
          </a:prstGeom>
        </p:spPr>
        <p:txBody>
          <a:bodyPr>
            <a:spAutoFit/>
          </a:bodyPr>
          <a:lstStyle/>
          <a:p>
            <a:r>
              <a:rPr lang="en-US" dirty="0">
                <a:solidFill>
                  <a:srgbClr val="FFC000"/>
                </a:solidFill>
              </a:rPr>
              <a:t>Multiple linear regression (MLR)</a:t>
            </a:r>
          </a:p>
          <a:p>
            <a:r>
              <a:rPr lang="en-US" dirty="0">
                <a:solidFill>
                  <a:srgbClr val="FFC000"/>
                </a:solidFill>
              </a:rPr>
              <a:t>Multiple logistic regression (</a:t>
            </a:r>
            <a:r>
              <a:rPr lang="en-US" dirty="0" err="1">
                <a:solidFill>
                  <a:srgbClr val="FFC000"/>
                </a:solidFill>
              </a:rPr>
              <a:t>MLoR</a:t>
            </a:r>
            <a:r>
              <a:rPr lang="en-US" dirty="0">
                <a:solidFill>
                  <a:srgbClr val="FFC000"/>
                </a:solidFill>
              </a:rPr>
              <a:t>)</a:t>
            </a:r>
          </a:p>
          <a:p>
            <a:r>
              <a:rPr lang="en-US" dirty="0">
                <a:solidFill>
                  <a:srgbClr val="FFC000"/>
                </a:solidFill>
              </a:rPr>
              <a:t>Decision trees, random forests</a:t>
            </a:r>
          </a:p>
          <a:p>
            <a:r>
              <a:rPr lang="en-US" dirty="0">
                <a:solidFill>
                  <a:srgbClr val="FFC000"/>
                </a:solidFill>
              </a:rPr>
              <a:t>Neural Networks (hidden layer MLPs)</a:t>
            </a:r>
          </a:p>
          <a:p>
            <a:r>
              <a:rPr lang="en-US" dirty="0">
                <a:solidFill>
                  <a:srgbClr val="FFC000"/>
                </a:solidFill>
              </a:rPr>
              <a:t>Agent-based modeling (ABM)</a:t>
            </a:r>
          </a:p>
          <a:p>
            <a:r>
              <a:rPr lang="en-US" dirty="0">
                <a:solidFill>
                  <a:srgbClr val="FFC000"/>
                </a:solidFill>
              </a:rPr>
              <a:t>CNNs (Deep Learning)</a:t>
            </a:r>
          </a:p>
          <a:p>
            <a:r>
              <a:rPr lang="en-US" sz="1400" dirty="0">
                <a:solidFill>
                  <a:prstClr val="black"/>
                </a:solidFill>
              </a:rPr>
              <a:t>		</a:t>
            </a:r>
          </a:p>
        </p:txBody>
      </p:sp>
      <p:sp>
        <p:nvSpPr>
          <p:cNvPr id="8" name="Title 1">
            <a:extLst>
              <a:ext uri="{FF2B5EF4-FFF2-40B4-BE49-F238E27FC236}">
                <a16:creationId xmlns:a16="http://schemas.microsoft.com/office/drawing/2014/main" id="{D0152B51-443A-B14F-860B-3C5709D84E1D}"/>
              </a:ext>
            </a:extLst>
          </p:cNvPr>
          <p:cNvSpPr txBox="1">
            <a:spLocks/>
          </p:cNvSpPr>
          <p:nvPr/>
        </p:nvSpPr>
        <p:spPr>
          <a:xfrm>
            <a:off x="5598289" y="1909358"/>
            <a:ext cx="603554" cy="8623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t>•••		</a:t>
            </a:r>
            <a:endParaRPr lang="en-US" sz="1200" dirty="0"/>
          </a:p>
        </p:txBody>
      </p:sp>
    </p:spTree>
    <p:extLst>
      <p:ext uri="{BB962C8B-B14F-4D97-AF65-F5344CB8AC3E}">
        <p14:creationId xmlns:p14="http://schemas.microsoft.com/office/powerpoint/2010/main" val="2458776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E2A"/>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9C97F61-0518-4A73-B759-0577B315775D}"/>
              </a:ext>
            </a:extLst>
          </p:cNvPr>
          <p:cNvSpPr txBox="1">
            <a:spLocks/>
          </p:cNvSpPr>
          <p:nvPr/>
        </p:nvSpPr>
        <p:spPr>
          <a:xfrm>
            <a:off x="290782" y="1454320"/>
            <a:ext cx="3573647" cy="393527"/>
          </a:xfrm>
          <a:prstGeom prst="rect">
            <a:avLst/>
          </a:prstGeom>
        </p:spPr>
        <p:txBody>
          <a:bodyPr vert="horz" lIns="68580" tIns="34290" rIns="68580" bIns="3429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FFC000"/>
                </a:solidFill>
              </a:rPr>
              <a:t>The Human System</a:t>
            </a:r>
            <a:endParaRPr lang="en-US" dirty="0"/>
          </a:p>
          <a:p>
            <a:pPr lvl="0" algn="l"/>
            <a:endParaRPr lang="en-US" sz="1350" dirty="0"/>
          </a:p>
          <a:p>
            <a:pPr lvl="0" algn="l"/>
            <a:endParaRPr lang="en-US" sz="1650" i="1" dirty="0"/>
          </a:p>
          <a:p>
            <a:pPr lvl="0" algn="l"/>
            <a:endParaRPr lang="en-US" sz="1650" i="1" dirty="0"/>
          </a:p>
        </p:txBody>
      </p:sp>
      <p:sp>
        <p:nvSpPr>
          <p:cNvPr id="3" name="Subtitle 2">
            <a:extLst>
              <a:ext uri="{FF2B5EF4-FFF2-40B4-BE49-F238E27FC236}">
                <a16:creationId xmlns:a16="http://schemas.microsoft.com/office/drawing/2014/main" id="{9AEE3532-FE39-4B61-AC06-73F926BF2908}"/>
              </a:ext>
            </a:extLst>
          </p:cNvPr>
          <p:cNvSpPr txBox="1">
            <a:spLocks/>
          </p:cNvSpPr>
          <p:nvPr/>
        </p:nvSpPr>
        <p:spPr>
          <a:xfrm>
            <a:off x="5977081" y="1162973"/>
            <a:ext cx="2876138" cy="619695"/>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US" sz="1350" b="1" dirty="0">
                <a:solidFill>
                  <a:srgbClr val="FFC000"/>
                </a:solidFill>
              </a:rPr>
              <a:t>Key Evacuation Factors</a:t>
            </a:r>
          </a:p>
          <a:p>
            <a:pPr marL="342900" indent="-342900" algn="l">
              <a:buAutoNum type="arabicPeriod"/>
            </a:pPr>
            <a:r>
              <a:rPr lang="en-US" sz="1350" dirty="0">
                <a:solidFill>
                  <a:schemeClr val="bg1"/>
                </a:solidFill>
              </a:rPr>
              <a:t>Decision-making Process </a:t>
            </a:r>
          </a:p>
          <a:p>
            <a:pPr algn="l"/>
            <a:endParaRPr lang="en-US" sz="1650" b="1" dirty="0">
              <a:solidFill>
                <a:schemeClr val="bg1"/>
              </a:solidFill>
            </a:endParaRPr>
          </a:p>
          <a:p>
            <a:pPr algn="l"/>
            <a:endParaRPr lang="en-US" sz="1650" dirty="0">
              <a:solidFill>
                <a:schemeClr val="bg1"/>
              </a:solidFill>
            </a:endParaRPr>
          </a:p>
          <a:p>
            <a:pPr lvl="0" algn="l"/>
            <a:endParaRPr lang="en-US" sz="1650" dirty="0">
              <a:solidFill>
                <a:schemeClr val="bg1"/>
              </a:solidFill>
            </a:endParaRPr>
          </a:p>
          <a:p>
            <a:pPr lvl="0" algn="l"/>
            <a:endParaRPr lang="en-US" sz="1650" i="1" dirty="0"/>
          </a:p>
          <a:p>
            <a:pPr lvl="0" algn="l"/>
            <a:endParaRPr lang="en-US" sz="1650" i="1" dirty="0"/>
          </a:p>
        </p:txBody>
      </p:sp>
      <p:sp>
        <p:nvSpPr>
          <p:cNvPr id="10" name="TextBox 9">
            <a:extLst>
              <a:ext uri="{FF2B5EF4-FFF2-40B4-BE49-F238E27FC236}">
                <a16:creationId xmlns:a16="http://schemas.microsoft.com/office/drawing/2014/main" id="{59DFB46E-3745-445B-B74D-E0D64C45BEE7}"/>
              </a:ext>
            </a:extLst>
          </p:cNvPr>
          <p:cNvSpPr txBox="1"/>
          <p:nvPr/>
        </p:nvSpPr>
        <p:spPr>
          <a:xfrm>
            <a:off x="340357" y="2924226"/>
            <a:ext cx="3823262" cy="946413"/>
          </a:xfrm>
          <a:prstGeom prst="rect">
            <a:avLst/>
          </a:prstGeom>
          <a:noFill/>
        </p:spPr>
        <p:txBody>
          <a:bodyPr wrap="square" rtlCol="0">
            <a:spAutoFit/>
          </a:bodyPr>
          <a:lstStyle/>
          <a:p>
            <a:pPr lvl="0" algn="just"/>
            <a:r>
              <a:rPr lang="en-US" sz="1500" i="1" dirty="0">
                <a:solidFill>
                  <a:srgbClr val="FFC000"/>
                </a:solidFill>
              </a:rPr>
              <a:t>1. Personal risk perception: </a:t>
            </a:r>
            <a:r>
              <a:rPr lang="en-US" sz="1350" dirty="0">
                <a:solidFill>
                  <a:schemeClr val="bg1"/>
                </a:solidFill>
              </a:rPr>
              <a:t>If one perceives serious risk to life and property, evacuation is likely. This perception results from many social, personality, and environmental factors. </a:t>
            </a:r>
          </a:p>
        </p:txBody>
      </p:sp>
      <p:sp>
        <p:nvSpPr>
          <p:cNvPr id="9" name="TextBox 8">
            <a:extLst>
              <a:ext uri="{FF2B5EF4-FFF2-40B4-BE49-F238E27FC236}">
                <a16:creationId xmlns:a16="http://schemas.microsoft.com/office/drawing/2014/main" id="{37CDA8B8-096D-4E94-B7C1-50EB7A5A49BC}"/>
              </a:ext>
            </a:extLst>
          </p:cNvPr>
          <p:cNvSpPr txBox="1"/>
          <p:nvPr/>
        </p:nvSpPr>
        <p:spPr>
          <a:xfrm>
            <a:off x="4765401" y="2924227"/>
            <a:ext cx="3823262" cy="738664"/>
          </a:xfrm>
          <a:prstGeom prst="rect">
            <a:avLst/>
          </a:prstGeom>
          <a:noFill/>
        </p:spPr>
        <p:txBody>
          <a:bodyPr wrap="square" rtlCol="0">
            <a:spAutoFit/>
          </a:bodyPr>
          <a:lstStyle/>
          <a:p>
            <a:pPr lvl="0" algn="just"/>
            <a:r>
              <a:rPr lang="en-US" sz="1500" i="1" dirty="0">
                <a:solidFill>
                  <a:srgbClr val="FFC000"/>
                </a:solidFill>
              </a:rPr>
              <a:t>4. Official warnings</a:t>
            </a:r>
            <a:r>
              <a:rPr lang="en-US" sz="1350" dirty="0">
                <a:solidFill>
                  <a:srgbClr val="FFC000"/>
                </a:solidFill>
              </a:rPr>
              <a:t>: </a:t>
            </a:r>
            <a:r>
              <a:rPr lang="en-US" sz="1350" dirty="0">
                <a:solidFill>
                  <a:schemeClr val="bg1"/>
                </a:solidFill>
              </a:rPr>
              <a:t>When told to evacuate directly by trusted officials or news media, residents often decide to evacuate.   </a:t>
            </a:r>
          </a:p>
        </p:txBody>
      </p:sp>
      <p:sp>
        <p:nvSpPr>
          <p:cNvPr id="12" name="TextBox 11">
            <a:extLst>
              <a:ext uri="{FF2B5EF4-FFF2-40B4-BE49-F238E27FC236}">
                <a16:creationId xmlns:a16="http://schemas.microsoft.com/office/drawing/2014/main" id="{A5D48F4E-F031-42A1-836F-81B2403762DB}"/>
              </a:ext>
            </a:extLst>
          </p:cNvPr>
          <p:cNvSpPr txBox="1"/>
          <p:nvPr/>
        </p:nvSpPr>
        <p:spPr>
          <a:xfrm>
            <a:off x="340357" y="3981129"/>
            <a:ext cx="3823262" cy="738664"/>
          </a:xfrm>
          <a:prstGeom prst="rect">
            <a:avLst/>
          </a:prstGeom>
          <a:noFill/>
        </p:spPr>
        <p:txBody>
          <a:bodyPr wrap="square" rtlCol="0">
            <a:spAutoFit/>
          </a:bodyPr>
          <a:lstStyle/>
          <a:p>
            <a:pPr lvl="0" algn="just"/>
            <a:r>
              <a:rPr lang="en-US" sz="1500" i="1" dirty="0">
                <a:solidFill>
                  <a:srgbClr val="FFC000"/>
                </a:solidFill>
              </a:rPr>
              <a:t>2. Storm factors</a:t>
            </a:r>
            <a:r>
              <a:rPr lang="en-US" sz="1500" dirty="0">
                <a:solidFill>
                  <a:srgbClr val="FFC000"/>
                </a:solidFill>
              </a:rPr>
              <a:t>: </a:t>
            </a:r>
            <a:r>
              <a:rPr lang="en-US" sz="1350" dirty="0">
                <a:solidFill>
                  <a:schemeClr val="bg1"/>
                </a:solidFill>
              </a:rPr>
              <a:t>If residents perceive the storm to be weak or that most of the storm is likely to miss their area, they will not evacuate. </a:t>
            </a:r>
          </a:p>
        </p:txBody>
      </p:sp>
      <p:sp>
        <p:nvSpPr>
          <p:cNvPr id="13" name="TextBox 12">
            <a:extLst>
              <a:ext uri="{FF2B5EF4-FFF2-40B4-BE49-F238E27FC236}">
                <a16:creationId xmlns:a16="http://schemas.microsoft.com/office/drawing/2014/main" id="{3E1635AB-90E9-4C35-BB09-BA5DA0B49C63}"/>
              </a:ext>
            </a:extLst>
          </p:cNvPr>
          <p:cNvSpPr txBox="1"/>
          <p:nvPr/>
        </p:nvSpPr>
        <p:spPr>
          <a:xfrm>
            <a:off x="4756494" y="3852641"/>
            <a:ext cx="3823262" cy="738664"/>
          </a:xfrm>
          <a:prstGeom prst="rect">
            <a:avLst/>
          </a:prstGeom>
          <a:noFill/>
        </p:spPr>
        <p:txBody>
          <a:bodyPr wrap="square" rtlCol="0">
            <a:spAutoFit/>
          </a:bodyPr>
          <a:lstStyle/>
          <a:p>
            <a:pPr lvl="0" algn="just"/>
            <a:r>
              <a:rPr lang="en-US" sz="1500" i="1" dirty="0">
                <a:solidFill>
                  <a:srgbClr val="FFC000"/>
                </a:solidFill>
              </a:rPr>
              <a:t>5. Mobile home residency</a:t>
            </a:r>
            <a:r>
              <a:rPr lang="en-US" sz="1500" dirty="0">
                <a:solidFill>
                  <a:srgbClr val="FFC000"/>
                </a:solidFill>
              </a:rPr>
              <a:t>: </a:t>
            </a:r>
            <a:r>
              <a:rPr lang="en-US" sz="1350" dirty="0">
                <a:solidFill>
                  <a:schemeClr val="bg1"/>
                </a:solidFill>
              </a:rPr>
              <a:t>These groups are significantly more likely to evacuate due to the vulnerability of their residence.</a:t>
            </a:r>
          </a:p>
        </p:txBody>
      </p:sp>
      <p:sp>
        <p:nvSpPr>
          <p:cNvPr id="14" name="TextBox 13">
            <a:extLst>
              <a:ext uri="{FF2B5EF4-FFF2-40B4-BE49-F238E27FC236}">
                <a16:creationId xmlns:a16="http://schemas.microsoft.com/office/drawing/2014/main" id="{961214DC-90C0-477F-976E-E6F5BAFD7403}"/>
              </a:ext>
            </a:extLst>
          </p:cNvPr>
          <p:cNvSpPr txBox="1"/>
          <p:nvPr/>
        </p:nvSpPr>
        <p:spPr>
          <a:xfrm>
            <a:off x="340357" y="4830278"/>
            <a:ext cx="3823262" cy="946413"/>
          </a:xfrm>
          <a:prstGeom prst="rect">
            <a:avLst/>
          </a:prstGeom>
          <a:noFill/>
        </p:spPr>
        <p:txBody>
          <a:bodyPr wrap="square" rtlCol="0">
            <a:spAutoFit/>
          </a:bodyPr>
          <a:lstStyle/>
          <a:p>
            <a:pPr lvl="0" algn="just"/>
            <a:r>
              <a:rPr lang="en-US" sz="1500" i="1" dirty="0">
                <a:solidFill>
                  <a:srgbClr val="FFC000"/>
                </a:solidFill>
              </a:rPr>
              <a:t>3. Quality of sheltering options</a:t>
            </a:r>
            <a:r>
              <a:rPr lang="en-US" sz="1500" dirty="0">
                <a:solidFill>
                  <a:srgbClr val="FFC000"/>
                </a:solidFill>
              </a:rPr>
              <a:t>: </a:t>
            </a:r>
            <a:r>
              <a:rPr lang="en-US" sz="1350" dirty="0">
                <a:solidFill>
                  <a:schemeClr val="bg1"/>
                </a:solidFill>
              </a:rPr>
              <a:t>Individuals who do not identify safe destinations prior to landfall are less inclined to evacuate. Public shelters as the only option negatively influences evacuation behavior.</a:t>
            </a:r>
          </a:p>
        </p:txBody>
      </p:sp>
      <p:sp>
        <p:nvSpPr>
          <p:cNvPr id="15" name="TextBox 14">
            <a:extLst>
              <a:ext uri="{FF2B5EF4-FFF2-40B4-BE49-F238E27FC236}">
                <a16:creationId xmlns:a16="http://schemas.microsoft.com/office/drawing/2014/main" id="{33EB60F1-22C2-482F-AAF7-4FBA40F00AE0}"/>
              </a:ext>
            </a:extLst>
          </p:cNvPr>
          <p:cNvSpPr txBox="1"/>
          <p:nvPr/>
        </p:nvSpPr>
        <p:spPr>
          <a:xfrm>
            <a:off x="4765401" y="4650911"/>
            <a:ext cx="3823262" cy="1154162"/>
          </a:xfrm>
          <a:prstGeom prst="rect">
            <a:avLst/>
          </a:prstGeom>
          <a:noFill/>
        </p:spPr>
        <p:txBody>
          <a:bodyPr wrap="square" rtlCol="0">
            <a:spAutoFit/>
          </a:bodyPr>
          <a:lstStyle/>
          <a:p>
            <a:pPr lvl="0" algn="just"/>
            <a:r>
              <a:rPr lang="en-US" sz="1500" i="1" dirty="0">
                <a:solidFill>
                  <a:srgbClr val="FFC000"/>
                </a:solidFill>
              </a:rPr>
              <a:t>6. Private-automobile use</a:t>
            </a:r>
            <a:r>
              <a:rPr lang="en-US" sz="1350" dirty="0">
                <a:solidFill>
                  <a:srgbClr val="FFC000"/>
                </a:solidFill>
              </a:rPr>
              <a:t>: </a:t>
            </a:r>
            <a:r>
              <a:rPr lang="en-US" sz="1350" dirty="0">
                <a:solidFill>
                  <a:schemeClr val="bg1"/>
                </a:solidFill>
              </a:rPr>
              <a:t>There is strong evidence that residents rely on private automobiles to evacuate. In the US, carless individuals are primarily the elderly, disabled, and the poor who are disproportionately people of color. </a:t>
            </a:r>
          </a:p>
        </p:txBody>
      </p:sp>
      <p:cxnSp>
        <p:nvCxnSpPr>
          <p:cNvPr id="16" name="Straight Connector 15">
            <a:extLst>
              <a:ext uri="{FF2B5EF4-FFF2-40B4-BE49-F238E27FC236}">
                <a16:creationId xmlns:a16="http://schemas.microsoft.com/office/drawing/2014/main" id="{B01F68EC-8D52-4C8C-803C-3DFCA4482410}"/>
              </a:ext>
            </a:extLst>
          </p:cNvPr>
          <p:cNvCxnSpPr>
            <a:cxnSpLocks/>
          </p:cNvCxnSpPr>
          <p:nvPr/>
        </p:nvCxnSpPr>
        <p:spPr>
          <a:xfrm>
            <a:off x="4436521" y="2655154"/>
            <a:ext cx="0" cy="310375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65A50F1-3D34-4CDA-86F7-1C8CACEB3C1C}"/>
              </a:ext>
            </a:extLst>
          </p:cNvPr>
          <p:cNvSpPr txBox="1"/>
          <p:nvPr/>
        </p:nvSpPr>
        <p:spPr>
          <a:xfrm>
            <a:off x="349275" y="2086510"/>
            <a:ext cx="8239388" cy="553998"/>
          </a:xfrm>
          <a:prstGeom prst="rect">
            <a:avLst/>
          </a:prstGeom>
          <a:noFill/>
        </p:spPr>
        <p:txBody>
          <a:bodyPr wrap="square" rtlCol="0">
            <a:spAutoFit/>
          </a:bodyPr>
          <a:lstStyle/>
          <a:p>
            <a:pPr lvl="0" algn="ctr"/>
            <a:r>
              <a:rPr lang="en-US" sz="1500" b="1" dirty="0">
                <a:solidFill>
                  <a:schemeClr val="bg1"/>
                </a:solidFill>
              </a:rPr>
              <a:t>The literature has a pretty good handle on the “important” factors determining evacuations: </a:t>
            </a:r>
          </a:p>
          <a:p>
            <a:pPr lvl="0" algn="ctr"/>
            <a:r>
              <a:rPr lang="en-US" sz="1500" b="1" dirty="0">
                <a:solidFill>
                  <a:schemeClr val="bg1"/>
                </a:solidFill>
              </a:rPr>
              <a:t>Huang et al (2016) – Meta-analysis of 36 studies on important evacuation factors</a:t>
            </a:r>
            <a:endParaRPr lang="en-US" sz="1350" b="1" dirty="0">
              <a:solidFill>
                <a:schemeClr val="bg1"/>
              </a:solidFill>
            </a:endParaRPr>
          </a:p>
        </p:txBody>
      </p:sp>
    </p:spTree>
    <p:extLst>
      <p:ext uri="{BB962C8B-B14F-4D97-AF65-F5344CB8AC3E}">
        <p14:creationId xmlns:p14="http://schemas.microsoft.com/office/powerpoint/2010/main" val="239078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E2A"/>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9C97F61-0518-4A73-B759-0577B315775D}"/>
              </a:ext>
            </a:extLst>
          </p:cNvPr>
          <p:cNvSpPr txBox="1">
            <a:spLocks/>
          </p:cNvSpPr>
          <p:nvPr/>
        </p:nvSpPr>
        <p:spPr>
          <a:xfrm>
            <a:off x="335104" y="1213519"/>
            <a:ext cx="4809773" cy="647317"/>
          </a:xfrm>
          <a:prstGeom prst="rect">
            <a:avLst/>
          </a:prstGeom>
        </p:spPr>
        <p:txBody>
          <a:bodyPr vert="horz" lIns="68580" tIns="34290" rIns="68580" bIns="3429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FFC000"/>
                </a:solidFill>
              </a:rPr>
              <a:t>Our version of the Protective Action Decision Model (PADM)</a:t>
            </a:r>
            <a:endParaRPr lang="en-US" dirty="0"/>
          </a:p>
          <a:p>
            <a:pPr lvl="0" algn="l"/>
            <a:endParaRPr lang="en-US" sz="1350" dirty="0"/>
          </a:p>
          <a:p>
            <a:pPr lvl="0" algn="l"/>
            <a:endParaRPr lang="en-US" sz="1650" i="1" dirty="0"/>
          </a:p>
          <a:p>
            <a:pPr lvl="0" algn="l"/>
            <a:endParaRPr lang="en-US" sz="1650" i="1" dirty="0"/>
          </a:p>
        </p:txBody>
      </p:sp>
      <p:sp>
        <p:nvSpPr>
          <p:cNvPr id="6" name="Rectangle: Rounded Corners 5">
            <a:extLst>
              <a:ext uri="{FF2B5EF4-FFF2-40B4-BE49-F238E27FC236}">
                <a16:creationId xmlns:a16="http://schemas.microsoft.com/office/drawing/2014/main" id="{6A13CA55-E6AC-4B1C-A2A0-3D6536728BBF}"/>
              </a:ext>
            </a:extLst>
          </p:cNvPr>
          <p:cNvSpPr/>
          <p:nvPr/>
        </p:nvSpPr>
        <p:spPr>
          <a:xfrm>
            <a:off x="335104" y="2206236"/>
            <a:ext cx="1273629" cy="45605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 Official evacuation orders?</a:t>
            </a:r>
          </a:p>
        </p:txBody>
      </p:sp>
      <p:sp>
        <p:nvSpPr>
          <p:cNvPr id="16" name="Rectangle: Rounded Corners 15">
            <a:extLst>
              <a:ext uri="{FF2B5EF4-FFF2-40B4-BE49-F238E27FC236}">
                <a16:creationId xmlns:a16="http://schemas.microsoft.com/office/drawing/2014/main" id="{2BE97E79-8ED4-4A70-A1D1-C6BA1199291F}"/>
              </a:ext>
            </a:extLst>
          </p:cNvPr>
          <p:cNvSpPr/>
          <p:nvPr/>
        </p:nvSpPr>
        <p:spPr>
          <a:xfrm>
            <a:off x="335104" y="2932810"/>
            <a:ext cx="1273629" cy="45605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2. Light system of hazard risk </a:t>
            </a:r>
          </a:p>
        </p:txBody>
      </p:sp>
      <p:sp>
        <p:nvSpPr>
          <p:cNvPr id="17" name="Rectangle: Rounded Corners 16">
            <a:extLst>
              <a:ext uri="{FF2B5EF4-FFF2-40B4-BE49-F238E27FC236}">
                <a16:creationId xmlns:a16="http://schemas.microsoft.com/office/drawing/2014/main" id="{DB1C8422-201D-4C40-89BE-1146580810E6}"/>
              </a:ext>
            </a:extLst>
          </p:cNvPr>
          <p:cNvSpPr/>
          <p:nvPr/>
        </p:nvSpPr>
        <p:spPr>
          <a:xfrm>
            <a:off x="335104" y="3678655"/>
            <a:ext cx="1273629" cy="38923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3. Social Cues</a:t>
            </a:r>
          </a:p>
        </p:txBody>
      </p:sp>
      <p:sp>
        <p:nvSpPr>
          <p:cNvPr id="18" name="Rectangle: Rounded Corners 17">
            <a:extLst>
              <a:ext uri="{FF2B5EF4-FFF2-40B4-BE49-F238E27FC236}">
                <a16:creationId xmlns:a16="http://schemas.microsoft.com/office/drawing/2014/main" id="{0170EE19-5E8A-4F3D-BE9C-DDC81505A4F4}"/>
              </a:ext>
            </a:extLst>
          </p:cNvPr>
          <p:cNvSpPr/>
          <p:nvPr/>
        </p:nvSpPr>
        <p:spPr>
          <a:xfrm>
            <a:off x="2481943" y="2268631"/>
            <a:ext cx="2090057" cy="96882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Threat Perceptions</a:t>
            </a:r>
          </a:p>
          <a:p>
            <a:pPr algn="ctr"/>
            <a:endParaRPr lang="en-US" sz="1350" dirty="0"/>
          </a:p>
          <a:p>
            <a:pPr algn="ctr"/>
            <a:r>
              <a:rPr lang="en-US" sz="1050" dirty="0"/>
              <a:t>Personal risk = 1 + 2 + 3 + 4 + 5</a:t>
            </a:r>
          </a:p>
          <a:p>
            <a:pPr algn="ctr"/>
            <a:r>
              <a:rPr lang="en-US" sz="1050" dirty="0"/>
              <a:t>(weighted appropriately)</a:t>
            </a:r>
          </a:p>
        </p:txBody>
      </p:sp>
      <p:sp>
        <p:nvSpPr>
          <p:cNvPr id="20" name="Rectangle: Rounded Corners 19">
            <a:extLst>
              <a:ext uri="{FF2B5EF4-FFF2-40B4-BE49-F238E27FC236}">
                <a16:creationId xmlns:a16="http://schemas.microsoft.com/office/drawing/2014/main" id="{39D92FD6-996A-4A42-BE1B-FAF60102EF55}"/>
              </a:ext>
            </a:extLst>
          </p:cNvPr>
          <p:cNvSpPr/>
          <p:nvPr/>
        </p:nvSpPr>
        <p:spPr>
          <a:xfrm>
            <a:off x="5445210" y="2268631"/>
            <a:ext cx="1273629" cy="968828"/>
          </a:xfrm>
          <a:prstGeom prst="round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Evacuation Impediments?</a:t>
            </a:r>
          </a:p>
          <a:p>
            <a:pPr algn="ctr"/>
            <a:endParaRPr lang="en-US" sz="825" dirty="0"/>
          </a:p>
          <a:p>
            <a:pPr algn="ctr"/>
            <a:r>
              <a:rPr lang="en-US" sz="825" dirty="0"/>
              <a:t>Car owner-ship and socio-economic barriers</a:t>
            </a:r>
          </a:p>
        </p:txBody>
      </p:sp>
      <p:sp>
        <p:nvSpPr>
          <p:cNvPr id="21" name="Rectangle: Rounded Corners 20">
            <a:extLst>
              <a:ext uri="{FF2B5EF4-FFF2-40B4-BE49-F238E27FC236}">
                <a16:creationId xmlns:a16="http://schemas.microsoft.com/office/drawing/2014/main" id="{4726F40C-9B14-4EDC-BA00-5C573309A60B}"/>
              </a:ext>
            </a:extLst>
          </p:cNvPr>
          <p:cNvSpPr/>
          <p:nvPr/>
        </p:nvSpPr>
        <p:spPr>
          <a:xfrm>
            <a:off x="7481150" y="2415587"/>
            <a:ext cx="1273629" cy="674915"/>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Evacuation Decision</a:t>
            </a:r>
          </a:p>
        </p:txBody>
      </p:sp>
      <p:sp>
        <p:nvSpPr>
          <p:cNvPr id="22" name="TextBox 21">
            <a:extLst>
              <a:ext uri="{FF2B5EF4-FFF2-40B4-BE49-F238E27FC236}">
                <a16:creationId xmlns:a16="http://schemas.microsoft.com/office/drawing/2014/main" id="{1D542A69-4884-457A-89DD-6931A7A00C2C}"/>
              </a:ext>
            </a:extLst>
          </p:cNvPr>
          <p:cNvSpPr txBox="1"/>
          <p:nvPr/>
        </p:nvSpPr>
        <p:spPr>
          <a:xfrm>
            <a:off x="2481943" y="3721873"/>
            <a:ext cx="6272837" cy="1477328"/>
          </a:xfrm>
          <a:prstGeom prst="rect">
            <a:avLst/>
          </a:prstGeom>
          <a:noFill/>
        </p:spPr>
        <p:txBody>
          <a:bodyPr wrap="square" rtlCol="0">
            <a:spAutoFit/>
          </a:bodyPr>
          <a:lstStyle/>
          <a:p>
            <a:r>
              <a:rPr lang="en-US" sz="1500" dirty="0">
                <a:solidFill>
                  <a:schemeClr val="bg1"/>
                </a:solidFill>
              </a:rPr>
              <a:t>The process captures the known drivers of evacuation in Irma-specific + meta analysis  </a:t>
            </a:r>
          </a:p>
          <a:p>
            <a:pPr algn="ctr"/>
            <a:endParaRPr lang="en-US" sz="1500" dirty="0">
              <a:solidFill>
                <a:schemeClr val="bg1"/>
              </a:solidFill>
            </a:endParaRPr>
          </a:p>
          <a:p>
            <a:r>
              <a:rPr lang="en-US" sz="1500" dirty="0">
                <a:solidFill>
                  <a:schemeClr val="bg1"/>
                </a:solidFill>
              </a:rPr>
              <a:t>The threat perception is dynamic – it increases as uncertainty decreases / more of your neighbors evacuate</a:t>
            </a:r>
          </a:p>
          <a:p>
            <a:pPr algn="ctr"/>
            <a:endParaRPr lang="en-US" sz="1500" dirty="0">
              <a:solidFill>
                <a:schemeClr val="bg1"/>
              </a:solidFill>
            </a:endParaRPr>
          </a:p>
        </p:txBody>
      </p:sp>
      <p:cxnSp>
        <p:nvCxnSpPr>
          <p:cNvPr id="23" name="Straight Arrow Connector 22">
            <a:extLst>
              <a:ext uri="{FF2B5EF4-FFF2-40B4-BE49-F238E27FC236}">
                <a16:creationId xmlns:a16="http://schemas.microsoft.com/office/drawing/2014/main" id="{C69FB842-FC57-45E7-896C-721447332702}"/>
              </a:ext>
            </a:extLst>
          </p:cNvPr>
          <p:cNvCxnSpPr>
            <a:cxnSpLocks/>
            <a:stCxn id="6" idx="3"/>
            <a:endCxn id="18" idx="1"/>
          </p:cNvCxnSpPr>
          <p:nvPr/>
        </p:nvCxnSpPr>
        <p:spPr>
          <a:xfrm>
            <a:off x="1608733" y="2434261"/>
            <a:ext cx="873210" cy="3187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FFC4183-F175-440B-87A2-9838B6321B75}"/>
              </a:ext>
            </a:extLst>
          </p:cNvPr>
          <p:cNvCxnSpPr>
            <a:cxnSpLocks/>
            <a:stCxn id="17" idx="3"/>
            <a:endCxn id="18" idx="1"/>
          </p:cNvCxnSpPr>
          <p:nvPr/>
        </p:nvCxnSpPr>
        <p:spPr>
          <a:xfrm flipV="1">
            <a:off x="1608733" y="2753045"/>
            <a:ext cx="873210" cy="112022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2FB9182-EE9D-4A6D-928B-E6DB41682E76}"/>
              </a:ext>
            </a:extLst>
          </p:cNvPr>
          <p:cNvCxnSpPr>
            <a:cxnSpLocks/>
            <a:stCxn id="16" idx="3"/>
            <a:endCxn id="18" idx="1"/>
          </p:cNvCxnSpPr>
          <p:nvPr/>
        </p:nvCxnSpPr>
        <p:spPr>
          <a:xfrm flipV="1">
            <a:off x="1608733" y="2753045"/>
            <a:ext cx="873210" cy="4077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0BA86E0-ACC8-4745-AED6-9E7DDE45FF39}"/>
              </a:ext>
            </a:extLst>
          </p:cNvPr>
          <p:cNvCxnSpPr>
            <a:cxnSpLocks/>
            <a:stCxn id="18" idx="3"/>
            <a:endCxn id="20" idx="1"/>
          </p:cNvCxnSpPr>
          <p:nvPr/>
        </p:nvCxnSpPr>
        <p:spPr>
          <a:xfrm>
            <a:off x="4572000" y="2753045"/>
            <a:ext cx="87321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7D222C9-2FED-4A1D-AECD-E2763B3D3D3D}"/>
              </a:ext>
            </a:extLst>
          </p:cNvPr>
          <p:cNvCxnSpPr>
            <a:cxnSpLocks/>
            <a:stCxn id="20" idx="3"/>
            <a:endCxn id="21" idx="1"/>
          </p:cNvCxnSpPr>
          <p:nvPr/>
        </p:nvCxnSpPr>
        <p:spPr>
          <a:xfrm>
            <a:off x="6718840" y="2753045"/>
            <a:ext cx="76231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CBE8C785-BED6-4039-A842-F3C0320C2B91}"/>
              </a:ext>
            </a:extLst>
          </p:cNvPr>
          <p:cNvSpPr/>
          <p:nvPr/>
        </p:nvSpPr>
        <p:spPr>
          <a:xfrm>
            <a:off x="335104" y="4346759"/>
            <a:ext cx="1273629" cy="38923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4. Age (past experience)</a:t>
            </a:r>
          </a:p>
        </p:txBody>
      </p:sp>
      <p:cxnSp>
        <p:nvCxnSpPr>
          <p:cNvPr id="27" name="Straight Arrow Connector 26">
            <a:extLst>
              <a:ext uri="{FF2B5EF4-FFF2-40B4-BE49-F238E27FC236}">
                <a16:creationId xmlns:a16="http://schemas.microsoft.com/office/drawing/2014/main" id="{EC6E2B85-9050-4C64-8559-A4B671CD9054}"/>
              </a:ext>
            </a:extLst>
          </p:cNvPr>
          <p:cNvCxnSpPr>
            <a:cxnSpLocks/>
            <a:stCxn id="25" idx="3"/>
            <a:endCxn id="18" idx="1"/>
          </p:cNvCxnSpPr>
          <p:nvPr/>
        </p:nvCxnSpPr>
        <p:spPr>
          <a:xfrm flipV="1">
            <a:off x="1608733" y="2753045"/>
            <a:ext cx="873210" cy="17883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B60FB5AD-35F3-4DCE-BDCF-B252DAADEFEB}"/>
              </a:ext>
            </a:extLst>
          </p:cNvPr>
          <p:cNvSpPr/>
          <p:nvPr/>
        </p:nvSpPr>
        <p:spPr>
          <a:xfrm>
            <a:off x="335104" y="4996201"/>
            <a:ext cx="1273629" cy="446723"/>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5. Mobile home ownership</a:t>
            </a:r>
          </a:p>
        </p:txBody>
      </p:sp>
      <p:cxnSp>
        <p:nvCxnSpPr>
          <p:cNvPr id="52" name="Straight Arrow Connector 51">
            <a:extLst>
              <a:ext uri="{FF2B5EF4-FFF2-40B4-BE49-F238E27FC236}">
                <a16:creationId xmlns:a16="http://schemas.microsoft.com/office/drawing/2014/main" id="{DEBA2D2E-2009-427C-9459-E4E267042E8D}"/>
              </a:ext>
            </a:extLst>
          </p:cNvPr>
          <p:cNvCxnSpPr>
            <a:cxnSpLocks/>
            <a:stCxn id="51" idx="3"/>
            <a:endCxn id="18" idx="1"/>
          </p:cNvCxnSpPr>
          <p:nvPr/>
        </p:nvCxnSpPr>
        <p:spPr>
          <a:xfrm flipV="1">
            <a:off x="1608733" y="2753044"/>
            <a:ext cx="873210" cy="246651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0" name="Subtitle 2">
            <a:extLst>
              <a:ext uri="{FF2B5EF4-FFF2-40B4-BE49-F238E27FC236}">
                <a16:creationId xmlns:a16="http://schemas.microsoft.com/office/drawing/2014/main" id="{CF4B6749-66EC-47EF-B8B5-D262185099BD}"/>
              </a:ext>
            </a:extLst>
          </p:cNvPr>
          <p:cNvSpPr txBox="1">
            <a:spLocks/>
          </p:cNvSpPr>
          <p:nvPr/>
        </p:nvSpPr>
        <p:spPr>
          <a:xfrm>
            <a:off x="5977081" y="1162973"/>
            <a:ext cx="2876138" cy="619695"/>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US" sz="1350" dirty="0">
                <a:solidFill>
                  <a:schemeClr val="bg1"/>
                </a:solidFill>
              </a:rPr>
              <a:t>Key Evacuation Factors</a:t>
            </a:r>
          </a:p>
          <a:p>
            <a:pPr marL="342900" indent="-342900" algn="l">
              <a:buAutoNum type="arabicPeriod"/>
            </a:pPr>
            <a:r>
              <a:rPr lang="en-US" sz="1350" b="1" dirty="0">
                <a:solidFill>
                  <a:srgbClr val="FFC000"/>
                </a:solidFill>
              </a:rPr>
              <a:t>Decision-making Process </a:t>
            </a:r>
          </a:p>
          <a:p>
            <a:pPr algn="l"/>
            <a:endParaRPr lang="en-US" sz="1650" b="1" dirty="0">
              <a:solidFill>
                <a:schemeClr val="bg1"/>
              </a:solidFill>
            </a:endParaRPr>
          </a:p>
          <a:p>
            <a:pPr algn="l"/>
            <a:endParaRPr lang="en-US" sz="1650" dirty="0">
              <a:solidFill>
                <a:schemeClr val="bg1"/>
              </a:solidFill>
            </a:endParaRPr>
          </a:p>
          <a:p>
            <a:pPr lvl="0" algn="l"/>
            <a:endParaRPr lang="en-US" sz="1650" dirty="0">
              <a:solidFill>
                <a:schemeClr val="bg1"/>
              </a:solidFill>
            </a:endParaRPr>
          </a:p>
          <a:p>
            <a:pPr lvl="0" algn="l"/>
            <a:endParaRPr lang="en-US" sz="1650" i="1" dirty="0"/>
          </a:p>
          <a:p>
            <a:pPr lvl="0" algn="l"/>
            <a:endParaRPr lang="en-US" sz="1650" i="1" dirty="0"/>
          </a:p>
        </p:txBody>
      </p:sp>
    </p:spTree>
    <p:extLst>
      <p:ext uri="{BB962C8B-B14F-4D97-AF65-F5344CB8AC3E}">
        <p14:creationId xmlns:p14="http://schemas.microsoft.com/office/powerpoint/2010/main" val="2763617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0CFD4"/>
        </a:solidFill>
        <a:effectLst/>
      </p:bgPr>
    </p:bg>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008306B9-B0BD-42F4-9A14-E0B8119A7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677" y="841108"/>
            <a:ext cx="5846324" cy="5159643"/>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EB42727-2614-44B8-B2F4-9101DA75B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292" y="981134"/>
            <a:ext cx="1178719" cy="757238"/>
          </a:xfrm>
          <a:prstGeom prst="rect">
            <a:avLst/>
          </a:prstGeom>
        </p:spPr>
      </p:pic>
      <p:sp>
        <p:nvSpPr>
          <p:cNvPr id="6" name="TextBox 5">
            <a:extLst>
              <a:ext uri="{FF2B5EF4-FFF2-40B4-BE49-F238E27FC236}">
                <a16:creationId xmlns:a16="http://schemas.microsoft.com/office/drawing/2014/main" id="{10929BA0-0E22-4223-A895-C148D33E3BA2}"/>
              </a:ext>
            </a:extLst>
          </p:cNvPr>
          <p:cNvSpPr txBox="1"/>
          <p:nvPr/>
        </p:nvSpPr>
        <p:spPr>
          <a:xfrm>
            <a:off x="216653" y="981135"/>
            <a:ext cx="2840528" cy="1200329"/>
          </a:xfrm>
          <a:prstGeom prst="rect">
            <a:avLst/>
          </a:prstGeom>
          <a:noFill/>
        </p:spPr>
        <p:txBody>
          <a:bodyPr wrap="square" rtlCol="0">
            <a:spAutoFit/>
          </a:bodyPr>
          <a:lstStyle/>
          <a:p>
            <a:r>
              <a:rPr lang="en-US" sz="2400" b="1" dirty="0"/>
              <a:t>% ranking of socioeconomic status</a:t>
            </a:r>
          </a:p>
        </p:txBody>
      </p:sp>
      <p:graphicFrame>
        <p:nvGraphicFramePr>
          <p:cNvPr id="9" name="Table 8">
            <a:extLst>
              <a:ext uri="{FF2B5EF4-FFF2-40B4-BE49-F238E27FC236}">
                <a16:creationId xmlns:a16="http://schemas.microsoft.com/office/drawing/2014/main" id="{21CC24C2-0639-4F72-9276-D0461C488A62}"/>
              </a:ext>
            </a:extLst>
          </p:cNvPr>
          <p:cNvGraphicFramePr>
            <a:graphicFrameLocks noGrp="1"/>
          </p:cNvGraphicFramePr>
          <p:nvPr>
            <p:extLst>
              <p:ext uri="{D42A27DB-BD31-4B8C-83A1-F6EECF244321}">
                <p14:modId xmlns:p14="http://schemas.microsoft.com/office/powerpoint/2010/main" val="3992795250"/>
              </p:ext>
            </p:extLst>
          </p:nvPr>
        </p:nvGraphicFramePr>
        <p:xfrm>
          <a:off x="201258" y="2295327"/>
          <a:ext cx="2348348" cy="3567830"/>
        </p:xfrm>
        <a:graphic>
          <a:graphicData uri="http://schemas.openxmlformats.org/drawingml/2006/table">
            <a:tbl>
              <a:tblPr firstRow="1" bandRow="1">
                <a:tableStyleId>{2D5ABB26-0587-4C30-8999-92F81FD0307C}</a:tableStyleId>
              </a:tblPr>
              <a:tblGrid>
                <a:gridCol w="587087">
                  <a:extLst>
                    <a:ext uri="{9D8B030D-6E8A-4147-A177-3AD203B41FA5}">
                      <a16:colId xmlns:a16="http://schemas.microsoft.com/office/drawing/2014/main" val="1535671376"/>
                    </a:ext>
                  </a:extLst>
                </a:gridCol>
                <a:gridCol w="587087">
                  <a:extLst>
                    <a:ext uri="{9D8B030D-6E8A-4147-A177-3AD203B41FA5}">
                      <a16:colId xmlns:a16="http://schemas.microsoft.com/office/drawing/2014/main" val="2484906101"/>
                    </a:ext>
                  </a:extLst>
                </a:gridCol>
                <a:gridCol w="587087">
                  <a:extLst>
                    <a:ext uri="{9D8B030D-6E8A-4147-A177-3AD203B41FA5}">
                      <a16:colId xmlns:a16="http://schemas.microsoft.com/office/drawing/2014/main" val="1299041114"/>
                    </a:ext>
                  </a:extLst>
                </a:gridCol>
                <a:gridCol w="587087">
                  <a:extLst>
                    <a:ext uri="{9D8B030D-6E8A-4147-A177-3AD203B41FA5}">
                      <a16:colId xmlns:a16="http://schemas.microsoft.com/office/drawing/2014/main" val="3631992650"/>
                    </a:ext>
                  </a:extLst>
                </a:gridCol>
              </a:tblGrid>
              <a:tr h="356783">
                <a:tc>
                  <a:txBody>
                    <a:bodyPr/>
                    <a:lstStyle/>
                    <a:p>
                      <a:pPr algn="ctr"/>
                      <a:r>
                        <a:rPr lang="en-US" sz="1500" b="0" kern="1200" dirty="0">
                          <a:ln>
                            <a:solidFill>
                              <a:schemeClr val="tx1"/>
                            </a:solidFill>
                          </a:ln>
                          <a:solidFill>
                            <a:schemeClr val="tx1"/>
                          </a:solidFill>
                          <a:effectLst/>
                          <a:latin typeface="+mn-lt"/>
                          <a:ea typeface="+mn-ea"/>
                          <a:cs typeface="+mn-cs"/>
                        </a:rPr>
                        <a:t>5</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6C0005"/>
                    </a:solidFill>
                  </a:tcPr>
                </a:tc>
                <a:tc>
                  <a:txBody>
                    <a:bodyPr/>
                    <a:lstStyle/>
                    <a:p>
                      <a:pPr algn="ctr"/>
                      <a:r>
                        <a:rPr lang="en-US" sz="1500" b="0" dirty="0">
                          <a:ln>
                            <a:solidFill>
                              <a:schemeClr val="tx1"/>
                            </a:solidFill>
                          </a:ln>
                          <a:solidFill>
                            <a:schemeClr val="tx1"/>
                          </a:solidFill>
                          <a:effectLst/>
                          <a:latin typeface="+mj-lt"/>
                        </a:rPr>
                        <a:t>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AD5314"/>
                    </a:solidFill>
                  </a:tcPr>
                </a:tc>
                <a:tc>
                  <a:txBody>
                    <a:bodyPr/>
                    <a:lstStyle/>
                    <a:p>
                      <a:pPr algn="ctr"/>
                      <a:r>
                        <a:rPr lang="en-US" sz="1500" b="0" dirty="0">
                          <a:ln>
                            <a:solidFill>
                              <a:schemeClr val="tx1"/>
                            </a:solidFill>
                          </a:ln>
                          <a:solidFill>
                            <a:schemeClr val="tx1"/>
                          </a:solidFill>
                          <a:effectLst/>
                          <a:latin typeface="+mj-lt"/>
                        </a:rPr>
                        <a:t>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AD5314"/>
                    </a:solidFill>
                  </a:tcPr>
                </a:tc>
                <a:tc>
                  <a:txBody>
                    <a:bodyPr/>
                    <a:lstStyle/>
                    <a:p>
                      <a:pPr algn="ctr"/>
                      <a:r>
                        <a:rPr lang="en-US" sz="1500" b="0" dirty="0">
                          <a:ln>
                            <a:solidFill>
                              <a:schemeClr val="tx1"/>
                            </a:solidFill>
                          </a:ln>
                          <a:solidFill>
                            <a:schemeClr val="tx1"/>
                          </a:solidFill>
                          <a:effectLst/>
                          <a:latin typeface="+mj-lt"/>
                        </a:rPr>
                        <a:t>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extLst>
                  <a:ext uri="{0D108BD9-81ED-4DB2-BD59-A6C34878D82A}">
                    <a16:rowId xmlns:a16="http://schemas.microsoft.com/office/drawing/2014/main" val="499750119"/>
                  </a:ext>
                </a:extLst>
              </a:tr>
              <a:tr h="356783">
                <a:tc>
                  <a:txBody>
                    <a:bodyPr/>
                    <a:lstStyle/>
                    <a:p>
                      <a:pPr algn="ctr"/>
                      <a:r>
                        <a:rPr lang="en-US" sz="1500" b="0" kern="1200" dirty="0">
                          <a:ln>
                            <a:solidFill>
                              <a:schemeClr val="tx1"/>
                            </a:solidFill>
                          </a:ln>
                          <a:solidFill>
                            <a:schemeClr val="tx1"/>
                          </a:solidFill>
                          <a:effectLst/>
                          <a:latin typeface="+mn-lt"/>
                          <a:ea typeface="+mn-ea"/>
                          <a:cs typeface="+mn-cs"/>
                        </a:rPr>
                        <a:t>5</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6C0005"/>
                    </a:solidFill>
                  </a:tcPr>
                </a:tc>
                <a:tc>
                  <a:txBody>
                    <a:bodyPr/>
                    <a:lstStyle/>
                    <a:p>
                      <a:pPr algn="ctr"/>
                      <a:r>
                        <a:rPr lang="en-US" sz="1500" b="0" dirty="0">
                          <a:ln>
                            <a:solidFill>
                              <a:schemeClr val="tx1"/>
                            </a:solidFill>
                          </a:ln>
                          <a:solidFill>
                            <a:schemeClr val="tx1"/>
                          </a:solidFill>
                          <a:effectLst/>
                          <a:latin typeface="+mj-lt"/>
                        </a:rPr>
                        <a:t>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AD5314"/>
                    </a:solidFill>
                  </a:tcPr>
                </a:tc>
                <a:tc>
                  <a:txBody>
                    <a:bodyPr/>
                    <a:lstStyle/>
                    <a:p>
                      <a:pPr algn="ctr"/>
                      <a:r>
                        <a:rPr lang="en-US" sz="1500" b="0" dirty="0">
                          <a:ln>
                            <a:solidFill>
                              <a:schemeClr val="tx1"/>
                            </a:solidFill>
                          </a:ln>
                          <a:solidFill>
                            <a:schemeClr val="tx1"/>
                          </a:solidFill>
                          <a:effectLst/>
                          <a:latin typeface="+mj-lt"/>
                        </a:rPr>
                        <a:t>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AD5314"/>
                    </a:solidFill>
                  </a:tcPr>
                </a:tc>
                <a:tc>
                  <a:txBody>
                    <a:bodyPr/>
                    <a:lstStyle/>
                    <a:p>
                      <a:pPr algn="ctr"/>
                      <a:r>
                        <a:rPr lang="en-US" sz="1500" b="0" dirty="0">
                          <a:ln>
                            <a:solidFill>
                              <a:schemeClr val="tx1"/>
                            </a:solidFill>
                          </a:ln>
                          <a:solidFill>
                            <a:schemeClr val="tx1"/>
                          </a:solidFill>
                          <a:effectLst/>
                          <a:latin typeface="+mj-lt"/>
                        </a:rPr>
                        <a:t>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80"/>
                    </a:solidFill>
                  </a:tcPr>
                </a:tc>
                <a:extLst>
                  <a:ext uri="{0D108BD9-81ED-4DB2-BD59-A6C34878D82A}">
                    <a16:rowId xmlns:a16="http://schemas.microsoft.com/office/drawing/2014/main" val="2698624260"/>
                  </a:ext>
                </a:extLst>
              </a:tr>
              <a:tr h="356783">
                <a:tc>
                  <a:txBody>
                    <a:bodyPr/>
                    <a:lstStyle/>
                    <a:p>
                      <a:pPr algn="ctr"/>
                      <a:r>
                        <a:rPr lang="en-US" sz="1500" b="0" kern="1200" dirty="0">
                          <a:ln>
                            <a:solidFill>
                              <a:schemeClr val="tx1"/>
                            </a:solidFill>
                          </a:ln>
                          <a:solidFill>
                            <a:schemeClr val="tx1"/>
                          </a:solidFill>
                          <a:effectLst/>
                          <a:latin typeface="+mn-lt"/>
                          <a:ea typeface="+mn-ea"/>
                          <a:cs typeface="+mn-cs"/>
                        </a:rPr>
                        <a:t>4</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AD5314"/>
                    </a:solidFill>
                  </a:tcPr>
                </a:tc>
                <a:tc>
                  <a:txBody>
                    <a:bodyPr/>
                    <a:lstStyle/>
                    <a:p>
                      <a:pPr algn="ctr"/>
                      <a:r>
                        <a:rPr lang="en-US" sz="1500" b="0" dirty="0">
                          <a:ln>
                            <a:solidFill>
                              <a:schemeClr val="tx1"/>
                            </a:solidFill>
                          </a:ln>
                          <a:solidFill>
                            <a:schemeClr val="tx1"/>
                          </a:solidFill>
                          <a:effectLst/>
                          <a:latin typeface="+mj-lt"/>
                        </a:rPr>
                        <a:t>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AD5314"/>
                    </a:solidFill>
                  </a:tcPr>
                </a:tc>
                <a:tc>
                  <a:txBody>
                    <a:bodyPr/>
                    <a:lstStyle/>
                    <a:p>
                      <a:pPr algn="ctr"/>
                      <a:r>
                        <a:rPr lang="en-US" sz="1500" b="0" dirty="0">
                          <a:ln>
                            <a:solidFill>
                              <a:schemeClr val="tx1"/>
                            </a:solidFill>
                          </a:ln>
                          <a:solidFill>
                            <a:schemeClr val="tx1"/>
                          </a:solidFill>
                          <a:effectLst/>
                          <a:latin typeface="+mj-lt"/>
                        </a:rPr>
                        <a:t>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AD155"/>
                    </a:solidFill>
                  </a:tcPr>
                </a:tc>
                <a:tc>
                  <a:txBody>
                    <a:bodyPr/>
                    <a:lstStyle/>
                    <a:p>
                      <a:pPr algn="ctr"/>
                      <a:r>
                        <a:rPr lang="en-US" sz="1500" b="0" dirty="0">
                          <a:ln>
                            <a:solidFill>
                              <a:schemeClr val="tx1"/>
                            </a:solidFill>
                          </a:ln>
                          <a:solidFill>
                            <a:schemeClr val="tx1"/>
                          </a:solidFill>
                          <a:effectLst/>
                          <a:latin typeface="+mj-lt"/>
                        </a:rPr>
                        <a:t>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80"/>
                    </a:solidFill>
                  </a:tcPr>
                </a:tc>
                <a:extLst>
                  <a:ext uri="{0D108BD9-81ED-4DB2-BD59-A6C34878D82A}">
                    <a16:rowId xmlns:a16="http://schemas.microsoft.com/office/drawing/2014/main" val="3669578719"/>
                  </a:ext>
                </a:extLst>
              </a:tr>
              <a:tr h="356783">
                <a:tc>
                  <a:txBody>
                    <a:bodyPr/>
                    <a:lstStyle/>
                    <a:p>
                      <a:pPr algn="ctr"/>
                      <a:r>
                        <a:rPr lang="en-US" sz="1500" b="0" kern="1200" dirty="0">
                          <a:ln>
                            <a:solidFill>
                              <a:schemeClr val="tx1"/>
                            </a:solidFill>
                          </a:ln>
                          <a:solidFill>
                            <a:schemeClr val="tx1"/>
                          </a:solidFill>
                          <a:effectLst/>
                          <a:latin typeface="+mn-lt"/>
                          <a:ea typeface="+mn-ea"/>
                          <a:cs typeface="+mn-cs"/>
                        </a:rPr>
                        <a:t>4</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AD5314"/>
                    </a:solidFill>
                  </a:tcPr>
                </a:tc>
                <a:tc>
                  <a:txBody>
                    <a:bodyPr/>
                    <a:lstStyle/>
                    <a:p>
                      <a:pPr algn="ctr"/>
                      <a:r>
                        <a:rPr lang="en-US" sz="1500" b="0" dirty="0">
                          <a:ln>
                            <a:solidFill>
                              <a:schemeClr val="tx1"/>
                            </a:solidFill>
                          </a:ln>
                          <a:solidFill>
                            <a:schemeClr val="tx1"/>
                          </a:solidFill>
                          <a:effectLst/>
                          <a:latin typeface="+mj-lt"/>
                        </a:rPr>
                        <a:t>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AD5314"/>
                    </a:solidFill>
                  </a:tcPr>
                </a:tc>
                <a:tc>
                  <a:txBody>
                    <a:bodyPr/>
                    <a:lstStyle/>
                    <a:p>
                      <a:pPr algn="ctr"/>
                      <a:r>
                        <a:rPr lang="en-US" sz="1500" b="0" dirty="0">
                          <a:ln>
                            <a:solidFill>
                              <a:schemeClr val="tx1"/>
                            </a:solidFill>
                          </a:ln>
                          <a:solidFill>
                            <a:schemeClr val="tx1"/>
                          </a:solidFill>
                          <a:effectLst/>
                          <a:latin typeface="+mj-lt"/>
                        </a:rPr>
                        <a:t>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tc>
                  <a:txBody>
                    <a:bodyPr/>
                    <a:lstStyle/>
                    <a:p>
                      <a:pPr algn="ctr"/>
                      <a:r>
                        <a:rPr lang="en-US" sz="1500" b="0" dirty="0">
                          <a:ln>
                            <a:solidFill>
                              <a:schemeClr val="tx1"/>
                            </a:solidFill>
                          </a:ln>
                          <a:solidFill>
                            <a:schemeClr val="tx1"/>
                          </a:solidFill>
                          <a:effectLst/>
                          <a:latin typeface="+mj-lt"/>
                        </a:rPr>
                        <a:t>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AD155"/>
                    </a:solidFill>
                  </a:tcPr>
                </a:tc>
                <a:extLst>
                  <a:ext uri="{0D108BD9-81ED-4DB2-BD59-A6C34878D82A}">
                    <a16:rowId xmlns:a16="http://schemas.microsoft.com/office/drawing/2014/main" val="3366342629"/>
                  </a:ext>
                </a:extLst>
              </a:tr>
              <a:tr h="356783">
                <a:tc>
                  <a:txBody>
                    <a:bodyPr/>
                    <a:lstStyle/>
                    <a:p>
                      <a:pPr algn="ctr"/>
                      <a:r>
                        <a:rPr lang="en-US" sz="1500" b="0" kern="1200" dirty="0">
                          <a:ln>
                            <a:solidFill>
                              <a:schemeClr val="tx1"/>
                            </a:solidFill>
                          </a:ln>
                          <a:solidFill>
                            <a:schemeClr val="tx1"/>
                          </a:solidFill>
                          <a:effectLst/>
                          <a:latin typeface="+mn-lt"/>
                          <a:ea typeface="+mn-ea"/>
                          <a:cs typeface="+mn-cs"/>
                        </a:rPr>
                        <a:t>3</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tc>
                  <a:txBody>
                    <a:bodyPr/>
                    <a:lstStyle/>
                    <a:p>
                      <a:pPr algn="ctr"/>
                      <a:r>
                        <a:rPr lang="en-US" sz="1500" b="0" dirty="0">
                          <a:ln>
                            <a:solidFill>
                              <a:schemeClr val="tx1"/>
                            </a:solidFill>
                          </a:ln>
                          <a:solidFill>
                            <a:schemeClr val="tx1"/>
                          </a:solidFill>
                          <a:effectLst/>
                          <a:latin typeface="+mj-lt"/>
                        </a:rPr>
                        <a:t>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80"/>
                    </a:solidFill>
                  </a:tcPr>
                </a:tc>
                <a:tc>
                  <a:txBody>
                    <a:bodyPr/>
                    <a:lstStyle/>
                    <a:p>
                      <a:pPr algn="ctr"/>
                      <a:r>
                        <a:rPr lang="en-US" sz="1500" b="0" dirty="0">
                          <a:ln>
                            <a:solidFill>
                              <a:schemeClr val="tx1"/>
                            </a:solidFill>
                          </a:ln>
                          <a:solidFill>
                            <a:schemeClr val="tx1"/>
                          </a:solidFill>
                          <a:effectLst/>
                          <a:latin typeface="+mj-lt"/>
                        </a:rPr>
                        <a:t>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tc>
                  <a:txBody>
                    <a:bodyPr/>
                    <a:lstStyle/>
                    <a:p>
                      <a:pPr algn="ctr"/>
                      <a:r>
                        <a:rPr lang="en-US" sz="1500" b="0" dirty="0">
                          <a:ln>
                            <a:solidFill>
                              <a:schemeClr val="tx1"/>
                            </a:solidFill>
                          </a:ln>
                          <a:solidFill>
                            <a:schemeClr val="tx1"/>
                          </a:solidFill>
                          <a:effectLst/>
                          <a:latin typeface="+mj-lt"/>
                        </a:rPr>
                        <a:t>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AD155"/>
                    </a:solidFill>
                  </a:tcPr>
                </a:tc>
                <a:extLst>
                  <a:ext uri="{0D108BD9-81ED-4DB2-BD59-A6C34878D82A}">
                    <a16:rowId xmlns:a16="http://schemas.microsoft.com/office/drawing/2014/main" val="3440481261"/>
                  </a:ext>
                </a:extLst>
              </a:tr>
              <a:tr h="356783">
                <a:tc>
                  <a:txBody>
                    <a:bodyPr/>
                    <a:lstStyle/>
                    <a:p>
                      <a:pPr algn="ctr"/>
                      <a:r>
                        <a:rPr lang="en-US" sz="1500" b="0" kern="1200" dirty="0">
                          <a:ln>
                            <a:solidFill>
                              <a:schemeClr val="tx1"/>
                            </a:solidFill>
                          </a:ln>
                          <a:solidFill>
                            <a:schemeClr val="tx1"/>
                          </a:solidFill>
                          <a:effectLst/>
                          <a:latin typeface="+mn-lt"/>
                          <a:ea typeface="+mn-ea"/>
                          <a:cs typeface="+mn-cs"/>
                        </a:rPr>
                        <a:t>2</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AD155"/>
                    </a:solidFill>
                  </a:tcPr>
                </a:tc>
                <a:tc>
                  <a:txBody>
                    <a:bodyPr/>
                    <a:lstStyle/>
                    <a:p>
                      <a:pPr algn="ctr"/>
                      <a:r>
                        <a:rPr lang="en-US" sz="1500" b="0" dirty="0">
                          <a:ln>
                            <a:solidFill>
                              <a:schemeClr val="tx1"/>
                            </a:solidFill>
                          </a:ln>
                          <a:solidFill>
                            <a:srgbClr val="F0A832"/>
                          </a:solidFill>
                          <a:effectLst/>
                          <a:latin typeface="+mj-lt"/>
                        </a:rPr>
                        <a:t>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tc>
                  <a:txBody>
                    <a:bodyPr/>
                    <a:lstStyle/>
                    <a:p>
                      <a:pPr algn="ctr"/>
                      <a:r>
                        <a:rPr lang="en-US" sz="1500" b="0" dirty="0">
                          <a:ln>
                            <a:solidFill>
                              <a:schemeClr val="tx1"/>
                            </a:solidFill>
                          </a:ln>
                          <a:solidFill>
                            <a:schemeClr val="tx1"/>
                          </a:solidFill>
                          <a:effectLst/>
                          <a:latin typeface="+mj-lt"/>
                        </a:rPr>
                        <a:t>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tc>
                  <a:txBody>
                    <a:bodyPr/>
                    <a:lstStyle/>
                    <a:p>
                      <a:pPr algn="ctr"/>
                      <a:r>
                        <a:rPr lang="en-US" sz="1500" b="0" dirty="0">
                          <a:ln>
                            <a:solidFill>
                              <a:schemeClr val="tx1"/>
                            </a:solidFill>
                          </a:ln>
                          <a:solidFill>
                            <a:schemeClr val="tx1"/>
                          </a:solidFill>
                          <a:effectLst/>
                          <a:latin typeface="+mj-lt"/>
                        </a:rPr>
                        <a:t>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extLst>
                  <a:ext uri="{0D108BD9-81ED-4DB2-BD59-A6C34878D82A}">
                    <a16:rowId xmlns:a16="http://schemas.microsoft.com/office/drawing/2014/main" val="2189137254"/>
                  </a:ext>
                </a:extLst>
              </a:tr>
              <a:tr h="356783">
                <a:tc>
                  <a:txBody>
                    <a:bodyPr/>
                    <a:lstStyle/>
                    <a:p>
                      <a:pPr algn="ctr"/>
                      <a:r>
                        <a:rPr lang="en-US" sz="1500" b="0" kern="1200" dirty="0">
                          <a:ln>
                            <a:solidFill>
                              <a:schemeClr val="tx1"/>
                            </a:solidFill>
                          </a:ln>
                          <a:solidFill>
                            <a:schemeClr val="tx1"/>
                          </a:solidFill>
                          <a:effectLst/>
                          <a:latin typeface="+mn-lt"/>
                          <a:ea typeface="+mn-ea"/>
                          <a:cs typeface="+mn-cs"/>
                        </a:rPr>
                        <a:t>1</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80"/>
                    </a:solidFill>
                  </a:tcPr>
                </a:tc>
                <a:tc>
                  <a:txBody>
                    <a:bodyPr/>
                    <a:lstStyle/>
                    <a:p>
                      <a:pPr algn="ctr"/>
                      <a:r>
                        <a:rPr lang="en-US" sz="1500" b="0" dirty="0">
                          <a:ln>
                            <a:solidFill>
                              <a:schemeClr val="tx1"/>
                            </a:solidFill>
                          </a:ln>
                          <a:solidFill>
                            <a:schemeClr val="tx1"/>
                          </a:solidFill>
                          <a:effectLst/>
                          <a:latin typeface="+mj-lt"/>
                        </a:rPr>
                        <a:t>5</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6C0005"/>
                    </a:solidFill>
                  </a:tcPr>
                </a:tc>
                <a:tc>
                  <a:txBody>
                    <a:bodyPr/>
                    <a:lstStyle/>
                    <a:p>
                      <a:pPr algn="ctr"/>
                      <a:r>
                        <a:rPr lang="en-US" sz="1500" b="0" dirty="0">
                          <a:ln>
                            <a:solidFill>
                              <a:schemeClr val="tx1"/>
                            </a:solidFill>
                          </a:ln>
                          <a:solidFill>
                            <a:schemeClr val="tx1"/>
                          </a:solidFill>
                          <a:effectLst/>
                          <a:latin typeface="+mj-lt"/>
                        </a:rPr>
                        <a:t>5</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6C0005"/>
                    </a:solidFill>
                  </a:tcPr>
                </a:tc>
                <a:tc>
                  <a:txBody>
                    <a:bodyPr/>
                    <a:lstStyle/>
                    <a:p>
                      <a:pPr algn="ctr"/>
                      <a:r>
                        <a:rPr lang="en-US" sz="1500" b="0" dirty="0">
                          <a:ln>
                            <a:solidFill>
                              <a:schemeClr val="tx1"/>
                            </a:solidFill>
                          </a:ln>
                          <a:solidFill>
                            <a:schemeClr val="tx1"/>
                          </a:solidFill>
                          <a:effectLst/>
                          <a:latin typeface="+mj-lt"/>
                        </a:rPr>
                        <a:t>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extLst>
                  <a:ext uri="{0D108BD9-81ED-4DB2-BD59-A6C34878D82A}">
                    <a16:rowId xmlns:a16="http://schemas.microsoft.com/office/drawing/2014/main" val="1094879696"/>
                  </a:ext>
                </a:extLst>
              </a:tr>
              <a:tr h="356783">
                <a:tc>
                  <a:txBody>
                    <a:bodyPr/>
                    <a:lstStyle/>
                    <a:p>
                      <a:pPr algn="ctr"/>
                      <a:r>
                        <a:rPr lang="en-US" sz="1500" b="0" kern="1200" dirty="0">
                          <a:ln>
                            <a:solidFill>
                              <a:schemeClr val="tx1"/>
                            </a:solidFill>
                          </a:ln>
                          <a:solidFill>
                            <a:schemeClr val="tx1"/>
                          </a:solidFill>
                          <a:effectLst/>
                          <a:latin typeface="+mn-lt"/>
                          <a:ea typeface="+mn-ea"/>
                          <a:cs typeface="+mn-cs"/>
                        </a:rPr>
                        <a:t>3</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tc>
                  <a:txBody>
                    <a:bodyPr/>
                    <a:lstStyle/>
                    <a:p>
                      <a:pPr algn="ctr"/>
                      <a:r>
                        <a:rPr lang="en-US" sz="1500" b="0" dirty="0">
                          <a:ln>
                            <a:solidFill>
                              <a:schemeClr val="tx1"/>
                            </a:solidFill>
                          </a:ln>
                          <a:solidFill>
                            <a:schemeClr val="tx1"/>
                          </a:solidFill>
                          <a:effectLst/>
                          <a:latin typeface="+mj-lt"/>
                        </a:rPr>
                        <a:t>5</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6C0005"/>
                    </a:solidFill>
                  </a:tcPr>
                </a:tc>
                <a:tc>
                  <a:txBody>
                    <a:bodyPr/>
                    <a:lstStyle/>
                    <a:p>
                      <a:pPr algn="ctr"/>
                      <a:r>
                        <a:rPr lang="en-US" sz="1500" b="0" dirty="0">
                          <a:ln>
                            <a:solidFill>
                              <a:schemeClr val="tx1"/>
                            </a:solidFill>
                          </a:ln>
                          <a:solidFill>
                            <a:schemeClr val="tx1"/>
                          </a:solidFill>
                          <a:effectLst/>
                          <a:latin typeface="+mj-lt"/>
                        </a:rPr>
                        <a:t>5</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6C0005"/>
                    </a:solidFill>
                  </a:tcPr>
                </a:tc>
                <a:tc>
                  <a:txBody>
                    <a:bodyPr/>
                    <a:lstStyle/>
                    <a:p>
                      <a:pPr algn="ctr"/>
                      <a:r>
                        <a:rPr lang="en-US" sz="1500" b="0" dirty="0">
                          <a:ln>
                            <a:solidFill>
                              <a:schemeClr val="tx1"/>
                            </a:solidFill>
                          </a:ln>
                          <a:solidFill>
                            <a:schemeClr val="tx1"/>
                          </a:solidFill>
                          <a:effectLst/>
                          <a:latin typeface="+mj-lt"/>
                        </a:rPr>
                        <a:t>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80"/>
                    </a:solidFill>
                  </a:tcPr>
                </a:tc>
                <a:extLst>
                  <a:ext uri="{0D108BD9-81ED-4DB2-BD59-A6C34878D82A}">
                    <a16:rowId xmlns:a16="http://schemas.microsoft.com/office/drawing/2014/main" val="4178069408"/>
                  </a:ext>
                </a:extLst>
              </a:tr>
              <a:tr h="356783">
                <a:tc>
                  <a:txBody>
                    <a:bodyPr/>
                    <a:lstStyle/>
                    <a:p>
                      <a:pPr algn="ctr"/>
                      <a:r>
                        <a:rPr lang="en-US" sz="1500" b="0" kern="1200" dirty="0">
                          <a:ln>
                            <a:solidFill>
                              <a:schemeClr val="tx1"/>
                            </a:solidFill>
                          </a:ln>
                          <a:solidFill>
                            <a:schemeClr val="tx1"/>
                          </a:solidFill>
                          <a:effectLst/>
                          <a:latin typeface="+mn-lt"/>
                          <a:ea typeface="+mn-ea"/>
                          <a:cs typeface="+mn-cs"/>
                        </a:rPr>
                        <a:t>1</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80"/>
                    </a:solidFill>
                  </a:tcPr>
                </a:tc>
                <a:tc>
                  <a:txBody>
                    <a:bodyPr/>
                    <a:lstStyle/>
                    <a:p>
                      <a:pPr algn="ctr"/>
                      <a:r>
                        <a:rPr lang="en-US" sz="1500" b="0" dirty="0">
                          <a:ln>
                            <a:solidFill>
                              <a:schemeClr val="tx1"/>
                            </a:solidFill>
                          </a:ln>
                          <a:solidFill>
                            <a:schemeClr val="tx1"/>
                          </a:solidFill>
                          <a:effectLst/>
                          <a:latin typeface="+mj-lt"/>
                        </a:rPr>
                        <a:t>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AD155"/>
                    </a:solidFill>
                  </a:tcPr>
                </a:tc>
                <a:tc>
                  <a:txBody>
                    <a:bodyPr/>
                    <a:lstStyle/>
                    <a:p>
                      <a:pPr algn="ctr"/>
                      <a:r>
                        <a:rPr lang="en-US" sz="1500" b="0" dirty="0">
                          <a:ln>
                            <a:solidFill>
                              <a:schemeClr val="tx1"/>
                            </a:solidFill>
                          </a:ln>
                          <a:solidFill>
                            <a:schemeClr val="tx1"/>
                          </a:solidFill>
                          <a:effectLst/>
                          <a:latin typeface="+mj-lt"/>
                        </a:rPr>
                        <a:t>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AD155"/>
                    </a:solidFill>
                  </a:tcPr>
                </a:tc>
                <a:tc>
                  <a:txBody>
                    <a:bodyPr/>
                    <a:lstStyle/>
                    <a:p>
                      <a:pPr algn="ctr"/>
                      <a:r>
                        <a:rPr lang="en-US" sz="1500" b="0" dirty="0">
                          <a:ln>
                            <a:solidFill>
                              <a:schemeClr val="tx1"/>
                            </a:solidFill>
                          </a:ln>
                          <a:solidFill>
                            <a:schemeClr val="tx1"/>
                          </a:solidFill>
                          <a:effectLst/>
                          <a:latin typeface="+mj-lt"/>
                        </a:rPr>
                        <a:t>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AD155"/>
                    </a:solidFill>
                  </a:tcPr>
                </a:tc>
                <a:extLst>
                  <a:ext uri="{0D108BD9-81ED-4DB2-BD59-A6C34878D82A}">
                    <a16:rowId xmlns:a16="http://schemas.microsoft.com/office/drawing/2014/main" val="911310047"/>
                  </a:ext>
                </a:extLst>
              </a:tr>
              <a:tr h="356783">
                <a:tc>
                  <a:txBody>
                    <a:bodyPr/>
                    <a:lstStyle/>
                    <a:p>
                      <a:pPr algn="ctr"/>
                      <a:r>
                        <a:rPr lang="en-US" sz="1500" b="0" kern="1200" dirty="0">
                          <a:ln>
                            <a:solidFill>
                              <a:schemeClr val="tx1"/>
                            </a:solidFill>
                          </a:ln>
                          <a:solidFill>
                            <a:schemeClr val="tx1"/>
                          </a:solidFill>
                          <a:effectLst/>
                          <a:latin typeface="+mn-lt"/>
                          <a:ea typeface="+mn-ea"/>
                          <a:cs typeface="+mn-cs"/>
                        </a:rPr>
                        <a:t>1</a:t>
                      </a:r>
                    </a:p>
                  </a:txBody>
                  <a:tcPr marL="68580" marR="68580" marT="34290" marB="34290">
                    <a:lnL w="76200" cap="flat" cmpd="sng" algn="ctr">
                      <a:solidFill>
                        <a:srgbClr val="0070C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80"/>
                    </a:solidFill>
                  </a:tcPr>
                </a:tc>
                <a:tc>
                  <a:txBody>
                    <a:bodyPr/>
                    <a:lstStyle/>
                    <a:p>
                      <a:pPr algn="ctr"/>
                      <a:r>
                        <a:rPr lang="en-US" sz="1500" b="0" dirty="0">
                          <a:ln>
                            <a:solidFill>
                              <a:schemeClr val="tx1"/>
                            </a:solidFill>
                          </a:ln>
                          <a:solidFill>
                            <a:schemeClr val="tx1"/>
                          </a:solidFill>
                          <a:effectLst/>
                          <a:latin typeface="+mj-lt"/>
                        </a:rPr>
                        <a:t>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80"/>
                    </a:solidFill>
                  </a:tcPr>
                </a:tc>
                <a:tc>
                  <a:txBody>
                    <a:bodyPr/>
                    <a:lstStyle/>
                    <a:p>
                      <a:pPr algn="ctr"/>
                      <a:r>
                        <a:rPr lang="en-US" sz="1500" b="0" dirty="0">
                          <a:ln>
                            <a:solidFill>
                              <a:schemeClr val="tx1"/>
                            </a:solidFill>
                          </a:ln>
                          <a:solidFill>
                            <a:schemeClr val="tx1"/>
                          </a:solidFill>
                          <a:effectLst/>
                          <a:latin typeface="+mj-lt"/>
                        </a:rPr>
                        <a:t>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tc>
                  <a:txBody>
                    <a:bodyPr/>
                    <a:lstStyle/>
                    <a:p>
                      <a:pPr algn="ctr"/>
                      <a:r>
                        <a:rPr lang="en-US" sz="1500" b="0" dirty="0">
                          <a:ln>
                            <a:solidFill>
                              <a:schemeClr val="tx1"/>
                            </a:solidFill>
                          </a:ln>
                          <a:solidFill>
                            <a:schemeClr val="tx1"/>
                          </a:solidFill>
                          <a:effectLst/>
                          <a:latin typeface="+mj-lt"/>
                        </a:rPr>
                        <a:t>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76200" cap="flat" cmpd="sng" algn="ctr">
                      <a:solidFill>
                        <a:srgbClr val="0070C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0A832"/>
                    </a:solidFill>
                  </a:tcPr>
                </a:tc>
                <a:extLst>
                  <a:ext uri="{0D108BD9-81ED-4DB2-BD59-A6C34878D82A}">
                    <a16:rowId xmlns:a16="http://schemas.microsoft.com/office/drawing/2014/main" val="81788632"/>
                  </a:ext>
                </a:extLst>
              </a:tr>
            </a:tbl>
          </a:graphicData>
        </a:graphic>
      </p:graphicFrame>
      <p:sp>
        <p:nvSpPr>
          <p:cNvPr id="14" name="Star: 5 Points 13">
            <a:extLst>
              <a:ext uri="{FF2B5EF4-FFF2-40B4-BE49-F238E27FC236}">
                <a16:creationId xmlns:a16="http://schemas.microsoft.com/office/drawing/2014/main" id="{B34226F4-0EDE-4D74-9929-DD3FC37EF29F}"/>
              </a:ext>
            </a:extLst>
          </p:cNvPr>
          <p:cNvSpPr/>
          <p:nvPr/>
        </p:nvSpPr>
        <p:spPr>
          <a:xfrm>
            <a:off x="8296765" y="4677016"/>
            <a:ext cx="259773" cy="273575"/>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15" name="Star: 5 Points 14">
            <a:extLst>
              <a:ext uri="{FF2B5EF4-FFF2-40B4-BE49-F238E27FC236}">
                <a16:creationId xmlns:a16="http://schemas.microsoft.com/office/drawing/2014/main" id="{4B9A315D-53EF-4500-B38D-C33C643CCBA5}"/>
              </a:ext>
            </a:extLst>
          </p:cNvPr>
          <p:cNvSpPr/>
          <p:nvPr/>
        </p:nvSpPr>
        <p:spPr>
          <a:xfrm>
            <a:off x="7324694" y="1401960"/>
            <a:ext cx="259773" cy="273575"/>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6" name="TextBox 15">
            <a:extLst>
              <a:ext uri="{FF2B5EF4-FFF2-40B4-BE49-F238E27FC236}">
                <a16:creationId xmlns:a16="http://schemas.microsoft.com/office/drawing/2014/main" id="{DA53F11E-E733-41E1-83C8-DEDA352EE4D5}"/>
              </a:ext>
            </a:extLst>
          </p:cNvPr>
          <p:cNvSpPr txBox="1"/>
          <p:nvPr/>
        </p:nvSpPr>
        <p:spPr>
          <a:xfrm>
            <a:off x="201258" y="1991883"/>
            <a:ext cx="2348346" cy="300082"/>
          </a:xfrm>
          <a:prstGeom prst="rect">
            <a:avLst/>
          </a:prstGeom>
          <a:noFill/>
        </p:spPr>
        <p:txBody>
          <a:bodyPr wrap="square" rtlCol="0">
            <a:spAutoFit/>
          </a:bodyPr>
          <a:lstStyle/>
          <a:p>
            <a:pPr algn="ctr" defTabSz="685800">
              <a:defRPr/>
            </a:pPr>
            <a:r>
              <a:rPr lang="en-US" sz="1350" dirty="0">
                <a:solidFill>
                  <a:prstClr val="black"/>
                </a:solidFill>
                <a:latin typeface="Calibri"/>
              </a:rPr>
              <a:t>Idealized ABM</a:t>
            </a:r>
          </a:p>
        </p:txBody>
      </p:sp>
      <p:sp>
        <p:nvSpPr>
          <p:cNvPr id="17" name="Star: 5 Points 16">
            <a:extLst>
              <a:ext uri="{FF2B5EF4-FFF2-40B4-BE49-F238E27FC236}">
                <a16:creationId xmlns:a16="http://schemas.microsoft.com/office/drawing/2014/main" id="{44159FE0-DCB5-4BAB-B207-5684CD7E0CF3}"/>
              </a:ext>
            </a:extLst>
          </p:cNvPr>
          <p:cNvSpPr/>
          <p:nvPr/>
        </p:nvSpPr>
        <p:spPr>
          <a:xfrm>
            <a:off x="7454581" y="2926150"/>
            <a:ext cx="259773" cy="273575"/>
          </a:xfrm>
          <a:prstGeom prst="star5">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1" name="Down Arrow 5">
            <a:extLst>
              <a:ext uri="{FF2B5EF4-FFF2-40B4-BE49-F238E27FC236}">
                <a16:creationId xmlns:a16="http://schemas.microsoft.com/office/drawing/2014/main" id="{BB894104-71E6-404B-B150-933E5E6802B2}"/>
              </a:ext>
            </a:extLst>
          </p:cNvPr>
          <p:cNvSpPr/>
          <p:nvPr/>
        </p:nvSpPr>
        <p:spPr>
          <a:xfrm rot="16200000" flipH="1">
            <a:off x="1337883" y="4662878"/>
            <a:ext cx="34292" cy="2368749"/>
          </a:xfrm>
          <a:prstGeom prst="downArrow">
            <a:avLst/>
          </a:prstGeom>
          <a:solidFill>
            <a:srgbClr val="7030A0"/>
          </a:solidFill>
          <a:ln w="31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sp>
        <p:nvSpPr>
          <p:cNvPr id="23" name="Down Arrow 5">
            <a:extLst>
              <a:ext uri="{FF2B5EF4-FFF2-40B4-BE49-F238E27FC236}">
                <a16:creationId xmlns:a16="http://schemas.microsoft.com/office/drawing/2014/main" id="{CC2415EF-600F-4319-B9E2-94D3B4E65928}"/>
              </a:ext>
            </a:extLst>
          </p:cNvPr>
          <p:cNvSpPr/>
          <p:nvPr/>
        </p:nvSpPr>
        <p:spPr>
          <a:xfrm rot="16200000" flipH="1">
            <a:off x="1337885" y="3248676"/>
            <a:ext cx="34289" cy="2348346"/>
          </a:xfrm>
          <a:prstGeom prst="downArrow">
            <a:avLst/>
          </a:prstGeom>
          <a:solidFill>
            <a:srgbClr val="7030A0"/>
          </a:solidFill>
          <a:ln w="31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sp>
        <p:nvSpPr>
          <p:cNvPr id="24" name="Star: 5 Points 23">
            <a:extLst>
              <a:ext uri="{FF2B5EF4-FFF2-40B4-BE49-F238E27FC236}">
                <a16:creationId xmlns:a16="http://schemas.microsoft.com/office/drawing/2014/main" id="{CB79304A-C1E4-4FA7-B7B8-3BBEE46BC012}"/>
              </a:ext>
            </a:extLst>
          </p:cNvPr>
          <p:cNvSpPr/>
          <p:nvPr/>
        </p:nvSpPr>
        <p:spPr>
          <a:xfrm>
            <a:off x="6810062" y="3335625"/>
            <a:ext cx="259773" cy="273575"/>
          </a:xfrm>
          <a:prstGeom prst="star5">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8" name="Star: 5 Points 17">
            <a:extLst>
              <a:ext uri="{FF2B5EF4-FFF2-40B4-BE49-F238E27FC236}">
                <a16:creationId xmlns:a16="http://schemas.microsoft.com/office/drawing/2014/main" id="{AEDCF6A5-D002-4850-A366-9D64D5D71E4A}"/>
              </a:ext>
            </a:extLst>
          </p:cNvPr>
          <p:cNvSpPr/>
          <p:nvPr/>
        </p:nvSpPr>
        <p:spPr>
          <a:xfrm>
            <a:off x="2019857" y="5378620"/>
            <a:ext cx="259773" cy="273575"/>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19" name="Star: 5 Points 18">
            <a:extLst>
              <a:ext uri="{FF2B5EF4-FFF2-40B4-BE49-F238E27FC236}">
                <a16:creationId xmlns:a16="http://schemas.microsoft.com/office/drawing/2014/main" id="{C50B9902-5828-4163-B3F7-55A5A14244DF}"/>
              </a:ext>
            </a:extLst>
          </p:cNvPr>
          <p:cNvSpPr/>
          <p:nvPr/>
        </p:nvSpPr>
        <p:spPr>
          <a:xfrm>
            <a:off x="2279630" y="2344392"/>
            <a:ext cx="259773" cy="273575"/>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0" name="Star: 5 Points 19">
            <a:extLst>
              <a:ext uri="{FF2B5EF4-FFF2-40B4-BE49-F238E27FC236}">
                <a16:creationId xmlns:a16="http://schemas.microsoft.com/office/drawing/2014/main" id="{E078C95B-A488-42C7-8BC2-F07B4F1D8965}"/>
              </a:ext>
            </a:extLst>
          </p:cNvPr>
          <p:cNvSpPr/>
          <p:nvPr/>
        </p:nvSpPr>
        <p:spPr>
          <a:xfrm>
            <a:off x="1397829" y="4079239"/>
            <a:ext cx="259773" cy="273575"/>
          </a:xfrm>
          <a:prstGeom prst="star5">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2" name="Star: 5 Points 21">
            <a:extLst>
              <a:ext uri="{FF2B5EF4-FFF2-40B4-BE49-F238E27FC236}">
                <a16:creationId xmlns:a16="http://schemas.microsoft.com/office/drawing/2014/main" id="{BC8F0D83-CB3B-4EC8-B58B-4176E0712B7E}"/>
              </a:ext>
            </a:extLst>
          </p:cNvPr>
          <p:cNvSpPr/>
          <p:nvPr/>
        </p:nvSpPr>
        <p:spPr>
          <a:xfrm>
            <a:off x="360746" y="4274392"/>
            <a:ext cx="259773" cy="273575"/>
          </a:xfrm>
          <a:prstGeom prst="star5">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5" name="TextBox 24">
            <a:extLst>
              <a:ext uri="{FF2B5EF4-FFF2-40B4-BE49-F238E27FC236}">
                <a16:creationId xmlns:a16="http://schemas.microsoft.com/office/drawing/2014/main" id="{E6B4E631-57DF-4655-82F3-17E6857E8FA1}"/>
              </a:ext>
            </a:extLst>
          </p:cNvPr>
          <p:cNvSpPr txBox="1"/>
          <p:nvPr/>
        </p:nvSpPr>
        <p:spPr>
          <a:xfrm>
            <a:off x="2911433" y="2481178"/>
            <a:ext cx="3459071" cy="1338828"/>
          </a:xfrm>
          <a:prstGeom prst="rect">
            <a:avLst/>
          </a:prstGeom>
          <a:noFill/>
          <a:ln>
            <a:solidFill>
              <a:schemeClr val="tx1"/>
            </a:solidFill>
          </a:ln>
        </p:spPr>
        <p:txBody>
          <a:bodyPr wrap="square" rtlCol="0">
            <a:spAutoFit/>
          </a:bodyPr>
          <a:lstStyle/>
          <a:p>
            <a:r>
              <a:rPr lang="en-US" sz="1350" b="1" dirty="0"/>
              <a:t>Data taken from the CDC’s social vulnerability index. </a:t>
            </a:r>
          </a:p>
          <a:p>
            <a:endParaRPr lang="en-US" sz="1350" dirty="0"/>
          </a:p>
          <a:p>
            <a:r>
              <a:rPr lang="en-US" sz="1350" dirty="0"/>
              <a:t>Socio-economic data by county accounts for % below poverty, unemployed, income, education</a:t>
            </a:r>
            <a:endParaRPr lang="en-US" sz="1050" i="1" dirty="0"/>
          </a:p>
        </p:txBody>
      </p:sp>
      <p:sp>
        <p:nvSpPr>
          <p:cNvPr id="26" name="TextBox 25">
            <a:extLst>
              <a:ext uri="{FF2B5EF4-FFF2-40B4-BE49-F238E27FC236}">
                <a16:creationId xmlns:a16="http://schemas.microsoft.com/office/drawing/2014/main" id="{1FCB28EB-DE9C-4126-862C-11756FEDBF13}"/>
              </a:ext>
            </a:extLst>
          </p:cNvPr>
          <p:cNvSpPr txBox="1"/>
          <p:nvPr/>
        </p:nvSpPr>
        <p:spPr>
          <a:xfrm>
            <a:off x="2935849" y="4890448"/>
            <a:ext cx="4004100" cy="553998"/>
          </a:xfrm>
          <a:prstGeom prst="rect">
            <a:avLst/>
          </a:prstGeom>
          <a:noFill/>
          <a:ln>
            <a:solidFill>
              <a:schemeClr val="tx1"/>
            </a:solidFill>
          </a:ln>
        </p:spPr>
        <p:txBody>
          <a:bodyPr wrap="square" rtlCol="0">
            <a:spAutoFit/>
          </a:bodyPr>
          <a:lstStyle/>
          <a:p>
            <a:r>
              <a:rPr lang="en-US" sz="1500" dirty="0"/>
              <a:t>We translated the county SVI information (right) into our Idealized ABM grid (left)</a:t>
            </a:r>
            <a:endParaRPr lang="en-US" sz="1200" dirty="0"/>
          </a:p>
        </p:txBody>
      </p:sp>
    </p:spTree>
    <p:extLst>
      <p:ext uri="{BB962C8B-B14F-4D97-AF65-F5344CB8AC3E}">
        <p14:creationId xmlns:p14="http://schemas.microsoft.com/office/powerpoint/2010/main" val="2878126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hart&#10;&#10;Description automatically generated">
            <a:extLst>
              <a:ext uri="{FF2B5EF4-FFF2-40B4-BE49-F238E27FC236}">
                <a16:creationId xmlns:a16="http://schemas.microsoft.com/office/drawing/2014/main" id="{425FD47D-A84A-174F-AE99-50402409B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67" y="857250"/>
            <a:ext cx="3880184" cy="51435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6990FEB8-20C4-E847-82B3-195ACCBA4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951" y="1142121"/>
            <a:ext cx="4314151" cy="4114800"/>
          </a:xfrm>
          <a:prstGeom prst="rect">
            <a:avLst/>
          </a:prstGeom>
        </p:spPr>
      </p:pic>
    </p:spTree>
    <p:extLst>
      <p:ext uri="{BB962C8B-B14F-4D97-AF65-F5344CB8AC3E}">
        <p14:creationId xmlns:p14="http://schemas.microsoft.com/office/powerpoint/2010/main" val="3381607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91C6159-B61B-AB41-B6A7-B9261F36A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256"/>
            <a:ext cx="9144000" cy="5697487"/>
          </a:xfrm>
          <a:prstGeom prst="rect">
            <a:avLst/>
          </a:prstGeom>
        </p:spPr>
      </p:pic>
    </p:spTree>
    <p:extLst>
      <p:ext uri="{BB962C8B-B14F-4D97-AF65-F5344CB8AC3E}">
        <p14:creationId xmlns:p14="http://schemas.microsoft.com/office/powerpoint/2010/main" val="3408322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font, diagram, map&#10;&#10;Description automatically generated">
            <a:extLst>
              <a:ext uri="{FF2B5EF4-FFF2-40B4-BE49-F238E27FC236}">
                <a16:creationId xmlns:a16="http://schemas.microsoft.com/office/drawing/2014/main" id="{8581F5DA-7ABC-4453-927F-24CE350D9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1193800"/>
            <a:ext cx="7645400" cy="4470400"/>
          </a:xfrm>
          <a:prstGeom prst="rect">
            <a:avLst/>
          </a:prstGeom>
        </p:spPr>
      </p:pic>
    </p:spTree>
    <p:extLst>
      <p:ext uri="{BB962C8B-B14F-4D97-AF65-F5344CB8AC3E}">
        <p14:creationId xmlns:p14="http://schemas.microsoft.com/office/powerpoint/2010/main" val="3551386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map, screenshot&#10;&#10;Description automatically generated">
            <a:extLst>
              <a:ext uri="{FF2B5EF4-FFF2-40B4-BE49-F238E27FC236}">
                <a16:creationId xmlns:a16="http://schemas.microsoft.com/office/drawing/2014/main" id="{11C1A7BE-02C1-5DE9-E918-2B38BF310667}"/>
              </a:ext>
            </a:extLst>
          </p:cNvPr>
          <p:cNvPicPr>
            <a:picLocks noChangeAspect="1"/>
          </p:cNvPicPr>
          <p:nvPr/>
        </p:nvPicPr>
        <p:blipFill rotWithShape="1">
          <a:blip r:embed="rId2">
            <a:extLst>
              <a:ext uri="{28A0092B-C50C-407E-A947-70E740481C1C}">
                <a14:useLocalDpi xmlns:a14="http://schemas.microsoft.com/office/drawing/2010/main" val="0"/>
              </a:ext>
            </a:extLst>
          </a:blip>
          <a:srcRect b="3864"/>
          <a:stretch/>
        </p:blipFill>
        <p:spPr>
          <a:xfrm>
            <a:off x="20" y="1282"/>
            <a:ext cx="9143980" cy="6856718"/>
          </a:xfrm>
          <a:prstGeom prst="rect">
            <a:avLst/>
          </a:prstGeom>
        </p:spPr>
      </p:pic>
    </p:spTree>
    <p:extLst>
      <p:ext uri="{BB962C8B-B14F-4D97-AF65-F5344CB8AC3E}">
        <p14:creationId xmlns:p14="http://schemas.microsoft.com/office/powerpoint/2010/main" val="2891354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document&#10;&#10;Description automatically generated with low confidence">
            <a:extLst>
              <a:ext uri="{FF2B5EF4-FFF2-40B4-BE49-F238E27FC236}">
                <a16:creationId xmlns:a16="http://schemas.microsoft.com/office/drawing/2014/main" id="{E9B9FFB0-FC39-8A83-171B-A7D0B4B4E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658433"/>
            <a:ext cx="8178799" cy="5541133"/>
          </a:xfrm>
          <a:prstGeom prst="rect">
            <a:avLst/>
          </a:prstGeom>
        </p:spPr>
      </p:pic>
    </p:spTree>
    <p:extLst>
      <p:ext uri="{BB962C8B-B14F-4D97-AF65-F5344CB8AC3E}">
        <p14:creationId xmlns:p14="http://schemas.microsoft.com/office/powerpoint/2010/main" val="3949414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screenshot, diagram, graphic design&#10;&#10;Description automatically generated">
            <a:extLst>
              <a:ext uri="{FF2B5EF4-FFF2-40B4-BE49-F238E27FC236}">
                <a16:creationId xmlns:a16="http://schemas.microsoft.com/office/drawing/2014/main" id="{C409372F-DD77-F50A-BEE7-E5C242564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02" y="643466"/>
            <a:ext cx="7987194" cy="5571067"/>
          </a:xfrm>
          <a:prstGeom prst="rect">
            <a:avLst/>
          </a:prstGeom>
        </p:spPr>
      </p:pic>
    </p:spTree>
    <p:extLst>
      <p:ext uri="{BB962C8B-B14F-4D97-AF65-F5344CB8AC3E}">
        <p14:creationId xmlns:p14="http://schemas.microsoft.com/office/powerpoint/2010/main" val="2412453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line, screenshot, diagram&#10;&#10;Description automatically generated">
            <a:extLst>
              <a:ext uri="{FF2B5EF4-FFF2-40B4-BE49-F238E27FC236}">
                <a16:creationId xmlns:a16="http://schemas.microsoft.com/office/drawing/2014/main" id="{EA9C0B30-3EBF-55F2-483E-BC466E078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650" y="635000"/>
            <a:ext cx="6108700" cy="5588000"/>
          </a:xfrm>
          <a:prstGeom prst="rect">
            <a:avLst/>
          </a:prstGeom>
        </p:spPr>
      </p:pic>
    </p:spTree>
    <p:extLst>
      <p:ext uri="{BB962C8B-B14F-4D97-AF65-F5344CB8AC3E}">
        <p14:creationId xmlns:p14="http://schemas.microsoft.com/office/powerpoint/2010/main" val="3415044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B909D-2CC0-4B11-97DE-81A9641BB3E6}"/>
              </a:ext>
            </a:extLst>
          </p:cNvPr>
          <p:cNvSpPr>
            <a:spLocks noGrp="1"/>
          </p:cNvSpPr>
          <p:nvPr>
            <p:ph type="title"/>
          </p:nvPr>
        </p:nvSpPr>
        <p:spPr>
          <a:xfrm>
            <a:off x="398895" y="2500572"/>
            <a:ext cx="2402610" cy="2031325"/>
          </a:xfrm>
        </p:spPr>
        <p:txBody>
          <a:bodyPr/>
          <a:lstStyle/>
          <a:p>
            <a:r>
              <a:rPr lang="en-US" dirty="0"/>
              <a:t>High Impact Events</a:t>
            </a:r>
          </a:p>
        </p:txBody>
      </p:sp>
      <p:pic>
        <p:nvPicPr>
          <p:cNvPr id="2" name="Picture 1" descr="silver-essay11-1.png">
            <a:extLst>
              <a:ext uri="{FF2B5EF4-FFF2-40B4-BE49-F238E27FC236}">
                <a16:creationId xmlns:a16="http://schemas.microsoft.com/office/drawing/2014/main" id="{6CB9D906-DAC9-4DB5-AB53-71BC803E3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139" y="1516788"/>
            <a:ext cx="5829300" cy="3984873"/>
          </a:xfrm>
          <a:prstGeom prst="rect">
            <a:avLst/>
          </a:prstGeom>
        </p:spPr>
      </p:pic>
    </p:spTree>
    <p:extLst>
      <p:ext uri="{BB962C8B-B14F-4D97-AF65-F5344CB8AC3E}">
        <p14:creationId xmlns:p14="http://schemas.microsoft.com/office/powerpoint/2010/main" val="79969047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sphere, art&#10;&#10;Description automatically generated">
            <a:extLst>
              <a:ext uri="{FF2B5EF4-FFF2-40B4-BE49-F238E27FC236}">
                <a16:creationId xmlns:a16="http://schemas.microsoft.com/office/drawing/2014/main" id="{49549557-C424-2DE2-51C8-4D9975BE5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954913"/>
            <a:ext cx="8178799" cy="4948172"/>
          </a:xfrm>
          <a:prstGeom prst="rect">
            <a:avLst/>
          </a:prstGeom>
        </p:spPr>
      </p:pic>
    </p:spTree>
    <p:extLst>
      <p:ext uri="{BB962C8B-B14F-4D97-AF65-F5344CB8AC3E}">
        <p14:creationId xmlns:p14="http://schemas.microsoft.com/office/powerpoint/2010/main" val="1575706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screenshot&#10;&#10;Description automatically generated">
            <a:extLst>
              <a:ext uri="{FF2B5EF4-FFF2-40B4-BE49-F238E27FC236}">
                <a16:creationId xmlns:a16="http://schemas.microsoft.com/office/drawing/2014/main" id="{AFE7C5C6-5526-C4C7-E749-E9360A801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90" y="0"/>
            <a:ext cx="7772400" cy="6680410"/>
          </a:xfrm>
          <a:prstGeom prst="rect">
            <a:avLst/>
          </a:prstGeom>
        </p:spPr>
      </p:pic>
    </p:spTree>
    <p:extLst>
      <p:ext uri="{BB962C8B-B14F-4D97-AF65-F5344CB8AC3E}">
        <p14:creationId xmlns:p14="http://schemas.microsoft.com/office/powerpoint/2010/main" val="3628953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9C97F61-0518-4A73-B759-0577B315775D}"/>
              </a:ext>
            </a:extLst>
          </p:cNvPr>
          <p:cNvSpPr txBox="1">
            <a:spLocks/>
          </p:cNvSpPr>
          <p:nvPr/>
        </p:nvSpPr>
        <p:spPr>
          <a:xfrm>
            <a:off x="452438" y="2119313"/>
            <a:ext cx="8223250" cy="3198792"/>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b="1" dirty="0">
                <a:solidFill>
                  <a:srgbClr val="FFC000"/>
                </a:solidFill>
              </a:rPr>
              <a:t>Questions/Discussion?</a:t>
            </a:r>
          </a:p>
          <a:p>
            <a:endParaRPr lang="en-US" sz="7200" b="1" dirty="0">
              <a:solidFill>
                <a:srgbClr val="FFC000"/>
              </a:solidFill>
            </a:endParaRPr>
          </a:p>
          <a:p>
            <a:endParaRPr lang="en-US" sz="7200" dirty="0"/>
          </a:p>
          <a:p>
            <a:pPr lvl="0" algn="l"/>
            <a:endParaRPr lang="en-US" sz="1350" dirty="0"/>
          </a:p>
          <a:p>
            <a:pPr lvl="0" algn="l"/>
            <a:endParaRPr lang="en-US" sz="1650" i="1" dirty="0"/>
          </a:p>
          <a:p>
            <a:pPr lvl="0" algn="l"/>
            <a:endParaRPr lang="en-US" sz="1650" i="1" dirty="0"/>
          </a:p>
        </p:txBody>
      </p:sp>
    </p:spTree>
    <p:extLst>
      <p:ext uri="{BB962C8B-B14F-4D97-AF65-F5344CB8AC3E}">
        <p14:creationId xmlns:p14="http://schemas.microsoft.com/office/powerpoint/2010/main" val="3201805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screenshot, font, diagram&#10;&#10;Description automatically generated">
            <a:extLst>
              <a:ext uri="{FF2B5EF4-FFF2-40B4-BE49-F238E27FC236}">
                <a16:creationId xmlns:a16="http://schemas.microsoft.com/office/drawing/2014/main" id="{75FE08CA-3613-EF78-00C8-2DB1DF07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67" y="643467"/>
            <a:ext cx="7528465" cy="5571065"/>
          </a:xfrm>
          <a:prstGeom prst="rect">
            <a:avLst/>
          </a:prstGeom>
          <a:ln>
            <a:noFill/>
          </a:ln>
        </p:spPr>
      </p:pic>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07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a knife&#10;&#10;Description automatically generated">
            <a:extLst>
              <a:ext uri="{FF2B5EF4-FFF2-40B4-BE49-F238E27FC236}">
                <a16:creationId xmlns:a16="http://schemas.microsoft.com/office/drawing/2014/main" id="{48EC6024-FCCC-CFFA-C353-84A6B6ED3E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657" r="12269"/>
          <a:stretch/>
        </p:blipFill>
        <p:spPr>
          <a:xfrm>
            <a:off x="3663538" y="1391640"/>
            <a:ext cx="5023262" cy="4104765"/>
          </a:xfrm>
          <a:prstGeom prst="rect">
            <a:avLst/>
          </a:prstGeom>
          <a:noFill/>
        </p:spPr>
      </p:pic>
      <p:sp>
        <p:nvSpPr>
          <p:cNvPr id="11" name="Title 2">
            <a:extLst>
              <a:ext uri="{FF2B5EF4-FFF2-40B4-BE49-F238E27FC236}">
                <a16:creationId xmlns:a16="http://schemas.microsoft.com/office/drawing/2014/main" id="{B98559C7-9ADB-5B77-6D90-FD4D0CA0A48C}"/>
              </a:ext>
            </a:extLst>
          </p:cNvPr>
          <p:cNvSpPr>
            <a:spLocks noGrp="1"/>
          </p:cNvSpPr>
          <p:nvPr>
            <p:ph type="title"/>
          </p:nvPr>
        </p:nvSpPr>
        <p:spPr>
          <a:xfrm>
            <a:off x="398895" y="2500572"/>
            <a:ext cx="2402610" cy="2708434"/>
          </a:xfrm>
        </p:spPr>
        <p:txBody>
          <a:bodyPr/>
          <a:lstStyle/>
          <a:p>
            <a:r>
              <a:rPr lang="en-US" dirty="0"/>
              <a:t>Powerful tools! User beware!</a:t>
            </a:r>
          </a:p>
        </p:txBody>
      </p:sp>
    </p:spTree>
    <p:extLst>
      <p:ext uri="{BB962C8B-B14F-4D97-AF65-F5344CB8AC3E}">
        <p14:creationId xmlns:p14="http://schemas.microsoft.com/office/powerpoint/2010/main" val="285675270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8" y="857250"/>
            <a:ext cx="7328585" cy="51435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4" descr="A picture containing diagram&#10;&#10;Description automatically generated">
            <a:extLst>
              <a:ext uri="{FF2B5EF4-FFF2-40B4-BE49-F238E27FC236}">
                <a16:creationId xmlns:a16="http://schemas.microsoft.com/office/drawing/2014/main" id="{24617642-2FFF-764C-B1C8-03117B7F397A}"/>
              </a:ext>
            </a:extLst>
          </p:cNvPr>
          <p:cNvPicPr>
            <a:picLocks noChangeAspect="1"/>
          </p:cNvPicPr>
          <p:nvPr/>
        </p:nvPicPr>
        <p:blipFill rotWithShape="1">
          <a:blip r:embed="rId3">
            <a:extLst>
              <a:ext uri="{28A0092B-C50C-407E-A947-70E740481C1C}">
                <a14:useLocalDpi xmlns:a14="http://schemas.microsoft.com/office/drawing/2010/main" val="0"/>
              </a:ext>
            </a:extLst>
          </a:blip>
          <a:srcRect r="6048"/>
          <a:stretch/>
        </p:blipFill>
        <p:spPr>
          <a:xfrm>
            <a:off x="1095448" y="857257"/>
            <a:ext cx="6953105" cy="51434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Oval 1">
            <a:extLst>
              <a:ext uri="{FF2B5EF4-FFF2-40B4-BE49-F238E27FC236}">
                <a16:creationId xmlns:a16="http://schemas.microsoft.com/office/drawing/2014/main" id="{7588E083-26D9-8F73-D2CC-47E292CE1E1B}"/>
              </a:ext>
            </a:extLst>
          </p:cNvPr>
          <p:cNvSpPr/>
          <p:nvPr/>
        </p:nvSpPr>
        <p:spPr>
          <a:xfrm rot="20029923">
            <a:off x="2494596" y="1470566"/>
            <a:ext cx="1942617" cy="368187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1585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8AF333F4-8311-8FB1-2A08-581C6BB1293B}"/>
              </a:ext>
            </a:extLst>
          </p:cNvPr>
          <p:cNvPicPr>
            <a:picLocks noChangeAspect="1"/>
          </p:cNvPicPr>
          <p:nvPr/>
        </p:nvPicPr>
        <p:blipFill rotWithShape="1">
          <a:blip r:embed="rId2">
            <a:extLst>
              <a:ext uri="{28A0092B-C50C-407E-A947-70E740481C1C}">
                <a14:useLocalDpi xmlns:a14="http://schemas.microsoft.com/office/drawing/2010/main" val="0"/>
              </a:ext>
            </a:extLst>
          </a:blip>
          <a:srcRect t="6691" r="1" b="5536"/>
          <a:stretch/>
        </p:blipFill>
        <p:spPr>
          <a:xfrm>
            <a:off x="3663538" y="2330721"/>
            <a:ext cx="5023262" cy="2226603"/>
          </a:xfrm>
          <a:prstGeom prst="rect">
            <a:avLst/>
          </a:prstGeom>
          <a:noFill/>
          <a:ln w="19050">
            <a:solidFill>
              <a:schemeClr val="tx1"/>
            </a:solidFill>
            <a:miter lim="800000"/>
          </a:ln>
        </p:spPr>
      </p:pic>
      <p:sp>
        <p:nvSpPr>
          <p:cNvPr id="8" name="Title 2">
            <a:extLst>
              <a:ext uri="{FF2B5EF4-FFF2-40B4-BE49-F238E27FC236}">
                <a16:creationId xmlns:a16="http://schemas.microsoft.com/office/drawing/2014/main" id="{60CCD176-BFD6-FAD6-7D15-2727EE8849C4}"/>
              </a:ext>
            </a:extLst>
          </p:cNvPr>
          <p:cNvSpPr>
            <a:spLocks noGrp="1"/>
          </p:cNvSpPr>
          <p:nvPr>
            <p:ph type="title"/>
          </p:nvPr>
        </p:nvSpPr>
        <p:spPr>
          <a:xfrm>
            <a:off x="398895" y="2500572"/>
            <a:ext cx="2402610" cy="677108"/>
          </a:xfrm>
        </p:spPr>
        <p:txBody>
          <a:bodyPr/>
          <a:lstStyle/>
          <a:p>
            <a:r>
              <a:rPr lang="en-US" dirty="0"/>
              <a:t>Guidance</a:t>
            </a:r>
          </a:p>
        </p:txBody>
      </p:sp>
    </p:spTree>
    <p:extLst>
      <p:ext uri="{BB962C8B-B14F-4D97-AF65-F5344CB8AC3E}">
        <p14:creationId xmlns:p14="http://schemas.microsoft.com/office/powerpoint/2010/main" val="18547304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screenshot, web page, software&#10;&#10;Description automatically generated">
            <a:extLst>
              <a:ext uri="{FF2B5EF4-FFF2-40B4-BE49-F238E27FC236}">
                <a16:creationId xmlns:a16="http://schemas.microsoft.com/office/drawing/2014/main" id="{B91BB0DC-C8CD-A45A-93CF-01D4125B5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118489"/>
            <a:ext cx="8178799" cy="4621021"/>
          </a:xfrm>
          <a:prstGeom prst="rect">
            <a:avLst/>
          </a:prstGeom>
        </p:spPr>
      </p:pic>
    </p:spTree>
    <p:extLst>
      <p:ext uri="{BB962C8B-B14F-4D97-AF65-F5344CB8AC3E}">
        <p14:creationId xmlns:p14="http://schemas.microsoft.com/office/powerpoint/2010/main" val="372577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7821</TotalTime>
  <Words>1451</Words>
  <Application>Microsoft Macintosh PowerPoint</Application>
  <PresentationFormat>On-screen Show (4:3)</PresentationFormat>
  <Paragraphs>307</Paragraphs>
  <Slides>42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Arial Black</vt:lpstr>
      <vt:lpstr>Calibri</vt:lpstr>
      <vt:lpstr>Cooper Black</vt:lpstr>
      <vt:lpstr>Office Theme</vt:lpstr>
      <vt:lpstr>PowerPoint Presentation</vt:lpstr>
      <vt:lpstr>PowerPoint Presentation</vt:lpstr>
      <vt:lpstr>PowerPoint Presentation</vt:lpstr>
      <vt:lpstr>High Impact Events</vt:lpstr>
      <vt:lpstr>PowerPoint Presentation</vt:lpstr>
      <vt:lpstr>Powerful tools! User beware!</vt:lpstr>
      <vt:lpstr>PowerPoint Presentation</vt:lpstr>
      <vt:lpstr>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scenarios</vt:lpstr>
      <vt:lpstr>PowerPoint Presentation</vt:lpstr>
      <vt:lpstr>   1. Impose interpretable algo structure 2. Initialize random structure 3. Measure “success” or “fitness” 4. Produce next generation (w/ mutations) based on “fitness” 5. Repeat #3-4* *Searching some small subset of the library of all possible solutions!</vt:lpstr>
      <vt:lpstr>PowerPoint Presentation</vt:lpstr>
      <vt:lpstr>PowerPoint Presentation</vt:lpstr>
      <vt:lpstr>PowerPoint Presentation</vt:lpstr>
      <vt:lpstr>PowerPoint Presentation</vt:lpstr>
      <vt:lpstr>PowerPoint Presentation</vt:lpstr>
      <vt:lpstr>Impact of Co-evolution (reliability)</vt:lpstr>
      <vt:lpstr>PowerPoint Presentation</vt:lpstr>
      <vt:lpstr>Adaptive Agent-based ANN model</vt:lpstr>
      <vt:lpstr>Coupled Human and Natural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UW - Milwaukee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Novel Ensemble Forecast Approach  Demonstration and Application to Regional Wind Power Forecasting </dc:title>
  <dc:creator>Paul Roebber</dc:creator>
  <cp:lastModifiedBy>Paul J Roebber</cp:lastModifiedBy>
  <cp:revision>900</cp:revision>
  <cp:lastPrinted>2018-11-16T23:01:58Z</cp:lastPrinted>
  <dcterms:created xsi:type="dcterms:W3CDTF">2010-12-18T21:55:53Z</dcterms:created>
  <dcterms:modified xsi:type="dcterms:W3CDTF">2023-06-28T20:56:20Z</dcterms:modified>
</cp:coreProperties>
</file>