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0" r:id="rId3"/>
    <p:sldId id="273" r:id="rId4"/>
    <p:sldId id="263" r:id="rId5"/>
    <p:sldId id="274" r:id="rId6"/>
    <p:sldId id="275" r:id="rId7"/>
    <p:sldId id="276" r:id="rId8"/>
    <p:sldId id="281" r:id="rId9"/>
    <p:sldId id="282" r:id="rId10"/>
    <p:sldId id="283" r:id="rId11"/>
    <p:sldId id="278" r:id="rId12"/>
    <p:sldId id="284" r:id="rId13"/>
    <p:sldId id="285" r:id="rId14"/>
    <p:sldId id="280" r:id="rId15"/>
    <p:sldId id="279" r:id="rId16"/>
    <p:sldId id="268" r:id="rId1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5A7B8-3A03-489D-9576-0F2BC52EF2EF}" v="5" dt="2023-06-29T17:05:48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ker, Craig K" userId="f1adfd3a-bead-43cc-a99e-6e4772a869bc" providerId="ADAL" clId="{E7D5A7B8-3A03-489D-9576-0F2BC52EF2EF}"/>
    <pc:docChg chg="modSld">
      <pc:chgData name="Bakker, Craig K" userId="f1adfd3a-bead-43cc-a99e-6e4772a869bc" providerId="ADAL" clId="{E7D5A7B8-3A03-489D-9576-0F2BC52EF2EF}" dt="2023-06-29T17:05:48.014" v="4" actId="20577"/>
      <pc:docMkLst>
        <pc:docMk/>
      </pc:docMkLst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1152154647" sldId="260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1152154647" sldId="260"/>
            <ac:picMk id="7" creationId="{A02A58CD-5A77-AAF6-0585-5552A185617E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3300410602" sldId="263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3300410602" sldId="263"/>
            <ac:picMk id="6" creationId="{32052C4F-D633-2377-12C1-D2141BB28ACC}"/>
          </ac:picMkLst>
        </pc:picChg>
      </pc:sldChg>
      <pc:sldChg chg="modTransition">
        <pc:chgData name="Bakker, Craig K" userId="f1adfd3a-bead-43cc-a99e-6e4772a869bc" providerId="ADAL" clId="{E7D5A7B8-3A03-489D-9576-0F2BC52EF2EF}" dt="2023-06-27T21:15:57.382" v="0"/>
        <pc:sldMkLst>
          <pc:docMk/>
          <pc:sldMk cId="757395271" sldId="268"/>
        </pc:sldMkLst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2008468339" sldId="270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2008468339" sldId="270"/>
            <ac:picMk id="11" creationId="{D7D49E09-3CD3-07ED-1BDB-EC5DF1869101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3996705126" sldId="273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3996705126" sldId="273"/>
            <ac:picMk id="15" creationId="{83E8E7D3-8E5B-B082-F985-C996F57EB9FC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3967273523" sldId="274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3967273523" sldId="274"/>
            <ac:picMk id="7" creationId="{151F2C91-B483-FFB2-7456-5D6CD82F85CA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1688214958" sldId="275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1688214958" sldId="275"/>
            <ac:picMk id="13" creationId="{979DB7F5-DC93-B777-76F9-11F943F5942C}"/>
          </ac:picMkLst>
        </pc:picChg>
      </pc:sldChg>
      <pc:sldChg chg="delSp modSp modTransition modAnim">
        <pc:chgData name="Bakker, Craig K" userId="f1adfd3a-bead-43cc-a99e-6e4772a869bc" providerId="ADAL" clId="{E7D5A7B8-3A03-489D-9576-0F2BC52EF2EF}" dt="2023-06-29T17:05:48.014" v="4" actId="20577"/>
        <pc:sldMkLst>
          <pc:docMk/>
          <pc:sldMk cId="1498369844" sldId="276"/>
        </pc:sldMkLst>
        <pc:spChg chg="mod">
          <ac:chgData name="Bakker, Craig K" userId="f1adfd3a-bead-43cc-a99e-6e4772a869bc" providerId="ADAL" clId="{E7D5A7B8-3A03-489D-9576-0F2BC52EF2EF}" dt="2023-06-29T17:05:48.014" v="4" actId="20577"/>
          <ac:spMkLst>
            <pc:docMk/>
            <pc:sldMk cId="1498369844" sldId="276"/>
            <ac:spMk id="5" creationId="{3F280D93-4CAB-8F94-BCBE-6A6EC3897B5F}"/>
          </ac:spMkLst>
        </pc:spChg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1498369844" sldId="276"/>
            <ac:picMk id="7" creationId="{E874EEE3-7BEB-6905-8B85-36031363A8E8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2834976133" sldId="278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2834976133" sldId="278"/>
            <ac:picMk id="6" creationId="{A03FF3DB-ACD8-3B43-9D00-715BFB2EE32F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2380171696" sldId="279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2380171696" sldId="279"/>
            <ac:picMk id="7" creationId="{69DD3514-91B3-00C1-8425-E3588877917C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2464817627" sldId="280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2464817627" sldId="280"/>
            <ac:picMk id="7" creationId="{EC606D92-1772-11B1-07E4-842F94573E42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3406239952" sldId="281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3406239952" sldId="281"/>
            <ac:picMk id="9" creationId="{270975D8-D12E-90DF-3DEC-FA68ACF92242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2277225506" sldId="282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2277225506" sldId="282"/>
            <ac:picMk id="8" creationId="{8CB15209-CC19-F69C-C59F-0A0370E63744}"/>
          </ac:picMkLst>
        </pc:picChg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365108399" sldId="283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365108399" sldId="283"/>
            <ac:picMk id="9" creationId="{445D7CD9-DEE0-9C8F-FEDA-2B86E27D3CD1}"/>
          </ac:picMkLst>
        </pc:picChg>
      </pc:sldChg>
      <pc:sldChg chg="modTransition">
        <pc:chgData name="Bakker, Craig K" userId="f1adfd3a-bead-43cc-a99e-6e4772a869bc" providerId="ADAL" clId="{E7D5A7B8-3A03-489D-9576-0F2BC52EF2EF}" dt="2023-06-27T21:15:57.382" v="0"/>
        <pc:sldMkLst>
          <pc:docMk/>
          <pc:sldMk cId="3860174329" sldId="284"/>
        </pc:sldMkLst>
      </pc:sldChg>
      <pc:sldChg chg="delSp modTransition modAnim">
        <pc:chgData name="Bakker, Craig K" userId="f1adfd3a-bead-43cc-a99e-6e4772a869bc" providerId="ADAL" clId="{E7D5A7B8-3A03-489D-9576-0F2BC52EF2EF}" dt="2023-06-27T21:15:57.382" v="0"/>
        <pc:sldMkLst>
          <pc:docMk/>
          <pc:sldMk cId="4021220071" sldId="285"/>
        </pc:sldMkLst>
        <pc:picChg chg="del">
          <ac:chgData name="Bakker, Craig K" userId="f1adfd3a-bead-43cc-a99e-6e4772a869bc" providerId="ADAL" clId="{E7D5A7B8-3A03-489D-9576-0F2BC52EF2EF}" dt="2023-06-27T21:15:57.382" v="0"/>
          <ac:picMkLst>
            <pc:docMk/>
            <pc:sldMk cId="4021220071" sldId="285"/>
            <ac:picMk id="9" creationId="{751A780B-E4FB-F271-EF33-EB02F128DDC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23/06/29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23/06/29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29, 2023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23/06/29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23/06/29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23/06/29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23/06/29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23/06/29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23/06/29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Block Dynamic Mode Decomposition: Domain-Aware Machine Learning for Climate Modelling and Feedback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Craig Bakker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6832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Adam Rupe, Parvathi Kooloth,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Derek DeSantis (LANL), Jian Lu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130ED9-0C27-4EF1-9F86-D29E4EA507BE}" type="datetime4">
              <a:rPr lang="en-US" smtClean="0"/>
              <a:t>June 29,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82DD2-85ED-EC13-FDD6-98C69C61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140A9-3625-3396-7CF1-2F90009F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b"/>
          <a:lstStyle/>
          <a:p>
            <a:r>
              <a:rPr lang="en-US" dirty="0">
                <a:latin typeface="Arial"/>
                <a:cs typeface="Arial"/>
              </a:rPr>
              <a:t>Eigenmodes – Seasonal Cycle, Imaginary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A0135-C814-02BB-D7D4-EB9DE21B4F64}"/>
              </a:ext>
            </a:extLst>
          </p:cNvPr>
          <p:cNvSpPr txBox="1"/>
          <p:nvPr/>
        </p:nvSpPr>
        <p:spPr>
          <a:xfrm>
            <a:off x="9463704" y="7376159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Albedo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F9DC3-DA3C-CB7D-3690-9863AC89BD89}"/>
              </a:ext>
            </a:extLst>
          </p:cNvPr>
          <p:cNvSpPr txBox="1"/>
          <p:nvPr/>
        </p:nvSpPr>
        <p:spPr>
          <a:xfrm>
            <a:off x="9463704" y="1991572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norm = 0.999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382E171-0B7D-1C66-6648-5C38FB8DA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37" y="2807831"/>
            <a:ext cx="5979505" cy="399272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C11C9A8-724B-B4B3-9067-C17253C2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52" y="2807208"/>
            <a:ext cx="5979505" cy="3992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40F563-5EB0-749B-8C5A-CA56F2F2FCD7}"/>
              </a:ext>
            </a:extLst>
          </p:cNvPr>
          <p:cNvSpPr txBox="1"/>
          <p:nvPr/>
        </p:nvSpPr>
        <p:spPr>
          <a:xfrm>
            <a:off x="3096768" y="737616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01785-9707-5E48-99CB-7A8D1EA5263A}"/>
              </a:ext>
            </a:extLst>
          </p:cNvPr>
          <p:cNvSpPr txBox="1"/>
          <p:nvPr/>
        </p:nvSpPr>
        <p:spPr>
          <a:xfrm>
            <a:off x="2847822" y="1991572"/>
            <a:ext cx="3241093" cy="423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/>
              <a:t>period = 12.001 months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30DB927C-7547-051B-FD74-100D0F3D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52" y="2807208"/>
            <a:ext cx="6458249" cy="42799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A52A1-F132-46FE-97EE-6EFEDC3C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D51BF7-FA2E-935D-BF04-556C9E3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b"/>
          <a:lstStyle/>
          <a:p>
            <a:r>
              <a:rPr lang="en-US">
                <a:latin typeface="Arial"/>
                <a:cs typeface="Arial"/>
              </a:rPr>
              <a:t>Results – Maximum Perturbation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E18481-B9BF-184B-7B5F-7A1843AE9CD4}"/>
                  </a:ext>
                </a:extLst>
              </p:cNvPr>
              <p:cNvSpPr txBox="1"/>
              <p:nvPr/>
            </p:nvSpPr>
            <p:spPr>
              <a:xfrm>
                <a:off x="2388188" y="7131762"/>
                <a:ext cx="4432063" cy="75405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150" dirty="0"/>
                  <a:t>Albedo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5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15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50" dirty="0"/>
                  <a:t>) on Temperature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5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1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5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150" dirty="0"/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15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50" b="0" i="0" smtClean="0">
                              <a:latin typeface="Cambria Math" panose="02040503050406030204" pitchFamily="18" charset="0"/>
                              <a:cs typeface="Arial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sz="215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15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5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150" b="0" i="1" smtClean="0">
                          <a:latin typeface="Cambria Math" panose="02040503050406030204" pitchFamily="18" charset="0"/>
                          <a:cs typeface="Arial"/>
                        </a:rPr>
                        <m:t>=764.6</m:t>
                      </m:r>
                    </m:oMath>
                  </m:oMathPara>
                </a14:m>
                <a:endParaRPr lang="en-US" sz="2150" dirty="0">
                  <a:cs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E18481-B9BF-184B-7B5F-7A1843AE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88" y="7131762"/>
                <a:ext cx="4432063" cy="754053"/>
              </a:xfrm>
              <a:prstGeom prst="rect">
                <a:avLst/>
              </a:prstGeom>
              <a:blipFill>
                <a:blip r:embed="rId5"/>
                <a:stretch>
                  <a:fillRect l="-275" t="-4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765A1C-79A3-800B-05CC-982096CB791D}"/>
                  </a:ext>
                </a:extLst>
              </p:cNvPr>
              <p:cNvSpPr txBox="1"/>
              <p:nvPr/>
            </p:nvSpPr>
            <p:spPr>
              <a:xfrm>
                <a:off x="8809381" y="7131762"/>
                <a:ext cx="4530591" cy="75405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150" dirty="0">
                    <a:cs typeface="Arial"/>
                  </a:rPr>
                  <a:t>Temperature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50" b="0" i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en-US" sz="2150" b="0" i="1" smtClean="0"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</m:oMath>
                </a14:m>
                <a:r>
                  <a:rPr lang="en-US" sz="2150" dirty="0">
                    <a:cs typeface="Arial"/>
                  </a:rPr>
                  <a:t>) on Albedo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50" b="0" i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sSup>
                      <m:sSupPr>
                        <m:ctrlPr>
                          <a:rPr lang="en-US" sz="215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150" b="0" i="1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en-US" sz="2150" b="0" i="1" smtClean="0">
                            <a:latin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150" dirty="0">
                    <a:cs typeface="Arial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15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50" b="0" i="0" smtClean="0">
                              <a:latin typeface="Cambria Math" panose="02040503050406030204" pitchFamily="18" charset="0"/>
                              <a:cs typeface="Arial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sz="215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15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5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150" b="0" i="1" smtClean="0">
                          <a:latin typeface="Cambria Math" panose="02040503050406030204" pitchFamily="18" charset="0"/>
                          <a:cs typeface="Arial"/>
                        </a:rPr>
                        <m:t>=23.51 </m:t>
                      </m:r>
                    </m:oMath>
                  </m:oMathPara>
                </a14:m>
                <a:endParaRPr lang="en-US" sz="2150" dirty="0">
                  <a:cs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765A1C-79A3-800B-05CC-982096CB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81" y="7131762"/>
                <a:ext cx="4530591" cy="754053"/>
              </a:xfrm>
              <a:prstGeom prst="rect">
                <a:avLst/>
              </a:prstGeom>
              <a:blipFill>
                <a:blip r:embed="rId6"/>
                <a:stretch>
                  <a:fillRect t="-4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>
            <a:extLst>
              <a:ext uri="{FF2B5EF4-FFF2-40B4-BE49-F238E27FC236}">
                <a16:creationId xmlns:a16="http://schemas.microsoft.com/office/drawing/2014/main" id="{A6959DE3-85DB-2BBA-A540-2D2EFD248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032" y="2807208"/>
            <a:ext cx="6410374" cy="4275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A78CD-9280-5963-47F6-A5101DF7C62C}"/>
                  </a:ext>
                </a:extLst>
              </p:cNvPr>
              <p:cNvSpPr txBox="1"/>
              <p:nvPr/>
            </p:nvSpPr>
            <p:spPr>
              <a:xfrm>
                <a:off x="6756087" y="1801831"/>
                <a:ext cx="2178930" cy="786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A78CD-9280-5963-47F6-A5101DF7C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087" y="1801831"/>
                <a:ext cx="2178930" cy="7865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9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8AEC61-C396-C0A6-745D-176010A9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65DA9-BE15-B2AB-0532-C5D7DF14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b"/>
          <a:lstStyle/>
          <a:p>
            <a:r>
              <a:rPr lang="en-US">
                <a:latin typeface="Arial"/>
                <a:cs typeface="Arial"/>
              </a:rPr>
              <a:t>Results – Granger Causality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54AC5-5117-29DA-D690-A368A9E67E11}"/>
              </a:ext>
            </a:extLst>
          </p:cNvPr>
          <p:cNvSpPr txBox="1"/>
          <p:nvPr/>
        </p:nvSpPr>
        <p:spPr>
          <a:xfrm>
            <a:off x="3686325" y="1733050"/>
            <a:ext cx="8478545" cy="423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50"/>
              <a:t>Mean squared error over time: single-variable DMD vs block DMD </a:t>
            </a:r>
            <a:endParaRPr lang="en-US" sz="2150">
              <a:cs typeface="Arial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B4AECE5-B18F-028A-BA1E-3F1F282D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9" y="2826981"/>
            <a:ext cx="6075253" cy="405016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5268437-AD93-3FD3-F93C-7BFBD584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03" y="2961028"/>
            <a:ext cx="6075254" cy="40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8AEC61-C396-C0A6-745D-176010A9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65DA9-BE15-B2AB-0532-C5D7DF14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b"/>
          <a:lstStyle/>
          <a:p>
            <a:r>
              <a:rPr lang="en-US">
                <a:latin typeface="Arial"/>
                <a:cs typeface="Arial"/>
              </a:rPr>
              <a:t>Results – Granger Causality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(with Solar Forcing)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8B18E46-4F1B-23F2-57AF-4E47E39D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250" y="2994540"/>
            <a:ext cx="6070467" cy="40453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7A717FE-8203-65C6-A7C6-6498F837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88" y="2994540"/>
            <a:ext cx="6070467" cy="4045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81A6F-0433-22D4-C603-B1ADCA9F13F4}"/>
              </a:ext>
            </a:extLst>
          </p:cNvPr>
          <p:cNvSpPr txBox="1"/>
          <p:nvPr/>
        </p:nvSpPr>
        <p:spPr>
          <a:xfrm>
            <a:off x="9463704" y="7376159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Albedo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656EA-5024-2862-5E7C-7CD914547406}"/>
              </a:ext>
            </a:extLst>
          </p:cNvPr>
          <p:cNvSpPr txBox="1"/>
          <p:nvPr/>
        </p:nvSpPr>
        <p:spPr>
          <a:xfrm>
            <a:off x="3096768" y="737616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40212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60564-4A20-F3B6-DB80-AA447FA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2A5CF1-8FE0-FDCB-162F-E2B7F987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and Summary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1621-34D3-657C-F2D0-01D92977683B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Block-DMD and Feedback Analyses</a:t>
            </a:r>
            <a:endParaRPr lang="en-CA"/>
          </a:p>
          <a:p>
            <a:r>
              <a:rPr lang="en-US" err="1"/>
              <a:t>ResDMD</a:t>
            </a:r>
            <a:r>
              <a:rPr lang="en-US"/>
              <a:t> and Pseudospectra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24A1A-AD01-52A3-40FF-07A114F5F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14" y="3206044"/>
            <a:ext cx="8298986" cy="5040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8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1702E5-1484-E462-C2B5-87BEB6E2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BFEC5-14B0-B522-F644-067CF2A2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CA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E31C288-474E-23A8-86B6-42A0F48B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71" y="1786205"/>
            <a:ext cx="9674964" cy="64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33394E3F-E7DA-D1DC-339D-7E5C594A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778" y="7947636"/>
            <a:ext cx="4248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900" err="1"/>
              <a:t>Banchoff</a:t>
            </a:r>
            <a:r>
              <a:rPr lang="en-GB" altLang="en-US" sz="900"/>
              <a:t>, T., Beall, J.: kbc1.jpg. URL http://alem3d.obidos.org/en/struik/kbottle/</a:t>
            </a:r>
          </a:p>
        </p:txBody>
      </p:sp>
    </p:spTree>
    <p:extLst>
      <p:ext uri="{BB962C8B-B14F-4D97-AF65-F5344CB8AC3E}">
        <p14:creationId xmlns:p14="http://schemas.microsoft.com/office/powerpoint/2010/main" val="23801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F7D201-DFFE-4CB9-B603-31194A519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69" y="2429014"/>
            <a:ext cx="9403450" cy="38397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097C69-D5B8-45B9-870D-2EA7A109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49804-55FC-4BE4-BDFD-8510BD20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Koopman Operator </a:t>
            </a:r>
            <a:br>
              <a:rPr lang="en-US"/>
            </a:br>
            <a:r>
              <a:rPr lang="en-US"/>
              <a:t>Concepts</a:t>
            </a:r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AB8E7-6160-4665-85C2-0AD15007A759}"/>
              </a:ext>
            </a:extLst>
          </p:cNvPr>
          <p:cNvSpPr txBox="1"/>
          <p:nvPr/>
        </p:nvSpPr>
        <p:spPr>
          <a:xfrm>
            <a:off x="2121195" y="6747283"/>
            <a:ext cx="11302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solidFill>
                  <a:schemeClr val="accent5"/>
                </a:solidFill>
              </a:rPr>
              <a:t>The Koopman operator turns nonlinear state dynamics into linear observable dynamics</a:t>
            </a:r>
            <a:endParaRPr lang="en-CA" sz="3600" b="1" u="sng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C4F2D-1040-4181-9F6C-D23D121C28D9}"/>
                  </a:ext>
                </a:extLst>
              </p:cNvPr>
              <p:cNvSpPr txBox="1"/>
              <p:nvPr/>
            </p:nvSpPr>
            <p:spPr>
              <a:xfrm>
                <a:off x="2073316" y="5243317"/>
                <a:ext cx="16875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C4F2D-1040-4181-9F6C-D23D121C2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16" y="5243317"/>
                <a:ext cx="168757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0959-6E86-4A32-BF25-B15263B03808}"/>
                  </a:ext>
                </a:extLst>
              </p:cNvPr>
              <p:cNvSpPr txBox="1"/>
              <p:nvPr/>
            </p:nvSpPr>
            <p:spPr>
              <a:xfrm>
                <a:off x="1100938" y="2644307"/>
                <a:ext cx="1455142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0959-6E86-4A32-BF25-B15263B0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38" y="2644307"/>
                <a:ext cx="1455142" cy="5153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E81321-660F-49FE-BFAC-277DDEC33C59}"/>
                  </a:ext>
                </a:extLst>
              </p:cNvPr>
              <p:cNvSpPr txBox="1"/>
              <p:nvPr/>
            </p:nvSpPr>
            <p:spPr>
              <a:xfrm>
                <a:off x="3200400" y="2663969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E81321-660F-49FE-BFAC-277DDEC3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63969"/>
                <a:ext cx="1808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EA1038-D592-47AD-B705-5DC32360C469}"/>
                  </a:ext>
                </a:extLst>
              </p:cNvPr>
              <p:cNvSpPr txBox="1"/>
              <p:nvPr/>
            </p:nvSpPr>
            <p:spPr>
              <a:xfrm>
                <a:off x="1100938" y="3385677"/>
                <a:ext cx="39431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EA1038-D592-47AD-B705-5DC32360C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38" y="3385677"/>
                <a:ext cx="394313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084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6FBE3B-123E-4471-BA7B-A16B5C1E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E7404-E379-4C7B-975B-666DBC1B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the Koopman Operator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2CE75-FC5E-4C10-92B2-E28546385E3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Analytical Example</a:t>
            </a:r>
          </a:p>
          <a:p>
            <a:r>
              <a:rPr lang="en-US"/>
              <a:t>Numerical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6FE877-CDA4-4371-911D-8524362A75CC}"/>
                  </a:ext>
                </a:extLst>
              </p:cNvPr>
              <p:cNvSpPr txBox="1"/>
              <p:nvPr/>
            </p:nvSpPr>
            <p:spPr>
              <a:xfrm>
                <a:off x="1014608" y="5584519"/>
                <a:ext cx="5313732" cy="1322136"/>
              </a:xfrm>
              <a:prstGeom prst="roundRect">
                <a:avLst/>
              </a:prstGeom>
              <a:noFill/>
              <a:ln w="762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6FE877-CDA4-4371-911D-8524362A7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8" y="5584519"/>
                <a:ext cx="5313732" cy="13221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DAA32-06E5-463F-8B1A-57C88440DB94}"/>
                  </a:ext>
                </a:extLst>
              </p:cNvPr>
              <p:cNvSpPr txBox="1"/>
              <p:nvPr/>
            </p:nvSpPr>
            <p:spPr>
              <a:xfrm>
                <a:off x="1934363" y="4989075"/>
                <a:ext cx="23589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DAA32-06E5-463F-8B1A-57C88440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363" y="4989075"/>
                <a:ext cx="235891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C36999-376E-4513-99E1-D9DF93DD6B14}"/>
                  </a:ext>
                </a:extLst>
              </p:cNvPr>
              <p:cNvSpPr txBox="1"/>
              <p:nvPr/>
            </p:nvSpPr>
            <p:spPr>
              <a:xfrm>
                <a:off x="7928170" y="1984904"/>
                <a:ext cx="16728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C36999-376E-4513-99E1-D9DF93DD6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70" y="1984904"/>
                <a:ext cx="167289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442EA-A873-45A1-97C4-0ED0A3ED8E77}"/>
                  </a:ext>
                </a:extLst>
              </p:cNvPr>
              <p:cNvSpPr txBox="1"/>
              <p:nvPr/>
            </p:nvSpPr>
            <p:spPr>
              <a:xfrm>
                <a:off x="7928170" y="2551706"/>
                <a:ext cx="29623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442EA-A873-45A1-97C4-0ED0A3ED8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70" y="2551706"/>
                <a:ext cx="296234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E6D8AC-1C71-41FB-BFB1-C6D1FF413B18}"/>
                  </a:ext>
                </a:extLst>
              </p:cNvPr>
              <p:cNvSpPr txBox="1"/>
              <p:nvPr/>
            </p:nvSpPr>
            <p:spPr>
              <a:xfrm>
                <a:off x="11560718" y="2135764"/>
                <a:ext cx="2295693" cy="1351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E6D8AC-1C71-41FB-BFB1-C6D1FF413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718" y="2135764"/>
                <a:ext cx="2295693" cy="1351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ACCB36-B180-4FA0-BAB8-D512C314D275}"/>
                  </a:ext>
                </a:extLst>
              </p:cNvPr>
              <p:cNvSpPr txBox="1"/>
              <p:nvPr/>
            </p:nvSpPr>
            <p:spPr>
              <a:xfrm>
                <a:off x="6465088" y="3260639"/>
                <a:ext cx="4974632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ACCB36-B180-4FA0-BAB8-D512C314D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88" y="3260639"/>
                <a:ext cx="4974632" cy="935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15054-6368-4259-BC41-107171AD2BCD}"/>
                  </a:ext>
                </a:extLst>
              </p:cNvPr>
              <p:cNvSpPr txBox="1"/>
              <p:nvPr/>
            </p:nvSpPr>
            <p:spPr>
              <a:xfrm>
                <a:off x="6465088" y="4270929"/>
                <a:ext cx="8165312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15054-6368-4259-BC41-107171AD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88" y="4270929"/>
                <a:ext cx="8165312" cy="935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D38C5-499E-4B92-9859-0464AB602739}"/>
                  </a:ext>
                </a:extLst>
              </p:cNvPr>
              <p:cNvSpPr txBox="1"/>
              <p:nvPr/>
            </p:nvSpPr>
            <p:spPr>
              <a:xfrm>
                <a:off x="6465088" y="5353154"/>
                <a:ext cx="7537961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D38C5-499E-4B92-9859-0464AB602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88" y="5353154"/>
                <a:ext cx="7537961" cy="935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0F78A6-F428-4EA6-9239-953F656A3996}"/>
                  </a:ext>
                </a:extLst>
              </p:cNvPr>
              <p:cNvSpPr txBox="1"/>
              <p:nvPr/>
            </p:nvSpPr>
            <p:spPr>
              <a:xfrm>
                <a:off x="6689753" y="6454115"/>
                <a:ext cx="5439181" cy="1565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0F78A6-F428-4EA6-9239-953F656A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753" y="6454115"/>
                <a:ext cx="5439181" cy="15651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967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8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Climate Feedbacks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11A79-C896-77D1-0AFF-EFB96788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88" y="2236237"/>
            <a:ext cx="9290756" cy="56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FC2A2-D11C-A36A-9327-4CC46648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EFA974-D911-BD0C-FE18-4790D26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Dynamic Mode Decomposition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B48E-040D-4D15-4A6B-2F6C0C43BB9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Formulation</a:t>
            </a:r>
          </a:p>
          <a:p>
            <a:r>
              <a:rPr lang="en-CA"/>
              <a:t>Mathematical Characterization and Convergence</a:t>
            </a:r>
          </a:p>
          <a:p>
            <a:r>
              <a:rPr lang="en-CA" err="1"/>
              <a:t>Eigendecompositions</a:t>
            </a:r>
            <a:r>
              <a:rPr lang="en-CA"/>
              <a:t> and Analysis</a:t>
            </a:r>
          </a:p>
          <a:p>
            <a:r>
              <a:rPr lang="en-CA"/>
              <a:t>Domain Knowledge Incorporation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6E6260-AF91-8D69-CC2A-199AD7002764}"/>
                  </a:ext>
                </a:extLst>
              </p:cNvPr>
              <p:cNvSpPr txBox="1"/>
              <p:nvPr/>
            </p:nvSpPr>
            <p:spPr>
              <a:xfrm>
                <a:off x="2821814" y="4920463"/>
                <a:ext cx="9901172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{"/>
                          <m:endChr m:val="}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6E6260-AF91-8D69-CC2A-199AD700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814" y="4920463"/>
                <a:ext cx="9901172" cy="1235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672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D6287-2F5B-2A01-2DEC-09270D43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F3737-131B-74C3-9155-94E37329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Analyses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FFBE1-367D-B598-6550-4D1D3EA50155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Granger Causality</a:t>
            </a:r>
          </a:p>
          <a:p>
            <a:r>
              <a:rPr lang="en-US"/>
              <a:t>Controllability</a:t>
            </a:r>
          </a:p>
          <a:p>
            <a:r>
              <a:rPr lang="en-US"/>
              <a:t>Maximum Perturbation Analysis</a:t>
            </a:r>
          </a:p>
          <a:p>
            <a:r>
              <a:rPr lang="en-US"/>
              <a:t>Linear Feedback Quantification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52E5B3-E01C-8A0C-899B-0C2740265DEE}"/>
                  </a:ext>
                </a:extLst>
              </p:cNvPr>
              <p:cNvSpPr txBox="1"/>
              <p:nvPr/>
            </p:nvSpPr>
            <p:spPr>
              <a:xfrm>
                <a:off x="8536828" y="2128288"/>
                <a:ext cx="5222071" cy="10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3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52E5B3-E01C-8A0C-899B-0C2740265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828" y="2128288"/>
                <a:ext cx="5222071" cy="1018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74461A-1C92-41DD-B1C1-65F7A16823FF}"/>
                  </a:ext>
                </a:extLst>
              </p:cNvPr>
              <p:cNvSpPr txBox="1"/>
              <p:nvPr/>
            </p:nvSpPr>
            <p:spPr>
              <a:xfrm>
                <a:off x="2487359" y="6305874"/>
                <a:ext cx="4447500" cy="1148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CA" sz="3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74461A-1C92-41DD-B1C1-65F7A1682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359" y="6305874"/>
                <a:ext cx="4447500" cy="1148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E74434-39C6-84DC-0144-243B7649DB16}"/>
                  </a:ext>
                </a:extLst>
              </p:cNvPr>
              <p:cNvSpPr txBox="1"/>
              <p:nvPr/>
            </p:nvSpPr>
            <p:spPr>
              <a:xfrm>
                <a:off x="1743740" y="4914792"/>
                <a:ext cx="5816464" cy="561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CA" sz="36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E74434-39C6-84DC-0144-243B7649D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740" y="4914792"/>
                <a:ext cx="5816464" cy="5618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DB7825-1F20-A4F0-BCB5-9F467D1B61FC}"/>
                  </a:ext>
                </a:extLst>
              </p:cNvPr>
              <p:cNvSpPr txBox="1"/>
              <p:nvPr/>
            </p:nvSpPr>
            <p:spPr>
              <a:xfrm>
                <a:off x="8728292" y="3843216"/>
                <a:ext cx="4650568" cy="1034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36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DB7825-1F20-A4F0-BCB5-9F467D1B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92" y="3843216"/>
                <a:ext cx="4650568" cy="10347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06D09-2CFE-CA7F-AED1-64D038C33E2C}"/>
                  </a:ext>
                </a:extLst>
              </p:cNvPr>
              <p:cNvSpPr txBox="1"/>
              <p:nvPr/>
            </p:nvSpPr>
            <p:spPr>
              <a:xfrm>
                <a:off x="8823703" y="6386741"/>
                <a:ext cx="46483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06D09-2CFE-CA7F-AED1-64D038C33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703" y="6386741"/>
                <a:ext cx="464832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5ED612-1501-5D8E-F227-A2347F3CD7F8}"/>
                  </a:ext>
                </a:extLst>
              </p:cNvPr>
              <p:cNvSpPr txBox="1"/>
              <p:nvPr/>
            </p:nvSpPr>
            <p:spPr>
              <a:xfrm>
                <a:off x="10152688" y="7176946"/>
                <a:ext cx="19903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5ED612-1501-5D8E-F227-A2347F3CD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688" y="7176946"/>
                <a:ext cx="199035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64D82E-7F37-2410-9795-E9154589331C}"/>
                  </a:ext>
                </a:extLst>
              </p:cNvPr>
              <p:cNvSpPr txBox="1"/>
              <p:nvPr/>
            </p:nvSpPr>
            <p:spPr>
              <a:xfrm>
                <a:off x="10058400" y="5424299"/>
                <a:ext cx="2178930" cy="786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64D82E-7F37-2410-9795-E91545893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5424299"/>
                <a:ext cx="2178930" cy="7865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82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BFC52-8860-CA22-9DB6-0B383705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A528D-253A-4F4B-0A66-0A3E8BFF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Generation and Training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2FBF4-C7B8-644D-96F3-6C3A2533EAC1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Surface Temperature and Albedo</a:t>
            </a:r>
          </a:p>
          <a:p>
            <a:r>
              <a:rPr lang="en-US" dirty="0"/>
              <a:t>Rank Reduction</a:t>
            </a:r>
          </a:p>
          <a:p>
            <a:r>
              <a:rPr lang="en-US" dirty="0"/>
              <a:t>Eigenmode Analysis</a:t>
            </a:r>
            <a:endParaRPr lang="en-CA" dirty="0"/>
          </a:p>
        </p:txBody>
      </p:sp>
      <p:pic>
        <p:nvPicPr>
          <p:cNvPr id="8" name="Picture 8" descr="Chart&#10;&#10;Description automatically generated">
            <a:extLst>
              <a:ext uri="{FF2B5EF4-FFF2-40B4-BE49-F238E27FC236}">
                <a16:creationId xmlns:a16="http://schemas.microsoft.com/office/drawing/2014/main" id="{38730BB0-3B60-04F2-4287-DA0FED7A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70" y="3546805"/>
            <a:ext cx="7039260" cy="4682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80D93-4CAB-8F94-BCBE-6A6EC3897B5F}"/>
                  </a:ext>
                </a:extLst>
              </p:cNvPr>
              <p:cNvSpPr txBox="1"/>
              <p:nvPr/>
            </p:nvSpPr>
            <p:spPr>
              <a:xfrm>
                <a:off x="5714359" y="2652586"/>
                <a:ext cx="78423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80D93-4CAB-8F94-BCBE-6A6EC3897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359" y="2652586"/>
                <a:ext cx="784233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83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82DD2-85ED-EC13-FDD6-98C69C61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140A9-3625-3396-7CF1-2F90009F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Eigenmodes – Mean State</a:t>
            </a:r>
            <a:endParaRPr lang="en-CA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96B25BF-3DDD-8A3F-0283-86E57B11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2" y="2804160"/>
            <a:ext cx="6071616" cy="404774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E4002C3-2EFA-E902-5DA2-6A9BB1EA1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52" y="2804160"/>
            <a:ext cx="5986272" cy="3992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2AB6BA-D443-79FA-DDD7-0F388E470331}"/>
              </a:ext>
            </a:extLst>
          </p:cNvPr>
          <p:cNvSpPr txBox="1"/>
          <p:nvPr/>
        </p:nvSpPr>
        <p:spPr>
          <a:xfrm>
            <a:off x="3096768" y="737616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EB593-58E9-7ACE-F659-C48FF3266485}"/>
              </a:ext>
            </a:extLst>
          </p:cNvPr>
          <p:cNvSpPr txBox="1"/>
          <p:nvPr/>
        </p:nvSpPr>
        <p:spPr>
          <a:xfrm>
            <a:off x="9467088" y="7376159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Albedo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82DD2-85ED-EC13-FDD6-98C69C61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140A9-3625-3396-7CF1-2F90009F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b"/>
          <a:lstStyle/>
          <a:p>
            <a:r>
              <a:rPr lang="en-US" dirty="0">
                <a:latin typeface="Arial"/>
                <a:cs typeface="Arial"/>
              </a:rPr>
              <a:t>Eigenmodes – Seasonal Cycle, Real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D2548-641B-11C1-832D-9896BF0419F9}"/>
              </a:ext>
            </a:extLst>
          </p:cNvPr>
          <p:cNvSpPr txBox="1"/>
          <p:nvPr/>
        </p:nvSpPr>
        <p:spPr>
          <a:xfrm>
            <a:off x="3096768" y="737616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A0135-C814-02BB-D7D4-EB9DE21B4F64}"/>
              </a:ext>
            </a:extLst>
          </p:cNvPr>
          <p:cNvSpPr txBox="1"/>
          <p:nvPr/>
        </p:nvSpPr>
        <p:spPr>
          <a:xfrm>
            <a:off x="9467088" y="7376159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Albedo</a:t>
            </a: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3BF1796-BCA2-6AF0-5FDE-3D774E1D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2" y="2804160"/>
            <a:ext cx="5986272" cy="399288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7640322-3A7F-9210-89E6-45F666B4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52" y="2804160"/>
            <a:ext cx="5986272" cy="3992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284B7-01E0-7376-FD10-0EDDA2AEDFA2}"/>
              </a:ext>
            </a:extLst>
          </p:cNvPr>
          <p:cNvSpPr txBox="1"/>
          <p:nvPr/>
        </p:nvSpPr>
        <p:spPr>
          <a:xfrm>
            <a:off x="2847822" y="1991572"/>
            <a:ext cx="3241093" cy="423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/>
              <a:t>period = 12.001 months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F9DC3-DA3C-CB7D-3690-9863AC89BD89}"/>
              </a:ext>
            </a:extLst>
          </p:cNvPr>
          <p:cNvSpPr txBox="1"/>
          <p:nvPr/>
        </p:nvSpPr>
        <p:spPr>
          <a:xfrm>
            <a:off x="9467088" y="1991572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50">
                <a:cs typeface="Arial"/>
              </a:rPr>
              <a:t>norm = 0.999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8.4|6.2|8.6|1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2|2.4|8|1.8|1.9|3.4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4|31.1|20.3|5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5|27.6|20.1|17.8|3.7|5.3|13.6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8.9|17.6|17.4|2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0.2"/>
</p:tagLst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PNNL_13</Template>
  <TotalTime>63</TotalTime>
  <Words>372</Words>
  <Application>Microsoft Office PowerPoint</Application>
  <PresentationFormat>Custom</PresentationFormat>
  <Paragraphs>93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</vt:lpstr>
      <vt:lpstr>Wingdings</vt:lpstr>
      <vt:lpstr>PNNL_Option_4</vt:lpstr>
      <vt:lpstr>Block Dynamic Mode Decomposition: Domain-Aware Machine Learning for Climate Modelling and Feedback Analysis</vt:lpstr>
      <vt:lpstr>Fundamental Koopman Operator  Concepts</vt:lpstr>
      <vt:lpstr>Calculating the Koopman Operator</vt:lpstr>
      <vt:lpstr>Climate Feedbacks</vt:lpstr>
      <vt:lpstr>Block Dynamic Mode Decomposition</vt:lpstr>
      <vt:lpstr>Feedback Analyses</vt:lpstr>
      <vt:lpstr>Data Generation and Training</vt:lpstr>
      <vt:lpstr>Eigenmodes – Mean State</vt:lpstr>
      <vt:lpstr>Eigenmodes – Seasonal Cycle, Real</vt:lpstr>
      <vt:lpstr>Eigenmodes – Seasonal Cycle, Imaginary</vt:lpstr>
      <vt:lpstr>Results – Maximum Perturbation</vt:lpstr>
      <vt:lpstr>Results – Granger Causality</vt:lpstr>
      <vt:lpstr>Results – Granger Causality  (with Solar Forcing)</vt:lpstr>
      <vt:lpstr>Discussion and Summary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Bakker, Craig K</dc:creator>
  <cp:lastModifiedBy>Bakker, Craig K</cp:lastModifiedBy>
  <cp:revision>2</cp:revision>
  <dcterms:created xsi:type="dcterms:W3CDTF">2023-06-23T16:01:44Z</dcterms:created>
  <dcterms:modified xsi:type="dcterms:W3CDTF">2023-06-29T17:05:55Z</dcterms:modified>
</cp:coreProperties>
</file>