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4"/>
  </p:sldMasterIdLst>
  <p:notesMasterIdLst>
    <p:notesMasterId r:id="rId18"/>
  </p:notesMasterIdLst>
  <p:sldIdLst>
    <p:sldId id="256" r:id="rId5"/>
    <p:sldId id="282" r:id="rId6"/>
    <p:sldId id="283" r:id="rId7"/>
    <p:sldId id="284" r:id="rId8"/>
    <p:sldId id="265" r:id="rId9"/>
    <p:sldId id="262" r:id="rId10"/>
    <p:sldId id="286" r:id="rId11"/>
    <p:sldId id="276" r:id="rId12"/>
    <p:sldId id="281" r:id="rId13"/>
    <p:sldId id="267" r:id="rId14"/>
    <p:sldId id="268" r:id="rId15"/>
    <p:sldId id="269" r:id="rId16"/>
    <p:sldId id="28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***Delete before Use***" id="{CC200BBE-4064-BF49-B4E5-63039981F78F}">
          <p14:sldIdLst>
            <p14:sldId id="256"/>
            <p14:sldId id="282"/>
            <p14:sldId id="283"/>
            <p14:sldId id="284"/>
            <p14:sldId id="265"/>
            <p14:sldId id="262"/>
            <p14:sldId id="286"/>
            <p14:sldId id="276"/>
            <p14:sldId id="281"/>
            <p14:sldId id="267"/>
            <p14:sldId id="268"/>
            <p14:sldId id="269"/>
            <p14:sldId id="285"/>
          </p14:sldIdLst>
        </p14:section>
        <p14:section name="Default" id="{034B0B4A-A529-6E42-B287-18AA63B3BB8E}">
          <p14:sldIdLst/>
        </p14:section>
      </p14:sectionLst>
    </p:ext>
    <p:ext uri="{EFAFB233-063F-42B5-8137-9DF3F51BA10A}">
      <p15:sldGuideLst xmlns:p15="http://schemas.microsoft.com/office/powerpoint/2012/main">
        <p15:guide id="2" pos="3816" userDrawn="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orient="horz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D0"/>
    <a:srgbClr val="FFFFFF"/>
    <a:srgbClr val="011C32"/>
    <a:srgbClr val="7C8EA0"/>
    <a:srgbClr val="02143C"/>
    <a:srgbClr val="E8EEFF"/>
    <a:srgbClr val="021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706C23-4819-A30F-25F4-45710EDA33A8}" v="15" dt="2026-07-14T22:16:28.707"/>
    <p1510:client id="{23830AEC-05F8-5FA9-67DF-CEF923679DD9}" v="265" dt="2026-07-14T22:28:02.754"/>
    <p1510:client id="{65C1E338-C3D1-943C-70AC-6944DAADE271}" v="82" dt="2026-07-14T22:44:08.137"/>
    <p1510:client id="{A6E07639-B13F-6C56-0C35-12C4AC724B4F}" v="448" dt="2026-07-14T15:34:59.8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3816"/>
        <p:guide orient="horz" pos="2160"/>
        <p:guide orient="horz" pos="290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E99F7E-B3C9-954F-BA1E-D8AE624DEF03}" type="doc">
      <dgm:prSet loTypeId="urn:microsoft.com/office/officeart/2005/8/layout/venn2" loCatId="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42CD4D1-E91D-E44B-A981-5EE7A9D2034F}">
      <dgm:prSet phldrT="[Text]"/>
      <dgm:spPr>
        <a:gradFill rotWithShape="0">
          <a:gsLst>
            <a:gs pos="29000">
              <a:schemeClr val="accent1">
                <a:lumMod val="75000"/>
              </a:schemeClr>
            </a:gs>
            <a:gs pos="81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ln w="28575"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C9275461-D91B-A044-AF8A-62C886714D6D}" type="parTrans" cxnId="{1104F5C8-43E1-EB48-8E93-AA2ABC14FAB8}">
      <dgm:prSet/>
      <dgm:spPr/>
      <dgm:t>
        <a:bodyPr/>
        <a:lstStyle/>
        <a:p>
          <a:endParaRPr lang="en-US"/>
        </a:p>
      </dgm:t>
    </dgm:pt>
    <dgm:pt modelId="{FE0E1805-A4EA-CA44-9580-D74ACAC0E196}" type="sibTrans" cxnId="{1104F5C8-43E1-EB48-8E93-AA2ABC14FAB8}">
      <dgm:prSet/>
      <dgm:spPr/>
      <dgm:t>
        <a:bodyPr/>
        <a:lstStyle/>
        <a:p>
          <a:endParaRPr lang="en-US"/>
        </a:p>
      </dgm:t>
    </dgm:pt>
    <dgm:pt modelId="{3AB1178A-AE27-2A43-81AB-14715E1832A6}">
      <dgm:prSet phldrT="[Text]" custT="1"/>
      <dgm:spPr>
        <a:gradFill flip="none" rotWithShape="1">
          <a:gsLst>
            <a:gs pos="57000">
              <a:srgbClr val="FF9A77">
                <a:alpha val="51000"/>
              </a:srgbClr>
            </a:gs>
            <a:gs pos="36000">
              <a:srgbClr val="FF9A77">
                <a:alpha val="74992"/>
              </a:srgbClr>
            </a:gs>
            <a:gs pos="15000">
              <a:schemeClr val="accent5">
                <a:lumMod val="40000"/>
                <a:lumOff val="60000"/>
              </a:schemeClr>
            </a:gs>
            <a:gs pos="71000">
              <a:schemeClr val="accent5">
                <a:lumMod val="40000"/>
                <a:lumOff val="60000"/>
                <a:alpha val="0"/>
              </a:schemeClr>
            </a:gs>
          </a:gsLst>
          <a:path path="circle">
            <a:fillToRect l="50000" t="50000" r="50000" b="50000"/>
          </a:path>
          <a:tileRect/>
        </a:gradFill>
        <a:ln w="28575">
          <a:noFill/>
        </a:ln>
      </dgm:spPr>
      <dgm:t>
        <a:bodyPr/>
        <a:lstStyle/>
        <a:p>
          <a:endParaRPr lang="en-US" sz="1800" b="1">
            <a:solidFill>
              <a:schemeClr val="bg1"/>
            </a:solidFill>
            <a:latin typeface="Cambria" panose="02040503050406030204" pitchFamily="18" charset="0"/>
          </a:endParaRPr>
        </a:p>
      </dgm:t>
    </dgm:pt>
    <dgm:pt modelId="{78233082-6718-374E-959B-85376D5BA723}" type="sibTrans" cxnId="{579B3998-48D3-8D45-84C1-183C109B74E0}">
      <dgm:prSet/>
      <dgm:spPr/>
      <dgm:t>
        <a:bodyPr/>
        <a:lstStyle/>
        <a:p>
          <a:endParaRPr lang="en-US"/>
        </a:p>
      </dgm:t>
    </dgm:pt>
    <dgm:pt modelId="{6B59BABC-21F8-9F42-8B6A-C04BA74A1456}" type="parTrans" cxnId="{579B3998-48D3-8D45-84C1-183C109B74E0}">
      <dgm:prSet/>
      <dgm:spPr/>
      <dgm:t>
        <a:bodyPr/>
        <a:lstStyle/>
        <a:p>
          <a:endParaRPr lang="en-US"/>
        </a:p>
      </dgm:t>
    </dgm:pt>
    <dgm:pt modelId="{81AAB2A4-947D-0447-A045-74E9C9E5567A}" type="pres">
      <dgm:prSet presAssocID="{41E99F7E-B3C9-954F-BA1E-D8AE624DEF03}" presName="Name0" presStyleCnt="0">
        <dgm:presLayoutVars>
          <dgm:chMax val="7"/>
          <dgm:resizeHandles val="exact"/>
        </dgm:presLayoutVars>
      </dgm:prSet>
      <dgm:spPr/>
    </dgm:pt>
    <dgm:pt modelId="{25A7DEA5-35D2-6842-BD90-8BD4740192B4}" type="pres">
      <dgm:prSet presAssocID="{41E99F7E-B3C9-954F-BA1E-D8AE624DEF03}" presName="comp1" presStyleCnt="0"/>
      <dgm:spPr/>
    </dgm:pt>
    <dgm:pt modelId="{4B9BAAC1-0167-E746-AFA5-DEA8700CD3AC}" type="pres">
      <dgm:prSet presAssocID="{41E99F7E-B3C9-954F-BA1E-D8AE624DEF03}" presName="circle1" presStyleLbl="node1" presStyleIdx="0" presStyleCnt="2" custLinFactNeighborX="-856" custLinFactNeighborY="-1567"/>
      <dgm:spPr/>
    </dgm:pt>
    <dgm:pt modelId="{76E00B67-162E-F041-9DED-4454526DCC03}" type="pres">
      <dgm:prSet presAssocID="{41E99F7E-B3C9-954F-BA1E-D8AE624DEF03}" presName="c1text" presStyleLbl="node1" presStyleIdx="0" presStyleCnt="2">
        <dgm:presLayoutVars>
          <dgm:bulletEnabled val="1"/>
        </dgm:presLayoutVars>
      </dgm:prSet>
      <dgm:spPr/>
    </dgm:pt>
    <dgm:pt modelId="{3F9F09B4-0259-6549-997C-E0932A1A817F}" type="pres">
      <dgm:prSet presAssocID="{41E99F7E-B3C9-954F-BA1E-D8AE624DEF03}" presName="comp2" presStyleCnt="0"/>
      <dgm:spPr/>
    </dgm:pt>
    <dgm:pt modelId="{74FDEDFB-A8A1-AB48-A4F6-77016248978E}" type="pres">
      <dgm:prSet presAssocID="{41E99F7E-B3C9-954F-BA1E-D8AE624DEF03}" presName="circle2" presStyleLbl="node1" presStyleIdx="1" presStyleCnt="2" custScaleX="82055" custScaleY="84441" custLinFactNeighborX="-1449" custLinFactNeighborY="8210"/>
      <dgm:spPr/>
    </dgm:pt>
    <dgm:pt modelId="{2B0E4B40-C974-4044-A46C-09F9798D1BC9}" type="pres">
      <dgm:prSet presAssocID="{41E99F7E-B3C9-954F-BA1E-D8AE624DEF03}" presName="c2text" presStyleLbl="node1" presStyleIdx="1" presStyleCnt="2">
        <dgm:presLayoutVars>
          <dgm:bulletEnabled val="1"/>
        </dgm:presLayoutVars>
      </dgm:prSet>
      <dgm:spPr/>
    </dgm:pt>
  </dgm:ptLst>
  <dgm:cxnLst>
    <dgm:cxn modelId="{579B3998-48D3-8D45-84C1-183C109B74E0}" srcId="{41E99F7E-B3C9-954F-BA1E-D8AE624DEF03}" destId="{3AB1178A-AE27-2A43-81AB-14715E1832A6}" srcOrd="1" destOrd="0" parTransId="{6B59BABC-21F8-9F42-8B6A-C04BA74A1456}" sibTransId="{78233082-6718-374E-959B-85376D5BA723}"/>
    <dgm:cxn modelId="{A650E9B2-D12E-E44A-B8B9-F078F92570CD}" type="presOf" srcId="{41E99F7E-B3C9-954F-BA1E-D8AE624DEF03}" destId="{81AAB2A4-947D-0447-A045-74E9C9E5567A}" srcOrd="0" destOrd="0" presId="urn:microsoft.com/office/officeart/2005/8/layout/venn2"/>
    <dgm:cxn modelId="{4E5C21BF-820A-3F4F-BCAD-5632DA08E676}" type="presOf" srcId="{842CD4D1-E91D-E44B-A981-5EE7A9D2034F}" destId="{4B9BAAC1-0167-E746-AFA5-DEA8700CD3AC}" srcOrd="0" destOrd="0" presId="urn:microsoft.com/office/officeart/2005/8/layout/venn2"/>
    <dgm:cxn modelId="{05E148C1-D067-7748-8151-02994B9F8009}" type="presOf" srcId="{3AB1178A-AE27-2A43-81AB-14715E1832A6}" destId="{74FDEDFB-A8A1-AB48-A4F6-77016248978E}" srcOrd="0" destOrd="0" presId="urn:microsoft.com/office/officeart/2005/8/layout/venn2"/>
    <dgm:cxn modelId="{1104F5C8-43E1-EB48-8E93-AA2ABC14FAB8}" srcId="{41E99F7E-B3C9-954F-BA1E-D8AE624DEF03}" destId="{842CD4D1-E91D-E44B-A981-5EE7A9D2034F}" srcOrd="0" destOrd="0" parTransId="{C9275461-D91B-A044-AF8A-62C886714D6D}" sibTransId="{FE0E1805-A4EA-CA44-9580-D74ACAC0E196}"/>
    <dgm:cxn modelId="{476337CD-02DB-384F-BFF9-998F7EC8A7EB}" type="presOf" srcId="{842CD4D1-E91D-E44B-A981-5EE7A9D2034F}" destId="{76E00B67-162E-F041-9DED-4454526DCC03}" srcOrd="1" destOrd="0" presId="urn:microsoft.com/office/officeart/2005/8/layout/venn2"/>
    <dgm:cxn modelId="{82DF6ADA-206E-B545-8AFC-B2A1ABCF5F39}" type="presOf" srcId="{3AB1178A-AE27-2A43-81AB-14715E1832A6}" destId="{2B0E4B40-C974-4044-A46C-09F9798D1BC9}" srcOrd="1" destOrd="0" presId="urn:microsoft.com/office/officeart/2005/8/layout/venn2"/>
    <dgm:cxn modelId="{1086616F-76A2-644D-AF20-92C98F7AC181}" type="presParOf" srcId="{81AAB2A4-947D-0447-A045-74E9C9E5567A}" destId="{25A7DEA5-35D2-6842-BD90-8BD4740192B4}" srcOrd="0" destOrd="0" presId="urn:microsoft.com/office/officeart/2005/8/layout/venn2"/>
    <dgm:cxn modelId="{136C51C9-28F3-B249-A19C-C64D6DF03B9F}" type="presParOf" srcId="{25A7DEA5-35D2-6842-BD90-8BD4740192B4}" destId="{4B9BAAC1-0167-E746-AFA5-DEA8700CD3AC}" srcOrd="0" destOrd="0" presId="urn:microsoft.com/office/officeart/2005/8/layout/venn2"/>
    <dgm:cxn modelId="{28175BEE-8719-E945-89F7-32CF3473538C}" type="presParOf" srcId="{25A7DEA5-35D2-6842-BD90-8BD4740192B4}" destId="{76E00B67-162E-F041-9DED-4454526DCC03}" srcOrd="1" destOrd="0" presId="urn:microsoft.com/office/officeart/2005/8/layout/venn2"/>
    <dgm:cxn modelId="{5027CDA5-A65F-5447-B738-641FA3AD00A4}" type="presParOf" srcId="{81AAB2A4-947D-0447-A045-74E9C9E5567A}" destId="{3F9F09B4-0259-6549-997C-E0932A1A817F}" srcOrd="1" destOrd="0" presId="urn:microsoft.com/office/officeart/2005/8/layout/venn2"/>
    <dgm:cxn modelId="{E0D43B70-7A19-6A47-ACE5-DDB0E3C970E0}" type="presParOf" srcId="{3F9F09B4-0259-6549-997C-E0932A1A817F}" destId="{74FDEDFB-A8A1-AB48-A4F6-77016248978E}" srcOrd="0" destOrd="0" presId="urn:microsoft.com/office/officeart/2005/8/layout/venn2"/>
    <dgm:cxn modelId="{6F68D4D2-19BD-ED40-809B-A4A736A83EA5}" type="presParOf" srcId="{3F9F09B4-0259-6549-997C-E0932A1A817F}" destId="{2B0E4B40-C974-4044-A46C-09F9798D1BC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BAAC1-0167-E746-AFA5-DEA8700CD3AC}">
      <dsp:nvSpPr>
        <dsp:cNvPr id="0" name=""/>
        <dsp:cNvSpPr/>
      </dsp:nvSpPr>
      <dsp:spPr>
        <a:xfrm>
          <a:off x="328903" y="0"/>
          <a:ext cx="3210325" cy="3210325"/>
        </a:xfrm>
        <a:prstGeom prst="ellipse">
          <a:avLst/>
        </a:prstGeom>
        <a:gradFill rotWithShape="0">
          <a:gsLst>
            <a:gs pos="29000">
              <a:schemeClr val="accent1">
                <a:lumMod val="75000"/>
              </a:schemeClr>
            </a:gs>
            <a:gs pos="81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ln w="28575">
          <a:solidFill>
            <a:schemeClr val="bg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b="1" kern="1200">
            <a:solidFill>
              <a:schemeClr val="bg1"/>
            </a:solidFill>
            <a:latin typeface="Cambria" panose="02040503050406030204" pitchFamily="18" charset="0"/>
          </a:endParaRPr>
        </a:p>
      </dsp:txBody>
      <dsp:txXfrm>
        <a:off x="1091355" y="240774"/>
        <a:ext cx="1685420" cy="545755"/>
      </dsp:txXfrm>
    </dsp:sp>
    <dsp:sp modelId="{74FDEDFB-A8A1-AB48-A4F6-77016248978E}">
      <dsp:nvSpPr>
        <dsp:cNvPr id="0" name=""/>
        <dsp:cNvSpPr/>
      </dsp:nvSpPr>
      <dsp:spPr>
        <a:xfrm>
          <a:off x="938820" y="1177202"/>
          <a:ext cx="1975674" cy="2033122"/>
        </a:xfrm>
        <a:prstGeom prst="ellipse">
          <a:avLst/>
        </a:prstGeom>
        <a:gradFill flip="none" rotWithShape="1">
          <a:gsLst>
            <a:gs pos="57000">
              <a:srgbClr val="FF9A77">
                <a:alpha val="51000"/>
              </a:srgbClr>
            </a:gs>
            <a:gs pos="36000">
              <a:srgbClr val="FF9A77">
                <a:alpha val="74992"/>
              </a:srgbClr>
            </a:gs>
            <a:gs pos="15000">
              <a:schemeClr val="accent5">
                <a:lumMod val="40000"/>
                <a:lumOff val="60000"/>
              </a:schemeClr>
            </a:gs>
            <a:gs pos="71000">
              <a:schemeClr val="accent5">
                <a:lumMod val="40000"/>
                <a:lumOff val="60000"/>
                <a:alpha val="0"/>
              </a:schemeClr>
            </a:gs>
          </a:gsLst>
          <a:path path="circle">
            <a:fillToRect l="50000" t="50000" r="50000" b="50000"/>
          </a:path>
          <a:tileRect/>
        </a:gradFill>
        <a:ln w="28575"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>
            <a:solidFill>
              <a:schemeClr val="bg1"/>
            </a:solidFill>
            <a:latin typeface="Cambria" panose="02040503050406030204" pitchFamily="18" charset="0"/>
          </a:endParaRPr>
        </a:p>
      </dsp:txBody>
      <dsp:txXfrm>
        <a:off x="1228151" y="1685482"/>
        <a:ext cx="1397012" cy="10165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F7F9A-864F-DE44-AF07-EDC0CAC90137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053EA-6907-8F47-ACA5-08DBFA1C3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802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I_Title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2895" y="1804415"/>
            <a:ext cx="6477000" cy="926593"/>
          </a:xfrm>
        </p:spPr>
        <p:txBody>
          <a:bodyPr lIns="0" tIns="0" rIns="0" bIns="0" anchor="b"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2895" y="3718560"/>
            <a:ext cx="5268686" cy="55273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2000" b="0" spc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presenter or author names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2ED528D-5375-6147-9677-05F4F59A3A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2895" y="2790226"/>
            <a:ext cx="6014120" cy="5489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400" b="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03A6FD-C173-A64C-B254-829092777B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88" r="-3731"/>
          <a:stretch/>
        </p:blipFill>
        <p:spPr>
          <a:xfrm>
            <a:off x="345400" y="279742"/>
            <a:ext cx="1329210" cy="5147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12122B-590E-9045-872C-38970E3FF20E}"/>
              </a:ext>
            </a:extLst>
          </p:cNvPr>
          <p:cNvSpPr txBox="1"/>
          <p:nvPr/>
        </p:nvSpPr>
        <p:spPr>
          <a:xfrm>
            <a:off x="352895" y="924827"/>
            <a:ext cx="4504759" cy="3077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200" i="1" spc="150" baseline="0">
                <a:solidFill>
                  <a:schemeClr val="tx1"/>
                </a:solidFill>
                <a:latin typeface="+mj-lt"/>
              </a:rPr>
              <a:t>Exceptional service in the national interest</a:t>
            </a:r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9E46B321-F521-14A6-E951-95E996DCCC4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878824" y="6540370"/>
            <a:ext cx="2820445" cy="174373"/>
          </a:xfrm>
        </p:spPr>
        <p:txBody>
          <a:bodyPr lIns="0" rIns="0">
            <a:noAutofit/>
          </a:bodyPr>
          <a:lstStyle>
            <a:lvl1pPr marL="0" indent="0" algn="r">
              <a:buFontTx/>
              <a:buNone/>
              <a:defRPr lang="en-US" sz="800" b="1" i="0" kern="1200" spc="300" baseline="0" dirty="0" smtClean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ADD SAND XXXX-XXXX 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D3931-9672-6FB0-B5BB-E89583E1B803}"/>
              </a:ext>
            </a:extLst>
          </p:cNvPr>
          <p:cNvSpPr txBox="1"/>
          <p:nvPr/>
        </p:nvSpPr>
        <p:spPr>
          <a:xfrm>
            <a:off x="7647627" y="5970071"/>
            <a:ext cx="4051642" cy="3915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10000"/>
              </a:lnSpc>
            </a:pPr>
            <a:r>
              <a:rPr lang="en-US" sz="650" b="0" i="0" u="none" strike="noStrike">
                <a:solidFill>
                  <a:schemeClr val="bg1"/>
                </a:solidFill>
                <a:effectLst/>
                <a:latin typeface="+mn-lt"/>
              </a:rPr>
              <a:t>Sandia National Laboratories is a </a:t>
            </a:r>
            <a:r>
              <a:rPr lang="en-US" sz="650" b="0" i="0" u="none" strike="noStrike" err="1">
                <a:solidFill>
                  <a:schemeClr val="bg1"/>
                </a:solidFill>
                <a:effectLst/>
                <a:latin typeface="+mn-lt"/>
              </a:rPr>
              <a:t>multimission</a:t>
            </a:r>
            <a:r>
              <a:rPr lang="en-US" sz="650" b="0" i="0" u="none" strike="noStrike">
                <a:solidFill>
                  <a:schemeClr val="bg1"/>
                </a:solidFill>
                <a:effectLst/>
                <a:latin typeface="+mn-lt"/>
              </a:rPr>
              <a:t> laboratory managed and operated by National Technology and Engineering Solutions of Sandia, LLC, a wholly owned subsidiary of Honeywell International Inc., for the U.S. Department of Energy’s National Nuclear Security Administration under contract DE-NA0003525</a:t>
            </a:r>
            <a:endParaRPr lang="en-US" sz="650" b="0" i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1E759E8D-369C-956A-8160-6D9E9C7E1F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2895" y="4393310"/>
            <a:ext cx="4819650" cy="446913"/>
          </a:xfrm>
        </p:spPr>
        <p:txBody>
          <a:bodyPr lIns="0" rIns="0">
            <a:normAutofit/>
          </a:bodyPr>
          <a:lstStyle>
            <a:lvl1pPr marL="11113" indent="0">
              <a:buFontTx/>
              <a:buNone/>
              <a:tabLst/>
              <a:defRPr sz="1400" b="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program/organization name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5E1BDC2-9B14-F40F-94CC-BC96CE5E561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2895" y="4888992"/>
            <a:ext cx="4452257" cy="47494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100" b="0" i="0" spc="50" baseline="0">
                <a:solidFill>
                  <a:schemeClr val="bg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add date, location or additional content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97AEFF-2856-3FE4-545F-3343807312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88" r="-3731"/>
          <a:stretch/>
        </p:blipFill>
        <p:spPr>
          <a:xfrm>
            <a:off x="345400" y="279742"/>
            <a:ext cx="1329210" cy="5147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0DC417-E8B8-286D-9BB6-443663A01AFA}"/>
              </a:ext>
            </a:extLst>
          </p:cNvPr>
          <p:cNvSpPr txBox="1"/>
          <p:nvPr userDrawn="1"/>
        </p:nvSpPr>
        <p:spPr>
          <a:xfrm>
            <a:off x="352895" y="924827"/>
            <a:ext cx="4504759" cy="3077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200" i="1" spc="150" baseline="0">
                <a:solidFill>
                  <a:schemeClr val="bg1"/>
                </a:solidFill>
                <a:latin typeface="+mj-lt"/>
              </a:rPr>
              <a:t>Exceptional service in the national interest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A47EBFF-C97D-2ED7-9E00-C685343679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895" y="0"/>
            <a:ext cx="5753100" cy="228600"/>
          </a:xfrm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900" cap="all" spc="50" baseline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0116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2pPr>
            <a:lvl3pPr marL="38404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3pPr>
            <a:lvl4pPr marL="56692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4pPr>
            <a:lvl5pPr marL="74980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5pPr>
          </a:lstStyle>
          <a:p>
            <a:r>
              <a:rPr lang="en-US"/>
              <a:t>CLICK TO EDIT CONTROL MARKING//CATEGORY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B49BF2A1-C904-4845-D180-33FBBFE69E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52895" y="6629400"/>
            <a:ext cx="5753100" cy="228600"/>
          </a:xfrm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900" cap="all" spc="50" baseline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0116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2pPr>
            <a:lvl3pPr marL="38404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3pPr>
            <a:lvl4pPr marL="56692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4pPr>
            <a:lvl5pPr marL="74980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5pPr>
          </a:lstStyle>
          <a:p>
            <a:r>
              <a:rPr lang="en-US"/>
              <a:t>CLICK TO EDIT CONTROL MARKING//CATEGORY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8AA5A6CF-9B6C-A81C-68EB-783A71363E7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36050" y="5267421"/>
            <a:ext cx="2660651" cy="228123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Designating Agency and author/contact information (commonly Sandia National Laboratories)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03EC7B-0B37-63B7-5C81-5B0D03255591}"/>
              </a:ext>
            </a:extLst>
          </p:cNvPr>
          <p:cNvSpPr txBox="1"/>
          <p:nvPr userDrawn="1"/>
        </p:nvSpPr>
        <p:spPr>
          <a:xfrm>
            <a:off x="7697867" y="5267421"/>
            <a:ext cx="1325880" cy="1062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b="0" spc="300">
                <a:solidFill>
                  <a:schemeClr val="tx1"/>
                </a:solidFill>
                <a:latin typeface="+mn-lt"/>
              </a:rPr>
              <a:t>CONTROLLED BY</a:t>
            </a:r>
            <a:r>
              <a:rPr lang="en-US" sz="700" b="0">
                <a:solidFill>
                  <a:schemeClr val="tx1"/>
                </a:solidFill>
                <a:latin typeface="+mn-lt"/>
              </a:rPr>
              <a:t>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AA02CA-C3FA-9321-73A6-23AD089039E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002" y="5700166"/>
            <a:ext cx="658267" cy="1911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96613E-3A4A-02BC-C69E-17DD720AA60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7600" y="5681777"/>
            <a:ext cx="861218" cy="20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0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598EE-734B-7927-A9F9-59E746C06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6400" y="1062682"/>
            <a:ext cx="5502275" cy="749842"/>
          </a:xfrm>
        </p:spPr>
        <p:txBody>
          <a:bodyPr anchor="b">
            <a:noAutofit/>
          </a:bodyPr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CA79ED-631A-4038-CD24-1318D135B0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1687" y="1995160"/>
            <a:ext cx="5502275" cy="42985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B22261-E334-48E8-A5C2-10C4156C0D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2750" y="1062682"/>
            <a:ext cx="5410200" cy="749842"/>
          </a:xfrm>
        </p:spPr>
        <p:txBody>
          <a:bodyPr anchor="b">
            <a:noAutofit/>
          </a:bodyPr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E52312-4529-7366-8A26-B3D48C92D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2750" y="1995160"/>
            <a:ext cx="5410200" cy="42985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82D12A-DDF5-F9C7-183F-B0D4053783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26" y="6638826"/>
            <a:ext cx="1047750" cy="21917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1B7175-61AA-514B-24D4-5450A47E2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/>
          <a:lstStyle/>
          <a:p>
            <a:fld id="{6FB6B91F-BB11-E946-B7F6-1372EDB8DEC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76D97C8-0436-F62D-BFA5-717EFFE33A4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600200" y="0"/>
            <a:ext cx="89916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CONTROL MARKING//CATEGORY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AE0F15A-FB55-0A2A-8637-346EC2BA5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26" y="238026"/>
            <a:ext cx="10224545" cy="6763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16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DD55A-0C34-DF81-43F5-9E311C53B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/>
          <a:lstStyle/>
          <a:p>
            <a:fld id="{6FB6B91F-BB11-E946-B7F6-1372EDB8DEC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6">
            <a:extLst>
              <a:ext uri="{FF2B5EF4-FFF2-40B4-BE49-F238E27FC236}">
                <a16:creationId xmlns:a16="http://schemas.microsoft.com/office/drawing/2014/main" id="{B2AFD62A-76F2-FED8-00D7-9815E827E2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26" y="6638826"/>
            <a:ext cx="1047750" cy="219174"/>
          </a:xfrm>
        </p:spPr>
        <p:txBody>
          <a:bodyPr/>
          <a:lstStyle/>
          <a:p>
            <a:endParaRPr lang="en-US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95CF84F-EC16-562C-2BAD-72F51D22D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0"/>
            <a:ext cx="89916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CONTROL MARKING//CATEGORY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4A350AF-779F-D130-3E44-E37B55D94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26" y="238026"/>
            <a:ext cx="10224545" cy="6763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8790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DD55A-0C34-DF81-43F5-9E311C53B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/>
          <a:lstStyle/>
          <a:p>
            <a:fld id="{6FB6B91F-BB11-E946-B7F6-1372EDB8DEC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DC167D27-96EB-70A9-C8AE-F79AD23D02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26" y="6638826"/>
            <a:ext cx="1047750" cy="219174"/>
          </a:xfrm>
        </p:spPr>
        <p:txBody>
          <a:bodyPr/>
          <a:lstStyle/>
          <a:p>
            <a:endParaRPr lang="en-US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B54AD98-93FF-50F1-2674-9C5F6C07E9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0"/>
            <a:ext cx="89916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3657551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I_TitleSlide_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2895" y="1804415"/>
            <a:ext cx="6477000" cy="926593"/>
          </a:xfrm>
        </p:spPr>
        <p:txBody>
          <a:bodyPr lIns="0" tIns="0" rIns="0" bIns="0" anchor="b"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2895" y="3718560"/>
            <a:ext cx="5268686" cy="55273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2000" b="0" spc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presenter or author names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2ED528D-5375-6147-9677-05F4F59A3A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2895" y="2790226"/>
            <a:ext cx="6014120" cy="5489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400" b="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03A6FD-C173-A64C-B254-829092777B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88" r="-3731"/>
          <a:stretch/>
        </p:blipFill>
        <p:spPr>
          <a:xfrm>
            <a:off x="345400" y="279742"/>
            <a:ext cx="1329210" cy="5147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12122B-590E-9045-872C-38970E3FF20E}"/>
              </a:ext>
            </a:extLst>
          </p:cNvPr>
          <p:cNvSpPr txBox="1"/>
          <p:nvPr/>
        </p:nvSpPr>
        <p:spPr>
          <a:xfrm>
            <a:off x="352895" y="924827"/>
            <a:ext cx="4504759" cy="3077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200" i="1" spc="150" baseline="0">
                <a:solidFill>
                  <a:schemeClr val="tx1"/>
                </a:solidFill>
                <a:latin typeface="+mj-lt"/>
              </a:rPr>
              <a:t>Exceptional service in the national interest</a:t>
            </a:r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9E46B321-F521-14A6-E951-95E996DCCC4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878824" y="6540370"/>
            <a:ext cx="2820445" cy="174373"/>
          </a:xfrm>
        </p:spPr>
        <p:txBody>
          <a:bodyPr lIns="0" rIns="0">
            <a:noAutofit/>
          </a:bodyPr>
          <a:lstStyle>
            <a:lvl1pPr marL="0" indent="0" algn="r">
              <a:buFontTx/>
              <a:buNone/>
              <a:defRPr lang="en-US" sz="800" b="1" i="0" kern="1200" spc="300" baseline="0" dirty="0" smtClean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ADD SAND XXXX-XXXX 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D3931-9672-6FB0-B5BB-E89583E1B803}"/>
              </a:ext>
            </a:extLst>
          </p:cNvPr>
          <p:cNvSpPr txBox="1"/>
          <p:nvPr/>
        </p:nvSpPr>
        <p:spPr>
          <a:xfrm>
            <a:off x="7647627" y="5970071"/>
            <a:ext cx="4051642" cy="3915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10000"/>
              </a:lnSpc>
            </a:pPr>
            <a:r>
              <a:rPr lang="en-US" sz="650" b="0" i="0" u="none" strike="noStrike">
                <a:solidFill>
                  <a:schemeClr val="bg1"/>
                </a:solidFill>
                <a:effectLst/>
                <a:latin typeface="+mn-lt"/>
              </a:rPr>
              <a:t>Sandia National Laboratories is a </a:t>
            </a:r>
            <a:r>
              <a:rPr lang="en-US" sz="650" b="0" i="0" u="none" strike="noStrike" err="1">
                <a:solidFill>
                  <a:schemeClr val="bg1"/>
                </a:solidFill>
                <a:effectLst/>
                <a:latin typeface="+mn-lt"/>
              </a:rPr>
              <a:t>multimission</a:t>
            </a:r>
            <a:r>
              <a:rPr lang="en-US" sz="650" b="0" i="0" u="none" strike="noStrike">
                <a:solidFill>
                  <a:schemeClr val="bg1"/>
                </a:solidFill>
                <a:effectLst/>
                <a:latin typeface="+mn-lt"/>
              </a:rPr>
              <a:t> laboratory managed and operated by National Technology and Engineering Solutions of Sandia, LLC, a wholly owned subsidiary of Honeywell International Inc., for the U.S. Department of Energy’s National Nuclear Security Administration under contract DE-NA0003525</a:t>
            </a:r>
            <a:endParaRPr lang="en-US" sz="650" b="0" i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1E759E8D-369C-956A-8160-6D9E9C7E1F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2895" y="4393310"/>
            <a:ext cx="4819650" cy="446913"/>
          </a:xfrm>
        </p:spPr>
        <p:txBody>
          <a:bodyPr lIns="0" rIns="0">
            <a:normAutofit/>
          </a:bodyPr>
          <a:lstStyle>
            <a:lvl1pPr marL="11113" indent="0">
              <a:buFontTx/>
              <a:buNone/>
              <a:tabLst/>
              <a:defRPr sz="1400" b="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program/organization name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5E1BDC2-9B14-F40F-94CC-BC96CE5E561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2895" y="4888992"/>
            <a:ext cx="4452257" cy="47494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100" b="0" i="0" spc="50" baseline="0">
                <a:solidFill>
                  <a:schemeClr val="bg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add date, location or additional content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97AEFF-2856-3FE4-545F-3343807312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88" r="-3731"/>
          <a:stretch/>
        </p:blipFill>
        <p:spPr>
          <a:xfrm>
            <a:off x="345400" y="279742"/>
            <a:ext cx="1329210" cy="5147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0DC417-E8B8-286D-9BB6-443663A01AFA}"/>
              </a:ext>
            </a:extLst>
          </p:cNvPr>
          <p:cNvSpPr txBox="1"/>
          <p:nvPr userDrawn="1"/>
        </p:nvSpPr>
        <p:spPr>
          <a:xfrm>
            <a:off x="352895" y="924827"/>
            <a:ext cx="4504759" cy="3077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200" i="1" spc="150" baseline="0">
                <a:solidFill>
                  <a:schemeClr val="bg1"/>
                </a:solidFill>
                <a:latin typeface="+mj-lt"/>
              </a:rPr>
              <a:t>Exceptional service in the national interest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D8068C1-323F-572A-96F9-3C07CF172E9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677150" y="1"/>
            <a:ext cx="3467099" cy="1676400"/>
          </a:xfrm>
          <a:prstGeom prst="parallelogram">
            <a:avLst>
              <a:gd name="adj" fmla="val 73223"/>
            </a:avLst>
          </a:prstGeom>
          <a:noFill/>
          <a:ln>
            <a:noFill/>
          </a:ln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Add image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CFC8AD-FDE1-C946-6F19-1D200A5C7EB5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424422" y="1728217"/>
            <a:ext cx="3467099" cy="1676400"/>
          </a:xfrm>
          <a:prstGeom prst="parallelogram">
            <a:avLst>
              <a:gd name="adj" fmla="val 73223"/>
            </a:avLst>
          </a:prstGeom>
          <a:noFill/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Add image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086AE18A-883A-AF55-B395-94D7303F8A07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5144262" y="3456433"/>
            <a:ext cx="3467099" cy="1676400"/>
          </a:xfrm>
          <a:prstGeom prst="parallelogram">
            <a:avLst>
              <a:gd name="adj" fmla="val 73223"/>
            </a:avLst>
          </a:prstGeom>
          <a:noFill/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Add image</a:t>
            </a:r>
          </a:p>
        </p:txBody>
      </p:sp>
      <p:sp>
        <p:nvSpPr>
          <p:cNvPr id="21" name="Picture Placeholder 16">
            <a:extLst>
              <a:ext uri="{FF2B5EF4-FFF2-40B4-BE49-F238E27FC236}">
                <a16:creationId xmlns:a16="http://schemas.microsoft.com/office/drawing/2014/main" id="{403128C2-8DFF-BDBA-C323-B9EE2FD9A542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900678" y="5175505"/>
            <a:ext cx="3467099" cy="1676400"/>
          </a:xfrm>
          <a:prstGeom prst="parallelogram">
            <a:avLst>
              <a:gd name="adj" fmla="val 73223"/>
            </a:avLst>
          </a:prstGeom>
          <a:noFill/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Add image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8C0D6C5F-2EE1-E366-3882-F2CA4D85B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895" y="0"/>
            <a:ext cx="5753100" cy="228600"/>
          </a:xfrm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900" cap="all" spc="50" baseline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0116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2pPr>
            <a:lvl3pPr marL="38404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3pPr>
            <a:lvl4pPr marL="56692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4pPr>
            <a:lvl5pPr marL="74980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5pPr>
          </a:lstStyle>
          <a:p>
            <a:r>
              <a:rPr lang="en-US"/>
              <a:t>CLICK TO EDIT CONTROL MARKING//CATEGORY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F72EAE-EC5A-A180-0EB7-16FCD071BFAC}"/>
              </a:ext>
            </a:extLst>
          </p:cNvPr>
          <p:cNvSpPr txBox="1"/>
          <p:nvPr userDrawn="1"/>
        </p:nvSpPr>
        <p:spPr>
          <a:xfrm>
            <a:off x="7697867" y="5267421"/>
            <a:ext cx="1325880" cy="1062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300" normalizeH="0" baseline="0" noProof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</a:rPr>
              <a:t>CONTROLLED BY</a:t>
            </a: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</a:rPr>
              <a:t>: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F455889E-4DDE-9112-569B-04B8CDEA109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2895" y="6629400"/>
            <a:ext cx="5753100" cy="228600"/>
          </a:xfrm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900" cap="all" spc="50" baseline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0116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2pPr>
            <a:lvl3pPr marL="38404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3pPr>
            <a:lvl4pPr marL="56692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4pPr>
            <a:lvl5pPr marL="74980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5pPr>
          </a:lstStyle>
          <a:p>
            <a:pPr lvl="0"/>
            <a:r>
              <a:rPr lang="en-US"/>
              <a:t>Click to edit control marking//category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D73FC1-B54F-ADC0-8B9B-F52790B43A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002" y="5700166"/>
            <a:ext cx="658267" cy="191198"/>
          </a:xfrm>
          <a:prstGeom prst="rect">
            <a:avLst/>
          </a:prstGeom>
        </p:spPr>
      </p:pic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709F2C91-59CB-71CC-F51B-DF55641B940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36050" y="5267421"/>
            <a:ext cx="2660651" cy="228123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Designating Agency and author/contact information (commonly Sandia National Laboratories)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2142A6-6F57-239E-FE8E-9AF3A5F8B0C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7600" y="5681777"/>
            <a:ext cx="861218" cy="20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4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I_UCNI_Title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2895" y="1804415"/>
            <a:ext cx="6477000" cy="926593"/>
          </a:xfrm>
        </p:spPr>
        <p:txBody>
          <a:bodyPr lIns="0" tIns="0" rIns="0" bIns="0" anchor="b"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2895" y="3718560"/>
            <a:ext cx="5268686" cy="55273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2000" b="0" spc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presenter or author names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2ED528D-5375-6147-9677-05F4F59A3A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2895" y="2790226"/>
            <a:ext cx="6014120" cy="5489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400" b="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03A6FD-C173-A64C-B254-829092777B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88" r="-3731"/>
          <a:stretch/>
        </p:blipFill>
        <p:spPr>
          <a:xfrm>
            <a:off x="345400" y="279742"/>
            <a:ext cx="1329210" cy="5147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12122B-590E-9045-872C-38970E3FF20E}"/>
              </a:ext>
            </a:extLst>
          </p:cNvPr>
          <p:cNvSpPr txBox="1"/>
          <p:nvPr/>
        </p:nvSpPr>
        <p:spPr>
          <a:xfrm>
            <a:off x="352895" y="924827"/>
            <a:ext cx="4504759" cy="3077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200" i="1" spc="150" baseline="0">
                <a:solidFill>
                  <a:schemeClr val="tx1"/>
                </a:solidFill>
                <a:latin typeface="+mj-lt"/>
              </a:rPr>
              <a:t>Exceptional service in the national interest</a:t>
            </a:r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9E46B321-F521-14A6-E951-95E996DCCC4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878824" y="6540370"/>
            <a:ext cx="2820445" cy="174373"/>
          </a:xfrm>
        </p:spPr>
        <p:txBody>
          <a:bodyPr lIns="0" rIns="0">
            <a:noAutofit/>
          </a:bodyPr>
          <a:lstStyle>
            <a:lvl1pPr marL="0" indent="0" algn="r">
              <a:buFontTx/>
              <a:buNone/>
              <a:defRPr lang="en-US" sz="800" b="1" i="0" kern="1200" spc="300" baseline="0" dirty="0" smtClean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ADD SAND XXXX-XXXX 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D3931-9672-6FB0-B5BB-E89583E1B803}"/>
              </a:ext>
            </a:extLst>
          </p:cNvPr>
          <p:cNvSpPr txBox="1"/>
          <p:nvPr/>
        </p:nvSpPr>
        <p:spPr>
          <a:xfrm>
            <a:off x="7647627" y="5970071"/>
            <a:ext cx="4051642" cy="3915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10000"/>
              </a:lnSpc>
            </a:pPr>
            <a:r>
              <a:rPr lang="en-US" sz="650" b="0" i="0" u="none" strike="noStrike">
                <a:solidFill>
                  <a:schemeClr val="bg1"/>
                </a:solidFill>
                <a:effectLst/>
                <a:latin typeface="+mn-lt"/>
              </a:rPr>
              <a:t>Sandia National Laboratories is a </a:t>
            </a:r>
            <a:r>
              <a:rPr lang="en-US" sz="650" b="0" i="0" u="none" strike="noStrike" err="1">
                <a:solidFill>
                  <a:schemeClr val="bg1"/>
                </a:solidFill>
                <a:effectLst/>
                <a:latin typeface="+mn-lt"/>
              </a:rPr>
              <a:t>multimission</a:t>
            </a:r>
            <a:r>
              <a:rPr lang="en-US" sz="650" b="0" i="0" u="none" strike="noStrike">
                <a:solidFill>
                  <a:schemeClr val="bg1"/>
                </a:solidFill>
                <a:effectLst/>
                <a:latin typeface="+mn-lt"/>
              </a:rPr>
              <a:t> laboratory managed and operated by National Technology and Engineering Solutions of Sandia, LLC, a wholly owned subsidiary of Honeywell International Inc., for the U.S. Department of Energy’s National Nuclear Security Administration under contract DE-NA0003525</a:t>
            </a:r>
            <a:endParaRPr lang="en-US" sz="650" b="0" i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1E759E8D-369C-956A-8160-6D9E9C7E1F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2895" y="4393310"/>
            <a:ext cx="4819650" cy="446913"/>
          </a:xfrm>
        </p:spPr>
        <p:txBody>
          <a:bodyPr lIns="0" rIns="0">
            <a:normAutofit/>
          </a:bodyPr>
          <a:lstStyle>
            <a:lvl1pPr marL="11113" indent="0">
              <a:buFontTx/>
              <a:buNone/>
              <a:tabLst/>
              <a:defRPr sz="1400" b="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program/organization name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5E1BDC2-9B14-F40F-94CC-BC96CE5E561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2895" y="4888992"/>
            <a:ext cx="4452257" cy="47494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100" b="0" i="0" spc="50" baseline="0">
                <a:solidFill>
                  <a:schemeClr val="bg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add date, location or additional content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58259E2-10EF-E4DC-7635-42127FDA51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895" y="6629400"/>
            <a:ext cx="5753100" cy="228600"/>
          </a:xfrm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900" cap="all" spc="50" baseline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0116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2pPr>
            <a:lvl3pPr marL="38404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3pPr>
            <a:lvl4pPr marL="56692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4pPr>
            <a:lvl5pPr marL="74980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5pPr>
          </a:lstStyle>
          <a:p>
            <a:pPr lvl="0"/>
            <a:r>
              <a:rPr lang="en-US"/>
              <a:t>Click to edit control marking//category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0A1444-41AA-0ECE-C750-50364DA444A7}"/>
              </a:ext>
            </a:extLst>
          </p:cNvPr>
          <p:cNvSpPr txBox="1"/>
          <p:nvPr/>
        </p:nvSpPr>
        <p:spPr>
          <a:xfrm>
            <a:off x="7697867" y="5267421"/>
            <a:ext cx="1325880" cy="1062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b="0" spc="300">
                <a:solidFill>
                  <a:schemeClr val="bg1"/>
                </a:solidFill>
                <a:latin typeface="+mn-lt"/>
              </a:rPr>
              <a:t>CONTROLLED BY</a:t>
            </a:r>
            <a:r>
              <a:rPr lang="en-US" sz="700" b="0">
                <a:solidFill>
                  <a:schemeClr val="bg1"/>
                </a:solidFill>
                <a:latin typeface="+mn-lt"/>
              </a:rPr>
              <a:t>: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C13899A-60D0-8DEF-C90D-EE55E29A42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36050" y="5267421"/>
            <a:ext cx="2660651" cy="228123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Designating Agency and author/contact information (commonly Sandia National Laboratories)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DD2304C-4936-2D80-AE93-365004D1F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2895" y="0"/>
            <a:ext cx="5753100" cy="228600"/>
          </a:xfrm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900" cap="all" spc="50" baseline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0116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2pPr>
            <a:lvl3pPr marL="38404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3pPr>
            <a:lvl4pPr marL="56692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4pPr>
            <a:lvl5pPr marL="74980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5pPr>
          </a:lstStyle>
          <a:p>
            <a:pPr lvl="0"/>
            <a:r>
              <a:rPr lang="en-US"/>
              <a:t>Click to edit control marking//category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16B786-C2EA-2DF7-7753-A73341348399}"/>
              </a:ext>
            </a:extLst>
          </p:cNvPr>
          <p:cNvSpPr txBox="1"/>
          <p:nvPr/>
        </p:nvSpPr>
        <p:spPr>
          <a:xfrm>
            <a:off x="345399" y="5574467"/>
            <a:ext cx="3252239" cy="824459"/>
          </a:xfrm>
          <a:prstGeom prst="rect">
            <a:avLst/>
          </a:prstGeom>
          <a:solidFill>
            <a:srgbClr val="FFFFFF">
              <a:alpha val="84710"/>
            </a:srgbClr>
          </a:solidFill>
          <a:ln>
            <a:noFill/>
          </a:ln>
        </p:spPr>
        <p:txBody>
          <a:bodyPr wrap="square" lIns="45720" tIns="45720" rIns="45720" bIns="45720" rtlCol="0" anchor="ctr" anchorCtr="0">
            <a:noAutofit/>
          </a:bodyPr>
          <a:lstStyle/>
          <a:p>
            <a:pPr algn="ctr"/>
            <a:r>
              <a:rPr lang="en-US" sz="750" b="1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UNCLASSIFIED CONTROLLED NUCLEAR INFORMATION</a:t>
            </a:r>
            <a:r>
              <a:rPr lang="en-US" sz="750" b="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en-US" sz="750" b="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750" b="1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NOT FOR PUBLIC DISSEMINATION</a:t>
            </a:r>
            <a:endParaRPr lang="en-US" sz="750" kern="1200">
              <a:solidFill>
                <a:schemeClr val="tx2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5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Unauthorized dissemination subject to civil and criminal sanctions under </a:t>
            </a:r>
            <a:br>
              <a:rPr lang="en-US" sz="65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65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Section 148 of the Atomic Energy Act of 1954 as amended (42 U.S.C. 2168).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Reviewing Official/Org:            		                 Date: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Guidance (if applicable):        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CC1606-3345-514A-FCF8-FE79AF3393E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342252" y="6082841"/>
            <a:ext cx="1218438" cy="1605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6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65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65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65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65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NAME/DOE SNL/ LOCATION (NM/CA)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527FEB8A-E75E-2884-D339-BADCE8FDA85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841916" y="6108343"/>
            <a:ext cx="690991" cy="10955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6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65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65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65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65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9ECF5028-20C2-4D8F-8D84-0EECC47C89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77036" y="6269636"/>
            <a:ext cx="2173686" cy="10303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6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65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65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65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65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Guidance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573472-750E-9A0A-6976-294526A409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88" r="-3731"/>
          <a:stretch/>
        </p:blipFill>
        <p:spPr>
          <a:xfrm>
            <a:off x="345400" y="279742"/>
            <a:ext cx="1329210" cy="5147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5C76015-D074-7C18-F0CA-B19EC4C053D4}"/>
              </a:ext>
            </a:extLst>
          </p:cNvPr>
          <p:cNvSpPr txBox="1"/>
          <p:nvPr userDrawn="1"/>
        </p:nvSpPr>
        <p:spPr>
          <a:xfrm>
            <a:off x="352895" y="924827"/>
            <a:ext cx="4504759" cy="3077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200" i="1" spc="150" baseline="0">
                <a:solidFill>
                  <a:schemeClr val="bg1"/>
                </a:solidFill>
                <a:latin typeface="+mj-lt"/>
              </a:rPr>
              <a:t>Exceptional service in the national interest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655538-9B0D-9025-6CD5-9FF2F04D6F64}"/>
              </a:ext>
            </a:extLst>
          </p:cNvPr>
          <p:cNvSpPr txBox="1"/>
          <p:nvPr userDrawn="1"/>
        </p:nvSpPr>
        <p:spPr>
          <a:xfrm>
            <a:off x="7697867" y="5267421"/>
            <a:ext cx="1325880" cy="1062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b="0" spc="300">
                <a:solidFill>
                  <a:schemeClr val="tx1"/>
                </a:solidFill>
                <a:latin typeface="+mn-lt"/>
              </a:rPr>
              <a:t>CONTROLLED BY</a:t>
            </a:r>
            <a:r>
              <a:rPr lang="en-US" sz="700" b="0">
                <a:solidFill>
                  <a:schemeClr val="tx1"/>
                </a:solidFill>
                <a:latin typeface="+mn-lt"/>
              </a:rPr>
              <a:t>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73964A-CF9B-1FCC-6CD9-1D941B48C9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002" y="5700166"/>
            <a:ext cx="658267" cy="191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54C5F4-864B-8AD7-E761-7CE943068D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7600" y="5681777"/>
            <a:ext cx="861218" cy="20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3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I_UCNI_TitleSlide_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2895" y="1804415"/>
            <a:ext cx="6477000" cy="926593"/>
          </a:xfrm>
        </p:spPr>
        <p:txBody>
          <a:bodyPr lIns="0" tIns="0" rIns="0" bIns="0" anchor="b">
            <a:normAutofit/>
          </a:bodyPr>
          <a:lstStyle>
            <a:lvl1pPr algn="l"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2895" y="3718560"/>
            <a:ext cx="5268686" cy="55273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2000" b="0" spc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presenter or author names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2ED528D-5375-6147-9677-05F4F59A3A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2895" y="2790226"/>
            <a:ext cx="6014120" cy="54896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400" b="0" i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03A6FD-C173-A64C-B254-829092777B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88" r="-3731"/>
          <a:stretch/>
        </p:blipFill>
        <p:spPr>
          <a:xfrm>
            <a:off x="345400" y="279742"/>
            <a:ext cx="1329210" cy="5147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12122B-590E-9045-872C-38970E3FF20E}"/>
              </a:ext>
            </a:extLst>
          </p:cNvPr>
          <p:cNvSpPr txBox="1"/>
          <p:nvPr/>
        </p:nvSpPr>
        <p:spPr>
          <a:xfrm>
            <a:off x="352895" y="924827"/>
            <a:ext cx="4504759" cy="3077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200" i="1" spc="150" baseline="0">
                <a:solidFill>
                  <a:schemeClr val="tx1"/>
                </a:solidFill>
                <a:latin typeface="+mj-lt"/>
              </a:rPr>
              <a:t>Exceptional service in the national interest</a:t>
            </a:r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9E46B321-F521-14A6-E951-95E996DCCC49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878824" y="6540370"/>
            <a:ext cx="2820445" cy="174373"/>
          </a:xfrm>
        </p:spPr>
        <p:txBody>
          <a:bodyPr lIns="0" rIns="0">
            <a:noAutofit/>
          </a:bodyPr>
          <a:lstStyle>
            <a:lvl1pPr marL="0" indent="0" algn="r">
              <a:buFontTx/>
              <a:buNone/>
              <a:defRPr lang="en-US" sz="800" b="1" i="0" kern="1200" spc="300" baseline="0" dirty="0" smtClean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ADD SAND XXXX-XXXX 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D3931-9672-6FB0-B5BB-E89583E1B803}"/>
              </a:ext>
            </a:extLst>
          </p:cNvPr>
          <p:cNvSpPr txBox="1"/>
          <p:nvPr/>
        </p:nvSpPr>
        <p:spPr>
          <a:xfrm>
            <a:off x="7647627" y="5970071"/>
            <a:ext cx="4051642" cy="3915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10000"/>
              </a:lnSpc>
            </a:pPr>
            <a:r>
              <a:rPr lang="en-US" sz="650" b="0" i="0" u="none" strike="noStrike">
                <a:solidFill>
                  <a:schemeClr val="bg1"/>
                </a:solidFill>
                <a:effectLst/>
                <a:latin typeface="+mn-lt"/>
              </a:rPr>
              <a:t>Sandia National Laboratories is a </a:t>
            </a:r>
            <a:r>
              <a:rPr lang="en-US" sz="650" b="0" i="0" u="none" strike="noStrike" err="1">
                <a:solidFill>
                  <a:schemeClr val="bg1"/>
                </a:solidFill>
                <a:effectLst/>
                <a:latin typeface="+mn-lt"/>
              </a:rPr>
              <a:t>multimission</a:t>
            </a:r>
            <a:r>
              <a:rPr lang="en-US" sz="650" b="0" i="0" u="none" strike="noStrike">
                <a:solidFill>
                  <a:schemeClr val="bg1"/>
                </a:solidFill>
                <a:effectLst/>
                <a:latin typeface="+mn-lt"/>
              </a:rPr>
              <a:t> laboratory managed and operated by National Technology and Engineering Solutions of Sandia, LLC, a wholly owned subsidiary of Honeywell International Inc., for the U.S. Department of Energy’s National Nuclear Security Administration under contract DE-NA0003525</a:t>
            </a:r>
            <a:endParaRPr lang="en-US" sz="650" b="0" i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1E759E8D-369C-956A-8160-6D9E9C7E1F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2895" y="4393310"/>
            <a:ext cx="4819650" cy="446913"/>
          </a:xfrm>
        </p:spPr>
        <p:txBody>
          <a:bodyPr lIns="0" rIns="0">
            <a:normAutofit/>
          </a:bodyPr>
          <a:lstStyle>
            <a:lvl1pPr marL="11113" indent="0">
              <a:buFontTx/>
              <a:buNone/>
              <a:tabLst/>
              <a:defRPr sz="1400" b="0" i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program/organization name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5E1BDC2-9B14-F40F-94CC-BC96CE5E561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2895" y="4888992"/>
            <a:ext cx="4452257" cy="47494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100" b="0" i="0" spc="50" baseline="0">
                <a:solidFill>
                  <a:schemeClr val="bg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add date, location or additional content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58259E2-10EF-E4DC-7635-42127FDA51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895" y="6629400"/>
            <a:ext cx="5753100" cy="228600"/>
          </a:xfrm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900" cap="all" spc="50" baseline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0116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2pPr>
            <a:lvl3pPr marL="38404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3pPr>
            <a:lvl4pPr marL="56692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4pPr>
            <a:lvl5pPr marL="74980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5pPr>
          </a:lstStyle>
          <a:p>
            <a:pPr lvl="0"/>
            <a:r>
              <a:rPr lang="en-US"/>
              <a:t>Click to edit control marking//category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0A1444-41AA-0ECE-C750-50364DA444A7}"/>
              </a:ext>
            </a:extLst>
          </p:cNvPr>
          <p:cNvSpPr txBox="1"/>
          <p:nvPr/>
        </p:nvSpPr>
        <p:spPr>
          <a:xfrm>
            <a:off x="7697867" y="5267421"/>
            <a:ext cx="1325880" cy="1062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b="0" spc="300">
                <a:solidFill>
                  <a:schemeClr val="bg1"/>
                </a:solidFill>
                <a:latin typeface="+mn-lt"/>
              </a:rPr>
              <a:t>CONTROLLED BY</a:t>
            </a:r>
            <a:r>
              <a:rPr lang="en-US" sz="700" b="0">
                <a:solidFill>
                  <a:schemeClr val="bg1"/>
                </a:solidFill>
                <a:latin typeface="+mn-lt"/>
              </a:rPr>
              <a:t>: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C13899A-60D0-8DEF-C90D-EE55E29A42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36050" y="5267421"/>
            <a:ext cx="2660651" cy="228123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b="0" i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Designating Agency and author/contact information (commonly Sandia National Laboratories)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DD2304C-4936-2D80-AE93-365004D1F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2895" y="0"/>
            <a:ext cx="5753100" cy="228600"/>
          </a:xfrm>
        </p:spPr>
        <p:txBody>
          <a:bodyPr anchor="ctr">
            <a:noAutofit/>
          </a:bodyPr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None/>
              <a:defRPr sz="900" cap="all" spc="50" baseline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20116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2pPr>
            <a:lvl3pPr marL="38404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3pPr>
            <a:lvl4pPr marL="56692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4pPr>
            <a:lvl5pPr marL="749808" indent="0" algn="ctr">
              <a:buNone/>
              <a:defRPr sz="900" cap="all" spc="50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5pPr>
          </a:lstStyle>
          <a:p>
            <a:pPr lvl="0"/>
            <a:r>
              <a:rPr lang="en-US"/>
              <a:t>Click to edit control marking//category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16B786-C2EA-2DF7-7753-A73341348399}"/>
              </a:ext>
            </a:extLst>
          </p:cNvPr>
          <p:cNvSpPr txBox="1"/>
          <p:nvPr/>
        </p:nvSpPr>
        <p:spPr>
          <a:xfrm>
            <a:off x="345399" y="5574467"/>
            <a:ext cx="3252239" cy="824459"/>
          </a:xfrm>
          <a:prstGeom prst="rect">
            <a:avLst/>
          </a:prstGeom>
          <a:solidFill>
            <a:srgbClr val="FFFFFF">
              <a:alpha val="84710"/>
            </a:srgbClr>
          </a:solidFill>
          <a:ln>
            <a:noFill/>
          </a:ln>
        </p:spPr>
        <p:txBody>
          <a:bodyPr wrap="square" lIns="45720" tIns="45720" rIns="45720" bIns="45720" rtlCol="0" anchor="ctr" anchorCtr="0">
            <a:noAutofit/>
          </a:bodyPr>
          <a:lstStyle/>
          <a:p>
            <a:pPr algn="ctr"/>
            <a:r>
              <a:rPr lang="en-US" sz="750" b="1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UNCLASSIFIED CONTROLLED NUCLEAR INFORMATION</a:t>
            </a:r>
            <a:r>
              <a:rPr lang="en-US" sz="750" b="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en-US" sz="750" b="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750" b="1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NOT FOR PUBLIC DISSEMINATION</a:t>
            </a:r>
            <a:endParaRPr lang="en-US" sz="750" kern="1200">
              <a:solidFill>
                <a:schemeClr val="tx2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5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Unauthorized dissemination subject to civil and criminal sanctions under </a:t>
            </a:r>
            <a:br>
              <a:rPr lang="en-US" sz="65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650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Section 148 of the Atomic Energy Act of 1954 as amended (42 U.S.C. 2168).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Reviewing Official/Org:            		                 Date: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Guidance (if applicable):        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CC1606-3345-514A-FCF8-FE79AF3393E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342252" y="6082841"/>
            <a:ext cx="1218438" cy="16056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6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65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65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65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65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NAME/DOE SNL/ LOCATION (NM/CA)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527FEB8A-E75E-2884-D339-BADCE8FDA85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841916" y="6108343"/>
            <a:ext cx="690991" cy="10955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6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65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65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65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65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9ECF5028-20C2-4D8F-8D84-0EECC47C89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77036" y="6269636"/>
            <a:ext cx="2173686" cy="10303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6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650">
                <a:solidFill>
                  <a:schemeClr val="accent2"/>
                </a:solidFill>
              </a:defRPr>
            </a:lvl2pPr>
            <a:lvl3pPr marL="914400" indent="0">
              <a:buFontTx/>
              <a:buNone/>
              <a:defRPr sz="650">
                <a:solidFill>
                  <a:schemeClr val="accent2"/>
                </a:solidFill>
              </a:defRPr>
            </a:lvl3pPr>
            <a:lvl4pPr marL="1371600" indent="0">
              <a:buFontTx/>
              <a:buNone/>
              <a:defRPr sz="650">
                <a:solidFill>
                  <a:schemeClr val="accent2"/>
                </a:solidFill>
              </a:defRPr>
            </a:lvl4pPr>
            <a:lvl5pPr marL="1828800" indent="0">
              <a:buFontTx/>
              <a:buNone/>
              <a:defRPr sz="65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Guidance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573472-750E-9A0A-6976-294526A409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88" r="-3731"/>
          <a:stretch/>
        </p:blipFill>
        <p:spPr>
          <a:xfrm>
            <a:off x="345400" y="279742"/>
            <a:ext cx="1329210" cy="5147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5C76015-D074-7C18-F0CA-B19EC4C053D4}"/>
              </a:ext>
            </a:extLst>
          </p:cNvPr>
          <p:cNvSpPr txBox="1"/>
          <p:nvPr userDrawn="1"/>
        </p:nvSpPr>
        <p:spPr>
          <a:xfrm>
            <a:off x="352895" y="924827"/>
            <a:ext cx="4504759" cy="3077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200" i="1" spc="150" baseline="0">
                <a:solidFill>
                  <a:schemeClr val="bg1"/>
                </a:solidFill>
                <a:latin typeface="+mj-lt"/>
              </a:rPr>
              <a:t>Exceptional service in the national interest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655538-9B0D-9025-6CD5-9FF2F04D6F64}"/>
              </a:ext>
            </a:extLst>
          </p:cNvPr>
          <p:cNvSpPr txBox="1"/>
          <p:nvPr userDrawn="1"/>
        </p:nvSpPr>
        <p:spPr>
          <a:xfrm>
            <a:off x="7697867" y="5267421"/>
            <a:ext cx="1325880" cy="10620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00" b="0" spc="300">
                <a:solidFill>
                  <a:schemeClr val="tx1"/>
                </a:solidFill>
                <a:latin typeface="+mn-lt"/>
              </a:rPr>
              <a:t>CONTROLLED BY</a:t>
            </a:r>
            <a:r>
              <a:rPr lang="en-US" sz="700" b="0">
                <a:solidFill>
                  <a:schemeClr val="tx1"/>
                </a:solidFill>
                <a:latin typeface="+mn-lt"/>
              </a:rPr>
              <a:t>: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75BEF08E-BC56-101D-0E72-6A78F007963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677150" y="1"/>
            <a:ext cx="3467099" cy="1676400"/>
          </a:xfrm>
          <a:prstGeom prst="parallelogram">
            <a:avLst>
              <a:gd name="adj" fmla="val 73223"/>
            </a:avLst>
          </a:prstGeom>
          <a:noFill/>
          <a:ln>
            <a:noFill/>
          </a:ln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Add image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D5306086-C6B9-A875-2616-07A4AB5A5B7C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424422" y="1728217"/>
            <a:ext cx="3467099" cy="1676400"/>
          </a:xfrm>
          <a:prstGeom prst="parallelogram">
            <a:avLst>
              <a:gd name="adj" fmla="val 73223"/>
            </a:avLst>
          </a:prstGeom>
          <a:noFill/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Add image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88A73E6F-5FE5-9447-ED11-B968E785128C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5144262" y="3456433"/>
            <a:ext cx="3467099" cy="1676400"/>
          </a:xfrm>
          <a:prstGeom prst="parallelogram">
            <a:avLst>
              <a:gd name="adj" fmla="val 73223"/>
            </a:avLst>
          </a:prstGeom>
          <a:noFill/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Add image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1DDF2DFA-6F38-2E46-8C21-CDB094AD59E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900678" y="5175505"/>
            <a:ext cx="3467099" cy="1676400"/>
          </a:xfrm>
          <a:prstGeom prst="parallelogram">
            <a:avLst>
              <a:gd name="adj" fmla="val 73223"/>
            </a:avLst>
          </a:prstGeom>
          <a:noFill/>
          <a:ln>
            <a:noFill/>
          </a:ln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Add image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C935DC9-B12E-64FA-33F6-A9ABC24C5C7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002" y="5700166"/>
            <a:ext cx="658267" cy="191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1CD20F-80A6-464D-3BAE-D37863B6F40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7600" y="5681777"/>
            <a:ext cx="861218" cy="20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3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25A95-582E-4BBB-DEB4-056147D55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98936" y="6483096"/>
            <a:ext cx="893064" cy="3749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61692" y="2031023"/>
            <a:ext cx="3868616" cy="279595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subtitle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1BBB78-2337-77EE-6EC0-4C784C5E71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>
                <a:solidFill>
                  <a:schemeClr val="tx2"/>
                </a:solidFill>
                <a:latin typeface="Exo 2 Semi Bold" pitchFamily="2" charset="77"/>
              </a:defRPr>
            </a:lvl1pPr>
          </a:lstStyle>
          <a:p>
            <a:fld id="{6FB6B91F-BB11-E946-B7F6-1372EDB8DE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560EA2B-BE9C-1249-82D6-B7B0949FC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0"/>
            <a:ext cx="8991600" cy="2191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0" i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361810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Slide 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BF3184-A26C-EA67-AE1E-06A91543B6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98936" y="6483096"/>
            <a:ext cx="893064" cy="3749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18038" y="5670022"/>
            <a:ext cx="10578662" cy="564931"/>
          </a:xfrm>
        </p:spPr>
        <p:txBody>
          <a:bodyPr anchor="b">
            <a:normAutofit/>
          </a:bodyPr>
          <a:lstStyle>
            <a:lvl1pPr algn="r">
              <a:defRPr sz="3600" i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subtitle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6DBC59A-906A-BCE3-2661-0EA959C0EE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6106" y="1219200"/>
            <a:ext cx="4979894" cy="3715871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4800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latin typeface="+mj-lt"/>
              </a:defRPr>
            </a:lvl2pPr>
            <a:lvl3pPr marL="914400" indent="0">
              <a:buFontTx/>
              <a:buNone/>
              <a:defRPr>
                <a:latin typeface="+mj-lt"/>
              </a:defRPr>
            </a:lvl3pPr>
            <a:lvl4pPr marL="1371600" indent="0">
              <a:buFontTx/>
              <a:buNone/>
              <a:defRPr>
                <a:latin typeface="+mj-lt"/>
              </a:defRPr>
            </a:lvl4pPr>
            <a:lvl5pPr marL="18288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2806DD4-DAA4-5ECD-B238-7E14C3295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>
                <a:solidFill>
                  <a:schemeClr val="tx2"/>
                </a:solidFill>
                <a:latin typeface="Exo 2 Semi Bold" pitchFamily="2" charset="77"/>
              </a:defRPr>
            </a:lvl1pPr>
          </a:lstStyle>
          <a:p>
            <a:fld id="{6FB6B91F-BB11-E946-B7F6-1372EDB8DE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69FDBB-49AC-5977-4876-97EF9577B8F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B1C542-B887-358E-ACFE-F9100276737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900518" y="0"/>
            <a:ext cx="8390965" cy="2191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20334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176D2-8435-708B-9C12-A2DDE33F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26" y="238026"/>
            <a:ext cx="10224545" cy="6763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C6E0C3-D357-9904-3F83-469364BF9F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26" y="6638826"/>
            <a:ext cx="1047750" cy="21917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7DD9EA8-5FFB-C9B1-1267-6671E46FB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26" y="1225691"/>
            <a:ext cx="11239500" cy="50498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FEDC9B2-DEFB-E449-1A1F-85E60AE319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>
                <a:solidFill>
                  <a:schemeClr val="tx2"/>
                </a:solidFill>
                <a:latin typeface="Exo 2 Semi Bold" pitchFamily="2" charset="77"/>
              </a:defRPr>
            </a:lvl1pPr>
          </a:lstStyle>
          <a:p>
            <a:fld id="{6FB6B91F-BB11-E946-B7F6-1372EDB8DE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1983E-5F7D-4A6F-7455-559917154B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0"/>
            <a:ext cx="89916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109791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C1A6A05-6A68-95A1-41EE-FDBA7FA90F3C}"/>
              </a:ext>
            </a:extLst>
          </p:cNvPr>
          <p:cNvSpPr/>
          <p:nvPr userDrawn="1"/>
        </p:nvSpPr>
        <p:spPr>
          <a:xfrm>
            <a:off x="0" y="914400"/>
            <a:ext cx="11696699" cy="7661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alpha val="0"/>
                </a:schemeClr>
              </a:gs>
              <a:gs pos="40000">
                <a:schemeClr val="tx2">
                  <a:lumMod val="20000"/>
                  <a:lumOff val="80000"/>
                  <a:alpha val="20000"/>
                </a:schemeClr>
              </a:gs>
              <a:gs pos="60000">
                <a:schemeClr val="accent1">
                  <a:alpha val="25000"/>
                </a:schemeClr>
              </a:gs>
              <a:gs pos="100000">
                <a:schemeClr val="accent1">
                  <a:alpha val="58414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21708-074B-CB27-329D-6020CFC98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968" y="2042984"/>
            <a:ext cx="10544432" cy="4243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6EF4D-A4D6-628F-7773-C9A53396E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/>
          <a:lstStyle/>
          <a:p>
            <a:fld id="{6FB6B91F-BB11-E946-B7F6-1372EDB8DEC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9BA94E1-F833-74C4-C220-979B5551C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26" y="238026"/>
            <a:ext cx="10224545" cy="6763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7360BF7-31E7-2BD1-4BB4-C13DCDA30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0"/>
            <a:ext cx="89916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CONTROL MARKING//CATEGORY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4E1765-210E-6276-4BFF-2D655F43CC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7968" y="1054571"/>
            <a:ext cx="9529477" cy="485775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E2DB5861-DC1F-274C-DB37-975429602C12}"/>
              </a:ext>
            </a:extLst>
          </p:cNvPr>
          <p:cNvSpPr/>
          <p:nvPr userDrawn="1"/>
        </p:nvSpPr>
        <p:spPr>
          <a:xfrm rot="5400000">
            <a:off x="516549" y="1150458"/>
            <a:ext cx="529826" cy="294000"/>
          </a:xfrm>
          <a:prstGeom prst="triangle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D9E6835A-8A89-91B3-CA12-BE90FD1FEF40}"/>
              </a:ext>
            </a:extLst>
          </p:cNvPr>
          <p:cNvSpPr/>
          <p:nvPr userDrawn="1"/>
        </p:nvSpPr>
        <p:spPr>
          <a:xfrm rot="5400000">
            <a:off x="204109" y="1150458"/>
            <a:ext cx="529826" cy="294000"/>
          </a:xfrm>
          <a:prstGeom prst="triangle">
            <a:avLst/>
          </a:pr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2FC92465-7D33-6807-71D6-C420B847E784}"/>
              </a:ext>
            </a:extLst>
          </p:cNvPr>
          <p:cNvSpPr/>
          <p:nvPr userDrawn="1"/>
        </p:nvSpPr>
        <p:spPr>
          <a:xfrm rot="5400000">
            <a:off x="-117913" y="1150458"/>
            <a:ext cx="529826" cy="294000"/>
          </a:xfrm>
          <a:prstGeom prst="triangle">
            <a:avLst/>
          </a:prstGeom>
          <a:solidFill>
            <a:schemeClr val="bg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AE2A5084-C44C-EA39-3933-08EF7A31F0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26" y="6638826"/>
            <a:ext cx="1047750" cy="21917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446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311F5-00A8-177A-AD8C-C74DC54BD2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3113" y="1228626"/>
            <a:ext cx="5582133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ABF7C-5569-F775-5910-F82732B6A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7764" y="1228626"/>
            <a:ext cx="5434796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92EEC-0AE6-91A4-3002-A2E772C157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26" y="6638826"/>
            <a:ext cx="1047750" cy="21917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66B168-7BCE-5553-8F95-2FA0CB174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/>
          <a:lstStyle/>
          <a:p>
            <a:fld id="{6FB6B91F-BB11-E946-B7F6-1372EDB8DEC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BDE7BE-0766-0034-7D0C-E8361882A2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0"/>
            <a:ext cx="89916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CONTROL MARKING//CATEGORY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B33AD1C-7933-2EF8-CAB0-A2F20CFCC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26" y="238026"/>
            <a:ext cx="10224545" cy="6763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256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3BEAAE65-DB30-3E9B-C7B2-88F7ACE23F4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98936" y="6483096"/>
            <a:ext cx="893064" cy="37490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C8B33F-B679-0A95-7EA1-D24ED898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26" y="228194"/>
            <a:ext cx="10224545" cy="6763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F4DAD-B0D7-7273-0B9E-980C44A17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326" y="1227262"/>
            <a:ext cx="11239500" cy="50592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ADA91-6050-8AEB-75E0-102C5DDBC4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2326" y="6634113"/>
            <a:ext cx="1047750" cy="2191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1" i="0">
                <a:solidFill>
                  <a:schemeClr val="tx2"/>
                </a:solidFill>
                <a:latin typeface="Exo 2 Semi Bold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72EF1B-4646-6E00-A89E-1C0F88866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0"/>
            <a:ext cx="8991600" cy="2191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0" i="0">
                <a:solidFill>
                  <a:schemeClr val="tx1"/>
                </a:solidFill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CONTROL MARKING//CATEGORY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95B480F-57BC-AAE4-E8B1-8E74194E0AF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46536" y="0"/>
            <a:ext cx="1045464" cy="1941576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CF45F2-A7DC-3969-B1B1-7C78B77CE9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6126" y="6638826"/>
            <a:ext cx="485874" cy="219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>
                <a:solidFill>
                  <a:schemeClr val="tx2"/>
                </a:solidFill>
                <a:latin typeface="Exo 2 Semi Bold" pitchFamily="2" charset="77"/>
              </a:defRPr>
            </a:lvl1pPr>
          </a:lstStyle>
          <a:p>
            <a:fld id="{6FB6B91F-BB11-E946-B7F6-1372EDB8DE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3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1" r:id="rId2"/>
    <p:sldLayoutId id="2147483727" r:id="rId3"/>
    <p:sldLayoutId id="2147483728" r:id="rId4"/>
    <p:sldLayoutId id="2147483710" r:id="rId5"/>
    <p:sldLayoutId id="2147483704" r:id="rId6"/>
    <p:sldLayoutId id="2147483715" r:id="rId7"/>
    <p:sldLayoutId id="2147483714" r:id="rId8"/>
    <p:sldLayoutId id="2147483706" r:id="rId9"/>
    <p:sldLayoutId id="2147483707" r:id="rId10"/>
    <p:sldLayoutId id="2147483708" r:id="rId11"/>
    <p:sldLayoutId id="214748370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Apple Symbols" panose="02000000000000000000" pitchFamily="2" charset="-79"/>
        <a:buChar char="⎼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2" orient="horz" pos="4176">
          <p15:clr>
            <a:srgbClr val="F26B43"/>
          </p15:clr>
        </p15:guide>
        <p15:guide id="13" pos="216">
          <p15:clr>
            <a:srgbClr val="F26B43"/>
          </p15:clr>
        </p15:guide>
        <p15:guide id="14" orient="horz" pos="576">
          <p15:clr>
            <a:srgbClr val="F26B43"/>
          </p15:clr>
        </p15:guide>
        <p15:guide id="15" orient="horz" pos="144">
          <p15:clr>
            <a:srgbClr val="F26B43"/>
          </p15:clr>
        </p15:guide>
        <p15:guide id="16" pos="7368">
          <p15:clr>
            <a:srgbClr val="F26B43"/>
          </p15:clr>
        </p15:guide>
        <p15:guide id="17" orient="horz" pos="768">
          <p15:clr>
            <a:srgbClr val="F26B43"/>
          </p15:clr>
        </p15:guide>
        <p15:guide id="18" orient="horz" pos="3960">
          <p15:clr>
            <a:srgbClr val="F26B43"/>
          </p15:clr>
        </p15:guide>
        <p15:guide id="21" orient="horz" pos="2160">
          <p15:clr>
            <a:srgbClr val="F26B43"/>
          </p15:clr>
        </p15:guide>
        <p15:guide id="2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harmoniumq/PROBE" TargetMode="External"/><Relationship Id="rId2" Type="http://schemas.openxmlformats.org/officeDocument/2006/relationships/hyperlink" Target="mailto:Sagrays@sandia.go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AA030-FB87-D464-A544-AEB529B157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895" y="1804415"/>
            <a:ext cx="8680922" cy="1069468"/>
          </a:xfrm>
        </p:spPr>
        <p:txBody>
          <a:bodyPr>
            <a:normAutofit/>
          </a:bodyPr>
          <a:lstStyle/>
          <a:p>
            <a:r>
              <a:rPr lang="en-US" sz="3100">
                <a:latin typeface="Segoe UI"/>
                <a:cs typeface="Segoe UI"/>
              </a:rPr>
              <a:t>Digital Provenance for Machine Learning Reproducibility and Trustworthiness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D59771-1EFB-0D66-23FE-79001753C1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ea typeface="Open Sans"/>
                <a:cs typeface="Open Sans"/>
              </a:rPr>
              <a:t>Samuel Grayson (1424, UIUC), Reed Milewicz (1424), Michael Darling (8732)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2C4440-4F08-1BD7-3F2A-874E46F25FC4}"/>
              </a:ext>
            </a:extLst>
          </p:cNvPr>
          <p:cNvSpPr>
            <a:spLocks noGrp="1"/>
          </p:cNvSpPr>
          <p:nvPr>
            <p:ph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A59A33-1914-7EBB-7E98-B942F723A19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CF606F3-8A8C-316D-3E1F-F24B0308F9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1C4F8B-39E7-45F9-EE92-06A9016F9C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UUR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DD4024-9B9C-DEBB-5182-A43619E132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EA16F07-E5A6-FBA3-60A6-0F086798655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0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519A2-FD00-06F7-E8B7-68B6A1498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06126" y="6638826"/>
            <a:ext cx="327537" cy="159798"/>
          </a:xfrm>
        </p:spPr>
        <p:txBody>
          <a:bodyPr/>
          <a:lstStyle/>
          <a:p>
            <a:fld id="{6FB6B91F-BB11-E946-B7F6-1372EDB8DEC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4CAB3B-6439-DB94-0BB9-4629E8E10F24}"/>
              </a:ext>
            </a:extLst>
          </p:cNvPr>
          <p:cNvSpPr txBox="1">
            <a:spLocks/>
          </p:cNvSpPr>
          <p:nvPr/>
        </p:nvSpPr>
        <p:spPr>
          <a:xfrm>
            <a:off x="36910" y="-22229"/>
            <a:ext cx="11946281" cy="9880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ctr" defTabSz="3657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 cap="all" spc="50" baseline="0">
                <a:solidFill>
                  <a:schemeClr val="tx2"/>
                </a:solidFill>
                <a:latin typeface="Open Sans SemiBold" panose="020B0706030804020204" pitchFamily="34" charset="0"/>
                <a:ea typeface="Gill Sans" charset="0"/>
                <a:cs typeface="Gill Sans" charset="0"/>
              </a:defRPr>
            </a:lvl1pPr>
            <a:lvl2pPr marL="1536159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72318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08477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44636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80795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216954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53114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89273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latin typeface="+mn-lt"/>
              </a:rPr>
              <a:t>Trusted</a:t>
            </a:r>
            <a:r>
              <a:rPr lang="en-US" sz="3600">
                <a:latin typeface="+mn-lt"/>
              </a:rPr>
              <a:t> AI Tools are Grounded in </a:t>
            </a:r>
            <a:r>
              <a:rPr lang="en-US" sz="3600" b="1">
                <a:latin typeface="+mn-lt"/>
              </a:rPr>
              <a:t>Trustworthy</a:t>
            </a:r>
            <a:r>
              <a:rPr lang="en-US" sz="3600">
                <a:latin typeface="+mn-lt"/>
              </a:rPr>
              <a:t> Evidence, Rooted in a </a:t>
            </a:r>
            <a:br>
              <a:rPr lang="en-US" sz="3600">
                <a:latin typeface="+mn-lt"/>
              </a:rPr>
            </a:br>
            <a:r>
              <a:rPr lang="en-US" sz="3600" b="1">
                <a:latin typeface="+mn-lt"/>
              </a:rPr>
              <a:t>Credible</a:t>
            </a:r>
            <a:r>
              <a:rPr lang="en-US" sz="3600">
                <a:latin typeface="+mn-lt"/>
              </a:rPr>
              <a:t> Technical Bases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0242334-8273-5234-BEE6-A84B75934F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142242"/>
              </p:ext>
            </p:extLst>
          </p:nvPr>
        </p:nvGraphicFramePr>
        <p:xfrm>
          <a:off x="1247872" y="1706536"/>
          <a:ext cx="3923092" cy="3210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C1073F4-521C-EC4D-A7EB-98BCB58C748C}"/>
              </a:ext>
            </a:extLst>
          </p:cNvPr>
          <p:cNvSpPr/>
          <p:nvPr/>
        </p:nvSpPr>
        <p:spPr>
          <a:xfrm>
            <a:off x="4289255" y="1692986"/>
            <a:ext cx="8142152" cy="79966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536159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072318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4608477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144636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7680795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216954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0753114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289273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822F70"/>
                </a:solidFill>
              </a:rPr>
              <a:t>Trust: defines the state of the decision maker.</a:t>
            </a:r>
            <a:endParaRPr lang="en-US" sz="2400" b="1">
              <a:solidFill>
                <a:srgbClr val="822F70"/>
              </a:solidFill>
              <a:ea typeface="Open Sans"/>
              <a:cs typeface="Open Sa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Decision maker integrates model inference and/or predictions into their decision-making process. </a:t>
            </a:r>
            <a:r>
              <a:rPr lang="en-US" sz="2400" b="1">
                <a:solidFill>
                  <a:srgbClr val="C00000"/>
                </a:solidFill>
              </a:rPr>
              <a:t> </a:t>
            </a:r>
            <a:endParaRPr lang="en-US" sz="2400" b="1">
              <a:solidFill>
                <a:srgbClr val="C00000"/>
              </a:solidFill>
              <a:ea typeface="Open Sans"/>
              <a:cs typeface="Open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F0B431-6EF2-794E-BDE1-44FF045B00FD}"/>
              </a:ext>
            </a:extLst>
          </p:cNvPr>
          <p:cNvSpPr/>
          <p:nvPr/>
        </p:nvSpPr>
        <p:spPr>
          <a:xfrm>
            <a:off x="4781717" y="3438364"/>
            <a:ext cx="8144495" cy="158381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536159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072318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4608477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144636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7680795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216954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0753114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289273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chemeClr val="accent1">
                    <a:lumMod val="75000"/>
                  </a:schemeClr>
                </a:solidFill>
              </a:rPr>
              <a:t>Trustworthy: defines the state of the model.</a:t>
            </a:r>
            <a:endParaRPr lang="en-US" sz="2400" b="1">
              <a:solidFill>
                <a:schemeClr val="accent1">
                  <a:lumMod val="75000"/>
                </a:schemeClr>
              </a:solidFill>
              <a:ea typeface="Open Sans"/>
              <a:cs typeface="Open Sa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Red team tested for security. </a:t>
            </a:r>
            <a:endParaRPr lang="en-US" sz="2400">
              <a:solidFill>
                <a:schemeClr val="tx1"/>
              </a:solidFill>
              <a:ea typeface="Open Sans"/>
              <a:cs typeface="Open Sa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Bias is known and accounted for. </a:t>
            </a:r>
            <a:endParaRPr lang="en-US" sz="2400">
              <a:solidFill>
                <a:schemeClr val="tx1"/>
              </a:solidFill>
              <a:ea typeface="Open Sans"/>
              <a:cs typeface="Open San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4666F8-C647-4BF2-3CF6-FA732EC6F805}"/>
              </a:ext>
            </a:extLst>
          </p:cNvPr>
          <p:cNvSpPr/>
          <p:nvPr/>
        </p:nvSpPr>
        <p:spPr>
          <a:xfrm>
            <a:off x="4079094" y="5018647"/>
            <a:ext cx="8144495" cy="659969"/>
          </a:xfrm>
          <a:prstGeom prst="rect">
            <a:avLst/>
          </a:prstGeom>
          <a:noFill/>
          <a:ln w="127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536159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072318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4608477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144636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7680795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216954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0753114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289273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chemeClr val="accent4">
                    <a:lumMod val="76000"/>
                  </a:schemeClr>
                </a:solidFill>
              </a:rPr>
              <a:t>Credibility: defines the technical basis of the model. </a:t>
            </a:r>
            <a:endParaRPr lang="en-US" sz="2400" b="1">
              <a:solidFill>
                <a:schemeClr val="accent4">
                  <a:lumMod val="76000"/>
                </a:schemeClr>
              </a:solidFill>
              <a:ea typeface="Open Sans"/>
              <a:cs typeface="Open Sa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Verification, validation, UQ</a:t>
            </a:r>
            <a:endParaRPr lang="en-US" sz="2400">
              <a:solidFill>
                <a:schemeClr val="tx1"/>
              </a:solidFill>
              <a:ea typeface="Open Sans"/>
              <a:cs typeface="Open Sa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Data and Geometric Representations.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en-US" sz="2400">
                <a:solidFill>
                  <a:schemeClr val="tx1"/>
                </a:solidFill>
              </a:rPr>
              <a:t> </a:t>
            </a:r>
            <a:endParaRPr lang="en-US" sz="2400">
              <a:solidFill>
                <a:schemeClr val="tx1"/>
              </a:solidFill>
              <a:ea typeface="Open Sans"/>
              <a:cs typeface="Open San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C1532E9-E42A-B0AC-97B7-D16D6D6AC1C2}"/>
              </a:ext>
            </a:extLst>
          </p:cNvPr>
          <p:cNvSpPr>
            <a:spLocks noChangeAspect="1"/>
          </p:cNvSpPr>
          <p:nvPr/>
        </p:nvSpPr>
        <p:spPr>
          <a:xfrm>
            <a:off x="36910" y="1657455"/>
            <a:ext cx="3243346" cy="3260129"/>
          </a:xfrm>
          <a:prstGeom prst="ellipse">
            <a:avLst/>
          </a:prstGeom>
          <a:solidFill>
            <a:srgbClr val="7D0D7C">
              <a:alpha val="74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536159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072318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4608477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144636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7680795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216954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0753114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289273" algn="l" defTabSz="3072318" rtl="0" eaLnBrk="1" latinLnBrk="0" hangingPunct="1">
              <a:defRPr sz="604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200"/>
          </a:p>
        </p:txBody>
      </p:sp>
      <p:sp>
        <p:nvSpPr>
          <p:cNvPr id="13" name="TextBox 24">
            <a:extLst>
              <a:ext uri="{FF2B5EF4-FFF2-40B4-BE49-F238E27FC236}">
                <a16:creationId xmlns:a16="http://schemas.microsoft.com/office/drawing/2014/main" id="{70155DA6-258A-422B-F392-B0A025D47233}"/>
              </a:ext>
            </a:extLst>
          </p:cNvPr>
          <p:cNvSpPr txBox="1"/>
          <p:nvPr/>
        </p:nvSpPr>
        <p:spPr>
          <a:xfrm>
            <a:off x="2388682" y="2337419"/>
            <a:ext cx="2014455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6159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72318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08477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44636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80795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216954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53114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89273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200" b="1">
                <a:solidFill>
                  <a:schemeClr val="bg1"/>
                </a:solidFill>
              </a:rPr>
              <a:t>Trustworthy</a:t>
            </a:r>
            <a:endParaRPr lang="en-US" sz="2200" b="1">
              <a:solidFill>
                <a:schemeClr val="bg1"/>
              </a:solidFill>
              <a:ea typeface="Open Sans"/>
              <a:cs typeface="Open Sans"/>
            </a:endParaRPr>
          </a:p>
        </p:txBody>
      </p:sp>
      <p:sp>
        <p:nvSpPr>
          <p:cNvPr id="14" name="TextBox 25">
            <a:extLst>
              <a:ext uri="{FF2B5EF4-FFF2-40B4-BE49-F238E27FC236}">
                <a16:creationId xmlns:a16="http://schemas.microsoft.com/office/drawing/2014/main" id="{42BC434F-E943-B126-C02C-A4C805A42495}"/>
              </a:ext>
            </a:extLst>
          </p:cNvPr>
          <p:cNvSpPr txBox="1"/>
          <p:nvPr/>
        </p:nvSpPr>
        <p:spPr>
          <a:xfrm>
            <a:off x="2324332" y="3705481"/>
            <a:ext cx="1770170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6159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72318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08477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44636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80795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216954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53114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89273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200" b="1">
                <a:solidFill>
                  <a:schemeClr val="bg1"/>
                </a:solidFill>
              </a:rPr>
              <a:t>Credibility</a:t>
            </a:r>
            <a:endParaRPr lang="en-US" sz="2200" b="1">
              <a:solidFill>
                <a:schemeClr val="bg1"/>
              </a:solidFill>
              <a:ea typeface="Open Sans"/>
              <a:cs typeface="Open Sans"/>
            </a:endParaRPr>
          </a:p>
        </p:txBody>
      </p:sp>
      <p:sp>
        <p:nvSpPr>
          <p:cNvPr id="15" name="TextBox 26">
            <a:extLst>
              <a:ext uri="{FF2B5EF4-FFF2-40B4-BE49-F238E27FC236}">
                <a16:creationId xmlns:a16="http://schemas.microsoft.com/office/drawing/2014/main" id="{CE99AACE-604C-5DAD-54E1-9B7837E8BAAB}"/>
              </a:ext>
            </a:extLst>
          </p:cNvPr>
          <p:cNvSpPr txBox="1"/>
          <p:nvPr/>
        </p:nvSpPr>
        <p:spPr>
          <a:xfrm>
            <a:off x="251172" y="2768966"/>
            <a:ext cx="1150057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6159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72318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08477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44636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680795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216954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753114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89273" algn="l" defTabSz="3072318" rtl="0" eaLnBrk="1" latinLnBrk="0" hangingPunct="1">
              <a:defRPr sz="604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200" b="1">
                <a:solidFill>
                  <a:schemeClr val="bg1"/>
                </a:solidFill>
              </a:rPr>
              <a:t>Trust</a:t>
            </a:r>
            <a:endParaRPr lang="en-US" sz="2200" b="1">
              <a:solidFill>
                <a:schemeClr val="bg1"/>
              </a:solidFill>
              <a:ea typeface="Open Sans"/>
              <a:cs typeface="Open San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F08097-8C3E-0109-B02C-092C7D45500D}"/>
              </a:ext>
            </a:extLst>
          </p:cNvPr>
          <p:cNvSpPr txBox="1"/>
          <p:nvPr/>
        </p:nvSpPr>
        <p:spPr>
          <a:xfrm>
            <a:off x="247403" y="5680363"/>
            <a:ext cx="392875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>
                <a:ea typeface="Open Sans"/>
                <a:cs typeface="Open Sans"/>
              </a:rPr>
              <a:t>Copied from "Towards Certifying Machine Learning Models" Darling et al.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2403264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DBE29-1E9C-E5A6-88AB-018B23E90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BA21E-9452-1451-8261-65CE0DD3E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does provenance help credibility?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9E2A5-78B5-7E5F-460B-CAD507570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endParaRPr lang="en-US" sz="2800">
              <a:ea typeface="Open Sans"/>
              <a:cs typeface="Open Sans"/>
            </a:endParaRPr>
          </a:p>
          <a:p>
            <a:r>
              <a:rPr lang="en-US" sz="2800">
                <a:ea typeface="Open Sans"/>
                <a:cs typeface="Open Sans"/>
              </a:rPr>
              <a:t>Is the model training on the data you expect?</a:t>
            </a:r>
          </a:p>
          <a:p>
            <a:pPr lvl="1"/>
            <a:r>
              <a:rPr lang="en-US" sz="2800">
                <a:ea typeface="Open Sans"/>
                <a:cs typeface="Open Sans"/>
              </a:rPr>
              <a:t>Not using forbidden data</a:t>
            </a:r>
          </a:p>
          <a:p>
            <a:endParaRPr lang="en-US" sz="2800">
              <a:ea typeface="Open Sans"/>
              <a:cs typeface="Open Sans"/>
            </a:endParaRPr>
          </a:p>
          <a:p>
            <a:r>
              <a:rPr lang="en-US" sz="2800">
                <a:ea typeface="Open Sans"/>
                <a:cs typeface="Open Sans"/>
              </a:rPr>
              <a:t>Does the process use any known-buggy data or libraries?</a:t>
            </a:r>
          </a:p>
          <a:p>
            <a:endParaRPr lang="en-US" sz="2800">
              <a:ea typeface="Open Sans"/>
              <a:cs typeface="Open Sans"/>
            </a:endParaRPr>
          </a:p>
          <a:p>
            <a:r>
              <a:rPr lang="en-US" sz="2800">
                <a:ea typeface="Open Sans"/>
                <a:cs typeface="Open Sans"/>
              </a:rPr>
              <a:t>Do we "leak" testing data during </a:t>
            </a:r>
            <a:r>
              <a:rPr lang="en-US" sz="2800" err="1">
                <a:ea typeface="Open Sans"/>
                <a:cs typeface="Open Sans"/>
              </a:rPr>
              <a:t>trianing</a:t>
            </a:r>
            <a:r>
              <a:rPr lang="en-US" sz="2800">
                <a:ea typeface="Open Sans"/>
                <a:cs typeface="Open Sans"/>
              </a:rPr>
              <a:t>?</a:t>
            </a:r>
          </a:p>
          <a:p>
            <a:pPr marL="0" indent="0">
              <a:buNone/>
            </a:pPr>
            <a:endParaRPr lang="en-US" sz="2800">
              <a:ea typeface="Open Sans"/>
              <a:cs typeface="Open Sans"/>
            </a:endParaRPr>
          </a:p>
          <a:p>
            <a:pPr marL="0" indent="0">
              <a:buNone/>
            </a:pPr>
            <a:endParaRPr lang="en-US" sz="2800">
              <a:ea typeface="Open Sans"/>
              <a:cs typeface="Open San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926DB-EFBB-3582-7627-6DA430CF3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1953407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5BEE0-E531-8365-D941-51A90D539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does provenance help trustworthiness?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0176B-A7C6-96E9-8025-CF0FDB735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endParaRPr lang="en-US" sz="2800">
              <a:ea typeface="Open Sans"/>
              <a:cs typeface="Open Sans"/>
            </a:endParaRPr>
          </a:p>
          <a:p>
            <a:r>
              <a:rPr lang="en-US" sz="2800">
                <a:ea typeface="Open Sans"/>
                <a:cs typeface="Open Sans"/>
              </a:rPr>
              <a:t>Is training process understandable?</a:t>
            </a:r>
          </a:p>
          <a:p>
            <a:pPr marL="0" indent="0">
              <a:buNone/>
            </a:pPr>
            <a:endParaRPr lang="en-US" sz="2800">
              <a:ea typeface="Open Sans"/>
              <a:cs typeface="Open Sans"/>
            </a:endParaRPr>
          </a:p>
          <a:p>
            <a:r>
              <a:rPr lang="en-US" sz="2800">
                <a:ea typeface="Open Sans"/>
                <a:cs typeface="Open Sans"/>
              </a:rPr>
              <a:t>Is model reproducible?</a:t>
            </a:r>
            <a:endParaRPr lang="en-US"/>
          </a:p>
          <a:p>
            <a:endParaRPr lang="en-US" sz="2800">
              <a:ea typeface="Open Sans"/>
              <a:cs typeface="Open Sans"/>
            </a:endParaRPr>
          </a:p>
          <a:p>
            <a:r>
              <a:rPr lang="en-US" sz="2700">
                <a:ea typeface="Open Sans"/>
                <a:cs typeface="Open Sans"/>
              </a:rPr>
              <a:t>Are all contributors (code, data, libraries) trustworthy?</a:t>
            </a:r>
          </a:p>
          <a:p>
            <a:endParaRPr lang="en-US" sz="2800">
              <a:ea typeface="Open Sans"/>
              <a:cs typeface="Open Sans"/>
            </a:endParaRPr>
          </a:p>
          <a:p>
            <a:endParaRPr lang="en-US" sz="2800"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C336A-FDCB-9272-BF14-2D363CA9C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33A9E-CB55-2529-183B-175FACC81C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1277718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3D77B-BB9A-BB8F-11E7-9B5485F87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Soliciting users and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5EE62-3EDC-7FE0-C7ED-BE0598290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>
                <a:ea typeface="Open Sans"/>
                <a:cs typeface="Open Sans"/>
                <a:hlinkClick r:id="rId2"/>
              </a:rPr>
              <a:t>Sagrays@sandia.gov</a:t>
            </a:r>
            <a:endParaRPr lang="en-US">
              <a:ea typeface="Open Sans"/>
              <a:cs typeface="Open Sans"/>
            </a:endParaRPr>
          </a:p>
          <a:p>
            <a:r>
              <a:rPr lang="en-US">
                <a:ea typeface="+mn-lt"/>
                <a:cs typeface="+mn-lt"/>
                <a:hlinkClick r:id="rId3"/>
              </a:rPr>
              <a:t>https://github.com/charmoniumq/PROBE</a:t>
            </a:r>
            <a:endParaRPr lang="en-US"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D20CB-9489-1E41-90A2-B81E85290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E4114-0F88-66F1-BB6A-29580529D1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8DC585-AB4C-82C5-45FA-253A8F6A4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50" y="2333625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7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7BC6-1B4C-5827-C206-11A526727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Has this ever happened to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F9E0A-A838-95C5-1F2F-2FD171977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sz="3000">
                <a:ea typeface="Open Sans"/>
                <a:cs typeface="Open Sans"/>
              </a:rPr>
              <a:t>Paper has software artifact! But not sure how to run...</a:t>
            </a:r>
          </a:p>
          <a:p>
            <a:endParaRPr lang="en-US" sz="3000">
              <a:ea typeface="Open Sans"/>
              <a:cs typeface="Open Sans"/>
            </a:endParaRPr>
          </a:p>
          <a:p>
            <a:r>
              <a:rPr lang="en-US" sz="3000">
                <a:ea typeface="Open Sans"/>
                <a:cs typeface="Open Sans"/>
              </a:rPr>
              <a:t>Results look good, but I forgot what </a:t>
            </a:r>
            <a:r>
              <a:rPr lang="en-US" sz="3000" err="1">
                <a:ea typeface="Open Sans"/>
                <a:cs typeface="Open Sans"/>
              </a:rPr>
              <a:t>hyperparams</a:t>
            </a:r>
            <a:r>
              <a:rPr lang="en-US" sz="3000">
                <a:ea typeface="Open Sans"/>
                <a:cs typeface="Open Sans"/>
              </a:rPr>
              <a:t> were used</a:t>
            </a:r>
          </a:p>
          <a:p>
            <a:pPr marL="0" indent="0">
              <a:buNone/>
            </a:pPr>
            <a:endParaRPr lang="en-US" sz="3000">
              <a:ea typeface="Open Sans"/>
              <a:cs typeface="Open San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152AB-55F9-83E3-B214-19AB0334DB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84C62-1580-57D9-05D3-8473B9B196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3195462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3BEA2-B031-387D-7465-F4F694313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77EBF-0964-3211-2C4C-6942DED6F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sz="3000">
                <a:ea typeface="Open Sans"/>
                <a:cs typeface="Open Sans"/>
              </a:rPr>
              <a:t>Reproducibility and documentation:</a:t>
            </a:r>
          </a:p>
          <a:p>
            <a:pPr lvl="1"/>
            <a:r>
              <a:rPr lang="en-US" sz="3000">
                <a:ea typeface="Open Sans"/>
                <a:cs typeface="Open Sans"/>
              </a:rPr>
              <a:t>Important</a:t>
            </a:r>
          </a:p>
          <a:p>
            <a:pPr lvl="1"/>
            <a:r>
              <a:rPr lang="en-US" sz="3000">
                <a:ea typeface="Open Sans"/>
                <a:cs typeface="Open Sans"/>
              </a:rPr>
              <a:t>Hard</a:t>
            </a:r>
          </a:p>
          <a:p>
            <a:pPr lvl="1"/>
            <a:r>
              <a:rPr lang="en-US" sz="3000">
                <a:ea typeface="Open Sans"/>
                <a:cs typeface="Open Sans"/>
              </a:rPr>
              <a:t>Often last priority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DFC705-7832-87DE-8909-55EDD93AE4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1F894-39FF-089D-4A55-9D9AF50550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843916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FF2EC-2B78-FC18-A099-EEA2AD78A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Sketch of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9CAAC-3011-B260-7BA0-8A9DEFE67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sz="3000">
                <a:ea typeface="Open Sans"/>
                <a:cs typeface="Open Sans"/>
              </a:rPr>
              <a:t>Bookkeeping should be done by the computer not the human</a:t>
            </a:r>
            <a:br>
              <a:rPr lang="en-US" sz="3000">
                <a:ea typeface="Open Sans"/>
                <a:cs typeface="Open Sans"/>
              </a:rPr>
            </a:br>
            <a:endParaRPr lang="en-US" sz="3000">
              <a:ea typeface="Open Sans"/>
              <a:cs typeface="Open Sans"/>
            </a:endParaRPr>
          </a:p>
          <a:p>
            <a:r>
              <a:rPr lang="en-US" sz="3000">
                <a:ea typeface="Open Sans"/>
                <a:cs typeface="Open Sans"/>
              </a:rPr>
              <a:t>For every file, record the process that created it</a:t>
            </a:r>
          </a:p>
          <a:p>
            <a:pPr lvl="1"/>
            <a:r>
              <a:rPr lang="en-US" sz="3000">
                <a:ea typeface="Open Sans"/>
                <a:cs typeface="Open Sans"/>
              </a:rPr>
              <a:t>Provenance</a:t>
            </a:r>
            <a:br>
              <a:rPr lang="en-US" sz="3000">
                <a:ea typeface="Open Sans"/>
                <a:cs typeface="Open Sans"/>
              </a:rPr>
            </a:br>
            <a:endParaRPr lang="en-US" sz="3000">
              <a:ea typeface="Open Sans"/>
              <a:cs typeface="Open Sans"/>
            </a:endParaRPr>
          </a:p>
          <a:p>
            <a:r>
              <a:rPr lang="en-US" sz="3000">
                <a:ea typeface="Open Sans"/>
                <a:cs typeface="Open Sans"/>
              </a:rPr>
              <a:t>Query graph database to view the (indirect) inputs for any file</a:t>
            </a:r>
            <a:br>
              <a:rPr lang="en-US" sz="3000">
                <a:ea typeface="Open Sans"/>
                <a:cs typeface="Open Sans"/>
              </a:rPr>
            </a:br>
            <a:endParaRPr lang="en-US" sz="3000">
              <a:ea typeface="Open Sans"/>
              <a:cs typeface="Open Sans"/>
            </a:endParaRPr>
          </a:p>
          <a:p>
            <a:r>
              <a:rPr lang="en-US" sz="3000">
                <a:ea typeface="Open Sans"/>
                <a:cs typeface="Open Sans"/>
              </a:rPr>
              <a:t>No additional effort required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8017E-2FE3-2C60-EAA1-4E4E7279D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539A1-0B5B-01D0-0667-A2C1792CCC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300354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12883-6780-CCF3-C490-3DE3D3C02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421B9-6BA4-D38B-AEFE-EDA4F66AD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BD5DA4-99B0-FA0F-4663-2D0AD5E7D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DD72F-176A-324D-EAEE-4028C377F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B46254D-233E-B912-FFB7-4EA94353FB1D}"/>
              </a:ext>
            </a:extLst>
          </p:cNvPr>
          <p:cNvSpPr/>
          <p:nvPr/>
        </p:nvSpPr>
        <p:spPr>
          <a:xfrm>
            <a:off x="4621479" y="1048987"/>
            <a:ext cx="2236519" cy="13557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Open Sans"/>
                <a:cs typeface="Open Sans"/>
              </a:rPr>
              <a:t>Application</a:t>
            </a:r>
            <a:br>
              <a:rPr lang="en-US">
                <a:ea typeface="Open Sans"/>
                <a:cs typeface="Open Sans"/>
              </a:rPr>
            </a:br>
            <a:r>
              <a:rPr lang="en-US">
                <a:ea typeface="Open Sans"/>
                <a:cs typeface="Open Sans"/>
              </a:rPr>
              <a:t>(Python, R, Java)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DD4DCEE-E044-9EA9-BDCA-B6294BE07618}"/>
              </a:ext>
            </a:extLst>
          </p:cNvPr>
          <p:cNvSpPr/>
          <p:nvPr/>
        </p:nvSpPr>
        <p:spPr>
          <a:xfrm>
            <a:off x="2141864" y="5025241"/>
            <a:ext cx="2236519" cy="13557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ea typeface="Open Sans"/>
                <a:cs typeface="Open Sans"/>
              </a:rPr>
              <a:t>libc</a:t>
            </a:r>
            <a:endParaRPr lang="en-US" err="1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B4881DC-52F0-089A-F6EF-163A3DF7613D}"/>
              </a:ext>
            </a:extLst>
          </p:cNvPr>
          <p:cNvSpPr/>
          <p:nvPr/>
        </p:nvSpPr>
        <p:spPr>
          <a:xfrm>
            <a:off x="8114804" y="4443349"/>
            <a:ext cx="2236519" cy="13557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Open Sans"/>
                <a:cs typeface="Open Sans"/>
              </a:rPr>
              <a:t>Linux kernel and disk</a:t>
            </a:r>
            <a:endParaRPr lang="en-US" err="1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D56A2ED-ABC6-25F0-10C0-92ECD95DE468}"/>
              </a:ext>
            </a:extLst>
          </p:cNvPr>
          <p:cNvSpPr/>
          <p:nvPr/>
        </p:nvSpPr>
        <p:spPr>
          <a:xfrm>
            <a:off x="1541929" y="2617693"/>
            <a:ext cx="1972235" cy="14612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Open Sans"/>
                <a:cs typeface="Open Sans"/>
              </a:rPr>
              <a:t>Monitor</a:t>
            </a:r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655A9AB-D749-3C46-44C3-9AD318AA8DD9}"/>
              </a:ext>
            </a:extLst>
          </p:cNvPr>
          <p:cNvCxnSpPr/>
          <p:nvPr/>
        </p:nvCxnSpPr>
        <p:spPr>
          <a:xfrm flipH="1">
            <a:off x="3735953" y="2415578"/>
            <a:ext cx="922200" cy="260197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5BC5E29-D667-1BAA-1272-9F72B2367F34}"/>
              </a:ext>
            </a:extLst>
          </p:cNvPr>
          <p:cNvCxnSpPr>
            <a:cxnSpLocks/>
          </p:cNvCxnSpPr>
          <p:nvPr/>
        </p:nvCxnSpPr>
        <p:spPr>
          <a:xfrm flipV="1">
            <a:off x="4380248" y="5080308"/>
            <a:ext cx="3730482" cy="1770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2908258-3191-B5F0-D504-6434847C0462}"/>
              </a:ext>
            </a:extLst>
          </p:cNvPr>
          <p:cNvCxnSpPr>
            <a:cxnSpLocks/>
          </p:cNvCxnSpPr>
          <p:nvPr/>
        </p:nvCxnSpPr>
        <p:spPr>
          <a:xfrm flipH="1">
            <a:off x="4327624" y="5409789"/>
            <a:ext cx="3656434" cy="24425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EC6A9A3-ADE9-5742-A809-C647F093CA39}"/>
              </a:ext>
            </a:extLst>
          </p:cNvPr>
          <p:cNvCxnSpPr>
            <a:cxnSpLocks/>
          </p:cNvCxnSpPr>
          <p:nvPr/>
        </p:nvCxnSpPr>
        <p:spPr>
          <a:xfrm flipV="1">
            <a:off x="4120271" y="2417789"/>
            <a:ext cx="1372764" cy="26961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1AE5BB8-7365-A1DF-8387-AC457E05CE91}"/>
              </a:ext>
            </a:extLst>
          </p:cNvPr>
          <p:cNvCxnSpPr>
            <a:cxnSpLocks/>
          </p:cNvCxnSpPr>
          <p:nvPr/>
        </p:nvCxnSpPr>
        <p:spPr>
          <a:xfrm flipH="1">
            <a:off x="3207036" y="1689436"/>
            <a:ext cx="1442152" cy="88075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66C26A0-EB82-9B4F-52CE-4C984A101AD0}"/>
              </a:ext>
            </a:extLst>
          </p:cNvPr>
          <p:cNvCxnSpPr>
            <a:cxnSpLocks/>
          </p:cNvCxnSpPr>
          <p:nvPr/>
        </p:nvCxnSpPr>
        <p:spPr>
          <a:xfrm flipV="1">
            <a:off x="2927964" y="1485461"/>
            <a:ext cx="1749283" cy="10287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74C9071-FF49-223B-1742-BBD6B0ABE2BB}"/>
              </a:ext>
            </a:extLst>
          </p:cNvPr>
          <p:cNvCxnSpPr>
            <a:cxnSpLocks/>
          </p:cNvCxnSpPr>
          <p:nvPr/>
        </p:nvCxnSpPr>
        <p:spPr>
          <a:xfrm>
            <a:off x="2874176" y="4154728"/>
            <a:ext cx="601801" cy="84489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7CF19EA-C210-DB9B-3DF8-B39464DE6332}"/>
              </a:ext>
            </a:extLst>
          </p:cNvPr>
          <p:cNvCxnSpPr>
            <a:cxnSpLocks/>
          </p:cNvCxnSpPr>
          <p:nvPr/>
        </p:nvCxnSpPr>
        <p:spPr>
          <a:xfrm flipH="1" flipV="1">
            <a:off x="2705012" y="4219695"/>
            <a:ext cx="438104" cy="6791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6A26E41-45D2-E2B7-5AB4-C74BE2570927}"/>
              </a:ext>
            </a:extLst>
          </p:cNvPr>
          <p:cNvSpPr txBox="1"/>
          <p:nvPr/>
        </p:nvSpPr>
        <p:spPr>
          <a:xfrm>
            <a:off x="7226300" y="3136900"/>
            <a:ext cx="32893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  <a:spcAft>
                <a:spcPts val="600"/>
              </a:spcAft>
            </a:pPr>
            <a:r>
              <a:rPr lang="en-US">
                <a:ea typeface="Open Sans"/>
                <a:cs typeface="Open Sans"/>
              </a:rPr>
              <a:t>Library interposition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319954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F0E12-ACEF-190A-F056-7241316B1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B08FD-44EC-8118-254C-C8AF60B9E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6334" y="6638826"/>
            <a:ext cx="485874" cy="219174"/>
          </a:xfrm>
        </p:spPr>
        <p:txBody>
          <a:bodyPr/>
          <a:lstStyle/>
          <a:p>
            <a:fld id="{6FB6B91F-BB11-E946-B7F6-1372EDB8DEC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F1B99-885B-9D4A-D752-F2895075BF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A1B15369-C05D-2B68-17FB-8AC92C7250AE}"/>
              </a:ext>
            </a:extLst>
          </p:cNvPr>
          <p:cNvSpPr/>
          <p:nvPr/>
        </p:nvSpPr>
        <p:spPr>
          <a:xfrm>
            <a:off x="5463719" y="3643906"/>
            <a:ext cx="2127662" cy="732311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Open Sans"/>
                <a:cs typeface="Open Sans"/>
              </a:rPr>
              <a:t>preprocessing.py</a:t>
            </a:r>
            <a:endParaRPr lang="en-US"/>
          </a:p>
        </p:txBody>
      </p:sp>
      <p:sp>
        <p:nvSpPr>
          <p:cNvPr id="7" name="Flowchart: Magnetic Disk 6">
            <a:extLst>
              <a:ext uri="{FF2B5EF4-FFF2-40B4-BE49-F238E27FC236}">
                <a16:creationId xmlns:a16="http://schemas.microsoft.com/office/drawing/2014/main" id="{DBDC6BAE-5B74-22B7-D28C-C5949086176F}"/>
              </a:ext>
            </a:extLst>
          </p:cNvPr>
          <p:cNvSpPr/>
          <p:nvPr/>
        </p:nvSpPr>
        <p:spPr>
          <a:xfrm>
            <a:off x="8164532" y="5123268"/>
            <a:ext cx="1681163" cy="883400"/>
          </a:xfrm>
          <a:prstGeom prst="flowChartMagneticDisk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Open Sans"/>
                <a:cs typeface="Open Sans"/>
              </a:rPr>
              <a:t>Raw_data.csv</a:t>
            </a:r>
            <a:endParaRPr lang="en-US"/>
          </a:p>
        </p:txBody>
      </p:sp>
      <p:sp>
        <p:nvSpPr>
          <p:cNvPr id="9" name="Rectangle: Single Corner Snipped 8">
            <a:extLst>
              <a:ext uri="{FF2B5EF4-FFF2-40B4-BE49-F238E27FC236}">
                <a16:creationId xmlns:a16="http://schemas.microsoft.com/office/drawing/2014/main" id="{BD5A2D03-488A-7612-4C3D-FEB98E317CF9}"/>
              </a:ext>
            </a:extLst>
          </p:cNvPr>
          <p:cNvSpPr/>
          <p:nvPr/>
        </p:nvSpPr>
        <p:spPr>
          <a:xfrm>
            <a:off x="210492" y="3885155"/>
            <a:ext cx="2127662" cy="670528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Open Sans"/>
                <a:cs typeface="Open Sans"/>
              </a:rPr>
              <a:t>training.py</a:t>
            </a:r>
            <a:endParaRPr lang="en-US"/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F57CFB99-BDE4-7282-3DC1-000AD96FDB71}"/>
              </a:ext>
            </a:extLst>
          </p:cNvPr>
          <p:cNvSpPr/>
          <p:nvPr/>
        </p:nvSpPr>
        <p:spPr>
          <a:xfrm>
            <a:off x="351611" y="5564249"/>
            <a:ext cx="1850570" cy="1177635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ea typeface="Open Sans"/>
                <a:cs typeface="Open Sans"/>
              </a:rPr>
              <a:t>Model </a:t>
            </a:r>
            <a:r>
              <a:rPr lang="en-US" err="1">
                <a:solidFill>
                  <a:schemeClr val="tx1"/>
                </a:solidFill>
                <a:ea typeface="Open Sans"/>
                <a:cs typeface="Open Sans"/>
              </a:rPr>
              <a:t>weights.pkl</a:t>
            </a:r>
            <a:endParaRPr lang="en-US" err="1">
              <a:solidFill>
                <a:schemeClr val="tx1"/>
              </a:solidFill>
            </a:endParaRPr>
          </a:p>
        </p:txBody>
      </p:sp>
      <p:sp>
        <p:nvSpPr>
          <p:cNvPr id="8" name="Rectangle: Single Corner Snipped 7">
            <a:extLst>
              <a:ext uri="{FF2B5EF4-FFF2-40B4-BE49-F238E27FC236}">
                <a16:creationId xmlns:a16="http://schemas.microsoft.com/office/drawing/2014/main" id="{875B4E43-F127-BF08-41F3-B33FEEBB5148}"/>
              </a:ext>
            </a:extLst>
          </p:cNvPr>
          <p:cNvSpPr/>
          <p:nvPr/>
        </p:nvSpPr>
        <p:spPr>
          <a:xfrm>
            <a:off x="4678901" y="1713416"/>
            <a:ext cx="2127662" cy="732311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Open Sans"/>
                <a:cs typeface="Open Sans"/>
              </a:rPr>
              <a:t>Python 3.12</a:t>
            </a:r>
          </a:p>
        </p:txBody>
      </p:sp>
      <p:sp>
        <p:nvSpPr>
          <p:cNvPr id="20" name="Rectangle: Single Corner Snipped 19">
            <a:extLst>
              <a:ext uri="{FF2B5EF4-FFF2-40B4-BE49-F238E27FC236}">
                <a16:creationId xmlns:a16="http://schemas.microsoft.com/office/drawing/2014/main" id="{A0C28D2A-F9A0-420A-7FD4-B666689B6E56}"/>
              </a:ext>
            </a:extLst>
          </p:cNvPr>
          <p:cNvSpPr/>
          <p:nvPr/>
        </p:nvSpPr>
        <p:spPr>
          <a:xfrm>
            <a:off x="1602017" y="1725515"/>
            <a:ext cx="2127662" cy="732311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ea typeface="Open Sans"/>
                <a:cs typeface="Open Sans"/>
              </a:rPr>
              <a:t>Tensorflow</a:t>
            </a:r>
            <a:r>
              <a:rPr lang="en-US">
                <a:ea typeface="Open Sans"/>
                <a:cs typeface="Open Sans"/>
              </a:rPr>
              <a:t> v2.19</a:t>
            </a:r>
          </a:p>
        </p:txBody>
      </p:sp>
      <p:sp>
        <p:nvSpPr>
          <p:cNvPr id="39" name="Title 38">
            <a:extLst>
              <a:ext uri="{FF2B5EF4-FFF2-40B4-BE49-F238E27FC236}">
                <a16:creationId xmlns:a16="http://schemas.microsoft.com/office/drawing/2014/main" id="{48318319-BF9A-DB23-5C5E-4A8DBB746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lowchart: Magnetic Disk 9">
            <a:extLst>
              <a:ext uri="{FF2B5EF4-FFF2-40B4-BE49-F238E27FC236}">
                <a16:creationId xmlns:a16="http://schemas.microsoft.com/office/drawing/2014/main" id="{62EC5452-43A1-0AD8-B2BE-10EED1D89A34}"/>
              </a:ext>
            </a:extLst>
          </p:cNvPr>
          <p:cNvSpPr/>
          <p:nvPr/>
        </p:nvSpPr>
        <p:spPr>
          <a:xfrm>
            <a:off x="3193567" y="4550678"/>
            <a:ext cx="1281302" cy="906033"/>
          </a:xfrm>
          <a:prstGeom prst="flowChartMagneticDisk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Open Sans"/>
                <a:cs typeface="Open Sans"/>
              </a:rPr>
              <a:t>train.csv</a:t>
            </a:r>
            <a:endParaRPr lang="en-US"/>
          </a:p>
        </p:txBody>
      </p:sp>
      <p:sp>
        <p:nvSpPr>
          <p:cNvPr id="19" name="Rectangle: Single Corner Snipped 18">
            <a:extLst>
              <a:ext uri="{FF2B5EF4-FFF2-40B4-BE49-F238E27FC236}">
                <a16:creationId xmlns:a16="http://schemas.microsoft.com/office/drawing/2014/main" id="{EBC5D258-52E7-B27A-C37E-83A071412B4F}"/>
              </a:ext>
            </a:extLst>
          </p:cNvPr>
          <p:cNvSpPr/>
          <p:nvPr/>
        </p:nvSpPr>
        <p:spPr>
          <a:xfrm>
            <a:off x="9003930" y="3641846"/>
            <a:ext cx="2127662" cy="732311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Open Sans"/>
                <a:cs typeface="Open Sans"/>
              </a:rPr>
              <a:t>data-acquisition.py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533F47-C18C-252B-6A71-34F6DBCF5630}"/>
              </a:ext>
            </a:extLst>
          </p:cNvPr>
          <p:cNvCxnSpPr/>
          <p:nvPr/>
        </p:nvCxnSpPr>
        <p:spPr>
          <a:xfrm>
            <a:off x="1098066" y="4559929"/>
            <a:ext cx="8869" cy="1000826"/>
          </a:xfrm>
          <a:prstGeom prst="straightConnector1">
            <a:avLst/>
          </a:prstGeom>
          <a:ln w="57150">
            <a:solidFill>
              <a:srgbClr val="00AD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67D3F4C-4733-0F6B-1979-237B9FB040E7}"/>
              </a:ext>
            </a:extLst>
          </p:cNvPr>
          <p:cNvCxnSpPr/>
          <p:nvPr/>
        </p:nvCxnSpPr>
        <p:spPr>
          <a:xfrm flipH="1" flipV="1">
            <a:off x="2360662" y="4481854"/>
            <a:ext cx="805221" cy="510654"/>
          </a:xfrm>
          <a:prstGeom prst="straightConnector1">
            <a:avLst/>
          </a:prstGeom>
          <a:ln w="57150">
            <a:solidFill>
              <a:srgbClr val="00AD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9116BFA-8BA6-FA4A-4DF2-B6F4FF3739D8}"/>
              </a:ext>
            </a:extLst>
          </p:cNvPr>
          <p:cNvCxnSpPr>
            <a:cxnSpLocks/>
          </p:cNvCxnSpPr>
          <p:nvPr/>
        </p:nvCxnSpPr>
        <p:spPr>
          <a:xfrm flipH="1">
            <a:off x="1348180" y="2479359"/>
            <a:ext cx="527062" cy="1391027"/>
          </a:xfrm>
          <a:prstGeom prst="straightConnector1">
            <a:avLst/>
          </a:prstGeom>
          <a:ln w="57150">
            <a:solidFill>
              <a:srgbClr val="00AD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BEAEDC2-7F44-1551-F617-37AD05E6349E}"/>
              </a:ext>
            </a:extLst>
          </p:cNvPr>
          <p:cNvCxnSpPr/>
          <p:nvPr/>
        </p:nvCxnSpPr>
        <p:spPr>
          <a:xfrm flipH="1">
            <a:off x="4483724" y="4203908"/>
            <a:ext cx="972695" cy="6262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E3E2E36-9A22-E2CD-F401-834F2B5AB59B}"/>
              </a:ext>
            </a:extLst>
          </p:cNvPr>
          <p:cNvCxnSpPr/>
          <p:nvPr/>
        </p:nvCxnSpPr>
        <p:spPr>
          <a:xfrm flipH="1">
            <a:off x="2253520" y="2481705"/>
            <a:ext cx="2668250" cy="139491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C206F2F-EEB5-556D-7169-24D855B97275}"/>
              </a:ext>
            </a:extLst>
          </p:cNvPr>
          <p:cNvCxnSpPr/>
          <p:nvPr/>
        </p:nvCxnSpPr>
        <p:spPr>
          <a:xfrm>
            <a:off x="6824688" y="2465881"/>
            <a:ext cx="2161914" cy="116090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F084995-AF46-3050-E0C7-93FE9F2F5DD4}"/>
              </a:ext>
            </a:extLst>
          </p:cNvPr>
          <p:cNvCxnSpPr/>
          <p:nvPr/>
        </p:nvCxnSpPr>
        <p:spPr>
          <a:xfrm>
            <a:off x="5862820" y="2458386"/>
            <a:ext cx="239842" cy="11059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3AACC04-153D-A8F3-B6D3-90BD08DDB10E}"/>
              </a:ext>
            </a:extLst>
          </p:cNvPr>
          <p:cNvCxnSpPr/>
          <p:nvPr/>
        </p:nvCxnSpPr>
        <p:spPr>
          <a:xfrm flipH="1">
            <a:off x="9347199" y="4383790"/>
            <a:ext cx="479685" cy="7328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B07625A-E2B4-801E-627B-2D1DCC8A79E9}"/>
              </a:ext>
            </a:extLst>
          </p:cNvPr>
          <p:cNvCxnSpPr/>
          <p:nvPr/>
        </p:nvCxnSpPr>
        <p:spPr>
          <a:xfrm flipH="1" flipV="1">
            <a:off x="7608341" y="4377128"/>
            <a:ext cx="992681" cy="7395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42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8" grpId="0" animBg="1"/>
      <p:bldP spid="20" grpId="0" animBg="1"/>
      <p:bldP spid="10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82ABD-1DEC-D655-DD2F-E0BE32BD4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9F329-1392-D5FF-C65D-20C4D6D3D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C72320-5FE7-265A-6D2F-CAF15A140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73" y="-27099"/>
            <a:ext cx="11103570" cy="659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66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0F568-6D46-F659-B9F4-07B49B25B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ML Engineer user experience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4FAB6FC-2B1E-F162-D0DA-298AE986F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sz="3000">
                <a:ea typeface="Open Sans"/>
                <a:cs typeface="Open Sans"/>
              </a:rPr>
              <a:t>Code like normal</a:t>
            </a:r>
          </a:p>
          <a:p>
            <a:r>
              <a:rPr lang="en-US" sz="3000">
                <a:ea typeface="Open Sans"/>
                <a:cs typeface="Open Sans"/>
              </a:rPr>
              <a:t>Instead of running </a:t>
            </a:r>
            <a:r>
              <a:rPr lang="en-US" sz="3000">
                <a:solidFill>
                  <a:schemeClr val="tx2">
                    <a:lumMod val="76000"/>
                  </a:schemeClr>
                </a:solidFill>
                <a:latin typeface="Consolas"/>
                <a:ea typeface="Open Sans"/>
                <a:cs typeface="Open Sans"/>
              </a:rPr>
              <a:t>./script.py</a:t>
            </a:r>
            <a:r>
              <a:rPr lang="en-US" sz="3000">
                <a:ea typeface="Open Sans"/>
                <a:cs typeface="Open Sans"/>
              </a:rPr>
              <a:t>, run </a:t>
            </a:r>
            <a:r>
              <a:rPr lang="en-US" sz="3000">
                <a:solidFill>
                  <a:schemeClr val="tx2">
                    <a:lumMod val="76000"/>
                  </a:schemeClr>
                </a:solidFill>
                <a:latin typeface="Consolas"/>
                <a:ea typeface="Open Sans"/>
                <a:cs typeface="Open Sans"/>
              </a:rPr>
              <a:t>probe record ./script.py</a:t>
            </a:r>
          </a:p>
          <a:p>
            <a:pPr lvl="1"/>
            <a:r>
              <a:rPr lang="en-US" sz="3000">
                <a:solidFill>
                  <a:srgbClr val="1B1B1B"/>
                </a:solidFill>
                <a:latin typeface="Open Sans"/>
                <a:ea typeface="Open Sans"/>
                <a:cs typeface="Open Sans"/>
              </a:rPr>
              <a:t>Creates </a:t>
            </a:r>
            <a:r>
              <a:rPr lang="en-US" sz="3000">
                <a:solidFill>
                  <a:schemeClr val="tx2">
                    <a:lumMod val="76000"/>
                  </a:schemeClr>
                </a:solidFill>
                <a:latin typeface="Consolas"/>
                <a:ea typeface="Open Sans"/>
                <a:cs typeface="Open Sans"/>
              </a:rPr>
              <a:t>.provenance/</a:t>
            </a:r>
            <a:r>
              <a:rPr lang="en-US" sz="3000">
                <a:solidFill>
                  <a:srgbClr val="1B1B1B"/>
                </a:solidFill>
                <a:latin typeface="Open Sans"/>
                <a:ea typeface="Open Sans"/>
                <a:cs typeface="Open Sans"/>
              </a:rPr>
              <a:t> in repository</a:t>
            </a:r>
          </a:p>
          <a:p>
            <a:pPr>
              <a:buFont typeface="Arial" pitchFamily="2" charset="2"/>
              <a:buChar char="•"/>
            </a:pPr>
            <a:r>
              <a:rPr lang="en-US" sz="3000">
                <a:solidFill>
                  <a:srgbClr val="1B1B1B"/>
                </a:solidFill>
                <a:latin typeface="Open Sans"/>
                <a:ea typeface="Open Sans"/>
                <a:cs typeface="Open Sans"/>
              </a:rPr>
              <a:t>Attach manual metadata (business purpose, etc.)</a:t>
            </a:r>
          </a:p>
          <a:p>
            <a:pPr>
              <a:buFont typeface="Arial" pitchFamily="2" charset="2"/>
            </a:pPr>
            <a:r>
              <a:rPr lang="en-US" sz="3000">
                <a:solidFill>
                  <a:srgbClr val="1B1B1B"/>
                </a:solidFill>
                <a:latin typeface="Open Sans"/>
                <a:ea typeface="Open Sans"/>
                <a:cs typeface="Open Sans"/>
              </a:rPr>
              <a:t>Push </a:t>
            </a:r>
            <a:r>
              <a:rPr lang="en-US" sz="3000">
                <a:solidFill>
                  <a:schemeClr val="tx2">
                    <a:lumMod val="76000"/>
                  </a:schemeClr>
                </a:solidFill>
                <a:latin typeface="Consolas"/>
                <a:ea typeface="Open Sans"/>
                <a:cs typeface="Open Sans"/>
              </a:rPr>
              <a:t>.provenance/</a:t>
            </a:r>
            <a:r>
              <a:rPr lang="en-US" sz="3000">
                <a:solidFill>
                  <a:srgbClr val="1B1B1B"/>
                </a:solidFill>
                <a:latin typeface="Open Sans"/>
                <a:ea typeface="Open Sans"/>
                <a:cs typeface="Open Sans"/>
              </a:rPr>
              <a:t> project's repo, versioned with the code</a:t>
            </a:r>
          </a:p>
          <a:p>
            <a:pPr>
              <a:buFont typeface="Arial" pitchFamily="2" charset="2"/>
              <a:buChar char="•"/>
            </a:pPr>
            <a:r>
              <a:rPr lang="en-US" sz="3000">
                <a:ea typeface="Open Sans"/>
                <a:cs typeface="Open Sans"/>
              </a:rPr>
              <a:t>From </a:t>
            </a:r>
            <a:r>
              <a:rPr lang="en-US" sz="3000">
                <a:solidFill>
                  <a:schemeClr val="tx2">
                    <a:lumMod val="76000"/>
                  </a:schemeClr>
                </a:solidFill>
                <a:latin typeface="Consolas"/>
                <a:ea typeface="Open Sans"/>
                <a:cs typeface="Open Sans"/>
              </a:rPr>
              <a:t>.provenance/</a:t>
            </a:r>
            <a:r>
              <a:rPr lang="en-US" sz="3000">
                <a:ea typeface="Open Sans"/>
                <a:cs typeface="Open Sans"/>
              </a:rPr>
              <a:t>, anyone can see the graph of commands</a:t>
            </a:r>
          </a:p>
          <a:p>
            <a:endParaRPr lang="en-US" sz="3000">
              <a:solidFill>
                <a:srgbClr val="1B1B1B"/>
              </a:solidFill>
              <a:latin typeface="Open Sans"/>
              <a:ea typeface="Open Sans"/>
              <a:cs typeface="Open Sans"/>
            </a:endParaRPr>
          </a:p>
          <a:p>
            <a:endParaRPr lang="en-US" sz="3000">
              <a:solidFill>
                <a:srgbClr val="1B1B1B"/>
              </a:solidFill>
              <a:latin typeface="Open Sans"/>
              <a:ea typeface="Open Sans"/>
              <a:cs typeface="Open Sans"/>
            </a:endParaRPr>
          </a:p>
          <a:p>
            <a:endParaRPr lang="en-US" sz="3000">
              <a:solidFill>
                <a:srgbClr val="005980"/>
              </a:solidFill>
              <a:latin typeface="Consolas"/>
              <a:ea typeface="Open Sans"/>
              <a:cs typeface="Open San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4D04BD-A84E-9298-EB18-37F12F059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2B1545-108B-14F6-DB92-65C5885C90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944987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63B0E-D0EA-8117-9163-9E20DEBBE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57045-B902-9B0C-0A06-D56AD6CED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sz="2700">
                <a:ea typeface="Open Sans"/>
                <a:cs typeface="Open Sans"/>
              </a:rPr>
              <a:t>Reproducibility for free</a:t>
            </a:r>
          </a:p>
          <a:p>
            <a:endParaRPr lang="en-US" sz="2700">
              <a:ea typeface="Open Sans"/>
              <a:cs typeface="Open Sans"/>
            </a:endParaRPr>
          </a:p>
          <a:p>
            <a:r>
              <a:rPr lang="en-US" sz="2700">
                <a:ea typeface="Open Sans"/>
                <a:cs typeface="Open Sans"/>
              </a:rPr>
              <a:t>Bookkeeping trials "what parameters for that output?"</a:t>
            </a:r>
            <a:endParaRPr lang="en-US"/>
          </a:p>
          <a:p>
            <a:endParaRPr lang="en-US" sz="2700">
              <a:ea typeface="Open Sans"/>
              <a:cs typeface="Open Sans"/>
            </a:endParaRPr>
          </a:p>
          <a:p>
            <a:r>
              <a:rPr lang="en-US" sz="2700">
                <a:ea typeface="Open Sans"/>
                <a:cs typeface="Open Sans"/>
              </a:rPr>
              <a:t>Provenance can be "baked in" to some data formats</a:t>
            </a:r>
          </a:p>
          <a:p>
            <a:pPr lvl="1"/>
            <a:r>
              <a:rPr lang="en-US" sz="2400">
                <a:ea typeface="Open Sans"/>
                <a:cs typeface="Open Sans"/>
              </a:rPr>
              <a:t>Parquet, </a:t>
            </a:r>
            <a:r>
              <a:rPr lang="en-US" sz="2400" err="1">
                <a:ea typeface="Open Sans"/>
                <a:cs typeface="Open Sans"/>
              </a:rPr>
              <a:t>SafeTensors</a:t>
            </a:r>
            <a:r>
              <a:rPr lang="en-US" sz="2400">
                <a:ea typeface="Open Sans"/>
                <a:cs typeface="Open Sans"/>
              </a:rPr>
              <a:t>, JSON, GGUF, ONNX</a:t>
            </a:r>
          </a:p>
          <a:p>
            <a:pPr lvl="1"/>
            <a:endParaRPr lang="en-US" sz="2400">
              <a:ea typeface="Open Sans"/>
              <a:cs typeface="Open Sans"/>
            </a:endParaRPr>
          </a:p>
          <a:p>
            <a:pPr lvl="1"/>
            <a:r>
              <a:rPr lang="en-US" sz="2400">
                <a:ea typeface="Open Sans"/>
                <a:cs typeface="Open Sans"/>
              </a:rPr>
              <a:t>Could be combined with other tools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7C4F3-40F6-CCDE-6CBD-810B4949B7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FB6B91F-BB11-E946-B7F6-1372EDB8DEC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6BA80-16B8-6F67-0ED1-1ABAB3D84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CLICK TO EDIT CONTROL MARKING//CATEGORY</a:t>
            </a:r>
          </a:p>
        </p:txBody>
      </p:sp>
    </p:spTree>
    <p:extLst>
      <p:ext uri="{BB962C8B-B14F-4D97-AF65-F5344CB8AC3E}">
        <p14:creationId xmlns:p14="http://schemas.microsoft.com/office/powerpoint/2010/main" val="3466534788"/>
      </p:ext>
    </p:extLst>
  </p:cSld>
  <p:clrMapOvr>
    <a:masterClrMapping/>
  </p:clrMapOvr>
</p:sld>
</file>

<file path=ppt/theme/theme1.xml><?xml version="1.0" encoding="utf-8"?>
<a:theme xmlns:a="http://schemas.openxmlformats.org/drawingml/2006/main" name="SandiaBrand">
  <a:themeElements>
    <a:clrScheme name="Sandia Brand">
      <a:dk1>
        <a:srgbClr val="1B1B1B"/>
      </a:dk1>
      <a:lt1>
        <a:srgbClr val="FFFFFF"/>
      </a:lt1>
      <a:dk2>
        <a:srgbClr val="0075A9"/>
      </a:dk2>
      <a:lt2>
        <a:srgbClr val="7D8EA0"/>
      </a:lt2>
      <a:accent1>
        <a:srgbClr val="00ACCF"/>
      </a:accent1>
      <a:accent2>
        <a:srgbClr val="287968"/>
      </a:accent2>
      <a:accent3>
        <a:srgbClr val="69B244"/>
      </a:accent3>
      <a:accent4>
        <a:srgbClr val="EC8A00"/>
      </a:accent4>
      <a:accent5>
        <a:srgbClr val="C41D24"/>
      </a:accent5>
      <a:accent6>
        <a:srgbClr val="8A2B78"/>
      </a:accent6>
      <a:hlink>
        <a:srgbClr val="007F9B"/>
      </a:hlink>
      <a:folHlink>
        <a:srgbClr val="0275A9"/>
      </a:folHlink>
    </a:clrScheme>
    <a:fontScheme name="Sandia Brand">
      <a:majorFont>
        <a:latin typeface="Exo 2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spcBef>
            <a:spcPts val="1000"/>
          </a:spcBef>
          <a:spcAft>
            <a:spcPts val="600"/>
          </a:spcAft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ndiaBrand" id="{1968AAD6-CBA6-064F-9237-4007AAEE23B9}" vid="{2E5380AC-16C9-734E-8236-37757CA639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4514C4C26C0B4EAA230166AAA57A28" ma:contentTypeVersion="12" ma:contentTypeDescription="Create a new document." ma:contentTypeScope="" ma:versionID="64f5304759212ce6a5cb13be8237c8d7">
  <xsd:schema xmlns:xsd="http://www.w3.org/2001/XMLSchema" xmlns:xs="http://www.w3.org/2001/XMLSchema" xmlns:p="http://schemas.microsoft.com/office/2006/metadata/properties" xmlns:ns2="b0b68e82-459a-44f5-a36e-94b094b8e35b" xmlns:ns3="a2d80079-be15-4c36-b2ac-cc1a4cf6f44a" targetNamespace="http://schemas.microsoft.com/office/2006/metadata/properties" ma:root="true" ma:fieldsID="fbff5b10ab2f0d0be067c12e436e5e0d" ns2:_="" ns3:_="">
    <xsd:import namespace="b0b68e82-459a-44f5-a36e-94b094b8e35b"/>
    <xsd:import namespace="a2d80079-be15-4c36-b2ac-cc1a4cf6f4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b68e82-459a-44f5-a36e-94b094b8e3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e9a0c85-7947-4de8-8007-231928f828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80079-be15-4c36-b2ac-cc1a4cf6f44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7f94cd2-5f73-4689-b0f1-dccdcb4411b9}" ma:internalName="TaxCatchAll" ma:showField="CatchAllData" ma:web="a2d80079-be15-4c36-b2ac-cc1a4cf6f4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0b68e82-459a-44f5-a36e-94b094b8e35b">
      <Terms xmlns="http://schemas.microsoft.com/office/infopath/2007/PartnerControls"/>
    </lcf76f155ced4ddcb4097134ff3c332f>
    <TaxCatchAll xmlns="a2d80079-be15-4c36-b2ac-cc1a4cf6f44a" xsi:nil="true"/>
  </documentManagement>
</p:properties>
</file>

<file path=customXml/itemProps1.xml><?xml version="1.0" encoding="utf-8"?>
<ds:datastoreItem xmlns:ds="http://schemas.openxmlformats.org/officeDocument/2006/customXml" ds:itemID="{8052EB6C-5843-49CA-812B-A9C87BAAFFF7}">
  <ds:schemaRefs>
    <ds:schemaRef ds:uri="a2d80079-be15-4c36-b2ac-cc1a4cf6f44a"/>
    <ds:schemaRef ds:uri="b0b68e82-459a-44f5-a36e-94b094b8e35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A92D22A-969E-4E7D-ABCC-9BC2695BE0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EBE917-75C3-44B7-A5EB-2912C9C7450D}">
  <ds:schemaRefs>
    <ds:schemaRef ds:uri="a2d80079-be15-4c36-b2ac-cc1a4cf6f44a"/>
    <ds:schemaRef ds:uri="b0b68e82-459a-44f5-a36e-94b094b8e35b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SandiaBrand</vt:lpstr>
      <vt:lpstr>Digital Provenance for Machine Learning Reproducibility and Trustworthiness</vt:lpstr>
      <vt:lpstr>Has this ever happened to you?</vt:lpstr>
      <vt:lpstr>Problem</vt:lpstr>
      <vt:lpstr>Sketch of solution</vt:lpstr>
      <vt:lpstr>How?</vt:lpstr>
      <vt:lpstr>PowerPoint Presentation</vt:lpstr>
      <vt:lpstr>PowerPoint Presentation</vt:lpstr>
      <vt:lpstr>ML Engineer user experience</vt:lpstr>
      <vt:lpstr>benefits</vt:lpstr>
      <vt:lpstr>PowerPoint Presentation</vt:lpstr>
      <vt:lpstr>How does provenance help credibility?</vt:lpstr>
      <vt:lpstr>How does provenance help trustworthiness?</vt:lpstr>
      <vt:lpstr>Soliciting users and feedback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Hatfield, Laura Emily</dc:creator>
  <cp:revision>2</cp:revision>
  <dcterms:created xsi:type="dcterms:W3CDTF">2023-03-17T19:55:08Z</dcterms:created>
  <dcterms:modified xsi:type="dcterms:W3CDTF">2026-07-21T13:18:10Z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0x010100694514C4C26C0B4EAA230166AAA57A28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_activity">
    <vt:lpwstr>{"FileActivityType":"9","FileActivityTimeStamp":"2026-07-10T21:58:41.950Z","FileActivityUsersOnPage":[{"DisplayName":"Grayson, Sam Andrew","Id":"sagrays@sandia.gov"},{"DisplayName":"Milewicz, Reed Morgan","Id":"rmilewi@sandia.gov"}],"FileActivityNavigationId":null}</vt:lpwstr>
  </property>
</Properties>
</file>