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534"/>
    <p:restoredTop sz="78356"/>
  </p:normalViewPr>
  <p:slideViewPr>
    <p:cSldViewPr snapToGrid="0" snapToObjects="1">
      <p:cViewPr varScale="1">
        <p:scale>
          <a:sx n="98" d="100"/>
          <a:sy n="98" d="100"/>
        </p:scale>
        <p:origin x="1304" y="19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244871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7/16/26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7/16/26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7/16/26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7/16/26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7/16/26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7/16/26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7/16/26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7/16/26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7/16/26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7/16/26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7/16/26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7/16/26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E101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66928" y="2286000"/>
            <a:ext cx="10972800" cy="10972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r>
              <a:rPr sz="4000" b="1" i="0" dirty="0">
                <a:solidFill>
                  <a:srgbClr val="FFFFFF"/>
                </a:solidFill>
                <a:latin typeface="Arial"/>
              </a:rPr>
              <a:t>Augmenting VR with Governed Agents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85216" y="3383280"/>
            <a:ext cx="10972800" cy="54864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r>
              <a:rPr sz="1500" b="0" i="0">
                <a:solidFill>
                  <a:srgbClr val="4FE0A0"/>
                </a:solidFill>
                <a:latin typeface="Consolas"/>
              </a:rPr>
              <a:t>project_blackbox</a:t>
            </a:r>
            <a:r>
              <a:rPr sz="1500" b="0" i="0">
                <a:solidFill>
                  <a:srgbClr val="9AA0A6"/>
                </a:solidFill>
                <a:latin typeface="Arial"/>
              </a:rPr>
              <a:t>: a deterministic framework for autonomous, governed vulnerability research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85216" y="3977639"/>
            <a:ext cx="10972800" cy="20005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r>
              <a:rPr sz="1300" b="0" i="0" dirty="0">
                <a:solidFill>
                  <a:srgbClr val="E9EAE8"/>
                </a:solidFill>
                <a:latin typeface="Arial"/>
              </a:rPr>
              <a:t>Jackson Stephens  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E101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ommands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E101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66928" y="310896"/>
            <a:ext cx="10058400" cy="3657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r>
              <a:rPr sz="1100" b="0" i="0">
                <a:solidFill>
                  <a:srgbClr val="4FE0A0"/>
                </a:solidFill>
                <a:latin typeface="Consolas"/>
              </a:rPr>
              <a:t>◈  </a:t>
            </a:r>
            <a:r>
              <a:rPr sz="1100" b="0" i="0" spc="160">
                <a:solidFill>
                  <a:srgbClr val="9AA0A6"/>
                </a:solidFill>
                <a:latin typeface="Consolas"/>
              </a:rPr>
              <a:t>THE UNDERSTANDING LAYER · DETERMINISTIC, MODEL-OPTIONAL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566928"/>
            <a:ext cx="10789920" cy="9144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r>
              <a:rPr sz="2700" b="1" i="0">
                <a:solidFill>
                  <a:srgbClr val="FFFFFF"/>
                </a:solidFill>
                <a:latin typeface="Arial"/>
              </a:rPr>
              <a:t>It reads the system before it touches a model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66928" y="5532120"/>
            <a:ext cx="10881360" cy="422873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>
              <a:lnSpc>
                <a:spcPct val="120000"/>
              </a:lnSpc>
            </a:pPr>
            <a:r>
              <a:rPr sz="1200" b="0" i="0" dirty="0">
                <a:solidFill>
                  <a:srgbClr val="E9EAE8"/>
                </a:solidFill>
                <a:latin typeface="Arial"/>
              </a:rPr>
              <a:t>A real map, generated from a public target (</a:t>
            </a:r>
            <a:r>
              <a:rPr sz="1200" b="0" i="0" dirty="0" err="1">
                <a:solidFill>
                  <a:srgbClr val="E9EAE8"/>
                </a:solidFill>
                <a:latin typeface="Arial"/>
              </a:rPr>
              <a:t>libmodbus</a:t>
            </a:r>
            <a:r>
              <a:rPr sz="1200" b="0" i="0" dirty="0">
                <a:solidFill>
                  <a:srgbClr val="E9EAE8"/>
                </a:solidFill>
                <a:latin typeface="Arial"/>
              </a:rPr>
              <a:t>), with </a:t>
            </a:r>
            <a:r>
              <a:rPr sz="1200" b="1" i="0" dirty="0">
                <a:solidFill>
                  <a:srgbClr val="FFFFFF"/>
                </a:solidFill>
                <a:latin typeface="Arial"/>
              </a:rPr>
              <a:t>zero model calls</a:t>
            </a:r>
            <a:r>
              <a:rPr sz="1200" b="0" i="0" dirty="0">
                <a:solidFill>
                  <a:srgbClr val="E9EAE8"/>
                </a:solidFill>
                <a:latin typeface="Arial"/>
              </a:rPr>
              <a:t>: components, entry points, and data flow, straight from the source. The model narrates this map; it does not invent it.</a:t>
            </a:r>
            <a:r>
              <a:rPr lang="en-US" sz="1200" b="0" i="0" dirty="0">
                <a:solidFill>
                  <a:srgbClr val="E9EAE8"/>
                </a:solidFill>
                <a:latin typeface="Arial"/>
              </a:rPr>
              <a:t> Great for determinism. Not ideal for system and component understanding. </a:t>
            </a:r>
            <a:endParaRPr sz="1200" b="0" i="0" dirty="0">
              <a:solidFill>
                <a:srgbClr val="E9EAE8"/>
              </a:solidFill>
              <a:latin typeface="Arial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66928" y="6446520"/>
            <a:ext cx="274320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r>
              <a:rPr sz="900" b="0" i="0">
                <a:solidFill>
                  <a:srgbClr val="5B6067"/>
                </a:solidFill>
                <a:latin typeface="Consolas"/>
              </a:rPr>
              <a:t>MLDL 2026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338560" y="6446520"/>
            <a:ext cx="54864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r"/>
            <a:r>
              <a:rPr sz="900" b="0" i="0">
                <a:solidFill>
                  <a:srgbClr val="5B6067"/>
                </a:solidFill>
                <a:latin typeface="Consolas"/>
              </a:rPr>
              <a:t>11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480A182F-A2F1-53B0-0C93-B978B393848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09800" y="1972855"/>
            <a:ext cx="7772400" cy="2548327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E101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reflight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E101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evidenc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E101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elfhalt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E101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66928" y="310896"/>
            <a:ext cx="10058400" cy="3657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r>
              <a:rPr sz="1100" b="0" i="0">
                <a:solidFill>
                  <a:srgbClr val="4FE0A0"/>
                </a:solidFill>
                <a:latin typeface="Consolas"/>
              </a:rPr>
              <a:t>◈  </a:t>
            </a:r>
            <a:r>
              <a:rPr sz="1100" b="0" i="0" spc="160">
                <a:solidFill>
                  <a:srgbClr val="9AA0A6"/>
                </a:solidFill>
                <a:latin typeface="Consolas"/>
              </a:rPr>
              <a:t>DOES IT WORK · AN HONEST DEMO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566928"/>
            <a:ext cx="10789920" cy="41549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r>
              <a:rPr sz="2700" b="1" i="0" dirty="0">
                <a:solidFill>
                  <a:srgbClr val="FFFFFF"/>
                </a:solidFill>
                <a:latin typeface="Arial"/>
              </a:rPr>
              <a:t>A public demo, an honest scorecard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66928" y="1371600"/>
            <a:ext cx="10881360" cy="21945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>
              <a:lnSpc>
                <a:spcPct val="120000"/>
              </a:lnSpc>
            </a:pPr>
            <a:r>
              <a:rPr sz="1250" b="0" i="0">
                <a:solidFill>
                  <a:srgbClr val="E9EAE8"/>
                </a:solidFill>
                <a:latin typeface="Arial"/>
              </a:rPr>
              <a:t>The real finding is withheld, so the demo runs on Magma, a benchmark that plants known memory-safety bugs into real open-source code, here libpng. Fully public: no redaction, no withheld frames.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66928" y="2468880"/>
            <a:ext cx="2926080" cy="100584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r>
              <a:rPr sz="3300" b="1" i="0">
                <a:solidFill>
                  <a:srgbClr val="4FE0A0"/>
                </a:solidFill>
                <a:latin typeface="Consolas"/>
              </a:rPr>
              <a:t>16/16</a:t>
            </a:r>
          </a:p>
          <a:p>
            <a:pPr>
              <a:spcBef>
                <a:spcPts val="300"/>
              </a:spcBef>
            </a:pPr>
            <a:r>
              <a:rPr sz="900" b="0" i="0" spc="80">
                <a:solidFill>
                  <a:srgbClr val="9AA0A6"/>
                </a:solidFill>
                <a:latin typeface="Consolas"/>
              </a:rPr>
              <a:t>ARC STAGES RAN · NONE HALTED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950208" y="2468880"/>
            <a:ext cx="2926080" cy="100584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r>
              <a:rPr sz="3300" b="1" i="0">
                <a:solidFill>
                  <a:srgbClr val="4FE0A0"/>
                </a:solidFill>
                <a:latin typeface="Consolas"/>
              </a:rPr>
              <a:t>6/7</a:t>
            </a:r>
          </a:p>
          <a:p>
            <a:pPr>
              <a:spcBef>
                <a:spcPts val="300"/>
              </a:spcBef>
            </a:pPr>
            <a:r>
              <a:rPr sz="900" b="0" i="0" spc="80">
                <a:solidFill>
                  <a:srgbClr val="9AA0A6"/>
                </a:solidFill>
                <a:latin typeface="Consolas"/>
              </a:rPr>
              <a:t>CANARIES REACHED · 0 FALSE POSITIVES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66928" y="3749039"/>
            <a:ext cx="10881360" cy="21945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>
              <a:lnSpc>
                <a:spcPct val="120000"/>
              </a:lnSpc>
            </a:pPr>
            <a:r>
              <a:rPr sz="1250" b="0" i="0" dirty="0">
                <a:solidFill>
                  <a:srgbClr val="E9EAE8"/>
                </a:solidFill>
                <a:latin typeface="Arial"/>
              </a:rPr>
              <a:t>The governed arc drives to PNG003, a PLTE palette-length overflow in </a:t>
            </a:r>
            <a:r>
              <a:rPr sz="1250" b="0" i="0" dirty="0" err="1">
                <a:solidFill>
                  <a:srgbClr val="4FE0A0"/>
                </a:solidFill>
                <a:latin typeface="Consolas"/>
              </a:rPr>
              <a:t>png_handle_PLTE</a:t>
            </a:r>
            <a:r>
              <a:rPr sz="1250" b="0" i="0" dirty="0">
                <a:solidFill>
                  <a:srgbClr val="E9EAE8"/>
                </a:solidFill>
                <a:latin typeface="Arial"/>
              </a:rPr>
              <a:t>, confirmed under </a:t>
            </a:r>
            <a:r>
              <a:rPr sz="1250" b="0" i="0" dirty="0" err="1">
                <a:solidFill>
                  <a:srgbClr val="E9EAE8"/>
                </a:solidFill>
                <a:latin typeface="Arial"/>
              </a:rPr>
              <a:t>AddressSanitizer</a:t>
            </a:r>
            <a:r>
              <a:rPr sz="1250" b="0" i="0" dirty="0">
                <a:solidFill>
                  <a:srgbClr val="E9EAE8"/>
                </a:solidFill>
                <a:latin typeface="Arial"/>
              </a:rPr>
              <a:t>. The bug-trigger runs operator-side, outside the agent. Honest by construction: a stage that lacks an optional tool degrades and says so, and disclosure stops at the operator gate. The bottleneck is research hours, not code.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66928" y="6446520"/>
            <a:ext cx="274320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r>
              <a:rPr sz="900" b="0" i="0">
                <a:solidFill>
                  <a:srgbClr val="5B6067"/>
                </a:solidFill>
                <a:latin typeface="Consolas"/>
              </a:rPr>
              <a:t>MLDL 2026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1338560" y="6446520"/>
            <a:ext cx="54864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r"/>
            <a:r>
              <a:rPr sz="900" b="0" i="0">
                <a:solidFill>
                  <a:srgbClr val="5B6067"/>
                </a:solidFill>
                <a:latin typeface="Consolas"/>
              </a:rPr>
              <a:t>15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E101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66928" y="310896"/>
            <a:ext cx="10058400" cy="3657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r>
              <a:rPr sz="1100" b="0" i="0">
                <a:solidFill>
                  <a:srgbClr val="4FE0A0"/>
                </a:solidFill>
                <a:latin typeface="Consolas"/>
              </a:rPr>
              <a:t>◈  </a:t>
            </a:r>
            <a:r>
              <a:rPr sz="1100" b="0" i="0" spc="160">
                <a:solidFill>
                  <a:srgbClr val="9AA0A6"/>
                </a:solidFill>
                <a:latin typeface="Consolas"/>
              </a:rPr>
              <a:t>THE DIRECTION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566928"/>
            <a:ext cx="10789920" cy="9144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r>
              <a:rPr sz="2700" b="1" i="0">
                <a:solidFill>
                  <a:srgbClr val="FFFFFF"/>
                </a:solidFill>
                <a:latin typeface="Arial"/>
              </a:rPr>
              <a:t>Capability and alignment rise together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66928" y="1371600"/>
            <a:ext cx="10881360" cy="21945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>
              <a:lnSpc>
                <a:spcPct val="120000"/>
              </a:lnSpc>
            </a:pPr>
            <a:r>
              <a:rPr sz="1400" b="0" i="0">
                <a:solidFill>
                  <a:srgbClr val="9AA0A6"/>
                </a:solidFill>
                <a:latin typeface="Arial"/>
              </a:rPr>
              <a:t>when governance is built into every step.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66928" y="2057400"/>
            <a:ext cx="10881360" cy="69814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>
              <a:lnSpc>
                <a:spcPct val="120000"/>
              </a:lnSpc>
            </a:pPr>
            <a:r>
              <a:rPr sz="1300" b="0" i="0" dirty="0">
                <a:solidFill>
                  <a:srgbClr val="E9EAE8"/>
                </a:solidFill>
                <a:latin typeface="Arial"/>
              </a:rPr>
              <a:t>The value is not the CVE. It is a governed agent that raises the floor of every research session: understanding, environment, planning, evidence, reporting, clean handoffs. A faithful map of a system you would otherwise spend weeks learning, delivered every run, bug or no bug.</a:t>
            </a:r>
            <a:r>
              <a:rPr lang="en-US" sz="1300" dirty="0">
                <a:solidFill>
                  <a:srgbClr val="E9EAE8"/>
                </a:solidFill>
                <a:latin typeface="Arial"/>
              </a:rPr>
              <a:t> Provide value at every run. </a:t>
            </a:r>
            <a:endParaRPr sz="1300" b="0" i="0" dirty="0">
              <a:solidFill>
                <a:srgbClr val="E9EAE8"/>
              </a:solidFill>
              <a:latin typeface="Arial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66928" y="3383280"/>
            <a:ext cx="10881360" cy="21800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>
              <a:lnSpc>
                <a:spcPct val="120000"/>
              </a:lnSpc>
            </a:pPr>
            <a:r>
              <a:rPr sz="1300" b="1" i="0" dirty="0">
                <a:solidFill>
                  <a:srgbClr val="FFFFFF"/>
                </a:solidFill>
                <a:latin typeface="Arial"/>
              </a:rPr>
              <a:t>The model is fungible. The scaffold is not</a:t>
            </a:r>
            <a:r>
              <a:rPr lang="en-US" sz="1300" b="1" dirty="0">
                <a:solidFill>
                  <a:srgbClr val="FFFFFF"/>
                </a:solidFill>
                <a:latin typeface="Arial"/>
              </a:rPr>
              <a:t>. </a:t>
            </a:r>
            <a:endParaRPr sz="1300" b="0" i="0" dirty="0">
              <a:solidFill>
                <a:srgbClr val="E9EAE8"/>
              </a:solidFill>
              <a:latin typeface="Arial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66928" y="6446520"/>
            <a:ext cx="274320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r>
              <a:rPr sz="900" b="0" i="0">
                <a:solidFill>
                  <a:srgbClr val="5B6067"/>
                </a:solidFill>
                <a:latin typeface="Consolas"/>
              </a:rPr>
              <a:t>MLDL 2026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338560" y="6446520"/>
            <a:ext cx="54864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r"/>
            <a:r>
              <a:rPr sz="900" b="0" i="0">
                <a:solidFill>
                  <a:srgbClr val="5B6067"/>
                </a:solidFill>
                <a:latin typeface="Consolas"/>
              </a:rPr>
              <a:t>16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E101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66928" y="310896"/>
            <a:ext cx="10058400" cy="16927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r>
              <a:rPr sz="1100" b="0" i="0" dirty="0">
                <a:solidFill>
                  <a:srgbClr val="4FE0A0"/>
                </a:solidFill>
                <a:latin typeface="Consolas"/>
              </a:rPr>
              <a:t>◈  </a:t>
            </a:r>
            <a:r>
              <a:rPr sz="1100" b="0" i="0" spc="160" dirty="0">
                <a:solidFill>
                  <a:srgbClr val="9AA0A6"/>
                </a:solidFill>
                <a:latin typeface="Consolas"/>
              </a:rPr>
              <a:t>RESOURCES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566928"/>
            <a:ext cx="10789920" cy="9144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r>
              <a:rPr sz="2700" b="1" i="0" dirty="0">
                <a:solidFill>
                  <a:srgbClr val="FFFFFF"/>
                </a:solidFill>
                <a:latin typeface="Arial"/>
              </a:rPr>
              <a:t>Run it yourself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66928" y="1371600"/>
            <a:ext cx="10881360" cy="21800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>
              <a:lnSpc>
                <a:spcPct val="120000"/>
              </a:lnSpc>
            </a:pPr>
            <a:r>
              <a:rPr sz="1300" b="0" i="0" dirty="0">
                <a:solidFill>
                  <a:srgbClr val="E9EAE8"/>
                </a:solidFill>
                <a:latin typeface="Arial"/>
              </a:rPr>
              <a:t>Nothing here asks for trust on faith. The two pieces you can run today</a:t>
            </a:r>
            <a:r>
              <a:rPr lang="en-US" sz="1300" b="0" i="0" dirty="0">
                <a:solidFill>
                  <a:srgbClr val="E9EAE8"/>
                </a:solidFill>
                <a:latin typeface="Arial"/>
              </a:rPr>
              <a:t>: </a:t>
            </a:r>
            <a:endParaRPr sz="1300" b="0" i="0" dirty="0">
              <a:solidFill>
                <a:srgbClr val="E9EAE8"/>
              </a:solidFill>
              <a:latin typeface="Arial"/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22391949"/>
              </p:ext>
            </p:extLst>
          </p:nvPr>
        </p:nvGraphicFramePr>
        <p:xfrm>
          <a:off x="566928" y="2011680"/>
          <a:ext cx="11064240" cy="13716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114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94944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r>
                        <a:rPr sz="1200" b="0" i="0" dirty="0" err="1">
                          <a:solidFill>
                            <a:srgbClr val="4FE0A0"/>
                          </a:solidFill>
                          <a:latin typeface="Consolas"/>
                        </a:rPr>
                        <a:t>github.com</a:t>
                      </a:r>
                      <a:r>
                        <a:rPr sz="1200" b="0" i="0" dirty="0">
                          <a:solidFill>
                            <a:srgbClr val="4FE0A0"/>
                          </a:solidFill>
                          <a:latin typeface="Consolas"/>
                        </a:rPr>
                        <a:t>/JKSNS/</a:t>
                      </a:r>
                      <a:r>
                        <a:rPr sz="1200" b="0" i="0" dirty="0" err="1">
                          <a:solidFill>
                            <a:srgbClr val="4FE0A0"/>
                          </a:solidFill>
                          <a:latin typeface="Consolas"/>
                        </a:rPr>
                        <a:t>project_kraken</a:t>
                      </a:r>
                      <a:endParaRPr sz="1200" b="0" i="0" dirty="0">
                        <a:solidFill>
                          <a:srgbClr val="4FE0A0"/>
                        </a:solidFill>
                        <a:latin typeface="Consolas"/>
                      </a:endParaRPr>
                    </a:p>
                  </a:txBody>
                  <a:tcPr marL="109728">
                    <a:solidFill>
                      <a:srgbClr val="0E1013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0" i="0" dirty="0">
                          <a:solidFill>
                            <a:srgbClr val="E9EAE8"/>
                          </a:solidFill>
                          <a:latin typeface="Arial"/>
                        </a:rPr>
                        <a:t>CT</a:t>
                      </a:r>
                      <a:r>
                        <a:rPr sz="1200" b="0" i="0" dirty="0">
                          <a:solidFill>
                            <a:srgbClr val="E9EAE8"/>
                          </a:solidFill>
                          <a:latin typeface="Arial"/>
                        </a:rPr>
                        <a:t>F</a:t>
                      </a:r>
                      <a:r>
                        <a:rPr lang="en-US" sz="1200" b="0" i="0" dirty="0">
                          <a:solidFill>
                            <a:srgbClr val="E9EAE8"/>
                          </a:solidFill>
                          <a:latin typeface="Arial"/>
                        </a:rPr>
                        <a:t>-</a:t>
                      </a:r>
                      <a:r>
                        <a:rPr lang="en-US" sz="1200" b="0" i="0" dirty="0" err="1">
                          <a:solidFill>
                            <a:srgbClr val="E9EAE8"/>
                          </a:solidFill>
                          <a:latin typeface="Arial"/>
                        </a:rPr>
                        <a:t>autosolver</a:t>
                      </a:r>
                      <a:r>
                        <a:rPr sz="1200" b="0" i="0" dirty="0">
                          <a:solidFill>
                            <a:srgbClr val="E9EAE8"/>
                          </a:solidFill>
                          <a:latin typeface="Arial"/>
                        </a:rPr>
                        <a:t> </a:t>
                      </a:r>
                    </a:p>
                  </a:txBody>
                  <a:tcPr marL="109728">
                    <a:solidFill>
                      <a:srgbClr val="0E101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r>
                        <a:rPr sz="1200" b="0" i="0" dirty="0" err="1">
                          <a:solidFill>
                            <a:srgbClr val="4FE0A0"/>
                          </a:solidFill>
                          <a:latin typeface="Consolas"/>
                        </a:rPr>
                        <a:t>github.com</a:t>
                      </a:r>
                      <a:r>
                        <a:rPr sz="1200" b="0" i="0" dirty="0">
                          <a:solidFill>
                            <a:srgbClr val="4FE0A0"/>
                          </a:solidFill>
                          <a:latin typeface="Consolas"/>
                        </a:rPr>
                        <a:t>/JKSNS/</a:t>
                      </a:r>
                      <a:r>
                        <a:rPr sz="1200" b="0" i="0" dirty="0" err="1">
                          <a:solidFill>
                            <a:srgbClr val="4FE0A0"/>
                          </a:solidFill>
                          <a:latin typeface="Consolas"/>
                        </a:rPr>
                        <a:t>claude_preflight</a:t>
                      </a:r>
                      <a:endParaRPr sz="1200" b="0" i="0" dirty="0">
                        <a:solidFill>
                          <a:srgbClr val="4FE0A0"/>
                        </a:solidFill>
                        <a:latin typeface="Consolas"/>
                      </a:endParaRPr>
                    </a:p>
                  </a:txBody>
                  <a:tcPr marL="109728">
                    <a:solidFill>
                      <a:srgbClr val="0E1013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0" i="0" dirty="0">
                          <a:solidFill>
                            <a:srgbClr val="E9EAE8"/>
                          </a:solidFill>
                          <a:latin typeface="Arial"/>
                        </a:rPr>
                        <a:t>Policy + governance + token savings</a:t>
                      </a:r>
                      <a:endParaRPr sz="1200" b="0" i="0" dirty="0">
                        <a:solidFill>
                          <a:srgbClr val="E9EAE8"/>
                        </a:solidFill>
                        <a:latin typeface="Arial"/>
                      </a:endParaRPr>
                    </a:p>
                  </a:txBody>
                  <a:tcPr marL="109728">
                    <a:solidFill>
                      <a:srgbClr val="0E101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r>
                        <a:rPr sz="1200" b="0" i="0" dirty="0" err="1">
                          <a:solidFill>
                            <a:srgbClr val="4FE0A0"/>
                          </a:solidFill>
                          <a:latin typeface="Consolas"/>
                        </a:rPr>
                        <a:t>jackson.stephens.sh</a:t>
                      </a:r>
                      <a:endParaRPr sz="1200" b="0" i="0" dirty="0">
                        <a:solidFill>
                          <a:srgbClr val="4FE0A0"/>
                        </a:solidFill>
                        <a:latin typeface="Consolas"/>
                      </a:endParaRPr>
                    </a:p>
                  </a:txBody>
                  <a:tcPr marL="109728">
                    <a:solidFill>
                      <a:srgbClr val="0E1013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0" i="0" dirty="0">
                          <a:solidFill>
                            <a:srgbClr val="E9EAE8"/>
                          </a:solidFill>
                          <a:latin typeface="Arial"/>
                        </a:rPr>
                        <a:t>Blog</a:t>
                      </a:r>
                      <a:r>
                        <a:rPr sz="1200" b="0" i="0" dirty="0">
                          <a:solidFill>
                            <a:srgbClr val="E9EAE8"/>
                          </a:solidFill>
                          <a:latin typeface="Arial"/>
                        </a:rPr>
                        <a:t>, process write-ups, white-paper series</a:t>
                      </a:r>
                    </a:p>
                  </a:txBody>
                  <a:tcPr marL="109728">
                    <a:solidFill>
                      <a:srgbClr val="0E101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566928" y="4663440"/>
            <a:ext cx="11064240" cy="7315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>
              <a:lnSpc>
                <a:spcPct val="130000"/>
              </a:lnSpc>
            </a:pPr>
            <a:r>
              <a:rPr sz="1050" b="0" i="0" dirty="0" err="1">
                <a:solidFill>
                  <a:srgbClr val="5B6067"/>
                </a:solidFill>
                <a:latin typeface="Consolas"/>
              </a:rPr>
              <a:t>project_kraken</a:t>
            </a:r>
            <a:r>
              <a:rPr sz="1050" b="0" i="0" dirty="0">
                <a:solidFill>
                  <a:srgbClr val="5B6067"/>
                </a:solidFill>
                <a:latin typeface="Consolas"/>
              </a:rPr>
              <a:t> is benchmarked against the external CSAW baseline, the Squid Agent (</a:t>
            </a:r>
            <a:r>
              <a:rPr sz="1050" b="0" i="0" dirty="0" err="1">
                <a:solidFill>
                  <a:srgbClr val="5B6067"/>
                </a:solidFill>
                <a:latin typeface="Consolas"/>
              </a:rPr>
              <a:t>spl.team</a:t>
            </a:r>
            <a:r>
              <a:rPr sz="1050" b="0" i="0" dirty="0">
                <a:solidFill>
                  <a:srgbClr val="5B6067"/>
                </a:solidFill>
                <a:latin typeface="Consolas"/>
              </a:rPr>
              <a:t>/blog/squid-agent-</a:t>
            </a:r>
            <a:r>
              <a:rPr sz="1050" b="0" i="0" dirty="0" err="1">
                <a:solidFill>
                  <a:srgbClr val="5B6067"/>
                </a:solidFill>
                <a:latin typeface="Consolas"/>
              </a:rPr>
              <a:t>csaw</a:t>
            </a:r>
            <a:r>
              <a:rPr sz="1050" b="0" i="0" dirty="0">
                <a:solidFill>
                  <a:srgbClr val="5B6067"/>
                </a:solidFill>
                <a:latin typeface="Consolas"/>
              </a:rPr>
              <a:t>). Trust framing draws on the Trust Calibration Maturity Model (Steinmetz et al., 2025) and </a:t>
            </a:r>
            <a:r>
              <a:rPr sz="1050" b="0" i="0" dirty="0" err="1">
                <a:solidFill>
                  <a:srgbClr val="5B6067"/>
                </a:solidFill>
                <a:latin typeface="Consolas"/>
              </a:rPr>
              <a:t>Jacovi</a:t>
            </a:r>
            <a:r>
              <a:rPr sz="1050" b="0" i="0" dirty="0">
                <a:solidFill>
                  <a:srgbClr val="5B6067"/>
                </a:solidFill>
                <a:latin typeface="Consolas"/>
              </a:rPr>
              <a:t> et al. (2021).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66928" y="6446520"/>
            <a:ext cx="274320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r>
              <a:rPr sz="900" b="0" i="0">
                <a:solidFill>
                  <a:srgbClr val="5B6067"/>
                </a:solidFill>
                <a:latin typeface="Consolas"/>
              </a:rPr>
              <a:t>MLDL 2026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338560" y="6446520"/>
            <a:ext cx="54864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r"/>
            <a:r>
              <a:rPr sz="900" b="0" i="0">
                <a:solidFill>
                  <a:srgbClr val="5B6067"/>
                </a:solidFill>
                <a:latin typeface="Consolas"/>
              </a:rPr>
              <a:t>17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E101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66928" y="310896"/>
            <a:ext cx="10058400" cy="3657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r>
              <a:rPr sz="1100" b="0" i="0">
                <a:solidFill>
                  <a:srgbClr val="4FE0A0"/>
                </a:solidFill>
                <a:latin typeface="Consolas"/>
              </a:rPr>
              <a:t>◈  </a:t>
            </a:r>
            <a:r>
              <a:rPr sz="1100" b="0" i="0" spc="160">
                <a:solidFill>
                  <a:srgbClr val="9AA0A6"/>
                </a:solidFill>
                <a:latin typeface="Consolas"/>
              </a:rPr>
              <a:t>BACKGROUND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566928"/>
            <a:ext cx="10789920" cy="9144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r>
              <a:rPr sz="2700" b="1" i="0">
                <a:solidFill>
                  <a:srgbClr val="FFFFFF"/>
                </a:solidFill>
                <a:latin typeface="Arial"/>
              </a:rPr>
              <a:t>Background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66928" y="1417320"/>
            <a:ext cx="10972800" cy="4572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r>
              <a:rPr sz="1400" b="1" i="0">
                <a:solidFill>
                  <a:srgbClr val="FFFFFF"/>
                </a:solidFill>
                <a:latin typeface="Arial"/>
              </a:rPr>
              <a:t>Jackson Stephens  ·  M.S. AI Engineering for Information Security  ·  Carnegie Mellon University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66928" y="2057400"/>
            <a:ext cx="10881360" cy="475643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>
              <a:lnSpc>
                <a:spcPct val="120000"/>
              </a:lnSpc>
            </a:pPr>
            <a:r>
              <a:rPr lang="en-US" sz="1350" dirty="0">
                <a:solidFill>
                  <a:srgbClr val="E9EAE8"/>
                </a:solidFill>
                <a:latin typeface="Arial"/>
              </a:rPr>
              <a:t>Background</a:t>
            </a:r>
            <a:r>
              <a:rPr sz="1350" b="0" i="0" dirty="0">
                <a:solidFill>
                  <a:srgbClr val="E9EAE8"/>
                </a:solidFill>
                <a:latin typeface="Arial"/>
              </a:rPr>
              <a:t>: </a:t>
            </a:r>
            <a:r>
              <a:rPr lang="en-US" sz="1350" b="0" i="0" dirty="0">
                <a:solidFill>
                  <a:srgbClr val="E9EAE8"/>
                </a:solidFill>
                <a:latin typeface="Arial"/>
              </a:rPr>
              <a:t>Cybersecurity in the college of </a:t>
            </a:r>
            <a:r>
              <a:rPr sz="1350" b="0" i="0" dirty="0">
                <a:solidFill>
                  <a:srgbClr val="E9EAE8"/>
                </a:solidFill>
                <a:latin typeface="Arial"/>
              </a:rPr>
              <a:t>electrical and computer engineering at BYU, into a master's of AI engineering for information security at Carnegie Mellon.</a:t>
            </a:r>
            <a:r>
              <a:rPr lang="en-US" sz="1350" b="0" i="0" dirty="0">
                <a:solidFill>
                  <a:srgbClr val="E9EAE8"/>
                </a:solidFill>
                <a:latin typeface="Arial"/>
              </a:rPr>
              <a:t> Y</a:t>
            </a:r>
            <a:r>
              <a:rPr sz="1350" b="0" i="0" dirty="0">
                <a:solidFill>
                  <a:srgbClr val="E9EAE8"/>
                </a:solidFill>
                <a:latin typeface="Arial"/>
              </a:rPr>
              <a:t>ear-round intern </a:t>
            </a:r>
            <a:r>
              <a:rPr lang="en-US" sz="1350" dirty="0">
                <a:solidFill>
                  <a:srgbClr val="E9EAE8"/>
                </a:solidFill>
                <a:latin typeface="Arial"/>
              </a:rPr>
              <a:t>in the TITANS/</a:t>
            </a:r>
            <a:r>
              <a:rPr sz="1350" b="0" i="0" dirty="0">
                <a:solidFill>
                  <a:srgbClr val="E9EAE8"/>
                </a:solidFill>
                <a:latin typeface="Arial"/>
              </a:rPr>
              <a:t>Center for Cyber Defenders. </a:t>
            </a:r>
            <a:r>
              <a:rPr lang="en-US" sz="1350" dirty="0">
                <a:solidFill>
                  <a:srgbClr val="E9EAE8"/>
                </a:solidFill>
                <a:latin typeface="Arial"/>
              </a:rPr>
              <a:t>P</a:t>
            </a:r>
            <a:r>
              <a:rPr sz="1350" b="0" i="0" dirty="0">
                <a:solidFill>
                  <a:srgbClr val="E9EAE8"/>
                </a:solidFill>
                <a:latin typeface="Arial"/>
              </a:rPr>
              <a:t>ersonal project.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66928" y="3200400"/>
            <a:ext cx="10881360" cy="475643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>
              <a:lnSpc>
                <a:spcPct val="120000"/>
              </a:lnSpc>
            </a:pPr>
            <a:r>
              <a:rPr sz="1350" b="0" i="0" dirty="0">
                <a:solidFill>
                  <a:srgbClr val="E9EAE8"/>
                </a:solidFill>
                <a:latin typeface="Arial"/>
              </a:rPr>
              <a:t>Last year I was introduced to AI and machine learning through my internship</a:t>
            </a:r>
            <a:r>
              <a:rPr lang="en-US" sz="1350" b="0" i="0" dirty="0">
                <a:solidFill>
                  <a:srgbClr val="E9EAE8"/>
                </a:solidFill>
                <a:latin typeface="Arial"/>
              </a:rPr>
              <a:t> at Sandia</a:t>
            </a:r>
            <a:r>
              <a:rPr sz="1350" b="0" i="0" dirty="0">
                <a:solidFill>
                  <a:srgbClr val="E9EAE8"/>
                </a:solidFill>
                <a:latin typeface="Arial"/>
              </a:rPr>
              <a:t>. </a:t>
            </a:r>
            <a:r>
              <a:rPr lang="en-US" sz="1350" b="0" i="0" dirty="0">
                <a:solidFill>
                  <a:srgbClr val="E9EAE8"/>
                </a:solidFill>
                <a:latin typeface="Arial"/>
              </a:rPr>
              <a:t>I’ve been hooked ever since. This talk will go over the history of my journey in AI augmented cyber-ops, leading to the methodology that brought me my first 0day… That I can’t talk about…</a:t>
            </a:r>
            <a:endParaRPr sz="1350" b="0" i="0" dirty="0">
              <a:solidFill>
                <a:srgbClr val="E9EAE8"/>
              </a:solidFill>
              <a:latin typeface="Arial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66928" y="6446520"/>
            <a:ext cx="274320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r>
              <a:rPr sz="900" b="0" i="0">
                <a:solidFill>
                  <a:srgbClr val="5B6067"/>
                </a:solidFill>
                <a:latin typeface="Consolas"/>
              </a:rPr>
              <a:t>MLDL 2026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338560" y="6446520"/>
            <a:ext cx="54864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r"/>
            <a:r>
              <a:rPr sz="900" b="0" i="0">
                <a:solidFill>
                  <a:srgbClr val="5B6067"/>
                </a:solidFill>
                <a:latin typeface="Consolas"/>
              </a:rPr>
              <a:t>2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E101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66928" y="1554480"/>
            <a:ext cx="5486400" cy="18288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r>
              <a:rPr sz="9200" b="1" i="0">
                <a:solidFill>
                  <a:srgbClr val="31353B"/>
                </a:solidFill>
                <a:latin typeface="Consolas"/>
              </a:rPr>
              <a:t>01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66928" y="310896"/>
            <a:ext cx="10058400" cy="3657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r>
              <a:rPr sz="1100" b="0" i="0">
                <a:solidFill>
                  <a:srgbClr val="4FE0A0"/>
                </a:solidFill>
                <a:latin typeface="Consolas"/>
              </a:rPr>
              <a:t>◈  </a:t>
            </a:r>
            <a:r>
              <a:rPr sz="1100" b="0" i="0" spc="160">
                <a:solidFill>
                  <a:srgbClr val="9AA0A6"/>
                </a:solidFill>
                <a:latin typeface="Consolas"/>
              </a:rPr>
              <a:t>PART 01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017520"/>
            <a:ext cx="10607040" cy="10972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r>
              <a:rPr sz="4000" b="1" i="0">
                <a:solidFill>
                  <a:srgbClr val="FFFFFF"/>
                </a:solidFill>
                <a:latin typeface="Arial"/>
              </a:rPr>
              <a:t>How I got here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66928" y="4114800"/>
            <a:ext cx="10058400" cy="260199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>
              <a:lnSpc>
                <a:spcPct val="125000"/>
              </a:lnSpc>
            </a:pPr>
            <a:r>
              <a:rPr lang="en-US" sz="1500" b="0" i="0" dirty="0">
                <a:solidFill>
                  <a:srgbClr val="9AA0A6"/>
                </a:solidFill>
                <a:latin typeface="Arial"/>
              </a:rPr>
              <a:t>From </a:t>
            </a:r>
            <a:r>
              <a:rPr lang="en-US" sz="1500" dirty="0">
                <a:solidFill>
                  <a:srgbClr val="9AA0A6"/>
                </a:solidFill>
                <a:latin typeface="Arial"/>
              </a:rPr>
              <a:t>cyber defense </a:t>
            </a:r>
            <a:r>
              <a:rPr sz="1500" b="0" i="0" dirty="0">
                <a:solidFill>
                  <a:srgbClr val="9AA0A6"/>
                </a:solidFill>
                <a:latin typeface="Arial"/>
              </a:rPr>
              <a:t>to governed vulnerability-research agents.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E101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journey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E101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66928" y="310896"/>
            <a:ext cx="10058400" cy="3657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r>
              <a:rPr sz="1100" b="0" i="0">
                <a:solidFill>
                  <a:srgbClr val="4FE0A0"/>
                </a:solidFill>
                <a:latin typeface="Consolas"/>
              </a:rPr>
              <a:t>◈  </a:t>
            </a:r>
            <a:r>
              <a:rPr sz="1100" b="0" i="0" spc="160">
                <a:solidFill>
                  <a:srgbClr val="9AA0A6"/>
                </a:solidFill>
                <a:latin typeface="Consolas"/>
              </a:rPr>
              <a:t>PROOF · FRONTIER RED TEAM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566928"/>
            <a:ext cx="10789920" cy="9144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r>
              <a:rPr sz="2700" b="1" i="0" dirty="0">
                <a:solidFill>
                  <a:srgbClr val="FFFFFF"/>
                </a:solidFill>
                <a:latin typeface="Arial"/>
              </a:rPr>
              <a:t>Don't just take my word for it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66928" y="1417320"/>
            <a:ext cx="10881360" cy="226344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>
              <a:lnSpc>
                <a:spcPct val="120000"/>
              </a:lnSpc>
            </a:pPr>
            <a:r>
              <a:rPr sz="1350" b="0" i="0" dirty="0">
                <a:solidFill>
                  <a:srgbClr val="E9EAE8"/>
                </a:solidFill>
                <a:latin typeface="Arial"/>
              </a:rPr>
              <a:t>I break these models too, </a:t>
            </a:r>
            <a:r>
              <a:rPr lang="en-US" sz="1350" dirty="0">
                <a:solidFill>
                  <a:srgbClr val="E9EAE8"/>
                </a:solidFill>
                <a:latin typeface="Arial"/>
              </a:rPr>
              <a:t>which is a great value proposition as to why governance matters. </a:t>
            </a:r>
            <a:endParaRPr sz="1350" b="0" i="0" dirty="0">
              <a:solidFill>
                <a:srgbClr val="E9EAE8"/>
              </a:solidFill>
              <a:latin typeface="Arial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66928" y="2103120"/>
            <a:ext cx="2926080" cy="100584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r>
              <a:rPr sz="3300" b="1" i="0" dirty="0">
                <a:solidFill>
                  <a:srgbClr val="4FE0A0"/>
                </a:solidFill>
                <a:latin typeface="Consolas"/>
              </a:rPr>
              <a:t>#11</a:t>
            </a:r>
          </a:p>
          <a:p>
            <a:pPr>
              <a:spcBef>
                <a:spcPts val="300"/>
              </a:spcBef>
            </a:pPr>
            <a:r>
              <a:rPr sz="900" b="0" i="0" spc="80" dirty="0">
                <a:solidFill>
                  <a:srgbClr val="9AA0A6"/>
                </a:solidFill>
                <a:latin typeface="Consolas"/>
              </a:rPr>
              <a:t>GRAY SWAN · CYBER BYPASS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950208" y="2103120"/>
            <a:ext cx="2926080" cy="100584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r>
              <a:rPr sz="3300" b="1" i="0">
                <a:solidFill>
                  <a:srgbClr val="4FE0A0"/>
                </a:solidFill>
                <a:latin typeface="Consolas"/>
              </a:rPr>
              <a:t>$1,118</a:t>
            </a:r>
          </a:p>
          <a:p>
            <a:pPr>
              <a:spcBef>
                <a:spcPts val="300"/>
              </a:spcBef>
            </a:pPr>
            <a:r>
              <a:rPr sz="900" b="0" i="0" spc="80">
                <a:solidFill>
                  <a:srgbClr val="9AA0A6"/>
                </a:solidFill>
                <a:latin typeface="Consolas"/>
              </a:rPr>
              <a:t>ARENA PRIZES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33488" y="2103120"/>
            <a:ext cx="2926080" cy="100584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r>
              <a:rPr sz="3300" b="1" i="0">
                <a:solidFill>
                  <a:srgbClr val="4FE0A0"/>
                </a:solidFill>
                <a:latin typeface="Consolas"/>
              </a:rPr>
              <a:t>6</a:t>
            </a:r>
          </a:p>
          <a:p>
            <a:pPr>
              <a:spcBef>
                <a:spcPts val="300"/>
              </a:spcBef>
            </a:pPr>
            <a:r>
              <a:rPr sz="900" b="0" i="0" spc="80">
                <a:solidFill>
                  <a:srgbClr val="9AA0A6"/>
                </a:solidFill>
                <a:latin typeface="Consolas"/>
              </a:rPr>
              <a:t>CONFIRMED BREAKS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66928" y="3429000"/>
            <a:ext cx="10881360" cy="1472839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>
              <a:lnSpc>
                <a:spcPct val="120000"/>
              </a:lnSpc>
            </a:pPr>
            <a:r>
              <a:rPr lang="en-US" sz="1350" dirty="0">
                <a:solidFill>
                  <a:srgbClr val="E9EAE8"/>
                </a:solidFill>
                <a:latin typeface="Arial"/>
              </a:rPr>
              <a:t>The methodology I’m about to share applies to every agentic development domain but tailored for VR. For example, I’ve used this to build out tooling for </a:t>
            </a:r>
            <a:r>
              <a:rPr sz="1350" b="0" i="0" dirty="0">
                <a:solidFill>
                  <a:srgbClr val="E9EAE8"/>
                </a:solidFill>
                <a:latin typeface="Arial"/>
              </a:rPr>
              <a:t>Gray Swan </a:t>
            </a:r>
            <a:r>
              <a:rPr lang="en-US" sz="1350" b="0" i="0" dirty="0">
                <a:solidFill>
                  <a:srgbClr val="E9EAE8"/>
                </a:solidFill>
                <a:latin typeface="Arial"/>
              </a:rPr>
              <a:t>Arena competitions, landing me a spot on their </a:t>
            </a:r>
            <a:r>
              <a:rPr sz="1350" b="0" i="0" dirty="0">
                <a:solidFill>
                  <a:srgbClr val="E9EAE8"/>
                </a:solidFill>
                <a:latin typeface="Arial"/>
              </a:rPr>
              <a:t>frontier red team, running </a:t>
            </a:r>
            <a:r>
              <a:rPr lang="en-US" sz="1350" b="0" i="0" dirty="0">
                <a:solidFill>
                  <a:srgbClr val="E9EAE8"/>
                </a:solidFill>
                <a:latin typeface="Arial"/>
              </a:rPr>
              <a:t>model</a:t>
            </a:r>
            <a:r>
              <a:rPr sz="1350" b="0" i="0" dirty="0">
                <a:solidFill>
                  <a:srgbClr val="E9EAE8"/>
                </a:solidFill>
                <a:latin typeface="Arial"/>
              </a:rPr>
              <a:t> safeguard and security assessments</a:t>
            </a:r>
            <a:r>
              <a:rPr lang="en-US" sz="1350" b="0" i="0" dirty="0">
                <a:solidFill>
                  <a:srgbClr val="E9EAE8"/>
                </a:solidFill>
                <a:latin typeface="Arial"/>
              </a:rPr>
              <a:t> before they drop (like Fable &amp; Mythos 5)</a:t>
            </a:r>
            <a:r>
              <a:rPr lang="en-US" sz="1350" dirty="0">
                <a:solidFill>
                  <a:srgbClr val="E9EAE8"/>
                </a:solidFill>
                <a:latin typeface="Arial"/>
              </a:rPr>
              <a:t>. </a:t>
            </a:r>
          </a:p>
          <a:p>
            <a:pPr>
              <a:lnSpc>
                <a:spcPct val="120000"/>
              </a:lnSpc>
            </a:pPr>
            <a:endParaRPr lang="en-US" sz="1350" b="0" i="0" dirty="0">
              <a:solidFill>
                <a:srgbClr val="E9EAE8"/>
              </a:solidFill>
              <a:latin typeface="Arial"/>
            </a:endParaRPr>
          </a:p>
          <a:p>
            <a:pPr>
              <a:lnSpc>
                <a:spcPct val="120000"/>
              </a:lnSpc>
            </a:pPr>
            <a:r>
              <a:rPr lang="en-US" sz="1350" dirty="0">
                <a:solidFill>
                  <a:srgbClr val="E9EAE8"/>
                </a:solidFill>
                <a:latin typeface="Arial"/>
              </a:rPr>
              <a:t>Throughout my experience in this, </a:t>
            </a:r>
            <a:r>
              <a:rPr sz="1350" b="0" i="0" dirty="0">
                <a:solidFill>
                  <a:srgbClr val="E9EAE8"/>
                </a:solidFill>
                <a:latin typeface="Arial"/>
              </a:rPr>
              <a:t>I</a:t>
            </a:r>
            <a:r>
              <a:rPr lang="en-US" sz="1350" b="0" i="0" dirty="0">
                <a:solidFill>
                  <a:srgbClr val="E9EAE8"/>
                </a:solidFill>
                <a:latin typeface="Arial"/>
              </a:rPr>
              <a:t>’ve</a:t>
            </a:r>
            <a:r>
              <a:rPr sz="1350" b="0" i="0" dirty="0">
                <a:solidFill>
                  <a:srgbClr val="E9EAE8"/>
                </a:solidFill>
                <a:latin typeface="Arial"/>
              </a:rPr>
              <a:t> watched </a:t>
            </a:r>
            <a:r>
              <a:rPr lang="en-US" sz="1350" b="0" i="0" dirty="0">
                <a:solidFill>
                  <a:srgbClr val="E9EAE8"/>
                </a:solidFill>
                <a:latin typeface="Arial"/>
              </a:rPr>
              <a:t>language models</a:t>
            </a:r>
            <a:r>
              <a:rPr sz="1350" b="0" i="0" dirty="0">
                <a:solidFill>
                  <a:srgbClr val="E9EAE8"/>
                </a:solidFill>
                <a:latin typeface="Arial"/>
              </a:rPr>
              <a:t> do</a:t>
            </a:r>
            <a:r>
              <a:rPr lang="en-US" sz="1350" b="0" i="0" dirty="0">
                <a:solidFill>
                  <a:srgbClr val="E9EAE8"/>
                </a:solidFill>
                <a:latin typeface="Arial"/>
              </a:rPr>
              <a:t> genuinely </a:t>
            </a:r>
            <a:r>
              <a:rPr sz="1350" b="0" i="0" dirty="0">
                <a:solidFill>
                  <a:srgbClr val="E9EAE8"/>
                </a:solidFill>
                <a:latin typeface="Arial"/>
              </a:rPr>
              <a:t>impressive offensive work, </a:t>
            </a:r>
            <a:r>
              <a:rPr lang="en-US" sz="1350" b="0" i="0" dirty="0">
                <a:solidFill>
                  <a:srgbClr val="E9EAE8"/>
                </a:solidFill>
                <a:latin typeface="Arial"/>
              </a:rPr>
              <a:t>once they’re aligned, but I’ve similarly </a:t>
            </a:r>
            <a:r>
              <a:rPr sz="1350" b="0" i="0" dirty="0">
                <a:solidFill>
                  <a:srgbClr val="E9EAE8"/>
                </a:solidFill>
                <a:latin typeface="Arial"/>
              </a:rPr>
              <a:t>watched </a:t>
            </a:r>
            <a:r>
              <a:rPr lang="en-US" sz="1350" b="0" i="0" dirty="0">
                <a:solidFill>
                  <a:srgbClr val="E9EAE8"/>
                </a:solidFill>
                <a:latin typeface="Arial"/>
              </a:rPr>
              <a:t>the</a:t>
            </a:r>
            <a:r>
              <a:rPr sz="1350" b="0" i="0" dirty="0">
                <a:solidFill>
                  <a:srgbClr val="E9EAE8"/>
                </a:solidFill>
                <a:latin typeface="Arial"/>
              </a:rPr>
              <a:t> same models confidently make things up. </a:t>
            </a:r>
            <a:r>
              <a:rPr lang="en-US" sz="1350" b="0" i="0" dirty="0">
                <a:solidFill>
                  <a:srgbClr val="E9EAE8"/>
                </a:solidFill>
                <a:latin typeface="Arial"/>
              </a:rPr>
              <a:t>So how can you feel confident in your </a:t>
            </a:r>
            <a:r>
              <a:rPr lang="en-US" sz="1350" dirty="0">
                <a:solidFill>
                  <a:srgbClr val="E9EAE8"/>
                </a:solidFill>
                <a:latin typeface="Arial"/>
              </a:rPr>
              <a:t>agents doing </a:t>
            </a:r>
            <a:r>
              <a:rPr sz="1350" b="0" i="0" dirty="0">
                <a:solidFill>
                  <a:srgbClr val="E9EAE8"/>
                </a:solidFill>
                <a:latin typeface="Arial"/>
              </a:rPr>
              <a:t>serious security work</a:t>
            </a:r>
            <a:r>
              <a:rPr lang="en-US" sz="1350" b="0" i="0" dirty="0">
                <a:solidFill>
                  <a:srgbClr val="E9EAE8"/>
                </a:solidFill>
                <a:latin typeface="Arial"/>
              </a:rPr>
              <a:t>? </a:t>
            </a:r>
            <a:endParaRPr sz="1350" b="0" i="0" dirty="0">
              <a:solidFill>
                <a:srgbClr val="E9EAE8"/>
              </a:solidFill>
              <a:latin typeface="Arial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66928" y="6446520"/>
            <a:ext cx="274320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r>
              <a:rPr sz="900" b="0" i="0">
                <a:solidFill>
                  <a:srgbClr val="5B6067"/>
                </a:solidFill>
                <a:latin typeface="Consolas"/>
              </a:rPr>
              <a:t>MLDL 2026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1338560" y="6446520"/>
            <a:ext cx="54864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r"/>
            <a:r>
              <a:rPr sz="900" b="0" i="0">
                <a:solidFill>
                  <a:srgbClr val="5B6067"/>
                </a:solidFill>
                <a:latin typeface="Consolas"/>
              </a:rPr>
              <a:t>5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022C394C-7E5F-B28F-3747-6A94008276D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33116" y="5285232"/>
            <a:ext cx="4415172" cy="100584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E101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66928" y="1554480"/>
            <a:ext cx="5486400" cy="18288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r>
              <a:rPr sz="9200" b="1" i="0">
                <a:solidFill>
                  <a:srgbClr val="31353B"/>
                </a:solidFill>
                <a:latin typeface="Consolas"/>
              </a:rPr>
              <a:t>02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66928" y="310896"/>
            <a:ext cx="10058400" cy="3657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r>
              <a:rPr sz="1100" b="0" i="0">
                <a:solidFill>
                  <a:srgbClr val="4FE0A0"/>
                </a:solidFill>
                <a:latin typeface="Consolas"/>
              </a:rPr>
              <a:t>◈  </a:t>
            </a:r>
            <a:r>
              <a:rPr sz="1100" b="0" i="0" spc="160">
                <a:solidFill>
                  <a:srgbClr val="9AA0A6"/>
                </a:solidFill>
                <a:latin typeface="Consolas"/>
              </a:rPr>
              <a:t>PART 02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017520"/>
            <a:ext cx="10607040" cy="10972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r>
              <a:rPr sz="4000" b="1" i="0">
                <a:solidFill>
                  <a:srgbClr val="FFFFFF"/>
                </a:solidFill>
                <a:latin typeface="Arial"/>
              </a:rPr>
              <a:t>The question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66928" y="4114800"/>
            <a:ext cx="10058400" cy="260199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>
              <a:lnSpc>
                <a:spcPct val="125000"/>
              </a:lnSpc>
            </a:pPr>
            <a:r>
              <a:rPr sz="1500" b="0" i="0" dirty="0">
                <a:solidFill>
                  <a:srgbClr val="9AA0A6"/>
                </a:solidFill>
                <a:latin typeface="Arial"/>
              </a:rPr>
              <a:t>How do you trust </a:t>
            </a:r>
            <a:r>
              <a:rPr lang="en-US" sz="1500" b="0" i="0" dirty="0">
                <a:solidFill>
                  <a:srgbClr val="9AA0A6"/>
                </a:solidFill>
                <a:latin typeface="Arial"/>
              </a:rPr>
              <a:t>agentic</a:t>
            </a:r>
            <a:r>
              <a:rPr sz="1500" b="0" i="0" dirty="0">
                <a:solidFill>
                  <a:srgbClr val="9AA0A6"/>
                </a:solidFill>
                <a:latin typeface="Arial"/>
              </a:rPr>
              <a:t> outputs</a:t>
            </a:r>
            <a:r>
              <a:rPr lang="en-US" sz="1500" dirty="0">
                <a:solidFill>
                  <a:srgbClr val="9AA0A6"/>
                </a:solidFill>
                <a:latin typeface="Arial"/>
              </a:rPr>
              <a:t> and effectively direct intelligence</a:t>
            </a:r>
            <a:r>
              <a:rPr sz="1500" b="0" i="0" dirty="0">
                <a:solidFill>
                  <a:srgbClr val="9AA0A6"/>
                </a:solidFill>
                <a:latin typeface="Arial"/>
              </a:rPr>
              <a:t>?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E101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66928" y="310896"/>
            <a:ext cx="10058400" cy="3657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r>
              <a:rPr sz="1100" b="0" i="0">
                <a:solidFill>
                  <a:srgbClr val="4FE0A0"/>
                </a:solidFill>
                <a:latin typeface="Consolas"/>
              </a:rPr>
              <a:t>◈  </a:t>
            </a:r>
            <a:r>
              <a:rPr sz="1100" b="0" i="0" spc="160">
                <a:solidFill>
                  <a:srgbClr val="9AA0A6"/>
                </a:solidFill>
                <a:latin typeface="Consolas"/>
              </a:rPr>
              <a:t>THE THESIS · DIRECTIONAL INTELLIGENCE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566928"/>
            <a:ext cx="10789920" cy="9144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r>
              <a:rPr sz="2700" b="1" i="0">
                <a:solidFill>
                  <a:srgbClr val="FFFFFF"/>
                </a:solidFill>
                <a:latin typeface="Arial"/>
              </a:rPr>
              <a:t>Direction matters more than intelligence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66928" y="1371600"/>
            <a:ext cx="10881360" cy="21945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>
              <a:lnSpc>
                <a:spcPct val="120000"/>
              </a:lnSpc>
            </a:pPr>
            <a:r>
              <a:rPr sz="1300" b="0" i="0" dirty="0">
                <a:solidFill>
                  <a:srgbClr val="E9EAE8"/>
                </a:solidFill>
                <a:latin typeface="Arial"/>
              </a:rPr>
              <a:t>The interesting problem is not "can an agent find a bug." It is a systems-engineering question: how do you build a governed system that reliably creates value for an expert researcher?</a:t>
            </a:r>
          </a:p>
        </p:txBody>
      </p:sp>
      <p:sp>
        <p:nvSpPr>
          <p:cNvPr id="5" name="Rectangle 4"/>
          <p:cNvSpPr/>
          <p:nvPr/>
        </p:nvSpPr>
        <p:spPr>
          <a:xfrm>
            <a:off x="566928" y="2267712"/>
            <a:ext cx="45720" cy="384048"/>
          </a:xfrm>
          <a:prstGeom prst="rect">
            <a:avLst/>
          </a:prstGeom>
          <a:solidFill>
            <a:srgbClr val="4FE0A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777240" y="2240280"/>
            <a:ext cx="10607040" cy="6400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r>
              <a:rPr sz="1500" b="0" i="1">
                <a:solidFill>
                  <a:srgbClr val="9AA0A6"/>
                </a:solidFill>
                <a:latin typeface="Arial"/>
              </a:rPr>
              <a:t>The model is fungible. The scaffold is not.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66928" y="2971800"/>
            <a:ext cx="3553968" cy="1600200"/>
          </a:xfrm>
          <a:prstGeom prst="roundRect">
            <a:avLst>
              <a:gd name="adj" fmla="val 4000"/>
            </a:avLst>
          </a:prstGeom>
          <a:solidFill>
            <a:srgbClr val="15181C"/>
          </a:solidFill>
          <a:ln w="12700">
            <a:solidFill>
              <a:srgbClr val="31353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146304" tIns="128016" rIns="146304" rtlCol="0" anchor="ctr"/>
          <a:lstStyle/>
          <a:p>
            <a:pPr algn="ctr"/>
            <a:r>
              <a:rPr sz="950" b="0" i="0" spc="100">
                <a:solidFill>
                  <a:srgbClr val="9AA0A6"/>
                </a:solidFill>
                <a:latin typeface="Consolas"/>
              </a:rPr>
              <a:t>THE MODEL DOES WELL</a:t>
            </a:r>
          </a:p>
          <a:p>
            <a:pPr>
              <a:lnSpc>
                <a:spcPct val="115000"/>
              </a:lnSpc>
              <a:spcBef>
                <a:spcPts val="600"/>
              </a:spcBef>
            </a:pPr>
            <a:r>
              <a:rPr sz="1150" b="0" i="0">
                <a:solidFill>
                  <a:srgbClr val="E9EAE8"/>
                </a:solidFill>
                <a:latin typeface="Arial"/>
              </a:rPr>
              <a:t>Recall at scale. Mechanical state-space search. Drafting. Pattern-matching a corpus. Tireless long campaigns.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4322064" y="2971800"/>
            <a:ext cx="3553968" cy="1600200"/>
          </a:xfrm>
          <a:prstGeom prst="roundRect">
            <a:avLst>
              <a:gd name="adj" fmla="val 4000"/>
            </a:avLst>
          </a:prstGeom>
          <a:solidFill>
            <a:srgbClr val="15181C"/>
          </a:solidFill>
          <a:ln w="12700">
            <a:solidFill>
              <a:srgbClr val="31353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146304" tIns="128016" rIns="146304" rtlCol="0" anchor="ctr"/>
          <a:lstStyle/>
          <a:p>
            <a:pPr algn="ctr"/>
            <a:r>
              <a:rPr sz="950" b="0" i="0" spc="100">
                <a:solidFill>
                  <a:srgbClr val="9AA0A6"/>
                </a:solidFill>
                <a:latin typeface="Consolas"/>
              </a:rPr>
              <a:t>THE OPERATOR DOES WELL</a:t>
            </a:r>
          </a:p>
          <a:p>
            <a:pPr>
              <a:lnSpc>
                <a:spcPct val="115000"/>
              </a:lnSpc>
              <a:spcBef>
                <a:spcPts val="600"/>
              </a:spcBef>
            </a:pPr>
            <a:r>
              <a:rPr sz="1150" b="0" i="0">
                <a:solidFill>
                  <a:srgbClr val="E9EAE8"/>
                </a:solidFill>
                <a:latin typeface="Arial"/>
              </a:rPr>
              <a:t>Goal-setting. Knowing when to switch. Catching silent failures. Taste: telling good from AI-shaped.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8077199" y="2971800"/>
            <a:ext cx="3553968" cy="1600200"/>
          </a:xfrm>
          <a:prstGeom prst="roundRect">
            <a:avLst>
              <a:gd name="adj" fmla="val 4000"/>
            </a:avLst>
          </a:prstGeom>
          <a:solidFill>
            <a:srgbClr val="15181C"/>
          </a:solidFill>
          <a:ln w="12700">
            <a:solidFill>
              <a:srgbClr val="2E8F6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146304" tIns="128016" rIns="146304" rtlCol="0" anchor="ctr"/>
          <a:lstStyle/>
          <a:p>
            <a:pPr algn="ctr"/>
            <a:r>
              <a:rPr sz="950" b="0" i="0" spc="100">
                <a:solidFill>
                  <a:srgbClr val="4FE0A0"/>
                </a:solidFill>
                <a:latin typeface="Consolas"/>
              </a:rPr>
              <a:t>EMERGES FROM THE PAIR</a:t>
            </a:r>
          </a:p>
          <a:p>
            <a:pPr>
              <a:lnSpc>
                <a:spcPct val="115000"/>
              </a:lnSpc>
              <a:spcBef>
                <a:spcPts val="600"/>
              </a:spcBef>
            </a:pPr>
            <a:r>
              <a:rPr sz="1150" b="0" i="0">
                <a:solidFill>
                  <a:srgbClr val="E9EAE8"/>
                </a:solidFill>
                <a:latin typeface="Arial"/>
              </a:rPr>
              <a:t>Audit before build. Adversarial second opinion. Many short trajectories over one long one. Frozen cores, hot-pluggable edges.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66928" y="6446520"/>
            <a:ext cx="274320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r>
              <a:rPr sz="900" b="0" i="0">
                <a:solidFill>
                  <a:srgbClr val="5B6067"/>
                </a:solidFill>
                <a:latin typeface="Consolas"/>
              </a:rPr>
              <a:t>MLDL 2026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1338560" y="6446520"/>
            <a:ext cx="54864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r"/>
            <a:r>
              <a:rPr sz="900" b="0" i="0">
                <a:solidFill>
                  <a:srgbClr val="5B6067"/>
                </a:solidFill>
                <a:latin typeface="Consolas"/>
              </a:rPr>
              <a:t>7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E101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workflow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E101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or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116</TotalTime>
  <Words>865</Words>
  <Application>Microsoft Macintosh PowerPoint</Application>
  <PresentationFormat>Widescreen</PresentationFormat>
  <Paragraphs>78</Paragraphs>
  <Slides>17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2" baseType="lpstr">
      <vt:lpstr>Aptos</vt:lpstr>
      <vt:lpstr>Arial</vt:lpstr>
      <vt:lpstr>Calibri</vt:lpstr>
      <vt:lpstr>Consolas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Jackson Stephens</cp:lastModifiedBy>
  <cp:revision>85</cp:revision>
  <dcterms:created xsi:type="dcterms:W3CDTF">2013-01-27T09:14:16Z</dcterms:created>
  <dcterms:modified xsi:type="dcterms:W3CDTF">2026-07-17T05:47:59Z</dcterms:modified>
  <cp:category/>
</cp:coreProperties>
</file>