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75" r:id="rId9"/>
    <p:sldId id="264" r:id="rId10"/>
    <p:sldId id="266" r:id="rId11"/>
    <p:sldId id="274" r:id="rId12"/>
    <p:sldId id="267" r:id="rId13"/>
    <p:sldId id="268" r:id="rId14"/>
    <p:sldId id="269" r:id="rId15"/>
    <p:sldId id="270" r:id="rId16"/>
    <p:sldId id="271" r:id="rId17"/>
    <p:sldId id="259" r:id="rId18"/>
    <p:sldId id="272" r:id="rId19"/>
    <p:sldId id="273" r:id="rId20"/>
  </p:sldIdLst>
  <p:sldSz cx="12192000" cy="6858000"/>
  <p:notesSz cx="6858000" cy="9144000"/>
  <p:defaultTextStyle>
    <a:defPPr>
      <a:defRPr lang="en-B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6281"/>
  </p:normalViewPr>
  <p:slideViewPr>
    <p:cSldViewPr snapToGrid="0">
      <p:cViewPr varScale="1">
        <p:scale>
          <a:sx n="121" d="100"/>
          <a:sy n="121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37783-CD3E-1A48-8218-8796C5B38CAE}" type="datetimeFigureOut">
              <a:rPr lang="en-BD" smtClean="0"/>
              <a:t>24/7/25</a:t>
            </a:fld>
            <a:endParaRPr lang="en-B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34E35-35A3-8A43-9693-E863FAB94811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306563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D" dirty="0"/>
              <a:t>Random numbers are considered as the backbone of many security solutions in diverse domains, </a:t>
            </a:r>
            <a:br>
              <a:rPr lang="en-BD" dirty="0"/>
            </a:br>
            <a:r>
              <a:rPr lang="en-BD" dirty="0"/>
              <a:t>They are widely use to ensure the security of the cyber system.</a:t>
            </a:r>
            <a:br>
              <a:rPr lang="en-BD" dirty="0"/>
            </a:br>
            <a:r>
              <a:rPr lang="en-BD" dirty="0"/>
              <a:t>For example,</a:t>
            </a:r>
            <a:br>
              <a:rPr lang="en-BD" dirty="0"/>
            </a:br>
            <a:r>
              <a:rPr lang="en-BD" dirty="0"/>
              <a:t>They are used to generate secure keys for encrypt messages, </a:t>
            </a:r>
            <a:br>
              <a:rPr lang="en-BD" dirty="0"/>
            </a:br>
            <a:r>
              <a:rPr lang="en-BD" dirty="0"/>
              <a:t>it also used for authentication (OTP) – 6 digit code you get when logging into a secure app.That number must be different every time and unpredictable.</a:t>
            </a:r>
            <a:br>
              <a:rPr lang="en-BD" dirty="0"/>
            </a:br>
            <a:br>
              <a:rPr lang="en-BD" dirty="0"/>
            </a:br>
            <a:r>
              <a:rPr lang="en-GB" dirty="0"/>
              <a:t>Imagine a factory full of smart machines. These machines are connected through the internet and sometimes they get attacked by cybercriminals.</a:t>
            </a:r>
            <a:br>
              <a:rPr lang="en-GB" dirty="0"/>
            </a:br>
            <a:r>
              <a:rPr lang="en-GB" dirty="0"/>
              <a:t>So researcher used random numbers to build a randomize deep learning model , these models can easily spot the </a:t>
            </a:r>
            <a:r>
              <a:rPr lang="en-GB" dirty="0" err="1"/>
              <a:t>suspiciaous</a:t>
            </a:r>
            <a:r>
              <a:rPr lang="en-GB" dirty="0"/>
              <a:t> or unusual </a:t>
            </a:r>
            <a:r>
              <a:rPr lang="en-GB" dirty="0" err="1"/>
              <a:t>behavior</a:t>
            </a:r>
            <a:r>
              <a:rPr lang="en-GB" dirty="0"/>
              <a:t> like cyber attacks.</a:t>
            </a:r>
            <a:br>
              <a:rPr lang="en-GB" dirty="0"/>
            </a:br>
            <a:r>
              <a:rPr lang="en-GB" dirty="0"/>
              <a:t>In hardware (like the chip inside your phone), </a:t>
            </a:r>
            <a:r>
              <a:rPr lang="en-GB" b="1" dirty="0"/>
              <a:t>random numbers are embedded</a:t>
            </a:r>
            <a:r>
              <a:rPr lang="en-GB" dirty="0"/>
              <a:t> to protect it from being copied or hacked.</a:t>
            </a:r>
            <a:br>
              <a:rPr lang="en-GB" dirty="0"/>
            </a:br>
            <a:r>
              <a:rPr lang="en-GB" b="1" dirty="0"/>
              <a:t>Moving Target </a:t>
            </a:r>
            <a:r>
              <a:rPr lang="en-GB" b="1" dirty="0" err="1"/>
              <a:t>Defense</a:t>
            </a:r>
            <a:r>
              <a:rPr lang="en-GB" b="1" dirty="0"/>
              <a:t> (MTD)</a:t>
            </a:r>
            <a:r>
              <a:rPr lang="en-GB" dirty="0"/>
              <a:t> is a security strategy that </a:t>
            </a:r>
            <a:r>
              <a:rPr lang="en-GB" b="1" dirty="0"/>
              <a:t>keeps changing the system’s internal settings</a:t>
            </a:r>
            <a:r>
              <a:rPr lang="en-GB" dirty="0"/>
              <a:t> (like memory addresses, communication routes, or code structure) to make it </a:t>
            </a:r>
            <a:r>
              <a:rPr lang="en-GB" b="1" dirty="0"/>
              <a:t>harder for attackers to strike</a:t>
            </a:r>
            <a:r>
              <a:rPr lang="en-GB" dirty="0"/>
              <a:t>.</a:t>
            </a:r>
            <a:br>
              <a:rPr lang="en-GB" dirty="0"/>
            </a:br>
            <a:br>
              <a:rPr lang="en-BD" dirty="0"/>
            </a:br>
            <a:endParaRPr lang="en-B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34E35-35A3-8A43-9693-E863FAB94811}" type="slidenum">
              <a:rPr lang="en-BD" smtClean="0"/>
              <a:t>3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298848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34E35-35A3-8A43-9693-E863FAB94811}" type="slidenum">
              <a:rPr lang="en-BD" smtClean="0"/>
              <a:t>16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285456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DBC8-A343-E1BB-D2CC-4C51D497E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F4A305-C487-DF11-5AB8-443EB262C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C6EC4-7D42-DFB7-55B8-31AA690D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1C73-DB5E-6E47-91BA-55D08D663B60}" type="datetime1">
              <a:rPr lang="en-US" smtClean="0"/>
              <a:t>7/24/25</a:t>
            </a:fld>
            <a:endParaRPr lang="e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E29E-7855-8E27-DF8A-0A5692226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10CF7-CFA6-F5C9-0681-E0C5B574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396282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99479-550A-8741-0A6C-5C5FCFCDF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C64BC-9C0D-C154-72A2-41E36EB4B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9063F-153D-3EF8-A653-CDEC8CCA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8D2C-BD03-694D-99D7-0553BA9B819B}" type="datetime1">
              <a:rPr lang="en-US" smtClean="0"/>
              <a:t>7/24/25</a:t>
            </a:fld>
            <a:endParaRPr lang="e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26368-1B78-2139-B828-8CF7E119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53176-4EC8-4BDB-42D1-E17CD83F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96423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3460F7-32AF-DF68-8CDD-B890095C4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3FA168-FE18-DD3C-7A20-169FE35A0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56E91-A107-E90D-95DF-7A19D738B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C4D0-ADF1-6846-AD88-9094D3B2AF1C}" type="datetime1">
              <a:rPr lang="en-US" smtClean="0"/>
              <a:t>7/24/25</a:t>
            </a:fld>
            <a:endParaRPr lang="e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54B4-1A42-0D43-D561-24D003D5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FC5B0-F732-E75D-E9A0-0DFB21BB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10750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E622B-4DB3-5E46-A882-D2483172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CD220-9ED4-D681-F27A-F4E413805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C0010-DB32-1AAB-CD86-23008398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F9B-2590-F54D-9608-C15913510ED2}" type="datetime1">
              <a:rPr lang="en-US" smtClean="0"/>
              <a:t>7/24/25</a:t>
            </a:fld>
            <a:endParaRPr lang="e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7FA31-C885-7503-CC97-E0E98EB4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5BC60-01EA-6C9B-D35F-72063E5F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266594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55C0-C0C3-0138-616C-881D1B08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C696A-9CA5-E9F8-6824-0D7067D1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29A4F-6A10-D196-B470-21E7E29D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5C5BD-BDB4-B34C-AD95-AA946731AE5B}" type="datetime1">
              <a:rPr lang="en-US" smtClean="0"/>
              <a:t>7/24/25</a:t>
            </a:fld>
            <a:endParaRPr lang="e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5E5CF-E8E7-1075-20C7-F38DD977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7ACF8-643E-351A-8F50-5FED513F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137971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ADB4-C718-93E2-D5F9-479F0086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45D83-9425-8AF4-6830-CE253972F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2C163-B41F-FF52-AE46-17DB65196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0589F-4B6B-AAAE-A1F2-FD1F5A01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7EE4-2E3C-CE4F-84AF-03A16EFFD416}" type="datetime1">
              <a:rPr lang="en-US" smtClean="0"/>
              <a:t>7/24/25</a:t>
            </a:fld>
            <a:endParaRPr lang="en-B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3A418-C869-C657-8E97-BD904433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B4B2C-58AD-A5FD-53BF-FB19133B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136056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F38AA-B36A-ECCA-4BA0-BB10EA02A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FE370-C837-DA39-9DB3-FE258B1EE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82C2E-40D6-5F58-0EDA-4799247F5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3E87B-3500-DD5E-A8B0-476CD9F50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22EDB-0B88-8434-F670-13ADFBC5D8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E0DF8-18BF-4EFA-3A16-4BFEC539E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E4BD-D56D-764D-954E-D2090EE38DB6}" type="datetime1">
              <a:rPr lang="en-US" smtClean="0"/>
              <a:t>7/24/25</a:t>
            </a:fld>
            <a:endParaRPr lang="en-B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56A24-1479-DED7-BC6D-C55B920A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F63591-30CC-0856-AFB7-B562CF4C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304542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2AD09-D742-EDB4-5591-C03AE97A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65D02-D0C4-5D99-CAD1-E8BE76FE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941A-C030-2D4A-AB93-3A35A575F71D}" type="datetime1">
              <a:rPr lang="en-US" smtClean="0"/>
              <a:t>7/24/25</a:t>
            </a:fld>
            <a:endParaRPr lang="en-B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5CE3E-AB33-D25E-C4A3-EE34BA23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206AB-220E-E48E-454F-727217BA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126568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C0B4C-E522-7DBC-5757-70C8FFE3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4020-EBDB-4743-9BC0-6CA0E833CEEC}" type="datetime1">
              <a:rPr lang="en-US" smtClean="0"/>
              <a:t>7/24/25</a:t>
            </a:fld>
            <a:endParaRPr lang="en-B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B7ECE-2494-9BC5-C33F-C6302573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990FA-607B-2358-5E18-29F4DC42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234981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827A-ACE3-4A4D-0082-3CD046CA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C8706-B80B-8792-E38C-EECF9867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3B70A-7200-01F6-5A7F-0DB0293A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43FEF-7C3D-71AE-75A8-1A6A8B1E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0D41-DB07-D245-A2E7-6324B4C74D9F}" type="datetime1">
              <a:rPr lang="en-US" smtClean="0"/>
              <a:t>7/24/25</a:t>
            </a:fld>
            <a:endParaRPr lang="en-B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4BBB1-8B2F-DB15-D49E-756E811B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D999B-72FC-8159-EE92-58105A66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276531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F5A7-9BC1-18E3-EF2E-1C071F4D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012679-B8BD-29D3-21E7-0723A4047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90A0B-CA41-A5FE-D1F5-C4ADF4F61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4233D-2511-7A51-3E57-A3E979E2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37F2-E6ED-C04A-8221-385C6F61A924}" type="datetime1">
              <a:rPr lang="en-US" smtClean="0"/>
              <a:t>7/24/25</a:t>
            </a:fld>
            <a:endParaRPr lang="en-B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4FC20-98EB-F7F4-82A0-4F3677893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CEFF4-356C-12B9-87C7-83ADDFDB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318249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8821E-0529-1D17-2A2A-605C853C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1A532-C783-05F3-87D8-346BEA478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89D9-5F50-8995-BC08-4DF1F7772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27C2B-0757-2044-B13F-CABFA34AA902}" type="datetime1">
              <a:rPr lang="en-US" smtClean="0"/>
              <a:t>7/24/25</a:t>
            </a:fld>
            <a:endParaRPr lang="e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C8591-0D37-AD6F-CEE7-65AA17935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B8096-C896-695A-FA08-B1158F6FD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6C34-E508-F54E-A953-7641E41AF48F}" type="slidenum">
              <a:rPr lang="en-BD" smtClean="0"/>
              <a:t>‹#›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204832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271427773_Toward_Effectiveness_and_Agility_of_Network_Security_Situational_Awareness_Using_Moving_Target_Defense_MTD/figures?lo=1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hyperlink" Target="https://labs.dese.iisc.ac.in/embeddedlab/wp-content/uploads/sites/24/2023/06/16.png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g.watch/updates/nvidia-ai-chip-release-could-be-postponed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en.idei.club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codecademy.com/article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ddit.com/r/diyelectronics/comments/vpcutp/radioactive_random_number_generator_what_do_you/?rdt=37925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hyperlink" Target="https://www.nature.com/articles/s41467-024-49149-5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://www.vaxman.de/projects/rng/rng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@securechainai/a-beginners-guide-and-resources-for-ai-development-9b8c1766af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BD3655-8135-C37E-0728-FBF11FDCF64E}"/>
              </a:ext>
            </a:extLst>
          </p:cNvPr>
          <p:cNvSpPr txBox="1">
            <a:spLocks/>
          </p:cNvSpPr>
          <p:nvPr/>
        </p:nvSpPr>
        <p:spPr>
          <a:xfrm>
            <a:off x="136584" y="1540314"/>
            <a:ext cx="11918829" cy="16509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TRIM: AI Guided Random Number Generation for Resource-Constrained IoT Systems</a:t>
            </a:r>
            <a:endParaRPr lang="en-BD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9DC184C-D600-0E02-9EF1-14EACE93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874" y="190847"/>
            <a:ext cx="3309475" cy="105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AA21C1-5CCD-83A7-3AC9-8A19E67948AB}"/>
              </a:ext>
            </a:extLst>
          </p:cNvPr>
          <p:cNvSpPr txBox="1"/>
          <p:nvPr/>
        </p:nvSpPr>
        <p:spPr>
          <a:xfrm>
            <a:off x="4226777" y="3657700"/>
            <a:ext cx="4142544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Presented by</a:t>
            </a:r>
            <a:br>
              <a:rPr lang="en-GB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Tasneem Farhana </a:t>
            </a:r>
            <a:r>
              <a:rPr lang="en-GB" sz="3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Suha</a:t>
            </a:r>
            <a:endParaRPr lang="en-GB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Ph.D. Student</a:t>
            </a:r>
            <a:endParaRPr lang="en-GB" sz="2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Maine</a:t>
            </a:r>
            <a:endParaRPr lang="en-GB" sz="2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BD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A2465E-5695-4273-1360-F22D36AC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265122" cy="138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9C0F99-A2F0-46C8-C70A-372D3A261779}"/>
              </a:ext>
            </a:extLst>
          </p:cNvPr>
          <p:cNvCxnSpPr/>
          <p:nvPr/>
        </p:nvCxnSpPr>
        <p:spPr>
          <a:xfrm>
            <a:off x="0" y="1858722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1CB98B-33E1-0D9C-7320-F7C2B3F6571C}"/>
              </a:ext>
            </a:extLst>
          </p:cNvPr>
          <p:cNvCxnSpPr/>
          <p:nvPr/>
        </p:nvCxnSpPr>
        <p:spPr>
          <a:xfrm>
            <a:off x="-1" y="3504642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C251CC6-D206-36E7-7DD1-20827A23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72A5-5842-1448-8404-7A8D7F45455D}" type="datetime1">
              <a:rPr lang="en-US" smtClean="0"/>
              <a:t>7/24/25</a:t>
            </a:fld>
            <a:endParaRPr lang="en-BD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D5FED2D-7506-8744-9641-2A3D3E4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1</a:t>
            </a:fld>
            <a:endParaRPr lang="en-B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F67D1-5417-4C98-F791-CC068D430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851" y="7531"/>
            <a:ext cx="1384293" cy="15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1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4982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28" y="-24549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-2928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139411" y="736010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437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25437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10</a:t>
            </a:fld>
            <a:endParaRPr lang="en-B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CF2AD-5E83-2B62-C7B7-2E52CBDC465C}"/>
              </a:ext>
            </a:extLst>
          </p:cNvPr>
          <p:cNvSpPr txBox="1"/>
          <p:nvPr/>
        </p:nvSpPr>
        <p:spPr>
          <a:xfrm>
            <a:off x="0" y="712154"/>
            <a:ext cx="528413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b="1" dirty="0"/>
              <a:t>AI Model: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BD" dirty="0"/>
              <a:t>Using a GMM model to mimic the TRNG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Expectation–Maximization (EM)</a:t>
            </a:r>
            <a:r>
              <a:rPr lang="en-GB" dirty="0"/>
              <a:t> refines </a:t>
            </a:r>
          </a:p>
          <a:p>
            <a:pPr lvl="1"/>
            <a:r>
              <a:rPr lang="en-GB" dirty="0"/>
              <a:t>     weights/means/covariances</a:t>
            </a:r>
          </a:p>
          <a:p>
            <a:pPr lvl="2"/>
            <a:r>
              <a:rPr lang="en-GB" dirty="0"/>
              <a:t>→ Pick a component by its weight </a:t>
            </a:r>
          </a:p>
          <a:p>
            <a:pPr lvl="2"/>
            <a:r>
              <a:rPr lang="en-GB" dirty="0"/>
              <a:t>→ draw a value from its Gaussian </a:t>
            </a:r>
          </a:p>
          <a:p>
            <a:pPr lvl="2"/>
            <a:r>
              <a:rPr lang="en-GB" dirty="0"/>
              <a:t>→ </a:t>
            </a:r>
            <a:r>
              <a:rPr lang="en-GB" b="1" dirty="0"/>
              <a:t>quantize to 0/1 bits</a:t>
            </a:r>
            <a:r>
              <a:rPr lang="en-GB" dirty="0"/>
              <a:t> </a:t>
            </a:r>
            <a:r>
              <a:rPr lang="en-BD" dirty="0"/>
              <a:t>Sample generation</a:t>
            </a:r>
          </a:p>
          <a:p>
            <a:r>
              <a:rPr lang="en-GB" b="1" dirty="0"/>
              <a:t>Efficiency Tweaks: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Pre-allocated arrays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Box–Muller sampling for diagonal covariances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tuned covariance types for </a:t>
            </a:r>
            <a:r>
              <a:rPr lang="en-GB" b="1" dirty="0"/>
              <a:t>edge-device speed</a:t>
            </a:r>
            <a:endParaRPr lang="en-BD" dirty="0"/>
          </a:p>
          <a:p>
            <a:endParaRPr lang="en-BD" dirty="0"/>
          </a:p>
          <a:p>
            <a:pPr lvl="1"/>
            <a:endParaRPr lang="en-B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F921C-106E-B828-E7D7-2FB8CA011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24" t="62279" r="1929" b="4896"/>
          <a:stretch/>
        </p:blipFill>
        <p:spPr>
          <a:xfrm>
            <a:off x="5352905" y="1299970"/>
            <a:ext cx="6358247" cy="2334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0983AA-EF17-9157-79C7-4948EB52A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69" y="3830221"/>
            <a:ext cx="11756721" cy="259686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91DD743-84D4-ED08-7B75-30877B97C4FB}"/>
              </a:ext>
            </a:extLst>
          </p:cNvPr>
          <p:cNvSpPr/>
          <p:nvPr/>
        </p:nvSpPr>
        <p:spPr>
          <a:xfrm>
            <a:off x="9667111" y="3857092"/>
            <a:ext cx="2362879" cy="205367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87C359-0452-77B4-D7B9-61D31DFBDDF4}"/>
              </a:ext>
            </a:extLst>
          </p:cNvPr>
          <p:cNvSpPr/>
          <p:nvPr/>
        </p:nvSpPr>
        <p:spPr>
          <a:xfrm>
            <a:off x="9542190" y="794777"/>
            <a:ext cx="2044041" cy="3211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D" dirty="0">
                <a:solidFill>
                  <a:schemeClr val="tx1"/>
                </a:solidFill>
              </a:rPr>
              <a:t>Generated Dataset</a:t>
            </a:r>
            <a:r>
              <a:rPr lang="en-BD" dirty="0"/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5BB3FE-029A-1D4E-4C6A-C8F9A7A89BF9}"/>
              </a:ext>
            </a:extLst>
          </p:cNvPr>
          <p:cNvCxnSpPr>
            <a:cxnSpLocks/>
          </p:cNvCxnSpPr>
          <p:nvPr/>
        </p:nvCxnSpPr>
        <p:spPr>
          <a:xfrm>
            <a:off x="9743090" y="1062647"/>
            <a:ext cx="0" cy="503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919AF1C-F182-FAAF-D9B8-69F85CA8EE3F}"/>
              </a:ext>
            </a:extLst>
          </p:cNvPr>
          <p:cNvCxnSpPr/>
          <p:nvPr/>
        </p:nvCxnSpPr>
        <p:spPr>
          <a:xfrm rot="10800000">
            <a:off x="8177049" y="902081"/>
            <a:ext cx="1240221" cy="663687"/>
          </a:xfrm>
          <a:prstGeom prst="bentConnector3">
            <a:avLst>
              <a:gd name="adj1" fmla="val 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12294E1-1483-8D3B-43C8-C4E055547EBE}"/>
              </a:ext>
            </a:extLst>
          </p:cNvPr>
          <p:cNvSpPr/>
          <p:nvPr/>
        </p:nvSpPr>
        <p:spPr>
          <a:xfrm>
            <a:off x="6106854" y="762104"/>
            <a:ext cx="2044041" cy="3211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D" dirty="0">
                <a:solidFill>
                  <a:schemeClr val="tx1"/>
                </a:solidFill>
              </a:rPr>
              <a:t>Trained Model</a:t>
            </a:r>
          </a:p>
        </p:txBody>
      </p:sp>
    </p:spTree>
    <p:extLst>
      <p:ext uri="{BB962C8B-B14F-4D97-AF65-F5344CB8AC3E}">
        <p14:creationId xmlns:p14="http://schemas.microsoft.com/office/powerpoint/2010/main" val="95749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4" y="-340093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036" y="0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-250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129199" y="720429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916" y="6412906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884" y="6321461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11</a:t>
            </a:fld>
            <a:endParaRPr lang="en-B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506B5-CD12-D526-A163-D2D662033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" t="51567" r="49325" b="3185"/>
          <a:stretch/>
        </p:blipFill>
        <p:spPr>
          <a:xfrm>
            <a:off x="4814732" y="1090311"/>
            <a:ext cx="6653040" cy="306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FF1A2C-EB08-E58F-9E6A-0447215BBC3F}"/>
              </a:ext>
            </a:extLst>
          </p:cNvPr>
          <p:cNvSpPr/>
          <p:nvPr/>
        </p:nvSpPr>
        <p:spPr>
          <a:xfrm rot="16200000">
            <a:off x="10881497" y="2285157"/>
            <a:ext cx="2044041" cy="3211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D" dirty="0">
                <a:solidFill>
                  <a:schemeClr val="tx1"/>
                </a:solidFill>
              </a:rPr>
              <a:t>Trained Model             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4C2856DE-DD95-5EBC-257B-4BC72B5E25BA}"/>
              </a:ext>
            </a:extLst>
          </p:cNvPr>
          <p:cNvCxnSpPr>
            <a:cxnSpLocks/>
            <a:stCxn id="12" idx="0"/>
          </p:cNvCxnSpPr>
          <p:nvPr/>
        </p:nvCxnSpPr>
        <p:spPr>
          <a:xfrm rot="10800000">
            <a:off x="11151467" y="1619487"/>
            <a:ext cx="591484" cy="826237"/>
          </a:xfrm>
          <a:prstGeom prst="bentConnector4">
            <a:avLst>
              <a:gd name="adj1" fmla="val 38649"/>
              <a:gd name="adj2" fmla="val 10169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F647144-F74D-FE9E-6EA3-5FC2EF4DF73A}"/>
              </a:ext>
            </a:extLst>
          </p:cNvPr>
          <p:cNvSpPr txBox="1"/>
          <p:nvPr/>
        </p:nvSpPr>
        <p:spPr>
          <a:xfrm>
            <a:off x="29864" y="702290"/>
            <a:ext cx="956973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b="1" dirty="0"/>
              <a:t>Set Output Specs</a:t>
            </a:r>
            <a:r>
              <a:rPr lang="en-GB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Decide bitstream length (e.g., 1 Mb)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chunk size (e.g., 1024 bits)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minimum P‑value threshold (e.g., 0.01)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Wingdings" pitchFamily="2" charset="2"/>
              <a:buChar char="v"/>
            </a:pPr>
            <a:r>
              <a:rPr lang="en-GB" b="1" dirty="0"/>
              <a:t>Sample from GMM</a:t>
            </a:r>
            <a:endParaRPr lang="en-GB" dirty="0"/>
          </a:p>
          <a:p>
            <a:r>
              <a:rPr lang="en-GB" b="1" dirty="0"/>
              <a:t>Convert to Bits</a:t>
            </a:r>
            <a:r>
              <a:rPr lang="en-GB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Apply the model’s thresholding </a:t>
            </a:r>
          </a:p>
          <a:p>
            <a:pPr lvl="1"/>
            <a:r>
              <a:rPr lang="en-GB" dirty="0"/>
              <a:t>      rule to map sampled values → {0,1}</a:t>
            </a:r>
          </a:p>
          <a:p>
            <a:pPr lvl="1"/>
            <a:r>
              <a:rPr lang="en-GB" dirty="0"/>
              <a:t>	→ Direct Random Numbers</a:t>
            </a:r>
          </a:p>
          <a:p>
            <a:r>
              <a:rPr lang="en-GB" b="1" dirty="0"/>
              <a:t>Crafted Random Numbers: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Slice the stream into fixed-size chunks </a:t>
            </a:r>
          </a:p>
          <a:p>
            <a:pPr lvl="1"/>
            <a:r>
              <a:rPr lang="en-GB" dirty="0"/>
              <a:t>	→ </a:t>
            </a:r>
            <a:r>
              <a:rPr lang="en-BD" dirty="0"/>
              <a:t>Small random numbers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Append to the final result until you reach the target length</a:t>
            </a:r>
          </a:p>
          <a:p>
            <a:pPr lvl="1"/>
            <a:r>
              <a:rPr lang="en-GB" dirty="0"/>
              <a:t>	→ </a:t>
            </a:r>
            <a:r>
              <a:rPr lang="en-BD" dirty="0"/>
              <a:t>Large random numbers</a:t>
            </a:r>
            <a:endParaRPr lang="en-GB" dirty="0"/>
          </a:p>
          <a:p>
            <a:pPr marL="285750" indent="-285750">
              <a:buFont typeface="Wingdings" pitchFamily="2" charset="2"/>
              <a:buChar char="v"/>
            </a:pPr>
            <a:r>
              <a:rPr lang="en-GB" b="1" dirty="0"/>
              <a:t>Post-Check:</a:t>
            </a:r>
            <a:r>
              <a:rPr lang="en-GB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Run randomness tests (NIST/FIPS) on the output to ensure quality hasn’t drifted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b="1" dirty="0"/>
              <a:t>Deliver &amp; Store:</a:t>
            </a:r>
            <a:r>
              <a:rPr lang="en-GB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Save bitstreams in the required format (binary/hex) for downstream crypto or masking tasks</a:t>
            </a:r>
          </a:p>
        </p:txBody>
      </p:sp>
    </p:spTree>
    <p:extLst>
      <p:ext uri="{BB962C8B-B14F-4D97-AF65-F5344CB8AC3E}">
        <p14:creationId xmlns:p14="http://schemas.microsoft.com/office/powerpoint/2010/main" val="409256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6" y="-314991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69" y="-3019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-1772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128557" y="759450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6" y="6380016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242" y="6380017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12</a:t>
            </a:fld>
            <a:endParaRPr lang="en-BD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44D8B7-AA07-8F24-A146-FE546BFA1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2085"/>
            <a:ext cx="8776138" cy="529235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GB" sz="1800" dirty="0"/>
              <a:t>Hardware Platforms </a:t>
            </a:r>
          </a:p>
          <a:p>
            <a:pPr lvl="1"/>
            <a:r>
              <a:rPr lang="en-GB" sz="1800" dirty="0"/>
              <a:t>Intel i9 workstation (training &amp; bulk tests) </a:t>
            </a:r>
          </a:p>
          <a:p>
            <a:pPr lvl="1"/>
            <a:r>
              <a:rPr lang="en-GB" sz="1800" dirty="0"/>
              <a:t>Edge devices (Raspberry Pi 4, Jetson Nano/Orin/Xavier)  </a:t>
            </a:r>
            <a:br>
              <a:rPr lang="en-GB" sz="1800" dirty="0"/>
            </a:br>
            <a:r>
              <a:rPr lang="en-GB" sz="1800" dirty="0"/>
              <a:t>→ verify portability, throughput, and energy/bit</a:t>
            </a:r>
            <a:endParaRPr lang="en-BD" sz="1800" dirty="0"/>
          </a:p>
          <a:p>
            <a:pPr>
              <a:buFont typeface="Wingdings" pitchFamily="2" charset="2"/>
              <a:buChar char="v"/>
            </a:pPr>
            <a:r>
              <a:rPr lang="en-BD" sz="1800" dirty="0"/>
              <a:t>Goodness of the true random numbers are tested by two test suits</a:t>
            </a:r>
          </a:p>
          <a:p>
            <a:pPr lvl="1"/>
            <a:r>
              <a:rPr lang="en-BD" sz="1800" dirty="0"/>
              <a:t>NIST SP 800-22 statistical testsuite</a:t>
            </a:r>
          </a:p>
          <a:p>
            <a:pPr lvl="1"/>
            <a:r>
              <a:rPr lang="en-BD" sz="1800" dirty="0"/>
              <a:t>FIPS-140-1 testsuite</a:t>
            </a:r>
            <a:endParaRPr lang="en-BD" sz="1800" b="1" dirty="0"/>
          </a:p>
          <a:p>
            <a:pPr>
              <a:buFont typeface="Wingdings" pitchFamily="2" charset="2"/>
              <a:buChar char="v"/>
            </a:pPr>
            <a:r>
              <a:rPr lang="en-GB" sz="1800" dirty="0"/>
              <a:t>T</a:t>
            </a:r>
            <a:r>
              <a:rPr lang="en-GB" sz="1800" b="0" i="0" dirty="0">
                <a:effectLst/>
              </a:rPr>
              <a:t>wo distinct noise sources has been used</a:t>
            </a:r>
          </a:p>
          <a:p>
            <a:pPr lvl="1"/>
            <a:r>
              <a:rPr lang="en-GB" sz="1800" dirty="0"/>
              <a:t>I</a:t>
            </a:r>
            <a:r>
              <a:rPr lang="en-GB" sz="1800" b="0" i="0" dirty="0">
                <a:effectLst/>
              </a:rPr>
              <a:t>rrational number </a:t>
            </a:r>
            <a:r>
              <a:rPr lang="el-GR" sz="1800" b="0" i="0" dirty="0">
                <a:effectLst/>
              </a:rPr>
              <a:t>π </a:t>
            </a:r>
            <a:r>
              <a:rPr lang="en-GB" sz="1800" b="0" i="0" dirty="0">
                <a:effectLst/>
              </a:rPr>
              <a:t>in binary format</a:t>
            </a:r>
          </a:p>
          <a:p>
            <a:pPr lvl="1"/>
            <a:r>
              <a:rPr lang="en-GB" sz="1800" dirty="0"/>
              <a:t>N</a:t>
            </a:r>
            <a:r>
              <a:rPr lang="en-GB" sz="1800" b="0" i="0" dirty="0">
                <a:effectLst/>
              </a:rPr>
              <a:t>atural noise source generated from isolated urban noise</a:t>
            </a:r>
          </a:p>
          <a:p>
            <a:pPr lvl="2"/>
            <a:r>
              <a:rPr lang="en-GB" sz="1800" b="0" i="0" dirty="0">
                <a:effectLst/>
              </a:rPr>
              <a:t>The audio dataset has two folders containing 393 .wav files </a:t>
            </a:r>
          </a:p>
          <a:p>
            <a:pPr lvl="2"/>
            <a:r>
              <a:rPr lang="en-GB" sz="1800" b="0" i="0" dirty="0">
                <a:effectLst/>
              </a:rPr>
              <a:t>event: 231 files, background: 162 files</a:t>
            </a:r>
            <a:endParaRPr lang="en-BD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9336C4-A5C5-D4E5-A64E-74C6C68E7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598" y="3196764"/>
            <a:ext cx="4491166" cy="252183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099337-1E6A-1C6F-8419-3C43B049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848" y="1163886"/>
            <a:ext cx="4770666" cy="15833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A82C81-D52B-4289-6758-6943DB970DC3}"/>
              </a:ext>
            </a:extLst>
          </p:cNvPr>
          <p:cNvSpPr txBox="1"/>
          <p:nvPr/>
        </p:nvSpPr>
        <p:spPr>
          <a:xfrm>
            <a:off x="42176" y="4615123"/>
            <a:ext cx="672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dirty="0"/>
              <a:t>Bitstream Targets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Multiple output sizes (e.g., 1,250 bits → 1 Mb → up to 1B bits)</a:t>
            </a:r>
          </a:p>
        </p:txBody>
      </p:sp>
    </p:spTree>
    <p:extLst>
      <p:ext uri="{BB962C8B-B14F-4D97-AF65-F5344CB8AC3E}">
        <p14:creationId xmlns:p14="http://schemas.microsoft.com/office/powerpoint/2010/main" val="3016175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5" y="-38613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11" y="132907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138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95105" y="970542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13</a:t>
            </a:fld>
            <a:endParaRPr lang="en-B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139B4-CD18-402B-75EA-141B8A7C95DF}"/>
              </a:ext>
            </a:extLst>
          </p:cNvPr>
          <p:cNvSpPr txBox="1"/>
          <p:nvPr/>
        </p:nvSpPr>
        <p:spPr>
          <a:xfrm>
            <a:off x="162010" y="947405"/>
            <a:ext cx="7887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D" sz="1800" b="1" dirty="0"/>
              <a:t>Direct TRNG from TRIM model:</a:t>
            </a:r>
            <a:endParaRPr lang="en-B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D" dirty="0"/>
              <a:t>Chunk size for direct TRIM model are </a:t>
            </a:r>
            <a:r>
              <a:rPr lang="en-BD" b="0" i="0" dirty="0">
                <a:effectLst/>
              </a:rPr>
              <a:t>1250, 10000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</a:rPr>
              <a:t>Then these 2 datasets are used to train 2 different TRIM models</a:t>
            </a:r>
          </a:p>
          <a:p>
            <a:endParaRPr lang="en-B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CE432-7D37-E9FE-402B-83E8A0D9519B}"/>
              </a:ext>
            </a:extLst>
          </p:cNvPr>
          <p:cNvSpPr txBox="1"/>
          <p:nvPr/>
        </p:nvSpPr>
        <p:spPr>
          <a:xfrm>
            <a:off x="-219582" y="6356350"/>
            <a:ext cx="132049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NIST SP 800-22 metrics for TRIM models (trained on </a:t>
            </a:r>
            <a:r>
              <a:rPr lang="el-GR" sz="1050" b="1" dirty="0"/>
              <a:t>π </a:t>
            </a:r>
            <a:r>
              <a:rPr lang="en-GB" sz="1050" b="1" dirty="0"/>
              <a:t>dataset and natural noise dataset) in different settings. Here, TD = ES.</a:t>
            </a:r>
            <a:endParaRPr lang="en-BD" sz="105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C52B3-7BF9-89F2-B86F-7CF4B9FFE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78" y="1904531"/>
            <a:ext cx="10389738" cy="44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37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5" y="-155427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11" y="132907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138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95105" y="941513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14</a:t>
            </a:fld>
            <a:endParaRPr lang="en-BD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11013B-EE7C-9A31-01A6-996B21B70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7651"/>
            <a:ext cx="8007898" cy="132555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BD" sz="1800" b="1" dirty="0"/>
              <a:t>Very Small Numbers from TRIM models:</a:t>
            </a:r>
          </a:p>
          <a:p>
            <a:pPr lvl="1"/>
            <a:r>
              <a:rPr lang="en-BD" sz="1800" dirty="0"/>
              <a:t>Chunk size for small TRIM models are 1</a:t>
            </a:r>
            <a:r>
              <a:rPr lang="en-BD" sz="1800" b="0" i="0" dirty="0">
                <a:effectLst/>
              </a:rPr>
              <a:t>6, 64, 256, 625</a:t>
            </a:r>
          </a:p>
          <a:p>
            <a:pPr lvl="1"/>
            <a:r>
              <a:rPr lang="en-GB" sz="1800" b="0" i="0" dirty="0">
                <a:effectLst/>
              </a:rPr>
              <a:t>We generate N =100 samples</a:t>
            </a:r>
          </a:p>
          <a:p>
            <a:pPr lvl="1"/>
            <a:r>
              <a:rPr lang="en-GB" sz="1800" b="0" i="0" dirty="0">
                <a:effectLst/>
              </a:rPr>
              <a:t>We merge these samples and then turn them into chunks of 1250 bits</a:t>
            </a:r>
            <a:br>
              <a:rPr lang="en-GB" sz="1800" dirty="0"/>
            </a:br>
            <a:endParaRPr lang="en-BD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A323F-A549-53EE-2C86-98414CC5E1CA}"/>
              </a:ext>
            </a:extLst>
          </p:cNvPr>
          <p:cNvSpPr txBox="1"/>
          <p:nvPr/>
        </p:nvSpPr>
        <p:spPr>
          <a:xfrm>
            <a:off x="2062348" y="6538054"/>
            <a:ext cx="8351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NIST SP 800-22 metrics for TRIM models for generating smaller random numbers (trained on </a:t>
            </a:r>
            <a:r>
              <a:rPr lang="el-GR" sz="1050" dirty="0"/>
              <a:t>π </a:t>
            </a:r>
            <a:r>
              <a:rPr lang="en-GB" sz="1050" dirty="0"/>
              <a:t>dataset and natural noise dataset [52]). ES = 1250 bits.</a:t>
            </a:r>
            <a:endParaRPr lang="en-BD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1AAFF-5EF0-127F-318C-7A83DC49D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1" y="2137823"/>
            <a:ext cx="10867938" cy="43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7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5" y="-155427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11" y="132907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138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95105" y="941513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15</a:t>
            </a:fld>
            <a:endParaRPr lang="en-BD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29590A-2724-7B56-B395-98AE8117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05" y="1029273"/>
            <a:ext cx="3243181" cy="3055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BD" sz="1800" b="1" dirty="0"/>
              <a:t>Large Numbers From TRIM:</a:t>
            </a:r>
          </a:p>
          <a:p>
            <a:pPr>
              <a:buFont typeface="Wingdings" pitchFamily="2" charset="2"/>
              <a:buChar char="v"/>
            </a:pPr>
            <a:r>
              <a:rPr lang="en-BD" sz="1800" dirty="0"/>
              <a:t>Chunk size for large TRIM models are </a:t>
            </a:r>
            <a:r>
              <a:rPr lang="en-GB" sz="1800" b="0" i="0" dirty="0">
                <a:effectLst/>
              </a:rPr>
              <a:t> 5000, and 10000</a:t>
            </a:r>
          </a:p>
          <a:p>
            <a:pPr>
              <a:buFont typeface="Wingdings" pitchFamily="2" charset="2"/>
              <a:buChar char="v"/>
            </a:pPr>
            <a:r>
              <a:rPr lang="en-GB" sz="1800" dirty="0"/>
              <a:t>We merge these samples to generate of bit length </a:t>
            </a:r>
            <a:r>
              <a:rPr lang="en-GB" sz="1800" b="0" i="0" dirty="0">
                <a:effectLst/>
              </a:rPr>
              <a:t>500000, and 1000000</a:t>
            </a:r>
          </a:p>
          <a:p>
            <a:endParaRPr lang="en-BD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18F54-FA03-B4AE-7AE1-9341C9DF9C63}"/>
              </a:ext>
            </a:extLst>
          </p:cNvPr>
          <p:cNvSpPr txBox="1"/>
          <p:nvPr/>
        </p:nvSpPr>
        <p:spPr>
          <a:xfrm>
            <a:off x="75671" y="4901437"/>
            <a:ext cx="726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BD" dirty="0"/>
              <a:t>FIPS-140-1 test: 1M bits are chunked into 20000 bits for this test </a:t>
            </a:r>
          </a:p>
          <a:p>
            <a:endParaRPr lang="en-B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9974B2-1393-8599-0C59-1FE93343382A}"/>
              </a:ext>
            </a:extLst>
          </p:cNvPr>
          <p:cNvSpPr txBox="1"/>
          <p:nvPr/>
        </p:nvSpPr>
        <p:spPr>
          <a:xfrm>
            <a:off x="4653214" y="4704866"/>
            <a:ext cx="61045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/>
              <a:t>Efficacy of using TRIM models (trained on </a:t>
            </a:r>
            <a:r>
              <a:rPr lang="el-GR" sz="1050" b="1" dirty="0"/>
              <a:t>π </a:t>
            </a:r>
            <a:r>
              <a:rPr lang="en-GB" sz="1050" b="1" dirty="0"/>
              <a:t>dataset and natural noise dataset) to generate large numbers.</a:t>
            </a:r>
            <a:endParaRPr lang="en-BD" sz="105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DFA65E-E5D6-7220-1983-DDDB3FBABFDF}"/>
              </a:ext>
            </a:extLst>
          </p:cNvPr>
          <p:cNvSpPr txBox="1"/>
          <p:nvPr/>
        </p:nvSpPr>
        <p:spPr>
          <a:xfrm>
            <a:off x="3338286" y="6466061"/>
            <a:ext cx="6021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/>
              <a:t>Evaluation using FIPS-140-1 metrics. Comparing TRIM Models with state-of-the-art. TD = ES = 20000 bits.</a:t>
            </a:r>
            <a:endParaRPr lang="en-BD" sz="105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F28C6C-C5E4-E288-8E75-DA7ACE897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171" y="981975"/>
            <a:ext cx="8369734" cy="38078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66E6CE-9528-071F-3083-EAB302DE7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641" y="5196137"/>
            <a:ext cx="10127812" cy="13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5" y="-155427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11" y="132907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138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95105" y="941513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16</a:t>
            </a:fld>
            <a:endParaRPr lang="en-B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7C2A1-87CC-6B5D-730B-247E2021AA8A}"/>
              </a:ext>
            </a:extLst>
          </p:cNvPr>
          <p:cNvSpPr txBox="1"/>
          <p:nvPr/>
        </p:nvSpPr>
        <p:spPr>
          <a:xfrm>
            <a:off x="-44202" y="926076"/>
            <a:ext cx="8224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BD" dirty="0"/>
              <a:t>TRIM is propossing a new high speed (142.55 Mbps)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b="0" i="0" dirty="0">
                <a:effectLst/>
              </a:rPr>
              <a:t>TRIM models outperforms standard random number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</a:rPr>
              <a:t>Portability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</a:rPr>
              <a:t>Scalability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GB" b="0" i="0" dirty="0">
                <a:effectLst/>
              </a:rPr>
              <a:t>peed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GB" b="0" i="0" dirty="0">
                <a:effectLst/>
              </a:rPr>
              <a:t>esource utilization </a:t>
            </a:r>
            <a:endParaRPr lang="en-BD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42406-5167-1B66-DC2A-5AD98120E9C8}"/>
              </a:ext>
            </a:extLst>
          </p:cNvPr>
          <p:cNvSpPr txBox="1"/>
          <p:nvPr/>
        </p:nvSpPr>
        <p:spPr>
          <a:xfrm>
            <a:off x="6165571" y="6588973"/>
            <a:ext cx="56156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Comparison with state-of-the-art true random number generator (TRNG) frameworks.</a:t>
            </a:r>
            <a:endParaRPr lang="en-BD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86;p14">
            <a:extLst>
              <a:ext uri="{FF2B5EF4-FFF2-40B4-BE49-F238E27FC236}">
                <a16:creationId xmlns:a16="http://schemas.microsoft.com/office/drawing/2014/main" id="{D2C642C1-AFC0-94EB-1621-456DEF0A2C3E}"/>
              </a:ext>
            </a:extLst>
          </p:cNvPr>
          <p:cNvSpPr txBox="1"/>
          <p:nvPr/>
        </p:nvSpPr>
        <p:spPr>
          <a:xfrm>
            <a:off x="11022" y="2547661"/>
            <a:ext cx="5559028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b="1" dirty="0"/>
              <a:t>Distributed Generation:</a:t>
            </a:r>
          </a:p>
          <a:p>
            <a:r>
              <a:rPr lang="en-GB" b="1" dirty="0"/>
              <a:t>Horizontally Scalable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TRIM sampling is parallel spin up many cheap nodes (e.g., Raspberry </a:t>
            </a:r>
            <a:r>
              <a:rPr lang="en-GB" dirty="0" err="1"/>
              <a:t>Pis</a:t>
            </a:r>
            <a:r>
              <a:rPr lang="en-GB" dirty="0"/>
              <a:t>) and aggregate output</a:t>
            </a:r>
          </a:p>
          <a:p>
            <a:r>
              <a:rPr lang="en-GB" b="1" dirty="0"/>
              <a:t>Iso-Cost Comparison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Alcin</a:t>
            </a:r>
            <a:r>
              <a:rPr lang="en-GB" dirty="0"/>
              <a:t> et al.’s TRNG hardware ≈ </a:t>
            </a:r>
            <a:r>
              <a:rPr lang="en-GB" b="1" dirty="0"/>
              <a:t>USD 4,889.81</a:t>
            </a:r>
            <a:r>
              <a:rPr lang="en-GB" dirty="0"/>
              <a:t> vs.</a:t>
            </a:r>
          </a:p>
          <a:p>
            <a:r>
              <a:rPr lang="en-GB" dirty="0"/>
              <a:t>      </a:t>
            </a:r>
            <a:r>
              <a:rPr lang="en-GB" b="1" dirty="0"/>
              <a:t>USD 75</a:t>
            </a:r>
            <a:r>
              <a:rPr lang="en-GB" dirty="0"/>
              <a:t> for one Raspberry Pi</a:t>
            </a:r>
          </a:p>
          <a:p>
            <a:r>
              <a:rPr lang="en-GB" b="1" dirty="0"/>
              <a:t>Scale-Out Strategy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Deploy </a:t>
            </a:r>
            <a:r>
              <a:rPr lang="en-GB" b="1" dirty="0"/>
              <a:t>&gt;65 Raspberry </a:t>
            </a:r>
            <a:r>
              <a:rPr lang="en-GB" b="1" dirty="0" err="1"/>
              <a:t>Pis</a:t>
            </a:r>
            <a:r>
              <a:rPr lang="en-GB" dirty="0"/>
              <a:t> (4,889.81 / 75 ≈ 65.2) to generate random numbers in parallel</a:t>
            </a:r>
          </a:p>
          <a:p>
            <a:r>
              <a:rPr lang="en-GB" b="1" dirty="0"/>
              <a:t>Resulting Throughput: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Aggregate rate ≈ </a:t>
            </a:r>
            <a:r>
              <a:rPr lang="en-GB" b="1" dirty="0"/>
              <a:t>543.09 Mbps</a:t>
            </a:r>
            <a:r>
              <a:rPr lang="en-GB" dirty="0"/>
              <a:t> at iso-cost</a:t>
            </a:r>
          </a:p>
          <a:p>
            <a:r>
              <a:rPr lang="en-GB" dirty="0"/>
              <a:t>     comparable or superior to expensive TRNG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9F7E5-AA33-F6D7-F57D-07B76E3EA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724" y="941512"/>
            <a:ext cx="6861573" cy="56434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E4CE24-DF80-9EC7-EB46-3F0803F3C252}"/>
              </a:ext>
            </a:extLst>
          </p:cNvPr>
          <p:cNvSpPr/>
          <p:nvPr/>
        </p:nvSpPr>
        <p:spPr>
          <a:xfrm>
            <a:off x="5307724" y="5156311"/>
            <a:ext cx="6861573" cy="142865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EB8D7E-C379-E405-810A-CC8A64BB765B}"/>
              </a:ext>
            </a:extLst>
          </p:cNvPr>
          <p:cNvSpPr/>
          <p:nvPr/>
        </p:nvSpPr>
        <p:spPr>
          <a:xfrm>
            <a:off x="6344245" y="6001407"/>
            <a:ext cx="5719197" cy="284668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A904DC-B0E0-46C9-C97B-56D9A812274A}"/>
              </a:ext>
            </a:extLst>
          </p:cNvPr>
          <p:cNvSpPr/>
          <p:nvPr/>
        </p:nvSpPr>
        <p:spPr>
          <a:xfrm>
            <a:off x="5307724" y="3434699"/>
            <a:ext cx="6861573" cy="328433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124926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F7C8B-C20A-59A2-23FE-3568E6B0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9F77-D9B4-CD48-A18D-7DF249B5B3D7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5D1B9-5F4C-3D34-01D8-550679B39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17</a:t>
            </a:fld>
            <a:endParaRPr lang="en-B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69D50-73C6-7659-9167-120A0409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65" b="10745"/>
          <a:stretch/>
        </p:blipFill>
        <p:spPr>
          <a:xfrm>
            <a:off x="95105" y="1565210"/>
            <a:ext cx="5714024" cy="40485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29CECB3-2CF3-E692-F188-648108B3C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5" y="-155427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of TRIM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41BAEC5-DA5D-9A4E-C4C7-DAE0B484F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11" y="132907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B985D8-F12C-9D81-9A41-BA38295C59EE}"/>
              </a:ext>
            </a:extLst>
          </p:cNvPr>
          <p:cNvCxnSpPr/>
          <p:nvPr/>
        </p:nvCxnSpPr>
        <p:spPr>
          <a:xfrm>
            <a:off x="95105" y="941513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B2B762-D637-0DDB-AE20-33CFC5A69620}"/>
              </a:ext>
            </a:extLst>
          </p:cNvPr>
          <p:cNvSpPr txBox="1"/>
          <p:nvPr/>
        </p:nvSpPr>
        <p:spPr>
          <a:xfrm>
            <a:off x="5809129" y="882129"/>
            <a:ext cx="643486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 Inference-Level Attack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Attacker only sees outputs for known inputs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/>
              <a:t> TRIM resists pattern recognition</a:t>
            </a: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Outputs are </a:t>
            </a:r>
            <a:r>
              <a:rPr lang="en-GB" b="1" dirty="0"/>
              <a:t>truly random</a:t>
            </a:r>
            <a:r>
              <a:rPr lang="en-GB" dirty="0"/>
              <a:t> and </a:t>
            </a:r>
            <a:r>
              <a:rPr lang="en-GB" b="1" dirty="0"/>
              <a:t>statistically secure</a:t>
            </a:r>
            <a:endParaRPr lang="en-GB" dirty="0"/>
          </a:p>
          <a:p>
            <a:r>
              <a:rPr lang="en-GB" b="1" dirty="0"/>
              <a:t>Data/Methodology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Attacker knows model and training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Two TRIM models (G1, G2) trained identically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/>
              <a:t> Hamming Distance (R1 vs R2): 499,558</a:t>
            </a: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Falls within secure range → </a:t>
            </a:r>
            <a:r>
              <a:rPr lang="en-GB" b="1" dirty="0"/>
              <a:t>no information leakage</a:t>
            </a:r>
            <a:endParaRPr lang="en-GB" dirty="0"/>
          </a:p>
          <a:p>
            <a:r>
              <a:rPr lang="en-GB" b="1" dirty="0"/>
              <a:t>Full Access to TRIM Model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Attacker can generate outputs using TRIM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Same model generates R1 and R2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/>
              <a:t> Hamming Distance: 500,187</a:t>
            </a: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Within expected range → </a:t>
            </a:r>
            <a:r>
              <a:rPr lang="en-GB" b="1" dirty="0"/>
              <a:t>no pattern reuse or predictability</a:t>
            </a:r>
          </a:p>
          <a:p>
            <a:r>
              <a:rPr lang="en-GB" b="1" dirty="0"/>
              <a:t>Model Distillation Attack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Attacker creates </a:t>
            </a:r>
            <a:r>
              <a:rPr lang="en-GB" b="1" dirty="0"/>
              <a:t>perfect replica</a:t>
            </a:r>
            <a:r>
              <a:rPr lang="en-GB" dirty="0"/>
              <a:t> of TRIM (G2 ≈ G1)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Generates new R1, R2 from same model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/>
              <a:t> Hamming Distance: 499,558</a:t>
            </a:r>
            <a:r>
              <a:rPr lang="en-GB" dirty="0"/>
              <a:t> → secure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TRIM remains </a:t>
            </a:r>
            <a:r>
              <a:rPr lang="en-GB" b="1" dirty="0"/>
              <a:t>robust even under worst-case cloning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63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5" y="-38613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11" y="132907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138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95105" y="1091166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18</a:t>
            </a:fld>
            <a:endParaRPr lang="en-B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5FA7E-019B-9975-0677-2518663CDF33}"/>
              </a:ext>
            </a:extLst>
          </p:cNvPr>
          <p:cNvSpPr txBox="1"/>
          <p:nvPr/>
        </p:nvSpPr>
        <p:spPr>
          <a:xfrm>
            <a:off x="162010" y="1172583"/>
            <a:ext cx="82990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TRIM</a:t>
            </a:r>
            <a:r>
              <a:rPr lang="en-GB" dirty="0"/>
              <a:t>: Novel technique for </a:t>
            </a:r>
            <a:r>
              <a:rPr lang="en-GB" b="1" dirty="0"/>
              <a:t>near-true random number generation</a:t>
            </a:r>
            <a:r>
              <a:rPr lang="en-GB" dirty="0"/>
              <a:t> using </a:t>
            </a:r>
            <a:r>
              <a:rPr lang="en-GB" b="1" dirty="0"/>
              <a:t>Generative AI</a:t>
            </a:r>
            <a:endParaRPr lang="en-GB" dirty="0"/>
          </a:p>
          <a:p>
            <a:r>
              <a:rPr lang="en-GB" dirty="0"/>
              <a:t>Formal algorithms built from </a:t>
            </a:r>
            <a:r>
              <a:rPr lang="en-GB" b="1" dirty="0"/>
              <a:t>diverse randomness sources</a:t>
            </a:r>
            <a:endParaRPr lang="en-GB" dirty="0"/>
          </a:p>
          <a:p>
            <a:r>
              <a:rPr lang="en-GB" dirty="0"/>
              <a:t>Evaluated across </a:t>
            </a:r>
            <a:r>
              <a:rPr lang="en-GB" b="1" dirty="0"/>
              <a:t>multiple scenarios and edge devices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Metrics: </a:t>
            </a:r>
            <a:r>
              <a:rPr lang="en-GB" b="1" dirty="0"/>
              <a:t>NIST SP 800-22</a:t>
            </a:r>
            <a:r>
              <a:rPr lang="en-GB" dirty="0"/>
              <a:t>, </a:t>
            </a:r>
            <a:r>
              <a:rPr lang="en-GB" b="1" dirty="0"/>
              <a:t>FIPS 140-1</a:t>
            </a:r>
            <a:endParaRPr lang="en-GB" dirty="0"/>
          </a:p>
          <a:p>
            <a:r>
              <a:rPr lang="en-GB" b="1" dirty="0"/>
              <a:t>Outperforms</a:t>
            </a:r>
            <a:r>
              <a:rPr lang="en-GB" dirty="0"/>
              <a:t> traditional RNGs 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Quality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Throughput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Feature richness</a:t>
            </a:r>
            <a:endParaRPr lang="en-GB" dirty="0"/>
          </a:p>
          <a:p>
            <a:r>
              <a:rPr lang="en-GB" dirty="0"/>
              <a:t>Proven </a:t>
            </a:r>
            <a:r>
              <a:rPr lang="en-GB" b="1" dirty="0"/>
              <a:t>robust</a:t>
            </a:r>
            <a:r>
              <a:rPr lang="en-GB" dirty="0"/>
              <a:t> against various </a:t>
            </a:r>
            <a:r>
              <a:rPr lang="en-GB" b="1" dirty="0"/>
              <a:t>adversarial attacks</a:t>
            </a:r>
            <a:endParaRPr lang="en-GB" dirty="0"/>
          </a:p>
          <a:p>
            <a:r>
              <a:rPr lang="en-GB" b="1" dirty="0"/>
              <a:t>Future Work</a:t>
            </a:r>
            <a:r>
              <a:rPr lang="en-GB" dirty="0"/>
              <a:t>: Extend to more </a:t>
            </a:r>
            <a:r>
              <a:rPr lang="en-GB" b="1" dirty="0"/>
              <a:t>edge devices</a:t>
            </a:r>
            <a:r>
              <a:rPr lang="en-GB" dirty="0"/>
              <a:t> and explore new </a:t>
            </a:r>
            <a:r>
              <a:rPr lang="en-GB" b="1" dirty="0"/>
              <a:t>noise sources</a:t>
            </a:r>
            <a:endParaRPr lang="en-GB" dirty="0"/>
          </a:p>
          <a:p>
            <a:endParaRPr lang="en-BD" dirty="0"/>
          </a:p>
        </p:txBody>
      </p:sp>
    </p:spTree>
    <p:extLst>
      <p:ext uri="{BB962C8B-B14F-4D97-AF65-F5344CB8AC3E}">
        <p14:creationId xmlns:p14="http://schemas.microsoft.com/office/powerpoint/2010/main" val="262378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6FA31-AAA0-2D1B-B0BD-7F0A62F5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08F9B-2590-F54D-9608-C15913510ED2}" type="datetime1">
              <a:rPr lang="en-US" smtClean="0"/>
              <a:t>7/24/25</a:t>
            </a:fld>
            <a:endParaRPr lang="en-B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92D48-5427-C5E7-F224-ECF2320D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6C34-E508-F54E-A953-7641E41AF48F}" type="slidenum">
              <a:rPr lang="en-BD" smtClean="0"/>
              <a:t>19</a:t>
            </a:fld>
            <a:endParaRPr lang="en-B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30F58C-1BBD-82CF-682C-DBA018303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2" t="31179" r="6988" b="19795"/>
          <a:stretch/>
        </p:blipFill>
        <p:spPr>
          <a:xfrm>
            <a:off x="1181358" y="1032734"/>
            <a:ext cx="9829283" cy="39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88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5" y="-38613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11" y="132907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138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95105" y="1091166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D72EDE-77C8-DED7-9E76-CA3EC2921BFC}"/>
              </a:ext>
            </a:extLst>
          </p:cNvPr>
          <p:cNvSpPr txBox="1"/>
          <p:nvPr/>
        </p:nvSpPr>
        <p:spPr>
          <a:xfrm>
            <a:off x="497290" y="1286950"/>
            <a:ext cx="5261379" cy="363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BD" sz="2600" dirty="0">
                <a:cs typeface="Times New Roman" panose="02020603050405020304" pitchFamily="18" charset="0"/>
              </a:rPr>
              <a:t>Background &amp; Motivation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BD" sz="2600" dirty="0">
                <a:cs typeface="Times New Roman" panose="02020603050405020304" pitchFamily="18" charset="0"/>
              </a:rPr>
              <a:t>Problem Statement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BD" sz="2600" dirty="0">
                <a:cs typeface="Times New Roman" panose="02020603050405020304" pitchFamily="18" charset="0"/>
              </a:rPr>
              <a:t>Methodology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BD" sz="2600" dirty="0">
                <a:cs typeface="Times New Roman" panose="02020603050405020304" pitchFamily="18" charset="0"/>
              </a:rPr>
              <a:t>Experimental Setup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BD" sz="2600" dirty="0">
                <a:cs typeface="Times New Roman" panose="02020603050405020304" pitchFamily="18" charset="0"/>
              </a:rPr>
              <a:t>Experimental Results</a:t>
            </a:r>
            <a:endParaRPr lang="en-GB" sz="2600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BD" sz="2600" dirty="0">
                <a:cs typeface="Times New Roman" panose="02020603050405020304" pitchFamily="18" charset="0"/>
              </a:rPr>
              <a:t>Conclusion</a:t>
            </a:r>
            <a:endParaRPr lang="en-BD" sz="2600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2</a:t>
            </a:fld>
            <a:endParaRPr lang="en-BD"/>
          </a:p>
        </p:txBody>
      </p:sp>
    </p:spTree>
    <p:extLst>
      <p:ext uri="{BB962C8B-B14F-4D97-AF65-F5344CB8AC3E}">
        <p14:creationId xmlns:p14="http://schemas.microsoft.com/office/powerpoint/2010/main" val="52303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54570-BE8F-486F-CCD5-F9E10125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359" y="6364452"/>
            <a:ext cx="2743200" cy="365125"/>
          </a:xfrm>
        </p:spPr>
        <p:txBody>
          <a:bodyPr/>
          <a:lstStyle/>
          <a:p>
            <a:fld id="{B2C0EBFF-0667-E44B-A573-7BE9316DE96C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6D6EC-FAA0-DE01-76C9-F69D50EE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3</a:t>
            </a:fld>
            <a:endParaRPr lang="en-BD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794927-AEFB-578D-E766-9EF798592798}"/>
              </a:ext>
            </a:extLst>
          </p:cNvPr>
          <p:cNvSpPr txBox="1">
            <a:spLocks/>
          </p:cNvSpPr>
          <p:nvPr/>
        </p:nvSpPr>
        <p:spPr>
          <a:xfrm>
            <a:off x="0" y="-1994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Randomness Matters?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51ADFE8-CD70-95BD-45B9-F1628A00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005" y="132907"/>
            <a:ext cx="2209437" cy="7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CF0F01-2C54-CE49-E9E6-EFE0DA3E13A0}"/>
              </a:ext>
            </a:extLst>
          </p:cNvPr>
          <p:cNvCxnSpPr/>
          <p:nvPr/>
        </p:nvCxnSpPr>
        <p:spPr>
          <a:xfrm>
            <a:off x="95359" y="835910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392AB43-0873-D41B-6F21-0802A09259AF}"/>
              </a:ext>
            </a:extLst>
          </p:cNvPr>
          <p:cNvSpPr txBox="1"/>
          <p:nvPr/>
        </p:nvSpPr>
        <p:spPr>
          <a:xfrm>
            <a:off x="838072" y="1184470"/>
            <a:ext cx="10876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Random numbers </a:t>
            </a:r>
            <a:r>
              <a:rPr lang="en-US" sz="2000" dirty="0"/>
              <a:t>are widely used in </a:t>
            </a:r>
            <a:r>
              <a:rPr lang="en-US" sz="2000" b="1" dirty="0"/>
              <a:t>cryptographic</a:t>
            </a:r>
            <a:r>
              <a:rPr lang="en-US" sz="2000" dirty="0"/>
              <a:t> systems and for ensuring </a:t>
            </a:r>
            <a:r>
              <a:rPr lang="en-US" sz="2000" b="1" dirty="0"/>
              <a:t>security</a:t>
            </a:r>
            <a:r>
              <a:rPr lang="en-US" sz="2000" dirty="0"/>
              <a:t> of cyber systems</a:t>
            </a:r>
          </a:p>
          <a:p>
            <a:endParaRPr lang="en-BD" sz="2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00D0DB-CA8D-DA69-834A-FD8FB2D5E766}"/>
              </a:ext>
            </a:extLst>
          </p:cNvPr>
          <p:cNvSpPr txBox="1"/>
          <p:nvPr/>
        </p:nvSpPr>
        <p:spPr>
          <a:xfrm>
            <a:off x="1801030" y="6317101"/>
            <a:ext cx="116408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4"/>
              </a:rPr>
              <a:t>https://www.codecademy.com/article</a:t>
            </a:r>
            <a:r>
              <a:rPr lang="en-GB" sz="900" dirty="0"/>
              <a:t> , </a:t>
            </a:r>
            <a:r>
              <a:rPr lang="en-GB" sz="900" dirty="0">
                <a:hlinkClick r:id="rId5"/>
              </a:rPr>
              <a:t>https://en.idei.club</a:t>
            </a:r>
            <a:r>
              <a:rPr lang="en-GB" sz="900" dirty="0"/>
              <a:t>, </a:t>
            </a:r>
            <a:r>
              <a:rPr lang="en-GB" sz="900" dirty="0">
                <a:hlinkClick r:id="rId6"/>
              </a:rPr>
              <a:t>https://dig.watch/updates/nvidia-ai-chip-release-could-be-postponed</a:t>
            </a:r>
            <a:r>
              <a:rPr lang="en-GB" sz="900" dirty="0"/>
              <a:t>, </a:t>
            </a:r>
          </a:p>
          <a:p>
            <a:r>
              <a:rPr lang="en-GB" sz="900" dirty="0">
                <a:hlinkClick r:id="rId7"/>
              </a:rPr>
              <a:t>https://labs.dese.iisc.ac.in/embeddedlab/wp-content/uploads/sites/24/2023/06/16.png</a:t>
            </a:r>
            <a:r>
              <a:rPr lang="en-GB" sz="900" dirty="0"/>
              <a:t>,, </a:t>
            </a:r>
          </a:p>
          <a:p>
            <a:r>
              <a:rPr lang="en-GB" sz="900" dirty="0">
                <a:hlinkClick r:id="rId8"/>
              </a:rPr>
              <a:t>https://www.researchgate.net/publication/271427773_Toward_Effectiveness_and_Agility_of_Network_Security_Situational_Awareness_Using_Moving_Target_Defense_MTD/figures?lo=1</a:t>
            </a:r>
            <a:endParaRPr lang="en-GB" sz="9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D15188-8C9E-5DE2-7828-050C4298A3D2}"/>
              </a:ext>
            </a:extLst>
          </p:cNvPr>
          <p:cNvSpPr txBox="1"/>
          <p:nvPr/>
        </p:nvSpPr>
        <p:spPr>
          <a:xfrm>
            <a:off x="2445340" y="5456349"/>
            <a:ext cx="2346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Building "randomized" </a:t>
            </a:r>
          </a:p>
          <a:p>
            <a:r>
              <a:rPr lang="en-GB" dirty="0">
                <a:solidFill>
                  <a:schemeClr val="accent2"/>
                </a:solidFill>
              </a:rPr>
              <a:t>deep learning models</a:t>
            </a:r>
            <a:endParaRPr lang="en-BD" dirty="0">
              <a:solidFill>
                <a:schemeClr val="accent2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3EA91EF-1F64-EA4E-72FB-B499431828D9}"/>
              </a:ext>
            </a:extLst>
          </p:cNvPr>
          <p:cNvSpPr/>
          <p:nvPr/>
        </p:nvSpPr>
        <p:spPr>
          <a:xfrm>
            <a:off x="157479" y="2055355"/>
            <a:ext cx="2315795" cy="132556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D" b="1" dirty="0">
                <a:solidFill>
                  <a:schemeClr val="tx1"/>
                </a:solidFill>
              </a:rPr>
              <a:t>Encryption &amp; Authentication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23D91D-0654-B796-F5E4-4A0C38F8252B}"/>
              </a:ext>
            </a:extLst>
          </p:cNvPr>
          <p:cNvSpPr/>
          <p:nvPr/>
        </p:nvSpPr>
        <p:spPr>
          <a:xfrm>
            <a:off x="2592578" y="2036915"/>
            <a:ext cx="2052320" cy="132556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D" b="1" dirty="0">
                <a:solidFill>
                  <a:schemeClr val="tx1"/>
                </a:solidFill>
              </a:rPr>
              <a:t>AI models in Industrial IoT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8C10932-104A-46D5-DE87-DEF5AF522C47}"/>
              </a:ext>
            </a:extLst>
          </p:cNvPr>
          <p:cNvSpPr/>
          <p:nvPr/>
        </p:nvSpPr>
        <p:spPr>
          <a:xfrm>
            <a:off x="4969042" y="2050165"/>
            <a:ext cx="2052320" cy="12962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D" b="1" dirty="0">
                <a:solidFill>
                  <a:schemeClr val="tx1"/>
                </a:solidFill>
              </a:rPr>
              <a:t>H</a:t>
            </a:r>
            <a:r>
              <a:rPr lang="en-GB" b="1" dirty="0">
                <a:solidFill>
                  <a:schemeClr val="tx1"/>
                </a:solidFill>
              </a:rPr>
              <a:t>a</a:t>
            </a:r>
            <a:r>
              <a:rPr lang="en-BD" b="1" dirty="0">
                <a:solidFill>
                  <a:schemeClr val="tx1"/>
                </a:solidFill>
              </a:rPr>
              <a:t>rdware</a:t>
            </a:r>
          </a:p>
          <a:p>
            <a:pPr algn="ctr"/>
            <a:r>
              <a:rPr lang="en-BD" b="1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2F88E2A-DE71-63A6-3DEE-E01FE676A808}"/>
              </a:ext>
            </a:extLst>
          </p:cNvPr>
          <p:cNvSpPr/>
          <p:nvPr/>
        </p:nvSpPr>
        <p:spPr>
          <a:xfrm>
            <a:off x="7331132" y="2026755"/>
            <a:ext cx="2268290" cy="12962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D" b="1" dirty="0">
                <a:solidFill>
                  <a:schemeClr val="tx1"/>
                </a:solidFill>
              </a:rPr>
              <a:t>Moving Target Domain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489C050-F2A6-B94E-A58D-F9E9040A0D97}"/>
              </a:ext>
            </a:extLst>
          </p:cNvPr>
          <p:cNvSpPr/>
          <p:nvPr/>
        </p:nvSpPr>
        <p:spPr>
          <a:xfrm>
            <a:off x="9828605" y="1988910"/>
            <a:ext cx="2052320" cy="12962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D" b="1" dirty="0">
                <a:solidFill>
                  <a:schemeClr val="tx1"/>
                </a:solidFill>
              </a:rPr>
              <a:t>Side Channel Analysis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961884D-E4A5-6906-B10E-3B458D692F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142" b="6909"/>
          <a:stretch/>
        </p:blipFill>
        <p:spPr>
          <a:xfrm>
            <a:off x="157480" y="3558276"/>
            <a:ext cx="2134743" cy="64633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9E8449F-49EF-2C47-A386-89F143837AD9}"/>
              </a:ext>
            </a:extLst>
          </p:cNvPr>
          <p:cNvSpPr txBox="1"/>
          <p:nvPr/>
        </p:nvSpPr>
        <p:spPr>
          <a:xfrm>
            <a:off x="239846" y="4181610"/>
            <a:ext cx="209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dirty="0">
                <a:solidFill>
                  <a:schemeClr val="accent2"/>
                </a:solidFill>
              </a:rPr>
              <a:t>Generate secure key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74FEE3-B00F-5333-0936-D8BE302354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3275" y="3380917"/>
            <a:ext cx="2171623" cy="20330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6E69A99-DE04-01CF-AC35-D09DE842CF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3886" y="3509191"/>
            <a:ext cx="2137833" cy="122878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14AA00B-AC7E-CEF0-E71A-E4A0AE1DB0DE}"/>
              </a:ext>
            </a:extLst>
          </p:cNvPr>
          <p:cNvSpPr txBox="1"/>
          <p:nvPr/>
        </p:nvSpPr>
        <p:spPr>
          <a:xfrm>
            <a:off x="4832073" y="4836564"/>
            <a:ext cx="251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dirty="0">
                <a:solidFill>
                  <a:schemeClr val="accent2"/>
                </a:solidFill>
              </a:rPr>
              <a:t>Embed random numbers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6F3EBD0-69F0-68AD-CABF-EBAFF19369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104" y="3427714"/>
            <a:ext cx="1903555" cy="155378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805A1AF-6318-8700-8E49-2D80E109BAA2}"/>
              </a:ext>
            </a:extLst>
          </p:cNvPr>
          <p:cNvSpPr txBox="1"/>
          <p:nvPr/>
        </p:nvSpPr>
        <p:spPr>
          <a:xfrm>
            <a:off x="7226459" y="5019279"/>
            <a:ext cx="295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Address-space randomization</a:t>
            </a:r>
            <a:endParaRPr lang="en-BD" dirty="0">
              <a:solidFill>
                <a:schemeClr val="accent2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C956386-09E5-2945-8B98-33E8EB1664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8272" y="3305141"/>
            <a:ext cx="1710726" cy="163110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229BFF7-7527-5D44-D490-EC683C29478C}"/>
              </a:ext>
            </a:extLst>
          </p:cNvPr>
          <p:cNvSpPr txBox="1"/>
          <p:nvPr/>
        </p:nvSpPr>
        <p:spPr>
          <a:xfrm>
            <a:off x="10058272" y="4874708"/>
            <a:ext cx="206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dirty="0">
                <a:solidFill>
                  <a:schemeClr val="accent2"/>
                </a:solidFill>
              </a:rPr>
              <a:t>Insert random noise</a:t>
            </a:r>
          </a:p>
        </p:txBody>
      </p:sp>
    </p:spTree>
    <p:extLst>
      <p:ext uri="{BB962C8B-B14F-4D97-AF65-F5344CB8AC3E}">
        <p14:creationId xmlns:p14="http://schemas.microsoft.com/office/powerpoint/2010/main" val="33560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28" grpId="0" animBg="1"/>
      <p:bldP spid="29" grpId="0" animBg="1"/>
      <p:bldP spid="30" grpId="0" animBg="1"/>
      <p:bldP spid="31" grpId="0" animBg="1"/>
      <p:bldP spid="32" grpId="0" animBg="1"/>
      <p:bldP spid="38" grpId="0"/>
      <p:bldP spid="45" grpId="0"/>
      <p:bldP spid="48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3" y="-353665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016" y="-14541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594603" y="-91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95103" y="747928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91772"/>
            <a:ext cx="2743200" cy="365125"/>
          </a:xfrm>
        </p:spPr>
        <p:txBody>
          <a:bodyPr/>
          <a:lstStyle/>
          <a:p>
            <a:fld id="{40F6EC9A-080B-A24F-8B8F-AEC8CA2B2BD1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7147" y="6368363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4</a:t>
            </a:fld>
            <a:endParaRPr lang="en-BD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9BDCC5-3776-5E34-C244-ECC74B35D48C}"/>
              </a:ext>
            </a:extLst>
          </p:cNvPr>
          <p:cNvGrpSpPr/>
          <p:nvPr/>
        </p:nvGrpSpPr>
        <p:grpSpPr>
          <a:xfrm>
            <a:off x="305965" y="1279890"/>
            <a:ext cx="3037013" cy="2858193"/>
            <a:chOff x="95105" y="1193663"/>
            <a:chExt cx="3037013" cy="2858193"/>
          </a:xfrm>
        </p:grpSpPr>
        <p:pic>
          <p:nvPicPr>
            <p:cNvPr id="2" name="Google Shape;64;p14">
              <a:extLst>
                <a:ext uri="{FF2B5EF4-FFF2-40B4-BE49-F238E27FC236}">
                  <a16:creationId xmlns:a16="http://schemas.microsoft.com/office/drawing/2014/main" id="{240762E1-E3A3-8D20-D922-67244A8E7E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34696"/>
            <a:stretch/>
          </p:blipFill>
          <p:spPr>
            <a:xfrm>
              <a:off x="95105" y="1193663"/>
              <a:ext cx="3037013" cy="28581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65;p14">
              <a:extLst>
                <a:ext uri="{FF2B5EF4-FFF2-40B4-BE49-F238E27FC236}">
                  <a16:creationId xmlns:a16="http://schemas.microsoft.com/office/drawing/2014/main" id="{F4FCADF0-FC7C-F2A7-208A-85D4F4181A6A}"/>
                </a:ext>
              </a:extLst>
            </p:cNvPr>
            <p:cNvSpPr/>
            <p:nvPr/>
          </p:nvSpPr>
          <p:spPr>
            <a:xfrm>
              <a:off x="1258085" y="3076832"/>
              <a:ext cx="1608683" cy="23076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E74400D-676C-F920-0FA2-2E670B80ACB1}"/>
              </a:ext>
            </a:extLst>
          </p:cNvPr>
          <p:cNvSpPr txBox="1"/>
          <p:nvPr/>
        </p:nvSpPr>
        <p:spPr>
          <a:xfrm>
            <a:off x="305965" y="966268"/>
            <a:ext cx="2884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dirty="0"/>
              <a:t>RSA Moduler Exponentiation</a:t>
            </a:r>
          </a:p>
        </p:txBody>
      </p:sp>
      <p:sp>
        <p:nvSpPr>
          <p:cNvPr id="14" name="Google Shape;66;p14">
            <a:extLst>
              <a:ext uri="{FF2B5EF4-FFF2-40B4-BE49-F238E27FC236}">
                <a16:creationId xmlns:a16="http://schemas.microsoft.com/office/drawing/2014/main" id="{6BDC2C1E-A7F9-C3E8-CE9F-5CE5C6334A23}"/>
              </a:ext>
            </a:extLst>
          </p:cNvPr>
          <p:cNvSpPr/>
          <p:nvPr/>
        </p:nvSpPr>
        <p:spPr>
          <a:xfrm>
            <a:off x="3751836" y="2687331"/>
            <a:ext cx="3413283" cy="1347956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Vulnerable code.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 Branch based on </a:t>
            </a:r>
            <a:r>
              <a:rPr lang="en" b="1" i="1" dirty="0">
                <a:solidFill>
                  <a:schemeClr val="dk1"/>
                </a:solidFill>
              </a:rPr>
              <a:t>e%2</a:t>
            </a:r>
            <a:r>
              <a:rPr lang="en" dirty="0"/>
              <a:t>,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“</a:t>
            </a:r>
            <a:r>
              <a:rPr lang="en" b="1" i="1" dirty="0"/>
              <a:t>e</a:t>
            </a:r>
            <a:r>
              <a:rPr lang="en" i="1" dirty="0"/>
              <a:t>” </a:t>
            </a:r>
            <a:r>
              <a:rPr lang="en" dirty="0"/>
              <a:t>is the secret key.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 Creating timing discrepancies. </a:t>
            </a:r>
            <a:endParaRPr dirty="0"/>
          </a:p>
        </p:txBody>
      </p:sp>
      <p:sp>
        <p:nvSpPr>
          <p:cNvPr id="15" name="Google Shape;84;p14">
            <a:extLst>
              <a:ext uri="{FF2B5EF4-FFF2-40B4-BE49-F238E27FC236}">
                <a16:creationId xmlns:a16="http://schemas.microsoft.com/office/drawing/2014/main" id="{5749AEB5-728D-BDA8-2408-A1A13A10A08E}"/>
              </a:ext>
            </a:extLst>
          </p:cNvPr>
          <p:cNvSpPr/>
          <p:nvPr/>
        </p:nvSpPr>
        <p:spPr>
          <a:xfrm>
            <a:off x="3160948" y="3267591"/>
            <a:ext cx="590888" cy="1864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155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67;p14">
            <a:extLst>
              <a:ext uri="{FF2B5EF4-FFF2-40B4-BE49-F238E27FC236}">
                <a16:creationId xmlns:a16="http://schemas.microsoft.com/office/drawing/2014/main" id="{D9F20BFD-191B-B1AE-E31E-F33B49201AAB}"/>
              </a:ext>
            </a:extLst>
          </p:cNvPr>
          <p:cNvGrpSpPr/>
          <p:nvPr/>
        </p:nvGrpSpPr>
        <p:grpSpPr>
          <a:xfrm>
            <a:off x="3456392" y="1121581"/>
            <a:ext cx="7831495" cy="1471878"/>
            <a:chOff x="185300" y="3651025"/>
            <a:chExt cx="5193525" cy="1116550"/>
          </a:xfrm>
        </p:grpSpPr>
        <p:pic>
          <p:nvPicPr>
            <p:cNvPr id="18" name="Google Shape;68;p14">
              <a:extLst>
                <a:ext uri="{FF2B5EF4-FFF2-40B4-BE49-F238E27FC236}">
                  <a16:creationId xmlns:a16="http://schemas.microsoft.com/office/drawing/2014/main" id="{EC0A1EDD-57E2-D935-8A56-4435B43B0D5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5300" y="3696395"/>
              <a:ext cx="873200" cy="8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9;p14">
              <a:extLst>
                <a:ext uri="{FF2B5EF4-FFF2-40B4-BE49-F238E27FC236}">
                  <a16:creationId xmlns:a16="http://schemas.microsoft.com/office/drawing/2014/main" id="{40A48862-D628-AFAF-2294-6186BF9D2F5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47177" y="3651025"/>
              <a:ext cx="1521897" cy="92455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0" name="Google Shape;70;p14">
              <a:extLst>
                <a:ext uri="{FF2B5EF4-FFF2-40B4-BE49-F238E27FC236}">
                  <a16:creationId xmlns:a16="http://schemas.microsoft.com/office/drawing/2014/main" id="{36C69DF1-E72F-7163-5552-866DFE63567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6861" t="9107" r="8119" b="13444"/>
            <a:stretch/>
          </p:blipFill>
          <p:spPr>
            <a:xfrm>
              <a:off x="3607718" y="3651025"/>
              <a:ext cx="1771107" cy="92455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21" name="Google Shape;71;p14">
              <a:extLst>
                <a:ext uri="{FF2B5EF4-FFF2-40B4-BE49-F238E27FC236}">
                  <a16:creationId xmlns:a16="http://schemas.microsoft.com/office/drawing/2014/main" id="{44FA2C4C-4DB4-1F14-33BE-0E02EABB2792}"/>
                </a:ext>
              </a:extLst>
            </p:cNvPr>
            <p:cNvCxnSpPr/>
            <p:nvPr/>
          </p:nvCxnSpPr>
          <p:spPr>
            <a:xfrm>
              <a:off x="958950" y="4207375"/>
              <a:ext cx="4197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2" name="Google Shape;72;p14">
              <a:extLst>
                <a:ext uri="{FF2B5EF4-FFF2-40B4-BE49-F238E27FC236}">
                  <a16:creationId xmlns:a16="http://schemas.microsoft.com/office/drawing/2014/main" id="{B5843A06-490B-3FF4-EA40-330BAA5C6A45}"/>
                </a:ext>
              </a:extLst>
            </p:cNvPr>
            <p:cNvCxnSpPr/>
            <p:nvPr/>
          </p:nvCxnSpPr>
          <p:spPr>
            <a:xfrm>
              <a:off x="3037612" y="4176000"/>
              <a:ext cx="5016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3" name="Google Shape;73;p14">
              <a:extLst>
                <a:ext uri="{FF2B5EF4-FFF2-40B4-BE49-F238E27FC236}">
                  <a16:creationId xmlns:a16="http://schemas.microsoft.com/office/drawing/2014/main" id="{3BDDF168-202E-DD90-4B70-93E5C6666FAC}"/>
                </a:ext>
              </a:extLst>
            </p:cNvPr>
            <p:cNvSpPr txBox="1"/>
            <p:nvPr/>
          </p:nvSpPr>
          <p:spPr>
            <a:xfrm>
              <a:off x="284850" y="4510775"/>
              <a:ext cx="674100" cy="2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</a:rPr>
                <a:t>Intruder</a:t>
              </a:r>
              <a:endParaRPr sz="1000" dirty="0">
                <a:solidFill>
                  <a:schemeClr val="dk1"/>
                </a:solidFill>
              </a:endParaRPr>
            </a:p>
          </p:txBody>
        </p:sp>
        <p:sp>
          <p:nvSpPr>
            <p:cNvPr id="24" name="Google Shape;74;p14">
              <a:extLst>
                <a:ext uri="{FF2B5EF4-FFF2-40B4-BE49-F238E27FC236}">
                  <a16:creationId xmlns:a16="http://schemas.microsoft.com/office/drawing/2014/main" id="{D0E0D560-4BA9-8F92-A811-6AF282A3166F}"/>
                </a:ext>
              </a:extLst>
            </p:cNvPr>
            <p:cNvSpPr txBox="1"/>
            <p:nvPr/>
          </p:nvSpPr>
          <p:spPr>
            <a:xfrm>
              <a:off x="1771475" y="4510775"/>
              <a:ext cx="873300" cy="2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</a:rPr>
                <a:t>Code block</a:t>
              </a:r>
              <a:endParaRPr sz="1000" dirty="0">
                <a:solidFill>
                  <a:schemeClr val="dk1"/>
                </a:solidFill>
              </a:endParaRPr>
            </a:p>
          </p:txBody>
        </p:sp>
        <p:sp>
          <p:nvSpPr>
            <p:cNvPr id="25" name="Google Shape;75;p14">
              <a:extLst>
                <a:ext uri="{FF2B5EF4-FFF2-40B4-BE49-F238E27FC236}">
                  <a16:creationId xmlns:a16="http://schemas.microsoft.com/office/drawing/2014/main" id="{BF6FED90-CA1F-BA9E-FC60-570D6BCCF215}"/>
                </a:ext>
              </a:extLst>
            </p:cNvPr>
            <p:cNvSpPr txBox="1"/>
            <p:nvPr/>
          </p:nvSpPr>
          <p:spPr>
            <a:xfrm>
              <a:off x="3976050" y="4510775"/>
              <a:ext cx="1191900" cy="2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</a:rPr>
                <a:t>Timing analysis</a:t>
              </a:r>
              <a:endParaRPr sz="10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26" name="Google Shape;76;p14">
            <a:extLst>
              <a:ext uri="{FF2B5EF4-FFF2-40B4-BE49-F238E27FC236}">
                <a16:creationId xmlns:a16="http://schemas.microsoft.com/office/drawing/2014/main" id="{2500BAC6-BBA2-7093-567D-6C10126945F2}"/>
              </a:ext>
            </a:extLst>
          </p:cNvPr>
          <p:cNvGrpSpPr/>
          <p:nvPr/>
        </p:nvGrpSpPr>
        <p:grpSpPr>
          <a:xfrm>
            <a:off x="7287467" y="2759466"/>
            <a:ext cx="5030653" cy="925844"/>
            <a:chOff x="5022355" y="2036147"/>
            <a:chExt cx="3717000" cy="615469"/>
          </a:xfrm>
        </p:grpSpPr>
        <p:sp>
          <p:nvSpPr>
            <p:cNvPr id="27" name="Google Shape;77;p14">
              <a:extLst>
                <a:ext uri="{FF2B5EF4-FFF2-40B4-BE49-F238E27FC236}">
                  <a16:creationId xmlns:a16="http://schemas.microsoft.com/office/drawing/2014/main" id="{AC68F217-0AA1-D4C0-FC7A-235C6CF6459B}"/>
                </a:ext>
              </a:extLst>
            </p:cNvPr>
            <p:cNvSpPr txBox="1"/>
            <p:nvPr/>
          </p:nvSpPr>
          <p:spPr>
            <a:xfrm>
              <a:off x="5022356" y="2036147"/>
              <a:ext cx="1802580" cy="309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dk1"/>
                  </a:solidFill>
                </a:rPr>
                <a:t>Possible Solution:</a:t>
              </a:r>
              <a:endParaRPr b="1" dirty="0">
                <a:solidFill>
                  <a:schemeClr val="dk1"/>
                </a:solidFill>
              </a:endParaRPr>
            </a:p>
          </p:txBody>
        </p:sp>
        <p:sp>
          <p:nvSpPr>
            <p:cNvPr id="28" name="Google Shape;78;p14">
              <a:extLst>
                <a:ext uri="{FF2B5EF4-FFF2-40B4-BE49-F238E27FC236}">
                  <a16:creationId xmlns:a16="http://schemas.microsoft.com/office/drawing/2014/main" id="{CB41A473-1AA0-A77F-95C8-9B04517DAB1B}"/>
                </a:ext>
              </a:extLst>
            </p:cNvPr>
            <p:cNvSpPr txBox="1"/>
            <p:nvPr/>
          </p:nvSpPr>
          <p:spPr>
            <a:xfrm>
              <a:off x="5022355" y="2293716"/>
              <a:ext cx="37170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2545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" dirty="0">
                  <a:solidFill>
                    <a:schemeClr val="dk1"/>
                  </a:solidFill>
                </a:rPr>
                <a:t>Insert random noise</a:t>
              </a:r>
              <a:r>
                <a:rPr lang="en-US" dirty="0">
                  <a:solidFill>
                    <a:schemeClr val="dk1"/>
                  </a:solidFill>
                </a:rPr>
                <a:t> inside the code</a:t>
              </a:r>
            </a:p>
            <a:p>
              <a:pPr marL="42545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dk1"/>
                  </a:solidFill>
                </a:rPr>
                <a:t>Constant time programming 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FA4D3BE-2E0F-0F18-DC81-35642536D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53" y="4877210"/>
            <a:ext cx="3640246" cy="1285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51EA8C0-1595-E7BA-80B6-798B54B16833}"/>
              </a:ext>
            </a:extLst>
          </p:cNvPr>
          <p:cNvSpPr txBox="1"/>
          <p:nvPr/>
        </p:nvSpPr>
        <p:spPr>
          <a:xfrm>
            <a:off x="2487063" y="4267095"/>
            <a:ext cx="336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Checking if two passwords match:</a:t>
            </a:r>
            <a:endParaRPr lang="en-BD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5F3A70-F319-B014-FD91-578247179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2096" y="4892934"/>
            <a:ext cx="3873141" cy="1224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D33AAAC-FB43-B223-AC4B-9743E98C6485}"/>
              </a:ext>
            </a:extLst>
          </p:cNvPr>
          <p:cNvSpPr txBox="1"/>
          <p:nvPr/>
        </p:nvSpPr>
        <p:spPr>
          <a:xfrm>
            <a:off x="1181826" y="4592063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sz="1400" dirty="0"/>
              <a:t>❌ </a:t>
            </a:r>
            <a:r>
              <a:rPr lang="en-GB" sz="1400" dirty="0"/>
              <a:t>NOT constant-time</a:t>
            </a:r>
            <a:endParaRPr lang="en-BD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529BB0-2DE2-6E60-0C4A-5AEFD37B4B73}"/>
              </a:ext>
            </a:extLst>
          </p:cNvPr>
          <p:cNvSpPr txBox="1"/>
          <p:nvPr/>
        </p:nvSpPr>
        <p:spPr>
          <a:xfrm>
            <a:off x="5141516" y="4610792"/>
            <a:ext cx="2011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sz="1400" dirty="0"/>
              <a:t>✅ </a:t>
            </a:r>
            <a:r>
              <a:rPr lang="en-GB" sz="1400" dirty="0"/>
              <a:t>Constant-time version</a:t>
            </a:r>
            <a:endParaRPr lang="en-BD" sz="1400" dirty="0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39B93C48-E21B-44F8-A153-F0B5868B58E2}"/>
              </a:ext>
            </a:extLst>
          </p:cNvPr>
          <p:cNvSpPr/>
          <p:nvPr/>
        </p:nvSpPr>
        <p:spPr>
          <a:xfrm>
            <a:off x="8293903" y="4170359"/>
            <a:ext cx="514680" cy="24172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15BD661-31E0-EBA0-4A00-8194E291E94C}"/>
              </a:ext>
            </a:extLst>
          </p:cNvPr>
          <p:cNvSpPr/>
          <p:nvPr/>
        </p:nvSpPr>
        <p:spPr>
          <a:xfrm>
            <a:off x="8707998" y="4603858"/>
            <a:ext cx="2800643" cy="14570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D" dirty="0">
                <a:solidFill>
                  <a:schemeClr val="tx1"/>
                </a:solidFill>
              </a:rPr>
              <a:t>Hard to do it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D" dirty="0">
                <a:solidFill>
                  <a:schemeClr val="tx1"/>
                </a:solidFill>
              </a:rPr>
              <a:t>Slower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D" dirty="0">
                <a:solidFill>
                  <a:schemeClr val="tx1"/>
                </a:solidFill>
              </a:rPr>
              <a:t>Platform 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D" dirty="0">
                <a:solidFill>
                  <a:schemeClr val="tx1"/>
                </a:solidFill>
              </a:rPr>
              <a:t>Hard to test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CBD026-1CDD-A665-DDAB-E377A85D64B4}"/>
              </a:ext>
            </a:extLst>
          </p:cNvPr>
          <p:cNvSpPr txBox="1"/>
          <p:nvPr/>
        </p:nvSpPr>
        <p:spPr>
          <a:xfrm>
            <a:off x="8661612" y="3964461"/>
            <a:ext cx="2858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D" dirty="0"/>
              <a:t>Limitations of </a:t>
            </a:r>
          </a:p>
          <a:p>
            <a:pPr algn="ctr"/>
            <a:r>
              <a:rPr lang="en-BD" dirty="0"/>
              <a:t>Constant Time programming</a:t>
            </a:r>
          </a:p>
        </p:txBody>
      </p:sp>
    </p:spTree>
    <p:extLst>
      <p:ext uri="{BB962C8B-B14F-4D97-AF65-F5344CB8AC3E}">
        <p14:creationId xmlns:p14="http://schemas.microsoft.com/office/powerpoint/2010/main" val="6027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  <p:bldP spid="36" grpId="0" animBg="1"/>
      <p:bldP spid="37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8316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69" y="43230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-1667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105643" y="835320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600" y="6322891"/>
            <a:ext cx="2743200" cy="365125"/>
          </a:xfrm>
        </p:spPr>
        <p:txBody>
          <a:bodyPr/>
          <a:lstStyle/>
          <a:p>
            <a:fld id="{A0444148-A409-EB40-9C7E-576E9B126FBB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71554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5</a:t>
            </a:fld>
            <a:endParaRPr lang="en-BD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C6962-1184-CD02-1C26-5E0939D15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9" t="3320" r="5177" b="19073"/>
          <a:stretch/>
        </p:blipFill>
        <p:spPr>
          <a:xfrm>
            <a:off x="177479" y="849144"/>
            <a:ext cx="4064641" cy="23582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23B2376-33D1-657B-85BB-42F8BA38A08B}"/>
              </a:ext>
            </a:extLst>
          </p:cNvPr>
          <p:cNvSpPr/>
          <p:nvPr/>
        </p:nvSpPr>
        <p:spPr>
          <a:xfrm>
            <a:off x="2277371" y="2028290"/>
            <a:ext cx="2124686" cy="117914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7E2F9B-0237-B205-A559-37C99787B46A}"/>
              </a:ext>
            </a:extLst>
          </p:cNvPr>
          <p:cNvGrpSpPr/>
          <p:nvPr/>
        </p:nvGrpSpPr>
        <p:grpSpPr>
          <a:xfrm>
            <a:off x="4823505" y="857408"/>
            <a:ext cx="2966440" cy="2561560"/>
            <a:chOff x="4983442" y="1169118"/>
            <a:chExt cx="3037013" cy="317181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FA19B1-9221-8DF9-FC5E-D18016B65D44}"/>
                </a:ext>
              </a:extLst>
            </p:cNvPr>
            <p:cNvGrpSpPr/>
            <p:nvPr/>
          </p:nvGrpSpPr>
          <p:grpSpPr>
            <a:xfrm>
              <a:off x="4983442" y="1482740"/>
              <a:ext cx="3037013" cy="2858193"/>
              <a:chOff x="95105" y="1193663"/>
              <a:chExt cx="3037013" cy="2858193"/>
            </a:xfrm>
          </p:grpSpPr>
          <p:pic>
            <p:nvPicPr>
              <p:cNvPr id="20" name="Google Shape;64;p14">
                <a:extLst>
                  <a:ext uri="{FF2B5EF4-FFF2-40B4-BE49-F238E27FC236}">
                    <a16:creationId xmlns:a16="http://schemas.microsoft.com/office/drawing/2014/main" id="{A591AA8A-CA88-05B8-CEA2-9A3FAF28225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r="34696"/>
              <a:stretch/>
            </p:blipFill>
            <p:spPr>
              <a:xfrm>
                <a:off x="95105" y="1193663"/>
                <a:ext cx="3037013" cy="28581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65;p14">
                <a:extLst>
                  <a:ext uri="{FF2B5EF4-FFF2-40B4-BE49-F238E27FC236}">
                    <a16:creationId xmlns:a16="http://schemas.microsoft.com/office/drawing/2014/main" id="{F2799725-ADE8-9610-A1C5-DC6E7F4010F0}"/>
                  </a:ext>
                </a:extLst>
              </p:cNvPr>
              <p:cNvSpPr/>
              <p:nvPr/>
            </p:nvSpPr>
            <p:spPr>
              <a:xfrm>
                <a:off x="1258085" y="3076832"/>
                <a:ext cx="1608683" cy="230760"/>
              </a:xfrm>
              <a:prstGeom prst="rect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AFD0BA-C349-BCC2-4E0D-8C8571E11A3A}"/>
                </a:ext>
              </a:extLst>
            </p:cNvPr>
            <p:cNvSpPr txBox="1"/>
            <p:nvPr/>
          </p:nvSpPr>
          <p:spPr>
            <a:xfrm>
              <a:off x="4983442" y="1169118"/>
              <a:ext cx="2884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D" dirty="0"/>
                <a:t>RSA Moduler Exponentiation</a:t>
              </a:r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478A0EE5-E2D5-56F0-32BC-C123B33EB4DA}"/>
              </a:ext>
            </a:extLst>
          </p:cNvPr>
          <p:cNvSpPr/>
          <p:nvPr/>
        </p:nvSpPr>
        <p:spPr>
          <a:xfrm>
            <a:off x="4386649" y="2549621"/>
            <a:ext cx="1594021" cy="321877"/>
          </a:xfrm>
          <a:custGeom>
            <a:avLst/>
            <a:gdLst>
              <a:gd name="connsiteX0" fmla="*/ 0 w 1594021"/>
              <a:gd name="connsiteY0" fmla="*/ 0 h 321877"/>
              <a:gd name="connsiteX1" fmla="*/ 976183 w 1594021"/>
              <a:gd name="connsiteY1" fmla="*/ 321275 h 321877"/>
              <a:gd name="connsiteX2" fmla="*/ 1594021 w 1594021"/>
              <a:gd name="connsiteY2" fmla="*/ 86497 h 321877"/>
              <a:gd name="connsiteX3" fmla="*/ 1594021 w 1594021"/>
              <a:gd name="connsiteY3" fmla="*/ 86497 h 32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21" h="321877">
                <a:moveTo>
                  <a:pt x="0" y="0"/>
                </a:moveTo>
                <a:cubicBezTo>
                  <a:pt x="355256" y="153429"/>
                  <a:pt x="710513" y="306859"/>
                  <a:pt x="976183" y="321275"/>
                </a:cubicBezTo>
                <a:cubicBezTo>
                  <a:pt x="1241853" y="335691"/>
                  <a:pt x="1594021" y="86497"/>
                  <a:pt x="1594021" y="86497"/>
                </a:cubicBezTo>
                <a:lnTo>
                  <a:pt x="1594021" y="86497"/>
                </a:lnTo>
              </a:path>
            </a:pathLst>
          </a:cu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grpSp>
        <p:nvGrpSpPr>
          <p:cNvPr id="30" name="Google Shape;80;p14">
            <a:extLst>
              <a:ext uri="{FF2B5EF4-FFF2-40B4-BE49-F238E27FC236}">
                <a16:creationId xmlns:a16="http://schemas.microsoft.com/office/drawing/2014/main" id="{6D263965-71CC-4152-1B6E-37AA514DD444}"/>
              </a:ext>
            </a:extLst>
          </p:cNvPr>
          <p:cNvGrpSpPr/>
          <p:nvPr/>
        </p:nvGrpSpPr>
        <p:grpSpPr>
          <a:xfrm>
            <a:off x="8666716" y="849144"/>
            <a:ext cx="3094548" cy="4348991"/>
            <a:chOff x="4755080" y="1831215"/>
            <a:chExt cx="1580852" cy="2091978"/>
          </a:xfrm>
        </p:grpSpPr>
        <p:pic>
          <p:nvPicPr>
            <p:cNvPr id="31" name="Google Shape;81;p14">
              <a:extLst>
                <a:ext uri="{FF2B5EF4-FFF2-40B4-BE49-F238E27FC236}">
                  <a16:creationId xmlns:a16="http://schemas.microsoft.com/office/drawing/2014/main" id="{E86978F7-11C4-56CC-B499-D253980236DC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55080" y="1831215"/>
              <a:ext cx="1552185" cy="1050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82;p14">
              <a:extLst>
                <a:ext uri="{FF2B5EF4-FFF2-40B4-BE49-F238E27FC236}">
                  <a16:creationId xmlns:a16="http://schemas.microsoft.com/office/drawing/2014/main" id="{2ACC2ABF-DDF6-8721-B09A-7D07BFA16B2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55080" y="2872869"/>
              <a:ext cx="1580852" cy="10503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256F6863-FFBA-C764-85CE-3D2183E57055}"/>
              </a:ext>
            </a:extLst>
          </p:cNvPr>
          <p:cNvSpPr/>
          <p:nvPr/>
        </p:nvSpPr>
        <p:spPr>
          <a:xfrm>
            <a:off x="9837732" y="2520704"/>
            <a:ext cx="642551" cy="2847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92AC2D-A294-2464-A11F-B08C968BF821}"/>
              </a:ext>
            </a:extLst>
          </p:cNvPr>
          <p:cNvSpPr/>
          <p:nvPr/>
        </p:nvSpPr>
        <p:spPr>
          <a:xfrm>
            <a:off x="10865276" y="4662542"/>
            <a:ext cx="642551" cy="2847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25F548-812B-4A3E-B921-1A5588C3914E}"/>
              </a:ext>
            </a:extLst>
          </p:cNvPr>
          <p:cNvSpPr txBox="1"/>
          <p:nvPr/>
        </p:nvSpPr>
        <p:spPr>
          <a:xfrm>
            <a:off x="10480283" y="4263418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sz="1400" b="1" dirty="0">
                <a:solidFill>
                  <a:schemeClr val="accent6">
                    <a:lumMod val="75000"/>
                  </a:schemeClr>
                </a:solidFill>
              </a:rPr>
              <a:t>Original time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B8FC9E-954A-B042-E4AA-5BE9165A2E89}"/>
              </a:ext>
            </a:extLst>
          </p:cNvPr>
          <p:cNvSpPr txBox="1"/>
          <p:nvPr/>
        </p:nvSpPr>
        <p:spPr>
          <a:xfrm>
            <a:off x="9580162" y="2212927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sz="1400" b="1" dirty="0">
                <a:solidFill>
                  <a:schemeClr val="accent6">
                    <a:lumMod val="75000"/>
                  </a:schemeClr>
                </a:solidFill>
              </a:rPr>
              <a:t>Original time</a:t>
            </a:r>
          </a:p>
        </p:txBody>
      </p:sp>
      <p:sp>
        <p:nvSpPr>
          <p:cNvPr id="37" name="Google Shape;79;p14">
            <a:extLst>
              <a:ext uri="{FF2B5EF4-FFF2-40B4-BE49-F238E27FC236}">
                <a16:creationId xmlns:a16="http://schemas.microsoft.com/office/drawing/2014/main" id="{D42981EA-40F4-D1A7-0A04-80CF03A5F7EC}"/>
              </a:ext>
            </a:extLst>
          </p:cNvPr>
          <p:cNvSpPr txBox="1"/>
          <p:nvPr/>
        </p:nvSpPr>
        <p:spPr>
          <a:xfrm>
            <a:off x="4557884" y="3478603"/>
            <a:ext cx="5484013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Disadvantages:</a:t>
            </a: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Predictable.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Follows specific patterns.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Correlation among successive values.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Poor dimensional distribution.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EF364C-C773-EB21-1755-04001482EF4C}"/>
              </a:ext>
            </a:extLst>
          </p:cNvPr>
          <p:cNvSpPr txBox="1"/>
          <p:nvPr/>
        </p:nvSpPr>
        <p:spPr>
          <a:xfrm>
            <a:off x="177479" y="3547774"/>
            <a:ext cx="4436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Algorithm-based randomness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PRNG starts from a </a:t>
            </a:r>
            <a:r>
              <a:rPr lang="en-GB" b="1" dirty="0"/>
              <a:t>seed value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Fast and efficient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Speed matters more than unpredictability.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Not suitable for high-security tasks</a:t>
            </a:r>
            <a:endParaRPr lang="en-B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FD7D8-A276-4E12-D573-53931C212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700" y="5198135"/>
            <a:ext cx="8994731" cy="13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9EEA74-E46C-B63D-D5B3-99E211CA59BD}"/>
              </a:ext>
            </a:extLst>
          </p:cNvPr>
          <p:cNvSpPr txBox="1">
            <a:spLocks/>
          </p:cNvSpPr>
          <p:nvPr/>
        </p:nvSpPr>
        <p:spPr>
          <a:xfrm>
            <a:off x="53911" y="-343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BD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F3B055-B3B5-F344-C2F0-3A1E38EF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758" y="41939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3B0E1C-F8DA-4CC1-4C95-E214FDFBE225}"/>
              </a:ext>
            </a:extLst>
          </p:cNvPr>
          <p:cNvCxnSpPr/>
          <p:nvPr/>
        </p:nvCxnSpPr>
        <p:spPr>
          <a:xfrm>
            <a:off x="128557" y="804408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FB4D9D20-A846-AEC6-41B2-2287B723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264" y="6307544"/>
            <a:ext cx="2743200" cy="365125"/>
          </a:xfrm>
        </p:spPr>
        <p:txBody>
          <a:bodyPr/>
          <a:lstStyle/>
          <a:p>
            <a:fld id="{8AB9E1B8-EB27-DD47-88D4-74148271390E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58E4D09A-5540-93A9-F3BA-40B9142A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282" y="6221766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6</a:t>
            </a:fld>
            <a:endParaRPr lang="en-BD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5287CE-8D65-4B4F-1F73-EAE99EDE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9" t="3320" r="5177" b="19073"/>
          <a:stretch/>
        </p:blipFill>
        <p:spPr>
          <a:xfrm>
            <a:off x="177479" y="838634"/>
            <a:ext cx="4064641" cy="23582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E0D4CE-4A5D-9A08-3845-B812B477E2E8}"/>
              </a:ext>
            </a:extLst>
          </p:cNvPr>
          <p:cNvSpPr/>
          <p:nvPr/>
        </p:nvSpPr>
        <p:spPr>
          <a:xfrm>
            <a:off x="53911" y="1983618"/>
            <a:ext cx="2124686" cy="117914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02304B-CC43-8343-CBB1-2DFA6036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29" y="3546623"/>
            <a:ext cx="1928168" cy="2144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5B385E-B705-D744-A48E-78658B0D160F}"/>
              </a:ext>
            </a:extLst>
          </p:cNvPr>
          <p:cNvSpPr txBox="1"/>
          <p:nvPr/>
        </p:nvSpPr>
        <p:spPr>
          <a:xfrm>
            <a:off x="260996" y="5671717"/>
            <a:ext cx="194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dirty="0">
                <a:solidFill>
                  <a:schemeClr val="accent2"/>
                </a:solidFill>
              </a:rPr>
              <a:t>Limited Portability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6B9F952-7BB7-F931-3DC0-D2F4CA55D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075" y="3519000"/>
            <a:ext cx="2862984" cy="21999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B19F244-E4BA-7FBF-754A-907B214969E6}"/>
              </a:ext>
            </a:extLst>
          </p:cNvPr>
          <p:cNvSpPr txBox="1"/>
          <p:nvPr/>
        </p:nvSpPr>
        <p:spPr>
          <a:xfrm>
            <a:off x="3195431" y="5684756"/>
            <a:ext cx="1234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D" dirty="0">
                <a:solidFill>
                  <a:schemeClr val="accent2"/>
                </a:solidFill>
              </a:rPr>
              <a:t>Complexity</a:t>
            </a:r>
            <a:br>
              <a:rPr lang="en-BD" dirty="0">
                <a:solidFill>
                  <a:schemeClr val="accent2"/>
                </a:solidFill>
              </a:rPr>
            </a:br>
            <a:endParaRPr lang="en-BD" dirty="0">
              <a:solidFill>
                <a:schemeClr val="accent2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A15F887-C061-EC20-6C06-8C1F426DA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818" y="3554206"/>
            <a:ext cx="3142525" cy="207755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5548340-6232-5B55-D947-022DAE47AAD0}"/>
              </a:ext>
            </a:extLst>
          </p:cNvPr>
          <p:cNvSpPr txBox="1"/>
          <p:nvPr/>
        </p:nvSpPr>
        <p:spPr>
          <a:xfrm>
            <a:off x="5459594" y="5668194"/>
            <a:ext cx="349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dirty="0">
                <a:solidFill>
                  <a:schemeClr val="accent2"/>
                </a:solidFill>
              </a:rPr>
              <a:t>Sensetive to environmental factors</a:t>
            </a:r>
          </a:p>
          <a:p>
            <a:endParaRPr lang="en-BD" dirty="0">
              <a:solidFill>
                <a:schemeClr val="accent2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825A6A7-D71D-01DA-D3D8-93CFF8780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3756" y="3744744"/>
            <a:ext cx="3074403" cy="176159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8721A2C-97BF-E26F-56B5-86D00EBCF3A1}"/>
              </a:ext>
            </a:extLst>
          </p:cNvPr>
          <p:cNvSpPr txBox="1"/>
          <p:nvPr/>
        </p:nvSpPr>
        <p:spPr>
          <a:xfrm>
            <a:off x="8920180" y="5662141"/>
            <a:ext cx="301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dirty="0">
                <a:solidFill>
                  <a:schemeClr val="accent2"/>
                </a:solidFill>
              </a:rPr>
              <a:t>Requires expertise monitoring</a:t>
            </a:r>
            <a:endParaRPr lang="en-BD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9A97AB-278B-8D7E-2D30-AF6DB342C5CB}"/>
              </a:ext>
            </a:extLst>
          </p:cNvPr>
          <p:cNvSpPr txBox="1"/>
          <p:nvPr/>
        </p:nvSpPr>
        <p:spPr>
          <a:xfrm>
            <a:off x="2934718" y="6219663"/>
            <a:ext cx="632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hlinkClick r:id="rId8"/>
              </a:rPr>
              <a:t>https://www.reddit.com/r/diyelectronics/comments/vpcutp/radioactive_random_number_generator_what_do_you/?rdt=37925</a:t>
            </a:r>
            <a:r>
              <a:rPr lang="en-GB" sz="900" dirty="0"/>
              <a:t> ,</a:t>
            </a:r>
          </a:p>
          <a:p>
            <a:r>
              <a:rPr lang="en-GB" sz="900" dirty="0"/>
              <a:t> </a:t>
            </a:r>
            <a:r>
              <a:rPr lang="en-GB" sz="900" dirty="0">
                <a:hlinkClick r:id="rId9"/>
              </a:rPr>
              <a:t>http://www.vaxman.de/projects/rng/rng.html</a:t>
            </a:r>
            <a:r>
              <a:rPr lang="en-GB" sz="900" dirty="0"/>
              <a:t>, </a:t>
            </a:r>
            <a:r>
              <a:rPr lang="en-GB" sz="900" dirty="0">
                <a:hlinkClick r:id="rId10"/>
              </a:rPr>
              <a:t>https://www.nature.com/articles/s41467-024-49149-5</a:t>
            </a:r>
            <a:r>
              <a:rPr lang="en-GB" sz="900" dirty="0"/>
              <a:t>,  </a:t>
            </a:r>
            <a:endParaRPr lang="en-BD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44C8D-907C-C991-20A5-3870940849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754"/>
          <a:stretch/>
        </p:blipFill>
        <p:spPr>
          <a:xfrm>
            <a:off x="4242120" y="1088932"/>
            <a:ext cx="7878760" cy="20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1" grpId="0"/>
      <p:bldP spid="54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5" y="-371557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69" y="-24238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-1620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162010" y="772122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05" y="6399536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695" y="6399535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7</a:t>
            </a:fld>
            <a:endParaRPr lang="en-BD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873AE12-29C4-0B43-6931-9F3E21B13BA7}"/>
              </a:ext>
            </a:extLst>
          </p:cNvPr>
          <p:cNvSpPr/>
          <p:nvPr/>
        </p:nvSpPr>
        <p:spPr>
          <a:xfrm>
            <a:off x="1724256" y="899443"/>
            <a:ext cx="8676581" cy="4523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D" dirty="0">
                <a:solidFill>
                  <a:srgbClr val="FF0000"/>
                </a:solidFill>
              </a:rPr>
              <a:t>Is there any inexpensive, less complex solutions to generate the near true random values?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2EE869-F97E-DF27-5514-21A7C16AB48F}"/>
              </a:ext>
            </a:extLst>
          </p:cNvPr>
          <p:cNvSpPr txBox="1">
            <a:spLocks/>
          </p:cNvSpPr>
          <p:nvPr/>
        </p:nvSpPr>
        <p:spPr>
          <a:xfrm>
            <a:off x="2209800" y="4532708"/>
            <a:ext cx="974541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BD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EB67CE-C567-C516-051A-B6FECDF2B237}"/>
              </a:ext>
            </a:extLst>
          </p:cNvPr>
          <p:cNvSpPr/>
          <p:nvPr/>
        </p:nvSpPr>
        <p:spPr>
          <a:xfrm>
            <a:off x="3565926" y="1452496"/>
            <a:ext cx="4678188" cy="4523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BD" dirty="0">
                <a:solidFill>
                  <a:srgbClr val="FF0000"/>
                </a:solidFill>
              </a:rPr>
              <a:t>Can AI act as an approximate TRNG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A1E3A9-52DE-26E0-7DAA-4EACDB9B6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94"/>
          <a:stretch/>
        </p:blipFill>
        <p:spPr>
          <a:xfrm>
            <a:off x="664827" y="1961853"/>
            <a:ext cx="10200449" cy="3176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FF9493-59BA-33EE-0927-87AFA297BCFC}"/>
              </a:ext>
            </a:extLst>
          </p:cNvPr>
          <p:cNvSpPr txBox="1"/>
          <p:nvPr/>
        </p:nvSpPr>
        <p:spPr>
          <a:xfrm>
            <a:off x="393835" y="4746205"/>
            <a:ext cx="55034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b="1" dirty="0">
                <a:solidFill>
                  <a:schemeClr val="tx1"/>
                </a:solidFill>
              </a:rPr>
              <a:t>TRNG by AI: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BD" dirty="0">
                <a:solidFill>
                  <a:schemeClr val="tx1"/>
                </a:solidFill>
              </a:rPr>
              <a:t>Human can produce t</a:t>
            </a:r>
            <a:r>
              <a:rPr lang="en-US" dirty="0" err="1">
                <a:solidFill>
                  <a:schemeClr val="tx1"/>
                </a:solidFill>
              </a:rPr>
              <a:t>ru</a:t>
            </a:r>
            <a:r>
              <a:rPr lang="en-BD" dirty="0">
                <a:solidFill>
                  <a:schemeClr val="tx1"/>
                </a:solidFill>
              </a:rPr>
              <a:t>e random numbers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BD" dirty="0">
                <a:solidFill>
                  <a:schemeClr val="tx1"/>
                </a:solidFill>
              </a:rPr>
              <a:t>AI system influenced by human cognative process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BD" dirty="0">
                <a:solidFill>
                  <a:schemeClr val="tx1"/>
                </a:solidFill>
              </a:rPr>
              <a:t>AI can replicate natural sounds (music, speech)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BD" dirty="0">
                <a:solidFill>
                  <a:schemeClr val="tx1"/>
                </a:solidFill>
              </a:rPr>
              <a:t>It is plusible that AI can mimic true random numbers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622134-67C2-A441-7CFD-B4CF0AF9A490}"/>
              </a:ext>
            </a:extLst>
          </p:cNvPr>
          <p:cNvSpPr txBox="1"/>
          <p:nvPr/>
        </p:nvSpPr>
        <p:spPr>
          <a:xfrm>
            <a:off x="7082506" y="4815118"/>
            <a:ext cx="51730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D" b="1" dirty="0"/>
              <a:t>Takeways: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BD" dirty="0"/>
              <a:t>Cost effective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dirty="0"/>
              <a:t>P</a:t>
            </a:r>
            <a:r>
              <a:rPr lang="en-BD" dirty="0"/>
              <a:t>ortable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dirty="0"/>
              <a:t>Less biasness than Pseudorandom Numbers</a:t>
            </a:r>
            <a:endParaRPr lang="en-BD" dirty="0"/>
          </a:p>
          <a:p>
            <a:pPr marL="285750" indent="-285750">
              <a:buFont typeface="Wingdings" pitchFamily="2" charset="2"/>
              <a:buChar char="v"/>
            </a:pPr>
            <a:r>
              <a:rPr lang="en-BD" dirty="0"/>
              <a:t>Can be used in various security applications easily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94783-191D-42F2-904D-244C3142456E}"/>
              </a:ext>
            </a:extLst>
          </p:cNvPr>
          <p:cNvSpPr txBox="1"/>
          <p:nvPr/>
        </p:nvSpPr>
        <p:spPr>
          <a:xfrm>
            <a:off x="3270510" y="6522836"/>
            <a:ext cx="5717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D" sz="800" dirty="0"/>
              <a:t>Picture source: </a:t>
            </a:r>
            <a:r>
              <a:rPr lang="en-GB" sz="800" dirty="0">
                <a:hlinkClick r:id="rId4"/>
              </a:rPr>
              <a:t>https://medium.com/@securechainai/a-beginners-guide-and-resources-for-ai-development-9b8c1766af0</a:t>
            </a:r>
            <a:r>
              <a:rPr lang="en-GB" sz="800" dirty="0"/>
              <a:t>1</a:t>
            </a:r>
            <a:endParaRPr lang="en-BD" sz="800" dirty="0"/>
          </a:p>
        </p:txBody>
      </p:sp>
    </p:spTree>
    <p:extLst>
      <p:ext uri="{BB962C8B-B14F-4D97-AF65-F5344CB8AC3E}">
        <p14:creationId xmlns:p14="http://schemas.microsoft.com/office/powerpoint/2010/main" val="14726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83DF7F-6E22-B312-C907-EE4C7A095D27}"/>
              </a:ext>
            </a:extLst>
          </p:cNvPr>
          <p:cNvSpPr txBox="1">
            <a:spLocks/>
          </p:cNvSpPr>
          <p:nvPr/>
        </p:nvSpPr>
        <p:spPr>
          <a:xfrm>
            <a:off x="95105" y="-3400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Contributions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04CF7D-4C34-CE38-A372-81CC5F601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848" y="38125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69E426-3712-3215-763E-C43724DD3679}"/>
              </a:ext>
            </a:extLst>
          </p:cNvPr>
          <p:cNvSpPr txBox="1"/>
          <p:nvPr/>
        </p:nvSpPr>
        <p:spPr>
          <a:xfrm>
            <a:off x="4468483" y="-166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1DF3D0-CAA3-BADE-8598-A589B7B642CF}"/>
              </a:ext>
            </a:extLst>
          </p:cNvPr>
          <p:cNvCxnSpPr/>
          <p:nvPr/>
        </p:nvCxnSpPr>
        <p:spPr>
          <a:xfrm>
            <a:off x="128557" y="800594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646089-F951-C312-542B-C5676BE4F12A}"/>
              </a:ext>
            </a:extLst>
          </p:cNvPr>
          <p:cNvSpPr txBox="1">
            <a:spLocks/>
          </p:cNvSpPr>
          <p:nvPr/>
        </p:nvSpPr>
        <p:spPr>
          <a:xfrm>
            <a:off x="2421" y="63694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D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DF9D09-7D8C-5C41-A4EC-B340096931A4}" type="datetime1">
              <a:rPr lang="en-US" smtClean="0"/>
              <a:pPr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C094F39-FD5C-883C-5B13-9E29CF892571}"/>
              </a:ext>
            </a:extLst>
          </p:cNvPr>
          <p:cNvSpPr txBox="1">
            <a:spLocks/>
          </p:cNvSpPr>
          <p:nvPr/>
        </p:nvSpPr>
        <p:spPr>
          <a:xfrm>
            <a:off x="9325610" y="6369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F27A5-7483-9C4E-BE8C-26B59BABE4D3}" type="slidenum">
              <a:rPr lang="en-BD" smtClean="0"/>
              <a:pPr/>
              <a:t>8</a:t>
            </a:fld>
            <a:endParaRPr lang="en-B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91364-4B91-65B1-E39B-C536F81DBA0F}"/>
              </a:ext>
            </a:extLst>
          </p:cNvPr>
          <p:cNvSpPr txBox="1"/>
          <p:nvPr/>
        </p:nvSpPr>
        <p:spPr>
          <a:xfrm>
            <a:off x="95105" y="585893"/>
            <a:ext cx="117605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BD" dirty="0"/>
          </a:p>
          <a:p>
            <a:pPr marL="285750" indent="-285750">
              <a:buFont typeface="Wingdings" pitchFamily="2" charset="2"/>
              <a:buChar char="v"/>
            </a:pPr>
            <a:r>
              <a:rPr lang="en-GB" b="1" dirty="0"/>
              <a:t>First AI-driven RNG </a:t>
            </a:r>
            <a:r>
              <a:rPr lang="en-GB" dirty="0"/>
              <a:t>that consistently passes both NIST SP 800-22 and FIPS 140-1 on edge devices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dirty="0"/>
              <a:t>Configurable framework that adapts TRIM to </a:t>
            </a:r>
            <a:r>
              <a:rPr lang="en-GB" b="1" dirty="0"/>
              <a:t>different security </a:t>
            </a:r>
            <a:r>
              <a:rPr lang="en-GB" dirty="0"/>
              <a:t>and </a:t>
            </a:r>
            <a:r>
              <a:rPr lang="en-GB" b="1" dirty="0"/>
              <a:t>throughput requirements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dirty="0"/>
              <a:t>High throughput on </a:t>
            </a:r>
            <a:r>
              <a:rPr lang="en-GB" b="1" dirty="0"/>
              <a:t>edge platforms </a:t>
            </a:r>
            <a:r>
              <a:rPr lang="en-GB" dirty="0"/>
              <a:t>(Example: Raspberry Pi, Jetson Nano/Orin/Xavier)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b="1" dirty="0"/>
              <a:t>Robustness </a:t>
            </a:r>
            <a:r>
              <a:rPr lang="en-GB" dirty="0"/>
              <a:t>against several attacks (inference, model access, distillation, diffusion), showing strong security properties.</a:t>
            </a:r>
          </a:p>
          <a:p>
            <a:pPr marL="285750" indent="-285750">
              <a:buFont typeface="Wingdings" pitchFamily="2" charset="2"/>
              <a:buChar char="v"/>
            </a:pPr>
            <a:endParaRPr lang="en-BD" dirty="0"/>
          </a:p>
          <a:p>
            <a:endParaRPr lang="en-BD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952BDD-75CD-0982-DBDE-5FD979256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" t="3816" r="1929" b="3186"/>
          <a:stretch/>
        </p:blipFill>
        <p:spPr>
          <a:xfrm>
            <a:off x="1494790" y="2144454"/>
            <a:ext cx="9370486" cy="43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7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AAC5AB-78BD-1BAB-B709-7D49239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4929"/>
            <a:ext cx="10515600" cy="1325563"/>
          </a:xfrm>
        </p:spPr>
        <p:txBody>
          <a:bodyPr>
            <a:normAutofit/>
          </a:bodyPr>
          <a:lstStyle/>
          <a:p>
            <a:r>
              <a:rPr lang="en-B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9DD73A-B8A9-02C2-C943-A4505D8A9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296" y="-5589"/>
            <a:ext cx="2396331" cy="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350E8-A2CB-D652-8D9C-68860736C392}"/>
              </a:ext>
            </a:extLst>
          </p:cNvPr>
          <p:cNvSpPr txBox="1"/>
          <p:nvPr/>
        </p:nvSpPr>
        <p:spPr>
          <a:xfrm>
            <a:off x="4468483" y="-61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E82B3-D45E-5904-0821-C7CBB69F4313}"/>
              </a:ext>
            </a:extLst>
          </p:cNvPr>
          <p:cNvCxnSpPr/>
          <p:nvPr/>
        </p:nvCxnSpPr>
        <p:spPr>
          <a:xfrm>
            <a:off x="128557" y="756880"/>
            <a:ext cx="119348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921DD7-EA06-D365-2CDB-CDDEA90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93" y="6426161"/>
            <a:ext cx="2743200" cy="365125"/>
          </a:xfrm>
        </p:spPr>
        <p:txBody>
          <a:bodyPr/>
          <a:lstStyle/>
          <a:p>
            <a:fld id="{88DF9D09-7D8C-5C41-A4EC-B340096931A4}" type="datetime1">
              <a:rPr lang="en-US" smtClean="0"/>
              <a:t>7/24/25</a:t>
            </a:fld>
            <a:endParaRPr lang="en-BD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BFAEF7-C649-7CD3-9345-2D19D6A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8307" y="6426161"/>
            <a:ext cx="2743200" cy="365125"/>
          </a:xfrm>
        </p:spPr>
        <p:txBody>
          <a:bodyPr/>
          <a:lstStyle/>
          <a:p>
            <a:fld id="{E74F27A5-7483-9C4E-BE8C-26B59BABE4D3}" type="slidenum">
              <a:rPr lang="en-BD" smtClean="0"/>
              <a:t>9</a:t>
            </a:fld>
            <a:endParaRPr lang="en-B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C7C68-6AEC-2FC9-18CA-8C1830B74CEC}"/>
              </a:ext>
            </a:extLst>
          </p:cNvPr>
          <p:cNvSpPr txBox="1"/>
          <p:nvPr/>
        </p:nvSpPr>
        <p:spPr>
          <a:xfrm>
            <a:off x="1010463" y="5408395"/>
            <a:ext cx="294026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BD" b="1" dirty="0"/>
              <a:t>Data Preprocessing: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BD" dirty="0"/>
              <a:t>Entropy source-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BD" dirty="0"/>
              <a:t>Irr</a:t>
            </a:r>
            <a:r>
              <a:rPr lang="en-US" dirty="0"/>
              <a:t>a</a:t>
            </a:r>
            <a:r>
              <a:rPr lang="en-BD" dirty="0"/>
              <a:t>tional Number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BD" dirty="0"/>
              <a:t>Natural Noise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F4E7A2-DE4E-0382-E261-666EACD3D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3" t="3816" r="4552" b="48210"/>
          <a:stretch/>
        </p:blipFill>
        <p:spPr>
          <a:xfrm>
            <a:off x="0" y="2155129"/>
            <a:ext cx="12031199" cy="31673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E4B8FF-C164-81BB-A5BC-0321E0BEB3E2}"/>
              </a:ext>
            </a:extLst>
          </p:cNvPr>
          <p:cNvSpPr txBox="1"/>
          <p:nvPr/>
        </p:nvSpPr>
        <p:spPr>
          <a:xfrm>
            <a:off x="292373" y="942316"/>
            <a:ext cx="5933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BD" b="1" dirty="0"/>
              <a:t>Irrational Number: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Provide precision (how many decimal places you want)</a:t>
            </a:r>
            <a:endParaRPr lang="en-BD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Transform that decimal representation into a binary string</a:t>
            </a:r>
            <a:endParaRPr lang="en-BD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635367-3DB3-2259-9474-A49862ECB725}"/>
              </a:ext>
            </a:extLst>
          </p:cNvPr>
          <p:cNvSpPr/>
          <p:nvPr/>
        </p:nvSpPr>
        <p:spPr>
          <a:xfrm>
            <a:off x="4551492" y="2883405"/>
            <a:ext cx="1064414" cy="372716"/>
          </a:xfrm>
          <a:prstGeom prst="ellipse">
            <a:avLst/>
          </a:prstGeom>
          <a:solidFill>
            <a:schemeClr val="accent3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C6BE6A-6132-C19D-36B8-14776D01BF08}"/>
              </a:ext>
            </a:extLst>
          </p:cNvPr>
          <p:cNvSpPr txBox="1"/>
          <p:nvPr/>
        </p:nvSpPr>
        <p:spPr>
          <a:xfrm>
            <a:off x="6801662" y="5217285"/>
            <a:ext cx="42695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BD" b="1" dirty="0"/>
              <a:t>Natural Noises:</a:t>
            </a:r>
            <a:endParaRPr lang="en-B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D" dirty="0"/>
              <a:t>Capture the amplitudes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BD" dirty="0"/>
              <a:t>called the amplitudes(MinMaxScalling)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D" dirty="0"/>
              <a:t>Convert them into binary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D" dirty="0"/>
              <a:t>Merge all the binary bits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B5A5C0D3-56AF-0D2B-3B28-5780A821F0CB}"/>
              </a:ext>
            </a:extLst>
          </p:cNvPr>
          <p:cNvSpPr/>
          <p:nvPr/>
        </p:nvSpPr>
        <p:spPr>
          <a:xfrm rot="16200000">
            <a:off x="6461779" y="566012"/>
            <a:ext cx="306442" cy="426956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id="{D45E2E1D-55CB-69B6-E596-24C8C001459F}"/>
              </a:ext>
            </a:extLst>
          </p:cNvPr>
          <p:cNvSpPr/>
          <p:nvPr/>
        </p:nvSpPr>
        <p:spPr>
          <a:xfrm rot="5400000">
            <a:off x="6263722" y="2935467"/>
            <a:ext cx="306442" cy="426956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FF02896B-1444-A14D-028F-35B71DC40D65}"/>
              </a:ext>
            </a:extLst>
          </p:cNvPr>
          <p:cNvSpPr/>
          <p:nvPr/>
        </p:nvSpPr>
        <p:spPr>
          <a:xfrm>
            <a:off x="11625317" y="2977060"/>
            <a:ext cx="198878" cy="1728486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81902BE-3148-A09B-33A0-E3F2D453E053}"/>
              </a:ext>
            </a:extLst>
          </p:cNvPr>
          <p:cNvSpPr txBox="1"/>
          <p:nvPr/>
        </p:nvSpPr>
        <p:spPr>
          <a:xfrm>
            <a:off x="6634452" y="707318"/>
            <a:ext cx="50903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b="1" dirty="0"/>
              <a:t>User Inputs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chk_size</a:t>
            </a:r>
            <a:r>
              <a:rPr lang="en-GB" dirty="0"/>
              <a:t> (bits per sample)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min_p_value</a:t>
            </a:r>
            <a:r>
              <a:rPr lang="en-GB" dirty="0"/>
              <a:t> (randomness threshold)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Run the </a:t>
            </a:r>
            <a:r>
              <a:rPr lang="en-GB" dirty="0" err="1"/>
              <a:t>Randomness_Test</a:t>
            </a:r>
            <a:r>
              <a:rPr lang="en-GB" dirty="0"/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Slice the validated binary stream into </a:t>
            </a:r>
            <a:r>
              <a:rPr lang="en-GB" dirty="0" err="1"/>
              <a:t>chk_size</a:t>
            </a:r>
            <a:r>
              <a:rPr lang="en-GB" dirty="0"/>
              <a:t> bit</a:t>
            </a:r>
            <a:endParaRPr lang="en-BD" dirty="0"/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27285B8F-F120-2F03-C704-0F3E1B091499}"/>
              </a:ext>
            </a:extLst>
          </p:cNvPr>
          <p:cNvCxnSpPr/>
          <p:nvPr/>
        </p:nvCxnSpPr>
        <p:spPr>
          <a:xfrm rot="16200000" flipV="1">
            <a:off x="5659002" y="1572123"/>
            <a:ext cx="1139181" cy="811721"/>
          </a:xfrm>
          <a:prstGeom prst="bentConnector3">
            <a:avLst>
              <a:gd name="adj1" fmla="val 99822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AC1B0851-C390-03B6-BDFB-27087C3BE353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316563" y="2289183"/>
            <a:ext cx="2337732" cy="828397"/>
          </a:xfrm>
          <a:prstGeom prst="bentConnector3">
            <a:avLst>
              <a:gd name="adj1" fmla="val 99505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5A8B24BF-B13E-25C4-A761-B83DAD1BB978}"/>
              </a:ext>
            </a:extLst>
          </p:cNvPr>
          <p:cNvCxnSpPr>
            <a:endCxn id="48" idx="1"/>
          </p:cNvCxnSpPr>
          <p:nvPr/>
        </p:nvCxnSpPr>
        <p:spPr>
          <a:xfrm rot="16200000" flipH="1">
            <a:off x="6247664" y="5401951"/>
            <a:ext cx="738664" cy="369331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9CCFA2E-49ED-B118-9B5F-217E1717B73E}"/>
              </a:ext>
            </a:extLst>
          </p:cNvPr>
          <p:cNvCxnSpPr>
            <a:cxnSpLocks/>
          </p:cNvCxnSpPr>
          <p:nvPr/>
        </p:nvCxnSpPr>
        <p:spPr>
          <a:xfrm>
            <a:off x="2017986" y="5139419"/>
            <a:ext cx="0" cy="3680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97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2" grpId="0" animBg="1"/>
      <p:bldP spid="48" grpId="0"/>
      <p:bldP spid="49" grpId="0" animBg="1"/>
      <p:bldP spid="52" grpId="0" animBg="1"/>
      <p:bldP spid="60" grpId="0" animBg="1"/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1734</Words>
  <Application>Microsoft Macintosh PowerPoint</Application>
  <PresentationFormat>Widescreen</PresentationFormat>
  <Paragraphs>266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Outlines</vt:lpstr>
      <vt:lpstr>PowerPoint Presentation</vt:lpstr>
      <vt:lpstr>Background</vt:lpstr>
      <vt:lpstr>Background</vt:lpstr>
      <vt:lpstr>PowerPoint Presentation</vt:lpstr>
      <vt:lpstr>Problem Statements</vt:lpstr>
      <vt:lpstr>PowerPoint Presentation</vt:lpstr>
      <vt:lpstr>Methodology</vt:lpstr>
      <vt:lpstr>Methodology</vt:lpstr>
      <vt:lpstr>Methodology</vt:lpstr>
      <vt:lpstr>Experimental Setup</vt:lpstr>
      <vt:lpstr>Experimental Results</vt:lpstr>
      <vt:lpstr>Experimental Results</vt:lpstr>
      <vt:lpstr>Experimental Results</vt:lpstr>
      <vt:lpstr>Experimental Results</vt:lpstr>
      <vt:lpstr>Security of TRIM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Tanzim Mahfuz</dc:creator>
  <cp:lastModifiedBy>Tanzim Mahfuz</cp:lastModifiedBy>
  <cp:revision>2</cp:revision>
  <dcterms:created xsi:type="dcterms:W3CDTF">2025-04-16T22:13:03Z</dcterms:created>
  <dcterms:modified xsi:type="dcterms:W3CDTF">2025-07-25T16:18:42Z</dcterms:modified>
</cp:coreProperties>
</file>