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16" r:id="rId2"/>
  </p:sldMasterIdLst>
  <p:notesMasterIdLst>
    <p:notesMasterId r:id="rId31"/>
  </p:notesMasterIdLst>
  <p:sldIdLst>
    <p:sldId id="4192" r:id="rId3"/>
    <p:sldId id="4210" r:id="rId4"/>
    <p:sldId id="4208" r:id="rId5"/>
    <p:sldId id="256" r:id="rId6"/>
    <p:sldId id="4216" r:id="rId7"/>
    <p:sldId id="4211" r:id="rId8"/>
    <p:sldId id="4213" r:id="rId9"/>
    <p:sldId id="4212" r:id="rId10"/>
    <p:sldId id="4235" r:id="rId11"/>
    <p:sldId id="4231" r:id="rId12"/>
    <p:sldId id="4233" r:id="rId13"/>
    <p:sldId id="4209" r:id="rId14"/>
    <p:sldId id="4201" r:id="rId15"/>
    <p:sldId id="4215" r:id="rId16"/>
    <p:sldId id="4219" r:id="rId17"/>
    <p:sldId id="4221" r:id="rId18"/>
    <p:sldId id="4223" r:id="rId19"/>
    <p:sldId id="4224" r:id="rId20"/>
    <p:sldId id="4204" r:id="rId21"/>
    <p:sldId id="4225" r:id="rId22"/>
    <p:sldId id="4205" r:id="rId23"/>
    <p:sldId id="4236" r:id="rId24"/>
    <p:sldId id="4227" r:id="rId25"/>
    <p:sldId id="4230" r:id="rId26"/>
    <p:sldId id="4229" r:id="rId27"/>
    <p:sldId id="4217" r:id="rId28"/>
    <p:sldId id="4214" r:id="rId29"/>
    <p:sldId id="423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1424"/>
    <a:srgbClr val="00ADD0"/>
    <a:srgbClr val="011C32"/>
    <a:srgbClr val="7C8EA0"/>
    <a:srgbClr val="02143C"/>
    <a:srgbClr val="E8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13882-1D46-4E65-AF3B-2BE3B8126228}" v="1" dt="2025-07-25T17:55:25.1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75"/>
  </p:normalViewPr>
  <p:slideViewPr>
    <p:cSldViewPr snapToGrid="0" showGuides="1">
      <p:cViewPr varScale="1">
        <p:scale>
          <a:sx n="95" d="100"/>
          <a:sy n="95" d="100"/>
        </p:scale>
        <p:origin x="1194" y="96"/>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 Yang" userId="d7c136a1-a6d2-4b07-a20a-6c3fc8352e03" providerId="ADAL" clId="{50613882-1D46-4E65-AF3B-2BE3B8126228}"/>
    <pc:docChg chg="custSel modSld">
      <pc:chgData name="Ho, Yang" userId="d7c136a1-a6d2-4b07-a20a-6c3fc8352e03" providerId="ADAL" clId="{50613882-1D46-4E65-AF3B-2BE3B8126228}" dt="2025-07-25T17:55:25.136" v="1"/>
      <pc:docMkLst>
        <pc:docMk/>
      </pc:docMkLst>
      <pc:sldChg chg="delSp modTransition modAnim">
        <pc:chgData name="Ho, Yang" userId="d7c136a1-a6d2-4b07-a20a-6c3fc8352e03" providerId="ADAL" clId="{50613882-1D46-4E65-AF3B-2BE3B8126228}" dt="2025-07-25T17:55:25.136" v="1"/>
        <pc:sldMkLst>
          <pc:docMk/>
          <pc:sldMk cId="3004023258" sldId="256"/>
        </pc:sldMkLst>
        <pc:picChg chg="del">
          <ac:chgData name="Ho, Yang" userId="d7c136a1-a6d2-4b07-a20a-6c3fc8352e03" providerId="ADAL" clId="{50613882-1D46-4E65-AF3B-2BE3B8126228}" dt="2025-07-25T17:55:25.136" v="1"/>
          <ac:picMkLst>
            <pc:docMk/>
            <pc:sldMk cId="3004023258" sldId="256"/>
            <ac:picMk id="26" creationId="{48140C84-A439-6862-0EF5-E504EA4FFC28}"/>
          </ac:picMkLst>
        </pc:picChg>
      </pc:sldChg>
      <pc:sldChg chg="delSp mod modTransition delAnim">
        <pc:chgData name="Ho, Yang" userId="d7c136a1-a6d2-4b07-a20a-6c3fc8352e03" providerId="ADAL" clId="{50613882-1D46-4E65-AF3B-2BE3B8126228}" dt="2025-07-25T17:55:25.136" v="1"/>
        <pc:sldMkLst>
          <pc:docMk/>
          <pc:sldMk cId="563963218" sldId="4192"/>
        </pc:sldMkLst>
        <pc:picChg chg="del">
          <ac:chgData name="Ho, Yang" userId="d7c136a1-a6d2-4b07-a20a-6c3fc8352e03" providerId="ADAL" clId="{50613882-1D46-4E65-AF3B-2BE3B8126228}" dt="2025-07-25T17:55:19.009" v="0" actId="478"/>
          <ac:picMkLst>
            <pc:docMk/>
            <pc:sldMk cId="563963218" sldId="4192"/>
            <ac:picMk id="73" creationId="{A924370D-7207-2F85-53F1-AC0DC98C6299}"/>
          </ac:picMkLst>
        </pc:picChg>
      </pc:sldChg>
      <pc:sldChg chg="delSp modTransition modAnim">
        <pc:chgData name="Ho, Yang" userId="d7c136a1-a6d2-4b07-a20a-6c3fc8352e03" providerId="ADAL" clId="{50613882-1D46-4E65-AF3B-2BE3B8126228}" dt="2025-07-25T17:55:25.136" v="1"/>
        <pc:sldMkLst>
          <pc:docMk/>
          <pc:sldMk cId="2583721206" sldId="4201"/>
        </pc:sldMkLst>
        <pc:picChg chg="del">
          <ac:chgData name="Ho, Yang" userId="d7c136a1-a6d2-4b07-a20a-6c3fc8352e03" providerId="ADAL" clId="{50613882-1D46-4E65-AF3B-2BE3B8126228}" dt="2025-07-25T17:55:25.136" v="1"/>
          <ac:picMkLst>
            <pc:docMk/>
            <pc:sldMk cId="2583721206" sldId="4201"/>
            <ac:picMk id="10" creationId="{C1C20C77-D348-4C0B-1BE9-BA9CD57C077C}"/>
          </ac:picMkLst>
        </pc:picChg>
      </pc:sldChg>
      <pc:sldChg chg="delSp modTransition modAnim">
        <pc:chgData name="Ho, Yang" userId="d7c136a1-a6d2-4b07-a20a-6c3fc8352e03" providerId="ADAL" clId="{50613882-1D46-4E65-AF3B-2BE3B8126228}" dt="2025-07-25T17:55:25.136" v="1"/>
        <pc:sldMkLst>
          <pc:docMk/>
          <pc:sldMk cId="2734630757" sldId="4204"/>
        </pc:sldMkLst>
        <pc:picChg chg="del">
          <ac:chgData name="Ho, Yang" userId="d7c136a1-a6d2-4b07-a20a-6c3fc8352e03" providerId="ADAL" clId="{50613882-1D46-4E65-AF3B-2BE3B8126228}" dt="2025-07-25T17:55:25.136" v="1"/>
          <ac:picMkLst>
            <pc:docMk/>
            <pc:sldMk cId="2734630757" sldId="4204"/>
            <ac:picMk id="11" creationId="{B0B6067E-CEE4-4551-598F-C9C248FC3399}"/>
          </ac:picMkLst>
        </pc:picChg>
      </pc:sldChg>
      <pc:sldChg chg="delSp modTransition modAnim">
        <pc:chgData name="Ho, Yang" userId="d7c136a1-a6d2-4b07-a20a-6c3fc8352e03" providerId="ADAL" clId="{50613882-1D46-4E65-AF3B-2BE3B8126228}" dt="2025-07-25T17:55:25.136" v="1"/>
        <pc:sldMkLst>
          <pc:docMk/>
          <pc:sldMk cId="1873040586" sldId="4205"/>
        </pc:sldMkLst>
        <pc:picChg chg="del">
          <ac:chgData name="Ho, Yang" userId="d7c136a1-a6d2-4b07-a20a-6c3fc8352e03" providerId="ADAL" clId="{50613882-1D46-4E65-AF3B-2BE3B8126228}" dt="2025-07-25T17:55:25.136" v="1"/>
          <ac:picMkLst>
            <pc:docMk/>
            <pc:sldMk cId="1873040586" sldId="4205"/>
            <ac:picMk id="10" creationId="{3B3C9CDF-5BEC-6A2B-323B-A7AC49AC01F8}"/>
          </ac:picMkLst>
        </pc:picChg>
      </pc:sldChg>
      <pc:sldChg chg="delSp modTransition modAnim">
        <pc:chgData name="Ho, Yang" userId="d7c136a1-a6d2-4b07-a20a-6c3fc8352e03" providerId="ADAL" clId="{50613882-1D46-4E65-AF3B-2BE3B8126228}" dt="2025-07-25T17:55:25.136" v="1"/>
        <pc:sldMkLst>
          <pc:docMk/>
          <pc:sldMk cId="1480662724" sldId="4208"/>
        </pc:sldMkLst>
        <pc:picChg chg="del">
          <ac:chgData name="Ho, Yang" userId="d7c136a1-a6d2-4b07-a20a-6c3fc8352e03" providerId="ADAL" clId="{50613882-1D46-4E65-AF3B-2BE3B8126228}" dt="2025-07-25T17:55:25.136" v="1"/>
          <ac:picMkLst>
            <pc:docMk/>
            <pc:sldMk cId="1480662724" sldId="4208"/>
            <ac:picMk id="35" creationId="{5F1419A7-2F2F-40A0-E2D3-E886543FBC5D}"/>
          </ac:picMkLst>
        </pc:picChg>
      </pc:sldChg>
      <pc:sldChg chg="delSp modTransition modAnim">
        <pc:chgData name="Ho, Yang" userId="d7c136a1-a6d2-4b07-a20a-6c3fc8352e03" providerId="ADAL" clId="{50613882-1D46-4E65-AF3B-2BE3B8126228}" dt="2025-07-25T17:55:25.136" v="1"/>
        <pc:sldMkLst>
          <pc:docMk/>
          <pc:sldMk cId="612694312" sldId="4209"/>
        </pc:sldMkLst>
        <pc:picChg chg="del">
          <ac:chgData name="Ho, Yang" userId="d7c136a1-a6d2-4b07-a20a-6c3fc8352e03" providerId="ADAL" clId="{50613882-1D46-4E65-AF3B-2BE3B8126228}" dt="2025-07-25T17:55:25.136" v="1"/>
          <ac:picMkLst>
            <pc:docMk/>
            <pc:sldMk cId="612694312" sldId="4209"/>
            <ac:picMk id="14" creationId="{CD959905-5999-2F56-27F2-7CDFB0321B75}"/>
          </ac:picMkLst>
        </pc:picChg>
      </pc:sldChg>
      <pc:sldChg chg="delSp modTransition modAnim">
        <pc:chgData name="Ho, Yang" userId="d7c136a1-a6d2-4b07-a20a-6c3fc8352e03" providerId="ADAL" clId="{50613882-1D46-4E65-AF3B-2BE3B8126228}" dt="2025-07-25T17:55:25.136" v="1"/>
        <pc:sldMkLst>
          <pc:docMk/>
          <pc:sldMk cId="1054388006" sldId="4210"/>
        </pc:sldMkLst>
        <pc:picChg chg="del">
          <ac:chgData name="Ho, Yang" userId="d7c136a1-a6d2-4b07-a20a-6c3fc8352e03" providerId="ADAL" clId="{50613882-1D46-4E65-AF3B-2BE3B8126228}" dt="2025-07-25T17:55:25.136" v="1"/>
          <ac:picMkLst>
            <pc:docMk/>
            <pc:sldMk cId="1054388006" sldId="4210"/>
            <ac:picMk id="25" creationId="{BBF68C2C-D662-A492-7AED-FABADD8995A4}"/>
          </ac:picMkLst>
        </pc:picChg>
      </pc:sldChg>
      <pc:sldChg chg="delSp modTransition modAnim">
        <pc:chgData name="Ho, Yang" userId="d7c136a1-a6d2-4b07-a20a-6c3fc8352e03" providerId="ADAL" clId="{50613882-1D46-4E65-AF3B-2BE3B8126228}" dt="2025-07-25T17:55:25.136" v="1"/>
        <pc:sldMkLst>
          <pc:docMk/>
          <pc:sldMk cId="3556153708" sldId="4211"/>
        </pc:sldMkLst>
        <pc:picChg chg="del">
          <ac:chgData name="Ho, Yang" userId="d7c136a1-a6d2-4b07-a20a-6c3fc8352e03" providerId="ADAL" clId="{50613882-1D46-4E65-AF3B-2BE3B8126228}" dt="2025-07-25T17:55:25.136" v="1"/>
          <ac:picMkLst>
            <pc:docMk/>
            <pc:sldMk cId="3556153708" sldId="4211"/>
            <ac:picMk id="14" creationId="{D042CC8C-6D50-458C-4CA5-D8B39D19F8EC}"/>
          </ac:picMkLst>
        </pc:picChg>
      </pc:sldChg>
      <pc:sldChg chg="delSp modTransition modAnim">
        <pc:chgData name="Ho, Yang" userId="d7c136a1-a6d2-4b07-a20a-6c3fc8352e03" providerId="ADAL" clId="{50613882-1D46-4E65-AF3B-2BE3B8126228}" dt="2025-07-25T17:55:25.136" v="1"/>
        <pc:sldMkLst>
          <pc:docMk/>
          <pc:sldMk cId="219492094" sldId="4212"/>
        </pc:sldMkLst>
        <pc:picChg chg="del">
          <ac:chgData name="Ho, Yang" userId="d7c136a1-a6d2-4b07-a20a-6c3fc8352e03" providerId="ADAL" clId="{50613882-1D46-4E65-AF3B-2BE3B8126228}" dt="2025-07-25T17:55:25.136" v="1"/>
          <ac:picMkLst>
            <pc:docMk/>
            <pc:sldMk cId="219492094" sldId="4212"/>
            <ac:picMk id="9" creationId="{19B6AD89-2122-A325-470F-02BC9F4B7604}"/>
          </ac:picMkLst>
        </pc:picChg>
      </pc:sldChg>
      <pc:sldChg chg="delSp modTransition modAnim">
        <pc:chgData name="Ho, Yang" userId="d7c136a1-a6d2-4b07-a20a-6c3fc8352e03" providerId="ADAL" clId="{50613882-1D46-4E65-AF3B-2BE3B8126228}" dt="2025-07-25T17:55:25.136" v="1"/>
        <pc:sldMkLst>
          <pc:docMk/>
          <pc:sldMk cId="1253002210" sldId="4213"/>
        </pc:sldMkLst>
        <pc:picChg chg="del">
          <ac:chgData name="Ho, Yang" userId="d7c136a1-a6d2-4b07-a20a-6c3fc8352e03" providerId="ADAL" clId="{50613882-1D46-4E65-AF3B-2BE3B8126228}" dt="2025-07-25T17:55:25.136" v="1"/>
          <ac:picMkLst>
            <pc:docMk/>
            <pc:sldMk cId="1253002210" sldId="4213"/>
            <ac:picMk id="13" creationId="{02801E8A-4DE4-DCAC-B5BB-C1DA63878837}"/>
          </ac:picMkLst>
        </pc:picChg>
      </pc:sldChg>
      <pc:sldChg chg="delSp modTransition modAnim">
        <pc:chgData name="Ho, Yang" userId="d7c136a1-a6d2-4b07-a20a-6c3fc8352e03" providerId="ADAL" clId="{50613882-1D46-4E65-AF3B-2BE3B8126228}" dt="2025-07-25T17:55:25.136" v="1"/>
        <pc:sldMkLst>
          <pc:docMk/>
          <pc:sldMk cId="1185221020" sldId="4214"/>
        </pc:sldMkLst>
        <pc:picChg chg="del">
          <ac:chgData name="Ho, Yang" userId="d7c136a1-a6d2-4b07-a20a-6c3fc8352e03" providerId="ADAL" clId="{50613882-1D46-4E65-AF3B-2BE3B8126228}" dt="2025-07-25T17:55:25.136" v="1"/>
          <ac:picMkLst>
            <pc:docMk/>
            <pc:sldMk cId="1185221020" sldId="4214"/>
            <ac:picMk id="9" creationId="{1B4392EF-B8A0-4087-DDBC-47F95DE52A55}"/>
          </ac:picMkLst>
        </pc:picChg>
      </pc:sldChg>
      <pc:sldChg chg="delSp modTransition modAnim">
        <pc:chgData name="Ho, Yang" userId="d7c136a1-a6d2-4b07-a20a-6c3fc8352e03" providerId="ADAL" clId="{50613882-1D46-4E65-AF3B-2BE3B8126228}" dt="2025-07-25T17:55:25.136" v="1"/>
        <pc:sldMkLst>
          <pc:docMk/>
          <pc:sldMk cId="4017259694" sldId="4215"/>
        </pc:sldMkLst>
        <pc:picChg chg="del">
          <ac:chgData name="Ho, Yang" userId="d7c136a1-a6d2-4b07-a20a-6c3fc8352e03" providerId="ADAL" clId="{50613882-1D46-4E65-AF3B-2BE3B8126228}" dt="2025-07-25T17:55:25.136" v="1"/>
          <ac:picMkLst>
            <pc:docMk/>
            <pc:sldMk cId="4017259694" sldId="4215"/>
            <ac:picMk id="7" creationId="{D18F03D4-8D7B-2B80-1ACC-1669C4BB71D1}"/>
          </ac:picMkLst>
        </pc:picChg>
      </pc:sldChg>
      <pc:sldChg chg="delSp modTransition modAnim">
        <pc:chgData name="Ho, Yang" userId="d7c136a1-a6d2-4b07-a20a-6c3fc8352e03" providerId="ADAL" clId="{50613882-1D46-4E65-AF3B-2BE3B8126228}" dt="2025-07-25T17:55:25.136" v="1"/>
        <pc:sldMkLst>
          <pc:docMk/>
          <pc:sldMk cId="2435415674" sldId="4216"/>
        </pc:sldMkLst>
        <pc:picChg chg="del">
          <ac:chgData name="Ho, Yang" userId="d7c136a1-a6d2-4b07-a20a-6c3fc8352e03" providerId="ADAL" clId="{50613882-1D46-4E65-AF3B-2BE3B8126228}" dt="2025-07-25T17:55:25.136" v="1"/>
          <ac:picMkLst>
            <pc:docMk/>
            <pc:sldMk cId="2435415674" sldId="4216"/>
            <ac:picMk id="11" creationId="{8AB68855-5B4C-B7DC-E451-F8961194444B}"/>
          </ac:picMkLst>
        </pc:picChg>
      </pc:sldChg>
      <pc:sldChg chg="delSp modTransition modAnim">
        <pc:chgData name="Ho, Yang" userId="d7c136a1-a6d2-4b07-a20a-6c3fc8352e03" providerId="ADAL" clId="{50613882-1D46-4E65-AF3B-2BE3B8126228}" dt="2025-07-25T17:55:25.136" v="1"/>
        <pc:sldMkLst>
          <pc:docMk/>
          <pc:sldMk cId="3342475286" sldId="4217"/>
        </pc:sldMkLst>
        <pc:picChg chg="del">
          <ac:chgData name="Ho, Yang" userId="d7c136a1-a6d2-4b07-a20a-6c3fc8352e03" providerId="ADAL" clId="{50613882-1D46-4E65-AF3B-2BE3B8126228}" dt="2025-07-25T17:55:25.136" v="1"/>
          <ac:picMkLst>
            <pc:docMk/>
            <pc:sldMk cId="3342475286" sldId="4217"/>
            <ac:picMk id="7" creationId="{3333F3C8-1674-7E14-0418-C3EAC542C6F9}"/>
          </ac:picMkLst>
        </pc:picChg>
      </pc:sldChg>
      <pc:sldChg chg="delSp modTransition modAnim">
        <pc:chgData name="Ho, Yang" userId="d7c136a1-a6d2-4b07-a20a-6c3fc8352e03" providerId="ADAL" clId="{50613882-1D46-4E65-AF3B-2BE3B8126228}" dt="2025-07-25T17:55:25.136" v="1"/>
        <pc:sldMkLst>
          <pc:docMk/>
          <pc:sldMk cId="3781138948" sldId="4219"/>
        </pc:sldMkLst>
        <pc:picChg chg="del">
          <ac:chgData name="Ho, Yang" userId="d7c136a1-a6d2-4b07-a20a-6c3fc8352e03" providerId="ADAL" clId="{50613882-1D46-4E65-AF3B-2BE3B8126228}" dt="2025-07-25T17:55:25.136" v="1"/>
          <ac:picMkLst>
            <pc:docMk/>
            <pc:sldMk cId="3781138948" sldId="4219"/>
            <ac:picMk id="11" creationId="{1B0833C5-3920-8354-1DE1-BFD87E22190C}"/>
          </ac:picMkLst>
        </pc:picChg>
      </pc:sldChg>
      <pc:sldChg chg="delSp modTransition modAnim">
        <pc:chgData name="Ho, Yang" userId="d7c136a1-a6d2-4b07-a20a-6c3fc8352e03" providerId="ADAL" clId="{50613882-1D46-4E65-AF3B-2BE3B8126228}" dt="2025-07-25T17:55:25.136" v="1"/>
        <pc:sldMkLst>
          <pc:docMk/>
          <pc:sldMk cId="2723068728" sldId="4221"/>
        </pc:sldMkLst>
        <pc:picChg chg="del">
          <ac:chgData name="Ho, Yang" userId="d7c136a1-a6d2-4b07-a20a-6c3fc8352e03" providerId="ADAL" clId="{50613882-1D46-4E65-AF3B-2BE3B8126228}" dt="2025-07-25T17:55:25.136" v="1"/>
          <ac:picMkLst>
            <pc:docMk/>
            <pc:sldMk cId="2723068728" sldId="4221"/>
            <ac:picMk id="15" creationId="{BAEE2866-110F-47C1-5FEB-126B29C066CE}"/>
          </ac:picMkLst>
        </pc:picChg>
      </pc:sldChg>
      <pc:sldChg chg="delSp modTransition modAnim">
        <pc:chgData name="Ho, Yang" userId="d7c136a1-a6d2-4b07-a20a-6c3fc8352e03" providerId="ADAL" clId="{50613882-1D46-4E65-AF3B-2BE3B8126228}" dt="2025-07-25T17:55:25.136" v="1"/>
        <pc:sldMkLst>
          <pc:docMk/>
          <pc:sldMk cId="3651616646" sldId="4223"/>
        </pc:sldMkLst>
        <pc:picChg chg="del">
          <ac:chgData name="Ho, Yang" userId="d7c136a1-a6d2-4b07-a20a-6c3fc8352e03" providerId="ADAL" clId="{50613882-1D46-4E65-AF3B-2BE3B8126228}" dt="2025-07-25T17:55:25.136" v="1"/>
          <ac:picMkLst>
            <pc:docMk/>
            <pc:sldMk cId="3651616646" sldId="4223"/>
            <ac:picMk id="9" creationId="{3993E230-BB04-9033-BE99-D1588033C4E3}"/>
          </ac:picMkLst>
        </pc:picChg>
      </pc:sldChg>
      <pc:sldChg chg="delSp modTransition modAnim">
        <pc:chgData name="Ho, Yang" userId="d7c136a1-a6d2-4b07-a20a-6c3fc8352e03" providerId="ADAL" clId="{50613882-1D46-4E65-AF3B-2BE3B8126228}" dt="2025-07-25T17:55:25.136" v="1"/>
        <pc:sldMkLst>
          <pc:docMk/>
          <pc:sldMk cId="2082705607" sldId="4224"/>
        </pc:sldMkLst>
        <pc:picChg chg="del">
          <ac:chgData name="Ho, Yang" userId="d7c136a1-a6d2-4b07-a20a-6c3fc8352e03" providerId="ADAL" clId="{50613882-1D46-4E65-AF3B-2BE3B8126228}" dt="2025-07-25T17:55:25.136" v="1"/>
          <ac:picMkLst>
            <pc:docMk/>
            <pc:sldMk cId="2082705607" sldId="4224"/>
            <ac:picMk id="15" creationId="{E756DFDE-37B0-8DE6-66DA-842B184C9779}"/>
          </ac:picMkLst>
        </pc:picChg>
      </pc:sldChg>
      <pc:sldChg chg="delSp modTransition modAnim">
        <pc:chgData name="Ho, Yang" userId="d7c136a1-a6d2-4b07-a20a-6c3fc8352e03" providerId="ADAL" clId="{50613882-1D46-4E65-AF3B-2BE3B8126228}" dt="2025-07-25T17:55:25.136" v="1"/>
        <pc:sldMkLst>
          <pc:docMk/>
          <pc:sldMk cId="658620078" sldId="4225"/>
        </pc:sldMkLst>
        <pc:picChg chg="del">
          <ac:chgData name="Ho, Yang" userId="d7c136a1-a6d2-4b07-a20a-6c3fc8352e03" providerId="ADAL" clId="{50613882-1D46-4E65-AF3B-2BE3B8126228}" dt="2025-07-25T17:55:25.136" v="1"/>
          <ac:picMkLst>
            <pc:docMk/>
            <pc:sldMk cId="658620078" sldId="4225"/>
            <ac:picMk id="11" creationId="{3AFF06A9-A105-99B6-7665-72C2FD76A149}"/>
          </ac:picMkLst>
        </pc:picChg>
      </pc:sldChg>
      <pc:sldChg chg="delSp modTransition modAnim">
        <pc:chgData name="Ho, Yang" userId="d7c136a1-a6d2-4b07-a20a-6c3fc8352e03" providerId="ADAL" clId="{50613882-1D46-4E65-AF3B-2BE3B8126228}" dt="2025-07-25T17:55:25.136" v="1"/>
        <pc:sldMkLst>
          <pc:docMk/>
          <pc:sldMk cId="714364483" sldId="4227"/>
        </pc:sldMkLst>
        <pc:picChg chg="del">
          <ac:chgData name="Ho, Yang" userId="d7c136a1-a6d2-4b07-a20a-6c3fc8352e03" providerId="ADAL" clId="{50613882-1D46-4E65-AF3B-2BE3B8126228}" dt="2025-07-25T17:55:25.136" v="1"/>
          <ac:picMkLst>
            <pc:docMk/>
            <pc:sldMk cId="714364483" sldId="4227"/>
            <ac:picMk id="10" creationId="{92E6DDDE-8897-63C1-B54F-03FE57C4D318}"/>
          </ac:picMkLst>
        </pc:picChg>
      </pc:sldChg>
      <pc:sldChg chg="delSp modTransition modAnim">
        <pc:chgData name="Ho, Yang" userId="d7c136a1-a6d2-4b07-a20a-6c3fc8352e03" providerId="ADAL" clId="{50613882-1D46-4E65-AF3B-2BE3B8126228}" dt="2025-07-25T17:55:25.136" v="1"/>
        <pc:sldMkLst>
          <pc:docMk/>
          <pc:sldMk cId="144032656" sldId="4229"/>
        </pc:sldMkLst>
        <pc:picChg chg="del">
          <ac:chgData name="Ho, Yang" userId="d7c136a1-a6d2-4b07-a20a-6c3fc8352e03" providerId="ADAL" clId="{50613882-1D46-4E65-AF3B-2BE3B8126228}" dt="2025-07-25T17:55:25.136" v="1"/>
          <ac:picMkLst>
            <pc:docMk/>
            <pc:sldMk cId="144032656" sldId="4229"/>
            <ac:picMk id="7" creationId="{EA9A787D-206C-A9E3-C11F-662F68AEAA71}"/>
          </ac:picMkLst>
        </pc:picChg>
      </pc:sldChg>
      <pc:sldChg chg="delSp modTransition modAnim">
        <pc:chgData name="Ho, Yang" userId="d7c136a1-a6d2-4b07-a20a-6c3fc8352e03" providerId="ADAL" clId="{50613882-1D46-4E65-AF3B-2BE3B8126228}" dt="2025-07-25T17:55:25.136" v="1"/>
        <pc:sldMkLst>
          <pc:docMk/>
          <pc:sldMk cId="3315992239" sldId="4230"/>
        </pc:sldMkLst>
        <pc:picChg chg="del">
          <ac:chgData name="Ho, Yang" userId="d7c136a1-a6d2-4b07-a20a-6c3fc8352e03" providerId="ADAL" clId="{50613882-1D46-4E65-AF3B-2BE3B8126228}" dt="2025-07-25T17:55:25.136" v="1"/>
          <ac:picMkLst>
            <pc:docMk/>
            <pc:sldMk cId="3315992239" sldId="4230"/>
            <ac:picMk id="9" creationId="{1C2D741F-2B21-9EA9-AE1C-BCDE362B3595}"/>
          </ac:picMkLst>
        </pc:picChg>
      </pc:sldChg>
      <pc:sldChg chg="delSp modTransition modAnim">
        <pc:chgData name="Ho, Yang" userId="d7c136a1-a6d2-4b07-a20a-6c3fc8352e03" providerId="ADAL" clId="{50613882-1D46-4E65-AF3B-2BE3B8126228}" dt="2025-07-25T17:55:25.136" v="1"/>
        <pc:sldMkLst>
          <pc:docMk/>
          <pc:sldMk cId="3064965499" sldId="4231"/>
        </pc:sldMkLst>
        <pc:picChg chg="del">
          <ac:chgData name="Ho, Yang" userId="d7c136a1-a6d2-4b07-a20a-6c3fc8352e03" providerId="ADAL" clId="{50613882-1D46-4E65-AF3B-2BE3B8126228}" dt="2025-07-25T17:55:25.136" v="1"/>
          <ac:picMkLst>
            <pc:docMk/>
            <pc:sldMk cId="3064965499" sldId="4231"/>
            <ac:picMk id="8" creationId="{A2E69D93-CEAA-F090-F0D5-538691CC50B1}"/>
          </ac:picMkLst>
        </pc:picChg>
      </pc:sldChg>
      <pc:sldChg chg="delSp modTransition modAnim">
        <pc:chgData name="Ho, Yang" userId="d7c136a1-a6d2-4b07-a20a-6c3fc8352e03" providerId="ADAL" clId="{50613882-1D46-4E65-AF3B-2BE3B8126228}" dt="2025-07-25T17:55:25.136" v="1"/>
        <pc:sldMkLst>
          <pc:docMk/>
          <pc:sldMk cId="3794582560" sldId="4233"/>
        </pc:sldMkLst>
        <pc:picChg chg="del">
          <ac:chgData name="Ho, Yang" userId="d7c136a1-a6d2-4b07-a20a-6c3fc8352e03" providerId="ADAL" clId="{50613882-1D46-4E65-AF3B-2BE3B8126228}" dt="2025-07-25T17:55:25.136" v="1"/>
          <ac:picMkLst>
            <pc:docMk/>
            <pc:sldMk cId="3794582560" sldId="4233"/>
            <ac:picMk id="13" creationId="{94AF7B9E-1DCC-DBA9-F807-6B9FFE37F923}"/>
          </ac:picMkLst>
        </pc:picChg>
      </pc:sldChg>
      <pc:sldChg chg="delSp modTransition modAnim">
        <pc:chgData name="Ho, Yang" userId="d7c136a1-a6d2-4b07-a20a-6c3fc8352e03" providerId="ADAL" clId="{50613882-1D46-4E65-AF3B-2BE3B8126228}" dt="2025-07-25T17:55:25.136" v="1"/>
        <pc:sldMkLst>
          <pc:docMk/>
          <pc:sldMk cId="1389109736" sldId="4235"/>
        </pc:sldMkLst>
        <pc:picChg chg="del">
          <ac:chgData name="Ho, Yang" userId="d7c136a1-a6d2-4b07-a20a-6c3fc8352e03" providerId="ADAL" clId="{50613882-1D46-4E65-AF3B-2BE3B8126228}" dt="2025-07-25T17:55:25.136" v="1"/>
          <ac:picMkLst>
            <pc:docMk/>
            <pc:sldMk cId="1389109736" sldId="4235"/>
            <ac:picMk id="6" creationId="{418B6DFF-8A9B-18DD-0B59-E5F3C58DBBDC}"/>
          </ac:picMkLst>
        </pc:picChg>
      </pc:sldChg>
      <pc:sldChg chg="delSp modTransition modAnim">
        <pc:chgData name="Ho, Yang" userId="d7c136a1-a6d2-4b07-a20a-6c3fc8352e03" providerId="ADAL" clId="{50613882-1D46-4E65-AF3B-2BE3B8126228}" dt="2025-07-25T17:55:25.136" v="1"/>
        <pc:sldMkLst>
          <pc:docMk/>
          <pc:sldMk cId="3001355431" sldId="4236"/>
        </pc:sldMkLst>
        <pc:picChg chg="del">
          <ac:chgData name="Ho, Yang" userId="d7c136a1-a6d2-4b07-a20a-6c3fc8352e03" providerId="ADAL" clId="{50613882-1D46-4E65-AF3B-2BE3B8126228}" dt="2025-07-25T17:55:25.136" v="1"/>
          <ac:picMkLst>
            <pc:docMk/>
            <pc:sldMk cId="3001355431" sldId="4236"/>
            <ac:picMk id="7" creationId="{40059570-B7A2-4564-60B4-44996B19F16B}"/>
          </ac:picMkLst>
        </pc:picChg>
      </pc:sldChg>
      <pc:sldChg chg="delSp modTransition modAnim">
        <pc:chgData name="Ho, Yang" userId="d7c136a1-a6d2-4b07-a20a-6c3fc8352e03" providerId="ADAL" clId="{50613882-1D46-4E65-AF3B-2BE3B8126228}" dt="2025-07-25T17:55:25.136" v="1"/>
        <pc:sldMkLst>
          <pc:docMk/>
          <pc:sldMk cId="4140924350" sldId="4237"/>
        </pc:sldMkLst>
        <pc:picChg chg="del">
          <ac:chgData name="Ho, Yang" userId="d7c136a1-a6d2-4b07-a20a-6c3fc8352e03" providerId="ADAL" clId="{50613882-1D46-4E65-AF3B-2BE3B8126228}" dt="2025-07-25T17:55:25.136" v="1"/>
          <ac:picMkLst>
            <pc:docMk/>
            <pc:sldMk cId="4140924350" sldId="4237"/>
            <ac:picMk id="27" creationId="{5782D278-4915-9397-2C34-BA3FB9BC744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7/25/2025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 my name is Yang Ho and today I will talk about BANYAN-Ingest: Challenges of Processing Documents for LLMs</a:t>
            </a:r>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results came from a previous conference presentation</a:t>
            </a:r>
          </a:p>
          <a:p>
            <a:r>
              <a:rPr lang="en-US" dirty="0"/>
              <a:t>We evaluated marker, nougat, deep figures, and </a:t>
            </a:r>
            <a:r>
              <a:rPr lang="en-US" dirty="0" err="1"/>
              <a:t>papermage</a:t>
            </a:r>
            <a:r>
              <a:rPr lang="en-US" dirty="0"/>
              <a:t> on the digitally born dataset</a:t>
            </a:r>
          </a:p>
          <a:p>
            <a:r>
              <a:rPr lang="en-US" dirty="0"/>
              <a:t>We used a 1-4 score based system to grade the extracted outputs based on “overall quality”</a:t>
            </a:r>
          </a:p>
        </p:txBody>
      </p:sp>
      <p:sp>
        <p:nvSpPr>
          <p:cNvPr id="4" name="Slide Number Placeholder 3"/>
          <p:cNvSpPr>
            <a:spLocks noGrp="1"/>
          </p:cNvSpPr>
          <p:nvPr>
            <p:ph type="sldNum" sz="quarter" idx="5"/>
          </p:nvPr>
        </p:nvSpPr>
        <p:spPr/>
        <p:txBody>
          <a:bodyPr/>
          <a:lstStyle/>
          <a:p>
            <a:fld id="{160053EA-6907-8F47-ACA5-08DBFA1C37EA}" type="slidenum">
              <a:rPr lang="en-US" smtClean="0"/>
              <a:t>10</a:t>
            </a:fld>
            <a:endParaRPr lang="en-US"/>
          </a:p>
        </p:txBody>
      </p:sp>
    </p:spTree>
    <p:extLst>
      <p:ext uri="{BB962C8B-B14F-4D97-AF65-F5344CB8AC3E}">
        <p14:creationId xmlns:p14="http://schemas.microsoft.com/office/powerpoint/2010/main" val="2302868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9871F-488A-4B61-496E-703AD13A5F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E456F6-12DC-D115-58B0-2C83B56B1E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A79BBE-0294-EB55-531C-3E260B0FCF8A}"/>
              </a:ext>
            </a:extLst>
          </p:cNvPr>
          <p:cNvSpPr>
            <a:spLocks noGrp="1"/>
          </p:cNvSpPr>
          <p:nvPr>
            <p:ph type="body" idx="1"/>
          </p:nvPr>
        </p:nvSpPr>
        <p:spPr/>
        <p:txBody>
          <a:bodyPr/>
          <a:lstStyle/>
          <a:p>
            <a:r>
              <a:rPr lang="en-US" dirty="0"/>
              <a:t>Here is an example where the tools received the lowest score.</a:t>
            </a:r>
          </a:p>
          <a:p>
            <a:r>
              <a:rPr lang="en-US" dirty="0"/>
              <a:t>The original document on the left contains a lot of complex equations, </a:t>
            </a:r>
            <a:r>
              <a:rPr lang="en-US" dirty="0" err="1"/>
              <a:t>matricies</a:t>
            </a:r>
            <a:r>
              <a:rPr lang="en-US" dirty="0"/>
              <a:t>, and in general is very hard to parse (even for a human)</a:t>
            </a:r>
          </a:p>
          <a:p>
            <a:r>
              <a:rPr lang="en-US" dirty="0"/>
              <a:t>Both marker and nougat were unsuccessful at recreating the same content and as a result, the underlying information is lost</a:t>
            </a:r>
          </a:p>
        </p:txBody>
      </p:sp>
      <p:sp>
        <p:nvSpPr>
          <p:cNvPr id="4" name="Slide Number Placeholder 3">
            <a:extLst>
              <a:ext uri="{FF2B5EF4-FFF2-40B4-BE49-F238E27FC236}">
                <a16:creationId xmlns:a16="http://schemas.microsoft.com/office/drawing/2014/main" id="{C1D2E727-7FD5-A61F-BAB8-CB37534525E1}"/>
              </a:ext>
            </a:extLst>
          </p:cNvPr>
          <p:cNvSpPr>
            <a:spLocks noGrp="1"/>
          </p:cNvSpPr>
          <p:nvPr>
            <p:ph type="sldNum" sz="quarter" idx="5"/>
          </p:nvPr>
        </p:nvSpPr>
        <p:spPr/>
        <p:txBody>
          <a:bodyPr/>
          <a:lstStyle/>
          <a:p>
            <a:fld id="{160053EA-6907-8F47-ACA5-08DBFA1C37EA}" type="slidenum">
              <a:rPr lang="en-US" smtClean="0"/>
              <a:t>11</a:t>
            </a:fld>
            <a:endParaRPr lang="en-US"/>
          </a:p>
        </p:txBody>
      </p:sp>
    </p:spTree>
    <p:extLst>
      <p:ext uri="{BB962C8B-B14F-4D97-AF65-F5344CB8AC3E}">
        <p14:creationId xmlns:p14="http://schemas.microsoft.com/office/powerpoint/2010/main" val="3674758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35D06-76DC-A969-F47C-C9EE0E4F37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303B9-9670-0441-DB11-6B98EF1DD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3DAE1-7EE0-818B-E598-2B6E3EDF912E}"/>
              </a:ext>
            </a:extLst>
          </p:cNvPr>
          <p:cNvSpPr>
            <a:spLocks noGrp="1"/>
          </p:cNvSpPr>
          <p:nvPr>
            <p:ph type="body" idx="1"/>
          </p:nvPr>
        </p:nvSpPr>
        <p:spPr/>
        <p:txBody>
          <a:bodyPr/>
          <a:lstStyle/>
          <a:p>
            <a:r>
              <a:rPr lang="en-US" dirty="0"/>
              <a:t>This slide contains examples of when the tools produce high quality outputs:</a:t>
            </a:r>
          </a:p>
          <a:p>
            <a:r>
              <a:rPr lang="en-US" dirty="0"/>
              <a:t>The original document contains several figures and marker is able to essentially recreate the exact page (minus a few minor formatting differences)</a:t>
            </a:r>
          </a:p>
          <a:p>
            <a:r>
              <a:rPr lang="en-US" dirty="0"/>
              <a:t>Note that Nougat, does not do figure extraction, and as a result, we do not unfairly penalize Nougat for this page (provided it extracted the text correctly)</a:t>
            </a:r>
          </a:p>
        </p:txBody>
      </p:sp>
      <p:sp>
        <p:nvSpPr>
          <p:cNvPr id="4" name="Slide Number Placeholder 3">
            <a:extLst>
              <a:ext uri="{FF2B5EF4-FFF2-40B4-BE49-F238E27FC236}">
                <a16:creationId xmlns:a16="http://schemas.microsoft.com/office/drawing/2014/main" id="{49AB02CD-B27B-3AC2-51DD-C953A6AB4AC2}"/>
              </a:ext>
            </a:extLst>
          </p:cNvPr>
          <p:cNvSpPr>
            <a:spLocks noGrp="1"/>
          </p:cNvSpPr>
          <p:nvPr>
            <p:ph type="sldNum" sz="quarter" idx="5"/>
          </p:nvPr>
        </p:nvSpPr>
        <p:spPr/>
        <p:txBody>
          <a:bodyPr/>
          <a:lstStyle/>
          <a:p>
            <a:fld id="{160053EA-6907-8F47-ACA5-08DBFA1C37EA}" type="slidenum">
              <a:rPr lang="en-US" smtClean="0"/>
              <a:t>12</a:t>
            </a:fld>
            <a:endParaRPr lang="en-US"/>
          </a:p>
        </p:txBody>
      </p:sp>
    </p:spTree>
    <p:extLst>
      <p:ext uri="{BB962C8B-B14F-4D97-AF65-F5344CB8AC3E}">
        <p14:creationId xmlns:p14="http://schemas.microsoft.com/office/powerpoint/2010/main" val="41669750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summary of the results. The dataset contains around 50 pages and one of the main takeaways is that the tools overall do quite well (we can see that each tool get’s mostly 3’s and 4’s).</a:t>
            </a:r>
          </a:p>
          <a:p>
            <a:endParaRPr lang="en-US" dirty="0"/>
          </a:p>
          <a:p>
            <a:r>
              <a:rPr lang="en-US" dirty="0"/>
              <a:t>However, it is also important to note, that each tool also had a non-trivial amount of 1’s and 2’s and so every tool has room for improvement </a:t>
            </a:r>
          </a:p>
        </p:txBody>
      </p:sp>
      <p:sp>
        <p:nvSpPr>
          <p:cNvPr id="4" name="Slide Number Placeholder 3"/>
          <p:cNvSpPr>
            <a:spLocks noGrp="1"/>
          </p:cNvSpPr>
          <p:nvPr>
            <p:ph type="sldNum" sz="quarter" idx="5"/>
          </p:nvPr>
        </p:nvSpPr>
        <p:spPr/>
        <p:txBody>
          <a:bodyPr/>
          <a:lstStyle/>
          <a:p>
            <a:fld id="{160053EA-6907-8F47-ACA5-08DBFA1C37EA}" type="slidenum">
              <a:rPr lang="en-US" smtClean="0"/>
              <a:t>13</a:t>
            </a:fld>
            <a:endParaRPr lang="en-US"/>
          </a:p>
        </p:txBody>
      </p:sp>
    </p:spTree>
    <p:extLst>
      <p:ext uri="{BB962C8B-B14F-4D97-AF65-F5344CB8AC3E}">
        <p14:creationId xmlns:p14="http://schemas.microsoft.com/office/powerpoint/2010/main" val="4225727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shift to talk about some of the common issues we’ve found using our dataset</a:t>
            </a:r>
          </a:p>
        </p:txBody>
      </p:sp>
      <p:sp>
        <p:nvSpPr>
          <p:cNvPr id="4" name="Slide Number Placeholder 3"/>
          <p:cNvSpPr>
            <a:spLocks noGrp="1"/>
          </p:cNvSpPr>
          <p:nvPr>
            <p:ph type="sldNum" sz="quarter" idx="5"/>
          </p:nvPr>
        </p:nvSpPr>
        <p:spPr/>
        <p:txBody>
          <a:bodyPr/>
          <a:lstStyle/>
          <a:p>
            <a:fld id="{160053EA-6907-8F47-ACA5-08DBFA1C37EA}" type="slidenum">
              <a:rPr lang="en-US" smtClean="0"/>
              <a:t>14</a:t>
            </a:fld>
            <a:endParaRPr lang="en-US"/>
          </a:p>
        </p:txBody>
      </p:sp>
    </p:spTree>
    <p:extLst>
      <p:ext uri="{BB962C8B-B14F-4D97-AF65-F5344CB8AC3E}">
        <p14:creationId xmlns:p14="http://schemas.microsoft.com/office/powerpoint/2010/main" val="1838829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4A23E-CA85-F7FA-5E76-39F61F906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6EC3C2-9C86-0190-82E0-9E438396DE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4A21DC-755F-866D-736E-22E751ABD633}"/>
              </a:ext>
            </a:extLst>
          </p:cNvPr>
          <p:cNvSpPr>
            <a:spLocks noGrp="1"/>
          </p:cNvSpPr>
          <p:nvPr>
            <p:ph type="body" idx="1"/>
          </p:nvPr>
        </p:nvSpPr>
        <p:spPr/>
        <p:txBody>
          <a:bodyPr/>
          <a:lstStyle/>
          <a:p>
            <a:r>
              <a:rPr lang="en-US" dirty="0"/>
              <a:t>The first common issue we’ve notice is adjacent tables and figures as well as tables and figures that have complex data or structure</a:t>
            </a:r>
          </a:p>
          <a:p>
            <a:endParaRPr lang="en-US" dirty="0"/>
          </a:p>
          <a:p>
            <a:r>
              <a:rPr lang="en-US" dirty="0"/>
              <a:t>For example, the original page on the right has two tables right next to each other and each table contains complex equations/notation</a:t>
            </a:r>
          </a:p>
        </p:txBody>
      </p:sp>
      <p:sp>
        <p:nvSpPr>
          <p:cNvPr id="4" name="Slide Number Placeholder 3">
            <a:extLst>
              <a:ext uri="{FF2B5EF4-FFF2-40B4-BE49-F238E27FC236}">
                <a16:creationId xmlns:a16="http://schemas.microsoft.com/office/drawing/2014/main" id="{3EEBECA8-7C8E-6B7A-3A3E-AA69260F1B1D}"/>
              </a:ext>
            </a:extLst>
          </p:cNvPr>
          <p:cNvSpPr>
            <a:spLocks noGrp="1"/>
          </p:cNvSpPr>
          <p:nvPr>
            <p:ph type="sldNum" sz="quarter" idx="5"/>
          </p:nvPr>
        </p:nvSpPr>
        <p:spPr/>
        <p:txBody>
          <a:bodyPr/>
          <a:lstStyle/>
          <a:p>
            <a:fld id="{160053EA-6907-8F47-ACA5-08DBFA1C37EA}" type="slidenum">
              <a:rPr lang="en-US" smtClean="0"/>
              <a:t>15</a:t>
            </a:fld>
            <a:endParaRPr lang="en-US"/>
          </a:p>
        </p:txBody>
      </p:sp>
    </p:spTree>
    <p:extLst>
      <p:ext uri="{BB962C8B-B14F-4D97-AF65-F5344CB8AC3E}">
        <p14:creationId xmlns:p14="http://schemas.microsoft.com/office/powerpoint/2010/main" val="1582809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095B-3138-414A-76D7-4C8C4AC2EA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3347A-1DDF-CA0A-5CBB-7513970B59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DF47D4-4B15-F8D9-72C0-9B95E2B865D2}"/>
              </a:ext>
            </a:extLst>
          </p:cNvPr>
          <p:cNvSpPr>
            <a:spLocks noGrp="1"/>
          </p:cNvSpPr>
          <p:nvPr>
            <p:ph type="body" idx="1"/>
          </p:nvPr>
        </p:nvSpPr>
        <p:spPr/>
        <p:txBody>
          <a:bodyPr/>
          <a:lstStyle/>
          <a:p>
            <a:r>
              <a:rPr lang="en-US" dirty="0"/>
              <a:t>Here we see how marker and </a:t>
            </a:r>
            <a:r>
              <a:rPr lang="en-US" dirty="0" err="1"/>
              <a:t>PaperMage</a:t>
            </a:r>
            <a:r>
              <a:rPr lang="en-US" dirty="0"/>
              <a:t> struggle to properly extract the tables.</a:t>
            </a:r>
          </a:p>
          <a:p>
            <a:r>
              <a:rPr lang="en-US" dirty="0"/>
              <a:t>Marker is able to identify the tables as separate entities, but struggles with the actual content in the table</a:t>
            </a:r>
          </a:p>
          <a:p>
            <a:r>
              <a:rPr lang="en-US" dirty="0" err="1"/>
              <a:t>Papermage</a:t>
            </a:r>
            <a:r>
              <a:rPr lang="en-US" dirty="0"/>
              <a:t> on the </a:t>
            </a:r>
            <a:r>
              <a:rPr lang="en-US" dirty="0" err="1"/>
              <a:t>otherhand</a:t>
            </a:r>
            <a:r>
              <a:rPr lang="en-US" dirty="0"/>
              <a:t>, is very confused about how the tables are organized. </a:t>
            </a:r>
          </a:p>
        </p:txBody>
      </p:sp>
      <p:sp>
        <p:nvSpPr>
          <p:cNvPr id="4" name="Slide Number Placeholder 3">
            <a:extLst>
              <a:ext uri="{FF2B5EF4-FFF2-40B4-BE49-F238E27FC236}">
                <a16:creationId xmlns:a16="http://schemas.microsoft.com/office/drawing/2014/main" id="{9BE730CA-2FC7-65EB-5350-9E06F3551E4A}"/>
              </a:ext>
            </a:extLst>
          </p:cNvPr>
          <p:cNvSpPr>
            <a:spLocks noGrp="1"/>
          </p:cNvSpPr>
          <p:nvPr>
            <p:ph type="sldNum" sz="quarter" idx="5"/>
          </p:nvPr>
        </p:nvSpPr>
        <p:spPr/>
        <p:txBody>
          <a:bodyPr/>
          <a:lstStyle/>
          <a:p>
            <a:fld id="{160053EA-6907-8F47-ACA5-08DBFA1C37EA}" type="slidenum">
              <a:rPr lang="en-US" smtClean="0"/>
              <a:t>16</a:t>
            </a:fld>
            <a:endParaRPr lang="en-US"/>
          </a:p>
        </p:txBody>
      </p:sp>
    </p:spTree>
    <p:extLst>
      <p:ext uri="{BB962C8B-B14F-4D97-AF65-F5344CB8AC3E}">
        <p14:creationId xmlns:p14="http://schemas.microsoft.com/office/powerpoint/2010/main" val="58131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3CAD4-BC8A-08D9-0D38-6AE815E0FB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03E1C-70BF-8CBA-81E6-17ED0C6BE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8F4717-E35F-B8EF-B4ED-8047C87CD5AA}"/>
              </a:ext>
            </a:extLst>
          </p:cNvPr>
          <p:cNvSpPr>
            <a:spLocks noGrp="1"/>
          </p:cNvSpPr>
          <p:nvPr>
            <p:ph type="body" idx="1"/>
          </p:nvPr>
        </p:nvSpPr>
        <p:spPr/>
        <p:txBody>
          <a:bodyPr/>
          <a:lstStyle/>
          <a:p>
            <a:r>
              <a:rPr lang="en-US" dirty="0"/>
              <a:t>Another type of entity that these tools tend to struggle on consistently extracting is algorithms and pseudocode</a:t>
            </a:r>
          </a:p>
          <a:p>
            <a:r>
              <a:rPr lang="en-US" dirty="0"/>
              <a:t>For example, on the right contains a multi-line, indented algorithm block that contains notation and a lot of mathematical symbols</a:t>
            </a:r>
          </a:p>
        </p:txBody>
      </p:sp>
      <p:sp>
        <p:nvSpPr>
          <p:cNvPr id="4" name="Slide Number Placeholder 3">
            <a:extLst>
              <a:ext uri="{FF2B5EF4-FFF2-40B4-BE49-F238E27FC236}">
                <a16:creationId xmlns:a16="http://schemas.microsoft.com/office/drawing/2014/main" id="{7E30D266-ED1C-C2FC-69B0-8E2F651A68D4}"/>
              </a:ext>
            </a:extLst>
          </p:cNvPr>
          <p:cNvSpPr>
            <a:spLocks noGrp="1"/>
          </p:cNvSpPr>
          <p:nvPr>
            <p:ph type="sldNum" sz="quarter" idx="5"/>
          </p:nvPr>
        </p:nvSpPr>
        <p:spPr/>
        <p:txBody>
          <a:bodyPr/>
          <a:lstStyle/>
          <a:p>
            <a:fld id="{160053EA-6907-8F47-ACA5-08DBFA1C37EA}" type="slidenum">
              <a:rPr lang="en-US" smtClean="0"/>
              <a:t>17</a:t>
            </a:fld>
            <a:endParaRPr lang="en-US"/>
          </a:p>
        </p:txBody>
      </p:sp>
    </p:spTree>
    <p:extLst>
      <p:ext uri="{BB962C8B-B14F-4D97-AF65-F5344CB8AC3E}">
        <p14:creationId xmlns:p14="http://schemas.microsoft.com/office/powerpoint/2010/main" val="3730447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68101-A890-7D9C-673A-1954DE883B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A8C9E7-E42D-593E-4D33-7AF6758BCB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738B6E-18A5-5FC6-1452-B19FBE9A1950}"/>
              </a:ext>
            </a:extLst>
          </p:cNvPr>
          <p:cNvSpPr>
            <a:spLocks noGrp="1"/>
          </p:cNvSpPr>
          <p:nvPr>
            <p:ph type="body" idx="1"/>
          </p:nvPr>
        </p:nvSpPr>
        <p:spPr/>
        <p:txBody>
          <a:bodyPr/>
          <a:lstStyle/>
          <a:p>
            <a:r>
              <a:rPr lang="en-US" dirty="0"/>
              <a:t>Here, marker is unable to detect that this should be a code block and fails extract the formatting of the algorithm</a:t>
            </a:r>
          </a:p>
          <a:p>
            <a:r>
              <a:rPr lang="en-US" dirty="0"/>
              <a:t>And again, paper mage tries its best but is ultimately unsuccessful </a:t>
            </a:r>
          </a:p>
        </p:txBody>
      </p:sp>
      <p:sp>
        <p:nvSpPr>
          <p:cNvPr id="4" name="Slide Number Placeholder 3">
            <a:extLst>
              <a:ext uri="{FF2B5EF4-FFF2-40B4-BE49-F238E27FC236}">
                <a16:creationId xmlns:a16="http://schemas.microsoft.com/office/drawing/2014/main" id="{8BAAC2F3-E458-7803-6C2C-C1D73E42F733}"/>
              </a:ext>
            </a:extLst>
          </p:cNvPr>
          <p:cNvSpPr>
            <a:spLocks noGrp="1"/>
          </p:cNvSpPr>
          <p:nvPr>
            <p:ph type="sldNum" sz="quarter" idx="5"/>
          </p:nvPr>
        </p:nvSpPr>
        <p:spPr/>
        <p:txBody>
          <a:bodyPr/>
          <a:lstStyle/>
          <a:p>
            <a:fld id="{160053EA-6907-8F47-ACA5-08DBFA1C37EA}" type="slidenum">
              <a:rPr lang="en-US" smtClean="0"/>
              <a:t>18</a:t>
            </a:fld>
            <a:endParaRPr lang="en-US"/>
          </a:p>
        </p:txBody>
      </p:sp>
    </p:spTree>
    <p:extLst>
      <p:ext uri="{BB962C8B-B14F-4D97-AF65-F5344CB8AC3E}">
        <p14:creationId xmlns:p14="http://schemas.microsoft.com/office/powerpoint/2010/main" val="49298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feature we noticed that tends to give these tools some difficulty are </a:t>
            </a:r>
            <a:r>
              <a:rPr lang="en-US" dirty="0" err="1"/>
              <a:t>mutli</a:t>
            </a:r>
            <a:r>
              <a:rPr lang="en-US" dirty="0"/>
              <a:t>-line equations</a:t>
            </a:r>
          </a:p>
        </p:txBody>
      </p:sp>
      <p:sp>
        <p:nvSpPr>
          <p:cNvPr id="4" name="Slide Number Placeholder 3"/>
          <p:cNvSpPr>
            <a:spLocks noGrp="1"/>
          </p:cNvSpPr>
          <p:nvPr>
            <p:ph type="sldNum" sz="quarter" idx="5"/>
          </p:nvPr>
        </p:nvSpPr>
        <p:spPr/>
        <p:txBody>
          <a:bodyPr/>
          <a:lstStyle/>
          <a:p>
            <a:fld id="{160053EA-6907-8F47-ACA5-08DBFA1C37EA}" type="slidenum">
              <a:rPr lang="en-US" smtClean="0"/>
              <a:t>19</a:t>
            </a:fld>
            <a:endParaRPr lang="en-US"/>
          </a:p>
        </p:txBody>
      </p:sp>
    </p:spTree>
    <p:extLst>
      <p:ext uri="{BB962C8B-B14F-4D97-AF65-F5344CB8AC3E}">
        <p14:creationId xmlns:p14="http://schemas.microsoft.com/office/powerpoint/2010/main" val="92042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BANYAN-Ingest is the document processing tool and thrust of the BANYAN </a:t>
            </a:r>
            <a:r>
              <a:rPr lang="en-US" dirty="0" err="1"/>
              <a:t>GenAI</a:t>
            </a:r>
            <a:r>
              <a:rPr lang="en-US" dirty="0"/>
              <a:t> Institute at Sandia</a:t>
            </a:r>
          </a:p>
          <a:p>
            <a:r>
              <a:rPr lang="en-US" dirty="0"/>
              <a:t>The goal of BANYAN-Ingest is to investigate document processing methods for training large, multi-modal models for science </a:t>
            </a:r>
          </a:p>
        </p:txBody>
      </p:sp>
      <p:sp>
        <p:nvSpPr>
          <p:cNvPr id="4" name="Slide Number Placeholder 3"/>
          <p:cNvSpPr>
            <a:spLocks noGrp="1"/>
          </p:cNvSpPr>
          <p:nvPr>
            <p:ph type="sldNum" sz="quarter" idx="5"/>
          </p:nvPr>
        </p:nvSpPr>
        <p:spPr/>
        <p:txBody>
          <a:bodyPr/>
          <a:lstStyle/>
          <a:p>
            <a:fld id="{160053EA-6907-8F47-ACA5-08DBFA1C37EA}" type="slidenum">
              <a:rPr lang="en-US" smtClean="0"/>
              <a:t>2</a:t>
            </a:fld>
            <a:endParaRPr lang="en-US"/>
          </a:p>
        </p:txBody>
      </p:sp>
    </p:spTree>
    <p:extLst>
      <p:ext uri="{BB962C8B-B14F-4D97-AF65-F5344CB8AC3E}">
        <p14:creationId xmlns:p14="http://schemas.microsoft.com/office/powerpoint/2010/main" val="377957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C463C-755E-54A2-4B40-FA4221A8D6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42BC52-99E8-81ED-89F2-FBE7B07ED6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C67FFB-C734-7878-D36C-46F177088A27}"/>
              </a:ext>
            </a:extLst>
          </p:cNvPr>
          <p:cNvSpPr>
            <a:spLocks noGrp="1"/>
          </p:cNvSpPr>
          <p:nvPr>
            <p:ph type="body" idx="1"/>
          </p:nvPr>
        </p:nvSpPr>
        <p:spPr/>
        <p:txBody>
          <a:bodyPr/>
          <a:lstStyle/>
          <a:p>
            <a:r>
              <a:rPr lang="en-US" dirty="0"/>
              <a:t>Nougat is able to correctly parse and extract the equations (but garbles equation numbers)</a:t>
            </a:r>
          </a:p>
          <a:p>
            <a:r>
              <a:rPr lang="en-US" dirty="0"/>
              <a:t>While marker just completely fails in this particular example</a:t>
            </a:r>
          </a:p>
        </p:txBody>
      </p:sp>
      <p:sp>
        <p:nvSpPr>
          <p:cNvPr id="4" name="Slide Number Placeholder 3">
            <a:extLst>
              <a:ext uri="{FF2B5EF4-FFF2-40B4-BE49-F238E27FC236}">
                <a16:creationId xmlns:a16="http://schemas.microsoft.com/office/drawing/2014/main" id="{DB702192-4DE8-D386-47B9-13F686D910BC}"/>
              </a:ext>
            </a:extLst>
          </p:cNvPr>
          <p:cNvSpPr>
            <a:spLocks noGrp="1"/>
          </p:cNvSpPr>
          <p:nvPr>
            <p:ph type="sldNum" sz="quarter" idx="5"/>
          </p:nvPr>
        </p:nvSpPr>
        <p:spPr/>
        <p:txBody>
          <a:bodyPr/>
          <a:lstStyle/>
          <a:p>
            <a:fld id="{160053EA-6907-8F47-ACA5-08DBFA1C37EA}" type="slidenum">
              <a:rPr lang="en-US" smtClean="0"/>
              <a:t>20</a:t>
            </a:fld>
            <a:endParaRPr lang="en-US"/>
          </a:p>
        </p:txBody>
      </p:sp>
    </p:spTree>
    <p:extLst>
      <p:ext uri="{BB962C8B-B14F-4D97-AF65-F5344CB8AC3E}">
        <p14:creationId xmlns:p14="http://schemas.microsoft.com/office/powerpoint/2010/main" val="966298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lastly, one of the biggest issue is the usage of </a:t>
            </a:r>
            <a:r>
              <a:rPr lang="en-US" dirty="0" err="1"/>
              <a:t>unicode</a:t>
            </a:r>
            <a:r>
              <a:rPr lang="en-US" dirty="0"/>
              <a:t> for syntax and equations.</a:t>
            </a:r>
          </a:p>
          <a:p>
            <a:r>
              <a:rPr lang="en-US" dirty="0"/>
              <a:t>This is problem because </a:t>
            </a:r>
            <a:r>
              <a:rPr lang="en-US" dirty="0" err="1"/>
              <a:t>unicode</a:t>
            </a:r>
            <a:r>
              <a:rPr lang="en-US" dirty="0"/>
              <a:t> lacks the  expressiveness necessary to adequately represent the meaning behind the symbols.</a:t>
            </a:r>
          </a:p>
        </p:txBody>
      </p:sp>
      <p:sp>
        <p:nvSpPr>
          <p:cNvPr id="4" name="Slide Number Placeholder 3"/>
          <p:cNvSpPr>
            <a:spLocks noGrp="1"/>
          </p:cNvSpPr>
          <p:nvPr>
            <p:ph type="sldNum" sz="quarter" idx="5"/>
          </p:nvPr>
        </p:nvSpPr>
        <p:spPr/>
        <p:txBody>
          <a:bodyPr/>
          <a:lstStyle/>
          <a:p>
            <a:fld id="{160053EA-6907-8F47-ACA5-08DBFA1C37EA}" type="slidenum">
              <a:rPr lang="en-US" smtClean="0"/>
              <a:t>21</a:t>
            </a:fld>
            <a:endParaRPr lang="en-US"/>
          </a:p>
        </p:txBody>
      </p:sp>
    </p:spTree>
    <p:extLst>
      <p:ext uri="{BB962C8B-B14F-4D97-AF65-F5344CB8AC3E}">
        <p14:creationId xmlns:p14="http://schemas.microsoft.com/office/powerpoint/2010/main" val="3705936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all the issues highlighted were commonly found in digitally born documents.</a:t>
            </a:r>
          </a:p>
          <a:p>
            <a:r>
              <a:rPr lang="en-US" dirty="0"/>
              <a:t>Now I want to highlight some of the common issues found in scanned documents</a:t>
            </a:r>
          </a:p>
        </p:txBody>
      </p:sp>
      <p:sp>
        <p:nvSpPr>
          <p:cNvPr id="4" name="Slide Number Placeholder 3"/>
          <p:cNvSpPr>
            <a:spLocks noGrp="1"/>
          </p:cNvSpPr>
          <p:nvPr>
            <p:ph type="sldNum" sz="quarter" idx="5"/>
          </p:nvPr>
        </p:nvSpPr>
        <p:spPr/>
        <p:txBody>
          <a:bodyPr/>
          <a:lstStyle/>
          <a:p>
            <a:fld id="{160053EA-6907-8F47-ACA5-08DBFA1C37EA}" type="slidenum">
              <a:rPr lang="en-US" smtClean="0"/>
              <a:t>22</a:t>
            </a:fld>
            <a:endParaRPr lang="en-US"/>
          </a:p>
        </p:txBody>
      </p:sp>
    </p:spTree>
    <p:extLst>
      <p:ext uri="{BB962C8B-B14F-4D97-AF65-F5344CB8AC3E}">
        <p14:creationId xmlns:p14="http://schemas.microsoft.com/office/powerpoint/2010/main" val="2717289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general, the format of scanned documents give the tools a lot of trouble. </a:t>
            </a:r>
          </a:p>
          <a:p>
            <a:endParaRPr lang="en-US" dirty="0"/>
          </a:p>
          <a:p>
            <a:r>
              <a:rPr lang="en-US" dirty="0"/>
              <a:t>Here are some examples where </a:t>
            </a:r>
            <a:r>
              <a:rPr lang="en-US" dirty="0" err="1"/>
              <a:t>papermage</a:t>
            </a:r>
            <a:r>
              <a:rPr lang="en-US" dirty="0"/>
              <a:t> just complete fails at determining appropriate bounding boxes</a:t>
            </a:r>
          </a:p>
        </p:txBody>
      </p:sp>
      <p:sp>
        <p:nvSpPr>
          <p:cNvPr id="4" name="Slide Number Placeholder 3"/>
          <p:cNvSpPr>
            <a:spLocks noGrp="1"/>
          </p:cNvSpPr>
          <p:nvPr>
            <p:ph type="sldNum" sz="quarter" idx="5"/>
          </p:nvPr>
        </p:nvSpPr>
        <p:spPr/>
        <p:txBody>
          <a:bodyPr/>
          <a:lstStyle/>
          <a:p>
            <a:fld id="{160053EA-6907-8F47-ACA5-08DBFA1C37EA}" type="slidenum">
              <a:rPr lang="en-US" smtClean="0"/>
              <a:t>23</a:t>
            </a:fld>
            <a:endParaRPr lang="en-US"/>
          </a:p>
        </p:txBody>
      </p:sp>
    </p:spTree>
    <p:extLst>
      <p:ext uri="{BB962C8B-B14F-4D97-AF65-F5344CB8AC3E}">
        <p14:creationId xmlns:p14="http://schemas.microsoft.com/office/powerpoint/2010/main" val="2694686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t>
            </a:r>
            <a:r>
              <a:rPr lang="en-US" dirty="0" err="1"/>
              <a:t>formmating</a:t>
            </a:r>
            <a:r>
              <a:rPr lang="en-US" dirty="0"/>
              <a:t>, the actual text provides some challenges.</a:t>
            </a:r>
          </a:p>
          <a:p>
            <a:endParaRPr lang="en-US" dirty="0"/>
          </a:p>
          <a:p>
            <a:r>
              <a:rPr lang="en-US" dirty="0" err="1"/>
              <a:t>iN</a:t>
            </a:r>
            <a:r>
              <a:rPr lang="en-US" dirty="0"/>
              <a:t> this example, marker is able to properly </a:t>
            </a:r>
            <a:r>
              <a:rPr lang="en-US" dirty="0" err="1"/>
              <a:t>detec</a:t>
            </a:r>
            <a:r>
              <a:rPr lang="en-US" dirty="0"/>
              <a:t> the figure, but struggles to capture the axis labels. (in fact it even generates syntax errors!)</a:t>
            </a:r>
          </a:p>
        </p:txBody>
      </p:sp>
      <p:sp>
        <p:nvSpPr>
          <p:cNvPr id="4" name="Slide Number Placeholder 3"/>
          <p:cNvSpPr>
            <a:spLocks noGrp="1"/>
          </p:cNvSpPr>
          <p:nvPr>
            <p:ph type="sldNum" sz="quarter" idx="5"/>
          </p:nvPr>
        </p:nvSpPr>
        <p:spPr/>
        <p:txBody>
          <a:bodyPr/>
          <a:lstStyle/>
          <a:p>
            <a:fld id="{160053EA-6907-8F47-ACA5-08DBFA1C37EA}" type="slidenum">
              <a:rPr lang="en-US" smtClean="0"/>
              <a:t>24</a:t>
            </a:fld>
            <a:endParaRPr lang="en-US"/>
          </a:p>
        </p:txBody>
      </p:sp>
    </p:spTree>
    <p:extLst>
      <p:ext uri="{BB962C8B-B14F-4D97-AF65-F5344CB8AC3E}">
        <p14:creationId xmlns:p14="http://schemas.microsoft.com/office/powerpoint/2010/main" val="493519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Assembly like code as well as esoteric programming languages also prove to be very challenging to properly extract. </a:t>
            </a:r>
          </a:p>
          <a:p>
            <a:endParaRPr lang="en-US" dirty="0"/>
          </a:p>
          <a:p>
            <a:r>
              <a:rPr lang="en-US" dirty="0"/>
              <a:t>Although many of these specific languages are considered “obsolete”, the documents they reside in still contain relevant information and there can still be a </a:t>
            </a:r>
            <a:r>
              <a:rPr lang="en-US" dirty="0" err="1"/>
              <a:t>tn</a:t>
            </a:r>
            <a:r>
              <a:rPr lang="en-US" dirty="0"/>
              <a:t> of high quality data contained within these code snippets</a:t>
            </a:r>
          </a:p>
        </p:txBody>
      </p:sp>
      <p:sp>
        <p:nvSpPr>
          <p:cNvPr id="4" name="Slide Number Placeholder 3"/>
          <p:cNvSpPr>
            <a:spLocks noGrp="1"/>
          </p:cNvSpPr>
          <p:nvPr>
            <p:ph type="sldNum" sz="quarter" idx="5"/>
          </p:nvPr>
        </p:nvSpPr>
        <p:spPr/>
        <p:txBody>
          <a:bodyPr/>
          <a:lstStyle/>
          <a:p>
            <a:fld id="{160053EA-6907-8F47-ACA5-08DBFA1C37EA}" type="slidenum">
              <a:rPr lang="en-US" smtClean="0"/>
              <a:t>25</a:t>
            </a:fld>
            <a:endParaRPr lang="en-US"/>
          </a:p>
        </p:txBody>
      </p:sp>
    </p:spTree>
    <p:extLst>
      <p:ext uri="{BB962C8B-B14F-4D97-AF65-F5344CB8AC3E}">
        <p14:creationId xmlns:p14="http://schemas.microsoft.com/office/powerpoint/2010/main" val="18240580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conclude with some key takeaways as well as highlight some future efforts</a:t>
            </a:r>
          </a:p>
        </p:txBody>
      </p:sp>
      <p:sp>
        <p:nvSpPr>
          <p:cNvPr id="4" name="Slide Number Placeholder 3"/>
          <p:cNvSpPr>
            <a:spLocks noGrp="1"/>
          </p:cNvSpPr>
          <p:nvPr>
            <p:ph type="sldNum" sz="quarter" idx="5"/>
          </p:nvPr>
        </p:nvSpPr>
        <p:spPr/>
        <p:txBody>
          <a:bodyPr/>
          <a:lstStyle/>
          <a:p>
            <a:fld id="{160053EA-6907-8F47-ACA5-08DBFA1C37EA}" type="slidenum">
              <a:rPr lang="en-US" smtClean="0"/>
              <a:t>26</a:t>
            </a:fld>
            <a:endParaRPr lang="en-US"/>
          </a:p>
        </p:txBody>
      </p:sp>
    </p:spTree>
    <p:extLst>
      <p:ext uri="{BB962C8B-B14F-4D97-AF65-F5344CB8AC3E}">
        <p14:creationId xmlns:p14="http://schemas.microsoft.com/office/powerpoint/2010/main" val="1645531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and foremost: Document processing is hard!</a:t>
            </a:r>
          </a:p>
          <a:p>
            <a:pPr marL="171450" indent="-171450">
              <a:buFontTx/>
              <a:buChar char="-"/>
            </a:pPr>
            <a:r>
              <a:rPr lang="en-US" dirty="0"/>
              <a:t>In this presentation I’ve only talked about PDFs</a:t>
            </a:r>
          </a:p>
          <a:p>
            <a:pPr marL="171450" indent="-171450">
              <a:buFontTx/>
              <a:buChar char="-"/>
            </a:pPr>
            <a:r>
              <a:rPr lang="en-US" dirty="0"/>
              <a:t>There are several other kinds of document formats and each have their own set of challenges </a:t>
            </a:r>
          </a:p>
          <a:p>
            <a:pPr marL="171450" indent="-171450">
              <a:buFontTx/>
              <a:buChar char="-"/>
            </a:pPr>
            <a:r>
              <a:rPr lang="en-US" dirty="0"/>
              <a:t>Currently we are focused on PDFs but eventually we will like to also expand to over kinds of documents (like pptx)</a:t>
            </a:r>
          </a:p>
          <a:p>
            <a:pPr marL="171450" indent="-171450">
              <a:buFontTx/>
              <a:buChar char="-"/>
            </a:pPr>
            <a:endParaRPr lang="en-US" dirty="0"/>
          </a:p>
          <a:p>
            <a:pPr marL="171450" indent="-171450">
              <a:buFontTx/>
              <a:buChar char="-"/>
            </a:pPr>
            <a:r>
              <a:rPr lang="en-US" dirty="0"/>
              <a:t>Banyan-ingest (the tool) contains curated tools that we’ve evaluated and does quite well for our particular task</a:t>
            </a:r>
          </a:p>
          <a:p>
            <a:pPr marL="171450" indent="-171450">
              <a:buFontTx/>
              <a:buChar char="-"/>
            </a:pPr>
            <a:r>
              <a:rPr lang="en-US" dirty="0"/>
              <a:t>We are also looking at ways of evaluating and comparing tools in more objective and rigorous ways (some examples: we’ve begun looking at using an LLM to evaluate and compare the outputs but we are also looking at other ways,)</a:t>
            </a:r>
          </a:p>
          <a:p>
            <a:pPr marL="171450" indent="-171450">
              <a:buFontTx/>
              <a:buChar char="-"/>
            </a:pPr>
            <a:r>
              <a:rPr lang="en-US" dirty="0"/>
              <a:t>In addition, we are also looking at ways of combining tools to ensure the highest quality outputs</a:t>
            </a:r>
          </a:p>
          <a:p>
            <a:pPr marL="0" indent="0">
              <a:buFontTx/>
              <a:buNone/>
            </a:pPr>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27</a:t>
            </a:fld>
            <a:endParaRPr lang="en-US"/>
          </a:p>
        </p:txBody>
      </p:sp>
    </p:spTree>
    <p:extLst>
      <p:ext uri="{BB962C8B-B14F-4D97-AF65-F5344CB8AC3E}">
        <p14:creationId xmlns:p14="http://schemas.microsoft.com/office/powerpoint/2010/main" val="2015600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 would like to end by coming back to this slide to remind everyone, that although I spent a large portion of this talk describing when these tools struggle and where they can improve, many tools overall do quite well at extracting content; but it is important to not blindly use the outputs. </a:t>
            </a:r>
          </a:p>
          <a:p>
            <a:endParaRPr lang="en-US" dirty="0"/>
          </a:p>
          <a:p>
            <a:r>
              <a:rPr lang="en-US" dirty="0"/>
              <a:t>Thank you all for your time!</a:t>
            </a:r>
          </a:p>
        </p:txBody>
      </p:sp>
      <p:sp>
        <p:nvSpPr>
          <p:cNvPr id="4" name="Slide Number Placeholder 3"/>
          <p:cNvSpPr>
            <a:spLocks noGrp="1"/>
          </p:cNvSpPr>
          <p:nvPr>
            <p:ph type="sldNum" sz="quarter" idx="5"/>
          </p:nvPr>
        </p:nvSpPr>
        <p:spPr/>
        <p:txBody>
          <a:bodyPr/>
          <a:lstStyle/>
          <a:p>
            <a:fld id="{160053EA-6907-8F47-ACA5-08DBFA1C37EA}" type="slidenum">
              <a:rPr lang="en-US" smtClean="0"/>
              <a:t>28</a:t>
            </a:fld>
            <a:endParaRPr lang="en-US"/>
          </a:p>
        </p:txBody>
      </p:sp>
    </p:spTree>
    <p:extLst>
      <p:ext uri="{BB962C8B-B14F-4D97-AF65-F5344CB8AC3E}">
        <p14:creationId xmlns:p14="http://schemas.microsoft.com/office/powerpoint/2010/main" val="815017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3B6C7-AC6A-66A4-803D-24D7F3589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C096D-65DA-2CCA-DB88-9120153B79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2BB727-593E-8895-1AD0-F120E1510568}"/>
              </a:ext>
            </a:extLst>
          </p:cNvPr>
          <p:cNvSpPr>
            <a:spLocks noGrp="1"/>
          </p:cNvSpPr>
          <p:nvPr>
            <p:ph type="body" idx="1"/>
          </p:nvPr>
        </p:nvSpPr>
        <p:spPr/>
        <p:txBody>
          <a:bodyPr/>
          <a:lstStyle/>
          <a:p>
            <a:r>
              <a:rPr lang="en-US" dirty="0"/>
              <a:t>The typical workflow for this kind of training involves taking a dataset (in our case, scientific papers); extracting tokens; and feeding the tokens to the models. </a:t>
            </a:r>
          </a:p>
          <a:p>
            <a:endParaRPr lang="en-US" dirty="0"/>
          </a:p>
          <a:p>
            <a:r>
              <a:rPr lang="en-US" dirty="0"/>
              <a:t>Given the nature of scientific documents, we need to ensure that our extraction methods create high-quality tokens</a:t>
            </a:r>
          </a:p>
        </p:txBody>
      </p:sp>
      <p:sp>
        <p:nvSpPr>
          <p:cNvPr id="4" name="Slide Number Placeholder 3">
            <a:extLst>
              <a:ext uri="{FF2B5EF4-FFF2-40B4-BE49-F238E27FC236}">
                <a16:creationId xmlns:a16="http://schemas.microsoft.com/office/drawing/2014/main" id="{80DED58D-EA57-8F1F-CB2B-93A14BFC12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53EA-6907-8F47-ACA5-08DBFA1C37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568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approach to the extraction of scientific content is BANYAN-Ingest</a:t>
            </a:r>
          </a:p>
          <a:p>
            <a:r>
              <a:rPr lang="en-US" dirty="0"/>
              <a:t>BANYAN-Ingest is a python module that is a toolbox of tools for document processing and extraction</a:t>
            </a:r>
          </a:p>
          <a:p>
            <a:r>
              <a:rPr lang="en-US" dirty="0"/>
              <a:t>We are continuously looking for and evaluating different tools to incorporate and provide support</a:t>
            </a:r>
          </a:p>
          <a:p>
            <a:r>
              <a:rPr lang="en-US" dirty="0"/>
              <a:t>In addition to the software engineering effort, we are also looking at ways of evaluating the outputs of the various tools as well as investigating strategies of improving extraction results. </a:t>
            </a:r>
          </a:p>
        </p:txBody>
      </p:sp>
      <p:sp>
        <p:nvSpPr>
          <p:cNvPr id="4" name="Slide Number Placeholder 3"/>
          <p:cNvSpPr>
            <a:spLocks noGrp="1"/>
          </p:cNvSpPr>
          <p:nvPr>
            <p:ph type="sldNum" sz="quarter" idx="5"/>
          </p:nvPr>
        </p:nvSpPr>
        <p:spPr/>
        <p:txBody>
          <a:bodyPr/>
          <a:lstStyle/>
          <a:p>
            <a:fld id="{160053EA-6907-8F47-ACA5-08DBFA1C37EA}" type="slidenum">
              <a:rPr lang="en-US" smtClean="0"/>
              <a:t>4</a:t>
            </a:fld>
            <a:endParaRPr lang="en-US"/>
          </a:p>
        </p:txBody>
      </p:sp>
    </p:spTree>
    <p:extLst>
      <p:ext uri="{BB962C8B-B14F-4D97-AF65-F5344CB8AC3E}">
        <p14:creationId xmlns:p14="http://schemas.microsoft.com/office/powerpoint/2010/main" val="3859316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discuss some of our evaluation methods as well as highlight some challenges we’ve noticed.</a:t>
            </a:r>
          </a:p>
        </p:txBody>
      </p:sp>
      <p:sp>
        <p:nvSpPr>
          <p:cNvPr id="4" name="Slide Number Placeholder 3"/>
          <p:cNvSpPr>
            <a:spLocks noGrp="1"/>
          </p:cNvSpPr>
          <p:nvPr>
            <p:ph type="sldNum" sz="quarter" idx="5"/>
          </p:nvPr>
        </p:nvSpPr>
        <p:spPr/>
        <p:txBody>
          <a:bodyPr/>
          <a:lstStyle/>
          <a:p>
            <a:fld id="{160053EA-6907-8F47-ACA5-08DBFA1C37EA}" type="slidenum">
              <a:rPr lang="en-US" smtClean="0"/>
              <a:t>5</a:t>
            </a:fld>
            <a:endParaRPr lang="en-US"/>
          </a:p>
        </p:txBody>
      </p:sp>
    </p:spTree>
    <p:extLst>
      <p:ext uri="{BB962C8B-B14F-4D97-AF65-F5344CB8AC3E}">
        <p14:creationId xmlns:p14="http://schemas.microsoft.com/office/powerpoint/2010/main" val="401026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we’ve curated different datasets of different kinds of scientific documents. Each datasets contains individual pages/slides from scientific documents.</a:t>
            </a:r>
          </a:p>
          <a:p>
            <a:r>
              <a:rPr lang="en-US" dirty="0"/>
              <a:t>The first dataset contains </a:t>
            </a:r>
            <a:r>
              <a:rPr lang="en-US" dirty="0" err="1"/>
              <a:t>digitially</a:t>
            </a:r>
            <a:r>
              <a:rPr lang="en-US" dirty="0"/>
              <a:t> born scientific papers and reports</a:t>
            </a:r>
          </a:p>
          <a:p>
            <a:r>
              <a:rPr lang="en-US" dirty="0"/>
              <a:t>The second contains scanned scientific papers and reports</a:t>
            </a:r>
          </a:p>
          <a:p>
            <a:r>
              <a:rPr lang="en-US" dirty="0"/>
              <a:t>The third contains slides </a:t>
            </a:r>
          </a:p>
          <a:p>
            <a:r>
              <a:rPr lang="en-US" dirty="0"/>
              <a:t>And we are working on curating a dataset that contains posters </a:t>
            </a:r>
          </a:p>
          <a:p>
            <a:endParaRPr lang="en-US" dirty="0"/>
          </a:p>
          <a:p>
            <a:r>
              <a:rPr lang="en-US" dirty="0"/>
              <a:t>Note that all the documents are PDFs (although down the line, we will look at other document formats)</a:t>
            </a:r>
          </a:p>
        </p:txBody>
      </p:sp>
      <p:sp>
        <p:nvSpPr>
          <p:cNvPr id="4" name="Slide Number Placeholder 3"/>
          <p:cNvSpPr>
            <a:spLocks noGrp="1"/>
          </p:cNvSpPr>
          <p:nvPr>
            <p:ph type="sldNum" sz="quarter" idx="5"/>
          </p:nvPr>
        </p:nvSpPr>
        <p:spPr/>
        <p:txBody>
          <a:bodyPr/>
          <a:lstStyle/>
          <a:p>
            <a:fld id="{160053EA-6907-8F47-ACA5-08DBFA1C37EA}" type="slidenum">
              <a:rPr lang="en-US" smtClean="0"/>
              <a:t>6</a:t>
            </a:fld>
            <a:endParaRPr lang="en-US"/>
          </a:p>
        </p:txBody>
      </p:sp>
    </p:spTree>
    <p:extLst>
      <p:ext uri="{BB962C8B-B14F-4D97-AF65-F5344CB8AC3E}">
        <p14:creationId xmlns:p14="http://schemas.microsoft.com/office/powerpoint/2010/main" val="101477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already looked at a number of different tools for our particular use-case and have also incorporated support in Banyan-ingest for a number of them</a:t>
            </a:r>
          </a:p>
        </p:txBody>
      </p:sp>
      <p:sp>
        <p:nvSpPr>
          <p:cNvPr id="4" name="Slide Number Placeholder 3"/>
          <p:cNvSpPr>
            <a:spLocks noGrp="1"/>
          </p:cNvSpPr>
          <p:nvPr>
            <p:ph type="sldNum" sz="quarter" idx="5"/>
          </p:nvPr>
        </p:nvSpPr>
        <p:spPr/>
        <p:txBody>
          <a:bodyPr/>
          <a:lstStyle/>
          <a:p>
            <a:fld id="{160053EA-6907-8F47-ACA5-08DBFA1C37EA}" type="slidenum">
              <a:rPr lang="en-US" smtClean="0"/>
              <a:t>7</a:t>
            </a:fld>
            <a:endParaRPr lang="en-US"/>
          </a:p>
        </p:txBody>
      </p:sp>
    </p:spTree>
    <p:extLst>
      <p:ext uri="{BB962C8B-B14F-4D97-AF65-F5344CB8AC3E}">
        <p14:creationId xmlns:p14="http://schemas.microsoft.com/office/powerpoint/2010/main" val="1892919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our work, we are looking for tools that are good at extracting text, tables, algorithms, equations, and figures since these are all elements that convey important information in scientific documents. </a:t>
            </a:r>
          </a:p>
        </p:txBody>
      </p:sp>
      <p:sp>
        <p:nvSpPr>
          <p:cNvPr id="4" name="Slide Number Placeholder 3"/>
          <p:cNvSpPr>
            <a:spLocks noGrp="1"/>
          </p:cNvSpPr>
          <p:nvPr>
            <p:ph type="sldNum" sz="quarter" idx="5"/>
          </p:nvPr>
        </p:nvSpPr>
        <p:spPr/>
        <p:txBody>
          <a:bodyPr/>
          <a:lstStyle/>
          <a:p>
            <a:fld id="{160053EA-6907-8F47-ACA5-08DBFA1C37EA}" type="slidenum">
              <a:rPr lang="en-US" smtClean="0"/>
              <a:t>8</a:t>
            </a:fld>
            <a:endParaRPr lang="en-US"/>
          </a:p>
        </p:txBody>
      </p:sp>
    </p:spTree>
    <p:extLst>
      <p:ext uri="{BB962C8B-B14F-4D97-AF65-F5344CB8AC3E}">
        <p14:creationId xmlns:p14="http://schemas.microsoft.com/office/powerpoint/2010/main" val="1404338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talk about some of our preliminary findings on how well some tools extract scientific content</a:t>
            </a:r>
          </a:p>
        </p:txBody>
      </p:sp>
      <p:sp>
        <p:nvSpPr>
          <p:cNvPr id="4" name="Slide Number Placeholder 3"/>
          <p:cNvSpPr>
            <a:spLocks noGrp="1"/>
          </p:cNvSpPr>
          <p:nvPr>
            <p:ph type="sldNum" sz="quarter" idx="5"/>
          </p:nvPr>
        </p:nvSpPr>
        <p:spPr/>
        <p:txBody>
          <a:bodyPr/>
          <a:lstStyle/>
          <a:p>
            <a:fld id="{160053EA-6907-8F47-ACA5-08DBFA1C37EA}" type="slidenum">
              <a:rPr lang="en-US" smtClean="0"/>
              <a:t>9</a:t>
            </a:fld>
            <a:endParaRPr lang="en-US"/>
          </a:p>
        </p:txBody>
      </p:sp>
    </p:spTree>
    <p:extLst>
      <p:ext uri="{BB962C8B-B14F-4D97-AF65-F5344CB8AC3E}">
        <p14:creationId xmlns:p14="http://schemas.microsoft.com/office/powerpoint/2010/main" val="3648158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tx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tx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11" name="TextBox 10">
            <a:extLst>
              <a:ext uri="{FF2B5EF4-FFF2-40B4-BE49-F238E27FC236}">
                <a16:creationId xmlns:a16="http://schemas.microsoft.com/office/drawing/2014/main" id="{8F329887-7359-65E1-87D8-25FB87ECBF4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tx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FB5E77DC-2C9B-3252-42A1-1220C6B3BBBA}"/>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3257427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bg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bg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u="none" strike="noStrike" dirty="0">
                <a:solidFill>
                  <a:schemeClr val="bg1"/>
                </a:solidFill>
                <a:effectLst/>
                <a:latin typeface="+mn-lt"/>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650" b="0" i="0" dirty="0">
              <a:solidFill>
                <a:schemeClr val="bg1"/>
              </a:solidFill>
              <a:latin typeface="+mn-lt"/>
            </a:endParaRPr>
          </a:p>
        </p:txBody>
      </p:sp>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bg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bg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pic>
        <p:nvPicPr>
          <p:cNvPr id="11" name="Picture 10">
            <a:extLst>
              <a:ext uri="{FF2B5EF4-FFF2-40B4-BE49-F238E27FC236}">
                <a16:creationId xmlns:a16="http://schemas.microsoft.com/office/drawing/2014/main" id="{AF0E8022-DF14-62B8-B246-81EB16FC656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pic>
        <p:nvPicPr>
          <p:cNvPr id="7" name="Picture 6">
            <a:extLst>
              <a:ext uri="{FF2B5EF4-FFF2-40B4-BE49-F238E27FC236}">
                <a16:creationId xmlns:a16="http://schemas.microsoft.com/office/drawing/2014/main" id="{C42614B7-2113-5057-CCB6-E38C5A070829}"/>
              </a:ext>
            </a:extLst>
          </p:cNvPr>
          <p:cNvPicPr>
            <a:picLocks noChangeAspect="1"/>
          </p:cNvPicPr>
          <p:nvPr userDrawn="1"/>
        </p:nvPicPr>
        <p:blipFill>
          <a:blip r:embed="rId5"/>
          <a:srcRect/>
          <a:stretch/>
        </p:blipFill>
        <p:spPr>
          <a:xfrm>
            <a:off x="9881633" y="5639457"/>
            <a:ext cx="1057197" cy="303663"/>
          </a:xfrm>
          <a:prstGeom prst="rect">
            <a:avLst/>
          </a:prstGeom>
        </p:spPr>
      </p:pic>
    </p:spTree>
    <p:extLst>
      <p:ext uri="{BB962C8B-B14F-4D97-AF65-F5344CB8AC3E}">
        <p14:creationId xmlns:p14="http://schemas.microsoft.com/office/powerpoint/2010/main" val="927631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A25A95-582E-4BBB-DEB4-056147D55C2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bg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64032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
        <p:nvSpPr>
          <p:cNvPr id="5" name="Footer Placeholder 4">
            <a:extLst>
              <a:ext uri="{FF2B5EF4-FFF2-40B4-BE49-F238E27FC236}">
                <a16:creationId xmlns:a16="http://schemas.microsoft.com/office/drawing/2014/main" id="{F011983E-5F7D-4A6F-7455-559917154B65}"/>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30182484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bg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bg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2">
            <a:extLst>
              <a:ext uri="{FF2B5EF4-FFF2-40B4-BE49-F238E27FC236}">
                <a16:creationId xmlns:a16="http://schemas.microsoft.com/office/drawing/2014/main" id="{AE2A5084-C44C-EA39-3933-08EF7A31F02B}"/>
              </a:ext>
            </a:extLst>
          </p:cNvPr>
          <p:cNvSpPr>
            <a:spLocks noGrp="1"/>
          </p:cNvSpPr>
          <p:nvPr>
            <p:ph type="dt" sz="half" idx="10"/>
          </p:nvPr>
        </p:nvSpPr>
        <p:spPr>
          <a:xfrm>
            <a:off x="352326" y="6638826"/>
            <a:ext cx="1047750" cy="219174"/>
          </a:xfrm>
        </p:spPr>
        <p:txBody>
          <a:bodyPr/>
          <a:lstStyle/>
          <a:p>
            <a:endParaRPr lang="en-US" dirty="0"/>
          </a:p>
        </p:txBody>
      </p:sp>
    </p:spTree>
    <p:extLst>
      <p:ext uri="{BB962C8B-B14F-4D97-AF65-F5344CB8AC3E}">
        <p14:creationId xmlns:p14="http://schemas.microsoft.com/office/powerpoint/2010/main" val="3600365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Footer Placeholder 4">
            <a:extLst>
              <a:ext uri="{FF2B5EF4-FFF2-40B4-BE49-F238E27FC236}">
                <a16:creationId xmlns:a16="http://schemas.microsoft.com/office/drawing/2014/main" id="{8DBDE7BE-0766-0034-7D0C-E8361882A2A3}"/>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9" name="Title Placeholder 1">
            <a:extLst>
              <a:ext uri="{FF2B5EF4-FFF2-40B4-BE49-F238E27FC236}">
                <a16:creationId xmlns:a16="http://schemas.microsoft.com/office/drawing/2014/main" id="{5B33AD1C-7933-2EF8-CAB0-A2F20CFCC907}"/>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2646193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tx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11" name="Footer Placeholder 4">
            <a:extLst>
              <a:ext uri="{FF2B5EF4-FFF2-40B4-BE49-F238E27FC236}">
                <a16:creationId xmlns:a16="http://schemas.microsoft.com/office/drawing/2014/main" id="{F76D97C8-0436-F62D-BFA5-717EFFE33A42}"/>
              </a:ext>
            </a:extLst>
          </p:cNvPr>
          <p:cNvSpPr>
            <a:spLocks noGrp="1"/>
          </p:cNvSpPr>
          <p:nvPr>
            <p:ph type="ftr" sz="quarter" idx="1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12" name="Title Placeholder 1">
            <a:extLst>
              <a:ext uri="{FF2B5EF4-FFF2-40B4-BE49-F238E27FC236}">
                <a16:creationId xmlns:a16="http://schemas.microsoft.com/office/drawing/2014/main" id="{0AE0F15A-FB55-0A2A-8637-346EC2BA52BF}"/>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3898540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095CF84F-EC16-562C-2BAD-72F51D22DAB1}"/>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
        <p:nvSpPr>
          <p:cNvPr id="3" name="Title Placeholder 1">
            <a:extLst>
              <a:ext uri="{FF2B5EF4-FFF2-40B4-BE49-F238E27FC236}">
                <a16:creationId xmlns:a16="http://schemas.microsoft.com/office/drawing/2014/main" id="{D4A350AF-779F-D130-3E44-E37B55D94EC8}"/>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Tree>
    <p:extLst>
      <p:ext uri="{BB962C8B-B14F-4D97-AF65-F5344CB8AC3E}">
        <p14:creationId xmlns:p14="http://schemas.microsoft.com/office/powerpoint/2010/main" val="3226919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2" name="Footer Placeholder 4">
            <a:extLst>
              <a:ext uri="{FF2B5EF4-FFF2-40B4-BE49-F238E27FC236}">
                <a16:creationId xmlns:a16="http://schemas.microsoft.com/office/drawing/2014/main" id="{4B54AD98-93FF-50F1-2674-9C5F6C07E9B6}"/>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a:t>CLICK TO EDIT CONTROL MARKING//CATEGORY</a:t>
            </a:r>
            <a:endParaRPr lang="en-US" dirty="0"/>
          </a:p>
        </p:txBody>
      </p:sp>
    </p:spTree>
    <p:extLst>
      <p:ext uri="{BB962C8B-B14F-4D97-AF65-F5344CB8AC3E}">
        <p14:creationId xmlns:p14="http://schemas.microsoft.com/office/powerpoint/2010/main" val="810667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tx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tx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11" name="TextBox 10">
            <a:extLst>
              <a:ext uri="{FF2B5EF4-FFF2-40B4-BE49-F238E27FC236}">
                <a16:creationId xmlns:a16="http://schemas.microsoft.com/office/drawing/2014/main" id="{8F329887-7359-65E1-87D8-25FB87ECBF4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tx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tx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4" name="Footer Placeholder 3">
            <a:extLst>
              <a:ext uri="{FF2B5EF4-FFF2-40B4-BE49-F238E27FC236}">
                <a16:creationId xmlns:a16="http://schemas.microsoft.com/office/drawing/2014/main" id="{646C3E44-24E0-E7EE-DC2C-D11B27C9ED31}"/>
              </a:ext>
            </a:extLst>
          </p:cNvPr>
          <p:cNvSpPr>
            <a:spLocks noGrp="1"/>
          </p:cNvSpPr>
          <p:nvPr>
            <p:ph type="ftr" sz="quarter" idx="11"/>
          </p:nvPr>
        </p:nvSpPr>
        <p:spPr>
          <a:xfrm>
            <a:off x="1600200" y="0"/>
            <a:ext cx="899160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a:t>Click to edit Master title style</a:t>
            </a:r>
            <a:endParaRPr lang="en-US" dirty="0"/>
          </a:p>
        </p:txBody>
      </p:sp>
      <p:sp>
        <p:nvSpPr>
          <p:cNvPr id="11" name="Date Placeholder 3">
            <a:extLst>
              <a:ext uri="{FF2B5EF4-FFF2-40B4-BE49-F238E27FC236}">
                <a16:creationId xmlns:a16="http://schemas.microsoft.com/office/drawing/2014/main" id="{3931A2ED-36FD-2A27-0280-2BAA4BE8F151}"/>
              </a:ext>
            </a:extLst>
          </p:cNvPr>
          <p:cNvSpPr>
            <a:spLocks noGrp="1"/>
          </p:cNvSpPr>
          <p:nvPr>
            <p:ph type="dt" sz="half" idx="2"/>
          </p:nvPr>
        </p:nvSpPr>
        <p:spPr>
          <a:xfrm>
            <a:off x="342900" y="6638826"/>
            <a:ext cx="1047750" cy="228600"/>
          </a:xfrm>
          <a:prstGeom prst="rect">
            <a:avLst/>
          </a:prstGeom>
        </p:spPr>
        <p:txBody>
          <a:bodyPr vert="horz" lIns="0" tIns="0" rIns="0" bIns="0" rtlCol="0" anchor="ctr"/>
          <a:lstStyle>
            <a:lvl1pPr algn="l">
              <a:defRPr sz="1000" b="1" i="0">
                <a:solidFill>
                  <a:schemeClr val="bg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73ED-6FC3-240E-FD79-5C9C1B356AAC}"/>
              </a:ext>
            </a:extLst>
          </p:cNvPr>
          <p:cNvSpPr>
            <a:spLocks noGrp="1"/>
          </p:cNvSpPr>
          <p:nvPr>
            <p:ph type="title"/>
          </p:nvPr>
        </p:nvSpPr>
        <p:spPr>
          <a:xfrm>
            <a:off x="353115" y="228600"/>
            <a:ext cx="10224545" cy="68580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8" name="Footer Placeholder 4">
            <a:extLst>
              <a:ext uri="{FF2B5EF4-FFF2-40B4-BE49-F238E27FC236}">
                <a16:creationId xmlns:a16="http://schemas.microsoft.com/office/drawing/2014/main" id="{A0E8E0A0-EBA5-FCE8-DB05-AE9091399426}"/>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8" name="Title Placeholder 1">
            <a:extLst>
              <a:ext uri="{FF2B5EF4-FFF2-40B4-BE49-F238E27FC236}">
                <a16:creationId xmlns:a16="http://schemas.microsoft.com/office/drawing/2014/main" id="{78A3E416-B7DC-9289-0F71-02C0E72CE741}"/>
              </a:ext>
            </a:extLst>
          </p:cNvPr>
          <p:cNvSpPr>
            <a:spLocks noGrp="1"/>
          </p:cNvSpPr>
          <p:nvPr>
            <p:ph type="title"/>
          </p:nvPr>
        </p:nvSpPr>
        <p:spPr>
          <a:xfrm>
            <a:off x="353115" y="228600"/>
            <a:ext cx="10224545" cy="685800"/>
          </a:xfrm>
          <a:prstGeom prst="rect">
            <a:avLst/>
          </a:prstGeom>
        </p:spPr>
        <p:txBody>
          <a:bodyPr vert="horz" lIns="0" tIns="0" rIns="0" bIns="0" rtlCol="0" anchor="ctr">
            <a:noAutofit/>
          </a:bodyPr>
          <a:lstStyle/>
          <a:p>
            <a:r>
              <a:rPr lang="en-US"/>
              <a:t>Click to edit Master title style</a:t>
            </a:r>
            <a:endParaRPr lang="en-US" dirty="0"/>
          </a:p>
        </p:txBody>
      </p:sp>
      <p:sp>
        <p:nvSpPr>
          <p:cNvPr id="2" name="Footer Placeholder 4">
            <a:extLst>
              <a:ext uri="{FF2B5EF4-FFF2-40B4-BE49-F238E27FC236}">
                <a16:creationId xmlns:a16="http://schemas.microsoft.com/office/drawing/2014/main" id="{77E5878A-1552-B223-F43B-5038DE4B26D8}"/>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Title Placeholder 1">
            <a:extLst>
              <a:ext uri="{FF2B5EF4-FFF2-40B4-BE49-F238E27FC236}">
                <a16:creationId xmlns:a16="http://schemas.microsoft.com/office/drawing/2014/main" id="{DA478EFB-CB01-5D7C-25EB-8FE3C542E237}"/>
              </a:ext>
            </a:extLst>
          </p:cNvPr>
          <p:cNvSpPr>
            <a:spLocks noGrp="1"/>
          </p:cNvSpPr>
          <p:nvPr>
            <p:ph type="title"/>
          </p:nvPr>
        </p:nvSpPr>
        <p:spPr>
          <a:xfrm>
            <a:off x="353115" y="228600"/>
            <a:ext cx="10224545" cy="685800"/>
          </a:xfrm>
          <a:prstGeom prst="rect">
            <a:avLst/>
          </a:prstGeom>
        </p:spPr>
        <p:txBody>
          <a:bodyPr vert="horz" lIns="0" tIns="0" rIns="0" bIns="0" rtlCol="0" anchor="ctr">
            <a:noAutofit/>
          </a:bodyPr>
          <a:lstStyle/>
          <a:p>
            <a:r>
              <a:rPr lang="en-US"/>
              <a:t>Click to edit Master title style</a:t>
            </a:r>
            <a:endParaRPr lang="en-US" dirty="0"/>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7" name="Footer Placeholder 4">
            <a:extLst>
              <a:ext uri="{FF2B5EF4-FFF2-40B4-BE49-F238E27FC236}">
                <a16:creationId xmlns:a16="http://schemas.microsoft.com/office/drawing/2014/main" id="{97D803D6-673A-5DDE-DFD1-A8CEB560F86A}"/>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40787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6" name="Footer Placeholder 4">
            <a:extLst>
              <a:ext uri="{FF2B5EF4-FFF2-40B4-BE49-F238E27FC236}">
                <a16:creationId xmlns:a16="http://schemas.microsoft.com/office/drawing/2014/main" id="{F8A00B1E-82F2-53D3-6036-9B46FBE71C09}"/>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365755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3.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2.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bg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dk1" tx1="lt1" bg2="dk2" tx2="lt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08" r:id="rId8"/>
    <p:sldLayoutId id="2147483709" r:id="rId9"/>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28194"/>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tx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tx1"/>
                </a:solidFill>
                <a:latin typeface="+mn-lt"/>
                <a:ea typeface="Open Sans SemiBold" panose="020B0606030504020204" pitchFamily="34" charset="0"/>
                <a:cs typeface="Open Sans SemiBold" panose="020B0606030504020204" pitchFamily="34" charset="0"/>
              </a:defRPr>
            </a:lvl1pPr>
          </a:lstStyle>
          <a:p>
            <a:r>
              <a:rPr lang="en-US" dirty="0"/>
              <a:t>CLICK TO EDIT CONTROL MARKING//CATEGORY</a:t>
            </a:r>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tx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305416750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p:txBody>
          <a:bodyPr/>
          <a:lstStyle/>
          <a:p>
            <a:r>
              <a:rPr lang="en-US" dirty="0"/>
              <a:t>BANYAN-INGEST</a:t>
            </a:r>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p:txBody>
          <a:bodyPr/>
          <a:lstStyle/>
          <a:p>
            <a:r>
              <a:rPr lang="en-US" dirty="0"/>
              <a:t>Presented by Yang Ho</a:t>
            </a:r>
          </a:p>
        </p:txBody>
      </p:sp>
      <p:sp>
        <p:nvSpPr>
          <p:cNvPr id="10" name="Text Placeholder 9">
            <a:extLst>
              <a:ext uri="{FF2B5EF4-FFF2-40B4-BE49-F238E27FC236}">
                <a16:creationId xmlns:a16="http://schemas.microsoft.com/office/drawing/2014/main" id="{197648E5-4D33-101D-02F7-374668BC7696}"/>
              </a:ext>
            </a:extLst>
          </p:cNvPr>
          <p:cNvSpPr>
            <a:spLocks noGrp="1"/>
          </p:cNvSpPr>
          <p:nvPr>
            <p:ph type="body" sz="quarter" idx="10"/>
          </p:nvPr>
        </p:nvSpPr>
        <p:spPr/>
        <p:txBody>
          <a:bodyPr>
            <a:normAutofit fontScale="92500"/>
          </a:bodyPr>
          <a:lstStyle/>
          <a:p>
            <a:r>
              <a:rPr lang="en-US" dirty="0"/>
              <a:t>Challenges of Processing Documents for LLMs</a:t>
            </a:r>
          </a:p>
        </p:txBody>
      </p:sp>
      <p:sp>
        <p:nvSpPr>
          <p:cNvPr id="12" name="Content Placeholder 11">
            <a:extLst>
              <a:ext uri="{FF2B5EF4-FFF2-40B4-BE49-F238E27FC236}">
                <a16:creationId xmlns:a16="http://schemas.microsoft.com/office/drawing/2014/main" id="{FE4873B7-1324-8AB3-9E55-13DFF8C23AA3}"/>
              </a:ext>
            </a:extLst>
          </p:cNvPr>
          <p:cNvSpPr>
            <a:spLocks noGrp="1"/>
          </p:cNvSpPr>
          <p:nvPr>
            <p:ph sz="quarter" idx="29"/>
          </p:nvPr>
        </p:nvSpPr>
        <p:spPr/>
        <p:txBody>
          <a:bodyPr/>
          <a:lstStyle/>
          <a:p>
            <a:r>
              <a:rPr lang="en-US" dirty="0"/>
              <a:t>SAND2025-09041C</a:t>
            </a:r>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p:txBody>
          <a:bodyPr/>
          <a:lstStyle/>
          <a:p>
            <a:r>
              <a:rPr lang="en-US" dirty="0"/>
              <a:t>Chinmay Sahasrabudhe, Nick Winovich</a:t>
            </a:r>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a:xfrm>
            <a:off x="352896" y="5441081"/>
            <a:ext cx="5268686" cy="1273661"/>
          </a:xfrm>
        </p:spPr>
        <p:txBody>
          <a:bodyPr>
            <a:normAutofit fontScale="70000" lnSpcReduction="20000"/>
          </a:bodyPr>
          <a:lstStyle/>
          <a:p>
            <a:r>
              <a:rPr lang="en-US" dirty="0"/>
              <a:t>Acknowledgement: Sandia National Laboratories is a multi-mission laboratory managed and operated by National Technology &amp; Engineering Solutions of Sandia, LLC (NTESS), a wholly owned subsidiary of Honeywell International Inc., for the U.S. Department of Energy’s National Nuclear Security Administration (DOE/NNSA) under contract DE-NA0003525. This written work is authored by an employee of NTESS. The employee, not NTESS, owns the right, title and interest in and to the written work and is responsible for its contents. Any subjective views or opinions that might be expressed in the written work do not necessarily represent the views of the U.S. Government. The publisher acknowledges that the U.S. Government retains a non-exclusive, paid-up, irrevocable, world-wide license to publish or reproduce the published form of this written work or allow others to do so, for U.S. Government purposes. The DOE will provide public access to results of federally sponsored research in accordance with the DOE Public Access Plan. </a:t>
            </a: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01E7F-8798-5E98-0E63-7D94759020E0}"/>
              </a:ext>
            </a:extLst>
          </p:cNvPr>
          <p:cNvSpPr>
            <a:spLocks noGrp="1"/>
          </p:cNvSpPr>
          <p:nvPr>
            <p:ph type="title"/>
          </p:nvPr>
        </p:nvSpPr>
        <p:spPr/>
        <p:txBody>
          <a:bodyPr/>
          <a:lstStyle/>
          <a:p>
            <a:r>
              <a:rPr lang="en-US" dirty="0"/>
              <a:t>Preliminary Results: Digital Born Documents</a:t>
            </a:r>
          </a:p>
        </p:txBody>
      </p:sp>
      <p:sp>
        <p:nvSpPr>
          <p:cNvPr id="3" name="Content Placeholder 2">
            <a:extLst>
              <a:ext uri="{FF2B5EF4-FFF2-40B4-BE49-F238E27FC236}">
                <a16:creationId xmlns:a16="http://schemas.microsoft.com/office/drawing/2014/main" id="{FC352A79-9FDB-7AE7-50FE-E7B6B61B78E4}"/>
              </a:ext>
            </a:extLst>
          </p:cNvPr>
          <p:cNvSpPr>
            <a:spLocks noGrp="1"/>
          </p:cNvSpPr>
          <p:nvPr>
            <p:ph idx="1"/>
          </p:nvPr>
        </p:nvSpPr>
        <p:spPr/>
        <p:txBody>
          <a:bodyPr/>
          <a:lstStyle/>
          <a:p>
            <a:r>
              <a:rPr lang="en-US" dirty="0"/>
              <a:t>HP4AIS workshop presentation (original author: Chinmay Sahasrabudhe)*</a:t>
            </a:r>
          </a:p>
          <a:p>
            <a:r>
              <a:rPr lang="en-US" dirty="0"/>
              <a:t>Evaluated marker, nougat, deep figures, and </a:t>
            </a:r>
            <a:r>
              <a:rPr lang="en-US" dirty="0" err="1"/>
              <a:t>papermage</a:t>
            </a:r>
            <a:r>
              <a:rPr lang="en-US" dirty="0"/>
              <a:t> on digitally born dataset</a:t>
            </a:r>
          </a:p>
          <a:p>
            <a:r>
              <a:rPr lang="en-US" dirty="0"/>
              <a:t>3 people scored the outputs 1-4 based on the “overall quality” </a:t>
            </a:r>
          </a:p>
          <a:p>
            <a:endParaRPr lang="en-US" dirty="0"/>
          </a:p>
          <a:p>
            <a:endParaRPr lang="en-US" dirty="0"/>
          </a:p>
          <a:p>
            <a:endParaRPr lang="en-US" dirty="0"/>
          </a:p>
          <a:p>
            <a:endParaRPr lang="en-US" dirty="0"/>
          </a:p>
          <a:p>
            <a:endParaRPr lang="en-US" dirty="0"/>
          </a:p>
          <a:p>
            <a:endParaRPr lang="en-US" dirty="0"/>
          </a:p>
          <a:p>
            <a:pPr marL="0" indent="0">
              <a:buNone/>
            </a:pPr>
            <a:r>
              <a:rPr lang="en-US" sz="1800" dirty="0">
                <a:solidFill>
                  <a:srgbClr val="000000"/>
                </a:solidFill>
                <a:effectLst/>
                <a:latin typeface="Aptos" panose="020B0004020202020204" pitchFamily="34" charset="0"/>
                <a:ea typeface="Aptos" panose="020B0004020202020204" pitchFamily="34" charset="0"/>
                <a:cs typeface="Aptos" panose="020B0004020202020204" pitchFamily="34" charset="0"/>
              </a:rPr>
              <a:t>* C. Sahasrabudhe, Y. Ho, N. Winovich, S. Rajamanickam, "Imperfect Recognition: A Study of OCR Limitations in the Context of Scientific Documents," 2025 IEEE IPDPSW, Milan, Italy, 2025</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64D65CAE-4742-A4E2-9BC8-7514633B50BC}"/>
              </a:ext>
            </a:extLst>
          </p:cNvPr>
          <p:cNvSpPr>
            <a:spLocks noGrp="1"/>
          </p:cNvSpPr>
          <p:nvPr>
            <p:ph type="sldNum" sz="quarter" idx="4"/>
          </p:nvPr>
        </p:nvSpPr>
        <p:spPr/>
        <p:txBody>
          <a:bodyPr/>
          <a:lstStyle/>
          <a:p>
            <a:fld id="{6FB6B91F-BB11-E946-B7F6-1372EDB8DEC1}" type="slidenum">
              <a:rPr lang="en-US" smtClean="0"/>
              <a:pPr/>
              <a:t>10</a:t>
            </a:fld>
            <a:endParaRPr lang="en-US" dirty="0"/>
          </a:p>
        </p:txBody>
      </p:sp>
    </p:spTree>
    <p:extLst>
      <p:ext uri="{BB962C8B-B14F-4D97-AF65-F5344CB8AC3E}">
        <p14:creationId xmlns:p14="http://schemas.microsoft.com/office/powerpoint/2010/main" val="3064965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57544-DE9A-4716-61EA-44488C41B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3D4832-B51F-3EC0-6A97-9B30969F1AD9}"/>
              </a:ext>
            </a:extLst>
          </p:cNvPr>
          <p:cNvSpPr>
            <a:spLocks noGrp="1"/>
          </p:cNvSpPr>
          <p:nvPr>
            <p:ph type="title"/>
          </p:nvPr>
        </p:nvSpPr>
        <p:spPr/>
        <p:txBody>
          <a:bodyPr/>
          <a:lstStyle/>
          <a:p>
            <a:r>
              <a:rPr lang="en-US" dirty="0"/>
              <a:t>Evaluation Criteria: Example of Lowest score</a:t>
            </a:r>
          </a:p>
        </p:txBody>
      </p:sp>
      <p:sp>
        <p:nvSpPr>
          <p:cNvPr id="4" name="Slide Number Placeholder 3">
            <a:extLst>
              <a:ext uri="{FF2B5EF4-FFF2-40B4-BE49-F238E27FC236}">
                <a16:creationId xmlns:a16="http://schemas.microsoft.com/office/drawing/2014/main" id="{771EC0F0-A409-59CE-32A6-902F1A76B928}"/>
              </a:ext>
            </a:extLst>
          </p:cNvPr>
          <p:cNvSpPr>
            <a:spLocks noGrp="1"/>
          </p:cNvSpPr>
          <p:nvPr>
            <p:ph type="sldNum" sz="quarter" idx="4"/>
          </p:nvPr>
        </p:nvSpPr>
        <p:spPr/>
        <p:txBody>
          <a:bodyPr/>
          <a:lstStyle/>
          <a:p>
            <a:fld id="{6FB6B91F-BB11-E946-B7F6-1372EDB8DEC1}" type="slidenum">
              <a:rPr lang="en-US" smtClean="0"/>
              <a:pPr/>
              <a:t>11</a:t>
            </a:fld>
            <a:endParaRPr lang="en-US" dirty="0"/>
          </a:p>
        </p:txBody>
      </p:sp>
      <p:pic>
        <p:nvPicPr>
          <p:cNvPr id="6" name="Picture 5">
            <a:extLst>
              <a:ext uri="{FF2B5EF4-FFF2-40B4-BE49-F238E27FC236}">
                <a16:creationId xmlns:a16="http://schemas.microsoft.com/office/drawing/2014/main" id="{C04B8F05-5DB8-60DF-538E-CE4A11F51609}"/>
              </a:ext>
            </a:extLst>
          </p:cNvPr>
          <p:cNvPicPr>
            <a:picLocks noChangeAspect="1"/>
          </p:cNvPicPr>
          <p:nvPr/>
        </p:nvPicPr>
        <p:blipFill>
          <a:blip r:embed="rId3"/>
          <a:srcRect l="2315"/>
          <a:stretch/>
        </p:blipFill>
        <p:spPr>
          <a:xfrm>
            <a:off x="352326" y="991286"/>
            <a:ext cx="3606953" cy="5042096"/>
          </a:xfrm>
          <a:prstGeom prst="rect">
            <a:avLst/>
          </a:prstGeom>
          <a:ln>
            <a:solidFill>
              <a:schemeClr val="accent1">
                <a:lumMod val="60000"/>
                <a:lumOff val="40000"/>
              </a:schemeClr>
            </a:solidFill>
          </a:ln>
        </p:spPr>
      </p:pic>
      <p:pic>
        <p:nvPicPr>
          <p:cNvPr id="7" name="Picture 6">
            <a:extLst>
              <a:ext uri="{FF2B5EF4-FFF2-40B4-BE49-F238E27FC236}">
                <a16:creationId xmlns:a16="http://schemas.microsoft.com/office/drawing/2014/main" id="{EFA8F845-014F-D3C1-E427-BD0970482AD0}"/>
              </a:ext>
            </a:extLst>
          </p:cNvPr>
          <p:cNvPicPr>
            <a:picLocks noChangeAspect="1"/>
          </p:cNvPicPr>
          <p:nvPr/>
        </p:nvPicPr>
        <p:blipFill>
          <a:blip r:embed="rId4"/>
          <a:srcRect l="1805"/>
          <a:stretch/>
        </p:blipFill>
        <p:spPr>
          <a:xfrm>
            <a:off x="4239418" y="991286"/>
            <a:ext cx="3713164" cy="5042096"/>
          </a:xfrm>
          <a:prstGeom prst="rect">
            <a:avLst/>
          </a:prstGeom>
          <a:ln>
            <a:solidFill>
              <a:schemeClr val="accent1">
                <a:lumMod val="60000"/>
                <a:lumOff val="40000"/>
              </a:schemeClr>
            </a:solidFill>
          </a:ln>
        </p:spPr>
      </p:pic>
      <p:pic>
        <p:nvPicPr>
          <p:cNvPr id="8" name="Picture 7">
            <a:extLst>
              <a:ext uri="{FF2B5EF4-FFF2-40B4-BE49-F238E27FC236}">
                <a16:creationId xmlns:a16="http://schemas.microsoft.com/office/drawing/2014/main" id="{F1E75B0C-CDB3-E798-4DF4-4B408ED7A5E3}"/>
              </a:ext>
            </a:extLst>
          </p:cNvPr>
          <p:cNvPicPr>
            <a:picLocks noChangeAspect="1"/>
          </p:cNvPicPr>
          <p:nvPr/>
        </p:nvPicPr>
        <p:blipFill>
          <a:blip r:embed="rId5"/>
          <a:srcRect l="2149"/>
          <a:stretch/>
        </p:blipFill>
        <p:spPr>
          <a:xfrm>
            <a:off x="8232720" y="991286"/>
            <a:ext cx="3473405" cy="5016061"/>
          </a:xfrm>
          <a:prstGeom prst="rect">
            <a:avLst/>
          </a:prstGeom>
          <a:ln>
            <a:solidFill>
              <a:schemeClr val="accent1">
                <a:lumMod val="60000"/>
                <a:lumOff val="40000"/>
              </a:schemeClr>
            </a:solidFill>
          </a:ln>
        </p:spPr>
      </p:pic>
      <p:sp>
        <p:nvSpPr>
          <p:cNvPr id="9" name="TextBox 8">
            <a:extLst>
              <a:ext uri="{FF2B5EF4-FFF2-40B4-BE49-F238E27FC236}">
                <a16:creationId xmlns:a16="http://schemas.microsoft.com/office/drawing/2014/main" id="{EBED8A01-0211-7F34-B056-8B7E82A370C8}"/>
              </a:ext>
            </a:extLst>
          </p:cNvPr>
          <p:cNvSpPr txBox="1"/>
          <p:nvPr/>
        </p:nvSpPr>
        <p:spPr>
          <a:xfrm>
            <a:off x="1641879" y="6143814"/>
            <a:ext cx="1027845" cy="369332"/>
          </a:xfrm>
          <a:prstGeom prst="rect">
            <a:avLst/>
          </a:prstGeom>
          <a:noFill/>
        </p:spPr>
        <p:txBody>
          <a:bodyPr wrap="none" rtlCol="0">
            <a:spAutoFit/>
          </a:bodyPr>
          <a:lstStyle/>
          <a:p>
            <a:pPr algn="l">
              <a:spcBef>
                <a:spcPts val="1000"/>
              </a:spcBef>
              <a:spcAft>
                <a:spcPts val="600"/>
              </a:spcAft>
            </a:pPr>
            <a:r>
              <a:rPr lang="en-US" dirty="0">
                <a:solidFill>
                  <a:schemeClr val="bg1"/>
                </a:solidFill>
              </a:rPr>
              <a:t>Original</a:t>
            </a:r>
          </a:p>
        </p:txBody>
      </p:sp>
      <p:sp>
        <p:nvSpPr>
          <p:cNvPr id="10" name="TextBox 9">
            <a:extLst>
              <a:ext uri="{FF2B5EF4-FFF2-40B4-BE49-F238E27FC236}">
                <a16:creationId xmlns:a16="http://schemas.microsoft.com/office/drawing/2014/main" id="{5E34B7FB-88BC-0CAC-BF8C-AFC0F727DB44}"/>
              </a:ext>
            </a:extLst>
          </p:cNvPr>
          <p:cNvSpPr txBox="1"/>
          <p:nvPr/>
        </p:nvSpPr>
        <p:spPr>
          <a:xfrm>
            <a:off x="5617247" y="6143814"/>
            <a:ext cx="957506" cy="369332"/>
          </a:xfrm>
          <a:prstGeom prst="rect">
            <a:avLst/>
          </a:prstGeom>
          <a:noFill/>
        </p:spPr>
        <p:txBody>
          <a:bodyPr wrap="none" rtlCol="0">
            <a:spAutoFit/>
          </a:bodyPr>
          <a:lstStyle/>
          <a:p>
            <a:pPr algn="l">
              <a:spcBef>
                <a:spcPts val="1000"/>
              </a:spcBef>
              <a:spcAft>
                <a:spcPts val="600"/>
              </a:spcAft>
            </a:pPr>
            <a:r>
              <a:rPr lang="en-US" dirty="0">
                <a:solidFill>
                  <a:schemeClr val="bg1"/>
                </a:solidFill>
              </a:rPr>
              <a:t>Marker</a:t>
            </a:r>
          </a:p>
        </p:txBody>
      </p:sp>
      <p:sp>
        <p:nvSpPr>
          <p:cNvPr id="11" name="TextBox 10">
            <a:extLst>
              <a:ext uri="{FF2B5EF4-FFF2-40B4-BE49-F238E27FC236}">
                <a16:creationId xmlns:a16="http://schemas.microsoft.com/office/drawing/2014/main" id="{8848DFB8-DC20-5A58-FD0C-55DB73859E32}"/>
              </a:ext>
            </a:extLst>
          </p:cNvPr>
          <p:cNvSpPr txBox="1"/>
          <p:nvPr/>
        </p:nvSpPr>
        <p:spPr>
          <a:xfrm>
            <a:off x="9522276" y="6143814"/>
            <a:ext cx="976549" cy="369332"/>
          </a:xfrm>
          <a:prstGeom prst="rect">
            <a:avLst/>
          </a:prstGeom>
          <a:noFill/>
        </p:spPr>
        <p:txBody>
          <a:bodyPr wrap="none" rtlCol="0">
            <a:spAutoFit/>
          </a:bodyPr>
          <a:lstStyle/>
          <a:p>
            <a:pPr algn="l">
              <a:spcBef>
                <a:spcPts val="1000"/>
              </a:spcBef>
              <a:spcAft>
                <a:spcPts val="600"/>
              </a:spcAft>
            </a:pPr>
            <a:r>
              <a:rPr lang="en-US" dirty="0">
                <a:solidFill>
                  <a:schemeClr val="bg1"/>
                </a:solidFill>
              </a:rPr>
              <a:t>Nougat</a:t>
            </a:r>
          </a:p>
        </p:txBody>
      </p:sp>
    </p:spTree>
    <p:extLst>
      <p:ext uri="{BB962C8B-B14F-4D97-AF65-F5344CB8AC3E}">
        <p14:creationId xmlns:p14="http://schemas.microsoft.com/office/powerpoint/2010/main" val="3794582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22441-9429-E4AF-3AE7-50A7ECB660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A57A8-430A-1749-79DA-0D668A7536B2}"/>
              </a:ext>
            </a:extLst>
          </p:cNvPr>
          <p:cNvSpPr>
            <a:spLocks noGrp="1"/>
          </p:cNvSpPr>
          <p:nvPr>
            <p:ph type="title"/>
          </p:nvPr>
        </p:nvSpPr>
        <p:spPr/>
        <p:txBody>
          <a:bodyPr/>
          <a:lstStyle/>
          <a:p>
            <a:r>
              <a:rPr lang="en-US" dirty="0"/>
              <a:t>Evaluation Criteria: Example of highest score</a:t>
            </a:r>
          </a:p>
        </p:txBody>
      </p:sp>
      <p:sp>
        <p:nvSpPr>
          <p:cNvPr id="4" name="Slide Number Placeholder 3">
            <a:extLst>
              <a:ext uri="{FF2B5EF4-FFF2-40B4-BE49-F238E27FC236}">
                <a16:creationId xmlns:a16="http://schemas.microsoft.com/office/drawing/2014/main" id="{652717D6-B123-3210-163A-AEF788CBB152}"/>
              </a:ext>
            </a:extLst>
          </p:cNvPr>
          <p:cNvSpPr>
            <a:spLocks noGrp="1"/>
          </p:cNvSpPr>
          <p:nvPr>
            <p:ph type="sldNum" sz="quarter" idx="4"/>
          </p:nvPr>
        </p:nvSpPr>
        <p:spPr/>
        <p:txBody>
          <a:bodyPr/>
          <a:lstStyle/>
          <a:p>
            <a:fld id="{6FB6B91F-BB11-E946-B7F6-1372EDB8DEC1}" type="slidenum">
              <a:rPr lang="en-US" smtClean="0"/>
              <a:pPr/>
              <a:t>12</a:t>
            </a:fld>
            <a:endParaRPr lang="en-US" dirty="0"/>
          </a:p>
        </p:txBody>
      </p:sp>
      <p:sp>
        <p:nvSpPr>
          <p:cNvPr id="9" name="TextBox 8">
            <a:extLst>
              <a:ext uri="{FF2B5EF4-FFF2-40B4-BE49-F238E27FC236}">
                <a16:creationId xmlns:a16="http://schemas.microsoft.com/office/drawing/2014/main" id="{3D137AE7-FD46-566A-C88A-B667B8D0DEC6}"/>
              </a:ext>
            </a:extLst>
          </p:cNvPr>
          <p:cNvSpPr txBox="1"/>
          <p:nvPr/>
        </p:nvSpPr>
        <p:spPr>
          <a:xfrm>
            <a:off x="1550343" y="6143814"/>
            <a:ext cx="1027845" cy="369332"/>
          </a:xfrm>
          <a:prstGeom prst="rect">
            <a:avLst/>
          </a:prstGeom>
          <a:noFill/>
        </p:spPr>
        <p:txBody>
          <a:bodyPr wrap="none" rtlCol="0">
            <a:spAutoFit/>
          </a:bodyPr>
          <a:lstStyle/>
          <a:p>
            <a:pPr algn="l">
              <a:spcBef>
                <a:spcPts val="1000"/>
              </a:spcBef>
              <a:spcAft>
                <a:spcPts val="600"/>
              </a:spcAft>
            </a:pPr>
            <a:r>
              <a:rPr lang="en-US" dirty="0">
                <a:solidFill>
                  <a:schemeClr val="bg1"/>
                </a:solidFill>
              </a:rPr>
              <a:t>Original</a:t>
            </a:r>
          </a:p>
        </p:txBody>
      </p:sp>
      <p:sp>
        <p:nvSpPr>
          <p:cNvPr id="10" name="TextBox 9">
            <a:extLst>
              <a:ext uri="{FF2B5EF4-FFF2-40B4-BE49-F238E27FC236}">
                <a16:creationId xmlns:a16="http://schemas.microsoft.com/office/drawing/2014/main" id="{C52337AE-4866-C529-75F2-9CA4587CEBB2}"/>
              </a:ext>
            </a:extLst>
          </p:cNvPr>
          <p:cNvSpPr txBox="1"/>
          <p:nvPr/>
        </p:nvSpPr>
        <p:spPr>
          <a:xfrm>
            <a:off x="5501135" y="6143814"/>
            <a:ext cx="957506" cy="369332"/>
          </a:xfrm>
          <a:prstGeom prst="rect">
            <a:avLst/>
          </a:prstGeom>
          <a:noFill/>
        </p:spPr>
        <p:txBody>
          <a:bodyPr wrap="none" rtlCol="0">
            <a:spAutoFit/>
          </a:bodyPr>
          <a:lstStyle/>
          <a:p>
            <a:pPr algn="l">
              <a:spcBef>
                <a:spcPts val="1000"/>
              </a:spcBef>
              <a:spcAft>
                <a:spcPts val="600"/>
              </a:spcAft>
            </a:pPr>
            <a:r>
              <a:rPr lang="en-US" dirty="0">
                <a:solidFill>
                  <a:schemeClr val="bg1"/>
                </a:solidFill>
              </a:rPr>
              <a:t>Marker</a:t>
            </a:r>
          </a:p>
        </p:txBody>
      </p:sp>
      <p:sp>
        <p:nvSpPr>
          <p:cNvPr id="11" name="TextBox 10">
            <a:extLst>
              <a:ext uri="{FF2B5EF4-FFF2-40B4-BE49-F238E27FC236}">
                <a16:creationId xmlns:a16="http://schemas.microsoft.com/office/drawing/2014/main" id="{5707B428-C293-79FF-A288-D8E524028E79}"/>
              </a:ext>
            </a:extLst>
          </p:cNvPr>
          <p:cNvSpPr txBox="1"/>
          <p:nvPr/>
        </p:nvSpPr>
        <p:spPr>
          <a:xfrm>
            <a:off x="9540946" y="6143814"/>
            <a:ext cx="976549" cy="369332"/>
          </a:xfrm>
          <a:prstGeom prst="rect">
            <a:avLst/>
          </a:prstGeom>
          <a:noFill/>
        </p:spPr>
        <p:txBody>
          <a:bodyPr wrap="none" rtlCol="0">
            <a:spAutoFit/>
          </a:bodyPr>
          <a:lstStyle/>
          <a:p>
            <a:pPr algn="l">
              <a:spcBef>
                <a:spcPts val="1000"/>
              </a:spcBef>
              <a:spcAft>
                <a:spcPts val="600"/>
              </a:spcAft>
            </a:pPr>
            <a:r>
              <a:rPr lang="en-US" dirty="0">
                <a:solidFill>
                  <a:schemeClr val="bg1"/>
                </a:solidFill>
              </a:rPr>
              <a:t>Nougat</a:t>
            </a:r>
          </a:p>
        </p:txBody>
      </p:sp>
      <p:pic>
        <p:nvPicPr>
          <p:cNvPr id="3" name="Picture 2">
            <a:extLst>
              <a:ext uri="{FF2B5EF4-FFF2-40B4-BE49-F238E27FC236}">
                <a16:creationId xmlns:a16="http://schemas.microsoft.com/office/drawing/2014/main" id="{47E5FAC4-18C1-DDE1-504C-3B90C0391038}"/>
              </a:ext>
            </a:extLst>
          </p:cNvPr>
          <p:cNvPicPr>
            <a:picLocks noChangeAspect="1"/>
          </p:cNvPicPr>
          <p:nvPr/>
        </p:nvPicPr>
        <p:blipFill>
          <a:blip r:embed="rId3"/>
          <a:srcRect l="1737"/>
          <a:stretch/>
        </p:blipFill>
        <p:spPr>
          <a:xfrm>
            <a:off x="250166" y="1008059"/>
            <a:ext cx="3609561" cy="5042096"/>
          </a:xfrm>
          <a:prstGeom prst="rect">
            <a:avLst/>
          </a:prstGeom>
          <a:ln>
            <a:solidFill>
              <a:schemeClr val="accent1">
                <a:lumMod val="60000"/>
                <a:lumOff val="40000"/>
              </a:schemeClr>
            </a:solidFill>
          </a:ln>
        </p:spPr>
      </p:pic>
      <p:pic>
        <p:nvPicPr>
          <p:cNvPr id="5" name="Picture 4">
            <a:extLst>
              <a:ext uri="{FF2B5EF4-FFF2-40B4-BE49-F238E27FC236}">
                <a16:creationId xmlns:a16="http://schemas.microsoft.com/office/drawing/2014/main" id="{8DBEC4AE-C7AA-9699-A7CF-D5D553E6E585}"/>
              </a:ext>
            </a:extLst>
          </p:cNvPr>
          <p:cNvPicPr>
            <a:picLocks noChangeAspect="1"/>
          </p:cNvPicPr>
          <p:nvPr/>
        </p:nvPicPr>
        <p:blipFill>
          <a:blip r:embed="rId4"/>
          <a:srcRect l="1820"/>
          <a:stretch/>
        </p:blipFill>
        <p:spPr>
          <a:xfrm>
            <a:off x="4083834" y="1008059"/>
            <a:ext cx="3825226" cy="5042096"/>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0BD5E222-DEC2-9BA1-FFB7-85EAA0F2652C}"/>
              </a:ext>
            </a:extLst>
          </p:cNvPr>
          <p:cNvPicPr>
            <a:picLocks noChangeAspect="1"/>
          </p:cNvPicPr>
          <p:nvPr/>
        </p:nvPicPr>
        <p:blipFill>
          <a:blip r:embed="rId5"/>
          <a:srcRect l="1733"/>
          <a:stretch/>
        </p:blipFill>
        <p:spPr>
          <a:xfrm>
            <a:off x="8116608" y="1008059"/>
            <a:ext cx="3825226" cy="5042096"/>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612694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69EC-AA17-A0C9-8A91-C987AD212F7E}"/>
              </a:ext>
            </a:extLst>
          </p:cNvPr>
          <p:cNvSpPr>
            <a:spLocks noGrp="1"/>
          </p:cNvSpPr>
          <p:nvPr>
            <p:ph type="title"/>
          </p:nvPr>
        </p:nvSpPr>
        <p:spPr/>
        <p:txBody>
          <a:bodyPr/>
          <a:lstStyle/>
          <a:p>
            <a:r>
              <a:rPr lang="en-US" dirty="0"/>
              <a:t>Scoring Results</a:t>
            </a:r>
          </a:p>
        </p:txBody>
      </p:sp>
      <p:sp>
        <p:nvSpPr>
          <p:cNvPr id="4" name="Slide Number Placeholder 3">
            <a:extLst>
              <a:ext uri="{FF2B5EF4-FFF2-40B4-BE49-F238E27FC236}">
                <a16:creationId xmlns:a16="http://schemas.microsoft.com/office/drawing/2014/main" id="{E921F1A8-3446-F9C0-245D-BC7CBA8E7B7F}"/>
              </a:ext>
            </a:extLst>
          </p:cNvPr>
          <p:cNvSpPr>
            <a:spLocks noGrp="1"/>
          </p:cNvSpPr>
          <p:nvPr>
            <p:ph type="sldNum" sz="quarter" idx="4"/>
          </p:nvPr>
        </p:nvSpPr>
        <p:spPr/>
        <p:txBody>
          <a:bodyPr/>
          <a:lstStyle/>
          <a:p>
            <a:fld id="{6FB6B91F-BB11-E946-B7F6-1372EDB8DEC1}" type="slidenum">
              <a:rPr lang="en-US" smtClean="0"/>
              <a:pPr/>
              <a:t>13</a:t>
            </a:fld>
            <a:endParaRPr lang="en-US" dirty="0"/>
          </a:p>
        </p:txBody>
      </p:sp>
      <p:pic>
        <p:nvPicPr>
          <p:cNvPr id="7" name="Picture 6">
            <a:extLst>
              <a:ext uri="{FF2B5EF4-FFF2-40B4-BE49-F238E27FC236}">
                <a16:creationId xmlns:a16="http://schemas.microsoft.com/office/drawing/2014/main" id="{9D41A4ED-AFDC-F63C-FA71-D857B587CF48}"/>
              </a:ext>
            </a:extLst>
          </p:cNvPr>
          <p:cNvPicPr>
            <a:picLocks noChangeAspect="1"/>
          </p:cNvPicPr>
          <p:nvPr/>
        </p:nvPicPr>
        <p:blipFill>
          <a:blip r:embed="rId3"/>
          <a:stretch>
            <a:fillRect/>
          </a:stretch>
        </p:blipFill>
        <p:spPr>
          <a:xfrm>
            <a:off x="352326" y="1436914"/>
            <a:ext cx="4670693" cy="3776104"/>
          </a:xfrm>
          <a:prstGeom prst="rect">
            <a:avLst/>
          </a:prstGeom>
        </p:spPr>
      </p:pic>
      <p:pic>
        <p:nvPicPr>
          <p:cNvPr id="8" name="Picture 7">
            <a:extLst>
              <a:ext uri="{FF2B5EF4-FFF2-40B4-BE49-F238E27FC236}">
                <a16:creationId xmlns:a16="http://schemas.microsoft.com/office/drawing/2014/main" id="{ED24A216-5BC0-E4C7-7436-B88D4D827B24}"/>
              </a:ext>
            </a:extLst>
          </p:cNvPr>
          <p:cNvPicPr>
            <a:picLocks noChangeAspect="1"/>
          </p:cNvPicPr>
          <p:nvPr/>
        </p:nvPicPr>
        <p:blipFill>
          <a:blip r:embed="rId4"/>
          <a:stretch>
            <a:fillRect/>
          </a:stretch>
        </p:blipFill>
        <p:spPr>
          <a:xfrm>
            <a:off x="5159109" y="2467824"/>
            <a:ext cx="6547017" cy="1714284"/>
          </a:xfrm>
          <a:prstGeom prst="rect">
            <a:avLst/>
          </a:prstGeom>
        </p:spPr>
      </p:pic>
      <p:sp>
        <p:nvSpPr>
          <p:cNvPr id="3" name="TextBox 2">
            <a:extLst>
              <a:ext uri="{FF2B5EF4-FFF2-40B4-BE49-F238E27FC236}">
                <a16:creationId xmlns:a16="http://schemas.microsoft.com/office/drawing/2014/main" id="{81D43D3E-5A05-7268-3E9B-1D6045CC5D9E}"/>
              </a:ext>
            </a:extLst>
          </p:cNvPr>
          <p:cNvSpPr txBox="1"/>
          <p:nvPr/>
        </p:nvSpPr>
        <p:spPr>
          <a:xfrm>
            <a:off x="670694" y="5735532"/>
            <a:ext cx="10850612" cy="369332"/>
          </a:xfrm>
          <a:prstGeom prst="rect">
            <a:avLst/>
          </a:prstGeom>
          <a:solidFill>
            <a:srgbClr val="00ADD0"/>
          </a:solidFill>
          <a:ln>
            <a:solidFill>
              <a:srgbClr val="021424"/>
            </a:solidFill>
          </a:ln>
        </p:spPr>
        <p:txBody>
          <a:bodyPr wrap="square">
            <a:spAutoFit/>
          </a:bodyPr>
          <a:lstStyle/>
          <a:p>
            <a:pPr algn="ctr"/>
            <a:r>
              <a:rPr lang="en-US" dirty="0"/>
              <a:t>Tools are overall pretty robust but there are many areas of improvement!</a:t>
            </a:r>
          </a:p>
        </p:txBody>
      </p:sp>
    </p:spTree>
    <p:extLst>
      <p:ext uri="{BB962C8B-B14F-4D97-AF65-F5344CB8AC3E}">
        <p14:creationId xmlns:p14="http://schemas.microsoft.com/office/powerpoint/2010/main" val="2583721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47DC-4777-96FE-6DB3-8A26A966BDD6}"/>
              </a:ext>
            </a:extLst>
          </p:cNvPr>
          <p:cNvSpPr>
            <a:spLocks noGrp="1"/>
          </p:cNvSpPr>
          <p:nvPr>
            <p:ph type="ctrTitle"/>
          </p:nvPr>
        </p:nvSpPr>
        <p:spPr>
          <a:xfrm>
            <a:off x="3683479" y="2031023"/>
            <a:ext cx="4779034" cy="2795954"/>
          </a:xfrm>
        </p:spPr>
        <p:txBody>
          <a:bodyPr/>
          <a:lstStyle/>
          <a:p>
            <a:r>
              <a:rPr lang="en-US" dirty="0"/>
              <a:t>Common Issues</a:t>
            </a:r>
          </a:p>
        </p:txBody>
      </p:sp>
      <p:sp>
        <p:nvSpPr>
          <p:cNvPr id="4" name="Slide Number Placeholder 3">
            <a:extLst>
              <a:ext uri="{FF2B5EF4-FFF2-40B4-BE49-F238E27FC236}">
                <a16:creationId xmlns:a16="http://schemas.microsoft.com/office/drawing/2014/main" id="{95E871A8-F2AC-7C93-5A97-132ED5134711}"/>
              </a:ext>
            </a:extLst>
          </p:cNvPr>
          <p:cNvSpPr>
            <a:spLocks noGrp="1"/>
          </p:cNvSpPr>
          <p:nvPr>
            <p:ph type="sldNum" sz="quarter" idx="4"/>
          </p:nvPr>
        </p:nvSpPr>
        <p:spPr/>
        <p:txBody>
          <a:bodyPr/>
          <a:lstStyle/>
          <a:p>
            <a:fld id="{6FB6B91F-BB11-E946-B7F6-1372EDB8DEC1}" type="slidenum">
              <a:rPr lang="en-US" smtClean="0"/>
              <a:pPr/>
              <a:t>14</a:t>
            </a:fld>
            <a:endParaRPr lang="en-US" dirty="0"/>
          </a:p>
        </p:txBody>
      </p:sp>
    </p:spTree>
    <p:extLst>
      <p:ext uri="{BB962C8B-B14F-4D97-AF65-F5344CB8AC3E}">
        <p14:creationId xmlns:p14="http://schemas.microsoft.com/office/powerpoint/2010/main" val="40172596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4655-DBAC-9370-CBB5-AAA767EB4A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162366-9181-DDEE-DEBA-59DD0EE194E2}"/>
              </a:ext>
            </a:extLst>
          </p:cNvPr>
          <p:cNvSpPr>
            <a:spLocks noGrp="1"/>
          </p:cNvSpPr>
          <p:nvPr>
            <p:ph type="title"/>
          </p:nvPr>
        </p:nvSpPr>
        <p:spPr/>
        <p:txBody>
          <a:bodyPr/>
          <a:lstStyle/>
          <a:p>
            <a:r>
              <a:rPr lang="en-US" dirty="0"/>
              <a:t>Adjacent Tables and Figures</a:t>
            </a:r>
          </a:p>
        </p:txBody>
      </p:sp>
      <p:sp>
        <p:nvSpPr>
          <p:cNvPr id="3" name="Content Placeholder 2">
            <a:extLst>
              <a:ext uri="{FF2B5EF4-FFF2-40B4-BE49-F238E27FC236}">
                <a16:creationId xmlns:a16="http://schemas.microsoft.com/office/drawing/2014/main" id="{491A41DB-7823-5E3A-0B99-D88A11FD6AEF}"/>
              </a:ext>
            </a:extLst>
          </p:cNvPr>
          <p:cNvSpPr>
            <a:spLocks noGrp="1"/>
          </p:cNvSpPr>
          <p:nvPr>
            <p:ph idx="1"/>
          </p:nvPr>
        </p:nvSpPr>
        <p:spPr>
          <a:xfrm>
            <a:off x="352326" y="1225691"/>
            <a:ext cx="5757527" cy="5049811"/>
          </a:xfrm>
        </p:spPr>
        <p:txBody>
          <a:bodyPr/>
          <a:lstStyle/>
          <a:p>
            <a:r>
              <a:rPr lang="en-US" dirty="0"/>
              <a:t>Observed common portions of documents where tools extracted data incorrectly</a:t>
            </a:r>
          </a:p>
          <a:p>
            <a:r>
              <a:rPr lang="en-US" b="1" dirty="0"/>
              <a:t>Adjacent tables and figures</a:t>
            </a:r>
          </a:p>
          <a:p>
            <a:pPr lvl="1"/>
            <a:r>
              <a:rPr lang="en-US" dirty="0"/>
              <a:t>Nearby tables and figures can cause tools to crop or overestimate bounding boxes</a:t>
            </a:r>
          </a:p>
          <a:p>
            <a:r>
              <a:rPr lang="en-US" b="1" dirty="0"/>
              <a:t>Complex tables and figures</a:t>
            </a:r>
          </a:p>
          <a:p>
            <a:pPr lvl="1"/>
            <a:r>
              <a:rPr lang="en-US" dirty="0"/>
              <a:t>Models struggled with tables containing sub-tables with distinct headers and tables containing LaTeX-formatted equations</a:t>
            </a:r>
          </a:p>
          <a:p>
            <a:pPr lvl="1"/>
            <a:r>
              <a:rPr lang="en-US" dirty="0"/>
              <a:t>Also struggled on cases where the distinction between a figure and a table was not clear</a:t>
            </a:r>
          </a:p>
          <a:p>
            <a:endParaRPr lang="en-US" dirty="0"/>
          </a:p>
        </p:txBody>
      </p:sp>
      <p:sp>
        <p:nvSpPr>
          <p:cNvPr id="4" name="Slide Number Placeholder 3">
            <a:extLst>
              <a:ext uri="{FF2B5EF4-FFF2-40B4-BE49-F238E27FC236}">
                <a16:creationId xmlns:a16="http://schemas.microsoft.com/office/drawing/2014/main" id="{1DE9AF75-56FC-C247-2BBB-12FE5D1F45DD}"/>
              </a:ext>
            </a:extLst>
          </p:cNvPr>
          <p:cNvSpPr>
            <a:spLocks noGrp="1"/>
          </p:cNvSpPr>
          <p:nvPr>
            <p:ph type="sldNum" sz="quarter" idx="4"/>
          </p:nvPr>
        </p:nvSpPr>
        <p:spPr/>
        <p:txBody>
          <a:bodyPr/>
          <a:lstStyle/>
          <a:p>
            <a:fld id="{6FB6B91F-BB11-E946-B7F6-1372EDB8DEC1}" type="slidenum">
              <a:rPr lang="en-US" smtClean="0"/>
              <a:pPr/>
              <a:t>15</a:t>
            </a:fld>
            <a:endParaRPr lang="en-US" dirty="0"/>
          </a:p>
        </p:txBody>
      </p:sp>
      <p:sp>
        <p:nvSpPr>
          <p:cNvPr id="5" name="TextBox 4">
            <a:extLst>
              <a:ext uri="{FF2B5EF4-FFF2-40B4-BE49-F238E27FC236}">
                <a16:creationId xmlns:a16="http://schemas.microsoft.com/office/drawing/2014/main" id="{D0D41B39-2A00-9472-ED99-E87844223399}"/>
              </a:ext>
            </a:extLst>
          </p:cNvPr>
          <p:cNvSpPr txBox="1"/>
          <p:nvPr/>
        </p:nvSpPr>
        <p:spPr>
          <a:xfrm>
            <a:off x="6940940" y="5751907"/>
            <a:ext cx="4316531" cy="297629"/>
          </a:xfrm>
          <a:prstGeom prst="rect">
            <a:avLst/>
          </a:prstGeom>
          <a:noFill/>
          <a:ln>
            <a:noFill/>
          </a:ln>
        </p:spPr>
        <p:txBody>
          <a:bodyPr wrap="square" rtlCol="0">
            <a:spAutoFit/>
          </a:bodyPr>
          <a:lstStyle/>
          <a:p>
            <a:pPr algn="ctr">
              <a:spcBef>
                <a:spcPts val="1000"/>
              </a:spcBef>
              <a:spcAft>
                <a:spcPts val="600"/>
              </a:spcAft>
            </a:pPr>
            <a:r>
              <a:rPr lang="en-US" b="1" dirty="0">
                <a:solidFill>
                  <a:schemeClr val="bg1"/>
                </a:solidFill>
              </a:rPr>
              <a:t>Original</a:t>
            </a:r>
            <a:r>
              <a:rPr lang="en-US" dirty="0">
                <a:solidFill>
                  <a:schemeClr val="bg1"/>
                </a:solidFill>
              </a:rPr>
              <a:t> contains two adjacent complex tables</a:t>
            </a:r>
            <a:endParaRPr lang="en-US" b="1" dirty="0">
              <a:solidFill>
                <a:schemeClr val="bg1"/>
              </a:solidFill>
            </a:endParaRPr>
          </a:p>
        </p:txBody>
      </p:sp>
      <p:pic>
        <p:nvPicPr>
          <p:cNvPr id="7" name="Picture 6">
            <a:extLst>
              <a:ext uri="{FF2B5EF4-FFF2-40B4-BE49-F238E27FC236}">
                <a16:creationId xmlns:a16="http://schemas.microsoft.com/office/drawing/2014/main" id="{6B7FA705-11F9-E7A3-37F6-2BEC319F1087}"/>
              </a:ext>
            </a:extLst>
          </p:cNvPr>
          <p:cNvPicPr>
            <a:picLocks noChangeAspect="1"/>
          </p:cNvPicPr>
          <p:nvPr/>
        </p:nvPicPr>
        <p:blipFill>
          <a:blip r:embed="rId3"/>
          <a:stretch>
            <a:fillRect/>
          </a:stretch>
        </p:blipFill>
        <p:spPr>
          <a:xfrm>
            <a:off x="6940940" y="1451656"/>
            <a:ext cx="4316531" cy="4231577"/>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3781138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8AF29-2A6F-8ABA-A993-6C0984E7C6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5C8DE-C2DF-A46C-F16E-0E1811DA78AD}"/>
              </a:ext>
            </a:extLst>
          </p:cNvPr>
          <p:cNvSpPr>
            <a:spLocks noGrp="1"/>
          </p:cNvSpPr>
          <p:nvPr>
            <p:ph type="title"/>
          </p:nvPr>
        </p:nvSpPr>
        <p:spPr/>
        <p:txBody>
          <a:bodyPr/>
          <a:lstStyle/>
          <a:p>
            <a:r>
              <a:rPr lang="en-US" dirty="0"/>
              <a:t>Adjacent Tables and Figures</a:t>
            </a:r>
          </a:p>
        </p:txBody>
      </p:sp>
      <p:sp>
        <p:nvSpPr>
          <p:cNvPr id="4" name="Slide Number Placeholder 3">
            <a:extLst>
              <a:ext uri="{FF2B5EF4-FFF2-40B4-BE49-F238E27FC236}">
                <a16:creationId xmlns:a16="http://schemas.microsoft.com/office/drawing/2014/main" id="{84DDA439-CE56-A473-97A9-63F80A68A3D4}"/>
              </a:ext>
            </a:extLst>
          </p:cNvPr>
          <p:cNvSpPr>
            <a:spLocks noGrp="1"/>
          </p:cNvSpPr>
          <p:nvPr>
            <p:ph type="sldNum" sz="quarter" idx="4"/>
          </p:nvPr>
        </p:nvSpPr>
        <p:spPr/>
        <p:txBody>
          <a:bodyPr/>
          <a:lstStyle/>
          <a:p>
            <a:fld id="{6FB6B91F-BB11-E946-B7F6-1372EDB8DEC1}" type="slidenum">
              <a:rPr lang="en-US" smtClean="0"/>
              <a:pPr/>
              <a:t>16</a:t>
            </a:fld>
            <a:endParaRPr lang="en-US" dirty="0"/>
          </a:p>
        </p:txBody>
      </p:sp>
      <p:sp>
        <p:nvSpPr>
          <p:cNvPr id="13" name="TextBox 12">
            <a:extLst>
              <a:ext uri="{FF2B5EF4-FFF2-40B4-BE49-F238E27FC236}">
                <a16:creationId xmlns:a16="http://schemas.microsoft.com/office/drawing/2014/main" id="{45506938-0D70-CC6A-F0F9-B3E3E09CAD10}"/>
              </a:ext>
            </a:extLst>
          </p:cNvPr>
          <p:cNvSpPr txBox="1"/>
          <p:nvPr/>
        </p:nvSpPr>
        <p:spPr>
          <a:xfrm>
            <a:off x="673665" y="6022358"/>
            <a:ext cx="5002516" cy="646331"/>
          </a:xfrm>
          <a:prstGeom prst="rect">
            <a:avLst/>
          </a:prstGeom>
          <a:noFill/>
        </p:spPr>
        <p:txBody>
          <a:bodyPr wrap="square">
            <a:spAutoFit/>
          </a:bodyPr>
          <a:lstStyle/>
          <a:p>
            <a:pPr algn="ctr">
              <a:spcBef>
                <a:spcPts val="1000"/>
              </a:spcBef>
              <a:spcAft>
                <a:spcPts val="600"/>
              </a:spcAft>
            </a:pPr>
            <a:r>
              <a:rPr lang="en-US" b="1" dirty="0">
                <a:solidFill>
                  <a:schemeClr val="bg1"/>
                </a:solidFill>
              </a:rPr>
              <a:t>Marker</a:t>
            </a:r>
            <a:r>
              <a:rPr lang="en-US" dirty="0">
                <a:solidFill>
                  <a:schemeClr val="bg1"/>
                </a:solidFill>
              </a:rPr>
              <a:t> fails to extract both tables properly, as well as the text directly underneath.</a:t>
            </a:r>
          </a:p>
        </p:txBody>
      </p:sp>
      <p:pic>
        <p:nvPicPr>
          <p:cNvPr id="3" name="Picture 2">
            <a:extLst>
              <a:ext uri="{FF2B5EF4-FFF2-40B4-BE49-F238E27FC236}">
                <a16:creationId xmlns:a16="http://schemas.microsoft.com/office/drawing/2014/main" id="{6BF6A8A6-069C-678A-E967-2AA4FBB967DC}"/>
              </a:ext>
            </a:extLst>
          </p:cNvPr>
          <p:cNvPicPr>
            <a:picLocks noChangeAspect="1"/>
          </p:cNvPicPr>
          <p:nvPr/>
        </p:nvPicPr>
        <p:blipFill>
          <a:blip r:embed="rId3"/>
          <a:stretch>
            <a:fillRect/>
          </a:stretch>
        </p:blipFill>
        <p:spPr>
          <a:xfrm>
            <a:off x="1291320" y="1888892"/>
            <a:ext cx="4054404" cy="4081669"/>
          </a:xfrm>
          <a:prstGeom prst="rect">
            <a:avLst/>
          </a:prstGeom>
          <a:ln>
            <a:solidFill>
              <a:schemeClr val="accent1">
                <a:lumMod val="60000"/>
                <a:lumOff val="40000"/>
              </a:schemeClr>
            </a:solidFill>
          </a:ln>
        </p:spPr>
      </p:pic>
      <p:sp>
        <p:nvSpPr>
          <p:cNvPr id="7" name="TextBox 6">
            <a:extLst>
              <a:ext uri="{FF2B5EF4-FFF2-40B4-BE49-F238E27FC236}">
                <a16:creationId xmlns:a16="http://schemas.microsoft.com/office/drawing/2014/main" id="{BA563244-8F31-1C4E-6913-AA757DF55F1B}"/>
              </a:ext>
            </a:extLst>
          </p:cNvPr>
          <p:cNvSpPr txBox="1"/>
          <p:nvPr/>
        </p:nvSpPr>
        <p:spPr>
          <a:xfrm>
            <a:off x="5935232" y="6022358"/>
            <a:ext cx="5911780" cy="646331"/>
          </a:xfrm>
          <a:prstGeom prst="rect">
            <a:avLst/>
          </a:prstGeom>
          <a:noFill/>
        </p:spPr>
        <p:txBody>
          <a:bodyPr wrap="square">
            <a:spAutoFit/>
          </a:bodyPr>
          <a:lstStyle/>
          <a:p>
            <a:pPr algn="ctr">
              <a:spcBef>
                <a:spcPts val="1000"/>
              </a:spcBef>
              <a:spcAft>
                <a:spcPts val="600"/>
              </a:spcAft>
            </a:pPr>
            <a:r>
              <a:rPr lang="en-US" b="1" dirty="0" err="1">
                <a:solidFill>
                  <a:schemeClr val="bg1"/>
                </a:solidFill>
              </a:rPr>
              <a:t>PaperMage</a:t>
            </a:r>
            <a:r>
              <a:rPr lang="en-US" dirty="0">
                <a:solidFill>
                  <a:schemeClr val="bg1"/>
                </a:solidFill>
              </a:rPr>
              <a:t> fails to differentiate between two tables, and incorrectly classifies them as a single figure.</a:t>
            </a:r>
          </a:p>
        </p:txBody>
      </p:sp>
      <p:pic>
        <p:nvPicPr>
          <p:cNvPr id="8" name="Picture 7">
            <a:extLst>
              <a:ext uri="{FF2B5EF4-FFF2-40B4-BE49-F238E27FC236}">
                <a16:creationId xmlns:a16="http://schemas.microsoft.com/office/drawing/2014/main" id="{4DBABDAA-1681-065F-D020-92110BB8F6EF}"/>
              </a:ext>
            </a:extLst>
          </p:cNvPr>
          <p:cNvPicPr>
            <a:picLocks noChangeAspect="1"/>
          </p:cNvPicPr>
          <p:nvPr/>
        </p:nvPicPr>
        <p:blipFill>
          <a:blip r:embed="rId4"/>
          <a:stretch>
            <a:fillRect/>
          </a:stretch>
        </p:blipFill>
        <p:spPr>
          <a:xfrm>
            <a:off x="6295878" y="1881526"/>
            <a:ext cx="5002516" cy="4096400"/>
          </a:xfrm>
          <a:prstGeom prst="rect">
            <a:avLst/>
          </a:prstGeom>
          <a:ln>
            <a:solidFill>
              <a:schemeClr val="accent1">
                <a:lumMod val="60000"/>
                <a:lumOff val="40000"/>
              </a:schemeClr>
            </a:solidFill>
          </a:ln>
        </p:spPr>
      </p:pic>
      <p:sp>
        <p:nvSpPr>
          <p:cNvPr id="9" name="TextBox 8">
            <a:extLst>
              <a:ext uri="{FF2B5EF4-FFF2-40B4-BE49-F238E27FC236}">
                <a16:creationId xmlns:a16="http://schemas.microsoft.com/office/drawing/2014/main" id="{85A92583-323B-5202-3294-3443591B4669}"/>
              </a:ext>
            </a:extLst>
          </p:cNvPr>
          <p:cNvSpPr txBox="1"/>
          <p:nvPr/>
        </p:nvSpPr>
        <p:spPr>
          <a:xfrm>
            <a:off x="9124957" y="1416612"/>
            <a:ext cx="1124980" cy="369332"/>
          </a:xfrm>
          <a:prstGeom prst="rect">
            <a:avLst/>
          </a:prstGeom>
          <a:solidFill>
            <a:srgbClr val="00B050"/>
          </a:solidFill>
          <a:ln>
            <a:noFill/>
          </a:ln>
        </p:spPr>
        <p:txBody>
          <a:bodyPr wrap="square" rtlCol="0">
            <a:spAutoFit/>
          </a:bodyPr>
          <a:lstStyle/>
          <a:p>
            <a:pPr algn="ctr">
              <a:spcBef>
                <a:spcPts val="1000"/>
              </a:spcBef>
              <a:spcAft>
                <a:spcPts val="600"/>
              </a:spcAft>
            </a:pPr>
            <a:r>
              <a:rPr lang="en-US" b="1" dirty="0"/>
              <a:t>Table</a:t>
            </a:r>
          </a:p>
        </p:txBody>
      </p:sp>
      <p:sp>
        <p:nvSpPr>
          <p:cNvPr id="10" name="TextBox 9">
            <a:extLst>
              <a:ext uri="{FF2B5EF4-FFF2-40B4-BE49-F238E27FC236}">
                <a16:creationId xmlns:a16="http://schemas.microsoft.com/office/drawing/2014/main" id="{C0F8097A-6AE9-5E01-1458-1CC6502DF263}"/>
              </a:ext>
            </a:extLst>
          </p:cNvPr>
          <p:cNvSpPr txBox="1"/>
          <p:nvPr/>
        </p:nvSpPr>
        <p:spPr>
          <a:xfrm>
            <a:off x="7796082" y="1416612"/>
            <a:ext cx="1114510" cy="369332"/>
          </a:xfrm>
          <a:prstGeom prst="rect">
            <a:avLst/>
          </a:prstGeom>
          <a:solidFill>
            <a:srgbClr val="FF0000"/>
          </a:solidFill>
          <a:ln>
            <a:noFill/>
          </a:ln>
        </p:spPr>
        <p:txBody>
          <a:bodyPr wrap="square" rtlCol="0">
            <a:spAutoFit/>
          </a:bodyPr>
          <a:lstStyle/>
          <a:p>
            <a:pPr algn="ctr">
              <a:spcBef>
                <a:spcPts val="1000"/>
              </a:spcBef>
              <a:spcAft>
                <a:spcPts val="600"/>
              </a:spcAft>
            </a:pPr>
            <a:r>
              <a:rPr lang="en-US" b="1" dirty="0"/>
              <a:t>Figure</a:t>
            </a:r>
          </a:p>
        </p:txBody>
      </p:sp>
      <p:sp>
        <p:nvSpPr>
          <p:cNvPr id="11" name="TextBox 10">
            <a:extLst>
              <a:ext uri="{FF2B5EF4-FFF2-40B4-BE49-F238E27FC236}">
                <a16:creationId xmlns:a16="http://schemas.microsoft.com/office/drawing/2014/main" id="{61FCBA35-24FF-A7C3-64F4-CF18FBD0CD65}"/>
              </a:ext>
            </a:extLst>
          </p:cNvPr>
          <p:cNvSpPr txBox="1"/>
          <p:nvPr/>
        </p:nvSpPr>
        <p:spPr>
          <a:xfrm>
            <a:off x="10464302" y="1416612"/>
            <a:ext cx="1114510" cy="369332"/>
          </a:xfrm>
          <a:prstGeom prst="rect">
            <a:avLst/>
          </a:prstGeom>
          <a:solidFill>
            <a:srgbClr val="0070C0"/>
          </a:solidFill>
          <a:ln>
            <a:noFill/>
          </a:ln>
        </p:spPr>
        <p:txBody>
          <a:bodyPr wrap="square" rtlCol="0">
            <a:spAutoFit/>
          </a:bodyPr>
          <a:lstStyle/>
          <a:p>
            <a:pPr algn="ctr">
              <a:spcBef>
                <a:spcPts val="1000"/>
              </a:spcBef>
              <a:spcAft>
                <a:spcPts val="600"/>
              </a:spcAft>
            </a:pPr>
            <a:r>
              <a:rPr lang="en-US" b="1" dirty="0"/>
              <a:t>Caption</a:t>
            </a:r>
          </a:p>
        </p:txBody>
      </p:sp>
      <p:sp>
        <p:nvSpPr>
          <p:cNvPr id="12" name="TextBox 11">
            <a:extLst>
              <a:ext uri="{FF2B5EF4-FFF2-40B4-BE49-F238E27FC236}">
                <a16:creationId xmlns:a16="http://schemas.microsoft.com/office/drawing/2014/main" id="{91FC8B60-5E9D-B1D7-2DB6-49AD4C482E9F}"/>
              </a:ext>
            </a:extLst>
          </p:cNvPr>
          <p:cNvSpPr txBox="1"/>
          <p:nvPr/>
        </p:nvSpPr>
        <p:spPr>
          <a:xfrm>
            <a:off x="5812847" y="1340786"/>
            <a:ext cx="1983235" cy="369332"/>
          </a:xfrm>
          <a:prstGeom prst="rect">
            <a:avLst/>
          </a:prstGeom>
          <a:noFill/>
        </p:spPr>
        <p:txBody>
          <a:bodyPr wrap="none" rtlCol="0">
            <a:spAutoFit/>
          </a:bodyPr>
          <a:lstStyle/>
          <a:p>
            <a:pPr algn="l">
              <a:spcBef>
                <a:spcPts val="1000"/>
              </a:spcBef>
              <a:spcAft>
                <a:spcPts val="600"/>
              </a:spcAft>
            </a:pPr>
            <a:r>
              <a:rPr lang="en-US" u="sng" dirty="0">
                <a:solidFill>
                  <a:schemeClr val="bg1"/>
                </a:solidFill>
              </a:rPr>
              <a:t>Bounding boxes:</a:t>
            </a:r>
          </a:p>
        </p:txBody>
      </p:sp>
    </p:spTree>
    <p:extLst>
      <p:ext uri="{BB962C8B-B14F-4D97-AF65-F5344CB8AC3E}">
        <p14:creationId xmlns:p14="http://schemas.microsoft.com/office/powerpoint/2010/main" val="272306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84D66-CAA3-3467-1248-B9C6762458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BC766-ACB2-E1A4-8B71-418D8EC5D769}"/>
              </a:ext>
            </a:extLst>
          </p:cNvPr>
          <p:cNvSpPr>
            <a:spLocks noGrp="1"/>
          </p:cNvSpPr>
          <p:nvPr>
            <p:ph type="title"/>
          </p:nvPr>
        </p:nvSpPr>
        <p:spPr/>
        <p:txBody>
          <a:bodyPr/>
          <a:lstStyle/>
          <a:p>
            <a:r>
              <a:rPr lang="en-US" dirty="0"/>
              <a:t>Algorithms and Pseudocode</a:t>
            </a:r>
          </a:p>
        </p:txBody>
      </p:sp>
      <p:sp>
        <p:nvSpPr>
          <p:cNvPr id="4" name="Slide Number Placeholder 3">
            <a:extLst>
              <a:ext uri="{FF2B5EF4-FFF2-40B4-BE49-F238E27FC236}">
                <a16:creationId xmlns:a16="http://schemas.microsoft.com/office/drawing/2014/main" id="{7991E6CB-364B-6484-C3C1-11CAC7E0517C}"/>
              </a:ext>
            </a:extLst>
          </p:cNvPr>
          <p:cNvSpPr>
            <a:spLocks noGrp="1"/>
          </p:cNvSpPr>
          <p:nvPr>
            <p:ph type="sldNum" sz="quarter" idx="4"/>
          </p:nvPr>
        </p:nvSpPr>
        <p:spPr/>
        <p:txBody>
          <a:bodyPr/>
          <a:lstStyle/>
          <a:p>
            <a:fld id="{6FB6B91F-BB11-E946-B7F6-1372EDB8DEC1}" type="slidenum">
              <a:rPr lang="en-US" smtClean="0"/>
              <a:pPr/>
              <a:t>17</a:t>
            </a:fld>
            <a:endParaRPr lang="en-US" dirty="0"/>
          </a:p>
        </p:txBody>
      </p:sp>
      <p:pic>
        <p:nvPicPr>
          <p:cNvPr id="7" name="Picture 6">
            <a:extLst>
              <a:ext uri="{FF2B5EF4-FFF2-40B4-BE49-F238E27FC236}">
                <a16:creationId xmlns:a16="http://schemas.microsoft.com/office/drawing/2014/main" id="{46A7E0F8-4692-CD3B-4920-E39FCC9C64CB}"/>
              </a:ext>
            </a:extLst>
          </p:cNvPr>
          <p:cNvPicPr>
            <a:picLocks noChangeAspect="1"/>
          </p:cNvPicPr>
          <p:nvPr/>
        </p:nvPicPr>
        <p:blipFill>
          <a:blip r:embed="rId3"/>
          <a:srcRect l="10395"/>
          <a:stretch>
            <a:fillRect/>
          </a:stretch>
        </p:blipFill>
        <p:spPr>
          <a:xfrm>
            <a:off x="5618602" y="1225691"/>
            <a:ext cx="5353024" cy="3828902"/>
          </a:xfrm>
          <a:prstGeom prst="rect">
            <a:avLst/>
          </a:prstGeom>
          <a:ln>
            <a:solidFill>
              <a:schemeClr val="accent1">
                <a:lumMod val="60000"/>
                <a:lumOff val="40000"/>
              </a:schemeClr>
            </a:solidFill>
          </a:ln>
        </p:spPr>
      </p:pic>
      <p:sp>
        <p:nvSpPr>
          <p:cNvPr id="6" name="TextBox 5">
            <a:extLst>
              <a:ext uri="{FF2B5EF4-FFF2-40B4-BE49-F238E27FC236}">
                <a16:creationId xmlns:a16="http://schemas.microsoft.com/office/drawing/2014/main" id="{13CBEB15-2DA8-1F2B-F235-7A74115AA350}"/>
              </a:ext>
            </a:extLst>
          </p:cNvPr>
          <p:cNvSpPr txBox="1"/>
          <p:nvPr/>
        </p:nvSpPr>
        <p:spPr>
          <a:xfrm>
            <a:off x="5618602" y="5181218"/>
            <a:ext cx="5353024" cy="646331"/>
          </a:xfrm>
          <a:prstGeom prst="rect">
            <a:avLst/>
          </a:prstGeom>
          <a:noFill/>
        </p:spPr>
        <p:txBody>
          <a:bodyPr wrap="square" rtlCol="0">
            <a:spAutoFit/>
          </a:bodyPr>
          <a:lstStyle/>
          <a:p>
            <a:pPr algn="ctr">
              <a:spcBef>
                <a:spcPts val="1000"/>
              </a:spcBef>
              <a:spcAft>
                <a:spcPts val="600"/>
              </a:spcAft>
            </a:pPr>
            <a:r>
              <a:rPr lang="en-US" b="1" dirty="0">
                <a:solidFill>
                  <a:schemeClr val="bg1"/>
                </a:solidFill>
              </a:rPr>
              <a:t>Original</a:t>
            </a:r>
            <a:r>
              <a:rPr lang="en-US" dirty="0">
                <a:solidFill>
                  <a:schemeClr val="bg1"/>
                </a:solidFill>
              </a:rPr>
              <a:t> contains multi-line, indented algorithm with math symbols</a:t>
            </a:r>
            <a:endParaRPr lang="en-US" b="1" dirty="0">
              <a:solidFill>
                <a:schemeClr val="bg1"/>
              </a:solidFill>
            </a:endParaRPr>
          </a:p>
        </p:txBody>
      </p:sp>
      <p:sp>
        <p:nvSpPr>
          <p:cNvPr id="13" name="Content Placeholder 2">
            <a:extLst>
              <a:ext uri="{FF2B5EF4-FFF2-40B4-BE49-F238E27FC236}">
                <a16:creationId xmlns:a16="http://schemas.microsoft.com/office/drawing/2014/main" id="{4534EAF0-1599-3B95-0514-25667D205617}"/>
              </a:ext>
            </a:extLst>
          </p:cNvPr>
          <p:cNvSpPr txBox="1">
            <a:spLocks/>
          </p:cNvSpPr>
          <p:nvPr/>
        </p:nvSpPr>
        <p:spPr>
          <a:xfrm>
            <a:off x="352326" y="2096024"/>
            <a:ext cx="5145091" cy="3048854"/>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ysClr val="windowText" lastClr="000000"/>
                </a:solidFill>
              </a:rPr>
              <a:t>Algorithms and pseudocode</a:t>
            </a:r>
          </a:p>
          <a:p>
            <a:pPr lvl="1"/>
            <a:r>
              <a:rPr lang="en-US" dirty="0">
                <a:solidFill>
                  <a:sysClr val="windowText" lastClr="000000"/>
                </a:solidFill>
              </a:rPr>
              <a:t>Algorithms are often formatted as a captioned block of text and line numbers that is separated from the main text body</a:t>
            </a:r>
          </a:p>
          <a:p>
            <a:pPr lvl="1"/>
            <a:r>
              <a:rPr lang="en-US" dirty="0">
                <a:solidFill>
                  <a:sysClr val="windowText" lastClr="000000"/>
                </a:solidFill>
              </a:rPr>
              <a:t>Classification is ambiguous unless the model is explicitly trained to detect algorithms as a different object class</a:t>
            </a:r>
          </a:p>
        </p:txBody>
      </p:sp>
    </p:spTree>
    <p:extLst>
      <p:ext uri="{BB962C8B-B14F-4D97-AF65-F5344CB8AC3E}">
        <p14:creationId xmlns:p14="http://schemas.microsoft.com/office/powerpoint/2010/main" val="365161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74111-D35B-9D19-B1BD-FE3D1A4904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C57CFF-6A8E-6217-1B82-39340FF2BC8D}"/>
              </a:ext>
            </a:extLst>
          </p:cNvPr>
          <p:cNvSpPr>
            <a:spLocks noGrp="1"/>
          </p:cNvSpPr>
          <p:nvPr>
            <p:ph type="title"/>
          </p:nvPr>
        </p:nvSpPr>
        <p:spPr/>
        <p:txBody>
          <a:bodyPr/>
          <a:lstStyle/>
          <a:p>
            <a:r>
              <a:rPr lang="en-US" dirty="0"/>
              <a:t>Algorithms and Pseudocode</a:t>
            </a:r>
          </a:p>
        </p:txBody>
      </p:sp>
      <p:sp>
        <p:nvSpPr>
          <p:cNvPr id="4" name="Slide Number Placeholder 3">
            <a:extLst>
              <a:ext uri="{FF2B5EF4-FFF2-40B4-BE49-F238E27FC236}">
                <a16:creationId xmlns:a16="http://schemas.microsoft.com/office/drawing/2014/main" id="{BA26D23B-BA0D-EE6E-40B9-E5D4A19F19CD}"/>
              </a:ext>
            </a:extLst>
          </p:cNvPr>
          <p:cNvSpPr>
            <a:spLocks noGrp="1"/>
          </p:cNvSpPr>
          <p:nvPr>
            <p:ph type="sldNum" sz="quarter" idx="4"/>
          </p:nvPr>
        </p:nvSpPr>
        <p:spPr/>
        <p:txBody>
          <a:bodyPr/>
          <a:lstStyle/>
          <a:p>
            <a:fld id="{6FB6B91F-BB11-E946-B7F6-1372EDB8DEC1}" type="slidenum">
              <a:rPr lang="en-US" smtClean="0"/>
              <a:pPr/>
              <a:t>18</a:t>
            </a:fld>
            <a:endParaRPr lang="en-US" dirty="0"/>
          </a:p>
        </p:txBody>
      </p:sp>
      <p:pic>
        <p:nvPicPr>
          <p:cNvPr id="8" name="Picture 7">
            <a:extLst>
              <a:ext uri="{FF2B5EF4-FFF2-40B4-BE49-F238E27FC236}">
                <a16:creationId xmlns:a16="http://schemas.microsoft.com/office/drawing/2014/main" id="{91C4F2BA-86D2-C13C-D891-2FA847538D72}"/>
              </a:ext>
            </a:extLst>
          </p:cNvPr>
          <p:cNvPicPr>
            <a:picLocks noChangeAspect="1"/>
          </p:cNvPicPr>
          <p:nvPr/>
        </p:nvPicPr>
        <p:blipFill>
          <a:blip r:embed="rId3"/>
          <a:srcRect l="11572"/>
          <a:stretch>
            <a:fillRect/>
          </a:stretch>
        </p:blipFill>
        <p:spPr>
          <a:xfrm>
            <a:off x="883320" y="1595816"/>
            <a:ext cx="4181272" cy="4498589"/>
          </a:xfrm>
          <a:prstGeom prst="rect">
            <a:avLst/>
          </a:prstGeom>
          <a:ln>
            <a:solidFill>
              <a:schemeClr val="accent1">
                <a:lumMod val="60000"/>
                <a:lumOff val="40000"/>
              </a:schemeClr>
            </a:solidFill>
          </a:ln>
        </p:spPr>
      </p:pic>
      <p:sp>
        <p:nvSpPr>
          <p:cNvPr id="14" name="TextBox 13">
            <a:extLst>
              <a:ext uri="{FF2B5EF4-FFF2-40B4-BE49-F238E27FC236}">
                <a16:creationId xmlns:a16="http://schemas.microsoft.com/office/drawing/2014/main" id="{B481093E-59BF-6DAF-DE8A-753C1E7C07FC}"/>
              </a:ext>
            </a:extLst>
          </p:cNvPr>
          <p:cNvSpPr txBox="1"/>
          <p:nvPr/>
        </p:nvSpPr>
        <p:spPr>
          <a:xfrm>
            <a:off x="878911" y="6236815"/>
            <a:ext cx="4181273" cy="646331"/>
          </a:xfrm>
          <a:prstGeom prst="rect">
            <a:avLst/>
          </a:prstGeom>
          <a:noFill/>
        </p:spPr>
        <p:txBody>
          <a:bodyPr wrap="square">
            <a:spAutoFit/>
          </a:bodyPr>
          <a:lstStyle/>
          <a:p>
            <a:pPr algn="ctr">
              <a:spcBef>
                <a:spcPts val="1000"/>
              </a:spcBef>
              <a:spcAft>
                <a:spcPts val="600"/>
              </a:spcAft>
            </a:pPr>
            <a:r>
              <a:rPr lang="en-US" b="1" dirty="0">
                <a:solidFill>
                  <a:schemeClr val="bg1"/>
                </a:solidFill>
              </a:rPr>
              <a:t>Marker</a:t>
            </a:r>
            <a:r>
              <a:rPr lang="en-US" dirty="0">
                <a:solidFill>
                  <a:schemeClr val="bg1"/>
                </a:solidFill>
              </a:rPr>
              <a:t> fails to extract the correct structure of the algorithm.</a:t>
            </a:r>
          </a:p>
        </p:txBody>
      </p:sp>
      <p:pic>
        <p:nvPicPr>
          <p:cNvPr id="3" name="Picture 2">
            <a:extLst>
              <a:ext uri="{FF2B5EF4-FFF2-40B4-BE49-F238E27FC236}">
                <a16:creationId xmlns:a16="http://schemas.microsoft.com/office/drawing/2014/main" id="{6482AF9D-4ACC-DFB4-8C07-B2B2D4B6DEC5}"/>
              </a:ext>
            </a:extLst>
          </p:cNvPr>
          <p:cNvPicPr>
            <a:picLocks noChangeAspect="1"/>
          </p:cNvPicPr>
          <p:nvPr/>
        </p:nvPicPr>
        <p:blipFill>
          <a:blip r:embed="rId4"/>
          <a:srcRect l="8032"/>
          <a:stretch>
            <a:fillRect/>
          </a:stretch>
        </p:blipFill>
        <p:spPr>
          <a:xfrm>
            <a:off x="5592376" y="1768898"/>
            <a:ext cx="5746948" cy="4000241"/>
          </a:xfrm>
          <a:prstGeom prst="rect">
            <a:avLst/>
          </a:prstGeom>
          <a:ln>
            <a:solidFill>
              <a:schemeClr val="accent1">
                <a:lumMod val="60000"/>
                <a:lumOff val="40000"/>
              </a:schemeClr>
            </a:solidFill>
          </a:ln>
        </p:spPr>
      </p:pic>
      <p:sp>
        <p:nvSpPr>
          <p:cNvPr id="5" name="TextBox 4">
            <a:extLst>
              <a:ext uri="{FF2B5EF4-FFF2-40B4-BE49-F238E27FC236}">
                <a16:creationId xmlns:a16="http://schemas.microsoft.com/office/drawing/2014/main" id="{65E1DBDF-98F3-A8C8-5870-23F5C24DAF70}"/>
              </a:ext>
            </a:extLst>
          </p:cNvPr>
          <p:cNvSpPr txBox="1"/>
          <p:nvPr/>
        </p:nvSpPr>
        <p:spPr>
          <a:xfrm>
            <a:off x="5464599" y="6034445"/>
            <a:ext cx="5844082" cy="646331"/>
          </a:xfrm>
          <a:prstGeom prst="rect">
            <a:avLst/>
          </a:prstGeom>
          <a:noFill/>
        </p:spPr>
        <p:txBody>
          <a:bodyPr wrap="square">
            <a:spAutoFit/>
          </a:bodyPr>
          <a:lstStyle/>
          <a:p>
            <a:pPr algn="ctr">
              <a:spcBef>
                <a:spcPts val="1000"/>
              </a:spcBef>
              <a:spcAft>
                <a:spcPts val="600"/>
              </a:spcAft>
            </a:pPr>
            <a:r>
              <a:rPr lang="en-US" b="1" dirty="0" err="1">
                <a:solidFill>
                  <a:schemeClr val="bg1"/>
                </a:solidFill>
              </a:rPr>
              <a:t>PaperMage</a:t>
            </a:r>
            <a:r>
              <a:rPr lang="en-US" dirty="0">
                <a:solidFill>
                  <a:schemeClr val="bg1"/>
                </a:solidFill>
              </a:rPr>
              <a:t> overlaps boxes for paragraphs and algorithms, and does not detect the whole algorithm.</a:t>
            </a:r>
          </a:p>
        </p:txBody>
      </p:sp>
      <p:sp>
        <p:nvSpPr>
          <p:cNvPr id="6" name="TextBox 5">
            <a:extLst>
              <a:ext uri="{FF2B5EF4-FFF2-40B4-BE49-F238E27FC236}">
                <a16:creationId xmlns:a16="http://schemas.microsoft.com/office/drawing/2014/main" id="{C2C42D8E-6AB5-12B2-2DE3-094B63B3B868}"/>
              </a:ext>
            </a:extLst>
          </p:cNvPr>
          <p:cNvSpPr txBox="1"/>
          <p:nvPr/>
        </p:nvSpPr>
        <p:spPr>
          <a:xfrm>
            <a:off x="8850112" y="1226482"/>
            <a:ext cx="1224692" cy="369332"/>
          </a:xfrm>
          <a:prstGeom prst="rect">
            <a:avLst/>
          </a:prstGeom>
          <a:solidFill>
            <a:srgbClr val="00B050"/>
          </a:solidFill>
          <a:ln>
            <a:noFill/>
          </a:ln>
        </p:spPr>
        <p:txBody>
          <a:bodyPr wrap="square" rtlCol="0">
            <a:spAutoFit/>
          </a:bodyPr>
          <a:lstStyle/>
          <a:p>
            <a:pPr algn="ctr">
              <a:spcBef>
                <a:spcPts val="1000"/>
              </a:spcBef>
              <a:spcAft>
                <a:spcPts val="600"/>
              </a:spcAft>
            </a:pPr>
            <a:r>
              <a:rPr lang="en-US" dirty="0"/>
              <a:t>Equation</a:t>
            </a:r>
          </a:p>
        </p:txBody>
      </p:sp>
      <p:sp>
        <p:nvSpPr>
          <p:cNvPr id="7" name="TextBox 6">
            <a:extLst>
              <a:ext uri="{FF2B5EF4-FFF2-40B4-BE49-F238E27FC236}">
                <a16:creationId xmlns:a16="http://schemas.microsoft.com/office/drawing/2014/main" id="{4009AE93-C2F7-EDB0-2826-BC8F6DA2956C}"/>
              </a:ext>
            </a:extLst>
          </p:cNvPr>
          <p:cNvSpPr txBox="1"/>
          <p:nvPr/>
        </p:nvSpPr>
        <p:spPr>
          <a:xfrm>
            <a:off x="7438600" y="1226482"/>
            <a:ext cx="1342251" cy="369332"/>
          </a:xfrm>
          <a:prstGeom prst="rect">
            <a:avLst/>
          </a:prstGeom>
          <a:solidFill>
            <a:srgbClr val="FF0000"/>
          </a:solidFill>
          <a:ln>
            <a:noFill/>
          </a:ln>
        </p:spPr>
        <p:txBody>
          <a:bodyPr wrap="square" rtlCol="0">
            <a:spAutoFit/>
          </a:bodyPr>
          <a:lstStyle/>
          <a:p>
            <a:pPr algn="ctr">
              <a:spcBef>
                <a:spcPts val="1000"/>
              </a:spcBef>
              <a:spcAft>
                <a:spcPts val="600"/>
              </a:spcAft>
            </a:pPr>
            <a:r>
              <a:rPr lang="en-US" dirty="0"/>
              <a:t>Paragraph</a:t>
            </a:r>
          </a:p>
        </p:txBody>
      </p:sp>
      <p:sp>
        <p:nvSpPr>
          <p:cNvPr id="9" name="TextBox 8">
            <a:extLst>
              <a:ext uri="{FF2B5EF4-FFF2-40B4-BE49-F238E27FC236}">
                <a16:creationId xmlns:a16="http://schemas.microsoft.com/office/drawing/2014/main" id="{F5957FC4-C546-139A-AD97-CDEFA02E4383}"/>
              </a:ext>
            </a:extLst>
          </p:cNvPr>
          <p:cNvSpPr txBox="1"/>
          <p:nvPr/>
        </p:nvSpPr>
        <p:spPr>
          <a:xfrm>
            <a:off x="10144065" y="1226482"/>
            <a:ext cx="1255744" cy="369332"/>
          </a:xfrm>
          <a:prstGeom prst="rect">
            <a:avLst/>
          </a:prstGeom>
          <a:solidFill>
            <a:srgbClr val="0070C0"/>
          </a:solidFill>
          <a:ln>
            <a:noFill/>
          </a:ln>
        </p:spPr>
        <p:txBody>
          <a:bodyPr wrap="square" rtlCol="0">
            <a:spAutoFit/>
          </a:bodyPr>
          <a:lstStyle/>
          <a:p>
            <a:pPr algn="ctr">
              <a:spcBef>
                <a:spcPts val="1000"/>
              </a:spcBef>
              <a:spcAft>
                <a:spcPts val="600"/>
              </a:spcAft>
            </a:pPr>
            <a:r>
              <a:rPr lang="en-US" dirty="0"/>
              <a:t>Algorithm</a:t>
            </a:r>
          </a:p>
        </p:txBody>
      </p:sp>
      <p:sp>
        <p:nvSpPr>
          <p:cNvPr id="10" name="TextBox 9">
            <a:extLst>
              <a:ext uri="{FF2B5EF4-FFF2-40B4-BE49-F238E27FC236}">
                <a16:creationId xmlns:a16="http://schemas.microsoft.com/office/drawing/2014/main" id="{0A911672-E0BC-1EFE-34F9-35254E07BF41}"/>
              </a:ext>
            </a:extLst>
          </p:cNvPr>
          <p:cNvSpPr txBox="1"/>
          <p:nvPr/>
        </p:nvSpPr>
        <p:spPr>
          <a:xfrm>
            <a:off x="5464598" y="1226482"/>
            <a:ext cx="1974002" cy="369332"/>
          </a:xfrm>
          <a:prstGeom prst="rect">
            <a:avLst/>
          </a:prstGeom>
          <a:noFill/>
        </p:spPr>
        <p:txBody>
          <a:bodyPr wrap="none" rtlCol="0">
            <a:spAutoFit/>
          </a:bodyPr>
          <a:lstStyle/>
          <a:p>
            <a:pPr algn="l">
              <a:spcBef>
                <a:spcPts val="1000"/>
              </a:spcBef>
              <a:spcAft>
                <a:spcPts val="600"/>
              </a:spcAft>
            </a:pPr>
            <a:r>
              <a:rPr lang="en-US" u="sng" dirty="0">
                <a:solidFill>
                  <a:schemeClr val="bg1"/>
                </a:solidFill>
              </a:rPr>
              <a:t>Bounding boxes:</a:t>
            </a:r>
          </a:p>
        </p:txBody>
      </p:sp>
    </p:spTree>
    <p:extLst>
      <p:ext uri="{BB962C8B-B14F-4D97-AF65-F5344CB8AC3E}">
        <p14:creationId xmlns:p14="http://schemas.microsoft.com/office/powerpoint/2010/main" val="2082705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C9BCB-E02D-008E-8CC0-3DA4065808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80D8DB-A33F-170D-165F-C3D6627BD087}"/>
              </a:ext>
            </a:extLst>
          </p:cNvPr>
          <p:cNvSpPr>
            <a:spLocks noGrp="1"/>
          </p:cNvSpPr>
          <p:nvPr>
            <p:ph type="title"/>
          </p:nvPr>
        </p:nvSpPr>
        <p:spPr/>
        <p:txBody>
          <a:bodyPr/>
          <a:lstStyle/>
          <a:p>
            <a:r>
              <a:rPr lang="en-US" dirty="0"/>
              <a:t>Multi-Line Equations</a:t>
            </a:r>
          </a:p>
        </p:txBody>
      </p:sp>
      <p:sp>
        <p:nvSpPr>
          <p:cNvPr id="3" name="Content Placeholder 2">
            <a:extLst>
              <a:ext uri="{FF2B5EF4-FFF2-40B4-BE49-F238E27FC236}">
                <a16:creationId xmlns:a16="http://schemas.microsoft.com/office/drawing/2014/main" id="{737F9C4C-DCD7-C8B0-E828-9A8D8766864A}"/>
              </a:ext>
            </a:extLst>
          </p:cNvPr>
          <p:cNvSpPr>
            <a:spLocks noGrp="1"/>
          </p:cNvSpPr>
          <p:nvPr>
            <p:ph idx="1"/>
          </p:nvPr>
        </p:nvSpPr>
        <p:spPr>
          <a:xfrm>
            <a:off x="352326" y="1966302"/>
            <a:ext cx="4993691" cy="2925395"/>
          </a:xfrm>
        </p:spPr>
        <p:txBody>
          <a:bodyPr/>
          <a:lstStyle/>
          <a:p>
            <a:r>
              <a:rPr lang="en-US" b="1" dirty="0"/>
              <a:t>Complex, multi-line math formatting</a:t>
            </a:r>
          </a:p>
          <a:p>
            <a:pPr lvl="1"/>
            <a:r>
              <a:rPr lang="en-US" dirty="0"/>
              <a:t>Equations that consist of multiple lines, or contain other non-trivial formatting, can lead to incorrectly extracted and garbled text</a:t>
            </a:r>
          </a:p>
          <a:p>
            <a:pPr lvl="1"/>
            <a:r>
              <a:rPr lang="en-US" dirty="0"/>
              <a:t>Multi-line derivations and matrices typically arise in distinct blocks separated from the main text body</a:t>
            </a:r>
          </a:p>
        </p:txBody>
      </p:sp>
      <p:sp>
        <p:nvSpPr>
          <p:cNvPr id="4" name="Slide Number Placeholder 3">
            <a:extLst>
              <a:ext uri="{FF2B5EF4-FFF2-40B4-BE49-F238E27FC236}">
                <a16:creationId xmlns:a16="http://schemas.microsoft.com/office/drawing/2014/main" id="{6C33B9AC-3878-3D07-10E8-218DD4BF82C9}"/>
              </a:ext>
            </a:extLst>
          </p:cNvPr>
          <p:cNvSpPr>
            <a:spLocks noGrp="1"/>
          </p:cNvSpPr>
          <p:nvPr>
            <p:ph type="sldNum" sz="quarter" idx="4"/>
          </p:nvPr>
        </p:nvSpPr>
        <p:spPr/>
        <p:txBody>
          <a:bodyPr/>
          <a:lstStyle/>
          <a:p>
            <a:fld id="{6FB6B91F-BB11-E946-B7F6-1372EDB8DEC1}" type="slidenum">
              <a:rPr lang="en-US" smtClean="0"/>
              <a:pPr/>
              <a:t>19</a:t>
            </a:fld>
            <a:endParaRPr lang="en-US" dirty="0"/>
          </a:p>
        </p:txBody>
      </p:sp>
      <p:sp>
        <p:nvSpPr>
          <p:cNvPr id="8" name="TextBox 7">
            <a:extLst>
              <a:ext uri="{FF2B5EF4-FFF2-40B4-BE49-F238E27FC236}">
                <a16:creationId xmlns:a16="http://schemas.microsoft.com/office/drawing/2014/main" id="{E83FE7EC-95BC-BFCE-7C24-5F48D30B8847}"/>
              </a:ext>
            </a:extLst>
          </p:cNvPr>
          <p:cNvSpPr txBox="1"/>
          <p:nvPr/>
        </p:nvSpPr>
        <p:spPr>
          <a:xfrm>
            <a:off x="6644112" y="4759070"/>
            <a:ext cx="4186147" cy="923330"/>
          </a:xfrm>
          <a:prstGeom prst="rect">
            <a:avLst/>
          </a:prstGeom>
          <a:noFill/>
        </p:spPr>
        <p:txBody>
          <a:bodyPr wrap="square" rtlCol="0">
            <a:spAutoFit/>
          </a:bodyPr>
          <a:lstStyle/>
          <a:p>
            <a:pPr algn="ctr">
              <a:spcBef>
                <a:spcPts val="1000"/>
              </a:spcBef>
              <a:spcAft>
                <a:spcPts val="600"/>
              </a:spcAft>
            </a:pPr>
            <a:r>
              <a:rPr lang="en-US" b="1" dirty="0">
                <a:solidFill>
                  <a:schemeClr val="bg1"/>
                </a:solidFill>
              </a:rPr>
              <a:t>Original</a:t>
            </a:r>
            <a:r>
              <a:rPr lang="en-US" dirty="0">
                <a:solidFill>
                  <a:schemeClr val="bg1"/>
                </a:solidFill>
              </a:rPr>
              <a:t> contains equations on multiple lines with with special characters</a:t>
            </a:r>
          </a:p>
        </p:txBody>
      </p:sp>
      <p:pic>
        <p:nvPicPr>
          <p:cNvPr id="7" name="Picture 6">
            <a:extLst>
              <a:ext uri="{FF2B5EF4-FFF2-40B4-BE49-F238E27FC236}">
                <a16:creationId xmlns:a16="http://schemas.microsoft.com/office/drawing/2014/main" id="{935F6753-2F37-28E2-A61D-D893C400FB2D}"/>
              </a:ext>
            </a:extLst>
          </p:cNvPr>
          <p:cNvPicPr>
            <a:picLocks noChangeAspect="1"/>
          </p:cNvPicPr>
          <p:nvPr/>
        </p:nvPicPr>
        <p:blipFill>
          <a:blip r:embed="rId3"/>
          <a:srcRect l="11578" t="2344" r="2201" b="2608"/>
          <a:stretch>
            <a:fillRect/>
          </a:stretch>
        </p:blipFill>
        <p:spPr>
          <a:xfrm>
            <a:off x="6644112" y="1422399"/>
            <a:ext cx="4081946" cy="3062515"/>
          </a:xfrm>
          <a:prstGeom prst="rect">
            <a:avLst/>
          </a:prstGeom>
          <a:ln>
            <a:solidFill>
              <a:schemeClr val="accent1"/>
            </a:solidFill>
          </a:ln>
        </p:spPr>
      </p:pic>
      <p:sp>
        <p:nvSpPr>
          <p:cNvPr id="6" name="TextBox 5">
            <a:extLst>
              <a:ext uri="{FF2B5EF4-FFF2-40B4-BE49-F238E27FC236}">
                <a16:creationId xmlns:a16="http://schemas.microsoft.com/office/drawing/2014/main" id="{3690732A-D37B-79D1-F12D-AD9F919426AF}"/>
              </a:ext>
            </a:extLst>
          </p:cNvPr>
          <p:cNvSpPr txBox="1"/>
          <p:nvPr/>
        </p:nvSpPr>
        <p:spPr>
          <a:xfrm>
            <a:off x="1712686" y="5080000"/>
            <a:ext cx="184731" cy="369332"/>
          </a:xfrm>
          <a:prstGeom prst="rect">
            <a:avLst/>
          </a:prstGeom>
          <a:noFill/>
        </p:spPr>
        <p:txBody>
          <a:bodyPr wrap="none" rtlCol="0">
            <a:spAutoFit/>
          </a:bodyPr>
          <a:lstStyle/>
          <a:p>
            <a:pPr algn="l">
              <a:spcBef>
                <a:spcPts val="1000"/>
              </a:spcBef>
              <a:spcAft>
                <a:spcPts val="600"/>
              </a:spcAft>
            </a:pPr>
            <a:endParaRPr lang="en-US" dirty="0" err="1"/>
          </a:p>
        </p:txBody>
      </p:sp>
    </p:spTree>
    <p:extLst>
      <p:ext uri="{BB962C8B-B14F-4D97-AF65-F5344CB8AC3E}">
        <p14:creationId xmlns:p14="http://schemas.microsoft.com/office/powerpoint/2010/main" val="2734630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C31EA-EAC1-3919-3F81-8DF0FD89F2FC}"/>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FD7194EF-EE39-C1A6-224B-551B7D72181B}"/>
              </a:ext>
            </a:extLst>
          </p:cNvPr>
          <p:cNvSpPr>
            <a:spLocks noGrp="1"/>
          </p:cNvSpPr>
          <p:nvPr>
            <p:ph idx="1"/>
          </p:nvPr>
        </p:nvSpPr>
        <p:spPr>
          <a:xfrm>
            <a:off x="352326" y="1225691"/>
            <a:ext cx="5743674" cy="5049811"/>
          </a:xfrm>
        </p:spPr>
        <p:txBody>
          <a:bodyPr/>
          <a:lstStyle/>
          <a:p>
            <a:r>
              <a:rPr lang="en-US" dirty="0"/>
              <a:t>Banyan-ingest is the document processing tool/R&amp;D thrust of the BANYAN </a:t>
            </a:r>
            <a:r>
              <a:rPr lang="en-US" dirty="0" err="1"/>
              <a:t>GenAI</a:t>
            </a:r>
            <a:r>
              <a:rPr lang="en-US" dirty="0"/>
              <a:t> Institute @ Sandia</a:t>
            </a:r>
          </a:p>
          <a:p>
            <a:r>
              <a:rPr lang="en-US" dirty="0"/>
              <a:t>The goal of banyan-ingest is to investigate document processing techniques for training large scale and multi-modal models for science</a:t>
            </a:r>
          </a:p>
        </p:txBody>
      </p:sp>
      <p:sp>
        <p:nvSpPr>
          <p:cNvPr id="4" name="Slide Number Placeholder 3">
            <a:extLst>
              <a:ext uri="{FF2B5EF4-FFF2-40B4-BE49-F238E27FC236}">
                <a16:creationId xmlns:a16="http://schemas.microsoft.com/office/drawing/2014/main" id="{8AEF2EBE-E91B-5D8B-316B-F94C1CCEA260}"/>
              </a:ext>
            </a:extLst>
          </p:cNvPr>
          <p:cNvSpPr>
            <a:spLocks noGrp="1"/>
          </p:cNvSpPr>
          <p:nvPr>
            <p:ph type="sldNum" sz="quarter" idx="4"/>
          </p:nvPr>
        </p:nvSpPr>
        <p:spPr/>
        <p:txBody>
          <a:bodyPr/>
          <a:lstStyle/>
          <a:p>
            <a:fld id="{6FB6B91F-BB11-E946-B7F6-1372EDB8DEC1}" type="slidenum">
              <a:rPr lang="en-US" smtClean="0"/>
              <a:pPr/>
              <a:t>2</a:t>
            </a:fld>
            <a:endParaRPr lang="en-US" dirty="0"/>
          </a:p>
        </p:txBody>
      </p:sp>
      <p:pic>
        <p:nvPicPr>
          <p:cNvPr id="1026" name="Picture 2">
            <a:extLst>
              <a:ext uri="{FF2B5EF4-FFF2-40B4-BE49-F238E27FC236}">
                <a16:creationId xmlns:a16="http://schemas.microsoft.com/office/drawing/2014/main" id="{E37D7BDD-7FD9-CA7E-6B59-D52285C10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6551" y="1545657"/>
            <a:ext cx="4105275" cy="399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388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83065-98E5-E579-A78C-EFF6885CE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70233-4F16-715C-DD3B-280B83E17FB6}"/>
              </a:ext>
            </a:extLst>
          </p:cNvPr>
          <p:cNvSpPr>
            <a:spLocks noGrp="1"/>
          </p:cNvSpPr>
          <p:nvPr>
            <p:ph type="title"/>
          </p:nvPr>
        </p:nvSpPr>
        <p:spPr/>
        <p:txBody>
          <a:bodyPr/>
          <a:lstStyle/>
          <a:p>
            <a:r>
              <a:rPr lang="en-US" dirty="0"/>
              <a:t>Multi-Line Equations</a:t>
            </a:r>
          </a:p>
        </p:txBody>
      </p:sp>
      <p:sp>
        <p:nvSpPr>
          <p:cNvPr id="4" name="Slide Number Placeholder 3">
            <a:extLst>
              <a:ext uri="{FF2B5EF4-FFF2-40B4-BE49-F238E27FC236}">
                <a16:creationId xmlns:a16="http://schemas.microsoft.com/office/drawing/2014/main" id="{BCBF4A7B-66D4-D55B-FEAD-7CC856AB2272}"/>
              </a:ext>
            </a:extLst>
          </p:cNvPr>
          <p:cNvSpPr>
            <a:spLocks noGrp="1"/>
          </p:cNvSpPr>
          <p:nvPr>
            <p:ph type="sldNum" sz="quarter" idx="4"/>
          </p:nvPr>
        </p:nvSpPr>
        <p:spPr/>
        <p:txBody>
          <a:bodyPr/>
          <a:lstStyle/>
          <a:p>
            <a:fld id="{6FB6B91F-BB11-E946-B7F6-1372EDB8DEC1}" type="slidenum">
              <a:rPr lang="en-US" smtClean="0"/>
              <a:pPr/>
              <a:t>20</a:t>
            </a:fld>
            <a:endParaRPr lang="en-US" dirty="0"/>
          </a:p>
        </p:txBody>
      </p:sp>
      <p:pic>
        <p:nvPicPr>
          <p:cNvPr id="6" name="Picture 5">
            <a:extLst>
              <a:ext uri="{FF2B5EF4-FFF2-40B4-BE49-F238E27FC236}">
                <a16:creationId xmlns:a16="http://schemas.microsoft.com/office/drawing/2014/main" id="{A63B5F7C-0FBA-5453-DA56-58DA5EAECC69}"/>
              </a:ext>
            </a:extLst>
          </p:cNvPr>
          <p:cNvPicPr>
            <a:picLocks noChangeAspect="1"/>
          </p:cNvPicPr>
          <p:nvPr/>
        </p:nvPicPr>
        <p:blipFill>
          <a:blip r:embed="rId3"/>
          <a:srcRect l="12395" t="2327" r="1941" b="1765"/>
          <a:stretch>
            <a:fillRect/>
          </a:stretch>
        </p:blipFill>
        <p:spPr>
          <a:xfrm>
            <a:off x="1182817" y="1011942"/>
            <a:ext cx="4165599" cy="5078380"/>
          </a:xfrm>
          <a:prstGeom prst="rect">
            <a:avLst/>
          </a:prstGeom>
          <a:ln>
            <a:solidFill>
              <a:schemeClr val="accent1"/>
            </a:solidFill>
          </a:ln>
        </p:spPr>
      </p:pic>
      <p:sp>
        <p:nvSpPr>
          <p:cNvPr id="9" name="TextBox 8">
            <a:extLst>
              <a:ext uri="{FF2B5EF4-FFF2-40B4-BE49-F238E27FC236}">
                <a16:creationId xmlns:a16="http://schemas.microsoft.com/office/drawing/2014/main" id="{7AF50955-7FAE-95EE-42A5-BD197208824A}"/>
              </a:ext>
            </a:extLst>
          </p:cNvPr>
          <p:cNvSpPr txBox="1"/>
          <p:nvPr/>
        </p:nvSpPr>
        <p:spPr>
          <a:xfrm>
            <a:off x="1182817" y="6211669"/>
            <a:ext cx="4165599" cy="646331"/>
          </a:xfrm>
          <a:prstGeom prst="rect">
            <a:avLst/>
          </a:prstGeom>
          <a:noFill/>
        </p:spPr>
        <p:txBody>
          <a:bodyPr wrap="square" rtlCol="0">
            <a:spAutoFit/>
          </a:bodyPr>
          <a:lstStyle/>
          <a:p>
            <a:pPr algn="ctr">
              <a:spcBef>
                <a:spcPts val="1000"/>
              </a:spcBef>
              <a:spcAft>
                <a:spcPts val="600"/>
              </a:spcAft>
            </a:pPr>
            <a:r>
              <a:rPr lang="en-US" b="1" dirty="0">
                <a:solidFill>
                  <a:schemeClr val="bg1"/>
                </a:solidFill>
              </a:rPr>
              <a:t>Nougat</a:t>
            </a:r>
            <a:r>
              <a:rPr lang="en-US" dirty="0">
                <a:solidFill>
                  <a:schemeClr val="bg1"/>
                </a:solidFill>
              </a:rPr>
              <a:t> extracts equations correctly, but garbles equation numbers</a:t>
            </a:r>
            <a:endParaRPr lang="en-US" b="1" dirty="0">
              <a:solidFill>
                <a:schemeClr val="bg1"/>
              </a:solidFill>
            </a:endParaRPr>
          </a:p>
        </p:txBody>
      </p:sp>
      <p:pic>
        <p:nvPicPr>
          <p:cNvPr id="3" name="Picture 2">
            <a:extLst>
              <a:ext uri="{FF2B5EF4-FFF2-40B4-BE49-F238E27FC236}">
                <a16:creationId xmlns:a16="http://schemas.microsoft.com/office/drawing/2014/main" id="{412A57FC-E091-0F4D-2A32-F61B5B35F541}"/>
              </a:ext>
            </a:extLst>
          </p:cNvPr>
          <p:cNvPicPr>
            <a:picLocks noChangeAspect="1"/>
          </p:cNvPicPr>
          <p:nvPr/>
        </p:nvPicPr>
        <p:blipFill>
          <a:blip r:embed="rId4"/>
          <a:srcRect l="11164" t="4127" r="2434" b="3988"/>
          <a:stretch>
            <a:fillRect/>
          </a:stretch>
        </p:blipFill>
        <p:spPr>
          <a:xfrm>
            <a:off x="6005426" y="1663340"/>
            <a:ext cx="5639980" cy="2925395"/>
          </a:xfrm>
          <a:prstGeom prst="rect">
            <a:avLst/>
          </a:prstGeom>
          <a:ln>
            <a:solidFill>
              <a:schemeClr val="accent1"/>
            </a:solidFill>
          </a:ln>
        </p:spPr>
      </p:pic>
      <p:sp>
        <p:nvSpPr>
          <p:cNvPr id="5" name="TextBox 4">
            <a:extLst>
              <a:ext uri="{FF2B5EF4-FFF2-40B4-BE49-F238E27FC236}">
                <a16:creationId xmlns:a16="http://schemas.microsoft.com/office/drawing/2014/main" id="{B33BD435-D015-6C64-EB66-7E6D9F1FD010}"/>
              </a:ext>
            </a:extLst>
          </p:cNvPr>
          <p:cNvSpPr txBox="1"/>
          <p:nvPr/>
        </p:nvSpPr>
        <p:spPr>
          <a:xfrm>
            <a:off x="6005426" y="4825328"/>
            <a:ext cx="5639980" cy="646331"/>
          </a:xfrm>
          <a:prstGeom prst="rect">
            <a:avLst/>
          </a:prstGeom>
          <a:noFill/>
        </p:spPr>
        <p:txBody>
          <a:bodyPr wrap="square" rtlCol="0">
            <a:spAutoFit/>
          </a:bodyPr>
          <a:lstStyle/>
          <a:p>
            <a:pPr algn="ctr">
              <a:spcBef>
                <a:spcPts val="1000"/>
              </a:spcBef>
              <a:spcAft>
                <a:spcPts val="600"/>
              </a:spcAft>
            </a:pPr>
            <a:r>
              <a:rPr lang="en-US" b="1" dirty="0">
                <a:solidFill>
                  <a:schemeClr val="bg1"/>
                </a:solidFill>
              </a:rPr>
              <a:t>Marker</a:t>
            </a:r>
            <a:r>
              <a:rPr lang="en-US" dirty="0">
                <a:solidFill>
                  <a:schemeClr val="bg1"/>
                </a:solidFill>
              </a:rPr>
              <a:t> fails to extract equations and line numbers correctly</a:t>
            </a:r>
            <a:endParaRPr lang="en-US" b="1" dirty="0">
              <a:solidFill>
                <a:schemeClr val="bg1"/>
              </a:solidFill>
            </a:endParaRPr>
          </a:p>
        </p:txBody>
      </p:sp>
    </p:spTree>
    <p:extLst>
      <p:ext uri="{BB962C8B-B14F-4D97-AF65-F5344CB8AC3E}">
        <p14:creationId xmlns:p14="http://schemas.microsoft.com/office/powerpoint/2010/main" val="658620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1AA29-D1FE-1F4C-FFF5-A5C8B31039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7CEF4E-53ED-87E0-046B-4247612FB079}"/>
              </a:ext>
            </a:extLst>
          </p:cNvPr>
          <p:cNvSpPr>
            <a:spLocks noGrp="1"/>
          </p:cNvSpPr>
          <p:nvPr>
            <p:ph type="title"/>
          </p:nvPr>
        </p:nvSpPr>
        <p:spPr/>
        <p:txBody>
          <a:bodyPr/>
          <a:lstStyle/>
          <a:p>
            <a:r>
              <a:rPr lang="en-US" dirty="0"/>
              <a:t>Use of Unicode</a:t>
            </a:r>
          </a:p>
        </p:txBody>
      </p:sp>
      <p:sp>
        <p:nvSpPr>
          <p:cNvPr id="3" name="Content Placeholder 2">
            <a:extLst>
              <a:ext uri="{FF2B5EF4-FFF2-40B4-BE49-F238E27FC236}">
                <a16:creationId xmlns:a16="http://schemas.microsoft.com/office/drawing/2014/main" id="{D39EC682-0A1A-376C-457D-4F53CC64F107}"/>
              </a:ext>
            </a:extLst>
          </p:cNvPr>
          <p:cNvSpPr>
            <a:spLocks noGrp="1"/>
          </p:cNvSpPr>
          <p:nvPr>
            <p:ph idx="1"/>
          </p:nvPr>
        </p:nvSpPr>
        <p:spPr>
          <a:xfrm>
            <a:off x="352326" y="1225691"/>
            <a:ext cx="4147103" cy="5049811"/>
          </a:xfrm>
        </p:spPr>
        <p:txBody>
          <a:bodyPr>
            <a:normAutofit/>
          </a:bodyPr>
          <a:lstStyle/>
          <a:p>
            <a:r>
              <a:rPr lang="en-US" b="1" dirty="0"/>
              <a:t>Unicode output</a:t>
            </a:r>
          </a:p>
          <a:p>
            <a:pPr lvl="1"/>
            <a:r>
              <a:rPr lang="en-US" dirty="0"/>
              <a:t>Generally fails to accurately represent mathematical equations</a:t>
            </a:r>
          </a:p>
          <a:p>
            <a:pPr lvl="1"/>
            <a:r>
              <a:rPr lang="en-US" dirty="0"/>
              <a:t>Lacks the expressiveness necessary to adequately represent the meaning of mathematical symbols</a:t>
            </a:r>
          </a:p>
          <a:p>
            <a:pPr lvl="1"/>
            <a:r>
              <a:rPr lang="en-US" dirty="0"/>
              <a:t>LaTeX provides a robust format to represent relationships between mathematical symbols</a:t>
            </a:r>
          </a:p>
        </p:txBody>
      </p:sp>
      <p:sp>
        <p:nvSpPr>
          <p:cNvPr id="4" name="Slide Number Placeholder 3">
            <a:extLst>
              <a:ext uri="{FF2B5EF4-FFF2-40B4-BE49-F238E27FC236}">
                <a16:creationId xmlns:a16="http://schemas.microsoft.com/office/drawing/2014/main" id="{5973ADAF-0D4C-8DEF-572F-4DD0BC92A7B8}"/>
              </a:ext>
            </a:extLst>
          </p:cNvPr>
          <p:cNvSpPr>
            <a:spLocks noGrp="1"/>
          </p:cNvSpPr>
          <p:nvPr>
            <p:ph type="sldNum" sz="quarter" idx="4"/>
          </p:nvPr>
        </p:nvSpPr>
        <p:spPr/>
        <p:txBody>
          <a:bodyPr/>
          <a:lstStyle/>
          <a:p>
            <a:fld id="{6FB6B91F-BB11-E946-B7F6-1372EDB8DEC1}" type="slidenum">
              <a:rPr lang="en-US" smtClean="0"/>
              <a:pPr/>
              <a:t>21</a:t>
            </a:fld>
            <a:endParaRPr lang="en-US" dirty="0"/>
          </a:p>
        </p:txBody>
      </p:sp>
      <p:pic>
        <p:nvPicPr>
          <p:cNvPr id="7" name="Picture 6">
            <a:extLst>
              <a:ext uri="{FF2B5EF4-FFF2-40B4-BE49-F238E27FC236}">
                <a16:creationId xmlns:a16="http://schemas.microsoft.com/office/drawing/2014/main" id="{ED65AE88-7943-9E3A-75FE-2326B5D3925E}"/>
              </a:ext>
            </a:extLst>
          </p:cNvPr>
          <p:cNvPicPr>
            <a:picLocks noChangeAspect="1"/>
          </p:cNvPicPr>
          <p:nvPr/>
        </p:nvPicPr>
        <p:blipFill>
          <a:blip r:embed="rId3"/>
          <a:stretch>
            <a:fillRect/>
          </a:stretch>
        </p:blipFill>
        <p:spPr>
          <a:xfrm>
            <a:off x="5246884" y="869491"/>
            <a:ext cx="5794444" cy="5119017"/>
          </a:xfrm>
          <a:prstGeom prst="rect">
            <a:avLst/>
          </a:prstGeom>
          <a:ln>
            <a:noFill/>
          </a:ln>
        </p:spPr>
      </p:pic>
      <p:sp>
        <p:nvSpPr>
          <p:cNvPr id="5" name="TextBox 4">
            <a:extLst>
              <a:ext uri="{FF2B5EF4-FFF2-40B4-BE49-F238E27FC236}">
                <a16:creationId xmlns:a16="http://schemas.microsoft.com/office/drawing/2014/main" id="{31D7532F-9315-C23F-FA69-89E7EC4B8F93}"/>
              </a:ext>
            </a:extLst>
          </p:cNvPr>
          <p:cNvSpPr txBox="1"/>
          <p:nvPr/>
        </p:nvSpPr>
        <p:spPr>
          <a:xfrm>
            <a:off x="6344184" y="5988508"/>
            <a:ext cx="4035272" cy="369332"/>
          </a:xfrm>
          <a:prstGeom prst="rect">
            <a:avLst/>
          </a:prstGeom>
          <a:noFill/>
        </p:spPr>
        <p:txBody>
          <a:bodyPr wrap="none" rtlCol="0">
            <a:spAutoFit/>
          </a:bodyPr>
          <a:lstStyle/>
          <a:p>
            <a:pPr algn="ctr">
              <a:spcBef>
                <a:spcPts val="1000"/>
              </a:spcBef>
              <a:spcAft>
                <a:spcPts val="600"/>
              </a:spcAft>
            </a:pPr>
            <a:r>
              <a:rPr lang="en-US" b="1" dirty="0">
                <a:solidFill>
                  <a:schemeClr val="bg1"/>
                </a:solidFill>
              </a:rPr>
              <a:t>A</a:t>
            </a:r>
            <a:r>
              <a:rPr lang="en-US" dirty="0">
                <a:solidFill>
                  <a:schemeClr val="bg1"/>
                </a:solidFill>
              </a:rPr>
              <a:t> – Original; </a:t>
            </a:r>
            <a:r>
              <a:rPr lang="en-US" b="1" dirty="0">
                <a:solidFill>
                  <a:schemeClr val="bg1"/>
                </a:solidFill>
              </a:rPr>
              <a:t>B</a:t>
            </a:r>
            <a:r>
              <a:rPr lang="en-US" dirty="0">
                <a:solidFill>
                  <a:schemeClr val="bg1"/>
                </a:solidFill>
              </a:rPr>
              <a:t> – Nougat; </a:t>
            </a:r>
            <a:r>
              <a:rPr lang="en-US" b="1" dirty="0">
                <a:solidFill>
                  <a:schemeClr val="bg1"/>
                </a:solidFill>
              </a:rPr>
              <a:t>C</a:t>
            </a:r>
            <a:r>
              <a:rPr lang="en-US" dirty="0">
                <a:solidFill>
                  <a:schemeClr val="bg1"/>
                </a:solidFill>
              </a:rPr>
              <a:t> – Marker</a:t>
            </a:r>
          </a:p>
        </p:txBody>
      </p:sp>
    </p:spTree>
    <p:extLst>
      <p:ext uri="{BB962C8B-B14F-4D97-AF65-F5344CB8AC3E}">
        <p14:creationId xmlns:p14="http://schemas.microsoft.com/office/powerpoint/2010/main" val="187304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0DC949-682E-D225-100C-FD7ECACA5722}"/>
              </a:ext>
            </a:extLst>
          </p:cNvPr>
          <p:cNvSpPr>
            <a:spLocks noGrp="1"/>
          </p:cNvSpPr>
          <p:nvPr>
            <p:ph type="ctrTitle"/>
          </p:nvPr>
        </p:nvSpPr>
        <p:spPr/>
        <p:txBody>
          <a:bodyPr/>
          <a:lstStyle/>
          <a:p>
            <a:r>
              <a:rPr lang="en-US" dirty="0"/>
              <a:t>Other Issues</a:t>
            </a:r>
          </a:p>
        </p:txBody>
      </p:sp>
      <p:sp>
        <p:nvSpPr>
          <p:cNvPr id="4" name="Slide Number Placeholder 3">
            <a:extLst>
              <a:ext uri="{FF2B5EF4-FFF2-40B4-BE49-F238E27FC236}">
                <a16:creationId xmlns:a16="http://schemas.microsoft.com/office/drawing/2014/main" id="{6E55F9E9-4275-CA1B-980B-8346BDF4F7CA}"/>
              </a:ext>
            </a:extLst>
          </p:cNvPr>
          <p:cNvSpPr>
            <a:spLocks noGrp="1"/>
          </p:cNvSpPr>
          <p:nvPr>
            <p:ph type="sldNum" sz="quarter" idx="4"/>
          </p:nvPr>
        </p:nvSpPr>
        <p:spPr/>
        <p:txBody>
          <a:bodyPr/>
          <a:lstStyle/>
          <a:p>
            <a:fld id="{6FB6B91F-BB11-E946-B7F6-1372EDB8DEC1}" type="slidenum">
              <a:rPr lang="en-US" smtClean="0"/>
              <a:pPr/>
              <a:t>22</a:t>
            </a:fld>
            <a:endParaRPr lang="en-US" dirty="0"/>
          </a:p>
        </p:txBody>
      </p:sp>
    </p:spTree>
    <p:extLst>
      <p:ext uri="{BB962C8B-B14F-4D97-AF65-F5344CB8AC3E}">
        <p14:creationId xmlns:p14="http://schemas.microsoft.com/office/powerpoint/2010/main" val="3001355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96C2-BB65-7916-1D0A-43D994EE2E97}"/>
              </a:ext>
            </a:extLst>
          </p:cNvPr>
          <p:cNvSpPr>
            <a:spLocks noGrp="1"/>
          </p:cNvSpPr>
          <p:nvPr>
            <p:ph type="title"/>
          </p:nvPr>
        </p:nvSpPr>
        <p:spPr/>
        <p:txBody>
          <a:bodyPr/>
          <a:lstStyle/>
          <a:p>
            <a:r>
              <a:rPr lang="en-US" dirty="0"/>
              <a:t>Scanned Documents: Formatting</a:t>
            </a:r>
          </a:p>
        </p:txBody>
      </p:sp>
      <p:sp>
        <p:nvSpPr>
          <p:cNvPr id="3" name="Content Placeholder 2">
            <a:extLst>
              <a:ext uri="{FF2B5EF4-FFF2-40B4-BE49-F238E27FC236}">
                <a16:creationId xmlns:a16="http://schemas.microsoft.com/office/drawing/2014/main" id="{4F3E5F40-71E3-D16E-7BC8-8C000C3931BC}"/>
              </a:ext>
            </a:extLst>
          </p:cNvPr>
          <p:cNvSpPr>
            <a:spLocks noGrp="1"/>
          </p:cNvSpPr>
          <p:nvPr>
            <p:ph idx="1"/>
          </p:nvPr>
        </p:nvSpPr>
        <p:spPr>
          <a:xfrm>
            <a:off x="352326" y="1225691"/>
            <a:ext cx="4219674" cy="2768339"/>
          </a:xfrm>
        </p:spPr>
        <p:txBody>
          <a:bodyPr>
            <a:normAutofit/>
          </a:bodyPr>
          <a:lstStyle/>
          <a:p>
            <a:r>
              <a:rPr lang="en-US" dirty="0"/>
              <a:t>Many tools rely on pdf metadata</a:t>
            </a:r>
          </a:p>
          <a:p>
            <a:r>
              <a:rPr lang="en-US" dirty="0"/>
              <a:t>Scanned documents do not have this data!</a:t>
            </a:r>
          </a:p>
          <a:p>
            <a:r>
              <a:rPr lang="en-US" dirty="0"/>
              <a:t>The right shows </a:t>
            </a:r>
            <a:r>
              <a:rPr lang="en-US" dirty="0" err="1"/>
              <a:t>papermage</a:t>
            </a:r>
            <a:r>
              <a:rPr lang="en-US" dirty="0"/>
              <a:t> failing to detect appropriate bounding boxes </a:t>
            </a:r>
            <a:r>
              <a:rPr lang="en-US"/>
              <a:t>of elements</a:t>
            </a:r>
            <a:endParaRPr lang="en-US" dirty="0"/>
          </a:p>
        </p:txBody>
      </p:sp>
      <p:sp>
        <p:nvSpPr>
          <p:cNvPr id="4" name="Slide Number Placeholder 3">
            <a:extLst>
              <a:ext uri="{FF2B5EF4-FFF2-40B4-BE49-F238E27FC236}">
                <a16:creationId xmlns:a16="http://schemas.microsoft.com/office/drawing/2014/main" id="{59BBE877-2538-754E-B2D9-DF505F23FD36}"/>
              </a:ext>
            </a:extLst>
          </p:cNvPr>
          <p:cNvSpPr>
            <a:spLocks noGrp="1"/>
          </p:cNvSpPr>
          <p:nvPr>
            <p:ph type="sldNum" sz="quarter" idx="4"/>
          </p:nvPr>
        </p:nvSpPr>
        <p:spPr/>
        <p:txBody>
          <a:bodyPr/>
          <a:lstStyle/>
          <a:p>
            <a:fld id="{6FB6B91F-BB11-E946-B7F6-1372EDB8DEC1}" type="slidenum">
              <a:rPr lang="en-US" smtClean="0"/>
              <a:pPr/>
              <a:t>23</a:t>
            </a:fld>
            <a:endParaRPr lang="en-US" dirty="0"/>
          </a:p>
        </p:txBody>
      </p:sp>
      <p:pic>
        <p:nvPicPr>
          <p:cNvPr id="6" name="Picture 5">
            <a:extLst>
              <a:ext uri="{FF2B5EF4-FFF2-40B4-BE49-F238E27FC236}">
                <a16:creationId xmlns:a16="http://schemas.microsoft.com/office/drawing/2014/main" id="{85E9CF79-D189-8EC0-024D-032DE180D42A}"/>
              </a:ext>
            </a:extLst>
          </p:cNvPr>
          <p:cNvPicPr>
            <a:picLocks noChangeAspect="1"/>
          </p:cNvPicPr>
          <p:nvPr/>
        </p:nvPicPr>
        <p:blipFill>
          <a:blip r:embed="rId3"/>
          <a:stretch>
            <a:fillRect/>
          </a:stretch>
        </p:blipFill>
        <p:spPr>
          <a:xfrm>
            <a:off x="8518604" y="1719736"/>
            <a:ext cx="3430459" cy="4422795"/>
          </a:xfrm>
          <a:prstGeom prst="rect">
            <a:avLst/>
          </a:prstGeom>
          <a:ln>
            <a:solidFill>
              <a:schemeClr val="accent1">
                <a:lumMod val="60000"/>
                <a:lumOff val="40000"/>
              </a:schemeClr>
            </a:solidFill>
          </a:ln>
        </p:spPr>
      </p:pic>
      <p:pic>
        <p:nvPicPr>
          <p:cNvPr id="8" name="Picture 7">
            <a:extLst>
              <a:ext uri="{FF2B5EF4-FFF2-40B4-BE49-F238E27FC236}">
                <a16:creationId xmlns:a16="http://schemas.microsoft.com/office/drawing/2014/main" id="{AF403963-4C47-9E30-0E04-71A244980EDB}"/>
              </a:ext>
            </a:extLst>
          </p:cNvPr>
          <p:cNvPicPr>
            <a:picLocks noChangeAspect="1"/>
          </p:cNvPicPr>
          <p:nvPr/>
        </p:nvPicPr>
        <p:blipFill>
          <a:blip r:embed="rId4"/>
          <a:stretch>
            <a:fillRect/>
          </a:stretch>
        </p:blipFill>
        <p:spPr>
          <a:xfrm>
            <a:off x="4747777" y="1719736"/>
            <a:ext cx="3533582" cy="4687749"/>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714364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FF942-DE75-FFCC-C894-6D5FE96CC937}"/>
              </a:ext>
            </a:extLst>
          </p:cNvPr>
          <p:cNvSpPr>
            <a:spLocks noGrp="1"/>
          </p:cNvSpPr>
          <p:nvPr>
            <p:ph type="title"/>
          </p:nvPr>
        </p:nvSpPr>
        <p:spPr/>
        <p:txBody>
          <a:bodyPr/>
          <a:lstStyle/>
          <a:p>
            <a:r>
              <a:rPr lang="en-US" dirty="0"/>
              <a:t>Scanned Documents Formatting</a:t>
            </a:r>
          </a:p>
        </p:txBody>
      </p:sp>
      <p:pic>
        <p:nvPicPr>
          <p:cNvPr id="8" name="Content Placeholder 7">
            <a:extLst>
              <a:ext uri="{FF2B5EF4-FFF2-40B4-BE49-F238E27FC236}">
                <a16:creationId xmlns:a16="http://schemas.microsoft.com/office/drawing/2014/main" id="{50B1B035-C74D-9ABF-E624-E3B1678356C5}"/>
              </a:ext>
            </a:extLst>
          </p:cNvPr>
          <p:cNvPicPr>
            <a:picLocks noGrp="1" noChangeAspect="1"/>
          </p:cNvPicPr>
          <p:nvPr>
            <p:ph idx="1"/>
          </p:nvPr>
        </p:nvPicPr>
        <p:blipFill>
          <a:blip r:embed="rId3"/>
          <a:stretch>
            <a:fillRect/>
          </a:stretch>
        </p:blipFill>
        <p:spPr>
          <a:xfrm>
            <a:off x="2142315" y="974171"/>
            <a:ext cx="3530991" cy="5038440"/>
          </a:xfrm>
          <a:ln w="12700">
            <a:solidFill>
              <a:schemeClr val="accent1">
                <a:lumMod val="60000"/>
                <a:lumOff val="40000"/>
              </a:schemeClr>
            </a:solidFill>
          </a:ln>
        </p:spPr>
      </p:pic>
      <p:sp>
        <p:nvSpPr>
          <p:cNvPr id="4" name="Slide Number Placeholder 3">
            <a:extLst>
              <a:ext uri="{FF2B5EF4-FFF2-40B4-BE49-F238E27FC236}">
                <a16:creationId xmlns:a16="http://schemas.microsoft.com/office/drawing/2014/main" id="{095D1EA5-6354-C072-F16F-B77D4FC926D8}"/>
              </a:ext>
            </a:extLst>
          </p:cNvPr>
          <p:cNvSpPr>
            <a:spLocks noGrp="1"/>
          </p:cNvSpPr>
          <p:nvPr>
            <p:ph type="sldNum" sz="quarter" idx="4"/>
          </p:nvPr>
        </p:nvSpPr>
        <p:spPr/>
        <p:txBody>
          <a:bodyPr/>
          <a:lstStyle/>
          <a:p>
            <a:fld id="{6FB6B91F-BB11-E946-B7F6-1372EDB8DEC1}" type="slidenum">
              <a:rPr lang="en-US" smtClean="0"/>
              <a:pPr/>
              <a:t>24</a:t>
            </a:fld>
            <a:endParaRPr lang="en-US" dirty="0"/>
          </a:p>
        </p:txBody>
      </p:sp>
      <p:pic>
        <p:nvPicPr>
          <p:cNvPr id="6" name="Picture 5">
            <a:extLst>
              <a:ext uri="{FF2B5EF4-FFF2-40B4-BE49-F238E27FC236}">
                <a16:creationId xmlns:a16="http://schemas.microsoft.com/office/drawing/2014/main" id="{59C41DF2-B373-382B-B9D1-7D2ECD9D8E02}"/>
              </a:ext>
            </a:extLst>
          </p:cNvPr>
          <p:cNvPicPr>
            <a:picLocks noChangeAspect="1"/>
          </p:cNvPicPr>
          <p:nvPr/>
        </p:nvPicPr>
        <p:blipFill>
          <a:blip r:embed="rId4"/>
          <a:stretch>
            <a:fillRect/>
          </a:stretch>
        </p:blipFill>
        <p:spPr>
          <a:xfrm>
            <a:off x="6984523" y="3924735"/>
            <a:ext cx="3764105" cy="1811061"/>
          </a:xfrm>
          <a:prstGeom prst="rect">
            <a:avLst/>
          </a:prstGeom>
          <a:ln w="12700">
            <a:solidFill>
              <a:schemeClr val="accent1">
                <a:lumMod val="60000"/>
                <a:lumOff val="40000"/>
              </a:schemeClr>
            </a:solidFill>
          </a:ln>
        </p:spPr>
      </p:pic>
      <p:pic>
        <p:nvPicPr>
          <p:cNvPr id="10" name="Picture 9">
            <a:extLst>
              <a:ext uri="{FF2B5EF4-FFF2-40B4-BE49-F238E27FC236}">
                <a16:creationId xmlns:a16="http://schemas.microsoft.com/office/drawing/2014/main" id="{FAAFBE91-2204-9ACF-E9A1-60DA3B6C71F3}"/>
              </a:ext>
            </a:extLst>
          </p:cNvPr>
          <p:cNvPicPr>
            <a:picLocks noChangeAspect="1"/>
          </p:cNvPicPr>
          <p:nvPr/>
        </p:nvPicPr>
        <p:blipFill>
          <a:blip r:embed="rId5"/>
          <a:stretch>
            <a:fillRect/>
          </a:stretch>
        </p:blipFill>
        <p:spPr>
          <a:xfrm>
            <a:off x="7441720" y="1306595"/>
            <a:ext cx="2265690" cy="2053086"/>
          </a:xfrm>
          <a:prstGeom prst="rect">
            <a:avLst/>
          </a:prstGeom>
          <a:ln w="12700">
            <a:solidFill>
              <a:schemeClr val="accent1">
                <a:lumMod val="60000"/>
                <a:lumOff val="40000"/>
              </a:schemeClr>
            </a:solidFill>
          </a:ln>
        </p:spPr>
      </p:pic>
      <p:sp>
        <p:nvSpPr>
          <p:cNvPr id="11" name="TextBox 10">
            <a:extLst>
              <a:ext uri="{FF2B5EF4-FFF2-40B4-BE49-F238E27FC236}">
                <a16:creationId xmlns:a16="http://schemas.microsoft.com/office/drawing/2014/main" id="{C152E64A-2B47-A431-7067-E186BB92FC55}"/>
              </a:ext>
            </a:extLst>
          </p:cNvPr>
          <p:cNvSpPr txBox="1"/>
          <p:nvPr/>
        </p:nvSpPr>
        <p:spPr>
          <a:xfrm>
            <a:off x="2142315" y="6012611"/>
            <a:ext cx="3438976" cy="646331"/>
          </a:xfrm>
          <a:prstGeom prst="rect">
            <a:avLst/>
          </a:prstGeom>
          <a:noFill/>
        </p:spPr>
        <p:txBody>
          <a:bodyPr wrap="square" rtlCol="0">
            <a:spAutoFit/>
          </a:bodyPr>
          <a:lstStyle/>
          <a:p>
            <a:pPr algn="l">
              <a:spcBef>
                <a:spcPts val="1000"/>
              </a:spcBef>
              <a:spcAft>
                <a:spcPts val="600"/>
              </a:spcAft>
            </a:pPr>
            <a:r>
              <a:rPr lang="en-US" dirty="0">
                <a:solidFill>
                  <a:schemeClr val="bg1"/>
                </a:solidFill>
              </a:rPr>
              <a:t>Original page contains only a single figure</a:t>
            </a:r>
          </a:p>
        </p:txBody>
      </p:sp>
      <p:sp>
        <p:nvSpPr>
          <p:cNvPr id="12" name="TextBox 11">
            <a:extLst>
              <a:ext uri="{FF2B5EF4-FFF2-40B4-BE49-F238E27FC236}">
                <a16:creationId xmlns:a16="http://schemas.microsoft.com/office/drawing/2014/main" id="{7C1FC1EA-10C7-362F-256A-0C445456D70D}"/>
              </a:ext>
            </a:extLst>
          </p:cNvPr>
          <p:cNvSpPr txBox="1"/>
          <p:nvPr/>
        </p:nvSpPr>
        <p:spPr>
          <a:xfrm>
            <a:off x="6924220" y="5825083"/>
            <a:ext cx="3824408" cy="923330"/>
          </a:xfrm>
          <a:prstGeom prst="rect">
            <a:avLst/>
          </a:prstGeom>
          <a:noFill/>
        </p:spPr>
        <p:txBody>
          <a:bodyPr wrap="square" rtlCol="0">
            <a:spAutoFit/>
          </a:bodyPr>
          <a:lstStyle/>
          <a:p>
            <a:pPr algn="l">
              <a:spcBef>
                <a:spcPts val="1000"/>
              </a:spcBef>
              <a:spcAft>
                <a:spcPts val="600"/>
              </a:spcAft>
            </a:pPr>
            <a:r>
              <a:rPr lang="en-US" dirty="0">
                <a:solidFill>
                  <a:schemeClr val="bg1"/>
                </a:solidFill>
              </a:rPr>
              <a:t>Marker is able to extract the figure, but has trouble extracting the axis labels</a:t>
            </a:r>
          </a:p>
        </p:txBody>
      </p:sp>
    </p:spTree>
    <p:extLst>
      <p:ext uri="{BB962C8B-B14F-4D97-AF65-F5344CB8AC3E}">
        <p14:creationId xmlns:p14="http://schemas.microsoft.com/office/powerpoint/2010/main" val="3315992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C0FD-FDCC-8F0D-D177-A35D2C29D9DE}"/>
              </a:ext>
            </a:extLst>
          </p:cNvPr>
          <p:cNvSpPr>
            <a:spLocks noGrp="1"/>
          </p:cNvSpPr>
          <p:nvPr>
            <p:ph type="title"/>
          </p:nvPr>
        </p:nvSpPr>
        <p:spPr/>
        <p:txBody>
          <a:bodyPr/>
          <a:lstStyle/>
          <a:p>
            <a:r>
              <a:rPr lang="en-US" dirty="0"/>
              <a:t>Assembly Like Code</a:t>
            </a:r>
          </a:p>
        </p:txBody>
      </p:sp>
      <p:pic>
        <p:nvPicPr>
          <p:cNvPr id="14" name="Content Placeholder 13">
            <a:extLst>
              <a:ext uri="{FF2B5EF4-FFF2-40B4-BE49-F238E27FC236}">
                <a16:creationId xmlns:a16="http://schemas.microsoft.com/office/drawing/2014/main" id="{BF71FFE5-659A-9F62-3B2D-24DDAD011F29}"/>
              </a:ext>
            </a:extLst>
          </p:cNvPr>
          <p:cNvPicPr>
            <a:picLocks noGrp="1" noChangeAspect="1"/>
          </p:cNvPicPr>
          <p:nvPr>
            <p:ph sz="half" idx="1"/>
          </p:nvPr>
        </p:nvPicPr>
        <p:blipFill>
          <a:blip r:embed="rId3"/>
          <a:stretch>
            <a:fillRect/>
          </a:stretch>
        </p:blipFill>
        <p:spPr>
          <a:xfrm>
            <a:off x="4967587" y="1228626"/>
            <a:ext cx="2708849" cy="5067300"/>
          </a:xfrm>
          <a:ln>
            <a:solidFill>
              <a:schemeClr val="accent1">
                <a:lumMod val="60000"/>
                <a:lumOff val="40000"/>
              </a:schemeClr>
            </a:solidFill>
          </a:ln>
        </p:spPr>
      </p:pic>
      <p:sp>
        <p:nvSpPr>
          <p:cNvPr id="15" name="Content Placeholder 14">
            <a:extLst>
              <a:ext uri="{FF2B5EF4-FFF2-40B4-BE49-F238E27FC236}">
                <a16:creationId xmlns:a16="http://schemas.microsoft.com/office/drawing/2014/main" id="{F5A799DB-2878-930C-E666-D13F2DC0B523}"/>
              </a:ext>
            </a:extLst>
          </p:cNvPr>
          <p:cNvSpPr>
            <a:spLocks noGrp="1"/>
          </p:cNvSpPr>
          <p:nvPr>
            <p:ph sz="half" idx="2"/>
          </p:nvPr>
        </p:nvSpPr>
        <p:spPr>
          <a:xfrm>
            <a:off x="631980" y="1228626"/>
            <a:ext cx="4181560" cy="5067300"/>
          </a:xfrm>
        </p:spPr>
        <p:txBody>
          <a:bodyPr/>
          <a:lstStyle/>
          <a:p>
            <a:r>
              <a:rPr lang="en-US" dirty="0"/>
              <a:t>Historical documents may contain older or more esoteric programming languages</a:t>
            </a:r>
          </a:p>
          <a:p>
            <a:r>
              <a:rPr lang="en-US" dirty="0"/>
              <a:t>While the specific languages may be “obsolete”, the overall content can still be highly relevant</a:t>
            </a:r>
          </a:p>
        </p:txBody>
      </p:sp>
      <p:sp>
        <p:nvSpPr>
          <p:cNvPr id="4" name="Slide Number Placeholder 3">
            <a:extLst>
              <a:ext uri="{FF2B5EF4-FFF2-40B4-BE49-F238E27FC236}">
                <a16:creationId xmlns:a16="http://schemas.microsoft.com/office/drawing/2014/main" id="{C4EA2724-1147-9C09-05CC-C3F72B9F7C7C}"/>
              </a:ext>
            </a:extLst>
          </p:cNvPr>
          <p:cNvSpPr>
            <a:spLocks noGrp="1"/>
          </p:cNvSpPr>
          <p:nvPr>
            <p:ph type="sldNum" sz="quarter" idx="12"/>
          </p:nvPr>
        </p:nvSpPr>
        <p:spPr/>
        <p:txBody>
          <a:bodyPr/>
          <a:lstStyle/>
          <a:p>
            <a:fld id="{6FB6B91F-BB11-E946-B7F6-1372EDB8DEC1}" type="slidenum">
              <a:rPr lang="en-US" smtClean="0"/>
              <a:pPr/>
              <a:t>25</a:t>
            </a:fld>
            <a:endParaRPr lang="en-US" dirty="0"/>
          </a:p>
        </p:txBody>
      </p:sp>
      <p:pic>
        <p:nvPicPr>
          <p:cNvPr id="8" name="Picture 7">
            <a:extLst>
              <a:ext uri="{FF2B5EF4-FFF2-40B4-BE49-F238E27FC236}">
                <a16:creationId xmlns:a16="http://schemas.microsoft.com/office/drawing/2014/main" id="{270183E2-BF05-BB10-D4A6-F3E0AED83D00}"/>
              </a:ext>
            </a:extLst>
          </p:cNvPr>
          <p:cNvPicPr>
            <a:picLocks noChangeAspect="1"/>
          </p:cNvPicPr>
          <p:nvPr/>
        </p:nvPicPr>
        <p:blipFill>
          <a:blip r:embed="rId4"/>
          <a:stretch>
            <a:fillRect/>
          </a:stretch>
        </p:blipFill>
        <p:spPr>
          <a:xfrm>
            <a:off x="8058637" y="1311814"/>
            <a:ext cx="3786317" cy="1839159"/>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01B16C26-DA4B-B96D-1CF8-1FF0B1536359}"/>
              </a:ext>
            </a:extLst>
          </p:cNvPr>
          <p:cNvPicPr>
            <a:picLocks noChangeAspect="1"/>
          </p:cNvPicPr>
          <p:nvPr/>
        </p:nvPicPr>
        <p:blipFill>
          <a:blip r:embed="rId5"/>
          <a:stretch>
            <a:fillRect/>
          </a:stretch>
        </p:blipFill>
        <p:spPr>
          <a:xfrm>
            <a:off x="7953652" y="3844092"/>
            <a:ext cx="3633978" cy="2101615"/>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144032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90382-E67F-550F-B8EB-53ABF56D8B18}"/>
              </a:ext>
            </a:extLst>
          </p:cNvPr>
          <p:cNvSpPr>
            <a:spLocks noGrp="1"/>
          </p:cNvSpPr>
          <p:nvPr>
            <p:ph type="ctrTitle"/>
          </p:nvPr>
        </p:nvSpPr>
        <p:spPr/>
        <p:txBody>
          <a:bodyPr/>
          <a:lstStyle/>
          <a:p>
            <a:r>
              <a:rPr lang="en-US" dirty="0"/>
              <a:t>Takeaways</a:t>
            </a:r>
          </a:p>
        </p:txBody>
      </p:sp>
      <p:sp>
        <p:nvSpPr>
          <p:cNvPr id="3" name="Slide Number Placeholder 2">
            <a:extLst>
              <a:ext uri="{FF2B5EF4-FFF2-40B4-BE49-F238E27FC236}">
                <a16:creationId xmlns:a16="http://schemas.microsoft.com/office/drawing/2014/main" id="{6403D3BD-5590-2596-3146-2A41708865EE}"/>
              </a:ext>
            </a:extLst>
          </p:cNvPr>
          <p:cNvSpPr>
            <a:spLocks noGrp="1"/>
          </p:cNvSpPr>
          <p:nvPr>
            <p:ph type="sldNum" sz="quarter" idx="4"/>
          </p:nvPr>
        </p:nvSpPr>
        <p:spPr/>
        <p:txBody>
          <a:bodyPr/>
          <a:lstStyle/>
          <a:p>
            <a:fld id="{6FB6B91F-BB11-E946-B7F6-1372EDB8DEC1}" type="slidenum">
              <a:rPr lang="en-US" smtClean="0"/>
              <a:pPr/>
              <a:t>26</a:t>
            </a:fld>
            <a:endParaRPr lang="en-US" dirty="0"/>
          </a:p>
        </p:txBody>
      </p:sp>
    </p:spTree>
    <p:extLst>
      <p:ext uri="{BB962C8B-B14F-4D97-AF65-F5344CB8AC3E}">
        <p14:creationId xmlns:p14="http://schemas.microsoft.com/office/powerpoint/2010/main" val="3342475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9445E-EE2A-61E1-0BB2-4660E34F62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0FC84583-6FCA-F153-017E-261498626EB6}"/>
              </a:ext>
            </a:extLst>
          </p:cNvPr>
          <p:cNvSpPr>
            <a:spLocks noGrp="1"/>
          </p:cNvSpPr>
          <p:nvPr>
            <p:ph idx="1"/>
          </p:nvPr>
        </p:nvSpPr>
        <p:spPr>
          <a:xfrm>
            <a:off x="352326" y="1225691"/>
            <a:ext cx="11239500" cy="2524905"/>
          </a:xfrm>
        </p:spPr>
        <p:txBody>
          <a:bodyPr>
            <a:normAutofit lnSpcReduction="10000"/>
          </a:bodyPr>
          <a:lstStyle/>
          <a:p>
            <a:r>
              <a:rPr lang="en-US" b="1" dirty="0"/>
              <a:t>Document processing is hard!</a:t>
            </a:r>
          </a:p>
          <a:p>
            <a:pPr lvl="1"/>
            <a:r>
              <a:rPr lang="en-US" b="1" dirty="0"/>
              <a:t>We’ve only looked at PDFs!</a:t>
            </a:r>
          </a:p>
          <a:p>
            <a:r>
              <a:rPr lang="en-US" dirty="0"/>
              <a:t>Banyan-Ingest (the tool): curated set of tools </a:t>
            </a:r>
            <a:r>
              <a:rPr lang="en-US"/>
              <a:t>we’ve evaluated</a:t>
            </a:r>
            <a:endParaRPr lang="en-US" dirty="0"/>
          </a:p>
          <a:p>
            <a:r>
              <a:rPr lang="en-US" dirty="0"/>
              <a:t>Looking at more rigorous ways of evaluating tool outputs</a:t>
            </a:r>
          </a:p>
          <a:p>
            <a:r>
              <a:rPr lang="en-US" dirty="0"/>
              <a:t>Developing methods to utilize </a:t>
            </a:r>
            <a:r>
              <a:rPr lang="en-US" b="1" dirty="0"/>
              <a:t>multiple tools </a:t>
            </a:r>
            <a:r>
              <a:rPr lang="en-US" dirty="0"/>
              <a:t>to ensure the highest quality outputs</a:t>
            </a:r>
          </a:p>
          <a:p>
            <a:r>
              <a:rPr lang="en-US" dirty="0"/>
              <a:t>Navigating licensing, API access, etc., since different tools have different requirements</a:t>
            </a:r>
          </a:p>
          <a:p>
            <a:pPr marL="0" indent="0">
              <a:buNone/>
            </a:pPr>
            <a:endParaRPr lang="en-US" dirty="0"/>
          </a:p>
        </p:txBody>
      </p:sp>
      <p:sp>
        <p:nvSpPr>
          <p:cNvPr id="4" name="Slide Number Placeholder 3">
            <a:extLst>
              <a:ext uri="{FF2B5EF4-FFF2-40B4-BE49-F238E27FC236}">
                <a16:creationId xmlns:a16="http://schemas.microsoft.com/office/drawing/2014/main" id="{2C13CFAE-2623-81EB-8C45-5206F5C18AA6}"/>
              </a:ext>
            </a:extLst>
          </p:cNvPr>
          <p:cNvSpPr>
            <a:spLocks noGrp="1"/>
          </p:cNvSpPr>
          <p:nvPr>
            <p:ph type="sldNum" sz="quarter" idx="4"/>
          </p:nvPr>
        </p:nvSpPr>
        <p:spPr/>
        <p:txBody>
          <a:bodyPr/>
          <a:lstStyle/>
          <a:p>
            <a:fld id="{6FB6B91F-BB11-E946-B7F6-1372EDB8DEC1}" type="slidenum">
              <a:rPr lang="en-US" smtClean="0"/>
              <a:pPr/>
              <a:t>27</a:t>
            </a:fld>
            <a:endParaRPr lang="en-US" dirty="0"/>
          </a:p>
        </p:txBody>
      </p:sp>
      <p:pic>
        <p:nvPicPr>
          <p:cNvPr id="5" name="Content Placeholder 8">
            <a:extLst>
              <a:ext uri="{FF2B5EF4-FFF2-40B4-BE49-F238E27FC236}">
                <a16:creationId xmlns:a16="http://schemas.microsoft.com/office/drawing/2014/main" id="{640EA2A2-523D-3E78-21B9-C8F0C9D052D5}"/>
              </a:ext>
            </a:extLst>
          </p:cNvPr>
          <p:cNvPicPr>
            <a:picLocks noChangeAspect="1"/>
          </p:cNvPicPr>
          <p:nvPr/>
        </p:nvPicPr>
        <p:blipFill>
          <a:blip r:embed="rId3"/>
          <a:srcRect/>
          <a:stretch/>
        </p:blipFill>
        <p:spPr>
          <a:xfrm>
            <a:off x="838200" y="4329604"/>
            <a:ext cx="10515600" cy="2418809"/>
          </a:xfrm>
          <a:prstGeom prst="rect">
            <a:avLst/>
          </a:prstGeom>
        </p:spPr>
      </p:pic>
    </p:spTree>
    <p:extLst>
      <p:ext uri="{BB962C8B-B14F-4D97-AF65-F5344CB8AC3E}">
        <p14:creationId xmlns:p14="http://schemas.microsoft.com/office/powerpoint/2010/main" val="118522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C69EC-AA17-A0C9-8A91-C987AD212F7E}"/>
              </a:ext>
            </a:extLst>
          </p:cNvPr>
          <p:cNvSpPr>
            <a:spLocks noGrp="1"/>
          </p:cNvSpPr>
          <p:nvPr>
            <p:ph type="title"/>
          </p:nvPr>
        </p:nvSpPr>
        <p:spPr/>
        <p:txBody>
          <a:bodyPr/>
          <a:lstStyle/>
          <a:p>
            <a:r>
              <a:rPr lang="en-US"/>
              <a:t>Conclusion</a:t>
            </a:r>
            <a:endParaRPr lang="en-US" dirty="0"/>
          </a:p>
        </p:txBody>
      </p:sp>
      <p:sp>
        <p:nvSpPr>
          <p:cNvPr id="4" name="Slide Number Placeholder 3">
            <a:extLst>
              <a:ext uri="{FF2B5EF4-FFF2-40B4-BE49-F238E27FC236}">
                <a16:creationId xmlns:a16="http://schemas.microsoft.com/office/drawing/2014/main" id="{E921F1A8-3446-F9C0-245D-BC7CBA8E7B7F}"/>
              </a:ext>
            </a:extLst>
          </p:cNvPr>
          <p:cNvSpPr>
            <a:spLocks noGrp="1"/>
          </p:cNvSpPr>
          <p:nvPr>
            <p:ph type="sldNum" sz="quarter" idx="4"/>
          </p:nvPr>
        </p:nvSpPr>
        <p:spPr/>
        <p:txBody>
          <a:bodyPr/>
          <a:lstStyle/>
          <a:p>
            <a:fld id="{6FB6B91F-BB11-E946-B7F6-1372EDB8DEC1}" type="slidenum">
              <a:rPr lang="en-US" smtClean="0"/>
              <a:pPr/>
              <a:t>28</a:t>
            </a:fld>
            <a:endParaRPr lang="en-US" dirty="0"/>
          </a:p>
        </p:txBody>
      </p:sp>
      <p:pic>
        <p:nvPicPr>
          <p:cNvPr id="7" name="Picture 6">
            <a:extLst>
              <a:ext uri="{FF2B5EF4-FFF2-40B4-BE49-F238E27FC236}">
                <a16:creationId xmlns:a16="http://schemas.microsoft.com/office/drawing/2014/main" id="{9D41A4ED-AFDC-F63C-FA71-D857B587CF48}"/>
              </a:ext>
            </a:extLst>
          </p:cNvPr>
          <p:cNvPicPr>
            <a:picLocks noChangeAspect="1"/>
          </p:cNvPicPr>
          <p:nvPr/>
        </p:nvPicPr>
        <p:blipFill>
          <a:blip r:embed="rId3"/>
          <a:stretch>
            <a:fillRect/>
          </a:stretch>
        </p:blipFill>
        <p:spPr>
          <a:xfrm>
            <a:off x="352326" y="1436914"/>
            <a:ext cx="4670693" cy="3776104"/>
          </a:xfrm>
          <a:prstGeom prst="rect">
            <a:avLst/>
          </a:prstGeom>
        </p:spPr>
      </p:pic>
      <p:pic>
        <p:nvPicPr>
          <p:cNvPr id="8" name="Picture 7">
            <a:extLst>
              <a:ext uri="{FF2B5EF4-FFF2-40B4-BE49-F238E27FC236}">
                <a16:creationId xmlns:a16="http://schemas.microsoft.com/office/drawing/2014/main" id="{ED24A216-5BC0-E4C7-7436-B88D4D827B24}"/>
              </a:ext>
            </a:extLst>
          </p:cNvPr>
          <p:cNvPicPr>
            <a:picLocks noChangeAspect="1"/>
          </p:cNvPicPr>
          <p:nvPr/>
        </p:nvPicPr>
        <p:blipFill>
          <a:blip r:embed="rId4"/>
          <a:stretch>
            <a:fillRect/>
          </a:stretch>
        </p:blipFill>
        <p:spPr>
          <a:xfrm>
            <a:off x="5159109" y="2467824"/>
            <a:ext cx="6547017" cy="1714284"/>
          </a:xfrm>
          <a:prstGeom prst="rect">
            <a:avLst/>
          </a:prstGeom>
        </p:spPr>
      </p:pic>
      <p:sp>
        <p:nvSpPr>
          <p:cNvPr id="3" name="TextBox 2">
            <a:extLst>
              <a:ext uri="{FF2B5EF4-FFF2-40B4-BE49-F238E27FC236}">
                <a16:creationId xmlns:a16="http://schemas.microsoft.com/office/drawing/2014/main" id="{81D43D3E-5A05-7268-3E9B-1D6045CC5D9E}"/>
              </a:ext>
            </a:extLst>
          </p:cNvPr>
          <p:cNvSpPr txBox="1"/>
          <p:nvPr/>
        </p:nvSpPr>
        <p:spPr>
          <a:xfrm>
            <a:off x="670694" y="5735532"/>
            <a:ext cx="10850612" cy="369332"/>
          </a:xfrm>
          <a:prstGeom prst="rect">
            <a:avLst/>
          </a:prstGeom>
          <a:solidFill>
            <a:srgbClr val="00ADD0"/>
          </a:solidFill>
          <a:ln>
            <a:solidFill>
              <a:srgbClr val="021424"/>
            </a:solidFill>
          </a:ln>
        </p:spPr>
        <p:txBody>
          <a:bodyPr wrap="square">
            <a:spAutoFit/>
          </a:bodyPr>
          <a:lstStyle/>
          <a:p>
            <a:pPr algn="ctr"/>
            <a:r>
              <a:rPr lang="en-US" dirty="0"/>
              <a:t>Tools are overall pretty robust but there are many areas of improvement!</a:t>
            </a:r>
          </a:p>
        </p:txBody>
      </p:sp>
    </p:spTree>
    <p:extLst>
      <p:ext uri="{BB962C8B-B14F-4D97-AF65-F5344CB8AC3E}">
        <p14:creationId xmlns:p14="http://schemas.microsoft.com/office/powerpoint/2010/main" val="4140924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B24C2-BD5E-29BB-1A25-DC011787293C}"/>
            </a:ext>
          </a:extLst>
        </p:cNvPr>
        <p:cNvGrpSpPr/>
        <p:nvPr/>
      </p:nvGrpSpPr>
      <p:grpSpPr>
        <a:xfrm>
          <a:off x="0" y="0"/>
          <a:ext cx="0" cy="0"/>
          <a:chOff x="0" y="0"/>
          <a:chExt cx="0" cy="0"/>
        </a:xfrm>
      </p:grpSpPr>
      <p:sp>
        <p:nvSpPr>
          <p:cNvPr id="48" name="Rounded Rectangle 47">
            <a:extLst>
              <a:ext uri="{FF2B5EF4-FFF2-40B4-BE49-F238E27FC236}">
                <a16:creationId xmlns:a16="http://schemas.microsoft.com/office/drawing/2014/main" id="{5ADDE120-6C49-7094-E2BA-668098CCAA1C}"/>
              </a:ext>
            </a:extLst>
          </p:cNvPr>
          <p:cNvSpPr/>
          <p:nvPr/>
        </p:nvSpPr>
        <p:spPr>
          <a:xfrm>
            <a:off x="4775199" y="580582"/>
            <a:ext cx="3062515" cy="5411914"/>
          </a:xfrm>
          <a:prstGeom prst="roundRect">
            <a:avLst>
              <a:gd name="adj" fmla="val 0"/>
            </a:avLst>
          </a:prstGeom>
          <a:gradFill>
            <a:gsLst>
              <a:gs pos="0">
                <a:schemeClr val="bg1"/>
              </a:gs>
              <a:gs pos="48000">
                <a:schemeClr val="accent1">
                  <a:lumMod val="45000"/>
                  <a:lumOff val="5500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25" name="Title 24">
            <a:extLst>
              <a:ext uri="{FF2B5EF4-FFF2-40B4-BE49-F238E27FC236}">
                <a16:creationId xmlns:a16="http://schemas.microsoft.com/office/drawing/2014/main" id="{58B64732-50FA-8DAA-3BC7-8E4BD542F8FF}"/>
              </a:ext>
            </a:extLst>
          </p:cNvPr>
          <p:cNvSpPr>
            <a:spLocks noGrp="1"/>
          </p:cNvSpPr>
          <p:nvPr>
            <p:ph type="title"/>
          </p:nvPr>
        </p:nvSpPr>
        <p:spPr/>
        <p:txBody>
          <a:bodyPr/>
          <a:lstStyle/>
          <a:p>
            <a:r>
              <a:rPr lang="en-US" dirty="0"/>
              <a:t>Introduction</a:t>
            </a:r>
          </a:p>
        </p:txBody>
      </p:sp>
      <p:sp>
        <p:nvSpPr>
          <p:cNvPr id="3" name="Slide Number Placeholder 2">
            <a:extLst>
              <a:ext uri="{FF2B5EF4-FFF2-40B4-BE49-F238E27FC236}">
                <a16:creationId xmlns:a16="http://schemas.microsoft.com/office/drawing/2014/main" id="{21632C44-34AE-2C9F-1C73-6A602E438285}"/>
              </a:ext>
            </a:extLst>
          </p:cNvPr>
          <p:cNvSpPr>
            <a:spLocks noGrp="1"/>
          </p:cNvSpPr>
          <p:nvPr>
            <p:ph type="sldNum" sz="quarter" idx="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B6B91F-BB11-E946-B7F6-1372EDB8DEC1}" type="slidenum">
              <a:rPr kumimoji="0" lang="en-US" sz="1000" b="1" i="0" u="none" strike="noStrike" kern="1200" cap="none" spc="0" normalizeH="0" baseline="0" noProof="0" smtClean="0">
                <a:ln>
                  <a:noFill/>
                </a:ln>
                <a:solidFill>
                  <a:srgbClr val="0075A9"/>
                </a:solidFill>
                <a:effectLst/>
                <a:uLnTx/>
                <a:uFillTx/>
                <a:latin typeface="Exo 2 Semi Bold" pitchFamily="2" charset="77"/>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000" b="1" i="0" u="none" strike="noStrike" kern="1200" cap="none" spc="0" normalizeH="0" baseline="0" noProof="0" dirty="0">
              <a:ln>
                <a:noFill/>
              </a:ln>
              <a:solidFill>
                <a:srgbClr val="0075A9"/>
              </a:solidFill>
              <a:effectLst/>
              <a:uLnTx/>
              <a:uFillTx/>
              <a:latin typeface="Exo 2 Semi Bold" pitchFamily="2" charset="77"/>
              <a:ea typeface="+mn-ea"/>
              <a:cs typeface="+mn-cs"/>
            </a:endParaRPr>
          </a:p>
        </p:txBody>
      </p:sp>
      <p:pic>
        <p:nvPicPr>
          <p:cNvPr id="6" name="Picture 5">
            <a:extLst>
              <a:ext uri="{FF2B5EF4-FFF2-40B4-BE49-F238E27FC236}">
                <a16:creationId xmlns:a16="http://schemas.microsoft.com/office/drawing/2014/main" id="{BD1B390D-0BF4-8ACF-396B-A5550F50A011}"/>
              </a:ext>
            </a:extLst>
          </p:cNvPr>
          <p:cNvPicPr>
            <a:picLocks noChangeAspect="1"/>
          </p:cNvPicPr>
          <p:nvPr/>
        </p:nvPicPr>
        <p:blipFill>
          <a:blip r:embed="rId3"/>
          <a:srcRect l="1531"/>
          <a:stretch/>
        </p:blipFill>
        <p:spPr>
          <a:xfrm>
            <a:off x="4865566" y="1227911"/>
            <a:ext cx="2864212" cy="3763558"/>
          </a:xfrm>
          <a:prstGeom prst="rect">
            <a:avLst/>
          </a:prstGeom>
          <a:ln>
            <a:solidFill>
              <a:schemeClr val="accent1"/>
            </a:solidFill>
          </a:ln>
        </p:spPr>
      </p:pic>
      <p:pic>
        <p:nvPicPr>
          <p:cNvPr id="8" name="Picture 7">
            <a:extLst>
              <a:ext uri="{FF2B5EF4-FFF2-40B4-BE49-F238E27FC236}">
                <a16:creationId xmlns:a16="http://schemas.microsoft.com/office/drawing/2014/main" id="{B5154773-7BDF-880F-B1A6-402025C27A84}"/>
              </a:ext>
            </a:extLst>
          </p:cNvPr>
          <p:cNvPicPr>
            <a:picLocks noChangeAspect="1"/>
          </p:cNvPicPr>
          <p:nvPr/>
        </p:nvPicPr>
        <p:blipFill>
          <a:blip r:embed="rId4"/>
          <a:srcRect l="1531"/>
          <a:stretch/>
        </p:blipFill>
        <p:spPr>
          <a:xfrm>
            <a:off x="630188" y="1227911"/>
            <a:ext cx="2864212" cy="3763558"/>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80EB68FB-A8F5-8BC0-8816-131C9334F57C}"/>
              </a:ext>
            </a:extLst>
          </p:cNvPr>
          <p:cNvCxnSpPr>
            <a:cxnSpLocks/>
          </p:cNvCxnSpPr>
          <p:nvPr/>
        </p:nvCxnSpPr>
        <p:spPr>
          <a:xfrm>
            <a:off x="3614058" y="3109690"/>
            <a:ext cx="1045029"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7DC40E5-C9FC-A8EB-0E0B-49B1A1ACF1B9}"/>
              </a:ext>
            </a:extLst>
          </p:cNvPr>
          <p:cNvCxnSpPr>
            <a:cxnSpLocks/>
          </p:cNvCxnSpPr>
          <p:nvPr/>
        </p:nvCxnSpPr>
        <p:spPr>
          <a:xfrm>
            <a:off x="7990115" y="3109690"/>
            <a:ext cx="1045029" cy="0"/>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91CA4F7C-349D-7283-9394-884165A711CF}"/>
              </a:ext>
            </a:extLst>
          </p:cNvPr>
          <p:cNvSpPr/>
          <p:nvPr/>
        </p:nvSpPr>
        <p:spPr>
          <a:xfrm>
            <a:off x="9760198" y="2176817"/>
            <a:ext cx="457860" cy="4578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6" name="Oval 15">
            <a:extLst>
              <a:ext uri="{FF2B5EF4-FFF2-40B4-BE49-F238E27FC236}">
                <a16:creationId xmlns:a16="http://schemas.microsoft.com/office/drawing/2014/main" id="{5239F619-4D4C-199A-DE27-3CE193315E9F}"/>
              </a:ext>
            </a:extLst>
          </p:cNvPr>
          <p:cNvSpPr/>
          <p:nvPr/>
        </p:nvSpPr>
        <p:spPr>
          <a:xfrm>
            <a:off x="9760198" y="2866246"/>
            <a:ext cx="457860" cy="4578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7" name="Oval 16">
            <a:extLst>
              <a:ext uri="{FF2B5EF4-FFF2-40B4-BE49-F238E27FC236}">
                <a16:creationId xmlns:a16="http://schemas.microsoft.com/office/drawing/2014/main" id="{674D2F12-4E5B-8C77-90BE-115DF6381C12}"/>
              </a:ext>
            </a:extLst>
          </p:cNvPr>
          <p:cNvSpPr/>
          <p:nvPr/>
        </p:nvSpPr>
        <p:spPr>
          <a:xfrm>
            <a:off x="9760198" y="3555675"/>
            <a:ext cx="457860" cy="4578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8" name="Oval 17">
            <a:extLst>
              <a:ext uri="{FF2B5EF4-FFF2-40B4-BE49-F238E27FC236}">
                <a16:creationId xmlns:a16="http://schemas.microsoft.com/office/drawing/2014/main" id="{AA60DE4B-2781-9FDD-7B85-A7AC537B08C6}"/>
              </a:ext>
            </a:extLst>
          </p:cNvPr>
          <p:cNvSpPr/>
          <p:nvPr/>
        </p:nvSpPr>
        <p:spPr>
          <a:xfrm>
            <a:off x="10570358" y="2540004"/>
            <a:ext cx="457860" cy="4578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19" name="Oval 18">
            <a:extLst>
              <a:ext uri="{FF2B5EF4-FFF2-40B4-BE49-F238E27FC236}">
                <a16:creationId xmlns:a16="http://schemas.microsoft.com/office/drawing/2014/main" id="{19C4CAAF-95E0-7471-A5D9-9DA6D4C8D102}"/>
              </a:ext>
            </a:extLst>
          </p:cNvPr>
          <p:cNvSpPr/>
          <p:nvPr/>
        </p:nvSpPr>
        <p:spPr>
          <a:xfrm>
            <a:off x="10570358" y="3326745"/>
            <a:ext cx="457860" cy="45786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cxnSp>
        <p:nvCxnSpPr>
          <p:cNvPr id="21" name="Straight Arrow Connector 20">
            <a:extLst>
              <a:ext uri="{FF2B5EF4-FFF2-40B4-BE49-F238E27FC236}">
                <a16:creationId xmlns:a16="http://schemas.microsoft.com/office/drawing/2014/main" id="{67022492-476A-66F5-90E2-6847AE2501CE}"/>
              </a:ext>
            </a:extLst>
          </p:cNvPr>
          <p:cNvCxnSpPr>
            <a:stCxn id="15" idx="6"/>
            <a:endCxn id="18" idx="2"/>
          </p:cNvCxnSpPr>
          <p:nvPr/>
        </p:nvCxnSpPr>
        <p:spPr>
          <a:xfrm>
            <a:off x="10218058" y="2405747"/>
            <a:ext cx="352300" cy="3631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29E9905-5A60-39C0-802C-2C403137ECD2}"/>
              </a:ext>
            </a:extLst>
          </p:cNvPr>
          <p:cNvCxnSpPr>
            <a:stCxn id="16" idx="6"/>
            <a:endCxn id="18" idx="2"/>
          </p:cNvCxnSpPr>
          <p:nvPr/>
        </p:nvCxnSpPr>
        <p:spPr>
          <a:xfrm flipV="1">
            <a:off x="10218058" y="2768934"/>
            <a:ext cx="352300" cy="3262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7AB7D88A-592E-27B9-79F0-86610E9E0D49}"/>
              </a:ext>
            </a:extLst>
          </p:cNvPr>
          <p:cNvCxnSpPr>
            <a:stCxn id="17" idx="6"/>
            <a:endCxn id="19" idx="2"/>
          </p:cNvCxnSpPr>
          <p:nvPr/>
        </p:nvCxnSpPr>
        <p:spPr>
          <a:xfrm flipV="1">
            <a:off x="10218058" y="3555675"/>
            <a:ext cx="352300" cy="228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71EBF4A-D790-3F83-0AAF-05E4B69813E0}"/>
              </a:ext>
            </a:extLst>
          </p:cNvPr>
          <p:cNvCxnSpPr>
            <a:stCxn id="16" idx="6"/>
            <a:endCxn id="19" idx="2"/>
          </p:cNvCxnSpPr>
          <p:nvPr/>
        </p:nvCxnSpPr>
        <p:spPr>
          <a:xfrm>
            <a:off x="10218058" y="3095176"/>
            <a:ext cx="352300" cy="460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6A387FA-8E47-A9F6-EC2E-D4B33505FBF4}"/>
              </a:ext>
            </a:extLst>
          </p:cNvPr>
          <p:cNvCxnSpPr>
            <a:stCxn id="15" idx="6"/>
            <a:endCxn id="19" idx="2"/>
          </p:cNvCxnSpPr>
          <p:nvPr/>
        </p:nvCxnSpPr>
        <p:spPr>
          <a:xfrm>
            <a:off x="10218058" y="2405747"/>
            <a:ext cx="352300" cy="1149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2D102D-1253-FF87-29C6-7450204AEB14}"/>
              </a:ext>
            </a:extLst>
          </p:cNvPr>
          <p:cNvCxnSpPr>
            <a:stCxn id="17" idx="6"/>
            <a:endCxn id="18" idx="2"/>
          </p:cNvCxnSpPr>
          <p:nvPr/>
        </p:nvCxnSpPr>
        <p:spPr>
          <a:xfrm flipV="1">
            <a:off x="10218058" y="2768934"/>
            <a:ext cx="352300" cy="1015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EB02394A-902F-2770-F45D-1AB876E30D58}"/>
              </a:ext>
            </a:extLst>
          </p:cNvPr>
          <p:cNvCxnSpPr>
            <a:cxnSpLocks/>
          </p:cNvCxnSpPr>
          <p:nvPr/>
        </p:nvCxnSpPr>
        <p:spPr>
          <a:xfrm>
            <a:off x="9564914" y="2405747"/>
            <a:ext cx="19528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5A16EC27-AE6B-E800-B278-0C95ADA3C043}"/>
              </a:ext>
            </a:extLst>
          </p:cNvPr>
          <p:cNvCxnSpPr>
            <a:cxnSpLocks/>
          </p:cNvCxnSpPr>
          <p:nvPr/>
        </p:nvCxnSpPr>
        <p:spPr>
          <a:xfrm>
            <a:off x="9572173" y="3080662"/>
            <a:ext cx="19528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0C182D9-50A0-275D-299E-4677AB5DB3EA}"/>
              </a:ext>
            </a:extLst>
          </p:cNvPr>
          <p:cNvCxnSpPr>
            <a:cxnSpLocks/>
          </p:cNvCxnSpPr>
          <p:nvPr/>
        </p:nvCxnSpPr>
        <p:spPr>
          <a:xfrm>
            <a:off x="9579431" y="3784604"/>
            <a:ext cx="19528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213C0B3-5283-F6B7-522B-F62EEEDC35FC}"/>
              </a:ext>
            </a:extLst>
          </p:cNvPr>
          <p:cNvCxnSpPr>
            <a:cxnSpLocks/>
          </p:cNvCxnSpPr>
          <p:nvPr/>
        </p:nvCxnSpPr>
        <p:spPr>
          <a:xfrm>
            <a:off x="11052628" y="2775859"/>
            <a:ext cx="19528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40A86522-2591-EE7D-6431-EB0601C84EC4}"/>
              </a:ext>
            </a:extLst>
          </p:cNvPr>
          <p:cNvCxnSpPr>
            <a:cxnSpLocks/>
          </p:cNvCxnSpPr>
          <p:nvPr/>
        </p:nvCxnSpPr>
        <p:spPr>
          <a:xfrm>
            <a:off x="11030857" y="3566887"/>
            <a:ext cx="195284" cy="0"/>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E272E6B5-DBD6-0479-29DE-00AA5D96CF51}"/>
              </a:ext>
            </a:extLst>
          </p:cNvPr>
          <p:cNvSpPr/>
          <p:nvPr/>
        </p:nvSpPr>
        <p:spPr>
          <a:xfrm>
            <a:off x="9274629" y="1814290"/>
            <a:ext cx="2206171" cy="259805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Open Sans"/>
              <a:ea typeface="+mn-ea"/>
              <a:cs typeface="+mn-cs"/>
            </a:endParaRPr>
          </a:p>
        </p:txBody>
      </p:sp>
      <p:sp>
        <p:nvSpPr>
          <p:cNvPr id="45" name="TextBox 44">
            <a:extLst>
              <a:ext uri="{FF2B5EF4-FFF2-40B4-BE49-F238E27FC236}">
                <a16:creationId xmlns:a16="http://schemas.microsoft.com/office/drawing/2014/main" id="{7810E1CA-AECD-2C96-2171-7F74C12353EA}"/>
              </a:ext>
            </a:extLst>
          </p:cNvPr>
          <p:cNvSpPr txBox="1"/>
          <p:nvPr/>
        </p:nvSpPr>
        <p:spPr>
          <a:xfrm>
            <a:off x="1517914" y="5109033"/>
            <a:ext cx="10887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1000"/>
              </a:spcBef>
              <a:spcAft>
                <a:spcPts val="600"/>
              </a:spcAft>
              <a:buClrTx/>
              <a:buSzTx/>
              <a:buFontTx/>
              <a:buNone/>
              <a:tabLst/>
              <a:defRPr/>
            </a:pPr>
            <a:r>
              <a:rPr kumimoji="0" lang="en-US" sz="1800" b="1" i="0" u="none" strike="noStrike" kern="1200" cap="none" spc="0" normalizeH="0" baseline="0" noProof="0" dirty="0">
                <a:ln>
                  <a:noFill/>
                </a:ln>
                <a:solidFill>
                  <a:srgbClr val="1B1B1B"/>
                </a:solidFill>
                <a:effectLst/>
                <a:uLnTx/>
                <a:uFillTx/>
                <a:latin typeface="Open Sans"/>
                <a:ea typeface="+mn-ea"/>
                <a:cs typeface="+mn-cs"/>
              </a:rPr>
              <a:t>Dataset</a:t>
            </a:r>
          </a:p>
        </p:txBody>
      </p:sp>
      <p:sp>
        <p:nvSpPr>
          <p:cNvPr id="46" name="TextBox 45">
            <a:extLst>
              <a:ext uri="{FF2B5EF4-FFF2-40B4-BE49-F238E27FC236}">
                <a16:creationId xmlns:a16="http://schemas.microsoft.com/office/drawing/2014/main" id="{E36516AC-1990-8DA4-5E74-5C34B2E77F00}"/>
              </a:ext>
            </a:extLst>
          </p:cNvPr>
          <p:cNvSpPr txBox="1"/>
          <p:nvPr/>
        </p:nvSpPr>
        <p:spPr>
          <a:xfrm>
            <a:off x="5261074" y="5109033"/>
            <a:ext cx="20731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1000"/>
              </a:spcBef>
              <a:spcAft>
                <a:spcPts val="600"/>
              </a:spcAft>
              <a:buClrTx/>
              <a:buSzTx/>
              <a:buFontTx/>
              <a:buNone/>
              <a:tabLst/>
              <a:defRPr/>
            </a:pPr>
            <a:r>
              <a:rPr kumimoji="0" lang="en-US" sz="1800" b="1" i="0" u="none" strike="noStrike" kern="1200" cap="none" spc="0" normalizeH="0" baseline="0" noProof="0" dirty="0">
                <a:ln>
                  <a:noFill/>
                </a:ln>
                <a:solidFill>
                  <a:srgbClr val="1B1B1B"/>
                </a:solidFill>
                <a:effectLst/>
                <a:uLnTx/>
                <a:uFillTx/>
                <a:latin typeface="Open Sans"/>
                <a:ea typeface="+mn-ea"/>
                <a:cs typeface="+mn-cs"/>
              </a:rPr>
              <a:t>Extraction (OCR)</a:t>
            </a:r>
          </a:p>
        </p:txBody>
      </p:sp>
      <p:sp>
        <p:nvSpPr>
          <p:cNvPr id="47" name="TextBox 46">
            <a:extLst>
              <a:ext uri="{FF2B5EF4-FFF2-40B4-BE49-F238E27FC236}">
                <a16:creationId xmlns:a16="http://schemas.microsoft.com/office/drawing/2014/main" id="{DB43A551-C0D4-1FC4-D95D-5D663574FA75}"/>
              </a:ext>
            </a:extLst>
          </p:cNvPr>
          <p:cNvSpPr txBox="1"/>
          <p:nvPr/>
        </p:nvSpPr>
        <p:spPr>
          <a:xfrm>
            <a:off x="9457798" y="5109033"/>
            <a:ext cx="187282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1000"/>
              </a:spcBef>
              <a:spcAft>
                <a:spcPts val="600"/>
              </a:spcAft>
              <a:buClrTx/>
              <a:buSzTx/>
              <a:buFontTx/>
              <a:buNone/>
              <a:tabLst/>
              <a:defRPr/>
            </a:pPr>
            <a:r>
              <a:rPr kumimoji="0" lang="en-US" sz="1800" b="1" i="0" u="none" strike="noStrike" kern="1200" cap="none" spc="0" normalizeH="0" baseline="0" noProof="0" dirty="0">
                <a:ln>
                  <a:noFill/>
                </a:ln>
                <a:solidFill>
                  <a:srgbClr val="1B1B1B"/>
                </a:solidFill>
                <a:effectLst/>
                <a:uLnTx/>
                <a:uFillTx/>
                <a:latin typeface="Open Sans"/>
                <a:ea typeface="+mn-ea"/>
                <a:cs typeface="+mn-cs"/>
              </a:rPr>
              <a:t>Model training</a:t>
            </a:r>
          </a:p>
        </p:txBody>
      </p:sp>
      <p:sp>
        <p:nvSpPr>
          <p:cNvPr id="4" name="TextBox 3">
            <a:extLst>
              <a:ext uri="{FF2B5EF4-FFF2-40B4-BE49-F238E27FC236}">
                <a16:creationId xmlns:a16="http://schemas.microsoft.com/office/drawing/2014/main" id="{797EEFD4-546F-05EE-D979-33C5BBA52C67}"/>
              </a:ext>
            </a:extLst>
          </p:cNvPr>
          <p:cNvSpPr txBox="1"/>
          <p:nvPr/>
        </p:nvSpPr>
        <p:spPr>
          <a:xfrm>
            <a:off x="630188" y="5992495"/>
            <a:ext cx="10850612" cy="646331"/>
          </a:xfrm>
          <a:prstGeom prst="rect">
            <a:avLst/>
          </a:prstGeom>
          <a:solidFill>
            <a:srgbClr val="00ADD0"/>
          </a:solidFill>
          <a:ln>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Open Sans"/>
                <a:ea typeface="+mn-ea"/>
                <a:cs typeface="+mn-cs"/>
              </a:rPr>
              <a:t>A typical workflow for training an LLM on scientific data. Properly extracted and tokenizable data is necessary for training LLMs.</a:t>
            </a:r>
          </a:p>
        </p:txBody>
      </p:sp>
    </p:spTree>
    <p:extLst>
      <p:ext uri="{BB962C8B-B14F-4D97-AF65-F5344CB8AC3E}">
        <p14:creationId xmlns:p14="http://schemas.microsoft.com/office/powerpoint/2010/main" val="148066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A0A5F4-853F-94DC-2F07-2E77A161732A}"/>
              </a:ext>
            </a:extLst>
          </p:cNvPr>
          <p:cNvSpPr>
            <a:spLocks noGrp="1"/>
          </p:cNvSpPr>
          <p:nvPr>
            <p:ph type="title"/>
          </p:nvPr>
        </p:nvSpPr>
        <p:spPr/>
        <p:txBody>
          <a:bodyPr/>
          <a:lstStyle/>
          <a:p>
            <a:r>
              <a:rPr lang="en-US" dirty="0"/>
              <a:t>Banyan-ingest (Tool) Overview</a:t>
            </a:r>
          </a:p>
        </p:txBody>
      </p:sp>
      <p:pic>
        <p:nvPicPr>
          <p:cNvPr id="9" name="Content Placeholder 8">
            <a:extLst>
              <a:ext uri="{FF2B5EF4-FFF2-40B4-BE49-F238E27FC236}">
                <a16:creationId xmlns:a16="http://schemas.microsoft.com/office/drawing/2014/main" id="{749D9CCA-5FE5-9CFB-1616-189BC3354CEA}"/>
              </a:ext>
            </a:extLst>
          </p:cNvPr>
          <p:cNvPicPr>
            <a:picLocks noGrp="1" noChangeAspect="1"/>
          </p:cNvPicPr>
          <p:nvPr>
            <p:ph idx="1"/>
          </p:nvPr>
        </p:nvPicPr>
        <p:blipFill>
          <a:blip r:embed="rId3"/>
          <a:srcRect/>
          <a:stretch/>
        </p:blipFill>
        <p:spPr>
          <a:xfrm>
            <a:off x="778933" y="1679242"/>
            <a:ext cx="10515600" cy="2418809"/>
          </a:xfrm>
        </p:spPr>
      </p:pic>
      <p:sp>
        <p:nvSpPr>
          <p:cNvPr id="10" name="TextBox 9">
            <a:extLst>
              <a:ext uri="{FF2B5EF4-FFF2-40B4-BE49-F238E27FC236}">
                <a16:creationId xmlns:a16="http://schemas.microsoft.com/office/drawing/2014/main" id="{0A12AE98-9631-F201-009D-5F4A6E3BE0B5}"/>
              </a:ext>
            </a:extLst>
          </p:cNvPr>
          <p:cNvSpPr txBox="1"/>
          <p:nvPr/>
        </p:nvSpPr>
        <p:spPr>
          <a:xfrm>
            <a:off x="778933" y="4868333"/>
            <a:ext cx="9414934"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chemeClr val="bg1"/>
                </a:solidFill>
              </a:rPr>
              <a:t>Main goal: Extract information rich content</a:t>
            </a:r>
          </a:p>
          <a:p>
            <a:pPr marL="742950" lvl="1" indent="-285750">
              <a:buFont typeface="Arial" panose="020B0604020202020204" pitchFamily="34" charset="0"/>
              <a:buChar char="•"/>
            </a:pPr>
            <a:r>
              <a:rPr lang="en-US" dirty="0">
                <a:solidFill>
                  <a:schemeClr val="bg1"/>
                </a:solidFill>
              </a:rPr>
              <a:t>LaTeX syntax for math, figures, tables, pseudocode/code, etc. </a:t>
            </a:r>
          </a:p>
          <a:p>
            <a:pPr marL="285750" indent="-285750">
              <a:buFont typeface="Arial" panose="020B0604020202020204" pitchFamily="34" charset="0"/>
              <a:buChar char="•"/>
            </a:pPr>
            <a:r>
              <a:rPr lang="en-US" dirty="0">
                <a:solidFill>
                  <a:schemeClr val="bg1"/>
                </a:solidFill>
              </a:rPr>
              <a:t>Uses a toolbox of tools </a:t>
            </a:r>
          </a:p>
          <a:p>
            <a:pPr marL="742950" lvl="1" indent="-285750">
              <a:buFont typeface="Arial" panose="020B0604020202020204" pitchFamily="34" charset="0"/>
              <a:buChar char="•"/>
            </a:pPr>
            <a:r>
              <a:rPr lang="en-US" dirty="0">
                <a:solidFill>
                  <a:schemeClr val="bg1"/>
                </a:solidFill>
              </a:rPr>
              <a:t>Continuously looking for and evaluating potential tools</a:t>
            </a:r>
          </a:p>
          <a:p>
            <a:pPr marL="285750" indent="-285750">
              <a:buFont typeface="Arial" panose="020B0604020202020204" pitchFamily="34" charset="0"/>
              <a:buChar char="•"/>
            </a:pPr>
            <a:r>
              <a:rPr lang="en-US" dirty="0">
                <a:solidFill>
                  <a:schemeClr val="bg1"/>
                </a:solidFill>
              </a:rPr>
              <a:t>Supports multiple document types</a:t>
            </a:r>
          </a:p>
        </p:txBody>
      </p:sp>
    </p:spTree>
    <p:extLst>
      <p:ext uri="{BB962C8B-B14F-4D97-AF65-F5344CB8AC3E}">
        <p14:creationId xmlns:p14="http://schemas.microsoft.com/office/powerpoint/2010/main" val="3004023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47DC-4777-96FE-6DB3-8A26A966BDD6}"/>
              </a:ext>
            </a:extLst>
          </p:cNvPr>
          <p:cNvSpPr>
            <a:spLocks noGrp="1"/>
          </p:cNvSpPr>
          <p:nvPr>
            <p:ph type="ctrTitle"/>
          </p:nvPr>
        </p:nvSpPr>
        <p:spPr/>
        <p:txBody>
          <a:bodyPr/>
          <a:lstStyle/>
          <a:p>
            <a:r>
              <a:rPr lang="en-US" dirty="0"/>
              <a:t>Evaluation </a:t>
            </a:r>
          </a:p>
        </p:txBody>
      </p:sp>
      <p:sp>
        <p:nvSpPr>
          <p:cNvPr id="4" name="Slide Number Placeholder 3">
            <a:extLst>
              <a:ext uri="{FF2B5EF4-FFF2-40B4-BE49-F238E27FC236}">
                <a16:creationId xmlns:a16="http://schemas.microsoft.com/office/drawing/2014/main" id="{95E871A8-F2AC-7C93-5A97-132ED5134711}"/>
              </a:ext>
            </a:extLst>
          </p:cNvPr>
          <p:cNvSpPr>
            <a:spLocks noGrp="1"/>
          </p:cNvSpPr>
          <p:nvPr>
            <p:ph type="sldNum" sz="quarter" idx="4"/>
          </p:nvPr>
        </p:nvSpPr>
        <p:spPr/>
        <p:txBody>
          <a:bodyPr/>
          <a:lstStyle/>
          <a:p>
            <a:fld id="{6FB6B91F-BB11-E946-B7F6-1372EDB8DEC1}" type="slidenum">
              <a:rPr lang="en-US" smtClean="0"/>
              <a:pPr/>
              <a:t>5</a:t>
            </a:fld>
            <a:endParaRPr lang="en-US" dirty="0"/>
          </a:p>
        </p:txBody>
      </p:sp>
    </p:spTree>
    <p:extLst>
      <p:ext uri="{BB962C8B-B14F-4D97-AF65-F5344CB8AC3E}">
        <p14:creationId xmlns:p14="http://schemas.microsoft.com/office/powerpoint/2010/main" val="24354156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F5D6-019A-918C-4192-94595B28FB9E}"/>
              </a:ext>
            </a:extLst>
          </p:cNvPr>
          <p:cNvSpPr>
            <a:spLocks noGrp="1"/>
          </p:cNvSpPr>
          <p:nvPr>
            <p:ph type="title"/>
          </p:nvPr>
        </p:nvSpPr>
        <p:spPr/>
        <p:txBody>
          <a:bodyPr/>
          <a:lstStyle/>
          <a:p>
            <a:r>
              <a:rPr lang="en-US" dirty="0"/>
              <a:t>Document Datasets</a:t>
            </a:r>
          </a:p>
        </p:txBody>
      </p:sp>
      <p:sp>
        <p:nvSpPr>
          <p:cNvPr id="3" name="Content Placeholder 2">
            <a:extLst>
              <a:ext uri="{FF2B5EF4-FFF2-40B4-BE49-F238E27FC236}">
                <a16:creationId xmlns:a16="http://schemas.microsoft.com/office/drawing/2014/main" id="{3ED51E72-7105-20AC-F9B1-E3CBBDD6052D}"/>
              </a:ext>
            </a:extLst>
          </p:cNvPr>
          <p:cNvSpPr>
            <a:spLocks noGrp="1"/>
          </p:cNvSpPr>
          <p:nvPr>
            <p:ph idx="1"/>
          </p:nvPr>
        </p:nvSpPr>
        <p:spPr bwMode="auto"/>
        <p:txBody>
          <a:bodyPr/>
          <a:lstStyle/>
          <a:p>
            <a:r>
              <a:rPr lang="en-US" dirty="0"/>
              <a:t>Curated datasets of relevant scientific documents:</a:t>
            </a:r>
          </a:p>
          <a:p>
            <a:pPr lvl="1"/>
            <a:r>
              <a:rPr lang="en-US" dirty="0"/>
              <a:t>Pages from digitally born scientific papers/reports</a:t>
            </a:r>
          </a:p>
          <a:p>
            <a:pPr lvl="1"/>
            <a:r>
              <a:rPr lang="en-US" dirty="0"/>
              <a:t>Pages from scanned scientific papers/reports</a:t>
            </a:r>
          </a:p>
          <a:p>
            <a:pPr lvl="1"/>
            <a:r>
              <a:rPr lang="en-US" dirty="0"/>
              <a:t>Slides from presentations (pdf versions, NOT pptx files)</a:t>
            </a:r>
          </a:p>
          <a:p>
            <a:pPr lvl="1"/>
            <a:r>
              <a:rPr lang="en-US" dirty="0"/>
              <a:t>Posters from conferences/workshops etc. </a:t>
            </a:r>
          </a:p>
          <a:p>
            <a:pPr lvl="1"/>
            <a:r>
              <a:rPr lang="en-US" dirty="0"/>
              <a:t>More to come!</a:t>
            </a:r>
          </a:p>
        </p:txBody>
      </p:sp>
      <p:sp>
        <p:nvSpPr>
          <p:cNvPr id="4" name="Slide Number Placeholder 3">
            <a:extLst>
              <a:ext uri="{FF2B5EF4-FFF2-40B4-BE49-F238E27FC236}">
                <a16:creationId xmlns:a16="http://schemas.microsoft.com/office/drawing/2014/main" id="{B6B504E8-A252-3D02-E2B0-18CC270A6C0C}"/>
              </a:ext>
            </a:extLst>
          </p:cNvPr>
          <p:cNvSpPr>
            <a:spLocks noGrp="1"/>
          </p:cNvSpPr>
          <p:nvPr>
            <p:ph type="sldNum" sz="quarter" idx="4"/>
          </p:nvPr>
        </p:nvSpPr>
        <p:spPr/>
        <p:txBody>
          <a:bodyPr/>
          <a:lstStyle/>
          <a:p>
            <a:fld id="{6FB6B91F-BB11-E946-B7F6-1372EDB8DEC1}" type="slidenum">
              <a:rPr lang="en-US" smtClean="0"/>
              <a:pPr/>
              <a:t>6</a:t>
            </a:fld>
            <a:endParaRPr lang="en-US" dirty="0"/>
          </a:p>
        </p:txBody>
      </p:sp>
    </p:spTree>
    <p:extLst>
      <p:ext uri="{BB962C8B-B14F-4D97-AF65-F5344CB8AC3E}">
        <p14:creationId xmlns:p14="http://schemas.microsoft.com/office/powerpoint/2010/main" val="3556153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CE8B9-15F8-0EEC-CEE8-35687AA4698C}"/>
              </a:ext>
            </a:extLst>
          </p:cNvPr>
          <p:cNvSpPr>
            <a:spLocks noGrp="1"/>
          </p:cNvSpPr>
          <p:nvPr>
            <p:ph type="title"/>
          </p:nvPr>
        </p:nvSpPr>
        <p:spPr/>
        <p:txBody>
          <a:bodyPr/>
          <a:lstStyle/>
          <a:p>
            <a:r>
              <a:rPr lang="en-US" dirty="0"/>
              <a:t>Tools Evaluated</a:t>
            </a:r>
          </a:p>
        </p:txBody>
      </p:sp>
      <p:sp>
        <p:nvSpPr>
          <p:cNvPr id="3" name="Content Placeholder 2">
            <a:extLst>
              <a:ext uri="{FF2B5EF4-FFF2-40B4-BE49-F238E27FC236}">
                <a16:creationId xmlns:a16="http://schemas.microsoft.com/office/drawing/2014/main" id="{4D4DD709-69F9-51F8-F3B3-B152AD179462}"/>
              </a:ext>
            </a:extLst>
          </p:cNvPr>
          <p:cNvSpPr>
            <a:spLocks noGrp="1"/>
          </p:cNvSpPr>
          <p:nvPr>
            <p:ph idx="1"/>
          </p:nvPr>
        </p:nvSpPr>
        <p:spPr>
          <a:xfrm>
            <a:off x="352326" y="1225692"/>
            <a:ext cx="11239500" cy="3329056"/>
          </a:xfrm>
        </p:spPr>
        <p:txBody>
          <a:bodyPr>
            <a:normAutofit fontScale="92500" lnSpcReduction="10000"/>
          </a:bodyPr>
          <a:lstStyle/>
          <a:p>
            <a:r>
              <a:rPr lang="en-US" dirty="0"/>
              <a:t>Marker*</a:t>
            </a:r>
          </a:p>
          <a:p>
            <a:r>
              <a:rPr lang="en-US" dirty="0" err="1"/>
              <a:t>Nemoretreiver</a:t>
            </a:r>
            <a:r>
              <a:rPr lang="en-US" dirty="0"/>
              <a:t>-parse*</a:t>
            </a:r>
          </a:p>
          <a:p>
            <a:r>
              <a:rPr lang="en-US" dirty="0"/>
              <a:t>Nougat</a:t>
            </a:r>
          </a:p>
          <a:p>
            <a:r>
              <a:rPr lang="en-US" dirty="0" err="1"/>
              <a:t>Papermage</a:t>
            </a:r>
            <a:r>
              <a:rPr lang="en-US" dirty="0"/>
              <a:t>*</a:t>
            </a:r>
          </a:p>
          <a:p>
            <a:r>
              <a:rPr lang="en-US" dirty="0"/>
              <a:t>Deep figures</a:t>
            </a:r>
          </a:p>
          <a:p>
            <a:r>
              <a:rPr lang="en-US" dirty="0" err="1"/>
              <a:t>Docling</a:t>
            </a:r>
            <a:endParaRPr lang="en-US" dirty="0"/>
          </a:p>
          <a:p>
            <a:r>
              <a:rPr lang="en-US" dirty="0"/>
              <a:t>Vision models</a:t>
            </a:r>
          </a:p>
          <a:p>
            <a:r>
              <a:rPr lang="en-US" dirty="0"/>
              <a:t>Many more!</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7AD60BD1-F2A7-6D18-A4FF-12EC1C890573}"/>
              </a:ext>
            </a:extLst>
          </p:cNvPr>
          <p:cNvSpPr>
            <a:spLocks noGrp="1"/>
          </p:cNvSpPr>
          <p:nvPr>
            <p:ph type="sldNum" sz="quarter" idx="4"/>
          </p:nvPr>
        </p:nvSpPr>
        <p:spPr/>
        <p:txBody>
          <a:bodyPr/>
          <a:lstStyle/>
          <a:p>
            <a:fld id="{6FB6B91F-BB11-E946-B7F6-1372EDB8DEC1}" type="slidenum">
              <a:rPr lang="en-US" smtClean="0"/>
              <a:pPr/>
              <a:t>7</a:t>
            </a:fld>
            <a:endParaRPr lang="en-US" dirty="0"/>
          </a:p>
        </p:txBody>
      </p:sp>
      <p:sp>
        <p:nvSpPr>
          <p:cNvPr id="5" name="TextBox 4">
            <a:extLst>
              <a:ext uri="{FF2B5EF4-FFF2-40B4-BE49-F238E27FC236}">
                <a16:creationId xmlns:a16="http://schemas.microsoft.com/office/drawing/2014/main" id="{0FE35E88-CA35-999D-AC2F-A415C51870F5}"/>
              </a:ext>
            </a:extLst>
          </p:cNvPr>
          <p:cNvSpPr txBox="1"/>
          <p:nvPr/>
        </p:nvSpPr>
        <p:spPr>
          <a:xfrm>
            <a:off x="793630" y="6379081"/>
            <a:ext cx="4295955" cy="369332"/>
          </a:xfrm>
          <a:prstGeom prst="rect">
            <a:avLst/>
          </a:prstGeom>
          <a:noFill/>
        </p:spPr>
        <p:txBody>
          <a:bodyPr wrap="square" rtlCol="0">
            <a:spAutoFit/>
          </a:bodyPr>
          <a:lstStyle/>
          <a:p>
            <a:pPr algn="l">
              <a:spcBef>
                <a:spcPts val="1000"/>
              </a:spcBef>
              <a:spcAft>
                <a:spcPts val="600"/>
              </a:spcAft>
            </a:pPr>
            <a:r>
              <a:rPr lang="en-US" dirty="0">
                <a:solidFill>
                  <a:schemeClr val="bg1"/>
                </a:solidFill>
              </a:rPr>
              <a:t>* Denotes support in banyan-ingest</a:t>
            </a:r>
          </a:p>
        </p:txBody>
      </p:sp>
    </p:spTree>
    <p:extLst>
      <p:ext uri="{BB962C8B-B14F-4D97-AF65-F5344CB8AC3E}">
        <p14:creationId xmlns:p14="http://schemas.microsoft.com/office/powerpoint/2010/main" val="125300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8BCD9-EF57-1523-DFE3-6661AA115ADF}"/>
              </a:ext>
            </a:extLst>
          </p:cNvPr>
          <p:cNvSpPr>
            <a:spLocks noGrp="1"/>
          </p:cNvSpPr>
          <p:nvPr>
            <p:ph type="title"/>
          </p:nvPr>
        </p:nvSpPr>
        <p:spPr/>
        <p:txBody>
          <a:bodyPr/>
          <a:lstStyle/>
          <a:p>
            <a:r>
              <a:rPr lang="en-US" dirty="0"/>
              <a:t>Criteria</a:t>
            </a:r>
          </a:p>
        </p:txBody>
      </p:sp>
      <p:sp>
        <p:nvSpPr>
          <p:cNvPr id="3" name="Content Placeholder 2">
            <a:extLst>
              <a:ext uri="{FF2B5EF4-FFF2-40B4-BE49-F238E27FC236}">
                <a16:creationId xmlns:a16="http://schemas.microsoft.com/office/drawing/2014/main" id="{4DD4CA3F-6CE7-1607-625B-D4E70B2E7D27}"/>
              </a:ext>
            </a:extLst>
          </p:cNvPr>
          <p:cNvSpPr>
            <a:spLocks noGrp="1"/>
          </p:cNvSpPr>
          <p:nvPr>
            <p:ph idx="1"/>
          </p:nvPr>
        </p:nvSpPr>
        <p:spPr>
          <a:xfrm>
            <a:off x="352326" y="1225692"/>
            <a:ext cx="11239500" cy="378822"/>
          </a:xfrm>
        </p:spPr>
        <p:txBody>
          <a:bodyPr>
            <a:normAutofit/>
          </a:bodyPr>
          <a:lstStyle/>
          <a:p>
            <a:r>
              <a:rPr lang="en-US" dirty="0"/>
              <a:t>In addition to the text: looking to extract relevant scientific and technical information: </a:t>
            </a:r>
          </a:p>
        </p:txBody>
      </p:sp>
      <p:sp>
        <p:nvSpPr>
          <p:cNvPr id="4" name="Slide Number Placeholder 3">
            <a:extLst>
              <a:ext uri="{FF2B5EF4-FFF2-40B4-BE49-F238E27FC236}">
                <a16:creationId xmlns:a16="http://schemas.microsoft.com/office/drawing/2014/main" id="{14B6AD93-34FB-C6C1-2D5B-BAF315B839D5}"/>
              </a:ext>
            </a:extLst>
          </p:cNvPr>
          <p:cNvSpPr>
            <a:spLocks noGrp="1"/>
          </p:cNvSpPr>
          <p:nvPr>
            <p:ph type="sldNum" sz="quarter" idx="4"/>
          </p:nvPr>
        </p:nvSpPr>
        <p:spPr/>
        <p:txBody>
          <a:bodyPr/>
          <a:lstStyle/>
          <a:p>
            <a:fld id="{6FB6B91F-BB11-E946-B7F6-1372EDB8DEC1}" type="slidenum">
              <a:rPr lang="en-US" smtClean="0"/>
              <a:pPr/>
              <a:t>8</a:t>
            </a:fld>
            <a:endParaRPr lang="en-US" dirty="0"/>
          </a:p>
        </p:txBody>
      </p:sp>
      <p:pic>
        <p:nvPicPr>
          <p:cNvPr id="6" name="Picture 5">
            <a:extLst>
              <a:ext uri="{FF2B5EF4-FFF2-40B4-BE49-F238E27FC236}">
                <a16:creationId xmlns:a16="http://schemas.microsoft.com/office/drawing/2014/main" id="{601F0FE7-7A3F-BB08-79D4-5B4236BC2374}"/>
              </a:ext>
            </a:extLst>
          </p:cNvPr>
          <p:cNvPicPr>
            <a:picLocks noChangeAspect="1"/>
          </p:cNvPicPr>
          <p:nvPr/>
        </p:nvPicPr>
        <p:blipFill>
          <a:blip r:embed="rId3"/>
          <a:stretch>
            <a:fillRect/>
          </a:stretch>
        </p:blipFill>
        <p:spPr>
          <a:xfrm>
            <a:off x="808499" y="2045577"/>
            <a:ext cx="3943929" cy="2440481"/>
          </a:xfrm>
          <a:prstGeom prst="rect">
            <a:avLst/>
          </a:prstGeom>
          <a:ln>
            <a:solidFill>
              <a:schemeClr val="accent1">
                <a:lumMod val="60000"/>
                <a:lumOff val="40000"/>
              </a:schemeClr>
            </a:solidFill>
          </a:ln>
        </p:spPr>
      </p:pic>
      <p:pic>
        <p:nvPicPr>
          <p:cNvPr id="8" name="Picture 7">
            <a:extLst>
              <a:ext uri="{FF2B5EF4-FFF2-40B4-BE49-F238E27FC236}">
                <a16:creationId xmlns:a16="http://schemas.microsoft.com/office/drawing/2014/main" id="{BD48A58E-1447-AEAB-5FB6-452407376F29}"/>
              </a:ext>
            </a:extLst>
          </p:cNvPr>
          <p:cNvPicPr>
            <a:picLocks noChangeAspect="1"/>
          </p:cNvPicPr>
          <p:nvPr/>
        </p:nvPicPr>
        <p:blipFill>
          <a:blip r:embed="rId4"/>
          <a:stretch>
            <a:fillRect/>
          </a:stretch>
        </p:blipFill>
        <p:spPr>
          <a:xfrm>
            <a:off x="6749026" y="1947153"/>
            <a:ext cx="3639058" cy="647790"/>
          </a:xfrm>
          <a:prstGeom prst="rect">
            <a:avLst/>
          </a:prstGeom>
          <a:ln>
            <a:solidFill>
              <a:schemeClr val="accent1">
                <a:lumMod val="60000"/>
                <a:lumOff val="40000"/>
              </a:schemeClr>
            </a:solidFill>
          </a:ln>
        </p:spPr>
      </p:pic>
      <p:pic>
        <p:nvPicPr>
          <p:cNvPr id="10" name="Picture 9">
            <a:extLst>
              <a:ext uri="{FF2B5EF4-FFF2-40B4-BE49-F238E27FC236}">
                <a16:creationId xmlns:a16="http://schemas.microsoft.com/office/drawing/2014/main" id="{33E501E4-71A0-B6FB-02F7-3005CFE92EDC}"/>
              </a:ext>
            </a:extLst>
          </p:cNvPr>
          <p:cNvPicPr>
            <a:picLocks noChangeAspect="1"/>
          </p:cNvPicPr>
          <p:nvPr/>
        </p:nvPicPr>
        <p:blipFill>
          <a:blip r:embed="rId5"/>
          <a:stretch>
            <a:fillRect/>
          </a:stretch>
        </p:blipFill>
        <p:spPr>
          <a:xfrm>
            <a:off x="5972076" y="2932981"/>
            <a:ext cx="5192959" cy="3925019"/>
          </a:xfrm>
          <a:prstGeom prst="rect">
            <a:avLst/>
          </a:prstGeom>
          <a:ln>
            <a:solidFill>
              <a:schemeClr val="accent1">
                <a:lumMod val="60000"/>
                <a:lumOff val="40000"/>
              </a:schemeClr>
            </a:solidFill>
          </a:ln>
        </p:spPr>
      </p:pic>
      <p:pic>
        <p:nvPicPr>
          <p:cNvPr id="12" name="Picture 11">
            <a:extLst>
              <a:ext uri="{FF2B5EF4-FFF2-40B4-BE49-F238E27FC236}">
                <a16:creationId xmlns:a16="http://schemas.microsoft.com/office/drawing/2014/main" id="{9200D367-798D-54C2-C5E9-2E5AB71CD8D5}"/>
              </a:ext>
            </a:extLst>
          </p:cNvPr>
          <p:cNvPicPr>
            <a:picLocks noChangeAspect="1"/>
          </p:cNvPicPr>
          <p:nvPr/>
        </p:nvPicPr>
        <p:blipFill>
          <a:blip r:embed="rId6"/>
          <a:stretch>
            <a:fillRect/>
          </a:stretch>
        </p:blipFill>
        <p:spPr>
          <a:xfrm>
            <a:off x="610185" y="4843675"/>
            <a:ext cx="4340556" cy="1904738"/>
          </a:xfrm>
          <a:prstGeom prst="rect">
            <a:avLst/>
          </a:prstGeom>
          <a:ln>
            <a:solidFill>
              <a:schemeClr val="accent1">
                <a:lumMod val="60000"/>
                <a:lumOff val="40000"/>
              </a:schemeClr>
            </a:solidFill>
          </a:ln>
        </p:spPr>
      </p:pic>
      <p:sp>
        <p:nvSpPr>
          <p:cNvPr id="14" name="TextBox 13">
            <a:extLst>
              <a:ext uri="{FF2B5EF4-FFF2-40B4-BE49-F238E27FC236}">
                <a16:creationId xmlns:a16="http://schemas.microsoft.com/office/drawing/2014/main" id="{FC13CE15-F9AE-F200-3985-6690AB815184}"/>
              </a:ext>
            </a:extLst>
          </p:cNvPr>
          <p:cNvSpPr txBox="1"/>
          <p:nvPr/>
        </p:nvSpPr>
        <p:spPr>
          <a:xfrm>
            <a:off x="2289062" y="1682103"/>
            <a:ext cx="982802" cy="369332"/>
          </a:xfrm>
          <a:prstGeom prst="rect">
            <a:avLst/>
          </a:prstGeom>
          <a:noFill/>
        </p:spPr>
        <p:txBody>
          <a:bodyPr wrap="square" rtlCol="0">
            <a:spAutoFit/>
          </a:bodyPr>
          <a:lstStyle/>
          <a:p>
            <a:pPr algn="ctr">
              <a:spcBef>
                <a:spcPts val="1000"/>
              </a:spcBef>
              <a:spcAft>
                <a:spcPts val="600"/>
              </a:spcAft>
            </a:pPr>
            <a:r>
              <a:rPr lang="en-US" u="sng" dirty="0">
                <a:solidFill>
                  <a:schemeClr val="bg1"/>
                </a:solidFill>
              </a:rPr>
              <a:t>Tables</a:t>
            </a:r>
          </a:p>
        </p:txBody>
      </p:sp>
      <p:sp>
        <p:nvSpPr>
          <p:cNvPr id="15" name="TextBox 14">
            <a:extLst>
              <a:ext uri="{FF2B5EF4-FFF2-40B4-BE49-F238E27FC236}">
                <a16:creationId xmlns:a16="http://schemas.microsoft.com/office/drawing/2014/main" id="{C871CC60-0D17-48C4-7DB1-534469A3822C}"/>
              </a:ext>
            </a:extLst>
          </p:cNvPr>
          <p:cNvSpPr txBox="1"/>
          <p:nvPr/>
        </p:nvSpPr>
        <p:spPr>
          <a:xfrm>
            <a:off x="2027183" y="4480200"/>
            <a:ext cx="1506561" cy="369332"/>
          </a:xfrm>
          <a:prstGeom prst="rect">
            <a:avLst/>
          </a:prstGeom>
          <a:noFill/>
        </p:spPr>
        <p:txBody>
          <a:bodyPr wrap="square" rtlCol="0">
            <a:spAutoFit/>
          </a:bodyPr>
          <a:lstStyle/>
          <a:p>
            <a:pPr algn="ctr">
              <a:spcBef>
                <a:spcPts val="1000"/>
              </a:spcBef>
              <a:spcAft>
                <a:spcPts val="600"/>
              </a:spcAft>
            </a:pPr>
            <a:r>
              <a:rPr lang="en-US" u="sng" dirty="0">
                <a:solidFill>
                  <a:schemeClr val="bg1"/>
                </a:solidFill>
              </a:rPr>
              <a:t>Algorithms</a:t>
            </a:r>
          </a:p>
        </p:txBody>
      </p:sp>
      <p:sp>
        <p:nvSpPr>
          <p:cNvPr id="16" name="TextBox 15">
            <a:extLst>
              <a:ext uri="{FF2B5EF4-FFF2-40B4-BE49-F238E27FC236}">
                <a16:creationId xmlns:a16="http://schemas.microsoft.com/office/drawing/2014/main" id="{A79EBADD-BAA3-8A8E-391F-A59B1E514739}"/>
              </a:ext>
            </a:extLst>
          </p:cNvPr>
          <p:cNvSpPr txBox="1"/>
          <p:nvPr/>
        </p:nvSpPr>
        <p:spPr>
          <a:xfrm>
            <a:off x="7782418" y="1593468"/>
            <a:ext cx="1572274" cy="369332"/>
          </a:xfrm>
          <a:prstGeom prst="rect">
            <a:avLst/>
          </a:prstGeom>
          <a:noFill/>
        </p:spPr>
        <p:txBody>
          <a:bodyPr wrap="square" rtlCol="0">
            <a:spAutoFit/>
          </a:bodyPr>
          <a:lstStyle/>
          <a:p>
            <a:pPr algn="ctr">
              <a:spcBef>
                <a:spcPts val="1000"/>
              </a:spcBef>
              <a:spcAft>
                <a:spcPts val="600"/>
              </a:spcAft>
            </a:pPr>
            <a:r>
              <a:rPr lang="en-US" u="sng" dirty="0">
                <a:solidFill>
                  <a:schemeClr val="bg1"/>
                </a:solidFill>
              </a:rPr>
              <a:t>Equations</a:t>
            </a:r>
          </a:p>
        </p:txBody>
      </p:sp>
      <p:sp>
        <p:nvSpPr>
          <p:cNvPr id="17" name="TextBox 16">
            <a:extLst>
              <a:ext uri="{FF2B5EF4-FFF2-40B4-BE49-F238E27FC236}">
                <a16:creationId xmlns:a16="http://schemas.microsoft.com/office/drawing/2014/main" id="{5E252B01-BA5D-2A50-F7D9-3421C9DD1C97}"/>
              </a:ext>
            </a:extLst>
          </p:cNvPr>
          <p:cNvSpPr txBox="1"/>
          <p:nvPr/>
        </p:nvSpPr>
        <p:spPr>
          <a:xfrm>
            <a:off x="8077154" y="2579296"/>
            <a:ext cx="982802" cy="369332"/>
          </a:xfrm>
          <a:prstGeom prst="rect">
            <a:avLst/>
          </a:prstGeom>
          <a:noFill/>
        </p:spPr>
        <p:txBody>
          <a:bodyPr wrap="square" rtlCol="0">
            <a:spAutoFit/>
          </a:bodyPr>
          <a:lstStyle/>
          <a:p>
            <a:pPr algn="ctr">
              <a:spcBef>
                <a:spcPts val="1000"/>
              </a:spcBef>
              <a:spcAft>
                <a:spcPts val="600"/>
              </a:spcAft>
            </a:pPr>
            <a:r>
              <a:rPr lang="en-US" u="sng" dirty="0">
                <a:solidFill>
                  <a:schemeClr val="bg1"/>
                </a:solidFill>
              </a:rPr>
              <a:t>Figures</a:t>
            </a:r>
          </a:p>
        </p:txBody>
      </p:sp>
    </p:spTree>
    <p:extLst>
      <p:ext uri="{BB962C8B-B14F-4D97-AF65-F5344CB8AC3E}">
        <p14:creationId xmlns:p14="http://schemas.microsoft.com/office/powerpoint/2010/main" val="219492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A0712-4678-7813-655A-1DC6C5F80B45}"/>
              </a:ext>
            </a:extLst>
          </p:cNvPr>
          <p:cNvSpPr>
            <a:spLocks noGrp="1"/>
          </p:cNvSpPr>
          <p:nvPr>
            <p:ph type="ctrTitle"/>
          </p:nvPr>
        </p:nvSpPr>
        <p:spPr/>
        <p:txBody>
          <a:bodyPr/>
          <a:lstStyle/>
          <a:p>
            <a:r>
              <a:rPr lang="en-US" dirty="0"/>
              <a:t>Results</a:t>
            </a:r>
          </a:p>
        </p:txBody>
      </p:sp>
      <p:sp>
        <p:nvSpPr>
          <p:cNvPr id="4" name="Slide Number Placeholder 3">
            <a:extLst>
              <a:ext uri="{FF2B5EF4-FFF2-40B4-BE49-F238E27FC236}">
                <a16:creationId xmlns:a16="http://schemas.microsoft.com/office/drawing/2014/main" id="{AE9CE78C-295F-7F8C-84B8-970AD1AF296C}"/>
              </a:ext>
            </a:extLst>
          </p:cNvPr>
          <p:cNvSpPr>
            <a:spLocks noGrp="1"/>
          </p:cNvSpPr>
          <p:nvPr>
            <p:ph type="sldNum" sz="quarter" idx="4"/>
          </p:nvPr>
        </p:nvSpPr>
        <p:spPr/>
        <p:txBody>
          <a:bodyPr/>
          <a:lstStyle/>
          <a:p>
            <a:fld id="{6FB6B91F-BB11-E946-B7F6-1372EDB8DEC1}" type="slidenum">
              <a:rPr lang="en-US" smtClean="0"/>
              <a:pPr/>
              <a:t>9</a:t>
            </a:fld>
            <a:endParaRPr lang="en-US" dirty="0"/>
          </a:p>
        </p:txBody>
      </p:sp>
    </p:spTree>
    <p:extLst>
      <p:ext uri="{BB962C8B-B14F-4D97-AF65-F5344CB8AC3E}">
        <p14:creationId xmlns:p14="http://schemas.microsoft.com/office/powerpoint/2010/main" val="1389109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smtClean="0">
            <a:solidFill>
              <a:schemeClr val="bg1"/>
            </a:solidFill>
          </a:defRPr>
        </a:defPPr>
      </a:lstStyle>
    </a:txDef>
  </a:objectDefaults>
  <a:extraClrSchemeLst/>
  <a:extLst>
    <a:ext uri="{05A4C25C-085E-4340-85A3-A5531E510DB2}">
      <thm15:themeFamily xmlns:thm15="http://schemas.microsoft.com/office/thememl/2012/main" name="UUI_UUR_SandiaModern_Template.pptx" id="{7C62BE10-A396-4BCB-B1F4-1A24359A1A57}" vid="{D3C698F8-757B-438B-8501-6E6BF9520366}"/>
    </a:ext>
  </a:extLst>
</a:theme>
</file>

<file path=ppt/theme/theme2.xml><?xml version="1.0" encoding="utf-8"?>
<a:theme xmlns:a="http://schemas.openxmlformats.org/drawingml/2006/main" name="1_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err="1" smtClean="0"/>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UUI_UUR_SandiaModern_Template</Template>
  <TotalTime>290</TotalTime>
  <Words>2294</Words>
  <Application>Microsoft Office PowerPoint</Application>
  <PresentationFormat>Widescreen</PresentationFormat>
  <Paragraphs>255</Paragraphs>
  <Slides>28</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28</vt:i4>
      </vt:variant>
    </vt:vector>
  </HeadingPairs>
  <TitlesOfParts>
    <vt:vector size="40" baseType="lpstr">
      <vt:lpstr>Apple Symbols</vt:lpstr>
      <vt:lpstr>Aptos</vt:lpstr>
      <vt:lpstr>Arial</vt:lpstr>
      <vt:lpstr>Calibri</vt:lpstr>
      <vt:lpstr>Courier New</vt:lpstr>
      <vt:lpstr>Exo 2</vt:lpstr>
      <vt:lpstr>Exo 2 Semi Bold</vt:lpstr>
      <vt:lpstr>Open Sans</vt:lpstr>
      <vt:lpstr>Open Sans SemiBold</vt:lpstr>
      <vt:lpstr>Wingdings</vt:lpstr>
      <vt:lpstr>SandiaBrand</vt:lpstr>
      <vt:lpstr>1_SandiaBrand</vt:lpstr>
      <vt:lpstr>BANYAN-INGEST</vt:lpstr>
      <vt:lpstr>Background</vt:lpstr>
      <vt:lpstr>Introduction</vt:lpstr>
      <vt:lpstr>Banyan-ingest (Tool) Overview</vt:lpstr>
      <vt:lpstr>Evaluation </vt:lpstr>
      <vt:lpstr>Document Datasets</vt:lpstr>
      <vt:lpstr>Tools Evaluated</vt:lpstr>
      <vt:lpstr>Criteria</vt:lpstr>
      <vt:lpstr>Results</vt:lpstr>
      <vt:lpstr>Preliminary Results: Digital Born Documents</vt:lpstr>
      <vt:lpstr>Evaluation Criteria: Example of Lowest score</vt:lpstr>
      <vt:lpstr>Evaluation Criteria: Example of highest score</vt:lpstr>
      <vt:lpstr>Scoring Results</vt:lpstr>
      <vt:lpstr>Common Issues</vt:lpstr>
      <vt:lpstr>Adjacent Tables and Figures</vt:lpstr>
      <vt:lpstr>Adjacent Tables and Figures</vt:lpstr>
      <vt:lpstr>Algorithms and Pseudocode</vt:lpstr>
      <vt:lpstr>Algorithms and Pseudocode</vt:lpstr>
      <vt:lpstr>Multi-Line Equations</vt:lpstr>
      <vt:lpstr>Multi-Line Equations</vt:lpstr>
      <vt:lpstr>Use of Unicode</vt:lpstr>
      <vt:lpstr>Other Issues</vt:lpstr>
      <vt:lpstr>Scanned Documents: Formatting</vt:lpstr>
      <vt:lpstr>Scanned Documents Formatting</vt:lpstr>
      <vt:lpstr>Assembly Like Code</vt:lpstr>
      <vt:lpstr>Takeaways</vt:lpstr>
      <vt:lpstr>Conclusion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 Yang</dc:creator>
  <cp:lastModifiedBy>Ho, Yang</cp:lastModifiedBy>
  <cp:revision>2</cp:revision>
  <dcterms:created xsi:type="dcterms:W3CDTF">2025-07-16T22:12:22Z</dcterms:created>
  <dcterms:modified xsi:type="dcterms:W3CDTF">2025-07-25T17:55:27Z</dcterms:modified>
</cp:coreProperties>
</file>