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22"/>
  </p:notesMasterIdLst>
  <p:sldIdLst>
    <p:sldId id="264" r:id="rId5"/>
    <p:sldId id="341" r:id="rId6"/>
    <p:sldId id="342" r:id="rId7"/>
    <p:sldId id="343" r:id="rId8"/>
    <p:sldId id="345" r:id="rId9"/>
    <p:sldId id="344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80DA95-9479-1F8D-1F8F-F290BB1278B2}" name="Timlin, Jeri" initials="TJ" userId="S::jatimli@sandia.gov::99d58db2-0add-48aa-b098-2dd83d1479ca" providerId="AD"/>
  <p188:author id="{B12333D8-C6EA-1DD3-FDDE-891D65BF9600}" name="Krishnakumar, Raga" initials="KR" userId="S::rkrishn@sandia.gov::4c3c5631-54b3-4466-8b0e-67d60c7d836a" providerId="AD"/>
  <p188:author id="{2A2799FC-9A57-C780-7860-096BB5A22460}" name="Jacobson, Philip" initials="JP" userId="S::pljacob@sandia.gov::14c45b0d-8a9c-4572-8333-bacf8e16b4b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AAF89-8951-448D-A8DF-87CD28F5A00D}" type="datetimeFigureOut">
              <a:rPr lang="en-US" smtClean="0"/>
              <a:t>7/24/25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E9EED-5F1A-4632-9509-6F5797D5E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8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30F75-B5EC-044F-A636-30352D0A13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28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E9EED-5F1A-4632-9509-6F5797D5E4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1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E9EED-5F1A-4632-9509-6F5797D5E4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48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E9EED-5F1A-4632-9509-6F5797D5E4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72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E9EED-5F1A-4632-9509-6F5797D5E4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05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M Whi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1228439"/>
            <a:ext cx="12192000" cy="1690255"/>
          </a:xfrm>
          <a:prstGeom prst="rect">
            <a:avLst/>
          </a:prstGeom>
          <a:solidFill>
            <a:schemeClr val="tx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5572" y="2915624"/>
            <a:ext cx="4626429" cy="478275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565572" y="0"/>
            <a:ext cx="2623459" cy="6858000"/>
          </a:xfrm>
          <a:prstGeom prst="rect">
            <a:avLst/>
          </a:prstGeom>
          <a:solidFill>
            <a:srgbClr val="00ACD9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7681" y="1228439"/>
            <a:ext cx="10962127" cy="1690255"/>
          </a:xfrm>
        </p:spPr>
        <p:txBody>
          <a:bodyPr anchor="ctr">
            <a:normAutofit/>
          </a:bodyPr>
          <a:lstStyle>
            <a:lvl1pPr algn="l">
              <a:lnSpc>
                <a:spcPts val="3700"/>
              </a:lnSpc>
              <a:defRPr sz="3600" spc="3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0412" y="5306898"/>
            <a:ext cx="6261331" cy="35312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none" spc="2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4951" y="6459789"/>
            <a:ext cx="724296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4A6BEF6-8B5D-3A41-931E-E68E91FD74C0}" type="datetime1">
              <a:rPr lang="en-US" smtClean="0"/>
              <a:t>7/24/25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65572" y="6459789"/>
            <a:ext cx="2623459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835" y="292142"/>
            <a:ext cx="1834523" cy="706611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1" y="1228439"/>
            <a:ext cx="203131" cy="1690255"/>
          </a:xfrm>
          <a:prstGeom prst="rect">
            <a:avLst/>
          </a:pr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 userDrawn="1"/>
        </p:nvSpPr>
        <p:spPr>
          <a:xfrm>
            <a:off x="789245" y="2915627"/>
            <a:ext cx="2037083" cy="90516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Rectangle 20"/>
          <p:cNvSpPr/>
          <p:nvPr userDrawn="1"/>
        </p:nvSpPr>
        <p:spPr>
          <a:xfrm>
            <a:off x="2865811" y="2915627"/>
            <a:ext cx="1345972" cy="90516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Rectangle 21"/>
          <p:cNvSpPr/>
          <p:nvPr userDrawn="1"/>
        </p:nvSpPr>
        <p:spPr>
          <a:xfrm>
            <a:off x="4251265" y="2915627"/>
            <a:ext cx="3314307" cy="905163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0" name="Picture 29"/>
          <p:cNvPicPr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45" y="5673785"/>
            <a:ext cx="9399784" cy="365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36794" y="5627023"/>
            <a:ext cx="564475" cy="1635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9371" y="5595527"/>
            <a:ext cx="776320" cy="194889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10280342" y="5912353"/>
            <a:ext cx="1832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Sandia National Laboratories is a </a:t>
            </a:r>
            <a:r>
              <a:rPr lang="en-US" sz="6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multimission</a:t>
            </a:r>
            <a:r>
              <a:rPr lang="en-US" sz="6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  <a:endParaRPr lang="en-US" sz="60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00410" y="4286250"/>
            <a:ext cx="6261331" cy="971750"/>
          </a:xfrm>
        </p:spPr>
        <p:txBody>
          <a:bodyPr anchor="ctr" anchorCtr="0">
            <a:noAutofit/>
          </a:bodyPr>
          <a:lstStyle>
            <a:lvl1pPr>
              <a:defRPr sz="2000" b="0" i="1" spc="200" baseline="0">
                <a:solidFill>
                  <a:schemeClr val="accent6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730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M Section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email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12192000" cy="87470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"/>
            <a:ext cx="4038961" cy="874708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3112603"/>
            <a:ext cx="12192000" cy="16952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30694" y="3112607"/>
            <a:ext cx="6190211" cy="1690255"/>
          </a:xfrm>
        </p:spPr>
        <p:txBody>
          <a:bodyPr anchor="ctr">
            <a:normAutofit/>
          </a:bodyPr>
          <a:lstStyle>
            <a:lvl1pPr algn="l">
              <a:lnSpc>
                <a:spcPts val="3700"/>
              </a:lnSpc>
              <a:defRPr sz="3600" spc="31" baseline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30696" y="5064546"/>
            <a:ext cx="6261331" cy="35312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none" spc="2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51" y="6599583"/>
            <a:ext cx="724296" cy="2542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D0FB7A-0984-5F42-9BF9-4F16409CEBE3}" type="datetime1">
              <a:rPr lang="en-US" smtClean="0"/>
              <a:t>7/24/25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960" y="6599583"/>
            <a:ext cx="2512064" cy="2542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511125" y="6459788"/>
            <a:ext cx="419397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" y="3112607"/>
            <a:ext cx="203131" cy="1690255"/>
          </a:xfrm>
          <a:prstGeom prst="rect">
            <a:avLst/>
          </a:pr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960" y="4893378"/>
            <a:ext cx="8153043" cy="6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0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9367-8E19-584D-AFFE-3EFBBA0295C7}" type="datetime1">
              <a:rPr lang="en-US" smtClean="0"/>
              <a:t>7/24/25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8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ouble Cont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5B1B-1234-434F-BA64-2F5E81CEE720}" type="datetime1">
              <a:rPr lang="en-US" smtClean="0"/>
              <a:t>7/24/25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20725" y="1125414"/>
            <a:ext cx="4934487" cy="4888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887330" y="1125414"/>
            <a:ext cx="4891718" cy="4888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008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9A3E-72A3-094D-BE9C-748891D343EA}" type="datetime1">
              <a:rPr lang="en-US" smtClean="0"/>
              <a:t>7/24/25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2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B98F-B1FD-6E40-922F-164F08E18587}" type="datetime1">
              <a:rPr lang="en-US" smtClean="0"/>
              <a:t>7/24/25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7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41432-9808-5188-2E1F-C146ACB5C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301F-E7BA-C141-AD02-EAEDBE6A1966}" type="datetimeFigureOut">
              <a:rPr lang="en-US" smtClean="0"/>
              <a:t>7/24/25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79C27C-CBF3-1C25-4195-8456BFB1B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E77ED-4D0D-77F8-1736-043E7A16D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C8F6-F37F-AD4C-AED3-2D8BA3976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4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238399" y="310896"/>
            <a:ext cx="685800" cy="64008"/>
          </a:xfrm>
          <a:prstGeom prst="rect">
            <a:avLst/>
          </a:prstGeom>
          <a:solidFill>
            <a:srgbClr val="00A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648" y="359772"/>
            <a:ext cx="10058400" cy="5702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648" y="1429233"/>
            <a:ext cx="10058400" cy="343363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51" y="6599583"/>
            <a:ext cx="2472271" cy="251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fld id="{51B0C17D-9FEF-794A-8300-E98122063809}" type="datetime1">
              <a:rPr lang="en-US" smtClean="0"/>
              <a:t>7/24/25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599583"/>
            <a:ext cx="4822804" cy="251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951" y="437652"/>
            <a:ext cx="419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506200" y="321774"/>
            <a:ext cx="685800" cy="368300"/>
          </a:xfrm>
          <a:prstGeom prst="rect">
            <a:avLst/>
          </a:prstGeom>
          <a:solidFill>
            <a:srgbClr val="00ACD9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865" b="-2"/>
          <a:stretch/>
        </p:blipFill>
        <p:spPr>
          <a:xfrm rot="16200000">
            <a:off x="8725899" y="3391897"/>
            <a:ext cx="6857999" cy="742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57"/>
          <a:stretch/>
        </p:blipFill>
        <p:spPr>
          <a:xfrm>
            <a:off x="11589482" y="380825"/>
            <a:ext cx="259618" cy="251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747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2800" b="0" i="0" kern="1200" spc="100" baseline="0">
          <a:solidFill>
            <a:schemeClr val="bg2">
              <a:lumMod val="25000"/>
            </a:schemeClr>
          </a:solidFill>
          <a:latin typeface="Gill Sans MT" charset="0"/>
          <a:ea typeface="Gill Sans MT" charset="0"/>
          <a:cs typeface="Gill Sans MT" charset="0"/>
        </a:defRPr>
      </a:lvl1pPr>
    </p:titleStyle>
    <p:bodyStyle>
      <a:lvl1pPr marL="91436" indent="-91436" algn="l" defTabSz="914354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00B0F0"/>
        </a:buClr>
        <a:buSzPct val="100000"/>
        <a:buFont typeface="Calibri" panose="020F0502020204030204" pitchFamily="34" charset="0"/>
        <a:buChar char=" "/>
        <a:defRPr sz="20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1pPr>
      <a:lvl2pPr marL="384029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F0"/>
        </a:buClr>
        <a:buFont typeface="Calibri" pitchFamily="34" charset="0"/>
        <a:buChar char="◦"/>
        <a:defRPr sz="18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2pPr>
      <a:lvl3pPr marL="566900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F0"/>
        </a:buClr>
        <a:buFont typeface="Calibri" pitchFamily="34" charset="0"/>
        <a:buChar char="◦"/>
        <a:defRPr sz="14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3pPr>
      <a:lvl4pPr marL="749771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F0"/>
        </a:buClr>
        <a:buFont typeface="Calibri" pitchFamily="34" charset="0"/>
        <a:buChar char="◦"/>
        <a:defRPr sz="14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4pPr>
      <a:lvl5pPr marL="932642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F0"/>
        </a:buClr>
        <a:buFont typeface="Calibri" pitchFamily="34" charset="0"/>
        <a:buChar char="◦"/>
        <a:defRPr sz="14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.png"/><Relationship Id="rId21" Type="http://schemas.openxmlformats.org/officeDocument/2006/relationships/image" Target="../media/image26.png"/><Relationship Id="rId34" Type="http://schemas.openxmlformats.org/officeDocument/2006/relationships/image" Target="../media/image22.png"/><Relationship Id="rId25" Type="http://schemas.openxmlformats.org/officeDocument/2006/relationships/image" Target="../media/image60.png"/><Relationship Id="rId33" Type="http://schemas.openxmlformats.org/officeDocument/2006/relationships/image" Target="../media/image21.png"/><Relationship Id="rId20" Type="http://schemas.openxmlformats.org/officeDocument/2006/relationships/image" Target="../media/image16.png"/><Relationship Id="rId29" Type="http://schemas.openxmlformats.org/officeDocument/2006/relationships/image" Target="../media/image100.png"/><Relationship Id="rId1" Type="http://schemas.openxmlformats.org/officeDocument/2006/relationships/slideLayout" Target="../slideLayouts/slideLayout3.xml"/><Relationship Id="rId24" Type="http://schemas.openxmlformats.org/officeDocument/2006/relationships/image" Target="../media/image52.png"/><Relationship Id="rId32" Type="http://schemas.openxmlformats.org/officeDocument/2006/relationships/image" Target="../media/image20.png"/><Relationship Id="rId23" Type="http://schemas.openxmlformats.org/officeDocument/2006/relationships/image" Target="../media/image410.png"/><Relationship Id="rId28" Type="http://schemas.openxmlformats.org/officeDocument/2006/relationships/image" Target="../media/image90.png"/><Relationship Id="rId31" Type="http://schemas.openxmlformats.org/officeDocument/2006/relationships/image" Target="../media/image19.png"/><Relationship Id="rId22" Type="http://schemas.openxmlformats.org/officeDocument/2006/relationships/image" Target="../media/image310.png"/><Relationship Id="rId27" Type="http://schemas.openxmlformats.org/officeDocument/2006/relationships/image" Target="../media/image80.png"/><Relationship Id="rId30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7680" y="1058318"/>
            <a:ext cx="10962127" cy="1690255"/>
          </a:xfrm>
        </p:spPr>
        <p:txBody>
          <a:bodyPr>
            <a:normAutofit/>
          </a:bodyPr>
          <a:lstStyle/>
          <a:p>
            <a:r>
              <a:rPr lang="en-US" sz="2400" b="1" dirty="0"/>
              <a:t>Noisy Weights: New Perspectives on Finding Noise-Robust Flat Minima</a:t>
            </a:r>
            <a:br>
              <a:rPr lang="en-US" sz="2400" b="1" dirty="0"/>
            </a:br>
            <a:br>
              <a:rPr lang="en-US" sz="2400" b="1" dirty="0">
                <a:latin typeface="Calibri"/>
                <a:cs typeface="Calibri"/>
              </a:rPr>
            </a:br>
            <a:endParaRPr lang="en-US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7681" y="5785363"/>
            <a:ext cx="6261331" cy="3531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>
                <a:latin typeface="+mn-lt"/>
              </a:rPr>
              <a:t>2025 Sandia Machine Learning and Deep Learning Workshop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7680" y="4306937"/>
            <a:ext cx="6261331" cy="971750"/>
          </a:xfrm>
        </p:spPr>
        <p:txBody>
          <a:bodyPr/>
          <a:lstStyle/>
          <a:p>
            <a:pPr marL="0" indent="0">
              <a:buNone/>
            </a:pPr>
            <a:r>
              <a:rPr lang="en-US" i="0" dirty="0">
                <a:latin typeface="+mn-lt"/>
              </a:rPr>
              <a:t>Philip Jacobson, Ben Feinberg, Patrick Xiao, Chris Bennett, Sapan Agarwal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0" y="6459538"/>
            <a:ext cx="4191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3F1098-EE9E-C625-B786-9558369E8187}"/>
              </a:ext>
            </a:extLst>
          </p:cNvPr>
          <p:cNvSpPr txBox="1"/>
          <p:nvPr/>
        </p:nvSpPr>
        <p:spPr>
          <a:xfrm>
            <a:off x="10515600" y="0"/>
            <a:ext cx="1410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SAND2025-09198C</a:t>
            </a:r>
          </a:p>
        </p:txBody>
      </p:sp>
    </p:spTree>
    <p:extLst>
      <p:ext uri="{BB962C8B-B14F-4D97-AF65-F5344CB8AC3E}">
        <p14:creationId xmlns:p14="http://schemas.microsoft.com/office/powerpoint/2010/main" val="174136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F9955-076D-0A8C-7999-A5BCE2405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with Large Perturbations: Sharpness-Induced Vanishing Gradient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805DA-4E68-69F5-2A01-0E2FA9EC0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7B7E6B-DA31-6AEA-2A4A-F8E5DE938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913" y="1333942"/>
            <a:ext cx="5153837" cy="38653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2AEF42-29B0-F28B-D89C-23475D1D9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63" y="1333942"/>
            <a:ext cx="5153837" cy="38653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1237ED-0CA7-8FD2-F3A0-3C574C49B5F1}"/>
              </a:ext>
            </a:extLst>
          </p:cNvPr>
          <p:cNvSpPr txBox="1"/>
          <p:nvPr/>
        </p:nvSpPr>
        <p:spPr>
          <a:xfrm>
            <a:off x="1300716" y="5715444"/>
            <a:ext cx="959056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Large perturbations during training (especially large adversarial perturbation) </a:t>
            </a:r>
            <a:r>
              <a:rPr lang="en-US" b="1" dirty="0"/>
              <a:t>reduce</a:t>
            </a:r>
            <a:r>
              <a:rPr lang="en-US" dirty="0"/>
              <a:t> the magnitude of the gradient norm, greatly attenuating learning</a:t>
            </a:r>
          </a:p>
        </p:txBody>
      </p:sp>
    </p:spTree>
    <p:extLst>
      <p:ext uri="{BB962C8B-B14F-4D97-AF65-F5344CB8AC3E}">
        <p14:creationId xmlns:p14="http://schemas.microsoft.com/office/powerpoint/2010/main" val="188765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8A6D7-5389-1144-4B23-764733EB7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Sharpness in The Loss Landscape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D43A4-F640-7875-6DA7-6C239750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9F49F3-213A-A867-4FD6-BF1EC2A9C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58949"/>
            <a:ext cx="5661567" cy="37320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14952D-62BE-A8FC-C591-1A8ED7272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1" y="1158949"/>
            <a:ext cx="4976037" cy="37320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C0EDCB-8506-8F0D-0DA7-D3EB24B3B447}"/>
              </a:ext>
            </a:extLst>
          </p:cNvPr>
          <p:cNvSpPr txBox="1"/>
          <p:nvPr/>
        </p:nvSpPr>
        <p:spPr>
          <a:xfrm>
            <a:off x="1401132" y="5986130"/>
            <a:ext cx="937791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Plotting gradient-direction sharpness during training, we observe that the loss landscape is significantly </a:t>
            </a:r>
            <a:r>
              <a:rPr lang="en-US" b="1" dirty="0"/>
              <a:t>sharper</a:t>
            </a:r>
            <a:r>
              <a:rPr lang="en-US" dirty="0"/>
              <a:t> in the gradient direction than in a random direction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A6A9C6-AE6E-041A-05C8-75A89A2E8953}"/>
                  </a:ext>
                </a:extLst>
              </p:cNvPr>
              <p:cNvSpPr txBox="1"/>
              <p:nvPr/>
            </p:nvSpPr>
            <p:spPr>
              <a:xfrm>
                <a:off x="4099845" y="5233305"/>
                <a:ext cx="3300006" cy="410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Sharpness: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𝑝𝑒𝑟𝑡𝑢𝑟𝑏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A6A9C6-AE6E-041A-05C8-75A89A2E8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845" y="5233305"/>
                <a:ext cx="3300006" cy="410497"/>
              </a:xfrm>
              <a:prstGeom prst="rect">
                <a:avLst/>
              </a:prstGeom>
              <a:blipFill>
                <a:blip r:embed="rId4"/>
                <a:stretch>
                  <a:fillRect l="-1923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64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1FE69-B62E-4110-FA36-DAAFE7149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Training Average-Direction Sharpness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C1184-A9E5-6417-6162-81070532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2183C7-3703-59AF-2535-A189260D5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30" y="929997"/>
            <a:ext cx="5212944" cy="39097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929F0D-1653-35AA-BFC3-53D60DDED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474" y="929997"/>
            <a:ext cx="5212944" cy="3909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89C418-57D9-0AE4-D619-98445909F055}"/>
                  </a:ext>
                </a:extLst>
              </p:cNvPr>
              <p:cNvSpPr txBox="1"/>
              <p:nvPr/>
            </p:nvSpPr>
            <p:spPr>
              <a:xfrm>
                <a:off x="3061483" y="5001485"/>
                <a:ext cx="6069034" cy="408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Average-Direction Sharpness: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89C418-57D9-0AE4-D619-98445909F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483" y="5001485"/>
                <a:ext cx="6069034" cy="408445"/>
              </a:xfrm>
              <a:prstGeom prst="rect">
                <a:avLst/>
              </a:prstGeom>
              <a:blipFill>
                <a:blip r:embed="rId4"/>
                <a:stretch>
                  <a:fillRect l="-625" t="-6061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8A81ACF-AB28-181A-89F0-A3273C1ECDFF}"/>
              </a:ext>
            </a:extLst>
          </p:cNvPr>
          <p:cNvSpPr txBox="1"/>
          <p:nvPr/>
        </p:nvSpPr>
        <p:spPr>
          <a:xfrm>
            <a:off x="1062073" y="5567606"/>
            <a:ext cx="937555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Plotting </a:t>
            </a:r>
            <a:r>
              <a:rPr lang="en-US" i="1" dirty="0"/>
              <a:t>average-direction </a:t>
            </a:r>
            <a:r>
              <a:rPr lang="en-US" dirty="0"/>
              <a:t>training sharpness reveals surprising result: optimal SAM training converges on a minimum which is both </a:t>
            </a:r>
            <a:r>
              <a:rPr lang="en-US" b="1" dirty="0"/>
              <a:t>shallower</a:t>
            </a:r>
            <a:r>
              <a:rPr lang="en-US" dirty="0"/>
              <a:t> and </a:t>
            </a:r>
            <a:r>
              <a:rPr lang="en-US" b="1" dirty="0"/>
              <a:t>sharper</a:t>
            </a:r>
            <a:r>
              <a:rPr lang="en-US" dirty="0"/>
              <a:t> than either SGD or RWP  </a:t>
            </a:r>
          </a:p>
        </p:txBody>
      </p:sp>
    </p:spTree>
    <p:extLst>
      <p:ext uri="{BB962C8B-B14F-4D97-AF65-F5344CB8AC3E}">
        <p14:creationId xmlns:p14="http://schemas.microsoft.com/office/powerpoint/2010/main" val="65396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1AEA6-7AB0-F16B-3E2F-7F197FEAC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Test Average-Direction Sharpness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275AF-DEB9-B451-3ACD-84FFC2067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827884-1964-2155-9E56-80C5C2634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60" y="929997"/>
            <a:ext cx="5275546" cy="3956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C7E651-DC5F-FABF-B427-D775213DE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29997"/>
            <a:ext cx="5275546" cy="39566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DBB19A-4207-56DB-FFD2-39D989E0EC7C}"/>
              </a:ext>
            </a:extLst>
          </p:cNvPr>
          <p:cNvSpPr txBox="1"/>
          <p:nvPr/>
        </p:nvSpPr>
        <p:spPr>
          <a:xfrm>
            <a:off x="1403498" y="5456882"/>
            <a:ext cx="937555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Plotting average-direction </a:t>
            </a:r>
            <a:r>
              <a:rPr lang="en-US" b="1" dirty="0"/>
              <a:t>test</a:t>
            </a:r>
            <a:r>
              <a:rPr lang="en-US" i="1" dirty="0"/>
              <a:t> </a:t>
            </a:r>
            <a:r>
              <a:rPr lang="en-US" dirty="0"/>
              <a:t>sharpness, we see that SAM follows a trajectory which is </a:t>
            </a:r>
            <a:r>
              <a:rPr lang="en-US" b="1" dirty="0"/>
              <a:t>sharp</a:t>
            </a:r>
            <a:r>
              <a:rPr lang="en-US" dirty="0"/>
              <a:t> in the </a:t>
            </a:r>
            <a:r>
              <a:rPr lang="en-US" b="1" dirty="0"/>
              <a:t>training </a:t>
            </a:r>
            <a:r>
              <a:rPr lang="en-US" dirty="0"/>
              <a:t>landscape, but </a:t>
            </a:r>
            <a:r>
              <a:rPr lang="en-US" b="1" dirty="0"/>
              <a:t>flat</a:t>
            </a:r>
            <a:r>
              <a:rPr lang="en-US" dirty="0"/>
              <a:t> in the </a:t>
            </a:r>
            <a:r>
              <a:rPr lang="en-US" b="1" dirty="0"/>
              <a:t>test</a:t>
            </a:r>
            <a:r>
              <a:rPr lang="en-US" dirty="0"/>
              <a:t> landscape- this tells us there is more to robustness than a flat training landscape!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63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A9CAB-3AFB-AF34-69A9-2ED4D240F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to Address Noise: Wide vs Deep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3F505-C323-CACA-0FAA-81D52C020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8860C4-5EF7-AE00-5F40-58CA201E6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84" y="929997"/>
            <a:ext cx="4931164" cy="36983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45F115-6590-717D-9423-CAFAFBE757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909" y="883653"/>
            <a:ext cx="4931165" cy="36983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DB4A97-579D-1D12-E198-C39A2AB457D6}"/>
              </a:ext>
            </a:extLst>
          </p:cNvPr>
          <p:cNvSpPr txBox="1"/>
          <p:nvPr/>
        </p:nvSpPr>
        <p:spPr>
          <a:xfrm>
            <a:off x="925926" y="6175062"/>
            <a:ext cx="103401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Comparing wider vs deeper </a:t>
            </a:r>
            <a:r>
              <a:rPr lang="en-US" dirty="0" err="1"/>
              <a:t>ResNets</a:t>
            </a:r>
            <a:r>
              <a:rPr lang="en-US" dirty="0"/>
              <a:t>, observe that wider </a:t>
            </a:r>
            <a:r>
              <a:rPr lang="en-US" dirty="0" err="1"/>
              <a:t>ResNets</a:t>
            </a:r>
            <a:r>
              <a:rPr lang="en-US" dirty="0"/>
              <a:t> exhibit </a:t>
            </a:r>
            <a:r>
              <a:rPr lang="en-US" b="1" dirty="0"/>
              <a:t>smoother</a:t>
            </a:r>
            <a:r>
              <a:rPr lang="en-US" dirty="0"/>
              <a:t> loss landscapes than deeper ones, and as such achieve greater noise robustness using SAM/RWP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8990F04D-08E1-BD9F-0F2A-6A6AEC182C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5921414"/>
                  </p:ext>
                </p:extLst>
              </p:nvPr>
            </p:nvGraphicFramePr>
            <p:xfrm>
              <a:off x="3120951" y="4908016"/>
              <a:ext cx="5950098" cy="1219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83366">
                      <a:extLst>
                        <a:ext uri="{9D8B030D-6E8A-4147-A177-3AD203B41FA5}">
                          <a16:colId xmlns:a16="http://schemas.microsoft.com/office/drawing/2014/main" val="1126913396"/>
                        </a:ext>
                      </a:extLst>
                    </a:gridCol>
                    <a:gridCol w="1983366">
                      <a:extLst>
                        <a:ext uri="{9D8B030D-6E8A-4147-A177-3AD203B41FA5}">
                          <a16:colId xmlns:a16="http://schemas.microsoft.com/office/drawing/2014/main" val="627137039"/>
                        </a:ext>
                      </a:extLst>
                    </a:gridCol>
                    <a:gridCol w="1983366">
                      <a:extLst>
                        <a:ext uri="{9D8B030D-6E8A-4147-A177-3AD203B41FA5}">
                          <a16:colId xmlns:a16="http://schemas.microsoft.com/office/drawing/2014/main" val="1278645339"/>
                        </a:ext>
                      </a:extLst>
                    </a:gridCol>
                  </a:tblGrid>
                  <a:tr h="277317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RWP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5997484"/>
                      </a:ext>
                    </a:extLst>
                  </a:tr>
                  <a:tr h="277317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ResNet-18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53.61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±2.61±0.68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61.36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±2.85±0.90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3536366"/>
                      </a:ext>
                    </a:extLst>
                  </a:tr>
                  <a:tr h="277317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ResNet-50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26.60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±3.56±2.57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52.82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±5.75±3.69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2611064"/>
                      </a:ext>
                    </a:extLst>
                  </a:tr>
                  <a:tr h="277317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WRN-18-10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𝟔𝟎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±3.04±2.31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𝟔𝟔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±2.26±0.75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55428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8990F04D-08E1-BD9F-0F2A-6A6AEC182C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5921414"/>
                  </p:ext>
                </p:extLst>
              </p:nvPr>
            </p:nvGraphicFramePr>
            <p:xfrm>
              <a:off x="3120951" y="4908016"/>
              <a:ext cx="5950098" cy="1219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83366">
                      <a:extLst>
                        <a:ext uri="{9D8B030D-6E8A-4147-A177-3AD203B41FA5}">
                          <a16:colId xmlns:a16="http://schemas.microsoft.com/office/drawing/2014/main" val="1126913396"/>
                        </a:ext>
                      </a:extLst>
                    </a:gridCol>
                    <a:gridCol w="1983366">
                      <a:extLst>
                        <a:ext uri="{9D8B030D-6E8A-4147-A177-3AD203B41FA5}">
                          <a16:colId xmlns:a16="http://schemas.microsoft.com/office/drawing/2014/main" val="627137039"/>
                        </a:ext>
                      </a:extLst>
                    </a:gridCol>
                    <a:gridCol w="1983366">
                      <a:extLst>
                        <a:ext uri="{9D8B030D-6E8A-4147-A177-3AD203B41FA5}">
                          <a16:colId xmlns:a16="http://schemas.microsoft.com/office/drawing/2014/main" val="127864533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RWP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599748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ResNet-18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1282" t="-100000" r="-101282" b="-2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100000" r="-637" b="-21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353636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ResNet-50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1282" t="-208333" r="-101282" b="-1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208333" r="-637" b="-1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261106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WRN-18-10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1282" t="-308333" r="-101282" b="-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308333" r="-637" b="-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55428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104E47-18BF-31B1-1719-3DFA0542FFDE}"/>
                  </a:ext>
                </a:extLst>
              </p:cNvPr>
              <p:cNvSpPr txBox="1"/>
              <p:nvPr/>
            </p:nvSpPr>
            <p:spPr>
              <a:xfrm>
                <a:off x="5375354" y="4535682"/>
                <a:ext cx="1441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𝑡𝑒𝑠𝑡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104E47-18BF-31B1-1719-3DFA0542F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354" y="4535682"/>
                <a:ext cx="144129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82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74E2A-0803-DEA0-4B12-A3283024C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Overcoming Sharpness in Loss Landscape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E1861-3AF1-E354-CFDB-211141375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8BB0D4-B6DE-FDD8-63B1-4D65F2660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11" y="1051736"/>
            <a:ext cx="5153837" cy="3865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43622E-0644-BF77-DF11-B03E256ED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51736"/>
            <a:ext cx="5153837" cy="38653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CDD888-A44B-CAC9-50B8-D7F0E69C54E7}"/>
              </a:ext>
            </a:extLst>
          </p:cNvPr>
          <p:cNvSpPr txBox="1"/>
          <p:nvPr/>
        </p:nvSpPr>
        <p:spPr>
          <a:xfrm>
            <a:off x="796259" y="5806264"/>
            <a:ext cx="990717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Two factors point to the fact that strong perturbations are particularly harmful in early training epochs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954E7DB-2EBC-A675-11C4-A2D33BD110DF}"/>
              </a:ext>
            </a:extLst>
          </p:cNvPr>
          <p:cNvCxnSpPr>
            <a:cxnSpLocks/>
          </p:cNvCxnSpPr>
          <p:nvPr/>
        </p:nvCxnSpPr>
        <p:spPr>
          <a:xfrm flipH="1" flipV="1">
            <a:off x="1669312" y="4082902"/>
            <a:ext cx="839972" cy="9559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F24A7A0-1A15-A4C8-18FB-896CD415C840}"/>
              </a:ext>
            </a:extLst>
          </p:cNvPr>
          <p:cNvSpPr txBox="1"/>
          <p:nvPr/>
        </p:nvSpPr>
        <p:spPr>
          <a:xfrm>
            <a:off x="720648" y="5067863"/>
            <a:ext cx="4418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 magnitude gradients in early epochs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D5BB955-9B80-A8EE-1467-FB1F5DD1E0A7}"/>
              </a:ext>
            </a:extLst>
          </p:cNvPr>
          <p:cNvCxnSpPr>
            <a:cxnSpLocks/>
          </p:cNvCxnSpPr>
          <p:nvPr/>
        </p:nvCxnSpPr>
        <p:spPr>
          <a:xfrm flipV="1">
            <a:off x="6823149" y="4317400"/>
            <a:ext cx="292986" cy="7504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29B10E0-5E2A-A8CE-051E-3F8BF6E23127}"/>
              </a:ext>
            </a:extLst>
          </p:cNvPr>
          <p:cNvSpPr txBox="1"/>
          <p:nvPr/>
        </p:nvSpPr>
        <p:spPr>
          <a:xfrm>
            <a:off x="5465135" y="5067863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Decreasing sharpness in late epochs</a:t>
            </a:r>
          </a:p>
        </p:txBody>
      </p:sp>
    </p:spTree>
    <p:extLst>
      <p:ext uri="{BB962C8B-B14F-4D97-AF65-F5344CB8AC3E}">
        <p14:creationId xmlns:p14="http://schemas.microsoft.com/office/powerpoint/2010/main" val="80063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8404-A9B4-C78D-6453-2EC6453F3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Ramped Perturbations: Stabilizing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D8713-C0C1-AD3D-D979-7AC891840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72D4C7-E510-B82C-6EF4-7D02E3BAF418}"/>
              </a:ext>
            </a:extLst>
          </p:cNvPr>
          <p:cNvSpPr txBox="1"/>
          <p:nvPr/>
        </p:nvSpPr>
        <p:spPr>
          <a:xfrm>
            <a:off x="1316664" y="5639246"/>
            <a:ext cx="955866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Propose minimizing degradation from sharp loss landscape through using </a:t>
            </a:r>
            <a:r>
              <a:rPr lang="en-US" b="1" dirty="0"/>
              <a:t>ramped </a:t>
            </a:r>
            <a:r>
              <a:rPr lang="en-US" dirty="0"/>
              <a:t>perturbation schedule, increasing perturbations from 0 to fixed value over training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F142A9-C9E4-D6A9-B62C-3D91C64FC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1281048"/>
            <a:ext cx="5186917" cy="38901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5F8E5C-3639-6BAD-0540-F525A63D4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77" y="1281048"/>
            <a:ext cx="5186917" cy="389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6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017BB-8677-4B34-72AD-B5DF4BA31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FA4BA-F581-1E8E-5766-8FDD13629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703020202090204" pitchFamily="34" charset="0"/>
              </a:rPr>
              <a:t> Perturbative training approaches (i.e. SAM/RWP) are successful at improving noise-robustness across a variety of settings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703020202090204" pitchFamily="34" charset="0"/>
              </a:rPr>
              <a:t> Although SAM is successful for small perturbation magnitudes, large adversarial perturbations induce a vanishing gradient effect (from sharpness in the loss landscape) which disrupts training. This effect is less pronounced for RWP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703020202090204" pitchFamily="34" charset="0"/>
              </a:rPr>
              <a:t> Wide networks exhibit smoother loss landscapes which are more amenable to perturbative training, in contrast to deep networks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703020202090204" pitchFamily="34" charset="0"/>
              </a:rPr>
              <a:t> Ramping the perturbation strengths greatly reduces the sharpness-induced vanishing gradient effect, improving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F9C23-ECDD-CC84-85BE-03AEB4B2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9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ECAE-B4B2-A8E4-618A-6A494572B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Analog In-Memory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AEFA4-1576-9469-EFB6-0CC323C73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8" y="1669313"/>
            <a:ext cx="10058400" cy="319355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703020202090204" pitchFamily="34" charset="0"/>
              </a:rPr>
              <a:t> Analog In-Memory Computing has emerged as an </a:t>
            </a:r>
            <a:r>
              <a:rPr lang="en-US" b="1" dirty="0">
                <a:latin typeface="Trebuchet MS" panose="020B0703020202090204" pitchFamily="34" charset="0"/>
              </a:rPr>
              <a:t>energy-efficient</a:t>
            </a:r>
            <a:r>
              <a:rPr lang="en-US" dirty="0">
                <a:latin typeface="Trebuchet MS" panose="020B0703020202090204" pitchFamily="34" charset="0"/>
              </a:rPr>
              <a:t> solution for neural network deployment at the edge.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703020202090204" pitchFamily="34" charset="0"/>
              </a:rPr>
              <a:t> However, analog matrix multiplication introduces </a:t>
            </a:r>
            <a:r>
              <a:rPr lang="en-US" b="1" dirty="0">
                <a:latin typeface="Trebuchet MS" panose="020B0703020202090204" pitchFamily="34" charset="0"/>
              </a:rPr>
              <a:t>device errors </a:t>
            </a:r>
            <a:r>
              <a:rPr lang="en-US" dirty="0">
                <a:latin typeface="Trebuchet MS" panose="020B0703020202090204" pitchFamily="34" charset="0"/>
              </a:rPr>
              <a:t>when model weights are programmed.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703020202090204" pitchFamily="34" charset="0"/>
              </a:rPr>
              <a:t> We want to induce </a:t>
            </a:r>
            <a:r>
              <a:rPr lang="en-US" b="1" dirty="0">
                <a:latin typeface="Trebuchet MS" panose="020B0703020202090204" pitchFamily="34" charset="0"/>
              </a:rPr>
              <a:t>noise-robustness</a:t>
            </a:r>
            <a:r>
              <a:rPr lang="en-US" dirty="0">
                <a:latin typeface="Trebuchet MS" panose="020B0703020202090204" pitchFamily="34" charset="0"/>
              </a:rPr>
              <a:t> through improved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B3942-0CA1-3D1B-5269-77FCF1BBA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AD91F4-0B8D-6944-C134-CF7A9C1EE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124" y="3713274"/>
            <a:ext cx="3798176" cy="31447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A2E948-9BB8-CBDD-61BD-CF8AB3FE9164}"/>
                  </a:ext>
                </a:extLst>
              </p:cNvPr>
              <p:cNvSpPr txBox="1"/>
              <p:nvPr/>
            </p:nvSpPr>
            <p:spPr>
              <a:xfrm>
                <a:off x="1082251" y="4407474"/>
                <a:ext cx="3717813" cy="1271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1,3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3,3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A2E948-9BB8-CBDD-61BD-CF8AB3FE9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251" y="4407474"/>
                <a:ext cx="3717813" cy="1271695"/>
              </a:xfrm>
              <a:prstGeom prst="rect">
                <a:avLst/>
              </a:prstGeom>
              <a:blipFill>
                <a:blip r:embed="rId3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>
            <a:extLst>
              <a:ext uri="{FF2B5EF4-FFF2-40B4-BE49-F238E27FC236}">
                <a16:creationId xmlns:a16="http://schemas.microsoft.com/office/drawing/2014/main" id="{F9E318DE-D24C-0387-E301-710FE0E374BC}"/>
              </a:ext>
            </a:extLst>
          </p:cNvPr>
          <p:cNvSpPr/>
          <p:nvPr/>
        </p:nvSpPr>
        <p:spPr>
          <a:xfrm>
            <a:off x="5191064" y="4801005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2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E53FD-4AAD-4881-46AC-BF1F1AEC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 Loss Landscape as a Measure of Noise Robustness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D45D9-B802-267F-CD3E-D9CA38BEE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C4BB8B-ED72-9590-5D1E-37617308F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80" y="1371600"/>
            <a:ext cx="5164618" cy="36776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6C5D20-72B3-C863-4B17-DCDF5A6F2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802" y="1371600"/>
            <a:ext cx="5164618" cy="36776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D5F320-B103-CE3F-F83C-B11B9FEC6DEF}"/>
              </a:ext>
            </a:extLst>
          </p:cNvPr>
          <p:cNvSpPr txBox="1"/>
          <p:nvPr/>
        </p:nvSpPr>
        <p:spPr>
          <a:xfrm>
            <a:off x="1757871" y="4917559"/>
            <a:ext cx="356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Sharp (Noise-Sensitive) Minimum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72550B-F88D-706E-397F-C394C948304E}"/>
              </a:ext>
            </a:extLst>
          </p:cNvPr>
          <p:cNvSpPr txBox="1"/>
          <p:nvPr/>
        </p:nvSpPr>
        <p:spPr>
          <a:xfrm>
            <a:off x="7819327" y="4954773"/>
            <a:ext cx="3156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Flat (Noise-Robust) Minimum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429B99-F206-606A-9F06-E16F34B3249F}"/>
              </a:ext>
            </a:extLst>
          </p:cNvPr>
          <p:cNvSpPr txBox="1"/>
          <p:nvPr/>
        </p:nvSpPr>
        <p:spPr>
          <a:xfrm>
            <a:off x="1315011" y="5741581"/>
            <a:ext cx="956197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Resiliene to weight-space perturbations means loss function is slowly increasing in neighborhood of the local minimum, i.e. the loss landscape appears “flat”	 </a:t>
            </a:r>
          </a:p>
        </p:txBody>
      </p:sp>
    </p:spTree>
    <p:extLst>
      <p:ext uri="{BB962C8B-B14F-4D97-AF65-F5344CB8AC3E}">
        <p14:creationId xmlns:p14="http://schemas.microsoft.com/office/powerpoint/2010/main" val="278457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FA7A4-D9AF-E9EB-79A2-9EFB0C3DB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for Flat Minima: Sharpness-Aware Minimization and Random Weight Perturbation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CB1713-0C56-140B-3C61-6E66DF67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BB98FC-71EC-F510-7639-7103142A5605}"/>
              </a:ext>
            </a:extLst>
          </p:cNvPr>
          <p:cNvGrpSpPr/>
          <p:nvPr/>
        </p:nvGrpSpPr>
        <p:grpSpPr>
          <a:xfrm>
            <a:off x="2300303" y="1589059"/>
            <a:ext cx="9492849" cy="5268941"/>
            <a:chOff x="-1619186" y="1801708"/>
            <a:chExt cx="9884283" cy="5457773"/>
          </a:xfrm>
        </p:grpSpPr>
        <p:sp>
          <p:nvSpPr>
            <p:cNvPr id="6" name="Arc 5">
              <a:extLst>
                <a:ext uri="{FF2B5EF4-FFF2-40B4-BE49-F238E27FC236}">
                  <a16:creationId xmlns:a16="http://schemas.microsoft.com/office/drawing/2014/main" id="{BE504F7C-6CF8-31F4-15B6-6B4BDDCCCF80}"/>
                </a:ext>
              </a:extLst>
            </p:cNvPr>
            <p:cNvSpPr/>
            <p:nvPr/>
          </p:nvSpPr>
          <p:spPr>
            <a:xfrm rot="589927">
              <a:off x="2360294" y="2608702"/>
              <a:ext cx="3470780" cy="4454657"/>
            </a:xfrm>
            <a:prstGeom prst="arc">
              <a:avLst>
                <a:gd name="adj1" fmla="val 16200000"/>
                <a:gd name="adj2" fmla="val 584098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FCBBA21-1F94-6ED1-F060-EEE222DB4D85}"/>
                </a:ext>
              </a:extLst>
            </p:cNvPr>
            <p:cNvGrpSpPr/>
            <p:nvPr/>
          </p:nvGrpSpPr>
          <p:grpSpPr>
            <a:xfrm>
              <a:off x="-1619186" y="1801708"/>
              <a:ext cx="9884283" cy="5457773"/>
              <a:chOff x="-1619186" y="1801708"/>
              <a:chExt cx="9884283" cy="5457773"/>
            </a:xfrm>
          </p:grpSpPr>
          <p:sp>
            <p:nvSpPr>
              <p:cNvPr id="8" name="Arc 7">
                <a:extLst>
                  <a:ext uri="{FF2B5EF4-FFF2-40B4-BE49-F238E27FC236}">
                    <a16:creationId xmlns:a16="http://schemas.microsoft.com/office/drawing/2014/main" id="{050A0A0A-A4EC-A2A7-8DF9-B5B642B7E017}"/>
                  </a:ext>
                </a:extLst>
              </p:cNvPr>
              <p:cNvSpPr/>
              <p:nvPr/>
            </p:nvSpPr>
            <p:spPr>
              <a:xfrm rot="589927">
                <a:off x="-527425" y="2234314"/>
                <a:ext cx="3470780" cy="4454657"/>
              </a:xfrm>
              <a:prstGeom prst="arc">
                <a:avLst>
                  <a:gd name="adj1" fmla="val 16200000"/>
                  <a:gd name="adj2" fmla="val 584098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9315FF14-D7DC-38C2-A623-9128F7337743}"/>
                  </a:ext>
                </a:extLst>
              </p:cNvPr>
              <p:cNvSpPr/>
              <p:nvPr/>
            </p:nvSpPr>
            <p:spPr>
              <a:xfrm rot="589927">
                <a:off x="61155" y="1997830"/>
                <a:ext cx="3470780" cy="4454657"/>
              </a:xfrm>
              <a:prstGeom prst="arc">
                <a:avLst>
                  <a:gd name="adj1" fmla="val 16200000"/>
                  <a:gd name="adj2" fmla="val 584098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Arc 9">
                <a:extLst>
                  <a:ext uri="{FF2B5EF4-FFF2-40B4-BE49-F238E27FC236}">
                    <a16:creationId xmlns:a16="http://schemas.microsoft.com/office/drawing/2014/main" id="{5854C6D7-1C6C-3DA3-3FBC-AB2ED98216A7}"/>
                  </a:ext>
                </a:extLst>
              </p:cNvPr>
              <p:cNvSpPr/>
              <p:nvPr/>
            </p:nvSpPr>
            <p:spPr>
              <a:xfrm rot="589927">
                <a:off x="2863475" y="2323447"/>
                <a:ext cx="3470780" cy="4454657"/>
              </a:xfrm>
              <a:prstGeom prst="arc">
                <a:avLst>
                  <a:gd name="adj1" fmla="val 16200000"/>
                  <a:gd name="adj2" fmla="val 584098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774D2B94-E51E-6E7A-3500-8198C299B502}"/>
                  </a:ext>
                </a:extLst>
              </p:cNvPr>
              <p:cNvSpPr/>
              <p:nvPr/>
            </p:nvSpPr>
            <p:spPr>
              <a:xfrm rot="589927">
                <a:off x="3452055" y="2038192"/>
                <a:ext cx="3470780" cy="4454657"/>
              </a:xfrm>
              <a:prstGeom prst="arc">
                <a:avLst>
                  <a:gd name="adj1" fmla="val 16200000"/>
                  <a:gd name="adj2" fmla="val 584098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Arc 11">
                <a:extLst>
                  <a:ext uri="{FF2B5EF4-FFF2-40B4-BE49-F238E27FC236}">
                    <a16:creationId xmlns:a16="http://schemas.microsoft.com/office/drawing/2014/main" id="{FC9FECA8-486E-FC8B-D689-5CCDBBF4F3B2}"/>
                  </a:ext>
                </a:extLst>
              </p:cNvPr>
              <p:cNvSpPr/>
              <p:nvPr/>
            </p:nvSpPr>
            <p:spPr>
              <a:xfrm rot="589927">
                <a:off x="4040635" y="1801708"/>
                <a:ext cx="3470780" cy="4454657"/>
              </a:xfrm>
              <a:prstGeom prst="arc">
                <a:avLst>
                  <a:gd name="adj1" fmla="val 16200000"/>
                  <a:gd name="adj2" fmla="val 584098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F31C14F-DADA-77D5-697B-34F12B3ADB08}"/>
                  </a:ext>
                </a:extLst>
              </p:cNvPr>
              <p:cNvSpPr/>
              <p:nvPr/>
            </p:nvSpPr>
            <p:spPr>
              <a:xfrm>
                <a:off x="1909495" y="3369514"/>
                <a:ext cx="95247" cy="91965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89DC9CD-E219-4A0A-689B-6815019A25C3}"/>
                  </a:ext>
                </a:extLst>
              </p:cNvPr>
              <p:cNvSpPr/>
              <p:nvPr/>
            </p:nvSpPr>
            <p:spPr>
              <a:xfrm>
                <a:off x="833500" y="3934442"/>
                <a:ext cx="95246" cy="94595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F0DCA9B0-980D-DF0E-3895-83D6F254B96A}"/>
                      </a:ext>
                    </a:extLst>
                  </p:cNvPr>
                  <p:cNvSpPr txBox="1"/>
                  <p:nvPr/>
                </p:nvSpPr>
                <p:spPr>
                  <a:xfrm>
                    <a:off x="1739230" y="2948364"/>
                    <a:ext cx="58278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39E378F8-59E2-C0FB-0EAE-C9C5D59E66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39230" y="2948364"/>
                    <a:ext cx="582788" cy="46166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BB9CC7A3-F736-3495-61C9-BD5E1D85E1A0}"/>
                      </a:ext>
                    </a:extLst>
                  </p:cNvPr>
                  <p:cNvSpPr txBox="1"/>
                  <p:nvPr/>
                </p:nvSpPr>
                <p:spPr>
                  <a:xfrm>
                    <a:off x="536272" y="3461479"/>
                    <a:ext cx="611834" cy="4901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BCF98D00-F82E-3644-BCF2-69227CB4AC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6272" y="3461479"/>
                    <a:ext cx="611834" cy="490199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b="-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8B7AD582-82C8-8156-CB1B-0F9CC0D48672}"/>
                  </a:ext>
                </a:extLst>
              </p:cNvPr>
              <p:cNvCxnSpPr>
                <a:cxnSpLocks/>
                <a:stCxn id="13" idx="1"/>
                <a:endCxn id="14" idx="3"/>
              </p:cNvCxnSpPr>
              <p:nvPr/>
            </p:nvCxnSpPr>
            <p:spPr>
              <a:xfrm flipH="1">
                <a:off x="928746" y="3415497"/>
                <a:ext cx="980749" cy="566243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764E50AC-5DFC-A59A-857B-A221C324F922}"/>
                      </a:ext>
                    </a:extLst>
                  </p:cNvPr>
                  <p:cNvSpPr txBox="1"/>
                  <p:nvPr/>
                </p:nvSpPr>
                <p:spPr>
                  <a:xfrm>
                    <a:off x="229033" y="3099317"/>
                    <a:ext cx="1467506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oMath>
                      </m:oMathPara>
                    </a14:m>
                    <a:endParaRPr lang="en-US" sz="2400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B771A008-3CD8-38A0-3A1F-D5006A96B0A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9033" y="3099317"/>
                    <a:ext cx="1467506" cy="461665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1724" b="-5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43C3DE27-597F-6B46-7071-04457F80C525}"/>
                  </a:ext>
                </a:extLst>
              </p:cNvPr>
              <p:cNvCxnSpPr>
                <a:cxnSpLocks/>
                <a:stCxn id="14" idx="3"/>
              </p:cNvCxnSpPr>
              <p:nvPr/>
            </p:nvCxnSpPr>
            <p:spPr>
              <a:xfrm flipV="1">
                <a:off x="928746" y="3915062"/>
                <a:ext cx="1326929" cy="6667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1EBB4614-3FBE-CDC8-5060-CF423EE38A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39862" y="3416643"/>
                <a:ext cx="1216573" cy="2185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7944E6D-93F7-C6D7-E34C-5F62B4291635}"/>
                  </a:ext>
                </a:extLst>
              </p:cNvPr>
              <p:cNvSpPr/>
              <p:nvPr/>
            </p:nvSpPr>
            <p:spPr>
              <a:xfrm flipV="1">
                <a:off x="3291554" y="3339545"/>
                <a:ext cx="88981" cy="87933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4D5C3248-F3A6-68FF-1097-E3EAB9620251}"/>
                      </a:ext>
                    </a:extLst>
                  </p:cNvPr>
                  <p:cNvSpPr txBox="1"/>
                  <p:nvPr/>
                </p:nvSpPr>
                <p:spPr>
                  <a:xfrm>
                    <a:off x="3295892" y="2945576"/>
                    <a:ext cx="87613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D4076117-44F4-DB62-3278-8174DFB086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95892" y="2945576"/>
                    <a:ext cx="876137" cy="461665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F9BCFBB-F18E-D262-1E65-E82CDEEDD849}"/>
                  </a:ext>
                </a:extLst>
              </p:cNvPr>
              <p:cNvSpPr/>
              <p:nvPr/>
            </p:nvSpPr>
            <p:spPr>
              <a:xfrm>
                <a:off x="6218771" y="3488312"/>
                <a:ext cx="95247" cy="91965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4649DDC-6BA9-E938-0244-FF8A651D803E}"/>
                  </a:ext>
                </a:extLst>
              </p:cNvPr>
              <p:cNvSpPr/>
              <p:nvPr/>
            </p:nvSpPr>
            <p:spPr>
              <a:xfrm>
                <a:off x="5197135" y="2844028"/>
                <a:ext cx="95246" cy="94595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B393A597-8255-A964-70E9-A241C470B8C8}"/>
                      </a:ext>
                    </a:extLst>
                  </p:cNvPr>
                  <p:cNvSpPr txBox="1"/>
                  <p:nvPr/>
                </p:nvSpPr>
                <p:spPr>
                  <a:xfrm>
                    <a:off x="6048506" y="3067162"/>
                    <a:ext cx="58278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D67A76B3-E134-1DE1-D30C-2BCB9A4B7D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8506" y="3067162"/>
                    <a:ext cx="582788" cy="461665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C50E763C-F142-C775-335A-8A83B9C3E9D0}"/>
                      </a:ext>
                    </a:extLst>
                  </p:cNvPr>
                  <p:cNvSpPr txBox="1"/>
                  <p:nvPr/>
                </p:nvSpPr>
                <p:spPr>
                  <a:xfrm>
                    <a:off x="4763791" y="2464910"/>
                    <a:ext cx="611834" cy="4901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8A972A77-EB4A-023E-CAF6-DE750A68BC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63791" y="2464910"/>
                    <a:ext cx="611834" cy="490199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b="-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41A9B456-057F-86B2-C5DF-5AD3F32BB8B1}"/>
                  </a:ext>
                </a:extLst>
              </p:cNvPr>
              <p:cNvCxnSpPr>
                <a:cxnSpLocks/>
                <a:stCxn id="23" idx="1"/>
              </p:cNvCxnSpPr>
              <p:nvPr/>
            </p:nvCxnSpPr>
            <p:spPr>
              <a:xfrm flipH="1" flipV="1">
                <a:off x="5238022" y="2929437"/>
                <a:ext cx="980749" cy="604858"/>
              </a:xfrm>
              <a:prstGeom prst="straightConnector1">
                <a:avLst/>
              </a:prstGeom>
              <a:ln w="381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74AFAC5C-47EF-F9EB-E7F2-E916305691B4}"/>
                      </a:ext>
                    </a:extLst>
                  </p:cNvPr>
                  <p:cNvSpPr txBox="1"/>
                  <p:nvPr/>
                </p:nvSpPr>
                <p:spPr>
                  <a:xfrm>
                    <a:off x="4498948" y="3339545"/>
                    <a:ext cx="1467506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(0,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accent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BC4B905A-4FE3-8422-3C8A-B8D4288319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98948" y="3339545"/>
                    <a:ext cx="1467506" cy="461665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r="-16379" b="-135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8F091C96-0FCA-72EE-212E-2A54854372EA}"/>
                  </a:ext>
                </a:extLst>
              </p:cNvPr>
              <p:cNvCxnSpPr>
                <a:cxnSpLocks/>
                <a:stCxn id="24" idx="3"/>
              </p:cNvCxnSpPr>
              <p:nvPr/>
            </p:nvCxnSpPr>
            <p:spPr>
              <a:xfrm flipV="1">
                <a:off x="5292381" y="2824648"/>
                <a:ext cx="1326929" cy="6667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5162219-32D9-2473-F7C5-EA60F3BC395A}"/>
                  </a:ext>
                </a:extLst>
              </p:cNvPr>
              <p:cNvSpPr/>
              <p:nvPr/>
            </p:nvSpPr>
            <p:spPr>
              <a:xfrm flipV="1">
                <a:off x="7658163" y="3413774"/>
                <a:ext cx="88981" cy="87933"/>
              </a:xfrm>
              <a:prstGeom prst="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E6D457D6-24F1-E67F-A625-5EAA3FB59C20}"/>
                      </a:ext>
                    </a:extLst>
                  </p:cNvPr>
                  <p:cNvSpPr txBox="1"/>
                  <p:nvPr/>
                </p:nvSpPr>
                <p:spPr>
                  <a:xfrm>
                    <a:off x="7388960" y="2861681"/>
                    <a:ext cx="87613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A9592F78-F8F0-06CB-1184-D907C28008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8960" y="2861681"/>
                    <a:ext cx="876137" cy="461665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576B6AC5-25DB-A9C2-6913-F7F47F3843BD}"/>
                      </a:ext>
                    </a:extLst>
                  </p:cNvPr>
                  <p:cNvSpPr txBox="1"/>
                  <p:nvPr/>
                </p:nvSpPr>
                <p:spPr>
                  <a:xfrm>
                    <a:off x="1732498" y="3998179"/>
                    <a:ext cx="1467506" cy="51661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2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817A6F7A-758B-D360-714D-5CB85DD7FB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32498" y="3998179"/>
                    <a:ext cx="1467506" cy="516616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b="-476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20AC29A-0DB3-66E5-88AF-30B09D578B21}"/>
                      </a:ext>
                    </a:extLst>
                  </p:cNvPr>
                  <p:cNvSpPr txBox="1"/>
                  <p:nvPr/>
                </p:nvSpPr>
                <p:spPr>
                  <a:xfrm>
                    <a:off x="5534788" y="2244120"/>
                    <a:ext cx="1467506" cy="51661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sz="24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15038D08-0FEA-4A68-A60D-82A83D9BC9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34788" y="2244120"/>
                    <a:ext cx="1467506" cy="516616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b="-476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4" name="Arc 33">
                <a:extLst>
                  <a:ext uri="{FF2B5EF4-FFF2-40B4-BE49-F238E27FC236}">
                    <a16:creationId xmlns:a16="http://schemas.microsoft.com/office/drawing/2014/main" id="{EFBB60A6-863E-BD2D-A610-29A46FC1AE7B}"/>
                  </a:ext>
                </a:extLst>
              </p:cNvPr>
              <p:cNvSpPr/>
              <p:nvPr/>
            </p:nvSpPr>
            <p:spPr>
              <a:xfrm rot="589927">
                <a:off x="-1619186" y="2804824"/>
                <a:ext cx="3470780" cy="4454657"/>
              </a:xfrm>
              <a:prstGeom prst="arc">
                <a:avLst>
                  <a:gd name="adj1" fmla="val 16200000"/>
                  <a:gd name="adj2" fmla="val 584098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Arc 34">
                <a:extLst>
                  <a:ext uri="{FF2B5EF4-FFF2-40B4-BE49-F238E27FC236}">
                    <a16:creationId xmlns:a16="http://schemas.microsoft.com/office/drawing/2014/main" id="{87CC6FC9-BD60-406C-421C-6BA979828BF7}"/>
                  </a:ext>
                </a:extLst>
              </p:cNvPr>
              <p:cNvSpPr/>
              <p:nvPr/>
            </p:nvSpPr>
            <p:spPr>
              <a:xfrm rot="589927">
                <a:off x="-1116005" y="2519569"/>
                <a:ext cx="3470780" cy="4454657"/>
              </a:xfrm>
              <a:prstGeom prst="arc">
                <a:avLst>
                  <a:gd name="adj1" fmla="val 16200000"/>
                  <a:gd name="adj2" fmla="val 584098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AC9A2F9F-E3FB-3CF0-FB44-83A79C65C2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27817" y="3453763"/>
                <a:ext cx="1326929" cy="6667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94714D4-929B-9647-1381-1503CC961214}"/>
                  </a:ext>
                </a:extLst>
              </p:cNvPr>
              <p:cNvSpPr txBox="1"/>
              <p:nvPr/>
            </p:nvSpPr>
            <p:spPr>
              <a:xfrm>
                <a:off x="3892343" y="5260372"/>
                <a:ext cx="3668233" cy="782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𝑆𝐴𝑀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latin typeface="Garamond" panose="02020404030301010803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94714D4-929B-9647-1381-1503CC961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343" y="5260372"/>
                <a:ext cx="3668233" cy="78233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C4A4EFE-8427-EF01-4A6F-6A6A8D5E2A2D}"/>
                  </a:ext>
                </a:extLst>
              </p:cNvPr>
              <p:cNvSpPr txBox="1"/>
              <p:nvPr/>
            </p:nvSpPr>
            <p:spPr>
              <a:xfrm>
                <a:off x="8008407" y="5260372"/>
                <a:ext cx="3579634" cy="435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𝑅𝑊𝑃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C4A4EFE-8427-EF01-4A6F-6A6A8D5E2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407" y="5260372"/>
                <a:ext cx="3579634" cy="43524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87395B5C-E99B-8196-E54E-6B7EE5CC308A}"/>
              </a:ext>
            </a:extLst>
          </p:cNvPr>
          <p:cNvSpPr txBox="1"/>
          <p:nvPr/>
        </p:nvSpPr>
        <p:spPr>
          <a:xfrm>
            <a:off x="5484719" y="1212561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B164642-3BFE-DA66-3E79-B253AEA80E7E}"/>
              </a:ext>
            </a:extLst>
          </p:cNvPr>
          <p:cNvSpPr txBox="1"/>
          <p:nvPr/>
        </p:nvSpPr>
        <p:spPr>
          <a:xfrm>
            <a:off x="9512873" y="1207940"/>
            <a:ext cx="62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RWP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FF1D3E0-D777-6B65-494B-42B9BD9B7FDF}"/>
              </a:ext>
            </a:extLst>
          </p:cNvPr>
          <p:cNvSpPr txBox="1"/>
          <p:nvPr/>
        </p:nvSpPr>
        <p:spPr>
          <a:xfrm>
            <a:off x="1103981" y="5941647"/>
            <a:ext cx="998403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Sharpness-Aware Minimization (SAM) and Random Weight Perturbation (RWP) are two well-known optimization methods which modify SGD to implicitly optimize for flatter minima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A237D55-507F-12AD-A07C-5EE142F5F631}"/>
              </a:ext>
            </a:extLst>
          </p:cNvPr>
          <p:cNvSpPr txBox="1"/>
          <p:nvPr/>
        </p:nvSpPr>
        <p:spPr>
          <a:xfrm>
            <a:off x="1668579" y="1207941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SGD</a:t>
            </a: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865B311A-F1AA-1FAE-4169-8C8E6C50DEBC}"/>
              </a:ext>
            </a:extLst>
          </p:cNvPr>
          <p:cNvSpPr/>
          <p:nvPr/>
        </p:nvSpPr>
        <p:spPr>
          <a:xfrm rot="589927">
            <a:off x="-653675" y="2165343"/>
            <a:ext cx="3333331" cy="4300532"/>
          </a:xfrm>
          <a:prstGeom prst="arc">
            <a:avLst>
              <a:gd name="adj1" fmla="val 16200000"/>
              <a:gd name="adj2" fmla="val 584098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E7291364-1EB5-DC32-685F-CD2374CD6993}"/>
              </a:ext>
            </a:extLst>
          </p:cNvPr>
          <p:cNvSpPr/>
          <p:nvPr/>
        </p:nvSpPr>
        <p:spPr>
          <a:xfrm rot="589927">
            <a:off x="-88403" y="1937041"/>
            <a:ext cx="3333331" cy="4300532"/>
          </a:xfrm>
          <a:prstGeom prst="arc">
            <a:avLst>
              <a:gd name="adj1" fmla="val 16200000"/>
              <a:gd name="adj2" fmla="val 584098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8F5B8790-42A0-90C1-187D-A883FC4E997B}"/>
              </a:ext>
            </a:extLst>
          </p:cNvPr>
          <p:cNvSpPr/>
          <p:nvPr/>
        </p:nvSpPr>
        <p:spPr>
          <a:xfrm rot="589927">
            <a:off x="-1702200" y="2716114"/>
            <a:ext cx="3333331" cy="4300532"/>
          </a:xfrm>
          <a:prstGeom prst="arc">
            <a:avLst>
              <a:gd name="adj1" fmla="val 16200000"/>
              <a:gd name="adj2" fmla="val 584098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EF7DA2F5-60A5-D470-8660-91568B9F41CC}"/>
              </a:ext>
            </a:extLst>
          </p:cNvPr>
          <p:cNvSpPr/>
          <p:nvPr/>
        </p:nvSpPr>
        <p:spPr>
          <a:xfrm rot="589927">
            <a:off x="-1218946" y="2440729"/>
            <a:ext cx="3333331" cy="4300532"/>
          </a:xfrm>
          <a:prstGeom prst="arc">
            <a:avLst>
              <a:gd name="adj1" fmla="val 16200000"/>
              <a:gd name="adj2" fmla="val 584098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4CB38F0-B27F-A126-9F2C-6E82D53D80E9}"/>
              </a:ext>
            </a:extLst>
          </p:cNvPr>
          <p:cNvSpPr/>
          <p:nvPr/>
        </p:nvSpPr>
        <p:spPr>
          <a:xfrm>
            <a:off x="1621604" y="3615424"/>
            <a:ext cx="91475" cy="8878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720D9E2-74E4-473C-B68B-7D16209CDD5E}"/>
                  </a:ext>
                </a:extLst>
              </p:cNvPr>
              <p:cNvSpPr txBox="1"/>
              <p:nvPr/>
            </p:nvSpPr>
            <p:spPr>
              <a:xfrm>
                <a:off x="1384637" y="3156559"/>
                <a:ext cx="559709" cy="4456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720D9E2-74E4-473C-B68B-7D16209CD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637" y="3156559"/>
                <a:ext cx="559709" cy="445692"/>
              </a:xfrm>
              <a:prstGeom prst="rect">
                <a:avLst/>
              </a:prstGeom>
              <a:blipFill>
                <a:blip r:embed="rId32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91CF8D3-F37C-3337-874A-C3605FFC50F0}"/>
                  </a:ext>
                </a:extLst>
              </p:cNvPr>
              <p:cNvSpPr txBox="1"/>
              <p:nvPr/>
            </p:nvSpPr>
            <p:spPr>
              <a:xfrm>
                <a:off x="2552510" y="2672880"/>
                <a:ext cx="841441" cy="4456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91CF8D3-F37C-3337-874A-C3605FFC5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510" y="2672880"/>
                <a:ext cx="841441" cy="445692"/>
              </a:xfrm>
              <a:prstGeom prst="rect">
                <a:avLst/>
              </a:prstGeom>
              <a:blipFill>
                <a:blip r:embed="rId3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A6A86640-E067-A1A4-E27B-832AA49F1396}"/>
              </a:ext>
            </a:extLst>
          </p:cNvPr>
          <p:cNvSpPr/>
          <p:nvPr/>
        </p:nvSpPr>
        <p:spPr>
          <a:xfrm>
            <a:off x="2837265" y="3172394"/>
            <a:ext cx="91475" cy="8878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92EAC22-6653-2EAB-FDD8-63E1E5818CE4}"/>
              </a:ext>
            </a:extLst>
          </p:cNvPr>
          <p:cNvCxnSpPr>
            <a:cxnSpLocks/>
            <a:stCxn id="48" idx="3"/>
            <a:endCxn id="51" idx="1"/>
          </p:cNvCxnSpPr>
          <p:nvPr/>
        </p:nvCxnSpPr>
        <p:spPr>
          <a:xfrm flipV="1">
            <a:off x="1713079" y="3216786"/>
            <a:ext cx="1124186" cy="4430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C36B2B1-2247-B646-BFB3-7F97DF631D86}"/>
                  </a:ext>
                </a:extLst>
              </p:cNvPr>
              <p:cNvSpPr txBox="1"/>
              <p:nvPr/>
            </p:nvSpPr>
            <p:spPr>
              <a:xfrm>
                <a:off x="1175616" y="2802634"/>
                <a:ext cx="140939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C36B2B1-2247-B646-BFB3-7F97DF631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616" y="2802634"/>
                <a:ext cx="1409390" cy="461665"/>
              </a:xfrm>
              <a:prstGeom prst="rect">
                <a:avLst/>
              </a:prstGeom>
              <a:blipFill>
                <a:blip r:embed="rId34"/>
                <a:stretch>
                  <a:fillRect l="-893" r="-893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17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30A9D-3952-E1C5-E0AB-717A298E2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Unifying Our Understanding of Perturbed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06C7A-004C-48AA-AB36-334ED1B53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94B9CE-AD3F-1EAA-C6DF-11F7BA5F6BE1}"/>
              </a:ext>
            </a:extLst>
          </p:cNvPr>
          <p:cNvSpPr txBox="1"/>
          <p:nvPr/>
        </p:nvSpPr>
        <p:spPr>
          <a:xfrm>
            <a:off x="1057663" y="3708034"/>
            <a:ext cx="330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Improved Generalization: SAM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3170BA-3D09-A413-7AEF-94457B7D27B9}"/>
              </a:ext>
            </a:extLst>
          </p:cNvPr>
          <p:cNvSpPr txBox="1"/>
          <p:nvPr/>
        </p:nvSpPr>
        <p:spPr>
          <a:xfrm>
            <a:off x="7624221" y="3708034"/>
            <a:ext cx="330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Device-Noise Robustness: RWP</a:t>
            </a:r>
          </a:p>
        </p:txBody>
      </p:sp>
      <p:pic>
        <p:nvPicPr>
          <p:cNvPr id="1026" name="Picture 2" descr="Optimizing Neural Networks: Key Techniques to Boost Performance and  Generalization | by LM Po | Medium">
            <a:extLst>
              <a:ext uri="{FF2B5EF4-FFF2-40B4-BE49-F238E27FC236}">
                <a16:creationId xmlns:a16="http://schemas.microsoft.com/office/drawing/2014/main" id="{C40B7E5C-0A77-8653-9E53-0722228AA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02" y="1600942"/>
            <a:ext cx="5433237" cy="182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09E367B0-C656-CFD2-0129-EB4309E5BFE6}"/>
              </a:ext>
            </a:extLst>
          </p:cNvPr>
          <p:cNvCxnSpPr>
            <a:cxnSpLocks/>
          </p:cNvCxnSpPr>
          <p:nvPr/>
        </p:nvCxnSpPr>
        <p:spPr>
          <a:xfrm rot="5400000">
            <a:off x="8451276" y="1753646"/>
            <a:ext cx="1157287" cy="108273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Freeform 14">
            <a:extLst>
              <a:ext uri="{FF2B5EF4-FFF2-40B4-BE49-F238E27FC236}">
                <a16:creationId xmlns:a16="http://schemas.microsoft.com/office/drawing/2014/main" id="{73D58FCC-DC32-8B7F-A6B9-64E5AAE108F4}"/>
              </a:ext>
            </a:extLst>
          </p:cNvPr>
          <p:cNvSpPr/>
          <p:nvPr/>
        </p:nvSpPr>
        <p:spPr>
          <a:xfrm>
            <a:off x="9865764" y="883874"/>
            <a:ext cx="956931" cy="531748"/>
          </a:xfrm>
          <a:custGeom>
            <a:avLst/>
            <a:gdLst>
              <a:gd name="connsiteX0" fmla="*/ 0 w 956931"/>
              <a:gd name="connsiteY0" fmla="*/ 531748 h 531748"/>
              <a:gd name="connsiteX1" fmla="*/ 233917 w 956931"/>
              <a:gd name="connsiteY1" fmla="*/ 404157 h 531748"/>
              <a:gd name="connsiteX2" fmla="*/ 382773 w 956931"/>
              <a:gd name="connsiteY2" fmla="*/ 234036 h 531748"/>
              <a:gd name="connsiteX3" fmla="*/ 542261 w 956931"/>
              <a:gd name="connsiteY3" fmla="*/ 120 h 531748"/>
              <a:gd name="connsiteX4" fmla="*/ 669852 w 956931"/>
              <a:gd name="connsiteY4" fmla="*/ 265934 h 531748"/>
              <a:gd name="connsiteX5" fmla="*/ 786810 w 956931"/>
              <a:gd name="connsiteY5" fmla="*/ 404157 h 531748"/>
              <a:gd name="connsiteX6" fmla="*/ 956931 w 956931"/>
              <a:gd name="connsiteY6" fmla="*/ 489217 h 53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6931" h="531748">
                <a:moveTo>
                  <a:pt x="0" y="531748"/>
                </a:moveTo>
                <a:cubicBezTo>
                  <a:pt x="85061" y="492762"/>
                  <a:pt x="170122" y="453776"/>
                  <a:pt x="233917" y="404157"/>
                </a:cubicBezTo>
                <a:cubicBezTo>
                  <a:pt x="297712" y="354538"/>
                  <a:pt x="331382" y="301375"/>
                  <a:pt x="382773" y="234036"/>
                </a:cubicBezTo>
                <a:cubicBezTo>
                  <a:pt x="434164" y="166696"/>
                  <a:pt x="494415" y="-5196"/>
                  <a:pt x="542261" y="120"/>
                </a:cubicBezTo>
                <a:cubicBezTo>
                  <a:pt x="590107" y="5436"/>
                  <a:pt x="629094" y="198594"/>
                  <a:pt x="669852" y="265934"/>
                </a:cubicBezTo>
                <a:cubicBezTo>
                  <a:pt x="710610" y="333273"/>
                  <a:pt x="738964" y="366943"/>
                  <a:pt x="786810" y="404157"/>
                </a:cubicBezTo>
                <a:cubicBezTo>
                  <a:pt x="834657" y="441371"/>
                  <a:pt x="884275" y="462636"/>
                  <a:pt x="956931" y="489217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E062082-52EC-818D-4055-39CDDAD61A40}"/>
              </a:ext>
            </a:extLst>
          </p:cNvPr>
          <p:cNvCxnSpPr>
            <a:cxnSpLocks/>
          </p:cNvCxnSpPr>
          <p:nvPr/>
        </p:nvCxnSpPr>
        <p:spPr>
          <a:xfrm>
            <a:off x="9738172" y="678805"/>
            <a:ext cx="0" cy="94188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070D38-9FF5-625A-3320-C1A581A49973}"/>
              </a:ext>
            </a:extLst>
          </p:cNvPr>
          <p:cNvCxnSpPr>
            <a:cxnSpLocks/>
          </p:cNvCxnSpPr>
          <p:nvPr/>
        </p:nvCxnSpPr>
        <p:spPr>
          <a:xfrm flipH="1">
            <a:off x="9648829" y="1455565"/>
            <a:ext cx="131208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2BA718C-EB15-F741-0C7D-2467769B8F43}"/>
              </a:ext>
            </a:extLst>
          </p:cNvPr>
          <p:cNvSpPr txBox="1"/>
          <p:nvPr/>
        </p:nvSpPr>
        <p:spPr>
          <a:xfrm>
            <a:off x="9738172" y="1620690"/>
            <a:ext cx="1566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Device Noise </a:t>
            </a:r>
          </a:p>
          <a:p>
            <a:r>
              <a:rPr lang="en-US" dirty="0"/>
              <a:t>Profile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7B3247-3684-C489-27AF-FFA437FB0C6F}"/>
              </a:ext>
            </a:extLst>
          </p:cNvPr>
          <p:cNvSpPr txBox="1"/>
          <p:nvPr/>
        </p:nvSpPr>
        <p:spPr>
          <a:xfrm>
            <a:off x="887373" y="5641494"/>
            <a:ext cx="1041725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disjoint threads on finding flat minima: SAM-based and RWP-based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we unify these approaches to broadly understand </a:t>
            </a:r>
            <a:r>
              <a:rPr lang="en-US" b="1" dirty="0"/>
              <a:t>how</a:t>
            </a:r>
            <a:r>
              <a:rPr lang="en-US" dirty="0"/>
              <a:t> these methods ensure flat, noise-robust minima?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0D119E-8818-91FA-D238-6B10F33A5992}"/>
              </a:ext>
            </a:extLst>
          </p:cNvPr>
          <p:cNvSpPr/>
          <p:nvPr/>
        </p:nvSpPr>
        <p:spPr>
          <a:xfrm>
            <a:off x="7890125" y="3035324"/>
            <a:ext cx="91475" cy="8878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462B082-149C-9112-93B4-BFF76D805C6F}"/>
                  </a:ext>
                </a:extLst>
              </p:cNvPr>
              <p:cNvSpPr txBox="1"/>
              <p:nvPr/>
            </p:nvSpPr>
            <p:spPr>
              <a:xfrm>
                <a:off x="7726603" y="2628745"/>
                <a:ext cx="559709" cy="4456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462B082-149C-9112-93B4-BFF76D805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603" y="2628745"/>
                <a:ext cx="559709" cy="445692"/>
              </a:xfrm>
              <a:prstGeom prst="rect">
                <a:avLst/>
              </a:prstGeom>
              <a:blipFill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EE0A727E-E9D2-4C0C-C200-9FBCB2FE742B}"/>
              </a:ext>
            </a:extLst>
          </p:cNvPr>
          <p:cNvSpPr/>
          <p:nvPr/>
        </p:nvSpPr>
        <p:spPr>
          <a:xfrm flipV="1">
            <a:off x="9391963" y="3023895"/>
            <a:ext cx="85457" cy="8489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4DE867B-FEFE-F2F5-3B7A-10737D5A9E84}"/>
                  </a:ext>
                </a:extLst>
              </p:cNvPr>
              <p:cNvSpPr txBox="1"/>
              <p:nvPr/>
            </p:nvSpPr>
            <p:spPr>
              <a:xfrm>
                <a:off x="9101665" y="2529016"/>
                <a:ext cx="841441" cy="4456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4DE867B-FEFE-F2F5-3B7A-10737D5A9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1665" y="2529016"/>
                <a:ext cx="841441" cy="445692"/>
              </a:xfrm>
              <a:prstGeom prst="rect">
                <a:avLst/>
              </a:prstGeom>
              <a:blipFill>
                <a:blip r:embed="rId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6F379DB-EE55-92C4-33B8-7082E5D73344}"/>
              </a:ext>
            </a:extLst>
          </p:cNvPr>
          <p:cNvCxnSpPr>
            <a:cxnSpLocks/>
          </p:cNvCxnSpPr>
          <p:nvPr/>
        </p:nvCxnSpPr>
        <p:spPr>
          <a:xfrm>
            <a:off x="7994853" y="3066341"/>
            <a:ext cx="139898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ight Arrow 31">
            <a:extLst>
              <a:ext uri="{FF2B5EF4-FFF2-40B4-BE49-F238E27FC236}">
                <a16:creationId xmlns:a16="http://schemas.microsoft.com/office/drawing/2014/main" id="{BCCC5437-7222-E2C3-3EE0-259D9CE1919A}"/>
              </a:ext>
            </a:extLst>
          </p:cNvPr>
          <p:cNvSpPr/>
          <p:nvPr/>
        </p:nvSpPr>
        <p:spPr>
          <a:xfrm rot="1659154">
            <a:off x="4397948" y="4057387"/>
            <a:ext cx="973209" cy="484632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FD51758F-F234-A1BE-B436-11895E434537}"/>
              </a:ext>
            </a:extLst>
          </p:cNvPr>
          <p:cNvSpPr/>
          <p:nvPr/>
        </p:nvSpPr>
        <p:spPr>
          <a:xfrm rot="8975813">
            <a:off x="6771982" y="4002543"/>
            <a:ext cx="880338" cy="484632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42,200+ Light Bulb Cartoon Stock Photos, Pictures &amp; Royalty-Free Images -  iStock">
            <a:extLst>
              <a:ext uri="{FF2B5EF4-FFF2-40B4-BE49-F238E27FC236}">
                <a16:creationId xmlns:a16="http://schemas.microsoft.com/office/drawing/2014/main" id="{D6DFFA43-F967-7F52-2BD5-26924E6C31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6" t="10132" r="12937" b="8685"/>
          <a:stretch>
            <a:fillRect/>
          </a:stretch>
        </p:blipFill>
        <p:spPr bwMode="auto">
          <a:xfrm>
            <a:off x="5482122" y="3966814"/>
            <a:ext cx="1164149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04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3E693-7B53-600A-DA54-29DA142D5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for Noise Robustness 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FD8A82-5E6F-A39E-8E87-69C231D562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rebuchet MS" panose="020B0703020202090204" pitchFamily="34" charset="0"/>
                  </a:rPr>
                  <a:t> Idea: train a neural network model using a perturbative training method, evaluate </a:t>
                </a:r>
                <a:r>
                  <a:rPr lang="en-US" i="1" dirty="0">
                    <a:latin typeface="Trebuchet MS" panose="020B0703020202090204" pitchFamily="34" charset="0"/>
                  </a:rPr>
                  <a:t>noisy test accuracy</a:t>
                </a:r>
                <a:r>
                  <a:rPr lang="en-US" dirty="0">
                    <a:latin typeface="Trebuchet MS" panose="020B0703020202090204" pitchFamily="34" charset="0"/>
                  </a:rPr>
                  <a:t> (when weight perturbations are applied at test-time) for various noise magnitudes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rebuchet MS" panose="020B0703020202090204" pitchFamily="34" charset="0"/>
                  </a:rPr>
                  <a:t> Apply </a:t>
                </a:r>
                <a:r>
                  <a:rPr lang="en-US" b="1" dirty="0">
                    <a:latin typeface="Trebuchet MS" panose="020B0703020202090204" pitchFamily="34" charset="0"/>
                  </a:rPr>
                  <a:t>Gaussian</a:t>
                </a:r>
                <a:r>
                  <a:rPr lang="en-US" dirty="0">
                    <a:latin typeface="Trebuchet MS" panose="020B0703020202090204" pitchFamily="34" charset="0"/>
                  </a:rPr>
                  <a:t> test noise to weights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>
                    <a:latin typeface="Trebuchet MS" panose="020B0703020202090204" pitchFamily="34" charset="0"/>
                  </a:rPr>
                  <a:t> layer in the form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latin typeface="Trebuchet MS" panose="020B070302020209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Trebuchet MS" panose="020B0703020202090204" pitchFamily="34" charset="0"/>
                  </a:rPr>
                  <a:t> are weights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>
                    <a:latin typeface="Trebuchet MS" panose="020B0703020202090204" pitchFamily="34" charset="0"/>
                  </a:rPr>
                  <a:t> layer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Trebuchet MS" panose="020B0703020202090204" pitchFamily="34" charset="0"/>
                  </a:rPr>
                  <a:t> is noise variance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rebuchet MS" panose="020B0703020202090204" pitchFamily="34" charset="0"/>
                  </a:rPr>
                  <a:t> Perform all experiments on CIFAR-100 dataset using ResNet-18 as base model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FD8A82-5E6F-A39E-8E87-69C231D562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2BA57-F839-06C9-1D1F-37747AD7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 descr="Training Model to Classify Cifar100 with ResNet | by Damian Orellana |  Medium">
            <a:extLst>
              <a:ext uri="{FF2B5EF4-FFF2-40B4-BE49-F238E27FC236}">
                <a16:creationId xmlns:a16="http://schemas.microsoft.com/office/drawing/2014/main" id="{A7F512AF-5FAF-45DE-3304-AA1F4DBF5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953" y="3781847"/>
            <a:ext cx="4816094" cy="264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91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83DED-D1CE-FF46-1901-C2C03435E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Observing Evolution of Noise Robustness During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5593A-08B9-FA13-16F3-B69FC18EF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CFC805-F44C-7CF9-0F9B-44A507393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" r="8326"/>
          <a:stretch>
            <a:fillRect/>
          </a:stretch>
        </p:blipFill>
        <p:spPr>
          <a:xfrm>
            <a:off x="4060296" y="1040736"/>
            <a:ext cx="3902149" cy="32922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A304B5-903F-DE0D-4601-2BB6362004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" r="7186"/>
          <a:stretch>
            <a:fillRect/>
          </a:stretch>
        </p:blipFill>
        <p:spPr>
          <a:xfrm>
            <a:off x="64951" y="1040736"/>
            <a:ext cx="3902149" cy="32172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8747E7-CEA2-32E3-62CC-56AC49C907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" r="4496"/>
          <a:stretch>
            <a:fillRect/>
          </a:stretch>
        </p:blipFill>
        <p:spPr>
          <a:xfrm>
            <a:off x="8055641" y="1113369"/>
            <a:ext cx="3902150" cy="31446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0DF8BE-CEC5-853E-2D36-66BFD9909641}"/>
              </a:ext>
            </a:extLst>
          </p:cNvPr>
          <p:cNvSpPr txBox="1"/>
          <p:nvPr/>
        </p:nvSpPr>
        <p:spPr>
          <a:xfrm>
            <a:off x="544621" y="5018567"/>
            <a:ext cx="1110275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Plot noisy test accuracy as a function of training epoch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SGD/SAM reach peak noise-robustness </a:t>
            </a:r>
            <a:r>
              <a:rPr lang="en-US" b="1" dirty="0"/>
              <a:t>before</a:t>
            </a:r>
            <a:r>
              <a:rPr lang="en-US" dirty="0"/>
              <a:t> convergence, whereas RWP achieves best noisy test accuracy </a:t>
            </a:r>
            <a:r>
              <a:rPr lang="en-US" b="1" dirty="0"/>
              <a:t>at</a:t>
            </a:r>
            <a:r>
              <a:rPr lang="en-US" dirty="0"/>
              <a:t> convergence</a:t>
            </a:r>
          </a:p>
        </p:txBody>
      </p:sp>
    </p:spTree>
    <p:extLst>
      <p:ext uri="{BB962C8B-B14F-4D97-AF65-F5344CB8AC3E}">
        <p14:creationId xmlns:p14="http://schemas.microsoft.com/office/powerpoint/2010/main" val="41052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8442-A6AE-D79E-445C-CC12A1DA1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SAM Overfit? Comparing Gradient Similarities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33FD1-2835-F5F5-57D5-81DABB810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0D7D2B-1E31-B1D5-BD87-CE8601076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929997"/>
            <a:ext cx="5842000" cy="4381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D6855F-13BD-B14B-739B-2BC2E538C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405" y="929997"/>
            <a:ext cx="5842000" cy="438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5F314B-732C-E2B3-445F-B504CCB2D665}"/>
              </a:ext>
            </a:extLst>
          </p:cNvPr>
          <p:cNvSpPr txBox="1"/>
          <p:nvPr/>
        </p:nvSpPr>
        <p:spPr>
          <a:xfrm>
            <a:off x="831665" y="5438717"/>
            <a:ext cx="1034547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Plot </a:t>
            </a:r>
            <a:r>
              <a:rPr lang="en-US" b="1" dirty="0"/>
              <a:t>cosine similarity </a:t>
            </a:r>
            <a:r>
              <a:rPr lang="en-US" dirty="0"/>
              <a:t>between perturbed and unperturbed gradient during training for SAM/RWP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Larger cosine similarity of SAM gradients indicates greater directional similarity to unperturbed gradients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129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872A-8E82-B554-38A5-9852AEBE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Robustness Scale with Noise Strength?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75A08E-30BD-69E0-3CD7-016990555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7127AF-2B93-095C-94DA-1C6FF6B5F9FF}"/>
                  </a:ext>
                </a:extLst>
              </p:cNvPr>
              <p:cNvSpPr txBox="1"/>
              <p:nvPr/>
            </p:nvSpPr>
            <p:spPr>
              <a:xfrm>
                <a:off x="942753" y="5756204"/>
                <a:ext cx="10306494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Comparing noisy test accuracy for several different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en-US" dirty="0"/>
                  <a:t>, we see that SAM works best for low-magnitude noise, whereas RWP works best for large-magnitude noise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7127AF-2B93-095C-94DA-1C6FF6B5F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53" y="5756204"/>
                <a:ext cx="10306494" cy="646331"/>
              </a:xfrm>
              <a:prstGeom prst="rect">
                <a:avLst/>
              </a:prstGeom>
              <a:blipFill>
                <a:blip r:embed="rId2"/>
                <a:stretch>
                  <a:fillRect l="-369" t="-1887" r="-1106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0A09C093-2B18-8E46-049F-815871C2B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1243534"/>
            <a:ext cx="5842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6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ndia Theme (White Background)">
  <a:themeElements>
    <a:clrScheme name="Sandia 2018">
      <a:dk1>
        <a:srgbClr val="000000"/>
      </a:dk1>
      <a:lt1>
        <a:srgbClr val="FFFFFF"/>
      </a:lt1>
      <a:dk2>
        <a:srgbClr val="005376"/>
      </a:dk2>
      <a:lt2>
        <a:srgbClr val="E7E6E6"/>
      </a:lt2>
      <a:accent1>
        <a:srgbClr val="008E74"/>
      </a:accent1>
      <a:accent2>
        <a:srgbClr val="6CB312"/>
      </a:accent2>
      <a:accent3>
        <a:srgbClr val="FFA033"/>
      </a:accent3>
      <a:accent4>
        <a:srgbClr val="A92C00"/>
      </a:accent4>
      <a:accent5>
        <a:srgbClr val="7D0D7C"/>
      </a:accent5>
      <a:accent6>
        <a:srgbClr val="00ADD0"/>
      </a:accent6>
      <a:hlink>
        <a:srgbClr val="0563C1"/>
      </a:hlink>
      <a:folHlink>
        <a:srgbClr val="954F7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9E0B4CE5B1064683BB9C48FF2C5248" ma:contentTypeVersion="6" ma:contentTypeDescription="Create a new document." ma:contentTypeScope="" ma:versionID="78d924cddba58b1c03f6132308595618">
  <xsd:schema xmlns:xsd="http://www.w3.org/2001/XMLSchema" xmlns:xs="http://www.w3.org/2001/XMLSchema" xmlns:p="http://schemas.microsoft.com/office/2006/metadata/properties" xmlns:ns2="1a1bc67e-049b-4a4c-8591-eeb24e0bbb49" xmlns:ns3="ee72dd99-e7b2-484d-a284-ce99c73d4599" targetNamespace="http://schemas.microsoft.com/office/2006/metadata/properties" ma:root="true" ma:fieldsID="b3ef11c4a11e0adebf8af05e7343dffb" ns2:_="" ns3:_="">
    <xsd:import namespace="1a1bc67e-049b-4a4c-8591-eeb24e0bbb49"/>
    <xsd:import namespace="ee72dd99-e7b2-484d-a284-ce99c73d45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1bc67e-049b-4a4c-8591-eeb24e0bbb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2dd99-e7b2-484d-a284-ce99c73d459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786DA6-6186-41E6-90D1-7B4EC7BEF179}">
  <ds:schemaRefs>
    <ds:schemaRef ds:uri="1a1bc67e-049b-4a4c-8591-eeb24e0bbb49"/>
    <ds:schemaRef ds:uri="ee72dd99-e7b2-484d-a284-ce99c73d459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B9113CB-3A19-4478-B5A6-CCEA3DEF3C11}">
  <ds:schemaRefs>
    <ds:schemaRef ds:uri="1a1bc67e-049b-4a4c-8591-eeb24e0bbb49"/>
    <ds:schemaRef ds:uri="ee72dd99-e7b2-484d-a284-ce99c73d45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7CFDC23-95DD-4DE5-9A60-03179A7066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3201</TotalTime>
  <Words>845</Words>
  <Application>Microsoft Macintosh PowerPoint</Application>
  <PresentationFormat>Widescreen</PresentationFormat>
  <Paragraphs>111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Garamond</vt:lpstr>
      <vt:lpstr>Gill Sans MT</vt:lpstr>
      <vt:lpstr>Trebuchet MS</vt:lpstr>
      <vt:lpstr>Sandia Theme (White Background)</vt:lpstr>
      <vt:lpstr>Noisy Weights: New Perspectives on Finding Noise-Robust Flat Minima  </vt:lpstr>
      <vt:lpstr>Motivation: Analog In-Memory Computing</vt:lpstr>
      <vt:lpstr>Flat Loss Landscape as a Measure of Noise Robustness</vt:lpstr>
      <vt:lpstr>Optimizing for Flat Minima: Sharpness-Aware Minimization and Random Weight Perturbation</vt:lpstr>
      <vt:lpstr>Unifying Our Understanding of Perturbed Training</vt:lpstr>
      <vt:lpstr>Setup for Noise Robustness Experiments</vt:lpstr>
      <vt:lpstr>Observing Evolution of Noise Robustness During Training</vt:lpstr>
      <vt:lpstr>Why Does SAM Overfit? Comparing Gradient Similarities</vt:lpstr>
      <vt:lpstr>How Does Robustness Scale with Noise Strength?</vt:lpstr>
      <vt:lpstr>The Problem with Large Perturbations: Sharpness-Induced Vanishing Gradient</vt:lpstr>
      <vt:lpstr>Visualizing Sharpness in The Loss Landscape </vt:lpstr>
      <vt:lpstr>Visualizing Training Average-Direction Sharpness</vt:lpstr>
      <vt:lpstr>Visualizing Test Average-Direction Sharpness</vt:lpstr>
      <vt:lpstr>Scaling to Address Noise: Wide vs Deep Networks</vt:lpstr>
      <vt:lpstr>Overcoming Sharpness in Loss Landscape</vt:lpstr>
      <vt:lpstr>Ramped Perturbations: Stabilizing Training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Multimodal Signal Fusion for Chemical and Biological Agent Detection</dc:title>
  <dc:creator/>
  <cp:lastModifiedBy>Jacobson, Philip</cp:lastModifiedBy>
  <cp:revision>20</cp:revision>
  <dcterms:created xsi:type="dcterms:W3CDTF">2024-11-11T16:38:09Z</dcterms:created>
  <dcterms:modified xsi:type="dcterms:W3CDTF">2025-07-24T22:06:01Z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0x010100069E0B4CE5B1064683BB9C48FF2C5248</vt:lpwstr>
  </property>
</Properties>
</file>