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59" r:id="rId6"/>
    <p:sldId id="257" r:id="rId7"/>
    <p:sldId id="265" r:id="rId8"/>
    <p:sldId id="266" r:id="rId9"/>
    <p:sldId id="267" r:id="rId10"/>
    <p:sldId id="278" r:id="rId11"/>
    <p:sldId id="264" r:id="rId12"/>
    <p:sldId id="268" r:id="rId13"/>
    <p:sldId id="269" r:id="rId14"/>
    <p:sldId id="277" r:id="rId15"/>
    <p:sldId id="275" r:id="rId16"/>
    <p:sldId id="270" r:id="rId17"/>
    <p:sldId id="279" r:id="rId18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6CF"/>
    <a:srgbClr val="031A38"/>
    <a:srgbClr val="001E4A"/>
    <a:srgbClr val="111C30"/>
    <a:srgbClr val="001934"/>
    <a:srgbClr val="071A34"/>
    <a:srgbClr val="6AA6CD"/>
    <a:srgbClr val="5697D5"/>
    <a:srgbClr val="79BDE8"/>
    <a:srgbClr val="081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7" autoAdjust="0"/>
    <p:restoredTop sz="94716" autoAdjust="0"/>
  </p:normalViewPr>
  <p:slideViewPr>
    <p:cSldViewPr showGuides="1">
      <p:cViewPr varScale="1">
        <p:scale>
          <a:sx n="125" d="100"/>
          <a:sy n="125" d="100"/>
        </p:scale>
        <p:origin x="1194" y="9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6F08-7E7C-4CF9-9701-6A86A4103234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6FC6-7F58-4C84-880A-FF2087D62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001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4" y="2667000"/>
            <a:ext cx="3979333" cy="1651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70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03334" y="4508500"/>
            <a:ext cx="3979333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67">
                <a:solidFill>
                  <a:srgbClr val="66A6C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77333" y="508000"/>
            <a:ext cx="4064000" cy="463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9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UMaine_fullcrest_logo4c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3" y="448056"/>
            <a:ext cx="2667000" cy="8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535661"/>
            <a:ext cx="8636000" cy="448841"/>
          </a:xfrm>
          <a:prstGeom prst="rect">
            <a:avLst/>
          </a:prstGeom>
        </p:spPr>
        <p:txBody>
          <a:bodyPr anchor="b"/>
          <a:lstStyle>
            <a:lvl1pPr algn="ctr">
              <a:defRPr b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02000"/>
            <a:ext cx="71120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D97C4-A031-4399-38F4-82B818D84E2D}"/>
              </a:ext>
            </a:extLst>
          </p:cNvPr>
          <p:cNvSpPr txBox="1"/>
          <p:nvPr userDrawn="1"/>
        </p:nvSpPr>
        <p:spPr>
          <a:xfrm>
            <a:off x="2539603" y="2672834"/>
            <a:ext cx="507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8792BF-8E58-C122-FCD6-3C99E7EF944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713106"/>
            <a:ext cx="10160000" cy="17462"/>
          </a:xfrm>
          <a:prstGeom prst="line">
            <a:avLst/>
          </a:prstGeom>
          <a:ln>
            <a:solidFill>
              <a:srgbClr val="031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107E7594-1FB6-A277-538B-64E41C773E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14" y="49871"/>
            <a:ext cx="1458686" cy="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B1AA543-72D5-B31D-4A47-96826AA8AC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13462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8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076450"/>
            <a:ext cx="9144000" cy="3003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/>
          <p:cNvCxnSpPr>
            <a:cxnSpLocks/>
          </p:cNvCxnSpPr>
          <p:nvPr userDrawn="1"/>
        </p:nvCxnSpPr>
        <p:spPr>
          <a:xfrm flipV="1">
            <a:off x="0" y="713106"/>
            <a:ext cx="10160000" cy="17462"/>
          </a:xfrm>
          <a:prstGeom prst="line">
            <a:avLst/>
          </a:prstGeom>
          <a:ln>
            <a:solidFill>
              <a:srgbClr val="031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AF027F-3FF2-0D60-4F52-F9A285BD4F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14" y="49871"/>
            <a:ext cx="1458686" cy="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A57B08-66FD-78F3-3A42-9C3EB3B5FE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13462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F4719-99E0-1AE8-47C2-E1019FEC6665}"/>
              </a:ext>
            </a:extLst>
          </p:cNvPr>
          <p:cNvSpPr/>
          <p:nvPr userDrawn="1"/>
        </p:nvSpPr>
        <p:spPr>
          <a:xfrm>
            <a:off x="0" y="5594348"/>
            <a:ext cx="10160000" cy="114301"/>
          </a:xfrm>
          <a:prstGeom prst="rect">
            <a:avLst/>
          </a:prstGeom>
          <a:solidFill>
            <a:srgbClr val="031A38"/>
          </a:solidFill>
          <a:ln>
            <a:solidFill>
              <a:srgbClr val="031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938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05941"/>
            <a:ext cx="9144000" cy="301766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64BDA-BD8B-49C3-F874-C8C39822A84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713106"/>
            <a:ext cx="10160000" cy="17462"/>
          </a:xfrm>
          <a:prstGeom prst="line">
            <a:avLst/>
          </a:prstGeom>
          <a:ln>
            <a:solidFill>
              <a:srgbClr val="031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4A094A-ACAE-2041-EC32-102E18B676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14" y="49871"/>
            <a:ext cx="1458686" cy="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650639-7FEF-314A-5A67-446163927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13462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239C37-A5CB-B801-AF7C-5E63D8C34E9C}"/>
              </a:ext>
            </a:extLst>
          </p:cNvPr>
          <p:cNvSpPr/>
          <p:nvPr userDrawn="1"/>
        </p:nvSpPr>
        <p:spPr>
          <a:xfrm>
            <a:off x="0" y="5594348"/>
            <a:ext cx="10160000" cy="114301"/>
          </a:xfrm>
          <a:prstGeom prst="rect">
            <a:avLst/>
          </a:prstGeom>
          <a:solidFill>
            <a:srgbClr val="031A38"/>
          </a:solidFill>
          <a:ln>
            <a:solidFill>
              <a:srgbClr val="031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60" r:id="rId3"/>
  </p:sldLayoutIdLst>
  <p:hf hdr="0" ftr="0"/>
  <p:txStyles>
    <p:titleStyle>
      <a:lvl1pPr algn="l" defTabSz="423312" rtl="0" eaLnBrk="1" latinLnBrk="0" hangingPunct="1">
        <a:spcBef>
          <a:spcPct val="0"/>
        </a:spcBef>
        <a:buNone/>
        <a:defRPr sz="2963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17485" indent="-317485" algn="l" defTabSz="423312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Arial"/>
          <a:ea typeface="+mn-ea"/>
          <a:cs typeface="Arial"/>
        </a:defRPr>
      </a:lvl1pPr>
      <a:lvl2pPr marL="687882" indent="-264570" algn="l" defTabSz="423312" rtl="0" eaLnBrk="1" latinLnBrk="0" hangingPunct="1">
        <a:spcBef>
          <a:spcPct val="20000"/>
        </a:spcBef>
        <a:buFont typeface="Arial"/>
        <a:buChar char="–"/>
        <a:defRPr sz="1852" kern="1200">
          <a:solidFill>
            <a:schemeClr val="tx1"/>
          </a:solidFill>
          <a:latin typeface="Arial"/>
          <a:ea typeface="+mn-ea"/>
          <a:cs typeface="Arial"/>
        </a:defRPr>
      </a:lvl2pPr>
      <a:lvl3pPr marL="1058281" indent="-211656" algn="l" defTabSz="423312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Arial"/>
          <a:ea typeface="+mn-ea"/>
          <a:cs typeface="Arial"/>
        </a:defRPr>
      </a:lvl3pPr>
      <a:lvl4pPr marL="1481593" indent="-211656" algn="l" defTabSz="423312" rtl="0" eaLnBrk="1" latinLnBrk="0" hangingPunct="1">
        <a:spcBef>
          <a:spcPct val="20000"/>
        </a:spcBef>
        <a:buFont typeface="Arial"/>
        <a:buChar char="–"/>
        <a:defRPr sz="1481" kern="1200">
          <a:solidFill>
            <a:schemeClr val="tx1"/>
          </a:solidFill>
          <a:latin typeface="Arial"/>
          <a:ea typeface="+mn-ea"/>
          <a:cs typeface="Arial"/>
        </a:defRPr>
      </a:lvl4pPr>
      <a:lvl5pPr marL="1904904" indent="-211656" algn="l" defTabSz="423312" rtl="0" eaLnBrk="1" latinLnBrk="0" hangingPunct="1">
        <a:spcBef>
          <a:spcPct val="20000"/>
        </a:spcBef>
        <a:buFont typeface="Arial"/>
        <a:buChar char="»"/>
        <a:defRPr sz="1297" kern="1200">
          <a:solidFill>
            <a:schemeClr val="tx1"/>
          </a:solidFill>
          <a:latin typeface="Arial"/>
          <a:ea typeface="+mn-ea"/>
          <a:cs typeface="Arial"/>
        </a:defRPr>
      </a:lvl5pPr>
      <a:lvl6pPr marL="2328217" indent="-211656" algn="l" defTabSz="423312" rtl="0" eaLnBrk="1" latinLnBrk="0" hangingPunct="1">
        <a:spcBef>
          <a:spcPct val="20000"/>
        </a:spcBef>
        <a:buFont typeface="Arial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751529" indent="-211656" algn="l" defTabSz="423312" rtl="0" eaLnBrk="1" latinLnBrk="0" hangingPunct="1">
        <a:spcBef>
          <a:spcPct val="20000"/>
        </a:spcBef>
        <a:buFont typeface="Arial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174842" indent="-211656" algn="l" defTabSz="423312" rtl="0" eaLnBrk="1" latinLnBrk="0" hangingPunct="1">
        <a:spcBef>
          <a:spcPct val="20000"/>
        </a:spcBef>
        <a:buFont typeface="Arial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598153" indent="-211656" algn="l" defTabSz="423312" rtl="0" eaLnBrk="1" latinLnBrk="0" hangingPunct="1">
        <a:spcBef>
          <a:spcPct val="20000"/>
        </a:spcBef>
        <a:buFont typeface="Arial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3312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46625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36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693249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16561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39873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963185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386497" algn="l" defTabSz="423312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hyperlink" Target="https://www.pngall.com/hand-writing-png/" TargetMode="External"/><Relationship Id="rId4" Type="http://schemas.openxmlformats.org/officeDocument/2006/relationships/image" Target="../media/image12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D5FC7C-8B5E-6FF2-9C63-2D04204B0A6C}"/>
              </a:ext>
            </a:extLst>
          </p:cNvPr>
          <p:cNvSpPr txBox="1"/>
          <p:nvPr/>
        </p:nvSpPr>
        <p:spPr>
          <a:xfrm>
            <a:off x="2534920" y="3055322"/>
            <a:ext cx="50901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0" dirty="0">
                <a:solidFill>
                  <a:srgbClr val="000000"/>
                </a:solidFill>
                <a:effectLst/>
                <a:latin typeface="Arabic Typesetting" panose="020F0502020204030204" pitchFamily="66" charset="-78"/>
                <a:cs typeface="Arabic Typesetting" panose="020F0502020204030204" pitchFamily="66" charset="-78"/>
              </a:rPr>
              <a:t>ZAFARYAB HAIDER</a:t>
            </a:r>
            <a:endParaRPr lang="en-US" b="1" dirty="0">
              <a:solidFill>
                <a:srgbClr val="000000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algn="ctr" rtl="0"/>
            <a:r>
              <a:rPr lang="en-US" sz="1600" dirty="0">
                <a:solidFill>
                  <a:srgbClr val="000000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PhD Student</a:t>
            </a:r>
            <a:endParaRPr lang="en-US" sz="1600" dirty="0">
              <a:effectLst/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algn="ctr" rtl="0"/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abic Typesetting" panose="020F0502020204030204" pitchFamily="66" charset="-78"/>
                <a:cs typeface="Arabic Typesetting" panose="020F0502020204030204" pitchFamily="66" charset="-78"/>
              </a:rPr>
              <a:t> Department of Electrical and Computer Engineering</a:t>
            </a:r>
            <a:endParaRPr lang="en-US" sz="1600" dirty="0">
              <a:solidFill>
                <a:srgbClr val="000000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algn="ctr" rtl="0"/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abic Typesetting" panose="020F0502020204030204" pitchFamily="66" charset="-78"/>
                <a:cs typeface="Arabic Typesetting" panose="020F0502020204030204" pitchFamily="66" charset="-78"/>
              </a:rPr>
              <a:t>University of Maine </a:t>
            </a:r>
            <a:endParaRPr lang="en-US" sz="1600" dirty="0"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EE8FF-BE3F-8DDB-39CC-71E30A03E722}"/>
              </a:ext>
            </a:extLst>
          </p:cNvPr>
          <p:cNvSpPr txBox="1"/>
          <p:nvPr/>
        </p:nvSpPr>
        <p:spPr>
          <a:xfrm>
            <a:off x="1384300" y="1409700"/>
            <a:ext cx="7581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 framework for mitigating malicious RLHF feedback in LLM training using consensus based reward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0664C-4822-B9C2-5C44-FB415AB39E80}"/>
              </a:ext>
            </a:extLst>
          </p:cNvPr>
          <p:cNvSpPr txBox="1"/>
          <p:nvPr/>
        </p:nvSpPr>
        <p:spPr>
          <a:xfrm>
            <a:off x="1384300" y="4762500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Haider, Z., Rahman, M.H., Devabhaktuni, V., Moeykens, S., Chakraborty, P. </a:t>
            </a:r>
            <a:r>
              <a:rPr lang="en-US" sz="1200" i="1" dirty="0"/>
              <a:t>A framework for mitigating malicious RLHF feedback in LLM training using consensus based reward</a:t>
            </a:r>
            <a:r>
              <a:rPr lang="en-US" sz="1200" dirty="0"/>
              <a:t>. Sci Rep 15, 9177 (2025). </a:t>
            </a:r>
          </a:p>
          <a:p>
            <a:pPr algn="ctr"/>
            <a:r>
              <a:rPr lang="en-US" sz="1200" dirty="0"/>
              <a:t>https://doi.org/10.1038/s41598-025-92889-7</a:t>
            </a:r>
          </a:p>
        </p:txBody>
      </p:sp>
    </p:spTree>
    <p:extLst>
      <p:ext uri="{BB962C8B-B14F-4D97-AF65-F5344CB8AC3E}">
        <p14:creationId xmlns:p14="http://schemas.microsoft.com/office/powerpoint/2010/main" val="255629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9938-11D8-50F6-D014-C957BE95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DA1B2-70D2-B981-F991-23A04AD7DC82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Experimental Setup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DCCAA-CE17-4DD1-E973-548B6FC0EBB6}"/>
              </a:ext>
            </a:extLst>
          </p:cNvPr>
          <p:cNvSpPr txBox="1"/>
          <p:nvPr/>
        </p:nvSpPr>
        <p:spPr>
          <a:xfrm>
            <a:off x="1346200" y="9525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Sentiment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Models: </a:t>
            </a:r>
            <a:r>
              <a:rPr lang="en-US" dirty="0" err="1"/>
              <a:t>DistilBERT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Dataset: SST-2 (Stanford Sentiment Treebank)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 RM built using multi-head attention (see next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Trusted vs untrusted cohorts created by label flipping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Focus: evaluating robustness of reward aggregation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Conversational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Model: GPT-2 XL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Dataset: Anthropic HH-RLHF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standard preference-based reward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Goal: Test generalizability of </a:t>
            </a:r>
            <a:r>
              <a:rPr lang="en-US" dirty="0" err="1"/>
              <a:t>CoBRA</a:t>
            </a:r>
            <a:r>
              <a:rPr lang="en-US" dirty="0"/>
              <a:t> aggregators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architecture development – focus on </a:t>
            </a:r>
            <a:r>
              <a:rPr lang="en-US" dirty="0" err="1"/>
              <a:t>CoBRA’s</a:t>
            </a:r>
            <a:r>
              <a:rPr lang="en-US" dirty="0"/>
              <a:t> scoring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Fusion (DF): 1, 3,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Controls granularity of cohort grouping</a:t>
            </a:r>
          </a:p>
        </p:txBody>
      </p:sp>
    </p:spTree>
    <p:extLst>
      <p:ext uri="{BB962C8B-B14F-4D97-AF65-F5344CB8AC3E}">
        <p14:creationId xmlns:p14="http://schemas.microsoft.com/office/powerpoint/2010/main" val="183701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5FC1-E053-DE52-7C70-8B7DE5FB3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35F69EA4-6A12-77CA-7358-BFC6252FD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BFBCA7-506A-8A3E-9A9B-0A71BF70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611938"/>
            <a:ext cx="4923554" cy="154091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197905-18A9-FC69-5F08-02B07645A541}"/>
              </a:ext>
            </a:extLst>
          </p:cNvPr>
          <p:cNvSpPr/>
          <p:nvPr/>
        </p:nvSpPr>
        <p:spPr>
          <a:xfrm>
            <a:off x="5156199" y="1387542"/>
            <a:ext cx="937265" cy="18182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 graph of a positive result&#10;&#10;AI-generated content may be incorrect.">
            <a:extLst>
              <a:ext uri="{FF2B5EF4-FFF2-40B4-BE49-F238E27FC236}">
                <a16:creationId xmlns:a16="http://schemas.microsoft.com/office/drawing/2014/main" id="{B7FE4DFC-9748-B621-3C3C-BCB75FBB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462680"/>
            <a:ext cx="2514600" cy="1909420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FAC230-E178-8DD4-70F8-F230D8B36E71}"/>
              </a:ext>
            </a:extLst>
          </p:cNvPr>
          <p:cNvSpPr/>
          <p:nvPr/>
        </p:nvSpPr>
        <p:spPr>
          <a:xfrm>
            <a:off x="6146800" y="1354859"/>
            <a:ext cx="533400" cy="1850958"/>
          </a:xfrm>
          <a:prstGeom prst="roundRect">
            <a:avLst/>
          </a:prstGeom>
          <a:noFill/>
          <a:ln w="28575">
            <a:solidFill>
              <a:srgbClr val="66A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9BEFF-EBB4-F3A1-5750-1647C972BA29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Sentiment Analysis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0B41-5907-1A12-6797-278B2D4F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0C12DAEB-7596-009E-DE2B-11F2CB93A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AF73EA-639C-D25D-22B3-53FFF132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611938"/>
            <a:ext cx="4923554" cy="154091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0653DF-B749-F941-1382-2524C7C3940D}"/>
              </a:ext>
            </a:extLst>
          </p:cNvPr>
          <p:cNvSpPr/>
          <p:nvPr/>
        </p:nvSpPr>
        <p:spPr>
          <a:xfrm>
            <a:off x="5156199" y="1387542"/>
            <a:ext cx="937265" cy="18182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28940-9FFC-06A3-24C4-D85D25A1A953}"/>
              </a:ext>
            </a:extLst>
          </p:cNvPr>
          <p:cNvSpPr/>
          <p:nvPr/>
        </p:nvSpPr>
        <p:spPr>
          <a:xfrm>
            <a:off x="6146800" y="1354859"/>
            <a:ext cx="533400" cy="1850958"/>
          </a:xfrm>
          <a:prstGeom prst="roundRect">
            <a:avLst/>
          </a:prstGeom>
          <a:noFill/>
          <a:ln w="28575">
            <a:solidFill>
              <a:srgbClr val="66A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B84A0C-D89E-D5EA-9B94-6DA9EB0A3AD8}"/>
              </a:ext>
            </a:extLst>
          </p:cNvPr>
          <p:cNvSpPr/>
          <p:nvPr/>
        </p:nvSpPr>
        <p:spPr>
          <a:xfrm>
            <a:off x="6825488" y="1354859"/>
            <a:ext cx="921512" cy="1850958"/>
          </a:xfrm>
          <a:prstGeom prst="roundRect">
            <a:avLst/>
          </a:prstGeom>
          <a:noFill/>
          <a:ln w="28575">
            <a:solidFill>
              <a:srgbClr val="66A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651CE91-327D-33DC-D8FC-1F92081B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4" y="3612276"/>
            <a:ext cx="4965700" cy="1540919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A03C8-065E-0134-197B-4757A14C7EE0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Sentiment Analysis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623B-143C-CC21-38D6-C2E797EC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28FFB18D-7C0E-90FC-5ACB-65D05C923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D27171-CA73-0377-7D7A-03DB92B1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611938"/>
            <a:ext cx="4923554" cy="154091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152E00-2A96-166E-2560-17328B09CB10}"/>
              </a:ext>
            </a:extLst>
          </p:cNvPr>
          <p:cNvSpPr/>
          <p:nvPr/>
        </p:nvSpPr>
        <p:spPr>
          <a:xfrm>
            <a:off x="6825488" y="1354859"/>
            <a:ext cx="921512" cy="1850958"/>
          </a:xfrm>
          <a:prstGeom prst="roundRect">
            <a:avLst/>
          </a:prstGeom>
          <a:noFill/>
          <a:ln w="28575">
            <a:solidFill>
              <a:srgbClr val="66A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8C54425-DB0F-603D-4093-1B9046F8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4" y="3612276"/>
            <a:ext cx="4965700" cy="1540919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7EA4FD-5DEF-4439-5E93-E48EC0E9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" y="3611938"/>
            <a:ext cx="4965700" cy="1540919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0C584635-541A-619D-A940-91F9D6A0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3" y="5232233"/>
            <a:ext cx="2103753" cy="2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51C2BD-A7DC-5C34-5B56-838AC8DA228A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Conversational Task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1DBE-169D-DF4A-195D-9C0FFCFA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57E497-71EC-96C9-A76C-E9B1EF42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3611938"/>
            <a:ext cx="4923554" cy="154091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6195519-44F6-62D8-2400-70AC4984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4" y="3612276"/>
            <a:ext cx="4965700" cy="1540919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8483583-2240-0E11-4B4E-7CDCDEE3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" y="3611938"/>
            <a:ext cx="4965700" cy="1540919"/>
          </a:xfrm>
          <a:prstGeom prst="rect">
            <a:avLst/>
          </a:prstGeom>
          <a:noFill/>
          <a:ln w="28575">
            <a:solidFill>
              <a:srgbClr val="66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CB14F2E6-8433-6F76-7093-C9D4E727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3" y="5232233"/>
            <a:ext cx="2103753" cy="2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7B33FA-3EC1-09F5-542F-64205607661A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Effectiveness of Defense Techniques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D2250-94DB-4C83-7963-0BB839CCD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527" y="831401"/>
            <a:ext cx="4846834" cy="2677300"/>
          </a:xfrm>
          <a:prstGeom prst="rect">
            <a:avLst/>
          </a:prstGeom>
          <a:ln w="38100" cap="sq">
            <a:solidFill>
              <a:srgbClr val="66A6C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5D5F9-F29D-830B-7195-BF05D0D81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3EC01DE8-8794-DDB5-3594-0DBADB106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pic>
        <p:nvPicPr>
          <p:cNvPr id="2059" name="Picture 11" descr="A graph with a line and a point&#10;&#10;AI-generated content may be incorrect.">
            <a:extLst>
              <a:ext uri="{FF2B5EF4-FFF2-40B4-BE49-F238E27FC236}">
                <a16:creationId xmlns:a16="http://schemas.microsoft.com/office/drawing/2014/main" id="{05759EA6-3AA0-0C0A-828D-806A15DE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6" y="3551761"/>
            <a:ext cx="3327400" cy="17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0B082-1419-CEC0-F824-1C4E3E2294FF}"/>
              </a:ext>
            </a:extLst>
          </p:cNvPr>
          <p:cNvSpPr txBox="1"/>
          <p:nvPr/>
        </p:nvSpPr>
        <p:spPr>
          <a:xfrm>
            <a:off x="4546600" y="3924300"/>
            <a:ext cx="5330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Mitigation strategies work better than the baseline. 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DF = 1: best accuracy but high compute cost (1 RM per feedback group)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DF = 3 or 5: acceptable accuracy, scalable cost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COBRA offers a scalable trade-off between trust, accuracy, and compute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73159-8074-5789-6406-28B713B7999B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Experimental Insights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B811-69BD-742B-670E-A5EE28C8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90DDF4E6-2014-CB28-2770-E7718854C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F0FCFCD6-CEA0-DE46-9690-D8AC2BB7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2" y="3453607"/>
            <a:ext cx="5191756" cy="19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CA747-DBDB-8F6F-0034-49773DDAA553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COBRA: SOTA Comparison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927790-F880-D838-CCB0-02EC6E1AA806}"/>
              </a:ext>
            </a:extLst>
          </p:cNvPr>
          <p:cNvSpPr txBox="1"/>
          <p:nvPr/>
        </p:nvSpPr>
        <p:spPr>
          <a:xfrm>
            <a:off x="1384300" y="1409700"/>
            <a:ext cx="7581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Thank you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6"/>
    </mc:Choice>
    <mc:Fallback xmlns="">
      <p:transition spd="slow" advTm="81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B9498-3790-BB5E-6904-7FD43B1AB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1104900"/>
            <a:ext cx="9144000" cy="39751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Large Language Models (LLMs) are Advanced AI systems pre-trained on TBs of web data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Empowered by transformers and their attention mechanisms [Vaswani et al., 2017].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Flexible and customizable: LLMs can be fine-tuned to excel at specialized tasks, from writing code to composing poetry.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LMs blend language proficiency with audio, images, and videos and are revolutionizing the content creation.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Capable of human-like reasoning, but alignment and trust remain open challenges.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9A463-3D41-7C07-7F73-07648BAD227B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Large Language Models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8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844A4-709A-81CA-8C20-C65B6990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81A9A-423D-33BD-7D4F-5D94FD854194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LLM Life Cycle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B38DC2-2090-2042-CFC0-0196E4B8F2FC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1627538" y="1467250"/>
            <a:ext cx="466991" cy="1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E53230C4-BF69-4838-1290-D63776A7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13" y="871013"/>
            <a:ext cx="1152525" cy="1192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9A820-0D4B-8262-757A-D55461B24EEF}"/>
              </a:ext>
            </a:extLst>
          </p:cNvPr>
          <p:cNvSpPr txBox="1"/>
          <p:nvPr/>
        </p:nvSpPr>
        <p:spPr>
          <a:xfrm>
            <a:off x="-155686" y="1161568"/>
            <a:ext cx="105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Raw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 Data</a:t>
            </a:r>
          </a:p>
        </p:txBody>
      </p:sp>
      <p:pic>
        <p:nvPicPr>
          <p:cNvPr id="9" name="Graphic 8" descr="Gears with solid fill">
            <a:extLst>
              <a:ext uri="{FF2B5EF4-FFF2-40B4-BE49-F238E27FC236}">
                <a16:creationId xmlns:a16="http://schemas.microsoft.com/office/drawing/2014/main" id="{B4D9C89E-678D-03A6-37F3-0DF70FF4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529" y="1161568"/>
            <a:ext cx="699471" cy="611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B14F5A-363A-E249-4084-CC7A97F948F4}"/>
              </a:ext>
            </a:extLst>
          </p:cNvPr>
          <p:cNvSpPr txBox="1"/>
          <p:nvPr/>
        </p:nvSpPr>
        <p:spPr>
          <a:xfrm>
            <a:off x="1861033" y="179405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PreProcessing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810897-A63B-DEB5-CDFD-397C365209F4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2794000" y="1467250"/>
            <a:ext cx="455946" cy="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12" name="Picture 11" descr="A black and white image of a grid&#10;&#10;AI-generated content may be incorrect.">
            <a:extLst>
              <a:ext uri="{FF2B5EF4-FFF2-40B4-BE49-F238E27FC236}">
                <a16:creationId xmlns:a16="http://schemas.microsoft.com/office/drawing/2014/main" id="{541E1C4C-6585-A336-A46F-213E1424DC3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724288" y="728413"/>
            <a:ext cx="1424771" cy="1477671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6A063D4F-AC2D-A182-0ADF-86C79AFDB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946" y="871012"/>
            <a:ext cx="1152525" cy="1192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1ED0E4-3F34-0DF5-9C50-CF7CAC886018}"/>
              </a:ext>
            </a:extLst>
          </p:cNvPr>
          <p:cNvSpPr txBox="1"/>
          <p:nvPr/>
        </p:nvSpPr>
        <p:spPr>
          <a:xfrm>
            <a:off x="3406061" y="1903749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Cleaned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</a:t>
            </a:r>
          </a:p>
        </p:txBody>
      </p:sp>
      <p:cxnSp>
        <p:nvCxnSpPr>
          <p:cNvPr id="15" name="Straight Arrow Connector 1045">
            <a:extLst>
              <a:ext uri="{FF2B5EF4-FFF2-40B4-BE49-F238E27FC236}">
                <a16:creationId xmlns:a16="http://schemas.microsoft.com/office/drawing/2014/main" id="{60C8BFFC-20C3-DA3D-87BE-DECE8C7E17AD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4402471" y="1467249"/>
            <a:ext cx="982329" cy="1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7D0C24-C2D9-E42B-66FD-542AF923CAAD}"/>
              </a:ext>
            </a:extLst>
          </p:cNvPr>
          <p:cNvSpPr txBox="1"/>
          <p:nvPr/>
        </p:nvSpPr>
        <p:spPr>
          <a:xfrm>
            <a:off x="9093932" y="1236415"/>
            <a:ext cx="105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Pre-Trained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865A98-4BE6-6040-2CB0-E736DD6C973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643574" y="2667343"/>
            <a:ext cx="1579319" cy="1637957"/>
            <a:chOff x="5024588" y="657264"/>
            <a:chExt cx="2473858" cy="2565709"/>
          </a:xfrm>
        </p:grpSpPr>
        <p:pic>
          <p:nvPicPr>
            <p:cNvPr id="19" name="Picture 18" descr="A black and white image of a grid&#10;&#10;AI-generated content may be incorrect.">
              <a:extLst>
                <a:ext uri="{FF2B5EF4-FFF2-40B4-BE49-F238E27FC236}">
                  <a16:creationId xmlns:a16="http://schemas.microsoft.com/office/drawing/2014/main" id="{5044BBA9-ECE2-B8A0-A101-8FB1563B7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4588" y="657264"/>
              <a:ext cx="2473858" cy="2565709"/>
            </a:xfrm>
            <a:prstGeom prst="rect">
              <a:avLst/>
            </a:prstGeom>
          </p:spPr>
        </p:pic>
        <p:pic>
          <p:nvPicPr>
            <p:cNvPr id="20" name="Graphic 19" descr="Head with gears with solid fill">
              <a:extLst>
                <a:ext uri="{FF2B5EF4-FFF2-40B4-BE49-F238E27FC236}">
                  <a16:creationId xmlns:a16="http://schemas.microsoft.com/office/drawing/2014/main" id="{907CFE07-13CB-0957-BD4E-858E50DF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25914" y="1321496"/>
              <a:ext cx="1313002" cy="1313002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68AE3A-C8DE-C998-AD50-B53F7F37B5D2}"/>
              </a:ext>
            </a:extLst>
          </p:cNvPr>
          <p:cNvSpPr/>
          <p:nvPr/>
        </p:nvSpPr>
        <p:spPr>
          <a:xfrm>
            <a:off x="5384800" y="1217610"/>
            <a:ext cx="1420146" cy="4992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Self Supervised Learning</a:t>
            </a:r>
          </a:p>
        </p:txBody>
      </p:sp>
      <p:cxnSp>
        <p:nvCxnSpPr>
          <p:cNvPr id="23" name="Straight Arrow Connector 1045">
            <a:extLst>
              <a:ext uri="{FF2B5EF4-FFF2-40B4-BE49-F238E27FC236}">
                <a16:creationId xmlns:a16="http://schemas.microsoft.com/office/drawing/2014/main" id="{94FDD207-2709-94F4-8604-4938DE932C6F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>
            <a:off x="6804946" y="1467249"/>
            <a:ext cx="919342" cy="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43" name="Graphic 42" descr="Database with solid fill">
            <a:extLst>
              <a:ext uri="{FF2B5EF4-FFF2-40B4-BE49-F238E27FC236}">
                <a16:creationId xmlns:a16="http://schemas.microsoft.com/office/drawing/2014/main" id="{2C562348-0A25-E149-BA12-1E0DA68FBA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17669" y="2886906"/>
            <a:ext cx="1152525" cy="119247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FF92417-94E0-2314-8483-47F2AC45C636}"/>
              </a:ext>
            </a:extLst>
          </p:cNvPr>
          <p:cNvSpPr/>
          <p:nvPr/>
        </p:nvSpPr>
        <p:spPr>
          <a:xfrm>
            <a:off x="5384800" y="3233505"/>
            <a:ext cx="1420146" cy="4992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Supervised Learning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3196A8-124A-E921-CE5C-610BD9F4AF58}"/>
              </a:ext>
            </a:extLst>
          </p:cNvPr>
          <p:cNvSpPr txBox="1"/>
          <p:nvPr/>
        </p:nvSpPr>
        <p:spPr>
          <a:xfrm>
            <a:off x="9279584" y="3259464"/>
            <a:ext cx="105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Demo Database</a:t>
            </a:r>
          </a:p>
        </p:txBody>
      </p:sp>
      <p:cxnSp>
        <p:nvCxnSpPr>
          <p:cNvPr id="46" name="Straight Arrow Connector 1045">
            <a:extLst>
              <a:ext uri="{FF2B5EF4-FFF2-40B4-BE49-F238E27FC236}">
                <a16:creationId xmlns:a16="http://schemas.microsoft.com/office/drawing/2014/main" id="{E6CD5C69-5ECA-635D-3ECE-4B292E1C2998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rot="5400000">
            <a:off x="6752064" y="1548894"/>
            <a:ext cx="1027421" cy="2341801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4" name="Straight Arrow Connector 1045">
            <a:extLst>
              <a:ext uri="{FF2B5EF4-FFF2-40B4-BE49-F238E27FC236}">
                <a16:creationId xmlns:a16="http://schemas.microsoft.com/office/drawing/2014/main" id="{CD590400-0611-A45B-43F1-DF4492D092C9}"/>
              </a:ext>
            </a:extLst>
          </p:cNvPr>
          <p:cNvCxnSpPr>
            <a:cxnSpLocks/>
            <a:stCxn id="44" idx="1"/>
            <a:endCxn id="19" idx="1"/>
          </p:cNvCxnSpPr>
          <p:nvPr/>
        </p:nvCxnSpPr>
        <p:spPr>
          <a:xfrm flipH="1">
            <a:off x="4222893" y="3483144"/>
            <a:ext cx="1161907" cy="3178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7" name="Straight Arrow Connector 1045">
            <a:extLst>
              <a:ext uri="{FF2B5EF4-FFF2-40B4-BE49-F238E27FC236}">
                <a16:creationId xmlns:a16="http://schemas.microsoft.com/office/drawing/2014/main" id="{ABA81F71-5DC7-6F7A-9FE5-6E990526F692}"/>
              </a:ext>
            </a:extLst>
          </p:cNvPr>
          <p:cNvCxnSpPr>
            <a:cxnSpLocks/>
            <a:stCxn id="43" idx="1"/>
            <a:endCxn id="44" idx="3"/>
          </p:cNvCxnSpPr>
          <p:nvPr/>
        </p:nvCxnSpPr>
        <p:spPr>
          <a:xfrm flipH="1">
            <a:off x="6804946" y="3483144"/>
            <a:ext cx="1712723" cy="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6891503-FC48-8FE5-7D80-D12BE3EB3599}"/>
              </a:ext>
            </a:extLst>
          </p:cNvPr>
          <p:cNvSpPr txBox="1"/>
          <p:nvPr/>
        </p:nvSpPr>
        <p:spPr>
          <a:xfrm>
            <a:off x="1117600" y="3248983"/>
            <a:ext cx="14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Initial/Fine-tuned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41F21-A660-DF52-0284-F0162FB5E017}"/>
              </a:ext>
            </a:extLst>
          </p:cNvPr>
          <p:cNvSpPr txBox="1"/>
          <p:nvPr/>
        </p:nvSpPr>
        <p:spPr>
          <a:xfrm>
            <a:off x="5038122" y="4359716"/>
            <a:ext cx="5246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task-specific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generate biased or unsafe content without additional supervision.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Lacks full alignment with human preferences.</a:t>
            </a:r>
          </a:p>
        </p:txBody>
      </p:sp>
    </p:spTree>
    <p:extLst>
      <p:ext uri="{BB962C8B-B14F-4D97-AF65-F5344CB8AC3E}">
        <p14:creationId xmlns:p14="http://schemas.microsoft.com/office/powerpoint/2010/main" val="13667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1" grpId="0" animBg="1"/>
      <p:bldP spid="44" grpId="0" animBg="1"/>
      <p:bldP spid="45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D554F-FAA4-7962-23BB-04A9D411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9DA3E4-19D7-D261-6A3A-738119018018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LLM Life Cycle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FFB6E6-43DB-7748-5C4B-50C9A08C592A}"/>
              </a:ext>
            </a:extLst>
          </p:cNvPr>
          <p:cNvGrpSpPr>
            <a:grpSpLocks noChangeAspect="1"/>
          </p:cNvGrpSpPr>
          <p:nvPr/>
        </p:nvGrpSpPr>
        <p:grpSpPr>
          <a:xfrm>
            <a:off x="2178471" y="1330063"/>
            <a:ext cx="1579319" cy="1637957"/>
            <a:chOff x="5024588" y="657264"/>
            <a:chExt cx="2473858" cy="2565709"/>
          </a:xfrm>
        </p:grpSpPr>
        <p:pic>
          <p:nvPicPr>
            <p:cNvPr id="19" name="Picture 18" descr="A black and white image of a grid&#10;&#10;AI-generated content may be incorrect.">
              <a:extLst>
                <a:ext uri="{FF2B5EF4-FFF2-40B4-BE49-F238E27FC236}">
                  <a16:creationId xmlns:a16="http://schemas.microsoft.com/office/drawing/2014/main" id="{AF6BC05D-AF79-FADB-1C95-E4839DE9D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4588" y="657264"/>
              <a:ext cx="2473858" cy="2565709"/>
            </a:xfrm>
            <a:prstGeom prst="rect">
              <a:avLst/>
            </a:prstGeom>
          </p:spPr>
        </p:pic>
        <p:pic>
          <p:nvPicPr>
            <p:cNvPr id="20" name="Graphic 19" descr="Head with gears with solid fill">
              <a:extLst>
                <a:ext uri="{FF2B5EF4-FFF2-40B4-BE49-F238E27FC236}">
                  <a16:creationId xmlns:a16="http://schemas.microsoft.com/office/drawing/2014/main" id="{74F7F323-C8A8-2250-8D20-30ECE7A6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5914" y="1321496"/>
              <a:ext cx="1313002" cy="1313002"/>
            </a:xfrm>
            <a:prstGeom prst="rect">
              <a:avLst/>
            </a:prstGeom>
          </p:spPr>
        </p:pic>
      </p:grpSp>
      <p:pic>
        <p:nvPicPr>
          <p:cNvPr id="43" name="Graphic 42" descr="Database with solid fill">
            <a:extLst>
              <a:ext uri="{FF2B5EF4-FFF2-40B4-BE49-F238E27FC236}">
                <a16:creationId xmlns:a16="http://schemas.microsoft.com/office/drawing/2014/main" id="{7964204A-CF7C-551F-4B6E-AB780C33B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506" y="1547844"/>
            <a:ext cx="1152525" cy="119247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24EB9F8-50D6-7C3A-08D8-5EF340032551}"/>
              </a:ext>
            </a:extLst>
          </p:cNvPr>
          <p:cNvSpPr txBox="1"/>
          <p:nvPr/>
        </p:nvSpPr>
        <p:spPr>
          <a:xfrm>
            <a:off x="8890000" y="2004700"/>
            <a:ext cx="105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Preference Database</a:t>
            </a:r>
          </a:p>
        </p:txBody>
      </p:sp>
      <p:cxnSp>
        <p:nvCxnSpPr>
          <p:cNvPr id="54" name="Straight Arrow Connector 1045">
            <a:extLst>
              <a:ext uri="{FF2B5EF4-FFF2-40B4-BE49-F238E27FC236}">
                <a16:creationId xmlns:a16="http://schemas.microsoft.com/office/drawing/2014/main" id="{ECB6FC90-9082-F005-F1EA-76E181B7B503}"/>
              </a:ext>
            </a:extLst>
          </p:cNvPr>
          <p:cNvCxnSpPr>
            <a:cxnSpLocks/>
            <a:stCxn id="65" idx="3"/>
            <a:endCxn id="19" idx="1"/>
          </p:cNvCxnSpPr>
          <p:nvPr/>
        </p:nvCxnSpPr>
        <p:spPr>
          <a:xfrm flipV="1">
            <a:off x="1665417" y="2149042"/>
            <a:ext cx="513054" cy="1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7" name="Straight Arrow Connector 1045">
            <a:extLst>
              <a:ext uri="{FF2B5EF4-FFF2-40B4-BE49-F238E27FC236}">
                <a16:creationId xmlns:a16="http://schemas.microsoft.com/office/drawing/2014/main" id="{E0C9CDD1-E6CB-8502-A5E6-599410CF473A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>
            <a:off x="6348107" y="2144082"/>
            <a:ext cx="1501399" cy="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783D525-C351-C975-AA8A-C6E0207195AA}"/>
              </a:ext>
            </a:extLst>
          </p:cNvPr>
          <p:cNvSpPr txBox="1"/>
          <p:nvPr/>
        </p:nvSpPr>
        <p:spPr>
          <a:xfrm>
            <a:off x="2267706" y="2968020"/>
            <a:ext cx="14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Initial/Fine-tuned Model</a:t>
            </a:r>
          </a:p>
        </p:txBody>
      </p:sp>
      <p:pic>
        <p:nvPicPr>
          <p:cNvPr id="65" name="Graphic 64" descr="Database with solid fill">
            <a:extLst>
              <a:ext uri="{FF2B5EF4-FFF2-40B4-BE49-F238E27FC236}">
                <a16:creationId xmlns:a16="http://schemas.microsoft.com/office/drawing/2014/main" id="{17F608C5-9FD9-D700-BDC2-2A743A61A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892" y="1552805"/>
            <a:ext cx="1152525" cy="11924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F6CCD30-0ACF-66D3-02CD-9E330E97AE88}"/>
              </a:ext>
            </a:extLst>
          </p:cNvPr>
          <p:cNvSpPr txBox="1"/>
          <p:nvPr/>
        </p:nvSpPr>
        <p:spPr>
          <a:xfrm>
            <a:off x="560045" y="2641897"/>
            <a:ext cx="105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Prompts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CB22BC-E287-6C4F-3F64-47059BB6D48F}"/>
              </a:ext>
            </a:extLst>
          </p:cNvPr>
          <p:cNvSpPr/>
          <p:nvPr/>
        </p:nvSpPr>
        <p:spPr>
          <a:xfrm>
            <a:off x="4917075" y="1485303"/>
            <a:ext cx="838200" cy="376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Output1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C2FB89-11D1-F655-FA3F-975A8A675A55}"/>
              </a:ext>
            </a:extLst>
          </p:cNvPr>
          <p:cNvSpPr/>
          <p:nvPr/>
        </p:nvSpPr>
        <p:spPr>
          <a:xfrm>
            <a:off x="4917075" y="2311924"/>
            <a:ext cx="838200" cy="3766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Output2</a:t>
            </a:r>
          </a:p>
        </p:txBody>
      </p:sp>
      <p:pic>
        <p:nvPicPr>
          <p:cNvPr id="30" name="Picture 29" descr="A hand holding a pen&#10;&#10;Description automatically generated">
            <a:extLst>
              <a:ext uri="{FF2B5EF4-FFF2-40B4-BE49-F238E27FC236}">
                <a16:creationId xmlns:a16="http://schemas.microsoft.com/office/drawing/2014/main" id="{3F317A4B-6251-355F-533E-89801E291D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5856036" y="2104191"/>
            <a:ext cx="392040" cy="3920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4F4BAE9-E41D-6F0C-24D2-ED3F2F65CCAF}"/>
              </a:ext>
            </a:extLst>
          </p:cNvPr>
          <p:cNvSpPr/>
          <p:nvPr/>
        </p:nvSpPr>
        <p:spPr>
          <a:xfrm>
            <a:off x="4311341" y="1267782"/>
            <a:ext cx="2036766" cy="1752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1045">
            <a:extLst>
              <a:ext uri="{FF2B5EF4-FFF2-40B4-BE49-F238E27FC236}">
                <a16:creationId xmlns:a16="http://schemas.microsoft.com/office/drawing/2014/main" id="{D5C58F8A-7888-5A71-B6FF-6FA1D46BC377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3757790" y="1673616"/>
            <a:ext cx="1159285" cy="475426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1045">
            <a:extLst>
              <a:ext uri="{FF2B5EF4-FFF2-40B4-BE49-F238E27FC236}">
                <a16:creationId xmlns:a16="http://schemas.microsoft.com/office/drawing/2014/main" id="{8F2028E9-533A-8DC4-E385-56D7C955D811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>
            <a:off x="3757790" y="2149042"/>
            <a:ext cx="1159285" cy="351195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0" name="Straight Arrow Connector 1045">
            <a:extLst>
              <a:ext uri="{FF2B5EF4-FFF2-40B4-BE49-F238E27FC236}">
                <a16:creationId xmlns:a16="http://schemas.microsoft.com/office/drawing/2014/main" id="{A4E6F3F4-B17B-BB1C-621C-B07992FB1262}"/>
              </a:ext>
            </a:extLst>
          </p:cNvPr>
          <p:cNvCxnSpPr>
            <a:cxnSpLocks/>
            <a:stCxn id="61" idx="2"/>
            <a:endCxn id="74" idx="3"/>
          </p:cNvCxnSpPr>
          <p:nvPr/>
        </p:nvCxnSpPr>
        <p:spPr>
          <a:xfrm rot="5400000">
            <a:off x="7334486" y="3393009"/>
            <a:ext cx="555329" cy="1627237"/>
          </a:xfrm>
          <a:prstGeom prst="bentConnector2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8EB0610-31B2-66F4-1273-FC74FA19E037}"/>
              </a:ext>
            </a:extLst>
          </p:cNvPr>
          <p:cNvSpPr/>
          <p:nvPr/>
        </p:nvSpPr>
        <p:spPr>
          <a:xfrm>
            <a:off x="7715695" y="3429685"/>
            <a:ext cx="1420146" cy="4992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Supervised Learning</a:t>
            </a:r>
          </a:p>
        </p:txBody>
      </p:sp>
      <p:cxnSp>
        <p:nvCxnSpPr>
          <p:cNvPr id="62" name="Straight Arrow Connector 1045">
            <a:extLst>
              <a:ext uri="{FF2B5EF4-FFF2-40B4-BE49-F238E27FC236}">
                <a16:creationId xmlns:a16="http://schemas.microsoft.com/office/drawing/2014/main" id="{BBA99131-43FB-3C24-76FD-EBE7DC5EF2F1}"/>
              </a:ext>
            </a:extLst>
          </p:cNvPr>
          <p:cNvCxnSpPr>
            <a:cxnSpLocks/>
            <a:stCxn id="43" idx="2"/>
            <a:endCxn id="61" idx="0"/>
          </p:cNvCxnSpPr>
          <p:nvPr/>
        </p:nvCxnSpPr>
        <p:spPr>
          <a:xfrm flipH="1">
            <a:off x="8425768" y="2740319"/>
            <a:ext cx="1" cy="689366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74" name="Picture 73" descr="A black and white image of a grid&#10;&#10;AI-generated content may be incorrect.">
            <a:extLst>
              <a:ext uri="{FF2B5EF4-FFF2-40B4-BE49-F238E27FC236}">
                <a16:creationId xmlns:a16="http://schemas.microsoft.com/office/drawing/2014/main" id="{8C4C2C0B-9FE0-5E40-67E9-E6623150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275" y="3943296"/>
            <a:ext cx="1043256" cy="108199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A58F06F8-507E-6F4D-BE49-AF0B5CF22E10}"/>
              </a:ext>
            </a:extLst>
          </p:cNvPr>
          <p:cNvSpPr txBox="1"/>
          <p:nvPr/>
        </p:nvSpPr>
        <p:spPr>
          <a:xfrm>
            <a:off x="5547652" y="5000744"/>
            <a:ext cx="140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Reward Model</a:t>
            </a:r>
          </a:p>
        </p:txBody>
      </p:sp>
      <p:cxnSp>
        <p:nvCxnSpPr>
          <p:cNvPr id="2" name="Straight Arrow Connector 1045">
            <a:extLst>
              <a:ext uri="{FF2B5EF4-FFF2-40B4-BE49-F238E27FC236}">
                <a16:creationId xmlns:a16="http://schemas.microsoft.com/office/drawing/2014/main" id="{75713473-F20B-15CA-5C2E-EE1216E1F434}"/>
              </a:ext>
            </a:extLst>
          </p:cNvPr>
          <p:cNvCxnSpPr>
            <a:cxnSpLocks/>
            <a:stCxn id="74" idx="1"/>
            <a:endCxn id="63" idx="2"/>
          </p:cNvCxnSpPr>
          <p:nvPr/>
        </p:nvCxnSpPr>
        <p:spPr>
          <a:xfrm rot="10800000">
            <a:off x="2968131" y="3429686"/>
            <a:ext cx="2787145" cy="1054607"/>
          </a:xfrm>
          <a:prstGeom prst="bentConnector2">
            <a:avLst/>
          </a:prstGeom>
          <a:noFill/>
          <a:ln w="762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EBAF2E-8231-DC82-3DE4-5C53919B6FD0}"/>
              </a:ext>
            </a:extLst>
          </p:cNvPr>
          <p:cNvSpPr txBox="1"/>
          <p:nvPr/>
        </p:nvSpPr>
        <p:spPr>
          <a:xfrm>
            <a:off x="3875618" y="4180701"/>
            <a:ext cx="105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RLHF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A6DD9-7124-5333-1F98-A35169A8025E}"/>
              </a:ext>
            </a:extLst>
          </p:cNvPr>
          <p:cNvSpPr txBox="1"/>
          <p:nvPr/>
        </p:nvSpPr>
        <p:spPr>
          <a:xfrm>
            <a:off x="89805" y="4885549"/>
            <a:ext cx="5246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Suffers from Overoptimization [Gao et al., 2022]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Human-in-the-loop can be adversarial (M-HITL)</a:t>
            </a:r>
          </a:p>
        </p:txBody>
      </p:sp>
    </p:spTree>
    <p:extLst>
      <p:ext uri="{BB962C8B-B14F-4D97-AF65-F5344CB8AC3E}">
        <p14:creationId xmlns:p14="http://schemas.microsoft.com/office/powerpoint/2010/main" val="3126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6" grpId="0" animBg="1"/>
      <p:bldP spid="28" grpId="0" animBg="1"/>
      <p:bldP spid="31" grpId="0" animBg="1"/>
      <p:bldP spid="61" grpId="0" animBg="1"/>
      <p:bldP spid="7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9FD3-5C05-6309-7332-6AF3C7871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452E1334-2122-1C13-97FE-8D8BEF5B4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2E5654-07DA-C52E-2728-9FB47F81E65F}"/>
              </a:ext>
            </a:extLst>
          </p:cNvPr>
          <p:cNvSpPr txBox="1"/>
          <p:nvPr/>
        </p:nvSpPr>
        <p:spPr>
          <a:xfrm>
            <a:off x="298450" y="3591044"/>
            <a:ext cx="9563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COBRA (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COnsensus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-Based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RewArd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mitigates adversarial RLHF threats via temporal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cohorting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Feedback is segmented over time into distinct cohorts to detect trust patterns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Reward Model (RM) trained per cohort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RMs are grouped into Trusted (Tc) and Untrusted (Uc) based on feedback quality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Aggregators fuse their reward signals to compute the final score used in training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Tested on sentiment analysis and conversational tasks with models like GPT-2 XL (1.5B parameters)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2927D-D750-35BC-215D-5FC67F6D0A69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36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F4EE-19FB-875F-ED92-0DB2A60E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86C8240E-69F1-D646-1808-33DC4A319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F9052D-DDB4-83E6-E56F-20A6242C9C0A}"/>
              </a:ext>
            </a:extLst>
          </p:cNvPr>
          <p:cNvGrpSpPr/>
          <p:nvPr/>
        </p:nvGrpSpPr>
        <p:grpSpPr>
          <a:xfrm>
            <a:off x="2223546" y="3390900"/>
            <a:ext cx="5712907" cy="1372591"/>
            <a:chOff x="1902908" y="3619500"/>
            <a:chExt cx="5712907" cy="13725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F2881CB-AE5F-3AE7-48B4-C92FEF18C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0" y="3619500"/>
              <a:ext cx="284061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2C9527C3-ECA5-A50A-8203-87016F2C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08" y="3620491"/>
              <a:ext cx="27699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C8467B-7065-D806-C5F9-BB825F49B142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62CFB-0712-8A97-0649-6C2BED0E6C49}"/>
              </a:ext>
            </a:extLst>
          </p:cNvPr>
          <p:cNvSpPr txBox="1"/>
          <p:nvPr/>
        </p:nvSpPr>
        <p:spPr>
          <a:xfrm>
            <a:off x="869950" y="4954369"/>
            <a:ext cx="842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KL-divergence penalizes both good and malicious updates equally</a:t>
            </a:r>
          </a:p>
          <a:p>
            <a:pPr algn="ctr"/>
            <a:r>
              <a:rPr lang="en-US" dirty="0"/>
              <a:t>Limiting updates based on KL-div values can fully suppress RLHF improvements</a:t>
            </a:r>
          </a:p>
        </p:txBody>
      </p:sp>
    </p:spTree>
    <p:extLst>
      <p:ext uri="{BB962C8B-B14F-4D97-AF65-F5344CB8AC3E}">
        <p14:creationId xmlns:p14="http://schemas.microsoft.com/office/powerpoint/2010/main" val="14457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B3E3-3C97-0176-0219-FB7D549D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69F780F5-008B-C0F9-BAFA-28BFD85EB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04BB2-A54A-A903-A960-E21ADCB65F7D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 Aggregator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3E194-D8F0-0B9D-FB0D-F2FA2145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3885783"/>
            <a:ext cx="5381625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3985B-D24A-A411-F1F5-887B05612AE1}"/>
              </a:ext>
            </a:extLst>
          </p:cNvPr>
          <p:cNvSpPr txBox="1"/>
          <p:nvPr/>
        </p:nvSpPr>
        <p:spPr>
          <a:xfrm>
            <a:off x="1600200" y="4215467"/>
            <a:ext cx="13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of Trust</a:t>
            </a:r>
          </a:p>
        </p:txBody>
      </p:sp>
    </p:spTree>
    <p:extLst>
      <p:ext uri="{BB962C8B-B14F-4D97-AF65-F5344CB8AC3E}">
        <p14:creationId xmlns:p14="http://schemas.microsoft.com/office/powerpoint/2010/main" val="58837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D6BC9-D82A-F483-7F12-D2E09DD0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F4285021-3FBC-F7A4-9625-1EBA3D8D3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5AC65-DD46-6636-F919-59B326517AD3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 Aggregator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2959C-7BD6-5D1C-771D-39CB39CDED0C}"/>
              </a:ext>
            </a:extLst>
          </p:cNvPr>
          <p:cNvSpPr txBox="1"/>
          <p:nvPr/>
        </p:nvSpPr>
        <p:spPr>
          <a:xfrm>
            <a:off x="1638300" y="4095719"/>
            <a:ext cx="288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reliability weighted aggregation (DRWA)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B1263-DCD6-F785-C16C-8621AB9E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5" y="4095719"/>
            <a:ext cx="3295650" cy="88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C9C67-7141-D116-B22B-01816FC55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75" y="3762344"/>
            <a:ext cx="9525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854D4-990B-81D7-AFEC-526A6472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A8243DBD-E6B6-81E4-BE36-09A117775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00517"/>
            <a:ext cx="6908800" cy="2372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5084E-BA0B-FFB1-8E44-E2B1A1215974}"/>
              </a:ext>
            </a:extLst>
          </p:cNvPr>
          <p:cNvSpPr txBox="1"/>
          <p:nvPr/>
        </p:nvSpPr>
        <p:spPr>
          <a:xfrm>
            <a:off x="1384300" y="111780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COBRA Aggregator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9A25D-6B7D-877D-69E4-684D737D668C}"/>
              </a:ext>
            </a:extLst>
          </p:cNvPr>
          <p:cNvSpPr txBox="1"/>
          <p:nvPr/>
        </p:nvSpPr>
        <p:spPr>
          <a:xfrm>
            <a:off x="182565" y="4076700"/>
            <a:ext cx="288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Adaptive variance-guided attention (AVGA)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A74BC-7DF2-981B-392B-696B1BCD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37" y="3895724"/>
            <a:ext cx="3438526" cy="1159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CFFB3-9585-CE33-CD6D-626BDAAF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1" y="3895725"/>
            <a:ext cx="3067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2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532</Words>
  <Application>Microsoft Office PowerPoint</Application>
  <PresentationFormat>Custom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Agency FB</vt:lpstr>
      <vt:lpstr>Arabic Typesetting</vt:lpstr>
      <vt:lpstr>Arial</vt:lpstr>
      <vt:lpstr>Calibri</vt:lpstr>
      <vt:lpstr>Primary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 Assistant</dc:creator>
  <cp:lastModifiedBy>Zafaryab Haider</cp:lastModifiedBy>
  <cp:revision>135</cp:revision>
  <cp:lastPrinted>2012-12-03T19:23:21Z</cp:lastPrinted>
  <dcterms:created xsi:type="dcterms:W3CDTF">2012-12-03T19:26:50Z</dcterms:created>
  <dcterms:modified xsi:type="dcterms:W3CDTF">2025-07-25T02:48:24Z</dcterms:modified>
</cp:coreProperties>
</file>