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Anton" charset="1" panose="00000500000000000000"/>
      <p:regular r:id="rId22"/>
    </p:embeddedFont>
    <p:embeddedFont>
      <p:font typeface="Telegraf" charset="1" panose="00000500000000000000"/>
      <p:regular r:id="rId23"/>
    </p:embeddedFont>
    <p:embeddedFont>
      <p:font typeface="Arimo Bold" charset="1" panose="020B0704020202020204"/>
      <p:regular r:id="rId27"/>
    </p:embeddedFont>
    <p:embeddedFont>
      <p:font typeface="Arimo" charset="1" panose="020B0604020202020204"/>
      <p:regular r:id="rId28"/>
    </p:embeddedFont>
    <p:embeddedFont>
      <p:font typeface="Telegraf Bold" charset="1" panose="00000800000000000000"/>
      <p:regular r:id="rId36"/>
    </p:embeddedFont>
    <p:embeddedFont>
      <p:font typeface="Telegraf Medium" charset="1" panose="00000600000000000000"/>
      <p:regular r:id="rId40"/>
    </p:embeddedFont>
    <p:embeddedFont>
      <p:font typeface="Arimo Bold Italics" charset="1" panose="020B0704020202090204"/>
      <p:regular r:id="rId41"/>
    </p:embeddedFont>
    <p:embeddedFont>
      <p:font typeface="Open Sauce" charset="1" panose="0000050000000000000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notesMasters/notesMaster1.xml" Type="http://schemas.openxmlformats.org/officeDocument/2006/relationships/notesMaster"/><Relationship Id="rId25" Target="theme/theme2.xml" Type="http://schemas.openxmlformats.org/officeDocument/2006/relationships/theme"/><Relationship Id="rId26" Target="notesSlides/notesSlide1.xml" Type="http://schemas.openxmlformats.org/officeDocument/2006/relationships/notesSlide"/><Relationship Id="rId27" Target="fonts/font27.fntdata" Type="http://schemas.openxmlformats.org/officeDocument/2006/relationships/font"/><Relationship Id="rId28" Target="fonts/font28.fntdata" Type="http://schemas.openxmlformats.org/officeDocument/2006/relationships/font"/><Relationship Id="rId29" Target="notesSlides/notesSlide2.xml" Type="http://schemas.openxmlformats.org/officeDocument/2006/relationships/notesSlide"/><Relationship Id="rId3" Target="viewProps.xml" Type="http://schemas.openxmlformats.org/officeDocument/2006/relationships/viewProps"/><Relationship Id="rId30" Target="notesSlides/notesSlide3.xml" Type="http://schemas.openxmlformats.org/officeDocument/2006/relationships/notesSlide"/><Relationship Id="rId31" Target="notesSlides/notesSlide4.xml" Type="http://schemas.openxmlformats.org/officeDocument/2006/relationships/notesSlide"/><Relationship Id="rId32" Target="notesSlides/notesSlide5.xml" Type="http://schemas.openxmlformats.org/officeDocument/2006/relationships/notesSlide"/><Relationship Id="rId33" Target="notesSlides/notesSlide6.xml" Type="http://schemas.openxmlformats.org/officeDocument/2006/relationships/notesSlide"/><Relationship Id="rId34" Target="notesSlides/notesSlide7.xml" Type="http://schemas.openxmlformats.org/officeDocument/2006/relationships/notesSlide"/><Relationship Id="rId35" Target="notesSlides/notesSlide8.xml" Type="http://schemas.openxmlformats.org/officeDocument/2006/relationships/notesSlide"/><Relationship Id="rId36" Target="fonts/font36.fntdata" Type="http://schemas.openxmlformats.org/officeDocument/2006/relationships/font"/><Relationship Id="rId37" Target="notesSlides/notesSlide9.xml" Type="http://schemas.openxmlformats.org/officeDocument/2006/relationships/notesSlide"/><Relationship Id="rId38" Target="notesSlides/notesSlide10.xml" Type="http://schemas.openxmlformats.org/officeDocument/2006/relationships/notesSlide"/><Relationship Id="rId39" Target="notesSlides/notesSlide11.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notesSlides/notesSlide12.xml" Type="http://schemas.openxmlformats.org/officeDocument/2006/relationships/notesSlide"/><Relationship Id="rId43" Target="notesSlides/notesSlide13.xml" Type="http://schemas.openxmlformats.org/officeDocument/2006/relationships/notesSlide"/><Relationship Id="rId44" Target="fonts/font44.fntdata" Type="http://schemas.openxmlformats.org/officeDocument/2006/relationships/font"/><Relationship Id="rId45" Target="notesSlides/notesSlide14.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New designs of portable, operationally flexible, and economically viable microreactors</a:t>
            </a:r>
          </a:p>
          <a:p>
            <a:r>
              <a:rPr lang="en-US"/>
              <a:t>- Small size and minimized structures, systems, and components (SSCs)</a:t>
            </a:r>
          </a:p>
          <a:p>
            <a:r>
              <a:rPr lang="en-US"/>
              <a:t>- Simplified design, operation, and maintenance</a:t>
            </a:r>
          </a:p>
          <a:p>
            <a:r>
              <a:rPr lang="en-US"/>
              <a:t>- Fast on-site installation</a:t>
            </a:r>
          </a:p>
          <a:p>
            <a:r>
              <a:rPr lang="en-US"/>
              <a:t>- Decrease reliance on human actions</a:t>
            </a:r>
          </a:p>
          <a:p>
            <a:r>
              <a:rPr lang="en-US"/>
              <a:t/>
            </a:r>
          </a:p>
          <a:p>
            <a:r>
              <a:rPr lang="en-US"/>
              <a:t>Need for autonomous control that could fulfill operator’s tasks in</a:t>
            </a:r>
          </a:p>
          <a:p>
            <a:r>
              <a:rPr lang="en-US"/>
              <a:t>Diagnosis – Identifying faults and potential root causes</a:t>
            </a:r>
          </a:p>
          <a:p>
            <a:r>
              <a:rPr lang="en-US"/>
              <a:t>Prognosis – Forecasting short-term transients and consequence of control actions and procedures</a:t>
            </a:r>
          </a:p>
          <a:p>
            <a:r>
              <a:rPr lang="en-US"/>
              <a:t>Decision-Making – Ranking and recommending the optimal control actions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can we assess trustworthiness during uncertain conditions? We generate sensor degradation data of varying severity (low, medium, high) which will introduce different amounts of risk into our system. To discern between the degradation in out data, we utilize the advanced reasoning capabilities. </a:t>
            </a:r>
          </a:p>
          <a:p>
            <a:r>
              <a:rPr lang="en-US"/>
              <a:t/>
            </a:r>
          </a:p>
          <a:p>
            <a:r>
              <a:rPr lang="en-US"/>
              <a:t>On one hand we fine-tune a GPT-4o model to discern between the degradation types and severity levels. </a:t>
            </a:r>
          </a:p>
          <a:p>
            <a:r>
              <a:rPr lang="en-US"/>
              <a:t/>
            </a:r>
          </a:p>
          <a:p>
            <a:r>
              <a:rPr lang="en-US"/>
              <a:t>On the other hand, using the trustworthiness ontology, we convert that to a BBN with user defined conditional probability tables. </a:t>
            </a:r>
          </a:p>
          <a:p>
            <a:r>
              <a:rPr lang="en-US"/>
              <a:t/>
            </a:r>
          </a:p>
          <a:p>
            <a:r>
              <a:rPr lang="en-US"/>
              <a:t>As evidence is gather, the BBN is updated to inform us of the trustworthiness of the NAMAC recommendation under a given scenario.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Knowledge Graph Creation</a:t>
            </a:r>
          </a:p>
          <a:p>
            <a:r>
              <a:rPr lang="en-US"/>
              <a:t/>
            </a:r>
          </a:p>
          <a:p>
            <a:r>
              <a:rPr lang="en-US"/>
              <a:t>Normally depends on large corpus of structured data with defined relationships between typed entities</a:t>
            </a:r>
          </a:p>
          <a:p>
            <a:r>
              <a:rPr lang="en-US"/>
              <a:t/>
            </a:r>
          </a:p>
          <a:p>
            <a:r>
              <a:rPr lang="en-US"/>
              <a:t>How do we create one with unstructured data? </a:t>
            </a:r>
          </a:p>
          <a:p>
            <a:r>
              <a:rPr lang="en-US"/>
              <a:t/>
            </a:r>
          </a:p>
          <a:p>
            <a:r>
              <a:rPr lang="en-US"/>
              <a:t>Neo4j’s Knowledge Graph Builder1 Tool</a:t>
            </a:r>
          </a:p>
          <a:p>
            <a:r>
              <a:rPr lang="en-US"/>
              <a:t> - Graph schema of entity and relationship types must be specified for relevant output</a:t>
            </a:r>
          </a:p>
          <a:p>
            <a:r>
              <a:rPr lang="en-US"/>
              <a:t> - Is unable to effectively extract information from images in unstructured documents</a:t>
            </a:r>
          </a:p>
          <a:p>
            <a:r>
              <a:rPr lang="en-US"/>
              <a:t> - On the back end, uses LLMs such as OpenAI’s GPT, Google’s Gemini, and Anthropic’s Claude to extract information</a:t>
            </a:r>
          </a:p>
          <a:p>
            <a:r>
              <a:rPr lang="en-US"/>
              <a:t/>
            </a:r>
          </a:p>
          <a:p>
            <a:r>
              <a:rPr lang="en-US"/>
              <a:t>NAMAC Proposed Workflow</a:t>
            </a:r>
          </a:p>
          <a:p>
            <a:r>
              <a:rPr lang="en-US"/>
              <a:t> - Preprocess unstructured data by extracting images from text </a:t>
            </a:r>
          </a:p>
          <a:p>
            <a:r>
              <a:rPr lang="en-US"/>
              <a:t> - Text and Images are channeled through separate pipelines that uses an LLM to extract information before being piped into a knowledge graph builder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Knowledge integration</a:t>
            </a:r>
          </a:p>
          <a:p>
            <a:r>
              <a:rPr lang="en-US"/>
              <a:t>              Scenario-based model of plant (systems, success paths) </a:t>
            </a:r>
          </a:p>
          <a:p>
            <a:r>
              <a:rPr lang="en-US"/>
              <a:t>               plant operating procedures, tech. specs., etc.</a:t>
            </a:r>
          </a:p>
          <a:p>
            <a:r>
              <a:rPr lang="en-US"/>
              <a:t>              Real-time measurements</a:t>
            </a:r>
          </a:p>
          <a:p>
            <a:r>
              <a:rPr lang="en-US"/>
              <a:t>- Not to replace human operator</a:t>
            </a:r>
          </a:p>
          <a:p>
            <a:r>
              <a:rPr lang="en-US"/>
              <a:t>- Digital twin technology</a:t>
            </a:r>
          </a:p>
          <a:p>
            <a:r>
              <a:rPr lang="en-US"/>
              <a:t>- Expressive Power of AI/ML</a:t>
            </a:r>
          </a:p>
          <a:p>
            <a:r>
              <a:rPr lang="en-US"/>
              <a:t/>
            </a:r>
          </a:p>
          <a:p>
            <a:r>
              <a:rPr lang="en-US"/>
              <a:t>NAMAC recommendations are derived from: </a:t>
            </a:r>
          </a:p>
          <a:p>
            <a:r>
              <a:rPr lang="en-US"/>
              <a:t>- Diagnosing the plant state</a:t>
            </a:r>
          </a:p>
          <a:p>
            <a:r>
              <a:rPr lang="en-US"/>
              <a:t>- Searching for all available mitigation strategies</a:t>
            </a:r>
          </a:p>
          <a:p>
            <a:r>
              <a:rPr lang="en-US"/>
              <a:t>- Projecting the effects of actions and uncertainties into the future behavior</a:t>
            </a:r>
          </a:p>
          <a:p>
            <a:r>
              <a:rPr lang="en-US"/>
              <a:t>- Determining the best strategy considering plant safety, performance, and cost.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design of NAMAC  include a Discrepancy Checker (DC) that detects anomalies and alerts the operator in situations that are outside the scope of NAMAC (beyond the training domain situations).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Digital Twin (DT) is a knowledge acquisition system to support specific functions</a:t>
            </a:r>
          </a:p>
          <a:p>
            <a:r>
              <a:rPr lang="en-US"/>
              <a:t>- Digital Twin for Diagnosis (DT-D)</a:t>
            </a:r>
          </a:p>
          <a:p>
            <a:r>
              <a:rPr lang="en-US"/>
              <a:t>- Digital Twin for Strategy Inventory (DT-SI)</a:t>
            </a:r>
          </a:p>
          <a:p>
            <a:r>
              <a:rPr lang="en-US"/>
              <a:t>- Digital Twin for Prognosis (DT-P)</a:t>
            </a:r>
          </a:p>
          <a:p>
            <a:r>
              <a:rPr lang="en-US"/>
              <a:t>- Digital Twin for Strategy Assessment (DT-SA)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Define ontology: Graphical representation of ideas/concepts. The highest "attribute", trustworthiness, is what we are trying to evaluate. This high-level attribute is broken down into sub-attributes which are known to influence the trustworthiness. </a:t>
            </a:r>
          </a:p>
          <a:p>
            <a:r>
              <a:rPr lang="en-US"/>
              <a:t/>
            </a:r>
          </a:p>
          <a:p>
            <a:r>
              <a:rPr lang="en-US"/>
              <a:t/>
            </a:r>
          </a:p>
          <a:p>
            <a:r>
              <a:rPr lang="en-US"/>
              <a:t>These sub-attributes are then broken down further until we get to fundamental sub-attributes which can be quantitatively evaluated.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from the ontology once we determine the attributes, we get the fundamental attributes in the picture they are labeled by the arrow 'addressed by'. These boxes are what is being evaluated.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Enhancement of DC in NAMAC (Athe et al., 2024).</a:t>
            </a:r>
          </a:p>
          <a:p>
            <a:r>
              <a:rPr lang="en-US"/>
              <a:t>Integrated an LLM component to DC. Used Retrieval augmented generation (RAG) and finetuning to enhance the knowledge base of LLM.</a:t>
            </a:r>
          </a:p>
          <a:p>
            <a:r>
              <a:rPr lang="en-US"/>
              <a:t>LLM based DC alerts the operator in situations that are outside NAMAC’s scope. It also act as a chatbot that the operator can be used to retrieve relevant information (operating manuals, safety analysis reports, technical specifications, emergency operating procedures, maintenance manuals, records, etc.)</a:t>
            </a:r>
          </a:p>
          <a:p>
            <a:r>
              <a:rPr lang="en-US"/>
              <a:t/>
            </a:r>
          </a:p>
          <a:p>
            <a:r>
              <a:rPr lang="en-US"/>
              <a:t>Proposed pipeline for knowledge graph integration</a:t>
            </a:r>
          </a:p>
          <a:p>
            <a:r>
              <a:rPr lang="en-US"/>
              <a:t>Knowledge graph integration</a:t>
            </a:r>
          </a:p>
          <a:p>
            <a:r>
              <a:rPr lang="en-US"/>
              <a:t>Knowledge graph generated from the knowledge base used in NAMAC development.</a:t>
            </a:r>
          </a:p>
          <a:p>
            <a:r>
              <a:rPr lang="en-US"/>
              <a:t>Enables structured representation of nuclear engineering concept.</a:t>
            </a:r>
          </a:p>
          <a:p>
            <a:r>
              <a:rPr lang="en-US"/>
              <a:t>Enhanced query answering module</a:t>
            </a:r>
          </a:p>
          <a:p>
            <a:r>
              <a:rPr lang="en-US"/>
              <a:t>Leverages Knowledge graph +RAG framework (Lewis et al., 2020).</a:t>
            </a:r>
          </a:p>
          <a:p>
            <a:r>
              <a:rPr lang="en-US"/>
              <a:t>Captures complex entity relationships and provide multi-granular explanation in NAMAC.</a:t>
            </a:r>
          </a:p>
          <a:p>
            <a:r>
              <a:rPr lang="en-US"/>
              <a:t/>
            </a:r>
          </a:p>
          <a:p>
            <a:r>
              <a:rPr lang="en-US"/>
              <a:t>Explored multi-agent AI for implementation of digital twin development and assessment process (Athe et al., 2024)</a:t>
            </a:r>
          </a:p>
          <a:p>
            <a:r>
              <a:rPr lang="en-US"/>
              <a:t>Customized AI agent for different tasks such as: DT requirement formulation based on expert input and knowledge base, DT development and implementation (code assistant and executor agents) and DT assessment. </a:t>
            </a:r>
          </a:p>
          <a:p>
            <a:r>
              <a:rPr lang="en-US"/>
              <a:t>Semi-automated workflow with human-in-the loop.</a:t>
            </a:r>
          </a:p>
          <a:p>
            <a:r>
              <a:rPr lang="en-US"/>
              <a:t>Preliminary analysis and demonstration using a case study on thermal energy storage system.</a:t>
            </a:r>
          </a:p>
          <a:p>
            <a:r>
              <a:rPr lang="en-US"/>
              <a:t/>
            </a:r>
          </a:p>
          <a:p>
            <a:r>
              <a:rPr lang="en-US"/>
              <a:t>DT-DAP is an involved process needing many different experts to answer questions. </a:t>
            </a:r>
          </a:p>
          <a:p>
            <a:r>
              <a:rPr lang="en-US"/>
              <a:t/>
            </a:r>
          </a:p>
          <a:p>
            <a:r>
              <a:rPr lang="en-US"/>
              <a:t/>
            </a:r>
          </a:p>
          <a:p>
            <a:r>
              <a:rPr lang="en-US"/>
              <a:t>RISK INFORMED APPROACH FOR TRUSTWORTHINESS: Explored LLM as a scalable expert that helps in detecting Out-of-Domain Distribution (ODD). Finetuning is used to enhance knowledge of LLM for ODD.</a:t>
            </a:r>
          </a:p>
          <a:p>
            <a:r>
              <a:rPr lang="en-US"/>
              <a:t>Bayesian Belief Network (BNN) are used to create a risk informed decision framework.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DC is an important element of NAMAC.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multi-agent approach for DT-DAP.</a:t>
            </a:r>
          </a:p>
          <a:p>
            <a:r>
              <a:rPr lang="en-US"/>
              <a:t/>
            </a:r>
          </a:p>
          <a:p>
            <a:r>
              <a:rPr lang="en-US"/>
              <a:t>3 main agents. DT requirement agents determine the requirements based on its knowledge base (can be augmented with RAG), these requirements are sent to DT designer. Based on the requirements, DT designer creates and runs a python code and generates outputs. These outputs are then assess with the DT assessor. Attributes are chosen and evaluated qualitatively on a 1-5 scale. </a:t>
            </a:r>
          </a:p>
          <a:p>
            <a:r>
              <a:rPr lang="en-US"/>
              <a:t/>
            </a:r>
          </a:p>
          <a:p>
            <a:r>
              <a:rPr lang="en-US"/>
              <a:t>Initial results show promise for the use of multi-agents for DT-DAP.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 Id="rId4"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jpeg" Type="http://schemas.openxmlformats.org/officeDocument/2006/relationships/image"/><Relationship Id="rId4"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jpeg" Type="http://schemas.openxmlformats.org/officeDocument/2006/relationships/image"/><Relationship Id="rId4"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https://www.energy.gov/ne/articles/what-nuclear-microreactor" TargetMode="External" Type="http://schemas.openxmlformats.org/officeDocument/2006/relationships/hyperlink"/><Relationship Id="rId7" Target="https://www.energy.gov/ne/articles/what-nuclear-microreactor"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 Id="rId4"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 Id="rId4"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jpeg" Type="http://schemas.openxmlformats.org/officeDocument/2006/relationships/image"/><Relationship Id="rId4"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15158511" y="7895788"/>
            <a:ext cx="2373702" cy="2116755"/>
          </a:xfrm>
          <a:custGeom>
            <a:avLst/>
            <a:gdLst/>
            <a:ahLst/>
            <a:cxnLst/>
            <a:rect r="r" b="b" t="t" l="l"/>
            <a:pathLst>
              <a:path h="2116755" w="2373702">
                <a:moveTo>
                  <a:pt x="0" y="0"/>
                </a:moveTo>
                <a:lnTo>
                  <a:pt x="2373702" y="0"/>
                </a:lnTo>
                <a:lnTo>
                  <a:pt x="2373702" y="2116755"/>
                </a:lnTo>
                <a:lnTo>
                  <a:pt x="0" y="2116755"/>
                </a:lnTo>
                <a:lnTo>
                  <a:pt x="0" y="0"/>
                </a:lnTo>
                <a:close/>
              </a:path>
            </a:pathLst>
          </a:custGeom>
          <a:blipFill>
            <a:blip r:embed="rId3"/>
            <a:stretch>
              <a:fillRect l="0" t="0" r="0" b="0"/>
            </a:stretch>
          </a:blipFill>
        </p:spPr>
      </p:sp>
      <p:sp>
        <p:nvSpPr>
          <p:cNvPr name="Freeform 4" id="4"/>
          <p:cNvSpPr/>
          <p:nvPr/>
        </p:nvSpPr>
        <p:spPr>
          <a:xfrm flipH="false" flipV="false" rot="0">
            <a:off x="738394" y="7895788"/>
            <a:ext cx="2388716" cy="2096098"/>
          </a:xfrm>
          <a:custGeom>
            <a:avLst/>
            <a:gdLst/>
            <a:ahLst/>
            <a:cxnLst/>
            <a:rect r="r" b="b" t="t" l="l"/>
            <a:pathLst>
              <a:path h="2096098" w="2388716">
                <a:moveTo>
                  <a:pt x="0" y="0"/>
                </a:moveTo>
                <a:lnTo>
                  <a:pt x="2388716" y="0"/>
                </a:lnTo>
                <a:lnTo>
                  <a:pt x="2388716" y="2096098"/>
                </a:lnTo>
                <a:lnTo>
                  <a:pt x="0" y="2096098"/>
                </a:lnTo>
                <a:lnTo>
                  <a:pt x="0" y="0"/>
                </a:lnTo>
                <a:close/>
              </a:path>
            </a:pathLst>
          </a:custGeom>
          <a:blipFill>
            <a:blip r:embed="rId4"/>
            <a:stretch>
              <a:fillRect l="0" t="0" r="0" b="0"/>
            </a:stretch>
          </a:blipFill>
        </p:spPr>
      </p:sp>
      <p:sp>
        <p:nvSpPr>
          <p:cNvPr name="TextBox 5" id="5"/>
          <p:cNvSpPr txBox="true"/>
          <p:nvPr/>
        </p:nvSpPr>
        <p:spPr>
          <a:xfrm rot="0">
            <a:off x="535625" y="1286748"/>
            <a:ext cx="16996589" cy="2170113"/>
          </a:xfrm>
          <a:prstGeom prst="rect">
            <a:avLst/>
          </a:prstGeom>
        </p:spPr>
        <p:txBody>
          <a:bodyPr anchor="t" rtlCol="false" tIns="0" lIns="0" bIns="0" rIns="0">
            <a:spAutoFit/>
          </a:bodyPr>
          <a:lstStyle/>
          <a:p>
            <a:pPr algn="ctr">
              <a:lnSpc>
                <a:spcPts val="8737"/>
              </a:lnSpc>
              <a:spcBef>
                <a:spcPct val="0"/>
              </a:spcBef>
            </a:pPr>
            <a:r>
              <a:rPr lang="en-US" sz="6241">
                <a:solidFill>
                  <a:srgbClr val="DEF0FF"/>
                </a:solidFill>
                <a:latin typeface="Anton"/>
                <a:ea typeface="Anton"/>
                <a:cs typeface="Anton"/>
                <a:sym typeface="Anton"/>
              </a:rPr>
              <a:t>Trustworthiness of Digital-twin-based automation technology in nuclear power plant operation</a:t>
            </a:r>
          </a:p>
        </p:txBody>
      </p:sp>
      <p:grpSp>
        <p:nvGrpSpPr>
          <p:cNvPr name="Group 6" id="6"/>
          <p:cNvGrpSpPr/>
          <p:nvPr/>
        </p:nvGrpSpPr>
        <p:grpSpPr>
          <a:xfrm rot="0">
            <a:off x="8109874" y="9258300"/>
            <a:ext cx="2065873" cy="416836"/>
            <a:chOff x="0" y="0"/>
            <a:chExt cx="2754497" cy="555781"/>
          </a:xfrm>
        </p:grpSpPr>
        <p:grpSp>
          <p:nvGrpSpPr>
            <p:cNvPr name="Group 7" id="7"/>
            <p:cNvGrpSpPr/>
            <p:nvPr/>
          </p:nvGrpSpPr>
          <p:grpSpPr>
            <a:xfrm rot="0">
              <a:off x="0" y="0"/>
              <a:ext cx="2754497" cy="555781"/>
              <a:chOff x="0" y="0"/>
              <a:chExt cx="544098" cy="109784"/>
            </a:xfrm>
          </p:grpSpPr>
          <p:sp>
            <p:nvSpPr>
              <p:cNvPr name="Freeform 8" id="8"/>
              <p:cNvSpPr/>
              <p:nvPr/>
            </p:nvSpPr>
            <p:spPr>
              <a:xfrm flipH="false" flipV="false" rot="0">
                <a:off x="0" y="0"/>
                <a:ext cx="544098" cy="109784"/>
              </a:xfrm>
              <a:custGeom>
                <a:avLst/>
                <a:gdLst/>
                <a:ahLst/>
                <a:cxnLst/>
                <a:rect r="r" b="b" t="t" l="l"/>
                <a:pathLst>
                  <a:path h="109784" w="544098">
                    <a:moveTo>
                      <a:pt x="54892" y="0"/>
                    </a:moveTo>
                    <a:lnTo>
                      <a:pt x="489206" y="0"/>
                    </a:lnTo>
                    <a:cubicBezTo>
                      <a:pt x="519522" y="0"/>
                      <a:pt x="544098" y="24576"/>
                      <a:pt x="544098" y="54892"/>
                    </a:cubicBezTo>
                    <a:lnTo>
                      <a:pt x="544098" y="54892"/>
                    </a:lnTo>
                    <a:cubicBezTo>
                      <a:pt x="544098" y="69450"/>
                      <a:pt x="538315" y="83412"/>
                      <a:pt x="528021" y="93706"/>
                    </a:cubicBezTo>
                    <a:cubicBezTo>
                      <a:pt x="517726" y="104001"/>
                      <a:pt x="503764" y="109784"/>
                      <a:pt x="489206" y="109784"/>
                    </a:cubicBezTo>
                    <a:lnTo>
                      <a:pt x="54892" y="109784"/>
                    </a:lnTo>
                    <a:cubicBezTo>
                      <a:pt x="40334" y="109784"/>
                      <a:pt x="26372" y="104001"/>
                      <a:pt x="16077" y="93706"/>
                    </a:cubicBezTo>
                    <a:cubicBezTo>
                      <a:pt x="5783" y="83412"/>
                      <a:pt x="0" y="69450"/>
                      <a:pt x="0" y="54892"/>
                    </a:cubicBezTo>
                    <a:lnTo>
                      <a:pt x="0" y="54892"/>
                    </a:lnTo>
                    <a:cubicBezTo>
                      <a:pt x="0" y="40334"/>
                      <a:pt x="5783" y="26372"/>
                      <a:pt x="16077" y="16077"/>
                    </a:cubicBezTo>
                    <a:cubicBezTo>
                      <a:pt x="26372" y="5783"/>
                      <a:pt x="40334" y="0"/>
                      <a:pt x="54892" y="0"/>
                    </a:cubicBezTo>
                    <a:close/>
                  </a:path>
                </a:pathLst>
              </a:custGeom>
              <a:solidFill>
                <a:srgbClr val="000000">
                  <a:alpha val="0"/>
                </a:srgbClr>
              </a:solidFill>
              <a:ln w="9525" cap="rnd">
                <a:solidFill>
                  <a:srgbClr val="3B4C7D"/>
                </a:solidFill>
                <a:prstDash val="solid"/>
                <a:round/>
              </a:ln>
            </p:spPr>
          </p:sp>
          <p:sp>
            <p:nvSpPr>
              <p:cNvPr name="TextBox 9" id="9"/>
              <p:cNvSpPr txBox="true"/>
              <p:nvPr/>
            </p:nvSpPr>
            <p:spPr>
              <a:xfrm>
                <a:off x="0" y="-38100"/>
                <a:ext cx="544098" cy="147884"/>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162694" y="79347"/>
              <a:ext cx="2429108" cy="339937"/>
            </a:xfrm>
            <a:prstGeom prst="rect">
              <a:avLst/>
            </a:prstGeom>
          </p:spPr>
          <p:txBody>
            <a:bodyPr anchor="t" rtlCol="false" tIns="0" lIns="0" bIns="0" rIns="0">
              <a:spAutoFit/>
            </a:bodyPr>
            <a:lstStyle/>
            <a:p>
              <a:pPr algn="ctr">
                <a:lnSpc>
                  <a:spcPts val="1960"/>
                </a:lnSpc>
                <a:spcBef>
                  <a:spcPct val="0"/>
                </a:spcBef>
              </a:pPr>
              <a:r>
                <a:rPr lang="en-US" sz="1400" spc="-56">
                  <a:solidFill>
                    <a:srgbClr val="DEF0FF"/>
                  </a:solidFill>
                  <a:latin typeface="Telegraf"/>
                  <a:ea typeface="Telegraf"/>
                  <a:cs typeface="Telegraf"/>
                  <a:sym typeface="Telegraf"/>
                </a:rPr>
                <a:t>July 2025</a:t>
              </a:r>
            </a:p>
          </p:txBody>
        </p:sp>
      </p:grpSp>
      <p:grpSp>
        <p:nvGrpSpPr>
          <p:cNvPr name="Group 11" id="11"/>
          <p:cNvGrpSpPr/>
          <p:nvPr/>
        </p:nvGrpSpPr>
        <p:grpSpPr>
          <a:xfrm rot="0">
            <a:off x="3549190" y="5341504"/>
            <a:ext cx="11189620" cy="1715621"/>
            <a:chOff x="0" y="0"/>
            <a:chExt cx="14919494" cy="2287495"/>
          </a:xfrm>
        </p:grpSpPr>
        <p:grpSp>
          <p:nvGrpSpPr>
            <p:cNvPr name="Group 12" id="12"/>
            <p:cNvGrpSpPr/>
            <p:nvPr/>
          </p:nvGrpSpPr>
          <p:grpSpPr>
            <a:xfrm rot="0">
              <a:off x="0" y="0"/>
              <a:ext cx="14919494" cy="2287495"/>
              <a:chOff x="0" y="0"/>
              <a:chExt cx="2947060" cy="451851"/>
            </a:xfrm>
          </p:grpSpPr>
          <p:sp>
            <p:nvSpPr>
              <p:cNvPr name="Freeform 13" id="13"/>
              <p:cNvSpPr/>
              <p:nvPr/>
            </p:nvSpPr>
            <p:spPr>
              <a:xfrm flipH="false" flipV="false" rot="0">
                <a:off x="0" y="0"/>
                <a:ext cx="2947060" cy="451851"/>
              </a:xfrm>
              <a:custGeom>
                <a:avLst/>
                <a:gdLst/>
                <a:ahLst/>
                <a:cxnLst/>
                <a:rect r="r" b="b" t="t" l="l"/>
                <a:pathLst>
                  <a:path h="451851" w="2947060">
                    <a:moveTo>
                      <a:pt x="0" y="0"/>
                    </a:moveTo>
                    <a:lnTo>
                      <a:pt x="2947060" y="0"/>
                    </a:lnTo>
                    <a:lnTo>
                      <a:pt x="2947060" y="451851"/>
                    </a:lnTo>
                    <a:lnTo>
                      <a:pt x="0" y="451851"/>
                    </a:lnTo>
                    <a:close/>
                  </a:path>
                </a:pathLst>
              </a:custGeom>
              <a:solidFill>
                <a:srgbClr val="000000">
                  <a:alpha val="73725"/>
                </a:srgbClr>
              </a:solidFill>
            </p:spPr>
          </p:sp>
          <p:sp>
            <p:nvSpPr>
              <p:cNvPr name="TextBox 14" id="14"/>
              <p:cNvSpPr txBox="true"/>
              <p:nvPr/>
            </p:nvSpPr>
            <p:spPr>
              <a:xfrm>
                <a:off x="0" y="-57150"/>
                <a:ext cx="2947060" cy="509001"/>
              </a:xfrm>
              <a:prstGeom prst="rect">
                <a:avLst/>
              </a:prstGeom>
            </p:spPr>
            <p:txBody>
              <a:bodyPr anchor="ctr" rtlCol="false" tIns="50800" lIns="50800" bIns="50800" rIns="50800"/>
              <a:lstStyle/>
              <a:p>
                <a:pPr algn="ctr">
                  <a:lnSpc>
                    <a:spcPts val="1960"/>
                  </a:lnSpc>
                </a:pPr>
              </a:p>
            </p:txBody>
          </p:sp>
        </p:grpSp>
        <p:sp>
          <p:nvSpPr>
            <p:cNvPr name="TextBox 15" id="15"/>
            <p:cNvSpPr txBox="true"/>
            <p:nvPr/>
          </p:nvSpPr>
          <p:spPr>
            <a:xfrm rot="0">
              <a:off x="0" y="117152"/>
              <a:ext cx="14919494" cy="1910316"/>
            </a:xfrm>
            <a:prstGeom prst="rect">
              <a:avLst/>
            </a:prstGeom>
          </p:spPr>
          <p:txBody>
            <a:bodyPr anchor="t" rtlCol="false" tIns="0" lIns="0" bIns="0" rIns="0">
              <a:spAutoFit/>
            </a:bodyPr>
            <a:lstStyle/>
            <a:p>
              <a:pPr algn="ctr">
                <a:lnSpc>
                  <a:spcPts val="6026"/>
                </a:lnSpc>
              </a:pPr>
              <a:r>
                <a:rPr lang="en-US" sz="3719">
                  <a:solidFill>
                    <a:srgbClr val="DEF0FF"/>
                  </a:solidFill>
                  <a:latin typeface="Anton"/>
                  <a:ea typeface="Anton"/>
                  <a:cs typeface="Anton"/>
                  <a:sym typeface="Anton"/>
                </a:rPr>
                <a:t>Paridhi Athe,  Nicholas Cittadino, Trang Tran, Jacob Yoder,  Nam Dinh,  Tran Cao Son</a:t>
              </a:r>
            </a:p>
          </p:txBody>
        </p:sp>
        <p:sp>
          <p:nvSpPr>
            <p:cNvPr name="TextBox 16" id="16"/>
            <p:cNvSpPr txBox="true"/>
            <p:nvPr/>
          </p:nvSpPr>
          <p:spPr>
            <a:xfrm rot="0">
              <a:off x="3284720" y="65877"/>
              <a:ext cx="88702" cy="396240"/>
            </a:xfrm>
            <a:prstGeom prst="rect">
              <a:avLst/>
            </a:prstGeom>
          </p:spPr>
          <p:txBody>
            <a:bodyPr anchor="t" rtlCol="false" tIns="0" lIns="0" bIns="0" rIns="0">
              <a:spAutoFit/>
            </a:bodyPr>
            <a:lstStyle/>
            <a:p>
              <a:pPr algn="ctr">
                <a:lnSpc>
                  <a:spcPts val="2519"/>
                </a:lnSpc>
                <a:spcBef>
                  <a:spcPct val="0"/>
                </a:spcBef>
              </a:pPr>
              <a:r>
                <a:rPr lang="en-US" sz="1799" spc="-71">
                  <a:solidFill>
                    <a:srgbClr val="DEF0FF"/>
                  </a:solidFill>
                  <a:latin typeface="Anton"/>
                  <a:ea typeface="Anton"/>
                  <a:cs typeface="Anton"/>
                  <a:sym typeface="Anton"/>
                </a:rPr>
                <a:t>1</a:t>
              </a:r>
            </a:p>
          </p:txBody>
        </p:sp>
        <p:sp>
          <p:nvSpPr>
            <p:cNvPr name="TextBox 17" id="17"/>
            <p:cNvSpPr txBox="true"/>
            <p:nvPr/>
          </p:nvSpPr>
          <p:spPr>
            <a:xfrm rot="0">
              <a:off x="8282535" y="65877"/>
              <a:ext cx="88702" cy="396240"/>
            </a:xfrm>
            <a:prstGeom prst="rect">
              <a:avLst/>
            </a:prstGeom>
          </p:spPr>
          <p:txBody>
            <a:bodyPr anchor="t" rtlCol="false" tIns="0" lIns="0" bIns="0" rIns="0">
              <a:spAutoFit/>
            </a:bodyPr>
            <a:lstStyle/>
            <a:p>
              <a:pPr algn="ctr">
                <a:lnSpc>
                  <a:spcPts val="2519"/>
                </a:lnSpc>
                <a:spcBef>
                  <a:spcPct val="0"/>
                </a:spcBef>
              </a:pPr>
              <a:r>
                <a:rPr lang="en-US" sz="1799" spc="-71">
                  <a:solidFill>
                    <a:srgbClr val="DEF0FF"/>
                  </a:solidFill>
                  <a:latin typeface="Anton"/>
                  <a:ea typeface="Anton"/>
                  <a:cs typeface="Anton"/>
                  <a:sym typeface="Anton"/>
                </a:rPr>
                <a:t>1</a:t>
              </a:r>
            </a:p>
          </p:txBody>
        </p:sp>
        <p:sp>
          <p:nvSpPr>
            <p:cNvPr name="TextBox 18" id="18"/>
            <p:cNvSpPr txBox="true"/>
            <p:nvPr/>
          </p:nvSpPr>
          <p:spPr>
            <a:xfrm rot="0">
              <a:off x="6884106" y="1105648"/>
              <a:ext cx="88702" cy="396240"/>
            </a:xfrm>
            <a:prstGeom prst="rect">
              <a:avLst/>
            </a:prstGeom>
          </p:spPr>
          <p:txBody>
            <a:bodyPr anchor="t" rtlCol="false" tIns="0" lIns="0" bIns="0" rIns="0">
              <a:spAutoFit/>
            </a:bodyPr>
            <a:lstStyle/>
            <a:p>
              <a:pPr algn="ctr">
                <a:lnSpc>
                  <a:spcPts val="2519"/>
                </a:lnSpc>
                <a:spcBef>
                  <a:spcPct val="0"/>
                </a:spcBef>
              </a:pPr>
              <a:r>
                <a:rPr lang="en-US" sz="1799" spc="-71">
                  <a:solidFill>
                    <a:srgbClr val="DEF0FF"/>
                  </a:solidFill>
                  <a:latin typeface="Anton"/>
                  <a:ea typeface="Anton"/>
                  <a:cs typeface="Anton"/>
                  <a:sym typeface="Anton"/>
                </a:rPr>
                <a:t>1</a:t>
              </a:r>
            </a:p>
          </p:txBody>
        </p:sp>
        <p:sp>
          <p:nvSpPr>
            <p:cNvPr name="TextBox 19" id="19"/>
            <p:cNvSpPr txBox="true"/>
            <p:nvPr/>
          </p:nvSpPr>
          <p:spPr>
            <a:xfrm rot="0">
              <a:off x="11225727" y="65877"/>
              <a:ext cx="138509" cy="396240"/>
            </a:xfrm>
            <a:prstGeom prst="rect">
              <a:avLst/>
            </a:prstGeom>
          </p:spPr>
          <p:txBody>
            <a:bodyPr anchor="t" rtlCol="false" tIns="0" lIns="0" bIns="0" rIns="0">
              <a:spAutoFit/>
            </a:bodyPr>
            <a:lstStyle/>
            <a:p>
              <a:pPr algn="ctr">
                <a:lnSpc>
                  <a:spcPts val="2519"/>
                </a:lnSpc>
                <a:spcBef>
                  <a:spcPct val="0"/>
                </a:spcBef>
              </a:pPr>
              <a:r>
                <a:rPr lang="en-US" sz="1799" spc="-71">
                  <a:solidFill>
                    <a:srgbClr val="DEF0FF"/>
                  </a:solidFill>
                  <a:latin typeface="Anton"/>
                  <a:ea typeface="Anton"/>
                  <a:cs typeface="Anton"/>
                  <a:sym typeface="Anton"/>
                </a:rPr>
                <a:t>2</a:t>
              </a:r>
            </a:p>
          </p:txBody>
        </p:sp>
        <p:sp>
          <p:nvSpPr>
            <p:cNvPr name="TextBox 20" id="20"/>
            <p:cNvSpPr txBox="true"/>
            <p:nvPr/>
          </p:nvSpPr>
          <p:spPr>
            <a:xfrm rot="0">
              <a:off x="14625337" y="65877"/>
              <a:ext cx="138509" cy="396240"/>
            </a:xfrm>
            <a:prstGeom prst="rect">
              <a:avLst/>
            </a:prstGeom>
          </p:spPr>
          <p:txBody>
            <a:bodyPr anchor="t" rtlCol="false" tIns="0" lIns="0" bIns="0" rIns="0">
              <a:spAutoFit/>
            </a:bodyPr>
            <a:lstStyle/>
            <a:p>
              <a:pPr algn="ctr">
                <a:lnSpc>
                  <a:spcPts val="2519"/>
                </a:lnSpc>
                <a:spcBef>
                  <a:spcPct val="0"/>
                </a:spcBef>
              </a:pPr>
              <a:r>
                <a:rPr lang="en-US" sz="1799" spc="-71">
                  <a:solidFill>
                    <a:srgbClr val="DEF0FF"/>
                  </a:solidFill>
                  <a:latin typeface="Anton"/>
                  <a:ea typeface="Anton"/>
                  <a:cs typeface="Anton"/>
                  <a:sym typeface="Anton"/>
                </a:rPr>
                <a:t>2</a:t>
              </a:r>
            </a:p>
          </p:txBody>
        </p:sp>
        <p:sp>
          <p:nvSpPr>
            <p:cNvPr name="TextBox 21" id="21"/>
            <p:cNvSpPr txBox="true"/>
            <p:nvPr/>
          </p:nvSpPr>
          <p:spPr>
            <a:xfrm rot="0">
              <a:off x="10541548" y="1105648"/>
              <a:ext cx="138509" cy="396240"/>
            </a:xfrm>
            <a:prstGeom prst="rect">
              <a:avLst/>
            </a:prstGeom>
          </p:spPr>
          <p:txBody>
            <a:bodyPr anchor="t" rtlCol="false" tIns="0" lIns="0" bIns="0" rIns="0">
              <a:spAutoFit/>
            </a:bodyPr>
            <a:lstStyle/>
            <a:p>
              <a:pPr algn="ctr">
                <a:lnSpc>
                  <a:spcPts val="2519"/>
                </a:lnSpc>
                <a:spcBef>
                  <a:spcPct val="0"/>
                </a:spcBef>
              </a:pPr>
              <a:r>
                <a:rPr lang="en-US" sz="1799" spc="-71">
                  <a:solidFill>
                    <a:srgbClr val="DEF0FF"/>
                  </a:solidFill>
                  <a:latin typeface="Anton"/>
                  <a:ea typeface="Anton"/>
                  <a:cs typeface="Anton"/>
                  <a:sym typeface="Anton"/>
                </a:rPr>
                <a:t>2</a:t>
              </a:r>
            </a:p>
          </p:txBody>
        </p:sp>
      </p:grpSp>
      <p:grpSp>
        <p:nvGrpSpPr>
          <p:cNvPr name="Group 22" id="22"/>
          <p:cNvGrpSpPr/>
          <p:nvPr/>
        </p:nvGrpSpPr>
        <p:grpSpPr>
          <a:xfrm rot="0">
            <a:off x="4700814" y="7214421"/>
            <a:ext cx="8886371" cy="1369443"/>
            <a:chOff x="0" y="0"/>
            <a:chExt cx="11848495" cy="1825923"/>
          </a:xfrm>
        </p:grpSpPr>
        <p:grpSp>
          <p:nvGrpSpPr>
            <p:cNvPr name="Group 23" id="23"/>
            <p:cNvGrpSpPr/>
            <p:nvPr/>
          </p:nvGrpSpPr>
          <p:grpSpPr>
            <a:xfrm rot="0">
              <a:off x="728826" y="0"/>
              <a:ext cx="10231504" cy="1825923"/>
              <a:chOff x="0" y="0"/>
              <a:chExt cx="2021038" cy="360676"/>
            </a:xfrm>
          </p:grpSpPr>
          <p:sp>
            <p:nvSpPr>
              <p:cNvPr name="Freeform 24" id="24"/>
              <p:cNvSpPr/>
              <p:nvPr/>
            </p:nvSpPr>
            <p:spPr>
              <a:xfrm flipH="false" flipV="false" rot="0">
                <a:off x="0" y="0"/>
                <a:ext cx="2021038" cy="360676"/>
              </a:xfrm>
              <a:custGeom>
                <a:avLst/>
                <a:gdLst/>
                <a:ahLst/>
                <a:cxnLst/>
                <a:rect r="r" b="b" t="t" l="l"/>
                <a:pathLst>
                  <a:path h="360676" w="2021038">
                    <a:moveTo>
                      <a:pt x="0" y="0"/>
                    </a:moveTo>
                    <a:lnTo>
                      <a:pt x="2021038" y="0"/>
                    </a:lnTo>
                    <a:lnTo>
                      <a:pt x="2021038" y="360676"/>
                    </a:lnTo>
                    <a:lnTo>
                      <a:pt x="0" y="360676"/>
                    </a:lnTo>
                    <a:close/>
                  </a:path>
                </a:pathLst>
              </a:custGeom>
              <a:solidFill>
                <a:srgbClr val="000000">
                  <a:alpha val="73725"/>
                </a:srgbClr>
              </a:solidFill>
            </p:spPr>
          </p:sp>
          <p:sp>
            <p:nvSpPr>
              <p:cNvPr name="TextBox 25" id="25"/>
              <p:cNvSpPr txBox="true"/>
              <p:nvPr/>
            </p:nvSpPr>
            <p:spPr>
              <a:xfrm>
                <a:off x="0" y="-57150"/>
                <a:ext cx="2021038" cy="417826"/>
              </a:xfrm>
              <a:prstGeom prst="rect">
                <a:avLst/>
              </a:prstGeom>
            </p:spPr>
            <p:txBody>
              <a:bodyPr anchor="ctr" rtlCol="false" tIns="50800" lIns="50800" bIns="50800" rIns="50800"/>
              <a:lstStyle/>
              <a:p>
                <a:pPr algn="ctr">
                  <a:lnSpc>
                    <a:spcPts val="1960"/>
                  </a:lnSpc>
                </a:pPr>
              </a:p>
            </p:txBody>
          </p:sp>
        </p:grpSp>
        <p:sp>
          <p:nvSpPr>
            <p:cNvPr name="TextBox 26" id="26"/>
            <p:cNvSpPr txBox="true"/>
            <p:nvPr/>
          </p:nvSpPr>
          <p:spPr>
            <a:xfrm rot="0">
              <a:off x="0" y="158677"/>
              <a:ext cx="11848495" cy="1442474"/>
            </a:xfrm>
            <a:prstGeom prst="rect">
              <a:avLst/>
            </a:prstGeom>
          </p:spPr>
          <p:txBody>
            <a:bodyPr anchor="t" rtlCol="false" tIns="0" lIns="0" bIns="0" rIns="0">
              <a:spAutoFit/>
            </a:bodyPr>
            <a:lstStyle/>
            <a:p>
              <a:pPr algn="ctr">
                <a:lnSpc>
                  <a:spcPts val="4445"/>
                </a:lnSpc>
              </a:pPr>
              <a:r>
                <a:rPr lang="en-US" sz="3175">
                  <a:solidFill>
                    <a:srgbClr val="DEF0FF"/>
                  </a:solidFill>
                  <a:latin typeface="Anton"/>
                  <a:ea typeface="Anton"/>
                  <a:cs typeface="Anton"/>
                  <a:sym typeface="Anton"/>
                </a:rPr>
                <a:t>North Carolina State University, Raleigh, NC</a:t>
              </a:r>
            </a:p>
            <a:p>
              <a:pPr algn="ctr">
                <a:lnSpc>
                  <a:spcPts val="4445"/>
                </a:lnSpc>
                <a:spcBef>
                  <a:spcPct val="0"/>
                </a:spcBef>
              </a:pPr>
              <a:r>
                <a:rPr lang="en-US" sz="3175">
                  <a:solidFill>
                    <a:srgbClr val="DEF0FF"/>
                  </a:solidFill>
                  <a:latin typeface="Anton"/>
                  <a:ea typeface="Anton"/>
                  <a:cs typeface="Anton"/>
                  <a:sym typeface="Anton"/>
                </a:rPr>
                <a:t>New Mexico State University, Las Cruces, NM</a:t>
              </a:r>
            </a:p>
          </p:txBody>
        </p:sp>
        <p:sp>
          <p:nvSpPr>
            <p:cNvPr name="TextBox 27" id="27"/>
            <p:cNvSpPr txBox="true"/>
            <p:nvPr/>
          </p:nvSpPr>
          <p:spPr>
            <a:xfrm rot="0">
              <a:off x="1181857" y="69274"/>
              <a:ext cx="88702" cy="396240"/>
            </a:xfrm>
            <a:prstGeom prst="rect">
              <a:avLst/>
            </a:prstGeom>
          </p:spPr>
          <p:txBody>
            <a:bodyPr anchor="t" rtlCol="false" tIns="0" lIns="0" bIns="0" rIns="0">
              <a:spAutoFit/>
            </a:bodyPr>
            <a:lstStyle/>
            <a:p>
              <a:pPr algn="ctr">
                <a:lnSpc>
                  <a:spcPts val="2519"/>
                </a:lnSpc>
                <a:spcBef>
                  <a:spcPct val="0"/>
                </a:spcBef>
              </a:pPr>
              <a:r>
                <a:rPr lang="en-US" sz="1799" spc="-71">
                  <a:solidFill>
                    <a:srgbClr val="DEF0FF"/>
                  </a:solidFill>
                  <a:latin typeface="Anton"/>
                  <a:ea typeface="Anton"/>
                  <a:cs typeface="Anton"/>
                  <a:sym typeface="Anton"/>
                </a:rPr>
                <a:t>1</a:t>
              </a:r>
            </a:p>
          </p:txBody>
        </p:sp>
        <p:sp>
          <p:nvSpPr>
            <p:cNvPr name="TextBox 28" id="28"/>
            <p:cNvSpPr txBox="true"/>
            <p:nvPr/>
          </p:nvSpPr>
          <p:spPr>
            <a:xfrm rot="0">
              <a:off x="889254" y="870389"/>
              <a:ext cx="138509" cy="396240"/>
            </a:xfrm>
            <a:prstGeom prst="rect">
              <a:avLst/>
            </a:prstGeom>
          </p:spPr>
          <p:txBody>
            <a:bodyPr anchor="t" rtlCol="false" tIns="0" lIns="0" bIns="0" rIns="0">
              <a:spAutoFit/>
            </a:bodyPr>
            <a:lstStyle/>
            <a:p>
              <a:pPr algn="ctr">
                <a:lnSpc>
                  <a:spcPts val="2519"/>
                </a:lnSpc>
                <a:spcBef>
                  <a:spcPct val="0"/>
                </a:spcBef>
              </a:pPr>
              <a:r>
                <a:rPr lang="en-US" sz="1799" spc="-71">
                  <a:solidFill>
                    <a:srgbClr val="DEF0FF"/>
                  </a:solidFill>
                  <a:latin typeface="Anton"/>
                  <a:ea typeface="Anton"/>
                  <a:cs typeface="Anton"/>
                  <a:sym typeface="Anton"/>
                </a:rPr>
                <a:t>2</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TextBox 3" id="3"/>
          <p:cNvSpPr txBox="true"/>
          <p:nvPr/>
        </p:nvSpPr>
        <p:spPr>
          <a:xfrm rot="0">
            <a:off x="0" y="850687"/>
            <a:ext cx="12223048" cy="904274"/>
          </a:xfrm>
          <a:prstGeom prst="rect">
            <a:avLst/>
          </a:prstGeom>
        </p:spPr>
        <p:txBody>
          <a:bodyPr anchor="t" rtlCol="false" tIns="0" lIns="0" bIns="0" rIns="0">
            <a:spAutoFit/>
          </a:bodyPr>
          <a:lstStyle/>
          <a:p>
            <a:pPr algn="ctr">
              <a:lnSpc>
                <a:spcPts val="7135"/>
              </a:lnSpc>
            </a:pPr>
            <a:r>
              <a:rPr lang="en-US" sz="5754" spc="575">
                <a:solidFill>
                  <a:srgbClr val="DEF0FF"/>
                </a:solidFill>
                <a:latin typeface="Anton"/>
                <a:ea typeface="Anton"/>
                <a:cs typeface="Anton"/>
                <a:sym typeface="Anton"/>
              </a:rPr>
              <a:t>Multi-agent approach to DT-DAP</a:t>
            </a:r>
          </a:p>
        </p:txBody>
      </p:sp>
      <p:grpSp>
        <p:nvGrpSpPr>
          <p:cNvPr name="Group 4" id="4"/>
          <p:cNvGrpSpPr/>
          <p:nvPr/>
        </p:nvGrpSpPr>
        <p:grpSpPr>
          <a:xfrm rot="0">
            <a:off x="9799532" y="2401494"/>
            <a:ext cx="8107921" cy="7713312"/>
            <a:chOff x="0" y="0"/>
            <a:chExt cx="2624702" cy="2496959"/>
          </a:xfrm>
        </p:grpSpPr>
        <p:sp>
          <p:nvSpPr>
            <p:cNvPr name="Freeform 5" id="5"/>
            <p:cNvSpPr/>
            <p:nvPr/>
          </p:nvSpPr>
          <p:spPr>
            <a:xfrm flipH="false" flipV="false" rot="0">
              <a:off x="0" y="0"/>
              <a:ext cx="2624702" cy="2496959"/>
            </a:xfrm>
            <a:custGeom>
              <a:avLst/>
              <a:gdLst/>
              <a:ahLst/>
              <a:cxnLst/>
              <a:rect r="r" b="b" t="t" l="l"/>
              <a:pathLst>
                <a:path h="2496959" w="2624702">
                  <a:moveTo>
                    <a:pt x="2464682" y="0"/>
                  </a:moveTo>
                  <a:lnTo>
                    <a:pt x="160020" y="0"/>
                  </a:lnTo>
                  <a:lnTo>
                    <a:pt x="0" y="160020"/>
                  </a:lnTo>
                  <a:lnTo>
                    <a:pt x="0" y="2336939"/>
                  </a:lnTo>
                  <a:lnTo>
                    <a:pt x="160020" y="2496959"/>
                  </a:lnTo>
                  <a:lnTo>
                    <a:pt x="2464682" y="2496959"/>
                  </a:lnTo>
                  <a:lnTo>
                    <a:pt x="2624702" y="2336939"/>
                  </a:lnTo>
                  <a:lnTo>
                    <a:pt x="2624702" y="160020"/>
                  </a:lnTo>
                  <a:lnTo>
                    <a:pt x="2464682" y="0"/>
                  </a:lnTo>
                  <a:close/>
                </a:path>
              </a:pathLst>
            </a:custGeom>
            <a:solidFill>
              <a:srgbClr val="000000">
                <a:alpha val="0"/>
              </a:srgbClr>
            </a:solidFill>
            <a:ln w="9525" cap="sq">
              <a:solidFill>
                <a:srgbClr val="3B4C7D"/>
              </a:solidFill>
              <a:prstDash val="solid"/>
              <a:miter/>
            </a:ln>
          </p:spPr>
        </p:sp>
        <p:sp>
          <p:nvSpPr>
            <p:cNvPr name="TextBox 6" id="6"/>
            <p:cNvSpPr txBox="true"/>
            <p:nvPr/>
          </p:nvSpPr>
          <p:spPr>
            <a:xfrm>
              <a:off x="63500" y="6350"/>
              <a:ext cx="2497702" cy="2427109"/>
            </a:xfrm>
            <a:prstGeom prst="rect">
              <a:avLst/>
            </a:prstGeom>
          </p:spPr>
          <p:txBody>
            <a:bodyPr anchor="ctr" rtlCol="false" tIns="50800" lIns="50800" bIns="50800" rIns="50800"/>
            <a:lstStyle/>
            <a:p>
              <a:pPr algn="ctr">
                <a:lnSpc>
                  <a:spcPts val="1960"/>
                </a:lnSpc>
              </a:pPr>
            </a:p>
          </p:txBody>
        </p:sp>
      </p:grpSp>
      <p:sp>
        <p:nvSpPr>
          <p:cNvPr name="Freeform 7" id="7"/>
          <p:cNvSpPr/>
          <p:nvPr/>
        </p:nvSpPr>
        <p:spPr>
          <a:xfrm flipH="false" flipV="false" rot="0">
            <a:off x="471583" y="2659778"/>
            <a:ext cx="8968720" cy="3750556"/>
          </a:xfrm>
          <a:custGeom>
            <a:avLst/>
            <a:gdLst/>
            <a:ahLst/>
            <a:cxnLst/>
            <a:rect r="r" b="b" t="t" l="l"/>
            <a:pathLst>
              <a:path h="3750556" w="8968720">
                <a:moveTo>
                  <a:pt x="0" y="0"/>
                </a:moveTo>
                <a:lnTo>
                  <a:pt x="8968720" y="0"/>
                </a:lnTo>
                <a:lnTo>
                  <a:pt x="8968720" y="3750555"/>
                </a:lnTo>
                <a:lnTo>
                  <a:pt x="0" y="3750555"/>
                </a:lnTo>
                <a:lnTo>
                  <a:pt x="0" y="0"/>
                </a:lnTo>
                <a:close/>
              </a:path>
            </a:pathLst>
          </a:custGeom>
          <a:blipFill>
            <a:blip r:embed="rId4"/>
            <a:stretch>
              <a:fillRect l="0" t="0" r="0" b="0"/>
            </a:stretch>
          </a:blipFill>
        </p:spPr>
      </p:sp>
      <p:sp>
        <p:nvSpPr>
          <p:cNvPr name="TextBox 8" id="8"/>
          <p:cNvSpPr txBox="true"/>
          <p:nvPr/>
        </p:nvSpPr>
        <p:spPr>
          <a:xfrm rot="0">
            <a:off x="9936257" y="2564528"/>
            <a:ext cx="7737396" cy="7361656"/>
          </a:xfrm>
          <a:prstGeom prst="rect">
            <a:avLst/>
          </a:prstGeom>
        </p:spPr>
        <p:txBody>
          <a:bodyPr anchor="t" rtlCol="false" tIns="0" lIns="0" bIns="0" rIns="0">
            <a:spAutoFit/>
          </a:bodyPr>
          <a:lstStyle/>
          <a:p>
            <a:pPr algn="l" marL="385410" indent="-192705" lvl="1">
              <a:lnSpc>
                <a:spcPts val="2945"/>
              </a:lnSpc>
              <a:buFont typeface="Arial"/>
              <a:buChar char="•"/>
            </a:pPr>
            <a:r>
              <a:rPr lang="en-US" b="true" sz="1785" spc="192">
                <a:solidFill>
                  <a:srgbClr val="DEF0FF"/>
                </a:solidFill>
                <a:latin typeface="Arimo Bold"/>
                <a:ea typeface="Arimo Bold"/>
                <a:cs typeface="Arimo Bold"/>
                <a:sym typeface="Arimo Bold"/>
              </a:rPr>
              <a:t>The development and assessment process of DTs requires expert inputs from multiple domains. </a:t>
            </a:r>
          </a:p>
          <a:p>
            <a:pPr algn="l" marL="770821" indent="-256940" lvl="2">
              <a:lnSpc>
                <a:spcPts val="2945"/>
              </a:lnSpc>
              <a:buFont typeface="Arial"/>
              <a:buChar char="⚬"/>
            </a:pPr>
            <a:r>
              <a:rPr lang="en-US" b="true" sz="1785" spc="192">
                <a:solidFill>
                  <a:srgbClr val="DEF0FF"/>
                </a:solidFill>
                <a:latin typeface="Arimo Bold"/>
                <a:ea typeface="Arimo Bold"/>
                <a:cs typeface="Arimo Bold"/>
                <a:sym typeface="Arimo Bold"/>
              </a:rPr>
              <a:t>Can the use of LLMs with their coding and advanced reasoning capabilities help streamline (automate or semi-automate) the DT development and assessment process?</a:t>
            </a:r>
          </a:p>
          <a:p>
            <a:pPr algn="l">
              <a:lnSpc>
                <a:spcPts val="2945"/>
              </a:lnSpc>
            </a:pPr>
          </a:p>
          <a:p>
            <a:pPr algn="l" marL="385410" indent="-192705" lvl="1">
              <a:lnSpc>
                <a:spcPts val="2945"/>
              </a:lnSpc>
              <a:buFont typeface="Arial"/>
              <a:buChar char="•"/>
            </a:pPr>
            <a:r>
              <a:rPr lang="en-US" b="true" sz="1785" spc="192">
                <a:solidFill>
                  <a:srgbClr val="DEF0FF"/>
                </a:solidFill>
                <a:latin typeface="Arimo Bold"/>
                <a:ea typeface="Arimo Bold"/>
                <a:cs typeface="Arimo Bold"/>
                <a:sym typeface="Arimo Bold"/>
              </a:rPr>
              <a:t>Multiple agents are created with GPT-4o which acts as the brain of the agents. </a:t>
            </a:r>
          </a:p>
          <a:p>
            <a:pPr algn="l" marL="770821" indent="-256940" lvl="2">
              <a:lnSpc>
                <a:spcPts val="2945"/>
              </a:lnSpc>
              <a:buFont typeface="Arial"/>
              <a:buChar char="⚬"/>
            </a:pPr>
            <a:r>
              <a:rPr lang="en-US" b="true" sz="1785" spc="192">
                <a:solidFill>
                  <a:srgbClr val="DEF0FF"/>
                </a:solidFill>
                <a:latin typeface="Arimo Bold"/>
                <a:ea typeface="Arimo Bold"/>
                <a:cs typeface="Arimo Bold"/>
                <a:sym typeface="Arimo Bold"/>
              </a:rPr>
              <a:t>The DT requirement agents determines the requirements based on the initial prompt and its knowledge base.</a:t>
            </a:r>
          </a:p>
          <a:p>
            <a:pPr algn="l" marL="770821" indent="-256940" lvl="2">
              <a:lnSpc>
                <a:spcPts val="2945"/>
              </a:lnSpc>
              <a:buFont typeface="Arial"/>
              <a:buChar char="⚬"/>
            </a:pPr>
            <a:r>
              <a:rPr lang="en-US" b="true" sz="1785" spc="192">
                <a:solidFill>
                  <a:srgbClr val="DEF0FF"/>
                </a:solidFill>
                <a:latin typeface="Arimo Bold"/>
                <a:ea typeface="Arimo Bold"/>
                <a:cs typeface="Arimo Bold"/>
                <a:sym typeface="Arimo Bold"/>
              </a:rPr>
              <a:t>The DT designer writes up and executes python code of a model from the requirements provided.</a:t>
            </a:r>
          </a:p>
          <a:p>
            <a:pPr algn="l" marL="770821" indent="-256940" lvl="2">
              <a:lnSpc>
                <a:spcPts val="2945"/>
              </a:lnSpc>
              <a:buFont typeface="Arial"/>
              <a:buChar char="⚬"/>
            </a:pPr>
            <a:r>
              <a:rPr lang="en-US" b="true" sz="1785" spc="192">
                <a:solidFill>
                  <a:srgbClr val="DEF0FF"/>
                </a:solidFill>
                <a:latin typeface="Arimo Bold"/>
                <a:ea typeface="Arimo Bold"/>
                <a:cs typeface="Arimo Bold"/>
                <a:sym typeface="Arimo Bold"/>
              </a:rPr>
              <a:t>The DT assessor performs an assessment based on specified attributes to determine the performance of the designer.</a:t>
            </a:r>
          </a:p>
          <a:p>
            <a:pPr algn="l" marL="385410" indent="-192705" lvl="1">
              <a:lnSpc>
                <a:spcPts val="2945"/>
              </a:lnSpc>
              <a:buFont typeface="Arial"/>
              <a:buChar char="•"/>
            </a:pPr>
            <a:r>
              <a:rPr lang="en-US" b="true" sz="1785" spc="192">
                <a:solidFill>
                  <a:srgbClr val="DEF0FF"/>
                </a:solidFill>
                <a:latin typeface="Arimo Bold"/>
                <a:ea typeface="Arimo Bold"/>
                <a:cs typeface="Arimo Bold"/>
                <a:sym typeface="Arimo Bold"/>
              </a:rPr>
              <a:t>An initial case study of the thermal energy storage system shows the potential of the multi-agent framework to support different elements of DT-DAP.</a:t>
            </a:r>
          </a:p>
        </p:txBody>
      </p:sp>
      <p:sp>
        <p:nvSpPr>
          <p:cNvPr name="TextBox 9" id="9"/>
          <p:cNvSpPr txBox="true"/>
          <p:nvPr/>
        </p:nvSpPr>
        <p:spPr>
          <a:xfrm rot="0">
            <a:off x="471583" y="6819284"/>
            <a:ext cx="8968720" cy="1582880"/>
          </a:xfrm>
          <a:prstGeom prst="rect">
            <a:avLst/>
          </a:prstGeom>
        </p:spPr>
        <p:txBody>
          <a:bodyPr anchor="t" rtlCol="false" tIns="0" lIns="0" bIns="0" rIns="0">
            <a:spAutoFit/>
          </a:bodyPr>
          <a:lstStyle/>
          <a:p>
            <a:pPr algn="l">
              <a:lnSpc>
                <a:spcPts val="2519"/>
              </a:lnSpc>
              <a:spcBef>
                <a:spcPct val="0"/>
              </a:spcBef>
            </a:pPr>
            <a:r>
              <a:rPr lang="en-US" sz="1799" spc="-71">
                <a:solidFill>
                  <a:srgbClr val="DEF0FF"/>
                </a:solidFill>
                <a:latin typeface="Arimo"/>
                <a:ea typeface="Arimo"/>
                <a:cs typeface="Arimo"/>
                <a:sym typeface="Arimo"/>
              </a:rPr>
              <a:t>Workflow performance depends on :</a:t>
            </a:r>
          </a:p>
          <a:p>
            <a:pPr algn="l" marL="388618" indent="-194309" lvl="1">
              <a:lnSpc>
                <a:spcPts val="2519"/>
              </a:lnSpc>
              <a:buFont typeface="Arial"/>
              <a:buChar char="•"/>
            </a:pPr>
            <a:r>
              <a:rPr lang="en-US" sz="1799" spc="-71">
                <a:solidFill>
                  <a:srgbClr val="DEF0FF"/>
                </a:solidFill>
                <a:latin typeface="Arimo"/>
                <a:ea typeface="Arimo"/>
                <a:cs typeface="Arimo"/>
                <a:sym typeface="Arimo"/>
              </a:rPr>
              <a:t>Agent setup and abilities</a:t>
            </a:r>
          </a:p>
          <a:p>
            <a:pPr algn="l" marL="388618" indent="-194309" lvl="1">
              <a:lnSpc>
                <a:spcPts val="2519"/>
              </a:lnSpc>
              <a:buFont typeface="Arial"/>
              <a:buChar char="•"/>
            </a:pPr>
            <a:r>
              <a:rPr lang="en-US" sz="1799" spc="-71">
                <a:solidFill>
                  <a:srgbClr val="DEF0FF"/>
                </a:solidFill>
                <a:latin typeface="Arimo"/>
                <a:ea typeface="Arimo"/>
                <a:cs typeface="Arimo"/>
                <a:sym typeface="Arimo"/>
              </a:rPr>
              <a:t>Collaboration methods and knowledge sources</a:t>
            </a:r>
          </a:p>
          <a:p>
            <a:pPr algn="l" marL="388618" indent="-194309" lvl="1">
              <a:lnSpc>
                <a:spcPts val="2519"/>
              </a:lnSpc>
              <a:buFont typeface="Arial"/>
              <a:buChar char="•"/>
            </a:pPr>
            <a:r>
              <a:rPr lang="en-US" sz="1799" spc="-71">
                <a:solidFill>
                  <a:srgbClr val="DEF0FF"/>
                </a:solidFill>
                <a:latin typeface="Arimo"/>
                <a:ea typeface="Arimo"/>
                <a:cs typeface="Arimo"/>
                <a:sym typeface="Arimo"/>
              </a:rPr>
              <a:t>Context and specificity</a:t>
            </a:r>
          </a:p>
          <a:p>
            <a:pPr algn="l">
              <a:lnSpc>
                <a:spcPts val="2519"/>
              </a:lnSpc>
            </a:pPr>
            <a:r>
              <a:rPr lang="en-US" sz="1799" spc="-71">
                <a:solidFill>
                  <a:srgbClr val="DEF0FF"/>
                </a:solidFill>
                <a:latin typeface="Arimo"/>
                <a:ea typeface="Arimo"/>
                <a:cs typeface="Arimo"/>
                <a:sym typeface="Arimo"/>
              </a:rPr>
              <a:t>Complex tasks benefit from human-guided iteration.</a:t>
            </a:r>
          </a:p>
        </p:txBody>
      </p:sp>
      <p:sp>
        <p:nvSpPr>
          <p:cNvPr name="TextBox 10" id="10"/>
          <p:cNvSpPr txBox="true"/>
          <p:nvPr/>
        </p:nvSpPr>
        <p:spPr>
          <a:xfrm rot="0">
            <a:off x="471583" y="9201150"/>
            <a:ext cx="8968720" cy="516808"/>
          </a:xfrm>
          <a:prstGeom prst="rect">
            <a:avLst/>
          </a:prstGeom>
        </p:spPr>
        <p:txBody>
          <a:bodyPr anchor="t" rtlCol="false" tIns="0" lIns="0" bIns="0" rIns="0">
            <a:spAutoFit/>
          </a:bodyPr>
          <a:lstStyle/>
          <a:p>
            <a:pPr algn="l">
              <a:lnSpc>
                <a:spcPts val="1960"/>
              </a:lnSpc>
              <a:spcBef>
                <a:spcPct val="0"/>
              </a:spcBef>
            </a:pPr>
            <a:r>
              <a:rPr lang="en-US" sz="1400" spc="-56">
                <a:solidFill>
                  <a:srgbClr val="DEF0FF"/>
                </a:solidFill>
                <a:latin typeface="Telegraf"/>
                <a:ea typeface="Telegraf"/>
                <a:cs typeface="Telegraf"/>
                <a:sym typeface="Telegraf"/>
              </a:rPr>
              <a:t>Paridhi Athe, Linyu Lin, Nam Dinh, Multi-agent AI collaboration for digital twin development and assessment, Nuclear Plant Instrumentation and Control &amp; Human-Machine Interface Technology (NPIC&amp;HMIT) conference, 2025.</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TextBox 3" id="3"/>
          <p:cNvSpPr txBox="true"/>
          <p:nvPr/>
        </p:nvSpPr>
        <p:spPr>
          <a:xfrm rot="0">
            <a:off x="0" y="850687"/>
            <a:ext cx="10664286" cy="1809091"/>
          </a:xfrm>
          <a:prstGeom prst="rect">
            <a:avLst/>
          </a:prstGeom>
        </p:spPr>
        <p:txBody>
          <a:bodyPr anchor="t" rtlCol="false" tIns="0" lIns="0" bIns="0" rIns="0">
            <a:spAutoFit/>
          </a:bodyPr>
          <a:lstStyle/>
          <a:p>
            <a:pPr algn="ctr">
              <a:lnSpc>
                <a:spcPts val="7135"/>
              </a:lnSpc>
            </a:pPr>
            <a:r>
              <a:rPr lang="en-US" sz="5754" spc="575">
                <a:solidFill>
                  <a:srgbClr val="DEF0FF"/>
                </a:solidFill>
                <a:latin typeface="Anton"/>
                <a:ea typeface="Anton"/>
                <a:cs typeface="Anton"/>
                <a:sym typeface="Anton"/>
              </a:rPr>
              <a:t>Risk Informed Approach for Trustworthiness Analysis</a:t>
            </a:r>
          </a:p>
        </p:txBody>
      </p:sp>
      <p:grpSp>
        <p:nvGrpSpPr>
          <p:cNvPr name="Group 4" id="4"/>
          <p:cNvGrpSpPr/>
          <p:nvPr/>
        </p:nvGrpSpPr>
        <p:grpSpPr>
          <a:xfrm rot="0">
            <a:off x="9661742" y="2280416"/>
            <a:ext cx="8245711" cy="7616778"/>
            <a:chOff x="0" y="0"/>
            <a:chExt cx="2682339" cy="2477747"/>
          </a:xfrm>
        </p:grpSpPr>
        <p:sp>
          <p:nvSpPr>
            <p:cNvPr name="Freeform 5" id="5"/>
            <p:cNvSpPr/>
            <p:nvPr/>
          </p:nvSpPr>
          <p:spPr>
            <a:xfrm flipH="false" flipV="false" rot="0">
              <a:off x="0" y="0"/>
              <a:ext cx="2682339" cy="2477747"/>
            </a:xfrm>
            <a:custGeom>
              <a:avLst/>
              <a:gdLst/>
              <a:ahLst/>
              <a:cxnLst/>
              <a:rect r="r" b="b" t="t" l="l"/>
              <a:pathLst>
                <a:path h="2477747" w="2682339">
                  <a:moveTo>
                    <a:pt x="2522319" y="0"/>
                  </a:moveTo>
                  <a:lnTo>
                    <a:pt x="160020" y="0"/>
                  </a:lnTo>
                  <a:lnTo>
                    <a:pt x="0" y="160020"/>
                  </a:lnTo>
                  <a:lnTo>
                    <a:pt x="0" y="2317727"/>
                  </a:lnTo>
                  <a:lnTo>
                    <a:pt x="160020" y="2477747"/>
                  </a:lnTo>
                  <a:lnTo>
                    <a:pt x="2522319" y="2477747"/>
                  </a:lnTo>
                  <a:lnTo>
                    <a:pt x="2682339" y="2317727"/>
                  </a:lnTo>
                  <a:lnTo>
                    <a:pt x="2682339" y="160020"/>
                  </a:lnTo>
                  <a:lnTo>
                    <a:pt x="2522319" y="0"/>
                  </a:lnTo>
                  <a:close/>
                </a:path>
              </a:pathLst>
            </a:custGeom>
            <a:solidFill>
              <a:srgbClr val="000000">
                <a:alpha val="0"/>
              </a:srgbClr>
            </a:solidFill>
            <a:ln w="9525" cap="sq">
              <a:solidFill>
                <a:srgbClr val="3B4C7D"/>
              </a:solidFill>
              <a:prstDash val="solid"/>
              <a:miter/>
            </a:ln>
          </p:spPr>
        </p:sp>
        <p:sp>
          <p:nvSpPr>
            <p:cNvPr name="TextBox 6" id="6"/>
            <p:cNvSpPr txBox="true"/>
            <p:nvPr/>
          </p:nvSpPr>
          <p:spPr>
            <a:xfrm>
              <a:off x="63500" y="6350"/>
              <a:ext cx="2555339" cy="2407897"/>
            </a:xfrm>
            <a:prstGeom prst="rect">
              <a:avLst/>
            </a:prstGeom>
          </p:spPr>
          <p:txBody>
            <a:bodyPr anchor="ctr" rtlCol="false" tIns="50800" lIns="50800" bIns="50800" rIns="50800"/>
            <a:lstStyle/>
            <a:p>
              <a:pPr algn="ctr">
                <a:lnSpc>
                  <a:spcPts val="1960"/>
                </a:lnSpc>
              </a:pPr>
            </a:p>
          </p:txBody>
        </p:sp>
      </p:grpSp>
      <p:sp>
        <p:nvSpPr>
          <p:cNvPr name="Freeform 7" id="7"/>
          <p:cNvSpPr/>
          <p:nvPr/>
        </p:nvSpPr>
        <p:spPr>
          <a:xfrm flipH="false" flipV="false" rot="0">
            <a:off x="366641" y="3575644"/>
            <a:ext cx="9055709" cy="4912722"/>
          </a:xfrm>
          <a:custGeom>
            <a:avLst/>
            <a:gdLst/>
            <a:ahLst/>
            <a:cxnLst/>
            <a:rect r="r" b="b" t="t" l="l"/>
            <a:pathLst>
              <a:path h="4912722" w="9055709">
                <a:moveTo>
                  <a:pt x="0" y="0"/>
                </a:moveTo>
                <a:lnTo>
                  <a:pt x="9055709" y="0"/>
                </a:lnTo>
                <a:lnTo>
                  <a:pt x="9055709" y="4912722"/>
                </a:lnTo>
                <a:lnTo>
                  <a:pt x="0" y="4912722"/>
                </a:lnTo>
                <a:lnTo>
                  <a:pt x="0" y="0"/>
                </a:lnTo>
                <a:close/>
              </a:path>
            </a:pathLst>
          </a:custGeom>
          <a:blipFill>
            <a:blip r:embed="rId4"/>
            <a:stretch>
              <a:fillRect l="0" t="0" r="0" b="0"/>
            </a:stretch>
          </a:blipFill>
        </p:spPr>
      </p:sp>
      <p:sp>
        <p:nvSpPr>
          <p:cNvPr name="TextBox 8" id="8"/>
          <p:cNvSpPr txBox="true"/>
          <p:nvPr/>
        </p:nvSpPr>
        <p:spPr>
          <a:xfrm rot="0">
            <a:off x="9936257" y="2574053"/>
            <a:ext cx="7801799" cy="7111366"/>
          </a:xfrm>
          <a:prstGeom prst="rect">
            <a:avLst/>
          </a:prstGeom>
        </p:spPr>
        <p:txBody>
          <a:bodyPr anchor="t" rtlCol="false" tIns="0" lIns="0" bIns="0" rIns="0">
            <a:spAutoFit/>
          </a:bodyPr>
          <a:lstStyle/>
          <a:p>
            <a:pPr algn="l">
              <a:lnSpc>
                <a:spcPts val="3299"/>
              </a:lnSpc>
            </a:pPr>
            <a:r>
              <a:rPr lang="en-US" sz="1999" spc="215" b="true">
                <a:solidFill>
                  <a:srgbClr val="DEF0FF"/>
                </a:solidFill>
                <a:latin typeface="Arimo Bold"/>
                <a:ea typeface="Arimo Bold"/>
                <a:cs typeface="Arimo Bold"/>
                <a:sym typeface="Arimo Bold"/>
              </a:rPr>
              <a:t>How do we deal with uncertainties when making decisions?</a:t>
            </a:r>
          </a:p>
          <a:p>
            <a:pPr algn="l" marL="388618" indent="-194309" lvl="1">
              <a:lnSpc>
                <a:spcPts val="2969"/>
              </a:lnSpc>
              <a:buFont typeface="Arial"/>
              <a:buChar char="•"/>
            </a:pPr>
            <a:r>
              <a:rPr lang="en-US" b="true" sz="1799" spc="194">
                <a:solidFill>
                  <a:srgbClr val="DEF0FF"/>
                </a:solidFill>
                <a:latin typeface="Arimo Bold"/>
                <a:ea typeface="Arimo Bold"/>
                <a:cs typeface="Arimo Bold"/>
                <a:sym typeface="Arimo Bold"/>
              </a:rPr>
              <a:t>Performance of NAMAC DTs is governed by different factors: quality and coverage of the training data, model adequacy and sensor integrity. When out-of-distribution data is encountered, the trust in NAMAC recommendations plummets.</a:t>
            </a:r>
          </a:p>
          <a:p>
            <a:pPr algn="l" marL="388618" indent="-194309" lvl="1">
              <a:lnSpc>
                <a:spcPts val="2969"/>
              </a:lnSpc>
              <a:buFont typeface="Arial"/>
              <a:buChar char="•"/>
            </a:pPr>
            <a:r>
              <a:rPr lang="en-US" b="true" sz="1799" spc="194">
                <a:solidFill>
                  <a:srgbClr val="DEF0FF"/>
                </a:solidFill>
                <a:latin typeface="Arimo Bold"/>
                <a:ea typeface="Arimo Bold"/>
                <a:cs typeface="Arimo Bold"/>
                <a:sym typeface="Arimo Bold"/>
              </a:rPr>
              <a:t>Preliminary analysis and demonstration using a case study on sensor degradation (Cittadino et al., 2025)</a:t>
            </a:r>
          </a:p>
          <a:p>
            <a:pPr algn="l" marL="777237" indent="-259079" lvl="2">
              <a:lnSpc>
                <a:spcPts val="2969"/>
              </a:lnSpc>
              <a:buFont typeface="Arial"/>
              <a:buChar char="⚬"/>
            </a:pPr>
            <a:r>
              <a:rPr lang="en-US" b="true" sz="1799" spc="194">
                <a:solidFill>
                  <a:srgbClr val="DEF0FF"/>
                </a:solidFill>
                <a:latin typeface="Arimo Bold"/>
                <a:ea typeface="Arimo Bold"/>
                <a:cs typeface="Arimo Bold"/>
                <a:sym typeface="Arimo Bold"/>
              </a:rPr>
              <a:t>Manufactured sensor degradation data is used to enhance the understanding of LLM for different types of sensor degradation (bias, drift, noise) and levels of severity (low, medium, and high).</a:t>
            </a:r>
          </a:p>
          <a:p>
            <a:pPr algn="l" marL="777237" indent="-259079" lvl="2">
              <a:lnSpc>
                <a:spcPts val="2969"/>
              </a:lnSpc>
              <a:buFont typeface="Arial"/>
              <a:buChar char="⚬"/>
            </a:pPr>
            <a:r>
              <a:rPr lang="en-US" b="true" sz="1799" spc="194">
                <a:solidFill>
                  <a:srgbClr val="DEF0FF"/>
                </a:solidFill>
                <a:latin typeface="Arimo Bold"/>
                <a:ea typeface="Arimo Bold"/>
                <a:cs typeface="Arimo Bold"/>
                <a:sym typeface="Arimo Bold"/>
              </a:rPr>
              <a:t>BBN are used to assimilate the knowledge about likelihood of scenario (from LLM), associated sources of uncertainty, consequence, and available set of evidence to quantify the level of trustworthiness of the NAMAC recommendation under different sensor degradation scenarios.</a:t>
            </a:r>
          </a:p>
        </p:txBody>
      </p:sp>
      <p:sp>
        <p:nvSpPr>
          <p:cNvPr name="TextBox 9" id="9"/>
          <p:cNvSpPr txBox="true"/>
          <p:nvPr/>
        </p:nvSpPr>
        <p:spPr>
          <a:xfrm rot="0">
            <a:off x="258045" y="8920878"/>
            <a:ext cx="9272902" cy="764540"/>
          </a:xfrm>
          <a:prstGeom prst="rect">
            <a:avLst/>
          </a:prstGeom>
        </p:spPr>
        <p:txBody>
          <a:bodyPr anchor="t" rtlCol="false" tIns="0" lIns="0" bIns="0" rIns="0">
            <a:spAutoFit/>
          </a:bodyPr>
          <a:lstStyle/>
          <a:p>
            <a:pPr algn="ctr">
              <a:lnSpc>
                <a:spcPts val="1960"/>
              </a:lnSpc>
              <a:spcBef>
                <a:spcPct val="0"/>
              </a:spcBef>
            </a:pPr>
            <a:r>
              <a:rPr lang="en-US" sz="1400" spc="-56">
                <a:solidFill>
                  <a:srgbClr val="DEF0FF"/>
                </a:solidFill>
                <a:latin typeface="Telegraf"/>
                <a:ea typeface="Telegraf"/>
                <a:cs typeface="Telegraf"/>
                <a:sym typeface="Telegraf"/>
              </a:rPr>
              <a:t>[1]</a:t>
            </a:r>
            <a:r>
              <a:rPr lang="en-US" sz="1400" spc="-56">
                <a:solidFill>
                  <a:srgbClr val="DEF0FF"/>
                </a:solidFill>
                <a:latin typeface="Telegraf"/>
                <a:ea typeface="Telegraf"/>
                <a:cs typeface="Telegraf"/>
                <a:sym typeface="Telegraf"/>
              </a:rPr>
              <a:t>Nicholas Cittadino, Paridhi Athe, Linyu Lin, Nam Dinh, A Risk-Informed Approach to Trustworthiness Assessment in Digital Twins-based Autonomous Control, Nuclear Plant Instrumentation and Control &amp; Human-Machine Interface Technology (NPIC&amp;HMIT) conference, 2025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grpSp>
        <p:nvGrpSpPr>
          <p:cNvPr name="Group 3" id="3"/>
          <p:cNvGrpSpPr/>
          <p:nvPr/>
        </p:nvGrpSpPr>
        <p:grpSpPr>
          <a:xfrm rot="0">
            <a:off x="439491" y="3319720"/>
            <a:ext cx="7454195" cy="5938580"/>
            <a:chOff x="0" y="0"/>
            <a:chExt cx="2758942" cy="2197984"/>
          </a:xfrm>
        </p:grpSpPr>
        <p:sp>
          <p:nvSpPr>
            <p:cNvPr name="Freeform 4" id="4"/>
            <p:cNvSpPr/>
            <p:nvPr/>
          </p:nvSpPr>
          <p:spPr>
            <a:xfrm flipH="false" flipV="false" rot="0">
              <a:off x="0" y="0"/>
              <a:ext cx="2758942" cy="2197984"/>
            </a:xfrm>
            <a:custGeom>
              <a:avLst/>
              <a:gdLst/>
              <a:ahLst/>
              <a:cxnLst/>
              <a:rect r="r" b="b" t="t" l="l"/>
              <a:pathLst>
                <a:path h="2197984" w="2758942">
                  <a:moveTo>
                    <a:pt x="2598922" y="0"/>
                  </a:moveTo>
                  <a:lnTo>
                    <a:pt x="160020" y="0"/>
                  </a:lnTo>
                  <a:lnTo>
                    <a:pt x="0" y="160020"/>
                  </a:lnTo>
                  <a:lnTo>
                    <a:pt x="0" y="2037964"/>
                  </a:lnTo>
                  <a:lnTo>
                    <a:pt x="160020" y="2197984"/>
                  </a:lnTo>
                  <a:lnTo>
                    <a:pt x="2598922" y="2197984"/>
                  </a:lnTo>
                  <a:lnTo>
                    <a:pt x="2758942" y="2037964"/>
                  </a:lnTo>
                  <a:lnTo>
                    <a:pt x="2758942" y="160020"/>
                  </a:lnTo>
                  <a:lnTo>
                    <a:pt x="2598922" y="0"/>
                  </a:lnTo>
                  <a:close/>
                </a:path>
              </a:pathLst>
            </a:custGeom>
            <a:solidFill>
              <a:srgbClr val="000000">
                <a:alpha val="0"/>
              </a:srgbClr>
            </a:solidFill>
            <a:ln w="9525" cap="sq">
              <a:solidFill>
                <a:srgbClr val="3B4C7D"/>
              </a:solidFill>
              <a:prstDash val="solid"/>
              <a:miter/>
            </a:ln>
          </p:spPr>
        </p:sp>
        <p:sp>
          <p:nvSpPr>
            <p:cNvPr name="TextBox 5" id="5"/>
            <p:cNvSpPr txBox="true"/>
            <p:nvPr/>
          </p:nvSpPr>
          <p:spPr>
            <a:xfrm>
              <a:off x="63500" y="6350"/>
              <a:ext cx="2631942" cy="2128134"/>
            </a:xfrm>
            <a:prstGeom prst="rect">
              <a:avLst/>
            </a:prstGeom>
          </p:spPr>
          <p:txBody>
            <a:bodyPr anchor="ctr" rtlCol="false" tIns="50800" lIns="50800" bIns="50800" rIns="50800"/>
            <a:lstStyle/>
            <a:p>
              <a:pPr algn="ctr">
                <a:lnSpc>
                  <a:spcPts val="1960"/>
                </a:lnSpc>
              </a:pPr>
            </a:p>
          </p:txBody>
        </p:sp>
      </p:grpSp>
      <p:grpSp>
        <p:nvGrpSpPr>
          <p:cNvPr name="Group 6" id="6"/>
          <p:cNvGrpSpPr/>
          <p:nvPr/>
        </p:nvGrpSpPr>
        <p:grpSpPr>
          <a:xfrm rot="0">
            <a:off x="8360357" y="3916744"/>
            <a:ext cx="9294484" cy="4979817"/>
            <a:chOff x="0" y="0"/>
            <a:chExt cx="2447930" cy="1311557"/>
          </a:xfrm>
        </p:grpSpPr>
        <p:sp>
          <p:nvSpPr>
            <p:cNvPr name="Freeform 7" id="7"/>
            <p:cNvSpPr/>
            <p:nvPr/>
          </p:nvSpPr>
          <p:spPr>
            <a:xfrm flipH="false" flipV="false" rot="0">
              <a:off x="0" y="0"/>
              <a:ext cx="2447930" cy="1311557"/>
            </a:xfrm>
            <a:custGeom>
              <a:avLst/>
              <a:gdLst/>
              <a:ahLst/>
              <a:cxnLst/>
              <a:rect r="r" b="b" t="t" l="l"/>
              <a:pathLst>
                <a:path h="1311557" w="2447930">
                  <a:moveTo>
                    <a:pt x="0" y="0"/>
                  </a:moveTo>
                  <a:lnTo>
                    <a:pt x="2447930" y="0"/>
                  </a:lnTo>
                  <a:lnTo>
                    <a:pt x="2447930" y="1311557"/>
                  </a:lnTo>
                  <a:lnTo>
                    <a:pt x="0" y="1311557"/>
                  </a:lnTo>
                  <a:close/>
                </a:path>
              </a:pathLst>
            </a:custGeom>
            <a:solidFill>
              <a:srgbClr val="152039"/>
            </a:solidFill>
          </p:spPr>
        </p:sp>
        <p:sp>
          <p:nvSpPr>
            <p:cNvPr name="TextBox 8" id="8"/>
            <p:cNvSpPr txBox="true"/>
            <p:nvPr/>
          </p:nvSpPr>
          <p:spPr>
            <a:xfrm>
              <a:off x="0" y="-57150"/>
              <a:ext cx="2447930" cy="1368707"/>
            </a:xfrm>
            <a:prstGeom prst="rect">
              <a:avLst/>
            </a:prstGeom>
          </p:spPr>
          <p:txBody>
            <a:bodyPr anchor="ctr" rtlCol="false" tIns="50800" lIns="50800" bIns="50800" rIns="50800"/>
            <a:lstStyle/>
            <a:p>
              <a:pPr algn="ctr">
                <a:lnSpc>
                  <a:spcPts val="1960"/>
                </a:lnSpc>
              </a:pPr>
            </a:p>
          </p:txBody>
        </p:sp>
      </p:grpSp>
      <p:sp>
        <p:nvSpPr>
          <p:cNvPr name="Freeform 9" id="9"/>
          <p:cNvSpPr/>
          <p:nvPr/>
        </p:nvSpPr>
        <p:spPr>
          <a:xfrm flipH="false" flipV="false" rot="0">
            <a:off x="8520731" y="5865273"/>
            <a:ext cx="790087" cy="994389"/>
          </a:xfrm>
          <a:custGeom>
            <a:avLst/>
            <a:gdLst/>
            <a:ahLst/>
            <a:cxnLst/>
            <a:rect r="r" b="b" t="t" l="l"/>
            <a:pathLst>
              <a:path h="994389" w="790087">
                <a:moveTo>
                  <a:pt x="0" y="0"/>
                </a:moveTo>
                <a:lnTo>
                  <a:pt x="790087" y="0"/>
                </a:lnTo>
                <a:lnTo>
                  <a:pt x="790087" y="994389"/>
                </a:lnTo>
                <a:lnTo>
                  <a:pt x="0" y="9943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1093773" y="4295312"/>
            <a:ext cx="4265117" cy="1716514"/>
            <a:chOff x="0" y="0"/>
            <a:chExt cx="1123323" cy="452086"/>
          </a:xfrm>
        </p:grpSpPr>
        <p:sp>
          <p:nvSpPr>
            <p:cNvPr name="Freeform 11" id="11"/>
            <p:cNvSpPr/>
            <p:nvPr/>
          </p:nvSpPr>
          <p:spPr>
            <a:xfrm flipH="false" flipV="false" rot="0">
              <a:off x="0" y="0"/>
              <a:ext cx="1123323" cy="452086"/>
            </a:xfrm>
            <a:custGeom>
              <a:avLst/>
              <a:gdLst/>
              <a:ahLst/>
              <a:cxnLst/>
              <a:rect r="r" b="b" t="t" l="l"/>
              <a:pathLst>
                <a:path h="452086" w="1123323">
                  <a:moveTo>
                    <a:pt x="0" y="0"/>
                  </a:moveTo>
                  <a:lnTo>
                    <a:pt x="1123323" y="0"/>
                  </a:lnTo>
                  <a:lnTo>
                    <a:pt x="1123323" y="452086"/>
                  </a:lnTo>
                  <a:lnTo>
                    <a:pt x="0" y="452086"/>
                  </a:lnTo>
                  <a:close/>
                </a:path>
              </a:pathLst>
            </a:custGeom>
            <a:solidFill>
              <a:srgbClr val="3B4C7D">
                <a:alpha val="52941"/>
              </a:srgbClr>
            </a:solidFill>
          </p:spPr>
        </p:sp>
        <p:sp>
          <p:nvSpPr>
            <p:cNvPr name="TextBox 12" id="12"/>
            <p:cNvSpPr txBox="true"/>
            <p:nvPr/>
          </p:nvSpPr>
          <p:spPr>
            <a:xfrm>
              <a:off x="0" y="-57150"/>
              <a:ext cx="1123323" cy="509236"/>
            </a:xfrm>
            <a:prstGeom prst="rect">
              <a:avLst/>
            </a:prstGeom>
          </p:spPr>
          <p:txBody>
            <a:bodyPr anchor="ctr" rtlCol="false" tIns="50800" lIns="50800" bIns="50800" rIns="50800"/>
            <a:lstStyle/>
            <a:p>
              <a:pPr algn="ctr">
                <a:lnSpc>
                  <a:spcPts val="1960"/>
                </a:lnSpc>
              </a:pPr>
            </a:p>
          </p:txBody>
        </p:sp>
      </p:grpSp>
      <p:grpSp>
        <p:nvGrpSpPr>
          <p:cNvPr name="Group 13" id="13"/>
          <p:cNvGrpSpPr/>
          <p:nvPr/>
        </p:nvGrpSpPr>
        <p:grpSpPr>
          <a:xfrm rot="0">
            <a:off x="11258859" y="4537004"/>
            <a:ext cx="1748740" cy="1233131"/>
            <a:chOff x="0" y="0"/>
            <a:chExt cx="460573" cy="324775"/>
          </a:xfrm>
        </p:grpSpPr>
        <p:sp>
          <p:nvSpPr>
            <p:cNvPr name="Freeform 14" id="14"/>
            <p:cNvSpPr/>
            <p:nvPr/>
          </p:nvSpPr>
          <p:spPr>
            <a:xfrm flipH="false" flipV="false" rot="0">
              <a:off x="0" y="0"/>
              <a:ext cx="460573" cy="324775"/>
            </a:xfrm>
            <a:custGeom>
              <a:avLst/>
              <a:gdLst/>
              <a:ahLst/>
              <a:cxnLst/>
              <a:rect r="r" b="b" t="t" l="l"/>
              <a:pathLst>
                <a:path h="324775" w="460573">
                  <a:moveTo>
                    <a:pt x="0" y="0"/>
                  </a:moveTo>
                  <a:lnTo>
                    <a:pt x="460573" y="0"/>
                  </a:lnTo>
                  <a:lnTo>
                    <a:pt x="460573" y="324775"/>
                  </a:lnTo>
                  <a:lnTo>
                    <a:pt x="0" y="324775"/>
                  </a:lnTo>
                  <a:close/>
                </a:path>
              </a:pathLst>
            </a:custGeom>
            <a:solidFill>
              <a:srgbClr val="3B4C7D"/>
            </a:solidFill>
          </p:spPr>
        </p:sp>
        <p:sp>
          <p:nvSpPr>
            <p:cNvPr name="TextBox 15" id="15"/>
            <p:cNvSpPr txBox="true"/>
            <p:nvPr/>
          </p:nvSpPr>
          <p:spPr>
            <a:xfrm>
              <a:off x="0" y="-57150"/>
              <a:ext cx="460573" cy="381925"/>
            </a:xfrm>
            <a:prstGeom prst="rect">
              <a:avLst/>
            </a:prstGeom>
          </p:spPr>
          <p:txBody>
            <a:bodyPr anchor="ctr" rtlCol="false" tIns="50800" lIns="50800" bIns="50800" rIns="50800"/>
            <a:lstStyle/>
            <a:p>
              <a:pPr algn="ctr">
                <a:lnSpc>
                  <a:spcPts val="1960"/>
                </a:lnSpc>
              </a:pPr>
              <a:r>
                <a:rPr lang="en-US" b="true" sz="1400" spc="168">
                  <a:solidFill>
                    <a:srgbClr val="F8FCFF"/>
                  </a:solidFill>
                  <a:latin typeface="Telegraf Medium"/>
                  <a:ea typeface="Telegraf Medium"/>
                  <a:cs typeface="Telegraf Medium"/>
                  <a:sym typeface="Telegraf Medium"/>
                </a:rPr>
                <a:t>Text </a:t>
              </a:r>
            </a:p>
          </p:txBody>
        </p:sp>
      </p:grpSp>
      <p:grpSp>
        <p:nvGrpSpPr>
          <p:cNvPr name="Group 16" id="16"/>
          <p:cNvGrpSpPr/>
          <p:nvPr/>
        </p:nvGrpSpPr>
        <p:grpSpPr>
          <a:xfrm rot="0">
            <a:off x="13428531" y="4537004"/>
            <a:ext cx="1748740" cy="1233131"/>
            <a:chOff x="0" y="0"/>
            <a:chExt cx="460573" cy="324775"/>
          </a:xfrm>
        </p:grpSpPr>
        <p:sp>
          <p:nvSpPr>
            <p:cNvPr name="Freeform 17" id="17"/>
            <p:cNvSpPr/>
            <p:nvPr/>
          </p:nvSpPr>
          <p:spPr>
            <a:xfrm flipH="false" flipV="false" rot="0">
              <a:off x="0" y="0"/>
              <a:ext cx="460573" cy="324775"/>
            </a:xfrm>
            <a:custGeom>
              <a:avLst/>
              <a:gdLst/>
              <a:ahLst/>
              <a:cxnLst/>
              <a:rect r="r" b="b" t="t" l="l"/>
              <a:pathLst>
                <a:path h="324775" w="460573">
                  <a:moveTo>
                    <a:pt x="0" y="0"/>
                  </a:moveTo>
                  <a:lnTo>
                    <a:pt x="460573" y="0"/>
                  </a:lnTo>
                  <a:lnTo>
                    <a:pt x="460573" y="324775"/>
                  </a:lnTo>
                  <a:lnTo>
                    <a:pt x="0" y="324775"/>
                  </a:lnTo>
                  <a:close/>
                </a:path>
              </a:pathLst>
            </a:custGeom>
            <a:solidFill>
              <a:srgbClr val="3B4C7D"/>
            </a:solidFill>
          </p:spPr>
        </p:sp>
        <p:sp>
          <p:nvSpPr>
            <p:cNvPr name="TextBox 18" id="18"/>
            <p:cNvSpPr txBox="true"/>
            <p:nvPr/>
          </p:nvSpPr>
          <p:spPr>
            <a:xfrm>
              <a:off x="0" y="-57150"/>
              <a:ext cx="460573" cy="381925"/>
            </a:xfrm>
            <a:prstGeom prst="rect">
              <a:avLst/>
            </a:prstGeom>
          </p:spPr>
          <p:txBody>
            <a:bodyPr anchor="ctr" rtlCol="false" tIns="50800" lIns="50800" bIns="50800" rIns="50800"/>
            <a:lstStyle/>
            <a:p>
              <a:pPr algn="ctr">
                <a:lnSpc>
                  <a:spcPts val="1960"/>
                </a:lnSpc>
              </a:pPr>
              <a:r>
                <a:rPr lang="en-US" b="true" sz="1400" spc="168">
                  <a:solidFill>
                    <a:srgbClr val="F8FCFF"/>
                  </a:solidFill>
                  <a:latin typeface="Telegraf Medium"/>
                  <a:ea typeface="Telegraf Medium"/>
                  <a:cs typeface="Telegraf Medium"/>
                  <a:sym typeface="Telegraf Medium"/>
                </a:rPr>
                <a:t>LLM Joint entity-relation extractor agent</a:t>
              </a:r>
            </a:p>
          </p:txBody>
        </p:sp>
      </p:grpSp>
      <p:grpSp>
        <p:nvGrpSpPr>
          <p:cNvPr name="Group 19" id="19"/>
          <p:cNvGrpSpPr/>
          <p:nvPr/>
        </p:nvGrpSpPr>
        <p:grpSpPr>
          <a:xfrm rot="0">
            <a:off x="11093773" y="6832751"/>
            <a:ext cx="4265117" cy="1716514"/>
            <a:chOff x="0" y="0"/>
            <a:chExt cx="1123323" cy="452086"/>
          </a:xfrm>
        </p:grpSpPr>
        <p:sp>
          <p:nvSpPr>
            <p:cNvPr name="Freeform 20" id="20"/>
            <p:cNvSpPr/>
            <p:nvPr/>
          </p:nvSpPr>
          <p:spPr>
            <a:xfrm flipH="false" flipV="false" rot="0">
              <a:off x="0" y="0"/>
              <a:ext cx="1123323" cy="452086"/>
            </a:xfrm>
            <a:custGeom>
              <a:avLst/>
              <a:gdLst/>
              <a:ahLst/>
              <a:cxnLst/>
              <a:rect r="r" b="b" t="t" l="l"/>
              <a:pathLst>
                <a:path h="452086" w="1123323">
                  <a:moveTo>
                    <a:pt x="0" y="0"/>
                  </a:moveTo>
                  <a:lnTo>
                    <a:pt x="1123323" y="0"/>
                  </a:lnTo>
                  <a:lnTo>
                    <a:pt x="1123323" y="452086"/>
                  </a:lnTo>
                  <a:lnTo>
                    <a:pt x="0" y="452086"/>
                  </a:lnTo>
                  <a:close/>
                </a:path>
              </a:pathLst>
            </a:custGeom>
            <a:solidFill>
              <a:srgbClr val="3B4C7D">
                <a:alpha val="52941"/>
              </a:srgbClr>
            </a:solidFill>
          </p:spPr>
        </p:sp>
        <p:sp>
          <p:nvSpPr>
            <p:cNvPr name="TextBox 21" id="21"/>
            <p:cNvSpPr txBox="true"/>
            <p:nvPr/>
          </p:nvSpPr>
          <p:spPr>
            <a:xfrm>
              <a:off x="0" y="-57150"/>
              <a:ext cx="1123323" cy="509236"/>
            </a:xfrm>
            <a:prstGeom prst="rect">
              <a:avLst/>
            </a:prstGeom>
          </p:spPr>
          <p:txBody>
            <a:bodyPr anchor="ctr" rtlCol="false" tIns="50800" lIns="50800" bIns="50800" rIns="50800"/>
            <a:lstStyle/>
            <a:p>
              <a:pPr algn="ctr">
                <a:lnSpc>
                  <a:spcPts val="1960"/>
                </a:lnSpc>
              </a:pPr>
            </a:p>
          </p:txBody>
        </p:sp>
      </p:grpSp>
      <p:grpSp>
        <p:nvGrpSpPr>
          <p:cNvPr name="Group 22" id="22"/>
          <p:cNvGrpSpPr/>
          <p:nvPr/>
        </p:nvGrpSpPr>
        <p:grpSpPr>
          <a:xfrm rot="0">
            <a:off x="11327366" y="7074443"/>
            <a:ext cx="1748740" cy="1233131"/>
            <a:chOff x="0" y="0"/>
            <a:chExt cx="460573" cy="324775"/>
          </a:xfrm>
        </p:grpSpPr>
        <p:sp>
          <p:nvSpPr>
            <p:cNvPr name="Freeform 23" id="23"/>
            <p:cNvSpPr/>
            <p:nvPr/>
          </p:nvSpPr>
          <p:spPr>
            <a:xfrm flipH="false" flipV="false" rot="0">
              <a:off x="0" y="0"/>
              <a:ext cx="460573" cy="324775"/>
            </a:xfrm>
            <a:custGeom>
              <a:avLst/>
              <a:gdLst/>
              <a:ahLst/>
              <a:cxnLst/>
              <a:rect r="r" b="b" t="t" l="l"/>
              <a:pathLst>
                <a:path h="324775" w="460573">
                  <a:moveTo>
                    <a:pt x="0" y="0"/>
                  </a:moveTo>
                  <a:lnTo>
                    <a:pt x="460573" y="0"/>
                  </a:lnTo>
                  <a:lnTo>
                    <a:pt x="460573" y="324775"/>
                  </a:lnTo>
                  <a:lnTo>
                    <a:pt x="0" y="324775"/>
                  </a:lnTo>
                  <a:close/>
                </a:path>
              </a:pathLst>
            </a:custGeom>
            <a:solidFill>
              <a:srgbClr val="3B4C7D"/>
            </a:solidFill>
          </p:spPr>
        </p:sp>
        <p:sp>
          <p:nvSpPr>
            <p:cNvPr name="TextBox 24" id="24"/>
            <p:cNvSpPr txBox="true"/>
            <p:nvPr/>
          </p:nvSpPr>
          <p:spPr>
            <a:xfrm>
              <a:off x="0" y="-57150"/>
              <a:ext cx="460573" cy="381925"/>
            </a:xfrm>
            <a:prstGeom prst="rect">
              <a:avLst/>
            </a:prstGeom>
          </p:spPr>
          <p:txBody>
            <a:bodyPr anchor="ctr" rtlCol="false" tIns="50800" lIns="50800" bIns="50800" rIns="50800"/>
            <a:lstStyle/>
            <a:p>
              <a:pPr algn="ctr">
                <a:lnSpc>
                  <a:spcPts val="1960"/>
                </a:lnSpc>
              </a:pPr>
              <a:r>
                <a:rPr lang="en-US" b="true" sz="1400" spc="168">
                  <a:solidFill>
                    <a:srgbClr val="F8FCFF"/>
                  </a:solidFill>
                  <a:latin typeface="Telegraf Medium"/>
                  <a:ea typeface="Telegraf Medium"/>
                  <a:cs typeface="Telegraf Medium"/>
                  <a:sym typeface="Telegraf Medium"/>
                </a:rPr>
                <a:t>Image </a:t>
              </a:r>
            </a:p>
          </p:txBody>
        </p:sp>
      </p:grpSp>
      <p:grpSp>
        <p:nvGrpSpPr>
          <p:cNvPr name="Group 25" id="25"/>
          <p:cNvGrpSpPr/>
          <p:nvPr/>
        </p:nvGrpSpPr>
        <p:grpSpPr>
          <a:xfrm rot="0">
            <a:off x="13428531" y="7074443"/>
            <a:ext cx="1748740" cy="1233131"/>
            <a:chOff x="0" y="0"/>
            <a:chExt cx="460573" cy="324775"/>
          </a:xfrm>
        </p:grpSpPr>
        <p:sp>
          <p:nvSpPr>
            <p:cNvPr name="Freeform 26" id="26"/>
            <p:cNvSpPr/>
            <p:nvPr/>
          </p:nvSpPr>
          <p:spPr>
            <a:xfrm flipH="false" flipV="false" rot="0">
              <a:off x="0" y="0"/>
              <a:ext cx="460573" cy="324775"/>
            </a:xfrm>
            <a:custGeom>
              <a:avLst/>
              <a:gdLst/>
              <a:ahLst/>
              <a:cxnLst/>
              <a:rect r="r" b="b" t="t" l="l"/>
              <a:pathLst>
                <a:path h="324775" w="460573">
                  <a:moveTo>
                    <a:pt x="0" y="0"/>
                  </a:moveTo>
                  <a:lnTo>
                    <a:pt x="460573" y="0"/>
                  </a:lnTo>
                  <a:lnTo>
                    <a:pt x="460573" y="324775"/>
                  </a:lnTo>
                  <a:lnTo>
                    <a:pt x="0" y="324775"/>
                  </a:lnTo>
                  <a:close/>
                </a:path>
              </a:pathLst>
            </a:custGeom>
            <a:solidFill>
              <a:srgbClr val="3B4C7D"/>
            </a:solidFill>
          </p:spPr>
        </p:sp>
        <p:sp>
          <p:nvSpPr>
            <p:cNvPr name="TextBox 27" id="27"/>
            <p:cNvSpPr txBox="true"/>
            <p:nvPr/>
          </p:nvSpPr>
          <p:spPr>
            <a:xfrm>
              <a:off x="0" y="-57150"/>
              <a:ext cx="460573" cy="381925"/>
            </a:xfrm>
            <a:prstGeom prst="rect">
              <a:avLst/>
            </a:prstGeom>
          </p:spPr>
          <p:txBody>
            <a:bodyPr anchor="ctr" rtlCol="false" tIns="50800" lIns="50800" bIns="50800" rIns="50800"/>
            <a:lstStyle/>
            <a:p>
              <a:pPr algn="ctr">
                <a:lnSpc>
                  <a:spcPts val="1960"/>
                </a:lnSpc>
              </a:pPr>
              <a:r>
                <a:rPr lang="en-US" b="true" sz="1400" spc="168">
                  <a:solidFill>
                    <a:srgbClr val="F8FCFF"/>
                  </a:solidFill>
                  <a:latin typeface="Telegraf Medium"/>
                  <a:ea typeface="Telegraf Medium"/>
                  <a:cs typeface="Telegraf Medium"/>
                  <a:sym typeface="Telegraf Medium"/>
                </a:rPr>
                <a:t>VLM Image Summarization </a:t>
              </a:r>
            </a:p>
          </p:txBody>
        </p:sp>
      </p:grpSp>
      <p:grpSp>
        <p:nvGrpSpPr>
          <p:cNvPr name="Group 28" id="28"/>
          <p:cNvGrpSpPr/>
          <p:nvPr/>
        </p:nvGrpSpPr>
        <p:grpSpPr>
          <a:xfrm rot="0">
            <a:off x="15532983" y="5841312"/>
            <a:ext cx="1748740" cy="1233131"/>
            <a:chOff x="0" y="0"/>
            <a:chExt cx="460573" cy="324775"/>
          </a:xfrm>
        </p:grpSpPr>
        <p:sp>
          <p:nvSpPr>
            <p:cNvPr name="Freeform 29" id="29"/>
            <p:cNvSpPr/>
            <p:nvPr/>
          </p:nvSpPr>
          <p:spPr>
            <a:xfrm flipH="false" flipV="false" rot="0">
              <a:off x="0" y="0"/>
              <a:ext cx="460573" cy="324775"/>
            </a:xfrm>
            <a:custGeom>
              <a:avLst/>
              <a:gdLst/>
              <a:ahLst/>
              <a:cxnLst/>
              <a:rect r="r" b="b" t="t" l="l"/>
              <a:pathLst>
                <a:path h="324775" w="460573">
                  <a:moveTo>
                    <a:pt x="0" y="0"/>
                  </a:moveTo>
                  <a:lnTo>
                    <a:pt x="460573" y="0"/>
                  </a:lnTo>
                  <a:lnTo>
                    <a:pt x="460573" y="324775"/>
                  </a:lnTo>
                  <a:lnTo>
                    <a:pt x="0" y="324775"/>
                  </a:lnTo>
                  <a:close/>
                </a:path>
              </a:pathLst>
            </a:custGeom>
            <a:solidFill>
              <a:srgbClr val="3B4C7D"/>
            </a:solidFill>
          </p:spPr>
        </p:sp>
        <p:sp>
          <p:nvSpPr>
            <p:cNvPr name="TextBox 30" id="30"/>
            <p:cNvSpPr txBox="true"/>
            <p:nvPr/>
          </p:nvSpPr>
          <p:spPr>
            <a:xfrm>
              <a:off x="0" y="-57150"/>
              <a:ext cx="460573" cy="381925"/>
            </a:xfrm>
            <a:prstGeom prst="rect">
              <a:avLst/>
            </a:prstGeom>
          </p:spPr>
          <p:txBody>
            <a:bodyPr anchor="ctr" rtlCol="false" tIns="50800" lIns="50800" bIns="50800" rIns="50800"/>
            <a:lstStyle/>
            <a:p>
              <a:pPr algn="ctr">
                <a:lnSpc>
                  <a:spcPts val="1960"/>
                </a:lnSpc>
              </a:pPr>
              <a:r>
                <a:rPr lang="en-US" sz="1400" spc="168">
                  <a:solidFill>
                    <a:srgbClr val="F8FCFF"/>
                  </a:solidFill>
                  <a:latin typeface="Telegraf"/>
                  <a:ea typeface="Telegraf"/>
                  <a:cs typeface="Telegraf"/>
                  <a:sym typeface="Telegraf"/>
                </a:rPr>
                <a:t>Knowledge Graph Builder</a:t>
              </a:r>
            </a:p>
          </p:txBody>
        </p:sp>
      </p:grpSp>
      <p:sp>
        <p:nvSpPr>
          <p:cNvPr name="AutoShape 31" id="31"/>
          <p:cNvSpPr/>
          <p:nvPr/>
        </p:nvSpPr>
        <p:spPr>
          <a:xfrm flipV="true">
            <a:off x="14302901" y="5770135"/>
            <a:ext cx="0" cy="1304308"/>
          </a:xfrm>
          <a:prstGeom prst="line">
            <a:avLst/>
          </a:prstGeom>
          <a:ln cap="flat" w="38100">
            <a:solidFill>
              <a:srgbClr val="FFFFFF"/>
            </a:solidFill>
            <a:prstDash val="solid"/>
            <a:headEnd type="none" len="sm" w="sm"/>
            <a:tailEnd type="arrow" len="sm" w="med"/>
          </a:ln>
        </p:spPr>
      </p:sp>
      <p:sp>
        <p:nvSpPr>
          <p:cNvPr name="AutoShape 32" id="32"/>
          <p:cNvSpPr/>
          <p:nvPr/>
        </p:nvSpPr>
        <p:spPr>
          <a:xfrm>
            <a:off x="15177271" y="5153569"/>
            <a:ext cx="1230082" cy="687742"/>
          </a:xfrm>
          <a:prstGeom prst="line">
            <a:avLst/>
          </a:prstGeom>
          <a:ln cap="flat" w="38100">
            <a:solidFill>
              <a:srgbClr val="FFFFFF"/>
            </a:solidFill>
            <a:prstDash val="solid"/>
            <a:headEnd type="none" len="sm" w="sm"/>
            <a:tailEnd type="arrow" len="sm" w="med"/>
          </a:ln>
        </p:spPr>
      </p:sp>
      <p:sp>
        <p:nvSpPr>
          <p:cNvPr name="AutoShape 33" id="33"/>
          <p:cNvSpPr/>
          <p:nvPr/>
        </p:nvSpPr>
        <p:spPr>
          <a:xfrm>
            <a:off x="13076106" y="7691008"/>
            <a:ext cx="352425" cy="0"/>
          </a:xfrm>
          <a:prstGeom prst="line">
            <a:avLst/>
          </a:prstGeom>
          <a:ln cap="flat" w="38100">
            <a:solidFill>
              <a:srgbClr val="FFFFFF"/>
            </a:solidFill>
            <a:prstDash val="solid"/>
            <a:headEnd type="none" len="sm" w="sm"/>
            <a:tailEnd type="arrow" len="sm" w="med"/>
          </a:ln>
        </p:spPr>
      </p:sp>
      <p:sp>
        <p:nvSpPr>
          <p:cNvPr name="AutoShape 34" id="34"/>
          <p:cNvSpPr/>
          <p:nvPr/>
        </p:nvSpPr>
        <p:spPr>
          <a:xfrm>
            <a:off x="13007599" y="5153569"/>
            <a:ext cx="420932" cy="0"/>
          </a:xfrm>
          <a:prstGeom prst="line">
            <a:avLst/>
          </a:prstGeom>
          <a:ln cap="flat" w="38100">
            <a:solidFill>
              <a:srgbClr val="FFFFFF"/>
            </a:solidFill>
            <a:prstDash val="solid"/>
            <a:headEnd type="none" len="sm" w="sm"/>
            <a:tailEnd type="arrow" len="sm" w="med"/>
          </a:ln>
        </p:spPr>
      </p:sp>
      <p:sp>
        <p:nvSpPr>
          <p:cNvPr name="AutoShape 35" id="35"/>
          <p:cNvSpPr/>
          <p:nvPr/>
        </p:nvSpPr>
        <p:spPr>
          <a:xfrm>
            <a:off x="10786123" y="6406652"/>
            <a:ext cx="541243" cy="1284356"/>
          </a:xfrm>
          <a:prstGeom prst="line">
            <a:avLst/>
          </a:prstGeom>
          <a:ln cap="flat" w="38100">
            <a:solidFill>
              <a:srgbClr val="FFFFFF"/>
            </a:solidFill>
            <a:prstDash val="solid"/>
            <a:headEnd type="none" len="sm" w="sm"/>
            <a:tailEnd type="arrow" len="sm" w="med"/>
          </a:ln>
        </p:spPr>
      </p:sp>
      <p:sp>
        <p:nvSpPr>
          <p:cNvPr name="AutoShape 36" id="36"/>
          <p:cNvSpPr/>
          <p:nvPr/>
        </p:nvSpPr>
        <p:spPr>
          <a:xfrm flipV="true">
            <a:off x="10786123" y="5153569"/>
            <a:ext cx="472736" cy="1283702"/>
          </a:xfrm>
          <a:prstGeom prst="line">
            <a:avLst/>
          </a:prstGeom>
          <a:ln cap="flat" w="38100">
            <a:solidFill>
              <a:srgbClr val="FFFFFF"/>
            </a:solidFill>
            <a:prstDash val="solid"/>
            <a:headEnd type="none" len="sm" w="sm"/>
            <a:tailEnd type="arrow" len="sm" w="med"/>
          </a:ln>
        </p:spPr>
      </p:sp>
      <p:grpSp>
        <p:nvGrpSpPr>
          <p:cNvPr name="Group 37" id="37"/>
          <p:cNvGrpSpPr/>
          <p:nvPr/>
        </p:nvGrpSpPr>
        <p:grpSpPr>
          <a:xfrm rot="0">
            <a:off x="9663243" y="5548810"/>
            <a:ext cx="1078105" cy="1627314"/>
            <a:chOff x="0" y="0"/>
            <a:chExt cx="283945" cy="428593"/>
          </a:xfrm>
        </p:grpSpPr>
        <p:sp>
          <p:nvSpPr>
            <p:cNvPr name="Freeform 38" id="38"/>
            <p:cNvSpPr/>
            <p:nvPr/>
          </p:nvSpPr>
          <p:spPr>
            <a:xfrm flipH="false" flipV="false" rot="0">
              <a:off x="0" y="0"/>
              <a:ext cx="283945" cy="428593"/>
            </a:xfrm>
            <a:custGeom>
              <a:avLst/>
              <a:gdLst/>
              <a:ahLst/>
              <a:cxnLst/>
              <a:rect r="r" b="b" t="t" l="l"/>
              <a:pathLst>
                <a:path h="428593" w="283945">
                  <a:moveTo>
                    <a:pt x="0" y="0"/>
                  </a:moveTo>
                  <a:lnTo>
                    <a:pt x="283945" y="0"/>
                  </a:lnTo>
                  <a:lnTo>
                    <a:pt x="283945" y="428593"/>
                  </a:lnTo>
                  <a:lnTo>
                    <a:pt x="0" y="428593"/>
                  </a:lnTo>
                  <a:close/>
                </a:path>
              </a:pathLst>
            </a:custGeom>
            <a:solidFill>
              <a:srgbClr val="3B4C7D"/>
            </a:solidFill>
          </p:spPr>
        </p:sp>
        <p:sp>
          <p:nvSpPr>
            <p:cNvPr name="TextBox 39" id="39"/>
            <p:cNvSpPr txBox="true"/>
            <p:nvPr/>
          </p:nvSpPr>
          <p:spPr>
            <a:xfrm>
              <a:off x="0" y="-57150"/>
              <a:ext cx="283945" cy="485743"/>
            </a:xfrm>
            <a:prstGeom prst="rect">
              <a:avLst/>
            </a:prstGeom>
          </p:spPr>
          <p:txBody>
            <a:bodyPr anchor="ctr" rtlCol="false" tIns="50800" lIns="50800" bIns="50800" rIns="50800"/>
            <a:lstStyle/>
            <a:p>
              <a:pPr algn="ctr">
                <a:lnSpc>
                  <a:spcPts val="1960"/>
                </a:lnSpc>
              </a:pPr>
              <a:r>
                <a:rPr lang="en-US" sz="1400" spc="168">
                  <a:solidFill>
                    <a:srgbClr val="F8FCFF"/>
                  </a:solidFill>
                  <a:latin typeface="Telegraf"/>
                  <a:ea typeface="Telegraf"/>
                  <a:cs typeface="Telegraf"/>
                  <a:sym typeface="Telegraf"/>
                </a:rPr>
                <a:t>Text / Image Extractor </a:t>
              </a:r>
            </a:p>
            <a:p>
              <a:pPr algn="ctr">
                <a:lnSpc>
                  <a:spcPts val="1960"/>
                </a:lnSpc>
              </a:pPr>
              <a:r>
                <a:rPr lang="en-US" sz="1400" spc="168">
                  <a:solidFill>
                    <a:srgbClr val="F8FCFF"/>
                  </a:solidFill>
                  <a:latin typeface="Telegraf"/>
                  <a:ea typeface="Telegraf"/>
                  <a:cs typeface="Telegraf"/>
                  <a:sym typeface="Telegraf"/>
                </a:rPr>
                <a:t>(LLM or OCR) </a:t>
              </a:r>
            </a:p>
          </p:txBody>
        </p:sp>
      </p:grpSp>
      <p:sp>
        <p:nvSpPr>
          <p:cNvPr name="AutoShape 40" id="40"/>
          <p:cNvSpPr/>
          <p:nvPr/>
        </p:nvSpPr>
        <p:spPr>
          <a:xfrm flipV="true">
            <a:off x="9310818" y="6362467"/>
            <a:ext cx="352425" cy="0"/>
          </a:xfrm>
          <a:prstGeom prst="line">
            <a:avLst/>
          </a:prstGeom>
          <a:ln cap="flat" w="38100">
            <a:solidFill>
              <a:srgbClr val="FFFFFF"/>
            </a:solidFill>
            <a:prstDash val="solid"/>
            <a:headEnd type="none" len="sm" w="sm"/>
            <a:tailEnd type="arrow" len="sm" w="med"/>
          </a:ln>
        </p:spPr>
      </p:sp>
      <p:sp>
        <p:nvSpPr>
          <p:cNvPr name="Freeform 41" id="41"/>
          <p:cNvSpPr/>
          <p:nvPr/>
        </p:nvSpPr>
        <p:spPr>
          <a:xfrm flipH="false" flipV="false" rot="171758">
            <a:off x="8478941" y="4402433"/>
            <a:ext cx="873667" cy="994216"/>
          </a:xfrm>
          <a:custGeom>
            <a:avLst/>
            <a:gdLst/>
            <a:ahLst/>
            <a:cxnLst/>
            <a:rect r="r" b="b" t="t" l="l"/>
            <a:pathLst>
              <a:path h="994216" w="873667">
                <a:moveTo>
                  <a:pt x="0" y="0"/>
                </a:moveTo>
                <a:lnTo>
                  <a:pt x="873667" y="0"/>
                </a:lnTo>
                <a:lnTo>
                  <a:pt x="873667" y="994216"/>
                </a:lnTo>
                <a:lnTo>
                  <a:pt x="0" y="994216"/>
                </a:lnTo>
                <a:lnTo>
                  <a:pt x="0" y="0"/>
                </a:lnTo>
                <a:close/>
              </a:path>
            </a:pathLst>
          </a:custGeom>
          <a:blipFill>
            <a:blip r:embed="rId6"/>
            <a:stretch>
              <a:fillRect l="0" t="0" r="0" b="0"/>
            </a:stretch>
          </a:blipFill>
        </p:spPr>
      </p:sp>
      <p:sp>
        <p:nvSpPr>
          <p:cNvPr name="Freeform 42" id="42"/>
          <p:cNvSpPr/>
          <p:nvPr/>
        </p:nvSpPr>
        <p:spPr>
          <a:xfrm flipH="false" flipV="false" rot="0">
            <a:off x="8454660" y="7424011"/>
            <a:ext cx="1058032" cy="939003"/>
          </a:xfrm>
          <a:custGeom>
            <a:avLst/>
            <a:gdLst/>
            <a:ahLst/>
            <a:cxnLst/>
            <a:rect r="r" b="b" t="t" l="l"/>
            <a:pathLst>
              <a:path h="939003" w="1058032">
                <a:moveTo>
                  <a:pt x="0" y="0"/>
                </a:moveTo>
                <a:lnTo>
                  <a:pt x="1058032" y="0"/>
                </a:lnTo>
                <a:lnTo>
                  <a:pt x="1058032" y="939003"/>
                </a:lnTo>
                <a:lnTo>
                  <a:pt x="0" y="939003"/>
                </a:lnTo>
                <a:lnTo>
                  <a:pt x="0" y="0"/>
                </a:lnTo>
                <a:close/>
              </a:path>
            </a:pathLst>
          </a:custGeom>
          <a:blipFill>
            <a:blip r:embed="rId7"/>
            <a:stretch>
              <a:fillRect l="0" t="0" r="0" b="0"/>
            </a:stretch>
          </a:blipFill>
        </p:spPr>
      </p:sp>
      <p:sp>
        <p:nvSpPr>
          <p:cNvPr name="TextBox 43" id="43"/>
          <p:cNvSpPr txBox="true"/>
          <p:nvPr/>
        </p:nvSpPr>
        <p:spPr>
          <a:xfrm rot="0">
            <a:off x="715548" y="1071477"/>
            <a:ext cx="10297548" cy="1677773"/>
          </a:xfrm>
          <a:prstGeom prst="rect">
            <a:avLst/>
          </a:prstGeom>
        </p:spPr>
        <p:txBody>
          <a:bodyPr anchor="t" rtlCol="false" tIns="0" lIns="0" bIns="0" rIns="0">
            <a:spAutoFit/>
          </a:bodyPr>
          <a:lstStyle/>
          <a:p>
            <a:pPr algn="l">
              <a:lnSpc>
                <a:spcPts val="6639"/>
              </a:lnSpc>
            </a:pPr>
            <a:r>
              <a:rPr lang="en-US" sz="5354" spc="535">
                <a:solidFill>
                  <a:srgbClr val="DEF0FF"/>
                </a:solidFill>
                <a:latin typeface="Anton"/>
                <a:ea typeface="Anton"/>
                <a:cs typeface="Anton"/>
                <a:sym typeface="Anton"/>
              </a:rPr>
              <a:t>Transforming Unstructured Data into a Knowledge Graph</a:t>
            </a:r>
          </a:p>
        </p:txBody>
      </p:sp>
      <p:sp>
        <p:nvSpPr>
          <p:cNvPr name="TextBox 44" id="44"/>
          <p:cNvSpPr txBox="true"/>
          <p:nvPr/>
        </p:nvSpPr>
        <p:spPr>
          <a:xfrm rot="0">
            <a:off x="737240" y="3587638"/>
            <a:ext cx="6858695" cy="5414010"/>
          </a:xfrm>
          <a:prstGeom prst="rect">
            <a:avLst/>
          </a:prstGeom>
        </p:spPr>
        <p:txBody>
          <a:bodyPr anchor="t" rtlCol="false" tIns="0" lIns="0" bIns="0" rIns="0">
            <a:spAutoFit/>
          </a:bodyPr>
          <a:lstStyle/>
          <a:p>
            <a:pPr algn="l">
              <a:lnSpc>
                <a:spcPts val="3629"/>
              </a:lnSpc>
            </a:pPr>
            <a:r>
              <a:rPr lang="en-US" sz="2199" spc="237" b="true">
                <a:solidFill>
                  <a:srgbClr val="DEF0FF"/>
                </a:solidFill>
                <a:latin typeface="Arimo Bold"/>
                <a:ea typeface="Arimo Bold"/>
                <a:cs typeface="Arimo Bold"/>
                <a:sym typeface="Arimo Bold"/>
              </a:rPr>
              <a:t>Normally KG creation depends on large corpus of </a:t>
            </a:r>
            <a:r>
              <a:rPr lang="en-US" b="true" sz="2199" i="true" spc="237">
                <a:solidFill>
                  <a:srgbClr val="DEF0FF"/>
                </a:solidFill>
                <a:latin typeface="Arimo Bold Italics"/>
                <a:ea typeface="Arimo Bold Italics"/>
                <a:cs typeface="Arimo Bold Italics"/>
                <a:sym typeface="Arimo Bold Italics"/>
              </a:rPr>
              <a:t>structured </a:t>
            </a:r>
            <a:r>
              <a:rPr lang="en-US" sz="2199" spc="237" b="true">
                <a:solidFill>
                  <a:srgbClr val="DEF0FF"/>
                </a:solidFill>
                <a:latin typeface="Arimo Bold"/>
                <a:ea typeface="Arimo Bold"/>
                <a:cs typeface="Arimo Bold"/>
                <a:sym typeface="Arimo Bold"/>
              </a:rPr>
              <a:t>data with defined relationships between typed entities. </a:t>
            </a:r>
          </a:p>
          <a:p>
            <a:pPr algn="l">
              <a:lnSpc>
                <a:spcPts val="1649"/>
              </a:lnSpc>
            </a:pPr>
          </a:p>
          <a:p>
            <a:pPr algn="l">
              <a:lnSpc>
                <a:spcPts val="3629"/>
              </a:lnSpc>
            </a:pPr>
            <a:r>
              <a:rPr lang="en-US" sz="2199" spc="237" b="true">
                <a:solidFill>
                  <a:srgbClr val="DEF0FF"/>
                </a:solidFill>
                <a:latin typeface="Arimo Bold"/>
                <a:ea typeface="Arimo Bold"/>
                <a:cs typeface="Arimo Bold"/>
                <a:sym typeface="Arimo Bold"/>
              </a:rPr>
              <a:t>How can we create one out of a corpus of unstructured data? </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Use proprietary tools : Neo4j Knowledge Graph Builder. </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Create our own workflow.  </a:t>
            </a:r>
          </a:p>
          <a:p>
            <a:pPr algn="l" marL="863601" indent="-287867" lvl="2">
              <a:lnSpc>
                <a:spcPts val="3300"/>
              </a:lnSpc>
              <a:buFont typeface="Arial"/>
              <a:buChar char="⚬"/>
            </a:pPr>
            <a:r>
              <a:rPr lang="en-US" b="true" sz="2000" spc="216">
                <a:solidFill>
                  <a:srgbClr val="DEF0FF"/>
                </a:solidFill>
                <a:latin typeface="Arimo Bold"/>
                <a:ea typeface="Arimo Bold"/>
                <a:cs typeface="Arimo Bold"/>
                <a:sym typeface="Arimo Bold"/>
              </a:rPr>
              <a:t>Joint entity-relation extraction following specific schemas allows us to build triplets of information that are used to build the KG.</a:t>
            </a:r>
          </a:p>
        </p:txBody>
      </p:sp>
      <p:sp>
        <p:nvSpPr>
          <p:cNvPr name="TextBox 45" id="45"/>
          <p:cNvSpPr txBox="true"/>
          <p:nvPr/>
        </p:nvSpPr>
        <p:spPr>
          <a:xfrm rot="0">
            <a:off x="439491" y="9475393"/>
            <a:ext cx="17427120" cy="811607"/>
          </a:xfrm>
          <a:prstGeom prst="rect">
            <a:avLst/>
          </a:prstGeom>
        </p:spPr>
        <p:txBody>
          <a:bodyPr anchor="t" rtlCol="false" tIns="0" lIns="0" bIns="0" rIns="0">
            <a:spAutoFit/>
          </a:bodyPr>
          <a:lstStyle/>
          <a:p>
            <a:pPr algn="l">
              <a:lnSpc>
                <a:spcPts val="2302"/>
              </a:lnSpc>
            </a:pPr>
            <a:r>
              <a:rPr lang="en-US" sz="1395" spc="150" b="true">
                <a:solidFill>
                  <a:srgbClr val="DEF0FF"/>
                </a:solidFill>
                <a:latin typeface="Arimo Bold"/>
                <a:ea typeface="Arimo Bold"/>
                <a:cs typeface="Arimo Bold"/>
                <a:sym typeface="Arimo Bold"/>
              </a:rPr>
              <a:t>[1]“Neo4j LLM Knowledge Graph Builder - Extract Nodes and Relationships from Unstructured Text - Neo4j Labs.” Neo4j Graph Data Platform, neo4j.com/labs/genai-ecosystem/llm-graph-builder/.</a:t>
            </a:r>
          </a:p>
          <a:p>
            <a:pPr algn="l">
              <a:lnSpc>
                <a:spcPts val="1686"/>
              </a:lnSpc>
              <a:spcBef>
                <a:spcPct val="0"/>
              </a:spcBef>
            </a:pPr>
          </a:p>
        </p:txBody>
      </p:sp>
      <p:sp>
        <p:nvSpPr>
          <p:cNvPr name="AutoShape 46" id="46"/>
          <p:cNvSpPr/>
          <p:nvPr/>
        </p:nvSpPr>
        <p:spPr>
          <a:xfrm flipV="true">
            <a:off x="9463218" y="7213129"/>
            <a:ext cx="739077" cy="680383"/>
          </a:xfrm>
          <a:prstGeom prst="line">
            <a:avLst/>
          </a:prstGeom>
          <a:ln cap="flat" w="38100">
            <a:solidFill>
              <a:srgbClr val="FFFFFF"/>
            </a:solidFill>
            <a:prstDash val="solid"/>
            <a:headEnd type="none" len="sm" w="sm"/>
            <a:tailEnd type="arrow" len="sm" w="med"/>
          </a:ln>
        </p:spPr>
      </p:sp>
      <p:sp>
        <p:nvSpPr>
          <p:cNvPr name="AutoShape 47" id="47"/>
          <p:cNvSpPr/>
          <p:nvPr/>
        </p:nvSpPr>
        <p:spPr>
          <a:xfrm>
            <a:off x="9310818" y="5091610"/>
            <a:ext cx="846049" cy="457200"/>
          </a:xfrm>
          <a:prstGeom prst="line">
            <a:avLst/>
          </a:prstGeom>
          <a:ln cap="flat" w="38100">
            <a:solidFill>
              <a:srgbClr val="FFFFFF"/>
            </a:solidFill>
            <a:prstDash val="solid"/>
            <a:headEnd type="none" len="sm" w="sm"/>
            <a:tailEnd type="arrow" len="sm" w="med"/>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grpSp>
        <p:nvGrpSpPr>
          <p:cNvPr name="Group 3" id="3"/>
          <p:cNvGrpSpPr/>
          <p:nvPr/>
        </p:nvGrpSpPr>
        <p:grpSpPr>
          <a:xfrm rot="0">
            <a:off x="10308353" y="2716799"/>
            <a:ext cx="7555714" cy="7018167"/>
            <a:chOff x="0" y="0"/>
            <a:chExt cx="2667526" cy="2477747"/>
          </a:xfrm>
        </p:grpSpPr>
        <p:sp>
          <p:nvSpPr>
            <p:cNvPr name="Freeform 4" id="4"/>
            <p:cNvSpPr/>
            <p:nvPr/>
          </p:nvSpPr>
          <p:spPr>
            <a:xfrm flipH="false" flipV="false" rot="0">
              <a:off x="0" y="0"/>
              <a:ext cx="2667527" cy="2477747"/>
            </a:xfrm>
            <a:custGeom>
              <a:avLst/>
              <a:gdLst/>
              <a:ahLst/>
              <a:cxnLst/>
              <a:rect r="r" b="b" t="t" l="l"/>
              <a:pathLst>
                <a:path h="2477747" w="2667527">
                  <a:moveTo>
                    <a:pt x="2507506" y="0"/>
                  </a:moveTo>
                  <a:lnTo>
                    <a:pt x="160020" y="0"/>
                  </a:lnTo>
                  <a:lnTo>
                    <a:pt x="0" y="160020"/>
                  </a:lnTo>
                  <a:lnTo>
                    <a:pt x="0" y="2317727"/>
                  </a:lnTo>
                  <a:lnTo>
                    <a:pt x="160020" y="2477747"/>
                  </a:lnTo>
                  <a:lnTo>
                    <a:pt x="2507506" y="2477747"/>
                  </a:lnTo>
                  <a:lnTo>
                    <a:pt x="2667527" y="2317727"/>
                  </a:lnTo>
                  <a:lnTo>
                    <a:pt x="2667527" y="160020"/>
                  </a:lnTo>
                  <a:lnTo>
                    <a:pt x="2507506" y="0"/>
                  </a:lnTo>
                  <a:close/>
                </a:path>
              </a:pathLst>
            </a:custGeom>
            <a:solidFill>
              <a:srgbClr val="000000">
                <a:alpha val="0"/>
              </a:srgbClr>
            </a:solidFill>
            <a:ln w="9525" cap="sq">
              <a:solidFill>
                <a:srgbClr val="3B4C7D"/>
              </a:solidFill>
              <a:prstDash val="solid"/>
              <a:miter/>
            </a:ln>
          </p:spPr>
        </p:sp>
        <p:sp>
          <p:nvSpPr>
            <p:cNvPr name="TextBox 5" id="5"/>
            <p:cNvSpPr txBox="true"/>
            <p:nvPr/>
          </p:nvSpPr>
          <p:spPr>
            <a:xfrm>
              <a:off x="63500" y="6350"/>
              <a:ext cx="2540526" cy="2407897"/>
            </a:xfrm>
            <a:prstGeom prst="rect">
              <a:avLst/>
            </a:prstGeom>
          </p:spPr>
          <p:txBody>
            <a:bodyPr anchor="ctr" rtlCol="false" tIns="50800" lIns="50800" bIns="50800" rIns="50800"/>
            <a:lstStyle/>
            <a:p>
              <a:pPr algn="ctr">
                <a:lnSpc>
                  <a:spcPts val="1960"/>
                </a:lnSpc>
              </a:pPr>
            </a:p>
          </p:txBody>
        </p:sp>
      </p:grpSp>
      <p:sp>
        <p:nvSpPr>
          <p:cNvPr name="Freeform 6" id="6"/>
          <p:cNvSpPr/>
          <p:nvPr/>
        </p:nvSpPr>
        <p:spPr>
          <a:xfrm flipH="false" flipV="false" rot="0">
            <a:off x="325455" y="3679567"/>
            <a:ext cx="9654275" cy="5092630"/>
          </a:xfrm>
          <a:custGeom>
            <a:avLst/>
            <a:gdLst/>
            <a:ahLst/>
            <a:cxnLst/>
            <a:rect r="r" b="b" t="t" l="l"/>
            <a:pathLst>
              <a:path h="5092630" w="9654275">
                <a:moveTo>
                  <a:pt x="0" y="0"/>
                </a:moveTo>
                <a:lnTo>
                  <a:pt x="9654275" y="0"/>
                </a:lnTo>
                <a:lnTo>
                  <a:pt x="9654275" y="5092630"/>
                </a:lnTo>
                <a:lnTo>
                  <a:pt x="0" y="5092630"/>
                </a:lnTo>
                <a:lnTo>
                  <a:pt x="0" y="0"/>
                </a:lnTo>
                <a:close/>
              </a:path>
            </a:pathLst>
          </a:custGeom>
          <a:blipFill>
            <a:blip r:embed="rId4"/>
            <a:stretch>
              <a:fillRect l="0" t="0" r="0" b="0"/>
            </a:stretch>
          </a:blipFill>
        </p:spPr>
      </p:sp>
      <p:sp>
        <p:nvSpPr>
          <p:cNvPr name="TextBox 7" id="7"/>
          <p:cNvSpPr txBox="true"/>
          <p:nvPr/>
        </p:nvSpPr>
        <p:spPr>
          <a:xfrm rot="0">
            <a:off x="661292" y="695623"/>
            <a:ext cx="8482708" cy="1677773"/>
          </a:xfrm>
          <a:prstGeom prst="rect">
            <a:avLst/>
          </a:prstGeom>
        </p:spPr>
        <p:txBody>
          <a:bodyPr anchor="t" rtlCol="false" tIns="0" lIns="0" bIns="0" rIns="0">
            <a:spAutoFit/>
          </a:bodyPr>
          <a:lstStyle/>
          <a:p>
            <a:pPr algn="l">
              <a:lnSpc>
                <a:spcPts val="6639"/>
              </a:lnSpc>
            </a:pPr>
            <a:r>
              <a:rPr lang="en-US" sz="5354" spc="535">
                <a:solidFill>
                  <a:srgbClr val="DEF0FF"/>
                </a:solidFill>
                <a:latin typeface="Anton"/>
                <a:ea typeface="Anton"/>
                <a:cs typeface="Anton"/>
                <a:sym typeface="Anton"/>
              </a:rPr>
              <a:t>Enhance Explainability in Query Answering Module</a:t>
            </a:r>
          </a:p>
        </p:txBody>
      </p:sp>
      <p:sp>
        <p:nvSpPr>
          <p:cNvPr name="TextBox 8" id="8"/>
          <p:cNvSpPr txBox="true"/>
          <p:nvPr/>
        </p:nvSpPr>
        <p:spPr>
          <a:xfrm rot="0">
            <a:off x="10521710" y="3038888"/>
            <a:ext cx="7128999" cy="6278739"/>
          </a:xfrm>
          <a:prstGeom prst="rect">
            <a:avLst/>
          </a:prstGeom>
        </p:spPr>
        <p:txBody>
          <a:bodyPr anchor="t" rtlCol="false" tIns="0" lIns="0" bIns="0" rIns="0">
            <a:spAutoFit/>
          </a:bodyPr>
          <a:lstStyle/>
          <a:p>
            <a:pPr algn="l" marL="439724" indent="-219862" lvl="1">
              <a:lnSpc>
                <a:spcPts val="3360"/>
              </a:lnSpc>
              <a:buFont typeface="Arial"/>
              <a:buChar char="•"/>
            </a:pPr>
            <a:r>
              <a:rPr lang="en-US" b="true" sz="2036" spc="219">
                <a:solidFill>
                  <a:srgbClr val="DEF0FF"/>
                </a:solidFill>
                <a:latin typeface="Arimo Bold"/>
                <a:ea typeface="Arimo Bold"/>
                <a:cs typeface="Arimo Bold"/>
                <a:sym typeface="Arimo Bold"/>
              </a:rPr>
              <a:t>How can we improve a models knowledge in a specific subject?</a:t>
            </a:r>
          </a:p>
          <a:p>
            <a:pPr algn="l" marL="879448" indent="-293149" lvl="2">
              <a:lnSpc>
                <a:spcPts val="3360"/>
              </a:lnSpc>
              <a:buFont typeface="Arial"/>
              <a:buChar char="⚬"/>
            </a:pPr>
            <a:r>
              <a:rPr lang="en-US" b="true" sz="2036" spc="219">
                <a:solidFill>
                  <a:srgbClr val="DEF0FF"/>
                </a:solidFill>
                <a:latin typeface="Arimo Bold"/>
                <a:ea typeface="Arimo Bold"/>
                <a:cs typeface="Arimo Bold"/>
                <a:sym typeface="Arimo Bold"/>
              </a:rPr>
              <a:t>Leveraging Knowledge Graphs and RAG framework (Lewis et al., 2020).</a:t>
            </a:r>
          </a:p>
          <a:p>
            <a:pPr algn="l" marL="879448" indent="-293149" lvl="2">
              <a:lnSpc>
                <a:spcPts val="3360"/>
              </a:lnSpc>
              <a:buFont typeface="Arial"/>
              <a:buChar char="⚬"/>
            </a:pPr>
            <a:r>
              <a:rPr lang="en-US" b="true" sz="2036" spc="219">
                <a:solidFill>
                  <a:srgbClr val="DEF0FF"/>
                </a:solidFill>
                <a:latin typeface="Arimo Bold"/>
                <a:ea typeface="Arimo Bold"/>
                <a:cs typeface="Arimo Bold"/>
                <a:sym typeface="Arimo Bold"/>
              </a:rPr>
              <a:t>We can improve a models subject matter expertise by grounding its knowledge in the searched documents.</a:t>
            </a:r>
          </a:p>
          <a:p>
            <a:pPr algn="l" marL="439724" indent="-219862" lvl="1">
              <a:lnSpc>
                <a:spcPts val="3360"/>
              </a:lnSpc>
              <a:buFont typeface="Arial"/>
              <a:buChar char="•"/>
            </a:pPr>
            <a:r>
              <a:rPr lang="en-US" b="true" sz="2036" spc="219">
                <a:solidFill>
                  <a:srgbClr val="DEF0FF"/>
                </a:solidFill>
                <a:latin typeface="Arimo Bold"/>
                <a:ea typeface="Arimo Bold"/>
                <a:cs typeface="Arimo Bold"/>
                <a:sym typeface="Arimo Bold"/>
              </a:rPr>
              <a:t>How do we verify the LLM’s response?</a:t>
            </a:r>
          </a:p>
          <a:p>
            <a:pPr algn="l" marL="879448" indent="-293149" lvl="2">
              <a:lnSpc>
                <a:spcPts val="3360"/>
              </a:lnSpc>
              <a:buFont typeface="Arial"/>
              <a:buChar char="⚬"/>
            </a:pPr>
            <a:r>
              <a:rPr lang="en-US" b="true" sz="2036" spc="219">
                <a:solidFill>
                  <a:srgbClr val="DEF0FF"/>
                </a:solidFill>
                <a:latin typeface="Arimo Bold"/>
                <a:ea typeface="Arimo Bold"/>
                <a:cs typeface="Arimo Bold"/>
                <a:sym typeface="Arimo Bold"/>
              </a:rPr>
              <a:t>Leveraging the same Knowledge Graph for grounding, we can search for “paths of logic” the LLM took.</a:t>
            </a:r>
          </a:p>
          <a:p>
            <a:pPr algn="l" marL="879448" indent="-293149" lvl="2">
              <a:lnSpc>
                <a:spcPts val="3360"/>
              </a:lnSpc>
              <a:buFont typeface="Arial"/>
              <a:buChar char="⚬"/>
            </a:pPr>
            <a:r>
              <a:rPr lang="en-US" b="true" sz="2036" spc="219">
                <a:solidFill>
                  <a:srgbClr val="DEF0FF"/>
                </a:solidFill>
                <a:latin typeface="Arimo Bold"/>
                <a:ea typeface="Arimo Bold"/>
                <a:cs typeface="Arimo Bold"/>
                <a:sym typeface="Arimo Bold"/>
              </a:rPr>
              <a:t>Paths can be summarized and provided with output for users to be able to verify the models reponse and ‘logical steps of thought’.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grpSp>
        <p:nvGrpSpPr>
          <p:cNvPr name="Group 3" id="3"/>
          <p:cNvGrpSpPr/>
          <p:nvPr/>
        </p:nvGrpSpPr>
        <p:grpSpPr>
          <a:xfrm rot="0">
            <a:off x="1028700" y="2614221"/>
            <a:ext cx="16230600" cy="6834032"/>
            <a:chOff x="0" y="0"/>
            <a:chExt cx="5882816" cy="2477009"/>
          </a:xfrm>
        </p:grpSpPr>
        <p:sp>
          <p:nvSpPr>
            <p:cNvPr name="Freeform 4" id="4"/>
            <p:cNvSpPr/>
            <p:nvPr/>
          </p:nvSpPr>
          <p:spPr>
            <a:xfrm flipH="false" flipV="false" rot="0">
              <a:off x="0" y="0"/>
              <a:ext cx="5882816" cy="2477009"/>
            </a:xfrm>
            <a:custGeom>
              <a:avLst/>
              <a:gdLst/>
              <a:ahLst/>
              <a:cxnLst/>
              <a:rect r="r" b="b" t="t" l="l"/>
              <a:pathLst>
                <a:path h="2477009" w="5882816">
                  <a:moveTo>
                    <a:pt x="5722796" y="0"/>
                  </a:moveTo>
                  <a:lnTo>
                    <a:pt x="160020" y="0"/>
                  </a:lnTo>
                  <a:lnTo>
                    <a:pt x="0" y="160020"/>
                  </a:lnTo>
                  <a:lnTo>
                    <a:pt x="0" y="2316990"/>
                  </a:lnTo>
                  <a:lnTo>
                    <a:pt x="160020" y="2477009"/>
                  </a:lnTo>
                  <a:lnTo>
                    <a:pt x="5722796" y="2477009"/>
                  </a:lnTo>
                  <a:lnTo>
                    <a:pt x="5882816" y="2316990"/>
                  </a:lnTo>
                  <a:lnTo>
                    <a:pt x="5882816" y="160020"/>
                  </a:lnTo>
                  <a:lnTo>
                    <a:pt x="5722796" y="0"/>
                  </a:lnTo>
                  <a:close/>
                </a:path>
              </a:pathLst>
            </a:custGeom>
            <a:solidFill>
              <a:srgbClr val="000000">
                <a:alpha val="0"/>
              </a:srgbClr>
            </a:solidFill>
            <a:ln w="9525" cap="sq">
              <a:solidFill>
                <a:srgbClr val="3B4C7D"/>
              </a:solidFill>
              <a:prstDash val="solid"/>
              <a:miter/>
            </a:ln>
          </p:spPr>
        </p:sp>
        <p:sp>
          <p:nvSpPr>
            <p:cNvPr name="TextBox 5" id="5"/>
            <p:cNvSpPr txBox="true"/>
            <p:nvPr/>
          </p:nvSpPr>
          <p:spPr>
            <a:xfrm>
              <a:off x="63500" y="6350"/>
              <a:ext cx="5755816" cy="2407159"/>
            </a:xfrm>
            <a:prstGeom prst="rect">
              <a:avLst/>
            </a:prstGeom>
          </p:spPr>
          <p:txBody>
            <a:bodyPr anchor="ctr" rtlCol="false" tIns="50800" lIns="50800" bIns="50800" rIns="50800"/>
            <a:lstStyle/>
            <a:p>
              <a:pPr algn="ctr">
                <a:lnSpc>
                  <a:spcPts val="1960"/>
                </a:lnSpc>
              </a:pPr>
            </a:p>
          </p:txBody>
        </p:sp>
      </p:grpSp>
      <p:sp>
        <p:nvSpPr>
          <p:cNvPr name="TextBox 6" id="6"/>
          <p:cNvSpPr txBox="true"/>
          <p:nvPr/>
        </p:nvSpPr>
        <p:spPr>
          <a:xfrm rot="0">
            <a:off x="1596473" y="1000125"/>
            <a:ext cx="4606465" cy="1245546"/>
          </a:xfrm>
          <a:prstGeom prst="rect">
            <a:avLst/>
          </a:prstGeom>
        </p:spPr>
        <p:txBody>
          <a:bodyPr anchor="t" rtlCol="false" tIns="0" lIns="0" bIns="0" rIns="0">
            <a:spAutoFit/>
          </a:bodyPr>
          <a:lstStyle/>
          <a:p>
            <a:pPr algn="l">
              <a:lnSpc>
                <a:spcPts val="9937"/>
              </a:lnSpc>
            </a:pPr>
            <a:r>
              <a:rPr lang="en-US" sz="8014" spc="801">
                <a:solidFill>
                  <a:srgbClr val="DEF0FF"/>
                </a:solidFill>
                <a:latin typeface="Anton"/>
                <a:ea typeface="Anton"/>
                <a:cs typeface="Anton"/>
                <a:sym typeface="Anton"/>
              </a:rPr>
              <a:t>Summary</a:t>
            </a:r>
          </a:p>
        </p:txBody>
      </p:sp>
      <p:sp>
        <p:nvSpPr>
          <p:cNvPr name="TextBox 7" id="7"/>
          <p:cNvSpPr txBox="true"/>
          <p:nvPr/>
        </p:nvSpPr>
        <p:spPr>
          <a:xfrm rot="0">
            <a:off x="1640593" y="3008002"/>
            <a:ext cx="15006814" cy="5932170"/>
          </a:xfrm>
          <a:prstGeom prst="rect">
            <a:avLst/>
          </a:prstGeom>
        </p:spPr>
        <p:txBody>
          <a:bodyPr anchor="t" rtlCol="false" tIns="0" lIns="0" bIns="0" rIns="0">
            <a:spAutoFit/>
          </a:bodyPr>
          <a:lstStyle/>
          <a:p>
            <a:pPr algn="l">
              <a:lnSpc>
                <a:spcPts val="3629"/>
              </a:lnSpc>
            </a:pPr>
            <a:r>
              <a:rPr lang="en-US" sz="2199" spc="237" b="true">
                <a:solidFill>
                  <a:srgbClr val="DEF0FF"/>
                </a:solidFill>
                <a:latin typeface="Arimo Bold"/>
                <a:ea typeface="Arimo Bold"/>
                <a:cs typeface="Arimo Bold"/>
                <a:sym typeface="Arimo Bold"/>
              </a:rPr>
              <a:t>This joint work presents a summary of different methods and approaches used to enhance trustworthiness in NAMAC recommendations. LLMs are used in conjunction with other approaches to enhance the explainability in NAMAC.</a:t>
            </a:r>
          </a:p>
          <a:p>
            <a:pPr algn="l" marL="474979" indent="-237490" lvl="1">
              <a:lnSpc>
                <a:spcPts val="3629"/>
              </a:lnSpc>
              <a:buFont typeface="Arial"/>
              <a:buChar char="•"/>
            </a:pPr>
            <a:r>
              <a:rPr lang="en-US" b="true" sz="2199" spc="237">
                <a:solidFill>
                  <a:srgbClr val="DEF0FF"/>
                </a:solidFill>
                <a:latin typeface="Arimo Bold"/>
                <a:ea typeface="Arimo Bold"/>
                <a:cs typeface="Arimo Bold"/>
                <a:sym typeface="Arimo Bold"/>
              </a:rPr>
              <a:t>Enhanced DC function in NAMAC using LLMs.</a:t>
            </a:r>
          </a:p>
          <a:p>
            <a:pPr algn="l" marL="474979" indent="-237490" lvl="1">
              <a:lnSpc>
                <a:spcPts val="3629"/>
              </a:lnSpc>
              <a:buFont typeface="Arial"/>
              <a:buChar char="•"/>
            </a:pPr>
            <a:r>
              <a:rPr lang="en-US" b="true" sz="2199" spc="237">
                <a:solidFill>
                  <a:srgbClr val="DEF0FF"/>
                </a:solidFill>
                <a:latin typeface="Arimo Bold"/>
                <a:ea typeface="Arimo Bold"/>
                <a:cs typeface="Arimo Bold"/>
                <a:sym typeface="Arimo Bold"/>
              </a:rPr>
              <a:t>Knowledge graphs used to improve query answering with RAG.</a:t>
            </a:r>
          </a:p>
          <a:p>
            <a:pPr algn="l" marL="474979" indent="-237490" lvl="1">
              <a:lnSpc>
                <a:spcPts val="3629"/>
              </a:lnSpc>
              <a:buFont typeface="Arial"/>
              <a:buChar char="•"/>
            </a:pPr>
            <a:r>
              <a:rPr lang="en-US" b="true" sz="2199" spc="237">
                <a:solidFill>
                  <a:srgbClr val="DEF0FF"/>
                </a:solidFill>
                <a:latin typeface="Arimo Bold"/>
                <a:ea typeface="Arimo Bold"/>
                <a:cs typeface="Arimo Bold"/>
                <a:sym typeface="Arimo Bold"/>
              </a:rPr>
              <a:t>Bayesian networks are used to develop a risk assessment framework to assess trustworthiness by combining LLM insights, experts’ belief regarding situational severity, uncertainty sources and available evidence.</a:t>
            </a:r>
          </a:p>
          <a:p>
            <a:pPr algn="l" marL="474979" indent="-237490" lvl="1">
              <a:lnSpc>
                <a:spcPts val="3629"/>
              </a:lnSpc>
              <a:buFont typeface="Arial"/>
              <a:buChar char="•"/>
            </a:pPr>
            <a:r>
              <a:rPr lang="en-US" b="true" sz="2199" spc="237">
                <a:solidFill>
                  <a:srgbClr val="DEF0FF"/>
                </a:solidFill>
                <a:latin typeface="Arimo Bold"/>
                <a:ea typeface="Arimo Bold"/>
                <a:cs typeface="Arimo Bold"/>
                <a:sym typeface="Arimo Bold"/>
              </a:rPr>
              <a:t>Multi-agent AI approach explored formalizing digital twin development and assessment.</a:t>
            </a:r>
          </a:p>
          <a:p>
            <a:pPr algn="l">
              <a:lnSpc>
                <a:spcPts val="3629"/>
              </a:lnSpc>
            </a:pPr>
          </a:p>
          <a:p>
            <a:pPr algn="l">
              <a:lnSpc>
                <a:spcPts val="3629"/>
              </a:lnSpc>
            </a:pPr>
            <a:r>
              <a:rPr lang="en-US" b="true" sz="2199" spc="237">
                <a:solidFill>
                  <a:srgbClr val="DEF0FF"/>
                </a:solidFill>
                <a:latin typeface="Arimo Bold"/>
                <a:ea typeface="Arimo Bold"/>
                <a:cs typeface="Arimo Bold"/>
                <a:sym typeface="Arimo Bold"/>
              </a:rPr>
              <a:t>Individual methods were tested using simplified case studies and synthetic data generation. Further analysis and testing are underway to evaluate the efficacy of proposed approaches for real-time demonstration with NAMAC under different conditions and scenarios.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grpSp>
        <p:nvGrpSpPr>
          <p:cNvPr name="Group 3" id="3"/>
          <p:cNvGrpSpPr/>
          <p:nvPr/>
        </p:nvGrpSpPr>
        <p:grpSpPr>
          <a:xfrm rot="0">
            <a:off x="748584" y="1028700"/>
            <a:ext cx="16707682" cy="8229600"/>
            <a:chOff x="0" y="0"/>
            <a:chExt cx="5966020" cy="2938645"/>
          </a:xfrm>
        </p:grpSpPr>
        <p:sp>
          <p:nvSpPr>
            <p:cNvPr name="Freeform 4" id="4"/>
            <p:cNvSpPr/>
            <p:nvPr/>
          </p:nvSpPr>
          <p:spPr>
            <a:xfrm flipH="false" flipV="false" rot="0">
              <a:off x="0" y="0"/>
              <a:ext cx="5966020" cy="2938645"/>
            </a:xfrm>
            <a:custGeom>
              <a:avLst/>
              <a:gdLst/>
              <a:ahLst/>
              <a:cxnLst/>
              <a:rect r="r" b="b" t="t" l="l"/>
              <a:pathLst>
                <a:path h="2938645" w="5966020">
                  <a:moveTo>
                    <a:pt x="5805999" y="0"/>
                  </a:moveTo>
                  <a:lnTo>
                    <a:pt x="160020" y="0"/>
                  </a:lnTo>
                  <a:lnTo>
                    <a:pt x="0" y="160020"/>
                  </a:lnTo>
                  <a:lnTo>
                    <a:pt x="0" y="2778626"/>
                  </a:lnTo>
                  <a:lnTo>
                    <a:pt x="160020" y="2938645"/>
                  </a:lnTo>
                  <a:lnTo>
                    <a:pt x="5805999" y="2938645"/>
                  </a:lnTo>
                  <a:lnTo>
                    <a:pt x="5966020" y="2778626"/>
                  </a:lnTo>
                  <a:lnTo>
                    <a:pt x="5966020" y="160020"/>
                  </a:lnTo>
                  <a:lnTo>
                    <a:pt x="5805999" y="0"/>
                  </a:lnTo>
                  <a:close/>
                </a:path>
              </a:pathLst>
            </a:custGeom>
            <a:solidFill>
              <a:srgbClr val="000000">
                <a:alpha val="0"/>
              </a:srgbClr>
            </a:solidFill>
            <a:ln w="9525" cap="sq">
              <a:solidFill>
                <a:srgbClr val="3B4C7D"/>
              </a:solidFill>
              <a:prstDash val="solid"/>
              <a:miter/>
            </a:ln>
          </p:spPr>
        </p:sp>
        <p:sp>
          <p:nvSpPr>
            <p:cNvPr name="TextBox 5" id="5"/>
            <p:cNvSpPr txBox="true"/>
            <p:nvPr/>
          </p:nvSpPr>
          <p:spPr>
            <a:xfrm>
              <a:off x="63500" y="6350"/>
              <a:ext cx="5839020" cy="2868795"/>
            </a:xfrm>
            <a:prstGeom prst="rect">
              <a:avLst/>
            </a:prstGeom>
          </p:spPr>
          <p:txBody>
            <a:bodyPr anchor="ctr" rtlCol="false" tIns="50800" lIns="50800" bIns="50800" rIns="50800"/>
            <a:lstStyle/>
            <a:p>
              <a:pPr algn="ctr">
                <a:lnSpc>
                  <a:spcPts val="1960"/>
                </a:lnSpc>
              </a:pPr>
            </a:p>
          </p:txBody>
        </p:sp>
      </p:grpSp>
      <p:sp>
        <p:nvSpPr>
          <p:cNvPr name="TextBox 6" id="6"/>
          <p:cNvSpPr txBox="true"/>
          <p:nvPr/>
        </p:nvSpPr>
        <p:spPr>
          <a:xfrm rot="0">
            <a:off x="5088461" y="1750260"/>
            <a:ext cx="8111077" cy="1900107"/>
          </a:xfrm>
          <a:prstGeom prst="rect">
            <a:avLst/>
          </a:prstGeom>
        </p:spPr>
        <p:txBody>
          <a:bodyPr anchor="t" rtlCol="false" tIns="0" lIns="0" bIns="0" rIns="0">
            <a:spAutoFit/>
          </a:bodyPr>
          <a:lstStyle/>
          <a:p>
            <a:pPr algn="l">
              <a:lnSpc>
                <a:spcPts val="15144"/>
              </a:lnSpc>
            </a:pPr>
            <a:r>
              <a:rPr lang="en-US" sz="12213" spc="1221">
                <a:solidFill>
                  <a:srgbClr val="DEF0FF"/>
                </a:solidFill>
                <a:latin typeface="Anton"/>
                <a:ea typeface="Anton"/>
                <a:cs typeface="Anton"/>
                <a:sym typeface="Anton"/>
              </a:rPr>
              <a:t>THANK YOU</a:t>
            </a:r>
          </a:p>
        </p:txBody>
      </p:sp>
      <p:grpSp>
        <p:nvGrpSpPr>
          <p:cNvPr name="Group 7" id="7"/>
          <p:cNvGrpSpPr/>
          <p:nvPr/>
        </p:nvGrpSpPr>
        <p:grpSpPr>
          <a:xfrm rot="0">
            <a:off x="13386977" y="4860165"/>
            <a:ext cx="3379195" cy="1592538"/>
            <a:chOff x="0" y="0"/>
            <a:chExt cx="4505594" cy="2123385"/>
          </a:xfrm>
        </p:grpSpPr>
        <p:grpSp>
          <p:nvGrpSpPr>
            <p:cNvPr name="Group 8" id="8"/>
            <p:cNvGrpSpPr/>
            <p:nvPr/>
          </p:nvGrpSpPr>
          <p:grpSpPr>
            <a:xfrm rot="0">
              <a:off x="0" y="0"/>
              <a:ext cx="4505594" cy="2123385"/>
              <a:chOff x="0" y="0"/>
              <a:chExt cx="2362080" cy="1113195"/>
            </a:xfrm>
          </p:grpSpPr>
          <p:sp>
            <p:nvSpPr>
              <p:cNvPr name="Freeform 9" id="9"/>
              <p:cNvSpPr/>
              <p:nvPr/>
            </p:nvSpPr>
            <p:spPr>
              <a:xfrm flipH="false" flipV="false" rot="0">
                <a:off x="0" y="0"/>
                <a:ext cx="2362080" cy="1113195"/>
              </a:xfrm>
              <a:custGeom>
                <a:avLst/>
                <a:gdLst/>
                <a:ahLst/>
                <a:cxnLst/>
                <a:rect r="r" b="b" t="t" l="l"/>
                <a:pathLst>
                  <a:path h="1113195" w="2362080">
                    <a:moveTo>
                      <a:pt x="2202060" y="0"/>
                    </a:moveTo>
                    <a:lnTo>
                      <a:pt x="160020" y="0"/>
                    </a:lnTo>
                    <a:lnTo>
                      <a:pt x="0" y="160020"/>
                    </a:lnTo>
                    <a:lnTo>
                      <a:pt x="0" y="953175"/>
                    </a:lnTo>
                    <a:lnTo>
                      <a:pt x="160020" y="1113195"/>
                    </a:lnTo>
                    <a:lnTo>
                      <a:pt x="2202060" y="1113195"/>
                    </a:lnTo>
                    <a:lnTo>
                      <a:pt x="2362080" y="953175"/>
                    </a:lnTo>
                    <a:lnTo>
                      <a:pt x="2362080" y="160020"/>
                    </a:lnTo>
                    <a:lnTo>
                      <a:pt x="2202060" y="0"/>
                    </a:lnTo>
                    <a:close/>
                  </a:path>
                </a:pathLst>
              </a:custGeom>
              <a:solidFill>
                <a:srgbClr val="000000">
                  <a:alpha val="0"/>
                </a:srgbClr>
              </a:solidFill>
              <a:ln w="9525" cap="sq">
                <a:solidFill>
                  <a:srgbClr val="3B4C7D"/>
                </a:solidFill>
                <a:prstDash val="solid"/>
                <a:miter/>
              </a:ln>
            </p:spPr>
          </p:sp>
          <p:sp>
            <p:nvSpPr>
              <p:cNvPr name="TextBox 10" id="10"/>
              <p:cNvSpPr txBox="true"/>
              <p:nvPr/>
            </p:nvSpPr>
            <p:spPr>
              <a:xfrm>
                <a:off x="63500" y="6350"/>
                <a:ext cx="2235080" cy="1043345"/>
              </a:xfrm>
              <a:prstGeom prst="rect">
                <a:avLst/>
              </a:prstGeom>
            </p:spPr>
            <p:txBody>
              <a:bodyPr anchor="ctr" rtlCol="false" tIns="50800" lIns="50800" bIns="50800" rIns="50800"/>
              <a:lstStyle/>
              <a:p>
                <a:pPr algn="ctr">
                  <a:lnSpc>
                    <a:spcPts val="1960"/>
                  </a:lnSpc>
                </a:pPr>
              </a:p>
            </p:txBody>
          </p:sp>
        </p:grpSp>
        <p:sp>
          <p:nvSpPr>
            <p:cNvPr name="Freeform 11" id="11"/>
            <p:cNvSpPr/>
            <p:nvPr/>
          </p:nvSpPr>
          <p:spPr>
            <a:xfrm flipH="false" flipV="false" rot="0">
              <a:off x="372025" y="1243134"/>
              <a:ext cx="528557" cy="528557"/>
            </a:xfrm>
            <a:custGeom>
              <a:avLst/>
              <a:gdLst/>
              <a:ahLst/>
              <a:cxnLst/>
              <a:rect r="r" b="b" t="t" l="l"/>
              <a:pathLst>
                <a:path h="528557" w="528557">
                  <a:moveTo>
                    <a:pt x="0" y="0"/>
                  </a:moveTo>
                  <a:lnTo>
                    <a:pt x="528557" y="0"/>
                  </a:lnTo>
                  <a:lnTo>
                    <a:pt x="528557" y="528557"/>
                  </a:lnTo>
                  <a:lnTo>
                    <a:pt x="0" y="5285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167833" y="1337444"/>
              <a:ext cx="2769295" cy="311361"/>
            </a:xfrm>
            <a:prstGeom prst="rect">
              <a:avLst/>
            </a:prstGeom>
          </p:spPr>
          <p:txBody>
            <a:bodyPr anchor="t" rtlCol="false" tIns="0" lIns="0" bIns="0" rIns="0">
              <a:spAutoFit/>
            </a:bodyPr>
            <a:lstStyle/>
            <a:p>
              <a:pPr algn="l">
                <a:lnSpc>
                  <a:spcPts val="1960"/>
                </a:lnSpc>
                <a:spcBef>
                  <a:spcPct val="0"/>
                </a:spcBef>
              </a:pPr>
              <a:r>
                <a:rPr lang="en-US" sz="1400">
                  <a:solidFill>
                    <a:srgbClr val="D9D9D9"/>
                  </a:solidFill>
                  <a:latin typeface="Open Sauce"/>
                  <a:ea typeface="Open Sauce"/>
                  <a:cs typeface="Open Sauce"/>
                  <a:sym typeface="Open Sauce"/>
                </a:rPr>
                <a:t>jayoder25@gmail.com</a:t>
              </a:r>
            </a:p>
          </p:txBody>
        </p:sp>
        <p:sp>
          <p:nvSpPr>
            <p:cNvPr name="TextBox 13" id="13"/>
            <p:cNvSpPr txBox="true"/>
            <p:nvPr/>
          </p:nvSpPr>
          <p:spPr>
            <a:xfrm rot="0">
              <a:off x="577673" y="182544"/>
              <a:ext cx="3350248" cy="873506"/>
            </a:xfrm>
            <a:prstGeom prst="rect">
              <a:avLst/>
            </a:prstGeom>
          </p:spPr>
          <p:txBody>
            <a:bodyPr anchor="t" rtlCol="false" tIns="0" lIns="0" bIns="0" rIns="0">
              <a:spAutoFit/>
            </a:bodyPr>
            <a:lstStyle/>
            <a:p>
              <a:pPr algn="ctr">
                <a:lnSpc>
                  <a:spcPts val="5993"/>
                </a:lnSpc>
              </a:pPr>
              <a:r>
                <a:rPr lang="en-US" sz="3699">
                  <a:solidFill>
                    <a:srgbClr val="DEF0FF"/>
                  </a:solidFill>
                  <a:latin typeface="Anton"/>
                  <a:ea typeface="Anton"/>
                  <a:cs typeface="Anton"/>
                  <a:sym typeface="Anton"/>
                </a:rPr>
                <a:t>Jacob Yoder</a:t>
              </a:r>
            </a:p>
          </p:txBody>
        </p:sp>
      </p:grpSp>
      <p:grpSp>
        <p:nvGrpSpPr>
          <p:cNvPr name="Group 14" id="14"/>
          <p:cNvGrpSpPr/>
          <p:nvPr/>
        </p:nvGrpSpPr>
        <p:grpSpPr>
          <a:xfrm rot="0">
            <a:off x="1373763" y="4860165"/>
            <a:ext cx="3379195" cy="1592538"/>
            <a:chOff x="0" y="0"/>
            <a:chExt cx="4505594" cy="2123385"/>
          </a:xfrm>
        </p:grpSpPr>
        <p:grpSp>
          <p:nvGrpSpPr>
            <p:cNvPr name="Group 15" id="15"/>
            <p:cNvGrpSpPr/>
            <p:nvPr/>
          </p:nvGrpSpPr>
          <p:grpSpPr>
            <a:xfrm rot="0">
              <a:off x="0" y="0"/>
              <a:ext cx="4505594" cy="2123385"/>
              <a:chOff x="0" y="0"/>
              <a:chExt cx="2362080" cy="1113195"/>
            </a:xfrm>
          </p:grpSpPr>
          <p:sp>
            <p:nvSpPr>
              <p:cNvPr name="Freeform 16" id="16"/>
              <p:cNvSpPr/>
              <p:nvPr/>
            </p:nvSpPr>
            <p:spPr>
              <a:xfrm flipH="false" flipV="false" rot="0">
                <a:off x="0" y="0"/>
                <a:ext cx="2362080" cy="1113195"/>
              </a:xfrm>
              <a:custGeom>
                <a:avLst/>
                <a:gdLst/>
                <a:ahLst/>
                <a:cxnLst/>
                <a:rect r="r" b="b" t="t" l="l"/>
                <a:pathLst>
                  <a:path h="1113195" w="2362080">
                    <a:moveTo>
                      <a:pt x="2202060" y="0"/>
                    </a:moveTo>
                    <a:lnTo>
                      <a:pt x="160020" y="0"/>
                    </a:lnTo>
                    <a:lnTo>
                      <a:pt x="0" y="160020"/>
                    </a:lnTo>
                    <a:lnTo>
                      <a:pt x="0" y="953175"/>
                    </a:lnTo>
                    <a:lnTo>
                      <a:pt x="160020" y="1113195"/>
                    </a:lnTo>
                    <a:lnTo>
                      <a:pt x="2202060" y="1113195"/>
                    </a:lnTo>
                    <a:lnTo>
                      <a:pt x="2362080" y="953175"/>
                    </a:lnTo>
                    <a:lnTo>
                      <a:pt x="2362080" y="160020"/>
                    </a:lnTo>
                    <a:lnTo>
                      <a:pt x="2202060" y="0"/>
                    </a:lnTo>
                    <a:close/>
                  </a:path>
                </a:pathLst>
              </a:custGeom>
              <a:solidFill>
                <a:srgbClr val="000000">
                  <a:alpha val="0"/>
                </a:srgbClr>
              </a:solidFill>
              <a:ln w="9525" cap="sq">
                <a:solidFill>
                  <a:srgbClr val="3B4C7D"/>
                </a:solidFill>
                <a:prstDash val="solid"/>
                <a:miter/>
              </a:ln>
            </p:spPr>
          </p:sp>
          <p:sp>
            <p:nvSpPr>
              <p:cNvPr name="TextBox 17" id="17"/>
              <p:cNvSpPr txBox="true"/>
              <p:nvPr/>
            </p:nvSpPr>
            <p:spPr>
              <a:xfrm>
                <a:off x="63500" y="6350"/>
                <a:ext cx="2235080" cy="1043345"/>
              </a:xfrm>
              <a:prstGeom prst="rect">
                <a:avLst/>
              </a:prstGeom>
            </p:spPr>
            <p:txBody>
              <a:bodyPr anchor="ctr" rtlCol="false" tIns="50800" lIns="50800" bIns="50800" rIns="50800"/>
              <a:lstStyle/>
              <a:p>
                <a:pPr algn="ctr">
                  <a:lnSpc>
                    <a:spcPts val="1960"/>
                  </a:lnSpc>
                </a:pPr>
              </a:p>
            </p:txBody>
          </p:sp>
        </p:grpSp>
        <p:sp>
          <p:nvSpPr>
            <p:cNvPr name="Freeform 18" id="18"/>
            <p:cNvSpPr/>
            <p:nvPr/>
          </p:nvSpPr>
          <p:spPr>
            <a:xfrm flipH="false" flipV="false" rot="0">
              <a:off x="372025" y="1243134"/>
              <a:ext cx="528557" cy="528557"/>
            </a:xfrm>
            <a:custGeom>
              <a:avLst/>
              <a:gdLst/>
              <a:ahLst/>
              <a:cxnLst/>
              <a:rect r="r" b="b" t="t" l="l"/>
              <a:pathLst>
                <a:path h="528557" w="528557">
                  <a:moveTo>
                    <a:pt x="0" y="0"/>
                  </a:moveTo>
                  <a:lnTo>
                    <a:pt x="528557" y="0"/>
                  </a:lnTo>
                  <a:lnTo>
                    <a:pt x="528557" y="528557"/>
                  </a:lnTo>
                  <a:lnTo>
                    <a:pt x="0" y="5285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1167833" y="1337444"/>
              <a:ext cx="2769295" cy="311361"/>
            </a:xfrm>
            <a:prstGeom prst="rect">
              <a:avLst/>
            </a:prstGeom>
          </p:spPr>
          <p:txBody>
            <a:bodyPr anchor="t" rtlCol="false" tIns="0" lIns="0" bIns="0" rIns="0">
              <a:spAutoFit/>
            </a:bodyPr>
            <a:lstStyle/>
            <a:p>
              <a:pPr algn="l">
                <a:lnSpc>
                  <a:spcPts val="1960"/>
                </a:lnSpc>
                <a:spcBef>
                  <a:spcPct val="0"/>
                </a:spcBef>
              </a:pPr>
              <a:r>
                <a:rPr lang="en-US" sz="1400">
                  <a:solidFill>
                    <a:srgbClr val="D9D9D9"/>
                  </a:solidFill>
                  <a:latin typeface="Open Sauce"/>
                  <a:ea typeface="Open Sauce"/>
                  <a:cs typeface="Open Sauce"/>
                  <a:sym typeface="Open Sauce"/>
                </a:rPr>
                <a:t>athe.paridhi@gmail.com</a:t>
              </a:r>
            </a:p>
          </p:txBody>
        </p:sp>
        <p:sp>
          <p:nvSpPr>
            <p:cNvPr name="TextBox 20" id="20"/>
            <p:cNvSpPr txBox="true"/>
            <p:nvPr/>
          </p:nvSpPr>
          <p:spPr>
            <a:xfrm rot="0">
              <a:off x="577673" y="182544"/>
              <a:ext cx="3350248" cy="873506"/>
            </a:xfrm>
            <a:prstGeom prst="rect">
              <a:avLst/>
            </a:prstGeom>
          </p:spPr>
          <p:txBody>
            <a:bodyPr anchor="t" rtlCol="false" tIns="0" lIns="0" bIns="0" rIns="0">
              <a:spAutoFit/>
            </a:bodyPr>
            <a:lstStyle/>
            <a:p>
              <a:pPr algn="ctr">
                <a:lnSpc>
                  <a:spcPts val="5993"/>
                </a:lnSpc>
              </a:pPr>
              <a:r>
                <a:rPr lang="en-US" sz="3699">
                  <a:solidFill>
                    <a:srgbClr val="DEF0FF"/>
                  </a:solidFill>
                  <a:latin typeface="Anton"/>
                  <a:ea typeface="Anton"/>
                  <a:cs typeface="Anton"/>
                  <a:sym typeface="Anton"/>
                </a:rPr>
                <a:t>Paridhi Athe</a:t>
              </a:r>
            </a:p>
          </p:txBody>
        </p:sp>
      </p:grpSp>
      <p:grpSp>
        <p:nvGrpSpPr>
          <p:cNvPr name="Group 21" id="21"/>
          <p:cNvGrpSpPr/>
          <p:nvPr/>
        </p:nvGrpSpPr>
        <p:grpSpPr>
          <a:xfrm rot="0">
            <a:off x="5086333" y="4860165"/>
            <a:ext cx="4254634" cy="1592538"/>
            <a:chOff x="0" y="0"/>
            <a:chExt cx="5672845" cy="2123385"/>
          </a:xfrm>
        </p:grpSpPr>
        <p:grpSp>
          <p:nvGrpSpPr>
            <p:cNvPr name="Group 22" id="22"/>
            <p:cNvGrpSpPr/>
            <p:nvPr/>
          </p:nvGrpSpPr>
          <p:grpSpPr>
            <a:xfrm rot="0">
              <a:off x="0" y="0"/>
              <a:ext cx="5672845" cy="2123385"/>
              <a:chOff x="0" y="0"/>
              <a:chExt cx="2964606" cy="1109672"/>
            </a:xfrm>
          </p:grpSpPr>
          <p:sp>
            <p:nvSpPr>
              <p:cNvPr name="Freeform 23" id="23"/>
              <p:cNvSpPr/>
              <p:nvPr/>
            </p:nvSpPr>
            <p:spPr>
              <a:xfrm flipH="false" flipV="false" rot="0">
                <a:off x="0" y="0"/>
                <a:ext cx="2964606" cy="1109672"/>
              </a:xfrm>
              <a:custGeom>
                <a:avLst/>
                <a:gdLst/>
                <a:ahLst/>
                <a:cxnLst/>
                <a:rect r="r" b="b" t="t" l="l"/>
                <a:pathLst>
                  <a:path h="1109672" w="2964606">
                    <a:moveTo>
                      <a:pt x="2804586" y="0"/>
                    </a:moveTo>
                    <a:lnTo>
                      <a:pt x="160020" y="0"/>
                    </a:lnTo>
                    <a:lnTo>
                      <a:pt x="0" y="160020"/>
                    </a:lnTo>
                    <a:lnTo>
                      <a:pt x="0" y="949652"/>
                    </a:lnTo>
                    <a:lnTo>
                      <a:pt x="160020" y="1109672"/>
                    </a:lnTo>
                    <a:lnTo>
                      <a:pt x="2804586" y="1109672"/>
                    </a:lnTo>
                    <a:lnTo>
                      <a:pt x="2964606" y="949652"/>
                    </a:lnTo>
                    <a:lnTo>
                      <a:pt x="2964606" y="160020"/>
                    </a:lnTo>
                    <a:lnTo>
                      <a:pt x="2804586" y="0"/>
                    </a:lnTo>
                    <a:close/>
                  </a:path>
                </a:pathLst>
              </a:custGeom>
              <a:solidFill>
                <a:srgbClr val="000000">
                  <a:alpha val="0"/>
                </a:srgbClr>
              </a:solidFill>
              <a:ln w="9525" cap="sq">
                <a:solidFill>
                  <a:srgbClr val="3B4C7D"/>
                </a:solidFill>
                <a:prstDash val="solid"/>
                <a:miter/>
              </a:ln>
            </p:spPr>
          </p:sp>
          <p:sp>
            <p:nvSpPr>
              <p:cNvPr name="TextBox 24" id="24"/>
              <p:cNvSpPr txBox="true"/>
              <p:nvPr/>
            </p:nvSpPr>
            <p:spPr>
              <a:xfrm>
                <a:off x="63500" y="6350"/>
                <a:ext cx="2837606" cy="1039822"/>
              </a:xfrm>
              <a:prstGeom prst="rect">
                <a:avLst/>
              </a:prstGeom>
            </p:spPr>
            <p:txBody>
              <a:bodyPr anchor="ctr" rtlCol="false" tIns="50961" lIns="50961" bIns="50961" rIns="50961"/>
              <a:lstStyle/>
              <a:p>
                <a:pPr algn="ctr">
                  <a:lnSpc>
                    <a:spcPts val="1960"/>
                  </a:lnSpc>
                </a:pPr>
              </a:p>
            </p:txBody>
          </p:sp>
        </p:grpSp>
        <p:sp>
          <p:nvSpPr>
            <p:cNvPr name="Freeform 25" id="25"/>
            <p:cNvSpPr/>
            <p:nvPr/>
          </p:nvSpPr>
          <p:spPr>
            <a:xfrm flipH="false" flipV="false" rot="0">
              <a:off x="1178728" y="1315218"/>
              <a:ext cx="530235" cy="530235"/>
            </a:xfrm>
            <a:custGeom>
              <a:avLst/>
              <a:gdLst/>
              <a:ahLst/>
              <a:cxnLst/>
              <a:rect r="r" b="b" t="t" l="l"/>
              <a:pathLst>
                <a:path h="530235" w="530235">
                  <a:moveTo>
                    <a:pt x="0" y="0"/>
                  </a:moveTo>
                  <a:lnTo>
                    <a:pt x="530235" y="0"/>
                  </a:lnTo>
                  <a:lnTo>
                    <a:pt x="530235" y="530235"/>
                  </a:lnTo>
                  <a:lnTo>
                    <a:pt x="0" y="5302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6" id="26"/>
            <p:cNvSpPr txBox="true"/>
            <p:nvPr/>
          </p:nvSpPr>
          <p:spPr>
            <a:xfrm rot="0">
              <a:off x="1937563" y="1485558"/>
              <a:ext cx="2778085" cy="302734"/>
            </a:xfrm>
            <a:prstGeom prst="rect">
              <a:avLst/>
            </a:prstGeom>
          </p:spPr>
          <p:txBody>
            <a:bodyPr anchor="t" rtlCol="false" tIns="0" lIns="0" bIns="0" rIns="0">
              <a:spAutoFit/>
            </a:bodyPr>
            <a:lstStyle/>
            <a:p>
              <a:pPr algn="l">
                <a:lnSpc>
                  <a:spcPts val="1966"/>
                </a:lnSpc>
                <a:spcBef>
                  <a:spcPct val="0"/>
                </a:spcBef>
              </a:pPr>
              <a:r>
                <a:rPr lang="en-US" sz="1404">
                  <a:solidFill>
                    <a:srgbClr val="D9D9D9"/>
                  </a:solidFill>
                  <a:latin typeface="Open Sauce"/>
                  <a:ea typeface="Open Sauce"/>
                  <a:cs typeface="Open Sauce"/>
                  <a:sym typeface="Open Sauce"/>
                </a:rPr>
                <a:t>nrcittad@ncsu.edu</a:t>
              </a:r>
            </a:p>
          </p:txBody>
        </p:sp>
        <p:sp>
          <p:nvSpPr>
            <p:cNvPr name="TextBox 27" id="27"/>
            <p:cNvSpPr txBox="true"/>
            <p:nvPr/>
          </p:nvSpPr>
          <p:spPr>
            <a:xfrm rot="0">
              <a:off x="579507" y="183547"/>
              <a:ext cx="4712616" cy="873506"/>
            </a:xfrm>
            <a:prstGeom prst="rect">
              <a:avLst/>
            </a:prstGeom>
          </p:spPr>
          <p:txBody>
            <a:bodyPr anchor="t" rtlCol="false" tIns="0" lIns="0" bIns="0" rIns="0">
              <a:spAutoFit/>
            </a:bodyPr>
            <a:lstStyle/>
            <a:p>
              <a:pPr algn="ctr">
                <a:lnSpc>
                  <a:spcPts val="5993"/>
                </a:lnSpc>
              </a:pPr>
              <a:r>
                <a:rPr lang="en-US" sz="3699">
                  <a:solidFill>
                    <a:srgbClr val="DEF0FF"/>
                  </a:solidFill>
                  <a:latin typeface="Anton"/>
                  <a:ea typeface="Anton"/>
                  <a:cs typeface="Anton"/>
                  <a:sym typeface="Anton"/>
                </a:rPr>
                <a:t>Nicholas Cittadino</a:t>
              </a:r>
            </a:p>
          </p:txBody>
        </p:sp>
      </p:grpSp>
      <p:grpSp>
        <p:nvGrpSpPr>
          <p:cNvPr name="Group 28" id="28"/>
          <p:cNvGrpSpPr/>
          <p:nvPr/>
        </p:nvGrpSpPr>
        <p:grpSpPr>
          <a:xfrm rot="0">
            <a:off x="9674342" y="4860165"/>
            <a:ext cx="3379195" cy="1592538"/>
            <a:chOff x="0" y="0"/>
            <a:chExt cx="2362080" cy="1113195"/>
          </a:xfrm>
        </p:grpSpPr>
        <p:sp>
          <p:nvSpPr>
            <p:cNvPr name="Freeform 29" id="29"/>
            <p:cNvSpPr/>
            <p:nvPr/>
          </p:nvSpPr>
          <p:spPr>
            <a:xfrm flipH="false" flipV="false" rot="0">
              <a:off x="0" y="0"/>
              <a:ext cx="2362080" cy="1113195"/>
            </a:xfrm>
            <a:custGeom>
              <a:avLst/>
              <a:gdLst/>
              <a:ahLst/>
              <a:cxnLst/>
              <a:rect r="r" b="b" t="t" l="l"/>
              <a:pathLst>
                <a:path h="1113195" w="2362080">
                  <a:moveTo>
                    <a:pt x="2202060" y="0"/>
                  </a:moveTo>
                  <a:lnTo>
                    <a:pt x="160020" y="0"/>
                  </a:lnTo>
                  <a:lnTo>
                    <a:pt x="0" y="160020"/>
                  </a:lnTo>
                  <a:lnTo>
                    <a:pt x="0" y="953175"/>
                  </a:lnTo>
                  <a:lnTo>
                    <a:pt x="160020" y="1113195"/>
                  </a:lnTo>
                  <a:lnTo>
                    <a:pt x="2202060" y="1113195"/>
                  </a:lnTo>
                  <a:lnTo>
                    <a:pt x="2362080" y="953175"/>
                  </a:lnTo>
                  <a:lnTo>
                    <a:pt x="2362080" y="160020"/>
                  </a:lnTo>
                  <a:lnTo>
                    <a:pt x="2202060" y="0"/>
                  </a:lnTo>
                  <a:close/>
                </a:path>
              </a:pathLst>
            </a:custGeom>
            <a:solidFill>
              <a:srgbClr val="000000">
                <a:alpha val="0"/>
              </a:srgbClr>
            </a:solidFill>
            <a:ln w="9525" cap="sq">
              <a:solidFill>
                <a:srgbClr val="3B4C7D"/>
              </a:solidFill>
              <a:prstDash val="solid"/>
              <a:miter/>
            </a:ln>
          </p:spPr>
        </p:sp>
        <p:sp>
          <p:nvSpPr>
            <p:cNvPr name="TextBox 30" id="30"/>
            <p:cNvSpPr txBox="true"/>
            <p:nvPr/>
          </p:nvSpPr>
          <p:spPr>
            <a:xfrm>
              <a:off x="63500" y="6350"/>
              <a:ext cx="2235080" cy="1043345"/>
            </a:xfrm>
            <a:prstGeom prst="rect">
              <a:avLst/>
            </a:prstGeom>
          </p:spPr>
          <p:txBody>
            <a:bodyPr anchor="ctr" rtlCol="false" tIns="50800" lIns="50800" bIns="50800" rIns="50800"/>
            <a:lstStyle/>
            <a:p>
              <a:pPr algn="ctr">
                <a:lnSpc>
                  <a:spcPts val="1960"/>
                </a:lnSpc>
              </a:pPr>
            </a:p>
          </p:txBody>
        </p:sp>
      </p:grpSp>
      <p:sp>
        <p:nvSpPr>
          <p:cNvPr name="Freeform 31" id="31"/>
          <p:cNvSpPr/>
          <p:nvPr/>
        </p:nvSpPr>
        <p:spPr>
          <a:xfrm flipH="false" flipV="false" rot="0">
            <a:off x="10221719" y="5785553"/>
            <a:ext cx="396418" cy="396418"/>
          </a:xfrm>
          <a:custGeom>
            <a:avLst/>
            <a:gdLst/>
            <a:ahLst/>
            <a:cxnLst/>
            <a:rect r="r" b="b" t="t" l="l"/>
            <a:pathLst>
              <a:path h="396418" w="396418">
                <a:moveTo>
                  <a:pt x="0" y="0"/>
                </a:moveTo>
                <a:lnTo>
                  <a:pt x="396418" y="0"/>
                </a:lnTo>
                <a:lnTo>
                  <a:pt x="396418" y="396417"/>
                </a:lnTo>
                <a:lnTo>
                  <a:pt x="0" y="396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2" id="32"/>
          <p:cNvSpPr txBox="true"/>
          <p:nvPr/>
        </p:nvSpPr>
        <p:spPr>
          <a:xfrm rot="0">
            <a:off x="10751530" y="5856104"/>
            <a:ext cx="1540253" cy="240665"/>
          </a:xfrm>
          <a:prstGeom prst="rect">
            <a:avLst/>
          </a:prstGeom>
        </p:spPr>
        <p:txBody>
          <a:bodyPr anchor="t" rtlCol="false" tIns="0" lIns="0" bIns="0" rIns="0">
            <a:spAutoFit/>
          </a:bodyPr>
          <a:lstStyle/>
          <a:p>
            <a:pPr algn="l">
              <a:lnSpc>
                <a:spcPts val="1960"/>
              </a:lnSpc>
              <a:spcBef>
                <a:spcPct val="0"/>
              </a:spcBef>
            </a:pPr>
            <a:r>
              <a:rPr lang="en-US" sz="1400">
                <a:solidFill>
                  <a:srgbClr val="D9D9D9"/>
                </a:solidFill>
                <a:latin typeface="Open Sauce"/>
                <a:ea typeface="Open Sauce"/>
                <a:cs typeface="Open Sauce"/>
                <a:sym typeface="Open Sauce"/>
              </a:rPr>
              <a:t>ttran@nmsu.edu</a:t>
            </a:r>
          </a:p>
        </p:txBody>
      </p:sp>
      <p:sp>
        <p:nvSpPr>
          <p:cNvPr name="TextBox 33" id="33"/>
          <p:cNvSpPr txBox="true"/>
          <p:nvPr/>
        </p:nvSpPr>
        <p:spPr>
          <a:xfrm rot="0">
            <a:off x="10107596" y="4963735"/>
            <a:ext cx="2512686" cy="688467"/>
          </a:xfrm>
          <a:prstGeom prst="rect">
            <a:avLst/>
          </a:prstGeom>
        </p:spPr>
        <p:txBody>
          <a:bodyPr anchor="t" rtlCol="false" tIns="0" lIns="0" bIns="0" rIns="0">
            <a:spAutoFit/>
          </a:bodyPr>
          <a:lstStyle/>
          <a:p>
            <a:pPr algn="ctr">
              <a:lnSpc>
                <a:spcPts val="5993"/>
              </a:lnSpc>
            </a:pPr>
            <a:r>
              <a:rPr lang="en-US" sz="3699">
                <a:solidFill>
                  <a:srgbClr val="DEF0FF"/>
                </a:solidFill>
                <a:latin typeface="Anton"/>
                <a:ea typeface="Anton"/>
                <a:cs typeface="Anton"/>
                <a:sym typeface="Anton"/>
              </a:rPr>
              <a:t>Trang Tran</a:t>
            </a:r>
          </a:p>
        </p:txBody>
      </p:sp>
      <p:grpSp>
        <p:nvGrpSpPr>
          <p:cNvPr name="Group 34" id="34"/>
          <p:cNvGrpSpPr/>
          <p:nvPr/>
        </p:nvGrpSpPr>
        <p:grpSpPr>
          <a:xfrm rot="0">
            <a:off x="9674342" y="7114709"/>
            <a:ext cx="3379195" cy="1592538"/>
            <a:chOff x="0" y="0"/>
            <a:chExt cx="2362080" cy="1113195"/>
          </a:xfrm>
        </p:grpSpPr>
        <p:sp>
          <p:nvSpPr>
            <p:cNvPr name="Freeform 35" id="35"/>
            <p:cNvSpPr/>
            <p:nvPr/>
          </p:nvSpPr>
          <p:spPr>
            <a:xfrm flipH="false" flipV="false" rot="0">
              <a:off x="0" y="0"/>
              <a:ext cx="2362080" cy="1113195"/>
            </a:xfrm>
            <a:custGeom>
              <a:avLst/>
              <a:gdLst/>
              <a:ahLst/>
              <a:cxnLst/>
              <a:rect r="r" b="b" t="t" l="l"/>
              <a:pathLst>
                <a:path h="1113195" w="2362080">
                  <a:moveTo>
                    <a:pt x="2202060" y="0"/>
                  </a:moveTo>
                  <a:lnTo>
                    <a:pt x="160020" y="0"/>
                  </a:lnTo>
                  <a:lnTo>
                    <a:pt x="0" y="160020"/>
                  </a:lnTo>
                  <a:lnTo>
                    <a:pt x="0" y="953175"/>
                  </a:lnTo>
                  <a:lnTo>
                    <a:pt x="160020" y="1113195"/>
                  </a:lnTo>
                  <a:lnTo>
                    <a:pt x="2202060" y="1113195"/>
                  </a:lnTo>
                  <a:lnTo>
                    <a:pt x="2362080" y="953175"/>
                  </a:lnTo>
                  <a:lnTo>
                    <a:pt x="2362080" y="160020"/>
                  </a:lnTo>
                  <a:lnTo>
                    <a:pt x="2202060" y="0"/>
                  </a:lnTo>
                  <a:close/>
                </a:path>
              </a:pathLst>
            </a:custGeom>
            <a:solidFill>
              <a:srgbClr val="000000">
                <a:alpha val="0"/>
              </a:srgbClr>
            </a:solidFill>
            <a:ln w="9525" cap="sq">
              <a:solidFill>
                <a:srgbClr val="3B4C7D"/>
              </a:solidFill>
              <a:prstDash val="solid"/>
              <a:miter/>
            </a:ln>
          </p:spPr>
        </p:sp>
        <p:sp>
          <p:nvSpPr>
            <p:cNvPr name="TextBox 36" id="36"/>
            <p:cNvSpPr txBox="true"/>
            <p:nvPr/>
          </p:nvSpPr>
          <p:spPr>
            <a:xfrm>
              <a:off x="63500" y="6350"/>
              <a:ext cx="2235080" cy="1043345"/>
            </a:xfrm>
            <a:prstGeom prst="rect">
              <a:avLst/>
            </a:prstGeom>
          </p:spPr>
          <p:txBody>
            <a:bodyPr anchor="ctr" rtlCol="false" tIns="50800" lIns="50800" bIns="50800" rIns="50800"/>
            <a:lstStyle/>
            <a:p>
              <a:pPr algn="ctr">
                <a:lnSpc>
                  <a:spcPts val="1960"/>
                </a:lnSpc>
              </a:pPr>
            </a:p>
          </p:txBody>
        </p:sp>
      </p:grpSp>
      <p:sp>
        <p:nvSpPr>
          <p:cNvPr name="Freeform 37" id="37"/>
          <p:cNvSpPr/>
          <p:nvPr/>
        </p:nvSpPr>
        <p:spPr>
          <a:xfrm flipH="false" flipV="false" rot="0">
            <a:off x="10221719" y="8047059"/>
            <a:ext cx="396418" cy="396418"/>
          </a:xfrm>
          <a:custGeom>
            <a:avLst/>
            <a:gdLst/>
            <a:ahLst/>
            <a:cxnLst/>
            <a:rect r="r" b="b" t="t" l="l"/>
            <a:pathLst>
              <a:path h="396418" w="396418">
                <a:moveTo>
                  <a:pt x="0" y="0"/>
                </a:moveTo>
                <a:lnTo>
                  <a:pt x="396418" y="0"/>
                </a:lnTo>
                <a:lnTo>
                  <a:pt x="396418" y="396418"/>
                </a:lnTo>
                <a:lnTo>
                  <a:pt x="0" y="3964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8" id="38"/>
          <p:cNvSpPr txBox="true"/>
          <p:nvPr/>
        </p:nvSpPr>
        <p:spPr>
          <a:xfrm rot="0">
            <a:off x="10751530" y="8110648"/>
            <a:ext cx="1540253" cy="240665"/>
          </a:xfrm>
          <a:prstGeom prst="rect">
            <a:avLst/>
          </a:prstGeom>
        </p:spPr>
        <p:txBody>
          <a:bodyPr anchor="t" rtlCol="false" tIns="0" lIns="0" bIns="0" rIns="0">
            <a:spAutoFit/>
          </a:bodyPr>
          <a:lstStyle/>
          <a:p>
            <a:pPr algn="l">
              <a:lnSpc>
                <a:spcPts val="1960"/>
              </a:lnSpc>
              <a:spcBef>
                <a:spcPct val="0"/>
              </a:spcBef>
            </a:pPr>
            <a:r>
              <a:rPr lang="en-US" sz="1400">
                <a:solidFill>
                  <a:srgbClr val="D9D9D9"/>
                </a:solidFill>
                <a:latin typeface="Open Sauce"/>
                <a:ea typeface="Open Sauce"/>
                <a:cs typeface="Open Sauce"/>
                <a:sym typeface="Open Sauce"/>
              </a:rPr>
              <a:t>stran@nmsu.edu</a:t>
            </a:r>
          </a:p>
        </p:txBody>
      </p:sp>
      <p:sp>
        <p:nvSpPr>
          <p:cNvPr name="TextBox 39" id="39"/>
          <p:cNvSpPr txBox="true"/>
          <p:nvPr/>
        </p:nvSpPr>
        <p:spPr>
          <a:xfrm rot="0">
            <a:off x="10107596" y="7218279"/>
            <a:ext cx="2512686" cy="688467"/>
          </a:xfrm>
          <a:prstGeom prst="rect">
            <a:avLst/>
          </a:prstGeom>
        </p:spPr>
        <p:txBody>
          <a:bodyPr anchor="t" rtlCol="false" tIns="0" lIns="0" bIns="0" rIns="0">
            <a:spAutoFit/>
          </a:bodyPr>
          <a:lstStyle/>
          <a:p>
            <a:pPr algn="ctr">
              <a:lnSpc>
                <a:spcPts val="5993"/>
              </a:lnSpc>
            </a:pPr>
            <a:r>
              <a:rPr lang="en-US" sz="3699">
                <a:solidFill>
                  <a:srgbClr val="DEF0FF"/>
                </a:solidFill>
                <a:latin typeface="Anton"/>
                <a:ea typeface="Anton"/>
                <a:cs typeface="Anton"/>
                <a:sym typeface="Anton"/>
              </a:rPr>
              <a:t>Son Tran</a:t>
            </a:r>
          </a:p>
        </p:txBody>
      </p:sp>
      <p:grpSp>
        <p:nvGrpSpPr>
          <p:cNvPr name="Group 40" id="40"/>
          <p:cNvGrpSpPr/>
          <p:nvPr/>
        </p:nvGrpSpPr>
        <p:grpSpPr>
          <a:xfrm rot="0">
            <a:off x="5524052" y="7114709"/>
            <a:ext cx="3379195" cy="1592538"/>
            <a:chOff x="0" y="0"/>
            <a:chExt cx="2362080" cy="1113195"/>
          </a:xfrm>
        </p:grpSpPr>
        <p:sp>
          <p:nvSpPr>
            <p:cNvPr name="Freeform 41" id="41"/>
            <p:cNvSpPr/>
            <p:nvPr/>
          </p:nvSpPr>
          <p:spPr>
            <a:xfrm flipH="false" flipV="false" rot="0">
              <a:off x="0" y="0"/>
              <a:ext cx="2362080" cy="1113195"/>
            </a:xfrm>
            <a:custGeom>
              <a:avLst/>
              <a:gdLst/>
              <a:ahLst/>
              <a:cxnLst/>
              <a:rect r="r" b="b" t="t" l="l"/>
              <a:pathLst>
                <a:path h="1113195" w="2362080">
                  <a:moveTo>
                    <a:pt x="2202060" y="0"/>
                  </a:moveTo>
                  <a:lnTo>
                    <a:pt x="160020" y="0"/>
                  </a:lnTo>
                  <a:lnTo>
                    <a:pt x="0" y="160020"/>
                  </a:lnTo>
                  <a:lnTo>
                    <a:pt x="0" y="953175"/>
                  </a:lnTo>
                  <a:lnTo>
                    <a:pt x="160020" y="1113195"/>
                  </a:lnTo>
                  <a:lnTo>
                    <a:pt x="2202060" y="1113195"/>
                  </a:lnTo>
                  <a:lnTo>
                    <a:pt x="2362080" y="953175"/>
                  </a:lnTo>
                  <a:lnTo>
                    <a:pt x="2362080" y="160020"/>
                  </a:lnTo>
                  <a:lnTo>
                    <a:pt x="2202060" y="0"/>
                  </a:lnTo>
                  <a:close/>
                </a:path>
              </a:pathLst>
            </a:custGeom>
            <a:solidFill>
              <a:srgbClr val="000000">
                <a:alpha val="0"/>
              </a:srgbClr>
            </a:solidFill>
            <a:ln w="9525" cap="sq">
              <a:solidFill>
                <a:srgbClr val="3B4C7D"/>
              </a:solidFill>
              <a:prstDash val="solid"/>
              <a:miter/>
            </a:ln>
          </p:spPr>
        </p:sp>
        <p:sp>
          <p:nvSpPr>
            <p:cNvPr name="TextBox 42" id="42"/>
            <p:cNvSpPr txBox="true"/>
            <p:nvPr/>
          </p:nvSpPr>
          <p:spPr>
            <a:xfrm>
              <a:off x="63500" y="6350"/>
              <a:ext cx="2235080" cy="1043345"/>
            </a:xfrm>
            <a:prstGeom prst="rect">
              <a:avLst/>
            </a:prstGeom>
          </p:spPr>
          <p:txBody>
            <a:bodyPr anchor="ctr" rtlCol="false" tIns="50800" lIns="50800" bIns="50800" rIns="50800"/>
            <a:lstStyle/>
            <a:p>
              <a:pPr algn="ctr">
                <a:lnSpc>
                  <a:spcPts val="1960"/>
                </a:lnSpc>
              </a:pPr>
            </a:p>
          </p:txBody>
        </p:sp>
      </p:grpSp>
      <p:sp>
        <p:nvSpPr>
          <p:cNvPr name="Freeform 43" id="43"/>
          <p:cNvSpPr/>
          <p:nvPr/>
        </p:nvSpPr>
        <p:spPr>
          <a:xfrm flipH="false" flipV="false" rot="0">
            <a:off x="5898846" y="8047059"/>
            <a:ext cx="396418" cy="396418"/>
          </a:xfrm>
          <a:custGeom>
            <a:avLst/>
            <a:gdLst/>
            <a:ahLst/>
            <a:cxnLst/>
            <a:rect r="r" b="b" t="t" l="l"/>
            <a:pathLst>
              <a:path h="396418" w="396418">
                <a:moveTo>
                  <a:pt x="0" y="0"/>
                </a:moveTo>
                <a:lnTo>
                  <a:pt x="396418" y="0"/>
                </a:lnTo>
                <a:lnTo>
                  <a:pt x="396418" y="396418"/>
                </a:lnTo>
                <a:lnTo>
                  <a:pt x="0" y="3964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4" id="44"/>
          <p:cNvSpPr txBox="true"/>
          <p:nvPr/>
        </p:nvSpPr>
        <p:spPr>
          <a:xfrm rot="0">
            <a:off x="6428614" y="8110648"/>
            <a:ext cx="1570071" cy="240665"/>
          </a:xfrm>
          <a:prstGeom prst="rect">
            <a:avLst/>
          </a:prstGeom>
        </p:spPr>
        <p:txBody>
          <a:bodyPr anchor="t" rtlCol="false" tIns="0" lIns="0" bIns="0" rIns="0">
            <a:spAutoFit/>
          </a:bodyPr>
          <a:lstStyle/>
          <a:p>
            <a:pPr algn="l">
              <a:lnSpc>
                <a:spcPts val="1960"/>
              </a:lnSpc>
              <a:spcBef>
                <a:spcPct val="0"/>
              </a:spcBef>
            </a:pPr>
            <a:r>
              <a:rPr lang="en-US" sz="1400">
                <a:solidFill>
                  <a:srgbClr val="D9D9D9"/>
                </a:solidFill>
                <a:latin typeface="Open Sauce"/>
                <a:ea typeface="Open Sauce"/>
                <a:cs typeface="Open Sauce"/>
                <a:sym typeface="Open Sauce"/>
              </a:rPr>
              <a:t>ntdinh@ncsu.edu</a:t>
            </a:r>
          </a:p>
        </p:txBody>
      </p:sp>
      <p:sp>
        <p:nvSpPr>
          <p:cNvPr name="TextBox 45" id="45"/>
          <p:cNvSpPr txBox="true"/>
          <p:nvPr/>
        </p:nvSpPr>
        <p:spPr>
          <a:xfrm rot="0">
            <a:off x="5957307" y="7218279"/>
            <a:ext cx="2512686" cy="688467"/>
          </a:xfrm>
          <a:prstGeom prst="rect">
            <a:avLst/>
          </a:prstGeom>
        </p:spPr>
        <p:txBody>
          <a:bodyPr anchor="t" rtlCol="false" tIns="0" lIns="0" bIns="0" rIns="0">
            <a:spAutoFit/>
          </a:bodyPr>
          <a:lstStyle/>
          <a:p>
            <a:pPr algn="ctr">
              <a:lnSpc>
                <a:spcPts val="5993"/>
              </a:lnSpc>
            </a:pPr>
            <a:r>
              <a:rPr lang="en-US" sz="3699">
                <a:solidFill>
                  <a:srgbClr val="DEF0FF"/>
                </a:solidFill>
                <a:latin typeface="Anton"/>
                <a:ea typeface="Anton"/>
                <a:cs typeface="Anton"/>
                <a:sym typeface="Anton"/>
              </a:rPr>
              <a:t>Nam Dinh</a:t>
            </a:r>
          </a:p>
        </p:txBody>
      </p:sp>
      <p:sp>
        <p:nvSpPr>
          <p:cNvPr name="TextBox 46" id="46"/>
          <p:cNvSpPr txBox="true"/>
          <p:nvPr/>
        </p:nvSpPr>
        <p:spPr>
          <a:xfrm rot="0">
            <a:off x="7007664" y="3673819"/>
            <a:ext cx="4189523" cy="688467"/>
          </a:xfrm>
          <a:prstGeom prst="rect">
            <a:avLst/>
          </a:prstGeom>
        </p:spPr>
        <p:txBody>
          <a:bodyPr anchor="t" rtlCol="false" tIns="0" lIns="0" bIns="0" rIns="0">
            <a:spAutoFit/>
          </a:bodyPr>
          <a:lstStyle/>
          <a:p>
            <a:pPr algn="ctr">
              <a:lnSpc>
                <a:spcPts val="5993"/>
              </a:lnSpc>
            </a:pPr>
            <a:r>
              <a:rPr lang="en-US" sz="3699">
                <a:solidFill>
                  <a:srgbClr val="DEF0FF"/>
                </a:solidFill>
                <a:latin typeface="Anton"/>
                <a:ea typeface="Anton"/>
                <a:cs typeface="Anton"/>
                <a:sym typeface="Anton"/>
              </a:rPr>
              <a:t> Please keep in touch</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TextBox 3" id="3"/>
          <p:cNvSpPr txBox="true"/>
          <p:nvPr/>
        </p:nvSpPr>
        <p:spPr>
          <a:xfrm rot="0">
            <a:off x="922800" y="610088"/>
            <a:ext cx="6172821" cy="1254483"/>
          </a:xfrm>
          <a:prstGeom prst="rect">
            <a:avLst/>
          </a:prstGeom>
        </p:spPr>
        <p:txBody>
          <a:bodyPr anchor="t" rtlCol="false" tIns="0" lIns="0" bIns="0" rIns="0">
            <a:spAutoFit/>
          </a:bodyPr>
          <a:lstStyle/>
          <a:p>
            <a:pPr algn="l">
              <a:lnSpc>
                <a:spcPts val="9987"/>
              </a:lnSpc>
            </a:pPr>
            <a:r>
              <a:rPr lang="en-US" sz="8054" spc="805">
                <a:solidFill>
                  <a:srgbClr val="DEF0FF"/>
                </a:solidFill>
                <a:latin typeface="Anton"/>
                <a:ea typeface="Anton"/>
                <a:cs typeface="Anton"/>
                <a:sym typeface="Anton"/>
              </a:rPr>
              <a:t>References:</a:t>
            </a:r>
          </a:p>
        </p:txBody>
      </p:sp>
      <p:grpSp>
        <p:nvGrpSpPr>
          <p:cNvPr name="Group 4" id="4"/>
          <p:cNvGrpSpPr/>
          <p:nvPr/>
        </p:nvGrpSpPr>
        <p:grpSpPr>
          <a:xfrm rot="0">
            <a:off x="331177" y="2003050"/>
            <a:ext cx="17625646" cy="7748304"/>
            <a:chOff x="0" y="0"/>
            <a:chExt cx="3673773" cy="1615005"/>
          </a:xfrm>
        </p:grpSpPr>
        <p:sp>
          <p:nvSpPr>
            <p:cNvPr name="Freeform 5" id="5"/>
            <p:cNvSpPr/>
            <p:nvPr/>
          </p:nvSpPr>
          <p:spPr>
            <a:xfrm flipH="false" flipV="false" rot="0">
              <a:off x="0" y="0"/>
              <a:ext cx="3673773" cy="1615005"/>
            </a:xfrm>
            <a:custGeom>
              <a:avLst/>
              <a:gdLst/>
              <a:ahLst/>
              <a:cxnLst/>
              <a:rect r="r" b="b" t="t" l="l"/>
              <a:pathLst>
                <a:path h="1615005" w="3673773">
                  <a:moveTo>
                    <a:pt x="3513753" y="0"/>
                  </a:moveTo>
                  <a:lnTo>
                    <a:pt x="160020" y="0"/>
                  </a:lnTo>
                  <a:lnTo>
                    <a:pt x="0" y="160020"/>
                  </a:lnTo>
                  <a:lnTo>
                    <a:pt x="0" y="1454985"/>
                  </a:lnTo>
                  <a:lnTo>
                    <a:pt x="160020" y="1615005"/>
                  </a:lnTo>
                  <a:lnTo>
                    <a:pt x="3513753" y="1615005"/>
                  </a:lnTo>
                  <a:lnTo>
                    <a:pt x="3673773" y="1454985"/>
                  </a:lnTo>
                  <a:lnTo>
                    <a:pt x="3673773" y="160020"/>
                  </a:lnTo>
                  <a:lnTo>
                    <a:pt x="3513753" y="0"/>
                  </a:lnTo>
                  <a:close/>
                </a:path>
              </a:pathLst>
            </a:custGeom>
            <a:solidFill>
              <a:srgbClr val="000000">
                <a:alpha val="0"/>
              </a:srgbClr>
            </a:solidFill>
            <a:ln w="9525" cap="sq">
              <a:solidFill>
                <a:srgbClr val="3B4C7D"/>
              </a:solidFill>
              <a:prstDash val="solid"/>
              <a:miter/>
            </a:ln>
          </p:spPr>
        </p:sp>
        <p:sp>
          <p:nvSpPr>
            <p:cNvPr name="TextBox 6" id="6"/>
            <p:cNvSpPr txBox="true"/>
            <p:nvPr/>
          </p:nvSpPr>
          <p:spPr>
            <a:xfrm>
              <a:off x="63500" y="6350"/>
              <a:ext cx="3546773" cy="1545155"/>
            </a:xfrm>
            <a:prstGeom prst="rect">
              <a:avLst/>
            </a:prstGeom>
          </p:spPr>
          <p:txBody>
            <a:bodyPr anchor="ctr" rtlCol="false" tIns="50800" lIns="50800" bIns="50800" rIns="50800"/>
            <a:lstStyle/>
            <a:p>
              <a:pPr algn="ctr">
                <a:lnSpc>
                  <a:spcPts val="1960"/>
                </a:lnSpc>
              </a:pPr>
            </a:p>
          </p:txBody>
        </p:sp>
      </p:grpSp>
      <p:sp>
        <p:nvSpPr>
          <p:cNvPr name="TextBox 7" id="7"/>
          <p:cNvSpPr txBox="true"/>
          <p:nvPr/>
        </p:nvSpPr>
        <p:spPr>
          <a:xfrm rot="0">
            <a:off x="795889" y="2254763"/>
            <a:ext cx="16696223" cy="7898665"/>
          </a:xfrm>
          <a:prstGeom prst="rect">
            <a:avLst/>
          </a:prstGeom>
        </p:spPr>
        <p:txBody>
          <a:bodyPr anchor="t" rtlCol="false" tIns="0" lIns="0" bIns="0" rIns="0">
            <a:spAutoFit/>
          </a:bodyPr>
          <a:lstStyle/>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Lin, Linyu; Athe, Paridhi; Rouxelin, Pascal; Avramova, Maria; Gupta, Abhinav; Youngblood, Robert; Lane, Jeffrey; and Dinh, Nam. “Digital-Twin-Based Improvements to Diagnosis, Prognosis, Strategy Assessment, and Discrepancy Checking in a Nearly Autonomous Management and Control System,” Journal of Annals of Nuclear Energy, vol. 166, Feb 2022: 108715. </a:t>
            </a:r>
          </a:p>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Botros, Hanna; Lin, Linyu; Athe, Paridhi; Son, Tran Cao; and Dinh, Nam. "Trusting Machine Learning in Nuclear Plant Control: A Reasoning-Based Discrepancy Checker." In 12th Nuclear Plant Instrumentation, Control and Human-Machine Interface Technologies. 2021.</a:t>
            </a:r>
          </a:p>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Lewis, Patrick; Perez, Ethan; Piktus, Aleksandra; Petroni, Fabio; Karpukhin, Vladimir; Goyal, Naman; and Küttler, Heinrich; et al. "Retrieval-augmented generation for knowledge-intensive nlp tasks." Advances in Neural Information Processing Systems 33 (2020): 9459-9474.</a:t>
            </a:r>
          </a:p>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Athe, Paridhi; Dinh, Nam and Lin, Linyu. Using Generative AI to implement the discrepancy checker for a Nearly Autonomous Management and Control System for Advanced Reactors. International Congress on Advanced Nuclear Power Plants ICAPP 2024 (also INL/CON-24-77000-Rev000. Idaho National Laboratory (INL), Idaho Falls, ID (United States), 2024).</a:t>
            </a:r>
          </a:p>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Athe, Paridhi; Lin, Linyu; and Dinh, Nam. Multi-agent AI collaboration for digital twin development and assessment, Nuclear Plant Instrumentation and Control &amp; Human-Machine Interface Technology (NPIC&amp;HMIT) conference, June 2025. </a:t>
            </a:r>
          </a:p>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Cittadino, Nicholas; Athe, Paridhi; Lin, Linyu and Dinh, Nam. A Risk-Informed Approach to Trustworthiness Assessment in Digital Twins-based Autonomous Control, Nuclear Plant Instrumentation and Control &amp; Human-Machine Interface Technology (NPIC&amp;HMIT) conference, June 2025. </a:t>
            </a:r>
          </a:p>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 Wang, Longcong; Lin, Linyu; and Dinh, Nam. 2024. Trustworthiness modeling and evaluation for a nearly autonomous management and control system. In Reliability Engineering System Safety.</a:t>
            </a:r>
          </a:p>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Boschert, Stefan; and Rosen, Roland. 2016. Digital Twin—The Simulation Aspect. In Mechatronic Futures: Challenges and Solutions for Mechatronic Systems and their Designers, 59–74. Cham: Springer International Publishing.</a:t>
            </a:r>
          </a:p>
          <a:p>
            <a:pPr algn="l" marL="344538" indent="-172269" lvl="1">
              <a:lnSpc>
                <a:spcPts val="2633"/>
              </a:lnSpc>
              <a:buFont typeface="Arial"/>
              <a:buChar char="•"/>
            </a:pPr>
            <a:r>
              <a:rPr lang="en-US" b="true" sz="1595" spc="172">
                <a:solidFill>
                  <a:srgbClr val="DEF0FF"/>
                </a:solidFill>
                <a:latin typeface="Arimo Bold"/>
                <a:ea typeface="Arimo Bold"/>
                <a:cs typeface="Arimo Bold"/>
                <a:sym typeface="Arimo Bold"/>
              </a:rPr>
              <a:t>“Neo4j LLM Knowledge Graph Builder - Extract Nodes and Relationships from Unstructured Text - Neo4j Labs.” Neo4j Graph Data Platform, neo4j.com/labs/genai-ecosystem/llm-graph-builder/.</a:t>
            </a:r>
          </a:p>
          <a:p>
            <a:pPr algn="l">
              <a:lnSpc>
                <a:spcPts val="2633"/>
              </a:lnSpc>
            </a:pPr>
          </a:p>
          <a:p>
            <a:pPr algn="l">
              <a:lnSpc>
                <a:spcPts val="2633"/>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grpSp>
        <p:nvGrpSpPr>
          <p:cNvPr name="Group 3" id="3"/>
          <p:cNvGrpSpPr/>
          <p:nvPr/>
        </p:nvGrpSpPr>
        <p:grpSpPr>
          <a:xfrm rot="0">
            <a:off x="1304301" y="2751342"/>
            <a:ext cx="15346547" cy="6041889"/>
            <a:chOff x="0" y="0"/>
            <a:chExt cx="3591210" cy="1413849"/>
          </a:xfrm>
        </p:grpSpPr>
        <p:sp>
          <p:nvSpPr>
            <p:cNvPr name="Freeform 4" id="4"/>
            <p:cNvSpPr/>
            <p:nvPr/>
          </p:nvSpPr>
          <p:spPr>
            <a:xfrm flipH="false" flipV="false" rot="0">
              <a:off x="0" y="0"/>
              <a:ext cx="3591210" cy="1413849"/>
            </a:xfrm>
            <a:custGeom>
              <a:avLst/>
              <a:gdLst/>
              <a:ahLst/>
              <a:cxnLst/>
              <a:rect r="r" b="b" t="t" l="l"/>
              <a:pathLst>
                <a:path h="1413849" w="3591210">
                  <a:moveTo>
                    <a:pt x="3431190" y="0"/>
                  </a:moveTo>
                  <a:lnTo>
                    <a:pt x="160020" y="0"/>
                  </a:lnTo>
                  <a:lnTo>
                    <a:pt x="0" y="160020"/>
                  </a:lnTo>
                  <a:lnTo>
                    <a:pt x="0" y="1253829"/>
                  </a:lnTo>
                  <a:lnTo>
                    <a:pt x="160020" y="1413849"/>
                  </a:lnTo>
                  <a:lnTo>
                    <a:pt x="3431190" y="1413849"/>
                  </a:lnTo>
                  <a:lnTo>
                    <a:pt x="3591210" y="1253829"/>
                  </a:lnTo>
                  <a:lnTo>
                    <a:pt x="3591210" y="160020"/>
                  </a:lnTo>
                  <a:lnTo>
                    <a:pt x="3431190" y="0"/>
                  </a:lnTo>
                  <a:close/>
                </a:path>
              </a:pathLst>
            </a:custGeom>
            <a:solidFill>
              <a:srgbClr val="000000">
                <a:alpha val="0"/>
              </a:srgbClr>
            </a:solidFill>
            <a:ln w="9525" cap="sq">
              <a:solidFill>
                <a:srgbClr val="3B4C7D"/>
              </a:solidFill>
              <a:prstDash val="solid"/>
              <a:miter/>
            </a:ln>
          </p:spPr>
        </p:sp>
        <p:sp>
          <p:nvSpPr>
            <p:cNvPr name="TextBox 5" id="5"/>
            <p:cNvSpPr txBox="true"/>
            <p:nvPr/>
          </p:nvSpPr>
          <p:spPr>
            <a:xfrm>
              <a:off x="63500" y="6350"/>
              <a:ext cx="3464210" cy="1343999"/>
            </a:xfrm>
            <a:prstGeom prst="rect">
              <a:avLst/>
            </a:prstGeom>
          </p:spPr>
          <p:txBody>
            <a:bodyPr anchor="ctr" rtlCol="false" tIns="50800" lIns="50800" bIns="50800" rIns="50800"/>
            <a:lstStyle/>
            <a:p>
              <a:pPr algn="ctr">
                <a:lnSpc>
                  <a:spcPts val="1960"/>
                </a:lnSpc>
              </a:pPr>
            </a:p>
          </p:txBody>
        </p:sp>
      </p:grpSp>
      <p:grpSp>
        <p:nvGrpSpPr>
          <p:cNvPr name="Group 6" id="6"/>
          <p:cNvGrpSpPr/>
          <p:nvPr/>
        </p:nvGrpSpPr>
        <p:grpSpPr>
          <a:xfrm rot="0">
            <a:off x="2172513" y="4204249"/>
            <a:ext cx="13610124" cy="2797209"/>
            <a:chOff x="0" y="0"/>
            <a:chExt cx="18146832" cy="3729612"/>
          </a:xfrm>
        </p:grpSpPr>
        <p:sp>
          <p:nvSpPr>
            <p:cNvPr name="Freeform 7" id="7"/>
            <p:cNvSpPr/>
            <p:nvPr/>
          </p:nvSpPr>
          <p:spPr>
            <a:xfrm flipH="false" flipV="false" rot="0">
              <a:off x="0" y="0"/>
              <a:ext cx="7029413" cy="3070359"/>
            </a:xfrm>
            <a:custGeom>
              <a:avLst/>
              <a:gdLst/>
              <a:ahLst/>
              <a:cxnLst/>
              <a:rect r="r" b="b" t="t" l="l"/>
              <a:pathLst>
                <a:path h="3070359" w="7029413">
                  <a:moveTo>
                    <a:pt x="0" y="0"/>
                  </a:moveTo>
                  <a:lnTo>
                    <a:pt x="7029413" y="0"/>
                  </a:lnTo>
                  <a:lnTo>
                    <a:pt x="7029413" y="3070359"/>
                  </a:lnTo>
                  <a:lnTo>
                    <a:pt x="0" y="3070359"/>
                  </a:lnTo>
                  <a:lnTo>
                    <a:pt x="0" y="0"/>
                  </a:lnTo>
                  <a:close/>
                </a:path>
              </a:pathLst>
            </a:custGeom>
            <a:blipFill>
              <a:blip r:embed="rId4"/>
              <a:stretch>
                <a:fillRect l="-6214" t="-2299" r="-1572" b="-5354"/>
              </a:stretch>
            </a:blipFill>
          </p:spPr>
        </p:sp>
        <p:sp>
          <p:nvSpPr>
            <p:cNvPr name="Freeform 8" id="8"/>
            <p:cNvSpPr/>
            <p:nvPr/>
          </p:nvSpPr>
          <p:spPr>
            <a:xfrm flipH="false" flipV="false" rot="0">
              <a:off x="11006884" y="0"/>
              <a:ext cx="7139948" cy="3070359"/>
            </a:xfrm>
            <a:custGeom>
              <a:avLst/>
              <a:gdLst/>
              <a:ahLst/>
              <a:cxnLst/>
              <a:rect r="r" b="b" t="t" l="l"/>
              <a:pathLst>
                <a:path h="3070359" w="7139948">
                  <a:moveTo>
                    <a:pt x="0" y="0"/>
                  </a:moveTo>
                  <a:lnTo>
                    <a:pt x="7139948" y="0"/>
                  </a:lnTo>
                  <a:lnTo>
                    <a:pt x="7139948" y="3070359"/>
                  </a:lnTo>
                  <a:lnTo>
                    <a:pt x="0" y="3070359"/>
                  </a:lnTo>
                  <a:lnTo>
                    <a:pt x="0" y="0"/>
                  </a:lnTo>
                  <a:close/>
                </a:path>
              </a:pathLst>
            </a:custGeom>
            <a:blipFill>
              <a:blip r:embed="rId5"/>
              <a:stretch>
                <a:fillRect l="0" t="0" r="0" b="0"/>
              </a:stretch>
            </a:blipFill>
          </p:spPr>
        </p:sp>
        <p:grpSp>
          <p:nvGrpSpPr>
            <p:cNvPr name="Group 9" id="9"/>
            <p:cNvGrpSpPr/>
            <p:nvPr/>
          </p:nvGrpSpPr>
          <p:grpSpPr>
            <a:xfrm rot="0">
              <a:off x="7321513" y="788659"/>
              <a:ext cx="3388305" cy="1303628"/>
              <a:chOff x="0" y="0"/>
              <a:chExt cx="930688" cy="358076"/>
            </a:xfrm>
          </p:grpSpPr>
          <p:sp>
            <p:nvSpPr>
              <p:cNvPr name="Freeform 10" id="10"/>
              <p:cNvSpPr/>
              <p:nvPr/>
            </p:nvSpPr>
            <p:spPr>
              <a:xfrm flipH="false" flipV="false" rot="0">
                <a:off x="0" y="0"/>
                <a:ext cx="930688" cy="358076"/>
              </a:xfrm>
              <a:custGeom>
                <a:avLst/>
                <a:gdLst/>
                <a:ahLst/>
                <a:cxnLst/>
                <a:rect r="r" b="b" t="t" l="l"/>
                <a:pathLst>
                  <a:path h="358076" w="930688">
                    <a:moveTo>
                      <a:pt x="930688" y="179038"/>
                    </a:moveTo>
                    <a:lnTo>
                      <a:pt x="676688" y="358076"/>
                    </a:lnTo>
                    <a:lnTo>
                      <a:pt x="702088" y="231076"/>
                    </a:lnTo>
                    <a:lnTo>
                      <a:pt x="241300" y="231076"/>
                    </a:lnTo>
                    <a:lnTo>
                      <a:pt x="254000" y="358076"/>
                    </a:lnTo>
                    <a:lnTo>
                      <a:pt x="0" y="179038"/>
                    </a:lnTo>
                    <a:lnTo>
                      <a:pt x="254000" y="0"/>
                    </a:lnTo>
                    <a:lnTo>
                      <a:pt x="241300" y="127000"/>
                    </a:lnTo>
                    <a:lnTo>
                      <a:pt x="702088" y="127000"/>
                    </a:lnTo>
                    <a:lnTo>
                      <a:pt x="676688" y="0"/>
                    </a:lnTo>
                    <a:lnTo>
                      <a:pt x="930688" y="179038"/>
                    </a:lnTo>
                    <a:close/>
                  </a:path>
                </a:pathLst>
              </a:custGeom>
              <a:solidFill>
                <a:srgbClr val="3B4C7D"/>
              </a:solidFill>
            </p:spPr>
          </p:sp>
          <p:sp>
            <p:nvSpPr>
              <p:cNvPr name="TextBox 11" id="11"/>
              <p:cNvSpPr txBox="true"/>
              <p:nvPr/>
            </p:nvSpPr>
            <p:spPr>
              <a:xfrm>
                <a:off x="95250" y="73102"/>
                <a:ext cx="740188" cy="154721"/>
              </a:xfrm>
              <a:prstGeom prst="rect">
                <a:avLst/>
              </a:prstGeom>
            </p:spPr>
            <p:txBody>
              <a:bodyPr anchor="ctr" rtlCol="false" tIns="50800" lIns="50800" bIns="50800" rIns="50800"/>
              <a:lstStyle/>
              <a:p>
                <a:pPr algn="ctr">
                  <a:lnSpc>
                    <a:spcPts val="1960"/>
                  </a:lnSpc>
                </a:pPr>
              </a:p>
            </p:txBody>
          </p:sp>
        </p:grpSp>
        <p:grpSp>
          <p:nvGrpSpPr>
            <p:cNvPr name="Group 12" id="12"/>
            <p:cNvGrpSpPr/>
            <p:nvPr/>
          </p:nvGrpSpPr>
          <p:grpSpPr>
            <a:xfrm rot="0">
              <a:off x="8414405" y="1535180"/>
              <a:ext cx="1318023" cy="2194432"/>
              <a:chOff x="0" y="0"/>
              <a:chExt cx="553162" cy="920983"/>
            </a:xfrm>
          </p:grpSpPr>
          <p:sp>
            <p:nvSpPr>
              <p:cNvPr name="Freeform 13" id="13"/>
              <p:cNvSpPr/>
              <p:nvPr/>
            </p:nvSpPr>
            <p:spPr>
              <a:xfrm flipH="false" flipV="false" rot="0">
                <a:off x="0" y="0"/>
                <a:ext cx="553162" cy="920983"/>
              </a:xfrm>
              <a:custGeom>
                <a:avLst/>
                <a:gdLst/>
                <a:ahLst/>
                <a:cxnLst/>
                <a:rect r="r" b="b" t="t" l="l"/>
                <a:pathLst>
                  <a:path h="920983" w="553162">
                    <a:moveTo>
                      <a:pt x="276581" y="920983"/>
                    </a:moveTo>
                    <a:lnTo>
                      <a:pt x="0" y="514583"/>
                    </a:lnTo>
                    <a:lnTo>
                      <a:pt x="203200" y="514583"/>
                    </a:lnTo>
                    <a:lnTo>
                      <a:pt x="203200" y="0"/>
                    </a:lnTo>
                    <a:lnTo>
                      <a:pt x="349962" y="0"/>
                    </a:lnTo>
                    <a:lnTo>
                      <a:pt x="349962" y="514583"/>
                    </a:lnTo>
                    <a:lnTo>
                      <a:pt x="553162" y="514583"/>
                    </a:lnTo>
                    <a:lnTo>
                      <a:pt x="276581" y="920983"/>
                    </a:lnTo>
                    <a:close/>
                  </a:path>
                </a:pathLst>
              </a:custGeom>
              <a:solidFill>
                <a:srgbClr val="3B4C7D"/>
              </a:solidFill>
            </p:spPr>
          </p:sp>
          <p:sp>
            <p:nvSpPr>
              <p:cNvPr name="TextBox 14" id="14"/>
              <p:cNvSpPr txBox="true"/>
              <p:nvPr/>
            </p:nvSpPr>
            <p:spPr>
              <a:xfrm>
                <a:off x="203200" y="-57150"/>
                <a:ext cx="146762" cy="876533"/>
              </a:xfrm>
              <a:prstGeom prst="rect">
                <a:avLst/>
              </a:prstGeom>
            </p:spPr>
            <p:txBody>
              <a:bodyPr anchor="ctr" rtlCol="false" tIns="50800" lIns="50800" bIns="50800" rIns="50800"/>
              <a:lstStyle/>
              <a:p>
                <a:pPr algn="ctr">
                  <a:lnSpc>
                    <a:spcPts val="1960"/>
                  </a:lnSpc>
                </a:pPr>
              </a:p>
            </p:txBody>
          </p:sp>
        </p:grpSp>
      </p:grpSp>
      <p:sp>
        <p:nvSpPr>
          <p:cNvPr name="TextBox 15" id="15"/>
          <p:cNvSpPr txBox="true"/>
          <p:nvPr/>
        </p:nvSpPr>
        <p:spPr>
          <a:xfrm rot="0">
            <a:off x="1635861" y="565628"/>
            <a:ext cx="6909093" cy="1263955"/>
          </a:xfrm>
          <a:prstGeom prst="rect">
            <a:avLst/>
          </a:prstGeom>
        </p:spPr>
        <p:txBody>
          <a:bodyPr anchor="t" rtlCol="false" tIns="0" lIns="0" bIns="0" rIns="0">
            <a:spAutoFit/>
          </a:bodyPr>
          <a:lstStyle/>
          <a:p>
            <a:pPr algn="l">
              <a:lnSpc>
                <a:spcPts val="10000"/>
              </a:lnSpc>
            </a:pPr>
            <a:r>
              <a:rPr lang="en-US" sz="8064" spc="806">
                <a:solidFill>
                  <a:srgbClr val="DEF0FF"/>
                </a:solidFill>
                <a:latin typeface="Anton"/>
                <a:ea typeface="Anton"/>
                <a:cs typeface="Anton"/>
                <a:sym typeface="Anton"/>
              </a:rPr>
              <a:t>Background:</a:t>
            </a:r>
          </a:p>
        </p:txBody>
      </p:sp>
      <p:sp>
        <p:nvSpPr>
          <p:cNvPr name="TextBox 16" id="16"/>
          <p:cNvSpPr txBox="true"/>
          <p:nvPr/>
        </p:nvSpPr>
        <p:spPr>
          <a:xfrm rot="0">
            <a:off x="2361606" y="2886980"/>
            <a:ext cx="5457603" cy="1567114"/>
          </a:xfrm>
          <a:prstGeom prst="rect">
            <a:avLst/>
          </a:prstGeom>
        </p:spPr>
        <p:txBody>
          <a:bodyPr anchor="t" rtlCol="false" tIns="0" lIns="0" bIns="0" rIns="0">
            <a:spAutoFit/>
          </a:bodyPr>
          <a:lstStyle/>
          <a:p>
            <a:pPr algn="l">
              <a:lnSpc>
                <a:spcPts val="3580"/>
              </a:lnSpc>
            </a:pPr>
            <a:r>
              <a:rPr lang="en-US" sz="2170" spc="234" b="true">
                <a:solidFill>
                  <a:srgbClr val="DEF0FF"/>
                </a:solidFill>
                <a:latin typeface="Arimo Bold"/>
                <a:ea typeface="Arimo Bold"/>
                <a:cs typeface="Arimo Bold"/>
                <a:sym typeface="Arimo Bold"/>
              </a:rPr>
              <a:t>What’s on the horizon? </a:t>
            </a:r>
          </a:p>
          <a:p>
            <a:pPr algn="l">
              <a:lnSpc>
                <a:spcPts val="2972"/>
              </a:lnSpc>
            </a:pPr>
            <a:r>
              <a:rPr lang="en-US" sz="1981" spc="214">
                <a:solidFill>
                  <a:srgbClr val="DEF0FF"/>
                </a:solidFill>
                <a:latin typeface="Arimo"/>
                <a:ea typeface="Arimo"/>
                <a:cs typeface="Arimo"/>
                <a:sym typeface="Arimo"/>
              </a:rPr>
              <a:t>New p</a:t>
            </a:r>
            <a:r>
              <a:rPr lang="en-US" sz="1981" spc="214">
                <a:solidFill>
                  <a:srgbClr val="DEF0FF"/>
                </a:solidFill>
                <a:latin typeface="Arimo"/>
                <a:ea typeface="Arimo"/>
                <a:cs typeface="Arimo"/>
                <a:sym typeface="Arimo"/>
              </a:rPr>
              <a:t>ortable, operationally flexible and economical microreactors</a:t>
            </a:r>
          </a:p>
          <a:p>
            <a:pPr algn="l">
              <a:lnSpc>
                <a:spcPts val="2972"/>
              </a:lnSpc>
            </a:pPr>
          </a:p>
        </p:txBody>
      </p:sp>
      <p:sp>
        <p:nvSpPr>
          <p:cNvPr name="TextBox 17" id="17"/>
          <p:cNvSpPr txBox="true"/>
          <p:nvPr/>
        </p:nvSpPr>
        <p:spPr>
          <a:xfrm rot="0">
            <a:off x="8094256" y="1149428"/>
            <a:ext cx="9165044" cy="1341261"/>
          </a:xfrm>
          <a:prstGeom prst="rect">
            <a:avLst/>
          </a:prstGeom>
        </p:spPr>
        <p:txBody>
          <a:bodyPr anchor="t" rtlCol="false" tIns="0" lIns="0" bIns="0" rIns="0">
            <a:spAutoFit/>
          </a:bodyPr>
          <a:lstStyle/>
          <a:p>
            <a:pPr algn="l">
              <a:lnSpc>
                <a:spcPts val="5328"/>
              </a:lnSpc>
            </a:pPr>
            <a:r>
              <a:rPr lang="en-US" sz="4296" spc="429">
                <a:solidFill>
                  <a:srgbClr val="DEF0FF"/>
                </a:solidFill>
                <a:latin typeface="Anton"/>
                <a:ea typeface="Anton"/>
                <a:cs typeface="Anton"/>
                <a:sym typeface="Anton"/>
              </a:rPr>
              <a:t>Autonomous Control System to</a:t>
            </a:r>
          </a:p>
          <a:p>
            <a:pPr algn="l">
              <a:lnSpc>
                <a:spcPts val="5328"/>
              </a:lnSpc>
            </a:pPr>
            <a:r>
              <a:rPr lang="en-US" sz="4296" spc="429">
                <a:solidFill>
                  <a:srgbClr val="DEF0FF"/>
                </a:solidFill>
                <a:latin typeface="Anton"/>
                <a:ea typeface="Anton"/>
                <a:cs typeface="Anton"/>
                <a:sym typeface="Anton"/>
              </a:rPr>
              <a:t>Meet New Challenges</a:t>
            </a:r>
          </a:p>
        </p:txBody>
      </p:sp>
      <p:sp>
        <p:nvSpPr>
          <p:cNvPr name="TextBox 18" id="18"/>
          <p:cNvSpPr txBox="true"/>
          <p:nvPr/>
        </p:nvSpPr>
        <p:spPr>
          <a:xfrm rot="0">
            <a:off x="7195870" y="7087183"/>
            <a:ext cx="5677206" cy="1866440"/>
          </a:xfrm>
          <a:prstGeom prst="rect">
            <a:avLst/>
          </a:prstGeom>
        </p:spPr>
        <p:txBody>
          <a:bodyPr anchor="t" rtlCol="false" tIns="0" lIns="0" bIns="0" rIns="0">
            <a:spAutoFit/>
          </a:bodyPr>
          <a:lstStyle/>
          <a:p>
            <a:pPr algn="l">
              <a:lnSpc>
                <a:spcPts val="3622"/>
              </a:lnSpc>
            </a:pPr>
            <a:r>
              <a:rPr lang="en-US" sz="2195" spc="237" b="true">
                <a:solidFill>
                  <a:srgbClr val="DEF0FF"/>
                </a:solidFill>
                <a:latin typeface="Arimo Bold"/>
                <a:ea typeface="Arimo Bold"/>
                <a:cs typeface="Arimo Bold"/>
                <a:sym typeface="Arimo Bold"/>
              </a:rPr>
              <a:t>How do we make that happen?</a:t>
            </a:r>
          </a:p>
          <a:p>
            <a:pPr algn="l">
              <a:lnSpc>
                <a:spcPts val="2806"/>
              </a:lnSpc>
            </a:pPr>
            <a:r>
              <a:rPr lang="en-US" sz="2004" spc="216">
                <a:solidFill>
                  <a:srgbClr val="DEF0FF"/>
                </a:solidFill>
                <a:latin typeface="Arimo"/>
                <a:ea typeface="Arimo"/>
                <a:cs typeface="Arimo"/>
                <a:sym typeface="Arimo"/>
              </a:rPr>
              <a:t>We need autonomous control in fulfilling operator tasks in </a:t>
            </a:r>
            <a:r>
              <a:rPr lang="en-US" sz="2004" spc="216" b="true">
                <a:solidFill>
                  <a:srgbClr val="DEF0FF"/>
                </a:solidFill>
                <a:latin typeface="Arimo Bold"/>
                <a:ea typeface="Arimo Bold"/>
                <a:cs typeface="Arimo Bold"/>
                <a:sym typeface="Arimo Bold"/>
              </a:rPr>
              <a:t>diagnosis</a:t>
            </a:r>
            <a:r>
              <a:rPr lang="en-US" sz="2004" spc="216">
                <a:solidFill>
                  <a:srgbClr val="DEF0FF"/>
                </a:solidFill>
                <a:latin typeface="Arimo"/>
                <a:ea typeface="Arimo"/>
                <a:cs typeface="Arimo"/>
                <a:sym typeface="Arimo"/>
              </a:rPr>
              <a:t>, </a:t>
            </a:r>
            <a:r>
              <a:rPr lang="en-US" sz="2004" spc="216" b="true">
                <a:solidFill>
                  <a:srgbClr val="DEF0FF"/>
                </a:solidFill>
                <a:latin typeface="Arimo Bold"/>
                <a:ea typeface="Arimo Bold"/>
                <a:cs typeface="Arimo Bold"/>
                <a:sym typeface="Arimo Bold"/>
              </a:rPr>
              <a:t>prognosis</a:t>
            </a:r>
            <a:r>
              <a:rPr lang="en-US" sz="2004" spc="216">
                <a:solidFill>
                  <a:srgbClr val="DEF0FF"/>
                </a:solidFill>
                <a:latin typeface="Arimo"/>
                <a:ea typeface="Arimo"/>
                <a:cs typeface="Arimo"/>
                <a:sym typeface="Arimo"/>
              </a:rPr>
              <a:t> and </a:t>
            </a:r>
            <a:r>
              <a:rPr lang="en-US" sz="2004" spc="216" b="true">
                <a:solidFill>
                  <a:srgbClr val="DEF0FF"/>
                </a:solidFill>
                <a:latin typeface="Arimo Bold"/>
                <a:ea typeface="Arimo Bold"/>
                <a:cs typeface="Arimo Bold"/>
                <a:sym typeface="Arimo Bold"/>
              </a:rPr>
              <a:t>decision-making.</a:t>
            </a:r>
          </a:p>
          <a:p>
            <a:pPr algn="l">
              <a:lnSpc>
                <a:spcPts val="2806"/>
              </a:lnSpc>
              <a:spcBef>
                <a:spcPct val="0"/>
              </a:spcBef>
            </a:pPr>
          </a:p>
        </p:txBody>
      </p:sp>
      <p:sp>
        <p:nvSpPr>
          <p:cNvPr name="TextBox 19" id="19"/>
          <p:cNvSpPr txBox="true"/>
          <p:nvPr/>
        </p:nvSpPr>
        <p:spPr>
          <a:xfrm rot="0">
            <a:off x="1028700" y="9067922"/>
            <a:ext cx="16832095" cy="1097357"/>
          </a:xfrm>
          <a:prstGeom prst="rect">
            <a:avLst/>
          </a:prstGeom>
        </p:spPr>
        <p:txBody>
          <a:bodyPr anchor="t" rtlCol="false" tIns="0" lIns="0" bIns="0" rIns="0">
            <a:spAutoFit/>
          </a:bodyPr>
          <a:lstStyle/>
          <a:p>
            <a:pPr algn="l">
              <a:lnSpc>
                <a:spcPts val="2302"/>
              </a:lnSpc>
            </a:pPr>
            <a:r>
              <a:rPr lang="en-US" sz="1395" spc="150" b="true">
                <a:solidFill>
                  <a:srgbClr val="DEF0FF"/>
                </a:solidFill>
                <a:latin typeface="Arimo Bold"/>
                <a:ea typeface="Arimo Bold"/>
                <a:cs typeface="Arimo Bold"/>
                <a:sym typeface="Arimo Bold"/>
              </a:rPr>
              <a:t>[1] Office of Nuclear Energy, “What is a Nuclear Microreactor?”, Office of Nuclear Energy, “</a:t>
            </a:r>
            <a:r>
              <a:rPr lang="en-US" b="true" sz="1395" spc="150" u="sng">
                <a:solidFill>
                  <a:srgbClr val="DEF0FF"/>
                </a:solidFill>
                <a:latin typeface="Arimo Bold"/>
                <a:ea typeface="Arimo Bold"/>
                <a:cs typeface="Arimo Bold"/>
                <a:sym typeface="Arimo Bold"/>
                <a:hlinkClick r:id="rId6" tooltip="https://www.energy.gov/ne/articles/what-nuclear-microreactor"/>
              </a:rPr>
              <a:t>https://www.en</a:t>
            </a:r>
            <a:r>
              <a:rPr lang="en-US" b="true" sz="1395" spc="150" u="sng">
                <a:solidFill>
                  <a:srgbClr val="DEF0FF"/>
                </a:solidFill>
                <a:latin typeface="Arimo Bold"/>
                <a:ea typeface="Arimo Bold"/>
                <a:cs typeface="Arimo Bold"/>
                <a:sym typeface="Arimo Bold"/>
                <a:hlinkClick r:id="rId7" tooltip="https://www.energy.gov/ne/articles/what-nuclear-microreactor"/>
              </a:rPr>
              <a:t>ergy.gov/ne/articles/what-nuclear-microreactor</a:t>
            </a:r>
            <a:r>
              <a:rPr lang="en-US" sz="1395" spc="150" b="true">
                <a:solidFill>
                  <a:srgbClr val="DEF0FF"/>
                </a:solidFill>
                <a:latin typeface="Arimo Bold"/>
                <a:ea typeface="Arimo Bold"/>
                <a:cs typeface="Arimo Bold"/>
                <a:sym typeface="Arimo Bold"/>
              </a:rPr>
              <a:t>”, 2018</a:t>
            </a:r>
          </a:p>
          <a:p>
            <a:pPr algn="l">
              <a:lnSpc>
                <a:spcPts val="2302"/>
              </a:lnSpc>
            </a:pPr>
            <a:r>
              <a:rPr lang="en-US" sz="1395" spc="150" b="true">
                <a:solidFill>
                  <a:srgbClr val="DEF0FF"/>
                </a:solidFill>
                <a:latin typeface="Arimo Bold"/>
                <a:ea typeface="Arimo Bold"/>
                <a:cs typeface="Arimo Bold"/>
                <a:sym typeface="Arimo Bold"/>
              </a:rPr>
              <a:t>[2] R.L. Boring, “Human reliability considerations for the transition from analog to digital control technology in nuclear power plants”, NUC Workshop, Raleigh, NC, 2019</a:t>
            </a:r>
          </a:p>
          <a:p>
            <a:pPr algn="l">
              <a:lnSpc>
                <a:spcPts val="1686"/>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Freeform 3" id="3"/>
          <p:cNvSpPr/>
          <p:nvPr/>
        </p:nvSpPr>
        <p:spPr>
          <a:xfrm flipH="false" flipV="false" rot="0">
            <a:off x="5267217" y="3128780"/>
            <a:ext cx="12503881" cy="6502018"/>
          </a:xfrm>
          <a:custGeom>
            <a:avLst/>
            <a:gdLst/>
            <a:ahLst/>
            <a:cxnLst/>
            <a:rect r="r" b="b" t="t" l="l"/>
            <a:pathLst>
              <a:path h="6502018" w="12503881">
                <a:moveTo>
                  <a:pt x="0" y="0"/>
                </a:moveTo>
                <a:lnTo>
                  <a:pt x="12503882" y="0"/>
                </a:lnTo>
                <a:lnTo>
                  <a:pt x="12503882" y="6502018"/>
                </a:lnTo>
                <a:lnTo>
                  <a:pt x="0" y="6502018"/>
                </a:lnTo>
                <a:lnTo>
                  <a:pt x="0" y="0"/>
                </a:lnTo>
                <a:close/>
              </a:path>
            </a:pathLst>
          </a:custGeom>
          <a:blipFill>
            <a:blip r:embed="rId4"/>
            <a:stretch>
              <a:fillRect l="0" t="0" r="0" b="0"/>
            </a:stretch>
          </a:blipFill>
        </p:spPr>
      </p:sp>
      <p:sp>
        <p:nvSpPr>
          <p:cNvPr name="TextBox 4" id="4"/>
          <p:cNvSpPr txBox="true"/>
          <p:nvPr/>
        </p:nvSpPr>
        <p:spPr>
          <a:xfrm rot="0">
            <a:off x="1213999" y="753122"/>
            <a:ext cx="6909093" cy="1263955"/>
          </a:xfrm>
          <a:prstGeom prst="rect">
            <a:avLst/>
          </a:prstGeom>
        </p:spPr>
        <p:txBody>
          <a:bodyPr anchor="t" rtlCol="false" tIns="0" lIns="0" bIns="0" rIns="0">
            <a:spAutoFit/>
          </a:bodyPr>
          <a:lstStyle/>
          <a:p>
            <a:pPr algn="l">
              <a:lnSpc>
                <a:spcPts val="10000"/>
              </a:lnSpc>
            </a:pPr>
            <a:r>
              <a:rPr lang="en-US" sz="8064" spc="806">
                <a:solidFill>
                  <a:srgbClr val="DEF0FF"/>
                </a:solidFill>
                <a:latin typeface="Anton"/>
                <a:ea typeface="Anton"/>
                <a:cs typeface="Anton"/>
                <a:sym typeface="Anton"/>
              </a:rPr>
              <a:t>Background:</a:t>
            </a:r>
          </a:p>
        </p:txBody>
      </p:sp>
      <p:sp>
        <p:nvSpPr>
          <p:cNvPr name="TextBox 5" id="5"/>
          <p:cNvSpPr txBox="true"/>
          <p:nvPr/>
        </p:nvSpPr>
        <p:spPr>
          <a:xfrm rot="0">
            <a:off x="7677794" y="1385100"/>
            <a:ext cx="9165044" cy="1341261"/>
          </a:xfrm>
          <a:prstGeom prst="rect">
            <a:avLst/>
          </a:prstGeom>
        </p:spPr>
        <p:txBody>
          <a:bodyPr anchor="t" rtlCol="false" tIns="0" lIns="0" bIns="0" rIns="0">
            <a:spAutoFit/>
          </a:bodyPr>
          <a:lstStyle/>
          <a:p>
            <a:pPr algn="l">
              <a:lnSpc>
                <a:spcPts val="5328"/>
              </a:lnSpc>
            </a:pPr>
            <a:r>
              <a:rPr lang="en-US" sz="4296" spc="429">
                <a:solidFill>
                  <a:srgbClr val="DEF0FF"/>
                </a:solidFill>
                <a:latin typeface="Anton"/>
                <a:ea typeface="Anton"/>
                <a:cs typeface="Anton"/>
                <a:sym typeface="Anton"/>
              </a:rPr>
              <a:t>Nearly Autonomous Management and Control (NAMAC)</a:t>
            </a:r>
          </a:p>
        </p:txBody>
      </p:sp>
      <p:sp>
        <p:nvSpPr>
          <p:cNvPr name="TextBox 6" id="6"/>
          <p:cNvSpPr txBox="true"/>
          <p:nvPr/>
        </p:nvSpPr>
        <p:spPr>
          <a:xfrm rot="0">
            <a:off x="812715" y="3234985"/>
            <a:ext cx="3855830" cy="5699059"/>
          </a:xfrm>
          <a:prstGeom prst="rect">
            <a:avLst/>
          </a:prstGeom>
        </p:spPr>
        <p:txBody>
          <a:bodyPr anchor="t" rtlCol="false" tIns="0" lIns="0" bIns="0" rIns="0">
            <a:spAutoFit/>
          </a:bodyPr>
          <a:lstStyle/>
          <a:p>
            <a:pPr algn="l">
              <a:lnSpc>
                <a:spcPts val="3760"/>
              </a:lnSpc>
            </a:pPr>
            <a:r>
              <a:rPr lang="en-US" sz="2278" spc="246">
                <a:solidFill>
                  <a:srgbClr val="DEF0FF"/>
                </a:solidFill>
                <a:latin typeface="Arimo"/>
                <a:ea typeface="Arimo"/>
                <a:cs typeface="Arimo"/>
                <a:sym typeface="Arimo"/>
              </a:rPr>
              <a:t>A computerized safety case that aims to achieve an alignment of Nuclear Power Plant (NPP) safety design, analysis, operator training and emergency management by furnishing recommendations to operators for effective actions.</a:t>
            </a:r>
          </a:p>
        </p:txBody>
      </p:sp>
      <p:grpSp>
        <p:nvGrpSpPr>
          <p:cNvPr name="Group 7" id="7"/>
          <p:cNvGrpSpPr/>
          <p:nvPr/>
        </p:nvGrpSpPr>
        <p:grpSpPr>
          <a:xfrm rot="0">
            <a:off x="238087" y="3128780"/>
            <a:ext cx="4755852" cy="6129520"/>
            <a:chOff x="0" y="0"/>
            <a:chExt cx="2196594" cy="2831053"/>
          </a:xfrm>
        </p:grpSpPr>
        <p:sp>
          <p:nvSpPr>
            <p:cNvPr name="Freeform 8" id="8"/>
            <p:cNvSpPr/>
            <p:nvPr/>
          </p:nvSpPr>
          <p:spPr>
            <a:xfrm flipH="false" flipV="false" rot="0">
              <a:off x="0" y="0"/>
              <a:ext cx="2196594" cy="2831053"/>
            </a:xfrm>
            <a:custGeom>
              <a:avLst/>
              <a:gdLst/>
              <a:ahLst/>
              <a:cxnLst/>
              <a:rect r="r" b="b" t="t" l="l"/>
              <a:pathLst>
                <a:path h="2831053" w="2196594">
                  <a:moveTo>
                    <a:pt x="2036574" y="0"/>
                  </a:moveTo>
                  <a:lnTo>
                    <a:pt x="160020" y="0"/>
                  </a:lnTo>
                  <a:lnTo>
                    <a:pt x="0" y="160020"/>
                  </a:lnTo>
                  <a:lnTo>
                    <a:pt x="0" y="2671033"/>
                  </a:lnTo>
                  <a:lnTo>
                    <a:pt x="160020" y="2831053"/>
                  </a:lnTo>
                  <a:lnTo>
                    <a:pt x="2036574" y="2831053"/>
                  </a:lnTo>
                  <a:lnTo>
                    <a:pt x="2196594" y="2671033"/>
                  </a:lnTo>
                  <a:lnTo>
                    <a:pt x="2196594" y="160020"/>
                  </a:lnTo>
                  <a:lnTo>
                    <a:pt x="2036574" y="0"/>
                  </a:lnTo>
                  <a:close/>
                </a:path>
              </a:pathLst>
            </a:custGeom>
            <a:solidFill>
              <a:srgbClr val="000000">
                <a:alpha val="0"/>
              </a:srgbClr>
            </a:solidFill>
            <a:ln w="9525" cap="sq">
              <a:solidFill>
                <a:srgbClr val="3B4C7D"/>
              </a:solidFill>
              <a:prstDash val="solid"/>
              <a:miter/>
            </a:ln>
          </p:spPr>
        </p:sp>
        <p:sp>
          <p:nvSpPr>
            <p:cNvPr name="TextBox 9" id="9"/>
            <p:cNvSpPr txBox="true"/>
            <p:nvPr/>
          </p:nvSpPr>
          <p:spPr>
            <a:xfrm>
              <a:off x="63500" y="6350"/>
              <a:ext cx="2069594" cy="2761203"/>
            </a:xfrm>
            <a:prstGeom prst="rect">
              <a:avLst/>
            </a:prstGeom>
          </p:spPr>
          <p:txBody>
            <a:bodyPr anchor="ctr" rtlCol="false" tIns="50800" lIns="50800" bIns="50800" rIns="50800"/>
            <a:lstStyle/>
            <a:p>
              <a:pPr algn="ctr">
                <a:lnSpc>
                  <a:spcPts val="1960"/>
                </a:lnSpc>
              </a:pP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Freeform 3" id="3"/>
          <p:cNvSpPr/>
          <p:nvPr/>
        </p:nvSpPr>
        <p:spPr>
          <a:xfrm flipH="false" flipV="false" rot="0">
            <a:off x="1434170" y="2893074"/>
            <a:ext cx="7709830" cy="6912262"/>
          </a:xfrm>
          <a:custGeom>
            <a:avLst/>
            <a:gdLst/>
            <a:ahLst/>
            <a:cxnLst/>
            <a:rect r="r" b="b" t="t" l="l"/>
            <a:pathLst>
              <a:path h="6912262" w="7709830">
                <a:moveTo>
                  <a:pt x="0" y="0"/>
                </a:moveTo>
                <a:lnTo>
                  <a:pt x="7709830" y="0"/>
                </a:lnTo>
                <a:lnTo>
                  <a:pt x="7709830" y="6912262"/>
                </a:lnTo>
                <a:lnTo>
                  <a:pt x="0" y="6912262"/>
                </a:lnTo>
                <a:lnTo>
                  <a:pt x="0" y="0"/>
                </a:lnTo>
                <a:close/>
              </a:path>
            </a:pathLst>
          </a:custGeom>
          <a:blipFill>
            <a:blip r:embed="rId4"/>
            <a:stretch>
              <a:fillRect l="0" t="0" r="0" b="0"/>
            </a:stretch>
          </a:blipFill>
        </p:spPr>
      </p:sp>
      <p:sp>
        <p:nvSpPr>
          <p:cNvPr name="TextBox 4" id="4"/>
          <p:cNvSpPr txBox="true"/>
          <p:nvPr/>
        </p:nvSpPr>
        <p:spPr>
          <a:xfrm rot="0">
            <a:off x="1213999" y="753122"/>
            <a:ext cx="6909093" cy="1263955"/>
          </a:xfrm>
          <a:prstGeom prst="rect">
            <a:avLst/>
          </a:prstGeom>
        </p:spPr>
        <p:txBody>
          <a:bodyPr anchor="t" rtlCol="false" tIns="0" lIns="0" bIns="0" rIns="0">
            <a:spAutoFit/>
          </a:bodyPr>
          <a:lstStyle/>
          <a:p>
            <a:pPr algn="l">
              <a:lnSpc>
                <a:spcPts val="10000"/>
              </a:lnSpc>
            </a:pPr>
            <a:r>
              <a:rPr lang="en-US" sz="8064" spc="806">
                <a:solidFill>
                  <a:srgbClr val="DEF0FF"/>
                </a:solidFill>
                <a:latin typeface="Anton"/>
                <a:ea typeface="Anton"/>
                <a:cs typeface="Anton"/>
                <a:sym typeface="Anton"/>
              </a:rPr>
              <a:t>Background:</a:t>
            </a:r>
          </a:p>
        </p:txBody>
      </p:sp>
      <p:sp>
        <p:nvSpPr>
          <p:cNvPr name="TextBox 5" id="5"/>
          <p:cNvSpPr txBox="true"/>
          <p:nvPr/>
        </p:nvSpPr>
        <p:spPr>
          <a:xfrm rot="0">
            <a:off x="7677794" y="1385100"/>
            <a:ext cx="9165044" cy="1341261"/>
          </a:xfrm>
          <a:prstGeom prst="rect">
            <a:avLst/>
          </a:prstGeom>
        </p:spPr>
        <p:txBody>
          <a:bodyPr anchor="t" rtlCol="false" tIns="0" lIns="0" bIns="0" rIns="0">
            <a:spAutoFit/>
          </a:bodyPr>
          <a:lstStyle/>
          <a:p>
            <a:pPr algn="l">
              <a:lnSpc>
                <a:spcPts val="5328"/>
              </a:lnSpc>
            </a:pPr>
            <a:r>
              <a:rPr lang="en-US" sz="4296" spc="429">
                <a:solidFill>
                  <a:srgbClr val="DEF0FF"/>
                </a:solidFill>
                <a:latin typeface="Anton"/>
                <a:ea typeface="Anton"/>
                <a:cs typeface="Anton"/>
                <a:sym typeface="Anton"/>
              </a:rPr>
              <a:t>Nearly Autonomous Management and Control (NAMAC)</a:t>
            </a:r>
          </a:p>
        </p:txBody>
      </p:sp>
      <p:grpSp>
        <p:nvGrpSpPr>
          <p:cNvPr name="Group 6" id="6"/>
          <p:cNvGrpSpPr/>
          <p:nvPr/>
        </p:nvGrpSpPr>
        <p:grpSpPr>
          <a:xfrm rot="0">
            <a:off x="9536022" y="4672647"/>
            <a:ext cx="7723278" cy="3661637"/>
            <a:chOff x="0" y="0"/>
            <a:chExt cx="3567165" cy="1691207"/>
          </a:xfrm>
        </p:grpSpPr>
        <p:sp>
          <p:nvSpPr>
            <p:cNvPr name="Freeform 7" id="7"/>
            <p:cNvSpPr/>
            <p:nvPr/>
          </p:nvSpPr>
          <p:spPr>
            <a:xfrm flipH="false" flipV="false" rot="0">
              <a:off x="0" y="0"/>
              <a:ext cx="3567165" cy="1691207"/>
            </a:xfrm>
            <a:custGeom>
              <a:avLst/>
              <a:gdLst/>
              <a:ahLst/>
              <a:cxnLst/>
              <a:rect r="r" b="b" t="t" l="l"/>
              <a:pathLst>
                <a:path h="1691207" w="3567165">
                  <a:moveTo>
                    <a:pt x="3407145" y="0"/>
                  </a:moveTo>
                  <a:lnTo>
                    <a:pt x="160020" y="0"/>
                  </a:lnTo>
                  <a:lnTo>
                    <a:pt x="0" y="160020"/>
                  </a:lnTo>
                  <a:lnTo>
                    <a:pt x="0" y="1531187"/>
                  </a:lnTo>
                  <a:lnTo>
                    <a:pt x="160020" y="1691207"/>
                  </a:lnTo>
                  <a:lnTo>
                    <a:pt x="3407145" y="1691207"/>
                  </a:lnTo>
                  <a:lnTo>
                    <a:pt x="3567165" y="1531187"/>
                  </a:lnTo>
                  <a:lnTo>
                    <a:pt x="3567165" y="160020"/>
                  </a:lnTo>
                  <a:lnTo>
                    <a:pt x="3407145" y="0"/>
                  </a:lnTo>
                  <a:close/>
                </a:path>
              </a:pathLst>
            </a:custGeom>
            <a:solidFill>
              <a:srgbClr val="000000">
                <a:alpha val="0"/>
              </a:srgbClr>
            </a:solidFill>
            <a:ln w="9525" cap="sq">
              <a:solidFill>
                <a:srgbClr val="3B4C7D"/>
              </a:solidFill>
              <a:prstDash val="solid"/>
              <a:miter/>
            </a:ln>
          </p:spPr>
        </p:sp>
        <p:sp>
          <p:nvSpPr>
            <p:cNvPr name="TextBox 8" id="8"/>
            <p:cNvSpPr txBox="true"/>
            <p:nvPr/>
          </p:nvSpPr>
          <p:spPr>
            <a:xfrm>
              <a:off x="63500" y="6350"/>
              <a:ext cx="3440165" cy="1621357"/>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10204470" y="4744017"/>
            <a:ext cx="6421779" cy="3356885"/>
          </a:xfrm>
          <a:prstGeom prst="rect">
            <a:avLst/>
          </a:prstGeom>
        </p:spPr>
        <p:txBody>
          <a:bodyPr anchor="t" rtlCol="false" tIns="0" lIns="0" bIns="0" rIns="0">
            <a:spAutoFit/>
          </a:bodyPr>
          <a:lstStyle/>
          <a:p>
            <a:pPr algn="l">
              <a:lnSpc>
                <a:spcPts val="5382"/>
              </a:lnSpc>
            </a:pPr>
            <a:r>
              <a:rPr lang="en-US" sz="3261" spc="352">
                <a:solidFill>
                  <a:srgbClr val="DEF0FF"/>
                </a:solidFill>
                <a:latin typeface="Arimo"/>
                <a:ea typeface="Arimo"/>
                <a:cs typeface="Arimo"/>
                <a:sym typeface="Arimo"/>
              </a:rPr>
              <a:t>Three layer architecture in NAMAC: </a:t>
            </a:r>
          </a:p>
          <a:p>
            <a:pPr algn="l" marL="704236" indent="-352118" lvl="1">
              <a:lnSpc>
                <a:spcPts val="5382"/>
              </a:lnSpc>
              <a:buAutoNum type="arabicPeriod" startAt="1"/>
            </a:pPr>
            <a:r>
              <a:rPr lang="en-US" sz="3261" spc="352">
                <a:solidFill>
                  <a:srgbClr val="DEF0FF"/>
                </a:solidFill>
                <a:latin typeface="Arimo"/>
                <a:ea typeface="Arimo"/>
                <a:cs typeface="Arimo"/>
                <a:sym typeface="Arimo"/>
              </a:rPr>
              <a:t>Knowledge Base</a:t>
            </a:r>
          </a:p>
          <a:p>
            <a:pPr algn="l" marL="704236" indent="-352118" lvl="1">
              <a:lnSpc>
                <a:spcPts val="5382"/>
              </a:lnSpc>
              <a:buAutoNum type="arabicPeriod" startAt="1"/>
            </a:pPr>
            <a:r>
              <a:rPr lang="en-US" sz="3261" spc="352">
                <a:solidFill>
                  <a:srgbClr val="DEF0FF"/>
                </a:solidFill>
                <a:latin typeface="Arimo"/>
                <a:ea typeface="Arimo"/>
                <a:cs typeface="Arimo"/>
                <a:sym typeface="Arimo"/>
              </a:rPr>
              <a:t>Developmental Layer</a:t>
            </a:r>
          </a:p>
          <a:p>
            <a:pPr algn="l" marL="704236" indent="-352118" lvl="1">
              <a:lnSpc>
                <a:spcPts val="5382"/>
              </a:lnSpc>
              <a:buAutoNum type="arabicPeriod" startAt="1"/>
            </a:pPr>
            <a:r>
              <a:rPr lang="en-US" sz="3261" spc="352">
                <a:solidFill>
                  <a:srgbClr val="DEF0FF"/>
                </a:solidFill>
                <a:latin typeface="Arimo"/>
                <a:ea typeface="Arimo"/>
                <a:cs typeface="Arimo"/>
                <a:sym typeface="Arimo"/>
              </a:rPr>
              <a:t>Operational Layer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TextBox 3" id="3"/>
          <p:cNvSpPr txBox="true"/>
          <p:nvPr/>
        </p:nvSpPr>
        <p:spPr>
          <a:xfrm rot="0">
            <a:off x="1213999" y="753122"/>
            <a:ext cx="6909093" cy="1263955"/>
          </a:xfrm>
          <a:prstGeom prst="rect">
            <a:avLst/>
          </a:prstGeom>
        </p:spPr>
        <p:txBody>
          <a:bodyPr anchor="t" rtlCol="false" tIns="0" lIns="0" bIns="0" rIns="0">
            <a:spAutoFit/>
          </a:bodyPr>
          <a:lstStyle/>
          <a:p>
            <a:pPr algn="l">
              <a:lnSpc>
                <a:spcPts val="10000"/>
              </a:lnSpc>
            </a:pPr>
            <a:r>
              <a:rPr lang="en-US" sz="8064" spc="806">
                <a:solidFill>
                  <a:srgbClr val="DEF0FF"/>
                </a:solidFill>
                <a:latin typeface="Anton"/>
                <a:ea typeface="Anton"/>
                <a:cs typeface="Anton"/>
                <a:sym typeface="Anton"/>
              </a:rPr>
              <a:t>Background:</a:t>
            </a:r>
          </a:p>
        </p:txBody>
      </p:sp>
      <p:sp>
        <p:nvSpPr>
          <p:cNvPr name="TextBox 4" id="4"/>
          <p:cNvSpPr txBox="true"/>
          <p:nvPr/>
        </p:nvSpPr>
        <p:spPr>
          <a:xfrm rot="0">
            <a:off x="7677794" y="1385100"/>
            <a:ext cx="9165044" cy="1341261"/>
          </a:xfrm>
          <a:prstGeom prst="rect">
            <a:avLst/>
          </a:prstGeom>
        </p:spPr>
        <p:txBody>
          <a:bodyPr anchor="t" rtlCol="false" tIns="0" lIns="0" bIns="0" rIns="0">
            <a:spAutoFit/>
          </a:bodyPr>
          <a:lstStyle/>
          <a:p>
            <a:pPr algn="l">
              <a:lnSpc>
                <a:spcPts val="5328"/>
              </a:lnSpc>
            </a:pPr>
            <a:r>
              <a:rPr lang="en-US" sz="4296" spc="429">
                <a:solidFill>
                  <a:srgbClr val="DEF0FF"/>
                </a:solidFill>
                <a:latin typeface="Anton"/>
                <a:ea typeface="Anton"/>
                <a:cs typeface="Anton"/>
                <a:sym typeface="Anton"/>
              </a:rPr>
              <a:t>Nearly Autonomous Management and Control (NAMAC)</a:t>
            </a:r>
          </a:p>
        </p:txBody>
      </p:sp>
      <p:grpSp>
        <p:nvGrpSpPr>
          <p:cNvPr name="Group 5" id="5"/>
          <p:cNvGrpSpPr/>
          <p:nvPr/>
        </p:nvGrpSpPr>
        <p:grpSpPr>
          <a:xfrm rot="0">
            <a:off x="263242" y="3152075"/>
            <a:ext cx="11348202" cy="6710356"/>
            <a:chOff x="0" y="0"/>
            <a:chExt cx="15130937" cy="8947141"/>
          </a:xfrm>
        </p:grpSpPr>
        <p:grpSp>
          <p:nvGrpSpPr>
            <p:cNvPr name="Group 6" id="6"/>
            <p:cNvGrpSpPr/>
            <p:nvPr/>
          </p:nvGrpSpPr>
          <p:grpSpPr>
            <a:xfrm rot="0">
              <a:off x="0" y="0"/>
              <a:ext cx="15130937" cy="8947141"/>
              <a:chOff x="0" y="0"/>
              <a:chExt cx="2428459" cy="1435983"/>
            </a:xfrm>
          </p:grpSpPr>
          <p:sp>
            <p:nvSpPr>
              <p:cNvPr name="Freeform 7" id="7"/>
              <p:cNvSpPr/>
              <p:nvPr/>
            </p:nvSpPr>
            <p:spPr>
              <a:xfrm flipH="false" flipV="false" rot="0">
                <a:off x="0" y="0"/>
                <a:ext cx="2428459" cy="1435983"/>
              </a:xfrm>
              <a:custGeom>
                <a:avLst/>
                <a:gdLst/>
                <a:ahLst/>
                <a:cxnLst/>
                <a:rect r="r" b="b" t="t" l="l"/>
                <a:pathLst>
                  <a:path h="1435983" w="2428459">
                    <a:moveTo>
                      <a:pt x="16793" y="0"/>
                    </a:moveTo>
                    <a:lnTo>
                      <a:pt x="2411666" y="0"/>
                    </a:lnTo>
                    <a:cubicBezTo>
                      <a:pt x="2420940" y="0"/>
                      <a:pt x="2428459" y="7518"/>
                      <a:pt x="2428459" y="16793"/>
                    </a:cubicBezTo>
                    <a:lnTo>
                      <a:pt x="2428459" y="1419190"/>
                    </a:lnTo>
                    <a:cubicBezTo>
                      <a:pt x="2428459" y="1428464"/>
                      <a:pt x="2420940" y="1435983"/>
                      <a:pt x="2411666" y="1435983"/>
                    </a:cubicBezTo>
                    <a:lnTo>
                      <a:pt x="16793" y="1435983"/>
                    </a:lnTo>
                    <a:cubicBezTo>
                      <a:pt x="7518" y="1435983"/>
                      <a:pt x="0" y="1428464"/>
                      <a:pt x="0" y="1419190"/>
                    </a:cubicBezTo>
                    <a:lnTo>
                      <a:pt x="0" y="16793"/>
                    </a:lnTo>
                    <a:cubicBezTo>
                      <a:pt x="0" y="7518"/>
                      <a:pt x="7518" y="0"/>
                      <a:pt x="16793" y="0"/>
                    </a:cubicBezTo>
                    <a:close/>
                  </a:path>
                </a:pathLst>
              </a:custGeom>
              <a:solidFill>
                <a:srgbClr val="F8FCFF"/>
              </a:solidFill>
            </p:spPr>
          </p:sp>
          <p:sp>
            <p:nvSpPr>
              <p:cNvPr name="TextBox 8" id="8"/>
              <p:cNvSpPr txBox="true"/>
              <p:nvPr/>
            </p:nvSpPr>
            <p:spPr>
              <a:xfrm>
                <a:off x="0" y="-57150"/>
                <a:ext cx="2428459" cy="1493133"/>
              </a:xfrm>
              <a:prstGeom prst="rect">
                <a:avLst/>
              </a:prstGeom>
            </p:spPr>
            <p:txBody>
              <a:bodyPr anchor="ctr" rtlCol="false" tIns="50800" lIns="50800" bIns="50800" rIns="50800"/>
              <a:lstStyle/>
              <a:p>
                <a:pPr algn="ctr">
                  <a:lnSpc>
                    <a:spcPts val="1960"/>
                  </a:lnSpc>
                </a:pPr>
              </a:p>
            </p:txBody>
          </p:sp>
        </p:grpSp>
        <p:sp>
          <p:nvSpPr>
            <p:cNvPr name="Freeform 9" id="9"/>
            <p:cNvSpPr/>
            <p:nvPr/>
          </p:nvSpPr>
          <p:spPr>
            <a:xfrm flipH="false" flipV="false" rot="0">
              <a:off x="673621" y="502144"/>
              <a:ext cx="13783694" cy="7942854"/>
            </a:xfrm>
            <a:custGeom>
              <a:avLst/>
              <a:gdLst/>
              <a:ahLst/>
              <a:cxnLst/>
              <a:rect r="r" b="b" t="t" l="l"/>
              <a:pathLst>
                <a:path h="7942854" w="13783694">
                  <a:moveTo>
                    <a:pt x="0" y="0"/>
                  </a:moveTo>
                  <a:lnTo>
                    <a:pt x="13783694" y="0"/>
                  </a:lnTo>
                  <a:lnTo>
                    <a:pt x="13783694" y="7942853"/>
                  </a:lnTo>
                  <a:lnTo>
                    <a:pt x="0" y="7942853"/>
                  </a:lnTo>
                  <a:lnTo>
                    <a:pt x="0" y="0"/>
                  </a:lnTo>
                  <a:close/>
                </a:path>
              </a:pathLst>
            </a:custGeom>
            <a:blipFill>
              <a:blip r:embed="rId4"/>
              <a:stretch>
                <a:fillRect l="0" t="0" r="0" b="0"/>
              </a:stretch>
            </a:blipFill>
          </p:spPr>
        </p:sp>
      </p:grpSp>
      <p:sp>
        <p:nvSpPr>
          <p:cNvPr name="TextBox 10" id="10"/>
          <p:cNvSpPr txBox="true"/>
          <p:nvPr/>
        </p:nvSpPr>
        <p:spPr>
          <a:xfrm rot="0">
            <a:off x="12260316" y="3992754"/>
            <a:ext cx="5457603" cy="5451908"/>
          </a:xfrm>
          <a:prstGeom prst="rect">
            <a:avLst/>
          </a:prstGeom>
        </p:spPr>
        <p:txBody>
          <a:bodyPr anchor="t" rtlCol="false" tIns="0" lIns="0" bIns="0" rIns="0">
            <a:spAutoFit/>
          </a:bodyPr>
          <a:lstStyle/>
          <a:p>
            <a:pPr algn="l">
              <a:lnSpc>
                <a:spcPts val="3910"/>
              </a:lnSpc>
            </a:pPr>
            <a:r>
              <a:rPr lang="en-US" sz="2370" spc="255" b="true">
                <a:solidFill>
                  <a:srgbClr val="DEF0FF"/>
                </a:solidFill>
                <a:latin typeface="Arimo Bold"/>
                <a:ea typeface="Arimo Bold"/>
                <a:cs typeface="Arimo Bold"/>
                <a:sym typeface="Arimo Bold"/>
              </a:rPr>
              <a:t>Digital Twins (DT) &amp; Operational Workflow</a:t>
            </a:r>
          </a:p>
          <a:p>
            <a:pPr algn="l">
              <a:lnSpc>
                <a:spcPts val="3580"/>
              </a:lnSpc>
            </a:pPr>
          </a:p>
          <a:p>
            <a:pPr algn="l" marL="468548" indent="-234274" lvl="1">
              <a:lnSpc>
                <a:spcPts val="3580"/>
              </a:lnSpc>
              <a:buFont typeface="Arial"/>
              <a:buChar char="•"/>
            </a:pPr>
            <a:r>
              <a:rPr lang="en-US" b="true" sz="2170" spc="234">
                <a:solidFill>
                  <a:srgbClr val="DEF0FF"/>
                </a:solidFill>
                <a:latin typeface="Arimo Bold"/>
                <a:ea typeface="Arimo Bold"/>
                <a:cs typeface="Arimo Bold"/>
                <a:sym typeface="Arimo Bold"/>
              </a:rPr>
              <a:t>Each is a knowledge acquisition system to support specific functions. </a:t>
            </a:r>
          </a:p>
          <a:p>
            <a:pPr algn="l">
              <a:lnSpc>
                <a:spcPts val="3580"/>
              </a:lnSpc>
            </a:pPr>
          </a:p>
          <a:p>
            <a:pPr algn="l" marL="468548" indent="-234274" lvl="1">
              <a:lnSpc>
                <a:spcPts val="3580"/>
              </a:lnSpc>
              <a:buFont typeface="Arial"/>
              <a:buChar char="•"/>
            </a:pPr>
            <a:r>
              <a:rPr lang="en-US" b="true" sz="2170" spc="234">
                <a:solidFill>
                  <a:srgbClr val="DEF0FF"/>
                </a:solidFill>
                <a:latin typeface="Arimo Bold"/>
                <a:ea typeface="Arimo Bold"/>
                <a:cs typeface="Arimo Bold"/>
                <a:sym typeface="Arimo Bold"/>
              </a:rPr>
              <a:t>Individual DTs are assembled into a DT-Hub to support decisions in operational layer.</a:t>
            </a:r>
          </a:p>
          <a:p>
            <a:pPr algn="l">
              <a:lnSpc>
                <a:spcPts val="3580"/>
              </a:lnSpc>
            </a:pPr>
          </a:p>
          <a:p>
            <a:pPr algn="l">
              <a:lnSpc>
                <a:spcPts val="3580"/>
              </a:lnSpc>
            </a:pPr>
          </a:p>
        </p:txBody>
      </p:sp>
      <p:grpSp>
        <p:nvGrpSpPr>
          <p:cNvPr name="Group 11" id="11"/>
          <p:cNvGrpSpPr/>
          <p:nvPr/>
        </p:nvGrpSpPr>
        <p:grpSpPr>
          <a:xfrm rot="0">
            <a:off x="12068226" y="3679600"/>
            <a:ext cx="5649693" cy="5303612"/>
            <a:chOff x="0" y="0"/>
            <a:chExt cx="2609434" cy="2449590"/>
          </a:xfrm>
        </p:grpSpPr>
        <p:sp>
          <p:nvSpPr>
            <p:cNvPr name="Freeform 12" id="12"/>
            <p:cNvSpPr/>
            <p:nvPr/>
          </p:nvSpPr>
          <p:spPr>
            <a:xfrm flipH="false" flipV="false" rot="0">
              <a:off x="0" y="0"/>
              <a:ext cx="2609434" cy="2449590"/>
            </a:xfrm>
            <a:custGeom>
              <a:avLst/>
              <a:gdLst/>
              <a:ahLst/>
              <a:cxnLst/>
              <a:rect r="r" b="b" t="t" l="l"/>
              <a:pathLst>
                <a:path h="2449590" w="2609434">
                  <a:moveTo>
                    <a:pt x="2449414" y="0"/>
                  </a:moveTo>
                  <a:lnTo>
                    <a:pt x="160020" y="0"/>
                  </a:lnTo>
                  <a:lnTo>
                    <a:pt x="0" y="160020"/>
                  </a:lnTo>
                  <a:lnTo>
                    <a:pt x="0" y="2289570"/>
                  </a:lnTo>
                  <a:lnTo>
                    <a:pt x="160020" y="2449590"/>
                  </a:lnTo>
                  <a:lnTo>
                    <a:pt x="2449414" y="2449590"/>
                  </a:lnTo>
                  <a:lnTo>
                    <a:pt x="2609434" y="2289570"/>
                  </a:lnTo>
                  <a:lnTo>
                    <a:pt x="2609434" y="160020"/>
                  </a:lnTo>
                  <a:lnTo>
                    <a:pt x="2449414" y="0"/>
                  </a:lnTo>
                  <a:close/>
                </a:path>
              </a:pathLst>
            </a:custGeom>
            <a:solidFill>
              <a:srgbClr val="000000">
                <a:alpha val="0"/>
              </a:srgbClr>
            </a:solidFill>
            <a:ln w="9525" cap="sq">
              <a:solidFill>
                <a:srgbClr val="3B4C7D"/>
              </a:solidFill>
              <a:prstDash val="solid"/>
              <a:miter/>
            </a:ln>
          </p:spPr>
        </p:sp>
        <p:sp>
          <p:nvSpPr>
            <p:cNvPr name="TextBox 13" id="13"/>
            <p:cNvSpPr txBox="true"/>
            <p:nvPr/>
          </p:nvSpPr>
          <p:spPr>
            <a:xfrm>
              <a:off x="63500" y="6350"/>
              <a:ext cx="2482434" cy="2379740"/>
            </a:xfrm>
            <a:prstGeom prst="rect">
              <a:avLst/>
            </a:prstGeom>
          </p:spPr>
          <p:txBody>
            <a:bodyPr anchor="ctr" rtlCol="false" tIns="50800" lIns="50800" bIns="50800" rIns="50800"/>
            <a:lstStyle/>
            <a:p>
              <a:pPr algn="ctr">
                <a:lnSpc>
                  <a:spcPts val="196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Freeform 3" id="3"/>
          <p:cNvSpPr/>
          <p:nvPr/>
        </p:nvSpPr>
        <p:spPr>
          <a:xfrm flipH="false" flipV="false" rot="0">
            <a:off x="7615397" y="2906486"/>
            <a:ext cx="9978343" cy="5637764"/>
          </a:xfrm>
          <a:custGeom>
            <a:avLst/>
            <a:gdLst/>
            <a:ahLst/>
            <a:cxnLst/>
            <a:rect r="r" b="b" t="t" l="l"/>
            <a:pathLst>
              <a:path h="5637764" w="9978343">
                <a:moveTo>
                  <a:pt x="0" y="0"/>
                </a:moveTo>
                <a:lnTo>
                  <a:pt x="9978344" y="0"/>
                </a:lnTo>
                <a:lnTo>
                  <a:pt x="9978344" y="5637764"/>
                </a:lnTo>
                <a:lnTo>
                  <a:pt x="0" y="5637764"/>
                </a:lnTo>
                <a:lnTo>
                  <a:pt x="0" y="0"/>
                </a:lnTo>
                <a:close/>
              </a:path>
            </a:pathLst>
          </a:custGeom>
          <a:blipFill>
            <a:blip r:embed="rId4"/>
            <a:stretch>
              <a:fillRect l="0" t="0" r="0" b="0"/>
            </a:stretch>
          </a:blipFill>
        </p:spPr>
      </p:sp>
      <p:sp>
        <p:nvSpPr>
          <p:cNvPr name="TextBox 4" id="4"/>
          <p:cNvSpPr txBox="true"/>
          <p:nvPr/>
        </p:nvSpPr>
        <p:spPr>
          <a:xfrm rot="0">
            <a:off x="1213999" y="753122"/>
            <a:ext cx="6909093" cy="1263955"/>
          </a:xfrm>
          <a:prstGeom prst="rect">
            <a:avLst/>
          </a:prstGeom>
        </p:spPr>
        <p:txBody>
          <a:bodyPr anchor="t" rtlCol="false" tIns="0" lIns="0" bIns="0" rIns="0">
            <a:spAutoFit/>
          </a:bodyPr>
          <a:lstStyle/>
          <a:p>
            <a:pPr algn="l">
              <a:lnSpc>
                <a:spcPts val="10000"/>
              </a:lnSpc>
            </a:pPr>
            <a:r>
              <a:rPr lang="en-US" sz="8064" spc="806">
                <a:solidFill>
                  <a:srgbClr val="DEF0FF"/>
                </a:solidFill>
                <a:latin typeface="Anton"/>
                <a:ea typeface="Anton"/>
                <a:cs typeface="Anton"/>
                <a:sym typeface="Anton"/>
              </a:rPr>
              <a:t>Background:</a:t>
            </a:r>
          </a:p>
        </p:txBody>
      </p:sp>
      <p:sp>
        <p:nvSpPr>
          <p:cNvPr name="TextBox 5" id="5"/>
          <p:cNvSpPr txBox="true"/>
          <p:nvPr/>
        </p:nvSpPr>
        <p:spPr>
          <a:xfrm rot="0">
            <a:off x="7615397" y="1385100"/>
            <a:ext cx="9165044" cy="669242"/>
          </a:xfrm>
          <a:prstGeom prst="rect">
            <a:avLst/>
          </a:prstGeom>
        </p:spPr>
        <p:txBody>
          <a:bodyPr anchor="t" rtlCol="false" tIns="0" lIns="0" bIns="0" rIns="0">
            <a:spAutoFit/>
          </a:bodyPr>
          <a:lstStyle/>
          <a:p>
            <a:pPr algn="l">
              <a:lnSpc>
                <a:spcPts val="5328"/>
              </a:lnSpc>
            </a:pPr>
            <a:r>
              <a:rPr lang="en-US" sz="4296" spc="429">
                <a:solidFill>
                  <a:srgbClr val="DEF0FF"/>
                </a:solidFill>
                <a:latin typeface="Anton"/>
                <a:ea typeface="Anton"/>
                <a:cs typeface="Anton"/>
                <a:sym typeface="Anton"/>
              </a:rPr>
              <a:t>Trustworthiness Ontology </a:t>
            </a:r>
          </a:p>
        </p:txBody>
      </p:sp>
      <p:sp>
        <p:nvSpPr>
          <p:cNvPr name="TextBox 6" id="6"/>
          <p:cNvSpPr txBox="true"/>
          <p:nvPr/>
        </p:nvSpPr>
        <p:spPr>
          <a:xfrm rot="0">
            <a:off x="651668" y="3000791"/>
            <a:ext cx="6583555" cy="5306279"/>
          </a:xfrm>
          <a:prstGeom prst="rect">
            <a:avLst/>
          </a:prstGeom>
        </p:spPr>
        <p:txBody>
          <a:bodyPr anchor="t" rtlCol="false" tIns="0" lIns="0" bIns="0" rIns="0">
            <a:spAutoFit/>
          </a:bodyPr>
          <a:lstStyle/>
          <a:p>
            <a:pPr algn="l" marL="617301" indent="-308650" lvl="1">
              <a:lnSpc>
                <a:spcPts val="4717"/>
              </a:lnSpc>
              <a:buFont typeface="Arial"/>
              <a:buChar char="•"/>
            </a:pPr>
            <a:r>
              <a:rPr lang="en-US" b="true" sz="2859" spc="308">
                <a:solidFill>
                  <a:srgbClr val="DEF0FF"/>
                </a:solidFill>
                <a:latin typeface="Arimo Bold"/>
                <a:ea typeface="Arimo Bold"/>
                <a:cs typeface="Arimo Bold"/>
                <a:sym typeface="Arimo Bold"/>
              </a:rPr>
              <a:t>Based off of the NIST Framework for Cyber-Physical Systems.</a:t>
            </a:r>
          </a:p>
          <a:p>
            <a:pPr algn="l" marL="617301" indent="-308650" lvl="1">
              <a:lnSpc>
                <a:spcPts val="4717"/>
              </a:lnSpc>
              <a:buFont typeface="Arial"/>
              <a:buChar char="•"/>
            </a:pPr>
            <a:r>
              <a:rPr lang="en-US" b="true" sz="2859" spc="308">
                <a:solidFill>
                  <a:srgbClr val="DEF0FF"/>
                </a:solidFill>
                <a:latin typeface="Arimo Bold"/>
                <a:ea typeface="Arimo Bold"/>
                <a:cs typeface="Arimo Bold"/>
                <a:sym typeface="Arimo Bold"/>
              </a:rPr>
              <a:t>Used to model the system trustworthiness and relationships between different trustworthiness concepts.</a:t>
            </a:r>
          </a:p>
          <a:p>
            <a:pPr algn="l">
              <a:lnSpc>
                <a:spcPts val="4319"/>
              </a:lnSpc>
            </a:pPr>
          </a:p>
        </p:txBody>
      </p:sp>
      <p:sp>
        <p:nvSpPr>
          <p:cNvPr name="TextBox 7" id="7"/>
          <p:cNvSpPr txBox="true"/>
          <p:nvPr/>
        </p:nvSpPr>
        <p:spPr>
          <a:xfrm rot="0">
            <a:off x="1028700" y="9344350"/>
            <a:ext cx="16832095" cy="811607"/>
          </a:xfrm>
          <a:prstGeom prst="rect">
            <a:avLst/>
          </a:prstGeom>
        </p:spPr>
        <p:txBody>
          <a:bodyPr anchor="t" rtlCol="false" tIns="0" lIns="0" bIns="0" rIns="0">
            <a:spAutoFit/>
          </a:bodyPr>
          <a:lstStyle/>
          <a:p>
            <a:pPr algn="l">
              <a:lnSpc>
                <a:spcPts val="2302"/>
              </a:lnSpc>
            </a:pPr>
            <a:r>
              <a:rPr lang="en-US" sz="1395" spc="150" b="true">
                <a:solidFill>
                  <a:srgbClr val="DEF0FF"/>
                </a:solidFill>
                <a:latin typeface="Arimo Bold"/>
                <a:ea typeface="Arimo Bold"/>
                <a:cs typeface="Arimo Bold"/>
                <a:sym typeface="Arimo Bold"/>
              </a:rPr>
              <a:t>[1] Wang, L.; Lin, L.; and Dinh, N. 2024. Trus</a:t>
            </a:r>
            <a:r>
              <a:rPr lang="en-US" b="true" sz="1395" spc="150" u="none">
                <a:solidFill>
                  <a:srgbClr val="DEF0FF"/>
                </a:solidFill>
                <a:latin typeface="Arimo Bold"/>
                <a:ea typeface="Arimo Bold"/>
                <a:cs typeface="Arimo Bold"/>
                <a:sym typeface="Arimo Bold"/>
              </a:rPr>
              <a:t>tw</a:t>
            </a:r>
            <a:r>
              <a:rPr lang="en-US" b="true" sz="1395" spc="150" u="none">
                <a:solidFill>
                  <a:srgbClr val="DEF0FF"/>
                </a:solidFill>
                <a:latin typeface="Arimo Bold"/>
                <a:ea typeface="Arimo Bold"/>
                <a:cs typeface="Arimo Bold"/>
                <a:sym typeface="Arimo Bold"/>
              </a:rPr>
              <a:t>orth</a:t>
            </a:r>
            <a:r>
              <a:rPr lang="en-US" sz="1395" spc="150" b="true">
                <a:solidFill>
                  <a:srgbClr val="DEF0FF"/>
                </a:solidFill>
                <a:latin typeface="Arimo Bold"/>
                <a:ea typeface="Arimo Bold"/>
                <a:cs typeface="Arimo Bold"/>
                <a:sym typeface="Arimo Bold"/>
              </a:rPr>
              <a:t>i</a:t>
            </a:r>
            <a:r>
              <a:rPr lang="en-US" b="true" sz="1395" spc="150" u="none">
                <a:solidFill>
                  <a:srgbClr val="DEF0FF"/>
                </a:solidFill>
                <a:latin typeface="Arimo Bold"/>
                <a:ea typeface="Arimo Bold"/>
                <a:cs typeface="Arimo Bold"/>
                <a:sym typeface="Arimo Bold"/>
              </a:rPr>
              <a:t>ne</a:t>
            </a:r>
            <a:r>
              <a:rPr lang="en-US" sz="1395" spc="150" b="true">
                <a:solidFill>
                  <a:srgbClr val="DEF0FF"/>
                </a:solidFill>
                <a:latin typeface="Arimo Bold"/>
                <a:ea typeface="Arimo Bold"/>
                <a:cs typeface="Arimo Bold"/>
                <a:sym typeface="Arimo Bold"/>
              </a:rPr>
              <a:t>ss </a:t>
            </a:r>
            <a:r>
              <a:rPr lang="en-US" b="true" sz="1395" spc="150" u="none">
                <a:solidFill>
                  <a:srgbClr val="DEF0FF"/>
                </a:solidFill>
                <a:latin typeface="Arimo Bold"/>
                <a:ea typeface="Arimo Bold"/>
                <a:cs typeface="Arimo Bold"/>
                <a:sym typeface="Arimo Bold"/>
              </a:rPr>
              <a:t>mo</a:t>
            </a:r>
            <a:r>
              <a:rPr lang="en-US" sz="1395" spc="150" b="true">
                <a:solidFill>
                  <a:srgbClr val="DEF0FF"/>
                </a:solidFill>
                <a:latin typeface="Arimo Bold"/>
                <a:ea typeface="Arimo Bold"/>
                <a:cs typeface="Arimo Bold"/>
                <a:sym typeface="Arimo Bold"/>
              </a:rPr>
              <a:t>d</a:t>
            </a:r>
            <a:r>
              <a:rPr lang="en-US" b="true" sz="1395" spc="150" u="none">
                <a:solidFill>
                  <a:srgbClr val="DEF0FF"/>
                </a:solidFill>
                <a:latin typeface="Arimo Bold"/>
                <a:ea typeface="Arimo Bold"/>
                <a:cs typeface="Arimo Bold"/>
                <a:sym typeface="Arimo Bold"/>
              </a:rPr>
              <a:t>e</a:t>
            </a:r>
            <a:r>
              <a:rPr lang="en-US" sz="1395" spc="150" b="true">
                <a:solidFill>
                  <a:srgbClr val="DEF0FF"/>
                </a:solidFill>
                <a:latin typeface="Arimo Bold"/>
                <a:ea typeface="Arimo Bold"/>
                <a:cs typeface="Arimo Bold"/>
                <a:sym typeface="Arimo Bold"/>
              </a:rPr>
              <a:t>ling and evaluation for a nearly autonomous management and control system. In Reliability Engineering System Safety</a:t>
            </a:r>
          </a:p>
          <a:p>
            <a:pPr algn="l">
              <a:lnSpc>
                <a:spcPts val="1686"/>
              </a:lnSpc>
              <a:spcBef>
                <a:spcPct val="0"/>
              </a:spcBef>
            </a:pPr>
          </a:p>
        </p:txBody>
      </p:sp>
      <p:grpSp>
        <p:nvGrpSpPr>
          <p:cNvPr name="Group 8" id="8"/>
          <p:cNvGrpSpPr/>
          <p:nvPr/>
        </p:nvGrpSpPr>
        <p:grpSpPr>
          <a:xfrm rot="0">
            <a:off x="651668" y="2906486"/>
            <a:ext cx="6405510" cy="5229969"/>
            <a:chOff x="0" y="0"/>
            <a:chExt cx="2958525" cy="2415576"/>
          </a:xfrm>
        </p:grpSpPr>
        <p:sp>
          <p:nvSpPr>
            <p:cNvPr name="Freeform 9" id="9"/>
            <p:cNvSpPr/>
            <p:nvPr/>
          </p:nvSpPr>
          <p:spPr>
            <a:xfrm flipH="false" flipV="false" rot="0">
              <a:off x="0" y="0"/>
              <a:ext cx="2958525" cy="2415576"/>
            </a:xfrm>
            <a:custGeom>
              <a:avLst/>
              <a:gdLst/>
              <a:ahLst/>
              <a:cxnLst/>
              <a:rect r="r" b="b" t="t" l="l"/>
              <a:pathLst>
                <a:path h="2415576" w="2958525">
                  <a:moveTo>
                    <a:pt x="2798505" y="0"/>
                  </a:moveTo>
                  <a:lnTo>
                    <a:pt x="160020" y="0"/>
                  </a:lnTo>
                  <a:lnTo>
                    <a:pt x="0" y="160020"/>
                  </a:lnTo>
                  <a:lnTo>
                    <a:pt x="0" y="2255556"/>
                  </a:lnTo>
                  <a:lnTo>
                    <a:pt x="160020" y="2415576"/>
                  </a:lnTo>
                  <a:lnTo>
                    <a:pt x="2798505" y="2415576"/>
                  </a:lnTo>
                  <a:lnTo>
                    <a:pt x="2958525" y="2255556"/>
                  </a:lnTo>
                  <a:lnTo>
                    <a:pt x="2958525" y="160020"/>
                  </a:lnTo>
                  <a:lnTo>
                    <a:pt x="2798505" y="0"/>
                  </a:lnTo>
                  <a:close/>
                </a:path>
              </a:pathLst>
            </a:custGeom>
            <a:solidFill>
              <a:srgbClr val="000000">
                <a:alpha val="0"/>
              </a:srgbClr>
            </a:solidFill>
            <a:ln w="9525" cap="sq">
              <a:solidFill>
                <a:srgbClr val="3B4C7D"/>
              </a:solidFill>
              <a:prstDash val="solid"/>
              <a:miter/>
            </a:ln>
          </p:spPr>
        </p:sp>
        <p:sp>
          <p:nvSpPr>
            <p:cNvPr name="TextBox 10" id="10"/>
            <p:cNvSpPr txBox="true"/>
            <p:nvPr/>
          </p:nvSpPr>
          <p:spPr>
            <a:xfrm>
              <a:off x="63500" y="6350"/>
              <a:ext cx="2831525" cy="2345726"/>
            </a:xfrm>
            <a:prstGeom prst="rect">
              <a:avLst/>
            </a:prstGeom>
          </p:spPr>
          <p:txBody>
            <a:bodyPr anchor="ctr" rtlCol="false" tIns="50800" lIns="50800" bIns="50800" rIns="50800"/>
            <a:lstStyle/>
            <a:p>
              <a:pPr algn="ctr">
                <a:lnSpc>
                  <a:spcPts val="1960"/>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Freeform 3" id="3"/>
          <p:cNvSpPr/>
          <p:nvPr/>
        </p:nvSpPr>
        <p:spPr>
          <a:xfrm flipH="false" flipV="false" rot="0">
            <a:off x="8724306" y="2639141"/>
            <a:ext cx="8003003" cy="5962237"/>
          </a:xfrm>
          <a:custGeom>
            <a:avLst/>
            <a:gdLst/>
            <a:ahLst/>
            <a:cxnLst/>
            <a:rect r="r" b="b" t="t" l="l"/>
            <a:pathLst>
              <a:path h="5962237" w="8003003">
                <a:moveTo>
                  <a:pt x="0" y="0"/>
                </a:moveTo>
                <a:lnTo>
                  <a:pt x="8003003" y="0"/>
                </a:lnTo>
                <a:lnTo>
                  <a:pt x="8003003" y="5962237"/>
                </a:lnTo>
                <a:lnTo>
                  <a:pt x="0" y="5962237"/>
                </a:lnTo>
                <a:lnTo>
                  <a:pt x="0" y="0"/>
                </a:lnTo>
                <a:close/>
              </a:path>
            </a:pathLst>
          </a:custGeom>
          <a:blipFill>
            <a:blip r:embed="rId4"/>
            <a:stretch>
              <a:fillRect l="0" t="0" r="0" b="0"/>
            </a:stretch>
          </a:blipFill>
        </p:spPr>
      </p:sp>
      <p:sp>
        <p:nvSpPr>
          <p:cNvPr name="TextBox 4" id="4"/>
          <p:cNvSpPr txBox="true"/>
          <p:nvPr/>
        </p:nvSpPr>
        <p:spPr>
          <a:xfrm rot="0">
            <a:off x="1213999" y="753122"/>
            <a:ext cx="6909093" cy="1263955"/>
          </a:xfrm>
          <a:prstGeom prst="rect">
            <a:avLst/>
          </a:prstGeom>
        </p:spPr>
        <p:txBody>
          <a:bodyPr anchor="t" rtlCol="false" tIns="0" lIns="0" bIns="0" rIns="0">
            <a:spAutoFit/>
          </a:bodyPr>
          <a:lstStyle/>
          <a:p>
            <a:pPr algn="l">
              <a:lnSpc>
                <a:spcPts val="10000"/>
              </a:lnSpc>
            </a:pPr>
            <a:r>
              <a:rPr lang="en-US" sz="8064" spc="806">
                <a:solidFill>
                  <a:srgbClr val="DEF0FF"/>
                </a:solidFill>
                <a:latin typeface="Anton"/>
                <a:ea typeface="Anton"/>
                <a:cs typeface="Anton"/>
                <a:sym typeface="Anton"/>
              </a:rPr>
              <a:t>Background:</a:t>
            </a:r>
          </a:p>
        </p:txBody>
      </p:sp>
      <p:sp>
        <p:nvSpPr>
          <p:cNvPr name="TextBox 5" id="5"/>
          <p:cNvSpPr txBox="true"/>
          <p:nvPr/>
        </p:nvSpPr>
        <p:spPr>
          <a:xfrm rot="0">
            <a:off x="7677794" y="1385100"/>
            <a:ext cx="9165044" cy="669242"/>
          </a:xfrm>
          <a:prstGeom prst="rect">
            <a:avLst/>
          </a:prstGeom>
        </p:spPr>
        <p:txBody>
          <a:bodyPr anchor="t" rtlCol="false" tIns="0" lIns="0" bIns="0" rIns="0">
            <a:spAutoFit/>
          </a:bodyPr>
          <a:lstStyle/>
          <a:p>
            <a:pPr algn="l">
              <a:lnSpc>
                <a:spcPts val="5328"/>
              </a:lnSpc>
            </a:pPr>
            <a:r>
              <a:rPr lang="en-US" sz="4296" spc="429">
                <a:solidFill>
                  <a:srgbClr val="DEF0FF"/>
                </a:solidFill>
                <a:latin typeface="Anton"/>
                <a:ea typeface="Anton"/>
                <a:cs typeface="Anton"/>
                <a:sym typeface="Anton"/>
              </a:rPr>
              <a:t>Trustworthiness Ontology </a:t>
            </a:r>
          </a:p>
        </p:txBody>
      </p:sp>
      <p:sp>
        <p:nvSpPr>
          <p:cNvPr name="TextBox 6" id="6"/>
          <p:cNvSpPr txBox="true"/>
          <p:nvPr/>
        </p:nvSpPr>
        <p:spPr>
          <a:xfrm rot="0">
            <a:off x="1028700" y="3954310"/>
            <a:ext cx="6583555" cy="2916340"/>
          </a:xfrm>
          <a:prstGeom prst="rect">
            <a:avLst/>
          </a:prstGeom>
        </p:spPr>
        <p:txBody>
          <a:bodyPr anchor="t" rtlCol="false" tIns="0" lIns="0" bIns="0" rIns="0">
            <a:spAutoFit/>
          </a:bodyPr>
          <a:lstStyle/>
          <a:p>
            <a:pPr algn="l" marL="617301" indent="-308650" lvl="1">
              <a:lnSpc>
                <a:spcPts val="4717"/>
              </a:lnSpc>
              <a:buFont typeface="Arial"/>
              <a:buChar char="•"/>
            </a:pPr>
            <a:r>
              <a:rPr lang="en-US" b="true" sz="2859" spc="308">
                <a:solidFill>
                  <a:srgbClr val="DEF0FF"/>
                </a:solidFill>
                <a:latin typeface="Arimo Bold"/>
                <a:ea typeface="Arimo Bold"/>
                <a:cs typeface="Arimo Bold"/>
                <a:sym typeface="Arimo Bold"/>
              </a:rPr>
              <a:t>Each property (leaf node) must be addressed in order to properly address high level concerns. </a:t>
            </a:r>
          </a:p>
          <a:p>
            <a:pPr algn="l">
              <a:lnSpc>
                <a:spcPts val="4319"/>
              </a:lnSpc>
            </a:pPr>
          </a:p>
        </p:txBody>
      </p:sp>
      <p:sp>
        <p:nvSpPr>
          <p:cNvPr name="TextBox 7" id="7"/>
          <p:cNvSpPr txBox="true"/>
          <p:nvPr/>
        </p:nvSpPr>
        <p:spPr>
          <a:xfrm rot="0">
            <a:off x="1028700" y="9344350"/>
            <a:ext cx="16832095" cy="811607"/>
          </a:xfrm>
          <a:prstGeom prst="rect">
            <a:avLst/>
          </a:prstGeom>
        </p:spPr>
        <p:txBody>
          <a:bodyPr anchor="t" rtlCol="false" tIns="0" lIns="0" bIns="0" rIns="0">
            <a:spAutoFit/>
          </a:bodyPr>
          <a:lstStyle/>
          <a:p>
            <a:pPr algn="l">
              <a:lnSpc>
                <a:spcPts val="2302"/>
              </a:lnSpc>
            </a:pPr>
            <a:r>
              <a:rPr lang="en-US" sz="1395" spc="150" b="true">
                <a:solidFill>
                  <a:srgbClr val="DEF0FF"/>
                </a:solidFill>
                <a:latin typeface="Arimo Bold"/>
                <a:ea typeface="Arimo Bold"/>
                <a:cs typeface="Arimo Bold"/>
                <a:sym typeface="Arimo Bold"/>
              </a:rPr>
              <a:t>[1] Wang, L.; Lin, L.; and Dinh, N. 2024. Trus</a:t>
            </a:r>
            <a:r>
              <a:rPr lang="en-US" b="true" sz="1395" spc="150" u="none">
                <a:solidFill>
                  <a:srgbClr val="DEF0FF"/>
                </a:solidFill>
                <a:latin typeface="Arimo Bold"/>
                <a:ea typeface="Arimo Bold"/>
                <a:cs typeface="Arimo Bold"/>
                <a:sym typeface="Arimo Bold"/>
              </a:rPr>
              <a:t>tw</a:t>
            </a:r>
            <a:r>
              <a:rPr lang="en-US" b="true" sz="1395" spc="150" u="none">
                <a:solidFill>
                  <a:srgbClr val="DEF0FF"/>
                </a:solidFill>
                <a:latin typeface="Arimo Bold"/>
                <a:ea typeface="Arimo Bold"/>
                <a:cs typeface="Arimo Bold"/>
                <a:sym typeface="Arimo Bold"/>
              </a:rPr>
              <a:t>orth</a:t>
            </a:r>
            <a:r>
              <a:rPr lang="en-US" sz="1395" spc="150" b="true">
                <a:solidFill>
                  <a:srgbClr val="DEF0FF"/>
                </a:solidFill>
                <a:latin typeface="Arimo Bold"/>
                <a:ea typeface="Arimo Bold"/>
                <a:cs typeface="Arimo Bold"/>
                <a:sym typeface="Arimo Bold"/>
              </a:rPr>
              <a:t>i</a:t>
            </a:r>
            <a:r>
              <a:rPr lang="en-US" b="true" sz="1395" spc="150" u="none">
                <a:solidFill>
                  <a:srgbClr val="DEF0FF"/>
                </a:solidFill>
                <a:latin typeface="Arimo Bold"/>
                <a:ea typeface="Arimo Bold"/>
                <a:cs typeface="Arimo Bold"/>
                <a:sym typeface="Arimo Bold"/>
              </a:rPr>
              <a:t>ne</a:t>
            </a:r>
            <a:r>
              <a:rPr lang="en-US" sz="1395" spc="150" b="true">
                <a:solidFill>
                  <a:srgbClr val="DEF0FF"/>
                </a:solidFill>
                <a:latin typeface="Arimo Bold"/>
                <a:ea typeface="Arimo Bold"/>
                <a:cs typeface="Arimo Bold"/>
                <a:sym typeface="Arimo Bold"/>
              </a:rPr>
              <a:t>ss </a:t>
            </a:r>
            <a:r>
              <a:rPr lang="en-US" b="true" sz="1395" spc="150" u="none">
                <a:solidFill>
                  <a:srgbClr val="DEF0FF"/>
                </a:solidFill>
                <a:latin typeface="Arimo Bold"/>
                <a:ea typeface="Arimo Bold"/>
                <a:cs typeface="Arimo Bold"/>
                <a:sym typeface="Arimo Bold"/>
              </a:rPr>
              <a:t>mo</a:t>
            </a:r>
            <a:r>
              <a:rPr lang="en-US" sz="1395" spc="150" b="true">
                <a:solidFill>
                  <a:srgbClr val="DEF0FF"/>
                </a:solidFill>
                <a:latin typeface="Arimo Bold"/>
                <a:ea typeface="Arimo Bold"/>
                <a:cs typeface="Arimo Bold"/>
                <a:sym typeface="Arimo Bold"/>
              </a:rPr>
              <a:t>d</a:t>
            </a:r>
            <a:r>
              <a:rPr lang="en-US" b="true" sz="1395" spc="150" u="none">
                <a:solidFill>
                  <a:srgbClr val="DEF0FF"/>
                </a:solidFill>
                <a:latin typeface="Arimo Bold"/>
                <a:ea typeface="Arimo Bold"/>
                <a:cs typeface="Arimo Bold"/>
                <a:sym typeface="Arimo Bold"/>
              </a:rPr>
              <a:t>e</a:t>
            </a:r>
            <a:r>
              <a:rPr lang="en-US" sz="1395" spc="150" b="true">
                <a:solidFill>
                  <a:srgbClr val="DEF0FF"/>
                </a:solidFill>
                <a:latin typeface="Arimo Bold"/>
                <a:ea typeface="Arimo Bold"/>
                <a:cs typeface="Arimo Bold"/>
                <a:sym typeface="Arimo Bold"/>
              </a:rPr>
              <a:t>ling and evaluation for a nearly autonomous management and control system. In Reliability Engineering System Safety</a:t>
            </a:r>
          </a:p>
          <a:p>
            <a:pPr algn="l">
              <a:lnSpc>
                <a:spcPts val="1686"/>
              </a:lnSpc>
              <a:spcBef>
                <a:spcPct val="0"/>
              </a:spcBef>
            </a:pPr>
          </a:p>
        </p:txBody>
      </p:sp>
      <p:grpSp>
        <p:nvGrpSpPr>
          <p:cNvPr name="Group 8" id="8"/>
          <p:cNvGrpSpPr/>
          <p:nvPr/>
        </p:nvGrpSpPr>
        <p:grpSpPr>
          <a:xfrm rot="0">
            <a:off x="798453" y="3531037"/>
            <a:ext cx="7044050" cy="3339612"/>
            <a:chOff x="0" y="0"/>
            <a:chExt cx="3567165" cy="1691207"/>
          </a:xfrm>
        </p:grpSpPr>
        <p:sp>
          <p:nvSpPr>
            <p:cNvPr name="Freeform 9" id="9"/>
            <p:cNvSpPr/>
            <p:nvPr/>
          </p:nvSpPr>
          <p:spPr>
            <a:xfrm flipH="false" flipV="false" rot="0">
              <a:off x="0" y="0"/>
              <a:ext cx="3567165" cy="1691207"/>
            </a:xfrm>
            <a:custGeom>
              <a:avLst/>
              <a:gdLst/>
              <a:ahLst/>
              <a:cxnLst/>
              <a:rect r="r" b="b" t="t" l="l"/>
              <a:pathLst>
                <a:path h="1691207" w="3567165">
                  <a:moveTo>
                    <a:pt x="3407145" y="0"/>
                  </a:moveTo>
                  <a:lnTo>
                    <a:pt x="160020" y="0"/>
                  </a:lnTo>
                  <a:lnTo>
                    <a:pt x="0" y="160020"/>
                  </a:lnTo>
                  <a:lnTo>
                    <a:pt x="0" y="1531187"/>
                  </a:lnTo>
                  <a:lnTo>
                    <a:pt x="160020" y="1691207"/>
                  </a:lnTo>
                  <a:lnTo>
                    <a:pt x="3407145" y="1691207"/>
                  </a:lnTo>
                  <a:lnTo>
                    <a:pt x="3567165" y="1531187"/>
                  </a:lnTo>
                  <a:lnTo>
                    <a:pt x="3567165" y="160020"/>
                  </a:lnTo>
                  <a:lnTo>
                    <a:pt x="3407145" y="0"/>
                  </a:lnTo>
                  <a:close/>
                </a:path>
              </a:pathLst>
            </a:custGeom>
            <a:solidFill>
              <a:srgbClr val="000000">
                <a:alpha val="0"/>
              </a:srgbClr>
            </a:solidFill>
            <a:ln w="9525" cap="sq">
              <a:solidFill>
                <a:srgbClr val="3B4C7D"/>
              </a:solidFill>
              <a:prstDash val="solid"/>
              <a:miter/>
            </a:ln>
          </p:spPr>
        </p:sp>
        <p:sp>
          <p:nvSpPr>
            <p:cNvPr name="TextBox 10" id="10"/>
            <p:cNvSpPr txBox="true"/>
            <p:nvPr/>
          </p:nvSpPr>
          <p:spPr>
            <a:xfrm>
              <a:off x="63500" y="6350"/>
              <a:ext cx="3440165" cy="1621357"/>
            </a:xfrm>
            <a:prstGeom prst="rect">
              <a:avLst/>
            </a:prstGeom>
          </p:spPr>
          <p:txBody>
            <a:bodyPr anchor="ctr" rtlCol="false" tIns="50800" lIns="50800" bIns="50800" rIns="50800"/>
            <a:lstStyle/>
            <a:p>
              <a:pPr algn="ctr">
                <a:lnSpc>
                  <a:spcPts val="1960"/>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sp>
        <p:nvSpPr>
          <p:cNvPr name="TextBox 3" id="3"/>
          <p:cNvSpPr txBox="true"/>
          <p:nvPr/>
        </p:nvSpPr>
        <p:spPr>
          <a:xfrm rot="0">
            <a:off x="922800" y="342681"/>
            <a:ext cx="16442400" cy="1987018"/>
          </a:xfrm>
          <a:prstGeom prst="rect">
            <a:avLst/>
          </a:prstGeom>
        </p:spPr>
        <p:txBody>
          <a:bodyPr anchor="t" rtlCol="false" tIns="0" lIns="0" bIns="0" rIns="0">
            <a:spAutoFit/>
          </a:bodyPr>
          <a:lstStyle/>
          <a:p>
            <a:pPr algn="ctr">
              <a:lnSpc>
                <a:spcPts val="7879"/>
              </a:lnSpc>
            </a:pPr>
            <a:r>
              <a:rPr lang="en-US" sz="6354" spc="635">
                <a:solidFill>
                  <a:srgbClr val="DEF0FF"/>
                </a:solidFill>
                <a:latin typeface="Anton"/>
                <a:ea typeface="Anton"/>
                <a:cs typeface="Anton"/>
                <a:sym typeface="Anton"/>
              </a:rPr>
              <a:t>LLM-assisted Trustworthiness Evaluation of NAMAC: Approaches &amp; Implementation</a:t>
            </a:r>
          </a:p>
        </p:txBody>
      </p:sp>
      <p:grpSp>
        <p:nvGrpSpPr>
          <p:cNvPr name="Group 4" id="4"/>
          <p:cNvGrpSpPr/>
          <p:nvPr/>
        </p:nvGrpSpPr>
        <p:grpSpPr>
          <a:xfrm rot="0">
            <a:off x="701512" y="2748798"/>
            <a:ext cx="7954096" cy="3207925"/>
            <a:chOff x="0" y="0"/>
            <a:chExt cx="3673773" cy="1481651"/>
          </a:xfrm>
        </p:grpSpPr>
        <p:sp>
          <p:nvSpPr>
            <p:cNvPr name="Freeform 5" id="5"/>
            <p:cNvSpPr/>
            <p:nvPr/>
          </p:nvSpPr>
          <p:spPr>
            <a:xfrm flipH="false" flipV="false" rot="0">
              <a:off x="0" y="0"/>
              <a:ext cx="3673773" cy="1481651"/>
            </a:xfrm>
            <a:custGeom>
              <a:avLst/>
              <a:gdLst/>
              <a:ahLst/>
              <a:cxnLst/>
              <a:rect r="r" b="b" t="t" l="l"/>
              <a:pathLst>
                <a:path h="1481651" w="3673773">
                  <a:moveTo>
                    <a:pt x="3513753" y="0"/>
                  </a:moveTo>
                  <a:lnTo>
                    <a:pt x="160020" y="0"/>
                  </a:lnTo>
                  <a:lnTo>
                    <a:pt x="0" y="160020"/>
                  </a:lnTo>
                  <a:lnTo>
                    <a:pt x="0" y="1321631"/>
                  </a:lnTo>
                  <a:lnTo>
                    <a:pt x="160020" y="1481651"/>
                  </a:lnTo>
                  <a:lnTo>
                    <a:pt x="3513753" y="1481651"/>
                  </a:lnTo>
                  <a:lnTo>
                    <a:pt x="3673773" y="1321631"/>
                  </a:lnTo>
                  <a:lnTo>
                    <a:pt x="3673773" y="160020"/>
                  </a:lnTo>
                  <a:lnTo>
                    <a:pt x="3513753" y="0"/>
                  </a:lnTo>
                  <a:close/>
                </a:path>
              </a:pathLst>
            </a:custGeom>
            <a:solidFill>
              <a:srgbClr val="000000">
                <a:alpha val="0"/>
              </a:srgbClr>
            </a:solidFill>
            <a:ln w="9525" cap="sq">
              <a:solidFill>
                <a:srgbClr val="3B4C7D"/>
              </a:solidFill>
              <a:prstDash val="solid"/>
              <a:miter/>
            </a:ln>
          </p:spPr>
        </p:sp>
        <p:sp>
          <p:nvSpPr>
            <p:cNvPr name="TextBox 6" id="6"/>
            <p:cNvSpPr txBox="true"/>
            <p:nvPr/>
          </p:nvSpPr>
          <p:spPr>
            <a:xfrm>
              <a:off x="63500" y="6350"/>
              <a:ext cx="3546773" cy="1411801"/>
            </a:xfrm>
            <a:prstGeom prst="rect">
              <a:avLst/>
            </a:prstGeom>
          </p:spPr>
          <p:txBody>
            <a:bodyPr anchor="ctr" rtlCol="false" tIns="50800" lIns="50800" bIns="50800" rIns="50800"/>
            <a:lstStyle/>
            <a:p>
              <a:pPr algn="ctr">
                <a:lnSpc>
                  <a:spcPts val="1960"/>
                </a:lnSpc>
              </a:pPr>
            </a:p>
          </p:txBody>
        </p:sp>
      </p:grpSp>
      <p:sp>
        <p:nvSpPr>
          <p:cNvPr name="TextBox 7" id="7"/>
          <p:cNvSpPr txBox="true"/>
          <p:nvPr/>
        </p:nvSpPr>
        <p:spPr>
          <a:xfrm rot="0">
            <a:off x="1047964" y="2810164"/>
            <a:ext cx="7335455" cy="3004185"/>
          </a:xfrm>
          <a:prstGeom prst="rect">
            <a:avLst/>
          </a:prstGeom>
        </p:spPr>
        <p:txBody>
          <a:bodyPr anchor="t" rtlCol="false" tIns="0" lIns="0" bIns="0" rIns="0">
            <a:spAutoFit/>
          </a:bodyPr>
          <a:lstStyle/>
          <a:p>
            <a:pPr algn="l">
              <a:lnSpc>
                <a:spcPts val="3629"/>
              </a:lnSpc>
            </a:pPr>
            <a:r>
              <a:rPr lang="en-US" sz="2199" spc="237" b="true">
                <a:solidFill>
                  <a:srgbClr val="DEF0FF"/>
                </a:solidFill>
                <a:latin typeface="Arimo Bold"/>
                <a:ea typeface="Arimo Bold"/>
                <a:cs typeface="Arimo Bold"/>
                <a:sym typeface="Arimo Bold"/>
              </a:rPr>
              <a:t>Enhancement of DC in NAMAC (Athe et al. 2024)</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Integrated LLM into DC using two differing methods - RAG and fine-tuning.</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LLM based DC alerts operator to situations outside of NAMAC’s scope and acts as a chatbot to retrieve relevant information.</a:t>
            </a:r>
          </a:p>
        </p:txBody>
      </p:sp>
      <p:grpSp>
        <p:nvGrpSpPr>
          <p:cNvPr name="Group 8" id="8"/>
          <p:cNvGrpSpPr/>
          <p:nvPr/>
        </p:nvGrpSpPr>
        <p:grpSpPr>
          <a:xfrm rot="0">
            <a:off x="701512" y="6500030"/>
            <a:ext cx="7954096" cy="3265980"/>
            <a:chOff x="0" y="0"/>
            <a:chExt cx="3673773" cy="1508464"/>
          </a:xfrm>
        </p:grpSpPr>
        <p:sp>
          <p:nvSpPr>
            <p:cNvPr name="Freeform 9" id="9"/>
            <p:cNvSpPr/>
            <p:nvPr/>
          </p:nvSpPr>
          <p:spPr>
            <a:xfrm flipH="false" flipV="false" rot="0">
              <a:off x="0" y="0"/>
              <a:ext cx="3673773" cy="1508464"/>
            </a:xfrm>
            <a:custGeom>
              <a:avLst/>
              <a:gdLst/>
              <a:ahLst/>
              <a:cxnLst/>
              <a:rect r="r" b="b" t="t" l="l"/>
              <a:pathLst>
                <a:path h="1508464" w="3673773">
                  <a:moveTo>
                    <a:pt x="3513753" y="0"/>
                  </a:moveTo>
                  <a:lnTo>
                    <a:pt x="160020" y="0"/>
                  </a:lnTo>
                  <a:lnTo>
                    <a:pt x="0" y="160020"/>
                  </a:lnTo>
                  <a:lnTo>
                    <a:pt x="0" y="1348444"/>
                  </a:lnTo>
                  <a:lnTo>
                    <a:pt x="160020" y="1508464"/>
                  </a:lnTo>
                  <a:lnTo>
                    <a:pt x="3513753" y="1508464"/>
                  </a:lnTo>
                  <a:lnTo>
                    <a:pt x="3673773" y="1348444"/>
                  </a:lnTo>
                  <a:lnTo>
                    <a:pt x="3673773" y="160020"/>
                  </a:lnTo>
                  <a:lnTo>
                    <a:pt x="3513753" y="0"/>
                  </a:lnTo>
                  <a:close/>
                </a:path>
              </a:pathLst>
            </a:custGeom>
            <a:solidFill>
              <a:srgbClr val="000000">
                <a:alpha val="0"/>
              </a:srgbClr>
            </a:solidFill>
            <a:ln w="9525" cap="sq">
              <a:solidFill>
                <a:srgbClr val="3B4C7D"/>
              </a:solidFill>
              <a:prstDash val="solid"/>
              <a:miter/>
            </a:ln>
          </p:spPr>
        </p:sp>
        <p:sp>
          <p:nvSpPr>
            <p:cNvPr name="TextBox 10" id="10"/>
            <p:cNvSpPr txBox="true"/>
            <p:nvPr/>
          </p:nvSpPr>
          <p:spPr>
            <a:xfrm>
              <a:off x="63500" y="6350"/>
              <a:ext cx="3546773" cy="1438614"/>
            </a:xfrm>
            <a:prstGeom prst="rect">
              <a:avLst/>
            </a:prstGeom>
          </p:spPr>
          <p:txBody>
            <a:bodyPr anchor="ctr" rtlCol="false" tIns="50800" lIns="50800" bIns="50800" rIns="50800"/>
            <a:lstStyle/>
            <a:p>
              <a:pPr algn="ctr">
                <a:lnSpc>
                  <a:spcPts val="1960"/>
                </a:lnSpc>
              </a:pPr>
            </a:p>
          </p:txBody>
        </p:sp>
      </p:grpSp>
      <p:sp>
        <p:nvSpPr>
          <p:cNvPr name="TextBox 11" id="11"/>
          <p:cNvSpPr txBox="true"/>
          <p:nvPr/>
        </p:nvSpPr>
        <p:spPr>
          <a:xfrm rot="0">
            <a:off x="973700" y="6609016"/>
            <a:ext cx="7528416" cy="3004185"/>
          </a:xfrm>
          <a:prstGeom prst="rect">
            <a:avLst/>
          </a:prstGeom>
        </p:spPr>
        <p:txBody>
          <a:bodyPr anchor="t" rtlCol="false" tIns="0" lIns="0" bIns="0" rIns="0">
            <a:spAutoFit/>
          </a:bodyPr>
          <a:lstStyle/>
          <a:p>
            <a:pPr algn="l">
              <a:lnSpc>
                <a:spcPts val="3629"/>
              </a:lnSpc>
            </a:pPr>
            <a:r>
              <a:rPr lang="en-US" sz="2199" spc="237" b="true">
                <a:solidFill>
                  <a:srgbClr val="DEF0FF"/>
                </a:solidFill>
                <a:latin typeface="Arimo Bold"/>
                <a:ea typeface="Arimo Bold"/>
                <a:cs typeface="Arimo Bold"/>
                <a:sym typeface="Arimo Bold"/>
              </a:rPr>
              <a:t>Multi-agent AI for digital twin development &amp; Assessment</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Customized AI agent for different tasks. </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Semi-automated workflow with human-in-the-loop.</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Preliminary analysis and demonstration using a case study on thermal energy storage system.</a:t>
            </a:r>
          </a:p>
        </p:txBody>
      </p:sp>
      <p:grpSp>
        <p:nvGrpSpPr>
          <p:cNvPr name="Group 12" id="12"/>
          <p:cNvGrpSpPr/>
          <p:nvPr/>
        </p:nvGrpSpPr>
        <p:grpSpPr>
          <a:xfrm rot="0">
            <a:off x="9295716" y="2748798"/>
            <a:ext cx="8138717" cy="3207925"/>
            <a:chOff x="0" y="0"/>
            <a:chExt cx="3759045" cy="1481651"/>
          </a:xfrm>
        </p:grpSpPr>
        <p:sp>
          <p:nvSpPr>
            <p:cNvPr name="Freeform 13" id="13"/>
            <p:cNvSpPr/>
            <p:nvPr/>
          </p:nvSpPr>
          <p:spPr>
            <a:xfrm flipH="false" flipV="false" rot="0">
              <a:off x="0" y="0"/>
              <a:ext cx="3759045" cy="1481651"/>
            </a:xfrm>
            <a:custGeom>
              <a:avLst/>
              <a:gdLst/>
              <a:ahLst/>
              <a:cxnLst/>
              <a:rect r="r" b="b" t="t" l="l"/>
              <a:pathLst>
                <a:path h="1481651" w="3759045">
                  <a:moveTo>
                    <a:pt x="3599025" y="0"/>
                  </a:moveTo>
                  <a:lnTo>
                    <a:pt x="160020" y="0"/>
                  </a:lnTo>
                  <a:lnTo>
                    <a:pt x="0" y="160020"/>
                  </a:lnTo>
                  <a:lnTo>
                    <a:pt x="0" y="1321631"/>
                  </a:lnTo>
                  <a:lnTo>
                    <a:pt x="160020" y="1481651"/>
                  </a:lnTo>
                  <a:lnTo>
                    <a:pt x="3599025" y="1481651"/>
                  </a:lnTo>
                  <a:lnTo>
                    <a:pt x="3759045" y="1321631"/>
                  </a:lnTo>
                  <a:lnTo>
                    <a:pt x="3759045" y="160020"/>
                  </a:lnTo>
                  <a:lnTo>
                    <a:pt x="3599025" y="0"/>
                  </a:lnTo>
                  <a:close/>
                </a:path>
              </a:pathLst>
            </a:custGeom>
            <a:solidFill>
              <a:srgbClr val="000000">
                <a:alpha val="0"/>
              </a:srgbClr>
            </a:solidFill>
            <a:ln w="9525" cap="sq">
              <a:solidFill>
                <a:srgbClr val="3B4C7D"/>
              </a:solidFill>
              <a:prstDash val="solid"/>
              <a:miter/>
            </a:ln>
          </p:spPr>
        </p:sp>
        <p:sp>
          <p:nvSpPr>
            <p:cNvPr name="TextBox 14" id="14"/>
            <p:cNvSpPr txBox="true"/>
            <p:nvPr/>
          </p:nvSpPr>
          <p:spPr>
            <a:xfrm>
              <a:off x="63500" y="6350"/>
              <a:ext cx="3632045" cy="1411801"/>
            </a:xfrm>
            <a:prstGeom prst="rect">
              <a:avLst/>
            </a:prstGeom>
          </p:spPr>
          <p:txBody>
            <a:bodyPr anchor="ctr" rtlCol="false" tIns="50800" lIns="50800" bIns="50800" rIns="50800"/>
            <a:lstStyle/>
            <a:p>
              <a:pPr algn="ctr">
                <a:lnSpc>
                  <a:spcPts val="1960"/>
                </a:lnSpc>
              </a:pPr>
            </a:p>
          </p:txBody>
        </p:sp>
      </p:grpSp>
      <p:sp>
        <p:nvSpPr>
          <p:cNvPr name="TextBox 15" id="15"/>
          <p:cNvSpPr txBox="true"/>
          <p:nvPr/>
        </p:nvSpPr>
        <p:spPr>
          <a:xfrm rot="0">
            <a:off x="9581703" y="2810164"/>
            <a:ext cx="7590660" cy="3004185"/>
          </a:xfrm>
          <a:prstGeom prst="rect">
            <a:avLst/>
          </a:prstGeom>
        </p:spPr>
        <p:txBody>
          <a:bodyPr anchor="t" rtlCol="false" tIns="0" lIns="0" bIns="0" rIns="0">
            <a:spAutoFit/>
          </a:bodyPr>
          <a:lstStyle/>
          <a:p>
            <a:pPr algn="l">
              <a:lnSpc>
                <a:spcPts val="3629"/>
              </a:lnSpc>
            </a:pPr>
            <a:r>
              <a:rPr lang="en-US" sz="2199" spc="237" b="true">
                <a:solidFill>
                  <a:srgbClr val="DEF0FF"/>
                </a:solidFill>
                <a:latin typeface="Arimo Bold"/>
                <a:ea typeface="Arimo Bold"/>
                <a:cs typeface="Arimo Bold"/>
                <a:sym typeface="Arimo Bold"/>
              </a:rPr>
              <a:t>Proposed Pipeline for Knowledge Graph Integration</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Knowledge graph (KG) generated from KB used in NAMAC development enabling structured representation. </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Leverages KG and RAG to capture complex entity-relationships and provide explanations.</a:t>
            </a:r>
          </a:p>
        </p:txBody>
      </p:sp>
      <p:grpSp>
        <p:nvGrpSpPr>
          <p:cNvPr name="Group 16" id="16"/>
          <p:cNvGrpSpPr/>
          <p:nvPr/>
        </p:nvGrpSpPr>
        <p:grpSpPr>
          <a:xfrm rot="0">
            <a:off x="9295716" y="6500030"/>
            <a:ext cx="8138717" cy="3265980"/>
            <a:chOff x="0" y="0"/>
            <a:chExt cx="3759045" cy="1508464"/>
          </a:xfrm>
        </p:grpSpPr>
        <p:sp>
          <p:nvSpPr>
            <p:cNvPr name="Freeform 17" id="17"/>
            <p:cNvSpPr/>
            <p:nvPr/>
          </p:nvSpPr>
          <p:spPr>
            <a:xfrm flipH="false" flipV="false" rot="0">
              <a:off x="0" y="0"/>
              <a:ext cx="3759045" cy="1508464"/>
            </a:xfrm>
            <a:custGeom>
              <a:avLst/>
              <a:gdLst/>
              <a:ahLst/>
              <a:cxnLst/>
              <a:rect r="r" b="b" t="t" l="l"/>
              <a:pathLst>
                <a:path h="1508464" w="3759045">
                  <a:moveTo>
                    <a:pt x="3599025" y="0"/>
                  </a:moveTo>
                  <a:lnTo>
                    <a:pt x="160020" y="0"/>
                  </a:lnTo>
                  <a:lnTo>
                    <a:pt x="0" y="160020"/>
                  </a:lnTo>
                  <a:lnTo>
                    <a:pt x="0" y="1348444"/>
                  </a:lnTo>
                  <a:lnTo>
                    <a:pt x="160020" y="1508464"/>
                  </a:lnTo>
                  <a:lnTo>
                    <a:pt x="3599025" y="1508464"/>
                  </a:lnTo>
                  <a:lnTo>
                    <a:pt x="3759045" y="1348444"/>
                  </a:lnTo>
                  <a:lnTo>
                    <a:pt x="3759045" y="160020"/>
                  </a:lnTo>
                  <a:lnTo>
                    <a:pt x="3599025" y="0"/>
                  </a:lnTo>
                  <a:close/>
                </a:path>
              </a:pathLst>
            </a:custGeom>
            <a:solidFill>
              <a:srgbClr val="000000">
                <a:alpha val="0"/>
              </a:srgbClr>
            </a:solidFill>
            <a:ln w="9525" cap="sq">
              <a:solidFill>
                <a:srgbClr val="3B4C7D"/>
              </a:solidFill>
              <a:prstDash val="solid"/>
              <a:miter/>
            </a:ln>
          </p:spPr>
        </p:sp>
        <p:sp>
          <p:nvSpPr>
            <p:cNvPr name="TextBox 18" id="18"/>
            <p:cNvSpPr txBox="true"/>
            <p:nvPr/>
          </p:nvSpPr>
          <p:spPr>
            <a:xfrm>
              <a:off x="63500" y="6350"/>
              <a:ext cx="3632045" cy="1438614"/>
            </a:xfrm>
            <a:prstGeom prst="rect">
              <a:avLst/>
            </a:prstGeom>
          </p:spPr>
          <p:txBody>
            <a:bodyPr anchor="ctr" rtlCol="false" tIns="50800" lIns="50800" bIns="50800" rIns="50800"/>
            <a:lstStyle/>
            <a:p>
              <a:pPr algn="ctr">
                <a:lnSpc>
                  <a:spcPts val="1960"/>
                </a:lnSpc>
              </a:pPr>
            </a:p>
          </p:txBody>
        </p:sp>
      </p:grpSp>
      <p:sp>
        <p:nvSpPr>
          <p:cNvPr name="TextBox 19" id="19"/>
          <p:cNvSpPr txBox="true"/>
          <p:nvPr/>
        </p:nvSpPr>
        <p:spPr>
          <a:xfrm rot="0">
            <a:off x="9581703" y="6609016"/>
            <a:ext cx="7590660" cy="3011573"/>
          </a:xfrm>
          <a:prstGeom prst="rect">
            <a:avLst/>
          </a:prstGeom>
        </p:spPr>
        <p:txBody>
          <a:bodyPr anchor="t" rtlCol="false" tIns="0" lIns="0" bIns="0" rIns="0">
            <a:spAutoFit/>
          </a:bodyPr>
          <a:lstStyle/>
          <a:p>
            <a:pPr algn="l">
              <a:lnSpc>
                <a:spcPts val="3629"/>
              </a:lnSpc>
            </a:pPr>
            <a:r>
              <a:rPr lang="en-US" sz="2199" spc="237" b="true">
                <a:solidFill>
                  <a:srgbClr val="DEF0FF"/>
                </a:solidFill>
                <a:latin typeface="Arimo Bold"/>
                <a:ea typeface="Arimo Bold"/>
                <a:cs typeface="Arimo Bold"/>
                <a:sym typeface="Arimo Bold"/>
              </a:rPr>
              <a:t>Risk Informed Approach for Trustworthiness Assessment</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Explored LLM as scalable expert that helps detecting Out-of-Domain Distribution (ODD).</a:t>
            </a:r>
          </a:p>
          <a:p>
            <a:pPr algn="l" marL="431801" indent="-215900" lvl="1">
              <a:lnSpc>
                <a:spcPts val="3300"/>
              </a:lnSpc>
              <a:buFont typeface="Arial"/>
              <a:buChar char="•"/>
            </a:pPr>
            <a:r>
              <a:rPr lang="en-US" b="true" sz="2000" spc="216">
                <a:solidFill>
                  <a:srgbClr val="DEF0FF"/>
                </a:solidFill>
                <a:latin typeface="Arimo Bold"/>
                <a:ea typeface="Arimo Bold"/>
                <a:cs typeface="Arimo Bold"/>
                <a:sym typeface="Arimo Bold"/>
              </a:rPr>
              <a:t>Bayesian Belief Network (BNN) are used to create risk informed decision framework.</a:t>
            </a:r>
          </a:p>
          <a:p>
            <a:pPr algn="l">
              <a:lnSpc>
                <a:spcPts val="3423"/>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12500" t="0" r="-12500" b="0"/>
            </a:stretch>
          </a:blipFill>
        </p:spPr>
      </p:sp>
      <p:grpSp>
        <p:nvGrpSpPr>
          <p:cNvPr name="Group 3" id="3"/>
          <p:cNvGrpSpPr/>
          <p:nvPr/>
        </p:nvGrpSpPr>
        <p:grpSpPr>
          <a:xfrm rot="0">
            <a:off x="10173018" y="2475303"/>
            <a:ext cx="7704220" cy="4247449"/>
            <a:chOff x="0" y="0"/>
            <a:chExt cx="2538553" cy="1399541"/>
          </a:xfrm>
        </p:grpSpPr>
        <p:sp>
          <p:nvSpPr>
            <p:cNvPr name="Freeform 4" id="4"/>
            <p:cNvSpPr/>
            <p:nvPr/>
          </p:nvSpPr>
          <p:spPr>
            <a:xfrm flipH="false" flipV="false" rot="0">
              <a:off x="0" y="0"/>
              <a:ext cx="2538553" cy="1399542"/>
            </a:xfrm>
            <a:custGeom>
              <a:avLst/>
              <a:gdLst/>
              <a:ahLst/>
              <a:cxnLst/>
              <a:rect r="r" b="b" t="t" l="l"/>
              <a:pathLst>
                <a:path h="1399542" w="2538553">
                  <a:moveTo>
                    <a:pt x="2378533" y="0"/>
                  </a:moveTo>
                  <a:lnTo>
                    <a:pt x="160020" y="0"/>
                  </a:lnTo>
                  <a:lnTo>
                    <a:pt x="0" y="160020"/>
                  </a:lnTo>
                  <a:lnTo>
                    <a:pt x="0" y="1239522"/>
                  </a:lnTo>
                  <a:lnTo>
                    <a:pt x="160020" y="1399542"/>
                  </a:lnTo>
                  <a:lnTo>
                    <a:pt x="2378533" y="1399542"/>
                  </a:lnTo>
                  <a:lnTo>
                    <a:pt x="2538553" y="1239522"/>
                  </a:lnTo>
                  <a:lnTo>
                    <a:pt x="2538553" y="160020"/>
                  </a:lnTo>
                  <a:lnTo>
                    <a:pt x="2378533" y="0"/>
                  </a:lnTo>
                  <a:close/>
                </a:path>
              </a:pathLst>
            </a:custGeom>
            <a:solidFill>
              <a:srgbClr val="000000">
                <a:alpha val="0"/>
              </a:srgbClr>
            </a:solidFill>
            <a:ln w="9525" cap="sq">
              <a:solidFill>
                <a:srgbClr val="3B4C7D"/>
              </a:solidFill>
              <a:prstDash val="solid"/>
              <a:miter/>
            </a:ln>
          </p:spPr>
        </p:sp>
        <p:sp>
          <p:nvSpPr>
            <p:cNvPr name="TextBox 5" id="5"/>
            <p:cNvSpPr txBox="true"/>
            <p:nvPr/>
          </p:nvSpPr>
          <p:spPr>
            <a:xfrm>
              <a:off x="63500" y="6350"/>
              <a:ext cx="2411553" cy="1329691"/>
            </a:xfrm>
            <a:prstGeom prst="rect">
              <a:avLst/>
            </a:prstGeom>
          </p:spPr>
          <p:txBody>
            <a:bodyPr anchor="ctr" rtlCol="false" tIns="50800" lIns="50800" bIns="50800" rIns="50800"/>
            <a:lstStyle/>
            <a:p>
              <a:pPr algn="ctr">
                <a:lnSpc>
                  <a:spcPts val="1960"/>
                </a:lnSpc>
              </a:pPr>
            </a:p>
          </p:txBody>
        </p:sp>
      </p:grpSp>
      <p:sp>
        <p:nvSpPr>
          <p:cNvPr name="Freeform 6" id="6"/>
          <p:cNvSpPr/>
          <p:nvPr/>
        </p:nvSpPr>
        <p:spPr>
          <a:xfrm flipH="false" flipV="false" rot="0">
            <a:off x="10497410" y="2962489"/>
            <a:ext cx="7115936" cy="3042676"/>
          </a:xfrm>
          <a:custGeom>
            <a:avLst/>
            <a:gdLst/>
            <a:ahLst/>
            <a:cxnLst/>
            <a:rect r="r" b="b" t="t" l="l"/>
            <a:pathLst>
              <a:path h="3042676" w="7115936">
                <a:moveTo>
                  <a:pt x="0" y="0"/>
                </a:moveTo>
                <a:lnTo>
                  <a:pt x="7115935" y="0"/>
                </a:lnTo>
                <a:lnTo>
                  <a:pt x="7115935" y="3042676"/>
                </a:lnTo>
                <a:lnTo>
                  <a:pt x="0" y="3042676"/>
                </a:lnTo>
                <a:lnTo>
                  <a:pt x="0" y="0"/>
                </a:lnTo>
                <a:close/>
              </a:path>
            </a:pathLst>
          </a:custGeom>
          <a:blipFill>
            <a:blip r:embed="rId4"/>
            <a:stretch>
              <a:fillRect l="0" t="0" r="0" b="0"/>
            </a:stretch>
          </a:blipFill>
        </p:spPr>
      </p:sp>
      <p:sp>
        <p:nvSpPr>
          <p:cNvPr name="TextBox 7" id="7"/>
          <p:cNvSpPr txBox="true"/>
          <p:nvPr/>
        </p:nvSpPr>
        <p:spPr>
          <a:xfrm rot="0">
            <a:off x="538759" y="2086512"/>
            <a:ext cx="9349262" cy="4976801"/>
          </a:xfrm>
          <a:prstGeom prst="rect">
            <a:avLst/>
          </a:prstGeom>
        </p:spPr>
        <p:txBody>
          <a:bodyPr anchor="t" rtlCol="false" tIns="0" lIns="0" bIns="0" rIns="0">
            <a:spAutoFit/>
          </a:bodyPr>
          <a:lstStyle/>
          <a:p>
            <a:pPr algn="l" marL="477774" indent="-238887" lvl="1">
              <a:lnSpc>
                <a:spcPts val="3098"/>
              </a:lnSpc>
              <a:buFont typeface="Arial"/>
              <a:buChar char="•"/>
            </a:pPr>
            <a:r>
              <a:rPr lang="en-US" sz="2212" spc="-88">
                <a:solidFill>
                  <a:srgbClr val="DEF0FF"/>
                </a:solidFill>
                <a:latin typeface="Telegraf"/>
                <a:ea typeface="Telegraf"/>
                <a:cs typeface="Telegraf"/>
                <a:sym typeface="Telegraf"/>
              </a:rPr>
              <a:t>DC acts as an uncertainty manager and anomaly detector for the NAMAC system and the reactor. </a:t>
            </a:r>
          </a:p>
          <a:p>
            <a:pPr algn="l" marL="477774" indent="-238887" lvl="1">
              <a:lnSpc>
                <a:spcPts val="3098"/>
              </a:lnSpc>
              <a:buFont typeface="Arial"/>
              <a:buChar char="•"/>
            </a:pPr>
            <a:r>
              <a:rPr lang="en-US" sz="2212" spc="-88">
                <a:solidFill>
                  <a:srgbClr val="DEF0FF"/>
                </a:solidFill>
                <a:latin typeface="Telegraf"/>
                <a:ea typeface="Telegraf"/>
                <a:cs typeface="Telegraf"/>
                <a:sym typeface="Telegraf"/>
              </a:rPr>
              <a:t>It detects anomalies and alerts the operator in situations that are outside the scope of NAMAC (beyond the training domain situations). </a:t>
            </a:r>
          </a:p>
          <a:p>
            <a:pPr algn="l" marL="477774" indent="-238887" lvl="1">
              <a:lnSpc>
                <a:spcPts val="3098"/>
              </a:lnSpc>
              <a:buFont typeface="Arial"/>
              <a:buChar char="•"/>
            </a:pPr>
            <a:r>
              <a:rPr lang="en-US" sz="2212" spc="-88">
                <a:solidFill>
                  <a:srgbClr val="DEF0FF"/>
                </a:solidFill>
                <a:latin typeface="Telegraf"/>
                <a:ea typeface="Telegraf"/>
                <a:cs typeface="Telegraf"/>
                <a:sym typeface="Telegraf"/>
              </a:rPr>
              <a:t>The implementation of DC is governed by a set of rules that are formulated during the phase of development and assessment of NAMAC. These rules are based on: </a:t>
            </a:r>
          </a:p>
          <a:p>
            <a:pPr algn="l" marL="955549" indent="-318516" lvl="2">
              <a:lnSpc>
                <a:spcPts val="3098"/>
              </a:lnSpc>
              <a:buFont typeface="Arial"/>
              <a:buChar char="⚬"/>
            </a:pPr>
            <a:r>
              <a:rPr lang="en-US" sz="2212" spc="-88">
                <a:solidFill>
                  <a:srgbClr val="DEF0FF"/>
                </a:solidFill>
                <a:latin typeface="Telegraf"/>
                <a:ea typeface="Telegraf"/>
                <a:cs typeface="Telegraf"/>
                <a:sym typeface="Telegraf"/>
              </a:rPr>
              <a:t>range of key parameters in the training domain, constraints related to </a:t>
            </a:r>
          </a:p>
          <a:p>
            <a:pPr algn="l">
              <a:lnSpc>
                <a:spcPts val="3098"/>
              </a:lnSpc>
            </a:pPr>
            <a:r>
              <a:rPr lang="en-US" sz="2212" spc="-88">
                <a:solidFill>
                  <a:srgbClr val="DEF0FF"/>
                </a:solidFill>
                <a:latin typeface="Telegraf"/>
                <a:ea typeface="Telegraf"/>
                <a:cs typeface="Telegraf"/>
                <a:sym typeface="Telegraf"/>
              </a:rPr>
              <a:t>                        </a:t>
            </a:r>
            <a:r>
              <a:rPr lang="en-US" sz="2212" spc="-88">
                <a:solidFill>
                  <a:srgbClr val="DEF0FF"/>
                </a:solidFill>
                <a:latin typeface="Telegraf"/>
                <a:ea typeface="Telegraf"/>
                <a:cs typeface="Telegraf"/>
                <a:sym typeface="Telegraf"/>
              </a:rPr>
              <a:t>DTs, and</a:t>
            </a:r>
          </a:p>
          <a:p>
            <a:pPr algn="l" marL="955549" indent="-318516" lvl="2">
              <a:lnSpc>
                <a:spcPts val="3098"/>
              </a:lnSpc>
              <a:buFont typeface="Arial"/>
              <a:buChar char="⚬"/>
            </a:pPr>
            <a:r>
              <a:rPr lang="en-US" sz="2212" spc="-88">
                <a:solidFill>
                  <a:srgbClr val="DEF0FF"/>
                </a:solidFill>
                <a:latin typeface="Telegraf"/>
                <a:ea typeface="Telegraf"/>
                <a:cs typeface="Telegraf"/>
                <a:sym typeface="Telegraf"/>
              </a:rPr>
              <a:t>specific safety or operational criteria that require immediate </a:t>
            </a:r>
          </a:p>
          <a:p>
            <a:pPr algn="l">
              <a:lnSpc>
                <a:spcPts val="3098"/>
              </a:lnSpc>
            </a:pPr>
            <a:r>
              <a:rPr lang="en-US" sz="2212" spc="-88">
                <a:solidFill>
                  <a:srgbClr val="DEF0FF"/>
                </a:solidFill>
                <a:latin typeface="Telegraf"/>
                <a:ea typeface="Telegraf"/>
                <a:cs typeface="Telegraf"/>
                <a:sym typeface="Telegraf"/>
              </a:rPr>
              <a:t>                        </a:t>
            </a:r>
            <a:r>
              <a:rPr lang="en-US" sz="2212" spc="-88">
                <a:solidFill>
                  <a:srgbClr val="DEF0FF"/>
                </a:solidFill>
                <a:latin typeface="Telegraf"/>
                <a:ea typeface="Telegraf"/>
                <a:cs typeface="Telegraf"/>
                <a:sym typeface="Telegraf"/>
              </a:rPr>
              <a:t>attention </a:t>
            </a:r>
            <a:r>
              <a:rPr lang="en-US" sz="2212" spc="-88">
                <a:solidFill>
                  <a:srgbClr val="DEF0FF"/>
                </a:solidFill>
                <a:latin typeface="Telegraf"/>
                <a:ea typeface="Telegraf"/>
                <a:cs typeface="Telegraf"/>
                <a:sym typeface="Telegraf"/>
              </a:rPr>
              <a:t> </a:t>
            </a:r>
            <a:r>
              <a:rPr lang="en-US" sz="2212" spc="-88">
                <a:solidFill>
                  <a:srgbClr val="DEF0FF"/>
                </a:solidFill>
                <a:latin typeface="Telegraf"/>
                <a:ea typeface="Telegraf"/>
                <a:cs typeface="Telegraf"/>
                <a:sym typeface="Telegraf"/>
              </a:rPr>
              <a:t>and intervention. </a:t>
            </a:r>
          </a:p>
          <a:p>
            <a:pPr algn="l">
              <a:lnSpc>
                <a:spcPts val="2678"/>
              </a:lnSpc>
              <a:spcBef>
                <a:spcPct val="0"/>
              </a:spcBef>
            </a:pPr>
          </a:p>
          <a:p>
            <a:pPr algn="l">
              <a:lnSpc>
                <a:spcPts val="2678"/>
              </a:lnSpc>
            </a:pPr>
            <a:r>
              <a:rPr lang="en-US" sz="1912" spc="-76">
                <a:solidFill>
                  <a:srgbClr val="DEF0FF"/>
                </a:solidFill>
                <a:latin typeface="Telegraf"/>
                <a:ea typeface="Telegraf"/>
                <a:cs typeface="Telegraf"/>
                <a:sym typeface="Telegraf"/>
              </a:rPr>
              <a:t>.</a:t>
            </a:r>
          </a:p>
        </p:txBody>
      </p:sp>
      <p:sp>
        <p:nvSpPr>
          <p:cNvPr name="TextBox 8" id="8"/>
          <p:cNvSpPr txBox="true"/>
          <p:nvPr/>
        </p:nvSpPr>
        <p:spPr>
          <a:xfrm rot="0">
            <a:off x="697022" y="562305"/>
            <a:ext cx="10664286" cy="904216"/>
          </a:xfrm>
          <a:prstGeom prst="rect">
            <a:avLst/>
          </a:prstGeom>
        </p:spPr>
        <p:txBody>
          <a:bodyPr anchor="t" rtlCol="false" tIns="0" lIns="0" bIns="0" rIns="0">
            <a:spAutoFit/>
          </a:bodyPr>
          <a:lstStyle/>
          <a:p>
            <a:pPr algn="ctr">
              <a:lnSpc>
                <a:spcPts val="7135"/>
              </a:lnSpc>
            </a:pPr>
            <a:r>
              <a:rPr lang="en-US" sz="5754" spc="575">
                <a:solidFill>
                  <a:srgbClr val="DEF0FF"/>
                </a:solidFill>
                <a:latin typeface="Anton"/>
                <a:ea typeface="Anton"/>
                <a:cs typeface="Anton"/>
                <a:sym typeface="Anton"/>
              </a:rPr>
              <a:t>Enhancement of DC in NAMAC</a:t>
            </a:r>
          </a:p>
        </p:txBody>
      </p:sp>
      <p:sp>
        <p:nvSpPr>
          <p:cNvPr name="TextBox 9" id="9"/>
          <p:cNvSpPr txBox="true"/>
          <p:nvPr/>
        </p:nvSpPr>
        <p:spPr>
          <a:xfrm rot="0">
            <a:off x="410762" y="9463369"/>
            <a:ext cx="17466476" cy="516890"/>
          </a:xfrm>
          <a:prstGeom prst="rect">
            <a:avLst/>
          </a:prstGeom>
        </p:spPr>
        <p:txBody>
          <a:bodyPr anchor="t" rtlCol="false" tIns="0" lIns="0" bIns="0" rIns="0">
            <a:spAutoFit/>
          </a:bodyPr>
          <a:lstStyle/>
          <a:p>
            <a:pPr algn="l">
              <a:lnSpc>
                <a:spcPts val="1960"/>
              </a:lnSpc>
              <a:spcBef>
                <a:spcPct val="0"/>
              </a:spcBef>
            </a:pPr>
            <a:r>
              <a:rPr lang="en-US" sz="1400" spc="-56">
                <a:solidFill>
                  <a:srgbClr val="DEF0FF"/>
                </a:solidFill>
                <a:latin typeface="Telegraf"/>
                <a:ea typeface="Telegraf"/>
                <a:cs typeface="Telegraf"/>
                <a:sym typeface="Telegraf"/>
              </a:rPr>
              <a:t>[1] </a:t>
            </a:r>
            <a:r>
              <a:rPr lang="en-US" sz="1400" spc="-56">
                <a:solidFill>
                  <a:srgbClr val="DEF0FF"/>
                </a:solidFill>
                <a:latin typeface="Telegraf"/>
                <a:ea typeface="Telegraf"/>
                <a:cs typeface="Telegraf"/>
                <a:sym typeface="Telegraf"/>
              </a:rPr>
              <a:t>Paridhi Athe, Linyu Lin, Nam Dinh, “Using Generative AI to implement the Discrepancy Checker for a Nearly Autonomous Management and Control System for Advanced Reactors,” 2024 International Congress on Advances in Nuclear Power Plants, Las Vegas, NV, June 9-12, 2024. </a:t>
            </a:r>
          </a:p>
        </p:txBody>
      </p:sp>
      <p:sp>
        <p:nvSpPr>
          <p:cNvPr name="TextBox 10" id="10"/>
          <p:cNvSpPr txBox="true"/>
          <p:nvPr/>
        </p:nvSpPr>
        <p:spPr>
          <a:xfrm rot="0">
            <a:off x="697022" y="6646552"/>
            <a:ext cx="16644952" cy="1981123"/>
          </a:xfrm>
          <a:prstGeom prst="rect">
            <a:avLst/>
          </a:prstGeom>
        </p:spPr>
        <p:txBody>
          <a:bodyPr anchor="t" rtlCol="false" tIns="0" lIns="0" bIns="0" rIns="0">
            <a:spAutoFit/>
          </a:bodyPr>
          <a:lstStyle/>
          <a:p>
            <a:pPr algn="l">
              <a:lnSpc>
                <a:spcPts val="3219"/>
              </a:lnSpc>
              <a:spcBef>
                <a:spcPct val="0"/>
              </a:spcBef>
            </a:pPr>
            <a:r>
              <a:rPr lang="en-US" b="true" sz="2299" spc="-91" u="sng">
                <a:solidFill>
                  <a:srgbClr val="DEF0FF"/>
                </a:solidFill>
                <a:latin typeface="Telegraf Bold"/>
                <a:ea typeface="Telegraf Bold"/>
                <a:cs typeface="Telegraf Bold"/>
                <a:sym typeface="Telegraf Bold"/>
              </a:rPr>
              <a:t>Generative AI-based DC aims to support two functions: </a:t>
            </a:r>
          </a:p>
          <a:p>
            <a:pPr algn="l" marL="474976" indent="-237488" lvl="1">
              <a:lnSpc>
                <a:spcPts val="3079"/>
              </a:lnSpc>
              <a:buFont typeface="Arial"/>
              <a:buChar char="•"/>
            </a:pPr>
            <a:r>
              <a:rPr lang="en-US" sz="2199" spc="-87">
                <a:solidFill>
                  <a:srgbClr val="DEF0FF"/>
                </a:solidFill>
                <a:latin typeface="Telegraf"/>
                <a:ea typeface="Telegraf"/>
                <a:cs typeface="Telegraf"/>
                <a:sym typeface="Telegraf"/>
              </a:rPr>
              <a:t> Alert the operator in situations that are outside NAMAC’s scope </a:t>
            </a:r>
          </a:p>
          <a:p>
            <a:pPr algn="l" marL="474976" indent="-237488" lvl="1">
              <a:lnSpc>
                <a:spcPts val="3079"/>
              </a:lnSpc>
              <a:buFont typeface="Arial"/>
              <a:buChar char="•"/>
            </a:pPr>
            <a:r>
              <a:rPr lang="en-US" sz="2199" spc="-87">
                <a:solidFill>
                  <a:srgbClr val="DEF0FF"/>
                </a:solidFill>
                <a:latin typeface="Telegraf"/>
                <a:ea typeface="Telegraf"/>
                <a:cs typeface="Telegraf"/>
                <a:sym typeface="Telegraf"/>
              </a:rPr>
              <a:t>Act as a chatbot that the operator can use to retrieve relevant information</a:t>
            </a:r>
          </a:p>
          <a:p>
            <a:pPr algn="l">
              <a:lnSpc>
                <a:spcPts val="3079"/>
              </a:lnSpc>
              <a:spcBef>
                <a:spcPct val="0"/>
              </a:spcBef>
            </a:pPr>
            <a:r>
              <a:rPr lang="en-US" sz="2199" spc="-87">
                <a:solidFill>
                  <a:srgbClr val="DEF0FF"/>
                </a:solidFill>
                <a:latin typeface="Telegraf"/>
                <a:ea typeface="Telegraf"/>
                <a:cs typeface="Telegraf"/>
                <a:sym typeface="Telegraf"/>
              </a:rPr>
              <a:t>                –retrieve relevant information from operating manuals, safety analysis reports, technical specifications, emergency operating </a:t>
            </a:r>
          </a:p>
          <a:p>
            <a:pPr algn="l">
              <a:lnSpc>
                <a:spcPts val="3079"/>
              </a:lnSpc>
              <a:spcBef>
                <a:spcPct val="0"/>
              </a:spcBef>
            </a:pPr>
            <a:r>
              <a:rPr lang="en-US" sz="2199" spc="-87">
                <a:solidFill>
                  <a:srgbClr val="DEF0FF"/>
                </a:solidFill>
                <a:latin typeface="Telegraf"/>
                <a:ea typeface="Telegraf"/>
                <a:cs typeface="Telegraf"/>
                <a:sym typeface="Telegraf"/>
              </a:rPr>
              <a:t>                   procedures,  maintenance manuals, records, etc.</a:t>
            </a:r>
          </a:p>
        </p:txBody>
      </p:sp>
      <p:sp>
        <p:nvSpPr>
          <p:cNvPr name="TextBox 11" id="11"/>
          <p:cNvSpPr txBox="true"/>
          <p:nvPr/>
        </p:nvSpPr>
        <p:spPr>
          <a:xfrm rot="0">
            <a:off x="10497410" y="6144954"/>
            <a:ext cx="7115936" cy="368248"/>
          </a:xfrm>
          <a:prstGeom prst="rect">
            <a:avLst/>
          </a:prstGeom>
        </p:spPr>
        <p:txBody>
          <a:bodyPr anchor="t" rtlCol="false" tIns="0" lIns="0" bIns="0" rIns="0">
            <a:spAutoFit/>
          </a:bodyPr>
          <a:lstStyle/>
          <a:p>
            <a:pPr algn="ctr">
              <a:lnSpc>
                <a:spcPts val="2799"/>
              </a:lnSpc>
              <a:spcBef>
                <a:spcPct val="0"/>
              </a:spcBef>
            </a:pPr>
            <a:r>
              <a:rPr lang="en-US" b="true" sz="1999" spc="-79">
                <a:solidFill>
                  <a:srgbClr val="DEF0FF"/>
                </a:solidFill>
                <a:latin typeface="Telegraf Bold"/>
                <a:ea typeface="Telegraf Bold"/>
                <a:cs typeface="Telegraf Bold"/>
                <a:sym typeface="Telegraf Bold"/>
              </a:rPr>
              <a:t>Generative AI based DC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DAGstmUWDqM</dc:identifier>
  <dcterms:modified xsi:type="dcterms:W3CDTF">2011-08-01T06:04:30Z</dcterms:modified>
  <cp:revision>1</cp:revision>
  <dc:title>Blue and White Futuristic Deep Learning Presentation</dc:title>
</cp:coreProperties>
</file>