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25"/>
  </p:notesMasterIdLst>
  <p:handoutMasterIdLst>
    <p:handoutMasterId r:id="rId26"/>
  </p:handoutMasterIdLst>
  <p:sldIdLst>
    <p:sldId id="4195" r:id="rId2"/>
    <p:sldId id="4199" r:id="rId3"/>
    <p:sldId id="4200" r:id="rId4"/>
    <p:sldId id="4209" r:id="rId5"/>
    <p:sldId id="4210" r:id="rId6"/>
    <p:sldId id="4208" r:id="rId7"/>
    <p:sldId id="4212" r:id="rId8"/>
    <p:sldId id="4224" r:id="rId9"/>
    <p:sldId id="4203" r:id="rId10"/>
    <p:sldId id="4223" r:id="rId11"/>
    <p:sldId id="4225" r:id="rId12"/>
    <p:sldId id="4202" r:id="rId13"/>
    <p:sldId id="4222" r:id="rId14"/>
    <p:sldId id="4213" r:id="rId15"/>
    <p:sldId id="4227" r:id="rId16"/>
    <p:sldId id="4215" r:id="rId17"/>
    <p:sldId id="4214" r:id="rId18"/>
    <p:sldId id="4221" r:id="rId19"/>
    <p:sldId id="4220" r:id="rId20"/>
    <p:sldId id="4218" r:id="rId21"/>
    <p:sldId id="4219" r:id="rId22"/>
    <p:sldId id="4228" r:id="rId23"/>
    <p:sldId id="422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lete before Use***" id="{CC200BBE-4064-BF49-B4E5-63039981F78F}">
          <p14:sldIdLst/>
        </p14:section>
        <p14:section name="Default" id="{034B0B4A-A529-6E42-B287-18AA63B3BB8E}">
          <p14:sldIdLst>
            <p14:sldId id="4195"/>
            <p14:sldId id="4199"/>
            <p14:sldId id="4200"/>
            <p14:sldId id="4209"/>
            <p14:sldId id="4210"/>
            <p14:sldId id="4208"/>
            <p14:sldId id="4212"/>
            <p14:sldId id="4224"/>
            <p14:sldId id="4203"/>
            <p14:sldId id="4223"/>
            <p14:sldId id="4225"/>
            <p14:sldId id="4202"/>
            <p14:sldId id="4222"/>
            <p14:sldId id="4213"/>
            <p14:sldId id="4227"/>
            <p14:sldId id="4215"/>
            <p14:sldId id="4214"/>
            <p14:sldId id="4221"/>
            <p14:sldId id="4220"/>
            <p14:sldId id="4218"/>
            <p14:sldId id="4219"/>
            <p14:sldId id="4228"/>
            <p14:sldId id="4226"/>
          </p14:sldIdLst>
        </p14:section>
      </p14:sectionLst>
    </p:ext>
    <p:ext uri="{EFAFB233-063F-42B5-8137-9DF3F51BA10A}">
      <p15:sldGuideLst xmlns:p15="http://schemas.microsoft.com/office/powerpoint/2012/main">
        <p15:guide id="2" pos="3816" userDrawn="1">
          <p15:clr>
            <a:srgbClr val="A4A3A4"/>
          </p15:clr>
        </p15:guide>
        <p15:guide id="3" orient="horz" pos="2160">
          <p15:clr>
            <a:srgbClr val="A4A3A4"/>
          </p15:clr>
        </p15:guide>
        <p15:guide id="4" orient="horz" pos="29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DD0"/>
    <a:srgbClr val="011C32"/>
    <a:srgbClr val="7C8EA0"/>
    <a:srgbClr val="02143C"/>
    <a:srgbClr val="E8EEFF"/>
    <a:srgbClr val="0214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671E10-DF70-1B45-9560-5AB5A0031A17}" v="357" dt="2025-07-23T14:36:27.0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178"/>
    <p:restoredTop sz="86736"/>
  </p:normalViewPr>
  <p:slideViewPr>
    <p:cSldViewPr snapToGrid="0" showGuides="1">
      <p:cViewPr varScale="1">
        <p:scale>
          <a:sx n="98" d="100"/>
          <a:sy n="98" d="100"/>
        </p:scale>
        <p:origin x="200" y="472"/>
      </p:cViewPr>
      <p:guideLst>
        <p:guide pos="3816"/>
        <p:guide orient="horz" pos="2160"/>
        <p:guide orient="horz" pos="2904"/>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16" d="100"/>
          <a:sy n="116" d="100"/>
        </p:scale>
        <p:origin x="442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A6B21C-11CE-020C-C7C7-A56E697676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CA8EA4E-8C71-6B84-5246-141C21D067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E3CCE7-68AE-E346-916A-F1D60BC6101A}" type="datetimeFigureOut">
              <a:rPr lang="en-US" smtClean="0"/>
              <a:t>7/23/25</a:t>
            </a:fld>
            <a:endParaRPr lang="en-US"/>
          </a:p>
        </p:txBody>
      </p:sp>
      <p:sp>
        <p:nvSpPr>
          <p:cNvPr id="4" name="Footer Placeholder 3">
            <a:extLst>
              <a:ext uri="{FF2B5EF4-FFF2-40B4-BE49-F238E27FC236}">
                <a16:creationId xmlns:a16="http://schemas.microsoft.com/office/drawing/2014/main" id="{927A30FC-35B1-2FBF-D872-EF6D0CB900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E7598D-0469-A75F-4735-9194D06955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256C03-4C17-8648-B8BB-9EDFC8C1C550}" type="slidenum">
              <a:rPr lang="en-US" smtClean="0"/>
              <a:t>‹#›</a:t>
            </a:fld>
            <a:endParaRPr lang="en-US"/>
          </a:p>
        </p:txBody>
      </p:sp>
    </p:spTree>
    <p:extLst>
      <p:ext uri="{BB962C8B-B14F-4D97-AF65-F5344CB8AC3E}">
        <p14:creationId xmlns:p14="http://schemas.microsoft.com/office/powerpoint/2010/main" val="37838078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F7F9A-864F-DE44-AF07-EDC0CAC90137}" type="datetimeFigureOut">
              <a:rPr lang="en-US" smtClean="0"/>
              <a:t>7/23/25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053EA-6907-8F47-ACA5-08DBFA1C37EA}" type="slidenum">
              <a:rPr lang="en-US" smtClean="0"/>
              <a:t>‹#›</a:t>
            </a:fld>
            <a:endParaRPr lang="en-US"/>
          </a:p>
        </p:txBody>
      </p:sp>
    </p:spTree>
    <p:extLst>
      <p:ext uri="{BB962C8B-B14F-4D97-AF65-F5344CB8AC3E}">
        <p14:creationId xmlns:p14="http://schemas.microsoft.com/office/powerpoint/2010/main" val="377180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I'm joseph </a:t>
            </a:r>
            <a:r>
              <a:rPr lang="en-US" dirty="0" err="1"/>
              <a:t>crockett,</a:t>
            </a:r>
            <a:r>
              <a:rPr lang="en-US" dirty="0"/>
              <a:t> a postdoc in earth systems analysis, and today </a:t>
            </a:r>
            <a:r>
              <a:rPr lang="en-US" dirty="0" err="1"/>
              <a:t>i'll</a:t>
            </a:r>
            <a:r>
              <a:rPr lang="en-US" dirty="0"/>
              <a:t> be presenting the </a:t>
            </a:r>
            <a:r>
              <a:rPr lang="en-US" dirty="0" err="1"/>
              <a:t>smokewise</a:t>
            </a:r>
            <a:r>
              <a:rPr lang="en-US" dirty="0"/>
              <a:t> simulation framework.  This project has a lot of talented people working on it, and </a:t>
            </a:r>
            <a:r>
              <a:rPr lang="en-US" dirty="0" err="1"/>
              <a:t>i'll</a:t>
            </a:r>
            <a:r>
              <a:rPr lang="en-US" dirty="0"/>
              <a:t> be discussing the data generated and the challenges of long-term, or strategic, smoke modeling. Our companion </a:t>
            </a:r>
            <a:r>
              <a:rPr lang="en-US" dirty="0" err="1"/>
              <a:t>prentation</a:t>
            </a:r>
            <a:r>
              <a:rPr lang="en-US" dirty="0"/>
              <a:t> by </a:t>
            </a:r>
            <a:r>
              <a:rPr lang="en-US" dirty="0" err="1"/>
              <a:t>jonahtan</a:t>
            </a:r>
            <a:r>
              <a:rPr lang="en-US" dirty="0"/>
              <a:t> Minoff discusses the surrogate models that have been developed from this data, and I’ll have information about that presentation at the end.</a:t>
            </a:r>
          </a:p>
          <a:p>
            <a:endParaRPr lang="en-US" dirty="0"/>
          </a:p>
          <a:p>
            <a:endParaRPr lang="en-US" dirty="0"/>
          </a:p>
        </p:txBody>
      </p:sp>
      <p:sp>
        <p:nvSpPr>
          <p:cNvPr id="4" name="Slide Number Placeholder 3"/>
          <p:cNvSpPr>
            <a:spLocks noGrp="1"/>
          </p:cNvSpPr>
          <p:nvPr>
            <p:ph type="sldNum" sz="quarter" idx="5"/>
          </p:nvPr>
        </p:nvSpPr>
        <p:spPr/>
        <p:txBody>
          <a:bodyPr/>
          <a:lstStyle/>
          <a:p>
            <a:fld id="{160053EA-6907-8F47-ACA5-08DBFA1C37EA}" type="slidenum">
              <a:rPr lang="en-US" smtClean="0"/>
              <a:t>1</a:t>
            </a:fld>
            <a:endParaRPr lang="en-US"/>
          </a:p>
        </p:txBody>
      </p:sp>
    </p:spTree>
    <p:extLst>
      <p:ext uri="{BB962C8B-B14F-4D97-AF65-F5344CB8AC3E}">
        <p14:creationId xmlns:p14="http://schemas.microsoft.com/office/powerpoint/2010/main" val="819050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pre-fire management strategies aim to mitigate risks primarily to the wildland-urban interface and critical infrastructure, </a:t>
            </a:r>
            <a:endParaRPr lang="en-US" dirty="0"/>
          </a:p>
        </p:txBody>
      </p:sp>
      <p:sp>
        <p:nvSpPr>
          <p:cNvPr id="4" name="Slide Number Placeholder 3"/>
          <p:cNvSpPr>
            <a:spLocks noGrp="1"/>
          </p:cNvSpPr>
          <p:nvPr>
            <p:ph type="sldNum" sz="quarter" idx="5"/>
          </p:nvPr>
        </p:nvSpPr>
        <p:spPr/>
        <p:txBody>
          <a:bodyPr/>
          <a:lstStyle/>
          <a:p>
            <a:fld id="{160053EA-6907-8F47-ACA5-08DBFA1C37EA}" type="slidenum">
              <a:rPr lang="en-US" smtClean="0"/>
              <a:t>2</a:t>
            </a:fld>
            <a:endParaRPr lang="en-US"/>
          </a:p>
        </p:txBody>
      </p:sp>
    </p:spTree>
    <p:extLst>
      <p:ext uri="{BB962C8B-B14F-4D97-AF65-F5344CB8AC3E}">
        <p14:creationId xmlns:p14="http://schemas.microsoft.com/office/powerpoint/2010/main" val="2606600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wildfire smoke extends the threat surface to include agriculture, economies, health, and solar photovoltaic (PV) outputs, even in areas with little to no risk of fire.</a:t>
            </a:r>
            <a:r>
              <a:rPr lang="en-US" dirty="0">
                <a:effectLst/>
              </a:rPr>
              <a:t> </a:t>
            </a:r>
            <a:endParaRPr lang="en-US" dirty="0"/>
          </a:p>
        </p:txBody>
      </p:sp>
      <p:sp>
        <p:nvSpPr>
          <p:cNvPr id="4" name="Slide Number Placeholder 3"/>
          <p:cNvSpPr>
            <a:spLocks noGrp="1"/>
          </p:cNvSpPr>
          <p:nvPr>
            <p:ph type="sldNum" sz="quarter" idx="5"/>
          </p:nvPr>
        </p:nvSpPr>
        <p:spPr/>
        <p:txBody>
          <a:bodyPr/>
          <a:lstStyle/>
          <a:p>
            <a:fld id="{160053EA-6907-8F47-ACA5-08DBFA1C37EA}" type="slidenum">
              <a:rPr lang="en-US" smtClean="0"/>
              <a:t>3</a:t>
            </a:fld>
            <a:endParaRPr lang="en-US"/>
          </a:p>
        </p:txBody>
      </p:sp>
    </p:spTree>
    <p:extLst>
      <p:ext uri="{BB962C8B-B14F-4D97-AF65-F5344CB8AC3E}">
        <p14:creationId xmlns:p14="http://schemas.microsoft.com/office/powerpoint/2010/main" val="2828109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www.weather.gov</a:t>
            </a:r>
            <a:r>
              <a:rPr lang="en-US" dirty="0"/>
              <a:t>/news/200210-rapid-model</a:t>
            </a:r>
          </a:p>
          <a:p>
            <a:endParaRPr lang="en-US" dirty="0"/>
          </a:p>
          <a:p>
            <a:endParaRPr lang="en-US" dirty="0"/>
          </a:p>
        </p:txBody>
      </p:sp>
      <p:sp>
        <p:nvSpPr>
          <p:cNvPr id="4" name="Slide Number Placeholder 3"/>
          <p:cNvSpPr>
            <a:spLocks noGrp="1"/>
          </p:cNvSpPr>
          <p:nvPr>
            <p:ph type="sldNum" sz="quarter" idx="5"/>
          </p:nvPr>
        </p:nvSpPr>
        <p:spPr/>
        <p:txBody>
          <a:bodyPr/>
          <a:lstStyle/>
          <a:p>
            <a:fld id="{160053EA-6907-8F47-ACA5-08DBFA1C37EA}" type="slidenum">
              <a:rPr lang="en-US" smtClean="0"/>
              <a:t>4</a:t>
            </a:fld>
            <a:endParaRPr lang="en-US"/>
          </a:p>
        </p:txBody>
      </p:sp>
    </p:spTree>
    <p:extLst>
      <p:ext uri="{BB962C8B-B14F-4D97-AF65-F5344CB8AC3E}">
        <p14:creationId xmlns:p14="http://schemas.microsoft.com/office/powerpoint/2010/main" val="973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flow chart</a:t>
            </a:r>
          </a:p>
        </p:txBody>
      </p:sp>
      <p:sp>
        <p:nvSpPr>
          <p:cNvPr id="4" name="Slide Number Placeholder 3"/>
          <p:cNvSpPr>
            <a:spLocks noGrp="1"/>
          </p:cNvSpPr>
          <p:nvPr>
            <p:ph type="sldNum" sz="quarter" idx="5"/>
          </p:nvPr>
        </p:nvSpPr>
        <p:spPr/>
        <p:txBody>
          <a:bodyPr/>
          <a:lstStyle/>
          <a:p>
            <a:fld id="{160053EA-6907-8F47-ACA5-08DBFA1C37EA}" type="slidenum">
              <a:rPr lang="en-US" smtClean="0"/>
              <a:t>7</a:t>
            </a:fld>
            <a:endParaRPr lang="en-US"/>
          </a:p>
        </p:txBody>
      </p:sp>
    </p:spTree>
    <p:extLst>
      <p:ext uri="{BB962C8B-B14F-4D97-AF65-F5344CB8AC3E}">
        <p14:creationId xmlns:p14="http://schemas.microsoft.com/office/powerpoint/2010/main" val="252305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term simulations of smoke and fire need inputs that incorporate uncertainty about future changes of fuels.  </a:t>
            </a:r>
          </a:p>
          <a:p>
            <a:r>
              <a:rPr lang="en-US" dirty="0"/>
              <a:t>LANDIS-II is the </a:t>
            </a:r>
            <a:br>
              <a:rPr lang="en-US" dirty="0"/>
            </a:br>
            <a:r>
              <a:rPr lang="en-US" dirty="0"/>
              <a:t>Weather = climate narratives</a:t>
            </a:r>
          </a:p>
          <a:p>
            <a:r>
              <a:rPr lang="en-US" dirty="0"/>
              <a:t>Fuel model = </a:t>
            </a:r>
            <a:r>
              <a:rPr lang="en-US" dirty="0" err="1"/>
              <a:t>rothermal</a:t>
            </a:r>
            <a:r>
              <a:rPr lang="en-US" dirty="0"/>
              <a:t>, within WRF-FIRE</a:t>
            </a:r>
          </a:p>
          <a:p>
            <a:r>
              <a:rPr lang="en-US" dirty="0"/>
              <a:t>Smoke = parcel …. </a:t>
            </a:r>
          </a:p>
          <a:p>
            <a:r>
              <a:rPr lang="en-US" dirty="0"/>
              <a:t>FUEL</a:t>
            </a:r>
          </a:p>
        </p:txBody>
      </p:sp>
      <p:sp>
        <p:nvSpPr>
          <p:cNvPr id="4" name="Slide Number Placeholder 3"/>
          <p:cNvSpPr>
            <a:spLocks noGrp="1"/>
          </p:cNvSpPr>
          <p:nvPr>
            <p:ph type="sldNum" sz="quarter" idx="5"/>
          </p:nvPr>
        </p:nvSpPr>
        <p:spPr/>
        <p:txBody>
          <a:bodyPr/>
          <a:lstStyle/>
          <a:p>
            <a:fld id="{160053EA-6907-8F47-ACA5-08DBFA1C37EA}" type="slidenum">
              <a:rPr lang="en-US" smtClean="0"/>
              <a:t>12</a:t>
            </a:fld>
            <a:endParaRPr lang="en-US"/>
          </a:p>
        </p:txBody>
      </p:sp>
    </p:spTree>
    <p:extLst>
      <p:ext uri="{BB962C8B-B14F-4D97-AF65-F5344CB8AC3E}">
        <p14:creationId xmlns:p14="http://schemas.microsoft.com/office/powerpoint/2010/main" val="36933956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2895" y="1804415"/>
            <a:ext cx="6477000" cy="926593"/>
          </a:xfrm>
        </p:spPr>
        <p:txBody>
          <a:bodyPr lIns="0" tIns="0" rIns="0" bIns="0" anchor="b">
            <a:normAutofit/>
          </a:bodyPr>
          <a:lstStyle>
            <a:lvl1pPr algn="l">
              <a:defRPr sz="3600">
                <a:solidFill>
                  <a:schemeClr val="accent1"/>
                </a:solidFill>
                <a:latin typeface="+mj-lt"/>
              </a:defRPr>
            </a:lvl1pPr>
          </a:lstStyle>
          <a:p>
            <a:r>
              <a:rPr lang="en-US" dirty="0"/>
              <a:t>Click to add title</a:t>
            </a:r>
          </a:p>
        </p:txBody>
      </p:sp>
      <p:sp>
        <p:nvSpPr>
          <p:cNvPr id="3" name="Subtitle 2"/>
          <p:cNvSpPr>
            <a:spLocks noGrp="1"/>
          </p:cNvSpPr>
          <p:nvPr>
            <p:ph type="subTitle" idx="1" hasCustomPrompt="1"/>
          </p:nvPr>
        </p:nvSpPr>
        <p:spPr>
          <a:xfrm>
            <a:off x="352895" y="3718560"/>
            <a:ext cx="5268686" cy="552733"/>
          </a:xfrm>
          <a:prstGeom prst="rect">
            <a:avLst/>
          </a:prstGeom>
        </p:spPr>
        <p:txBody>
          <a:bodyPr lIns="0" tIns="0" rIns="0" bIns="0" anchor="b">
            <a:noAutofit/>
          </a:bodyPr>
          <a:lstStyle>
            <a:lvl1pPr marL="0" indent="0" algn="l">
              <a:buNone/>
              <a:defRPr sz="2000" b="0" spc="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52895" y="2790226"/>
            <a:ext cx="6014120" cy="548968"/>
          </a:xfrm>
          <a:prstGeom prst="rect">
            <a:avLst/>
          </a:prstGeom>
        </p:spPr>
        <p:txBody>
          <a:bodyPr lIns="0" tIns="0" rIns="0" bIns="0">
            <a:normAutofit/>
          </a:bodyPr>
          <a:lstStyle>
            <a:lvl1pPr marL="0" indent="0">
              <a:buNone/>
              <a:defRPr sz="2400" b="0" i="1">
                <a:solidFill>
                  <a:schemeClr val="bg1"/>
                </a:solidFill>
                <a:latin typeface="+mj-lt"/>
              </a:defRPr>
            </a:lvl1pPr>
          </a:lstStyle>
          <a:p>
            <a:pPr lvl="0"/>
            <a:r>
              <a:rPr lang="en-US" dirty="0"/>
              <a:t>Click to add subtitle</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288" r="-3731"/>
          <a:stretch/>
        </p:blipFill>
        <p:spPr>
          <a:xfrm>
            <a:off x="345400" y="279742"/>
            <a:ext cx="1329210" cy="514736"/>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p:nvSpPr>
        <p:spPr>
          <a:xfrm>
            <a:off x="352895" y="924827"/>
            <a:ext cx="4504759" cy="307777"/>
          </a:xfrm>
          <a:prstGeom prst="rect">
            <a:avLst/>
          </a:prstGeom>
          <a:noFill/>
        </p:spPr>
        <p:txBody>
          <a:bodyPr wrap="none" lIns="0" tIns="0" rIns="0" bIns="0" rtlCol="0">
            <a:noAutofit/>
          </a:bodyPr>
          <a:lstStyle/>
          <a:p>
            <a:r>
              <a:rPr lang="en-US" sz="1200" i="1" spc="150" baseline="0" dirty="0">
                <a:solidFill>
                  <a:schemeClr val="bg1"/>
                </a:solidFill>
                <a:latin typeface="+mj-lt"/>
              </a:rPr>
              <a:t>Exceptional service in the national interest</a:t>
            </a:r>
          </a:p>
        </p:txBody>
      </p:sp>
      <p:sp>
        <p:nvSpPr>
          <p:cNvPr id="5" name="Content Placeholder 12">
            <a:extLst>
              <a:ext uri="{FF2B5EF4-FFF2-40B4-BE49-F238E27FC236}">
                <a16:creationId xmlns:a16="http://schemas.microsoft.com/office/drawing/2014/main" id="{9E46B321-F521-14A6-E951-95E996DCCC49}"/>
              </a:ext>
            </a:extLst>
          </p:cNvPr>
          <p:cNvSpPr>
            <a:spLocks noGrp="1"/>
          </p:cNvSpPr>
          <p:nvPr>
            <p:ph sz="quarter" idx="29" hasCustomPrompt="1"/>
          </p:nvPr>
        </p:nvSpPr>
        <p:spPr>
          <a:xfrm>
            <a:off x="8878824" y="6540370"/>
            <a:ext cx="2820445" cy="174373"/>
          </a:xfrm>
        </p:spPr>
        <p:txBody>
          <a:bodyPr lIns="0" rIns="0">
            <a:noAutofit/>
          </a:bodyPr>
          <a:lstStyle>
            <a:lvl1pPr marL="0" indent="0" algn="r">
              <a:buFontTx/>
              <a:buNone/>
              <a:defRPr lang="en-US" sz="800" b="1" i="0" kern="1200" spc="300" baseline="0" dirty="0" smtClean="0">
                <a:solidFill>
                  <a:schemeClr val="tx1"/>
                </a:solidFill>
                <a:latin typeface="+mn-lt"/>
                <a:ea typeface="Open Sans SemiBold" panose="020B0606030504020204" pitchFamily="34" charset="0"/>
                <a:cs typeface="Open Sans SemiBold" panose="020B0606030504020204" pitchFamily="34" charset="0"/>
              </a:defRPr>
            </a:lvl1pPr>
          </a:lstStyle>
          <a:p>
            <a:pPr lvl="0"/>
            <a:r>
              <a:rPr lang="en-US" dirty="0"/>
              <a:t>CLICK TO ADD SAND XXXX-XXXX P</a:t>
            </a:r>
          </a:p>
        </p:txBody>
      </p:sp>
      <p:sp>
        <p:nvSpPr>
          <p:cNvPr id="6" name="TextBox 5">
            <a:extLst>
              <a:ext uri="{FF2B5EF4-FFF2-40B4-BE49-F238E27FC236}">
                <a16:creationId xmlns:a16="http://schemas.microsoft.com/office/drawing/2014/main" id="{604D3931-9672-6FB0-B5BB-E89583E1B803}"/>
              </a:ext>
            </a:extLst>
          </p:cNvPr>
          <p:cNvSpPr txBox="1"/>
          <p:nvPr userDrawn="1"/>
        </p:nvSpPr>
        <p:spPr>
          <a:xfrm>
            <a:off x="7647627" y="5970071"/>
            <a:ext cx="4051642" cy="391517"/>
          </a:xfrm>
          <a:prstGeom prst="rect">
            <a:avLst/>
          </a:prstGeom>
          <a:noFill/>
        </p:spPr>
        <p:txBody>
          <a:bodyPr wrap="square" lIns="0" tIns="0" rIns="0" bIns="0" rtlCol="0">
            <a:noAutofit/>
          </a:bodyPr>
          <a:lstStyle/>
          <a:p>
            <a:pPr algn="r">
              <a:lnSpc>
                <a:spcPct val="110000"/>
              </a:lnSpc>
            </a:pPr>
            <a:r>
              <a:rPr lang="en-US" sz="650" b="0" i="0" u="none" strike="noStrike" dirty="0">
                <a:solidFill>
                  <a:schemeClr val="bg1"/>
                </a:solidFill>
                <a:effectLst/>
                <a:latin typeface="+mn-lt"/>
              </a:rPr>
              <a:t>Sandia National Laboratories is a multimission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50" b="0" i="0" dirty="0">
              <a:solidFill>
                <a:schemeClr val="bg1"/>
              </a:solidFill>
              <a:latin typeface="+mn-lt"/>
            </a:endParaRPr>
          </a:p>
        </p:txBody>
      </p:sp>
      <p:pic>
        <p:nvPicPr>
          <p:cNvPr id="8" name="Picture 7">
            <a:extLst>
              <a:ext uri="{FF2B5EF4-FFF2-40B4-BE49-F238E27FC236}">
                <a16:creationId xmlns:a16="http://schemas.microsoft.com/office/drawing/2014/main" id="{1242D4F8-A71D-6829-77CA-B4326EA3C4E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1041002" y="5700166"/>
            <a:ext cx="658267" cy="191198"/>
          </a:xfrm>
          <a:prstGeom prst="rect">
            <a:avLst/>
          </a:prstGeom>
        </p:spPr>
      </p:pic>
      <p:sp>
        <p:nvSpPr>
          <p:cNvPr id="18" name="Text Placeholder 7">
            <a:extLst>
              <a:ext uri="{FF2B5EF4-FFF2-40B4-BE49-F238E27FC236}">
                <a16:creationId xmlns:a16="http://schemas.microsoft.com/office/drawing/2014/main" id="{1E759E8D-369C-956A-8160-6D9E9C7E1F6B}"/>
              </a:ext>
            </a:extLst>
          </p:cNvPr>
          <p:cNvSpPr>
            <a:spLocks noGrp="1"/>
          </p:cNvSpPr>
          <p:nvPr>
            <p:ph type="body" sz="quarter" idx="26" hasCustomPrompt="1"/>
          </p:nvPr>
        </p:nvSpPr>
        <p:spPr>
          <a:xfrm>
            <a:off x="352895" y="4393310"/>
            <a:ext cx="4819650" cy="446913"/>
          </a:xfrm>
        </p:spPr>
        <p:txBody>
          <a:bodyPr lIns="0" rIns="0">
            <a:normAutofit/>
          </a:bodyPr>
          <a:lstStyle>
            <a:lvl1pPr marL="11113" indent="0">
              <a:buFontTx/>
              <a:buNone/>
              <a:tabLst/>
              <a:defRPr sz="1400" b="0" i="1">
                <a:solidFill>
                  <a:schemeClr val="bg1"/>
                </a:solidFill>
                <a:latin typeface="+mn-lt"/>
              </a:defRPr>
            </a:lvl1pPr>
          </a:lstStyle>
          <a:p>
            <a:pPr lvl="0"/>
            <a:r>
              <a:rPr lang="en-US" dirty="0"/>
              <a:t>Click to edit program/organization name</a:t>
            </a:r>
          </a:p>
        </p:txBody>
      </p:sp>
      <p:sp>
        <p:nvSpPr>
          <p:cNvPr id="4" name="Text Placeholder 4">
            <a:extLst>
              <a:ext uri="{FF2B5EF4-FFF2-40B4-BE49-F238E27FC236}">
                <a16:creationId xmlns:a16="http://schemas.microsoft.com/office/drawing/2014/main" id="{05E1BDC2-9B14-F40F-94CC-BC96CE5E5611}"/>
              </a:ext>
            </a:extLst>
          </p:cNvPr>
          <p:cNvSpPr>
            <a:spLocks noGrp="1"/>
          </p:cNvSpPr>
          <p:nvPr>
            <p:ph type="body" sz="quarter" idx="31" hasCustomPrompt="1"/>
          </p:nvPr>
        </p:nvSpPr>
        <p:spPr>
          <a:xfrm>
            <a:off x="352895" y="4888992"/>
            <a:ext cx="4452257" cy="474944"/>
          </a:xfrm>
          <a:prstGeom prst="rect">
            <a:avLst/>
          </a:prstGeom>
        </p:spPr>
        <p:txBody>
          <a:bodyPr lIns="0" tIns="0" rIns="0" bIns="0" anchor="ctr">
            <a:normAutofit/>
          </a:bodyPr>
          <a:lstStyle>
            <a:lvl1pPr marL="0" indent="0">
              <a:lnSpc>
                <a:spcPct val="100000"/>
              </a:lnSpc>
              <a:buFontTx/>
              <a:buNone/>
              <a:defRPr sz="1100" b="0" i="0" spc="50" baseline="0">
                <a:solidFill>
                  <a:schemeClr val="bg1"/>
                </a:solidFill>
                <a:latin typeface="+mn-lt"/>
                <a:ea typeface="Open Sans SemiBold" panose="020B0606030504020204" pitchFamily="34" charset="0"/>
                <a:cs typeface="Open Sans SemiBold" panose="020B0606030504020204" pitchFamily="34" charset="0"/>
              </a:defRPr>
            </a:lvl1pPr>
          </a:lstStyle>
          <a:p>
            <a:pPr lvl="0"/>
            <a:r>
              <a:rPr lang="en-US" dirty="0"/>
              <a:t>Click to add date, location or additional content</a:t>
            </a:r>
          </a:p>
        </p:txBody>
      </p:sp>
      <p:sp>
        <p:nvSpPr>
          <p:cNvPr id="14" name="Text Placeholder 5">
            <a:extLst>
              <a:ext uri="{FF2B5EF4-FFF2-40B4-BE49-F238E27FC236}">
                <a16:creationId xmlns:a16="http://schemas.microsoft.com/office/drawing/2014/main" id="{BA47EBFF-C97D-2ED7-9E00-C685343679A2}"/>
              </a:ext>
            </a:extLst>
          </p:cNvPr>
          <p:cNvSpPr>
            <a:spLocks noGrp="1"/>
          </p:cNvSpPr>
          <p:nvPr>
            <p:ph type="body" sz="quarter" idx="13" hasCustomPrompt="1"/>
          </p:nvPr>
        </p:nvSpPr>
        <p:spPr>
          <a:xfrm>
            <a:off x="352895" y="0"/>
            <a:ext cx="5753100" cy="228600"/>
          </a:xfrm>
        </p:spPr>
        <p:txBody>
          <a:bodyPr anchor="ctr">
            <a:noAutofit/>
          </a:bodyPr>
          <a:lstStyle>
            <a:lvl1pPr marL="0" indent="0" algn="l">
              <a:spcBef>
                <a:spcPts val="0"/>
              </a:spcBef>
              <a:buFont typeface="Arial" panose="020B0604020202020204" pitchFamily="34" charset="0"/>
              <a:buNone/>
              <a:defRPr sz="900" cap="all" spc="50" baseline="0">
                <a:solidFill>
                  <a:schemeClr val="bg1"/>
                </a:solidFill>
                <a:latin typeface="+mn-lt"/>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r>
              <a:rPr lang="en-US" dirty="0"/>
              <a:t>CLICK TO EDIT CONTROL MARKING//CATEGORY</a:t>
            </a:r>
          </a:p>
        </p:txBody>
      </p:sp>
      <p:pic>
        <p:nvPicPr>
          <p:cNvPr id="11" name="Picture 10">
            <a:extLst>
              <a:ext uri="{FF2B5EF4-FFF2-40B4-BE49-F238E27FC236}">
                <a16:creationId xmlns:a16="http://schemas.microsoft.com/office/drawing/2014/main" id="{FB5E77DC-2C9B-3252-42A1-1220C6B3BBBA}"/>
              </a:ext>
            </a:extLst>
          </p:cNvPr>
          <p:cNvPicPr>
            <a:picLocks noChangeAspect="1"/>
          </p:cNvPicPr>
          <p:nvPr userDrawn="1"/>
        </p:nvPicPr>
        <p:blipFill>
          <a:blip r:embed="rId5"/>
          <a:srcRect/>
          <a:stretch/>
        </p:blipFill>
        <p:spPr>
          <a:xfrm>
            <a:off x="9881633" y="5639457"/>
            <a:ext cx="1057197" cy="303663"/>
          </a:xfrm>
          <a:prstGeom prst="rect">
            <a:avLst/>
          </a:prstGeom>
        </p:spPr>
      </p:pic>
    </p:spTree>
    <p:extLst>
      <p:ext uri="{BB962C8B-B14F-4D97-AF65-F5344CB8AC3E}">
        <p14:creationId xmlns:p14="http://schemas.microsoft.com/office/powerpoint/2010/main" val="143110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2895" y="1804415"/>
            <a:ext cx="6477000" cy="926593"/>
          </a:xfrm>
        </p:spPr>
        <p:txBody>
          <a:bodyPr lIns="0" tIns="0" rIns="0" bIns="0" anchor="b">
            <a:normAutofit/>
          </a:bodyPr>
          <a:lstStyle>
            <a:lvl1pPr algn="l">
              <a:defRPr sz="3600">
                <a:solidFill>
                  <a:schemeClr val="accent1"/>
                </a:solidFill>
                <a:latin typeface="+mj-lt"/>
              </a:defRPr>
            </a:lvl1pPr>
          </a:lstStyle>
          <a:p>
            <a:r>
              <a:rPr lang="en-US" dirty="0"/>
              <a:t>Click to add title</a:t>
            </a:r>
          </a:p>
        </p:txBody>
      </p:sp>
      <p:sp>
        <p:nvSpPr>
          <p:cNvPr id="3" name="Subtitle 2"/>
          <p:cNvSpPr>
            <a:spLocks noGrp="1"/>
          </p:cNvSpPr>
          <p:nvPr>
            <p:ph type="subTitle" idx="1" hasCustomPrompt="1"/>
          </p:nvPr>
        </p:nvSpPr>
        <p:spPr>
          <a:xfrm>
            <a:off x="352895" y="3718560"/>
            <a:ext cx="5268686" cy="552733"/>
          </a:xfrm>
          <a:prstGeom prst="rect">
            <a:avLst/>
          </a:prstGeom>
        </p:spPr>
        <p:txBody>
          <a:bodyPr lIns="0" tIns="0" rIns="0" bIns="0" anchor="b">
            <a:noAutofit/>
          </a:bodyPr>
          <a:lstStyle>
            <a:lvl1pPr marL="0" indent="0" algn="l">
              <a:buNone/>
              <a:defRPr sz="2000" b="0" spc="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52895" y="2790226"/>
            <a:ext cx="6014120" cy="548968"/>
          </a:xfrm>
          <a:prstGeom prst="rect">
            <a:avLst/>
          </a:prstGeom>
        </p:spPr>
        <p:txBody>
          <a:bodyPr lIns="0" tIns="0" rIns="0" bIns="0">
            <a:normAutofit/>
          </a:bodyPr>
          <a:lstStyle>
            <a:lvl1pPr marL="0" indent="0">
              <a:buNone/>
              <a:defRPr sz="2400" b="0" i="1">
                <a:solidFill>
                  <a:schemeClr val="bg1"/>
                </a:solidFill>
                <a:latin typeface="+mj-lt"/>
              </a:defRPr>
            </a:lvl1pPr>
          </a:lstStyle>
          <a:p>
            <a:pPr lvl="0"/>
            <a:r>
              <a:rPr lang="en-US" dirty="0"/>
              <a:t>Click to add subtitle</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288" r="-3731"/>
          <a:stretch/>
        </p:blipFill>
        <p:spPr>
          <a:xfrm>
            <a:off x="345400" y="279742"/>
            <a:ext cx="1329210" cy="514736"/>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p:nvSpPr>
        <p:spPr>
          <a:xfrm>
            <a:off x="352895" y="924827"/>
            <a:ext cx="4504759" cy="307777"/>
          </a:xfrm>
          <a:prstGeom prst="rect">
            <a:avLst/>
          </a:prstGeom>
          <a:noFill/>
        </p:spPr>
        <p:txBody>
          <a:bodyPr wrap="none" lIns="0" tIns="0" rIns="0" bIns="0" rtlCol="0">
            <a:noAutofit/>
          </a:bodyPr>
          <a:lstStyle/>
          <a:p>
            <a:r>
              <a:rPr lang="en-US" sz="1200" i="1" spc="150" baseline="0" dirty="0">
                <a:solidFill>
                  <a:schemeClr val="bg1"/>
                </a:solidFill>
                <a:latin typeface="+mj-lt"/>
              </a:rPr>
              <a:t>Exceptional service in the national interest</a:t>
            </a:r>
          </a:p>
        </p:txBody>
      </p:sp>
      <p:sp>
        <p:nvSpPr>
          <p:cNvPr id="5" name="Content Placeholder 12">
            <a:extLst>
              <a:ext uri="{FF2B5EF4-FFF2-40B4-BE49-F238E27FC236}">
                <a16:creationId xmlns:a16="http://schemas.microsoft.com/office/drawing/2014/main" id="{9E46B321-F521-14A6-E951-95E996DCCC49}"/>
              </a:ext>
            </a:extLst>
          </p:cNvPr>
          <p:cNvSpPr>
            <a:spLocks noGrp="1"/>
          </p:cNvSpPr>
          <p:nvPr>
            <p:ph sz="quarter" idx="29" hasCustomPrompt="1"/>
          </p:nvPr>
        </p:nvSpPr>
        <p:spPr>
          <a:xfrm>
            <a:off x="8878824" y="6540370"/>
            <a:ext cx="2820445" cy="174373"/>
          </a:xfrm>
        </p:spPr>
        <p:txBody>
          <a:bodyPr lIns="0" rIns="0">
            <a:noAutofit/>
          </a:bodyPr>
          <a:lstStyle>
            <a:lvl1pPr marL="0" indent="0" algn="r">
              <a:buFontTx/>
              <a:buNone/>
              <a:defRPr lang="en-US" sz="800" b="1" i="0" kern="1200" spc="300" baseline="0" dirty="0" smtClean="0">
                <a:solidFill>
                  <a:schemeClr val="tx1"/>
                </a:solidFill>
                <a:latin typeface="+mn-lt"/>
                <a:ea typeface="Open Sans SemiBold" panose="020B0606030504020204" pitchFamily="34" charset="0"/>
                <a:cs typeface="Open Sans SemiBold" panose="020B0606030504020204" pitchFamily="34" charset="0"/>
              </a:defRPr>
            </a:lvl1pPr>
          </a:lstStyle>
          <a:p>
            <a:pPr lvl="0"/>
            <a:r>
              <a:rPr lang="en-US" dirty="0"/>
              <a:t>CLICK TO ADD SAND XXXX-XXXX P</a:t>
            </a:r>
          </a:p>
        </p:txBody>
      </p:sp>
      <p:sp>
        <p:nvSpPr>
          <p:cNvPr id="6" name="TextBox 5">
            <a:extLst>
              <a:ext uri="{FF2B5EF4-FFF2-40B4-BE49-F238E27FC236}">
                <a16:creationId xmlns:a16="http://schemas.microsoft.com/office/drawing/2014/main" id="{604D3931-9672-6FB0-B5BB-E89583E1B803}"/>
              </a:ext>
            </a:extLst>
          </p:cNvPr>
          <p:cNvSpPr txBox="1"/>
          <p:nvPr/>
        </p:nvSpPr>
        <p:spPr>
          <a:xfrm>
            <a:off x="7647627" y="5970071"/>
            <a:ext cx="4051642" cy="391517"/>
          </a:xfrm>
          <a:prstGeom prst="rect">
            <a:avLst/>
          </a:prstGeom>
          <a:noFill/>
        </p:spPr>
        <p:txBody>
          <a:bodyPr wrap="square" lIns="0" tIns="0" rIns="0" bIns="0" rtlCol="0">
            <a:noAutofit/>
          </a:bodyPr>
          <a:lstStyle/>
          <a:p>
            <a:pPr algn="r">
              <a:lnSpc>
                <a:spcPct val="110000"/>
              </a:lnSpc>
            </a:pPr>
            <a:r>
              <a:rPr lang="en-US" sz="650" b="0" i="0" u="none" strike="noStrike" dirty="0">
                <a:solidFill>
                  <a:schemeClr val="bg1"/>
                </a:solidFill>
                <a:effectLst/>
                <a:latin typeface="+mn-lt"/>
              </a:rPr>
              <a:t>Sandia National Laboratories is a multimission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50" b="0" i="0" dirty="0">
              <a:solidFill>
                <a:schemeClr val="bg1"/>
              </a:solidFill>
              <a:latin typeface="+mn-lt"/>
            </a:endParaRPr>
          </a:p>
        </p:txBody>
      </p:sp>
      <p:sp>
        <p:nvSpPr>
          <p:cNvPr id="18" name="Text Placeholder 7">
            <a:extLst>
              <a:ext uri="{FF2B5EF4-FFF2-40B4-BE49-F238E27FC236}">
                <a16:creationId xmlns:a16="http://schemas.microsoft.com/office/drawing/2014/main" id="{1E759E8D-369C-956A-8160-6D9E9C7E1F6B}"/>
              </a:ext>
            </a:extLst>
          </p:cNvPr>
          <p:cNvSpPr>
            <a:spLocks noGrp="1"/>
          </p:cNvSpPr>
          <p:nvPr>
            <p:ph type="body" sz="quarter" idx="26" hasCustomPrompt="1"/>
          </p:nvPr>
        </p:nvSpPr>
        <p:spPr>
          <a:xfrm>
            <a:off x="352895" y="4393310"/>
            <a:ext cx="4819650" cy="446913"/>
          </a:xfrm>
        </p:spPr>
        <p:txBody>
          <a:bodyPr lIns="0" rIns="0">
            <a:normAutofit/>
          </a:bodyPr>
          <a:lstStyle>
            <a:lvl1pPr marL="11113" indent="0">
              <a:buFontTx/>
              <a:buNone/>
              <a:tabLst/>
              <a:defRPr sz="1400" b="0" i="1">
                <a:solidFill>
                  <a:schemeClr val="bg1"/>
                </a:solidFill>
                <a:latin typeface="+mn-lt"/>
              </a:defRPr>
            </a:lvl1pPr>
          </a:lstStyle>
          <a:p>
            <a:pPr lvl="0"/>
            <a:r>
              <a:rPr lang="en-US" dirty="0"/>
              <a:t>Click to edit program/organization name</a:t>
            </a:r>
          </a:p>
        </p:txBody>
      </p:sp>
      <p:sp>
        <p:nvSpPr>
          <p:cNvPr id="4" name="Text Placeholder 4">
            <a:extLst>
              <a:ext uri="{FF2B5EF4-FFF2-40B4-BE49-F238E27FC236}">
                <a16:creationId xmlns:a16="http://schemas.microsoft.com/office/drawing/2014/main" id="{05E1BDC2-9B14-F40F-94CC-BC96CE5E5611}"/>
              </a:ext>
            </a:extLst>
          </p:cNvPr>
          <p:cNvSpPr>
            <a:spLocks noGrp="1"/>
          </p:cNvSpPr>
          <p:nvPr>
            <p:ph type="body" sz="quarter" idx="31" hasCustomPrompt="1"/>
          </p:nvPr>
        </p:nvSpPr>
        <p:spPr>
          <a:xfrm>
            <a:off x="352895" y="4888992"/>
            <a:ext cx="4452257" cy="474944"/>
          </a:xfrm>
          <a:prstGeom prst="rect">
            <a:avLst/>
          </a:prstGeom>
        </p:spPr>
        <p:txBody>
          <a:bodyPr lIns="0" tIns="0" rIns="0" bIns="0" anchor="ctr">
            <a:normAutofit/>
          </a:bodyPr>
          <a:lstStyle>
            <a:lvl1pPr marL="0" indent="0">
              <a:lnSpc>
                <a:spcPct val="100000"/>
              </a:lnSpc>
              <a:buFontTx/>
              <a:buNone/>
              <a:defRPr sz="1100" b="0" i="0" spc="50" baseline="0">
                <a:solidFill>
                  <a:schemeClr val="bg1"/>
                </a:solidFill>
                <a:latin typeface="+mn-lt"/>
                <a:ea typeface="Open Sans SemiBold" panose="020B0606030504020204" pitchFamily="34" charset="0"/>
                <a:cs typeface="Open Sans SemiBold" panose="020B0606030504020204" pitchFamily="34" charset="0"/>
              </a:defRPr>
            </a:lvl1pPr>
          </a:lstStyle>
          <a:p>
            <a:pPr lvl="0"/>
            <a:r>
              <a:rPr lang="en-US" dirty="0"/>
              <a:t>Click to add date, location or additional content</a:t>
            </a:r>
          </a:p>
        </p:txBody>
      </p:sp>
      <p:sp>
        <p:nvSpPr>
          <p:cNvPr id="17" name="Picture Placeholder 16">
            <a:extLst>
              <a:ext uri="{FF2B5EF4-FFF2-40B4-BE49-F238E27FC236}">
                <a16:creationId xmlns:a16="http://schemas.microsoft.com/office/drawing/2014/main" id="{5D8068C1-323F-572A-96F9-3C07CF172E93}"/>
              </a:ext>
            </a:extLst>
          </p:cNvPr>
          <p:cNvSpPr>
            <a:spLocks noGrp="1"/>
          </p:cNvSpPr>
          <p:nvPr>
            <p:ph type="pic" sz="quarter" idx="32" hasCustomPrompt="1"/>
          </p:nvPr>
        </p:nvSpPr>
        <p:spPr>
          <a:xfrm>
            <a:off x="7677150" y="1"/>
            <a:ext cx="3467099" cy="1676400"/>
          </a:xfrm>
          <a:prstGeom prst="parallelogram">
            <a:avLst>
              <a:gd name="adj" fmla="val 73223"/>
            </a:avLst>
          </a:prstGeom>
          <a:noFill/>
          <a:ln>
            <a:noFill/>
          </a:ln>
        </p:spPr>
        <p:txBody>
          <a:bodyPr anchor="t">
            <a:normAutofit/>
          </a:bodyPr>
          <a:lstStyle>
            <a:lvl1pPr marL="0" indent="0" algn="ctr">
              <a:buNone/>
              <a:defRPr sz="1800"/>
            </a:lvl1pPr>
          </a:lstStyle>
          <a:p>
            <a:r>
              <a:rPr lang="en-US" dirty="0"/>
              <a:t>Add image</a:t>
            </a:r>
          </a:p>
        </p:txBody>
      </p:sp>
      <p:sp>
        <p:nvSpPr>
          <p:cNvPr id="19" name="Picture Placeholder 16">
            <a:extLst>
              <a:ext uri="{FF2B5EF4-FFF2-40B4-BE49-F238E27FC236}">
                <a16:creationId xmlns:a16="http://schemas.microsoft.com/office/drawing/2014/main" id="{6ECFC8AD-FDE1-C946-6F19-1D200A5C7EB5}"/>
              </a:ext>
            </a:extLst>
          </p:cNvPr>
          <p:cNvSpPr>
            <a:spLocks noGrp="1"/>
          </p:cNvSpPr>
          <p:nvPr>
            <p:ph type="pic" sz="quarter" idx="33" hasCustomPrompt="1"/>
          </p:nvPr>
        </p:nvSpPr>
        <p:spPr>
          <a:xfrm>
            <a:off x="6424422" y="1728217"/>
            <a:ext cx="3467099" cy="1676400"/>
          </a:xfrm>
          <a:prstGeom prst="parallelogram">
            <a:avLst>
              <a:gd name="adj" fmla="val 73223"/>
            </a:avLst>
          </a:prstGeom>
          <a:noFill/>
          <a:ln>
            <a:noFill/>
          </a:ln>
        </p:spPr>
        <p:txBody>
          <a:bodyPr>
            <a:normAutofit/>
          </a:bodyPr>
          <a:lstStyle>
            <a:lvl1pPr marL="0" indent="0" algn="ctr">
              <a:buNone/>
              <a:defRPr sz="1800"/>
            </a:lvl1pPr>
          </a:lstStyle>
          <a:p>
            <a:r>
              <a:rPr lang="en-US" dirty="0"/>
              <a:t>Add image</a:t>
            </a:r>
          </a:p>
        </p:txBody>
      </p:sp>
      <p:sp>
        <p:nvSpPr>
          <p:cNvPr id="20" name="Picture Placeholder 16">
            <a:extLst>
              <a:ext uri="{FF2B5EF4-FFF2-40B4-BE49-F238E27FC236}">
                <a16:creationId xmlns:a16="http://schemas.microsoft.com/office/drawing/2014/main" id="{086AE18A-883A-AF55-B395-94D7303F8A07}"/>
              </a:ext>
            </a:extLst>
          </p:cNvPr>
          <p:cNvSpPr>
            <a:spLocks noGrp="1"/>
          </p:cNvSpPr>
          <p:nvPr>
            <p:ph type="pic" sz="quarter" idx="34" hasCustomPrompt="1"/>
          </p:nvPr>
        </p:nvSpPr>
        <p:spPr>
          <a:xfrm>
            <a:off x="5144262" y="3456433"/>
            <a:ext cx="3467099" cy="1676400"/>
          </a:xfrm>
          <a:prstGeom prst="parallelogram">
            <a:avLst>
              <a:gd name="adj" fmla="val 73223"/>
            </a:avLst>
          </a:prstGeom>
          <a:noFill/>
          <a:ln>
            <a:noFill/>
          </a:ln>
        </p:spPr>
        <p:txBody>
          <a:bodyPr>
            <a:normAutofit/>
          </a:bodyPr>
          <a:lstStyle>
            <a:lvl1pPr marL="0" indent="0" algn="ctr">
              <a:buNone/>
              <a:defRPr sz="1800"/>
            </a:lvl1pPr>
          </a:lstStyle>
          <a:p>
            <a:r>
              <a:rPr lang="en-US" dirty="0"/>
              <a:t>Add image</a:t>
            </a:r>
          </a:p>
        </p:txBody>
      </p:sp>
      <p:sp>
        <p:nvSpPr>
          <p:cNvPr id="21" name="Picture Placeholder 16">
            <a:extLst>
              <a:ext uri="{FF2B5EF4-FFF2-40B4-BE49-F238E27FC236}">
                <a16:creationId xmlns:a16="http://schemas.microsoft.com/office/drawing/2014/main" id="{403128C2-8DFF-BDBA-C323-B9EE2FD9A542}"/>
              </a:ext>
            </a:extLst>
          </p:cNvPr>
          <p:cNvSpPr>
            <a:spLocks noGrp="1"/>
          </p:cNvSpPr>
          <p:nvPr>
            <p:ph type="pic" sz="quarter" idx="35" hasCustomPrompt="1"/>
          </p:nvPr>
        </p:nvSpPr>
        <p:spPr>
          <a:xfrm>
            <a:off x="3900678" y="5175505"/>
            <a:ext cx="3467099" cy="1676400"/>
          </a:xfrm>
          <a:prstGeom prst="parallelogram">
            <a:avLst>
              <a:gd name="adj" fmla="val 73223"/>
            </a:avLst>
          </a:prstGeom>
          <a:noFill/>
          <a:ln>
            <a:noFill/>
          </a:ln>
        </p:spPr>
        <p:txBody>
          <a:bodyPr>
            <a:normAutofit/>
          </a:bodyPr>
          <a:lstStyle>
            <a:lvl1pPr marL="0" indent="0" algn="ctr">
              <a:buNone/>
              <a:defRPr sz="1800"/>
            </a:lvl1pPr>
          </a:lstStyle>
          <a:p>
            <a:r>
              <a:rPr lang="en-US" dirty="0"/>
              <a:t>Add image</a:t>
            </a:r>
          </a:p>
        </p:txBody>
      </p:sp>
      <p:sp>
        <p:nvSpPr>
          <p:cNvPr id="14" name="Text Placeholder 5">
            <a:extLst>
              <a:ext uri="{FF2B5EF4-FFF2-40B4-BE49-F238E27FC236}">
                <a16:creationId xmlns:a16="http://schemas.microsoft.com/office/drawing/2014/main" id="{8C0D6C5F-2EE1-E366-3882-F2CA4D85B840}"/>
              </a:ext>
            </a:extLst>
          </p:cNvPr>
          <p:cNvSpPr>
            <a:spLocks noGrp="1"/>
          </p:cNvSpPr>
          <p:nvPr>
            <p:ph type="body" sz="quarter" idx="13" hasCustomPrompt="1"/>
          </p:nvPr>
        </p:nvSpPr>
        <p:spPr>
          <a:xfrm>
            <a:off x="352895" y="0"/>
            <a:ext cx="5753100" cy="228600"/>
          </a:xfrm>
        </p:spPr>
        <p:txBody>
          <a:bodyPr anchor="ctr">
            <a:noAutofit/>
          </a:bodyPr>
          <a:lstStyle>
            <a:lvl1pPr marL="0" indent="0" algn="l">
              <a:spcBef>
                <a:spcPts val="0"/>
              </a:spcBef>
              <a:buFont typeface="Arial" panose="020B0604020202020204" pitchFamily="34" charset="0"/>
              <a:buNone/>
              <a:defRPr sz="900" cap="all" spc="50" baseline="0">
                <a:solidFill>
                  <a:schemeClr val="bg1"/>
                </a:solidFill>
                <a:latin typeface="+mn-lt"/>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r>
              <a:rPr lang="en-US" dirty="0"/>
              <a:t>CLICK TO EDIT CONTROL MARKING//CATEGORY</a:t>
            </a:r>
          </a:p>
        </p:txBody>
      </p:sp>
      <p:pic>
        <p:nvPicPr>
          <p:cNvPr id="11" name="Picture 10">
            <a:extLst>
              <a:ext uri="{FF2B5EF4-FFF2-40B4-BE49-F238E27FC236}">
                <a16:creationId xmlns:a16="http://schemas.microsoft.com/office/drawing/2014/main" id="{AF0E8022-DF14-62B8-B246-81EB16FC656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041002" y="5700166"/>
            <a:ext cx="658267" cy="191198"/>
          </a:xfrm>
          <a:prstGeom prst="rect">
            <a:avLst/>
          </a:prstGeom>
        </p:spPr>
      </p:pic>
      <p:pic>
        <p:nvPicPr>
          <p:cNvPr id="7" name="Picture 6">
            <a:extLst>
              <a:ext uri="{FF2B5EF4-FFF2-40B4-BE49-F238E27FC236}">
                <a16:creationId xmlns:a16="http://schemas.microsoft.com/office/drawing/2014/main" id="{C42614B7-2113-5057-CCB6-E38C5A070829}"/>
              </a:ext>
            </a:extLst>
          </p:cNvPr>
          <p:cNvPicPr>
            <a:picLocks noChangeAspect="1"/>
          </p:cNvPicPr>
          <p:nvPr userDrawn="1"/>
        </p:nvPicPr>
        <p:blipFill>
          <a:blip r:embed="rId5"/>
          <a:srcRect/>
          <a:stretch/>
        </p:blipFill>
        <p:spPr>
          <a:xfrm>
            <a:off x="9881633" y="5639457"/>
            <a:ext cx="1057197" cy="303663"/>
          </a:xfrm>
          <a:prstGeom prst="rect">
            <a:avLst/>
          </a:prstGeom>
        </p:spPr>
      </p:pic>
    </p:spTree>
    <p:extLst>
      <p:ext uri="{BB962C8B-B14F-4D97-AF65-F5344CB8AC3E}">
        <p14:creationId xmlns:p14="http://schemas.microsoft.com/office/powerpoint/2010/main" val="320044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A25A95-582E-4BBB-DEB4-056147D55C2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98936" y="6483096"/>
            <a:ext cx="893064" cy="374904"/>
          </a:xfrm>
          <a:prstGeom prst="rect">
            <a:avLst/>
          </a:prstGeom>
        </p:spPr>
      </p:pic>
      <p:sp>
        <p:nvSpPr>
          <p:cNvPr id="2" name="Title 1"/>
          <p:cNvSpPr>
            <a:spLocks noGrp="1"/>
          </p:cNvSpPr>
          <p:nvPr>
            <p:ph type="ctrTitle" hasCustomPrompt="1"/>
          </p:nvPr>
        </p:nvSpPr>
        <p:spPr>
          <a:xfrm>
            <a:off x="4161692" y="2031023"/>
            <a:ext cx="3868616" cy="2795954"/>
          </a:xfrm>
        </p:spPr>
        <p:txBody>
          <a:bodyPr anchor="ctr">
            <a:normAutofit/>
          </a:bodyPr>
          <a:lstStyle>
            <a:lvl1pPr algn="ctr">
              <a:defRPr sz="4000">
                <a:solidFill>
                  <a:schemeClr val="bg1"/>
                </a:solidFill>
              </a:defRPr>
            </a:lvl1pPr>
          </a:lstStyle>
          <a:p>
            <a:r>
              <a:rPr lang="en-US" dirty="0"/>
              <a:t>Click to </a:t>
            </a:r>
            <a:br>
              <a:rPr lang="en-US" dirty="0"/>
            </a:br>
            <a:r>
              <a:rPr lang="en-US" dirty="0"/>
              <a:t>edit subtitle</a:t>
            </a:r>
          </a:p>
        </p:txBody>
      </p:sp>
      <p:sp>
        <p:nvSpPr>
          <p:cNvPr id="5" name="Slide Number Placeholder 5">
            <a:extLst>
              <a:ext uri="{FF2B5EF4-FFF2-40B4-BE49-F238E27FC236}">
                <a16:creationId xmlns:a16="http://schemas.microsoft.com/office/drawing/2014/main" id="{0C1BBB78-2337-77EE-6EC0-4C784C5E7159}"/>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tx2"/>
                </a:solidFill>
                <a:latin typeface="Exo 2 Semi Bold" pitchFamily="2" charset="77"/>
              </a:defRPr>
            </a:lvl1pPr>
          </a:lstStyle>
          <a:p>
            <a:fld id="{6FB6B91F-BB11-E946-B7F6-1372EDB8DEC1}" type="slidenum">
              <a:rPr lang="en-US" smtClean="0"/>
              <a:pPr/>
              <a:t>‹#›</a:t>
            </a:fld>
            <a:endParaRPr lang="en-US" dirty="0"/>
          </a:p>
        </p:txBody>
      </p:sp>
      <p:sp>
        <p:nvSpPr>
          <p:cNvPr id="3" name="Footer Placeholder 4">
            <a:extLst>
              <a:ext uri="{FF2B5EF4-FFF2-40B4-BE49-F238E27FC236}">
                <a16:creationId xmlns:a16="http://schemas.microsoft.com/office/drawing/2014/main" id="{5560EA2B-BE9C-1249-82D6-B7B0949FCFDE}"/>
              </a:ext>
            </a:extLst>
          </p:cNvPr>
          <p:cNvSpPr>
            <a:spLocks noGrp="1"/>
          </p:cNvSpPr>
          <p:nvPr>
            <p:ph type="ftr" sz="quarter" idx="3"/>
          </p:nvPr>
        </p:nvSpPr>
        <p:spPr>
          <a:xfrm>
            <a:off x="1600200" y="0"/>
            <a:ext cx="8991600" cy="219174"/>
          </a:xfrm>
          <a:prstGeom prst="rect">
            <a:avLst/>
          </a:prstGeom>
        </p:spPr>
        <p:txBody>
          <a:bodyPr vert="horz" lIns="0" tIns="0" rIns="0" bIns="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Tree>
    <p:extLst>
      <p:ext uri="{BB962C8B-B14F-4D97-AF65-F5344CB8AC3E}">
        <p14:creationId xmlns:p14="http://schemas.microsoft.com/office/powerpoint/2010/main" val="361810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176D2-8435-708B-9C12-A2DDE33F5A48}"/>
              </a:ext>
            </a:extLst>
          </p:cNvPr>
          <p:cNvSpPr>
            <a:spLocks noGrp="1"/>
          </p:cNvSpPr>
          <p:nvPr>
            <p:ph type="title"/>
          </p:nvPr>
        </p:nvSpPr>
        <p:spPr>
          <a:xfrm>
            <a:off x="352326" y="238026"/>
            <a:ext cx="10224545" cy="676374"/>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EC6E0C3-D357-9904-3F83-469364BF9F2C}"/>
              </a:ext>
            </a:extLst>
          </p:cNvPr>
          <p:cNvSpPr>
            <a:spLocks noGrp="1"/>
          </p:cNvSpPr>
          <p:nvPr>
            <p:ph type="dt" sz="half" idx="10"/>
          </p:nvPr>
        </p:nvSpPr>
        <p:spPr>
          <a:xfrm>
            <a:off x="352326" y="6638826"/>
            <a:ext cx="1047750" cy="219174"/>
          </a:xfrm>
        </p:spPr>
        <p:txBody>
          <a:bodyPr/>
          <a:lstStyle/>
          <a:p>
            <a:endParaRPr lang="en-US" dirty="0"/>
          </a:p>
        </p:txBody>
      </p:sp>
      <p:sp>
        <p:nvSpPr>
          <p:cNvPr id="6" name="Content Placeholder 2">
            <a:extLst>
              <a:ext uri="{FF2B5EF4-FFF2-40B4-BE49-F238E27FC236}">
                <a16:creationId xmlns:a16="http://schemas.microsoft.com/office/drawing/2014/main" id="{07DD9EA8-5FFB-C9B1-1267-6671E46FBB5B}"/>
              </a:ext>
            </a:extLst>
          </p:cNvPr>
          <p:cNvSpPr>
            <a:spLocks noGrp="1"/>
          </p:cNvSpPr>
          <p:nvPr>
            <p:ph idx="1"/>
          </p:nvPr>
        </p:nvSpPr>
        <p:spPr>
          <a:xfrm>
            <a:off x="352326" y="1225691"/>
            <a:ext cx="11239500" cy="50498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0FEDC9B2-DEFB-E449-1A1F-85E60AE319B5}"/>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tx2"/>
                </a:solidFill>
                <a:latin typeface="Exo 2 Semi Bold" pitchFamily="2" charset="77"/>
              </a:defRPr>
            </a:lvl1pPr>
          </a:lstStyle>
          <a:p>
            <a:fld id="{6FB6B91F-BB11-E946-B7F6-1372EDB8DEC1}" type="slidenum">
              <a:rPr lang="en-US" smtClean="0"/>
              <a:pPr/>
              <a:t>‹#›</a:t>
            </a:fld>
            <a:endParaRPr lang="en-US" dirty="0"/>
          </a:p>
        </p:txBody>
      </p:sp>
      <p:sp>
        <p:nvSpPr>
          <p:cNvPr id="5" name="Footer Placeholder 4">
            <a:extLst>
              <a:ext uri="{FF2B5EF4-FFF2-40B4-BE49-F238E27FC236}">
                <a16:creationId xmlns:a16="http://schemas.microsoft.com/office/drawing/2014/main" id="{F011983E-5F7D-4A6F-7455-559917154B65}"/>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Tree>
    <p:extLst>
      <p:ext uri="{BB962C8B-B14F-4D97-AF65-F5344CB8AC3E}">
        <p14:creationId xmlns:p14="http://schemas.microsoft.com/office/powerpoint/2010/main" val="1097917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_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1A6A05-6A68-95A1-41EE-FDBA7FA90F3C}"/>
              </a:ext>
            </a:extLst>
          </p:cNvPr>
          <p:cNvSpPr/>
          <p:nvPr userDrawn="1"/>
        </p:nvSpPr>
        <p:spPr>
          <a:xfrm>
            <a:off x="0" y="914400"/>
            <a:ext cx="11696699" cy="766119"/>
          </a:xfrm>
          <a:prstGeom prst="rect">
            <a:avLst/>
          </a:prstGeom>
          <a:gradFill flip="none" rotWithShape="1">
            <a:gsLst>
              <a:gs pos="0">
                <a:schemeClr val="tx2">
                  <a:lumMod val="20000"/>
                  <a:lumOff val="80000"/>
                  <a:alpha val="0"/>
                </a:schemeClr>
              </a:gs>
              <a:gs pos="40000">
                <a:schemeClr val="tx2">
                  <a:lumMod val="20000"/>
                  <a:lumOff val="80000"/>
                  <a:alpha val="20000"/>
                </a:schemeClr>
              </a:gs>
              <a:gs pos="60000">
                <a:schemeClr val="accent1">
                  <a:alpha val="25000"/>
                </a:schemeClr>
              </a:gs>
              <a:gs pos="100000">
                <a:schemeClr val="accent1">
                  <a:alpha val="58414"/>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Content Placeholder 2">
            <a:extLst>
              <a:ext uri="{FF2B5EF4-FFF2-40B4-BE49-F238E27FC236}">
                <a16:creationId xmlns:a16="http://schemas.microsoft.com/office/drawing/2014/main" id="{01F21708-074B-CB27-329D-6020CFC9800E}"/>
              </a:ext>
            </a:extLst>
          </p:cNvPr>
          <p:cNvSpPr>
            <a:spLocks noGrp="1"/>
          </p:cNvSpPr>
          <p:nvPr>
            <p:ph idx="1"/>
          </p:nvPr>
        </p:nvSpPr>
        <p:spPr>
          <a:xfrm>
            <a:off x="1037968" y="2042984"/>
            <a:ext cx="10544432" cy="42435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E16EF4D-A4D6-628F-7773-C9A53396E25A}"/>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dirty="0"/>
          </a:p>
        </p:txBody>
      </p:sp>
      <p:sp>
        <p:nvSpPr>
          <p:cNvPr id="5" name="Title Placeholder 1">
            <a:extLst>
              <a:ext uri="{FF2B5EF4-FFF2-40B4-BE49-F238E27FC236}">
                <a16:creationId xmlns:a16="http://schemas.microsoft.com/office/drawing/2014/main" id="{B9BA94E1-F833-74C4-C220-979B5551CE35}"/>
              </a:ext>
            </a:extLst>
          </p:cNvPr>
          <p:cNvSpPr>
            <a:spLocks noGrp="1"/>
          </p:cNvSpPr>
          <p:nvPr>
            <p:ph type="title"/>
          </p:nvPr>
        </p:nvSpPr>
        <p:spPr>
          <a:xfrm>
            <a:off x="352326" y="238026"/>
            <a:ext cx="10224545" cy="676374"/>
          </a:xfrm>
          <a:prstGeom prst="rect">
            <a:avLst/>
          </a:prstGeom>
        </p:spPr>
        <p:txBody>
          <a:bodyPr vert="horz" lIns="0" tIns="0" rIns="0" bIns="0" rtlCol="0" anchor="ctr">
            <a:noAutofit/>
          </a:bodyPr>
          <a:lstStyle/>
          <a:p>
            <a:r>
              <a:rPr lang="en-US" dirty="0"/>
              <a:t>Click to edit Master title style</a:t>
            </a:r>
          </a:p>
        </p:txBody>
      </p:sp>
      <p:sp>
        <p:nvSpPr>
          <p:cNvPr id="2" name="Footer Placeholder 4">
            <a:extLst>
              <a:ext uri="{FF2B5EF4-FFF2-40B4-BE49-F238E27FC236}">
                <a16:creationId xmlns:a16="http://schemas.microsoft.com/office/drawing/2014/main" id="{57360BF7-31E7-2BD1-4BB4-C13DCDA30168}"/>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
        <p:nvSpPr>
          <p:cNvPr id="8" name="Text Placeholder 7">
            <a:extLst>
              <a:ext uri="{FF2B5EF4-FFF2-40B4-BE49-F238E27FC236}">
                <a16:creationId xmlns:a16="http://schemas.microsoft.com/office/drawing/2014/main" id="{A64E1765-210E-6276-4BFF-2D655F43CC3C}"/>
              </a:ext>
            </a:extLst>
          </p:cNvPr>
          <p:cNvSpPr>
            <a:spLocks noGrp="1"/>
          </p:cNvSpPr>
          <p:nvPr>
            <p:ph type="body" sz="quarter" idx="13" hasCustomPrompt="1"/>
          </p:nvPr>
        </p:nvSpPr>
        <p:spPr>
          <a:xfrm>
            <a:off x="1037968" y="1054571"/>
            <a:ext cx="9529477" cy="485775"/>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subtitle</a:t>
            </a:r>
          </a:p>
        </p:txBody>
      </p:sp>
      <p:sp>
        <p:nvSpPr>
          <p:cNvPr id="10" name="Triangle 9">
            <a:extLst>
              <a:ext uri="{FF2B5EF4-FFF2-40B4-BE49-F238E27FC236}">
                <a16:creationId xmlns:a16="http://schemas.microsoft.com/office/drawing/2014/main" id="{E2DB5861-DC1F-274C-DB37-975429602C12}"/>
              </a:ext>
            </a:extLst>
          </p:cNvPr>
          <p:cNvSpPr/>
          <p:nvPr userDrawn="1"/>
        </p:nvSpPr>
        <p:spPr>
          <a:xfrm rot="5400000">
            <a:off x="516549" y="1150458"/>
            <a:ext cx="529826" cy="294000"/>
          </a:xfrm>
          <a:prstGeom prst="triangle">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D9E6835A-8A89-91B3-CA12-BE90FD1FEF40}"/>
              </a:ext>
            </a:extLst>
          </p:cNvPr>
          <p:cNvSpPr/>
          <p:nvPr userDrawn="1"/>
        </p:nvSpPr>
        <p:spPr>
          <a:xfrm rot="5400000">
            <a:off x="204109" y="1150458"/>
            <a:ext cx="529826" cy="294000"/>
          </a:xfrm>
          <a:prstGeom prst="triangle">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2FC92465-7D33-6807-71D6-C420B847E784}"/>
              </a:ext>
            </a:extLst>
          </p:cNvPr>
          <p:cNvSpPr/>
          <p:nvPr userDrawn="1"/>
        </p:nvSpPr>
        <p:spPr>
          <a:xfrm rot="5400000">
            <a:off x="-117913" y="1150458"/>
            <a:ext cx="529826" cy="294000"/>
          </a:xfrm>
          <a:prstGeom prst="triangl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2">
            <a:extLst>
              <a:ext uri="{FF2B5EF4-FFF2-40B4-BE49-F238E27FC236}">
                <a16:creationId xmlns:a16="http://schemas.microsoft.com/office/drawing/2014/main" id="{AE2A5084-C44C-EA39-3933-08EF7A31F02B}"/>
              </a:ext>
            </a:extLst>
          </p:cNvPr>
          <p:cNvSpPr>
            <a:spLocks noGrp="1"/>
          </p:cNvSpPr>
          <p:nvPr>
            <p:ph type="dt" sz="half" idx="10"/>
          </p:nvPr>
        </p:nvSpPr>
        <p:spPr>
          <a:xfrm>
            <a:off x="352326" y="6638826"/>
            <a:ext cx="1047750" cy="219174"/>
          </a:xfrm>
        </p:spPr>
        <p:txBody>
          <a:bodyPr/>
          <a:lstStyle/>
          <a:p>
            <a:endParaRPr lang="en-US" dirty="0"/>
          </a:p>
        </p:txBody>
      </p:sp>
    </p:spTree>
    <p:extLst>
      <p:ext uri="{BB962C8B-B14F-4D97-AF65-F5344CB8AC3E}">
        <p14:creationId xmlns:p14="http://schemas.microsoft.com/office/powerpoint/2010/main" val="2321446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311F5-00A8-177A-AD8C-C74DC54BD29A}"/>
              </a:ext>
            </a:extLst>
          </p:cNvPr>
          <p:cNvSpPr>
            <a:spLocks noGrp="1"/>
          </p:cNvSpPr>
          <p:nvPr>
            <p:ph sz="half" idx="1"/>
          </p:nvPr>
        </p:nvSpPr>
        <p:spPr>
          <a:xfrm>
            <a:off x="353113" y="1228626"/>
            <a:ext cx="5582133" cy="5067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05ABF7C-5569-F775-5910-F82732B6A132}"/>
              </a:ext>
            </a:extLst>
          </p:cNvPr>
          <p:cNvSpPr>
            <a:spLocks noGrp="1"/>
          </p:cNvSpPr>
          <p:nvPr>
            <p:ph sz="half" idx="2"/>
          </p:nvPr>
        </p:nvSpPr>
        <p:spPr>
          <a:xfrm>
            <a:off x="6247764" y="1228626"/>
            <a:ext cx="5434796"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6392EEC-0AE6-91A4-3002-A2E772C157DE}"/>
              </a:ext>
            </a:extLst>
          </p:cNvPr>
          <p:cNvSpPr>
            <a:spLocks noGrp="1"/>
          </p:cNvSpPr>
          <p:nvPr>
            <p:ph type="dt" sz="half" idx="10"/>
          </p:nvPr>
        </p:nvSpPr>
        <p:spPr>
          <a:xfrm>
            <a:off x="352326" y="6638826"/>
            <a:ext cx="1047750" cy="219174"/>
          </a:xfrm>
        </p:spPr>
        <p:txBody>
          <a:bodyPr/>
          <a:lstStyle/>
          <a:p>
            <a:endParaRPr lang="en-US" dirty="0"/>
          </a:p>
        </p:txBody>
      </p:sp>
      <p:sp>
        <p:nvSpPr>
          <p:cNvPr id="7" name="Slide Number Placeholder 6">
            <a:extLst>
              <a:ext uri="{FF2B5EF4-FFF2-40B4-BE49-F238E27FC236}">
                <a16:creationId xmlns:a16="http://schemas.microsoft.com/office/drawing/2014/main" id="{A466B168-7BCE-5553-8F95-2FA0CB174124}"/>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6" name="Footer Placeholder 4">
            <a:extLst>
              <a:ext uri="{FF2B5EF4-FFF2-40B4-BE49-F238E27FC236}">
                <a16:creationId xmlns:a16="http://schemas.microsoft.com/office/drawing/2014/main" id="{8DBDE7BE-0766-0034-7D0C-E8361882A2A3}"/>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
        <p:nvSpPr>
          <p:cNvPr id="9" name="Title Placeholder 1">
            <a:extLst>
              <a:ext uri="{FF2B5EF4-FFF2-40B4-BE49-F238E27FC236}">
                <a16:creationId xmlns:a16="http://schemas.microsoft.com/office/drawing/2014/main" id="{5B33AD1C-7933-2EF8-CAB0-A2F20CFCC907}"/>
              </a:ext>
            </a:extLst>
          </p:cNvPr>
          <p:cNvSpPr>
            <a:spLocks noGrp="1"/>
          </p:cNvSpPr>
          <p:nvPr>
            <p:ph type="title"/>
          </p:nvPr>
        </p:nvSpPr>
        <p:spPr>
          <a:xfrm>
            <a:off x="352326" y="238026"/>
            <a:ext cx="10224545" cy="676374"/>
          </a:xfrm>
          <a:prstGeom prst="rect">
            <a:avLst/>
          </a:prstGeom>
        </p:spPr>
        <p:txBody>
          <a:bodyPr vert="horz" lIns="0" tIns="0" rIns="0" bIns="0" rtlCol="0" anchor="ctr">
            <a:noAutofit/>
          </a:bodyPr>
          <a:lstStyle/>
          <a:p>
            <a:r>
              <a:rPr lang="en-US" dirty="0"/>
              <a:t>Click to edit Master title style</a:t>
            </a:r>
          </a:p>
        </p:txBody>
      </p:sp>
    </p:spTree>
    <p:extLst>
      <p:ext uri="{BB962C8B-B14F-4D97-AF65-F5344CB8AC3E}">
        <p14:creationId xmlns:p14="http://schemas.microsoft.com/office/powerpoint/2010/main" val="4072567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5598EE-734B-7927-A9F9-59E746C06745}"/>
              </a:ext>
            </a:extLst>
          </p:cNvPr>
          <p:cNvSpPr>
            <a:spLocks noGrp="1"/>
          </p:cNvSpPr>
          <p:nvPr>
            <p:ph type="body" idx="1"/>
          </p:nvPr>
        </p:nvSpPr>
        <p:spPr>
          <a:xfrm>
            <a:off x="356400" y="1062682"/>
            <a:ext cx="5502275" cy="749842"/>
          </a:xfrm>
        </p:spPr>
        <p:txBody>
          <a:bodyPr anchor="b">
            <a:noAutofit/>
          </a:bodyPr>
          <a:lstStyle>
            <a:lvl1pPr marL="0" indent="0">
              <a:buNone/>
              <a:defRPr sz="24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DCA79ED-631A-4038-CD24-1318D135B013}"/>
              </a:ext>
            </a:extLst>
          </p:cNvPr>
          <p:cNvSpPr>
            <a:spLocks noGrp="1"/>
          </p:cNvSpPr>
          <p:nvPr>
            <p:ph sz="half" idx="2"/>
          </p:nvPr>
        </p:nvSpPr>
        <p:spPr>
          <a:xfrm>
            <a:off x="351687" y="1995160"/>
            <a:ext cx="5502275" cy="42985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9B22261-E334-48E8-A5C2-10C4156C0D98}"/>
              </a:ext>
            </a:extLst>
          </p:cNvPr>
          <p:cNvSpPr>
            <a:spLocks noGrp="1"/>
          </p:cNvSpPr>
          <p:nvPr>
            <p:ph type="body" sz="quarter" idx="3"/>
          </p:nvPr>
        </p:nvSpPr>
        <p:spPr>
          <a:xfrm>
            <a:off x="6102750" y="1062682"/>
            <a:ext cx="5410200" cy="749842"/>
          </a:xfrm>
        </p:spPr>
        <p:txBody>
          <a:bodyPr anchor="b">
            <a:noAutofit/>
          </a:bodyPr>
          <a:lstStyle>
            <a:lvl1pPr marL="0" indent="0">
              <a:buNone/>
              <a:defRPr sz="24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E52312-4529-7366-8A26-B3D48C92DCCC}"/>
              </a:ext>
            </a:extLst>
          </p:cNvPr>
          <p:cNvSpPr>
            <a:spLocks noGrp="1"/>
          </p:cNvSpPr>
          <p:nvPr>
            <p:ph sz="quarter" idx="4"/>
          </p:nvPr>
        </p:nvSpPr>
        <p:spPr>
          <a:xfrm>
            <a:off x="6102750" y="1995160"/>
            <a:ext cx="5410200" cy="4298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82D12A-DDF5-F9C7-183F-B0D4053783BA}"/>
              </a:ext>
            </a:extLst>
          </p:cNvPr>
          <p:cNvSpPr>
            <a:spLocks noGrp="1"/>
          </p:cNvSpPr>
          <p:nvPr>
            <p:ph type="dt" sz="half" idx="10"/>
          </p:nvPr>
        </p:nvSpPr>
        <p:spPr>
          <a:xfrm>
            <a:off x="352326" y="6638826"/>
            <a:ext cx="1047750" cy="219174"/>
          </a:xfrm>
        </p:spPr>
        <p:txBody>
          <a:bodyPr/>
          <a:lstStyle/>
          <a:p>
            <a:endParaRPr lang="en-US" dirty="0"/>
          </a:p>
        </p:txBody>
      </p:sp>
      <p:sp>
        <p:nvSpPr>
          <p:cNvPr id="9" name="Slide Number Placeholder 8">
            <a:extLst>
              <a:ext uri="{FF2B5EF4-FFF2-40B4-BE49-F238E27FC236}">
                <a16:creationId xmlns:a16="http://schemas.microsoft.com/office/drawing/2014/main" id="{531B7175-61AA-514B-24D4-5450A47E2C66}"/>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11" name="Footer Placeholder 4">
            <a:extLst>
              <a:ext uri="{FF2B5EF4-FFF2-40B4-BE49-F238E27FC236}">
                <a16:creationId xmlns:a16="http://schemas.microsoft.com/office/drawing/2014/main" id="{F76D97C8-0436-F62D-BFA5-717EFFE33A42}"/>
              </a:ext>
            </a:extLst>
          </p:cNvPr>
          <p:cNvSpPr>
            <a:spLocks noGrp="1"/>
          </p:cNvSpPr>
          <p:nvPr>
            <p:ph type="ftr" sz="quarter" idx="1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
        <p:nvSpPr>
          <p:cNvPr id="12" name="Title Placeholder 1">
            <a:extLst>
              <a:ext uri="{FF2B5EF4-FFF2-40B4-BE49-F238E27FC236}">
                <a16:creationId xmlns:a16="http://schemas.microsoft.com/office/drawing/2014/main" id="{0AE0F15A-FB55-0A2A-8637-346EC2BA52BF}"/>
              </a:ext>
            </a:extLst>
          </p:cNvPr>
          <p:cNvSpPr>
            <a:spLocks noGrp="1"/>
          </p:cNvSpPr>
          <p:nvPr>
            <p:ph type="title"/>
          </p:nvPr>
        </p:nvSpPr>
        <p:spPr>
          <a:xfrm>
            <a:off x="352326" y="238026"/>
            <a:ext cx="10224545" cy="676374"/>
          </a:xfrm>
          <a:prstGeom prst="rect">
            <a:avLst/>
          </a:prstGeom>
        </p:spPr>
        <p:txBody>
          <a:bodyPr vert="horz" lIns="0" tIns="0" rIns="0" bIns="0" rtlCol="0" anchor="ctr">
            <a:noAutofit/>
          </a:bodyPr>
          <a:lstStyle/>
          <a:p>
            <a:r>
              <a:rPr lang="en-US" dirty="0"/>
              <a:t>Click to edit Master title style</a:t>
            </a:r>
          </a:p>
        </p:txBody>
      </p:sp>
    </p:spTree>
    <p:extLst>
      <p:ext uri="{BB962C8B-B14F-4D97-AF65-F5344CB8AC3E}">
        <p14:creationId xmlns:p14="http://schemas.microsoft.com/office/powerpoint/2010/main" val="61166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8DD55A-0C34-DF81-43F5-9E311C53B0FA}"/>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6" name="Date Placeholder 6">
            <a:extLst>
              <a:ext uri="{FF2B5EF4-FFF2-40B4-BE49-F238E27FC236}">
                <a16:creationId xmlns:a16="http://schemas.microsoft.com/office/drawing/2014/main" id="{B2AFD62A-76F2-FED8-00D7-9815E827E263}"/>
              </a:ext>
            </a:extLst>
          </p:cNvPr>
          <p:cNvSpPr>
            <a:spLocks noGrp="1"/>
          </p:cNvSpPr>
          <p:nvPr>
            <p:ph type="dt" sz="half" idx="10"/>
          </p:nvPr>
        </p:nvSpPr>
        <p:spPr>
          <a:xfrm>
            <a:off x="352326" y="6638826"/>
            <a:ext cx="1047750" cy="219174"/>
          </a:xfrm>
        </p:spPr>
        <p:txBody>
          <a:bodyPr/>
          <a:lstStyle/>
          <a:p>
            <a:endParaRPr lang="en-US" dirty="0"/>
          </a:p>
        </p:txBody>
      </p:sp>
      <p:sp>
        <p:nvSpPr>
          <p:cNvPr id="2" name="Footer Placeholder 4">
            <a:extLst>
              <a:ext uri="{FF2B5EF4-FFF2-40B4-BE49-F238E27FC236}">
                <a16:creationId xmlns:a16="http://schemas.microsoft.com/office/drawing/2014/main" id="{095CF84F-EC16-562C-2BAD-72F51D22DAB1}"/>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
        <p:nvSpPr>
          <p:cNvPr id="3" name="Title Placeholder 1">
            <a:extLst>
              <a:ext uri="{FF2B5EF4-FFF2-40B4-BE49-F238E27FC236}">
                <a16:creationId xmlns:a16="http://schemas.microsoft.com/office/drawing/2014/main" id="{D4A350AF-779F-D130-3E44-E37B55D94EC8}"/>
              </a:ext>
            </a:extLst>
          </p:cNvPr>
          <p:cNvSpPr>
            <a:spLocks noGrp="1"/>
          </p:cNvSpPr>
          <p:nvPr>
            <p:ph type="title"/>
          </p:nvPr>
        </p:nvSpPr>
        <p:spPr>
          <a:xfrm>
            <a:off x="352326" y="238026"/>
            <a:ext cx="10224545" cy="676374"/>
          </a:xfrm>
          <a:prstGeom prst="rect">
            <a:avLst/>
          </a:prstGeom>
        </p:spPr>
        <p:txBody>
          <a:bodyPr vert="horz" lIns="0" tIns="0" rIns="0" bIns="0" rtlCol="0" anchor="ctr">
            <a:noAutofit/>
          </a:bodyPr>
          <a:lstStyle/>
          <a:p>
            <a:r>
              <a:rPr lang="en-US" dirty="0"/>
              <a:t>Click to edit Master title style</a:t>
            </a:r>
          </a:p>
        </p:txBody>
      </p:sp>
    </p:spTree>
    <p:extLst>
      <p:ext uri="{BB962C8B-B14F-4D97-AF65-F5344CB8AC3E}">
        <p14:creationId xmlns:p14="http://schemas.microsoft.com/office/powerpoint/2010/main" val="4078790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8DD55A-0C34-DF81-43F5-9E311C53B0FA}"/>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4" name="Date Placeholder 6">
            <a:extLst>
              <a:ext uri="{FF2B5EF4-FFF2-40B4-BE49-F238E27FC236}">
                <a16:creationId xmlns:a16="http://schemas.microsoft.com/office/drawing/2014/main" id="{DC167D27-96EB-70A9-C8AE-F79AD23D02F4}"/>
              </a:ext>
            </a:extLst>
          </p:cNvPr>
          <p:cNvSpPr>
            <a:spLocks noGrp="1"/>
          </p:cNvSpPr>
          <p:nvPr>
            <p:ph type="dt" sz="half" idx="10"/>
          </p:nvPr>
        </p:nvSpPr>
        <p:spPr>
          <a:xfrm>
            <a:off x="352326" y="6638826"/>
            <a:ext cx="1047750" cy="219174"/>
          </a:xfrm>
        </p:spPr>
        <p:txBody>
          <a:bodyPr/>
          <a:lstStyle/>
          <a:p>
            <a:endParaRPr lang="en-US" dirty="0"/>
          </a:p>
        </p:txBody>
      </p:sp>
      <p:sp>
        <p:nvSpPr>
          <p:cNvPr id="2" name="Footer Placeholder 4">
            <a:extLst>
              <a:ext uri="{FF2B5EF4-FFF2-40B4-BE49-F238E27FC236}">
                <a16:creationId xmlns:a16="http://schemas.microsoft.com/office/drawing/2014/main" id="{4B54AD98-93FF-50F1-2674-9C5F6C07E9B6}"/>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Tree>
    <p:extLst>
      <p:ext uri="{BB962C8B-B14F-4D97-AF65-F5344CB8AC3E}">
        <p14:creationId xmlns:p14="http://schemas.microsoft.com/office/powerpoint/2010/main" val="3657551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3BEAAE65-DB30-3E9B-C7B2-88F7ACE23F4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1298936" y="6483096"/>
            <a:ext cx="893064" cy="374904"/>
          </a:xfrm>
          <a:prstGeom prst="rect">
            <a:avLst/>
          </a:prstGeom>
        </p:spPr>
      </p:pic>
      <p:sp>
        <p:nvSpPr>
          <p:cNvPr id="2" name="Title Placeholder 1">
            <a:extLst>
              <a:ext uri="{FF2B5EF4-FFF2-40B4-BE49-F238E27FC236}">
                <a16:creationId xmlns:a16="http://schemas.microsoft.com/office/drawing/2014/main" id="{AAC8B33F-B679-0A95-7EA1-D24ED89820CE}"/>
              </a:ext>
            </a:extLst>
          </p:cNvPr>
          <p:cNvSpPr>
            <a:spLocks noGrp="1"/>
          </p:cNvSpPr>
          <p:nvPr>
            <p:ph type="title"/>
          </p:nvPr>
        </p:nvSpPr>
        <p:spPr>
          <a:xfrm>
            <a:off x="352326" y="228194"/>
            <a:ext cx="10224545" cy="676374"/>
          </a:xfrm>
          <a:prstGeom prst="rect">
            <a:avLst/>
          </a:prstGeom>
        </p:spPr>
        <p:txBody>
          <a:bodyPr vert="horz" lIns="0" tIns="0" rIns="0" bIns="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13EF4DAD-B0D7-7273-0B9E-980C44A17CDD}"/>
              </a:ext>
            </a:extLst>
          </p:cNvPr>
          <p:cNvSpPr>
            <a:spLocks noGrp="1"/>
          </p:cNvSpPr>
          <p:nvPr>
            <p:ph type="body" idx="1"/>
          </p:nvPr>
        </p:nvSpPr>
        <p:spPr>
          <a:xfrm>
            <a:off x="352326" y="1227262"/>
            <a:ext cx="11239500" cy="50592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ADA91-6050-8AEB-75E0-102C5DDBC41C}"/>
              </a:ext>
            </a:extLst>
          </p:cNvPr>
          <p:cNvSpPr>
            <a:spLocks noGrp="1"/>
          </p:cNvSpPr>
          <p:nvPr>
            <p:ph type="dt" sz="half" idx="2"/>
          </p:nvPr>
        </p:nvSpPr>
        <p:spPr>
          <a:xfrm>
            <a:off x="352326" y="6634113"/>
            <a:ext cx="1047750" cy="219174"/>
          </a:xfrm>
          <a:prstGeom prst="rect">
            <a:avLst/>
          </a:prstGeom>
        </p:spPr>
        <p:txBody>
          <a:bodyPr vert="horz" lIns="0" tIns="0" rIns="0" bIns="0" rtlCol="0" anchor="ctr"/>
          <a:lstStyle>
            <a:lvl1pPr algn="l">
              <a:defRPr sz="1000" b="1" i="0">
                <a:solidFill>
                  <a:schemeClr val="tx2"/>
                </a:solidFill>
                <a:latin typeface="Exo 2 Semi Bold" pitchFamily="2" charset="77"/>
                <a:ea typeface="Open Sans" panose="020B0606030504020204" pitchFamily="34" charset="0"/>
                <a:cs typeface="Open Sans" panose="020B0606030504020204" pitchFamily="34" charset="0"/>
              </a:defRPr>
            </a:lvl1pPr>
          </a:lstStyle>
          <a:p>
            <a:endParaRPr lang="en-US" dirty="0"/>
          </a:p>
        </p:txBody>
      </p:sp>
      <p:sp>
        <p:nvSpPr>
          <p:cNvPr id="5" name="Footer Placeholder 4">
            <a:extLst>
              <a:ext uri="{FF2B5EF4-FFF2-40B4-BE49-F238E27FC236}">
                <a16:creationId xmlns:a16="http://schemas.microsoft.com/office/drawing/2014/main" id="{FD72EF1B-4646-6E00-A89E-1C0F88866C41}"/>
              </a:ext>
            </a:extLst>
          </p:cNvPr>
          <p:cNvSpPr>
            <a:spLocks noGrp="1"/>
          </p:cNvSpPr>
          <p:nvPr>
            <p:ph type="ftr" sz="quarter" idx="3"/>
          </p:nvPr>
        </p:nvSpPr>
        <p:spPr>
          <a:xfrm>
            <a:off x="1600200" y="0"/>
            <a:ext cx="8991600" cy="219174"/>
          </a:xfrm>
          <a:prstGeom prst="rect">
            <a:avLst/>
          </a:prstGeom>
        </p:spPr>
        <p:txBody>
          <a:bodyPr vert="horz" lIns="0" tIns="0" rIns="0" bIns="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dirty="0"/>
              <a:t>CLICK TO EDIT CONTROL MARKING//CATEGORY</a:t>
            </a:r>
          </a:p>
        </p:txBody>
      </p:sp>
      <p:pic>
        <p:nvPicPr>
          <p:cNvPr id="52" name="Picture 51">
            <a:extLst>
              <a:ext uri="{FF2B5EF4-FFF2-40B4-BE49-F238E27FC236}">
                <a16:creationId xmlns:a16="http://schemas.microsoft.com/office/drawing/2014/main" id="{595B480F-57BC-AAE4-E8B1-8E74194E0AF7}"/>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1146536" y="0"/>
            <a:ext cx="1045464" cy="1941576"/>
          </a:xfrm>
          <a:prstGeom prst="rect">
            <a:avLst/>
          </a:prstGeom>
        </p:spPr>
      </p:pic>
      <p:sp>
        <p:nvSpPr>
          <p:cNvPr id="7" name="Slide Number Placeholder 5">
            <a:extLst>
              <a:ext uri="{FF2B5EF4-FFF2-40B4-BE49-F238E27FC236}">
                <a16:creationId xmlns:a16="http://schemas.microsoft.com/office/drawing/2014/main" id="{AECF45F2-A7DC-3969-B1B1-7C78B77CE94D}"/>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tx2"/>
                </a:solidFill>
                <a:latin typeface="Exo 2 Semi Bold" pitchFamily="2" charset="77"/>
              </a:defRPr>
            </a:lvl1pPr>
          </a:lstStyle>
          <a:p>
            <a:fld id="{6FB6B91F-BB11-E946-B7F6-1372EDB8DEC1}" type="slidenum">
              <a:rPr lang="en-US" smtClean="0"/>
              <a:pPr/>
              <a:t>‹#›</a:t>
            </a:fld>
            <a:endParaRPr lang="en-US" dirty="0"/>
          </a:p>
        </p:txBody>
      </p:sp>
    </p:spTree>
    <p:extLst>
      <p:ext uri="{BB962C8B-B14F-4D97-AF65-F5344CB8AC3E}">
        <p14:creationId xmlns:p14="http://schemas.microsoft.com/office/powerpoint/2010/main" val="2950539206"/>
      </p:ext>
    </p:extLst>
  </p:cSld>
  <p:clrMap bg1="lt1" tx1="dk1" bg2="lt2" tx2="dk2" accent1="accent1" accent2="accent2" accent3="accent3" accent4="accent4" accent5="accent5" accent6="accent6" hlink="hlink" folHlink="folHlink"/>
  <p:sldLayoutIdLst>
    <p:sldLayoutId id="2147483700" r:id="rId1"/>
    <p:sldLayoutId id="2147483711" r:id="rId2"/>
    <p:sldLayoutId id="2147483710" r:id="rId3"/>
    <p:sldLayoutId id="2147483715" r:id="rId4"/>
    <p:sldLayoutId id="2147483714" r:id="rId5"/>
    <p:sldLayoutId id="2147483706" r:id="rId6"/>
    <p:sldLayoutId id="2147483707" r:id="rId7"/>
    <p:sldLayoutId id="2147483708" r:id="rId8"/>
    <p:sldLayoutId id="2147483709" r:id="rId9"/>
  </p:sldLayoutIdLst>
  <p:hf hdr="0" ftr="0" dt="0"/>
  <p:txStyles>
    <p:titleStyle>
      <a:lvl1pPr algn="l" defTabSz="914400" rtl="0" eaLnBrk="1" latinLnBrk="0" hangingPunct="1">
        <a:lnSpc>
          <a:spcPct val="90000"/>
        </a:lnSpc>
        <a:spcBef>
          <a:spcPct val="0"/>
        </a:spcBef>
        <a:buNone/>
        <a:defRPr sz="2800" kern="1200" cap="all" baseline="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chemeClr val="accent1"/>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chemeClr val="accent1"/>
        </a:buClr>
        <a:buFont typeface="Apple Symbols" panose="02000000000000000000" pitchFamily="2" charset="-79"/>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chemeClr val="accent1"/>
        </a:buClr>
        <a:buFont typeface="Courier New" panose="02070309020205020404" pitchFamily="49" charset="0"/>
        <a:buChar char="o"/>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4176">
          <p15:clr>
            <a:srgbClr val="F26B43"/>
          </p15:clr>
        </p15:guide>
        <p15:guide id="13" pos="216">
          <p15:clr>
            <a:srgbClr val="F26B43"/>
          </p15:clr>
        </p15:guide>
        <p15:guide id="14" orient="horz" pos="576">
          <p15:clr>
            <a:srgbClr val="F26B43"/>
          </p15:clr>
        </p15:guide>
        <p15:guide id="15" orient="horz" pos="144">
          <p15:clr>
            <a:srgbClr val="F26B43"/>
          </p15:clr>
        </p15:guide>
        <p15:guide id="16" pos="7368">
          <p15:clr>
            <a:srgbClr val="F26B43"/>
          </p15:clr>
        </p15:guide>
        <p15:guide id="17" orient="horz" pos="768">
          <p15:clr>
            <a:srgbClr val="F26B43"/>
          </p15:clr>
        </p15:guide>
        <p15:guide id="18" orient="horz" pos="3960">
          <p15:clr>
            <a:srgbClr val="F26B43"/>
          </p15:clr>
        </p15:guide>
        <p15:guide id="21" orient="horz" pos="2160">
          <p15:clr>
            <a:srgbClr val="F26B43"/>
          </p15:clr>
        </p15:guide>
        <p15:guide id="2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notesSlide" Target="../notesSlides/notesSlide1.xml"/><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3.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3.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3.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3.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3.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3.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3.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hyperlink" Target="https://openreview.net/profile?id=~Jonathan_Minoff1" TargetMode="External"/><Relationship Id="rId3" Type="http://schemas.openxmlformats.org/officeDocument/2006/relationships/slideLayout" Target="../slideLayouts/slideLayout4.xml"/><Relationship Id="rId7" Type="http://schemas.openxmlformats.org/officeDocument/2006/relationships/hyperlink" Target="https://openreview.net/profile?id=~Zachary_Morrow1"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openreview.net/profile?email=sgundim%40sandia.gov" TargetMode="External"/><Relationship Id="rId11" Type="http://schemas.openxmlformats.org/officeDocument/2006/relationships/image" Target="../media/image13.png"/><Relationship Id="rId5" Type="http://schemas.openxmlformats.org/officeDocument/2006/relationships/hyperlink" Target="https://openreview.net/profile?id=~Joseph_Crockett1" TargetMode="External"/><Relationship Id="rId10" Type="http://schemas.openxmlformats.org/officeDocument/2006/relationships/hyperlink" Target="https://openreview.net/profile?email=mvcampo%40sandia.gov" TargetMode="External"/><Relationship Id="rId4" Type="http://schemas.openxmlformats.org/officeDocument/2006/relationships/hyperlink" Target="https://openreview.net/profile?id=~Dan_J._Krofcheck1" TargetMode="External"/><Relationship Id="rId9" Type="http://schemas.openxmlformats.org/officeDocument/2006/relationships/hyperlink" Target="https://openreview.net/profile?email=estjohn%40sandia.gov"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18.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20.jpe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3.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3.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5C872E2-7132-2E37-1ECD-461908DE43C6}"/>
              </a:ext>
            </a:extLst>
          </p:cNvPr>
          <p:cNvSpPr>
            <a:spLocks noGrp="1"/>
          </p:cNvSpPr>
          <p:nvPr>
            <p:ph sz="quarter" idx="29"/>
          </p:nvPr>
        </p:nvSpPr>
        <p:spPr/>
        <p:txBody>
          <a:bodyPr/>
          <a:lstStyle/>
          <a:p>
            <a:r>
              <a:rPr lang="en-US" dirty="0"/>
              <a:t>SAND2025-09046C</a:t>
            </a:r>
          </a:p>
        </p:txBody>
      </p:sp>
      <p:pic>
        <p:nvPicPr>
          <p:cNvPr id="13" name="Picture Placeholder 12">
            <a:extLst>
              <a:ext uri="{FF2B5EF4-FFF2-40B4-BE49-F238E27FC236}">
                <a16:creationId xmlns:a16="http://schemas.microsoft.com/office/drawing/2014/main" id="{1C3B4764-DC76-5899-C775-D4E137928814}"/>
              </a:ext>
            </a:extLst>
          </p:cNvPr>
          <p:cNvPicPr>
            <a:picLocks noGrp="1" noChangeAspect="1"/>
          </p:cNvPicPr>
          <p:nvPr>
            <p:ph type="pic" sz="quarter" idx="32"/>
          </p:nvPr>
        </p:nvPicPr>
        <p:blipFill>
          <a:blip r:embed="rId5"/>
          <a:srcRect t="31726" b="31726"/>
          <a:stretch>
            <a:fillRect/>
          </a:stretch>
        </p:blipFill>
        <p:spPr/>
      </p:pic>
      <p:pic>
        <p:nvPicPr>
          <p:cNvPr id="15" name="Picture Placeholder 14">
            <a:extLst>
              <a:ext uri="{FF2B5EF4-FFF2-40B4-BE49-F238E27FC236}">
                <a16:creationId xmlns:a16="http://schemas.microsoft.com/office/drawing/2014/main" id="{47227EE8-DD84-EF18-B82E-82A23B7709C7}"/>
              </a:ext>
            </a:extLst>
          </p:cNvPr>
          <p:cNvPicPr>
            <a:picLocks noGrp="1" noChangeAspect="1"/>
          </p:cNvPicPr>
          <p:nvPr>
            <p:ph type="pic" sz="quarter" idx="33"/>
          </p:nvPr>
        </p:nvPicPr>
        <p:blipFill>
          <a:blip r:embed="rId6"/>
          <a:srcRect t="13670" b="13670"/>
          <a:stretch>
            <a:fillRect/>
          </a:stretch>
        </p:blipFill>
        <p:spPr/>
      </p:pic>
      <p:pic>
        <p:nvPicPr>
          <p:cNvPr id="17" name="Picture Placeholder 16">
            <a:extLst>
              <a:ext uri="{FF2B5EF4-FFF2-40B4-BE49-F238E27FC236}">
                <a16:creationId xmlns:a16="http://schemas.microsoft.com/office/drawing/2014/main" id="{FD436B78-4270-640F-860F-4FFBB6064CC0}"/>
              </a:ext>
            </a:extLst>
          </p:cNvPr>
          <p:cNvPicPr>
            <a:picLocks noGrp="1" noChangeAspect="1"/>
          </p:cNvPicPr>
          <p:nvPr>
            <p:ph type="pic" sz="quarter" idx="34"/>
          </p:nvPr>
        </p:nvPicPr>
        <p:blipFill>
          <a:blip r:embed="rId7"/>
          <a:srcRect t="7021" b="7021"/>
          <a:stretch>
            <a:fillRect/>
          </a:stretch>
        </p:blipFill>
        <p:spPr/>
      </p:pic>
      <p:pic>
        <p:nvPicPr>
          <p:cNvPr id="19" name="Picture Placeholder 18">
            <a:extLst>
              <a:ext uri="{FF2B5EF4-FFF2-40B4-BE49-F238E27FC236}">
                <a16:creationId xmlns:a16="http://schemas.microsoft.com/office/drawing/2014/main" id="{5B5E461C-E2B0-6E6A-C229-D153A4F9D1D0}"/>
              </a:ext>
            </a:extLst>
          </p:cNvPr>
          <p:cNvPicPr>
            <a:picLocks noGrp="1" noChangeAspect="1"/>
          </p:cNvPicPr>
          <p:nvPr>
            <p:ph type="pic" sz="quarter" idx="35"/>
          </p:nvPr>
        </p:nvPicPr>
        <p:blipFill>
          <a:blip r:embed="rId8"/>
          <a:srcRect t="3582" b="3582"/>
          <a:stretch>
            <a:fillRect/>
          </a:stretch>
        </p:blipFill>
        <p:spPr/>
      </p:pic>
      <p:sp>
        <p:nvSpPr>
          <p:cNvPr id="27" name="Title 1">
            <a:extLst>
              <a:ext uri="{FF2B5EF4-FFF2-40B4-BE49-F238E27FC236}">
                <a16:creationId xmlns:a16="http://schemas.microsoft.com/office/drawing/2014/main" id="{438A2A7D-C243-647F-4240-E0216FC331AB}"/>
              </a:ext>
            </a:extLst>
          </p:cNvPr>
          <p:cNvSpPr>
            <a:spLocks noGrp="1"/>
          </p:cNvSpPr>
          <p:nvPr>
            <p:ph type="ctrTitle"/>
          </p:nvPr>
        </p:nvSpPr>
        <p:spPr>
          <a:xfrm>
            <a:off x="352895" y="1804415"/>
            <a:ext cx="6477000" cy="926593"/>
          </a:xfrm>
        </p:spPr>
        <p:txBody>
          <a:bodyPr>
            <a:normAutofit fontScale="90000"/>
          </a:bodyPr>
          <a:lstStyle/>
          <a:p>
            <a:r>
              <a:rPr lang="en-US" dirty="0"/>
              <a:t>The </a:t>
            </a:r>
            <a:r>
              <a:rPr lang="en-US" dirty="0" err="1"/>
              <a:t>Smokewise</a:t>
            </a:r>
            <a:r>
              <a:rPr lang="en-US" dirty="0"/>
              <a:t> Simulation Framework</a:t>
            </a:r>
          </a:p>
        </p:txBody>
      </p:sp>
      <p:sp>
        <p:nvSpPr>
          <p:cNvPr id="28" name="Subtitle 2">
            <a:extLst>
              <a:ext uri="{FF2B5EF4-FFF2-40B4-BE49-F238E27FC236}">
                <a16:creationId xmlns:a16="http://schemas.microsoft.com/office/drawing/2014/main" id="{4C58846A-9B53-DEAD-4BC8-3E1678E8F5D1}"/>
              </a:ext>
            </a:extLst>
          </p:cNvPr>
          <p:cNvSpPr>
            <a:spLocks noGrp="1"/>
          </p:cNvSpPr>
          <p:nvPr>
            <p:ph type="subTitle" idx="1"/>
          </p:nvPr>
        </p:nvSpPr>
        <p:spPr>
          <a:xfrm>
            <a:off x="352895" y="3296034"/>
            <a:ext cx="5268686" cy="1330084"/>
          </a:xfrm>
        </p:spPr>
        <p:txBody>
          <a:bodyPr/>
          <a:lstStyle/>
          <a:p>
            <a:r>
              <a:rPr lang="en-US" sz="1600" b="1" dirty="0"/>
              <a:t>Joseph Crockett*, </a:t>
            </a:r>
            <a:r>
              <a:rPr lang="en-US" sz="1600" dirty="0"/>
              <a:t>Dan Krofcheck, </a:t>
            </a:r>
            <a:r>
              <a:rPr lang="en-US" sz="1600" dirty="0" err="1"/>
              <a:t>Satyanadh</a:t>
            </a:r>
            <a:r>
              <a:rPr lang="en-US" sz="1600" dirty="0"/>
              <a:t> </a:t>
            </a:r>
            <a:r>
              <a:rPr lang="en-US" sz="1600" dirty="0" err="1"/>
              <a:t>Gundimada</a:t>
            </a:r>
            <a:r>
              <a:rPr lang="en-US" sz="1600" dirty="0"/>
              <a:t>, Zachary Morrow, Jonathan Minoff, Esther John, Marco Campos </a:t>
            </a:r>
          </a:p>
          <a:p>
            <a:r>
              <a:rPr lang="en-US" sz="1400" dirty="0"/>
              <a:t>Contact: </a:t>
            </a:r>
            <a:r>
              <a:rPr lang="en-US" sz="1400" dirty="0" err="1"/>
              <a:t>jlcrock@sandia.gov</a:t>
            </a:r>
            <a:endParaRPr lang="en-US" sz="1400" dirty="0"/>
          </a:p>
        </p:txBody>
      </p:sp>
      <p:sp>
        <p:nvSpPr>
          <p:cNvPr id="29" name="Text Placeholder 3">
            <a:extLst>
              <a:ext uri="{FF2B5EF4-FFF2-40B4-BE49-F238E27FC236}">
                <a16:creationId xmlns:a16="http://schemas.microsoft.com/office/drawing/2014/main" id="{3A37C639-287B-2896-4E86-9006EA7EE8D3}"/>
              </a:ext>
            </a:extLst>
          </p:cNvPr>
          <p:cNvSpPr>
            <a:spLocks noGrp="1"/>
          </p:cNvSpPr>
          <p:nvPr>
            <p:ph type="body" sz="quarter" idx="10"/>
          </p:nvPr>
        </p:nvSpPr>
        <p:spPr>
          <a:xfrm>
            <a:off x="352895" y="2790226"/>
            <a:ext cx="6014120" cy="548968"/>
          </a:xfrm>
        </p:spPr>
        <p:txBody>
          <a:bodyPr>
            <a:normAutofit fontScale="77500" lnSpcReduction="20000"/>
          </a:bodyPr>
          <a:lstStyle/>
          <a:p>
            <a:r>
              <a:rPr lang="en-US" dirty="0"/>
              <a:t>Integrating Multiple Models for Strategic Wildfire Smoke Modeling</a:t>
            </a:r>
          </a:p>
          <a:p>
            <a:endParaRPr lang="en-US" dirty="0"/>
          </a:p>
        </p:txBody>
      </p:sp>
      <p:sp>
        <p:nvSpPr>
          <p:cNvPr id="30" name="Text Placeholder 5">
            <a:extLst>
              <a:ext uri="{FF2B5EF4-FFF2-40B4-BE49-F238E27FC236}">
                <a16:creationId xmlns:a16="http://schemas.microsoft.com/office/drawing/2014/main" id="{0458CD68-E819-AE7C-1B74-47765F481D8D}"/>
              </a:ext>
            </a:extLst>
          </p:cNvPr>
          <p:cNvSpPr>
            <a:spLocks noGrp="1"/>
          </p:cNvSpPr>
          <p:nvPr>
            <p:ph type="body" sz="quarter" idx="26"/>
          </p:nvPr>
        </p:nvSpPr>
        <p:spPr>
          <a:xfrm>
            <a:off x="352895" y="4850513"/>
            <a:ext cx="4819650" cy="446913"/>
          </a:xfrm>
        </p:spPr>
        <p:txBody>
          <a:bodyPr>
            <a:normAutofit fontScale="92500" lnSpcReduction="10000"/>
          </a:bodyPr>
          <a:lstStyle/>
          <a:p>
            <a:r>
              <a:rPr lang="en-US" b="1" dirty="0"/>
              <a:t>9th Annual Sandia National Labs Machine &amp; Deep Learning (ML/DL) Workshop</a:t>
            </a:r>
          </a:p>
          <a:p>
            <a:endParaRPr lang="en-US" dirty="0"/>
          </a:p>
        </p:txBody>
      </p:sp>
      <p:sp>
        <p:nvSpPr>
          <p:cNvPr id="31" name="Text Placeholder 6">
            <a:extLst>
              <a:ext uri="{FF2B5EF4-FFF2-40B4-BE49-F238E27FC236}">
                <a16:creationId xmlns:a16="http://schemas.microsoft.com/office/drawing/2014/main" id="{E50727DC-96E2-39C6-5C16-9CDA7CE5CF20}"/>
              </a:ext>
            </a:extLst>
          </p:cNvPr>
          <p:cNvSpPr>
            <a:spLocks noGrp="1"/>
          </p:cNvSpPr>
          <p:nvPr>
            <p:ph type="body" sz="quarter" idx="31"/>
          </p:nvPr>
        </p:nvSpPr>
        <p:spPr>
          <a:xfrm>
            <a:off x="352895" y="5346195"/>
            <a:ext cx="4452257" cy="474944"/>
          </a:xfrm>
        </p:spPr>
        <p:txBody>
          <a:bodyPr/>
          <a:lstStyle/>
          <a:p>
            <a:r>
              <a:rPr lang="en-US" dirty="0"/>
              <a:t>August 11 -14, 2025</a:t>
            </a:r>
          </a:p>
        </p:txBody>
      </p:sp>
      <p:pic>
        <p:nvPicPr>
          <p:cNvPr id="59" name="Audio 58">
            <a:extLst>
              <a:ext uri="{FF2B5EF4-FFF2-40B4-BE49-F238E27FC236}">
                <a16:creationId xmlns:a16="http://schemas.microsoft.com/office/drawing/2014/main" id="{2E1C5A34-5E31-E9FD-4643-6DCD9C37CE7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18533166"/>
      </p:ext>
    </p:extLst>
  </p:cSld>
  <p:clrMapOvr>
    <a:masterClrMapping/>
  </p:clrMapOvr>
  <mc:AlternateContent xmlns:mc="http://schemas.openxmlformats.org/markup-compatibility/2006">
    <mc:Choice xmlns:p14="http://schemas.microsoft.com/office/powerpoint/2010/main" Requires="p14">
      <p:transition spd="med" p14:dur="700" advTm="23445">
        <p:fade/>
      </p:transition>
    </mc:Choice>
    <mc:Fallback>
      <p:transition spd="med" advTm="234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6AA7FE-4CE1-F45E-C01A-D4A156DF9F49}"/>
              </a:ext>
            </a:extLst>
          </p:cNvPr>
          <p:cNvSpPr>
            <a:spLocks noGrp="1"/>
          </p:cNvSpPr>
          <p:nvPr>
            <p:ph type="sldNum" sz="quarter" idx="4"/>
          </p:nvPr>
        </p:nvSpPr>
        <p:spPr/>
        <p:txBody>
          <a:bodyPr/>
          <a:lstStyle/>
          <a:p>
            <a:fld id="{6FB6B91F-BB11-E946-B7F6-1372EDB8DEC1}" type="slidenum">
              <a:rPr lang="en-US" smtClean="0"/>
              <a:pPr/>
              <a:t>10</a:t>
            </a:fld>
            <a:endParaRPr lang="en-US" dirty="0"/>
          </a:p>
        </p:txBody>
      </p:sp>
      <p:pic>
        <p:nvPicPr>
          <p:cNvPr id="5" name="Picture 2" descr="Details are in the caption following the image">
            <a:extLst>
              <a:ext uri="{FF2B5EF4-FFF2-40B4-BE49-F238E27FC236}">
                <a16:creationId xmlns:a16="http://schemas.microsoft.com/office/drawing/2014/main" id="{26C1F87E-35D2-DD26-4E37-50BB64007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527" y="1368386"/>
            <a:ext cx="7701093" cy="48006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9C16C0D-98F7-2452-EDA5-2927120D850F}"/>
              </a:ext>
            </a:extLst>
          </p:cNvPr>
          <p:cNvPicPr>
            <a:picLocks noChangeAspect="1"/>
          </p:cNvPicPr>
          <p:nvPr/>
        </p:nvPicPr>
        <p:blipFill>
          <a:blip r:embed="rId5"/>
          <a:stretch>
            <a:fillRect/>
          </a:stretch>
        </p:blipFill>
        <p:spPr>
          <a:xfrm>
            <a:off x="3076482" y="1277033"/>
            <a:ext cx="8959897" cy="3415876"/>
          </a:xfrm>
          <a:prstGeom prst="rect">
            <a:avLst/>
          </a:prstGeom>
        </p:spPr>
      </p:pic>
      <p:sp>
        <p:nvSpPr>
          <p:cNvPr id="8" name="Title 1">
            <a:extLst>
              <a:ext uri="{FF2B5EF4-FFF2-40B4-BE49-F238E27FC236}">
                <a16:creationId xmlns:a16="http://schemas.microsoft.com/office/drawing/2014/main" id="{6B8A73DB-C703-5062-9D62-FA6ADBD3B449}"/>
              </a:ext>
            </a:extLst>
          </p:cNvPr>
          <p:cNvSpPr>
            <a:spLocks noGrp="1"/>
          </p:cNvSpPr>
          <p:nvPr>
            <p:ph type="title"/>
          </p:nvPr>
        </p:nvSpPr>
        <p:spPr>
          <a:xfrm>
            <a:off x="352326" y="238026"/>
            <a:ext cx="10224545" cy="676374"/>
          </a:xfrm>
        </p:spPr>
        <p:txBody>
          <a:bodyPr/>
          <a:lstStyle/>
          <a:p>
            <a:r>
              <a:rPr lang="en-US" dirty="0"/>
              <a:t>Example: Upper Rio Grande Watershed, New Mexico</a:t>
            </a:r>
          </a:p>
        </p:txBody>
      </p:sp>
      <p:pic>
        <p:nvPicPr>
          <p:cNvPr id="14" name="Audio 13">
            <a:extLst>
              <a:ext uri="{FF2B5EF4-FFF2-40B4-BE49-F238E27FC236}">
                <a16:creationId xmlns:a16="http://schemas.microsoft.com/office/drawing/2014/main" id="{A613B562-BA5C-0130-209D-F0E9C30763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35625678"/>
      </p:ext>
    </p:extLst>
  </p:cSld>
  <p:clrMapOvr>
    <a:masterClrMapping/>
  </p:clrMapOvr>
  <mc:AlternateContent xmlns:mc="http://schemas.openxmlformats.org/markup-compatibility/2006">
    <mc:Choice xmlns:p14="http://schemas.microsoft.com/office/powerpoint/2010/main" Requires="p14">
      <p:transition spd="slow" p14:dur="2000" advTm="14613"/>
    </mc:Choice>
    <mc:Fallback>
      <p:transition spd="slow" advTm="14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1C41C-38FE-2EC9-6D57-9FF6645BB2F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ED32C1-1D34-ADE8-86C6-23ED1224BE2B}"/>
              </a:ext>
            </a:extLst>
          </p:cNvPr>
          <p:cNvSpPr>
            <a:spLocks noGrp="1"/>
          </p:cNvSpPr>
          <p:nvPr>
            <p:ph type="sldNum" sz="quarter" idx="4"/>
          </p:nvPr>
        </p:nvSpPr>
        <p:spPr/>
        <p:txBody>
          <a:bodyPr/>
          <a:lstStyle/>
          <a:p>
            <a:fld id="{6FB6B91F-BB11-E946-B7F6-1372EDB8DEC1}" type="slidenum">
              <a:rPr lang="en-US" smtClean="0"/>
              <a:pPr/>
              <a:t>11</a:t>
            </a:fld>
            <a:endParaRPr lang="en-US" dirty="0"/>
          </a:p>
        </p:txBody>
      </p:sp>
      <p:pic>
        <p:nvPicPr>
          <p:cNvPr id="5" name="Picture 2" descr="Details are in the caption following the image">
            <a:extLst>
              <a:ext uri="{FF2B5EF4-FFF2-40B4-BE49-F238E27FC236}">
                <a16:creationId xmlns:a16="http://schemas.microsoft.com/office/drawing/2014/main" id="{F4F2BAA7-3C0C-C16A-FF04-EB66A9D9D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527" y="1368386"/>
            <a:ext cx="7701093" cy="480068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7C849C79-5C83-DAF3-E759-AE8585C2ADCC}"/>
              </a:ext>
            </a:extLst>
          </p:cNvPr>
          <p:cNvSpPr>
            <a:spLocks noGrp="1"/>
          </p:cNvSpPr>
          <p:nvPr>
            <p:ph type="title"/>
          </p:nvPr>
        </p:nvSpPr>
        <p:spPr>
          <a:xfrm>
            <a:off x="352326" y="238026"/>
            <a:ext cx="10224545" cy="676374"/>
          </a:xfrm>
        </p:spPr>
        <p:txBody>
          <a:bodyPr/>
          <a:lstStyle/>
          <a:p>
            <a:r>
              <a:rPr lang="en-US" dirty="0"/>
              <a:t>Example: Multiple Management Scenarios</a:t>
            </a:r>
          </a:p>
        </p:txBody>
      </p:sp>
      <p:sp>
        <p:nvSpPr>
          <p:cNvPr id="2" name="TextBox 1">
            <a:extLst>
              <a:ext uri="{FF2B5EF4-FFF2-40B4-BE49-F238E27FC236}">
                <a16:creationId xmlns:a16="http://schemas.microsoft.com/office/drawing/2014/main" id="{33A7F37F-E733-CC76-83AB-7FB594FFECB3}"/>
              </a:ext>
            </a:extLst>
          </p:cNvPr>
          <p:cNvSpPr txBox="1"/>
          <p:nvPr/>
        </p:nvSpPr>
        <p:spPr>
          <a:xfrm>
            <a:off x="8119620" y="1368386"/>
            <a:ext cx="3663182" cy="2780248"/>
          </a:xfrm>
          <a:prstGeom prst="rect">
            <a:avLst/>
          </a:prstGeom>
          <a:noFill/>
        </p:spPr>
        <p:txBody>
          <a:bodyPr wrap="none" rtlCol="0">
            <a:spAutoFit/>
          </a:bodyPr>
          <a:lstStyle/>
          <a:p>
            <a:pPr algn="l">
              <a:spcBef>
                <a:spcPts val="1000"/>
              </a:spcBef>
              <a:spcAft>
                <a:spcPts val="600"/>
              </a:spcAft>
            </a:pPr>
            <a:r>
              <a:rPr lang="en-US" dirty="0"/>
              <a:t>Four management scenarios:</a:t>
            </a:r>
          </a:p>
          <a:p>
            <a:pPr marL="342900" indent="-342900" algn="l">
              <a:spcBef>
                <a:spcPts val="1000"/>
              </a:spcBef>
              <a:spcAft>
                <a:spcPts val="600"/>
              </a:spcAft>
              <a:buAutoNum type="arabicParenR"/>
            </a:pPr>
            <a:r>
              <a:rPr lang="en-US" dirty="0"/>
              <a:t>No management</a:t>
            </a:r>
          </a:p>
          <a:p>
            <a:pPr marL="342900" indent="-342900" algn="l">
              <a:spcBef>
                <a:spcPts val="1000"/>
              </a:spcBef>
              <a:spcAft>
                <a:spcPts val="600"/>
              </a:spcAft>
              <a:buAutoNum type="arabicParenR"/>
            </a:pPr>
            <a:r>
              <a:rPr lang="en-US" dirty="0"/>
              <a:t>Burn only</a:t>
            </a:r>
          </a:p>
          <a:p>
            <a:pPr marL="342900" indent="-342900" algn="l">
              <a:spcBef>
                <a:spcPts val="1000"/>
              </a:spcBef>
              <a:spcAft>
                <a:spcPts val="600"/>
              </a:spcAft>
              <a:buAutoNum type="arabicParenR"/>
            </a:pPr>
            <a:r>
              <a:rPr lang="en-US" dirty="0"/>
              <a:t>Burn + thin minimal</a:t>
            </a:r>
          </a:p>
          <a:p>
            <a:pPr marL="342900" indent="-342900" algn="l">
              <a:spcBef>
                <a:spcPts val="1000"/>
              </a:spcBef>
              <a:spcAft>
                <a:spcPts val="600"/>
              </a:spcAft>
              <a:buAutoNum type="arabicParenR"/>
            </a:pPr>
            <a:r>
              <a:rPr lang="en-US" dirty="0"/>
              <a:t>Burn + thin expanded</a:t>
            </a:r>
          </a:p>
          <a:p>
            <a:pPr algn="l">
              <a:spcBef>
                <a:spcPts val="1000"/>
              </a:spcBef>
              <a:spcAft>
                <a:spcPts val="600"/>
              </a:spcAft>
            </a:pPr>
            <a:r>
              <a:rPr lang="en-US" dirty="0"/>
              <a:t>&gt; 5000 ignitions total, 2020-2050</a:t>
            </a:r>
          </a:p>
        </p:txBody>
      </p:sp>
      <p:pic>
        <p:nvPicPr>
          <p:cNvPr id="12" name="Audio 11">
            <a:extLst>
              <a:ext uri="{FF2B5EF4-FFF2-40B4-BE49-F238E27FC236}">
                <a16:creationId xmlns:a16="http://schemas.microsoft.com/office/drawing/2014/main" id="{7F6742D6-27E9-6E16-DAC2-8F45E2BF51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59228458"/>
      </p:ext>
    </p:extLst>
  </p:cSld>
  <p:clrMapOvr>
    <a:masterClrMapping/>
  </p:clrMapOvr>
  <mc:AlternateContent xmlns:mc="http://schemas.openxmlformats.org/markup-compatibility/2006">
    <mc:Choice xmlns:p14="http://schemas.microsoft.com/office/powerpoint/2010/main" Requires="p14">
      <p:transition spd="slow" p14:dur="2000" advTm="21410"/>
    </mc:Choice>
    <mc:Fallback>
      <p:transition spd="slow" advTm="21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99F1C-FA79-F912-0B5A-A2F30B099D32}"/>
              </a:ext>
            </a:extLst>
          </p:cNvPr>
          <p:cNvSpPr>
            <a:spLocks noGrp="1"/>
          </p:cNvSpPr>
          <p:nvPr>
            <p:ph type="title"/>
          </p:nvPr>
        </p:nvSpPr>
        <p:spPr/>
        <p:txBody>
          <a:bodyPr/>
          <a:lstStyle/>
          <a:p>
            <a:r>
              <a:rPr lang="en-US" dirty="0"/>
              <a:t>Example: </a:t>
            </a:r>
            <a:r>
              <a:rPr lang="en-US" dirty="0" err="1"/>
              <a:t>Crosswalking</a:t>
            </a:r>
            <a:r>
              <a:rPr lang="en-US" dirty="0"/>
              <a:t> Fuel categories</a:t>
            </a:r>
          </a:p>
        </p:txBody>
      </p:sp>
      <p:sp>
        <p:nvSpPr>
          <p:cNvPr id="4" name="Slide Number Placeholder 3">
            <a:extLst>
              <a:ext uri="{FF2B5EF4-FFF2-40B4-BE49-F238E27FC236}">
                <a16:creationId xmlns:a16="http://schemas.microsoft.com/office/drawing/2014/main" id="{9E6A925B-C792-D0EE-831B-858E5F4FE87E}"/>
              </a:ext>
            </a:extLst>
          </p:cNvPr>
          <p:cNvSpPr>
            <a:spLocks noGrp="1"/>
          </p:cNvSpPr>
          <p:nvPr>
            <p:ph type="sldNum" sz="quarter" idx="4"/>
          </p:nvPr>
        </p:nvSpPr>
        <p:spPr/>
        <p:txBody>
          <a:bodyPr/>
          <a:lstStyle/>
          <a:p>
            <a:fld id="{6FB6B91F-BB11-E946-B7F6-1372EDB8DEC1}" type="slidenum">
              <a:rPr lang="en-US" smtClean="0"/>
              <a:pPr/>
              <a:t>12</a:t>
            </a:fld>
            <a:endParaRPr lang="en-US" dirty="0"/>
          </a:p>
        </p:txBody>
      </p:sp>
      <p:sp>
        <p:nvSpPr>
          <p:cNvPr id="6" name="TextBox 5">
            <a:extLst>
              <a:ext uri="{FF2B5EF4-FFF2-40B4-BE49-F238E27FC236}">
                <a16:creationId xmlns:a16="http://schemas.microsoft.com/office/drawing/2014/main" id="{99257F6B-94BC-D1EB-2431-56BF16B38563}"/>
              </a:ext>
            </a:extLst>
          </p:cNvPr>
          <p:cNvSpPr txBox="1"/>
          <p:nvPr/>
        </p:nvSpPr>
        <p:spPr>
          <a:xfrm>
            <a:off x="6506230" y="5744670"/>
            <a:ext cx="2485168" cy="646331"/>
          </a:xfrm>
          <a:prstGeom prst="rect">
            <a:avLst/>
          </a:prstGeom>
          <a:noFill/>
        </p:spPr>
        <p:txBody>
          <a:bodyPr wrap="none" rtlCol="0">
            <a:spAutoFit/>
          </a:bodyPr>
          <a:lstStyle/>
          <a:p>
            <a:r>
              <a:rPr lang="en-US" dirty="0"/>
              <a:t>Land area: 14,600 km</a:t>
            </a:r>
          </a:p>
          <a:p>
            <a:r>
              <a:rPr lang="en-US" dirty="0"/>
              <a:t>Domain area: 56,700 km</a:t>
            </a:r>
          </a:p>
        </p:txBody>
      </p:sp>
      <p:pic>
        <p:nvPicPr>
          <p:cNvPr id="7" name="Picture 6">
            <a:extLst>
              <a:ext uri="{FF2B5EF4-FFF2-40B4-BE49-F238E27FC236}">
                <a16:creationId xmlns:a16="http://schemas.microsoft.com/office/drawing/2014/main" id="{DABC05D1-EE79-FAE4-7F4D-1A11F307DD5A}"/>
              </a:ext>
            </a:extLst>
          </p:cNvPr>
          <p:cNvPicPr>
            <a:picLocks noChangeAspect="1"/>
          </p:cNvPicPr>
          <p:nvPr/>
        </p:nvPicPr>
        <p:blipFill rotWithShape="1">
          <a:blip r:embed="rId5">
            <a:extLst>
              <a:ext uri="{28A0092B-C50C-407E-A947-70E740481C1C}">
                <a14:useLocalDpi xmlns:a14="http://schemas.microsoft.com/office/drawing/2010/main" val="0"/>
              </a:ext>
            </a:extLst>
          </a:blip>
          <a:srcRect t="3435" b="30980"/>
          <a:stretch/>
        </p:blipFill>
        <p:spPr>
          <a:xfrm>
            <a:off x="4041952" y="790164"/>
            <a:ext cx="7413725" cy="4862316"/>
          </a:xfrm>
          <a:prstGeom prst="rect">
            <a:avLst/>
          </a:prstGeom>
        </p:spPr>
      </p:pic>
      <p:sp>
        <p:nvSpPr>
          <p:cNvPr id="8" name="TextBox 7">
            <a:extLst>
              <a:ext uri="{FF2B5EF4-FFF2-40B4-BE49-F238E27FC236}">
                <a16:creationId xmlns:a16="http://schemas.microsoft.com/office/drawing/2014/main" id="{0CD5BBA3-0E0E-BB8B-AF9F-6AA8CEBE0D0C}"/>
              </a:ext>
            </a:extLst>
          </p:cNvPr>
          <p:cNvSpPr txBox="1"/>
          <p:nvPr/>
        </p:nvSpPr>
        <p:spPr>
          <a:xfrm>
            <a:off x="450154" y="1482384"/>
            <a:ext cx="3493971" cy="3477875"/>
          </a:xfrm>
          <a:prstGeom prst="rect">
            <a:avLst/>
          </a:prstGeom>
          <a:noFill/>
        </p:spPr>
        <p:txBody>
          <a:bodyPr wrap="square" rtlCol="0">
            <a:spAutoFit/>
          </a:bodyPr>
          <a:lstStyle/>
          <a:p>
            <a:pPr algn="l">
              <a:spcBef>
                <a:spcPts val="1000"/>
              </a:spcBef>
              <a:spcAft>
                <a:spcPts val="600"/>
              </a:spcAft>
            </a:pPr>
            <a:r>
              <a:rPr lang="en-US" dirty="0"/>
              <a:t>Reclassified fuel categories from LANDIS-II to Scott &amp; Burgen 40 fuels</a:t>
            </a:r>
          </a:p>
          <a:p>
            <a:pPr marL="285750" indent="-285750" algn="l">
              <a:spcBef>
                <a:spcPts val="1000"/>
              </a:spcBef>
              <a:spcAft>
                <a:spcPts val="600"/>
              </a:spcAft>
              <a:buFont typeface="Arial" panose="020B0604020202020204" pitchFamily="34" charset="0"/>
              <a:buChar char="•"/>
            </a:pPr>
            <a:r>
              <a:rPr lang="en-US" dirty="0"/>
              <a:t>Necessary for WRF-Fire </a:t>
            </a:r>
          </a:p>
          <a:p>
            <a:pPr marL="285750" indent="-285750" algn="l">
              <a:spcBef>
                <a:spcPts val="1000"/>
              </a:spcBef>
              <a:spcAft>
                <a:spcPts val="600"/>
              </a:spcAft>
              <a:buFont typeface="Arial" panose="020B0604020202020204" pitchFamily="34" charset="0"/>
              <a:buChar char="•"/>
            </a:pPr>
            <a:r>
              <a:rPr lang="en-US" dirty="0"/>
              <a:t>Requires deep understanding of both categorizations</a:t>
            </a:r>
          </a:p>
          <a:p>
            <a:pPr marL="285750" indent="-285750" algn="l">
              <a:spcBef>
                <a:spcPts val="1000"/>
              </a:spcBef>
              <a:spcAft>
                <a:spcPts val="600"/>
              </a:spcAft>
              <a:buFont typeface="Arial" panose="020B0604020202020204" pitchFamily="34" charset="0"/>
              <a:buChar char="•"/>
            </a:pPr>
            <a:r>
              <a:rPr lang="en-US" dirty="0"/>
              <a:t>Assisted with collaborates at the University of New Mexico</a:t>
            </a:r>
          </a:p>
        </p:txBody>
      </p:sp>
      <p:pic>
        <p:nvPicPr>
          <p:cNvPr id="14" name="Audio 13">
            <a:extLst>
              <a:ext uri="{FF2B5EF4-FFF2-40B4-BE49-F238E27FC236}">
                <a16:creationId xmlns:a16="http://schemas.microsoft.com/office/drawing/2014/main" id="{136B336A-6F90-65ED-FE5A-8A73132816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72260593"/>
      </p:ext>
    </p:extLst>
  </p:cSld>
  <p:clrMapOvr>
    <a:masterClrMapping/>
  </p:clrMapOvr>
  <mc:AlternateContent xmlns:mc="http://schemas.openxmlformats.org/markup-compatibility/2006">
    <mc:Choice xmlns:p14="http://schemas.microsoft.com/office/powerpoint/2010/main" Requires="p14">
      <p:transition spd="slow" p14:dur="2000" advTm="36384"/>
    </mc:Choice>
    <mc:Fallback>
      <p:transition spd="slow" advTm="36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81667B-00CA-2AAD-4C9B-F395D6D10DA8}"/>
              </a:ext>
            </a:extLst>
          </p:cNvPr>
          <p:cNvSpPr>
            <a:spLocks noGrp="1"/>
          </p:cNvSpPr>
          <p:nvPr>
            <p:ph type="sldNum" sz="quarter" idx="4"/>
          </p:nvPr>
        </p:nvSpPr>
        <p:spPr/>
        <p:txBody>
          <a:bodyPr/>
          <a:lstStyle/>
          <a:p>
            <a:fld id="{6FB6B91F-BB11-E946-B7F6-1372EDB8DEC1}" type="slidenum">
              <a:rPr lang="en-US" smtClean="0"/>
              <a:pPr/>
              <a:t>13</a:t>
            </a:fld>
            <a:endParaRPr lang="en-US" dirty="0"/>
          </a:p>
        </p:txBody>
      </p:sp>
      <p:pic>
        <p:nvPicPr>
          <p:cNvPr id="5" name="Picture 4">
            <a:extLst>
              <a:ext uri="{FF2B5EF4-FFF2-40B4-BE49-F238E27FC236}">
                <a16:creationId xmlns:a16="http://schemas.microsoft.com/office/drawing/2014/main" id="{42020D1F-699A-433B-70BA-F49CEEDFAAAC}"/>
              </a:ext>
            </a:extLst>
          </p:cNvPr>
          <p:cNvPicPr>
            <a:picLocks noChangeAspect="1"/>
          </p:cNvPicPr>
          <p:nvPr/>
        </p:nvPicPr>
        <p:blipFill rotWithShape="1">
          <a:blip r:embed="rId4">
            <a:extLst>
              <a:ext uri="{28A0092B-C50C-407E-A947-70E740481C1C}">
                <a14:useLocalDpi xmlns:a14="http://schemas.microsoft.com/office/drawing/2010/main" val="0"/>
              </a:ext>
            </a:extLst>
          </a:blip>
          <a:srcRect t="3435" b="30980"/>
          <a:stretch/>
        </p:blipFill>
        <p:spPr>
          <a:xfrm>
            <a:off x="2116899" y="1425431"/>
            <a:ext cx="7413725" cy="4862316"/>
          </a:xfrm>
          <a:prstGeom prst="rect">
            <a:avLst/>
          </a:prstGeom>
        </p:spPr>
      </p:pic>
      <p:sp>
        <p:nvSpPr>
          <p:cNvPr id="6" name="TextBox 5">
            <a:extLst>
              <a:ext uri="{FF2B5EF4-FFF2-40B4-BE49-F238E27FC236}">
                <a16:creationId xmlns:a16="http://schemas.microsoft.com/office/drawing/2014/main" id="{D0FD669B-19E9-BA5F-667D-436A1C74CEC4}"/>
              </a:ext>
            </a:extLst>
          </p:cNvPr>
          <p:cNvSpPr txBox="1"/>
          <p:nvPr/>
        </p:nvSpPr>
        <p:spPr>
          <a:xfrm>
            <a:off x="9240540" y="5964581"/>
            <a:ext cx="2485168" cy="646331"/>
          </a:xfrm>
          <a:prstGeom prst="rect">
            <a:avLst/>
          </a:prstGeom>
          <a:noFill/>
        </p:spPr>
        <p:txBody>
          <a:bodyPr wrap="none" rtlCol="0">
            <a:spAutoFit/>
          </a:bodyPr>
          <a:lstStyle/>
          <a:p>
            <a:r>
              <a:rPr lang="en-US" dirty="0"/>
              <a:t>Land area: 14,600 km</a:t>
            </a:r>
          </a:p>
          <a:p>
            <a:r>
              <a:rPr lang="en-US" dirty="0"/>
              <a:t>Domain area: 56,700 km</a:t>
            </a:r>
          </a:p>
        </p:txBody>
      </p:sp>
      <p:pic>
        <p:nvPicPr>
          <p:cNvPr id="7" name="Picture 6">
            <a:extLst>
              <a:ext uri="{FF2B5EF4-FFF2-40B4-BE49-F238E27FC236}">
                <a16:creationId xmlns:a16="http://schemas.microsoft.com/office/drawing/2014/main" id="{C7021BAF-C623-845B-058F-330AA7E5C64C}"/>
              </a:ext>
            </a:extLst>
          </p:cNvPr>
          <p:cNvPicPr>
            <a:picLocks noChangeAspect="1"/>
          </p:cNvPicPr>
          <p:nvPr/>
        </p:nvPicPr>
        <p:blipFill rotWithShape="1">
          <a:blip r:embed="rId5"/>
          <a:srcRect l="50000"/>
          <a:stretch/>
        </p:blipFill>
        <p:spPr>
          <a:xfrm>
            <a:off x="117688" y="2041042"/>
            <a:ext cx="3810000" cy="3175000"/>
          </a:xfrm>
          <a:prstGeom prst="rect">
            <a:avLst/>
          </a:prstGeom>
        </p:spPr>
      </p:pic>
      <p:pic>
        <p:nvPicPr>
          <p:cNvPr id="8" name="Picture 7">
            <a:extLst>
              <a:ext uri="{FF2B5EF4-FFF2-40B4-BE49-F238E27FC236}">
                <a16:creationId xmlns:a16="http://schemas.microsoft.com/office/drawing/2014/main" id="{09DD7B9E-D6FB-29B7-543D-5FDBF182B8A9}"/>
              </a:ext>
            </a:extLst>
          </p:cNvPr>
          <p:cNvPicPr>
            <a:picLocks noChangeAspect="1"/>
          </p:cNvPicPr>
          <p:nvPr/>
        </p:nvPicPr>
        <p:blipFill rotWithShape="1">
          <a:blip r:embed="rId5"/>
          <a:srcRect r="50000"/>
          <a:stretch/>
        </p:blipFill>
        <p:spPr>
          <a:xfrm>
            <a:off x="7625624" y="2041042"/>
            <a:ext cx="3810000" cy="3175000"/>
          </a:xfrm>
          <a:prstGeom prst="rect">
            <a:avLst/>
          </a:prstGeom>
        </p:spPr>
      </p:pic>
      <p:sp>
        <p:nvSpPr>
          <p:cNvPr id="9" name="Title 1">
            <a:extLst>
              <a:ext uri="{FF2B5EF4-FFF2-40B4-BE49-F238E27FC236}">
                <a16:creationId xmlns:a16="http://schemas.microsoft.com/office/drawing/2014/main" id="{F4ECF2F2-5894-5171-D71D-D34FFEB63FFA}"/>
              </a:ext>
            </a:extLst>
          </p:cNvPr>
          <p:cNvSpPr>
            <a:spLocks noGrp="1"/>
          </p:cNvSpPr>
          <p:nvPr>
            <p:ph type="title"/>
          </p:nvPr>
        </p:nvSpPr>
        <p:spPr/>
        <p:txBody>
          <a:bodyPr/>
          <a:lstStyle/>
          <a:p>
            <a:r>
              <a:rPr lang="en-US" dirty="0"/>
              <a:t>Example: </a:t>
            </a:r>
            <a:r>
              <a:rPr lang="en-US" dirty="0" err="1"/>
              <a:t>Crosswalking</a:t>
            </a:r>
            <a:r>
              <a:rPr lang="en-US" dirty="0"/>
              <a:t> fuel categories</a:t>
            </a:r>
          </a:p>
        </p:txBody>
      </p:sp>
      <p:pic>
        <p:nvPicPr>
          <p:cNvPr id="20" name="Audio 19">
            <a:extLst>
              <a:ext uri="{FF2B5EF4-FFF2-40B4-BE49-F238E27FC236}">
                <a16:creationId xmlns:a16="http://schemas.microsoft.com/office/drawing/2014/main" id="{D98D8519-100D-851B-E36E-7823F78719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32526878"/>
      </p:ext>
    </p:extLst>
  </p:cSld>
  <p:clrMapOvr>
    <a:masterClrMapping/>
  </p:clrMapOvr>
  <mc:AlternateContent xmlns:mc="http://schemas.openxmlformats.org/markup-compatibility/2006">
    <mc:Choice xmlns:p14="http://schemas.microsoft.com/office/powerpoint/2010/main" Requires="p14">
      <p:transition spd="slow" p14:dur="2000" advTm="24021"/>
    </mc:Choice>
    <mc:Fallback>
      <p:transition spd="slow" advTm="24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CFCB-2A4B-3870-8BB4-6F2056F68FBA}"/>
              </a:ext>
            </a:extLst>
          </p:cNvPr>
          <p:cNvSpPr>
            <a:spLocks noGrp="1"/>
          </p:cNvSpPr>
          <p:nvPr>
            <p:ph type="title"/>
          </p:nvPr>
        </p:nvSpPr>
        <p:spPr/>
        <p:txBody>
          <a:bodyPr/>
          <a:lstStyle/>
          <a:p>
            <a:r>
              <a:rPr lang="en-US" dirty="0"/>
              <a:t>Example: Weather Simulation Scenarios based on drought coverage</a:t>
            </a:r>
          </a:p>
        </p:txBody>
      </p:sp>
      <p:sp>
        <p:nvSpPr>
          <p:cNvPr id="4" name="Slide Number Placeholder 3">
            <a:extLst>
              <a:ext uri="{FF2B5EF4-FFF2-40B4-BE49-F238E27FC236}">
                <a16:creationId xmlns:a16="http://schemas.microsoft.com/office/drawing/2014/main" id="{12303F94-4314-B321-58C3-7FA34CB19BFD}"/>
              </a:ext>
            </a:extLst>
          </p:cNvPr>
          <p:cNvSpPr>
            <a:spLocks noGrp="1"/>
          </p:cNvSpPr>
          <p:nvPr>
            <p:ph type="sldNum" sz="quarter" idx="4"/>
          </p:nvPr>
        </p:nvSpPr>
        <p:spPr/>
        <p:txBody>
          <a:bodyPr/>
          <a:lstStyle/>
          <a:p>
            <a:fld id="{6FB6B91F-BB11-E946-B7F6-1372EDB8DEC1}" type="slidenum">
              <a:rPr lang="en-US" smtClean="0"/>
              <a:pPr/>
              <a:t>14</a:t>
            </a:fld>
            <a:endParaRPr lang="en-US" dirty="0"/>
          </a:p>
        </p:txBody>
      </p:sp>
      <p:pic>
        <p:nvPicPr>
          <p:cNvPr id="10" name="Picture 9">
            <a:extLst>
              <a:ext uri="{FF2B5EF4-FFF2-40B4-BE49-F238E27FC236}">
                <a16:creationId xmlns:a16="http://schemas.microsoft.com/office/drawing/2014/main" id="{8DC0E0B2-7B96-A30E-2C0C-A0352E3973AE}"/>
              </a:ext>
            </a:extLst>
          </p:cNvPr>
          <p:cNvPicPr>
            <a:picLocks noChangeAspect="1"/>
          </p:cNvPicPr>
          <p:nvPr/>
        </p:nvPicPr>
        <p:blipFill>
          <a:blip r:embed="rId4"/>
          <a:srcRect t="16606" r="41176"/>
          <a:stretch/>
        </p:blipFill>
        <p:spPr>
          <a:xfrm>
            <a:off x="5513220" y="4681227"/>
            <a:ext cx="1516537" cy="1661334"/>
          </a:xfrm>
          <a:prstGeom prst="rect">
            <a:avLst/>
          </a:prstGeom>
          <a:ln w="12700">
            <a:solidFill>
              <a:schemeClr val="tx1"/>
            </a:solidFill>
          </a:ln>
        </p:spPr>
      </p:pic>
      <p:pic>
        <p:nvPicPr>
          <p:cNvPr id="11" name="Content Placeholder 4">
            <a:extLst>
              <a:ext uri="{FF2B5EF4-FFF2-40B4-BE49-F238E27FC236}">
                <a16:creationId xmlns:a16="http://schemas.microsoft.com/office/drawing/2014/main" id="{286F2C83-C24F-C971-5CB5-C00F5645D16E}"/>
              </a:ext>
            </a:extLst>
          </p:cNvPr>
          <p:cNvPicPr>
            <a:picLocks noChangeAspect="1"/>
          </p:cNvPicPr>
          <p:nvPr/>
        </p:nvPicPr>
        <p:blipFill>
          <a:blip r:embed="rId5"/>
          <a:srcRect t="16606" r="41176"/>
          <a:stretch/>
        </p:blipFill>
        <p:spPr>
          <a:xfrm>
            <a:off x="5513220" y="2897252"/>
            <a:ext cx="1516537" cy="1661334"/>
          </a:xfrm>
          <a:prstGeom prst="rect">
            <a:avLst/>
          </a:prstGeom>
          <a:ln w="12700">
            <a:solidFill>
              <a:schemeClr val="tx1"/>
            </a:solidFill>
          </a:ln>
        </p:spPr>
      </p:pic>
      <p:pic>
        <p:nvPicPr>
          <p:cNvPr id="12" name="Picture 11">
            <a:extLst>
              <a:ext uri="{FF2B5EF4-FFF2-40B4-BE49-F238E27FC236}">
                <a16:creationId xmlns:a16="http://schemas.microsoft.com/office/drawing/2014/main" id="{8A0433B1-9EAE-60D9-6D40-BDC62960CD5D}"/>
              </a:ext>
            </a:extLst>
          </p:cNvPr>
          <p:cNvPicPr>
            <a:picLocks noChangeAspect="1"/>
          </p:cNvPicPr>
          <p:nvPr/>
        </p:nvPicPr>
        <p:blipFill>
          <a:blip r:embed="rId6"/>
          <a:srcRect t="15347" r="41352"/>
          <a:stretch/>
        </p:blipFill>
        <p:spPr>
          <a:xfrm>
            <a:off x="5515491" y="977837"/>
            <a:ext cx="1511993" cy="1686415"/>
          </a:xfrm>
          <a:prstGeom prst="rect">
            <a:avLst/>
          </a:prstGeom>
          <a:ln w="12700">
            <a:solidFill>
              <a:schemeClr val="tx1"/>
            </a:solidFill>
          </a:ln>
        </p:spPr>
      </p:pic>
      <p:sp>
        <p:nvSpPr>
          <p:cNvPr id="13" name="TextBox 12">
            <a:extLst>
              <a:ext uri="{FF2B5EF4-FFF2-40B4-BE49-F238E27FC236}">
                <a16:creationId xmlns:a16="http://schemas.microsoft.com/office/drawing/2014/main" id="{D2B26264-25F2-75FC-1082-DDB2FB3016D5}"/>
              </a:ext>
            </a:extLst>
          </p:cNvPr>
          <p:cNvSpPr txBox="1"/>
          <p:nvPr/>
        </p:nvSpPr>
        <p:spPr>
          <a:xfrm>
            <a:off x="379721" y="1061277"/>
            <a:ext cx="3566637" cy="4955203"/>
          </a:xfrm>
          <a:prstGeom prst="rect">
            <a:avLst/>
          </a:prstGeom>
          <a:noFill/>
        </p:spPr>
        <p:txBody>
          <a:bodyPr wrap="square">
            <a:spAutoFit/>
          </a:bodyPr>
          <a:lstStyle/>
          <a:p>
            <a:r>
              <a:rPr lang="en-US" b="1" dirty="0"/>
              <a:t>US Drought Monitor based climate narratives:</a:t>
            </a:r>
          </a:p>
          <a:p>
            <a:r>
              <a:rPr lang="en-US" dirty="0"/>
              <a:t>Each LANDIS-II fire ignition point is simulated with the three scenarios (5000</a:t>
            </a:r>
            <a:r>
              <a:rPr lang="en-US"/>
              <a:t>+ ignitions </a:t>
            </a:r>
            <a:r>
              <a:rPr lang="en-US" dirty="0"/>
              <a:t>per scenario)</a:t>
            </a:r>
          </a:p>
          <a:p>
            <a:endParaRPr lang="en-US" dirty="0"/>
          </a:p>
          <a:p>
            <a:r>
              <a:rPr lang="en-US" dirty="0"/>
              <a:t>ERA5 reanalysis weather </a:t>
            </a:r>
          </a:p>
          <a:p>
            <a:r>
              <a:rPr lang="en-US" dirty="0"/>
              <a:t>30 km surface/atmospheric resolution</a:t>
            </a:r>
          </a:p>
          <a:p>
            <a:pPr marL="742950" lvl="1" indent="-285750">
              <a:buFont typeface="Arial" panose="020B0604020202020204" pitchFamily="34" charset="0"/>
              <a:buChar char="•"/>
            </a:pPr>
            <a:r>
              <a:rPr lang="en-US" dirty="0"/>
              <a:t>6 hourly data</a:t>
            </a:r>
          </a:p>
          <a:p>
            <a:pPr marL="742950" lvl="1" indent="-285750">
              <a:buFont typeface="Arial" panose="020B0604020202020204" pitchFamily="34" charset="0"/>
              <a:buChar char="•"/>
            </a:pPr>
            <a:r>
              <a:rPr lang="en-US" dirty="0"/>
              <a:t>Downscaled in WRF-fire to 3km atmosphere/ 300m surface in inner nested domain</a:t>
            </a:r>
          </a:p>
          <a:p>
            <a:pPr marL="742950" lvl="1" indent="-285750">
              <a:buFont typeface="Arial" panose="020B0604020202020204" pitchFamily="34" charset="0"/>
              <a:buChar char="•"/>
            </a:pPr>
            <a:r>
              <a:rPr lang="en-US" dirty="0"/>
              <a:t>7 day fire simulations</a:t>
            </a:r>
          </a:p>
          <a:p>
            <a:endParaRPr lang="en-US" sz="1400" dirty="0"/>
          </a:p>
          <a:p>
            <a:endParaRPr lang="en-US" sz="1400" dirty="0"/>
          </a:p>
        </p:txBody>
      </p:sp>
      <p:pic>
        <p:nvPicPr>
          <p:cNvPr id="17" name="Picture 16">
            <a:extLst>
              <a:ext uri="{FF2B5EF4-FFF2-40B4-BE49-F238E27FC236}">
                <a16:creationId xmlns:a16="http://schemas.microsoft.com/office/drawing/2014/main" id="{5572143D-F30C-5BFF-C5EB-5E644091D839}"/>
              </a:ext>
            </a:extLst>
          </p:cNvPr>
          <p:cNvPicPr>
            <a:picLocks noChangeAspect="1"/>
          </p:cNvPicPr>
          <p:nvPr/>
        </p:nvPicPr>
        <p:blipFill>
          <a:blip r:embed="rId7"/>
          <a:stretch>
            <a:fillRect/>
          </a:stretch>
        </p:blipFill>
        <p:spPr>
          <a:xfrm>
            <a:off x="7449752" y="914400"/>
            <a:ext cx="4389922" cy="2708675"/>
          </a:xfrm>
          <a:prstGeom prst="rect">
            <a:avLst/>
          </a:prstGeom>
        </p:spPr>
      </p:pic>
      <p:pic>
        <p:nvPicPr>
          <p:cNvPr id="18" name="Picture 17">
            <a:extLst>
              <a:ext uri="{FF2B5EF4-FFF2-40B4-BE49-F238E27FC236}">
                <a16:creationId xmlns:a16="http://schemas.microsoft.com/office/drawing/2014/main" id="{FF892D6E-B82B-A98A-F4DE-37C11F27C459}"/>
              </a:ext>
            </a:extLst>
          </p:cNvPr>
          <p:cNvPicPr>
            <a:picLocks noChangeAspect="1"/>
          </p:cNvPicPr>
          <p:nvPr/>
        </p:nvPicPr>
        <p:blipFill>
          <a:blip r:embed="rId8"/>
          <a:stretch>
            <a:fillRect/>
          </a:stretch>
        </p:blipFill>
        <p:spPr>
          <a:xfrm>
            <a:off x="7354980" y="3678817"/>
            <a:ext cx="4457299" cy="2663744"/>
          </a:xfrm>
          <a:prstGeom prst="rect">
            <a:avLst/>
          </a:prstGeom>
        </p:spPr>
      </p:pic>
      <p:pic>
        <p:nvPicPr>
          <p:cNvPr id="35" name="Audio 34">
            <a:extLst>
              <a:ext uri="{FF2B5EF4-FFF2-40B4-BE49-F238E27FC236}">
                <a16:creationId xmlns:a16="http://schemas.microsoft.com/office/drawing/2014/main" id="{9ACDC123-42B1-DA2A-C9E4-E4DA13C6EBD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85828506"/>
      </p:ext>
    </p:extLst>
  </p:cSld>
  <p:clrMapOvr>
    <a:masterClrMapping/>
  </p:clrMapOvr>
  <mc:AlternateContent xmlns:mc="http://schemas.openxmlformats.org/markup-compatibility/2006">
    <mc:Choice xmlns:p14="http://schemas.microsoft.com/office/powerpoint/2010/main" Requires="p14">
      <p:transition spd="slow" p14:dur="2000" advTm="33944"/>
    </mc:Choice>
    <mc:Fallback>
      <p:transition spd="slow" advTm="3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1FF01-0C6C-EA08-581A-E0FACD5D3EA2}"/>
              </a:ext>
            </a:extLst>
          </p:cNvPr>
          <p:cNvSpPr>
            <a:spLocks noGrp="1"/>
          </p:cNvSpPr>
          <p:nvPr>
            <p:ph type="title"/>
          </p:nvPr>
        </p:nvSpPr>
        <p:spPr/>
        <p:txBody>
          <a:bodyPr/>
          <a:lstStyle/>
          <a:p>
            <a:r>
              <a:rPr lang="en-US" dirty="0"/>
              <a:t>Example: Smoke simulations</a:t>
            </a:r>
          </a:p>
        </p:txBody>
      </p:sp>
      <p:sp>
        <p:nvSpPr>
          <p:cNvPr id="4" name="Slide Number Placeholder 3">
            <a:extLst>
              <a:ext uri="{FF2B5EF4-FFF2-40B4-BE49-F238E27FC236}">
                <a16:creationId xmlns:a16="http://schemas.microsoft.com/office/drawing/2014/main" id="{25E56C97-8651-994F-A077-5ECF39FD32F5}"/>
              </a:ext>
            </a:extLst>
          </p:cNvPr>
          <p:cNvSpPr>
            <a:spLocks noGrp="1"/>
          </p:cNvSpPr>
          <p:nvPr>
            <p:ph type="sldNum" sz="quarter" idx="4"/>
          </p:nvPr>
        </p:nvSpPr>
        <p:spPr/>
        <p:txBody>
          <a:bodyPr/>
          <a:lstStyle/>
          <a:p>
            <a:fld id="{6FB6B91F-BB11-E946-B7F6-1372EDB8DEC1}" type="slidenum">
              <a:rPr lang="en-US" smtClean="0"/>
              <a:pPr/>
              <a:t>15</a:t>
            </a:fld>
            <a:endParaRPr lang="en-US" dirty="0"/>
          </a:p>
        </p:txBody>
      </p:sp>
      <p:pic>
        <p:nvPicPr>
          <p:cNvPr id="5" name="Picture 4">
            <a:extLst>
              <a:ext uri="{FF2B5EF4-FFF2-40B4-BE49-F238E27FC236}">
                <a16:creationId xmlns:a16="http://schemas.microsoft.com/office/drawing/2014/main" id="{9CCAC33E-A83E-1B79-7C9F-635F92D44B19}"/>
              </a:ext>
            </a:extLst>
          </p:cNvPr>
          <p:cNvPicPr>
            <a:picLocks noChangeAspect="1"/>
          </p:cNvPicPr>
          <p:nvPr/>
        </p:nvPicPr>
        <p:blipFill>
          <a:blip r:embed="rId4"/>
          <a:stretch>
            <a:fillRect/>
          </a:stretch>
        </p:blipFill>
        <p:spPr>
          <a:xfrm>
            <a:off x="7780422" y="748642"/>
            <a:ext cx="4042208" cy="5871364"/>
          </a:xfrm>
          <a:prstGeom prst="rect">
            <a:avLst/>
          </a:prstGeom>
        </p:spPr>
      </p:pic>
      <p:sp>
        <p:nvSpPr>
          <p:cNvPr id="7" name="TextBox 6">
            <a:extLst>
              <a:ext uri="{FF2B5EF4-FFF2-40B4-BE49-F238E27FC236}">
                <a16:creationId xmlns:a16="http://schemas.microsoft.com/office/drawing/2014/main" id="{304A675B-36A3-96DE-C5B8-30A533341046}"/>
              </a:ext>
            </a:extLst>
          </p:cNvPr>
          <p:cNvSpPr txBox="1"/>
          <p:nvPr/>
        </p:nvSpPr>
        <p:spPr>
          <a:xfrm>
            <a:off x="352326" y="1674673"/>
            <a:ext cx="6160168" cy="3785652"/>
          </a:xfrm>
          <a:prstGeom prst="rect">
            <a:avLst/>
          </a:prstGeom>
          <a:noFill/>
        </p:spPr>
        <p:txBody>
          <a:bodyPr wrap="square">
            <a:spAutoFit/>
          </a:bodyPr>
          <a:lstStyle/>
          <a:p>
            <a:r>
              <a:rPr lang="en-US" dirty="0"/>
              <a:t>We have custom WRF-Fire code running on Sandia HPC environments allowing in-parallel runs of large numbers of simulations.</a:t>
            </a:r>
          </a:p>
          <a:p>
            <a:pPr marL="342900" indent="-342900">
              <a:buFont typeface="Arial" panose="020B0604020202020204" pitchFamily="34" charset="0"/>
              <a:buChar char="•"/>
            </a:pPr>
            <a:r>
              <a:rPr lang="en-US" dirty="0"/>
              <a:t>Output at 3 hour intervals</a:t>
            </a:r>
          </a:p>
          <a:p>
            <a:pPr marL="342900" indent="-342900">
              <a:buFont typeface="Arial" panose="020B0604020202020204" pitchFamily="34" charset="0"/>
              <a:buChar char="•"/>
            </a:pPr>
            <a:r>
              <a:rPr lang="en-US" dirty="0"/>
              <a:t>Simulations at 120/40 second time steps</a:t>
            </a:r>
          </a:p>
          <a:p>
            <a:pPr marL="342900" indent="-342900">
              <a:buFont typeface="Arial" panose="020B0604020202020204" pitchFamily="34" charset="0"/>
              <a:buChar char="•"/>
            </a:pPr>
            <a:r>
              <a:rPr lang="en-US" dirty="0"/>
              <a:t>Burn time matching LANDIS-II fires</a:t>
            </a:r>
          </a:p>
          <a:p>
            <a:pPr marL="342900" indent="-342900">
              <a:buFont typeface="Arial" panose="020B0604020202020204" pitchFamily="34" charset="0"/>
              <a:buChar char="•"/>
            </a:pPr>
            <a:endParaRPr lang="en-US" dirty="0"/>
          </a:p>
          <a:p>
            <a:endParaRPr lang="en-US" dirty="0"/>
          </a:p>
          <a:p>
            <a:r>
              <a:rPr lang="en-US" dirty="0"/>
              <a:t>These 18 largest fires occurring over 10 years of LANDIS-II simulations cumulatively burned 50,000 acres (2000 – 2010), driven by contemporary weather, with dynamic fuels.</a:t>
            </a:r>
          </a:p>
          <a:p>
            <a:endParaRPr lang="en-US" sz="2400" dirty="0"/>
          </a:p>
        </p:txBody>
      </p:sp>
      <p:pic>
        <p:nvPicPr>
          <p:cNvPr id="21" name="Audio 20">
            <a:extLst>
              <a:ext uri="{FF2B5EF4-FFF2-40B4-BE49-F238E27FC236}">
                <a16:creationId xmlns:a16="http://schemas.microsoft.com/office/drawing/2014/main" id="{6CF95444-31A8-6511-E64C-AABDF8FC2C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79459366"/>
      </p:ext>
    </p:extLst>
  </p:cSld>
  <p:clrMapOvr>
    <a:masterClrMapping/>
  </p:clrMapOvr>
  <mc:AlternateContent xmlns:mc="http://schemas.openxmlformats.org/markup-compatibility/2006">
    <mc:Choice xmlns:p14="http://schemas.microsoft.com/office/powerpoint/2010/main" Requires="p14">
      <p:transition spd="slow" p14:dur="2000" advTm="51184"/>
    </mc:Choice>
    <mc:Fallback>
      <p:transition spd="slow" advTm="51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1784B6-5DE0-071C-4EB3-2ACA3A547BBB}"/>
              </a:ext>
            </a:extLst>
          </p:cNvPr>
          <p:cNvSpPr>
            <a:spLocks noGrp="1"/>
          </p:cNvSpPr>
          <p:nvPr>
            <p:ph type="sldNum" sz="quarter" idx="4"/>
          </p:nvPr>
        </p:nvSpPr>
        <p:spPr/>
        <p:txBody>
          <a:bodyPr/>
          <a:lstStyle/>
          <a:p>
            <a:fld id="{6FB6B91F-BB11-E946-B7F6-1372EDB8DEC1}" type="slidenum">
              <a:rPr lang="en-US" smtClean="0"/>
              <a:pPr/>
              <a:t>16</a:t>
            </a:fld>
            <a:endParaRPr lang="en-US" dirty="0"/>
          </a:p>
        </p:txBody>
      </p:sp>
      <p:pic>
        <p:nvPicPr>
          <p:cNvPr id="5" name="Picture 4">
            <a:extLst>
              <a:ext uri="{FF2B5EF4-FFF2-40B4-BE49-F238E27FC236}">
                <a16:creationId xmlns:a16="http://schemas.microsoft.com/office/drawing/2014/main" id="{D2CFC599-F931-CBD1-AAAA-C2CBD88E24BA}"/>
              </a:ext>
            </a:extLst>
          </p:cNvPr>
          <p:cNvPicPr>
            <a:picLocks noChangeAspect="1"/>
          </p:cNvPicPr>
          <p:nvPr/>
        </p:nvPicPr>
        <p:blipFill>
          <a:blip r:embed="rId4"/>
          <a:stretch>
            <a:fillRect/>
          </a:stretch>
        </p:blipFill>
        <p:spPr>
          <a:xfrm>
            <a:off x="6747433" y="1633460"/>
            <a:ext cx="5444567" cy="4289657"/>
          </a:xfrm>
          <a:prstGeom prst="rect">
            <a:avLst/>
          </a:prstGeom>
        </p:spPr>
      </p:pic>
      <p:pic>
        <p:nvPicPr>
          <p:cNvPr id="7" name="Picture 6">
            <a:extLst>
              <a:ext uri="{FF2B5EF4-FFF2-40B4-BE49-F238E27FC236}">
                <a16:creationId xmlns:a16="http://schemas.microsoft.com/office/drawing/2014/main" id="{6F177870-F607-37C5-7EAC-BBDC9FD56ED7}"/>
              </a:ext>
            </a:extLst>
          </p:cNvPr>
          <p:cNvPicPr>
            <a:picLocks noChangeAspect="1"/>
          </p:cNvPicPr>
          <p:nvPr/>
        </p:nvPicPr>
        <p:blipFill>
          <a:blip r:embed="rId5"/>
          <a:stretch>
            <a:fillRect/>
          </a:stretch>
        </p:blipFill>
        <p:spPr>
          <a:xfrm>
            <a:off x="352326" y="1930758"/>
            <a:ext cx="6152605" cy="3214047"/>
          </a:xfrm>
          <a:prstGeom prst="rect">
            <a:avLst/>
          </a:prstGeom>
        </p:spPr>
      </p:pic>
      <p:cxnSp>
        <p:nvCxnSpPr>
          <p:cNvPr id="9" name="Straight Connector 8">
            <a:extLst>
              <a:ext uri="{FF2B5EF4-FFF2-40B4-BE49-F238E27FC236}">
                <a16:creationId xmlns:a16="http://schemas.microsoft.com/office/drawing/2014/main" id="{FBCAB497-E245-6DE7-B023-CCF5D47A76A6}"/>
              </a:ext>
            </a:extLst>
          </p:cNvPr>
          <p:cNvCxnSpPr>
            <a:cxnSpLocks/>
          </p:cNvCxnSpPr>
          <p:nvPr/>
        </p:nvCxnSpPr>
        <p:spPr>
          <a:xfrm flipV="1">
            <a:off x="3160840" y="1995494"/>
            <a:ext cx="3958046" cy="17324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EF94DB2-722A-5CC8-CE1B-5F2F55D1E117}"/>
              </a:ext>
            </a:extLst>
          </p:cNvPr>
          <p:cNvCxnSpPr>
            <a:cxnSpLocks/>
          </p:cNvCxnSpPr>
          <p:nvPr/>
        </p:nvCxnSpPr>
        <p:spPr>
          <a:xfrm>
            <a:off x="3160840" y="4862506"/>
            <a:ext cx="3958046" cy="8198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81F9AD0-998E-8464-5F38-397C7A86A819}"/>
              </a:ext>
            </a:extLst>
          </p:cNvPr>
          <p:cNvSpPr/>
          <p:nvPr/>
        </p:nvSpPr>
        <p:spPr>
          <a:xfrm>
            <a:off x="3160840" y="3778289"/>
            <a:ext cx="1162595" cy="1084217"/>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C72C5F2-DFF5-5DFF-B2F1-197611DA6519}"/>
              </a:ext>
            </a:extLst>
          </p:cNvPr>
          <p:cNvSpPr txBox="1"/>
          <p:nvPr/>
        </p:nvSpPr>
        <p:spPr>
          <a:xfrm>
            <a:off x="481218" y="1856994"/>
            <a:ext cx="5885073" cy="276999"/>
          </a:xfrm>
          <a:prstGeom prst="rect">
            <a:avLst/>
          </a:prstGeom>
          <a:solidFill>
            <a:schemeClr val="bg1"/>
          </a:solidFill>
        </p:spPr>
        <p:txBody>
          <a:bodyPr wrap="none" rtlCol="0">
            <a:spAutoFit/>
          </a:bodyPr>
          <a:lstStyle/>
          <a:p>
            <a:pPr algn="l">
              <a:spcBef>
                <a:spcPts val="1000"/>
              </a:spcBef>
              <a:spcAft>
                <a:spcPts val="600"/>
              </a:spcAft>
            </a:pPr>
            <a:r>
              <a:rPr lang="en-US" sz="1200" dirty="0"/>
              <a:t>Cumulative total smoke, outer domain for no management scenario, 2020-2050</a:t>
            </a:r>
          </a:p>
        </p:txBody>
      </p:sp>
      <p:sp>
        <p:nvSpPr>
          <p:cNvPr id="20" name="TextBox 19">
            <a:extLst>
              <a:ext uri="{FF2B5EF4-FFF2-40B4-BE49-F238E27FC236}">
                <a16:creationId xmlns:a16="http://schemas.microsoft.com/office/drawing/2014/main" id="{01DB63EA-6817-1BFA-EAD7-FFCAE46C83F2}"/>
              </a:ext>
            </a:extLst>
          </p:cNvPr>
          <p:cNvSpPr txBox="1"/>
          <p:nvPr/>
        </p:nvSpPr>
        <p:spPr>
          <a:xfrm>
            <a:off x="6060707" y="1537478"/>
            <a:ext cx="5870646" cy="276999"/>
          </a:xfrm>
          <a:prstGeom prst="rect">
            <a:avLst/>
          </a:prstGeom>
          <a:solidFill>
            <a:schemeClr val="bg1"/>
          </a:solidFill>
        </p:spPr>
        <p:txBody>
          <a:bodyPr wrap="none" rtlCol="0">
            <a:spAutoFit/>
          </a:bodyPr>
          <a:lstStyle/>
          <a:p>
            <a:pPr algn="l">
              <a:spcBef>
                <a:spcPts val="1000"/>
              </a:spcBef>
              <a:spcAft>
                <a:spcPts val="600"/>
              </a:spcAft>
            </a:pPr>
            <a:r>
              <a:rPr lang="en-US" sz="1200" dirty="0"/>
              <a:t>Cumulative total smoke, inner domain for no management scenario, 2020-2050</a:t>
            </a:r>
          </a:p>
        </p:txBody>
      </p:sp>
      <p:sp>
        <p:nvSpPr>
          <p:cNvPr id="25" name="Title 1">
            <a:extLst>
              <a:ext uri="{FF2B5EF4-FFF2-40B4-BE49-F238E27FC236}">
                <a16:creationId xmlns:a16="http://schemas.microsoft.com/office/drawing/2014/main" id="{4F4325DA-F6B8-5D9B-29E0-77A69D9470C3}"/>
              </a:ext>
            </a:extLst>
          </p:cNvPr>
          <p:cNvSpPr>
            <a:spLocks noGrp="1"/>
          </p:cNvSpPr>
          <p:nvPr>
            <p:ph type="title"/>
          </p:nvPr>
        </p:nvSpPr>
        <p:spPr>
          <a:xfrm>
            <a:off x="352326" y="238026"/>
            <a:ext cx="10224545" cy="676374"/>
          </a:xfrm>
        </p:spPr>
        <p:txBody>
          <a:bodyPr/>
          <a:lstStyle/>
          <a:p>
            <a:r>
              <a:rPr lang="en-US" dirty="0" err="1"/>
              <a:t>Smokewise</a:t>
            </a:r>
            <a:r>
              <a:rPr lang="en-US" dirty="0"/>
              <a:t> Dataset status</a:t>
            </a:r>
          </a:p>
        </p:txBody>
      </p:sp>
      <p:pic>
        <p:nvPicPr>
          <p:cNvPr id="15" name="Audio 14">
            <a:extLst>
              <a:ext uri="{FF2B5EF4-FFF2-40B4-BE49-F238E27FC236}">
                <a16:creationId xmlns:a16="http://schemas.microsoft.com/office/drawing/2014/main" id="{57A2D859-C34F-57D3-F576-00E7BFE148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38365919"/>
      </p:ext>
    </p:extLst>
  </p:cSld>
  <p:clrMapOvr>
    <a:masterClrMapping/>
  </p:clrMapOvr>
  <mc:AlternateContent xmlns:mc="http://schemas.openxmlformats.org/markup-compatibility/2006">
    <mc:Choice xmlns:p14="http://schemas.microsoft.com/office/powerpoint/2010/main" Requires="p14">
      <p:transition spd="slow" p14:dur="2000" advTm="41644"/>
    </mc:Choice>
    <mc:Fallback>
      <p:transition spd="slow" advTm="41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CB630-ABC6-D9BD-E299-5BCF73642740}"/>
              </a:ext>
            </a:extLst>
          </p:cNvPr>
          <p:cNvSpPr>
            <a:spLocks noGrp="1"/>
          </p:cNvSpPr>
          <p:nvPr>
            <p:ph type="title"/>
          </p:nvPr>
        </p:nvSpPr>
        <p:spPr/>
        <p:txBody>
          <a:bodyPr/>
          <a:lstStyle/>
          <a:p>
            <a:r>
              <a:rPr lang="en-US" dirty="0" err="1"/>
              <a:t>Smokewise</a:t>
            </a:r>
            <a:r>
              <a:rPr lang="en-US" dirty="0"/>
              <a:t> Dataset: Simulations ongoing</a:t>
            </a:r>
          </a:p>
        </p:txBody>
      </p:sp>
      <p:sp>
        <p:nvSpPr>
          <p:cNvPr id="4" name="Slide Number Placeholder 3">
            <a:extLst>
              <a:ext uri="{FF2B5EF4-FFF2-40B4-BE49-F238E27FC236}">
                <a16:creationId xmlns:a16="http://schemas.microsoft.com/office/drawing/2014/main" id="{1D33F137-2F5B-B6E7-DB9D-CE23FF929F9D}"/>
              </a:ext>
            </a:extLst>
          </p:cNvPr>
          <p:cNvSpPr>
            <a:spLocks noGrp="1"/>
          </p:cNvSpPr>
          <p:nvPr>
            <p:ph type="sldNum" sz="quarter" idx="4"/>
          </p:nvPr>
        </p:nvSpPr>
        <p:spPr/>
        <p:txBody>
          <a:bodyPr/>
          <a:lstStyle/>
          <a:p>
            <a:fld id="{6FB6B91F-BB11-E946-B7F6-1372EDB8DEC1}" type="slidenum">
              <a:rPr lang="en-US" smtClean="0"/>
              <a:pPr/>
              <a:t>17</a:t>
            </a:fld>
            <a:endParaRPr lang="en-US" dirty="0"/>
          </a:p>
        </p:txBody>
      </p:sp>
      <p:pic>
        <p:nvPicPr>
          <p:cNvPr id="5" name="Picture 4">
            <a:extLst>
              <a:ext uri="{FF2B5EF4-FFF2-40B4-BE49-F238E27FC236}">
                <a16:creationId xmlns:a16="http://schemas.microsoft.com/office/drawing/2014/main" id="{56482F64-308D-7F5A-6741-161687A5D94A}"/>
              </a:ext>
            </a:extLst>
          </p:cNvPr>
          <p:cNvPicPr>
            <a:picLocks noChangeAspect="1"/>
          </p:cNvPicPr>
          <p:nvPr/>
        </p:nvPicPr>
        <p:blipFill>
          <a:blip r:embed="rId4"/>
          <a:stretch>
            <a:fillRect/>
          </a:stretch>
        </p:blipFill>
        <p:spPr>
          <a:xfrm>
            <a:off x="5934452" y="1098383"/>
            <a:ext cx="6257548" cy="4661234"/>
          </a:xfrm>
          <a:prstGeom prst="rect">
            <a:avLst/>
          </a:prstGeom>
        </p:spPr>
      </p:pic>
      <p:sp>
        <p:nvSpPr>
          <p:cNvPr id="10" name="TextBox 9">
            <a:extLst>
              <a:ext uri="{FF2B5EF4-FFF2-40B4-BE49-F238E27FC236}">
                <a16:creationId xmlns:a16="http://schemas.microsoft.com/office/drawing/2014/main" id="{12F71152-2D76-E96E-5C51-7A885286FBF7}"/>
              </a:ext>
            </a:extLst>
          </p:cNvPr>
          <p:cNvSpPr txBox="1"/>
          <p:nvPr/>
        </p:nvSpPr>
        <p:spPr>
          <a:xfrm>
            <a:off x="352326" y="1997839"/>
            <a:ext cx="6097604" cy="2862322"/>
          </a:xfrm>
          <a:prstGeom prst="rect">
            <a:avLst/>
          </a:prstGeom>
          <a:noFill/>
        </p:spPr>
        <p:txBody>
          <a:bodyPr wrap="square">
            <a:spAutoFit/>
          </a:bodyPr>
          <a:lstStyle/>
          <a:p>
            <a:r>
              <a:rPr lang="en-US" dirty="0"/>
              <a:t>Total fires simulated: 5686</a:t>
            </a:r>
          </a:p>
          <a:p>
            <a:r>
              <a:rPr lang="en-US" dirty="0"/>
              <a:t>Per management: </a:t>
            </a:r>
          </a:p>
          <a:p>
            <a:pPr marL="742950" lvl="1" indent="-285750">
              <a:buFont typeface="Arial" panose="020B0604020202020204" pitchFamily="34" charset="0"/>
              <a:buChar char="•"/>
            </a:pPr>
            <a:r>
              <a:rPr lang="en-US" dirty="0"/>
              <a:t>No management: 1399</a:t>
            </a:r>
          </a:p>
          <a:p>
            <a:pPr marL="742950" lvl="1" indent="-285750">
              <a:buFont typeface="Arial" panose="020B0604020202020204" pitchFamily="34" charset="0"/>
              <a:buChar char="•"/>
            </a:pPr>
            <a:r>
              <a:rPr lang="en-US" dirty="0"/>
              <a:t>Prescribed burn only: 1530</a:t>
            </a:r>
          </a:p>
          <a:p>
            <a:pPr marL="742950" lvl="1" indent="-285750">
              <a:buFont typeface="Arial" panose="020B0604020202020204" pitchFamily="34" charset="0"/>
              <a:buChar char="•"/>
            </a:pPr>
            <a:r>
              <a:rPr lang="en-US" dirty="0"/>
              <a:t>Limited burn + thin: 1385</a:t>
            </a:r>
          </a:p>
          <a:p>
            <a:pPr marL="742950" lvl="1" indent="-285750">
              <a:buFont typeface="Arial" panose="020B0604020202020204" pitchFamily="34" charset="0"/>
              <a:buChar char="•"/>
            </a:pPr>
            <a:r>
              <a:rPr lang="en-US" dirty="0"/>
              <a:t>Expanded burn + thin: 1372</a:t>
            </a:r>
          </a:p>
          <a:p>
            <a:r>
              <a:rPr lang="en-US" dirty="0"/>
              <a:t>Total size on disk: </a:t>
            </a:r>
          </a:p>
          <a:p>
            <a:pPr marL="742950" lvl="1" indent="-285750">
              <a:buFont typeface="Arial" panose="020B0604020202020204" pitchFamily="34" charset="0"/>
              <a:buChar char="•"/>
            </a:pPr>
            <a:r>
              <a:rPr lang="en-US" dirty="0"/>
              <a:t>2.9Tb (output files filtered to every six hours)</a:t>
            </a:r>
          </a:p>
          <a:p>
            <a:pPr marL="742950" lvl="1" indent="-285750">
              <a:buFont typeface="Arial" panose="020B0604020202020204" pitchFamily="34" charset="0"/>
              <a:buChar char="•"/>
            </a:pPr>
            <a:r>
              <a:rPr lang="en-US" dirty="0"/>
              <a:t>15Tb+ (all input/output files)</a:t>
            </a:r>
          </a:p>
          <a:p>
            <a:endParaRPr lang="en-US" dirty="0"/>
          </a:p>
        </p:txBody>
      </p:sp>
      <p:pic>
        <p:nvPicPr>
          <p:cNvPr id="21" name="Audio 20">
            <a:extLst>
              <a:ext uri="{FF2B5EF4-FFF2-40B4-BE49-F238E27FC236}">
                <a16:creationId xmlns:a16="http://schemas.microsoft.com/office/drawing/2014/main" id="{2BF240FA-1720-E5A8-CB97-88E2435816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35469254"/>
      </p:ext>
    </p:extLst>
  </p:cSld>
  <p:clrMapOvr>
    <a:masterClrMapping/>
  </p:clrMapOvr>
  <mc:AlternateContent xmlns:mc="http://schemas.openxmlformats.org/markup-compatibility/2006">
    <mc:Choice xmlns:p14="http://schemas.microsoft.com/office/powerpoint/2010/main" Requires="p14">
      <p:transition spd="slow" p14:dur="2000" advTm="55262"/>
    </mc:Choice>
    <mc:Fallback>
      <p:transition spd="slow" advTm="55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E22F9E-64B9-94D7-FA9A-374B95FEDABC}"/>
              </a:ext>
            </a:extLst>
          </p:cNvPr>
          <p:cNvSpPr>
            <a:spLocks noGrp="1"/>
          </p:cNvSpPr>
          <p:nvPr>
            <p:ph type="sldNum" sz="quarter" idx="4"/>
          </p:nvPr>
        </p:nvSpPr>
        <p:spPr/>
        <p:txBody>
          <a:bodyPr/>
          <a:lstStyle/>
          <a:p>
            <a:fld id="{6FB6B91F-BB11-E946-B7F6-1372EDB8DEC1}" type="slidenum">
              <a:rPr lang="en-US" smtClean="0"/>
              <a:pPr/>
              <a:t>18</a:t>
            </a:fld>
            <a:endParaRPr lang="en-US" dirty="0"/>
          </a:p>
        </p:txBody>
      </p:sp>
      <p:pic>
        <p:nvPicPr>
          <p:cNvPr id="5" name="Picture 4">
            <a:extLst>
              <a:ext uri="{FF2B5EF4-FFF2-40B4-BE49-F238E27FC236}">
                <a16:creationId xmlns:a16="http://schemas.microsoft.com/office/drawing/2014/main" id="{DA4AAA83-8751-2274-7448-4FCC8C86891E}"/>
              </a:ext>
            </a:extLst>
          </p:cNvPr>
          <p:cNvPicPr>
            <a:picLocks noChangeAspect="1"/>
          </p:cNvPicPr>
          <p:nvPr/>
        </p:nvPicPr>
        <p:blipFill>
          <a:blip r:embed="rId4"/>
          <a:stretch>
            <a:fillRect/>
          </a:stretch>
        </p:blipFill>
        <p:spPr>
          <a:xfrm>
            <a:off x="4669638" y="294674"/>
            <a:ext cx="6513439" cy="6268652"/>
          </a:xfrm>
          <a:prstGeom prst="rect">
            <a:avLst/>
          </a:prstGeom>
        </p:spPr>
      </p:pic>
      <p:sp>
        <p:nvSpPr>
          <p:cNvPr id="6" name="TextBox 5">
            <a:extLst>
              <a:ext uri="{FF2B5EF4-FFF2-40B4-BE49-F238E27FC236}">
                <a16:creationId xmlns:a16="http://schemas.microsoft.com/office/drawing/2014/main" id="{44DD400C-B150-950A-BDFE-74CB830359D3}"/>
              </a:ext>
            </a:extLst>
          </p:cNvPr>
          <p:cNvSpPr txBox="1"/>
          <p:nvPr/>
        </p:nvSpPr>
        <p:spPr>
          <a:xfrm>
            <a:off x="553751" y="1366788"/>
            <a:ext cx="3517736" cy="2923877"/>
          </a:xfrm>
          <a:prstGeom prst="rect">
            <a:avLst/>
          </a:prstGeom>
          <a:noFill/>
        </p:spPr>
        <p:txBody>
          <a:bodyPr wrap="square" rtlCol="0">
            <a:spAutoFit/>
          </a:bodyPr>
          <a:lstStyle/>
          <a:p>
            <a:pPr algn="l">
              <a:spcBef>
                <a:spcPts val="1000"/>
              </a:spcBef>
              <a:spcAft>
                <a:spcPts val="600"/>
              </a:spcAft>
            </a:pPr>
            <a:r>
              <a:rPr lang="en-US" dirty="0"/>
              <a:t>Smoke spreads over full simulation area:</a:t>
            </a:r>
          </a:p>
          <a:p>
            <a:pPr marL="285750" indent="-285750" algn="l">
              <a:spcBef>
                <a:spcPts val="1000"/>
              </a:spcBef>
              <a:spcAft>
                <a:spcPts val="600"/>
              </a:spcAft>
              <a:buFontTx/>
              <a:buChar char="-"/>
            </a:pPr>
            <a:r>
              <a:rPr lang="en-US" dirty="0"/>
              <a:t>Positive correlation to fire spread rate</a:t>
            </a:r>
          </a:p>
          <a:p>
            <a:pPr marL="285750" indent="-285750" algn="l">
              <a:spcBef>
                <a:spcPts val="1000"/>
              </a:spcBef>
              <a:spcAft>
                <a:spcPts val="600"/>
              </a:spcAft>
              <a:buFontTx/>
              <a:buChar char="-"/>
            </a:pPr>
            <a:r>
              <a:rPr lang="en-US" dirty="0"/>
              <a:t> Indication of wide dispersal of smoke for all ignition points, fuel types, fire sizes</a:t>
            </a:r>
          </a:p>
          <a:p>
            <a:pPr marL="285750" indent="-285750" algn="l">
              <a:spcBef>
                <a:spcPts val="1000"/>
              </a:spcBef>
              <a:spcAft>
                <a:spcPts val="600"/>
              </a:spcAft>
              <a:buFontTx/>
              <a:buChar char="-"/>
            </a:pPr>
            <a:endParaRPr lang="en-US" dirty="0"/>
          </a:p>
        </p:txBody>
      </p:sp>
      <p:sp>
        <p:nvSpPr>
          <p:cNvPr id="9" name="Title 1">
            <a:extLst>
              <a:ext uri="{FF2B5EF4-FFF2-40B4-BE49-F238E27FC236}">
                <a16:creationId xmlns:a16="http://schemas.microsoft.com/office/drawing/2014/main" id="{C29D18B5-DE08-C44A-3315-B5194DA58FAA}"/>
              </a:ext>
            </a:extLst>
          </p:cNvPr>
          <p:cNvSpPr>
            <a:spLocks noGrp="1"/>
          </p:cNvSpPr>
          <p:nvPr>
            <p:ph type="title"/>
          </p:nvPr>
        </p:nvSpPr>
        <p:spPr>
          <a:xfrm>
            <a:off x="352326" y="238026"/>
            <a:ext cx="10224545" cy="676374"/>
          </a:xfrm>
        </p:spPr>
        <p:txBody>
          <a:bodyPr/>
          <a:lstStyle/>
          <a:p>
            <a:r>
              <a:rPr lang="en-US" dirty="0" err="1"/>
              <a:t>Smokewise</a:t>
            </a:r>
            <a:r>
              <a:rPr lang="en-US" dirty="0"/>
              <a:t> Dataset status</a:t>
            </a:r>
          </a:p>
        </p:txBody>
      </p:sp>
      <p:pic>
        <p:nvPicPr>
          <p:cNvPr id="17" name="Audio 16">
            <a:extLst>
              <a:ext uri="{FF2B5EF4-FFF2-40B4-BE49-F238E27FC236}">
                <a16:creationId xmlns:a16="http://schemas.microsoft.com/office/drawing/2014/main" id="{91157545-F723-7DC1-CC8F-0CADC08C26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5919176"/>
      </p:ext>
    </p:extLst>
  </p:cSld>
  <p:clrMapOvr>
    <a:masterClrMapping/>
  </p:clrMapOvr>
  <mc:AlternateContent xmlns:mc="http://schemas.openxmlformats.org/markup-compatibility/2006">
    <mc:Choice xmlns:p14="http://schemas.microsoft.com/office/powerpoint/2010/main" Requires="p14">
      <p:transition spd="slow" p14:dur="2000" advTm="56607"/>
    </mc:Choice>
    <mc:Fallback>
      <p:transition spd="slow" advTm="5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01A9-ECCD-3ABA-8091-090AA77A371A}"/>
              </a:ext>
            </a:extLst>
          </p:cNvPr>
          <p:cNvSpPr>
            <a:spLocks noGrp="1"/>
          </p:cNvSpPr>
          <p:nvPr>
            <p:ph type="title"/>
          </p:nvPr>
        </p:nvSpPr>
        <p:spPr>
          <a:xfrm>
            <a:off x="352326" y="238026"/>
            <a:ext cx="10672725" cy="676374"/>
          </a:xfrm>
        </p:spPr>
        <p:txBody>
          <a:bodyPr/>
          <a:lstStyle/>
          <a:p>
            <a:r>
              <a:rPr lang="en-US" dirty="0"/>
              <a:t>Management reduces biomass burned and produces less smoke</a:t>
            </a:r>
          </a:p>
        </p:txBody>
      </p:sp>
      <p:sp>
        <p:nvSpPr>
          <p:cNvPr id="4" name="Slide Number Placeholder 3">
            <a:extLst>
              <a:ext uri="{FF2B5EF4-FFF2-40B4-BE49-F238E27FC236}">
                <a16:creationId xmlns:a16="http://schemas.microsoft.com/office/drawing/2014/main" id="{37CAECCA-CBEF-085F-AD70-FFF1FD0DF0AE}"/>
              </a:ext>
            </a:extLst>
          </p:cNvPr>
          <p:cNvSpPr>
            <a:spLocks noGrp="1"/>
          </p:cNvSpPr>
          <p:nvPr>
            <p:ph type="sldNum" sz="quarter" idx="4"/>
          </p:nvPr>
        </p:nvSpPr>
        <p:spPr/>
        <p:txBody>
          <a:bodyPr/>
          <a:lstStyle/>
          <a:p>
            <a:fld id="{6FB6B91F-BB11-E946-B7F6-1372EDB8DEC1}" type="slidenum">
              <a:rPr lang="en-US" smtClean="0"/>
              <a:pPr/>
              <a:t>19</a:t>
            </a:fld>
            <a:endParaRPr lang="en-US" dirty="0"/>
          </a:p>
        </p:txBody>
      </p:sp>
      <p:pic>
        <p:nvPicPr>
          <p:cNvPr id="5" name="Picture 4">
            <a:extLst>
              <a:ext uri="{FF2B5EF4-FFF2-40B4-BE49-F238E27FC236}">
                <a16:creationId xmlns:a16="http://schemas.microsoft.com/office/drawing/2014/main" id="{23302C89-8D29-B44B-95EE-6EC342EA3D6B}"/>
              </a:ext>
            </a:extLst>
          </p:cNvPr>
          <p:cNvPicPr>
            <a:picLocks noChangeAspect="1"/>
          </p:cNvPicPr>
          <p:nvPr/>
        </p:nvPicPr>
        <p:blipFill>
          <a:blip r:embed="rId4"/>
          <a:stretch>
            <a:fillRect/>
          </a:stretch>
        </p:blipFill>
        <p:spPr>
          <a:xfrm>
            <a:off x="4321253" y="914400"/>
            <a:ext cx="6918991" cy="5419875"/>
          </a:xfrm>
          <a:prstGeom prst="rect">
            <a:avLst/>
          </a:prstGeom>
        </p:spPr>
      </p:pic>
      <p:sp>
        <p:nvSpPr>
          <p:cNvPr id="6" name="TextBox 5">
            <a:extLst>
              <a:ext uri="{FF2B5EF4-FFF2-40B4-BE49-F238E27FC236}">
                <a16:creationId xmlns:a16="http://schemas.microsoft.com/office/drawing/2014/main" id="{BA229B17-77C1-05BE-07F8-185C2A98F678}"/>
              </a:ext>
            </a:extLst>
          </p:cNvPr>
          <p:cNvSpPr txBox="1"/>
          <p:nvPr/>
        </p:nvSpPr>
        <p:spPr>
          <a:xfrm>
            <a:off x="172765" y="1590774"/>
            <a:ext cx="4148488" cy="3683060"/>
          </a:xfrm>
          <a:prstGeom prst="rect">
            <a:avLst/>
          </a:prstGeom>
          <a:noFill/>
        </p:spPr>
        <p:txBody>
          <a:bodyPr wrap="square" rtlCol="0">
            <a:spAutoFit/>
          </a:bodyPr>
          <a:lstStyle/>
          <a:p>
            <a:pPr algn="l">
              <a:spcBef>
                <a:spcPts val="1000"/>
              </a:spcBef>
              <a:spcAft>
                <a:spcPts val="600"/>
              </a:spcAft>
            </a:pPr>
            <a:r>
              <a:rPr lang="en-US" dirty="0"/>
              <a:t>Management outcome:</a:t>
            </a:r>
          </a:p>
          <a:p>
            <a:pPr marL="285750" indent="-285750" algn="l">
              <a:spcBef>
                <a:spcPts val="1000"/>
              </a:spcBef>
              <a:spcAft>
                <a:spcPts val="600"/>
              </a:spcAft>
              <a:buFont typeface="Arial" panose="020B0604020202020204" pitchFamily="34" charset="0"/>
              <a:buChar char="•"/>
            </a:pPr>
            <a:r>
              <a:rPr lang="en-US" dirty="0"/>
              <a:t>total smoke generated with no management exceeds all management scenarios</a:t>
            </a:r>
          </a:p>
          <a:p>
            <a:pPr marL="285750" indent="-285750" algn="l">
              <a:spcBef>
                <a:spcPts val="1000"/>
              </a:spcBef>
              <a:spcAft>
                <a:spcPts val="600"/>
              </a:spcAft>
              <a:buFont typeface="Arial" panose="020B0604020202020204" pitchFamily="34" charset="0"/>
              <a:buChar char="•"/>
            </a:pPr>
            <a:r>
              <a:rPr lang="en-US" dirty="0"/>
              <a:t>Lower fuel density categories in managed scenarios resulted in less burned biomass conversion to smoke, despite similar fire sizes</a:t>
            </a:r>
          </a:p>
          <a:p>
            <a:pPr algn="l">
              <a:spcBef>
                <a:spcPts val="1000"/>
              </a:spcBef>
              <a:spcAft>
                <a:spcPts val="600"/>
              </a:spcAft>
            </a:pPr>
            <a:endParaRPr lang="en-US" dirty="0"/>
          </a:p>
          <a:p>
            <a:pPr algn="l">
              <a:spcBef>
                <a:spcPts val="1000"/>
              </a:spcBef>
              <a:spcAft>
                <a:spcPts val="600"/>
              </a:spcAft>
            </a:pPr>
            <a:endParaRPr lang="en-US" dirty="0"/>
          </a:p>
        </p:txBody>
      </p:sp>
      <p:pic>
        <p:nvPicPr>
          <p:cNvPr id="13" name="Audio 12">
            <a:extLst>
              <a:ext uri="{FF2B5EF4-FFF2-40B4-BE49-F238E27FC236}">
                <a16:creationId xmlns:a16="http://schemas.microsoft.com/office/drawing/2014/main" id="{C77D7290-8598-4F2B-3380-8F03F44DD2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42393863"/>
      </p:ext>
    </p:extLst>
  </p:cSld>
  <p:clrMapOvr>
    <a:masterClrMapping/>
  </p:clrMapOvr>
  <mc:AlternateContent xmlns:mc="http://schemas.openxmlformats.org/markup-compatibility/2006">
    <mc:Choice xmlns:p14="http://schemas.microsoft.com/office/powerpoint/2010/main" Requires="p14">
      <p:transition spd="slow" p14:dur="2000" advTm="18930"/>
    </mc:Choice>
    <mc:Fallback>
      <p:transition spd="slow" advTm="18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574C2-443F-586A-9E04-DC7AF8D0B471}"/>
              </a:ext>
            </a:extLst>
          </p:cNvPr>
          <p:cNvSpPr>
            <a:spLocks noGrp="1"/>
          </p:cNvSpPr>
          <p:nvPr>
            <p:ph type="title"/>
          </p:nvPr>
        </p:nvSpPr>
        <p:spPr/>
        <p:txBody>
          <a:bodyPr/>
          <a:lstStyle/>
          <a:p>
            <a:r>
              <a:rPr lang="en-US" dirty="0"/>
              <a:t>More extreme wildfire leads to more smoke</a:t>
            </a:r>
          </a:p>
        </p:txBody>
      </p:sp>
      <p:sp>
        <p:nvSpPr>
          <p:cNvPr id="3" name="Content Placeholder 2">
            <a:extLst>
              <a:ext uri="{FF2B5EF4-FFF2-40B4-BE49-F238E27FC236}">
                <a16:creationId xmlns:a16="http://schemas.microsoft.com/office/drawing/2014/main" id="{F246697F-1978-6802-6379-B7C3508BF0F8}"/>
              </a:ext>
            </a:extLst>
          </p:cNvPr>
          <p:cNvSpPr>
            <a:spLocks noGrp="1"/>
          </p:cNvSpPr>
          <p:nvPr>
            <p:ph idx="1"/>
          </p:nvPr>
        </p:nvSpPr>
        <p:spPr>
          <a:xfrm>
            <a:off x="352326" y="1225691"/>
            <a:ext cx="4403384" cy="5049811"/>
          </a:xfrm>
        </p:spPr>
        <p:txBody>
          <a:bodyPr>
            <a:normAutofit lnSpcReduction="10000"/>
          </a:bodyPr>
          <a:lstStyle/>
          <a:p>
            <a:endParaRPr lang="en-US" dirty="0"/>
          </a:p>
          <a:p>
            <a:r>
              <a:rPr lang="en-US" dirty="0"/>
              <a:t>More fires &gt; 400ha in US forests (Dennison et al. 2014)</a:t>
            </a:r>
          </a:p>
          <a:p>
            <a:r>
              <a:rPr lang="en-US" dirty="0"/>
              <a:t>Longer fire seasons due to earlier springs (Westerling 2016)</a:t>
            </a:r>
          </a:p>
          <a:p>
            <a:r>
              <a:rPr lang="en-US" dirty="0"/>
              <a:t>More severe fires (more vegetation consumed) (e.g. Singleton et al. 2019)</a:t>
            </a:r>
          </a:p>
          <a:p>
            <a:r>
              <a:rPr lang="en-US" dirty="0"/>
              <a:t>Drier, hotter conditions and hotter nights: More fires are more difficult to fight (Balch et al. 2022)</a:t>
            </a:r>
          </a:p>
          <a:p>
            <a:pPr marL="0" indent="0">
              <a:buNone/>
            </a:pPr>
            <a:r>
              <a:rPr lang="en-US" dirty="0"/>
              <a:t>These fire trends lead to more area burned and impact much larger areas through wildfire smoke spread</a:t>
            </a:r>
          </a:p>
          <a:p>
            <a:endParaRPr lang="en-US" dirty="0"/>
          </a:p>
        </p:txBody>
      </p:sp>
      <p:sp>
        <p:nvSpPr>
          <p:cNvPr id="4" name="Slide Number Placeholder 3">
            <a:extLst>
              <a:ext uri="{FF2B5EF4-FFF2-40B4-BE49-F238E27FC236}">
                <a16:creationId xmlns:a16="http://schemas.microsoft.com/office/drawing/2014/main" id="{851C3A31-FF8F-7B78-E596-0F32A15CA927}"/>
              </a:ext>
            </a:extLst>
          </p:cNvPr>
          <p:cNvSpPr>
            <a:spLocks noGrp="1"/>
          </p:cNvSpPr>
          <p:nvPr>
            <p:ph type="sldNum" sz="quarter" idx="4"/>
          </p:nvPr>
        </p:nvSpPr>
        <p:spPr/>
        <p:txBody>
          <a:bodyPr/>
          <a:lstStyle/>
          <a:p>
            <a:fld id="{6FB6B91F-BB11-E946-B7F6-1372EDB8DEC1}" type="slidenum">
              <a:rPr lang="en-US" smtClean="0"/>
              <a:pPr/>
              <a:t>2</a:t>
            </a:fld>
            <a:endParaRPr lang="en-US" dirty="0"/>
          </a:p>
        </p:txBody>
      </p:sp>
      <p:pic>
        <p:nvPicPr>
          <p:cNvPr id="5" name="Picture 2">
            <a:extLst>
              <a:ext uri="{FF2B5EF4-FFF2-40B4-BE49-F238E27FC236}">
                <a16:creationId xmlns:a16="http://schemas.microsoft.com/office/drawing/2014/main" id="{7A1110D5-194F-4ECB-98A1-70E431F43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6509" y="1768622"/>
            <a:ext cx="6619617" cy="38875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E8CBC3B-5BC4-835E-898F-42DD9948E1F4}"/>
              </a:ext>
            </a:extLst>
          </p:cNvPr>
          <p:cNvSpPr txBox="1"/>
          <p:nvPr/>
        </p:nvSpPr>
        <p:spPr>
          <a:xfrm>
            <a:off x="9330155" y="5361063"/>
            <a:ext cx="1895071" cy="307777"/>
          </a:xfrm>
          <a:prstGeom prst="rect">
            <a:avLst/>
          </a:prstGeom>
          <a:noFill/>
        </p:spPr>
        <p:txBody>
          <a:bodyPr wrap="none" rtlCol="0">
            <a:spAutoFit/>
          </a:bodyPr>
          <a:lstStyle/>
          <a:p>
            <a:pPr>
              <a:spcBef>
                <a:spcPts val="1000"/>
              </a:spcBef>
              <a:spcAft>
                <a:spcPts val="600"/>
              </a:spcAft>
            </a:pPr>
            <a:r>
              <a:rPr lang="en-US" sz="1400" dirty="0"/>
              <a:t>Dennison et al. 2014</a:t>
            </a:r>
          </a:p>
        </p:txBody>
      </p:sp>
      <p:pic>
        <p:nvPicPr>
          <p:cNvPr id="51" name="Audio 50">
            <a:extLst>
              <a:ext uri="{FF2B5EF4-FFF2-40B4-BE49-F238E27FC236}">
                <a16:creationId xmlns:a16="http://schemas.microsoft.com/office/drawing/2014/main" id="{10CEB2D1-C115-C9FB-0012-6BEB6BFADA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82523444"/>
      </p:ext>
    </p:extLst>
  </p:cSld>
  <p:clrMapOvr>
    <a:masterClrMapping/>
  </p:clrMapOvr>
  <mc:AlternateContent xmlns:mc="http://schemas.openxmlformats.org/markup-compatibility/2006">
    <mc:Choice xmlns:p14="http://schemas.microsoft.com/office/powerpoint/2010/main" Requires="p14">
      <p:transition spd="slow" p14:dur="2000" advTm="42240"/>
    </mc:Choice>
    <mc:Fallback>
      <p:transition spd="slow" advTm="42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A1DA7-F9A5-2AFA-B9F4-87BDD1F084AE}"/>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A2E4841E-3DAB-04EA-BA10-000511F0BA37}"/>
              </a:ext>
            </a:extLst>
          </p:cNvPr>
          <p:cNvSpPr>
            <a:spLocks noGrp="1"/>
          </p:cNvSpPr>
          <p:nvPr>
            <p:ph idx="1"/>
          </p:nvPr>
        </p:nvSpPr>
        <p:spPr>
          <a:xfrm>
            <a:off x="352326" y="914400"/>
            <a:ext cx="11239500" cy="5049811"/>
          </a:xfrm>
        </p:spPr>
        <p:txBody>
          <a:bodyPr/>
          <a:lstStyle/>
          <a:p>
            <a:r>
              <a:rPr lang="en-US" dirty="0"/>
              <a:t>Expand areas simulated</a:t>
            </a:r>
          </a:p>
          <a:p>
            <a:r>
              <a:rPr lang="en-US" dirty="0"/>
              <a:t>Incorporate perturbations to long-term weather means</a:t>
            </a:r>
          </a:p>
          <a:p>
            <a:r>
              <a:rPr lang="en-US" dirty="0"/>
              <a:t>Surrogate modeling</a:t>
            </a:r>
          </a:p>
          <a:p>
            <a:pPr lvl="1"/>
            <a:r>
              <a:rPr lang="en-US" dirty="0"/>
              <a:t>Quickly simulate smoke plumes from a fire footprint and state variables</a:t>
            </a:r>
          </a:p>
          <a:p>
            <a:pPr lvl="1"/>
            <a:r>
              <a:rPr lang="en-US" dirty="0"/>
              <a:t>Allows for sufficient simulations to robustly quantify uncertainty of smoke plume</a:t>
            </a:r>
          </a:p>
          <a:p>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F9B56D2D-B731-A9A6-8EB4-2A6C5DEACF21}"/>
              </a:ext>
            </a:extLst>
          </p:cNvPr>
          <p:cNvSpPr>
            <a:spLocks noGrp="1"/>
          </p:cNvSpPr>
          <p:nvPr>
            <p:ph type="sldNum" sz="quarter" idx="4"/>
          </p:nvPr>
        </p:nvSpPr>
        <p:spPr/>
        <p:txBody>
          <a:bodyPr/>
          <a:lstStyle/>
          <a:p>
            <a:fld id="{6FB6B91F-BB11-E946-B7F6-1372EDB8DEC1}" type="slidenum">
              <a:rPr lang="en-US" smtClean="0"/>
              <a:pPr/>
              <a:t>20</a:t>
            </a:fld>
            <a:endParaRPr lang="en-US" dirty="0"/>
          </a:p>
        </p:txBody>
      </p:sp>
      <p:pic>
        <p:nvPicPr>
          <p:cNvPr id="5" name="Picture 4">
            <a:extLst>
              <a:ext uri="{FF2B5EF4-FFF2-40B4-BE49-F238E27FC236}">
                <a16:creationId xmlns:a16="http://schemas.microsoft.com/office/drawing/2014/main" id="{2EAFC845-C8A0-0CAE-5250-6C19CDFCB6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68" t="5233" r="5413" b="12032"/>
          <a:stretch/>
        </p:blipFill>
        <p:spPr bwMode="auto">
          <a:xfrm>
            <a:off x="386416" y="3895695"/>
            <a:ext cx="4950537" cy="28994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56CDEDD-F4FD-0F45-A465-795725EAC401}"/>
              </a:ext>
            </a:extLst>
          </p:cNvPr>
          <p:cNvPicPr>
            <a:picLocks noChangeAspect="1"/>
          </p:cNvPicPr>
          <p:nvPr/>
        </p:nvPicPr>
        <p:blipFill>
          <a:blip r:embed="rId5"/>
          <a:stretch>
            <a:fillRect/>
          </a:stretch>
        </p:blipFill>
        <p:spPr>
          <a:xfrm>
            <a:off x="5646848" y="4070851"/>
            <a:ext cx="6192826" cy="2549123"/>
          </a:xfrm>
          <a:prstGeom prst="rect">
            <a:avLst/>
          </a:prstGeom>
        </p:spPr>
      </p:pic>
      <p:pic>
        <p:nvPicPr>
          <p:cNvPr id="18" name="Audio 17">
            <a:extLst>
              <a:ext uri="{FF2B5EF4-FFF2-40B4-BE49-F238E27FC236}">
                <a16:creationId xmlns:a16="http://schemas.microsoft.com/office/drawing/2014/main" id="{B7FD3758-1A38-BDC7-CE44-2773BBCE71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82397881"/>
      </p:ext>
    </p:extLst>
  </p:cSld>
  <p:clrMapOvr>
    <a:masterClrMapping/>
  </p:clrMapOvr>
  <mc:AlternateContent xmlns:mc="http://schemas.openxmlformats.org/markup-compatibility/2006">
    <mc:Choice xmlns:p14="http://schemas.microsoft.com/office/powerpoint/2010/main" Requires="p14">
      <p:transition spd="slow" p14:dur="2000" advTm="37210"/>
    </mc:Choice>
    <mc:Fallback>
      <p:transition spd="slow" advTm="37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B35E-00E5-F5C3-364A-9F1AA0D3883F}"/>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48BDB9D0-F275-1165-2635-218463E137A0}"/>
              </a:ext>
            </a:extLst>
          </p:cNvPr>
          <p:cNvSpPr>
            <a:spLocks noGrp="1"/>
          </p:cNvSpPr>
          <p:nvPr>
            <p:ph idx="1"/>
          </p:nvPr>
        </p:nvSpPr>
        <p:spPr/>
        <p:txBody>
          <a:bodyPr>
            <a:normAutofit/>
          </a:bodyPr>
          <a:lstStyle/>
          <a:p>
            <a:r>
              <a:rPr lang="en-US" dirty="0"/>
              <a:t>More extreme fires are generating more smoke over large regions</a:t>
            </a:r>
          </a:p>
          <a:p>
            <a:r>
              <a:rPr lang="en-US" dirty="0"/>
              <a:t>Incorporating fuels from dynamic landscape models in a coupled fire model can simulate potential </a:t>
            </a:r>
            <a:r>
              <a:rPr lang="en-US" dirty="0" err="1"/>
              <a:t>smokesheds</a:t>
            </a:r>
            <a:r>
              <a:rPr lang="en-US" dirty="0"/>
              <a:t> </a:t>
            </a:r>
          </a:p>
          <a:p>
            <a:r>
              <a:rPr lang="en-US" dirty="0"/>
              <a:t>These high resolution, time resolved 3d smoke plumes are the first steps to generating surrogate models to quickly estimate plumes with uncertainty envelopes</a:t>
            </a:r>
          </a:p>
          <a:p>
            <a:pPr marL="0" indent="0">
              <a:buNone/>
            </a:pPr>
            <a:r>
              <a:rPr lang="en-US" dirty="0"/>
              <a:t>	- For more on the </a:t>
            </a:r>
            <a:r>
              <a:rPr lang="en-US" dirty="0" err="1"/>
              <a:t>Smokewise</a:t>
            </a:r>
            <a:r>
              <a:rPr lang="en-US" dirty="0"/>
              <a:t> surrogate modeling, see:</a:t>
            </a:r>
          </a:p>
          <a:p>
            <a:pPr marL="0" indent="0">
              <a:buNone/>
            </a:pPr>
            <a:r>
              <a:rPr lang="en-US" dirty="0"/>
              <a:t>		</a:t>
            </a:r>
            <a:r>
              <a:rPr lang="en-US" b="1" dirty="0"/>
              <a:t>Surrogate Modeling for Wildfire Smoke Forecasts</a:t>
            </a:r>
          </a:p>
          <a:p>
            <a:pPr marL="0" indent="0">
              <a:buNone/>
            </a:pPr>
            <a:r>
              <a:rPr lang="en-US" dirty="0"/>
              <a:t>		</a:t>
            </a:r>
            <a:r>
              <a:rPr lang="en-US" i="1" dirty="0">
                <a:hlinkClick r:id="rId4"/>
              </a:rPr>
              <a:t>Dan J. Krofcheck</a:t>
            </a:r>
            <a:r>
              <a:rPr lang="en-US" i="1" dirty="0"/>
              <a:t>, </a:t>
            </a:r>
            <a:r>
              <a:rPr lang="en-US" i="1" dirty="0">
                <a:hlinkClick r:id="rId5"/>
              </a:rPr>
              <a:t>Joseph Crockett</a:t>
            </a:r>
            <a:r>
              <a:rPr lang="en-US" i="1" dirty="0"/>
              <a:t>, </a:t>
            </a:r>
            <a:r>
              <a:rPr lang="en-US" i="1" dirty="0">
                <a:hlinkClick r:id="rId6"/>
              </a:rPr>
              <a:t>Satyanadh Gundimada</a:t>
            </a:r>
            <a:r>
              <a:rPr lang="en-US" i="1" dirty="0"/>
              <a:t>, </a:t>
            </a:r>
            <a:r>
              <a:rPr lang="en-US" i="1" dirty="0">
                <a:hlinkClick r:id="rId7"/>
              </a:rPr>
              <a:t>Zachary Morrow</a:t>
            </a:r>
            <a:r>
              <a:rPr lang="en-US" i="1" dirty="0"/>
              <a:t>, 			</a:t>
            </a:r>
            <a:r>
              <a:rPr lang="en-US" i="1" dirty="0">
                <a:hlinkClick r:id="rId8"/>
              </a:rPr>
              <a:t>Jonathan Minoff</a:t>
            </a:r>
            <a:r>
              <a:rPr lang="en-US" i="1" dirty="0"/>
              <a:t>, </a:t>
            </a:r>
            <a:r>
              <a:rPr lang="en-US" i="1" dirty="0">
                <a:hlinkClick r:id="rId9"/>
              </a:rPr>
              <a:t>Esther John</a:t>
            </a:r>
            <a:r>
              <a:rPr lang="en-US" i="1" dirty="0"/>
              <a:t>, </a:t>
            </a:r>
            <a:r>
              <a:rPr lang="en-US" i="1" dirty="0">
                <a:hlinkClick r:id="rId10"/>
              </a:rPr>
              <a:t>Marco Campos</a:t>
            </a:r>
            <a:r>
              <a:rPr lang="en-US" i="1" dirty="0"/>
              <a:t> </a:t>
            </a:r>
          </a:p>
          <a:p>
            <a:pPr marL="0" indent="0">
              <a:buNone/>
            </a:pPr>
            <a:endParaRPr lang="en-US" b="1" dirty="0"/>
          </a:p>
          <a:p>
            <a:pPr marL="0" indent="0">
              <a:buNone/>
            </a:pPr>
            <a:endParaRPr lang="en-US" dirty="0"/>
          </a:p>
          <a:p>
            <a:endParaRPr lang="en-US" i="1" dirty="0"/>
          </a:p>
          <a:p>
            <a:endParaRPr lang="en-US" i="1" dirty="0"/>
          </a:p>
        </p:txBody>
      </p:sp>
      <p:sp>
        <p:nvSpPr>
          <p:cNvPr id="4" name="Slide Number Placeholder 3">
            <a:extLst>
              <a:ext uri="{FF2B5EF4-FFF2-40B4-BE49-F238E27FC236}">
                <a16:creationId xmlns:a16="http://schemas.microsoft.com/office/drawing/2014/main" id="{5DAC7A8C-0579-4A0D-EDF3-52216B71DDEA}"/>
              </a:ext>
            </a:extLst>
          </p:cNvPr>
          <p:cNvSpPr>
            <a:spLocks noGrp="1"/>
          </p:cNvSpPr>
          <p:nvPr>
            <p:ph type="sldNum" sz="quarter" idx="4"/>
          </p:nvPr>
        </p:nvSpPr>
        <p:spPr/>
        <p:txBody>
          <a:bodyPr/>
          <a:lstStyle/>
          <a:p>
            <a:fld id="{6FB6B91F-BB11-E946-B7F6-1372EDB8DEC1}" type="slidenum">
              <a:rPr lang="en-US" smtClean="0"/>
              <a:pPr/>
              <a:t>21</a:t>
            </a:fld>
            <a:endParaRPr lang="en-US" dirty="0"/>
          </a:p>
        </p:txBody>
      </p:sp>
      <p:pic>
        <p:nvPicPr>
          <p:cNvPr id="18" name="Audio 17">
            <a:extLst>
              <a:ext uri="{FF2B5EF4-FFF2-40B4-BE49-F238E27FC236}">
                <a16:creationId xmlns:a16="http://schemas.microsoft.com/office/drawing/2014/main" id="{F2F74A40-A8F7-5D37-6CE9-E13407BAC80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79762492"/>
      </p:ext>
    </p:extLst>
  </p:cSld>
  <p:clrMapOvr>
    <a:masterClrMapping/>
  </p:clrMapOvr>
  <mc:AlternateContent xmlns:mc="http://schemas.openxmlformats.org/markup-compatibility/2006">
    <mc:Choice xmlns:p14="http://schemas.microsoft.com/office/powerpoint/2010/main" Requires="p14">
      <p:transition spd="slow" p14:dur="2000" advTm="32706"/>
    </mc:Choice>
    <mc:Fallback>
      <p:transition spd="slow" advTm="32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7FBB-D03E-0235-294C-C02AA739CFDF}"/>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9ED2E2AB-0A4B-77A4-25EE-18265AB4C016}"/>
              </a:ext>
            </a:extLst>
          </p:cNvPr>
          <p:cNvSpPr>
            <a:spLocks noGrp="1"/>
          </p:cNvSpPr>
          <p:nvPr>
            <p:ph idx="1"/>
          </p:nvPr>
        </p:nvSpPr>
        <p:spPr/>
        <p:txBody>
          <a:bodyPr/>
          <a:lstStyle/>
          <a:p>
            <a:r>
              <a:rPr lang="en-US" dirty="0" err="1"/>
              <a:t>Smokewise</a:t>
            </a:r>
            <a:r>
              <a:rPr lang="en-US" dirty="0"/>
              <a:t> team: Dan J. Krofcheck, </a:t>
            </a:r>
            <a:r>
              <a:rPr lang="en-US" dirty="0" err="1"/>
              <a:t>Satyanadh</a:t>
            </a:r>
            <a:r>
              <a:rPr lang="en-US" dirty="0"/>
              <a:t> </a:t>
            </a:r>
            <a:r>
              <a:rPr lang="en-US" dirty="0" err="1"/>
              <a:t>Gundimada</a:t>
            </a:r>
            <a:r>
              <a:rPr lang="en-US" dirty="0"/>
              <a:t>, Zachary Morrow, Jonathan Minoff, Esther John, Marco Campos </a:t>
            </a:r>
          </a:p>
          <a:p>
            <a:r>
              <a:rPr lang="en-US" dirty="0"/>
              <a:t>University of New Mexico Collaborators: Matthew Hurteau, Marion Lacand</a:t>
            </a:r>
          </a:p>
          <a:p>
            <a:r>
              <a:rPr lang="en-US" dirty="0"/>
              <a:t>National Center for Atmospheric Research: Amy DeCastro</a:t>
            </a:r>
          </a:p>
          <a:p>
            <a:endParaRPr lang="en-US" dirty="0"/>
          </a:p>
          <a:p>
            <a:pPr marL="457200" lvl="1" indent="0">
              <a:buNone/>
            </a:pPr>
            <a:r>
              <a:rPr lang="en-US" dirty="0"/>
              <a:t>Contact:</a:t>
            </a:r>
          </a:p>
          <a:p>
            <a:pPr marL="457200" lvl="1" indent="0">
              <a:buNone/>
            </a:pPr>
            <a:r>
              <a:rPr lang="en-US" b="1" dirty="0" err="1"/>
              <a:t>jlcrock@sandia.gov</a:t>
            </a:r>
            <a:endParaRPr lang="en-US" b="1" dirty="0"/>
          </a:p>
          <a:p>
            <a:pPr marL="457200" lvl="1" indent="0">
              <a:buNone/>
            </a:pPr>
            <a:r>
              <a:rPr lang="en-US" sz="1800" dirty="0"/>
              <a:t>Joseph Crockett</a:t>
            </a:r>
          </a:p>
          <a:p>
            <a:endParaRPr lang="en-US" dirty="0"/>
          </a:p>
        </p:txBody>
      </p:sp>
      <p:sp>
        <p:nvSpPr>
          <p:cNvPr id="4" name="Slide Number Placeholder 3">
            <a:extLst>
              <a:ext uri="{FF2B5EF4-FFF2-40B4-BE49-F238E27FC236}">
                <a16:creationId xmlns:a16="http://schemas.microsoft.com/office/drawing/2014/main" id="{5DA4EE26-41F8-FA12-342B-231474BCA471}"/>
              </a:ext>
            </a:extLst>
          </p:cNvPr>
          <p:cNvSpPr>
            <a:spLocks noGrp="1"/>
          </p:cNvSpPr>
          <p:nvPr>
            <p:ph type="sldNum" sz="quarter" idx="4"/>
          </p:nvPr>
        </p:nvSpPr>
        <p:spPr/>
        <p:txBody>
          <a:bodyPr/>
          <a:lstStyle/>
          <a:p>
            <a:fld id="{6FB6B91F-BB11-E946-B7F6-1372EDB8DEC1}" type="slidenum">
              <a:rPr lang="en-US" smtClean="0"/>
              <a:pPr/>
              <a:t>22</a:t>
            </a:fld>
            <a:endParaRPr lang="en-US" dirty="0"/>
          </a:p>
        </p:txBody>
      </p:sp>
      <p:pic>
        <p:nvPicPr>
          <p:cNvPr id="6" name="Picture 5">
            <a:extLst>
              <a:ext uri="{FF2B5EF4-FFF2-40B4-BE49-F238E27FC236}">
                <a16:creationId xmlns:a16="http://schemas.microsoft.com/office/drawing/2014/main" id="{AE9B389D-830D-925A-8F47-98D5FD366F95}"/>
              </a:ext>
            </a:extLst>
          </p:cNvPr>
          <p:cNvPicPr>
            <a:picLocks noChangeAspect="1"/>
          </p:cNvPicPr>
          <p:nvPr/>
        </p:nvPicPr>
        <p:blipFill>
          <a:blip r:embed="rId2"/>
          <a:stretch>
            <a:fillRect/>
          </a:stretch>
        </p:blipFill>
        <p:spPr>
          <a:xfrm>
            <a:off x="9055048" y="3927908"/>
            <a:ext cx="3043646" cy="873495"/>
          </a:xfrm>
          <a:prstGeom prst="rect">
            <a:avLst/>
          </a:prstGeom>
        </p:spPr>
      </p:pic>
      <p:sp>
        <p:nvSpPr>
          <p:cNvPr id="8" name="TextBox 7">
            <a:extLst>
              <a:ext uri="{FF2B5EF4-FFF2-40B4-BE49-F238E27FC236}">
                <a16:creationId xmlns:a16="http://schemas.microsoft.com/office/drawing/2014/main" id="{DF9AB847-C04D-1A82-A403-A55E37526CBB}"/>
              </a:ext>
            </a:extLst>
          </p:cNvPr>
          <p:cNvSpPr txBox="1"/>
          <p:nvPr/>
        </p:nvSpPr>
        <p:spPr>
          <a:xfrm>
            <a:off x="474618" y="5578862"/>
            <a:ext cx="6100354" cy="1169551"/>
          </a:xfrm>
          <a:prstGeom prst="rect">
            <a:avLst/>
          </a:prstGeom>
          <a:noFill/>
        </p:spPr>
        <p:txBody>
          <a:bodyPr wrap="square">
            <a:spAutoFit/>
          </a:bodyPr>
          <a:lstStyle/>
          <a:p>
            <a:r>
              <a:rPr lang="en-US" sz="1400" i="1" dirty="0"/>
              <a:t>Sandia National Laboratories is a </a:t>
            </a:r>
            <a:r>
              <a:rPr lang="en-US" sz="1400" i="1" dirty="0" err="1"/>
              <a:t>multimission</a:t>
            </a:r>
            <a:r>
              <a:rPr lang="en-US" sz="1400" i="1" dirty="0"/>
              <a:t> laboratory managed and operated by National Technology &amp; Engineering Solutions of Sandia, LLC, a wholly owned subsidiary of Honeywell International Inc., for the U.S. Department of Energy’s National Nuclear Security Administration under contract DE-NA0003525. </a:t>
            </a:r>
            <a:r>
              <a:rPr lang="en-US" sz="1400" dirty="0"/>
              <a:t>SAND2025-09046C</a:t>
            </a:r>
          </a:p>
        </p:txBody>
      </p:sp>
      <p:pic>
        <p:nvPicPr>
          <p:cNvPr id="5" name="Picture 4">
            <a:extLst>
              <a:ext uri="{FF2B5EF4-FFF2-40B4-BE49-F238E27FC236}">
                <a16:creationId xmlns:a16="http://schemas.microsoft.com/office/drawing/2014/main" id="{C8D14B83-E80C-9989-D0FB-809546FAD01B}"/>
              </a:ext>
            </a:extLst>
          </p:cNvPr>
          <p:cNvPicPr>
            <a:picLocks noChangeAspect="1"/>
          </p:cNvPicPr>
          <p:nvPr/>
        </p:nvPicPr>
        <p:blipFill>
          <a:blip r:embed="rId3"/>
          <a:stretch>
            <a:fillRect/>
          </a:stretch>
        </p:blipFill>
        <p:spPr>
          <a:xfrm>
            <a:off x="7678394" y="3927908"/>
            <a:ext cx="1238932" cy="1243908"/>
          </a:xfrm>
          <a:prstGeom prst="rect">
            <a:avLst/>
          </a:prstGeom>
        </p:spPr>
      </p:pic>
      <p:pic>
        <p:nvPicPr>
          <p:cNvPr id="7" name="Picture 2" descr="National Center for Atmospheric Research | Drought.gov">
            <a:extLst>
              <a:ext uri="{FF2B5EF4-FFF2-40B4-BE49-F238E27FC236}">
                <a16:creationId xmlns:a16="http://schemas.microsoft.com/office/drawing/2014/main" id="{4EA95FC0-7CAB-39D4-EF78-1E62755BF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8579" y="5246183"/>
            <a:ext cx="1160484" cy="11604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UNM - YouTube">
            <a:extLst>
              <a:ext uri="{FF2B5EF4-FFF2-40B4-BE49-F238E27FC236}">
                <a16:creationId xmlns:a16="http://schemas.microsoft.com/office/drawing/2014/main" id="{AB472B7A-A5C0-856C-8E31-143B121BBF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0858" y="5237522"/>
            <a:ext cx="1160484" cy="1160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933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05310-5B56-453B-B8CC-3139EE120CC0}"/>
              </a:ext>
            </a:extLst>
          </p:cNvPr>
          <p:cNvSpPr>
            <a:spLocks noGrp="1"/>
          </p:cNvSpPr>
          <p:nvPr>
            <p:ph type="title"/>
          </p:nvPr>
        </p:nvSpPr>
        <p:spPr/>
        <p:txBody>
          <a:bodyPr/>
          <a:lstStyle/>
          <a:p>
            <a:r>
              <a:rPr lang="en-US" dirty="0"/>
              <a:t>Citations</a:t>
            </a:r>
          </a:p>
        </p:txBody>
      </p:sp>
      <p:sp>
        <p:nvSpPr>
          <p:cNvPr id="3" name="Content Placeholder 2">
            <a:extLst>
              <a:ext uri="{FF2B5EF4-FFF2-40B4-BE49-F238E27FC236}">
                <a16:creationId xmlns:a16="http://schemas.microsoft.com/office/drawing/2014/main" id="{504FD043-5DC9-325B-FFA1-1F2971B19FB3}"/>
              </a:ext>
            </a:extLst>
          </p:cNvPr>
          <p:cNvSpPr>
            <a:spLocks noGrp="1"/>
          </p:cNvSpPr>
          <p:nvPr>
            <p:ph idx="1"/>
          </p:nvPr>
        </p:nvSpPr>
        <p:spPr>
          <a:xfrm>
            <a:off x="352326" y="1134033"/>
            <a:ext cx="11239500" cy="5504793"/>
          </a:xfrm>
        </p:spPr>
        <p:txBody>
          <a:bodyPr>
            <a:normAutofit fontScale="55000" lnSpcReduction="20000"/>
          </a:bodyPr>
          <a:lstStyle/>
          <a:p>
            <a:r>
              <a:rPr lang="en-US" dirty="0"/>
              <a:t>Balch, J. K., </a:t>
            </a:r>
            <a:r>
              <a:rPr lang="en-US" dirty="0" err="1"/>
              <a:t>Abatzoglou</a:t>
            </a:r>
            <a:r>
              <a:rPr lang="en-US" dirty="0"/>
              <a:t>, J. T., Joseph, M. B., Koontz, M. J., Mahood, A. L., McGlinchy, J., ... &amp; Williams, A. P. (2022). Warming weakens the night-time barrier to global fire. </a:t>
            </a:r>
            <a:r>
              <a:rPr lang="en-US" i="1" dirty="0"/>
              <a:t>Nature</a:t>
            </a:r>
            <a:r>
              <a:rPr lang="en-US" dirty="0"/>
              <a:t>, </a:t>
            </a:r>
            <a:r>
              <a:rPr lang="en-US" i="1" dirty="0"/>
              <a:t>602</a:t>
            </a:r>
            <a:r>
              <a:rPr lang="en-US" dirty="0"/>
              <a:t>(7897), 442-448.</a:t>
            </a:r>
          </a:p>
          <a:p>
            <a:r>
              <a:rPr lang="en-US" dirty="0"/>
              <a:t>Behrer, A. P., &amp; Wang, S. (2024). Current benefits of wildfire smoke for yields in the US Midwest may dissipate by 2050. </a:t>
            </a:r>
            <a:r>
              <a:rPr lang="en-US" i="1" dirty="0"/>
              <a:t>Environmental Research Letters</a:t>
            </a:r>
            <a:r>
              <a:rPr lang="en-US" dirty="0"/>
              <a:t>, </a:t>
            </a:r>
            <a:r>
              <a:rPr lang="en-US" i="1" dirty="0"/>
              <a:t>19</a:t>
            </a:r>
            <a:r>
              <a:rPr lang="en-US" dirty="0"/>
              <a:t>(8), 084010.</a:t>
            </a:r>
          </a:p>
          <a:p>
            <a:r>
              <a:rPr lang="en-US" dirty="0"/>
              <a:t>Cascio, W. E. (2018). Wildland fire smoke and human health. </a:t>
            </a:r>
            <a:r>
              <a:rPr lang="en-US" i="1" dirty="0"/>
              <a:t>Science of the total environment</a:t>
            </a:r>
            <a:r>
              <a:rPr lang="en-US" dirty="0"/>
              <a:t>, </a:t>
            </a:r>
            <a:r>
              <a:rPr lang="en-US" i="1" dirty="0"/>
              <a:t>624</a:t>
            </a:r>
            <a:r>
              <a:rPr lang="en-US" dirty="0"/>
              <a:t>, 586-595.</a:t>
            </a:r>
          </a:p>
          <a:p>
            <a:r>
              <a:rPr lang="en-US" dirty="0"/>
              <a:t>Coen, J. L., Cameron, M., </a:t>
            </a:r>
            <a:r>
              <a:rPr lang="en-US" dirty="0" err="1"/>
              <a:t>Michalakes</a:t>
            </a:r>
            <a:r>
              <a:rPr lang="en-US" dirty="0"/>
              <a:t>, J., Patton, E. G., Riggan, P. J., &amp; Yedinak, K. M. (2013). WRF-Fire: coupled weather–wildland fire modeling with the weather research and forecasting model. </a:t>
            </a:r>
            <a:r>
              <a:rPr lang="en-US" i="1" dirty="0"/>
              <a:t>Journal of Applied Meteorology and Climatology</a:t>
            </a:r>
            <a:r>
              <a:rPr lang="en-US" dirty="0"/>
              <a:t>, </a:t>
            </a:r>
            <a:r>
              <a:rPr lang="en-US" i="1" dirty="0"/>
              <a:t>52</a:t>
            </a:r>
            <a:r>
              <a:rPr lang="en-US" dirty="0"/>
              <a:t>(1), 16-38.</a:t>
            </a:r>
          </a:p>
          <a:p>
            <a:r>
              <a:rPr lang="en-US" dirty="0"/>
              <a:t>Davis, K. T., Peeler, J., Fargione, J., Haugo, R. D., </a:t>
            </a:r>
            <a:r>
              <a:rPr lang="en-US" dirty="0" err="1"/>
              <a:t>Metlen</a:t>
            </a:r>
            <a:r>
              <a:rPr lang="en-US" dirty="0"/>
              <a:t>, K. L., Robles, M. D., &amp; Woolley, T. (2024). Tamm review: A meta-analysis of thinning, prescribed fire, and wildfire effects on subsequent wildfire severity in conifer dominated forests of the Western US. </a:t>
            </a:r>
            <a:r>
              <a:rPr lang="en-US" i="1" dirty="0"/>
              <a:t>Forest Ecology and Management</a:t>
            </a:r>
            <a:r>
              <a:rPr lang="en-US" dirty="0"/>
              <a:t>, </a:t>
            </a:r>
            <a:r>
              <a:rPr lang="en-US" i="1" dirty="0"/>
              <a:t>561</a:t>
            </a:r>
            <a:r>
              <a:rPr lang="en-US" dirty="0"/>
              <a:t>, 121885.</a:t>
            </a:r>
          </a:p>
          <a:p>
            <a:r>
              <a:rPr lang="en-US" dirty="0"/>
              <a:t>Dennison, P. E., Brewer, S. C., Arnold, J. D., &amp; Moritz, M. A. (2014). Large wildfire trends in the western United States, 1984–2011. </a:t>
            </a:r>
            <a:r>
              <a:rPr lang="en-US" i="1" dirty="0"/>
              <a:t>Geophysical Research Letters</a:t>
            </a:r>
            <a:r>
              <a:rPr lang="en-US" dirty="0"/>
              <a:t>, </a:t>
            </a:r>
            <a:r>
              <a:rPr lang="en-US" i="1" dirty="0"/>
              <a:t>41</a:t>
            </a:r>
            <a:r>
              <a:rPr lang="en-US" dirty="0"/>
              <a:t>(8), 2928-2933.</a:t>
            </a:r>
          </a:p>
          <a:p>
            <a:r>
              <a:rPr lang="en-US" dirty="0" err="1"/>
              <a:t>Gilletly</a:t>
            </a:r>
            <a:r>
              <a:rPr lang="en-US" dirty="0"/>
              <a:t>, S. D., Jackson, N. D., &amp; Staid, A. (2023). Evaluating the impact of wildfire smoke on solar photovoltaic production. </a:t>
            </a:r>
            <a:r>
              <a:rPr lang="en-US" i="1" dirty="0"/>
              <a:t>Applied Energy</a:t>
            </a:r>
            <a:r>
              <a:rPr lang="en-US" dirty="0"/>
              <a:t>, </a:t>
            </a:r>
            <a:r>
              <a:rPr lang="en-US" i="1" dirty="0"/>
              <a:t>348</a:t>
            </a:r>
            <a:r>
              <a:rPr lang="en-US" dirty="0"/>
              <a:t>, 121303.</a:t>
            </a:r>
          </a:p>
          <a:p>
            <a:r>
              <a:rPr lang="en-US" dirty="0"/>
              <a:t>Huang, X., Ding, K., Liu, J., Wang, Z., Tang, R., Xue, L., ... &amp; Ding, A. (2023). Smoke-weather interaction affects extreme wildfires in diverse coastal regions. </a:t>
            </a:r>
            <a:r>
              <a:rPr lang="en-US" i="1" dirty="0"/>
              <a:t>Science</a:t>
            </a:r>
            <a:r>
              <a:rPr lang="en-US" dirty="0"/>
              <a:t>, </a:t>
            </a:r>
            <a:r>
              <a:rPr lang="en-US" i="1" dirty="0"/>
              <a:t>379</a:t>
            </a:r>
            <a:r>
              <a:rPr lang="en-US" dirty="0"/>
              <a:t>(6631), 457-461.</a:t>
            </a:r>
          </a:p>
          <a:p>
            <a:r>
              <a:rPr lang="en-US" dirty="0"/>
              <a:t>Reid, C. E., Brauer, M., Johnston, F. H., Jerrett, M., Balmes, J. R., &amp; Elliott, C. T. (2016). Critical review of health impacts of wildfire smoke exposure. </a:t>
            </a:r>
            <a:r>
              <a:rPr lang="en-US" i="1" dirty="0"/>
              <a:t>Environmental health perspectives</a:t>
            </a:r>
            <a:r>
              <a:rPr lang="en-US" dirty="0"/>
              <a:t>, </a:t>
            </a:r>
            <a:r>
              <a:rPr lang="en-US" i="1" dirty="0"/>
              <a:t>124</a:t>
            </a:r>
            <a:r>
              <a:rPr lang="en-US" dirty="0"/>
              <a:t>(9), 1334-1343.</a:t>
            </a:r>
          </a:p>
          <a:p>
            <a:r>
              <a:rPr lang="en-US" dirty="0"/>
              <a:t>Remy, C. C., Krofcheck, D. J., Keyser, A. R., &amp; Hurteau, M. D. (2024). Restoring frequent fire to dry conifer forests delays the decline of subalpine forests in the southwest United States under projected climate. </a:t>
            </a:r>
            <a:r>
              <a:rPr lang="en-US" i="1" dirty="0"/>
              <a:t>Journal of Applied Ecology</a:t>
            </a:r>
            <a:r>
              <a:rPr lang="en-US" dirty="0"/>
              <a:t>, </a:t>
            </a:r>
            <a:r>
              <a:rPr lang="en-US" i="1" dirty="0"/>
              <a:t>61</a:t>
            </a:r>
            <a:r>
              <a:rPr lang="en-US" dirty="0"/>
              <a:t>(7), 1508-1519.</a:t>
            </a:r>
          </a:p>
          <a:p>
            <a:r>
              <a:rPr lang="en-US" dirty="0"/>
              <a:t>Scheller, R. M., Domingo, J. B., Sturtevant, B. R., Williams, J. S., Rudy, A., Gustafson, E. J., &amp; </a:t>
            </a:r>
            <a:r>
              <a:rPr lang="en-US" dirty="0" err="1"/>
              <a:t>Mladenoff</a:t>
            </a:r>
            <a:r>
              <a:rPr lang="en-US" dirty="0"/>
              <a:t>, D. J. (2007). Design, development, and application of LANDIS-II, a spatial landscape simulation model with flexible temporal and spatial resolution. </a:t>
            </a:r>
            <a:r>
              <a:rPr lang="en-US" i="1" dirty="0"/>
              <a:t>ecological modelling</a:t>
            </a:r>
            <a:r>
              <a:rPr lang="en-US" dirty="0"/>
              <a:t>, </a:t>
            </a:r>
            <a:r>
              <a:rPr lang="en-US" i="1" dirty="0"/>
              <a:t>201</a:t>
            </a:r>
            <a:r>
              <a:rPr lang="en-US" dirty="0"/>
              <a:t>(3-4), 409-419.</a:t>
            </a:r>
          </a:p>
          <a:p>
            <a:r>
              <a:rPr lang="en-US" dirty="0"/>
              <a:t>Singleton, M. P., Thode, A. E., Meador, A. J. S., &amp; Iniguez, J. M. (2019). Increasing trends in high-severity fire in the southwestern USA from 1984 to 2015. </a:t>
            </a:r>
            <a:r>
              <a:rPr lang="en-US" i="1" dirty="0"/>
              <a:t>Forest ecology and management</a:t>
            </a:r>
            <a:r>
              <a:rPr lang="en-US" dirty="0"/>
              <a:t>, </a:t>
            </a:r>
            <a:r>
              <a:rPr lang="en-US" i="1" dirty="0"/>
              <a:t>433</a:t>
            </a:r>
            <a:r>
              <a:rPr lang="en-US" dirty="0"/>
              <a:t>, 709-719.</a:t>
            </a:r>
          </a:p>
          <a:p>
            <a:r>
              <a:rPr lang="en-US" dirty="0"/>
              <a:t>Ward, J. L., Flanner, M. G., Bergin, M., Dibb, J. E., </a:t>
            </a:r>
            <a:r>
              <a:rPr lang="en-US" dirty="0" err="1"/>
              <a:t>Polashenski</a:t>
            </a:r>
            <a:r>
              <a:rPr lang="en-US" dirty="0"/>
              <a:t>, C. M., Soja, A. J., &amp; Thomas, J. L. (2018). Modeled response of Greenland snowmelt to the presence of biomass burning‐based absorbing aerosols in the atmosphere and snow. </a:t>
            </a:r>
            <a:r>
              <a:rPr lang="en-US" i="1" dirty="0"/>
              <a:t>Journal of Geophysical Research: Atmospheres</a:t>
            </a:r>
            <a:r>
              <a:rPr lang="en-US" dirty="0"/>
              <a:t>, </a:t>
            </a:r>
            <a:r>
              <a:rPr lang="en-US" i="1" dirty="0"/>
              <a:t>123</a:t>
            </a:r>
            <a:r>
              <a:rPr lang="en-US" dirty="0"/>
              <a:t>(11), 6122-6141.</a:t>
            </a:r>
          </a:p>
          <a:p>
            <a:r>
              <a:rPr lang="en-US" dirty="0"/>
              <a:t>Westerling, A. L. (2016). Increasing western US forest wildfire activity: sensitivity to changes in the timing of spring. </a:t>
            </a:r>
            <a:r>
              <a:rPr lang="en-US" i="1" dirty="0"/>
              <a:t>Philosophical Transactions of the Royal Society B: Biological Sciences</a:t>
            </a:r>
            <a:r>
              <a:rPr lang="en-US" dirty="0"/>
              <a:t>, </a:t>
            </a:r>
            <a:r>
              <a:rPr lang="en-US" i="1" dirty="0"/>
              <a:t>371</a:t>
            </a:r>
            <a:r>
              <a:rPr lang="en-US" dirty="0"/>
              <a:t>(1696), 20150178.</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C2C38D7-1B15-77EC-E634-2BE7CD021F08}"/>
              </a:ext>
            </a:extLst>
          </p:cNvPr>
          <p:cNvSpPr>
            <a:spLocks noGrp="1"/>
          </p:cNvSpPr>
          <p:nvPr>
            <p:ph type="sldNum" sz="quarter" idx="4"/>
          </p:nvPr>
        </p:nvSpPr>
        <p:spPr/>
        <p:txBody>
          <a:bodyPr/>
          <a:lstStyle/>
          <a:p>
            <a:fld id="{6FB6B91F-BB11-E946-B7F6-1372EDB8DEC1}" type="slidenum">
              <a:rPr lang="en-US" smtClean="0"/>
              <a:pPr/>
              <a:t>23</a:t>
            </a:fld>
            <a:endParaRPr lang="en-US" dirty="0"/>
          </a:p>
        </p:txBody>
      </p:sp>
    </p:spTree>
    <p:extLst>
      <p:ext uri="{BB962C8B-B14F-4D97-AF65-F5344CB8AC3E}">
        <p14:creationId xmlns:p14="http://schemas.microsoft.com/office/powerpoint/2010/main" val="2807822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DB7A-D229-ECD1-15CA-DB1B2F4D4406}"/>
              </a:ext>
            </a:extLst>
          </p:cNvPr>
          <p:cNvSpPr>
            <a:spLocks noGrp="1"/>
          </p:cNvSpPr>
          <p:nvPr>
            <p:ph type="title"/>
          </p:nvPr>
        </p:nvSpPr>
        <p:spPr/>
        <p:txBody>
          <a:bodyPr/>
          <a:lstStyle/>
          <a:p>
            <a:r>
              <a:rPr lang="en-US" dirty="0"/>
              <a:t>Impacts of Wildfire Smoke are felt far away from fires</a:t>
            </a:r>
          </a:p>
        </p:txBody>
      </p:sp>
      <p:sp>
        <p:nvSpPr>
          <p:cNvPr id="3" name="Content Placeholder 2">
            <a:extLst>
              <a:ext uri="{FF2B5EF4-FFF2-40B4-BE49-F238E27FC236}">
                <a16:creationId xmlns:a16="http://schemas.microsoft.com/office/drawing/2014/main" id="{E407A9CA-93E0-840F-07E0-32530C812B89}"/>
              </a:ext>
            </a:extLst>
          </p:cNvPr>
          <p:cNvSpPr>
            <a:spLocks noGrp="1"/>
          </p:cNvSpPr>
          <p:nvPr>
            <p:ph idx="1"/>
          </p:nvPr>
        </p:nvSpPr>
        <p:spPr>
          <a:xfrm>
            <a:off x="352326" y="1225691"/>
            <a:ext cx="8139620" cy="5632309"/>
          </a:xfrm>
        </p:spPr>
        <p:txBody>
          <a:bodyPr>
            <a:normAutofit/>
          </a:bodyPr>
          <a:lstStyle/>
          <a:p>
            <a:r>
              <a:rPr lang="en-US" dirty="0"/>
              <a:t>Health:</a:t>
            </a:r>
          </a:p>
          <a:p>
            <a:pPr lvl="1"/>
            <a:r>
              <a:rPr lang="en-US" dirty="0"/>
              <a:t>Cardiovascular, asthma, cognitive function, decreased economic output (Reid et al. 2016, Cascio 2018)</a:t>
            </a:r>
          </a:p>
          <a:p>
            <a:r>
              <a:rPr lang="en-US" dirty="0"/>
              <a:t>Obscures optical systems</a:t>
            </a:r>
          </a:p>
          <a:p>
            <a:r>
              <a:rPr lang="en-US" dirty="0"/>
              <a:t>Decreased solar photovoltaic generation (</a:t>
            </a:r>
            <a:r>
              <a:rPr lang="en-US" dirty="0" err="1"/>
              <a:t>Gilletly</a:t>
            </a:r>
            <a:r>
              <a:rPr lang="en-US" dirty="0"/>
              <a:t> et al. 2023)</a:t>
            </a:r>
          </a:p>
          <a:p>
            <a:r>
              <a:rPr lang="en-US" dirty="0"/>
              <a:t>Decreased </a:t>
            </a:r>
            <a:r>
              <a:rPr lang="en-US" i="1" dirty="0"/>
              <a:t>or </a:t>
            </a:r>
            <a:r>
              <a:rPr lang="en-US" dirty="0"/>
              <a:t>increased vegetation growth rates (Behrer &amp; Wang 2024)</a:t>
            </a:r>
          </a:p>
          <a:p>
            <a:r>
              <a:rPr lang="en-US" dirty="0"/>
              <a:t>Black </a:t>
            </a:r>
            <a:r>
              <a:rPr lang="en-US"/>
              <a:t>carbon deposition on </a:t>
            </a:r>
            <a:r>
              <a:rPr lang="en-US" dirty="0"/>
              <a:t>snow can accelerate snow melt (Ward et al. 2018)</a:t>
            </a:r>
          </a:p>
          <a:p>
            <a:r>
              <a:rPr lang="en-US" dirty="0"/>
              <a:t>Can alter weather, e.g. decreases precipitation (Huang et. Al. 2023)</a:t>
            </a:r>
          </a:p>
          <a:p>
            <a:endParaRPr lang="en-US" dirty="0"/>
          </a:p>
        </p:txBody>
      </p:sp>
      <p:sp>
        <p:nvSpPr>
          <p:cNvPr id="4" name="Slide Number Placeholder 3">
            <a:extLst>
              <a:ext uri="{FF2B5EF4-FFF2-40B4-BE49-F238E27FC236}">
                <a16:creationId xmlns:a16="http://schemas.microsoft.com/office/drawing/2014/main" id="{09C3FB3E-1591-20BB-0E17-D5AF29448666}"/>
              </a:ext>
            </a:extLst>
          </p:cNvPr>
          <p:cNvSpPr>
            <a:spLocks noGrp="1"/>
          </p:cNvSpPr>
          <p:nvPr>
            <p:ph type="sldNum" sz="quarter" idx="4"/>
          </p:nvPr>
        </p:nvSpPr>
        <p:spPr/>
        <p:txBody>
          <a:bodyPr/>
          <a:lstStyle/>
          <a:p>
            <a:fld id="{6FB6B91F-BB11-E946-B7F6-1372EDB8DEC1}" type="slidenum">
              <a:rPr lang="en-US" smtClean="0"/>
              <a:pPr/>
              <a:t>3</a:t>
            </a:fld>
            <a:endParaRPr lang="en-US" dirty="0"/>
          </a:p>
        </p:txBody>
      </p:sp>
      <p:pic>
        <p:nvPicPr>
          <p:cNvPr id="5" name="Picture 2" descr="HRRR-Smoke images as compared to Suomi-NPP images">
            <a:extLst>
              <a:ext uri="{FF2B5EF4-FFF2-40B4-BE49-F238E27FC236}">
                <a16:creationId xmlns:a16="http://schemas.microsoft.com/office/drawing/2014/main" id="{B10EC247-B201-1D14-F8AB-F7647B7EBE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2906" y="910571"/>
            <a:ext cx="3338133" cy="5874025"/>
          </a:xfrm>
          <a:prstGeom prst="rect">
            <a:avLst/>
          </a:prstGeom>
          <a:noFill/>
          <a:extLst>
            <a:ext uri="{909E8E84-426E-40DD-AFC4-6F175D3DCCD1}">
              <a14:hiddenFill xmlns:a14="http://schemas.microsoft.com/office/drawing/2010/main">
                <a:solidFill>
                  <a:srgbClr val="FFFFFF"/>
                </a:solidFill>
              </a14:hiddenFill>
            </a:ext>
          </a:extLst>
        </p:spPr>
      </p:pic>
      <p:pic>
        <p:nvPicPr>
          <p:cNvPr id="43" name="Audio 42">
            <a:extLst>
              <a:ext uri="{FF2B5EF4-FFF2-40B4-BE49-F238E27FC236}">
                <a16:creationId xmlns:a16="http://schemas.microsoft.com/office/drawing/2014/main" id="{8F35D3C7-815C-1F85-A0CF-D8DD808448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80062386"/>
      </p:ext>
    </p:extLst>
  </p:cSld>
  <p:clrMapOvr>
    <a:masterClrMapping/>
  </p:clrMapOvr>
  <mc:AlternateContent xmlns:mc="http://schemas.openxmlformats.org/markup-compatibility/2006">
    <mc:Choice xmlns:p14="http://schemas.microsoft.com/office/powerpoint/2010/main" Requires="p14">
      <p:transition spd="slow" p14:dur="2000" advTm="53973"/>
    </mc:Choice>
    <mc:Fallback>
      <p:transition spd="slow" advTm="53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EBD27-8B90-FFE2-5675-0ECD45E077C9}"/>
              </a:ext>
            </a:extLst>
          </p:cNvPr>
          <p:cNvSpPr>
            <a:spLocks noGrp="1"/>
          </p:cNvSpPr>
          <p:nvPr>
            <p:ph type="title"/>
          </p:nvPr>
        </p:nvSpPr>
        <p:spPr/>
        <p:txBody>
          <a:bodyPr/>
          <a:lstStyle/>
          <a:p>
            <a:r>
              <a:rPr lang="en-US" dirty="0"/>
              <a:t>limitations to strategic smoke modeling</a:t>
            </a:r>
          </a:p>
        </p:txBody>
      </p:sp>
      <p:sp>
        <p:nvSpPr>
          <p:cNvPr id="3" name="Content Placeholder 2">
            <a:extLst>
              <a:ext uri="{FF2B5EF4-FFF2-40B4-BE49-F238E27FC236}">
                <a16:creationId xmlns:a16="http://schemas.microsoft.com/office/drawing/2014/main" id="{887E4C8C-506D-B18E-7FBF-C31FE20362CB}"/>
              </a:ext>
            </a:extLst>
          </p:cNvPr>
          <p:cNvSpPr>
            <a:spLocks noGrp="1"/>
          </p:cNvSpPr>
          <p:nvPr>
            <p:ph idx="1"/>
          </p:nvPr>
        </p:nvSpPr>
        <p:spPr>
          <a:xfrm>
            <a:off x="352326" y="1225691"/>
            <a:ext cx="6061537" cy="5049811"/>
          </a:xfrm>
        </p:spPr>
        <p:txBody>
          <a:bodyPr>
            <a:normAutofit fontScale="85000" lnSpcReduction="20000"/>
          </a:bodyPr>
          <a:lstStyle/>
          <a:p>
            <a:r>
              <a:rPr lang="en-US" dirty="0"/>
              <a:t>Fire spread models </a:t>
            </a:r>
          </a:p>
          <a:p>
            <a:pPr lvl="1"/>
            <a:r>
              <a:rPr lang="en-US" dirty="0"/>
              <a:t>Ongoing developments enhance accuracy, scale, fire behavior in various fuel types</a:t>
            </a:r>
          </a:p>
          <a:p>
            <a:pPr lvl="1"/>
            <a:r>
              <a:rPr lang="en-US" dirty="0"/>
              <a:t>Not all fire behavior represented</a:t>
            </a:r>
          </a:p>
          <a:p>
            <a:pPr lvl="1"/>
            <a:r>
              <a:rPr lang="en-US" dirty="0"/>
              <a:t>Smoke and fire can be limited by fuel categories</a:t>
            </a:r>
          </a:p>
          <a:p>
            <a:r>
              <a:rPr lang="en-US" dirty="0"/>
              <a:t>Weather inputs:</a:t>
            </a:r>
          </a:p>
          <a:p>
            <a:pPr lvl="1"/>
            <a:r>
              <a:rPr lang="en-US" dirty="0"/>
              <a:t>Uncertainty of future conditions requires many iterations</a:t>
            </a:r>
          </a:p>
          <a:p>
            <a:pPr lvl="1"/>
            <a:r>
              <a:rPr lang="en-US" dirty="0"/>
              <a:t>Wind speed, direction, surface + atmosphere heat, moisture, at large scale necessary</a:t>
            </a:r>
          </a:p>
          <a:p>
            <a:r>
              <a:rPr lang="en-US" dirty="0"/>
              <a:t>Fuel (vegetation)</a:t>
            </a:r>
          </a:p>
          <a:p>
            <a:pPr lvl="1"/>
            <a:r>
              <a:rPr lang="en-US" dirty="0"/>
              <a:t>Ecosystems transform (slowly)– communities of species change due to weather, disturbance, management, etc.</a:t>
            </a:r>
          </a:p>
          <a:p>
            <a:pPr lvl="1"/>
            <a:r>
              <a:rPr lang="en-US" dirty="0"/>
              <a:t>Future landscapes will look different than today – static fuel maps not sufficient</a:t>
            </a:r>
          </a:p>
        </p:txBody>
      </p:sp>
      <p:sp>
        <p:nvSpPr>
          <p:cNvPr id="4" name="Slide Number Placeholder 3">
            <a:extLst>
              <a:ext uri="{FF2B5EF4-FFF2-40B4-BE49-F238E27FC236}">
                <a16:creationId xmlns:a16="http://schemas.microsoft.com/office/drawing/2014/main" id="{27644626-1E03-B12F-0DCF-A9BB6CC53A38}"/>
              </a:ext>
            </a:extLst>
          </p:cNvPr>
          <p:cNvSpPr>
            <a:spLocks noGrp="1"/>
          </p:cNvSpPr>
          <p:nvPr>
            <p:ph type="sldNum" sz="quarter" idx="4"/>
          </p:nvPr>
        </p:nvSpPr>
        <p:spPr/>
        <p:txBody>
          <a:bodyPr/>
          <a:lstStyle/>
          <a:p>
            <a:fld id="{6FB6B91F-BB11-E946-B7F6-1372EDB8DEC1}" type="slidenum">
              <a:rPr lang="en-US" smtClean="0"/>
              <a:pPr/>
              <a:t>4</a:t>
            </a:fld>
            <a:endParaRPr lang="en-US" dirty="0"/>
          </a:p>
        </p:txBody>
      </p:sp>
      <p:pic>
        <p:nvPicPr>
          <p:cNvPr id="4098" name="Picture 2" descr="A HRRR-Smoke model forecast of vertically integrated smoke showing where wildfire smoke will travel across the U.S. This product displays the effect of fire smoke load that includes smoke in the boundary layer as well as aloft, illustrating the integral effect of fire smoke throughout the atmosphere.">
            <a:extLst>
              <a:ext uri="{FF2B5EF4-FFF2-40B4-BE49-F238E27FC236}">
                <a16:creationId xmlns:a16="http://schemas.microsoft.com/office/drawing/2014/main" id="{6F90B4A5-C0A1-EA8E-8A6E-1F80DDFE5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5722" y="1765041"/>
            <a:ext cx="5573341" cy="39711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7DA4FA5-7F89-4A59-F88A-1E6F8075FCA5}"/>
              </a:ext>
            </a:extLst>
          </p:cNvPr>
          <p:cNvSpPr txBox="1"/>
          <p:nvPr/>
        </p:nvSpPr>
        <p:spPr>
          <a:xfrm>
            <a:off x="6375722" y="5760348"/>
            <a:ext cx="6061537" cy="523220"/>
          </a:xfrm>
          <a:prstGeom prst="rect">
            <a:avLst/>
          </a:prstGeom>
          <a:noFill/>
        </p:spPr>
        <p:txBody>
          <a:bodyPr wrap="square" rtlCol="0">
            <a:spAutoFit/>
          </a:bodyPr>
          <a:lstStyle/>
          <a:p>
            <a:pPr>
              <a:spcBef>
                <a:spcPts val="1000"/>
              </a:spcBef>
              <a:spcAft>
                <a:spcPts val="600"/>
              </a:spcAft>
            </a:pPr>
            <a:r>
              <a:rPr lang="en-US" sz="1400" dirty="0"/>
              <a:t>HRRR smoke model: https://</a:t>
            </a:r>
            <a:r>
              <a:rPr lang="en-US" sz="1400" dirty="0" err="1"/>
              <a:t>www.weather.gov</a:t>
            </a:r>
            <a:r>
              <a:rPr lang="en-US" sz="1400" dirty="0"/>
              <a:t>/news/200210-rapid-model</a:t>
            </a:r>
          </a:p>
        </p:txBody>
      </p:sp>
      <p:pic>
        <p:nvPicPr>
          <p:cNvPr id="23" name="Camera 22">
            <a:extLst>
              <a:ext uri="{FF2B5EF4-FFF2-40B4-BE49-F238E27FC236}">
                <a16:creationId xmlns:a16="http://schemas.microsoft.com/office/drawing/2014/main" id="{8E79697A-E181-D9B2-1513-AD67C26862DD}"/>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tretch>
            <a:fillRect/>
          </a:stretch>
        </p:blipFill>
        <p:spPr>
          <a:xfrm>
            <a:off x="10052304" y="4718304"/>
            <a:ext cx="2057400" cy="2057400"/>
          </a:xfrm>
          <a:prstGeom prst="ellipse">
            <a:avLst/>
          </a:prstGeom>
        </p:spPr>
      </p:pic>
      <p:pic>
        <p:nvPicPr>
          <p:cNvPr id="26" name="Audio 25">
            <a:extLst>
              <a:ext uri="{FF2B5EF4-FFF2-40B4-BE49-F238E27FC236}">
                <a16:creationId xmlns:a16="http://schemas.microsoft.com/office/drawing/2014/main" id="{9F8A729A-F534-115B-0299-9937CA5902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18854206"/>
      </p:ext>
    </p:extLst>
  </p:cSld>
  <p:clrMapOvr>
    <a:masterClrMapping/>
  </p:clrMapOvr>
  <mc:AlternateContent xmlns:mc="http://schemas.openxmlformats.org/markup-compatibility/2006">
    <mc:Choice xmlns:p14="http://schemas.microsoft.com/office/powerpoint/2010/main" Requires="p14">
      <p:transition spd="slow" p14:dur="2000" advTm="64684"/>
    </mc:Choice>
    <mc:Fallback>
      <p:transition spd="slow" advTm="64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841B0-C4A7-FF37-4F19-F37B0A2AC65D}"/>
              </a:ext>
            </a:extLst>
          </p:cNvPr>
          <p:cNvSpPr>
            <a:spLocks noGrp="1"/>
          </p:cNvSpPr>
          <p:nvPr>
            <p:ph type="title"/>
          </p:nvPr>
        </p:nvSpPr>
        <p:spPr/>
        <p:txBody>
          <a:bodyPr/>
          <a:lstStyle/>
          <a:p>
            <a:r>
              <a:rPr lang="en-US" dirty="0"/>
              <a:t>Incorporating smoke into long-term planning Requires dynamic inputs</a:t>
            </a:r>
          </a:p>
        </p:txBody>
      </p:sp>
      <p:sp>
        <p:nvSpPr>
          <p:cNvPr id="3" name="Content Placeholder 2">
            <a:extLst>
              <a:ext uri="{FF2B5EF4-FFF2-40B4-BE49-F238E27FC236}">
                <a16:creationId xmlns:a16="http://schemas.microsoft.com/office/drawing/2014/main" id="{12B96BA8-F3CB-63B7-6036-72A31E09ED02}"/>
              </a:ext>
            </a:extLst>
          </p:cNvPr>
          <p:cNvSpPr>
            <a:spLocks noGrp="1"/>
          </p:cNvSpPr>
          <p:nvPr>
            <p:ph idx="1"/>
          </p:nvPr>
        </p:nvSpPr>
        <p:spPr>
          <a:xfrm>
            <a:off x="352326" y="1225691"/>
            <a:ext cx="5356143" cy="5049811"/>
          </a:xfrm>
        </p:spPr>
        <p:txBody>
          <a:bodyPr/>
          <a:lstStyle/>
          <a:p>
            <a:r>
              <a:rPr lang="en-US" dirty="0"/>
              <a:t>Strategic smoke modeling incorporates vegetation change, weather uncertainty, and fire spread</a:t>
            </a:r>
          </a:p>
          <a:p>
            <a:r>
              <a:rPr lang="en-US" dirty="0"/>
              <a:t>Demonstrates effectiveness of various mitigation strategies on long time scales</a:t>
            </a:r>
          </a:p>
          <a:p>
            <a:r>
              <a:rPr lang="en-US" dirty="0"/>
              <a:t>However, no single model currently includes smoke spread with these other characteristics</a:t>
            </a:r>
          </a:p>
          <a:p>
            <a:r>
              <a:rPr lang="en-US" dirty="0"/>
              <a:t>Modeling future </a:t>
            </a:r>
            <a:r>
              <a:rPr lang="en-US" dirty="0" err="1"/>
              <a:t>smokesheds</a:t>
            </a:r>
            <a:r>
              <a:rPr lang="en-US" dirty="0"/>
              <a:t> will require robust uncertainty estimates of plume shape, spread, and composition</a:t>
            </a:r>
          </a:p>
          <a:p>
            <a:endParaRPr lang="en-US" dirty="0"/>
          </a:p>
        </p:txBody>
      </p:sp>
      <p:sp>
        <p:nvSpPr>
          <p:cNvPr id="4" name="Slide Number Placeholder 3">
            <a:extLst>
              <a:ext uri="{FF2B5EF4-FFF2-40B4-BE49-F238E27FC236}">
                <a16:creationId xmlns:a16="http://schemas.microsoft.com/office/drawing/2014/main" id="{8D150D8A-C4BE-B9D7-83D1-DFE655D2430B}"/>
              </a:ext>
            </a:extLst>
          </p:cNvPr>
          <p:cNvSpPr>
            <a:spLocks noGrp="1"/>
          </p:cNvSpPr>
          <p:nvPr>
            <p:ph type="sldNum" sz="quarter" idx="4"/>
          </p:nvPr>
        </p:nvSpPr>
        <p:spPr/>
        <p:txBody>
          <a:bodyPr/>
          <a:lstStyle/>
          <a:p>
            <a:fld id="{6FB6B91F-BB11-E946-B7F6-1372EDB8DEC1}" type="slidenum">
              <a:rPr lang="en-US" smtClean="0"/>
              <a:pPr/>
              <a:t>5</a:t>
            </a:fld>
            <a:endParaRPr lang="en-US" dirty="0"/>
          </a:p>
        </p:txBody>
      </p:sp>
      <p:pic>
        <p:nvPicPr>
          <p:cNvPr id="5122" name="Picture 2">
            <a:extLst>
              <a:ext uri="{FF2B5EF4-FFF2-40B4-BE49-F238E27FC236}">
                <a16:creationId xmlns:a16="http://schemas.microsoft.com/office/drawing/2014/main" id="{4E14C410-7116-C09C-9D89-78A539F0F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8469" y="3223983"/>
            <a:ext cx="4482355" cy="347207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0E32CBC8-8902-AE58-C6EB-5AE587FB6F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8783" y="984553"/>
            <a:ext cx="5950280" cy="22394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C5B471D-EE9B-D806-30DF-0C2911EF4FF7}"/>
              </a:ext>
            </a:extLst>
          </p:cNvPr>
          <p:cNvSpPr txBox="1"/>
          <p:nvPr/>
        </p:nvSpPr>
        <p:spPr>
          <a:xfrm>
            <a:off x="9540351" y="5463413"/>
            <a:ext cx="2299323" cy="646331"/>
          </a:xfrm>
          <a:prstGeom prst="rect">
            <a:avLst/>
          </a:prstGeom>
          <a:noFill/>
        </p:spPr>
        <p:txBody>
          <a:bodyPr wrap="square" rtlCol="0">
            <a:spAutoFit/>
          </a:bodyPr>
          <a:lstStyle/>
          <a:p>
            <a:pPr algn="l">
              <a:spcBef>
                <a:spcPts val="1000"/>
              </a:spcBef>
              <a:spcAft>
                <a:spcPts val="600"/>
              </a:spcAft>
            </a:pPr>
            <a:r>
              <a:rPr lang="en-US" dirty="0"/>
              <a:t>LANDIS-II forest landscape model</a:t>
            </a:r>
          </a:p>
        </p:txBody>
      </p:sp>
      <p:pic>
        <p:nvPicPr>
          <p:cNvPr id="50" name="Audio 49">
            <a:extLst>
              <a:ext uri="{FF2B5EF4-FFF2-40B4-BE49-F238E27FC236}">
                <a16:creationId xmlns:a16="http://schemas.microsoft.com/office/drawing/2014/main" id="{E5865575-BAE1-870A-911D-FF40F91063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31363196"/>
      </p:ext>
    </p:extLst>
  </p:cSld>
  <p:clrMapOvr>
    <a:masterClrMapping/>
  </p:clrMapOvr>
  <mc:AlternateContent xmlns:mc="http://schemas.openxmlformats.org/markup-compatibility/2006">
    <mc:Choice xmlns:p14="http://schemas.microsoft.com/office/powerpoint/2010/main" Requires="p14">
      <p:transition spd="slow" p14:dur="2000" advTm="62829"/>
    </mc:Choice>
    <mc:Fallback>
      <p:transition spd="slow" advTm="62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D7232-774A-B410-D9CF-8DDFFD7E5A0A}"/>
              </a:ext>
            </a:extLst>
          </p:cNvPr>
          <p:cNvSpPr>
            <a:spLocks noGrp="1"/>
          </p:cNvSpPr>
          <p:nvPr>
            <p:ph type="title"/>
          </p:nvPr>
        </p:nvSpPr>
        <p:spPr>
          <a:xfrm>
            <a:off x="352326" y="0"/>
            <a:ext cx="11090737" cy="987666"/>
          </a:xfrm>
        </p:spPr>
        <p:txBody>
          <a:bodyPr/>
          <a:lstStyle/>
          <a:p>
            <a:r>
              <a:rPr lang="en-US" dirty="0"/>
              <a:t>Fire Management Strategies influence fire and smoke spread</a:t>
            </a:r>
          </a:p>
        </p:txBody>
      </p:sp>
      <p:sp>
        <p:nvSpPr>
          <p:cNvPr id="3" name="Content Placeholder 2">
            <a:extLst>
              <a:ext uri="{FF2B5EF4-FFF2-40B4-BE49-F238E27FC236}">
                <a16:creationId xmlns:a16="http://schemas.microsoft.com/office/drawing/2014/main" id="{2D4BD186-82BE-7E8D-EAAA-3D968AF4935E}"/>
              </a:ext>
            </a:extLst>
          </p:cNvPr>
          <p:cNvSpPr>
            <a:spLocks noGrp="1"/>
          </p:cNvSpPr>
          <p:nvPr>
            <p:ph idx="1"/>
          </p:nvPr>
        </p:nvSpPr>
        <p:spPr>
          <a:xfrm>
            <a:off x="352326" y="1225691"/>
            <a:ext cx="3592657" cy="5083669"/>
          </a:xfrm>
        </p:spPr>
        <p:txBody>
          <a:bodyPr/>
          <a:lstStyle/>
          <a:p>
            <a:r>
              <a:rPr lang="en-US" dirty="0"/>
              <a:t>Thinning:</a:t>
            </a:r>
          </a:p>
          <a:p>
            <a:pPr lvl="1"/>
            <a:r>
              <a:rPr lang="en-US" dirty="0"/>
              <a:t>Reduce live fuels by removal (mastication, logging, </a:t>
            </a:r>
            <a:r>
              <a:rPr lang="en-US" dirty="0" err="1"/>
              <a:t>etc</a:t>
            </a:r>
            <a:r>
              <a:rPr lang="en-US" dirty="0"/>
              <a:t>)</a:t>
            </a:r>
          </a:p>
          <a:p>
            <a:r>
              <a:rPr lang="en-US" dirty="0"/>
              <a:t>Prescribed (Rx) Burning:</a:t>
            </a:r>
          </a:p>
          <a:p>
            <a:pPr lvl="1"/>
            <a:r>
              <a:rPr lang="en-US" dirty="0"/>
              <a:t>Intentionally burn undergrowth, thinned fuels, </a:t>
            </a:r>
            <a:r>
              <a:rPr lang="en-US" dirty="0" err="1"/>
              <a:t>etc</a:t>
            </a:r>
            <a:r>
              <a:rPr lang="en-US" dirty="0"/>
              <a:t>, to reduce fuel densities</a:t>
            </a:r>
          </a:p>
          <a:p>
            <a:r>
              <a:rPr lang="en-US" dirty="0"/>
              <a:t>No management:</a:t>
            </a:r>
          </a:p>
          <a:p>
            <a:pPr lvl="1"/>
            <a:r>
              <a:rPr lang="en-US" dirty="0"/>
              <a:t>Fire can spread from ground to canopy</a:t>
            </a:r>
          </a:p>
          <a:p>
            <a:pPr lvl="1"/>
            <a:r>
              <a:rPr lang="en-US" dirty="0"/>
              <a:t>More biomass burned</a:t>
            </a:r>
          </a:p>
          <a:p>
            <a:endParaRPr lang="en-US" dirty="0"/>
          </a:p>
        </p:txBody>
      </p:sp>
      <p:sp>
        <p:nvSpPr>
          <p:cNvPr id="4" name="Slide Number Placeholder 3">
            <a:extLst>
              <a:ext uri="{FF2B5EF4-FFF2-40B4-BE49-F238E27FC236}">
                <a16:creationId xmlns:a16="http://schemas.microsoft.com/office/drawing/2014/main" id="{E125790B-F488-688D-79B1-F26EE5B95BA2}"/>
              </a:ext>
            </a:extLst>
          </p:cNvPr>
          <p:cNvSpPr>
            <a:spLocks noGrp="1"/>
          </p:cNvSpPr>
          <p:nvPr>
            <p:ph type="sldNum" sz="quarter" idx="4"/>
          </p:nvPr>
        </p:nvSpPr>
        <p:spPr/>
        <p:txBody>
          <a:bodyPr/>
          <a:lstStyle/>
          <a:p>
            <a:fld id="{6FB6B91F-BB11-E946-B7F6-1372EDB8DEC1}" type="slidenum">
              <a:rPr lang="en-US" smtClean="0"/>
              <a:pPr/>
              <a:t>6</a:t>
            </a:fld>
            <a:endParaRPr lang="en-US" dirty="0"/>
          </a:p>
        </p:txBody>
      </p:sp>
      <p:pic>
        <p:nvPicPr>
          <p:cNvPr id="2050" name="Picture 2">
            <a:extLst>
              <a:ext uri="{FF2B5EF4-FFF2-40B4-BE49-F238E27FC236}">
                <a16:creationId xmlns:a16="http://schemas.microsoft.com/office/drawing/2014/main" id="{2ABE5386-037B-8A82-7234-A5A9392B0A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9191" y="1085637"/>
            <a:ext cx="5935655" cy="50836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FA6B84-F0A4-9A6F-25FF-76E645DF05FF}"/>
              </a:ext>
            </a:extLst>
          </p:cNvPr>
          <p:cNvSpPr txBox="1"/>
          <p:nvPr/>
        </p:nvSpPr>
        <p:spPr>
          <a:xfrm>
            <a:off x="7475813" y="6169306"/>
            <a:ext cx="1542410" cy="307777"/>
          </a:xfrm>
          <a:prstGeom prst="rect">
            <a:avLst/>
          </a:prstGeom>
          <a:noFill/>
        </p:spPr>
        <p:txBody>
          <a:bodyPr wrap="none" rtlCol="0">
            <a:spAutoFit/>
          </a:bodyPr>
          <a:lstStyle/>
          <a:p>
            <a:pPr algn="l">
              <a:spcBef>
                <a:spcPts val="1000"/>
              </a:spcBef>
              <a:spcAft>
                <a:spcPts val="600"/>
              </a:spcAft>
            </a:pPr>
            <a:r>
              <a:rPr lang="en-US" sz="1400" dirty="0"/>
              <a:t>Davis et al. 2024</a:t>
            </a:r>
          </a:p>
        </p:txBody>
      </p:sp>
      <p:pic>
        <p:nvPicPr>
          <p:cNvPr id="34" name="Audio 33">
            <a:extLst>
              <a:ext uri="{FF2B5EF4-FFF2-40B4-BE49-F238E27FC236}">
                <a16:creationId xmlns:a16="http://schemas.microsoft.com/office/drawing/2014/main" id="{845DD30A-524E-5E77-FBB6-BC3BCC242D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87143085"/>
      </p:ext>
    </p:extLst>
  </p:cSld>
  <p:clrMapOvr>
    <a:masterClrMapping/>
  </p:clrMapOvr>
  <mc:AlternateContent xmlns:mc="http://schemas.openxmlformats.org/markup-compatibility/2006">
    <mc:Choice xmlns:p14="http://schemas.microsoft.com/office/powerpoint/2010/main" Requires="p14">
      <p:transition spd="slow" p14:dur="2000" advTm="44007"/>
    </mc:Choice>
    <mc:Fallback>
      <p:transition spd="slow" advTm="44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643D1-E806-C4D4-1599-41FCC533BA98}"/>
              </a:ext>
            </a:extLst>
          </p:cNvPr>
          <p:cNvSpPr>
            <a:spLocks noGrp="1"/>
          </p:cNvSpPr>
          <p:nvPr>
            <p:ph type="title"/>
          </p:nvPr>
        </p:nvSpPr>
        <p:spPr/>
        <p:txBody>
          <a:bodyPr/>
          <a:lstStyle/>
          <a:p>
            <a:r>
              <a:rPr lang="en-US" dirty="0"/>
              <a:t>The </a:t>
            </a:r>
            <a:r>
              <a:rPr lang="en-US" dirty="0" err="1"/>
              <a:t>Smokewise</a:t>
            </a:r>
            <a:r>
              <a:rPr lang="en-US" dirty="0"/>
              <a:t> Framework</a:t>
            </a:r>
          </a:p>
        </p:txBody>
      </p:sp>
      <p:sp>
        <p:nvSpPr>
          <p:cNvPr id="4" name="Slide Number Placeholder 3">
            <a:extLst>
              <a:ext uri="{FF2B5EF4-FFF2-40B4-BE49-F238E27FC236}">
                <a16:creationId xmlns:a16="http://schemas.microsoft.com/office/drawing/2014/main" id="{A8AF5726-EDCF-B3F7-3C4E-D21996441A11}"/>
              </a:ext>
            </a:extLst>
          </p:cNvPr>
          <p:cNvSpPr>
            <a:spLocks noGrp="1"/>
          </p:cNvSpPr>
          <p:nvPr>
            <p:ph type="sldNum" sz="quarter" idx="4"/>
          </p:nvPr>
        </p:nvSpPr>
        <p:spPr/>
        <p:txBody>
          <a:bodyPr/>
          <a:lstStyle/>
          <a:p>
            <a:fld id="{6FB6B91F-BB11-E946-B7F6-1372EDB8DEC1}" type="slidenum">
              <a:rPr lang="en-US" smtClean="0"/>
              <a:pPr/>
              <a:t>7</a:t>
            </a:fld>
            <a:endParaRPr lang="en-US" dirty="0"/>
          </a:p>
        </p:txBody>
      </p:sp>
      <p:sp>
        <p:nvSpPr>
          <p:cNvPr id="8" name="Rounded Rectangle 7">
            <a:extLst>
              <a:ext uri="{FF2B5EF4-FFF2-40B4-BE49-F238E27FC236}">
                <a16:creationId xmlns:a16="http://schemas.microsoft.com/office/drawing/2014/main" id="{2979B53E-358B-0CF9-D9D6-E859D1ADF643}"/>
              </a:ext>
            </a:extLst>
          </p:cNvPr>
          <p:cNvSpPr/>
          <p:nvPr/>
        </p:nvSpPr>
        <p:spPr>
          <a:xfrm>
            <a:off x="395162" y="1083640"/>
            <a:ext cx="1450205" cy="102990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Future weather draws</a:t>
            </a:r>
          </a:p>
        </p:txBody>
      </p:sp>
      <p:sp>
        <p:nvSpPr>
          <p:cNvPr id="9" name="Rounded Rectangle 8">
            <a:extLst>
              <a:ext uri="{FF2B5EF4-FFF2-40B4-BE49-F238E27FC236}">
                <a16:creationId xmlns:a16="http://schemas.microsoft.com/office/drawing/2014/main" id="{7702F9AA-F6EB-01BA-3254-B76C6D4580B7}"/>
              </a:ext>
            </a:extLst>
          </p:cNvPr>
          <p:cNvSpPr/>
          <p:nvPr/>
        </p:nvSpPr>
        <p:spPr>
          <a:xfrm>
            <a:off x="117579" y="3040893"/>
            <a:ext cx="1758214" cy="102990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Fire size distributions</a:t>
            </a:r>
          </a:p>
        </p:txBody>
      </p:sp>
      <p:sp>
        <p:nvSpPr>
          <p:cNvPr id="12" name="Rounded Rectangle 11">
            <a:extLst>
              <a:ext uri="{FF2B5EF4-FFF2-40B4-BE49-F238E27FC236}">
                <a16:creationId xmlns:a16="http://schemas.microsoft.com/office/drawing/2014/main" id="{50B49B1D-A972-9A84-D310-934F536C934D}"/>
              </a:ext>
            </a:extLst>
          </p:cNvPr>
          <p:cNvSpPr/>
          <p:nvPr/>
        </p:nvSpPr>
        <p:spPr>
          <a:xfrm>
            <a:off x="3330376" y="3802599"/>
            <a:ext cx="2588462" cy="1342077"/>
          </a:xfrm>
          <a:prstGeom prst="round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Forest landscape model (LANDIS-II )</a:t>
            </a:r>
          </a:p>
        </p:txBody>
      </p:sp>
      <p:sp>
        <p:nvSpPr>
          <p:cNvPr id="13" name="Rounded Rectangle 12">
            <a:extLst>
              <a:ext uri="{FF2B5EF4-FFF2-40B4-BE49-F238E27FC236}">
                <a16:creationId xmlns:a16="http://schemas.microsoft.com/office/drawing/2014/main" id="{F60F3768-5379-69D5-4105-2A97F62B000F}"/>
              </a:ext>
            </a:extLst>
          </p:cNvPr>
          <p:cNvSpPr/>
          <p:nvPr/>
        </p:nvSpPr>
        <p:spPr>
          <a:xfrm>
            <a:off x="4160624" y="951298"/>
            <a:ext cx="1758214" cy="102990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Fuel layers</a:t>
            </a:r>
          </a:p>
        </p:txBody>
      </p:sp>
      <p:sp>
        <p:nvSpPr>
          <p:cNvPr id="15" name="Rounded Rectangle 14">
            <a:extLst>
              <a:ext uri="{FF2B5EF4-FFF2-40B4-BE49-F238E27FC236}">
                <a16:creationId xmlns:a16="http://schemas.microsoft.com/office/drawing/2014/main" id="{4A9E5834-998B-C962-DD95-B2C4C6BCF4BE}"/>
              </a:ext>
            </a:extLst>
          </p:cNvPr>
          <p:cNvSpPr/>
          <p:nvPr/>
        </p:nvSpPr>
        <p:spPr>
          <a:xfrm>
            <a:off x="9301857" y="914400"/>
            <a:ext cx="2163832" cy="9144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High resolution weather scenarios</a:t>
            </a:r>
          </a:p>
        </p:txBody>
      </p:sp>
      <p:sp>
        <p:nvSpPr>
          <p:cNvPr id="17" name="Rounded Rectangle 16">
            <a:extLst>
              <a:ext uri="{FF2B5EF4-FFF2-40B4-BE49-F238E27FC236}">
                <a16:creationId xmlns:a16="http://schemas.microsoft.com/office/drawing/2014/main" id="{DA283E24-23E0-18A0-3982-63785C8F5EE5}"/>
              </a:ext>
            </a:extLst>
          </p:cNvPr>
          <p:cNvSpPr/>
          <p:nvPr/>
        </p:nvSpPr>
        <p:spPr>
          <a:xfrm>
            <a:off x="6833231" y="903171"/>
            <a:ext cx="2163832" cy="9144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Static geography</a:t>
            </a:r>
          </a:p>
        </p:txBody>
      </p:sp>
      <p:sp>
        <p:nvSpPr>
          <p:cNvPr id="18" name="Rounded Rectangle 17">
            <a:extLst>
              <a:ext uri="{FF2B5EF4-FFF2-40B4-BE49-F238E27FC236}">
                <a16:creationId xmlns:a16="http://schemas.microsoft.com/office/drawing/2014/main" id="{867776D6-98B0-1347-60C8-C96AAAA53EF2}"/>
              </a:ext>
            </a:extLst>
          </p:cNvPr>
          <p:cNvSpPr/>
          <p:nvPr/>
        </p:nvSpPr>
        <p:spPr>
          <a:xfrm>
            <a:off x="7577579" y="3040893"/>
            <a:ext cx="2940948" cy="1127467"/>
          </a:xfrm>
          <a:prstGeom prst="roundRect">
            <a:avLst/>
          </a:prstGeom>
          <a:ln w="76200">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Coupled fire/smoke simulator (WRF-Fire)</a:t>
            </a:r>
          </a:p>
        </p:txBody>
      </p:sp>
      <p:sp>
        <p:nvSpPr>
          <p:cNvPr id="19" name="Rounded Rectangle 18">
            <a:extLst>
              <a:ext uri="{FF2B5EF4-FFF2-40B4-BE49-F238E27FC236}">
                <a16:creationId xmlns:a16="http://schemas.microsoft.com/office/drawing/2014/main" id="{CAE97B58-89FF-B63D-4D77-C4750436E44E}"/>
              </a:ext>
            </a:extLst>
          </p:cNvPr>
          <p:cNvSpPr/>
          <p:nvPr/>
        </p:nvSpPr>
        <p:spPr>
          <a:xfrm>
            <a:off x="9017869" y="4629238"/>
            <a:ext cx="2163832" cy="9144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Smoke plumes</a:t>
            </a:r>
          </a:p>
        </p:txBody>
      </p:sp>
      <p:sp>
        <p:nvSpPr>
          <p:cNvPr id="21" name="Rounded Rectangle 20">
            <a:extLst>
              <a:ext uri="{FF2B5EF4-FFF2-40B4-BE49-F238E27FC236}">
                <a16:creationId xmlns:a16="http://schemas.microsoft.com/office/drawing/2014/main" id="{A19518C8-460E-1673-B8CE-FE06C0391C62}"/>
              </a:ext>
            </a:extLst>
          </p:cNvPr>
          <p:cNvSpPr/>
          <p:nvPr/>
        </p:nvSpPr>
        <p:spPr>
          <a:xfrm>
            <a:off x="9170269" y="4781638"/>
            <a:ext cx="2163832" cy="9144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Smoke plumes</a:t>
            </a:r>
          </a:p>
        </p:txBody>
      </p:sp>
      <p:sp>
        <p:nvSpPr>
          <p:cNvPr id="22" name="Rounded Rectangle 21">
            <a:extLst>
              <a:ext uri="{FF2B5EF4-FFF2-40B4-BE49-F238E27FC236}">
                <a16:creationId xmlns:a16="http://schemas.microsoft.com/office/drawing/2014/main" id="{062CE453-2E75-EE88-671A-75640385034F}"/>
              </a:ext>
            </a:extLst>
          </p:cNvPr>
          <p:cNvSpPr/>
          <p:nvPr/>
        </p:nvSpPr>
        <p:spPr>
          <a:xfrm>
            <a:off x="9322669" y="4934038"/>
            <a:ext cx="2163832" cy="9144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Smoke plumes</a:t>
            </a:r>
          </a:p>
        </p:txBody>
      </p:sp>
      <p:sp>
        <p:nvSpPr>
          <p:cNvPr id="23" name="Rounded Rectangle 22">
            <a:extLst>
              <a:ext uri="{FF2B5EF4-FFF2-40B4-BE49-F238E27FC236}">
                <a16:creationId xmlns:a16="http://schemas.microsoft.com/office/drawing/2014/main" id="{21D19D47-6245-DF0E-ED14-C7511C62A59C}"/>
              </a:ext>
            </a:extLst>
          </p:cNvPr>
          <p:cNvSpPr/>
          <p:nvPr/>
        </p:nvSpPr>
        <p:spPr>
          <a:xfrm>
            <a:off x="9475069" y="5086438"/>
            <a:ext cx="2163832" cy="9144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Smoke plumes</a:t>
            </a:r>
          </a:p>
        </p:txBody>
      </p:sp>
      <p:sp>
        <p:nvSpPr>
          <p:cNvPr id="24" name="Rounded Rectangle 23">
            <a:extLst>
              <a:ext uri="{FF2B5EF4-FFF2-40B4-BE49-F238E27FC236}">
                <a16:creationId xmlns:a16="http://schemas.microsoft.com/office/drawing/2014/main" id="{E135D14B-3382-20D4-1157-10D54BE89002}"/>
              </a:ext>
            </a:extLst>
          </p:cNvPr>
          <p:cNvSpPr/>
          <p:nvPr/>
        </p:nvSpPr>
        <p:spPr>
          <a:xfrm>
            <a:off x="9627469" y="5238838"/>
            <a:ext cx="2163832" cy="9144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Smoke plumes</a:t>
            </a:r>
          </a:p>
        </p:txBody>
      </p:sp>
      <p:sp>
        <p:nvSpPr>
          <p:cNvPr id="25" name="Rounded Rectangle 24">
            <a:extLst>
              <a:ext uri="{FF2B5EF4-FFF2-40B4-BE49-F238E27FC236}">
                <a16:creationId xmlns:a16="http://schemas.microsoft.com/office/drawing/2014/main" id="{398A5F4E-5C25-4F47-9927-0AF511D0B047}"/>
              </a:ext>
            </a:extLst>
          </p:cNvPr>
          <p:cNvSpPr/>
          <p:nvPr/>
        </p:nvSpPr>
        <p:spPr>
          <a:xfrm>
            <a:off x="9779869" y="5391238"/>
            <a:ext cx="2163832" cy="9144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Smoke plumes</a:t>
            </a:r>
          </a:p>
        </p:txBody>
      </p:sp>
      <p:sp>
        <p:nvSpPr>
          <p:cNvPr id="26" name="Rounded Rectangle 25">
            <a:extLst>
              <a:ext uri="{FF2B5EF4-FFF2-40B4-BE49-F238E27FC236}">
                <a16:creationId xmlns:a16="http://schemas.microsoft.com/office/drawing/2014/main" id="{A3175A6F-7187-F729-1C44-CD40A3C93DAC}"/>
              </a:ext>
            </a:extLst>
          </p:cNvPr>
          <p:cNvSpPr/>
          <p:nvPr/>
        </p:nvSpPr>
        <p:spPr>
          <a:xfrm>
            <a:off x="9932269" y="5543638"/>
            <a:ext cx="2163832" cy="9144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Wildfire smoke plumes</a:t>
            </a:r>
          </a:p>
        </p:txBody>
      </p:sp>
      <p:sp>
        <p:nvSpPr>
          <p:cNvPr id="27" name="Rounded Rectangle 26">
            <a:extLst>
              <a:ext uri="{FF2B5EF4-FFF2-40B4-BE49-F238E27FC236}">
                <a16:creationId xmlns:a16="http://schemas.microsoft.com/office/drawing/2014/main" id="{F354E9AA-5C3E-92BE-35A4-849FC7CA5B34}"/>
              </a:ext>
            </a:extLst>
          </p:cNvPr>
          <p:cNvSpPr/>
          <p:nvPr/>
        </p:nvSpPr>
        <p:spPr>
          <a:xfrm>
            <a:off x="4313024" y="1103698"/>
            <a:ext cx="1758214" cy="102990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Fuel layers</a:t>
            </a:r>
          </a:p>
        </p:txBody>
      </p:sp>
      <p:sp>
        <p:nvSpPr>
          <p:cNvPr id="28" name="Rounded Rectangle 27">
            <a:extLst>
              <a:ext uri="{FF2B5EF4-FFF2-40B4-BE49-F238E27FC236}">
                <a16:creationId xmlns:a16="http://schemas.microsoft.com/office/drawing/2014/main" id="{F916DF17-BB25-9FAA-7646-796988F8839C}"/>
              </a:ext>
            </a:extLst>
          </p:cNvPr>
          <p:cNvSpPr/>
          <p:nvPr/>
        </p:nvSpPr>
        <p:spPr>
          <a:xfrm>
            <a:off x="4465424" y="1256098"/>
            <a:ext cx="1758214" cy="102990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Fuel layers</a:t>
            </a:r>
          </a:p>
        </p:txBody>
      </p:sp>
      <p:sp>
        <p:nvSpPr>
          <p:cNvPr id="29" name="Rounded Rectangle 28">
            <a:extLst>
              <a:ext uri="{FF2B5EF4-FFF2-40B4-BE49-F238E27FC236}">
                <a16:creationId xmlns:a16="http://schemas.microsoft.com/office/drawing/2014/main" id="{6D7D56FB-9520-C5D8-AEC7-D1CFCEAD0390}"/>
              </a:ext>
            </a:extLst>
          </p:cNvPr>
          <p:cNvSpPr/>
          <p:nvPr/>
        </p:nvSpPr>
        <p:spPr>
          <a:xfrm>
            <a:off x="4617824" y="1408498"/>
            <a:ext cx="1758214" cy="102990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Fuel layers</a:t>
            </a:r>
          </a:p>
        </p:txBody>
      </p:sp>
      <p:sp>
        <p:nvSpPr>
          <p:cNvPr id="30" name="Rounded Rectangle 29">
            <a:extLst>
              <a:ext uri="{FF2B5EF4-FFF2-40B4-BE49-F238E27FC236}">
                <a16:creationId xmlns:a16="http://schemas.microsoft.com/office/drawing/2014/main" id="{3501614E-CBA9-444A-9A58-6B9186CB91A9}"/>
              </a:ext>
            </a:extLst>
          </p:cNvPr>
          <p:cNvSpPr/>
          <p:nvPr/>
        </p:nvSpPr>
        <p:spPr>
          <a:xfrm>
            <a:off x="4770224" y="1560898"/>
            <a:ext cx="1758214" cy="102990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Fuel layers</a:t>
            </a:r>
          </a:p>
        </p:txBody>
      </p:sp>
      <p:sp>
        <p:nvSpPr>
          <p:cNvPr id="31" name="Rounded Rectangle 30">
            <a:extLst>
              <a:ext uri="{FF2B5EF4-FFF2-40B4-BE49-F238E27FC236}">
                <a16:creationId xmlns:a16="http://schemas.microsoft.com/office/drawing/2014/main" id="{92A3BDD2-A1F1-2B74-2BD4-78EF73F6B983}"/>
              </a:ext>
            </a:extLst>
          </p:cNvPr>
          <p:cNvSpPr/>
          <p:nvPr/>
        </p:nvSpPr>
        <p:spPr>
          <a:xfrm>
            <a:off x="4922624" y="1713298"/>
            <a:ext cx="1758214" cy="102990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Fuel layers</a:t>
            </a:r>
          </a:p>
        </p:txBody>
      </p:sp>
      <p:sp>
        <p:nvSpPr>
          <p:cNvPr id="32" name="Rounded Rectangle 31">
            <a:extLst>
              <a:ext uri="{FF2B5EF4-FFF2-40B4-BE49-F238E27FC236}">
                <a16:creationId xmlns:a16="http://schemas.microsoft.com/office/drawing/2014/main" id="{E1FB801F-EED8-4C13-6AA7-AB3A2243B793}"/>
              </a:ext>
            </a:extLst>
          </p:cNvPr>
          <p:cNvSpPr/>
          <p:nvPr/>
        </p:nvSpPr>
        <p:spPr>
          <a:xfrm>
            <a:off x="547562" y="1236040"/>
            <a:ext cx="1450205" cy="102990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Future weather draws</a:t>
            </a:r>
          </a:p>
        </p:txBody>
      </p:sp>
      <p:sp>
        <p:nvSpPr>
          <p:cNvPr id="33" name="Rounded Rectangle 32">
            <a:extLst>
              <a:ext uri="{FF2B5EF4-FFF2-40B4-BE49-F238E27FC236}">
                <a16:creationId xmlns:a16="http://schemas.microsoft.com/office/drawing/2014/main" id="{456BDCAC-7B92-C81B-0B1B-2F7CAEC03CC7}"/>
              </a:ext>
            </a:extLst>
          </p:cNvPr>
          <p:cNvSpPr/>
          <p:nvPr/>
        </p:nvSpPr>
        <p:spPr>
          <a:xfrm>
            <a:off x="699962" y="1388440"/>
            <a:ext cx="1450205" cy="102990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Future weather draws</a:t>
            </a:r>
          </a:p>
        </p:txBody>
      </p:sp>
      <p:sp>
        <p:nvSpPr>
          <p:cNvPr id="34" name="Rounded Rectangle 33">
            <a:extLst>
              <a:ext uri="{FF2B5EF4-FFF2-40B4-BE49-F238E27FC236}">
                <a16:creationId xmlns:a16="http://schemas.microsoft.com/office/drawing/2014/main" id="{282E9806-F07E-8CB1-45BA-69745291F1C0}"/>
              </a:ext>
            </a:extLst>
          </p:cNvPr>
          <p:cNvSpPr/>
          <p:nvPr/>
        </p:nvSpPr>
        <p:spPr>
          <a:xfrm>
            <a:off x="852362" y="1540840"/>
            <a:ext cx="1450205" cy="102990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Future weather draws</a:t>
            </a:r>
          </a:p>
        </p:txBody>
      </p:sp>
      <p:sp>
        <p:nvSpPr>
          <p:cNvPr id="35" name="Rounded Rectangle 34">
            <a:extLst>
              <a:ext uri="{FF2B5EF4-FFF2-40B4-BE49-F238E27FC236}">
                <a16:creationId xmlns:a16="http://schemas.microsoft.com/office/drawing/2014/main" id="{6DA0C0C8-98B7-D715-8182-D30203F97324}"/>
              </a:ext>
            </a:extLst>
          </p:cNvPr>
          <p:cNvSpPr/>
          <p:nvPr/>
        </p:nvSpPr>
        <p:spPr>
          <a:xfrm>
            <a:off x="1004762" y="1693240"/>
            <a:ext cx="1450205" cy="102990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Future weather draws</a:t>
            </a:r>
          </a:p>
        </p:txBody>
      </p:sp>
      <p:sp>
        <p:nvSpPr>
          <p:cNvPr id="36" name="Rounded Rectangle 35">
            <a:extLst>
              <a:ext uri="{FF2B5EF4-FFF2-40B4-BE49-F238E27FC236}">
                <a16:creationId xmlns:a16="http://schemas.microsoft.com/office/drawing/2014/main" id="{C384EF20-6F0C-8193-0475-128B330ADD9C}"/>
              </a:ext>
            </a:extLst>
          </p:cNvPr>
          <p:cNvSpPr/>
          <p:nvPr/>
        </p:nvSpPr>
        <p:spPr>
          <a:xfrm>
            <a:off x="269979" y="3193293"/>
            <a:ext cx="1758214" cy="102990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Fire size distributions</a:t>
            </a:r>
          </a:p>
        </p:txBody>
      </p:sp>
      <p:sp>
        <p:nvSpPr>
          <p:cNvPr id="37" name="Rounded Rectangle 36">
            <a:extLst>
              <a:ext uri="{FF2B5EF4-FFF2-40B4-BE49-F238E27FC236}">
                <a16:creationId xmlns:a16="http://schemas.microsoft.com/office/drawing/2014/main" id="{6CF3F6C4-9E3A-B70D-4088-FB57E3EA5E15}"/>
              </a:ext>
            </a:extLst>
          </p:cNvPr>
          <p:cNvSpPr/>
          <p:nvPr/>
        </p:nvSpPr>
        <p:spPr>
          <a:xfrm>
            <a:off x="422379" y="3345693"/>
            <a:ext cx="1758214" cy="102990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Fire size distributions</a:t>
            </a:r>
          </a:p>
        </p:txBody>
      </p:sp>
      <p:sp>
        <p:nvSpPr>
          <p:cNvPr id="38" name="Rounded Rectangle 37">
            <a:extLst>
              <a:ext uri="{FF2B5EF4-FFF2-40B4-BE49-F238E27FC236}">
                <a16:creationId xmlns:a16="http://schemas.microsoft.com/office/drawing/2014/main" id="{D3E74F8F-6997-0C41-5567-7C4DFD272407}"/>
              </a:ext>
            </a:extLst>
          </p:cNvPr>
          <p:cNvSpPr/>
          <p:nvPr/>
        </p:nvSpPr>
        <p:spPr>
          <a:xfrm>
            <a:off x="574779" y="3498093"/>
            <a:ext cx="1758214" cy="102990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Fire size distributions</a:t>
            </a:r>
          </a:p>
        </p:txBody>
      </p:sp>
      <p:sp>
        <p:nvSpPr>
          <p:cNvPr id="39" name="Rounded Rectangle 38">
            <a:extLst>
              <a:ext uri="{FF2B5EF4-FFF2-40B4-BE49-F238E27FC236}">
                <a16:creationId xmlns:a16="http://schemas.microsoft.com/office/drawing/2014/main" id="{986AD5A7-4538-1C73-E855-59DD0509CE0A}"/>
              </a:ext>
            </a:extLst>
          </p:cNvPr>
          <p:cNvSpPr/>
          <p:nvPr/>
        </p:nvSpPr>
        <p:spPr>
          <a:xfrm>
            <a:off x="727179" y="3650493"/>
            <a:ext cx="1758214" cy="102990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Fire size distributions</a:t>
            </a:r>
          </a:p>
        </p:txBody>
      </p:sp>
      <p:sp>
        <p:nvSpPr>
          <p:cNvPr id="40" name="Rounded Rectangle 39">
            <a:extLst>
              <a:ext uri="{FF2B5EF4-FFF2-40B4-BE49-F238E27FC236}">
                <a16:creationId xmlns:a16="http://schemas.microsoft.com/office/drawing/2014/main" id="{DA95B32A-6BB9-3CC0-F0E8-2B557C7449DA}"/>
              </a:ext>
            </a:extLst>
          </p:cNvPr>
          <p:cNvSpPr/>
          <p:nvPr/>
        </p:nvSpPr>
        <p:spPr>
          <a:xfrm>
            <a:off x="879579" y="3802893"/>
            <a:ext cx="1758214" cy="1029902"/>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Fire size distributions</a:t>
            </a:r>
          </a:p>
        </p:txBody>
      </p:sp>
      <p:sp>
        <p:nvSpPr>
          <p:cNvPr id="41" name="Rounded Rectangle 40">
            <a:extLst>
              <a:ext uri="{FF2B5EF4-FFF2-40B4-BE49-F238E27FC236}">
                <a16:creationId xmlns:a16="http://schemas.microsoft.com/office/drawing/2014/main" id="{327E1AD5-4318-B0CE-D899-C1AD7275962B}"/>
              </a:ext>
            </a:extLst>
          </p:cNvPr>
          <p:cNvSpPr/>
          <p:nvPr/>
        </p:nvSpPr>
        <p:spPr>
          <a:xfrm>
            <a:off x="9454257" y="1066800"/>
            <a:ext cx="2163832" cy="9144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High resolution weather scenarios</a:t>
            </a:r>
          </a:p>
        </p:txBody>
      </p:sp>
      <p:sp>
        <p:nvSpPr>
          <p:cNvPr id="42" name="Rounded Rectangle 41">
            <a:extLst>
              <a:ext uri="{FF2B5EF4-FFF2-40B4-BE49-F238E27FC236}">
                <a16:creationId xmlns:a16="http://schemas.microsoft.com/office/drawing/2014/main" id="{12B5073E-A0F0-0ABE-6829-F8B89A02C782}"/>
              </a:ext>
            </a:extLst>
          </p:cNvPr>
          <p:cNvSpPr/>
          <p:nvPr/>
        </p:nvSpPr>
        <p:spPr>
          <a:xfrm>
            <a:off x="9606657" y="1219200"/>
            <a:ext cx="2163832" cy="9144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High resolution weather scenarios</a:t>
            </a:r>
          </a:p>
        </p:txBody>
      </p:sp>
      <p:cxnSp>
        <p:nvCxnSpPr>
          <p:cNvPr id="44" name="Elbow Connector 43">
            <a:extLst>
              <a:ext uri="{FF2B5EF4-FFF2-40B4-BE49-F238E27FC236}">
                <a16:creationId xmlns:a16="http://schemas.microsoft.com/office/drawing/2014/main" id="{A5DEB7E9-AA13-906A-D7D8-C3EF3B53AF87}"/>
              </a:ext>
            </a:extLst>
          </p:cNvPr>
          <p:cNvCxnSpPr>
            <a:cxnSpLocks/>
            <a:stCxn id="35" idx="3"/>
            <a:endCxn id="12" idx="1"/>
          </p:cNvCxnSpPr>
          <p:nvPr/>
        </p:nvCxnSpPr>
        <p:spPr>
          <a:xfrm>
            <a:off x="2454967" y="2208191"/>
            <a:ext cx="875409" cy="226544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62883E5-E8FF-CC36-7DB2-ED5ADB657487}"/>
              </a:ext>
            </a:extLst>
          </p:cNvPr>
          <p:cNvCxnSpPr>
            <a:cxnSpLocks/>
            <a:endCxn id="12" idx="1"/>
          </p:cNvCxnSpPr>
          <p:nvPr/>
        </p:nvCxnSpPr>
        <p:spPr>
          <a:xfrm>
            <a:off x="2607367" y="4473637"/>
            <a:ext cx="723009"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05781A1F-3AF0-074B-AF5B-7467060641BB}"/>
              </a:ext>
            </a:extLst>
          </p:cNvPr>
          <p:cNvCxnSpPr>
            <a:cxnSpLocks/>
            <a:endCxn id="12" idx="1"/>
          </p:cNvCxnSpPr>
          <p:nvPr/>
        </p:nvCxnSpPr>
        <p:spPr>
          <a:xfrm flipV="1">
            <a:off x="2472034" y="4473638"/>
            <a:ext cx="858342" cy="93820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692923BC-4DF9-CDAC-341A-D1A36A6EE1D1}"/>
              </a:ext>
            </a:extLst>
          </p:cNvPr>
          <p:cNvCxnSpPr>
            <a:cxnSpLocks/>
            <a:stCxn id="12" idx="0"/>
            <a:endCxn id="13" idx="1"/>
          </p:cNvCxnSpPr>
          <p:nvPr/>
        </p:nvCxnSpPr>
        <p:spPr>
          <a:xfrm rot="16200000" flipV="1">
            <a:off x="3224441" y="2402432"/>
            <a:ext cx="2336350" cy="463983"/>
          </a:xfrm>
          <a:prstGeom prst="bentConnector4">
            <a:avLst>
              <a:gd name="adj1" fmla="val 38980"/>
              <a:gd name="adj2" fmla="val 328208"/>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1" name="Rounded Rectangle 60">
            <a:extLst>
              <a:ext uri="{FF2B5EF4-FFF2-40B4-BE49-F238E27FC236}">
                <a16:creationId xmlns:a16="http://schemas.microsoft.com/office/drawing/2014/main" id="{D975E524-00BA-6EC9-5EC6-6482C10E839A}"/>
              </a:ext>
            </a:extLst>
          </p:cNvPr>
          <p:cNvSpPr/>
          <p:nvPr/>
        </p:nvSpPr>
        <p:spPr>
          <a:xfrm>
            <a:off x="3438509" y="5445457"/>
            <a:ext cx="2435959" cy="819751"/>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Fire boundaries</a:t>
            </a:r>
          </a:p>
        </p:txBody>
      </p:sp>
      <p:cxnSp>
        <p:nvCxnSpPr>
          <p:cNvPr id="66" name="Straight Arrow Connector 65">
            <a:extLst>
              <a:ext uri="{FF2B5EF4-FFF2-40B4-BE49-F238E27FC236}">
                <a16:creationId xmlns:a16="http://schemas.microsoft.com/office/drawing/2014/main" id="{DB9B6D54-E083-62DB-04B1-957A4423A762}"/>
              </a:ext>
            </a:extLst>
          </p:cNvPr>
          <p:cNvCxnSpPr>
            <a:stCxn id="12" idx="2"/>
          </p:cNvCxnSpPr>
          <p:nvPr/>
        </p:nvCxnSpPr>
        <p:spPr>
          <a:xfrm>
            <a:off x="4624607" y="5144676"/>
            <a:ext cx="0" cy="3412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7" name="Rounded Rectangle 66">
            <a:extLst>
              <a:ext uri="{FF2B5EF4-FFF2-40B4-BE49-F238E27FC236}">
                <a16:creationId xmlns:a16="http://schemas.microsoft.com/office/drawing/2014/main" id="{25BC8CF3-6E5E-71FD-67F0-2F5653976644}"/>
              </a:ext>
            </a:extLst>
          </p:cNvPr>
          <p:cNvSpPr/>
          <p:nvPr/>
        </p:nvSpPr>
        <p:spPr>
          <a:xfrm>
            <a:off x="6832293" y="5445457"/>
            <a:ext cx="2163832" cy="812644"/>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Fire boundaries</a:t>
            </a:r>
          </a:p>
        </p:txBody>
      </p:sp>
      <p:sp>
        <p:nvSpPr>
          <p:cNvPr id="68" name="Rounded Rectangle 67">
            <a:extLst>
              <a:ext uri="{FF2B5EF4-FFF2-40B4-BE49-F238E27FC236}">
                <a16:creationId xmlns:a16="http://schemas.microsoft.com/office/drawing/2014/main" id="{ACC70AF9-E5A1-AD9C-6D87-B6284C514972}"/>
              </a:ext>
            </a:extLst>
          </p:cNvPr>
          <p:cNvSpPr/>
          <p:nvPr/>
        </p:nvSpPr>
        <p:spPr>
          <a:xfrm>
            <a:off x="292546" y="5067942"/>
            <a:ext cx="2179488" cy="68367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Initial vegetation community</a:t>
            </a:r>
          </a:p>
        </p:txBody>
      </p:sp>
      <p:sp>
        <p:nvSpPr>
          <p:cNvPr id="70" name="Rounded Rectangle 69">
            <a:extLst>
              <a:ext uri="{FF2B5EF4-FFF2-40B4-BE49-F238E27FC236}">
                <a16:creationId xmlns:a16="http://schemas.microsoft.com/office/drawing/2014/main" id="{B3A4D7E1-8152-3C27-E5E9-ADDCCD925D37}"/>
              </a:ext>
            </a:extLst>
          </p:cNvPr>
          <p:cNvSpPr/>
          <p:nvPr/>
        </p:nvSpPr>
        <p:spPr>
          <a:xfrm>
            <a:off x="301196" y="5908755"/>
            <a:ext cx="2179488" cy="68367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Management scenarios</a:t>
            </a:r>
          </a:p>
        </p:txBody>
      </p:sp>
      <p:cxnSp>
        <p:nvCxnSpPr>
          <p:cNvPr id="71" name="Elbow Connector 70">
            <a:extLst>
              <a:ext uri="{FF2B5EF4-FFF2-40B4-BE49-F238E27FC236}">
                <a16:creationId xmlns:a16="http://schemas.microsoft.com/office/drawing/2014/main" id="{203164F5-D513-B186-5BC2-D77A41814FF0}"/>
              </a:ext>
            </a:extLst>
          </p:cNvPr>
          <p:cNvCxnSpPr>
            <a:cxnSpLocks/>
          </p:cNvCxnSpPr>
          <p:nvPr/>
        </p:nvCxnSpPr>
        <p:spPr>
          <a:xfrm flipV="1">
            <a:off x="2045931" y="4377606"/>
            <a:ext cx="849692" cy="177902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id="{4FD5B2B9-6AB5-006C-4BB6-51503C46E9A3}"/>
              </a:ext>
            </a:extLst>
          </p:cNvPr>
          <p:cNvCxnSpPr>
            <a:stCxn id="31" idx="3"/>
            <a:endCxn id="18" idx="0"/>
          </p:cNvCxnSpPr>
          <p:nvPr/>
        </p:nvCxnSpPr>
        <p:spPr>
          <a:xfrm>
            <a:off x="6680838" y="2228249"/>
            <a:ext cx="2367215" cy="812644"/>
          </a:xfrm>
          <a:prstGeom prst="bentConnector2">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a:extLst>
              <a:ext uri="{FF2B5EF4-FFF2-40B4-BE49-F238E27FC236}">
                <a16:creationId xmlns:a16="http://schemas.microsoft.com/office/drawing/2014/main" id="{218DD7ED-42E2-4153-3278-50ED76E2CBF2}"/>
              </a:ext>
            </a:extLst>
          </p:cNvPr>
          <p:cNvCxnSpPr>
            <a:cxnSpLocks/>
            <a:stCxn id="17" idx="2"/>
            <a:endCxn id="18" idx="0"/>
          </p:cNvCxnSpPr>
          <p:nvPr/>
        </p:nvCxnSpPr>
        <p:spPr>
          <a:xfrm rot="16200000" flipH="1">
            <a:off x="7869939" y="1862779"/>
            <a:ext cx="1223322" cy="1132906"/>
          </a:xfrm>
          <a:prstGeom prst="bentConnector3">
            <a:avLst>
              <a:gd name="adj1" fmla="val 34264"/>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58CF2ADB-85C6-1182-6E5C-3852FA73F6E6}"/>
              </a:ext>
            </a:extLst>
          </p:cNvPr>
          <p:cNvCxnSpPr>
            <a:cxnSpLocks/>
            <a:stCxn id="42" idx="2"/>
            <a:endCxn id="18" idx="0"/>
          </p:cNvCxnSpPr>
          <p:nvPr/>
        </p:nvCxnSpPr>
        <p:spPr>
          <a:xfrm rot="5400000">
            <a:off x="9414667" y="1766986"/>
            <a:ext cx="907293" cy="1640520"/>
          </a:xfrm>
          <a:prstGeom prst="bentConnector3">
            <a:avLst>
              <a:gd name="adj1" fmla="val 10747"/>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0267B9BA-877A-F09E-780A-63E378A14A99}"/>
              </a:ext>
            </a:extLst>
          </p:cNvPr>
          <p:cNvCxnSpPr>
            <a:cxnSpLocks/>
            <a:stCxn id="18" idx="2"/>
            <a:endCxn id="19" idx="0"/>
          </p:cNvCxnSpPr>
          <p:nvPr/>
        </p:nvCxnSpPr>
        <p:spPr>
          <a:xfrm rot="16200000" flipH="1">
            <a:off x="9343480" y="3872933"/>
            <a:ext cx="460878" cy="1051732"/>
          </a:xfrm>
          <a:prstGeom prst="bentConnector3">
            <a:avLst>
              <a:gd name="adj1" fmla="val 66708"/>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6" name="Elbow Connector 85">
            <a:extLst>
              <a:ext uri="{FF2B5EF4-FFF2-40B4-BE49-F238E27FC236}">
                <a16:creationId xmlns:a16="http://schemas.microsoft.com/office/drawing/2014/main" id="{CAF15F96-5AD3-AE3A-DACD-8C8480004F5B}"/>
              </a:ext>
            </a:extLst>
          </p:cNvPr>
          <p:cNvCxnSpPr>
            <a:cxnSpLocks/>
            <a:stCxn id="18" idx="2"/>
            <a:endCxn id="67" idx="0"/>
          </p:cNvCxnSpPr>
          <p:nvPr/>
        </p:nvCxnSpPr>
        <p:spPr>
          <a:xfrm rot="5400000">
            <a:off x="7842583" y="4239986"/>
            <a:ext cx="1277097" cy="1133844"/>
          </a:xfrm>
          <a:prstGeom prst="bentConnector3">
            <a:avLst>
              <a:gd name="adj1" fmla="val 24375"/>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1" name="Rounded Rectangle 90">
            <a:extLst>
              <a:ext uri="{FF2B5EF4-FFF2-40B4-BE49-F238E27FC236}">
                <a16:creationId xmlns:a16="http://schemas.microsoft.com/office/drawing/2014/main" id="{2404E4C8-4F12-B2AE-4426-2E278BFED8A2}"/>
              </a:ext>
            </a:extLst>
          </p:cNvPr>
          <p:cNvSpPr/>
          <p:nvPr/>
        </p:nvSpPr>
        <p:spPr>
          <a:xfrm>
            <a:off x="4828881" y="6419993"/>
            <a:ext cx="3235762" cy="39996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Burned area comparisons</a:t>
            </a:r>
          </a:p>
        </p:txBody>
      </p:sp>
      <p:cxnSp>
        <p:nvCxnSpPr>
          <p:cNvPr id="92" name="Straight Arrow Connector 91">
            <a:extLst>
              <a:ext uri="{FF2B5EF4-FFF2-40B4-BE49-F238E27FC236}">
                <a16:creationId xmlns:a16="http://schemas.microsoft.com/office/drawing/2014/main" id="{23CC5842-2FB8-222B-1B7A-517D86A90518}"/>
              </a:ext>
            </a:extLst>
          </p:cNvPr>
          <p:cNvCxnSpPr>
            <a:cxnSpLocks/>
          </p:cNvCxnSpPr>
          <p:nvPr/>
        </p:nvCxnSpPr>
        <p:spPr>
          <a:xfrm>
            <a:off x="5509433" y="6249387"/>
            <a:ext cx="0" cy="2086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A8CBA247-36D9-5A1A-F7A8-F9055FB2859B}"/>
              </a:ext>
            </a:extLst>
          </p:cNvPr>
          <p:cNvCxnSpPr>
            <a:cxnSpLocks/>
          </p:cNvCxnSpPr>
          <p:nvPr/>
        </p:nvCxnSpPr>
        <p:spPr>
          <a:xfrm>
            <a:off x="7712713" y="6265208"/>
            <a:ext cx="0" cy="18419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60" name="Audio 59">
            <a:extLst>
              <a:ext uri="{FF2B5EF4-FFF2-40B4-BE49-F238E27FC236}">
                <a16:creationId xmlns:a16="http://schemas.microsoft.com/office/drawing/2014/main" id="{C790B699-FED7-3CEE-4812-09883703DB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73196733"/>
      </p:ext>
    </p:extLst>
  </p:cSld>
  <p:clrMapOvr>
    <a:masterClrMapping/>
  </p:clrMapOvr>
  <mc:AlternateContent xmlns:mc="http://schemas.openxmlformats.org/markup-compatibility/2006">
    <mc:Choice xmlns:p14="http://schemas.microsoft.com/office/powerpoint/2010/main" Requires="p14">
      <p:transition spd="slow" p14:dur="2000" advTm="77732"/>
    </mc:Choice>
    <mc:Fallback>
      <p:transition spd="slow" advTm="77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5F6510-0EE0-5074-5E38-B2CE5C415416}"/>
              </a:ext>
            </a:extLst>
          </p:cNvPr>
          <p:cNvSpPr>
            <a:spLocks noGrp="1"/>
          </p:cNvSpPr>
          <p:nvPr>
            <p:ph type="sldNum" sz="quarter" idx="4"/>
          </p:nvPr>
        </p:nvSpPr>
        <p:spPr/>
        <p:txBody>
          <a:bodyPr/>
          <a:lstStyle/>
          <a:p>
            <a:fld id="{6FB6B91F-BB11-E946-B7F6-1372EDB8DEC1}" type="slidenum">
              <a:rPr lang="en-US" smtClean="0"/>
              <a:pPr/>
              <a:t>8</a:t>
            </a:fld>
            <a:endParaRPr lang="en-US" dirty="0"/>
          </a:p>
        </p:txBody>
      </p:sp>
      <p:pic>
        <p:nvPicPr>
          <p:cNvPr id="5" name="Content Placeholder 4">
            <a:extLst>
              <a:ext uri="{FF2B5EF4-FFF2-40B4-BE49-F238E27FC236}">
                <a16:creationId xmlns:a16="http://schemas.microsoft.com/office/drawing/2014/main" id="{B7BF99B9-2CA7-654E-BD23-DC390A87224D}"/>
              </a:ext>
            </a:extLst>
          </p:cNvPr>
          <p:cNvPicPr>
            <a:picLocks noGrp="1" noChangeAspect="1"/>
          </p:cNvPicPr>
          <p:nvPr>
            <p:ph idx="1"/>
          </p:nvPr>
        </p:nvPicPr>
        <p:blipFill>
          <a:blip r:embed="rId4"/>
          <a:srcRect t="13738" b="9899"/>
          <a:stretch/>
        </p:blipFill>
        <p:spPr>
          <a:xfrm>
            <a:off x="6600607" y="1021848"/>
            <a:ext cx="4669688" cy="5049838"/>
          </a:xfrm>
          <a:prstGeom prst="rect">
            <a:avLst/>
          </a:prstGeom>
        </p:spPr>
      </p:pic>
      <p:sp>
        <p:nvSpPr>
          <p:cNvPr id="6" name="Title 1">
            <a:extLst>
              <a:ext uri="{FF2B5EF4-FFF2-40B4-BE49-F238E27FC236}">
                <a16:creationId xmlns:a16="http://schemas.microsoft.com/office/drawing/2014/main" id="{8E27AF2B-D817-AD02-982B-661E3EDEE6D9}"/>
              </a:ext>
            </a:extLst>
          </p:cNvPr>
          <p:cNvSpPr>
            <a:spLocks noGrp="1"/>
          </p:cNvSpPr>
          <p:nvPr>
            <p:ph type="title"/>
          </p:nvPr>
        </p:nvSpPr>
        <p:spPr>
          <a:xfrm>
            <a:off x="352326" y="238026"/>
            <a:ext cx="10408718" cy="676374"/>
          </a:xfrm>
        </p:spPr>
        <p:txBody>
          <a:bodyPr/>
          <a:lstStyle/>
          <a:p>
            <a:r>
              <a:rPr lang="en-US" dirty="0"/>
              <a:t>Widely available fuel inputs from LANDIS-II forest landscape model</a:t>
            </a:r>
          </a:p>
        </p:txBody>
      </p:sp>
      <p:sp>
        <p:nvSpPr>
          <p:cNvPr id="7" name="TextBox 6">
            <a:extLst>
              <a:ext uri="{FF2B5EF4-FFF2-40B4-BE49-F238E27FC236}">
                <a16:creationId xmlns:a16="http://schemas.microsoft.com/office/drawing/2014/main" id="{6CAEE19C-D3F3-2062-AE7E-68F8929534AE}"/>
              </a:ext>
            </a:extLst>
          </p:cNvPr>
          <p:cNvSpPr txBox="1"/>
          <p:nvPr/>
        </p:nvSpPr>
        <p:spPr>
          <a:xfrm>
            <a:off x="352326" y="1607134"/>
            <a:ext cx="5509459" cy="4237057"/>
          </a:xfrm>
          <a:prstGeom prst="rect">
            <a:avLst/>
          </a:prstGeom>
          <a:noFill/>
        </p:spPr>
        <p:txBody>
          <a:bodyPr wrap="square" rtlCol="0">
            <a:spAutoFit/>
          </a:bodyPr>
          <a:lstStyle/>
          <a:p>
            <a:pPr algn="l">
              <a:spcBef>
                <a:spcPts val="1000"/>
              </a:spcBef>
              <a:spcAft>
                <a:spcPts val="600"/>
              </a:spcAft>
            </a:pPr>
            <a:r>
              <a:rPr lang="en-US" dirty="0"/>
              <a:t>Fuel input layers can originate from any future looking simulation (e.g. LANDIS II)</a:t>
            </a:r>
          </a:p>
          <a:p>
            <a:pPr marL="285750" indent="-285750">
              <a:spcBef>
                <a:spcPts val="1000"/>
              </a:spcBef>
              <a:spcAft>
                <a:spcPts val="600"/>
              </a:spcAft>
              <a:buFont typeface="Arial" panose="020B0604020202020204" pitchFamily="34" charset="0"/>
              <a:buChar char="•"/>
            </a:pPr>
            <a:r>
              <a:rPr lang="en-US" dirty="0"/>
              <a:t>LANDIS-II simulates the dispersal, establishment, growth, and mortality of forest species using species-specific age cohorts</a:t>
            </a:r>
          </a:p>
          <a:p>
            <a:pPr marL="285750" indent="-285750" algn="l">
              <a:spcBef>
                <a:spcPts val="1000"/>
              </a:spcBef>
              <a:spcAft>
                <a:spcPts val="600"/>
              </a:spcAft>
              <a:buFont typeface="Arial" panose="020B0604020202020204" pitchFamily="34" charset="0"/>
              <a:buChar char="•"/>
            </a:pPr>
            <a:r>
              <a:rPr lang="en-US" dirty="0"/>
              <a:t>Can leverage existing published datasets for exemplar forests across CONUS</a:t>
            </a:r>
          </a:p>
          <a:p>
            <a:pPr marL="285750" indent="-285750" algn="l">
              <a:spcBef>
                <a:spcPts val="1000"/>
              </a:spcBef>
              <a:spcAft>
                <a:spcPts val="600"/>
              </a:spcAft>
              <a:buFont typeface="Arial" panose="020B0604020202020204" pitchFamily="34" charset="0"/>
              <a:buChar char="•"/>
            </a:pPr>
            <a:r>
              <a:rPr lang="en-US" dirty="0"/>
              <a:t>Available fuel layers represent vegetation communities of larger areas than just those simulated</a:t>
            </a:r>
          </a:p>
          <a:p>
            <a:pPr>
              <a:spcBef>
                <a:spcPts val="1000"/>
              </a:spcBef>
              <a:spcAft>
                <a:spcPts val="600"/>
              </a:spcAft>
            </a:pPr>
            <a:br>
              <a:rPr lang="en-US" dirty="0"/>
            </a:br>
            <a:endParaRPr lang="en-US" dirty="0"/>
          </a:p>
        </p:txBody>
      </p:sp>
      <p:pic>
        <p:nvPicPr>
          <p:cNvPr id="26" name="Audio 25">
            <a:extLst>
              <a:ext uri="{FF2B5EF4-FFF2-40B4-BE49-F238E27FC236}">
                <a16:creationId xmlns:a16="http://schemas.microsoft.com/office/drawing/2014/main" id="{77C67F0E-F612-AE65-16B4-D11F244D86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60173035"/>
      </p:ext>
    </p:extLst>
  </p:cSld>
  <p:clrMapOvr>
    <a:masterClrMapping/>
  </p:clrMapOvr>
  <mc:AlternateContent xmlns:mc="http://schemas.openxmlformats.org/markup-compatibility/2006">
    <mc:Choice xmlns:p14="http://schemas.microsoft.com/office/powerpoint/2010/main" Requires="p14">
      <p:transition spd="slow" p14:dur="2000" advTm="54601"/>
    </mc:Choice>
    <mc:Fallback>
      <p:transition spd="slow" advTm="54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D074-8CFC-9853-4445-EA023CDA89AC}"/>
              </a:ext>
            </a:extLst>
          </p:cNvPr>
          <p:cNvSpPr>
            <a:spLocks noGrp="1"/>
          </p:cNvSpPr>
          <p:nvPr>
            <p:ph type="title"/>
          </p:nvPr>
        </p:nvSpPr>
        <p:spPr/>
        <p:txBody>
          <a:bodyPr/>
          <a:lstStyle/>
          <a:p>
            <a:r>
              <a:rPr lang="en-US" dirty="0"/>
              <a:t>Smoke modeling from Ignition points with WRF-FIRE</a:t>
            </a:r>
          </a:p>
        </p:txBody>
      </p:sp>
      <p:sp>
        <p:nvSpPr>
          <p:cNvPr id="4" name="Slide Number Placeholder 3">
            <a:extLst>
              <a:ext uri="{FF2B5EF4-FFF2-40B4-BE49-F238E27FC236}">
                <a16:creationId xmlns:a16="http://schemas.microsoft.com/office/drawing/2014/main" id="{6B68F99F-9694-3FB6-E5DA-70C7D212D964}"/>
              </a:ext>
            </a:extLst>
          </p:cNvPr>
          <p:cNvSpPr>
            <a:spLocks noGrp="1"/>
          </p:cNvSpPr>
          <p:nvPr>
            <p:ph type="sldNum" sz="quarter" idx="4"/>
          </p:nvPr>
        </p:nvSpPr>
        <p:spPr/>
        <p:txBody>
          <a:bodyPr/>
          <a:lstStyle/>
          <a:p>
            <a:fld id="{6FB6B91F-BB11-E946-B7F6-1372EDB8DEC1}" type="slidenum">
              <a:rPr lang="en-US" smtClean="0"/>
              <a:pPr/>
              <a:t>9</a:t>
            </a:fld>
            <a:endParaRPr lang="en-US" dirty="0"/>
          </a:p>
        </p:txBody>
      </p:sp>
      <p:pic>
        <p:nvPicPr>
          <p:cNvPr id="1026" name="Picture 2" descr="WRF-Fire: Wildland Fire Modeling">
            <a:extLst>
              <a:ext uri="{FF2B5EF4-FFF2-40B4-BE49-F238E27FC236}">
                <a16:creationId xmlns:a16="http://schemas.microsoft.com/office/drawing/2014/main" id="{5A0889B9-05D0-4B09-F9ED-18B094CACAC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100621" y="1250530"/>
            <a:ext cx="4444140" cy="31193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39D1E1-DE8B-1325-70ED-270D8685C65B}"/>
              </a:ext>
            </a:extLst>
          </p:cNvPr>
          <p:cNvSpPr txBox="1"/>
          <p:nvPr/>
        </p:nvSpPr>
        <p:spPr>
          <a:xfrm>
            <a:off x="130945" y="914400"/>
            <a:ext cx="5586461" cy="4770537"/>
          </a:xfrm>
          <a:prstGeom prst="rect">
            <a:avLst/>
          </a:prstGeom>
          <a:noFill/>
        </p:spPr>
        <p:txBody>
          <a:bodyPr wrap="square" rtlCol="0">
            <a:spAutoFit/>
          </a:bodyPr>
          <a:lstStyle/>
          <a:p>
            <a:r>
              <a:rPr lang="en-US" sz="1600" b="1" dirty="0"/>
              <a:t>WRF-Fire: A wildland fire spread simulator integrated into the Weather Research and Forecasting (WRF) weather prediction model</a:t>
            </a:r>
          </a:p>
          <a:p>
            <a:endParaRPr lang="en-US" sz="1600" b="1" dirty="0"/>
          </a:p>
          <a:p>
            <a:r>
              <a:rPr lang="en-US" sz="1600" b="1" dirty="0"/>
              <a:t>Considers environmental conditions: </a:t>
            </a:r>
          </a:p>
          <a:p>
            <a:pPr marL="742950" lvl="1" indent="-285750">
              <a:buFont typeface="Arial" panose="020B0604020202020204" pitchFamily="34" charset="0"/>
              <a:buChar char="•"/>
            </a:pPr>
            <a:r>
              <a:rPr lang="en-US" sz="1600" dirty="0"/>
              <a:t>Terrain slope </a:t>
            </a:r>
          </a:p>
          <a:p>
            <a:pPr marL="742950" lvl="1" indent="-285750">
              <a:buFont typeface="Arial" panose="020B0604020202020204" pitchFamily="34" charset="0"/>
              <a:buChar char="•"/>
            </a:pPr>
            <a:r>
              <a:rPr lang="en-US" sz="1600" dirty="0"/>
              <a:t>Fuel characteristics </a:t>
            </a:r>
          </a:p>
          <a:p>
            <a:pPr marL="742950" lvl="1" indent="-285750">
              <a:buFont typeface="Arial" panose="020B0604020202020204" pitchFamily="34" charset="0"/>
              <a:buChar char="•"/>
            </a:pPr>
            <a:r>
              <a:rPr lang="en-US" sz="1600" dirty="0"/>
              <a:t>Atmospheric conditions</a:t>
            </a:r>
          </a:p>
          <a:p>
            <a:pPr marL="1200150" lvl="2" indent="-285750">
              <a:buFont typeface="Arial" panose="020B0604020202020204" pitchFamily="34" charset="0"/>
              <a:buChar char="•"/>
            </a:pPr>
            <a:endParaRPr lang="en-US" sz="1600" dirty="0"/>
          </a:p>
          <a:p>
            <a:r>
              <a:rPr lang="en-US" sz="1600" b="1" dirty="0"/>
              <a:t>Captures dynamic feedbacks with the atmosphere:</a:t>
            </a:r>
          </a:p>
          <a:p>
            <a:pPr marL="742950" lvl="1" indent="-285750">
              <a:buFont typeface="Arial" panose="020B0604020202020204" pitchFamily="34" charset="0"/>
              <a:buChar char="•"/>
            </a:pPr>
            <a:r>
              <a:rPr lang="en-US" sz="1600" dirty="0"/>
              <a:t>Fire behavior influences atmospheric environment, which influences fire behavior </a:t>
            </a:r>
          </a:p>
          <a:p>
            <a:pPr marL="742950" lvl="1" indent="-285750">
              <a:buFont typeface="Arial" panose="020B0604020202020204" pitchFamily="34" charset="0"/>
              <a:buChar char="•"/>
            </a:pPr>
            <a:endParaRPr lang="en-US" sz="1600" dirty="0"/>
          </a:p>
          <a:p>
            <a:r>
              <a:rPr lang="en-US" sz="1600" b="1" dirty="0"/>
              <a:t>Smoke Generation and Transport </a:t>
            </a:r>
          </a:p>
          <a:p>
            <a:pPr marL="742950" lvl="1" indent="-285750">
              <a:buFont typeface="Arial" panose="020B0604020202020204" pitchFamily="34" charset="0"/>
              <a:buChar char="•"/>
            </a:pPr>
            <a:r>
              <a:rPr lang="en-US" sz="1600" dirty="0"/>
              <a:t>Smoke (g smoke/kg dry air) generated as a passive tracer from burned fuels </a:t>
            </a:r>
          </a:p>
          <a:p>
            <a:pPr marL="742950" lvl="1" indent="-285750">
              <a:buFont typeface="Arial" panose="020B0604020202020204" pitchFamily="34" charset="0"/>
              <a:buChar char="•"/>
            </a:pPr>
            <a:r>
              <a:rPr lang="en-US" sz="1600" dirty="0"/>
              <a:t>Smoke data is aggregated to coarser resolution and passed from inner domain simulations to outer domains</a:t>
            </a:r>
          </a:p>
        </p:txBody>
      </p:sp>
      <p:pic>
        <p:nvPicPr>
          <p:cNvPr id="54" name="Audio 53">
            <a:extLst>
              <a:ext uri="{FF2B5EF4-FFF2-40B4-BE49-F238E27FC236}">
                <a16:creationId xmlns:a16="http://schemas.microsoft.com/office/drawing/2014/main" id="{ECFBF549-355D-2A58-8152-474DDE13B2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20638631"/>
      </p:ext>
    </p:extLst>
  </p:cSld>
  <p:clrMapOvr>
    <a:masterClrMapping/>
  </p:clrMapOvr>
  <mc:AlternateContent xmlns:mc="http://schemas.openxmlformats.org/markup-compatibility/2006">
    <mc:Choice xmlns:p14="http://schemas.microsoft.com/office/powerpoint/2010/main" Requires="p14">
      <p:transition spd="slow" p14:dur="2000" advTm="53035"/>
    </mc:Choice>
    <mc:Fallback>
      <p:transition spd="slow" advTm="53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theme/theme1.xml><?xml version="1.0" encoding="utf-8"?>
<a:theme xmlns:a="http://schemas.openxmlformats.org/drawingml/2006/main" name="SandiaBrand">
  <a:themeElements>
    <a:clrScheme name="Sandia Brand">
      <a:dk1>
        <a:srgbClr val="1B1B1B"/>
      </a:dk1>
      <a:lt1>
        <a:srgbClr val="FFFFFF"/>
      </a:lt1>
      <a:dk2>
        <a:srgbClr val="0075A9"/>
      </a:dk2>
      <a:lt2>
        <a:srgbClr val="7D8EA0"/>
      </a:lt2>
      <a:accent1>
        <a:srgbClr val="00ACCF"/>
      </a:accent1>
      <a:accent2>
        <a:srgbClr val="287968"/>
      </a:accent2>
      <a:accent3>
        <a:srgbClr val="69B244"/>
      </a:accent3>
      <a:accent4>
        <a:srgbClr val="EC8A00"/>
      </a:accent4>
      <a:accent5>
        <a:srgbClr val="C41D24"/>
      </a:accent5>
      <a:accent6>
        <a:srgbClr val="8A2B78"/>
      </a:accent6>
      <a:hlink>
        <a:srgbClr val="007F9B"/>
      </a:hlink>
      <a:folHlink>
        <a:srgbClr val="0275A9"/>
      </a:folHlink>
    </a:clrScheme>
    <a:fontScheme name="Sandia Brand">
      <a:majorFont>
        <a:latin typeface="Exo 2"/>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spcBef>
            <a:spcPts val="1000"/>
          </a:spcBef>
          <a:spcAft>
            <a:spcPts val="600"/>
          </a:spcAft>
          <a:defRPr dirty="0" err="1" smtClean="0"/>
        </a:defPPr>
      </a:lstStyle>
    </a:txDef>
  </a:objectDefaults>
  <a:extraClrSchemeLst/>
  <a:extLst>
    <a:ext uri="{05A4C25C-085E-4340-85A3-A5531E510DB2}">
      <thm15:themeFamily xmlns:thm15="http://schemas.microsoft.com/office/thememl/2012/main" name="SandiaBrand" id="{1968AAD6-CBA6-064F-9237-4007AAEE23B9}" vid="{2E5380AC-16C9-734E-8236-37757CA639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26593</TotalTime>
  <Words>2329</Words>
  <Application>Microsoft Macintosh PowerPoint</Application>
  <PresentationFormat>Widescreen</PresentationFormat>
  <Paragraphs>243</Paragraphs>
  <Slides>23</Slides>
  <Notes>6</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Apple Symbols</vt:lpstr>
      <vt:lpstr>Aptos</vt:lpstr>
      <vt:lpstr>Arial</vt:lpstr>
      <vt:lpstr>Calibri</vt:lpstr>
      <vt:lpstr>Courier New</vt:lpstr>
      <vt:lpstr>Exo 2</vt:lpstr>
      <vt:lpstr>Exo 2 Semi Bold</vt:lpstr>
      <vt:lpstr>Open Sans</vt:lpstr>
      <vt:lpstr>Open Sans SemiBold</vt:lpstr>
      <vt:lpstr>Wingdings</vt:lpstr>
      <vt:lpstr>SandiaBrand</vt:lpstr>
      <vt:lpstr>The Smokewise Simulation Framework</vt:lpstr>
      <vt:lpstr>More extreme wildfire leads to more smoke</vt:lpstr>
      <vt:lpstr>Impacts of Wildfire Smoke are felt far away from fires</vt:lpstr>
      <vt:lpstr>limitations to strategic smoke modeling</vt:lpstr>
      <vt:lpstr>Incorporating smoke into long-term planning Requires dynamic inputs</vt:lpstr>
      <vt:lpstr>Fire Management Strategies influence fire and smoke spread</vt:lpstr>
      <vt:lpstr>The Smokewise Framework</vt:lpstr>
      <vt:lpstr>Widely available fuel inputs from LANDIS-II forest landscape model</vt:lpstr>
      <vt:lpstr>Smoke modeling from Ignition points with WRF-FIRE</vt:lpstr>
      <vt:lpstr>Example: Upper Rio Grande Watershed, New Mexico</vt:lpstr>
      <vt:lpstr>Example: Multiple Management Scenarios</vt:lpstr>
      <vt:lpstr>Example: Crosswalking Fuel categories</vt:lpstr>
      <vt:lpstr>Example: Crosswalking fuel categories</vt:lpstr>
      <vt:lpstr>Example: Weather Simulation Scenarios based on drought coverage</vt:lpstr>
      <vt:lpstr>Example: Smoke simulations</vt:lpstr>
      <vt:lpstr>Smokewise Dataset status</vt:lpstr>
      <vt:lpstr>Smokewise Dataset: Simulations ongoing</vt:lpstr>
      <vt:lpstr>Smokewise Dataset status</vt:lpstr>
      <vt:lpstr>Management reduces biomass burned and produces less smoke</vt:lpstr>
      <vt:lpstr>Next steps</vt:lpstr>
      <vt:lpstr>Conclusions</vt:lpstr>
      <vt:lpstr>Acknowledgements</vt:lpstr>
      <vt:lpstr>Citations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Hatfield, Laura Emily</dc:creator>
  <cp:lastModifiedBy>Crockett, Joseph Lafayette</cp:lastModifiedBy>
  <cp:revision>103</cp:revision>
  <dcterms:created xsi:type="dcterms:W3CDTF">2023-03-17T19:55:08Z</dcterms:created>
  <dcterms:modified xsi:type="dcterms:W3CDTF">2025-07-24T18:52:01Z</dcterms:modified>
</cp:coreProperties>
</file>