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22"/>
  </p:notesMasterIdLst>
  <p:handoutMasterIdLst>
    <p:handoutMasterId r:id="rId23"/>
  </p:handoutMasterIdLst>
  <p:sldIdLst>
    <p:sldId id="4437" r:id="rId2"/>
    <p:sldId id="4422" r:id="rId3"/>
    <p:sldId id="4419" r:id="rId4"/>
    <p:sldId id="4420" r:id="rId5"/>
    <p:sldId id="4421" r:id="rId6"/>
    <p:sldId id="4436" r:id="rId7"/>
    <p:sldId id="4438" r:id="rId8"/>
    <p:sldId id="4418" r:id="rId9"/>
    <p:sldId id="4423" r:id="rId10"/>
    <p:sldId id="4424" r:id="rId11"/>
    <p:sldId id="4432" r:id="rId12"/>
    <p:sldId id="4433" r:id="rId13"/>
    <p:sldId id="4434" r:id="rId14"/>
    <p:sldId id="4430" r:id="rId15"/>
    <p:sldId id="4431" r:id="rId16"/>
    <p:sldId id="4435" r:id="rId17"/>
    <p:sldId id="4440" r:id="rId18"/>
    <p:sldId id="4442" r:id="rId19"/>
    <p:sldId id="405" r:id="rId20"/>
    <p:sldId id="421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S" id="{CC200BBE-4064-BF49-B4E5-63039981F78F}">
          <p14:sldIdLst>
            <p14:sldId id="4437"/>
            <p14:sldId id="4422"/>
            <p14:sldId id="4419"/>
            <p14:sldId id="4420"/>
            <p14:sldId id="4421"/>
            <p14:sldId id="4436"/>
            <p14:sldId id="4438"/>
            <p14:sldId id="4418"/>
            <p14:sldId id="4423"/>
            <p14:sldId id="4424"/>
            <p14:sldId id="4432"/>
            <p14:sldId id="4433"/>
            <p14:sldId id="4434"/>
            <p14:sldId id="4430"/>
            <p14:sldId id="4431"/>
            <p14:sldId id="4435"/>
            <p14:sldId id="4440"/>
            <p14:sldId id="4442"/>
            <p14:sldId id="405"/>
            <p14:sldId id="4212"/>
          </p14:sldIdLst>
        </p14:section>
        <p14:section name="Default" id="{034B0B4A-A529-6E42-B287-18AA63B3BB8E}">
          <p14:sldIdLst/>
        </p14:section>
      </p14:sectionLst>
    </p:ext>
    <p:ext uri="{EFAFB233-063F-42B5-8137-9DF3F51BA10A}">
      <p15:sldGuideLst xmlns:p15="http://schemas.microsoft.com/office/powerpoint/2012/main">
        <p15:guide id="2" pos="3816" userDrawn="1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2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1424"/>
    <a:srgbClr val="FFFD78"/>
    <a:srgbClr val="FFD579"/>
    <a:srgbClr val="00ADD0"/>
    <a:srgbClr val="011C32"/>
    <a:srgbClr val="7C8EA0"/>
    <a:srgbClr val="02143C"/>
    <a:srgbClr val="E8E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6"/>
    <p:restoredTop sz="86667"/>
  </p:normalViewPr>
  <p:slideViewPr>
    <p:cSldViewPr snapToGrid="0" showGuides="1">
      <p:cViewPr varScale="1">
        <p:scale>
          <a:sx n="117" d="100"/>
          <a:sy n="117" d="100"/>
        </p:scale>
        <p:origin x="1016" y="184"/>
      </p:cViewPr>
      <p:guideLst>
        <p:guide pos="3816"/>
        <p:guide orient="horz" pos="2160"/>
        <p:guide orient="horz" pos="29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6" d="100"/>
          <a:sy n="116" d="100"/>
        </p:scale>
        <p:origin x="442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A6B21C-11CE-020C-C7C7-A56E697676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A8EA4E-8C71-6B84-5246-141C21D067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3CCE7-68AE-E346-916A-F1D60BC6101A}" type="datetimeFigureOut">
              <a:rPr lang="en-US" smtClean="0"/>
              <a:t>7/23/25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7A30FC-35B1-2FBF-D872-EF6D0CB900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E7598D-0469-A75F-4735-9194D06955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56C03-4C17-8648-B8BB-9EDFC8C1C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07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F7F9A-864F-DE44-AF07-EDC0CAC90137}" type="datetimeFigureOut">
              <a:rPr lang="en-US" smtClean="0"/>
              <a:t>7/23/25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053EA-6907-8F47-ACA5-08DBFA1C3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02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888D0-33E5-8ACC-4232-2E08249EB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C4EF87-7FBC-D393-8B97-21A7F59CCD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76DFD8-09DA-4E96-7C7E-15E0DB193F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A55C5-9698-D511-C8AE-5992B4FB4C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053EA-6907-8F47-ACA5-08DBFA1C37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0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466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892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053EA-6907-8F47-ACA5-08DBFA1C37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23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2895" y="1804415"/>
            <a:ext cx="6477000" cy="926593"/>
          </a:xfrm>
        </p:spPr>
        <p:txBody>
          <a:bodyPr lIns="0" tIns="0" rIns="0" bIns="0" anchor="b"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895" y="3718560"/>
            <a:ext cx="5268686" cy="55273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000" b="0" spc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895" y="2790226"/>
            <a:ext cx="6014120" cy="5489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345400" y="279742"/>
            <a:ext cx="1329210" cy="5147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/>
        </p:nvSpPr>
        <p:spPr>
          <a:xfrm>
            <a:off x="352895" y="924827"/>
            <a:ext cx="450475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i="1" spc="150" baseline="0" dirty="0">
                <a:solidFill>
                  <a:schemeClr val="bg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9E46B321-F521-14A6-E951-95E996DCCC4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878824" y="6540370"/>
            <a:ext cx="2820445" cy="174373"/>
          </a:xfrm>
        </p:spPr>
        <p:txBody>
          <a:bodyPr lIns="0" rIns="0">
            <a:noAutofit/>
          </a:bodyPr>
          <a:lstStyle>
            <a:lvl1pPr marL="0" indent="0" algn="r">
              <a:buFontTx/>
              <a:buNone/>
              <a:defRPr lang="en-US" sz="800" b="1" i="0" kern="1200" spc="300" baseline="0" dirty="0" smtClean="0">
                <a:solidFill>
                  <a:schemeClr val="tx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D3931-9672-6FB0-B5BB-E89583E1B803}"/>
              </a:ext>
            </a:extLst>
          </p:cNvPr>
          <p:cNvSpPr txBox="1"/>
          <p:nvPr userDrawn="1"/>
        </p:nvSpPr>
        <p:spPr>
          <a:xfrm>
            <a:off x="7647627" y="5970071"/>
            <a:ext cx="4051642" cy="391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650" b="0" i="0" u="none" strike="noStrike" dirty="0">
                <a:solidFill>
                  <a:schemeClr val="bg1"/>
                </a:solidFill>
                <a:effectLst/>
                <a:latin typeface="+mn-lt"/>
              </a:rPr>
              <a:t>Sandia National Laboratories is a multimission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50" b="0" i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42D4F8-A71D-6829-77CA-B4326EA3C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002" y="5700166"/>
            <a:ext cx="658267" cy="191198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E759E8D-369C-956A-8160-6D9E9C7E1F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2895" y="4393310"/>
            <a:ext cx="4819650" cy="446913"/>
          </a:xfrm>
        </p:spPr>
        <p:txBody>
          <a:bodyPr lIns="0" rIns="0">
            <a:normAutofit/>
          </a:bodyPr>
          <a:lstStyle>
            <a:lvl1pPr marL="11113" indent="0">
              <a:buFontTx/>
              <a:buNone/>
              <a:tabLst/>
              <a:defRPr sz="1400" b="0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program/organization name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5E1BDC2-9B14-F40F-94CC-BC96CE5E561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2895" y="4888992"/>
            <a:ext cx="4452257" cy="47494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100" b="0" i="0" spc="50" baseline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 or additional content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A47EBFF-C97D-2ED7-9E00-C685343679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895" y="0"/>
            <a:ext cx="5753100" cy="228600"/>
          </a:xfrm>
        </p:spPr>
        <p:txBody>
          <a:bodyPr anchor="ctr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900" cap="all" spc="50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0116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8404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6692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4980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r>
              <a:rPr lang="en-US" dirty="0"/>
              <a:t>CLICK TO EDIT CONTROL MARKING//CATEGORY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5E77DC-2C9B-3252-42A1-1220C6B3BBB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881633" y="5639457"/>
            <a:ext cx="1057197" cy="30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0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5959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_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2895" y="1804415"/>
            <a:ext cx="6477000" cy="926593"/>
          </a:xfrm>
        </p:spPr>
        <p:txBody>
          <a:bodyPr lIns="0" tIns="0" rIns="0" bIns="0" anchor="b"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895" y="3718560"/>
            <a:ext cx="5268686" cy="55273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000" b="0" spc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895" y="2790226"/>
            <a:ext cx="6014120" cy="5489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345400" y="279742"/>
            <a:ext cx="1329210" cy="5147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/>
        </p:nvSpPr>
        <p:spPr>
          <a:xfrm>
            <a:off x="352895" y="924827"/>
            <a:ext cx="450475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i="1" spc="150" baseline="0" dirty="0">
                <a:solidFill>
                  <a:schemeClr val="bg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9E46B321-F521-14A6-E951-95E996DCCC4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878824" y="6540370"/>
            <a:ext cx="2820445" cy="174373"/>
          </a:xfrm>
        </p:spPr>
        <p:txBody>
          <a:bodyPr lIns="0" rIns="0">
            <a:noAutofit/>
          </a:bodyPr>
          <a:lstStyle>
            <a:lvl1pPr marL="0" indent="0" algn="r">
              <a:buFontTx/>
              <a:buNone/>
              <a:defRPr lang="en-US" sz="800" b="1" i="0" kern="1200" spc="300" baseline="0" dirty="0" smtClean="0">
                <a:solidFill>
                  <a:schemeClr val="tx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D3931-9672-6FB0-B5BB-E89583E1B803}"/>
              </a:ext>
            </a:extLst>
          </p:cNvPr>
          <p:cNvSpPr txBox="1"/>
          <p:nvPr/>
        </p:nvSpPr>
        <p:spPr>
          <a:xfrm>
            <a:off x="7647627" y="5970071"/>
            <a:ext cx="4051642" cy="391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650" b="0" i="0" u="none" strike="noStrike" dirty="0">
                <a:solidFill>
                  <a:schemeClr val="bg1"/>
                </a:solidFill>
                <a:effectLst/>
                <a:latin typeface="+mn-lt"/>
              </a:rPr>
              <a:t>Sandia National Laboratories is a multimission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50" b="0" i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E759E8D-369C-956A-8160-6D9E9C7E1F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2895" y="4393310"/>
            <a:ext cx="4819650" cy="446913"/>
          </a:xfrm>
        </p:spPr>
        <p:txBody>
          <a:bodyPr lIns="0" rIns="0">
            <a:normAutofit/>
          </a:bodyPr>
          <a:lstStyle>
            <a:lvl1pPr marL="11113" indent="0">
              <a:buFontTx/>
              <a:buNone/>
              <a:tabLst/>
              <a:defRPr sz="1400" b="0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program/organization name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5E1BDC2-9B14-F40F-94CC-BC96CE5E561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2895" y="4888992"/>
            <a:ext cx="4452257" cy="47494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100" b="0" i="0" spc="50" baseline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 or additional content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D8068C1-323F-572A-96F9-3C07CF172E9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677150" y="1"/>
            <a:ext cx="3467099" cy="1676400"/>
          </a:xfrm>
          <a:prstGeom prst="parallelogram">
            <a:avLst>
              <a:gd name="adj" fmla="val 73223"/>
            </a:avLst>
          </a:prstGeom>
          <a:noFill/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6ECFC8AD-FDE1-C946-6F19-1D200A5C7EB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424422" y="1728217"/>
            <a:ext cx="3467099" cy="1676400"/>
          </a:xfrm>
          <a:prstGeom prst="parallelogram">
            <a:avLst>
              <a:gd name="adj" fmla="val 73223"/>
            </a:avLst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086AE18A-883A-AF55-B395-94D7303F8A07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144262" y="3456433"/>
            <a:ext cx="3467099" cy="1676400"/>
          </a:xfrm>
          <a:prstGeom prst="parallelogram">
            <a:avLst>
              <a:gd name="adj" fmla="val 73223"/>
            </a:avLst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403128C2-8DFF-BDBA-C323-B9EE2FD9A54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900678" y="5175505"/>
            <a:ext cx="3467099" cy="1676400"/>
          </a:xfrm>
          <a:prstGeom prst="parallelogram">
            <a:avLst>
              <a:gd name="adj" fmla="val 73223"/>
            </a:avLst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C0D6C5F-2EE1-E366-3882-F2CA4D85B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895" y="0"/>
            <a:ext cx="5753100" cy="228600"/>
          </a:xfrm>
        </p:spPr>
        <p:txBody>
          <a:bodyPr anchor="ctr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900" cap="all" spc="50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0116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8404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6692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4980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r>
              <a:rPr lang="en-US" dirty="0"/>
              <a:t>CLICK TO EDIT CONTROL MARKING//CATEGORY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0E8022-DF14-62B8-B246-81EB16FC65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002" y="5700166"/>
            <a:ext cx="658267" cy="191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2614B7-2113-5057-CCB6-E38C5A0708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881633" y="5639457"/>
            <a:ext cx="1057197" cy="30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A25A95-582E-4BBB-DEB4-056147D55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8936" y="6483096"/>
            <a:ext cx="893064" cy="374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1692" y="2031023"/>
            <a:ext cx="3868616" cy="279595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subtitle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1BBB78-2337-77EE-6EC0-4C784C5E7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560EA2B-BE9C-1249-82D6-B7B0949FC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0"/>
            <a:ext cx="899160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>
                <a:solidFill>
                  <a:schemeClr val="tx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10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76D2-8435-708B-9C12-A2DDE33F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C6E0C3-D357-9904-3F83-469364BF9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DD9EA8-5FFB-C9B1-1267-6671E46FB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26" y="1225691"/>
            <a:ext cx="11239500" cy="50498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EDC9B2-DEFB-E449-1A1F-85E60AE31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1983E-5F7D-4A6F-7455-559917154B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0"/>
            <a:ext cx="89916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i="0">
                <a:solidFill>
                  <a:schemeClr val="tx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917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1A6A05-6A68-95A1-41EE-FDBA7FA90F3C}"/>
              </a:ext>
            </a:extLst>
          </p:cNvPr>
          <p:cNvSpPr/>
          <p:nvPr userDrawn="1"/>
        </p:nvSpPr>
        <p:spPr>
          <a:xfrm>
            <a:off x="0" y="914400"/>
            <a:ext cx="11696699" cy="76611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0"/>
                </a:schemeClr>
              </a:gs>
              <a:gs pos="40000">
                <a:schemeClr val="tx2">
                  <a:lumMod val="20000"/>
                  <a:lumOff val="80000"/>
                  <a:alpha val="20000"/>
                </a:schemeClr>
              </a:gs>
              <a:gs pos="60000">
                <a:schemeClr val="accent1">
                  <a:alpha val="25000"/>
                </a:schemeClr>
              </a:gs>
              <a:gs pos="100000">
                <a:schemeClr val="accent1">
                  <a:alpha val="58414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21708-074B-CB27-329D-6020CFC98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968" y="2042984"/>
            <a:ext cx="10544432" cy="42435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6EF4D-A4D6-628F-7773-C9A53396E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/>
          <a:lstStyle/>
          <a:p>
            <a:fld id="{6FB6B91F-BB11-E946-B7F6-1372EDB8DE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9BA94E1-F833-74C4-C220-979B5551C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7360BF7-31E7-2BD1-4BB4-C13DCDA30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0"/>
            <a:ext cx="89916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i="0">
                <a:solidFill>
                  <a:schemeClr val="tx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4E1765-210E-6276-4BFF-2D655F43CC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968" y="1054571"/>
            <a:ext cx="9529477" cy="485775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E2DB5861-DC1F-274C-DB37-975429602C12}"/>
              </a:ext>
            </a:extLst>
          </p:cNvPr>
          <p:cNvSpPr/>
          <p:nvPr userDrawn="1"/>
        </p:nvSpPr>
        <p:spPr>
          <a:xfrm rot="5400000">
            <a:off x="516549" y="1150458"/>
            <a:ext cx="529826" cy="294000"/>
          </a:xfrm>
          <a:prstGeom prst="triangle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9E6835A-8A89-91B3-CA12-BE90FD1FEF40}"/>
              </a:ext>
            </a:extLst>
          </p:cNvPr>
          <p:cNvSpPr/>
          <p:nvPr userDrawn="1"/>
        </p:nvSpPr>
        <p:spPr>
          <a:xfrm rot="5400000">
            <a:off x="204109" y="1150458"/>
            <a:ext cx="529826" cy="294000"/>
          </a:xfrm>
          <a:prstGeom prst="triangle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2FC92465-7D33-6807-71D6-C420B847E784}"/>
              </a:ext>
            </a:extLst>
          </p:cNvPr>
          <p:cNvSpPr/>
          <p:nvPr userDrawn="1"/>
        </p:nvSpPr>
        <p:spPr>
          <a:xfrm rot="5400000">
            <a:off x="-117913" y="1150458"/>
            <a:ext cx="529826" cy="294000"/>
          </a:xfrm>
          <a:prstGeom prst="triangle">
            <a:avLst/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AE2A5084-C44C-EA39-3933-08EF7A31F0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446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311F5-00A8-177A-AD8C-C74DC54BD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3113" y="1228626"/>
            <a:ext cx="5582133" cy="5067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ABF7C-5569-F775-5910-F82732B6A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64" y="1228626"/>
            <a:ext cx="5434796" cy="5067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392EEC-0AE6-91A4-3002-A2E772C157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6B168-7BCE-5553-8F95-2FA0CB17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/>
          <a:lstStyle/>
          <a:p>
            <a:fld id="{6FB6B91F-BB11-E946-B7F6-1372EDB8DEC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DBDE7BE-0766-0034-7D0C-E8361882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0"/>
            <a:ext cx="89916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i="0">
                <a:solidFill>
                  <a:schemeClr val="tx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B33AD1C-7933-2EF8-CAB0-A2F20CFCC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256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5598EE-734B-7927-A9F9-59E746C06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6400" y="1062682"/>
            <a:ext cx="5502275" cy="749842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CA79ED-631A-4038-CD24-1318D135B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1687" y="1995160"/>
            <a:ext cx="5502275" cy="42985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B22261-E334-48E8-A5C2-10C4156C0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2750" y="1062682"/>
            <a:ext cx="5410200" cy="749842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E52312-4529-7366-8A26-B3D48C92DC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2750" y="1995160"/>
            <a:ext cx="5410200" cy="42985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82D12A-DDF5-F9C7-183F-B0D4053783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1B7175-61AA-514B-24D4-5450A47E2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/>
          <a:lstStyle/>
          <a:p>
            <a:fld id="{6FB6B91F-BB11-E946-B7F6-1372EDB8DEC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76D97C8-0436-F62D-BFA5-717EFFE33A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600200" y="0"/>
            <a:ext cx="89916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i="0">
                <a:solidFill>
                  <a:schemeClr val="tx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E0F15A-FB55-0A2A-8637-346EC2BA5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66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DD55A-0C34-DF81-43F5-9E311C53B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/>
          <a:lstStyle/>
          <a:p>
            <a:fld id="{6FB6B91F-BB11-E946-B7F6-1372EDB8DEC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B2AFD62A-76F2-FED8-00D7-9815E827E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95CF84F-EC16-562C-2BAD-72F51D22DA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0"/>
            <a:ext cx="89916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i="0">
                <a:solidFill>
                  <a:schemeClr val="tx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4A350AF-779F-D130-3E44-E37B55D94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8790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DD55A-0C34-DF81-43F5-9E311C53B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/>
          <a:lstStyle/>
          <a:p>
            <a:fld id="{6FB6B91F-BB11-E946-B7F6-1372EDB8DE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DC167D27-96EB-70A9-C8AE-F79AD23D02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B54AD98-93FF-50F1-2674-9C5F6C07E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0"/>
            <a:ext cx="89916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i="0">
                <a:solidFill>
                  <a:schemeClr val="tx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551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3BEAAE65-DB30-3E9B-C7B2-88F7ACE23F4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8936" y="6483096"/>
            <a:ext cx="893064" cy="37490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C8B33F-B679-0A95-7EA1-D24ED8982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28194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F4DAD-B0D7-7273-0B9E-980C44A1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326" y="1227262"/>
            <a:ext cx="11239500" cy="50592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ADA91-6050-8AEB-75E0-102C5DDBC4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2326" y="6634113"/>
            <a:ext cx="104775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i="0">
                <a:solidFill>
                  <a:schemeClr val="tx2"/>
                </a:solidFill>
                <a:latin typeface="Exo 2 Semi 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2EF1B-4646-6E00-A89E-1C0F88866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0"/>
            <a:ext cx="899160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>
                <a:solidFill>
                  <a:schemeClr val="tx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CONTROL MARKING//CATEGORY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95B480F-57BC-AAE4-E8B1-8E74194E0AF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6536" y="0"/>
            <a:ext cx="1045464" cy="194157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CF45F2-A7DC-3969-B1B1-7C78B77CE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53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11" r:id="rId2"/>
    <p:sldLayoutId id="2147483710" r:id="rId3"/>
    <p:sldLayoutId id="2147483715" r:id="rId4"/>
    <p:sldLayoutId id="2147483714" r:id="rId5"/>
    <p:sldLayoutId id="2147483706" r:id="rId6"/>
    <p:sldLayoutId id="2147483707" r:id="rId7"/>
    <p:sldLayoutId id="2147483708" r:id="rId8"/>
    <p:sldLayoutId id="2147483709" r:id="rId9"/>
    <p:sldLayoutId id="2147483716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pple Symbols" panose="02000000000000000000" pitchFamily="2" charset="-79"/>
        <a:buChar char="⎼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2" orient="horz" pos="4176">
          <p15:clr>
            <a:srgbClr val="F26B43"/>
          </p15:clr>
        </p15:guide>
        <p15:guide id="13" pos="216">
          <p15:clr>
            <a:srgbClr val="F26B43"/>
          </p15:clr>
        </p15:guide>
        <p15:guide id="14" orient="horz" pos="576">
          <p15:clr>
            <a:srgbClr val="F26B43"/>
          </p15:clr>
        </p15:guide>
        <p15:guide id="15" orient="horz" pos="144">
          <p15:clr>
            <a:srgbClr val="F26B43"/>
          </p15:clr>
        </p15:guide>
        <p15:guide id="16" pos="7368">
          <p15:clr>
            <a:srgbClr val="F26B43"/>
          </p15:clr>
        </p15:guide>
        <p15:guide id="17" orient="horz" pos="768">
          <p15:clr>
            <a:srgbClr val="F26B43"/>
          </p15:clr>
        </p15:guide>
        <p15:guide id="18" orient="horz" pos="3960">
          <p15:clr>
            <a:srgbClr val="F26B43"/>
          </p15:clr>
        </p15:guide>
        <p15:guide id="21" orient="horz" pos="2160">
          <p15:clr>
            <a:srgbClr val="F26B43"/>
          </p15:clr>
        </p15:guide>
        <p15:guide id="2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em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9E6E9-F7AD-CA6F-275E-D7989B67D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02F7316-F9E0-21A5-9CEB-4B25EB0311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894" y="1804415"/>
            <a:ext cx="8525929" cy="926593"/>
          </a:xfrm>
        </p:spPr>
        <p:txBody>
          <a:bodyPr>
            <a:noAutofit/>
          </a:bodyPr>
          <a:lstStyle/>
          <a:p>
            <a:r>
              <a:rPr lang="en-US" sz="2400" b="1" dirty="0"/>
              <a:t>Language embeddings and multi-head attention towards inter-experimental predictive power for biological phenotypes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36D207BF-807F-1E56-8F9E-8411A5FC2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895" y="3006972"/>
            <a:ext cx="5268686" cy="552733"/>
          </a:xfrm>
        </p:spPr>
        <p:txBody>
          <a:bodyPr/>
          <a:lstStyle/>
          <a:p>
            <a:r>
              <a:rPr lang="en-US" dirty="0"/>
              <a:t>Raga Krishnakumar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8163768-C5A7-D7D3-92E7-FA7EF9A3B925}"/>
              </a:ext>
            </a:extLst>
          </p:cNvPr>
          <p:cNvSpPr>
            <a:spLocks noGrp="1"/>
          </p:cNvSpPr>
          <p:nvPr>
            <p:ph sz="quarter" idx="29"/>
          </p:nvPr>
        </p:nvSpPr>
        <p:spPr/>
        <p:txBody>
          <a:bodyPr/>
          <a:lstStyle/>
          <a:p>
            <a:r>
              <a:rPr lang="en-US" dirty="0"/>
              <a:t>SAND2025-08741PE</a:t>
            </a:r>
            <a:endParaRPr lang="en-US" b="0" dirty="0"/>
          </a:p>
          <a:p>
            <a:br>
              <a:rPr lang="en-US" b="0" dirty="0"/>
            </a:br>
            <a:endParaRPr lang="en-US" b="0" dirty="0"/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E071CF0-F226-A743-C263-6F1512AA40D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52895" y="3649511"/>
            <a:ext cx="4819650" cy="446913"/>
          </a:xfrm>
        </p:spPr>
        <p:txBody>
          <a:bodyPr/>
          <a:lstStyle/>
          <a:p>
            <a:r>
              <a:rPr lang="en-US" dirty="0"/>
              <a:t>8625 Biosecurity and </a:t>
            </a:r>
            <a:r>
              <a:rPr lang="en-US" dirty="0" err="1"/>
              <a:t>Bioassurance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8C84B6A-E839-7597-A8C2-CBB66614594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52895" y="4186230"/>
            <a:ext cx="4452257" cy="474944"/>
          </a:xfrm>
        </p:spPr>
        <p:txBody>
          <a:bodyPr>
            <a:noAutofit/>
          </a:bodyPr>
          <a:lstStyle/>
          <a:p>
            <a:r>
              <a:rPr lang="en-US" sz="1200" dirty="0"/>
              <a:t>ML/DL 2025</a:t>
            </a:r>
          </a:p>
          <a:p>
            <a:r>
              <a:rPr lang="en-US" sz="1200" dirty="0"/>
              <a:t>Aug 11-15, 2025</a:t>
            </a:r>
          </a:p>
        </p:txBody>
      </p:sp>
    </p:spTree>
    <p:extLst>
      <p:ext uri="{BB962C8B-B14F-4D97-AF65-F5344CB8AC3E}">
        <p14:creationId xmlns:p14="http://schemas.microsoft.com/office/powerpoint/2010/main" val="252191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7542F-316F-ABD0-99B8-CBC630B27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527309-AA6B-171D-0DB9-767F9A365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79F044-08F6-973D-5EA4-52C79E7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8991600" cy="219174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8CA73-FA05-6FFC-D80A-0D2B2B2EB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6B65E9-881B-F434-4554-15BE3ABDF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15" y="281884"/>
            <a:ext cx="10224545" cy="676374"/>
          </a:xfrm>
        </p:spPr>
        <p:txBody>
          <a:bodyPr/>
          <a:lstStyle/>
          <a:p>
            <a:r>
              <a:rPr lang="en-US" dirty="0"/>
              <a:t>Multi-omics – the cutting-edge of big data in biology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C296AC0-0E9A-CC7E-E46C-C0D1302A3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68" y="1499027"/>
            <a:ext cx="9611032" cy="45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677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30B5A-16AF-359C-6284-E7B7D00A1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095" y="226303"/>
            <a:ext cx="10224545" cy="676374"/>
          </a:xfrm>
        </p:spPr>
        <p:txBody>
          <a:bodyPr/>
          <a:lstStyle/>
          <a:p>
            <a:r>
              <a:rPr lang="en-US" dirty="0">
                <a:ea typeface="Open Sans bold"/>
                <a:cs typeface="Open Sans bold"/>
              </a:rPr>
              <a:t>Attention mechanisms to focus ML algorithms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2804E1-6E42-550E-085B-DB9CE953F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BDFABA-31A4-D086-FA9D-F846608FF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8991600" cy="219174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17841-D358-16F4-789A-73290DE36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627A2-E97F-A7EF-AD43-A9EC51113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15" y="1438963"/>
            <a:ext cx="3371110" cy="29389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39FBBB-DBF5-680A-261A-827FE7671F22}"/>
              </a:ext>
            </a:extLst>
          </p:cNvPr>
          <p:cNvSpPr txBox="1"/>
          <p:nvPr/>
        </p:nvSpPr>
        <p:spPr>
          <a:xfrm>
            <a:off x="1294190" y="893379"/>
            <a:ext cx="27577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Open Sans Light"/>
                <a:cs typeface="Open Sans Light"/>
              </a:rPr>
              <a:t>Large language models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4FE4AB-0474-DE91-27C6-850A30CB93B2}"/>
              </a:ext>
            </a:extLst>
          </p:cNvPr>
          <p:cNvSpPr txBox="1"/>
          <p:nvPr/>
        </p:nvSpPr>
        <p:spPr>
          <a:xfrm>
            <a:off x="-1652" y="6233870"/>
            <a:ext cx="38217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https://github.com/jessevig/bertviz</a:t>
            </a:r>
          </a:p>
        </p:txBody>
      </p:sp>
      <p:pic>
        <p:nvPicPr>
          <p:cNvPr id="17" name="Picture 16" descr="Chat Bot Icon Images – Browse 115,093 Stock Photos, Vectors, and Video |  Adobe Stock">
            <a:extLst>
              <a:ext uri="{FF2B5EF4-FFF2-40B4-BE49-F238E27FC236}">
                <a16:creationId xmlns:a16="http://schemas.microsoft.com/office/drawing/2014/main" id="{39F7A628-0834-CA2D-4E05-E69544931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413" y="4627705"/>
            <a:ext cx="1197864" cy="10972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9879610-0441-5E36-03A9-213A945A89EC}"/>
              </a:ext>
            </a:extLst>
          </p:cNvPr>
          <p:cNvGrpSpPr/>
          <p:nvPr/>
        </p:nvGrpSpPr>
        <p:grpSpPr>
          <a:xfrm>
            <a:off x="6113526" y="1321743"/>
            <a:ext cx="5196688" cy="4458252"/>
            <a:chOff x="6113526" y="1321743"/>
            <a:chExt cx="5196688" cy="4458252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A1603AC9-227E-30C2-69E7-1FFEEC3DFD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3526" y="1321743"/>
              <a:ext cx="5196688" cy="254951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CBFCB25-D315-CBE3-5140-3411DB20DCD4}"/>
                </a:ext>
              </a:extLst>
            </p:cNvPr>
            <p:cNvSpPr/>
            <p:nvPr/>
          </p:nvSpPr>
          <p:spPr>
            <a:xfrm>
              <a:off x="7123163" y="4025202"/>
              <a:ext cx="3359239" cy="67706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b="1" dirty="0">
                  <a:solidFill>
                    <a:schemeClr val="accent6">
                      <a:lumMod val="76000"/>
                    </a:schemeClr>
                  </a:solidFill>
                  <a:ea typeface="Open Sans Light"/>
                  <a:cs typeface="Open Sans Light"/>
                </a:rPr>
                <a:t>Attention-based Models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64BA233-6AE4-DD40-A6D5-50AD530AA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99549" y="1939738"/>
              <a:ext cx="2488266" cy="1158689"/>
            </a:xfrm>
            <a:prstGeom prst="rect">
              <a:avLst/>
            </a:prstGeom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44C9FFD-1083-CA71-459F-CA0F49955BDF}"/>
                </a:ext>
              </a:extLst>
            </p:cNvPr>
            <p:cNvCxnSpPr/>
            <p:nvPr/>
          </p:nvCxnSpPr>
          <p:spPr>
            <a:xfrm>
              <a:off x="8847546" y="4898284"/>
              <a:ext cx="3150" cy="51237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432A620-11B1-259B-F93A-C15BBBC787D4}"/>
                </a:ext>
              </a:extLst>
            </p:cNvPr>
            <p:cNvSpPr txBox="1"/>
            <p:nvPr/>
          </p:nvSpPr>
          <p:spPr>
            <a:xfrm>
              <a:off x="7474736" y="5410663"/>
              <a:ext cx="2770851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ea typeface="Open Sans Light"/>
                  <a:cs typeface="Open Sans Light"/>
                </a:rPr>
                <a:t>Functional outcomes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345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E8D5E-592B-8861-93DA-FFA5B44A1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342B5-E38B-6BAE-3F62-666D3E91B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557" y="214580"/>
            <a:ext cx="10224545" cy="676374"/>
          </a:xfrm>
        </p:spPr>
        <p:txBody>
          <a:bodyPr/>
          <a:lstStyle/>
          <a:p>
            <a:r>
              <a:rPr lang="en-US" dirty="0">
                <a:ea typeface="Open Sans bold"/>
                <a:cs typeface="Open Sans bold"/>
              </a:rPr>
              <a:t>Attention mechanisms to focus ML algorithms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1C09F-7B68-9135-3984-780B78274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Protein Structure and Function – An Interactive Introduction to Organismal  and Molecular Biology">
            <a:extLst>
              <a:ext uri="{FF2B5EF4-FFF2-40B4-BE49-F238E27FC236}">
                <a16:creationId xmlns:a16="http://schemas.microsoft.com/office/drawing/2014/main" id="{856B490D-EE90-AFA3-D10B-D1A15A4672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07" b="22222"/>
          <a:stretch>
            <a:fillRect/>
          </a:stretch>
        </p:blipFill>
        <p:spPr>
          <a:xfrm>
            <a:off x="7643612" y="1689154"/>
            <a:ext cx="2265931" cy="1017704"/>
          </a:xfrm>
          <a:prstGeom prst="rect">
            <a:avLst/>
          </a:prstGeom>
        </p:spPr>
      </p:pic>
      <p:pic>
        <p:nvPicPr>
          <p:cNvPr id="13" name="Picture 12" descr="Scientists use 'sticky' DNA to build organized structures of gel blocks –  Lifeboat News: The Blog">
            <a:extLst>
              <a:ext uri="{FF2B5EF4-FFF2-40B4-BE49-F238E27FC236}">
                <a16:creationId xmlns:a16="http://schemas.microsoft.com/office/drawing/2014/main" id="{47CABCBA-6D06-214B-17BF-88A640CF2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231" y="894329"/>
            <a:ext cx="1852411" cy="23385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B865C5-E244-06A9-F285-D286C2C17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494" y="1062315"/>
            <a:ext cx="1991800" cy="19918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EF10DA9-11ED-7921-B1E0-D40ADA1ED354}"/>
              </a:ext>
            </a:extLst>
          </p:cNvPr>
          <p:cNvSpPr/>
          <p:nvPr/>
        </p:nvSpPr>
        <p:spPr>
          <a:xfrm>
            <a:off x="5270715" y="3420858"/>
            <a:ext cx="3359239" cy="1714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6000"/>
                  </a:schemeClr>
                </a:solidFill>
                <a:ea typeface="Open Sans Light"/>
                <a:cs typeface="Open Sans Light"/>
              </a:rPr>
              <a:t>Language Models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A6D43E5-056C-F52B-C275-1EAFE984DABE}"/>
              </a:ext>
            </a:extLst>
          </p:cNvPr>
          <p:cNvCxnSpPr/>
          <p:nvPr/>
        </p:nvCxnSpPr>
        <p:spPr>
          <a:xfrm>
            <a:off x="6884275" y="5373413"/>
            <a:ext cx="3150" cy="51237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E8EF3BE-EAF5-956F-2F16-9E69FACB1230}"/>
              </a:ext>
            </a:extLst>
          </p:cNvPr>
          <p:cNvSpPr txBox="1"/>
          <p:nvPr/>
        </p:nvSpPr>
        <p:spPr>
          <a:xfrm>
            <a:off x="5511465" y="5885792"/>
            <a:ext cx="27708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Open Sans Light"/>
                <a:cs typeface="Open Sans Light"/>
              </a:rPr>
              <a:t>Functional outcomes</a:t>
            </a:r>
            <a:br>
              <a:rPr lang="en-US" dirty="0">
                <a:ea typeface="Open Sans Light"/>
                <a:cs typeface="Open Sans Light"/>
              </a:rPr>
            </a:br>
            <a:r>
              <a:rPr lang="en-US" dirty="0">
                <a:ea typeface="Open Sans Light"/>
                <a:cs typeface="Open Sans Light"/>
              </a:rPr>
              <a:t>Predict new sequences</a:t>
            </a:r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FC9606-1D00-D15D-148F-8DC9CDD46746}"/>
              </a:ext>
            </a:extLst>
          </p:cNvPr>
          <p:cNvGrpSpPr/>
          <p:nvPr/>
        </p:nvGrpSpPr>
        <p:grpSpPr>
          <a:xfrm>
            <a:off x="178891" y="3572040"/>
            <a:ext cx="5029149" cy="2826519"/>
            <a:chOff x="178891" y="3572040"/>
            <a:chExt cx="5029149" cy="28265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0EA3EA4-3DA8-CF25-0146-D39B5A0AB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7191" y="3572040"/>
              <a:ext cx="1365032" cy="1211646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82B01D1-864D-3712-2CD5-6FF326B977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14563" y="4269827"/>
              <a:ext cx="40412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B45522-A121-9A6F-D51F-4BF93CF6DFAE}"/>
                </a:ext>
              </a:extLst>
            </p:cNvPr>
            <p:cNvSpPr txBox="1"/>
            <p:nvPr/>
          </p:nvSpPr>
          <p:spPr>
            <a:xfrm>
              <a:off x="2437189" y="4992412"/>
              <a:ext cx="2770851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ea typeface="Open Sans Light"/>
                  <a:cs typeface="Open Sans Light"/>
                </a:rPr>
                <a:t>Embeddings</a:t>
              </a:r>
            </a:p>
            <a:p>
              <a:pPr algn="ctr"/>
              <a:r>
                <a:rPr lang="en-US" dirty="0">
                  <a:ea typeface="Open Sans Light"/>
                  <a:cs typeface="Open Sans Light"/>
                </a:rPr>
                <a:t>(AKA gold!)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C9F2D872-F865-5DD4-CE2F-ADFADDF808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91" y="3715319"/>
              <a:ext cx="1987324" cy="101654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4DE5DE1-4E45-27F5-4859-C0652D298A0B}"/>
                </a:ext>
              </a:extLst>
            </p:cNvPr>
            <p:cNvCxnSpPr>
              <a:cxnSpLocks/>
            </p:cNvCxnSpPr>
            <p:nvPr/>
          </p:nvCxnSpPr>
          <p:spPr>
            <a:xfrm>
              <a:off x="2670863" y="5310660"/>
              <a:ext cx="3150" cy="51237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6B8FCB-E4C1-931A-21A0-CFBCA50FC209}"/>
                </a:ext>
              </a:extLst>
            </p:cNvPr>
            <p:cNvSpPr txBox="1"/>
            <p:nvPr/>
          </p:nvSpPr>
          <p:spPr>
            <a:xfrm>
              <a:off x="1333912" y="6029227"/>
              <a:ext cx="2770851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ea typeface="Open Sans Light"/>
                  <a:cs typeface="Open Sans Light"/>
                </a:rPr>
                <a:t>Functional outcomes</a:t>
              </a:r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F33AF3-36AA-C788-55BA-C76CC9FEF169}"/>
                </a:ext>
              </a:extLst>
            </p:cNvPr>
            <p:cNvSpPr txBox="1"/>
            <p:nvPr/>
          </p:nvSpPr>
          <p:spPr>
            <a:xfrm>
              <a:off x="2447364" y="3926541"/>
              <a:ext cx="537883" cy="60270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3200" b="1" dirty="0">
                  <a:ea typeface="Open Sans Light"/>
                  <a:cs typeface="Open Sans Light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971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DA917F-1750-4B7C-C729-B7540D01A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B173D-8A2B-7D3E-601E-6C8C4768C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8991600" cy="219174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C89E6-1227-AE65-097C-8A8E0541D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E88FBCD-AD7D-625F-C98B-1AEDEAB8C97E}"/>
              </a:ext>
            </a:extLst>
          </p:cNvPr>
          <p:cNvSpPr txBox="1">
            <a:spLocks/>
          </p:cNvSpPr>
          <p:nvPr/>
        </p:nvSpPr>
        <p:spPr>
          <a:xfrm>
            <a:off x="1067434" y="425595"/>
            <a:ext cx="11127221" cy="6646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a typeface="Open Sans bold"/>
                <a:cs typeface="Open Sans bold"/>
              </a:rPr>
              <a:t>MAPPIE – multi-head attention for predicting phenotypes inter-experimentally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BE5EFB-5316-5B2F-6B3E-05DE7BB0B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5" y="1410800"/>
            <a:ext cx="9124950" cy="51149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E997AD-528A-32C5-1406-7BBE7ADE2DA9}"/>
              </a:ext>
            </a:extLst>
          </p:cNvPr>
          <p:cNvSpPr/>
          <p:nvPr/>
        </p:nvSpPr>
        <p:spPr>
          <a:xfrm>
            <a:off x="4511040" y="1290320"/>
            <a:ext cx="6350000" cy="69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63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6E07DDD-F0B6-369E-B0D4-BF85581E57FD}"/>
              </a:ext>
            </a:extLst>
          </p:cNvPr>
          <p:cNvCxnSpPr/>
          <p:nvPr/>
        </p:nvCxnSpPr>
        <p:spPr>
          <a:xfrm>
            <a:off x="5517430" y="3230051"/>
            <a:ext cx="4688" cy="18170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627F412-2CFA-DF21-51B3-54881939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049" y="310481"/>
            <a:ext cx="10224545" cy="676374"/>
          </a:xfrm>
        </p:spPr>
        <p:txBody>
          <a:bodyPr/>
          <a:lstStyle/>
          <a:p>
            <a:r>
              <a:rPr lang="en-US" dirty="0">
                <a:ea typeface="Open Sans bold"/>
                <a:cs typeface="Open Sans bold"/>
              </a:rPr>
              <a:t>How can you use ML to help you gain predictive power?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FF1F16-3911-9E05-F290-E2B382584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C7D6C8-FAE0-E7FD-F859-ED7C76222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8991600" cy="219174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9D0AF-E44E-E81B-3B5B-F3F41C290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D124CC-7133-A67C-CBE5-A3D98AA784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2" r="74074" b="900"/>
          <a:stretch>
            <a:fillRect/>
          </a:stretch>
        </p:blipFill>
        <p:spPr>
          <a:xfrm>
            <a:off x="4070243" y="1365757"/>
            <a:ext cx="575382" cy="988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C0AB97-39E3-B267-5B5E-F64BCF381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507" y="1348742"/>
            <a:ext cx="54292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7254AE-A730-E368-5994-28FD9B4F4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216" y="1354034"/>
            <a:ext cx="571500" cy="1000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1C09C-A1AC-A008-56EB-1814E7CF87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932" r="278"/>
          <a:stretch>
            <a:fillRect/>
          </a:stretch>
        </p:blipFill>
        <p:spPr>
          <a:xfrm>
            <a:off x="4946908" y="1343033"/>
            <a:ext cx="572357" cy="1000125"/>
          </a:xfrm>
          <a:prstGeom prst="rect">
            <a:avLst/>
          </a:prstGeom>
        </p:spPr>
      </p:pic>
      <p:pic>
        <p:nvPicPr>
          <p:cNvPr id="12" name="Picture 11" descr="Why Deep Learning over Traditional Machine Learning? | by Sambit Mahapatra  | TDS Archive | Medium">
            <a:extLst>
              <a:ext uri="{FF2B5EF4-FFF2-40B4-BE49-F238E27FC236}">
                <a16:creationId xmlns:a16="http://schemas.microsoft.com/office/drawing/2014/main" id="{78548F42-860C-E8C7-1EEC-F16CBF8AA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340000">
            <a:off x="4859799" y="3684268"/>
            <a:ext cx="1330243" cy="8513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2FF2A7F-3EA4-B90D-6104-7D3164FBD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971" y="5210925"/>
            <a:ext cx="571500" cy="1000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2A615E-B454-6453-4460-78AC2A8B11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932" r="278"/>
          <a:stretch>
            <a:fillRect/>
          </a:stretch>
        </p:blipFill>
        <p:spPr>
          <a:xfrm>
            <a:off x="6497802" y="5215786"/>
            <a:ext cx="572357" cy="1000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F2701F-3C1D-37C8-1E83-0754E49A0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201" y="5212530"/>
            <a:ext cx="542925" cy="1000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7C4715-54CE-DFFC-FA6E-7C58D4188E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2" r="74074" b="900"/>
          <a:stretch>
            <a:fillRect/>
          </a:stretch>
        </p:blipFill>
        <p:spPr>
          <a:xfrm>
            <a:off x="3344101" y="5220580"/>
            <a:ext cx="575382" cy="9884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D36B1B-5C0D-4A25-7EB9-12D6BA05AE0E}"/>
              </a:ext>
            </a:extLst>
          </p:cNvPr>
          <p:cNvSpPr txBox="1"/>
          <p:nvPr/>
        </p:nvSpPr>
        <p:spPr>
          <a:xfrm>
            <a:off x="4840991" y="2348658"/>
            <a:ext cx="7841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sz="1100" b="1" dirty="0">
                <a:solidFill>
                  <a:srgbClr val="FF0000"/>
                </a:solidFill>
              </a:rPr>
              <a:t>Stressed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5E834C-9610-5520-69ED-1897F637754D}"/>
              </a:ext>
            </a:extLst>
          </p:cNvPr>
          <p:cNvSpPr txBox="1"/>
          <p:nvPr/>
        </p:nvSpPr>
        <p:spPr>
          <a:xfrm>
            <a:off x="6796532" y="2354159"/>
            <a:ext cx="7841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sz="1100" b="1" dirty="0">
                <a:solidFill>
                  <a:srgbClr val="FF0000"/>
                </a:solidFill>
              </a:rPr>
              <a:t>Stressed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FB1836-4B84-94C4-9BE0-9075B77F01E9}"/>
              </a:ext>
            </a:extLst>
          </p:cNvPr>
          <p:cNvSpPr txBox="1"/>
          <p:nvPr/>
        </p:nvSpPr>
        <p:spPr>
          <a:xfrm>
            <a:off x="3984867" y="2348658"/>
            <a:ext cx="6607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100" b="1" dirty="0">
                <a:solidFill>
                  <a:srgbClr val="00B050"/>
                </a:solidFill>
              </a:rPr>
              <a:t>Steady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AE977D-755A-9A1A-62F2-6322E5441789}"/>
              </a:ext>
            </a:extLst>
          </p:cNvPr>
          <p:cNvSpPr txBox="1"/>
          <p:nvPr/>
        </p:nvSpPr>
        <p:spPr>
          <a:xfrm>
            <a:off x="5962158" y="2354159"/>
            <a:ext cx="6607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100" b="1" dirty="0">
                <a:solidFill>
                  <a:srgbClr val="00B050"/>
                </a:solidFill>
              </a:rPr>
              <a:t>Steady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E65724-7D68-D97E-BE65-429DBC3B27DC}"/>
              </a:ext>
            </a:extLst>
          </p:cNvPr>
          <p:cNvSpPr txBox="1"/>
          <p:nvPr/>
        </p:nvSpPr>
        <p:spPr>
          <a:xfrm>
            <a:off x="3654488" y="6285909"/>
            <a:ext cx="6607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100" b="1" dirty="0">
                <a:solidFill>
                  <a:srgbClr val="00B050"/>
                </a:solidFill>
              </a:rPr>
              <a:t>Steady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95E77B-DCD6-A539-9E2E-AA98F3E3D9AB}"/>
              </a:ext>
            </a:extLst>
          </p:cNvPr>
          <p:cNvSpPr txBox="1"/>
          <p:nvPr/>
        </p:nvSpPr>
        <p:spPr>
          <a:xfrm>
            <a:off x="6858177" y="6285909"/>
            <a:ext cx="7841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sz="1100" b="1" dirty="0">
                <a:solidFill>
                  <a:srgbClr val="FF0000"/>
                </a:solidFill>
              </a:rPr>
              <a:t>Stressed</a:t>
            </a:r>
          </a:p>
        </p:txBody>
      </p:sp>
    </p:spTree>
    <p:extLst>
      <p:ext uri="{BB962C8B-B14F-4D97-AF65-F5344CB8AC3E}">
        <p14:creationId xmlns:p14="http://schemas.microsoft.com/office/powerpoint/2010/main" val="898553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D256B-49B6-B2E4-5945-E919BA82E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E14BEDF-4878-439A-5A37-8B6C897A796E}"/>
              </a:ext>
            </a:extLst>
          </p:cNvPr>
          <p:cNvCxnSpPr/>
          <p:nvPr/>
        </p:nvCxnSpPr>
        <p:spPr>
          <a:xfrm>
            <a:off x="5517430" y="3230051"/>
            <a:ext cx="4688" cy="18170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D4352CB-42D0-97F4-9AF3-29D4BF281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049" y="310481"/>
            <a:ext cx="10224545" cy="676374"/>
          </a:xfrm>
        </p:spPr>
        <p:txBody>
          <a:bodyPr/>
          <a:lstStyle/>
          <a:p>
            <a:r>
              <a:rPr lang="en-US" dirty="0">
                <a:ea typeface="Open Sans bold"/>
                <a:cs typeface="Open Sans bold"/>
              </a:rPr>
              <a:t>How can you use ML to help you gain predictive power?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B3763-FD9D-BEF0-BC66-9F700FE80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817A2D-BC83-944D-0EF0-28EFAF2EA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8991600" cy="219174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79B8F-F533-BA03-551D-4178DB771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2E1C73-F93D-02A7-FEDF-954BDB7C3C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2" r="74074" b="900"/>
          <a:stretch>
            <a:fillRect/>
          </a:stretch>
        </p:blipFill>
        <p:spPr>
          <a:xfrm>
            <a:off x="2151796" y="1329898"/>
            <a:ext cx="575382" cy="988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DE4091-8DA8-348D-49B9-336A3916E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672" y="1375636"/>
            <a:ext cx="54292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8C7DB6-1DA1-D24F-9163-74608BDD9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1381" y="1380928"/>
            <a:ext cx="571500" cy="1000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79C8EF-34ED-8EBD-6851-575EFF86B5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932" r="278"/>
          <a:stretch>
            <a:fillRect/>
          </a:stretch>
        </p:blipFill>
        <p:spPr>
          <a:xfrm>
            <a:off x="3028461" y="1307174"/>
            <a:ext cx="572357" cy="1000125"/>
          </a:xfrm>
          <a:prstGeom prst="rect">
            <a:avLst/>
          </a:prstGeom>
        </p:spPr>
      </p:pic>
      <p:pic>
        <p:nvPicPr>
          <p:cNvPr id="12" name="Picture 11" descr="Why Deep Learning over Traditional Machine Learning? | by Sambit Mahapatra  | TDS Archive | Medium">
            <a:extLst>
              <a:ext uri="{FF2B5EF4-FFF2-40B4-BE49-F238E27FC236}">
                <a16:creationId xmlns:a16="http://schemas.microsoft.com/office/drawing/2014/main" id="{12E03D6A-1924-6373-6116-2A7CE817E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340000">
            <a:off x="4859799" y="3684268"/>
            <a:ext cx="1330243" cy="8513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AC1339-5196-36FD-1D04-047CE1DFAB69}"/>
              </a:ext>
            </a:extLst>
          </p:cNvPr>
          <p:cNvSpPr txBox="1"/>
          <p:nvPr/>
        </p:nvSpPr>
        <p:spPr>
          <a:xfrm>
            <a:off x="4113422" y="5276534"/>
            <a:ext cx="2822367" cy="14773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Models often struggle to de-confound variables and focus on what is relevant when using data across studies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32EC48-17A3-059F-1936-55451710A4F7}"/>
              </a:ext>
            </a:extLst>
          </p:cNvPr>
          <p:cNvSpPr txBox="1"/>
          <p:nvPr/>
        </p:nvSpPr>
        <p:spPr>
          <a:xfrm>
            <a:off x="7560006" y="3858041"/>
            <a:ext cx="2822367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b="1" dirty="0"/>
              <a:t>How can we help the models focus on what is important?</a:t>
            </a:r>
            <a:endParaRPr lang="en-US" b="1" dirty="0">
              <a:ea typeface="Open Sans Light"/>
              <a:cs typeface="Open Sans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DA4666-0298-282D-A5BB-38DEC89EE32C}"/>
              </a:ext>
            </a:extLst>
          </p:cNvPr>
          <p:cNvSpPr txBox="1"/>
          <p:nvPr/>
        </p:nvSpPr>
        <p:spPr>
          <a:xfrm>
            <a:off x="2944485" y="2318396"/>
            <a:ext cx="7841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sz="1100" b="1" dirty="0">
                <a:solidFill>
                  <a:srgbClr val="FF0000"/>
                </a:solidFill>
              </a:rPr>
              <a:t>Stressed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F52AC9-8A6F-EBE7-D7C8-9456D75C7690}"/>
              </a:ext>
            </a:extLst>
          </p:cNvPr>
          <p:cNvSpPr txBox="1"/>
          <p:nvPr/>
        </p:nvSpPr>
        <p:spPr>
          <a:xfrm>
            <a:off x="2088361" y="2318396"/>
            <a:ext cx="6607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100" b="1" dirty="0">
                <a:solidFill>
                  <a:srgbClr val="00B050"/>
                </a:solidFill>
              </a:rPr>
              <a:t>Steady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940FA1-D249-F8A3-B424-50B45D261067}"/>
              </a:ext>
            </a:extLst>
          </p:cNvPr>
          <p:cNvSpPr txBox="1"/>
          <p:nvPr/>
        </p:nvSpPr>
        <p:spPr>
          <a:xfrm>
            <a:off x="8756443" y="2375761"/>
            <a:ext cx="7841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sz="1100" b="1" dirty="0">
                <a:solidFill>
                  <a:srgbClr val="FF0000"/>
                </a:solidFill>
              </a:rPr>
              <a:t>Stressed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6C61A6-DCA4-D05B-E221-9A62345DED86}"/>
              </a:ext>
            </a:extLst>
          </p:cNvPr>
          <p:cNvSpPr txBox="1"/>
          <p:nvPr/>
        </p:nvSpPr>
        <p:spPr>
          <a:xfrm>
            <a:off x="7900319" y="2375761"/>
            <a:ext cx="6607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100" b="1" dirty="0">
                <a:solidFill>
                  <a:srgbClr val="00B050"/>
                </a:solidFill>
              </a:rPr>
              <a:t>Steady</a:t>
            </a:r>
          </a:p>
        </p:txBody>
      </p:sp>
    </p:spTree>
    <p:extLst>
      <p:ext uri="{BB962C8B-B14F-4D97-AF65-F5344CB8AC3E}">
        <p14:creationId xmlns:p14="http://schemas.microsoft.com/office/powerpoint/2010/main" val="3719297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3A8BD-60BB-A0BE-F048-7FF218EF0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03" y="390426"/>
            <a:ext cx="10224545" cy="676374"/>
          </a:xfrm>
        </p:spPr>
        <p:txBody>
          <a:bodyPr/>
          <a:lstStyle/>
          <a:p>
            <a:r>
              <a:rPr lang="en-US" dirty="0">
                <a:ea typeface="Open Sans bold"/>
                <a:cs typeface="Open Sans bold"/>
              </a:rPr>
              <a:t>Results from running MAPPIE on multi-scale algal data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E94E81-F1AD-61DA-FC06-C52CECB58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A880D-C6F6-D8EF-9E8F-61E05064C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8991600" cy="219174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B10C9-5652-F345-1251-E63DA077F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FE070D-E9FD-539E-04A4-53B02F21C7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2" r="74074" b="900"/>
          <a:stretch>
            <a:fillRect/>
          </a:stretch>
        </p:blipFill>
        <p:spPr>
          <a:xfrm>
            <a:off x="729166" y="2690465"/>
            <a:ext cx="575382" cy="9884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20426C-9469-6B6E-6786-BB8E54750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430" y="2673450"/>
            <a:ext cx="542925" cy="1000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AD2790-51D4-9F43-78B9-3755D20C8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0139" y="2678742"/>
            <a:ext cx="571500" cy="1000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50A69E-9775-D948-D137-03886714FD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932" r="278"/>
          <a:stretch>
            <a:fillRect/>
          </a:stretch>
        </p:blipFill>
        <p:spPr>
          <a:xfrm>
            <a:off x="1605831" y="2667741"/>
            <a:ext cx="572357" cy="100012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6338056-DDA3-7E1C-476C-F9CE942CB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358626"/>
              </p:ext>
            </p:extLst>
          </p:nvPr>
        </p:nvGraphicFramePr>
        <p:xfrm>
          <a:off x="5151646" y="1720859"/>
          <a:ext cx="5068038" cy="4308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4019">
                  <a:extLst>
                    <a:ext uri="{9D8B030D-6E8A-4147-A177-3AD203B41FA5}">
                      <a16:colId xmlns:a16="http://schemas.microsoft.com/office/drawing/2014/main" val="2675752835"/>
                    </a:ext>
                  </a:extLst>
                </a:gridCol>
                <a:gridCol w="2534019">
                  <a:extLst>
                    <a:ext uri="{9D8B030D-6E8A-4147-A177-3AD203B41FA5}">
                      <a16:colId xmlns:a16="http://schemas.microsoft.com/office/drawing/2014/main" val="755234787"/>
                    </a:ext>
                  </a:extLst>
                </a:gridCol>
              </a:tblGrid>
              <a:tr h="9656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Accuracy on test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484478"/>
                  </a:ext>
                </a:extLst>
              </a:tr>
              <a:tr h="9656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XGBoost</a:t>
                      </a:r>
                      <a:r>
                        <a:rPr lang="en-US" sz="2400" dirty="0"/>
                        <a:t> (no language-based features)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61% +/- 10%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199311"/>
                  </a:ext>
                </a:extLst>
              </a:tr>
              <a:tr h="9656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MAPPIE-lite (no language-based features)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68% +/- 9%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983708"/>
                  </a:ext>
                </a:extLst>
              </a:tr>
              <a:tr h="9656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MAPPIE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80% +/- 6%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6575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FC03F7D-E678-F233-1867-9B2169A2B38D}"/>
              </a:ext>
            </a:extLst>
          </p:cNvPr>
          <p:cNvSpPr txBox="1"/>
          <p:nvPr/>
        </p:nvSpPr>
        <p:spPr>
          <a:xfrm>
            <a:off x="1499914" y="3765053"/>
            <a:ext cx="7841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sz="1100" b="1" dirty="0">
                <a:solidFill>
                  <a:srgbClr val="FF0000"/>
                </a:solidFill>
              </a:rPr>
              <a:t>Stressed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86CAA-59EA-6248-7F3D-4C50BB28CD02}"/>
              </a:ext>
            </a:extLst>
          </p:cNvPr>
          <p:cNvSpPr txBox="1"/>
          <p:nvPr/>
        </p:nvSpPr>
        <p:spPr>
          <a:xfrm>
            <a:off x="643790" y="3765053"/>
            <a:ext cx="6607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100" b="1" dirty="0">
                <a:solidFill>
                  <a:srgbClr val="00B050"/>
                </a:solidFill>
              </a:rPr>
              <a:t>Steady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8D7FF5-A519-AB3D-56E3-680B1B7F16D0}"/>
              </a:ext>
            </a:extLst>
          </p:cNvPr>
          <p:cNvSpPr txBox="1"/>
          <p:nvPr/>
        </p:nvSpPr>
        <p:spPr>
          <a:xfrm>
            <a:off x="3423463" y="3765053"/>
            <a:ext cx="7841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sz="1100" b="1" dirty="0">
                <a:solidFill>
                  <a:srgbClr val="FF0000"/>
                </a:solidFill>
              </a:rPr>
              <a:t>Stressed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514F02-ACB3-98EF-3D5A-F9F452872611}"/>
              </a:ext>
            </a:extLst>
          </p:cNvPr>
          <p:cNvSpPr txBox="1"/>
          <p:nvPr/>
        </p:nvSpPr>
        <p:spPr>
          <a:xfrm>
            <a:off x="2567339" y="3765053"/>
            <a:ext cx="6607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100" b="1" dirty="0">
                <a:solidFill>
                  <a:srgbClr val="00B050"/>
                </a:solidFill>
              </a:rPr>
              <a:t>Steady</a:t>
            </a:r>
          </a:p>
        </p:txBody>
      </p:sp>
    </p:spTree>
    <p:extLst>
      <p:ext uri="{BB962C8B-B14F-4D97-AF65-F5344CB8AC3E}">
        <p14:creationId xmlns:p14="http://schemas.microsoft.com/office/powerpoint/2010/main" val="1244520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D1BDE-D26C-62A4-F7E8-F1D89071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26E90-2E26-6769-2EEB-5130A0A63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F90BB3-0C09-66AC-A44F-0DC87AC25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8" y="871537"/>
            <a:ext cx="9124950" cy="5114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8C3C811-D034-3FDA-7676-1CFF7034367E}"/>
              </a:ext>
            </a:extLst>
          </p:cNvPr>
          <p:cNvGrpSpPr/>
          <p:nvPr/>
        </p:nvGrpSpPr>
        <p:grpSpPr>
          <a:xfrm>
            <a:off x="8235051" y="3201490"/>
            <a:ext cx="3291658" cy="2604011"/>
            <a:chOff x="3939445" y="913627"/>
            <a:chExt cx="3982915" cy="319527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CAC67E-05B8-88DB-4EC3-59EA0A20F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5651" y="913627"/>
              <a:ext cx="3796709" cy="28475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4BFCB30-6EDB-95BA-2B0E-D952ADE4AFA4}"/>
                </a:ext>
              </a:extLst>
            </p:cNvPr>
            <p:cNvSpPr txBox="1"/>
            <p:nvPr/>
          </p:nvSpPr>
          <p:spPr>
            <a:xfrm>
              <a:off x="4955245" y="3731239"/>
              <a:ext cx="2300800" cy="377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1000"/>
                </a:spcBef>
                <a:spcAft>
                  <a:spcPts val="600"/>
                </a:spcAft>
              </a:pPr>
              <a:r>
                <a:rPr lang="en-US" sz="1400" dirty="0"/>
                <a:t>Observed Cell Count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0B6DF5-D378-413D-BA53-AB457E49501D}"/>
                </a:ext>
              </a:extLst>
            </p:cNvPr>
            <p:cNvSpPr txBox="1"/>
            <p:nvPr/>
          </p:nvSpPr>
          <p:spPr>
            <a:xfrm rot="16200000">
              <a:off x="2969107" y="2151187"/>
              <a:ext cx="2313087" cy="372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1000"/>
                </a:spcBef>
                <a:spcAft>
                  <a:spcPts val="600"/>
                </a:spcAft>
              </a:pPr>
              <a:r>
                <a:rPr lang="en-US" sz="1400" dirty="0"/>
                <a:t>Predicted Cell Count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4D402CA-6EFF-0B3C-9D18-F63BB07D5B71}"/>
              </a:ext>
            </a:extLst>
          </p:cNvPr>
          <p:cNvSpPr txBox="1"/>
          <p:nvPr/>
        </p:nvSpPr>
        <p:spPr>
          <a:xfrm>
            <a:off x="8030731" y="2555159"/>
            <a:ext cx="3793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dirty="0"/>
              <a:t>Metabolites predict growth rates across scales</a:t>
            </a:r>
          </a:p>
        </p:txBody>
      </p:sp>
    </p:spTree>
    <p:extLst>
      <p:ext uri="{BB962C8B-B14F-4D97-AF65-F5344CB8AC3E}">
        <p14:creationId xmlns:p14="http://schemas.microsoft.com/office/powerpoint/2010/main" val="329108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3CD00B5-F2DE-EB86-8660-45C7A4AD7162}"/>
              </a:ext>
            </a:extLst>
          </p:cNvPr>
          <p:cNvSpPr/>
          <p:nvPr/>
        </p:nvSpPr>
        <p:spPr>
          <a:xfrm>
            <a:off x="999744" y="1316736"/>
            <a:ext cx="9577125" cy="43715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509590-C9A6-E316-89A2-1C9137B4F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perspectives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6A99B-C03C-A5FD-3A1D-AEE05990F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864D6996-EF3B-DD0C-B928-AF2BF5D88F9E}"/>
              </a:ext>
            </a:extLst>
          </p:cNvPr>
          <p:cNvSpPr/>
          <p:nvPr/>
        </p:nvSpPr>
        <p:spPr>
          <a:xfrm>
            <a:off x="6346873" y="4344688"/>
            <a:ext cx="3359239" cy="9316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6000"/>
                  </a:schemeClr>
                </a:solidFill>
                <a:ea typeface="Open Sans Light"/>
                <a:cs typeface="Open Sans Light"/>
              </a:rPr>
              <a:t>Bio Language Models</a:t>
            </a:r>
          </a:p>
        </p:txBody>
      </p: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973D47B1-489E-BF04-BE84-1C241D52FB93}"/>
              </a:ext>
            </a:extLst>
          </p:cNvPr>
          <p:cNvSpPr/>
          <p:nvPr/>
        </p:nvSpPr>
        <p:spPr>
          <a:xfrm>
            <a:off x="2105359" y="4344688"/>
            <a:ext cx="3359239" cy="9316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6000"/>
                  </a:schemeClr>
                </a:solidFill>
                <a:ea typeface="Open Sans Light"/>
                <a:cs typeface="Open Sans Light"/>
              </a:rPr>
              <a:t>Physics-based models</a:t>
            </a:r>
          </a:p>
        </p:txBody>
      </p:sp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C288D299-337B-4FB3-FC93-404C4CA9EE17}"/>
              </a:ext>
            </a:extLst>
          </p:cNvPr>
          <p:cNvSpPr/>
          <p:nvPr/>
        </p:nvSpPr>
        <p:spPr>
          <a:xfrm>
            <a:off x="4162929" y="2675125"/>
            <a:ext cx="3359239" cy="9316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6000"/>
                  </a:schemeClr>
                </a:solidFill>
                <a:ea typeface="Open Sans Light"/>
                <a:cs typeface="Open Sans Light"/>
              </a:rPr>
              <a:t>Quantitative heterogeneous data</a:t>
            </a:r>
          </a:p>
        </p:txBody>
      </p: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68E4672F-F081-85B3-ED39-A7DD559A9A75}"/>
              </a:ext>
            </a:extLst>
          </p:cNvPr>
          <p:cNvSpPr/>
          <p:nvPr/>
        </p:nvSpPr>
        <p:spPr>
          <a:xfrm>
            <a:off x="4162929" y="6193536"/>
            <a:ext cx="3359239" cy="426438"/>
          </a:xfrm>
          <a:prstGeom prst="roundRect">
            <a:avLst/>
          </a:prstGeom>
          <a:solidFill>
            <a:srgbClr val="FFFD7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6000"/>
                  </a:schemeClr>
                </a:solidFill>
                <a:ea typeface="Open Sans Light"/>
                <a:cs typeface="Open Sans Light"/>
              </a:rPr>
              <a:t>OUTCOME PREDICTION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366217-448A-33DF-2B64-4AF9457EF68C}"/>
              </a:ext>
            </a:extLst>
          </p:cNvPr>
          <p:cNvSpPr txBox="1"/>
          <p:nvPr/>
        </p:nvSpPr>
        <p:spPr>
          <a:xfrm>
            <a:off x="8174526" y="1437006"/>
            <a:ext cx="213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LLM-based agent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D5F919C-6D49-DCFC-C17F-D17621B2A751}"/>
              </a:ext>
            </a:extLst>
          </p:cNvPr>
          <p:cNvCxnSpPr>
            <a:cxnSpLocks/>
          </p:cNvCxnSpPr>
          <p:nvPr/>
        </p:nvCxnSpPr>
        <p:spPr>
          <a:xfrm>
            <a:off x="5845128" y="4093926"/>
            <a:ext cx="0" cy="1779028"/>
          </a:xfrm>
          <a:prstGeom prst="straightConnector1">
            <a:avLst/>
          </a:prstGeom>
          <a:ln w="28575">
            <a:solidFill>
              <a:srgbClr val="0214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8A1CB7BB-32B7-8024-CD0A-D5CCAB8FDDDA}"/>
              </a:ext>
            </a:extLst>
          </p:cNvPr>
          <p:cNvSpPr/>
          <p:nvPr/>
        </p:nvSpPr>
        <p:spPr>
          <a:xfrm>
            <a:off x="4162929" y="789682"/>
            <a:ext cx="3359239" cy="353066"/>
          </a:xfrm>
          <a:prstGeom prst="roundRect">
            <a:avLst/>
          </a:prstGeom>
          <a:solidFill>
            <a:srgbClr val="FFFD7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6000"/>
                  </a:schemeClr>
                </a:solidFill>
                <a:ea typeface="Open Sans Light"/>
                <a:cs typeface="Open Sans Light"/>
              </a:rPr>
              <a:t>QUERY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90F619A-44C5-CCA0-630A-61D52229946D}"/>
              </a:ext>
            </a:extLst>
          </p:cNvPr>
          <p:cNvCxnSpPr>
            <a:cxnSpLocks/>
          </p:cNvCxnSpPr>
          <p:nvPr/>
        </p:nvCxnSpPr>
        <p:spPr>
          <a:xfrm>
            <a:off x="5845128" y="1228092"/>
            <a:ext cx="0" cy="417828"/>
          </a:xfrm>
          <a:prstGeom prst="straightConnector1">
            <a:avLst/>
          </a:prstGeom>
          <a:ln w="28575">
            <a:solidFill>
              <a:srgbClr val="0214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C9DF1AB6-9E29-69C7-9E9F-4183340F1045}"/>
              </a:ext>
            </a:extLst>
          </p:cNvPr>
          <p:cNvSpPr/>
          <p:nvPr/>
        </p:nvSpPr>
        <p:spPr>
          <a:xfrm>
            <a:off x="4162928" y="1694404"/>
            <a:ext cx="3359239" cy="35306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6000"/>
                  </a:schemeClr>
                </a:solidFill>
                <a:ea typeface="Open Sans Light"/>
                <a:cs typeface="Open Sans Light"/>
              </a:rPr>
              <a:t>Experimental design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73F2E45-F4DF-80AF-F39B-9630A1C27105}"/>
              </a:ext>
            </a:extLst>
          </p:cNvPr>
          <p:cNvCxnSpPr>
            <a:cxnSpLocks/>
          </p:cNvCxnSpPr>
          <p:nvPr/>
        </p:nvCxnSpPr>
        <p:spPr>
          <a:xfrm>
            <a:off x="5853803" y="2136396"/>
            <a:ext cx="0" cy="417828"/>
          </a:xfrm>
          <a:prstGeom prst="straightConnector1">
            <a:avLst/>
          </a:prstGeom>
          <a:ln w="28575">
            <a:solidFill>
              <a:srgbClr val="0214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078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26DFFB8-02CF-A541-A404-F27146F3C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-25399"/>
            <a:ext cx="10464800" cy="1206500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40B57D0-DB15-224A-B38E-7DA0D9D096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9980" y="5329622"/>
            <a:ext cx="1258681" cy="8829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8E496B8-4DBB-6A44-ACCF-0563105C295C}"/>
              </a:ext>
            </a:extLst>
          </p:cNvPr>
          <p:cNvSpPr txBox="1"/>
          <p:nvPr/>
        </p:nvSpPr>
        <p:spPr>
          <a:xfrm>
            <a:off x="806195" y="1181101"/>
            <a:ext cx="3860800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dirty="0"/>
              <a:t>Tyler Bernard</a:t>
            </a:r>
          </a:p>
          <a:p>
            <a:pPr algn="ctr"/>
            <a:r>
              <a:rPr lang="en-US" sz="2000" b="1" dirty="0"/>
              <a:t>Thomas Sheffield</a:t>
            </a:r>
          </a:p>
          <a:p>
            <a:pPr algn="ctr"/>
            <a:r>
              <a:rPr lang="en-US" sz="2000" b="1" dirty="0">
                <a:ea typeface="Open Sans Light"/>
                <a:cs typeface="Open Sans Light"/>
              </a:rPr>
              <a:t>Mark Forrer</a:t>
            </a:r>
          </a:p>
          <a:p>
            <a:pPr algn="ctr"/>
            <a:r>
              <a:rPr lang="en-US" sz="2000" b="1" dirty="0"/>
              <a:t>Yorgos </a:t>
            </a:r>
            <a:r>
              <a:rPr lang="en-US" sz="2000" b="1" dirty="0" err="1"/>
              <a:t>Kepesidis</a:t>
            </a:r>
            <a:endParaRPr lang="en-US" sz="2000" b="1" dirty="0"/>
          </a:p>
          <a:p>
            <a:pPr algn="ctr"/>
            <a:r>
              <a:rPr lang="en-US" sz="2000" b="1" dirty="0"/>
              <a:t>Jenna Schambach</a:t>
            </a:r>
            <a:endParaRPr lang="en-US" sz="2000" b="1" dirty="0">
              <a:ea typeface="Open Sans Light"/>
              <a:cs typeface="Open Sans Light"/>
            </a:endParaRPr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Todd Lane</a:t>
            </a:r>
            <a:endParaRPr lang="en-US" sz="2000" b="1" dirty="0">
              <a:ea typeface="Open Sans Light"/>
              <a:cs typeface="Open Sans Light"/>
            </a:endParaRPr>
          </a:p>
          <a:p>
            <a:pPr algn="ctr"/>
            <a:r>
              <a:rPr lang="en-US" sz="2000" b="1" dirty="0"/>
              <a:t>Daniel Yang</a:t>
            </a:r>
            <a:endParaRPr lang="en-US" sz="2000" b="1" dirty="0">
              <a:ea typeface="Open Sans Light"/>
              <a:cs typeface="Open Sans Light"/>
            </a:endParaRPr>
          </a:p>
          <a:p>
            <a:pPr algn="ctr"/>
            <a:r>
              <a:rPr lang="en-US" sz="2000" b="1" dirty="0"/>
              <a:t>Elise Wilbourn</a:t>
            </a:r>
            <a:endParaRPr lang="en-US" sz="2000" b="1" dirty="0">
              <a:ea typeface="Open Sans Light"/>
              <a:cs typeface="Open Sans Light"/>
            </a:endParaRPr>
          </a:p>
          <a:p>
            <a:pPr algn="ctr"/>
            <a:r>
              <a:rPr lang="en-US" sz="2000" b="1" dirty="0"/>
              <a:t>Matthew Hirakawa</a:t>
            </a:r>
            <a:endParaRPr lang="en-US" sz="2000" b="1" dirty="0">
              <a:ea typeface="Open Sans Light"/>
              <a:cs typeface="Open Sans Light"/>
            </a:endParaRPr>
          </a:p>
          <a:p>
            <a:pPr algn="ctr"/>
            <a:r>
              <a:rPr lang="en-US" sz="2000" b="1" dirty="0"/>
              <a:t>Carolyn Fisher</a:t>
            </a:r>
            <a:endParaRPr lang="en-US" sz="2000" b="1" dirty="0">
              <a:ea typeface="Open Sans Light"/>
              <a:cs typeface="Open Sans Light"/>
            </a:endParaRPr>
          </a:p>
          <a:p>
            <a:pPr algn="ctr"/>
            <a:r>
              <a:rPr lang="en-US" sz="2000" b="1" dirty="0"/>
              <a:t>Victoria Dy</a:t>
            </a:r>
            <a:endParaRPr lang="en-US" sz="2000" b="1" dirty="0">
              <a:ea typeface="Open Sans Light"/>
              <a:cs typeface="Open Sans Light"/>
            </a:endParaRPr>
          </a:p>
          <a:p>
            <a:pPr algn="ctr"/>
            <a:r>
              <a:rPr lang="en-US" sz="2000" b="1" dirty="0"/>
              <a:t>Maggie Nostrand</a:t>
            </a:r>
            <a:endParaRPr lang="en-US" sz="2000" b="1" dirty="0">
              <a:ea typeface="Open Sans Light"/>
              <a:cs typeface="Open Sans Light"/>
            </a:endParaRPr>
          </a:p>
          <a:p>
            <a:pPr algn="ctr"/>
            <a:r>
              <a:rPr lang="en-US" sz="2000" b="1" dirty="0">
                <a:ea typeface="Open Sans Light"/>
                <a:cs typeface="Open Sans Light"/>
              </a:rPr>
              <a:t>Anna Fisher</a:t>
            </a:r>
          </a:p>
          <a:p>
            <a:pPr algn="ctr"/>
            <a:r>
              <a:rPr lang="en-US" sz="2000" b="1" dirty="0">
                <a:ea typeface="Open Sans Light"/>
                <a:cs typeface="Open Sans Light"/>
              </a:rPr>
              <a:t>Matthew Hirakawa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672AE4-4FF8-C345-9746-F50308C305EF}"/>
              </a:ext>
            </a:extLst>
          </p:cNvPr>
          <p:cNvSpPr txBox="1"/>
          <p:nvPr/>
        </p:nvSpPr>
        <p:spPr>
          <a:xfrm>
            <a:off x="914400" y="6077655"/>
            <a:ext cx="1982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Questions?</a:t>
            </a:r>
          </a:p>
          <a:p>
            <a:r>
              <a:rPr lang="en-US" sz="1600" dirty="0" err="1"/>
              <a:t>rkrishn@sandia.gov</a:t>
            </a:r>
            <a:endParaRPr lang="en-US" sz="1600" dirty="0"/>
          </a:p>
        </p:txBody>
      </p:sp>
      <p:pic>
        <p:nvPicPr>
          <p:cNvPr id="4" name="Picture 3" descr="California campus improvements enhance site for Sandians and visitors –  LabNews">
            <a:extLst>
              <a:ext uri="{FF2B5EF4-FFF2-40B4-BE49-F238E27FC236}">
                <a16:creationId xmlns:a16="http://schemas.microsoft.com/office/drawing/2014/main" id="{9B7CC009-02D9-CE4D-777B-6E411E2FE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123" y="175591"/>
            <a:ext cx="3873061" cy="2565438"/>
          </a:xfrm>
          <a:prstGeom prst="rect">
            <a:avLst/>
          </a:prstGeom>
        </p:spPr>
      </p:pic>
      <p:pic>
        <p:nvPicPr>
          <p:cNvPr id="5" name="Picture 4" descr="Bioenergy – Energy">
            <a:extLst>
              <a:ext uri="{FF2B5EF4-FFF2-40B4-BE49-F238E27FC236}">
                <a16:creationId xmlns:a16="http://schemas.microsoft.com/office/drawing/2014/main" id="{2BF529AA-410B-1E51-9BDD-8AB0C89E7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125" y="2974249"/>
            <a:ext cx="3873062" cy="256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44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B114F-F115-A23B-0A65-99A2FEABE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biology in a nutshell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6E7BB-745E-3E67-232C-822357562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E301545-4B1F-1134-981F-EAE4B5F451C3}"/>
              </a:ext>
            </a:extLst>
          </p:cNvPr>
          <p:cNvSpPr/>
          <p:nvPr/>
        </p:nvSpPr>
        <p:spPr>
          <a:xfrm>
            <a:off x="3194539" y="2576344"/>
            <a:ext cx="5802922" cy="4173416"/>
          </a:xfrm>
          <a:prstGeom prst="ellipse">
            <a:avLst/>
          </a:prstGeom>
          <a:solidFill>
            <a:srgbClr val="FFFD7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2840EB-8BF7-ED85-06EC-1A4C739842E2}"/>
              </a:ext>
            </a:extLst>
          </p:cNvPr>
          <p:cNvSpPr/>
          <p:nvPr/>
        </p:nvSpPr>
        <p:spPr>
          <a:xfrm>
            <a:off x="4413739" y="4544865"/>
            <a:ext cx="2907326" cy="1782864"/>
          </a:xfrm>
          <a:prstGeom prst="ellipse">
            <a:avLst/>
          </a:prstGeom>
          <a:solidFill>
            <a:srgbClr val="FFD57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0236C3-7AC9-91AE-CD23-E40FD951D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19475">
            <a:off x="5388294" y="5498160"/>
            <a:ext cx="573494" cy="572323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04CDC49-A1F2-58AE-CAC6-DA72491DE37A}"/>
              </a:ext>
            </a:extLst>
          </p:cNvPr>
          <p:cNvSpPr/>
          <p:nvPr/>
        </p:nvSpPr>
        <p:spPr>
          <a:xfrm>
            <a:off x="6336327" y="5379218"/>
            <a:ext cx="468923" cy="235037"/>
          </a:xfrm>
          <a:custGeom>
            <a:avLst/>
            <a:gdLst>
              <a:gd name="connsiteX0" fmla="*/ 0 w 633047"/>
              <a:gd name="connsiteY0" fmla="*/ 223314 h 282287"/>
              <a:gd name="connsiteX1" fmla="*/ 234462 w 633047"/>
              <a:gd name="connsiteY1" fmla="*/ 575 h 282287"/>
              <a:gd name="connsiteX2" fmla="*/ 386862 w 633047"/>
              <a:gd name="connsiteY2" fmla="*/ 281929 h 282287"/>
              <a:gd name="connsiteX3" fmla="*/ 633047 w 633047"/>
              <a:gd name="connsiteY3" fmla="*/ 47467 h 28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047" h="282287">
                <a:moveTo>
                  <a:pt x="0" y="223314"/>
                </a:moveTo>
                <a:cubicBezTo>
                  <a:pt x="84992" y="107060"/>
                  <a:pt x="169985" y="-9194"/>
                  <a:pt x="234462" y="575"/>
                </a:cubicBezTo>
                <a:cubicBezTo>
                  <a:pt x="298939" y="10344"/>
                  <a:pt x="320431" y="274114"/>
                  <a:pt x="386862" y="281929"/>
                </a:cubicBezTo>
                <a:cubicBezTo>
                  <a:pt x="453293" y="289744"/>
                  <a:pt x="543170" y="168605"/>
                  <a:pt x="633047" y="47467"/>
                </a:cubicBezTo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63D929-5DAC-7069-BA1A-121F9D6A0D54}"/>
              </a:ext>
            </a:extLst>
          </p:cNvPr>
          <p:cNvCxnSpPr/>
          <p:nvPr/>
        </p:nvCxnSpPr>
        <p:spPr>
          <a:xfrm flipV="1">
            <a:off x="6080140" y="5614255"/>
            <a:ext cx="396864" cy="1700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9FF0609-EE18-D339-9C8F-CBB16D116A64}"/>
              </a:ext>
            </a:extLst>
          </p:cNvPr>
          <p:cNvCxnSpPr>
            <a:cxnSpLocks/>
          </p:cNvCxnSpPr>
          <p:nvPr/>
        </p:nvCxnSpPr>
        <p:spPr>
          <a:xfrm flipV="1">
            <a:off x="6746635" y="4885791"/>
            <a:ext cx="433753" cy="4083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5ED4380A-A201-710B-7C25-5F0E9306B68F}"/>
              </a:ext>
            </a:extLst>
          </p:cNvPr>
          <p:cNvSpPr/>
          <p:nvPr/>
        </p:nvSpPr>
        <p:spPr>
          <a:xfrm>
            <a:off x="7239004" y="4544865"/>
            <a:ext cx="304800" cy="54512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945243-C628-EE12-64B2-756B1A126532}"/>
              </a:ext>
            </a:extLst>
          </p:cNvPr>
          <p:cNvCxnSpPr>
            <a:cxnSpLocks/>
          </p:cNvCxnSpPr>
          <p:nvPr/>
        </p:nvCxnSpPr>
        <p:spPr>
          <a:xfrm flipV="1">
            <a:off x="7546734" y="4264468"/>
            <a:ext cx="196358" cy="2803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1E2F7AD-A41A-74FA-C56C-395013121BB6}"/>
              </a:ext>
            </a:extLst>
          </p:cNvPr>
          <p:cNvCxnSpPr>
            <a:cxnSpLocks/>
          </p:cNvCxnSpPr>
          <p:nvPr/>
        </p:nvCxnSpPr>
        <p:spPr>
          <a:xfrm flipV="1">
            <a:off x="7766538" y="3924499"/>
            <a:ext cx="196358" cy="2803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8AF03F-FFCD-0761-BAF1-EB60353C38F8}"/>
              </a:ext>
            </a:extLst>
          </p:cNvPr>
          <p:cNvCxnSpPr>
            <a:cxnSpLocks/>
          </p:cNvCxnSpPr>
          <p:nvPr/>
        </p:nvCxnSpPr>
        <p:spPr>
          <a:xfrm flipV="1">
            <a:off x="7986342" y="3584530"/>
            <a:ext cx="196358" cy="2803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D55DD3F-4CE1-25F0-6078-7225431E7E4B}"/>
              </a:ext>
            </a:extLst>
          </p:cNvPr>
          <p:cNvCxnSpPr>
            <a:cxnSpLocks/>
          </p:cNvCxnSpPr>
          <p:nvPr/>
        </p:nvCxnSpPr>
        <p:spPr>
          <a:xfrm flipV="1">
            <a:off x="8194423" y="3279731"/>
            <a:ext cx="196358" cy="2803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A2CE9A0-B12F-F57A-4E07-AD24DB9AAF44}"/>
              </a:ext>
            </a:extLst>
          </p:cNvPr>
          <p:cNvSpPr txBox="1"/>
          <p:nvPr/>
        </p:nvSpPr>
        <p:spPr>
          <a:xfrm>
            <a:off x="8317522" y="3003705"/>
            <a:ext cx="1406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b="1" dirty="0"/>
              <a:t>Response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19100B-BE98-4910-079E-B9712BE5BD92}"/>
              </a:ext>
            </a:extLst>
          </p:cNvPr>
          <p:cNvSpPr txBox="1"/>
          <p:nvPr/>
        </p:nvSpPr>
        <p:spPr>
          <a:xfrm>
            <a:off x="1671172" y="2391678"/>
            <a:ext cx="1406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b="1" dirty="0"/>
              <a:t>Stimulus</a:t>
            </a:r>
          </a:p>
        </p:txBody>
      </p:sp>
      <p:sp>
        <p:nvSpPr>
          <p:cNvPr id="23" name="Lightning Bolt 22">
            <a:extLst>
              <a:ext uri="{FF2B5EF4-FFF2-40B4-BE49-F238E27FC236}">
                <a16:creationId xmlns:a16="http://schemas.microsoft.com/office/drawing/2014/main" id="{4321BF3C-2719-85AA-3BAF-27D43A30F3D5}"/>
              </a:ext>
            </a:extLst>
          </p:cNvPr>
          <p:cNvSpPr/>
          <p:nvPr/>
        </p:nvSpPr>
        <p:spPr>
          <a:xfrm>
            <a:off x="2280140" y="2725840"/>
            <a:ext cx="375138" cy="424936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alf Frame 23">
            <a:extLst>
              <a:ext uri="{FF2B5EF4-FFF2-40B4-BE49-F238E27FC236}">
                <a16:creationId xmlns:a16="http://schemas.microsoft.com/office/drawing/2014/main" id="{C3217BFD-67E8-1815-4C25-7B5D7081EA9E}"/>
              </a:ext>
            </a:extLst>
          </p:cNvPr>
          <p:cNvSpPr/>
          <p:nvPr/>
        </p:nvSpPr>
        <p:spPr>
          <a:xfrm rot="10800000">
            <a:off x="3194539" y="3384759"/>
            <a:ext cx="351692" cy="399541"/>
          </a:xfrm>
          <a:prstGeom prst="halfFram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F8A11ED-EA8A-482B-2D63-536D9CB65580}"/>
              </a:ext>
            </a:extLst>
          </p:cNvPr>
          <p:cNvCxnSpPr>
            <a:cxnSpLocks/>
          </p:cNvCxnSpPr>
          <p:nvPr/>
        </p:nvCxnSpPr>
        <p:spPr>
          <a:xfrm>
            <a:off x="2696312" y="3207902"/>
            <a:ext cx="567934" cy="352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1EC2209-3CD5-AAD6-CD8D-A5DE4B0892DD}"/>
              </a:ext>
            </a:extLst>
          </p:cNvPr>
          <p:cNvCxnSpPr>
            <a:cxnSpLocks/>
          </p:cNvCxnSpPr>
          <p:nvPr/>
        </p:nvCxnSpPr>
        <p:spPr>
          <a:xfrm>
            <a:off x="5082217" y="5294185"/>
            <a:ext cx="313733" cy="3200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399A8F3-FB2D-0527-B84B-0A1FD6126B94}"/>
              </a:ext>
            </a:extLst>
          </p:cNvPr>
          <p:cNvCxnSpPr>
            <a:cxnSpLocks/>
          </p:cNvCxnSpPr>
          <p:nvPr/>
        </p:nvCxnSpPr>
        <p:spPr>
          <a:xfrm>
            <a:off x="4692286" y="4885791"/>
            <a:ext cx="313733" cy="3200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D0AFA19-A38D-BCAF-D030-4D66BAA74106}"/>
              </a:ext>
            </a:extLst>
          </p:cNvPr>
          <p:cNvCxnSpPr>
            <a:cxnSpLocks/>
          </p:cNvCxnSpPr>
          <p:nvPr/>
        </p:nvCxnSpPr>
        <p:spPr>
          <a:xfrm>
            <a:off x="4312418" y="4497356"/>
            <a:ext cx="313733" cy="3200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564C02F-CF67-D221-75ED-4F804BD76E2C}"/>
              </a:ext>
            </a:extLst>
          </p:cNvPr>
          <p:cNvCxnSpPr>
            <a:cxnSpLocks/>
          </p:cNvCxnSpPr>
          <p:nvPr/>
        </p:nvCxnSpPr>
        <p:spPr>
          <a:xfrm>
            <a:off x="3940070" y="4104433"/>
            <a:ext cx="313733" cy="3200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39F1EEC-5EC3-B882-4D65-4D8C063E5F63}"/>
              </a:ext>
            </a:extLst>
          </p:cNvPr>
          <p:cNvCxnSpPr>
            <a:cxnSpLocks/>
          </p:cNvCxnSpPr>
          <p:nvPr/>
        </p:nvCxnSpPr>
        <p:spPr>
          <a:xfrm>
            <a:off x="3573865" y="3764464"/>
            <a:ext cx="313733" cy="3200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86A1B35-2034-91CA-2B60-3DFD0C9AE93F}"/>
              </a:ext>
            </a:extLst>
          </p:cNvPr>
          <p:cNvSpPr txBox="1"/>
          <p:nvPr/>
        </p:nvSpPr>
        <p:spPr>
          <a:xfrm>
            <a:off x="5292978" y="2938308"/>
            <a:ext cx="1406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b="1" dirty="0"/>
              <a:t>Cell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660F2B-884C-689F-05D8-2CA1927CFC95}"/>
              </a:ext>
            </a:extLst>
          </p:cNvPr>
          <p:cNvSpPr txBox="1"/>
          <p:nvPr/>
        </p:nvSpPr>
        <p:spPr>
          <a:xfrm>
            <a:off x="5269942" y="5313570"/>
            <a:ext cx="867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b="1" dirty="0"/>
              <a:t>DNA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21FB6E-20EF-CCF0-A2C2-484980428409}"/>
              </a:ext>
            </a:extLst>
          </p:cNvPr>
          <p:cNvSpPr txBox="1"/>
          <p:nvPr/>
        </p:nvSpPr>
        <p:spPr>
          <a:xfrm>
            <a:off x="6396679" y="5628151"/>
            <a:ext cx="867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b="1" dirty="0"/>
              <a:t>RNA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5A59CA-F9EF-D75D-13A3-559143140577}"/>
              </a:ext>
            </a:extLst>
          </p:cNvPr>
          <p:cNvSpPr txBox="1"/>
          <p:nvPr/>
        </p:nvSpPr>
        <p:spPr>
          <a:xfrm>
            <a:off x="6241974" y="4175533"/>
            <a:ext cx="1249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b="1" dirty="0"/>
              <a:t>Proteins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60AD722-883E-A5E3-5138-21E31EEEAB2D}"/>
              </a:ext>
            </a:extLst>
          </p:cNvPr>
          <p:cNvSpPr txBox="1"/>
          <p:nvPr/>
        </p:nvSpPr>
        <p:spPr>
          <a:xfrm>
            <a:off x="3610255" y="3425990"/>
            <a:ext cx="1471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b="1" dirty="0"/>
              <a:t>Receptors</a:t>
            </a: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2162EAD5-DF7B-F4EE-44AE-024415278AE8}"/>
              </a:ext>
            </a:extLst>
          </p:cNvPr>
          <p:cNvSpPr/>
          <p:nvPr/>
        </p:nvSpPr>
        <p:spPr>
          <a:xfrm>
            <a:off x="2924908" y="1985727"/>
            <a:ext cx="5568462" cy="989203"/>
          </a:xfrm>
          <a:custGeom>
            <a:avLst/>
            <a:gdLst>
              <a:gd name="connsiteX0" fmla="*/ 0 w 5568462"/>
              <a:gd name="connsiteY0" fmla="*/ 473387 h 989203"/>
              <a:gd name="connsiteX1" fmla="*/ 2672862 w 5568462"/>
              <a:gd name="connsiteY1" fmla="*/ 16187 h 989203"/>
              <a:gd name="connsiteX2" fmla="*/ 5568462 w 5568462"/>
              <a:gd name="connsiteY2" fmla="*/ 989203 h 98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68462" h="989203">
                <a:moveTo>
                  <a:pt x="0" y="473387"/>
                </a:moveTo>
                <a:cubicBezTo>
                  <a:pt x="872392" y="201802"/>
                  <a:pt x="1744785" y="-69782"/>
                  <a:pt x="2672862" y="16187"/>
                </a:cubicBezTo>
                <a:cubicBezTo>
                  <a:pt x="3600939" y="102156"/>
                  <a:pt x="4584700" y="545679"/>
                  <a:pt x="5568462" y="989203"/>
                </a:cubicBezTo>
              </a:path>
            </a:pathLst>
          </a:custGeom>
          <a:noFill/>
          <a:ln>
            <a:solidFill>
              <a:schemeClr val="accent3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F881D666-AE65-DE1F-DC0A-1919C9626C9E}"/>
              </a:ext>
            </a:extLst>
          </p:cNvPr>
          <p:cNvSpPr/>
          <p:nvPr/>
        </p:nvSpPr>
        <p:spPr>
          <a:xfrm>
            <a:off x="4366847" y="2806098"/>
            <a:ext cx="3927231" cy="672924"/>
          </a:xfrm>
          <a:custGeom>
            <a:avLst/>
            <a:gdLst>
              <a:gd name="connsiteX0" fmla="*/ 0 w 3927231"/>
              <a:gd name="connsiteY0" fmla="*/ 672924 h 672924"/>
              <a:gd name="connsiteX1" fmla="*/ 1301261 w 3927231"/>
              <a:gd name="connsiteY1" fmla="*/ 16432 h 672924"/>
              <a:gd name="connsiteX2" fmla="*/ 3927231 w 3927231"/>
              <a:gd name="connsiteY2" fmla="*/ 262616 h 67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27231" h="672924">
                <a:moveTo>
                  <a:pt x="0" y="672924"/>
                </a:moveTo>
                <a:cubicBezTo>
                  <a:pt x="323361" y="378870"/>
                  <a:pt x="646723" y="84817"/>
                  <a:pt x="1301261" y="16432"/>
                </a:cubicBezTo>
                <a:cubicBezTo>
                  <a:pt x="1955799" y="-51953"/>
                  <a:pt x="2941515" y="105331"/>
                  <a:pt x="3927231" y="262616"/>
                </a:cubicBezTo>
              </a:path>
            </a:pathLst>
          </a:custGeom>
          <a:noFill/>
          <a:ln>
            <a:solidFill>
              <a:schemeClr val="accent3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97C2EEC5-7F7B-7903-A01B-396359AA2CE6}"/>
              </a:ext>
            </a:extLst>
          </p:cNvPr>
          <p:cNvSpPr/>
          <p:nvPr/>
        </p:nvSpPr>
        <p:spPr>
          <a:xfrm>
            <a:off x="5521569" y="3185945"/>
            <a:ext cx="2708031" cy="2180493"/>
          </a:xfrm>
          <a:custGeom>
            <a:avLst/>
            <a:gdLst>
              <a:gd name="connsiteX0" fmla="*/ 0 w 2708031"/>
              <a:gd name="connsiteY0" fmla="*/ 2180493 h 2180493"/>
              <a:gd name="connsiteX1" fmla="*/ 539262 w 2708031"/>
              <a:gd name="connsiteY1" fmla="*/ 480646 h 2180493"/>
              <a:gd name="connsiteX2" fmla="*/ 2708031 w 2708031"/>
              <a:gd name="connsiteY2" fmla="*/ 0 h 2180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8031" h="2180493">
                <a:moveTo>
                  <a:pt x="0" y="2180493"/>
                </a:moveTo>
                <a:cubicBezTo>
                  <a:pt x="43962" y="1512277"/>
                  <a:pt x="87924" y="844061"/>
                  <a:pt x="539262" y="480646"/>
                </a:cubicBezTo>
                <a:cubicBezTo>
                  <a:pt x="990600" y="117231"/>
                  <a:pt x="1849315" y="58615"/>
                  <a:pt x="2708031" y="0"/>
                </a:cubicBezTo>
              </a:path>
            </a:pathLst>
          </a:custGeom>
          <a:noFill/>
          <a:ln>
            <a:solidFill>
              <a:schemeClr val="accent3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446523CF-7CFB-A143-3CC8-830EAE49AB64}"/>
              </a:ext>
            </a:extLst>
          </p:cNvPr>
          <p:cNvSpPr/>
          <p:nvPr/>
        </p:nvSpPr>
        <p:spPr>
          <a:xfrm>
            <a:off x="7127631" y="3467299"/>
            <a:ext cx="1641231" cy="2403231"/>
          </a:xfrm>
          <a:custGeom>
            <a:avLst/>
            <a:gdLst>
              <a:gd name="connsiteX0" fmla="*/ 0 w 1641231"/>
              <a:gd name="connsiteY0" fmla="*/ 2403231 h 2403231"/>
              <a:gd name="connsiteX1" fmla="*/ 1242646 w 1641231"/>
              <a:gd name="connsiteY1" fmla="*/ 1817077 h 2403231"/>
              <a:gd name="connsiteX2" fmla="*/ 1641231 w 1641231"/>
              <a:gd name="connsiteY2" fmla="*/ 0 h 2403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1231" h="2403231">
                <a:moveTo>
                  <a:pt x="0" y="2403231"/>
                </a:moveTo>
                <a:cubicBezTo>
                  <a:pt x="484554" y="2310423"/>
                  <a:pt x="969108" y="2217615"/>
                  <a:pt x="1242646" y="1817077"/>
                </a:cubicBezTo>
                <a:cubicBezTo>
                  <a:pt x="1516185" y="1416538"/>
                  <a:pt x="1578708" y="708269"/>
                  <a:pt x="1641231" y="0"/>
                </a:cubicBezTo>
              </a:path>
            </a:pathLst>
          </a:custGeom>
          <a:noFill/>
          <a:ln>
            <a:solidFill>
              <a:schemeClr val="accent3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31CB30F3-128E-D335-9283-616FC6192A7D}"/>
              </a:ext>
            </a:extLst>
          </p:cNvPr>
          <p:cNvSpPr/>
          <p:nvPr/>
        </p:nvSpPr>
        <p:spPr>
          <a:xfrm>
            <a:off x="6928338" y="3232838"/>
            <a:ext cx="1406770" cy="926123"/>
          </a:xfrm>
          <a:custGeom>
            <a:avLst/>
            <a:gdLst>
              <a:gd name="connsiteX0" fmla="*/ 0 w 1406770"/>
              <a:gd name="connsiteY0" fmla="*/ 926123 h 926123"/>
              <a:gd name="connsiteX1" fmla="*/ 445477 w 1406770"/>
              <a:gd name="connsiteY1" fmla="*/ 328246 h 926123"/>
              <a:gd name="connsiteX2" fmla="*/ 1406770 w 1406770"/>
              <a:gd name="connsiteY2" fmla="*/ 0 h 92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770" h="926123">
                <a:moveTo>
                  <a:pt x="0" y="926123"/>
                </a:moveTo>
                <a:cubicBezTo>
                  <a:pt x="105507" y="704361"/>
                  <a:pt x="211015" y="482600"/>
                  <a:pt x="445477" y="328246"/>
                </a:cubicBezTo>
                <a:cubicBezTo>
                  <a:pt x="679939" y="173892"/>
                  <a:pt x="1043354" y="86946"/>
                  <a:pt x="1406770" y="0"/>
                </a:cubicBezTo>
              </a:path>
            </a:pathLst>
          </a:custGeom>
          <a:noFill/>
          <a:ln>
            <a:solidFill>
              <a:schemeClr val="accent3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F50D16E-538B-615B-52EF-79F522B14A80}"/>
              </a:ext>
            </a:extLst>
          </p:cNvPr>
          <p:cNvSpPr txBox="1"/>
          <p:nvPr/>
        </p:nvSpPr>
        <p:spPr>
          <a:xfrm>
            <a:off x="753962" y="962280"/>
            <a:ext cx="9842157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1600" b="1" dirty="0">
                <a:solidFill>
                  <a:schemeClr val="accent3"/>
                </a:solidFill>
              </a:rPr>
              <a:t>Can molecular information from a cell be predictive of its response?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1600" b="1" dirty="0">
                <a:solidFill>
                  <a:schemeClr val="accent3"/>
                </a:solidFill>
              </a:rPr>
              <a:t>How broadly applicable is this? 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1600" b="1" dirty="0">
                <a:solidFill>
                  <a:schemeClr val="accent3"/>
                </a:solidFill>
              </a:rPr>
              <a:t>What about populations of cells? Organisms? Ecosystems? </a:t>
            </a:r>
          </a:p>
        </p:txBody>
      </p:sp>
    </p:spTree>
    <p:extLst>
      <p:ext uri="{BB962C8B-B14F-4D97-AF65-F5344CB8AC3E}">
        <p14:creationId xmlns:p14="http://schemas.microsoft.com/office/powerpoint/2010/main" val="4138843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0F008-1813-A437-3841-152D8249C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7B79CE-76CC-4DC2-4E24-696EED5D5E5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600200" y="6609464"/>
            <a:ext cx="8991600" cy="21917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CUI//PROPIN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0DAB8-02B3-0E7A-69A6-D79F4B584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9E6BA68-334D-1C46-6607-5A67B269179F}"/>
              </a:ext>
            </a:extLst>
          </p:cNvPr>
          <p:cNvGrpSpPr/>
          <p:nvPr/>
        </p:nvGrpSpPr>
        <p:grpSpPr>
          <a:xfrm>
            <a:off x="135066" y="905006"/>
            <a:ext cx="3871572" cy="2994831"/>
            <a:chOff x="135066" y="905006"/>
            <a:chExt cx="3871572" cy="29948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3ACC0E-3ECB-E77E-D0A2-F779632D5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929" y="905006"/>
              <a:ext cx="3796709" cy="284753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7C3E32-C77F-2635-7C4B-C6CCCEFD07D5}"/>
                </a:ext>
              </a:extLst>
            </p:cNvPr>
            <p:cNvSpPr txBox="1"/>
            <p:nvPr/>
          </p:nvSpPr>
          <p:spPr>
            <a:xfrm>
              <a:off x="1157541" y="3592060"/>
              <a:ext cx="1901483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>
                <a:spcBef>
                  <a:spcPts val="1000"/>
                </a:spcBef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Observed Cell Count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701E43F-6337-B012-4BD1-43B515B3EFE9}"/>
                </a:ext>
              </a:extLst>
            </p:cNvPr>
            <p:cNvSpPr txBox="1"/>
            <p:nvPr/>
          </p:nvSpPr>
          <p:spPr>
            <a:xfrm rot="16200000">
              <a:off x="-655375" y="2185358"/>
              <a:ext cx="1888659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>
                <a:spcBef>
                  <a:spcPts val="1000"/>
                </a:spcBef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Predicted Cell Count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4420AB6-8277-C886-8958-5703BA6EA87B}"/>
              </a:ext>
            </a:extLst>
          </p:cNvPr>
          <p:cNvGrpSpPr/>
          <p:nvPr/>
        </p:nvGrpSpPr>
        <p:grpSpPr>
          <a:xfrm>
            <a:off x="7987809" y="913627"/>
            <a:ext cx="3851865" cy="2986210"/>
            <a:chOff x="7987809" y="913627"/>
            <a:chExt cx="3851865" cy="298621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CF879A5-5B89-D1C1-1023-E0701A982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2965" y="913627"/>
              <a:ext cx="3796709" cy="284753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268DF0-8D64-64BB-048A-766086A4F919}"/>
                </a:ext>
              </a:extLst>
            </p:cNvPr>
            <p:cNvSpPr txBox="1"/>
            <p:nvPr/>
          </p:nvSpPr>
          <p:spPr>
            <a:xfrm>
              <a:off x="8985857" y="3592060"/>
              <a:ext cx="2021707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>
                <a:spcBef>
                  <a:spcPts val="1000"/>
                </a:spcBef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Observed Cell Growth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926852-AA23-DBCF-97A2-43DFF54538DA}"/>
                </a:ext>
              </a:extLst>
            </p:cNvPr>
            <p:cNvSpPr txBox="1"/>
            <p:nvPr/>
          </p:nvSpPr>
          <p:spPr>
            <a:xfrm rot="16200000">
              <a:off x="7137256" y="2185358"/>
              <a:ext cx="2008883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>
                <a:spcBef>
                  <a:spcPts val="1000"/>
                </a:spcBef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Predicted Cell Growth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5C6AA1E-FE78-D235-6053-13E29AEEDE14}"/>
              </a:ext>
            </a:extLst>
          </p:cNvPr>
          <p:cNvGrpSpPr/>
          <p:nvPr/>
        </p:nvGrpSpPr>
        <p:grpSpPr>
          <a:xfrm>
            <a:off x="4072086" y="913627"/>
            <a:ext cx="3850274" cy="2986210"/>
            <a:chOff x="4072086" y="913627"/>
            <a:chExt cx="3850274" cy="29862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3F0F2C7-593A-AF93-0C87-D9C258CBA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5651" y="913627"/>
              <a:ext cx="3796709" cy="284753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7FBA17A-5D3D-0FAE-589B-2BB1FD13D60F}"/>
                </a:ext>
              </a:extLst>
            </p:cNvPr>
            <p:cNvSpPr txBox="1"/>
            <p:nvPr/>
          </p:nvSpPr>
          <p:spPr>
            <a:xfrm>
              <a:off x="5073263" y="3592060"/>
              <a:ext cx="1901483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>
                <a:spcBef>
                  <a:spcPts val="1000"/>
                </a:spcBef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Observed Cell Count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53BBB13-E4B6-9C24-FB7E-4BA69328F4D3}"/>
                </a:ext>
              </a:extLst>
            </p:cNvPr>
            <p:cNvSpPr txBox="1"/>
            <p:nvPr/>
          </p:nvSpPr>
          <p:spPr>
            <a:xfrm rot="16200000">
              <a:off x="3281645" y="2185358"/>
              <a:ext cx="1888659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>
                <a:spcBef>
                  <a:spcPts val="1000"/>
                </a:spcBef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Predicted Cell Count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0147D20-04B7-B6D4-1927-6C556DC058EB}"/>
              </a:ext>
            </a:extLst>
          </p:cNvPr>
          <p:cNvGrpSpPr/>
          <p:nvPr/>
        </p:nvGrpSpPr>
        <p:grpSpPr>
          <a:xfrm>
            <a:off x="7984402" y="3899838"/>
            <a:ext cx="3855272" cy="2958162"/>
            <a:chOff x="7984402" y="3899838"/>
            <a:chExt cx="3855272" cy="295816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52E097B-4EF1-F5C6-BF91-6C9E899C7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42965" y="3899838"/>
              <a:ext cx="3796709" cy="284753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A61032D-04C4-552E-F937-E99301D6CEBE}"/>
                </a:ext>
              </a:extLst>
            </p:cNvPr>
            <p:cNvSpPr txBox="1"/>
            <p:nvPr/>
          </p:nvSpPr>
          <p:spPr>
            <a:xfrm>
              <a:off x="9084771" y="6550223"/>
              <a:ext cx="1721946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>
                <a:spcBef>
                  <a:spcPts val="1000"/>
                </a:spcBef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False Positive Rate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A52848-A7B3-813C-D900-C889A7FF20FD}"/>
                </a:ext>
              </a:extLst>
            </p:cNvPr>
            <p:cNvSpPr txBox="1"/>
            <p:nvPr/>
          </p:nvSpPr>
          <p:spPr>
            <a:xfrm rot="16200000">
              <a:off x="7296554" y="5169715"/>
              <a:ext cx="168347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>
                <a:spcBef>
                  <a:spcPts val="1000"/>
                </a:spcBef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True Positive Rate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1A6EA1-DA08-F52F-509F-1289B998EF65}"/>
              </a:ext>
            </a:extLst>
          </p:cNvPr>
          <p:cNvGrpSpPr/>
          <p:nvPr/>
        </p:nvGrpSpPr>
        <p:grpSpPr>
          <a:xfrm>
            <a:off x="4107973" y="3900612"/>
            <a:ext cx="3856445" cy="2954091"/>
            <a:chOff x="4107973" y="3900612"/>
            <a:chExt cx="3856445" cy="295409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DC706DC-1360-B59F-D1ED-C50621A15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68741" y="3900612"/>
              <a:ext cx="3795677" cy="284675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5FFDD49-6025-6109-C3FE-409B7CEDC9C1}"/>
                </a:ext>
              </a:extLst>
            </p:cNvPr>
            <p:cNvSpPr txBox="1"/>
            <p:nvPr/>
          </p:nvSpPr>
          <p:spPr>
            <a:xfrm>
              <a:off x="5208451" y="6546926"/>
              <a:ext cx="1721946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>
                <a:spcBef>
                  <a:spcPts val="1000"/>
                </a:spcBef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False Positive Rate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84D2EBC-F2F5-6BD0-7DC7-6E912F80FFDF}"/>
                </a:ext>
              </a:extLst>
            </p:cNvPr>
            <p:cNvSpPr txBox="1"/>
            <p:nvPr/>
          </p:nvSpPr>
          <p:spPr>
            <a:xfrm rot="16200000">
              <a:off x="3420125" y="5169714"/>
              <a:ext cx="168347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>
                <a:spcBef>
                  <a:spcPts val="1000"/>
                </a:spcBef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True Positive Rate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A16DD0F-15ED-BF2E-C512-ACFAFAE75FBC}"/>
              </a:ext>
            </a:extLst>
          </p:cNvPr>
          <p:cNvGrpSpPr/>
          <p:nvPr/>
        </p:nvGrpSpPr>
        <p:grpSpPr>
          <a:xfrm>
            <a:off x="144480" y="3900612"/>
            <a:ext cx="3862158" cy="2963263"/>
            <a:chOff x="144480" y="3900612"/>
            <a:chExt cx="3862158" cy="29632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B38F84-E7BB-DB4D-EEB8-5E5B0BC70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0961" y="3900612"/>
              <a:ext cx="3795677" cy="284675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B57507-A1B7-65F4-BE46-CBC98A3BA134}"/>
                </a:ext>
              </a:extLst>
            </p:cNvPr>
            <p:cNvSpPr txBox="1"/>
            <p:nvPr/>
          </p:nvSpPr>
          <p:spPr>
            <a:xfrm>
              <a:off x="1247309" y="6556098"/>
              <a:ext cx="1721946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>
                <a:spcBef>
                  <a:spcPts val="1000"/>
                </a:spcBef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False Positive Rate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1A3425E-28FD-7AD4-AC1F-A180A1A9FCF9}"/>
                </a:ext>
              </a:extLst>
            </p:cNvPr>
            <p:cNvSpPr txBox="1"/>
            <p:nvPr/>
          </p:nvSpPr>
          <p:spPr>
            <a:xfrm rot="16200000">
              <a:off x="-543368" y="5169715"/>
              <a:ext cx="168347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>
                <a:spcBef>
                  <a:spcPts val="1000"/>
                </a:spcBef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True Positive Rate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C38EED3-F384-BC3B-78C4-7675E560B1E3}"/>
              </a:ext>
            </a:extLst>
          </p:cNvPr>
          <p:cNvSpPr txBox="1"/>
          <p:nvPr/>
        </p:nvSpPr>
        <p:spPr>
          <a:xfrm>
            <a:off x="883572" y="823738"/>
            <a:ext cx="2428871" cy="42088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6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Random Forest Regression</a:t>
            </a:r>
          </a:p>
          <a:p>
            <a:pPr algn="ctr">
              <a:lnSpc>
                <a:spcPts val="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RMSE: 0.59, R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: 0.35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5A3FD7F-AF1E-3A60-5E56-74FD92F78386}"/>
              </a:ext>
            </a:extLst>
          </p:cNvPr>
          <p:cNvSpPr txBox="1"/>
          <p:nvPr/>
        </p:nvSpPr>
        <p:spPr>
          <a:xfrm>
            <a:off x="4855250" y="823738"/>
            <a:ext cx="2339102" cy="42088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6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Minmax Scaled Endpoints</a:t>
            </a:r>
          </a:p>
          <a:p>
            <a:pPr algn="ctr">
              <a:lnSpc>
                <a:spcPts val="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RMSE: 0.21, R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: 0.63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111953-2635-9879-6EC3-2C0C7E9D0499}"/>
              </a:ext>
            </a:extLst>
          </p:cNvPr>
          <p:cNvSpPr txBox="1"/>
          <p:nvPr/>
        </p:nvSpPr>
        <p:spPr>
          <a:xfrm>
            <a:off x="8935361" y="821540"/>
            <a:ext cx="2122697" cy="42088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6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Minmax Scaled Growth</a:t>
            </a:r>
          </a:p>
          <a:p>
            <a:pPr algn="ctr">
              <a:lnSpc>
                <a:spcPts val="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RMSE: 0.34, R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: -0.82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F5D8B7-0AEA-D1C7-9213-95D65F54FBA2}"/>
              </a:ext>
            </a:extLst>
          </p:cNvPr>
          <p:cNvSpPr txBox="1"/>
          <p:nvPr/>
        </p:nvSpPr>
        <p:spPr>
          <a:xfrm>
            <a:off x="1001798" y="3909891"/>
            <a:ext cx="229755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Cell Count Classification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DF236F-340A-20A5-B685-43E1F7DC3037}"/>
              </a:ext>
            </a:extLst>
          </p:cNvPr>
          <p:cNvSpPr txBox="1"/>
          <p:nvPr/>
        </p:nvSpPr>
        <p:spPr>
          <a:xfrm>
            <a:off x="4724289" y="3923163"/>
            <a:ext cx="274341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Cell Count with Synthetic Data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ABC513D-E9B6-EEEF-0E35-36A66924031E}"/>
              </a:ext>
            </a:extLst>
          </p:cNvPr>
          <p:cNvSpPr txBox="1"/>
          <p:nvPr/>
        </p:nvSpPr>
        <p:spPr>
          <a:xfrm>
            <a:off x="8607702" y="3921010"/>
            <a:ext cx="277801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Growth with Synthetic Data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FDDEC72-E03A-4A9F-71B4-DDD20469E845}"/>
              </a:ext>
            </a:extLst>
          </p:cNvPr>
          <p:cNvSpPr txBox="1"/>
          <p:nvPr/>
        </p:nvSpPr>
        <p:spPr>
          <a:xfrm>
            <a:off x="1639400" y="5169713"/>
            <a:ext cx="10223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AUC: 0.86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0F5D6DA-D156-593B-ED27-DA5B5D5DEBAA}"/>
              </a:ext>
            </a:extLst>
          </p:cNvPr>
          <p:cNvSpPr txBox="1"/>
          <p:nvPr/>
        </p:nvSpPr>
        <p:spPr>
          <a:xfrm>
            <a:off x="9485531" y="5166200"/>
            <a:ext cx="10223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AUC: 0.70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AD139A1-ACCF-DD6F-8C4D-092729CB2DBA}"/>
              </a:ext>
            </a:extLst>
          </p:cNvPr>
          <p:cNvSpPr txBox="1"/>
          <p:nvPr/>
        </p:nvSpPr>
        <p:spPr>
          <a:xfrm>
            <a:off x="5305361" y="5170996"/>
            <a:ext cx="158127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AUC: 0.88</a:t>
            </a:r>
          </a:p>
        </p:txBody>
      </p:sp>
    </p:spTree>
    <p:extLst>
      <p:ext uri="{BB962C8B-B14F-4D97-AF65-F5344CB8AC3E}">
        <p14:creationId xmlns:p14="http://schemas.microsoft.com/office/powerpoint/2010/main" val="863615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8F41C9-154C-0EC7-B6F3-1D3274374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16D308-0B03-2ADC-47A4-1EB98B2B7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8991600" cy="219174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EAA89-FAE2-864F-8F22-1BCB19A19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DF996E-77E7-EE11-9396-EFE2E5B3C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15" y="281884"/>
            <a:ext cx="10224545" cy="676374"/>
          </a:xfrm>
        </p:spPr>
        <p:txBody>
          <a:bodyPr/>
          <a:lstStyle/>
          <a:p>
            <a:r>
              <a:rPr lang="en-US" dirty="0"/>
              <a:t>Scaling and transferability is a biology-wide problem</a:t>
            </a:r>
          </a:p>
        </p:txBody>
      </p:sp>
      <p:pic>
        <p:nvPicPr>
          <p:cNvPr id="5122" name="Picture 2" descr="Cell line development services market ...">
            <a:extLst>
              <a:ext uri="{FF2B5EF4-FFF2-40B4-BE49-F238E27FC236}">
                <a16:creationId xmlns:a16="http://schemas.microsoft.com/office/drawing/2014/main" id="{38070FF6-5C31-8F34-DF81-3035D01A5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773" y="1231624"/>
            <a:ext cx="2019037" cy="134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15,100+ Plant Test Tube Stock Photos, Pictures &amp; Royalty-Free Images -  iStock | Plant science, Flower test tube, Science lab">
            <a:extLst>
              <a:ext uri="{FF2B5EF4-FFF2-40B4-BE49-F238E27FC236}">
                <a16:creationId xmlns:a16="http://schemas.microsoft.com/office/drawing/2014/main" id="{A95B0036-DCE7-0851-8A90-D53FADEB0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774" y="2951482"/>
            <a:ext cx="2019037" cy="156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rops">
            <a:extLst>
              <a:ext uri="{FF2B5EF4-FFF2-40B4-BE49-F238E27FC236}">
                <a16:creationId xmlns:a16="http://schemas.microsoft.com/office/drawing/2014/main" id="{E37E2CB9-DAE3-F998-56E5-50EE3C93A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327" y="2951483"/>
            <a:ext cx="2351319" cy="156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roduction Scale Fermenter and Bioreactor Manufacturers in India | Shree  Biocare">
            <a:extLst>
              <a:ext uri="{FF2B5EF4-FFF2-40B4-BE49-F238E27FC236}">
                <a16:creationId xmlns:a16="http://schemas.microsoft.com/office/drawing/2014/main" id="{A3B63535-6555-B0C8-2D67-C08E5B989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327" y="4779082"/>
            <a:ext cx="2351318" cy="171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Yeast banking – #2 Agar plates | Eureka Brewing">
            <a:extLst>
              <a:ext uri="{FF2B5EF4-FFF2-40B4-BE49-F238E27FC236}">
                <a16:creationId xmlns:a16="http://schemas.microsoft.com/office/drawing/2014/main" id="{EA836FA6-E13F-1DCF-997C-B2DA7BDB6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11" y="4773583"/>
            <a:ext cx="1611224" cy="171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263+ Thousand Youth Cartoons Royalty-Free Images, Stock Photos &amp; Pictures |  Shutterstock">
            <a:extLst>
              <a:ext uri="{FF2B5EF4-FFF2-40B4-BE49-F238E27FC236}">
                <a16:creationId xmlns:a16="http://schemas.microsoft.com/office/drawing/2014/main" id="{7FA50F86-1C68-8261-DB0C-08A702CF7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8"/>
          <a:stretch>
            <a:fillRect/>
          </a:stretch>
        </p:blipFill>
        <p:spPr bwMode="auto">
          <a:xfrm>
            <a:off x="7684159" y="1123884"/>
            <a:ext cx="2485653" cy="156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70D0833-1FB2-2889-F22D-16A763C56C72}"/>
              </a:ext>
            </a:extLst>
          </p:cNvPr>
          <p:cNvCxnSpPr/>
          <p:nvPr/>
        </p:nvCxnSpPr>
        <p:spPr>
          <a:xfrm>
            <a:off x="5014452" y="1903413"/>
            <a:ext cx="1991032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EB1D49-8FC5-DFEF-AC58-18E9C61EE8C8}"/>
              </a:ext>
            </a:extLst>
          </p:cNvPr>
          <p:cNvCxnSpPr/>
          <p:nvPr/>
        </p:nvCxnSpPr>
        <p:spPr>
          <a:xfrm>
            <a:off x="5014452" y="3735013"/>
            <a:ext cx="1991032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503360-C17E-B8F6-F7B6-AC8364633A34}"/>
              </a:ext>
            </a:extLst>
          </p:cNvPr>
          <p:cNvCxnSpPr/>
          <p:nvPr/>
        </p:nvCxnSpPr>
        <p:spPr>
          <a:xfrm>
            <a:off x="5014452" y="5762575"/>
            <a:ext cx="1991032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844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896F9BD-E9FA-EAAC-E14A-6F535287CFC7}"/>
              </a:ext>
            </a:extLst>
          </p:cNvPr>
          <p:cNvCxnSpPr>
            <a:cxnSpLocks/>
          </p:cNvCxnSpPr>
          <p:nvPr/>
        </p:nvCxnSpPr>
        <p:spPr>
          <a:xfrm>
            <a:off x="4231715" y="3840878"/>
            <a:ext cx="3323166" cy="21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7D97EB0-E893-811B-BF1D-C91A30614660}"/>
              </a:ext>
            </a:extLst>
          </p:cNvPr>
          <p:cNvCxnSpPr>
            <a:cxnSpLocks/>
          </p:cNvCxnSpPr>
          <p:nvPr/>
        </p:nvCxnSpPr>
        <p:spPr>
          <a:xfrm>
            <a:off x="4222750" y="5848972"/>
            <a:ext cx="3323166" cy="21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F067327-FAFF-07ED-3237-3B0145A8D8C1}"/>
              </a:ext>
            </a:extLst>
          </p:cNvPr>
          <p:cNvCxnSpPr/>
          <p:nvPr/>
        </p:nvCxnSpPr>
        <p:spPr>
          <a:xfrm>
            <a:off x="4222750" y="1894416"/>
            <a:ext cx="3323166" cy="21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2E7782-3000-9F76-0C9D-FF4A5AEB3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4C63D3-F267-2459-8477-D4B6762CB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8991600" cy="219174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4BDD4-546C-BEB1-2A79-6B083CFB4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AB5961-68B7-2539-DFDF-190D39A6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15" y="281884"/>
            <a:ext cx="10224545" cy="676374"/>
          </a:xfrm>
        </p:spPr>
        <p:txBody>
          <a:bodyPr/>
          <a:lstStyle/>
          <a:p>
            <a:r>
              <a:rPr lang="en-US" dirty="0"/>
              <a:t>How do we predict outcomes across scales?</a:t>
            </a:r>
          </a:p>
        </p:txBody>
      </p:sp>
      <p:pic>
        <p:nvPicPr>
          <p:cNvPr id="5" name="Picture 2" descr="Cell line development services market ...">
            <a:extLst>
              <a:ext uri="{FF2B5EF4-FFF2-40B4-BE49-F238E27FC236}">
                <a16:creationId xmlns:a16="http://schemas.microsoft.com/office/drawing/2014/main" id="{4B9705D5-F283-0718-1C79-FCFC354E8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773" y="1231624"/>
            <a:ext cx="2019037" cy="134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15,100+ Plant Test Tube Stock Photos, Pictures &amp; Royalty-Free Images -  iStock | Plant science, Flower test tube, Science lab">
            <a:extLst>
              <a:ext uri="{FF2B5EF4-FFF2-40B4-BE49-F238E27FC236}">
                <a16:creationId xmlns:a16="http://schemas.microsoft.com/office/drawing/2014/main" id="{16950DE8-F29B-A25A-B278-4CC2EB3EE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774" y="2951482"/>
            <a:ext cx="2019037" cy="156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rops">
            <a:extLst>
              <a:ext uri="{FF2B5EF4-FFF2-40B4-BE49-F238E27FC236}">
                <a16:creationId xmlns:a16="http://schemas.microsoft.com/office/drawing/2014/main" id="{00C7D1F2-594A-E3F7-D00D-DC034718F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327" y="2951483"/>
            <a:ext cx="2351319" cy="156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Production Scale Fermenter and Bioreactor Manufacturers in India | Shree  Biocare">
            <a:extLst>
              <a:ext uri="{FF2B5EF4-FFF2-40B4-BE49-F238E27FC236}">
                <a16:creationId xmlns:a16="http://schemas.microsoft.com/office/drawing/2014/main" id="{080C8EB6-5A58-90FE-3297-27030930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327" y="4779082"/>
            <a:ext cx="2351318" cy="171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Yeast banking – #2 Agar plates | Eureka Brewing">
            <a:extLst>
              <a:ext uri="{FF2B5EF4-FFF2-40B4-BE49-F238E27FC236}">
                <a16:creationId xmlns:a16="http://schemas.microsoft.com/office/drawing/2014/main" id="{21481DDB-01DB-1B0C-42C7-FA759008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11" y="4773583"/>
            <a:ext cx="1611224" cy="171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263+ Thousand Youth Cartoons Royalty-Free Images, Stock Photos &amp; Pictures |  Shutterstock">
            <a:extLst>
              <a:ext uri="{FF2B5EF4-FFF2-40B4-BE49-F238E27FC236}">
                <a16:creationId xmlns:a16="http://schemas.microsoft.com/office/drawing/2014/main" id="{E3399C5C-5EEF-FF69-5809-9367F762F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8"/>
          <a:stretch>
            <a:fillRect/>
          </a:stretch>
        </p:blipFill>
        <p:spPr bwMode="auto">
          <a:xfrm>
            <a:off x="7684159" y="1123884"/>
            <a:ext cx="2485653" cy="156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Why Deep Learning over Traditional Machine Learning? | by Sambit Mahapatra  | TDS Archive | Medium">
            <a:extLst>
              <a:ext uri="{FF2B5EF4-FFF2-40B4-BE49-F238E27FC236}">
                <a16:creationId xmlns:a16="http://schemas.microsoft.com/office/drawing/2014/main" id="{2DF64339-BFFE-3C2C-D5F8-263C393727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7733" y="1414260"/>
            <a:ext cx="1494366" cy="992063"/>
          </a:xfrm>
          <a:prstGeom prst="rect">
            <a:avLst/>
          </a:prstGeom>
        </p:spPr>
      </p:pic>
      <p:pic>
        <p:nvPicPr>
          <p:cNvPr id="27" name="Picture 26" descr="Why Deep Learning over Traditional Machine Learning? | by Sambit Mahapatra  | TDS Archive | Medium">
            <a:extLst>
              <a:ext uri="{FF2B5EF4-FFF2-40B4-BE49-F238E27FC236}">
                <a16:creationId xmlns:a16="http://schemas.microsoft.com/office/drawing/2014/main" id="{E91DA40F-32CF-543A-8FE1-F69CD3DB14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7733" y="5308927"/>
            <a:ext cx="1494366" cy="992063"/>
          </a:xfrm>
          <a:prstGeom prst="rect">
            <a:avLst/>
          </a:prstGeom>
        </p:spPr>
      </p:pic>
      <p:pic>
        <p:nvPicPr>
          <p:cNvPr id="28" name="Picture 27" descr="Why Deep Learning over Traditional Machine Learning? | by Sambit Mahapatra  | TDS Archive | Medium">
            <a:extLst>
              <a:ext uri="{FF2B5EF4-FFF2-40B4-BE49-F238E27FC236}">
                <a16:creationId xmlns:a16="http://schemas.microsoft.com/office/drawing/2014/main" id="{0C051FD4-FC34-75BA-1135-BCBE50FD3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7732" y="3351010"/>
            <a:ext cx="1494366" cy="99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62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177643F-CEB7-F94E-09D9-0FFDD84CD52B}"/>
              </a:ext>
            </a:extLst>
          </p:cNvPr>
          <p:cNvSpPr/>
          <p:nvPr/>
        </p:nvSpPr>
        <p:spPr>
          <a:xfrm>
            <a:off x="8287390" y="3944068"/>
            <a:ext cx="2401339" cy="1741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591033-A2CF-C391-EA32-659C95DA6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Biology is a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02CF3-F879-FAA8-B570-ED8A21113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6" name="Picture 2" descr="96 Central Dogma Royalty-Free Images, Stock Photos &amp; Pictures | Shutterstock">
            <a:extLst>
              <a:ext uri="{FF2B5EF4-FFF2-40B4-BE49-F238E27FC236}">
                <a16:creationId xmlns:a16="http://schemas.microsoft.com/office/drawing/2014/main" id="{9445B94D-A3CB-BC6C-2C48-F04D7B28B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5"/>
          <a:stretch>
            <a:fillRect/>
          </a:stretch>
        </p:blipFill>
        <p:spPr bwMode="auto">
          <a:xfrm>
            <a:off x="321979" y="3510395"/>
            <a:ext cx="3300453" cy="301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F1F439-1A01-FD44-1A8E-A3B3003AE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042" y="818173"/>
            <a:ext cx="5621527" cy="254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4126AA-3275-B312-E81C-CCAD6A35860D}"/>
              </a:ext>
            </a:extLst>
          </p:cNvPr>
          <p:cNvSpPr txBox="1"/>
          <p:nvPr/>
        </p:nvSpPr>
        <p:spPr>
          <a:xfrm>
            <a:off x="5886634" y="818173"/>
            <a:ext cx="24577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sz="1100" dirty="0"/>
              <a:t>Image from Mina </a:t>
            </a:r>
            <a:r>
              <a:rPr lang="en-US" sz="1100" dirty="0" err="1"/>
              <a:t>Ghashami</a:t>
            </a:r>
            <a:r>
              <a:rPr lang="en-US" sz="1100" dirty="0"/>
              <a:t> (2023)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677EFE22-A5CB-94A5-642E-851EB5003E3C}"/>
              </a:ext>
            </a:extLst>
          </p:cNvPr>
          <p:cNvSpPr/>
          <p:nvPr/>
        </p:nvSpPr>
        <p:spPr>
          <a:xfrm>
            <a:off x="3974945" y="4623485"/>
            <a:ext cx="736910" cy="5392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1663D52-48A0-F090-7946-BD2D4A82E0B4}"/>
              </a:ext>
            </a:extLst>
          </p:cNvPr>
          <p:cNvSpPr/>
          <p:nvPr/>
        </p:nvSpPr>
        <p:spPr>
          <a:xfrm>
            <a:off x="7105006" y="4623485"/>
            <a:ext cx="736910" cy="5392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476C0-0EB7-9F04-0B91-6AA0ABAC7CBA}"/>
              </a:ext>
            </a:extLst>
          </p:cNvPr>
          <p:cNvSpPr txBox="1"/>
          <p:nvPr/>
        </p:nvSpPr>
        <p:spPr>
          <a:xfrm>
            <a:off x="8370274" y="4164672"/>
            <a:ext cx="2318455" cy="1333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dirty="0"/>
              <a:t>Extract embeddings</a:t>
            </a:r>
          </a:p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dirty="0"/>
              <a:t>Functional queries</a:t>
            </a:r>
          </a:p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dirty="0"/>
              <a:t>Predict sequences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9FF4BD9-6191-41E5-0A4A-F1A7AF74CCAF}"/>
              </a:ext>
            </a:extLst>
          </p:cNvPr>
          <p:cNvSpPr/>
          <p:nvPr/>
        </p:nvSpPr>
        <p:spPr>
          <a:xfrm>
            <a:off x="4983160" y="4103077"/>
            <a:ext cx="1806948" cy="14568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Bio-Language foundation models</a:t>
            </a:r>
          </a:p>
        </p:txBody>
      </p:sp>
    </p:spTree>
    <p:extLst>
      <p:ext uri="{BB962C8B-B14F-4D97-AF65-F5344CB8AC3E}">
        <p14:creationId xmlns:p14="http://schemas.microsoft.com/office/powerpoint/2010/main" val="592550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CE667-F587-AEEF-A898-F976B4654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UNDerstanding</a:t>
            </a:r>
            <a:r>
              <a:rPr lang="en-US" dirty="0"/>
              <a:t> BIOLOGICAL language models – focus on DNA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066B3-366B-DDE3-0AA0-80367A358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050" name="Picture 2" descr="Simple cartoon mouse - Openclipart">
            <a:extLst>
              <a:ext uri="{FF2B5EF4-FFF2-40B4-BE49-F238E27FC236}">
                <a16:creationId xmlns:a16="http://schemas.microsoft.com/office/drawing/2014/main" id="{530F5DD5-52CE-F91E-0FDB-8874DE55D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68" y="2403777"/>
            <a:ext cx="1487561" cy="146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317A2E-339D-8410-1162-61C5CDAA1AFE}"/>
              </a:ext>
            </a:extLst>
          </p:cNvPr>
          <p:cNvSpPr txBox="1"/>
          <p:nvPr/>
        </p:nvSpPr>
        <p:spPr>
          <a:xfrm>
            <a:off x="352326" y="1093607"/>
            <a:ext cx="10590242" cy="67637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2400" u="sng" dirty="0">
                <a:ea typeface="Open Sans Light"/>
                <a:cs typeface="Open Sans Light"/>
              </a:rPr>
              <a:t>Premise</a:t>
            </a:r>
            <a:r>
              <a:rPr lang="en-US" sz="2400" dirty="0">
                <a:ea typeface="Open Sans Light"/>
                <a:cs typeface="Open Sans Light"/>
              </a:rPr>
              <a:t>: DNA language model embeddings contain biologically relevant functional information about DNA sequences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000" dirty="0">
              <a:ea typeface="Open Sans Light"/>
              <a:cs typeface="Open Sans Light"/>
            </a:endParaRPr>
          </a:p>
        </p:txBody>
      </p:sp>
      <p:pic>
        <p:nvPicPr>
          <p:cNvPr id="2052" name="Picture 4" descr="Transparent Person Waving Png - Cartoon Person Png, Png Download ,  Transparent Png Image - PNGitem">
            <a:extLst>
              <a:ext uri="{FF2B5EF4-FFF2-40B4-BE49-F238E27FC236}">
                <a16:creationId xmlns:a16="http://schemas.microsoft.com/office/drawing/2014/main" id="{87B58FE3-D47E-F2DC-29E8-BBDE3A4EC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441" y="2037081"/>
            <a:ext cx="1548384" cy="19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F6C11C6-19AD-866D-7A5A-E6C39EEEF431}"/>
              </a:ext>
            </a:extLst>
          </p:cNvPr>
          <p:cNvSpPr/>
          <p:nvPr/>
        </p:nvSpPr>
        <p:spPr>
          <a:xfrm>
            <a:off x="2229448" y="4704080"/>
            <a:ext cx="1487561" cy="3839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455722B-6A64-FE99-A54E-E4BA7A079F51}"/>
              </a:ext>
            </a:extLst>
          </p:cNvPr>
          <p:cNvSpPr/>
          <p:nvPr/>
        </p:nvSpPr>
        <p:spPr>
          <a:xfrm>
            <a:off x="8122248" y="4704080"/>
            <a:ext cx="1487561" cy="3839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095E4F-2D5B-C892-5599-B93392A4BF31}"/>
              </a:ext>
            </a:extLst>
          </p:cNvPr>
          <p:cNvSpPr/>
          <p:nvPr/>
        </p:nvSpPr>
        <p:spPr>
          <a:xfrm>
            <a:off x="2607468" y="5600332"/>
            <a:ext cx="731520" cy="64161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8EEFEAF-1E11-D5CA-9E6D-2CDB7CFD42AF}"/>
              </a:ext>
            </a:extLst>
          </p:cNvPr>
          <p:cNvSpPr/>
          <p:nvPr/>
        </p:nvSpPr>
        <p:spPr>
          <a:xfrm>
            <a:off x="8500268" y="5600332"/>
            <a:ext cx="731520" cy="6416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-Right Arrow 9">
            <a:extLst>
              <a:ext uri="{FF2B5EF4-FFF2-40B4-BE49-F238E27FC236}">
                <a16:creationId xmlns:a16="http://schemas.microsoft.com/office/drawing/2014/main" id="{73AF0130-1E19-ACEE-63F8-27E8FAC1CB6C}"/>
              </a:ext>
            </a:extLst>
          </p:cNvPr>
          <p:cNvSpPr/>
          <p:nvPr/>
        </p:nvSpPr>
        <p:spPr>
          <a:xfrm>
            <a:off x="4431188" y="4800065"/>
            <a:ext cx="2976880" cy="191970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DB81A754-F3F2-F159-8CC7-93DFF73CCB0C}"/>
              </a:ext>
            </a:extLst>
          </p:cNvPr>
          <p:cNvSpPr/>
          <p:nvPr/>
        </p:nvSpPr>
        <p:spPr>
          <a:xfrm>
            <a:off x="3969622" y="5921138"/>
            <a:ext cx="3862228" cy="191970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330831C-30FF-02EF-081F-AEA8FBF06DFB}"/>
              </a:ext>
            </a:extLst>
          </p:cNvPr>
          <p:cNvCxnSpPr/>
          <p:nvPr/>
        </p:nvCxnSpPr>
        <p:spPr>
          <a:xfrm>
            <a:off x="8835548" y="5171440"/>
            <a:ext cx="0" cy="34544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3FA2735-345E-CCDA-B9CA-4149A170A99F}"/>
              </a:ext>
            </a:extLst>
          </p:cNvPr>
          <p:cNvCxnSpPr/>
          <p:nvPr/>
        </p:nvCxnSpPr>
        <p:spPr>
          <a:xfrm>
            <a:off x="2973228" y="5171440"/>
            <a:ext cx="0" cy="34544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F1EF225-5FA5-41AE-57F8-5C5345F9AFF6}"/>
              </a:ext>
            </a:extLst>
          </p:cNvPr>
          <p:cNvSpPr txBox="1"/>
          <p:nvPr/>
        </p:nvSpPr>
        <p:spPr>
          <a:xfrm>
            <a:off x="5061059" y="5271920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dirty="0"/>
              <a:t>High similarity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8669E0-6E10-2DA2-ACED-76F591F57562}"/>
              </a:ext>
            </a:extLst>
          </p:cNvPr>
          <p:cNvSpPr txBox="1"/>
          <p:nvPr/>
        </p:nvSpPr>
        <p:spPr>
          <a:xfrm>
            <a:off x="8835548" y="5209103"/>
            <a:ext cx="1327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sz="1400" dirty="0"/>
              <a:t>Low similarity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111EB8-69D5-6C13-33C8-AEFD96C7682A}"/>
              </a:ext>
            </a:extLst>
          </p:cNvPr>
          <p:cNvSpPr txBox="1"/>
          <p:nvPr/>
        </p:nvSpPr>
        <p:spPr>
          <a:xfrm>
            <a:off x="1646004" y="5190271"/>
            <a:ext cx="1327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sz="1400" dirty="0"/>
              <a:t>Low similarity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B79193-FD89-53E9-3493-3D3F7501BCD4}"/>
              </a:ext>
            </a:extLst>
          </p:cNvPr>
          <p:cNvSpPr txBox="1"/>
          <p:nvPr/>
        </p:nvSpPr>
        <p:spPr>
          <a:xfrm>
            <a:off x="2565903" y="4780227"/>
            <a:ext cx="814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sz="1400" b="1" dirty="0">
                <a:solidFill>
                  <a:schemeClr val="bg1"/>
                </a:solidFill>
              </a:rPr>
              <a:t>Gene 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2A4018-145A-137E-683F-6670A331A0AE}"/>
              </a:ext>
            </a:extLst>
          </p:cNvPr>
          <p:cNvSpPr txBox="1"/>
          <p:nvPr/>
        </p:nvSpPr>
        <p:spPr>
          <a:xfrm>
            <a:off x="8428224" y="4762899"/>
            <a:ext cx="814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sz="1400" b="1" dirty="0">
                <a:solidFill>
                  <a:schemeClr val="bg1"/>
                </a:solidFill>
              </a:rPr>
              <a:t>Gene 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1416E3-7C80-DBFF-1296-FC0B528CF249}"/>
              </a:ext>
            </a:extLst>
          </p:cNvPr>
          <p:cNvSpPr txBox="1"/>
          <p:nvPr/>
        </p:nvSpPr>
        <p:spPr>
          <a:xfrm>
            <a:off x="2565903" y="5764393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sz="1400" b="1" dirty="0">
                <a:solidFill>
                  <a:schemeClr val="bg1"/>
                </a:solidFill>
              </a:rPr>
              <a:t>Gene 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27CD0F-1BDE-4741-08FF-64D64489EAF0}"/>
              </a:ext>
            </a:extLst>
          </p:cNvPr>
          <p:cNvSpPr txBox="1"/>
          <p:nvPr/>
        </p:nvSpPr>
        <p:spPr>
          <a:xfrm>
            <a:off x="8479831" y="5764393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sz="1400" b="1" dirty="0">
                <a:solidFill>
                  <a:schemeClr val="bg1"/>
                </a:solidFill>
              </a:rPr>
              <a:t>Gene B</a:t>
            </a:r>
          </a:p>
        </p:txBody>
      </p:sp>
    </p:spTree>
    <p:extLst>
      <p:ext uri="{BB962C8B-B14F-4D97-AF65-F5344CB8AC3E}">
        <p14:creationId xmlns:p14="http://schemas.microsoft.com/office/powerpoint/2010/main" val="4168811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BF914-30DC-D386-C12C-EE0205894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Exemplar – foxp3 (representative gene)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553BB-6D8D-7418-158B-73E5C25F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4C8EEEA-8EF0-6881-BC04-CCABE5099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t="7300" r="20820" b="2470"/>
          <a:stretch>
            <a:fillRect/>
          </a:stretch>
        </p:blipFill>
        <p:spPr bwMode="auto">
          <a:xfrm>
            <a:off x="802640" y="1467385"/>
            <a:ext cx="7333518" cy="436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A08AF64-2421-94C5-BCB3-8CD462B48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1" t="44133" r="19214" b="30833"/>
          <a:stretch>
            <a:fillRect/>
          </a:stretch>
        </p:blipFill>
        <p:spPr bwMode="auto">
          <a:xfrm>
            <a:off x="8377392" y="2346224"/>
            <a:ext cx="462119" cy="26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4D8E48-C072-C015-E71C-7E096EF25AAA}"/>
              </a:ext>
            </a:extLst>
          </p:cNvPr>
          <p:cNvSpPr txBox="1"/>
          <p:nvPr/>
        </p:nvSpPr>
        <p:spPr>
          <a:xfrm>
            <a:off x="8839511" y="241808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dirty="0"/>
              <a:t>Euclidian guess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6991B4-1224-004C-C37F-5189A6D92BC0}"/>
              </a:ext>
            </a:extLst>
          </p:cNvPr>
          <p:cNvSpPr txBox="1"/>
          <p:nvPr/>
        </p:nvSpPr>
        <p:spPr>
          <a:xfrm>
            <a:off x="8839510" y="2879588"/>
            <a:ext cx="168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dirty="0"/>
              <a:t>True homolog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91710-1A61-EEE8-750D-AA3B68B25D3D}"/>
              </a:ext>
            </a:extLst>
          </p:cNvPr>
          <p:cNvSpPr txBox="1"/>
          <p:nvPr/>
        </p:nvSpPr>
        <p:spPr>
          <a:xfrm>
            <a:off x="8839510" y="3412952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dirty="0"/>
              <a:t>Cosine guess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ECD4D-7047-ABC8-D85B-6B8705A86E70}"/>
              </a:ext>
            </a:extLst>
          </p:cNvPr>
          <p:cNvSpPr txBox="1"/>
          <p:nvPr/>
        </p:nvSpPr>
        <p:spPr>
          <a:xfrm>
            <a:off x="8839510" y="3885923"/>
            <a:ext cx="2853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dirty="0"/>
              <a:t>Ribosomal protein genes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805B3D-374E-8476-8FDC-8E3A92C1D94D}"/>
              </a:ext>
            </a:extLst>
          </p:cNvPr>
          <p:cNvSpPr txBox="1"/>
          <p:nvPr/>
        </p:nvSpPr>
        <p:spPr>
          <a:xfrm>
            <a:off x="1859280" y="1112242"/>
            <a:ext cx="5604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dirty="0"/>
              <a:t>Human Foxp3 vs every gene in the mouse genome</a:t>
            </a:r>
          </a:p>
        </p:txBody>
      </p:sp>
    </p:spTree>
    <p:extLst>
      <p:ext uri="{BB962C8B-B14F-4D97-AF65-F5344CB8AC3E}">
        <p14:creationId xmlns:p14="http://schemas.microsoft.com/office/powerpoint/2010/main" val="1793749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F659C-4ADA-C6FD-69E3-DB82F880F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5B52A-2CE9-8947-CE9E-171019F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15" y="281884"/>
            <a:ext cx="10224545" cy="676374"/>
          </a:xfrm>
        </p:spPr>
        <p:txBody>
          <a:bodyPr/>
          <a:lstStyle/>
          <a:p>
            <a:r>
              <a:rPr lang="en-US" dirty="0"/>
              <a:t>Microalgae - a case study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E78333-3F48-EB87-D494-67AB65F0A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3097"/>
          <a:stretch>
            <a:fillRect/>
          </a:stretch>
        </p:blipFill>
        <p:spPr>
          <a:xfrm>
            <a:off x="5095133" y="3939102"/>
            <a:ext cx="6948283" cy="22508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A8B40D-178E-C2A0-C924-346929C133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584" y="1853949"/>
            <a:ext cx="4917054" cy="4170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4AE0AB-FD25-3DB9-F629-CD00E9AD8007}"/>
              </a:ext>
            </a:extLst>
          </p:cNvPr>
          <p:cNvSpPr txBox="1"/>
          <p:nvPr/>
        </p:nvSpPr>
        <p:spPr>
          <a:xfrm>
            <a:off x="6348747" y="1564518"/>
            <a:ext cx="4439264" cy="178455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Open Sans Light"/>
                <a:cs typeface="Open Sans Light"/>
              </a:rPr>
              <a:t>Photosynthetic organism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Open Sans Light"/>
                <a:cs typeface="Open Sans Light"/>
              </a:rPr>
              <a:t>Biofuels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Open Sans Light"/>
                <a:cs typeface="Open Sans Light"/>
              </a:rPr>
              <a:t>High-value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Open Sans Light"/>
                <a:cs typeface="Open Sans Light"/>
              </a:rPr>
              <a:t>Scale up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01086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2FECD-C9B5-2084-68A9-08BB9EC16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1CA952-2BA1-23BE-0D8D-467E4BE9B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74A84-1407-4890-C65C-A2D535EC0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8991600" cy="219174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30EA6-9C8B-E9EF-6F67-6D07515E2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BB95B0-C384-5085-F741-5BB7B8C09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15" y="281884"/>
            <a:ext cx="10224545" cy="676374"/>
          </a:xfrm>
        </p:spPr>
        <p:txBody>
          <a:bodyPr/>
          <a:lstStyle/>
          <a:p>
            <a:r>
              <a:rPr lang="en-US" dirty="0"/>
              <a:t>Using algae as sensors of their environment – molecular signatures</a:t>
            </a:r>
          </a:p>
        </p:txBody>
      </p:sp>
      <p:pic>
        <p:nvPicPr>
          <p:cNvPr id="8" name="Picture 7" descr="3+ Thousand Microalgae Royalty-Free Images, Stock Photos &amp; Pictures |  Shutterstock">
            <a:extLst>
              <a:ext uri="{FF2B5EF4-FFF2-40B4-BE49-F238E27FC236}">
                <a16:creationId xmlns:a16="http://schemas.microsoft.com/office/drawing/2014/main" id="{7B05D898-3364-DFB5-0C1B-41EAA4812A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754"/>
          <a:stretch>
            <a:fillRect/>
          </a:stretch>
        </p:blipFill>
        <p:spPr>
          <a:xfrm>
            <a:off x="5213847" y="2594412"/>
            <a:ext cx="1234765" cy="12203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917951-13A6-BD9B-4719-8305C6935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71" y="1225301"/>
            <a:ext cx="1224491" cy="971550"/>
          </a:xfrm>
          <a:prstGeom prst="rect">
            <a:avLst/>
          </a:prstGeom>
        </p:spPr>
      </p:pic>
      <p:pic>
        <p:nvPicPr>
          <p:cNvPr id="10" name="Picture 9" descr="Cartoon Sun Vector Art, Icons, and Graphics for Free Download">
            <a:extLst>
              <a:ext uri="{FF2B5EF4-FFF2-40B4-BE49-F238E27FC236}">
                <a16:creationId xmlns:a16="http://schemas.microsoft.com/office/drawing/2014/main" id="{D25C7DC4-6F14-B39D-5C09-A39EE8D84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833" y="1187201"/>
            <a:ext cx="1047750" cy="1047750"/>
          </a:xfrm>
          <a:prstGeom prst="rect">
            <a:avLst/>
          </a:prstGeom>
        </p:spPr>
      </p:pic>
      <p:pic>
        <p:nvPicPr>
          <p:cNvPr id="11" name="Picture 10" descr="What's the ideal temperature for running? - Canadian Running Magazine">
            <a:extLst>
              <a:ext uri="{FF2B5EF4-FFF2-40B4-BE49-F238E27FC236}">
                <a16:creationId xmlns:a16="http://schemas.microsoft.com/office/drawing/2014/main" id="{5AA49E3A-1840-5043-E638-49FF2A30F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067" y="2292102"/>
            <a:ext cx="1716617" cy="1568450"/>
          </a:xfrm>
          <a:prstGeom prst="rect">
            <a:avLst/>
          </a:prstGeom>
        </p:spPr>
      </p:pic>
      <p:pic>
        <p:nvPicPr>
          <p:cNvPr id="12" name="Picture 11" descr="The Frothy History of pH - Water Shapes">
            <a:extLst>
              <a:ext uri="{FF2B5EF4-FFF2-40B4-BE49-F238E27FC236}">
                <a16:creationId xmlns:a16="http://schemas.microsoft.com/office/drawing/2014/main" id="{8FFCD9DC-A843-27E6-3860-411775061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2067" y="2717265"/>
            <a:ext cx="1452033" cy="97212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4420E48-047E-C8BA-8A88-005ADBD1216C}"/>
              </a:ext>
            </a:extLst>
          </p:cNvPr>
          <p:cNvCxnSpPr>
            <a:cxnSpLocks/>
          </p:cNvCxnSpPr>
          <p:nvPr/>
        </p:nvCxnSpPr>
        <p:spPr>
          <a:xfrm>
            <a:off x="6142816" y="3853952"/>
            <a:ext cx="596774" cy="628525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Node Connection Images – Browse 558,286 Stock Photos, Vectors, and Video |  Adobe Stock">
            <a:extLst>
              <a:ext uri="{FF2B5EF4-FFF2-40B4-BE49-F238E27FC236}">
                <a16:creationId xmlns:a16="http://schemas.microsoft.com/office/drawing/2014/main" id="{8A92AB33-AAA3-F23D-7FDB-A51BB1D886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2797" y="4511936"/>
            <a:ext cx="1875417" cy="107935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ABABE64-BF84-2C92-204F-64E5DA42B39E}"/>
              </a:ext>
            </a:extLst>
          </p:cNvPr>
          <p:cNvCxnSpPr>
            <a:cxnSpLocks/>
          </p:cNvCxnSpPr>
          <p:nvPr/>
        </p:nvCxnSpPr>
        <p:spPr>
          <a:xfrm flipH="1">
            <a:off x="5004299" y="3853952"/>
            <a:ext cx="596774" cy="628525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B0BDC80-4767-660B-0C64-3463D039D2A2}"/>
              </a:ext>
            </a:extLst>
          </p:cNvPr>
          <p:cNvSpPr txBox="1"/>
          <p:nvPr/>
        </p:nvSpPr>
        <p:spPr>
          <a:xfrm>
            <a:off x="2712036" y="4882776"/>
            <a:ext cx="2191657" cy="34834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dirty="0"/>
              <a:t>Molecular changes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3D9396-960B-DCE1-80D6-CE6A9731AE8B}"/>
              </a:ext>
            </a:extLst>
          </p:cNvPr>
          <p:cNvSpPr txBox="1"/>
          <p:nvPr/>
        </p:nvSpPr>
        <p:spPr>
          <a:xfrm>
            <a:off x="4747024" y="6128870"/>
            <a:ext cx="2191657" cy="34834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dirty="0"/>
              <a:t>Predictive power?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409A1B73-1315-73D0-5309-0A729A22432A}"/>
              </a:ext>
            </a:extLst>
          </p:cNvPr>
          <p:cNvSpPr/>
          <p:nvPr/>
        </p:nvSpPr>
        <p:spPr>
          <a:xfrm>
            <a:off x="5710517" y="5593976"/>
            <a:ext cx="251011" cy="349623"/>
          </a:xfrm>
          <a:prstGeom prst="downArrow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AD9FBA-EAA3-ECF9-F395-54CAD22EA376}"/>
              </a:ext>
            </a:extLst>
          </p:cNvPr>
          <p:cNvSpPr txBox="1"/>
          <p:nvPr/>
        </p:nvSpPr>
        <p:spPr>
          <a:xfrm>
            <a:off x="8252224" y="4712447"/>
            <a:ext cx="2774362" cy="34834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dirty="0"/>
              <a:t>The effects of these changes need to be predictive AT SCALE to be effective</a:t>
            </a:r>
            <a:endParaRPr lang="en-US" dirty="0"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069456191"/>
      </p:ext>
    </p:extLst>
  </p:cSld>
  <p:clrMapOvr>
    <a:masterClrMapping/>
  </p:clrMapOvr>
</p:sld>
</file>

<file path=ppt/theme/theme1.xml><?xml version="1.0" encoding="utf-8"?>
<a:theme xmlns:a="http://schemas.openxmlformats.org/drawingml/2006/main" name="SandiaBrand">
  <a:themeElements>
    <a:clrScheme name="Sandia Brand">
      <a:dk1>
        <a:srgbClr val="1B1B1B"/>
      </a:dk1>
      <a:lt1>
        <a:srgbClr val="FFFFFF"/>
      </a:lt1>
      <a:dk2>
        <a:srgbClr val="0075A9"/>
      </a:dk2>
      <a:lt2>
        <a:srgbClr val="7D8EA0"/>
      </a:lt2>
      <a:accent1>
        <a:srgbClr val="00ACCF"/>
      </a:accent1>
      <a:accent2>
        <a:srgbClr val="287968"/>
      </a:accent2>
      <a:accent3>
        <a:srgbClr val="69B244"/>
      </a:accent3>
      <a:accent4>
        <a:srgbClr val="EC8A00"/>
      </a:accent4>
      <a:accent5>
        <a:srgbClr val="C41D24"/>
      </a:accent5>
      <a:accent6>
        <a:srgbClr val="8A2B78"/>
      </a:accent6>
      <a:hlink>
        <a:srgbClr val="007F9B"/>
      </a:hlink>
      <a:folHlink>
        <a:srgbClr val="0275A9"/>
      </a:folHlink>
    </a:clrScheme>
    <a:fontScheme name="Sandia Brand">
      <a:majorFont>
        <a:latin typeface="Exo 2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spcBef>
            <a:spcPts val="1000"/>
          </a:spcBef>
          <a:spcAft>
            <a:spcPts val="600"/>
          </a:spcAft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andiaBrand" id="{1968AAD6-CBA6-064F-9237-4007AAEE23B9}" vid="{2E5380AC-16C9-734E-8236-37757CA639D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11817</TotalTime>
  <Words>555</Words>
  <Application>Microsoft Macintosh PowerPoint</Application>
  <PresentationFormat>Widescreen</PresentationFormat>
  <Paragraphs>167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Apple Symbols</vt:lpstr>
      <vt:lpstr>Aptos</vt:lpstr>
      <vt:lpstr>Arial</vt:lpstr>
      <vt:lpstr>Calibri</vt:lpstr>
      <vt:lpstr>Courier New</vt:lpstr>
      <vt:lpstr>Exo 2</vt:lpstr>
      <vt:lpstr>Exo 2 Semi Bold</vt:lpstr>
      <vt:lpstr>Open Sans</vt:lpstr>
      <vt:lpstr>Open Sans bold</vt:lpstr>
      <vt:lpstr>Open Sans Light</vt:lpstr>
      <vt:lpstr>Open Sans SemiBold</vt:lpstr>
      <vt:lpstr>Wingdings</vt:lpstr>
      <vt:lpstr>SandiaBrand</vt:lpstr>
      <vt:lpstr>Language embeddings and multi-head attention towards inter-experimental predictive power for biological phenotypes</vt:lpstr>
      <vt:lpstr>Molecular biology in a nutshell</vt:lpstr>
      <vt:lpstr>Scaling and transferability is a biology-wide problem</vt:lpstr>
      <vt:lpstr>How do we predict outcomes across scales?</vt:lpstr>
      <vt:lpstr>Biology is a language</vt:lpstr>
      <vt:lpstr>UNDerstanding BIOLOGICAL language models – focus on DNA</vt:lpstr>
      <vt:lpstr>Exemplar – foxp3 (representative gene)</vt:lpstr>
      <vt:lpstr>Microalgae - a case study</vt:lpstr>
      <vt:lpstr>Using algae as sensors of their environment – molecular signatures</vt:lpstr>
      <vt:lpstr>Multi-omics – the cutting-edge of big data in biology</vt:lpstr>
      <vt:lpstr>Attention mechanisms to focus ML algorithms</vt:lpstr>
      <vt:lpstr>Attention mechanisms to focus ML algorithms</vt:lpstr>
      <vt:lpstr>PowerPoint Presentation</vt:lpstr>
      <vt:lpstr>How can you use ML to help you gain predictive power?</vt:lpstr>
      <vt:lpstr>How can you use ML to help you gain predictive power?</vt:lpstr>
      <vt:lpstr>Results from running MAPPIE on multi-scale algal data</vt:lpstr>
      <vt:lpstr>Future directions</vt:lpstr>
      <vt:lpstr>Long-term perspectives</vt:lpstr>
      <vt:lpstr>Acknowledgements</vt:lpstr>
      <vt:lpstr>Selected 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Hatfield, Laura Emily</dc:creator>
  <cp:lastModifiedBy>Krishnakumar, Raga</cp:lastModifiedBy>
  <cp:revision>109</cp:revision>
  <dcterms:created xsi:type="dcterms:W3CDTF">2023-03-17T19:55:08Z</dcterms:created>
  <dcterms:modified xsi:type="dcterms:W3CDTF">2025-07-23T23:22:44Z</dcterms:modified>
</cp:coreProperties>
</file>