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1"/>
  </p:notesMasterIdLst>
  <p:sldIdLst>
    <p:sldId id="1311" r:id="rId2"/>
    <p:sldId id="618" r:id="rId3"/>
    <p:sldId id="1412" r:id="rId4"/>
    <p:sldId id="1395" r:id="rId5"/>
    <p:sldId id="1396" r:id="rId6"/>
    <p:sldId id="595" r:id="rId7"/>
    <p:sldId id="264" r:id="rId8"/>
    <p:sldId id="1399" r:id="rId9"/>
    <p:sldId id="1413" r:id="rId10"/>
    <p:sldId id="270" r:id="rId11"/>
    <p:sldId id="1424" r:id="rId12"/>
    <p:sldId id="1422" r:id="rId13"/>
    <p:sldId id="1401" r:id="rId14"/>
    <p:sldId id="1402" r:id="rId15"/>
    <p:sldId id="1425" r:id="rId16"/>
    <p:sldId id="1417" r:id="rId17"/>
    <p:sldId id="1416" r:id="rId18"/>
    <p:sldId id="1400" r:id="rId19"/>
    <p:sldId id="1404" r:id="rId20"/>
    <p:sldId id="1370" r:id="rId21"/>
    <p:sldId id="1414" r:id="rId22"/>
    <p:sldId id="1406" r:id="rId23"/>
    <p:sldId id="1380" r:id="rId24"/>
    <p:sldId id="1427" r:id="rId25"/>
    <p:sldId id="1415" r:id="rId26"/>
    <p:sldId id="1408" r:id="rId27"/>
    <p:sldId id="1409" r:id="rId28"/>
    <p:sldId id="1410" r:id="rId29"/>
    <p:sldId id="1411" r:id="rId30"/>
  </p:sldIdLst>
  <p:sldSz cx="16256000" cy="9144000"/>
  <p:notesSz cx="6858000" cy="9144000"/>
  <p:defaultTextStyle>
    <a:defPPr>
      <a:defRPr lang="en-US"/>
    </a:defPPr>
    <a:lvl1pPr marL="0" algn="l" defTabSz="1217921" rtl="0" eaLnBrk="1" latinLnBrk="0" hangingPunct="1">
      <a:defRPr sz="2399" kern="1200">
        <a:solidFill>
          <a:schemeClr val="tx1"/>
        </a:solidFill>
        <a:latin typeface="+mn-lt"/>
        <a:ea typeface="+mn-ea"/>
        <a:cs typeface="+mn-cs"/>
      </a:defRPr>
    </a:lvl1pPr>
    <a:lvl2pPr marL="608967" algn="l" defTabSz="1217921" rtl="0" eaLnBrk="1" latinLnBrk="0" hangingPunct="1">
      <a:defRPr sz="2399" kern="1200">
        <a:solidFill>
          <a:schemeClr val="tx1"/>
        </a:solidFill>
        <a:latin typeface="+mn-lt"/>
        <a:ea typeface="+mn-ea"/>
        <a:cs typeface="+mn-cs"/>
      </a:defRPr>
    </a:lvl2pPr>
    <a:lvl3pPr marL="1217921" algn="l" defTabSz="1217921" rtl="0" eaLnBrk="1" latinLnBrk="0" hangingPunct="1">
      <a:defRPr sz="2399" kern="1200">
        <a:solidFill>
          <a:schemeClr val="tx1"/>
        </a:solidFill>
        <a:latin typeface="+mn-lt"/>
        <a:ea typeface="+mn-ea"/>
        <a:cs typeface="+mn-cs"/>
      </a:defRPr>
    </a:lvl3pPr>
    <a:lvl4pPr marL="1826883" algn="l" defTabSz="1217921" rtl="0" eaLnBrk="1" latinLnBrk="0" hangingPunct="1">
      <a:defRPr sz="2399" kern="1200">
        <a:solidFill>
          <a:schemeClr val="tx1"/>
        </a:solidFill>
        <a:latin typeface="+mn-lt"/>
        <a:ea typeface="+mn-ea"/>
        <a:cs typeface="+mn-cs"/>
      </a:defRPr>
    </a:lvl4pPr>
    <a:lvl5pPr marL="2435847" algn="l" defTabSz="1217921" rtl="0" eaLnBrk="1" latinLnBrk="0" hangingPunct="1">
      <a:defRPr sz="2399" kern="1200">
        <a:solidFill>
          <a:schemeClr val="tx1"/>
        </a:solidFill>
        <a:latin typeface="+mn-lt"/>
        <a:ea typeface="+mn-ea"/>
        <a:cs typeface="+mn-cs"/>
      </a:defRPr>
    </a:lvl5pPr>
    <a:lvl6pPr marL="3044812" algn="l" defTabSz="1217921" rtl="0" eaLnBrk="1" latinLnBrk="0" hangingPunct="1">
      <a:defRPr sz="2399" kern="1200">
        <a:solidFill>
          <a:schemeClr val="tx1"/>
        </a:solidFill>
        <a:latin typeface="+mn-lt"/>
        <a:ea typeface="+mn-ea"/>
        <a:cs typeface="+mn-cs"/>
      </a:defRPr>
    </a:lvl6pPr>
    <a:lvl7pPr marL="3653775" algn="l" defTabSz="1217921" rtl="0" eaLnBrk="1" latinLnBrk="0" hangingPunct="1">
      <a:defRPr sz="2399" kern="1200">
        <a:solidFill>
          <a:schemeClr val="tx1"/>
        </a:solidFill>
        <a:latin typeface="+mn-lt"/>
        <a:ea typeface="+mn-ea"/>
        <a:cs typeface="+mn-cs"/>
      </a:defRPr>
    </a:lvl7pPr>
    <a:lvl8pPr marL="4262737" algn="l" defTabSz="1217921" rtl="0" eaLnBrk="1" latinLnBrk="0" hangingPunct="1">
      <a:defRPr sz="2399" kern="1200">
        <a:solidFill>
          <a:schemeClr val="tx1"/>
        </a:solidFill>
        <a:latin typeface="+mn-lt"/>
        <a:ea typeface="+mn-ea"/>
        <a:cs typeface="+mn-cs"/>
      </a:defRPr>
    </a:lvl8pPr>
    <a:lvl9pPr marL="4871698" algn="l" defTabSz="1217921" rtl="0" eaLnBrk="1" latinLnBrk="0" hangingPunct="1">
      <a:defRPr sz="239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Farina" initials="DF" lastIdx="4" clrIdx="0">
    <p:extLst>
      <p:ext uri="{19B8F6BF-5375-455C-9EA6-DF929625EA0E}">
        <p15:presenceInfo xmlns:p15="http://schemas.microsoft.com/office/powerpoint/2012/main" userId="S::farina.d@northeastern.edu::b6ea4785-ccfc-4bb2-ba58-48af712b95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D00"/>
    <a:srgbClr val="0432FF"/>
    <a:srgbClr val="000000"/>
    <a:srgbClr val="27B4DC"/>
    <a:srgbClr val="0000FF"/>
    <a:srgbClr val="C1C1C1"/>
    <a:srgbClr val="4E8F00"/>
    <a:srgbClr val="B4FFD9"/>
    <a:srgbClr val="427D12"/>
    <a:srgbClr val="FF2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93"/>
    <p:restoredTop sz="88027" autoAdjust="0"/>
  </p:normalViewPr>
  <p:slideViewPr>
    <p:cSldViewPr snapToGrid="0" snapToObjects="1">
      <p:cViewPr>
        <p:scale>
          <a:sx n="68" d="100"/>
          <a:sy n="68" d="100"/>
        </p:scale>
        <p:origin x="1992" y="5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A81FA-8808-F345-A2E6-13832D29CEDE}" type="datetimeFigureOut">
              <a:rPr lang="en-US" smtClean="0"/>
              <a:t>7/24/25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BEFAE5-162F-CC4B-8326-5361AD30C917}" type="slidenum">
              <a:rPr lang="en-US" smtClean="0"/>
              <a:t>‹#›</a:t>
            </a:fld>
            <a:endParaRPr lang="en-US"/>
          </a:p>
        </p:txBody>
      </p:sp>
    </p:spTree>
    <p:extLst>
      <p:ext uri="{BB962C8B-B14F-4D97-AF65-F5344CB8AC3E}">
        <p14:creationId xmlns:p14="http://schemas.microsoft.com/office/powerpoint/2010/main" val="932367580"/>
      </p:ext>
    </p:extLst>
  </p:cSld>
  <p:clrMap bg1="lt1" tx1="dk1" bg2="lt2" tx2="dk2" accent1="accent1" accent2="accent2" accent3="accent3" accent4="accent4" accent5="accent5" accent6="accent6" hlink="hlink" folHlink="folHlink"/>
  <p:notesStyle>
    <a:lvl1pPr marL="0" algn="l" defTabSz="1623983" rtl="0" eaLnBrk="1" latinLnBrk="0" hangingPunct="1">
      <a:defRPr sz="2133" kern="1200">
        <a:solidFill>
          <a:schemeClr val="tx1"/>
        </a:solidFill>
        <a:latin typeface="+mn-lt"/>
        <a:ea typeface="+mn-ea"/>
        <a:cs typeface="+mn-cs"/>
      </a:defRPr>
    </a:lvl1pPr>
    <a:lvl2pPr marL="811993" algn="l" defTabSz="1623983" rtl="0" eaLnBrk="1" latinLnBrk="0" hangingPunct="1">
      <a:defRPr sz="2133" kern="1200">
        <a:solidFill>
          <a:schemeClr val="tx1"/>
        </a:solidFill>
        <a:latin typeface="+mn-lt"/>
        <a:ea typeface="+mn-ea"/>
        <a:cs typeface="+mn-cs"/>
      </a:defRPr>
    </a:lvl2pPr>
    <a:lvl3pPr marL="1623983" algn="l" defTabSz="1623983" rtl="0" eaLnBrk="1" latinLnBrk="0" hangingPunct="1">
      <a:defRPr sz="2133" kern="1200">
        <a:solidFill>
          <a:schemeClr val="tx1"/>
        </a:solidFill>
        <a:latin typeface="+mn-lt"/>
        <a:ea typeface="+mn-ea"/>
        <a:cs typeface="+mn-cs"/>
      </a:defRPr>
    </a:lvl3pPr>
    <a:lvl4pPr marL="2435967" algn="l" defTabSz="1623983" rtl="0" eaLnBrk="1" latinLnBrk="0" hangingPunct="1">
      <a:defRPr sz="2133" kern="1200">
        <a:solidFill>
          <a:schemeClr val="tx1"/>
        </a:solidFill>
        <a:latin typeface="+mn-lt"/>
        <a:ea typeface="+mn-ea"/>
        <a:cs typeface="+mn-cs"/>
      </a:defRPr>
    </a:lvl4pPr>
    <a:lvl5pPr marL="3247961" algn="l" defTabSz="1623983" rtl="0" eaLnBrk="1" latinLnBrk="0" hangingPunct="1">
      <a:defRPr sz="2133" kern="1200">
        <a:solidFill>
          <a:schemeClr val="tx1"/>
        </a:solidFill>
        <a:latin typeface="+mn-lt"/>
        <a:ea typeface="+mn-ea"/>
        <a:cs typeface="+mn-cs"/>
      </a:defRPr>
    </a:lvl5pPr>
    <a:lvl6pPr marL="4059950" algn="l" defTabSz="1623983" rtl="0" eaLnBrk="1" latinLnBrk="0" hangingPunct="1">
      <a:defRPr sz="2133" kern="1200">
        <a:solidFill>
          <a:schemeClr val="tx1"/>
        </a:solidFill>
        <a:latin typeface="+mn-lt"/>
        <a:ea typeface="+mn-ea"/>
        <a:cs typeface="+mn-cs"/>
      </a:defRPr>
    </a:lvl6pPr>
    <a:lvl7pPr marL="4871940" algn="l" defTabSz="1623983" rtl="0" eaLnBrk="1" latinLnBrk="0" hangingPunct="1">
      <a:defRPr sz="2133" kern="1200">
        <a:solidFill>
          <a:schemeClr val="tx1"/>
        </a:solidFill>
        <a:latin typeface="+mn-lt"/>
        <a:ea typeface="+mn-ea"/>
        <a:cs typeface="+mn-cs"/>
      </a:defRPr>
    </a:lvl7pPr>
    <a:lvl8pPr marL="5683933" algn="l" defTabSz="1623983" rtl="0" eaLnBrk="1" latinLnBrk="0" hangingPunct="1">
      <a:defRPr sz="2133" kern="1200">
        <a:solidFill>
          <a:schemeClr val="tx1"/>
        </a:solidFill>
        <a:latin typeface="+mn-lt"/>
        <a:ea typeface="+mn-ea"/>
        <a:cs typeface="+mn-cs"/>
      </a:defRPr>
    </a:lvl8pPr>
    <a:lvl9pPr marL="6495920" algn="l" defTabSz="1623983" rtl="0" eaLnBrk="1" latinLnBrk="0" hangingPunct="1">
      <a:defRPr sz="213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EFAE5-162F-CC4B-8326-5361AD30C917}" type="slidenum">
              <a:rPr lang="en-US" smtClean="0"/>
              <a:t>20</a:t>
            </a:fld>
            <a:endParaRPr lang="en-US"/>
          </a:p>
        </p:txBody>
      </p:sp>
    </p:spTree>
    <p:extLst>
      <p:ext uri="{BB962C8B-B14F-4D97-AF65-F5344CB8AC3E}">
        <p14:creationId xmlns:p14="http://schemas.microsoft.com/office/powerpoint/2010/main" val="1564511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2BEFAE5-162F-CC4B-8326-5361AD30C917}" type="slidenum">
              <a:rPr lang="en-US" smtClean="0"/>
              <a:t>25</a:t>
            </a:fld>
            <a:endParaRPr lang="en-US"/>
          </a:p>
        </p:txBody>
      </p:sp>
    </p:spTree>
    <p:extLst>
      <p:ext uri="{BB962C8B-B14F-4D97-AF65-F5344CB8AC3E}">
        <p14:creationId xmlns:p14="http://schemas.microsoft.com/office/powerpoint/2010/main" val="16853303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5" name="Group 4"/>
          <p:cNvGrpSpPr/>
          <p:nvPr userDrawn="1"/>
        </p:nvGrpSpPr>
        <p:grpSpPr>
          <a:xfrm>
            <a:off x="0" y="6364202"/>
            <a:ext cx="16256000" cy="2839111"/>
            <a:chOff x="0" y="3579862"/>
            <a:chExt cx="9144000" cy="1597000"/>
          </a:xfrm>
        </p:grpSpPr>
        <p:sp>
          <p:nvSpPr>
            <p:cNvPr id="18" name="Rectangle 17"/>
            <p:cNvSpPr/>
            <p:nvPr userDrawn="1"/>
          </p:nvSpPr>
          <p:spPr>
            <a:xfrm>
              <a:off x="0" y="3579862"/>
              <a:ext cx="9144000" cy="1582220"/>
            </a:xfrm>
            <a:prstGeom prst="rect">
              <a:avLst/>
            </a:prstGeom>
            <a:gradFill>
              <a:gsLst>
                <a:gs pos="0">
                  <a:schemeClr val="accent4"/>
                </a:gs>
                <a:gs pos="39000">
                  <a:schemeClr val="accent1"/>
                </a:gs>
                <a:gs pos="76000">
                  <a:schemeClr val="accent2"/>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3"/>
            </a:p>
          </p:txBody>
        </p:sp>
        <p:pic>
          <p:nvPicPr>
            <p:cNvPr id="22" name="Picture 21"/>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8907" r="-829"/>
            <a:stretch/>
          </p:blipFill>
          <p:spPr>
            <a:xfrm>
              <a:off x="1547664" y="3580088"/>
              <a:ext cx="7596336" cy="1596774"/>
            </a:xfrm>
            <a:prstGeom prst="rect">
              <a:avLst/>
            </a:prstGeom>
          </p:spPr>
        </p:pic>
      </p:grpSp>
      <p:sp>
        <p:nvSpPr>
          <p:cNvPr id="2" name="Title 1"/>
          <p:cNvSpPr>
            <a:spLocks noGrp="1"/>
          </p:cNvSpPr>
          <p:nvPr>
            <p:ph type="ctrTitle"/>
          </p:nvPr>
        </p:nvSpPr>
        <p:spPr>
          <a:xfrm>
            <a:off x="1219202" y="4315972"/>
            <a:ext cx="13817601" cy="1152128"/>
          </a:xfrm>
        </p:spPr>
        <p:txBody>
          <a:bodyPr anchor="ctr"/>
          <a:lstStyle>
            <a:lvl1pPr algn="ctr">
              <a:defRPr sz="4976">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215234" y="5468101"/>
            <a:ext cx="13825536" cy="768085"/>
          </a:xfrm>
        </p:spPr>
        <p:txBody>
          <a:bodyPr/>
          <a:lstStyle>
            <a:lvl1pPr marL="0" indent="0" algn="ctr">
              <a:buNone/>
              <a:defRPr sz="3554">
                <a:solidFill>
                  <a:schemeClr val="accent6"/>
                </a:solidFill>
              </a:defRPr>
            </a:lvl1pPr>
            <a:lvl2pPr marL="812320" indent="0" algn="ctr">
              <a:buNone/>
              <a:defRPr>
                <a:solidFill>
                  <a:schemeClr val="tx1">
                    <a:tint val="75000"/>
                  </a:schemeClr>
                </a:solidFill>
              </a:defRPr>
            </a:lvl2pPr>
            <a:lvl3pPr marL="1624648" indent="0" algn="ctr">
              <a:buNone/>
              <a:defRPr>
                <a:solidFill>
                  <a:schemeClr val="tx1">
                    <a:tint val="75000"/>
                  </a:schemeClr>
                </a:solidFill>
              </a:defRPr>
            </a:lvl3pPr>
            <a:lvl4pPr marL="2436960" indent="0" algn="ctr">
              <a:buNone/>
              <a:defRPr>
                <a:solidFill>
                  <a:schemeClr val="tx1">
                    <a:tint val="75000"/>
                  </a:schemeClr>
                </a:solidFill>
              </a:defRPr>
            </a:lvl4pPr>
            <a:lvl5pPr marL="3249291" indent="0" algn="ctr">
              <a:buNone/>
              <a:defRPr>
                <a:solidFill>
                  <a:schemeClr val="tx1">
                    <a:tint val="75000"/>
                  </a:schemeClr>
                </a:solidFill>
              </a:defRPr>
            </a:lvl5pPr>
            <a:lvl6pPr marL="4061612" indent="0" algn="ctr">
              <a:buNone/>
              <a:defRPr>
                <a:solidFill>
                  <a:schemeClr val="tx1">
                    <a:tint val="75000"/>
                  </a:schemeClr>
                </a:solidFill>
              </a:defRPr>
            </a:lvl6pPr>
            <a:lvl7pPr marL="4873931" indent="0" algn="ctr">
              <a:buNone/>
              <a:defRPr>
                <a:solidFill>
                  <a:schemeClr val="tx1">
                    <a:tint val="75000"/>
                  </a:schemeClr>
                </a:solidFill>
              </a:defRPr>
            </a:lvl7pPr>
            <a:lvl8pPr marL="5686251" indent="0" algn="ctr">
              <a:buNone/>
              <a:defRPr>
                <a:solidFill>
                  <a:schemeClr val="tx1">
                    <a:tint val="75000"/>
                  </a:schemeClr>
                </a:solidFill>
              </a:defRPr>
            </a:lvl8pPr>
            <a:lvl9pPr marL="6498585" indent="0" algn="ctr">
              <a:buNone/>
              <a:defRPr>
                <a:solidFill>
                  <a:schemeClr val="tx1">
                    <a:tint val="75000"/>
                  </a:schemeClr>
                </a:solidFill>
              </a:defRPr>
            </a:lvl9pPr>
          </a:lstStyle>
          <a:p>
            <a:r>
              <a:rPr lang="en-US"/>
              <a:t>Click to edit Master subtitle style</a:t>
            </a:r>
            <a:endParaRPr lang="en-US" dirty="0"/>
          </a:p>
        </p:txBody>
      </p:sp>
      <p:sp>
        <p:nvSpPr>
          <p:cNvPr id="9" name="Text Placeholder 8"/>
          <p:cNvSpPr>
            <a:spLocks noGrp="1"/>
          </p:cNvSpPr>
          <p:nvPr>
            <p:ph type="body" sz="quarter" idx="10"/>
          </p:nvPr>
        </p:nvSpPr>
        <p:spPr>
          <a:xfrm>
            <a:off x="3856655" y="6491131"/>
            <a:ext cx="8542702" cy="1537271"/>
          </a:xfrm>
        </p:spPr>
        <p:txBody>
          <a:bodyPr/>
          <a:lstStyle>
            <a:lvl1pPr marL="0" indent="0" algn="ctr">
              <a:buNone/>
              <a:defRPr sz="2843">
                <a:solidFill>
                  <a:schemeClr val="accent3"/>
                </a:solidFill>
              </a:defRPr>
            </a:lvl1pPr>
            <a:lvl2pPr marL="812320" indent="0" algn="ctr">
              <a:buNone/>
              <a:defRPr>
                <a:solidFill>
                  <a:srgbClr val="FFFFFF"/>
                </a:solidFill>
              </a:defRPr>
            </a:lvl2pPr>
            <a:lvl3pPr marL="1624648" indent="0" algn="ctr">
              <a:buNone/>
              <a:defRPr>
                <a:solidFill>
                  <a:srgbClr val="FFFFFF"/>
                </a:solidFill>
              </a:defRPr>
            </a:lvl3pPr>
            <a:lvl4pPr marL="2436960" indent="0" algn="ctr">
              <a:buNone/>
              <a:defRPr>
                <a:solidFill>
                  <a:srgbClr val="FFFFFF"/>
                </a:solidFill>
              </a:defRPr>
            </a:lvl4pPr>
            <a:lvl5pPr marL="3249291" indent="0" algn="ctr">
              <a:buNone/>
              <a:defRPr>
                <a:solidFill>
                  <a:srgbClr val="FFFFFF"/>
                </a:solidFill>
              </a:defRPr>
            </a:lvl5pPr>
          </a:lstStyle>
          <a:p>
            <a:pPr lvl="0"/>
            <a:r>
              <a:rPr lang="en-US"/>
              <a:t>Click to edit Master text styles</a:t>
            </a:r>
          </a:p>
        </p:txBody>
      </p:sp>
      <p:sp>
        <p:nvSpPr>
          <p:cNvPr id="7" name="TextBox 6">
            <a:extLst>
              <a:ext uri="{FF2B5EF4-FFF2-40B4-BE49-F238E27FC236}">
                <a16:creationId xmlns:a16="http://schemas.microsoft.com/office/drawing/2014/main" id="{0F9CE91F-54AC-1E2B-BD39-3C9033CD3844}"/>
              </a:ext>
            </a:extLst>
          </p:cNvPr>
          <p:cNvSpPr txBox="1"/>
          <p:nvPr userDrawn="1"/>
        </p:nvSpPr>
        <p:spPr>
          <a:xfrm>
            <a:off x="14524180" y="8836223"/>
            <a:ext cx="1731820" cy="307777"/>
          </a:xfrm>
          <a:prstGeom prst="rect">
            <a:avLst/>
          </a:prstGeom>
          <a:noFill/>
        </p:spPr>
        <p:txBody>
          <a:bodyPr wrap="square">
            <a:spAutoFit/>
          </a:bodyPr>
          <a:lstStyle/>
          <a:p>
            <a:r>
              <a:rPr lang="en-US" sz="1400" dirty="0"/>
              <a:t>SAND2025-09018C</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11687" y="486835"/>
            <a:ext cx="9826713" cy="1767417"/>
          </a:xfrm>
        </p:spPr>
        <p:txBody>
          <a:bodyPr/>
          <a:lstStyle/>
          <a:p>
            <a:r>
              <a:rPr lang="en-US" dirty="0"/>
              <a:t>Click to edit Master title style</a:t>
            </a:r>
          </a:p>
        </p:txBody>
      </p:sp>
      <p:sp>
        <p:nvSpPr>
          <p:cNvPr id="3" name="Content Placeholder 2"/>
          <p:cNvSpPr>
            <a:spLocks noGrp="1"/>
          </p:cNvSpPr>
          <p:nvPr>
            <p:ph idx="1"/>
          </p:nvPr>
        </p:nvSpPr>
        <p:spPr>
          <a:xfrm>
            <a:off x="5311691" y="2434183"/>
            <a:ext cx="4818864" cy="5175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2"/>
          <p:cNvSpPr>
            <a:spLocks noGrp="1"/>
          </p:cNvSpPr>
          <p:nvPr>
            <p:ph type="pic" sz="quarter" idx="17"/>
          </p:nvPr>
        </p:nvSpPr>
        <p:spPr>
          <a:xfrm>
            <a:off x="0" y="6108172"/>
            <a:ext cx="4671616" cy="3035829"/>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6" name="Picture Placeholder 2"/>
          <p:cNvSpPr>
            <a:spLocks noGrp="1"/>
          </p:cNvSpPr>
          <p:nvPr>
            <p:ph type="pic" sz="quarter" idx="18"/>
          </p:nvPr>
        </p:nvSpPr>
        <p:spPr>
          <a:xfrm>
            <a:off x="0" y="3035832"/>
            <a:ext cx="4671616" cy="3072341"/>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7" name="Picture Placeholder 2"/>
          <p:cNvSpPr>
            <a:spLocks noGrp="1"/>
          </p:cNvSpPr>
          <p:nvPr>
            <p:ph type="pic" sz="quarter" idx="19"/>
          </p:nvPr>
        </p:nvSpPr>
        <p:spPr>
          <a:xfrm>
            <a:off x="0" y="1"/>
            <a:ext cx="4671616" cy="3035829"/>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9" name="Pentagon 18"/>
          <p:cNvSpPr/>
          <p:nvPr userDrawn="1"/>
        </p:nvSpPr>
        <p:spPr bwMode="auto">
          <a:xfrm rot="5400000">
            <a:off x="15168783" y="8260027"/>
            <a:ext cx="406400" cy="406400"/>
          </a:xfrm>
          <a:prstGeom prst="homePlate">
            <a:avLst>
              <a:gd name="adj" fmla="val 261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20"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21" name="Picture 20" descr="SNL_Icon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11687" y="8267707"/>
            <a:ext cx="422656" cy="422656"/>
          </a:xfrm>
          <a:prstGeom prst="rect">
            <a:avLst/>
          </a:prstGeom>
        </p:spPr>
      </p:pic>
      <p:sp>
        <p:nvSpPr>
          <p:cNvPr id="11" name="Content Placeholder 2"/>
          <p:cNvSpPr>
            <a:spLocks noGrp="1"/>
          </p:cNvSpPr>
          <p:nvPr>
            <p:ph idx="20"/>
          </p:nvPr>
        </p:nvSpPr>
        <p:spPr>
          <a:xfrm>
            <a:off x="10349924" y="2434183"/>
            <a:ext cx="4818864" cy="517552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77971" y="8260029"/>
            <a:ext cx="2294147" cy="597835"/>
          </a:xfrm>
          <a:prstGeom prst="rect">
            <a:avLst/>
          </a:prstGeom>
        </p:spPr>
      </p:pic>
      <p:sp>
        <p:nvSpPr>
          <p:cNvPr id="4" name="TextBox 3">
            <a:extLst>
              <a:ext uri="{FF2B5EF4-FFF2-40B4-BE49-F238E27FC236}">
                <a16:creationId xmlns:a16="http://schemas.microsoft.com/office/drawing/2014/main" id="{16D24C8F-0103-1CDC-4AE8-BD0721E62146}"/>
              </a:ext>
            </a:extLst>
          </p:cNvPr>
          <p:cNvSpPr txBox="1"/>
          <p:nvPr userDrawn="1"/>
        </p:nvSpPr>
        <p:spPr>
          <a:xfrm>
            <a:off x="12716258" y="8711530"/>
            <a:ext cx="1731820" cy="307777"/>
          </a:xfrm>
          <a:prstGeom prst="rect">
            <a:avLst/>
          </a:prstGeom>
          <a:noFill/>
        </p:spPr>
        <p:txBody>
          <a:bodyPr wrap="square">
            <a:spAutoFit/>
          </a:bodyPr>
          <a:lstStyle/>
          <a:p>
            <a:r>
              <a:rPr lang="en-US" sz="1400" dirty="0"/>
              <a:t>SAND2025-09018C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329531" y="647885"/>
            <a:ext cx="5808869" cy="696180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entagon 14"/>
          <p:cNvSpPr/>
          <p:nvPr userDrawn="1"/>
        </p:nvSpPr>
        <p:spPr bwMode="auto">
          <a:xfrm rot="5400000">
            <a:off x="15168783" y="8260027"/>
            <a:ext cx="406400" cy="406400"/>
          </a:xfrm>
          <a:prstGeom prst="homePlate">
            <a:avLst>
              <a:gd name="adj" fmla="val 261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6"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sp>
        <p:nvSpPr>
          <p:cNvPr id="18" name="Picture Placeholder 2"/>
          <p:cNvSpPr>
            <a:spLocks noGrp="1"/>
          </p:cNvSpPr>
          <p:nvPr>
            <p:ph type="pic" sz="quarter" idx="17"/>
          </p:nvPr>
        </p:nvSpPr>
        <p:spPr>
          <a:xfrm>
            <a:off x="1" y="4699002"/>
            <a:ext cx="8128000" cy="4444999"/>
          </a:xfrm>
          <a:ln>
            <a:solidFill>
              <a:schemeClr val="bg1"/>
            </a:solidFill>
          </a:ln>
        </p:spPr>
        <p:txBody>
          <a:bodyPr/>
          <a:lstStyle>
            <a:lvl1pPr marL="0" indent="0">
              <a:buNone/>
              <a:defRPr/>
            </a:lvl1pPr>
          </a:lstStyle>
          <a:p>
            <a:r>
              <a:rPr lang="en-US" dirty="0"/>
              <a:t>Drag picture to placeholder or click icon to add</a:t>
            </a:r>
          </a:p>
        </p:txBody>
      </p:sp>
      <p:sp>
        <p:nvSpPr>
          <p:cNvPr id="19" name="Picture Placeholder 2"/>
          <p:cNvSpPr>
            <a:spLocks noGrp="1"/>
          </p:cNvSpPr>
          <p:nvPr>
            <p:ph type="pic" sz="quarter" idx="19"/>
          </p:nvPr>
        </p:nvSpPr>
        <p:spPr>
          <a:xfrm>
            <a:off x="1" y="1"/>
            <a:ext cx="8128000" cy="4699001"/>
          </a:xfrm>
          <a:ln>
            <a:solidFill>
              <a:schemeClr val="bg1"/>
            </a:solidFill>
          </a:ln>
        </p:spPr>
        <p:txBody>
          <a:bodyPr/>
          <a:lstStyle>
            <a:lvl1pPr marL="0" indent="0">
              <a:buNone/>
              <a:defRPr/>
            </a:lvl1pPr>
          </a:lstStyle>
          <a:p>
            <a:r>
              <a:rPr lang="en-US"/>
              <a:t>Drag picture to placeholder or click icon to add</a:t>
            </a:r>
            <a:endParaRPr lang="en-US" dirty="0"/>
          </a:p>
        </p:txBody>
      </p:sp>
      <p:pic>
        <p:nvPicPr>
          <p:cNvPr id="20" name="Picture 19" descr="SNL_Icon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161" y="8267707"/>
            <a:ext cx="422656" cy="422656"/>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6891" y="8260029"/>
            <a:ext cx="2294147" cy="597835"/>
          </a:xfrm>
          <a:prstGeom prst="rect">
            <a:avLst/>
          </a:prstGeom>
        </p:spPr>
      </p:pic>
      <p:sp>
        <p:nvSpPr>
          <p:cNvPr id="2" name="TextBox 1">
            <a:extLst>
              <a:ext uri="{FF2B5EF4-FFF2-40B4-BE49-F238E27FC236}">
                <a16:creationId xmlns:a16="http://schemas.microsoft.com/office/drawing/2014/main" id="{04E325E2-3DE4-9F23-CF38-3E3AB7534331}"/>
              </a:ext>
            </a:extLst>
          </p:cNvPr>
          <p:cNvSpPr txBox="1"/>
          <p:nvPr userDrawn="1"/>
        </p:nvSpPr>
        <p:spPr>
          <a:xfrm>
            <a:off x="13640162" y="8703975"/>
            <a:ext cx="1731820" cy="307777"/>
          </a:xfrm>
          <a:prstGeom prst="rect">
            <a:avLst/>
          </a:prstGeom>
          <a:noFill/>
        </p:spPr>
        <p:txBody>
          <a:bodyPr wrap="square">
            <a:spAutoFit/>
          </a:bodyPr>
          <a:lstStyle/>
          <a:p>
            <a:r>
              <a:rPr lang="en-US" sz="1400" dirty="0"/>
              <a:t>SAND2025-09018C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9" name="Picture Placeholder 2"/>
          <p:cNvSpPr>
            <a:spLocks noGrp="1"/>
          </p:cNvSpPr>
          <p:nvPr>
            <p:ph type="pic" sz="quarter" idx="17"/>
          </p:nvPr>
        </p:nvSpPr>
        <p:spPr>
          <a:xfrm>
            <a:off x="1" y="4699002"/>
            <a:ext cx="8128000" cy="4444999"/>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0" name="Picture Placeholder 2"/>
          <p:cNvSpPr>
            <a:spLocks noGrp="1"/>
          </p:cNvSpPr>
          <p:nvPr>
            <p:ph type="pic" sz="quarter" idx="19"/>
          </p:nvPr>
        </p:nvSpPr>
        <p:spPr>
          <a:xfrm>
            <a:off x="4031545" y="1"/>
            <a:ext cx="4096455" cy="4699001"/>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1" name="Picture Placeholder 2"/>
          <p:cNvSpPr>
            <a:spLocks noGrp="1"/>
          </p:cNvSpPr>
          <p:nvPr>
            <p:ph type="pic" sz="quarter" idx="20"/>
          </p:nvPr>
        </p:nvSpPr>
        <p:spPr>
          <a:xfrm>
            <a:off x="0" y="1"/>
            <a:ext cx="4031545" cy="4699001"/>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3" name="Content Placeholder 2"/>
          <p:cNvSpPr>
            <a:spLocks noGrp="1"/>
          </p:cNvSpPr>
          <p:nvPr>
            <p:ph idx="1"/>
          </p:nvPr>
        </p:nvSpPr>
        <p:spPr>
          <a:xfrm>
            <a:off x="9329531" y="647885"/>
            <a:ext cx="5808869" cy="696180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entagon 14"/>
          <p:cNvSpPr/>
          <p:nvPr userDrawn="1"/>
        </p:nvSpPr>
        <p:spPr bwMode="auto">
          <a:xfrm rot="5400000">
            <a:off x="15168783" y="8260027"/>
            <a:ext cx="406400" cy="406400"/>
          </a:xfrm>
          <a:prstGeom prst="homePlate">
            <a:avLst>
              <a:gd name="adj" fmla="val 261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6"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20" name="Picture 19" descr="SNL_Icon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161" y="8267707"/>
            <a:ext cx="422656" cy="422656"/>
          </a:xfrm>
          <a:prstGeom prst="rect">
            <a:avLst/>
          </a:prstGeom>
        </p:spPr>
      </p:pic>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6891" y="8260029"/>
            <a:ext cx="2294147" cy="597835"/>
          </a:xfrm>
          <a:prstGeom prst="rect">
            <a:avLst/>
          </a:prstGeom>
        </p:spPr>
      </p:pic>
      <p:sp>
        <p:nvSpPr>
          <p:cNvPr id="2" name="TextBox 1">
            <a:extLst>
              <a:ext uri="{FF2B5EF4-FFF2-40B4-BE49-F238E27FC236}">
                <a16:creationId xmlns:a16="http://schemas.microsoft.com/office/drawing/2014/main" id="{A8124438-1ED4-C400-C6DF-6BB2D92B826C}"/>
              </a:ext>
            </a:extLst>
          </p:cNvPr>
          <p:cNvSpPr txBox="1"/>
          <p:nvPr userDrawn="1"/>
        </p:nvSpPr>
        <p:spPr>
          <a:xfrm>
            <a:off x="13640162" y="8703975"/>
            <a:ext cx="1731820" cy="307777"/>
          </a:xfrm>
          <a:prstGeom prst="rect">
            <a:avLst/>
          </a:prstGeom>
          <a:noFill/>
        </p:spPr>
        <p:txBody>
          <a:bodyPr wrap="square">
            <a:spAutoFit/>
          </a:bodyPr>
          <a:lstStyle/>
          <a:p>
            <a:r>
              <a:rPr lang="en-US" sz="1400" dirty="0"/>
              <a:t>SAND2025-09018C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12" name="Picture Placeholder 2"/>
          <p:cNvSpPr>
            <a:spLocks noGrp="1"/>
          </p:cNvSpPr>
          <p:nvPr>
            <p:ph type="pic" sz="quarter" idx="19"/>
          </p:nvPr>
        </p:nvSpPr>
        <p:spPr>
          <a:xfrm>
            <a:off x="4031545" y="1"/>
            <a:ext cx="4096455" cy="4699001"/>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3" name="Picture Placeholder 2"/>
          <p:cNvSpPr>
            <a:spLocks noGrp="1"/>
          </p:cNvSpPr>
          <p:nvPr>
            <p:ph type="pic" sz="quarter" idx="20"/>
          </p:nvPr>
        </p:nvSpPr>
        <p:spPr>
          <a:xfrm>
            <a:off x="0" y="1"/>
            <a:ext cx="4031545" cy="4699001"/>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4" name="Picture Placeholder 2"/>
          <p:cNvSpPr>
            <a:spLocks noGrp="1"/>
          </p:cNvSpPr>
          <p:nvPr>
            <p:ph type="pic" sz="quarter" idx="21"/>
          </p:nvPr>
        </p:nvSpPr>
        <p:spPr>
          <a:xfrm>
            <a:off x="4031545" y="4700014"/>
            <a:ext cx="4096455" cy="4443986"/>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8" name="Picture Placeholder 2"/>
          <p:cNvSpPr>
            <a:spLocks noGrp="1"/>
          </p:cNvSpPr>
          <p:nvPr>
            <p:ph type="pic" sz="quarter" idx="22"/>
          </p:nvPr>
        </p:nvSpPr>
        <p:spPr>
          <a:xfrm>
            <a:off x="0" y="4700014"/>
            <a:ext cx="4031545" cy="4443986"/>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3" name="Content Placeholder 2"/>
          <p:cNvSpPr>
            <a:spLocks noGrp="1"/>
          </p:cNvSpPr>
          <p:nvPr>
            <p:ph idx="1"/>
          </p:nvPr>
        </p:nvSpPr>
        <p:spPr>
          <a:xfrm>
            <a:off x="9329531" y="647885"/>
            <a:ext cx="5808869" cy="6961808"/>
          </a:xfrm>
        </p:spPr>
        <p:txBody>
          <a:body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entagon 14"/>
          <p:cNvSpPr/>
          <p:nvPr userDrawn="1"/>
        </p:nvSpPr>
        <p:spPr bwMode="auto">
          <a:xfrm rot="5400000">
            <a:off x="15168783" y="8260027"/>
            <a:ext cx="406400" cy="406400"/>
          </a:xfrm>
          <a:prstGeom prst="homePlate">
            <a:avLst>
              <a:gd name="adj" fmla="val 261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6"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20" name="Picture 19" descr="SNL_Icon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161" y="8267707"/>
            <a:ext cx="422656" cy="422656"/>
          </a:xfrm>
          <a:prstGeom prst="rect">
            <a:avLst/>
          </a:prstGeom>
        </p:spPr>
      </p:pic>
      <p:pic>
        <p:nvPicPr>
          <p:cNvPr id="19" name="Picture 1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086891" y="8260029"/>
            <a:ext cx="2294147" cy="597835"/>
          </a:xfrm>
          <a:prstGeom prst="rect">
            <a:avLst/>
          </a:prstGeom>
        </p:spPr>
      </p:pic>
      <p:sp>
        <p:nvSpPr>
          <p:cNvPr id="2" name="TextBox 1">
            <a:extLst>
              <a:ext uri="{FF2B5EF4-FFF2-40B4-BE49-F238E27FC236}">
                <a16:creationId xmlns:a16="http://schemas.microsoft.com/office/drawing/2014/main" id="{D3721FA0-3FB2-A5B4-CA0D-4AD1A27E7E9A}"/>
              </a:ext>
            </a:extLst>
          </p:cNvPr>
          <p:cNvSpPr txBox="1"/>
          <p:nvPr userDrawn="1"/>
        </p:nvSpPr>
        <p:spPr>
          <a:xfrm>
            <a:off x="13640162" y="8703975"/>
            <a:ext cx="1731820" cy="307777"/>
          </a:xfrm>
          <a:prstGeom prst="rect">
            <a:avLst/>
          </a:prstGeom>
          <a:noFill/>
        </p:spPr>
        <p:txBody>
          <a:bodyPr wrap="square">
            <a:spAutoFit/>
          </a:bodyPr>
          <a:lstStyle/>
          <a:p>
            <a:r>
              <a:rPr lang="en-US" sz="1400" dirty="0"/>
              <a:t>SAND2025-09018C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Pentagon 3"/>
          <p:cNvSpPr/>
          <p:nvPr userDrawn="1"/>
        </p:nvSpPr>
        <p:spPr bwMode="auto">
          <a:xfrm rot="5400000">
            <a:off x="15168783" y="8260027"/>
            <a:ext cx="406400" cy="406400"/>
          </a:xfrm>
          <a:prstGeom prst="homePlate">
            <a:avLst>
              <a:gd name="adj" fmla="val 261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5" name="Slide Number Placeholder 5"/>
          <p:cNvSpPr>
            <a:spLocks noGrp="1"/>
          </p:cNvSpPr>
          <p:nvPr>
            <p:ph type="sldNum" sz="quarter" idx="4"/>
          </p:nvPr>
        </p:nvSpPr>
        <p:spPr>
          <a:xfrm>
            <a:off x="15051947" y="8156401"/>
            <a:ext cx="640071" cy="512057"/>
          </a:xfrm>
          <a:prstGeom prst="rect">
            <a:avLst/>
          </a:prstGeom>
        </p:spPr>
        <p:txBody>
          <a:bodyPr vert="horz" wrap="square" lIns="91440" tIns="45720" rIns="91440" bIns="45720" numCol="1" anchor="ctr" anchorCtr="0" compatLnSpc="1">
            <a:prstTxWarp prst="textNoShape">
              <a:avLst/>
            </a:prstTxWarp>
          </a:bodyPr>
          <a:lstStyle>
            <a:lvl1pPr algn="ctr">
              <a:defRPr sz="1599" b="1">
                <a:solidFill>
                  <a:srgbClr val="F8FAFA"/>
                </a:solidFill>
                <a:cs typeface="Arial" charset="0"/>
              </a:defRPr>
            </a:lvl1pPr>
          </a:lstStyle>
          <a:p>
            <a:pPr>
              <a:defRPr/>
            </a:pPr>
            <a:fld id="{41D9AC72-C73D-4F41-815E-0FE3F47C5FF0}" type="slidenum">
              <a:rPr lang="en-US" smtClean="0"/>
              <a:pPr>
                <a:defRPr/>
              </a:pPr>
              <a:t>‹#›</a:t>
            </a:fld>
            <a:endParaRPr lang="en-US" dirty="0"/>
          </a:p>
        </p:txBody>
      </p:sp>
      <p:pic>
        <p:nvPicPr>
          <p:cNvPr id="7" name="Picture 6" descr="SNL_Icon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161" y="8267707"/>
            <a:ext cx="422656" cy="422656"/>
          </a:xfrm>
          <a:prstGeom prst="rect">
            <a:avLst/>
          </a:prstGeom>
        </p:spPr>
      </p:pic>
      <p:cxnSp>
        <p:nvCxnSpPr>
          <p:cNvPr id="9" name="Straight Connector 8"/>
          <p:cNvCxnSpPr/>
          <p:nvPr userDrawn="1"/>
        </p:nvCxnSpPr>
        <p:spPr>
          <a:xfrm flipH="1">
            <a:off x="575161" y="4117280"/>
            <a:ext cx="14977664"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userDrawn="1"/>
        </p:nvCxnSpPr>
        <p:spPr>
          <a:xfrm flipV="1">
            <a:off x="8063993" y="603559"/>
            <a:ext cx="0" cy="7040782"/>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4" name="Content Placeholder 2"/>
          <p:cNvSpPr>
            <a:spLocks noGrp="1"/>
          </p:cNvSpPr>
          <p:nvPr>
            <p:ph idx="1"/>
          </p:nvPr>
        </p:nvSpPr>
        <p:spPr>
          <a:xfrm>
            <a:off x="575161" y="603561"/>
            <a:ext cx="7040782" cy="3200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p:cNvSpPr>
            <a:spLocks noGrp="1"/>
          </p:cNvSpPr>
          <p:nvPr>
            <p:ph idx="10"/>
          </p:nvPr>
        </p:nvSpPr>
        <p:spPr>
          <a:xfrm>
            <a:off x="8534400" y="603561"/>
            <a:ext cx="7040782" cy="3200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1"/>
          </p:nvPr>
        </p:nvSpPr>
        <p:spPr>
          <a:xfrm>
            <a:off x="575161" y="4443986"/>
            <a:ext cx="7040782" cy="3200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p:cNvSpPr>
            <a:spLocks noGrp="1"/>
          </p:cNvSpPr>
          <p:nvPr>
            <p:ph idx="12"/>
          </p:nvPr>
        </p:nvSpPr>
        <p:spPr>
          <a:xfrm>
            <a:off x="8534400" y="4443986"/>
            <a:ext cx="7040782" cy="3200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36228" y="8260029"/>
            <a:ext cx="2294147" cy="597835"/>
          </a:xfrm>
          <a:prstGeom prst="rect">
            <a:avLst/>
          </a:prstGeom>
        </p:spPr>
      </p:pic>
      <p:sp>
        <p:nvSpPr>
          <p:cNvPr id="2" name="TextBox 1">
            <a:extLst>
              <a:ext uri="{FF2B5EF4-FFF2-40B4-BE49-F238E27FC236}">
                <a16:creationId xmlns:a16="http://schemas.microsoft.com/office/drawing/2014/main" id="{81171A0E-426B-176F-2746-692572FF37B9}"/>
              </a:ext>
            </a:extLst>
          </p:cNvPr>
          <p:cNvSpPr txBox="1"/>
          <p:nvPr userDrawn="1"/>
        </p:nvSpPr>
        <p:spPr>
          <a:xfrm>
            <a:off x="13640162" y="8703975"/>
            <a:ext cx="1731820" cy="307777"/>
          </a:xfrm>
          <a:prstGeom prst="rect">
            <a:avLst/>
          </a:prstGeom>
          <a:noFill/>
        </p:spPr>
        <p:txBody>
          <a:bodyPr wrap="square">
            <a:spAutoFit/>
          </a:bodyPr>
          <a:lstStyle/>
          <a:p>
            <a:r>
              <a:rPr lang="en-US" sz="1400" dirty="0"/>
              <a:t>SAND2025-09018C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pic>
        <p:nvPicPr>
          <p:cNvPr id="7" name="Picture 6" descr="SNL_Icon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161" y="8267707"/>
            <a:ext cx="422656" cy="422656"/>
          </a:xfrm>
          <a:prstGeom prst="rect">
            <a:avLst/>
          </a:prstGeom>
        </p:spPr>
      </p:pic>
      <p:sp>
        <p:nvSpPr>
          <p:cNvPr id="14" name="Content Placeholder 2"/>
          <p:cNvSpPr>
            <a:spLocks noGrp="1"/>
          </p:cNvSpPr>
          <p:nvPr>
            <p:ph idx="1"/>
          </p:nvPr>
        </p:nvSpPr>
        <p:spPr>
          <a:xfrm>
            <a:off x="575176" y="603561"/>
            <a:ext cx="4431216" cy="3200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1"/>
          </p:nvPr>
        </p:nvSpPr>
        <p:spPr>
          <a:xfrm>
            <a:off x="575176" y="4443986"/>
            <a:ext cx="4431216" cy="3200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2" name="Straight Connector 11"/>
          <p:cNvCxnSpPr/>
          <p:nvPr userDrawn="1"/>
        </p:nvCxnSpPr>
        <p:spPr>
          <a:xfrm flipH="1">
            <a:off x="575161" y="4117280"/>
            <a:ext cx="14977664"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V="1">
            <a:off x="10719781" y="603559"/>
            <a:ext cx="0" cy="7040782"/>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userDrawn="1"/>
        </p:nvCxnSpPr>
        <p:spPr>
          <a:xfrm flipV="1">
            <a:off x="5408205" y="603559"/>
            <a:ext cx="0" cy="7040782"/>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9" name="Content Placeholder 2"/>
          <p:cNvSpPr>
            <a:spLocks noGrp="1"/>
          </p:cNvSpPr>
          <p:nvPr>
            <p:ph idx="12"/>
          </p:nvPr>
        </p:nvSpPr>
        <p:spPr>
          <a:xfrm>
            <a:off x="5857167" y="603561"/>
            <a:ext cx="4431216" cy="3200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p:cNvSpPr>
            <a:spLocks noGrp="1"/>
          </p:cNvSpPr>
          <p:nvPr>
            <p:ph idx="13"/>
          </p:nvPr>
        </p:nvSpPr>
        <p:spPr>
          <a:xfrm>
            <a:off x="5857167" y="4443986"/>
            <a:ext cx="4431216" cy="3200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p:cNvSpPr>
            <a:spLocks noGrp="1"/>
          </p:cNvSpPr>
          <p:nvPr>
            <p:ph idx="14"/>
          </p:nvPr>
        </p:nvSpPr>
        <p:spPr>
          <a:xfrm>
            <a:off x="11143982" y="603561"/>
            <a:ext cx="4431216" cy="3200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Content Placeholder 2"/>
          <p:cNvSpPr>
            <a:spLocks noGrp="1"/>
          </p:cNvSpPr>
          <p:nvPr>
            <p:ph idx="15"/>
          </p:nvPr>
        </p:nvSpPr>
        <p:spPr>
          <a:xfrm>
            <a:off x="11143982" y="4443986"/>
            <a:ext cx="4431216" cy="3200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Pentagon 22"/>
          <p:cNvSpPr/>
          <p:nvPr userDrawn="1"/>
        </p:nvSpPr>
        <p:spPr bwMode="auto">
          <a:xfrm rot="5400000">
            <a:off x="15168783" y="8260027"/>
            <a:ext cx="406400" cy="406400"/>
          </a:xfrm>
          <a:prstGeom prst="homePlate">
            <a:avLst>
              <a:gd name="adj" fmla="val 261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24"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17" name="Picture 1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36228" y="8260029"/>
            <a:ext cx="2294147" cy="597835"/>
          </a:xfrm>
          <a:prstGeom prst="rect">
            <a:avLst/>
          </a:prstGeom>
        </p:spPr>
      </p:pic>
      <p:sp>
        <p:nvSpPr>
          <p:cNvPr id="2" name="TextBox 1">
            <a:extLst>
              <a:ext uri="{FF2B5EF4-FFF2-40B4-BE49-F238E27FC236}">
                <a16:creationId xmlns:a16="http://schemas.microsoft.com/office/drawing/2014/main" id="{243AD95B-7AEE-E956-DBD7-8ACD441A3C05}"/>
              </a:ext>
            </a:extLst>
          </p:cNvPr>
          <p:cNvSpPr txBox="1"/>
          <p:nvPr userDrawn="1"/>
        </p:nvSpPr>
        <p:spPr>
          <a:xfrm>
            <a:off x="13640162" y="8703975"/>
            <a:ext cx="1731820" cy="307777"/>
          </a:xfrm>
          <a:prstGeom prst="rect">
            <a:avLst/>
          </a:prstGeom>
          <a:noFill/>
        </p:spPr>
        <p:txBody>
          <a:bodyPr wrap="square">
            <a:spAutoFit/>
          </a:bodyPr>
          <a:lstStyle/>
          <a:p>
            <a:r>
              <a:rPr lang="en-US" sz="1400" dirty="0"/>
              <a:t>SAND2025-09018C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4_Title Slide">
    <p:bg>
      <p:bgPr>
        <a:solidFill>
          <a:srgbClr val="FFFFFF"/>
        </a:solidFill>
        <a:effectLst/>
      </p:bgPr>
    </p:bg>
    <p:spTree>
      <p:nvGrpSpPr>
        <p:cNvPr id="1" name=""/>
        <p:cNvGrpSpPr/>
        <p:nvPr/>
      </p:nvGrpSpPr>
      <p:grpSpPr>
        <a:xfrm>
          <a:off x="0" y="0"/>
          <a:ext cx="0" cy="0"/>
          <a:chOff x="0" y="0"/>
          <a:chExt cx="0" cy="0"/>
        </a:xfrm>
      </p:grpSpPr>
      <p:sp>
        <p:nvSpPr>
          <p:cNvPr id="13" name="Picture Placeholder 2"/>
          <p:cNvSpPr>
            <a:spLocks noGrp="1"/>
          </p:cNvSpPr>
          <p:nvPr>
            <p:ph type="pic" sz="quarter" idx="17"/>
          </p:nvPr>
        </p:nvSpPr>
        <p:spPr>
          <a:xfrm>
            <a:off x="0" y="6108172"/>
            <a:ext cx="4671616" cy="3035829"/>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4" name="Picture Placeholder 2"/>
          <p:cNvSpPr>
            <a:spLocks noGrp="1"/>
          </p:cNvSpPr>
          <p:nvPr>
            <p:ph type="pic" sz="quarter" idx="18"/>
          </p:nvPr>
        </p:nvSpPr>
        <p:spPr>
          <a:xfrm>
            <a:off x="0" y="3035832"/>
            <a:ext cx="4671616" cy="3072341"/>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7" name="Picture Placeholder 2"/>
          <p:cNvSpPr>
            <a:spLocks noGrp="1"/>
          </p:cNvSpPr>
          <p:nvPr>
            <p:ph type="pic" sz="quarter" idx="19"/>
          </p:nvPr>
        </p:nvSpPr>
        <p:spPr>
          <a:xfrm>
            <a:off x="0" y="1"/>
            <a:ext cx="4671616" cy="3035829"/>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8" name="Pentagon 17"/>
          <p:cNvSpPr/>
          <p:nvPr userDrawn="1"/>
        </p:nvSpPr>
        <p:spPr bwMode="auto">
          <a:xfrm rot="5400000">
            <a:off x="15168783" y="8260027"/>
            <a:ext cx="406400" cy="406400"/>
          </a:xfrm>
          <a:prstGeom prst="homePlate">
            <a:avLst>
              <a:gd name="adj" fmla="val 261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9"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26" name="Picture 25" descr="SNL_Icon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11687" y="8267707"/>
            <a:ext cx="422656" cy="422656"/>
          </a:xfrm>
          <a:prstGeom prst="rect">
            <a:avLst/>
          </a:prstGeom>
        </p:spPr>
      </p:pic>
      <p:cxnSp>
        <p:nvCxnSpPr>
          <p:cNvPr id="3" name="Straight Connector 2"/>
          <p:cNvCxnSpPr/>
          <p:nvPr userDrawn="1"/>
        </p:nvCxnSpPr>
        <p:spPr>
          <a:xfrm flipH="1">
            <a:off x="5311688" y="4117280"/>
            <a:ext cx="10241137" cy="0"/>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flipV="1">
            <a:off x="10432256" y="603559"/>
            <a:ext cx="0" cy="7040782"/>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2"/>
          </p:nvPr>
        </p:nvSpPr>
        <p:spPr>
          <a:xfrm>
            <a:off x="5336343" y="603561"/>
            <a:ext cx="4794224" cy="3200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3"/>
          </p:nvPr>
        </p:nvSpPr>
        <p:spPr>
          <a:xfrm>
            <a:off x="5336343" y="4443986"/>
            <a:ext cx="4794224" cy="3200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Content Placeholder 2"/>
          <p:cNvSpPr>
            <a:spLocks noGrp="1"/>
          </p:cNvSpPr>
          <p:nvPr>
            <p:ph idx="20"/>
          </p:nvPr>
        </p:nvSpPr>
        <p:spPr>
          <a:xfrm>
            <a:off x="10780974" y="603561"/>
            <a:ext cx="4794224" cy="3200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Content Placeholder 2"/>
          <p:cNvSpPr>
            <a:spLocks noGrp="1"/>
          </p:cNvSpPr>
          <p:nvPr>
            <p:ph idx="21"/>
          </p:nvPr>
        </p:nvSpPr>
        <p:spPr>
          <a:xfrm>
            <a:off x="10780974" y="4443986"/>
            <a:ext cx="4794224" cy="32003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3" name="Picture 2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85183" y="8260029"/>
            <a:ext cx="2294147" cy="597835"/>
          </a:xfrm>
          <a:prstGeom prst="rect">
            <a:avLst/>
          </a:prstGeom>
        </p:spPr>
      </p:pic>
      <p:sp>
        <p:nvSpPr>
          <p:cNvPr id="2" name="TextBox 1">
            <a:extLst>
              <a:ext uri="{FF2B5EF4-FFF2-40B4-BE49-F238E27FC236}">
                <a16:creationId xmlns:a16="http://schemas.microsoft.com/office/drawing/2014/main" id="{17BA3EE9-7D3F-3E3F-9A51-5C4C9148A47D}"/>
              </a:ext>
            </a:extLst>
          </p:cNvPr>
          <p:cNvSpPr txBox="1"/>
          <p:nvPr userDrawn="1"/>
        </p:nvSpPr>
        <p:spPr>
          <a:xfrm>
            <a:off x="13640162" y="8703975"/>
            <a:ext cx="1731820" cy="307777"/>
          </a:xfrm>
          <a:prstGeom prst="rect">
            <a:avLst/>
          </a:prstGeom>
          <a:noFill/>
        </p:spPr>
        <p:txBody>
          <a:bodyPr wrap="square">
            <a:spAutoFit/>
          </a:bodyPr>
          <a:lstStyle/>
          <a:p>
            <a:r>
              <a:rPr lang="en-US" sz="1400" dirty="0"/>
              <a:t>SAND2025-09018C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8_Title Slide">
    <p:bg>
      <p:bgPr>
        <a:solidFill>
          <a:srgbClr val="FFFFFF"/>
        </a:solidFill>
        <a:effectLst/>
      </p:bgPr>
    </p:bg>
    <p:spTree>
      <p:nvGrpSpPr>
        <p:cNvPr id="1" name=""/>
        <p:cNvGrpSpPr/>
        <p:nvPr/>
      </p:nvGrpSpPr>
      <p:grpSpPr>
        <a:xfrm>
          <a:off x="0" y="0"/>
          <a:ext cx="0" cy="0"/>
          <a:chOff x="0" y="0"/>
          <a:chExt cx="0" cy="0"/>
        </a:xfrm>
      </p:grpSpPr>
      <p:sp>
        <p:nvSpPr>
          <p:cNvPr id="13" name="Picture Placeholder 2"/>
          <p:cNvSpPr>
            <a:spLocks noGrp="1"/>
          </p:cNvSpPr>
          <p:nvPr>
            <p:ph type="pic" sz="quarter" idx="17"/>
          </p:nvPr>
        </p:nvSpPr>
        <p:spPr>
          <a:xfrm>
            <a:off x="0" y="6108172"/>
            <a:ext cx="4671616" cy="3035829"/>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4" name="Picture Placeholder 2"/>
          <p:cNvSpPr>
            <a:spLocks noGrp="1"/>
          </p:cNvSpPr>
          <p:nvPr>
            <p:ph type="pic" sz="quarter" idx="18"/>
          </p:nvPr>
        </p:nvSpPr>
        <p:spPr>
          <a:xfrm>
            <a:off x="0" y="3035832"/>
            <a:ext cx="4671616" cy="3072341"/>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7" name="Picture Placeholder 2"/>
          <p:cNvSpPr>
            <a:spLocks noGrp="1"/>
          </p:cNvSpPr>
          <p:nvPr>
            <p:ph type="pic" sz="quarter" idx="19"/>
          </p:nvPr>
        </p:nvSpPr>
        <p:spPr>
          <a:xfrm>
            <a:off x="0" y="1"/>
            <a:ext cx="4671616" cy="3035829"/>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8" name="Pentagon 17"/>
          <p:cNvSpPr/>
          <p:nvPr userDrawn="1"/>
        </p:nvSpPr>
        <p:spPr bwMode="auto">
          <a:xfrm rot="5400000">
            <a:off x="15168783" y="8260027"/>
            <a:ext cx="406400" cy="406400"/>
          </a:xfrm>
          <a:prstGeom prst="homePlate">
            <a:avLst>
              <a:gd name="adj" fmla="val 261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9"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26" name="Picture 25" descr="SNL_Icon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11687" y="8267707"/>
            <a:ext cx="422656" cy="422656"/>
          </a:xfrm>
          <a:prstGeom prst="rect">
            <a:avLst/>
          </a:prstGeom>
        </p:spPr>
      </p:pic>
      <p:cxnSp>
        <p:nvCxnSpPr>
          <p:cNvPr id="30" name="Straight Connector 29"/>
          <p:cNvCxnSpPr/>
          <p:nvPr userDrawn="1"/>
        </p:nvCxnSpPr>
        <p:spPr>
          <a:xfrm flipV="1">
            <a:off x="12224455" y="2139730"/>
            <a:ext cx="0" cy="5504612"/>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flipV="1">
            <a:off x="8640057" y="2139730"/>
            <a:ext cx="0" cy="5504612"/>
          </a:xfrm>
          <a:prstGeom prst="line">
            <a:avLst/>
          </a:prstGeom>
          <a:ln w="635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Content Placeholder 2"/>
          <p:cNvSpPr>
            <a:spLocks noGrp="1"/>
          </p:cNvSpPr>
          <p:nvPr>
            <p:ph idx="13"/>
          </p:nvPr>
        </p:nvSpPr>
        <p:spPr>
          <a:xfrm>
            <a:off x="5336329" y="2139730"/>
            <a:ext cx="3047702" cy="5504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Content Placeholder 2"/>
          <p:cNvSpPr>
            <a:spLocks noGrp="1"/>
          </p:cNvSpPr>
          <p:nvPr>
            <p:ph idx="20"/>
          </p:nvPr>
        </p:nvSpPr>
        <p:spPr>
          <a:xfrm>
            <a:off x="8882022" y="2139730"/>
            <a:ext cx="3047702" cy="5504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Content Placeholder 2"/>
          <p:cNvSpPr>
            <a:spLocks noGrp="1"/>
          </p:cNvSpPr>
          <p:nvPr>
            <p:ph idx="21"/>
          </p:nvPr>
        </p:nvSpPr>
        <p:spPr>
          <a:xfrm>
            <a:off x="12500860" y="2139730"/>
            <a:ext cx="3047702" cy="550461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p:cNvSpPr>
            <a:spLocks noGrp="1"/>
          </p:cNvSpPr>
          <p:nvPr>
            <p:ph type="title"/>
          </p:nvPr>
        </p:nvSpPr>
        <p:spPr>
          <a:xfrm>
            <a:off x="5311687" y="486836"/>
            <a:ext cx="10236875" cy="1396866"/>
          </a:xfrm>
        </p:spPr>
        <p:txBody>
          <a:bodyPr/>
          <a:lstStyle/>
          <a:p>
            <a:r>
              <a:rPr lang="en-US" dirty="0"/>
              <a:t>Click to edit Master title style</a:t>
            </a:r>
          </a:p>
        </p:txBody>
      </p:sp>
      <p:pic>
        <p:nvPicPr>
          <p:cNvPr id="22" name="Picture 2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85183" y="8260029"/>
            <a:ext cx="2294147" cy="597835"/>
          </a:xfrm>
          <a:prstGeom prst="rect">
            <a:avLst/>
          </a:prstGeom>
        </p:spPr>
      </p:pic>
      <p:sp>
        <p:nvSpPr>
          <p:cNvPr id="2" name="TextBox 1">
            <a:extLst>
              <a:ext uri="{FF2B5EF4-FFF2-40B4-BE49-F238E27FC236}">
                <a16:creationId xmlns:a16="http://schemas.microsoft.com/office/drawing/2014/main" id="{B27B6B93-CFEA-2E0D-2FE2-8AF791B794DF}"/>
              </a:ext>
            </a:extLst>
          </p:cNvPr>
          <p:cNvSpPr txBox="1"/>
          <p:nvPr userDrawn="1"/>
        </p:nvSpPr>
        <p:spPr>
          <a:xfrm>
            <a:off x="13640162" y="8703975"/>
            <a:ext cx="1731820" cy="307777"/>
          </a:xfrm>
          <a:prstGeom prst="rect">
            <a:avLst/>
          </a:prstGeom>
          <a:noFill/>
        </p:spPr>
        <p:txBody>
          <a:bodyPr wrap="square">
            <a:spAutoFit/>
          </a:bodyPr>
          <a:lstStyle/>
          <a:p>
            <a:r>
              <a:rPr lang="en-US" sz="1400" dirty="0"/>
              <a:t>SAND2025-09018C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2_Title Slide">
    <p:bg>
      <p:bgPr>
        <a:solidFill>
          <a:srgbClr val="FFFFFF"/>
        </a:solidFill>
        <a:effectLst/>
      </p:bgPr>
    </p:bg>
    <p:spTree>
      <p:nvGrpSpPr>
        <p:cNvPr id="1" name=""/>
        <p:cNvGrpSpPr/>
        <p:nvPr/>
      </p:nvGrpSpPr>
      <p:grpSpPr>
        <a:xfrm>
          <a:off x="0" y="0"/>
          <a:ext cx="0" cy="0"/>
          <a:chOff x="0" y="0"/>
          <a:chExt cx="0" cy="0"/>
        </a:xfrm>
      </p:grpSpPr>
      <p:sp>
        <p:nvSpPr>
          <p:cNvPr id="18" name="Pentagon 17"/>
          <p:cNvSpPr/>
          <p:nvPr userDrawn="1"/>
        </p:nvSpPr>
        <p:spPr bwMode="auto">
          <a:xfrm rot="5400000">
            <a:off x="15168783" y="8260027"/>
            <a:ext cx="406400" cy="406400"/>
          </a:xfrm>
          <a:prstGeom prst="homePlate">
            <a:avLst>
              <a:gd name="adj" fmla="val 261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9"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23" name="Picture 22" descr="SNL_Icon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161" y="8267707"/>
            <a:ext cx="422656" cy="422656"/>
          </a:xfrm>
          <a:prstGeom prst="rect">
            <a:avLst/>
          </a:prstGeom>
        </p:spPr>
      </p:pic>
      <p:sp>
        <p:nvSpPr>
          <p:cNvPr id="11" name="Content Placeholder 2"/>
          <p:cNvSpPr>
            <a:spLocks noGrp="1"/>
          </p:cNvSpPr>
          <p:nvPr>
            <p:ph idx="13"/>
          </p:nvPr>
        </p:nvSpPr>
        <p:spPr>
          <a:xfrm>
            <a:off x="575161" y="2139731"/>
            <a:ext cx="3456384" cy="54110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
          <p:cNvSpPr txBox="1">
            <a:spLocks/>
          </p:cNvSpPr>
          <p:nvPr userDrawn="1"/>
        </p:nvSpPr>
        <p:spPr>
          <a:xfrm>
            <a:off x="575161" y="486836"/>
            <a:ext cx="14973401" cy="1396866"/>
          </a:xfrm>
          <a:prstGeom prst="rect">
            <a:avLst/>
          </a:prstGeom>
        </p:spPr>
        <p:txBody>
          <a:bodyPr vert="horz" lIns="162497" tIns="81248" rIns="162497" bIns="81248" rtlCol="0" anchor="ctr">
            <a:normAutofit/>
          </a:bodyPr>
          <a:lstStyle>
            <a:lvl1pPr algn="l" defTabSz="685800" rtl="0" eaLnBrk="1" latinLnBrk="0" hangingPunct="1">
              <a:lnSpc>
                <a:spcPct val="90000"/>
              </a:lnSpc>
              <a:spcBef>
                <a:spcPct val="0"/>
              </a:spcBef>
              <a:buNone/>
              <a:defRPr sz="3300" kern="1200">
                <a:solidFill>
                  <a:schemeClr val="tx2"/>
                </a:solidFill>
                <a:latin typeface="+mn-lt"/>
                <a:ea typeface="+mj-ea"/>
                <a:cs typeface="+mj-cs"/>
              </a:defRPr>
            </a:lvl1pPr>
          </a:lstStyle>
          <a:p>
            <a:r>
              <a:rPr lang="en-US" sz="5864"/>
              <a:t>Click to edit Master title style</a:t>
            </a:r>
            <a:endParaRPr lang="en-US" sz="5864" dirty="0"/>
          </a:p>
        </p:txBody>
      </p:sp>
      <p:sp>
        <p:nvSpPr>
          <p:cNvPr id="15" name="Content Placeholder 2"/>
          <p:cNvSpPr>
            <a:spLocks noGrp="1"/>
          </p:cNvSpPr>
          <p:nvPr>
            <p:ph idx="27"/>
          </p:nvPr>
        </p:nvSpPr>
        <p:spPr>
          <a:xfrm>
            <a:off x="4415588" y="2139731"/>
            <a:ext cx="3456384" cy="54110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28"/>
          </p:nvPr>
        </p:nvSpPr>
        <p:spPr>
          <a:xfrm>
            <a:off x="8256014" y="2139731"/>
            <a:ext cx="3456384" cy="54110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p:cNvSpPr>
            <a:spLocks noGrp="1"/>
          </p:cNvSpPr>
          <p:nvPr>
            <p:ph idx="29"/>
          </p:nvPr>
        </p:nvSpPr>
        <p:spPr>
          <a:xfrm>
            <a:off x="12096441" y="2139731"/>
            <a:ext cx="3456384" cy="541106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36228" y="8260029"/>
            <a:ext cx="2294147" cy="597835"/>
          </a:xfrm>
          <a:prstGeom prst="rect">
            <a:avLst/>
          </a:prstGeom>
        </p:spPr>
      </p:pic>
      <p:sp>
        <p:nvSpPr>
          <p:cNvPr id="2" name="TextBox 1">
            <a:extLst>
              <a:ext uri="{FF2B5EF4-FFF2-40B4-BE49-F238E27FC236}">
                <a16:creationId xmlns:a16="http://schemas.microsoft.com/office/drawing/2014/main" id="{A98CC4BA-D220-9E23-FECD-A866E415AD65}"/>
              </a:ext>
            </a:extLst>
          </p:cNvPr>
          <p:cNvSpPr txBox="1"/>
          <p:nvPr userDrawn="1"/>
        </p:nvSpPr>
        <p:spPr>
          <a:xfrm>
            <a:off x="13640162" y="8703975"/>
            <a:ext cx="1731820" cy="307777"/>
          </a:xfrm>
          <a:prstGeom prst="rect">
            <a:avLst/>
          </a:prstGeom>
          <a:noFill/>
        </p:spPr>
        <p:txBody>
          <a:bodyPr wrap="square">
            <a:spAutoFit/>
          </a:bodyPr>
          <a:lstStyle/>
          <a:p>
            <a:r>
              <a:rPr lang="en-US" sz="1400" dirty="0"/>
              <a:t>SAND2025-09018C</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entagon 5"/>
          <p:cNvSpPr/>
          <p:nvPr userDrawn="1"/>
        </p:nvSpPr>
        <p:spPr bwMode="auto">
          <a:xfrm rot="5400000">
            <a:off x="15168783" y="8260027"/>
            <a:ext cx="406400" cy="4064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7"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161" y="8260027"/>
            <a:ext cx="422656" cy="422656"/>
          </a:xfrm>
          <a:prstGeom prst="rect">
            <a:avLst/>
          </a:prstGeom>
        </p:spPr>
      </p:pic>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8575" y="8260029"/>
            <a:ext cx="2269449" cy="597835"/>
          </a:xfrm>
          <a:prstGeom prst="rect">
            <a:avLst/>
          </a:prstGeom>
        </p:spPr>
      </p:pic>
      <p:sp>
        <p:nvSpPr>
          <p:cNvPr id="4" name="TextBox 3">
            <a:extLst>
              <a:ext uri="{FF2B5EF4-FFF2-40B4-BE49-F238E27FC236}">
                <a16:creationId xmlns:a16="http://schemas.microsoft.com/office/drawing/2014/main" id="{3F35BC7F-3D98-12AA-3089-D6D95D2B3693}"/>
              </a:ext>
            </a:extLst>
          </p:cNvPr>
          <p:cNvSpPr txBox="1"/>
          <p:nvPr userDrawn="1"/>
        </p:nvSpPr>
        <p:spPr>
          <a:xfrm>
            <a:off x="13640162" y="8703975"/>
            <a:ext cx="1731820" cy="307777"/>
          </a:xfrm>
          <a:prstGeom prst="rect">
            <a:avLst/>
          </a:prstGeom>
          <a:noFill/>
        </p:spPr>
        <p:txBody>
          <a:bodyPr wrap="square">
            <a:spAutoFit/>
          </a:bodyPr>
          <a:lstStyle/>
          <a:p>
            <a:r>
              <a:rPr lang="en-US" sz="1400" dirty="0"/>
              <a:t>SAND2025-09018C</a:t>
            </a:r>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5" name="Group 4"/>
          <p:cNvGrpSpPr/>
          <p:nvPr userDrawn="1"/>
        </p:nvGrpSpPr>
        <p:grpSpPr>
          <a:xfrm>
            <a:off x="0" y="6364202"/>
            <a:ext cx="16256000" cy="2839111"/>
            <a:chOff x="0" y="3579862"/>
            <a:chExt cx="9144000" cy="1597000"/>
          </a:xfrm>
        </p:grpSpPr>
        <p:sp>
          <p:nvSpPr>
            <p:cNvPr id="18" name="Rectangle 17"/>
            <p:cNvSpPr/>
            <p:nvPr userDrawn="1"/>
          </p:nvSpPr>
          <p:spPr>
            <a:xfrm>
              <a:off x="0" y="3579862"/>
              <a:ext cx="9144000" cy="1582220"/>
            </a:xfrm>
            <a:prstGeom prst="rect">
              <a:avLst/>
            </a:prstGeom>
            <a:gradFill>
              <a:gsLst>
                <a:gs pos="0">
                  <a:schemeClr val="accent4"/>
                </a:gs>
                <a:gs pos="39000">
                  <a:schemeClr val="accent1"/>
                </a:gs>
                <a:gs pos="76000">
                  <a:schemeClr val="accent2"/>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3"/>
            </a:p>
          </p:txBody>
        </p:sp>
        <p:pic>
          <p:nvPicPr>
            <p:cNvPr id="22" name="Picture 21"/>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8907" r="-829"/>
            <a:stretch/>
          </p:blipFill>
          <p:spPr>
            <a:xfrm>
              <a:off x="1547664" y="3580088"/>
              <a:ext cx="7596336" cy="1596774"/>
            </a:xfrm>
            <a:prstGeom prst="rect">
              <a:avLst/>
            </a:prstGeom>
          </p:spPr>
        </p:pic>
      </p:grpSp>
      <p:sp>
        <p:nvSpPr>
          <p:cNvPr id="8" name="Title 1">
            <a:extLst>
              <a:ext uri="{FF2B5EF4-FFF2-40B4-BE49-F238E27FC236}">
                <a16:creationId xmlns:a16="http://schemas.microsoft.com/office/drawing/2014/main" id="{EF1B7A5A-B56B-41C8-B989-C4DAAEA4F434}"/>
              </a:ext>
            </a:extLst>
          </p:cNvPr>
          <p:cNvSpPr>
            <a:spLocks noGrp="1"/>
          </p:cNvSpPr>
          <p:nvPr>
            <p:ph type="title"/>
          </p:nvPr>
        </p:nvSpPr>
        <p:spPr>
          <a:xfrm>
            <a:off x="142098" y="182881"/>
            <a:ext cx="15950526" cy="1050302"/>
          </a:xfrm>
        </p:spPr>
        <p:txBody>
          <a:bodyPr>
            <a:normAutofit/>
          </a:bodyPr>
          <a:lstStyle>
            <a:lvl1pPr>
              <a:defRPr sz="5400" b="1"/>
            </a:lvl1pPr>
          </a:lstStyle>
          <a:p>
            <a:r>
              <a:rPr lang="en-US" dirty="0"/>
              <a:t>Click to edit Master title style</a:t>
            </a:r>
          </a:p>
        </p:txBody>
      </p:sp>
      <p:sp>
        <p:nvSpPr>
          <p:cNvPr id="10" name="Content Placeholder 2">
            <a:extLst>
              <a:ext uri="{FF2B5EF4-FFF2-40B4-BE49-F238E27FC236}">
                <a16:creationId xmlns:a16="http://schemas.microsoft.com/office/drawing/2014/main" id="{575A79DF-8ADF-4281-9A9F-84B15DA4E53A}"/>
              </a:ext>
            </a:extLst>
          </p:cNvPr>
          <p:cNvSpPr>
            <a:spLocks noGrp="1"/>
          </p:cNvSpPr>
          <p:nvPr>
            <p:ph idx="1"/>
          </p:nvPr>
        </p:nvSpPr>
        <p:spPr>
          <a:xfrm>
            <a:off x="142098" y="1459087"/>
            <a:ext cx="15950526" cy="4675013"/>
          </a:xfrm>
        </p:spPr>
        <p:txBody>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2" name="TextBox 1">
            <a:extLst>
              <a:ext uri="{FF2B5EF4-FFF2-40B4-BE49-F238E27FC236}">
                <a16:creationId xmlns:a16="http://schemas.microsoft.com/office/drawing/2014/main" id="{87138C7C-F54B-FD5E-CAF2-8A25A261E2BF}"/>
              </a:ext>
            </a:extLst>
          </p:cNvPr>
          <p:cNvSpPr txBox="1"/>
          <p:nvPr userDrawn="1"/>
        </p:nvSpPr>
        <p:spPr>
          <a:xfrm>
            <a:off x="14524180" y="8836223"/>
            <a:ext cx="1731820" cy="307777"/>
          </a:xfrm>
          <a:prstGeom prst="rect">
            <a:avLst/>
          </a:prstGeom>
          <a:noFill/>
        </p:spPr>
        <p:txBody>
          <a:bodyPr wrap="square">
            <a:spAutoFit/>
          </a:bodyPr>
          <a:lstStyle/>
          <a:p>
            <a:r>
              <a:rPr lang="en-US" sz="1400" dirty="0"/>
              <a:t>SAND2025-09018C</a:t>
            </a:r>
          </a:p>
        </p:txBody>
      </p:sp>
    </p:spTree>
    <p:extLst>
      <p:ext uri="{BB962C8B-B14F-4D97-AF65-F5344CB8AC3E}">
        <p14:creationId xmlns:p14="http://schemas.microsoft.com/office/powerpoint/2010/main" val="12701450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0_Title and Content">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entagon 5"/>
          <p:cNvSpPr/>
          <p:nvPr userDrawn="1"/>
        </p:nvSpPr>
        <p:spPr bwMode="auto">
          <a:xfrm rot="5400000">
            <a:off x="15168783" y="8260027"/>
            <a:ext cx="406400" cy="406400"/>
          </a:xfrm>
          <a:prstGeom prst="homePlate">
            <a:avLst>
              <a:gd name="adj" fmla="val 26119"/>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7"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161" y="8260027"/>
            <a:ext cx="422656" cy="422656"/>
          </a:xfrm>
          <a:prstGeom prst="rect">
            <a:avLst/>
          </a:prstGeom>
        </p:spPr>
      </p:pic>
      <p:pic>
        <p:nvPicPr>
          <p:cNvPr id="10" name="Picture 9"/>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948575" y="8260029"/>
            <a:ext cx="2269449" cy="597835"/>
          </a:xfrm>
          <a:prstGeom prst="rect">
            <a:avLst/>
          </a:prstGeom>
        </p:spPr>
      </p:pic>
      <p:sp>
        <p:nvSpPr>
          <p:cNvPr id="4" name="TextBox 3">
            <a:extLst>
              <a:ext uri="{FF2B5EF4-FFF2-40B4-BE49-F238E27FC236}">
                <a16:creationId xmlns:a16="http://schemas.microsoft.com/office/drawing/2014/main" id="{CE6D9D1A-FEA4-E1F8-7F0A-87FC217D1781}"/>
              </a:ext>
            </a:extLst>
          </p:cNvPr>
          <p:cNvSpPr txBox="1"/>
          <p:nvPr userDrawn="1"/>
        </p:nvSpPr>
        <p:spPr>
          <a:xfrm>
            <a:off x="13640162" y="8703975"/>
            <a:ext cx="1731820" cy="307777"/>
          </a:xfrm>
          <a:prstGeom prst="rect">
            <a:avLst/>
          </a:prstGeom>
          <a:noFill/>
        </p:spPr>
        <p:txBody>
          <a:bodyPr wrap="square">
            <a:spAutoFit/>
          </a:bodyPr>
          <a:lstStyle/>
          <a:p>
            <a:r>
              <a:rPr lang="en-US" sz="1400" dirty="0"/>
              <a:t>SAND2025-09018C</a:t>
            </a:r>
          </a:p>
        </p:txBody>
      </p:sp>
    </p:spTree>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p:cNvSpPr/>
          <p:nvPr userDrawn="1"/>
        </p:nvSpPr>
        <p:spPr>
          <a:xfrm>
            <a:off x="1" y="0"/>
            <a:ext cx="8128000" cy="9144000"/>
          </a:xfrm>
          <a:prstGeom prst="rect">
            <a:avLst/>
          </a:prstGeom>
          <a:solidFill>
            <a:srgbClr val="006A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sp>
        <p:nvSpPr>
          <p:cNvPr id="11" name="Pentagon 10"/>
          <p:cNvSpPr/>
          <p:nvPr userDrawn="1"/>
        </p:nvSpPr>
        <p:spPr bwMode="auto">
          <a:xfrm rot="5400000">
            <a:off x="15168783" y="8260027"/>
            <a:ext cx="406400" cy="406400"/>
          </a:xfrm>
          <a:prstGeom prst="homePlate">
            <a:avLst>
              <a:gd name="adj" fmla="val 261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2"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161" y="8260027"/>
            <a:ext cx="422656" cy="422656"/>
          </a:xfrm>
          <a:prstGeom prst="rect">
            <a:avLst/>
          </a:prstGeom>
        </p:spPr>
      </p:pic>
      <p:sp>
        <p:nvSpPr>
          <p:cNvPr id="3" name="Content Placeholder 2"/>
          <p:cNvSpPr>
            <a:spLocks noGrp="1"/>
          </p:cNvSpPr>
          <p:nvPr>
            <p:ph sz="half" idx="1"/>
          </p:nvPr>
        </p:nvSpPr>
        <p:spPr>
          <a:xfrm>
            <a:off x="997817" y="1004727"/>
            <a:ext cx="609160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0"/>
          </p:nvPr>
        </p:nvSpPr>
        <p:spPr>
          <a:xfrm>
            <a:off x="9077177" y="1004727"/>
            <a:ext cx="6091606" cy="670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975908" y="8260029"/>
            <a:ext cx="2294147" cy="597835"/>
          </a:xfrm>
          <a:prstGeom prst="rect">
            <a:avLst/>
          </a:prstGeom>
        </p:spPr>
      </p:pic>
    </p:spTree>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5" name="Content Placeholder 2"/>
          <p:cNvSpPr>
            <a:spLocks noGrp="1"/>
          </p:cNvSpPr>
          <p:nvPr>
            <p:ph sz="half" idx="10"/>
          </p:nvPr>
        </p:nvSpPr>
        <p:spPr>
          <a:xfrm>
            <a:off x="982548" y="1004727"/>
            <a:ext cx="6091606" cy="670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p:cNvSpPr/>
          <p:nvPr userDrawn="1"/>
        </p:nvSpPr>
        <p:spPr>
          <a:xfrm>
            <a:off x="8112732" y="0"/>
            <a:ext cx="8128000" cy="9144000"/>
          </a:xfrm>
          <a:prstGeom prst="rect">
            <a:avLst/>
          </a:prstGeom>
          <a:solidFill>
            <a:srgbClr val="006A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pic>
        <p:nvPicPr>
          <p:cNvPr id="17" name="Picture 16" descr="CRF_Flames_White.png"/>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a:stretch/>
        </p:blipFill>
        <p:spPr>
          <a:xfrm>
            <a:off x="8112750" y="2777820"/>
            <a:ext cx="8128002" cy="6366183"/>
          </a:xfrm>
          <a:prstGeom prst="rect">
            <a:avLst/>
          </a:prstGeom>
        </p:spPr>
      </p:pic>
      <p:sp>
        <p:nvSpPr>
          <p:cNvPr id="18" name="Content Placeholder 2"/>
          <p:cNvSpPr>
            <a:spLocks noGrp="1"/>
          </p:cNvSpPr>
          <p:nvPr>
            <p:ph sz="half" idx="1"/>
          </p:nvPr>
        </p:nvSpPr>
        <p:spPr>
          <a:xfrm>
            <a:off x="9110548" y="1004727"/>
            <a:ext cx="609160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entagon 18"/>
          <p:cNvSpPr/>
          <p:nvPr userDrawn="1"/>
        </p:nvSpPr>
        <p:spPr bwMode="auto">
          <a:xfrm rot="5400000">
            <a:off x="15168783" y="8260027"/>
            <a:ext cx="406400" cy="4064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20"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21" name="Picture 20" descr="SNL_Icon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5161" y="8267707"/>
            <a:ext cx="422656" cy="422656"/>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81277" y="8260029"/>
            <a:ext cx="2294147" cy="597835"/>
          </a:xfrm>
          <a:prstGeom prst="rect">
            <a:avLst/>
          </a:prstGeom>
        </p:spPr>
      </p:pic>
    </p:spTree>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8" name="Rectangle 7"/>
          <p:cNvSpPr/>
          <p:nvPr userDrawn="1"/>
        </p:nvSpPr>
        <p:spPr>
          <a:xfrm>
            <a:off x="1" y="0"/>
            <a:ext cx="8128000" cy="914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pic>
        <p:nvPicPr>
          <p:cNvPr id="9" name="Picture 8" descr="CRF_Flames_White.png"/>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a:stretch/>
        </p:blipFill>
        <p:spPr>
          <a:xfrm>
            <a:off x="20" y="2777820"/>
            <a:ext cx="8128002" cy="6366183"/>
          </a:xfrm>
          <a:prstGeom prst="rect">
            <a:avLst/>
          </a:prstGeom>
        </p:spPr>
      </p:pic>
      <p:sp>
        <p:nvSpPr>
          <p:cNvPr id="11" name="Pentagon 10"/>
          <p:cNvSpPr/>
          <p:nvPr userDrawn="1"/>
        </p:nvSpPr>
        <p:spPr bwMode="auto">
          <a:xfrm rot="5400000">
            <a:off x="15168783" y="8260027"/>
            <a:ext cx="406400" cy="406400"/>
          </a:xfrm>
          <a:prstGeom prst="homePlate">
            <a:avLst>
              <a:gd name="adj" fmla="val 261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2"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5161" y="8260027"/>
            <a:ext cx="422656" cy="422656"/>
          </a:xfrm>
          <a:prstGeom prst="rect">
            <a:avLst/>
          </a:prstGeom>
        </p:spPr>
      </p:pic>
      <p:sp>
        <p:nvSpPr>
          <p:cNvPr id="3" name="Content Placeholder 2"/>
          <p:cNvSpPr>
            <a:spLocks noGrp="1"/>
          </p:cNvSpPr>
          <p:nvPr>
            <p:ph sz="half" idx="1"/>
          </p:nvPr>
        </p:nvSpPr>
        <p:spPr>
          <a:xfrm>
            <a:off x="997817" y="1004727"/>
            <a:ext cx="609160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half" idx="10"/>
          </p:nvPr>
        </p:nvSpPr>
        <p:spPr>
          <a:xfrm>
            <a:off x="9077177" y="1004727"/>
            <a:ext cx="6091606" cy="670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75908" y="8260029"/>
            <a:ext cx="2294147" cy="597835"/>
          </a:xfrm>
          <a:prstGeom prst="rect">
            <a:avLst/>
          </a:prstGeom>
        </p:spPr>
      </p:pic>
    </p:spTree>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p:spTree>
      <p:nvGrpSpPr>
        <p:cNvPr id="1" name=""/>
        <p:cNvGrpSpPr/>
        <p:nvPr/>
      </p:nvGrpSpPr>
      <p:grpSpPr>
        <a:xfrm>
          <a:off x="0" y="0"/>
          <a:ext cx="0" cy="0"/>
          <a:chOff x="0" y="0"/>
          <a:chExt cx="0" cy="0"/>
        </a:xfrm>
      </p:grpSpPr>
      <p:sp>
        <p:nvSpPr>
          <p:cNvPr id="15" name="Content Placeholder 2"/>
          <p:cNvSpPr>
            <a:spLocks noGrp="1"/>
          </p:cNvSpPr>
          <p:nvPr>
            <p:ph sz="half" idx="10"/>
          </p:nvPr>
        </p:nvSpPr>
        <p:spPr>
          <a:xfrm>
            <a:off x="982548" y="1004727"/>
            <a:ext cx="6091606" cy="6700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Rectangle 15"/>
          <p:cNvSpPr/>
          <p:nvPr userDrawn="1"/>
        </p:nvSpPr>
        <p:spPr>
          <a:xfrm>
            <a:off x="8112732" y="0"/>
            <a:ext cx="8128000" cy="914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pic>
        <p:nvPicPr>
          <p:cNvPr id="17" name="Picture 16" descr="CRF_Flames_White.png"/>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a:stretch/>
        </p:blipFill>
        <p:spPr>
          <a:xfrm>
            <a:off x="8112750" y="2777820"/>
            <a:ext cx="8128002" cy="6366183"/>
          </a:xfrm>
          <a:prstGeom prst="rect">
            <a:avLst/>
          </a:prstGeom>
        </p:spPr>
      </p:pic>
      <p:sp>
        <p:nvSpPr>
          <p:cNvPr id="18" name="Content Placeholder 2"/>
          <p:cNvSpPr>
            <a:spLocks noGrp="1"/>
          </p:cNvSpPr>
          <p:nvPr>
            <p:ph sz="half" idx="1"/>
          </p:nvPr>
        </p:nvSpPr>
        <p:spPr>
          <a:xfrm>
            <a:off x="9110548" y="1004727"/>
            <a:ext cx="609160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entagon 18"/>
          <p:cNvSpPr/>
          <p:nvPr userDrawn="1"/>
        </p:nvSpPr>
        <p:spPr bwMode="auto">
          <a:xfrm rot="5400000">
            <a:off x="15168783" y="8260027"/>
            <a:ext cx="406400" cy="406400"/>
          </a:xfrm>
          <a:prstGeom prst="homePlate">
            <a:avLst>
              <a:gd name="adj" fmla="val 261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20"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21" name="Picture 20" descr="SNL_Icon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5161" y="8267707"/>
            <a:ext cx="422656" cy="422656"/>
          </a:xfrm>
          <a:prstGeom prst="rect">
            <a:avLst/>
          </a:prstGeom>
        </p:spPr>
      </p:pic>
      <p:pic>
        <p:nvPicPr>
          <p:cNvPr id="10" name="Picture 9"/>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81277" y="8260029"/>
            <a:ext cx="2294147" cy="597835"/>
          </a:xfrm>
          <a:prstGeom prst="rect">
            <a:avLst/>
          </a:prstGeom>
        </p:spPr>
      </p:pic>
    </p:spTree>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10" name="Rectangle 9"/>
          <p:cNvSpPr/>
          <p:nvPr userDrawn="1"/>
        </p:nvSpPr>
        <p:spPr>
          <a:xfrm>
            <a:off x="1" y="4572000"/>
            <a:ext cx="8128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161" y="8267707"/>
            <a:ext cx="422656" cy="422656"/>
          </a:xfrm>
          <a:prstGeom prst="rect">
            <a:avLst/>
          </a:prstGeom>
        </p:spPr>
      </p:pic>
      <p:sp>
        <p:nvSpPr>
          <p:cNvPr id="15" name="Content Placeholder 2"/>
          <p:cNvSpPr>
            <a:spLocks noGrp="1"/>
          </p:cNvSpPr>
          <p:nvPr>
            <p:ph sz="half" idx="10"/>
          </p:nvPr>
        </p:nvSpPr>
        <p:spPr>
          <a:xfrm>
            <a:off x="982548" y="4759002"/>
            <a:ext cx="6091606" cy="29463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8112732" y="0"/>
            <a:ext cx="8128000" cy="914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pic>
        <p:nvPicPr>
          <p:cNvPr id="17" name="Picture 16" descr="CRF_Flames_White.png"/>
          <p:cNvPicPr>
            <a:picLocks noChangeAspect="1"/>
          </p:cNvPicPr>
          <p:nvPr userDrawn="1"/>
        </p:nvPicPr>
        <p:blipFill rotWithShape="1">
          <a:blip r:embed="rId3" cstate="print">
            <a:alphaModFix amt="7000"/>
            <a:extLst>
              <a:ext uri="{28A0092B-C50C-407E-A947-70E740481C1C}">
                <a14:useLocalDpi xmlns:a14="http://schemas.microsoft.com/office/drawing/2010/main"/>
              </a:ext>
            </a:extLst>
          </a:blip>
          <a:srcRect/>
          <a:stretch/>
        </p:blipFill>
        <p:spPr>
          <a:xfrm>
            <a:off x="8112750" y="2777820"/>
            <a:ext cx="8128002" cy="6366183"/>
          </a:xfrm>
          <a:prstGeom prst="rect">
            <a:avLst/>
          </a:prstGeom>
        </p:spPr>
      </p:pic>
      <p:sp>
        <p:nvSpPr>
          <p:cNvPr id="18" name="Content Placeholder 2"/>
          <p:cNvSpPr>
            <a:spLocks noGrp="1"/>
          </p:cNvSpPr>
          <p:nvPr>
            <p:ph sz="half" idx="1"/>
          </p:nvPr>
        </p:nvSpPr>
        <p:spPr>
          <a:xfrm>
            <a:off x="9110548" y="1004727"/>
            <a:ext cx="609160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entagon 18"/>
          <p:cNvSpPr/>
          <p:nvPr userDrawn="1"/>
        </p:nvSpPr>
        <p:spPr bwMode="auto">
          <a:xfrm rot="5400000">
            <a:off x="15168783" y="8260027"/>
            <a:ext cx="406400" cy="406400"/>
          </a:xfrm>
          <a:prstGeom prst="homePlate">
            <a:avLst>
              <a:gd name="adj" fmla="val 261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20"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sp>
        <p:nvSpPr>
          <p:cNvPr id="13" name="Picture Placeholder 2"/>
          <p:cNvSpPr>
            <a:spLocks noGrp="1"/>
          </p:cNvSpPr>
          <p:nvPr>
            <p:ph type="pic" sz="quarter" idx="15"/>
          </p:nvPr>
        </p:nvSpPr>
        <p:spPr>
          <a:xfrm>
            <a:off x="0" y="0"/>
            <a:ext cx="8112725" cy="4572000"/>
          </a:xfrm>
        </p:spPr>
        <p:txBody>
          <a:bodyPr/>
          <a:lstStyle>
            <a:lvl1pPr marL="0" indent="0">
              <a:buNone/>
              <a:defRPr/>
            </a:lvl1pPr>
          </a:lstStyle>
          <a:p>
            <a:r>
              <a:rPr lang="en-US"/>
              <a:t>Drag picture to placeholder or click icon to add</a:t>
            </a:r>
            <a:endParaRPr lang="en-US" dirty="0"/>
          </a:p>
        </p:txBody>
      </p:sp>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4737" y="8260029"/>
            <a:ext cx="2269449" cy="597835"/>
          </a:xfrm>
          <a:prstGeom prst="rect">
            <a:avLst/>
          </a:prstGeom>
        </p:spPr>
      </p:pic>
    </p:spTree>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15" name="Rectangle 14"/>
          <p:cNvSpPr/>
          <p:nvPr userDrawn="1"/>
        </p:nvSpPr>
        <p:spPr>
          <a:xfrm>
            <a:off x="8128001" y="4572000"/>
            <a:ext cx="8128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sp>
        <p:nvSpPr>
          <p:cNvPr id="16" name="Content Placeholder 2"/>
          <p:cNvSpPr>
            <a:spLocks noGrp="1"/>
          </p:cNvSpPr>
          <p:nvPr>
            <p:ph sz="half" idx="10"/>
          </p:nvPr>
        </p:nvSpPr>
        <p:spPr>
          <a:xfrm>
            <a:off x="9110548" y="4759002"/>
            <a:ext cx="6091606" cy="29463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2"/>
          <p:cNvSpPr>
            <a:spLocks noGrp="1"/>
          </p:cNvSpPr>
          <p:nvPr>
            <p:ph type="pic" sz="quarter" idx="15"/>
          </p:nvPr>
        </p:nvSpPr>
        <p:spPr>
          <a:xfrm>
            <a:off x="8128000" y="0"/>
            <a:ext cx="8112725" cy="4572000"/>
          </a:xfrm>
        </p:spPr>
        <p:txBody>
          <a:bodyPr/>
          <a:lstStyle>
            <a:lvl1pPr marL="0" indent="0">
              <a:buNone/>
              <a:defRPr/>
            </a:lvl1pPr>
          </a:lstStyle>
          <a:p>
            <a:r>
              <a:rPr lang="en-US"/>
              <a:t>Drag picture to placeholder or click icon to add</a:t>
            </a:r>
            <a:endParaRPr lang="en-US" dirty="0"/>
          </a:p>
        </p:txBody>
      </p:sp>
      <p:sp>
        <p:nvSpPr>
          <p:cNvPr id="8" name="Rectangle 7"/>
          <p:cNvSpPr/>
          <p:nvPr userDrawn="1"/>
        </p:nvSpPr>
        <p:spPr>
          <a:xfrm>
            <a:off x="1" y="0"/>
            <a:ext cx="8128000" cy="914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pic>
        <p:nvPicPr>
          <p:cNvPr id="9" name="Picture 8" descr="CRF_Flames_White.png"/>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a:stretch/>
        </p:blipFill>
        <p:spPr>
          <a:xfrm>
            <a:off x="20" y="2777820"/>
            <a:ext cx="8128002" cy="6366183"/>
          </a:xfrm>
          <a:prstGeom prst="rect">
            <a:avLst/>
          </a:prstGeom>
        </p:spPr>
      </p:pic>
      <p:sp>
        <p:nvSpPr>
          <p:cNvPr id="11" name="Pentagon 10"/>
          <p:cNvSpPr/>
          <p:nvPr userDrawn="1"/>
        </p:nvSpPr>
        <p:spPr bwMode="auto">
          <a:xfrm rot="5400000">
            <a:off x="15168783" y="8260027"/>
            <a:ext cx="406400" cy="4064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2"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5161" y="8260027"/>
            <a:ext cx="422656" cy="422656"/>
          </a:xfrm>
          <a:prstGeom prst="rect">
            <a:avLst/>
          </a:prstGeom>
        </p:spPr>
      </p:pic>
      <p:sp>
        <p:nvSpPr>
          <p:cNvPr id="3" name="Content Placeholder 2"/>
          <p:cNvSpPr>
            <a:spLocks noGrp="1"/>
          </p:cNvSpPr>
          <p:nvPr>
            <p:ph sz="half" idx="1"/>
          </p:nvPr>
        </p:nvSpPr>
        <p:spPr>
          <a:xfrm>
            <a:off x="997817" y="1004727"/>
            <a:ext cx="609160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88255" y="8260029"/>
            <a:ext cx="2269449" cy="597835"/>
          </a:xfrm>
          <a:prstGeom prst="rect">
            <a:avLst/>
          </a:prstGeom>
        </p:spPr>
      </p:pic>
    </p:spTree>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8_Two Content">
    <p:spTree>
      <p:nvGrpSpPr>
        <p:cNvPr id="1" name=""/>
        <p:cNvGrpSpPr/>
        <p:nvPr/>
      </p:nvGrpSpPr>
      <p:grpSpPr>
        <a:xfrm>
          <a:off x="0" y="0"/>
          <a:ext cx="0" cy="0"/>
          <a:chOff x="0" y="0"/>
          <a:chExt cx="0" cy="0"/>
        </a:xfrm>
      </p:grpSpPr>
      <p:sp>
        <p:nvSpPr>
          <p:cNvPr id="10" name="Rectangle 9"/>
          <p:cNvSpPr/>
          <p:nvPr userDrawn="1"/>
        </p:nvSpPr>
        <p:spPr>
          <a:xfrm>
            <a:off x="1" y="4572000"/>
            <a:ext cx="8128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75161" y="8267707"/>
            <a:ext cx="422656" cy="422656"/>
          </a:xfrm>
          <a:prstGeom prst="rect">
            <a:avLst/>
          </a:prstGeom>
        </p:spPr>
      </p:pic>
      <p:sp>
        <p:nvSpPr>
          <p:cNvPr id="15" name="Content Placeholder 2"/>
          <p:cNvSpPr>
            <a:spLocks noGrp="1"/>
          </p:cNvSpPr>
          <p:nvPr>
            <p:ph sz="half" idx="10"/>
          </p:nvPr>
        </p:nvSpPr>
        <p:spPr>
          <a:xfrm>
            <a:off x="982548" y="4759002"/>
            <a:ext cx="6091606" cy="29463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ectangle 15"/>
          <p:cNvSpPr/>
          <p:nvPr userDrawn="1"/>
        </p:nvSpPr>
        <p:spPr>
          <a:xfrm>
            <a:off x="8112732" y="0"/>
            <a:ext cx="8128000" cy="9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pic>
        <p:nvPicPr>
          <p:cNvPr id="17" name="Picture 16" descr="CRF_Flames_White.png"/>
          <p:cNvPicPr>
            <a:picLocks noChangeAspect="1"/>
          </p:cNvPicPr>
          <p:nvPr userDrawn="1"/>
        </p:nvPicPr>
        <p:blipFill rotWithShape="1">
          <a:blip r:embed="rId3" cstate="print">
            <a:alphaModFix amt="7000"/>
            <a:extLst>
              <a:ext uri="{28A0092B-C50C-407E-A947-70E740481C1C}">
                <a14:useLocalDpi xmlns:a14="http://schemas.microsoft.com/office/drawing/2010/main"/>
              </a:ext>
            </a:extLst>
          </a:blip>
          <a:srcRect/>
          <a:stretch/>
        </p:blipFill>
        <p:spPr>
          <a:xfrm>
            <a:off x="8112750" y="2777820"/>
            <a:ext cx="8128002" cy="6366183"/>
          </a:xfrm>
          <a:prstGeom prst="rect">
            <a:avLst/>
          </a:prstGeom>
        </p:spPr>
      </p:pic>
      <p:sp>
        <p:nvSpPr>
          <p:cNvPr id="18" name="Content Placeholder 2"/>
          <p:cNvSpPr>
            <a:spLocks noGrp="1"/>
          </p:cNvSpPr>
          <p:nvPr>
            <p:ph sz="half" idx="1"/>
          </p:nvPr>
        </p:nvSpPr>
        <p:spPr>
          <a:xfrm>
            <a:off x="9110548" y="1004727"/>
            <a:ext cx="609160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Pentagon 18"/>
          <p:cNvSpPr/>
          <p:nvPr userDrawn="1"/>
        </p:nvSpPr>
        <p:spPr bwMode="auto">
          <a:xfrm rot="5400000">
            <a:off x="15168783" y="8260027"/>
            <a:ext cx="406400" cy="4064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20"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sp>
        <p:nvSpPr>
          <p:cNvPr id="13" name="Picture Placeholder 2"/>
          <p:cNvSpPr>
            <a:spLocks noGrp="1"/>
          </p:cNvSpPr>
          <p:nvPr>
            <p:ph type="pic" sz="quarter" idx="15"/>
          </p:nvPr>
        </p:nvSpPr>
        <p:spPr>
          <a:xfrm>
            <a:off x="0" y="0"/>
            <a:ext cx="8112725" cy="4572000"/>
          </a:xfrm>
        </p:spPr>
        <p:txBody>
          <a:bodyPr/>
          <a:lstStyle>
            <a:lvl1pPr marL="0" indent="0">
              <a:buNone/>
              <a:defRPr/>
            </a:lvl1pPr>
          </a:lstStyle>
          <a:p>
            <a:r>
              <a:rPr lang="en-US"/>
              <a:t>Drag picture to placeholder or click icon to add</a:t>
            </a:r>
            <a:endParaRPr lang="en-US" dirty="0"/>
          </a:p>
        </p:txBody>
      </p:sp>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4737" y="8260029"/>
            <a:ext cx="2269449" cy="597835"/>
          </a:xfrm>
          <a:prstGeom prst="rect">
            <a:avLst/>
          </a:prstGeom>
        </p:spPr>
      </p:pic>
    </p:spTree>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9_Two Content">
    <p:spTree>
      <p:nvGrpSpPr>
        <p:cNvPr id="1" name=""/>
        <p:cNvGrpSpPr/>
        <p:nvPr/>
      </p:nvGrpSpPr>
      <p:grpSpPr>
        <a:xfrm>
          <a:off x="0" y="0"/>
          <a:ext cx="0" cy="0"/>
          <a:chOff x="0" y="0"/>
          <a:chExt cx="0" cy="0"/>
        </a:xfrm>
      </p:grpSpPr>
      <p:sp>
        <p:nvSpPr>
          <p:cNvPr id="15" name="Rectangle 14"/>
          <p:cNvSpPr/>
          <p:nvPr userDrawn="1"/>
        </p:nvSpPr>
        <p:spPr>
          <a:xfrm>
            <a:off x="8128001" y="4572000"/>
            <a:ext cx="8128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sp>
        <p:nvSpPr>
          <p:cNvPr id="16" name="Content Placeholder 2"/>
          <p:cNvSpPr>
            <a:spLocks noGrp="1"/>
          </p:cNvSpPr>
          <p:nvPr>
            <p:ph sz="half" idx="10"/>
          </p:nvPr>
        </p:nvSpPr>
        <p:spPr>
          <a:xfrm>
            <a:off x="9110548" y="4759002"/>
            <a:ext cx="6091606" cy="294637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icture Placeholder 2"/>
          <p:cNvSpPr>
            <a:spLocks noGrp="1"/>
          </p:cNvSpPr>
          <p:nvPr>
            <p:ph type="pic" sz="quarter" idx="15"/>
          </p:nvPr>
        </p:nvSpPr>
        <p:spPr>
          <a:xfrm>
            <a:off x="8128000" y="0"/>
            <a:ext cx="8112725" cy="4572000"/>
          </a:xfrm>
        </p:spPr>
        <p:txBody>
          <a:bodyPr/>
          <a:lstStyle>
            <a:lvl1pPr marL="0" indent="0">
              <a:buNone/>
              <a:defRPr/>
            </a:lvl1pPr>
          </a:lstStyle>
          <a:p>
            <a:r>
              <a:rPr lang="en-US"/>
              <a:t>Drag picture to placeholder or click icon to add</a:t>
            </a:r>
            <a:endParaRPr lang="en-US" dirty="0"/>
          </a:p>
        </p:txBody>
      </p:sp>
      <p:sp>
        <p:nvSpPr>
          <p:cNvPr id="8" name="Rectangle 7"/>
          <p:cNvSpPr/>
          <p:nvPr userDrawn="1"/>
        </p:nvSpPr>
        <p:spPr>
          <a:xfrm>
            <a:off x="1" y="0"/>
            <a:ext cx="8128000" cy="9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pic>
        <p:nvPicPr>
          <p:cNvPr id="9" name="Picture 8" descr="CRF_Flames_White.png"/>
          <p:cNvPicPr>
            <a:picLocks noChangeAspect="1"/>
          </p:cNvPicPr>
          <p:nvPr userDrawn="1"/>
        </p:nvPicPr>
        <p:blipFill rotWithShape="1">
          <a:blip r:embed="rId2" cstate="print">
            <a:alphaModFix amt="7000"/>
            <a:extLst>
              <a:ext uri="{28A0092B-C50C-407E-A947-70E740481C1C}">
                <a14:useLocalDpi xmlns:a14="http://schemas.microsoft.com/office/drawing/2010/main"/>
              </a:ext>
            </a:extLst>
          </a:blip>
          <a:srcRect/>
          <a:stretch/>
        </p:blipFill>
        <p:spPr>
          <a:xfrm>
            <a:off x="20" y="2777820"/>
            <a:ext cx="8128002" cy="6366183"/>
          </a:xfrm>
          <a:prstGeom prst="rect">
            <a:avLst/>
          </a:prstGeom>
        </p:spPr>
      </p:pic>
      <p:sp>
        <p:nvSpPr>
          <p:cNvPr id="11" name="Pentagon 10"/>
          <p:cNvSpPr/>
          <p:nvPr userDrawn="1"/>
        </p:nvSpPr>
        <p:spPr bwMode="auto">
          <a:xfrm rot="5400000">
            <a:off x="15168783" y="8260027"/>
            <a:ext cx="406400" cy="406400"/>
          </a:xfrm>
          <a:prstGeom prst="homePlate">
            <a:avLst>
              <a:gd name="adj" fmla="val 2611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2"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5161" y="8260027"/>
            <a:ext cx="422656" cy="422656"/>
          </a:xfrm>
          <a:prstGeom prst="rect">
            <a:avLst/>
          </a:prstGeom>
        </p:spPr>
      </p:pic>
      <p:sp>
        <p:nvSpPr>
          <p:cNvPr id="3" name="Content Placeholder 2"/>
          <p:cNvSpPr>
            <a:spLocks noGrp="1"/>
          </p:cNvSpPr>
          <p:nvPr>
            <p:ph sz="half" idx="1"/>
          </p:nvPr>
        </p:nvSpPr>
        <p:spPr>
          <a:xfrm>
            <a:off x="997817" y="1004727"/>
            <a:ext cx="609160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988255" y="8260029"/>
            <a:ext cx="2269449" cy="597835"/>
          </a:xfrm>
          <a:prstGeom prst="rect">
            <a:avLst/>
          </a:prstGeom>
        </p:spPr>
      </p:pic>
    </p:spTree>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8" name="Rectangle 7"/>
          <p:cNvSpPr/>
          <p:nvPr userDrawn="1"/>
        </p:nvSpPr>
        <p:spPr>
          <a:xfrm>
            <a:off x="3391474" y="0"/>
            <a:ext cx="12864526" cy="914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sp>
        <p:nvSpPr>
          <p:cNvPr id="13" name="Picture Placeholder 2"/>
          <p:cNvSpPr>
            <a:spLocks noGrp="1"/>
          </p:cNvSpPr>
          <p:nvPr>
            <p:ph type="pic" sz="quarter" idx="17"/>
          </p:nvPr>
        </p:nvSpPr>
        <p:spPr>
          <a:xfrm>
            <a:off x="0" y="6108172"/>
            <a:ext cx="3391474" cy="3035829"/>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14" name="Picture Placeholder 2"/>
          <p:cNvSpPr>
            <a:spLocks noGrp="1"/>
          </p:cNvSpPr>
          <p:nvPr>
            <p:ph type="pic" sz="quarter" idx="18"/>
          </p:nvPr>
        </p:nvSpPr>
        <p:spPr>
          <a:xfrm>
            <a:off x="0" y="3035832"/>
            <a:ext cx="3391474" cy="3072341"/>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17" name="Picture Placeholder 2"/>
          <p:cNvSpPr>
            <a:spLocks noGrp="1"/>
          </p:cNvSpPr>
          <p:nvPr>
            <p:ph type="pic" sz="quarter" idx="19"/>
          </p:nvPr>
        </p:nvSpPr>
        <p:spPr>
          <a:xfrm>
            <a:off x="0" y="1"/>
            <a:ext cx="3391474" cy="3035829"/>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18" name="Pentagon 17"/>
          <p:cNvSpPr/>
          <p:nvPr userDrawn="1"/>
        </p:nvSpPr>
        <p:spPr bwMode="auto">
          <a:xfrm rot="5400000">
            <a:off x="15168783" y="8260027"/>
            <a:ext cx="406400" cy="406400"/>
          </a:xfrm>
          <a:prstGeom prst="homePlate">
            <a:avLst>
              <a:gd name="adj" fmla="val 26119"/>
            </a:avLst>
          </a:prstGeom>
          <a:solidFill>
            <a:srgbClr val="0033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9"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1616" y="8267707"/>
            <a:ext cx="422656" cy="422656"/>
          </a:xfrm>
          <a:prstGeom prst="rect">
            <a:avLst/>
          </a:prstGeom>
        </p:spPr>
      </p:pic>
      <p:sp>
        <p:nvSpPr>
          <p:cNvPr id="12" name="Content Placeholder 2"/>
          <p:cNvSpPr>
            <a:spLocks noGrp="1"/>
          </p:cNvSpPr>
          <p:nvPr>
            <p:ph sz="half" idx="1"/>
          </p:nvPr>
        </p:nvSpPr>
        <p:spPr>
          <a:xfrm>
            <a:off x="4671616" y="1004727"/>
            <a:ext cx="1090356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88676" y="8260029"/>
            <a:ext cx="2269449" cy="597835"/>
          </a:xfrm>
          <a:prstGeom prst="rect">
            <a:avLst/>
          </a:prstGeom>
        </p:spPr>
      </p:pic>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98" y="182881"/>
            <a:ext cx="15950526" cy="1050302"/>
          </a:xfrm>
        </p:spPr>
        <p:txBody>
          <a:bodyPr>
            <a:normAutofit/>
          </a:bodyPr>
          <a:lstStyle>
            <a:lvl1pPr>
              <a:defRPr sz="5400" b="1"/>
            </a:lvl1pPr>
          </a:lstStyle>
          <a:p>
            <a:r>
              <a:rPr lang="en-US" dirty="0"/>
              <a:t>Click to edit Master title style</a:t>
            </a:r>
          </a:p>
        </p:txBody>
      </p:sp>
      <p:sp>
        <p:nvSpPr>
          <p:cNvPr id="3" name="Content Placeholder 2"/>
          <p:cNvSpPr>
            <a:spLocks noGrp="1"/>
          </p:cNvSpPr>
          <p:nvPr>
            <p:ph idx="1"/>
          </p:nvPr>
        </p:nvSpPr>
        <p:spPr>
          <a:xfrm>
            <a:off x="142098" y="1459087"/>
            <a:ext cx="15950526" cy="6965823"/>
          </a:xfrm>
        </p:spPr>
        <p:txBody>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userDrawn="1"/>
        </p:nvSpPr>
        <p:spPr>
          <a:xfrm>
            <a:off x="0" y="8984567"/>
            <a:ext cx="16256000" cy="182880"/>
          </a:xfrm>
          <a:prstGeom prst="rect">
            <a:avLst/>
          </a:prstGeom>
          <a:gradFill>
            <a:gsLst>
              <a:gs pos="0">
                <a:schemeClr val="accent4"/>
              </a:gs>
              <a:gs pos="39000">
                <a:schemeClr val="accent1"/>
              </a:gs>
              <a:gs pos="76000">
                <a:schemeClr val="accent2"/>
              </a:gs>
              <a:gs pos="100000">
                <a:schemeClr val="accent6"/>
              </a:gs>
            </a:gsLst>
            <a:lin ang="0" scaled="0"/>
          </a:gradFill>
          <a:ln>
            <a:noFill/>
          </a:ln>
          <a:effectLst>
            <a:glow>
              <a:schemeClr val="accent1">
                <a:alpha val="40000"/>
              </a:schemeClr>
            </a:glow>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3"/>
          </a:p>
        </p:txBody>
      </p:sp>
      <p:pic>
        <p:nvPicPr>
          <p:cNvPr id="12" name="Picture 11"/>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8907" r="-829"/>
          <a:stretch/>
        </p:blipFill>
        <p:spPr>
          <a:xfrm>
            <a:off x="2751403" y="8961120"/>
            <a:ext cx="13504597" cy="242192"/>
          </a:xfrm>
          <a:prstGeom prst="rect">
            <a:avLst/>
          </a:prstGeom>
        </p:spPr>
      </p:pic>
      <p:sp>
        <p:nvSpPr>
          <p:cNvPr id="17" name="Rectangle 16"/>
          <p:cNvSpPr/>
          <p:nvPr userDrawn="1"/>
        </p:nvSpPr>
        <p:spPr>
          <a:xfrm>
            <a:off x="1" y="-15240"/>
            <a:ext cx="16256000" cy="182880"/>
          </a:xfrm>
          <a:prstGeom prst="rect">
            <a:avLst/>
          </a:prstGeom>
          <a:gradFill>
            <a:gsLst>
              <a:gs pos="0">
                <a:schemeClr val="accent4"/>
              </a:gs>
              <a:gs pos="39000">
                <a:schemeClr val="accent1"/>
              </a:gs>
              <a:gs pos="76000">
                <a:schemeClr val="accent2"/>
              </a:gs>
              <a:gs pos="100000">
                <a:schemeClr val="accent6"/>
              </a:gs>
            </a:gsLst>
            <a:lin ang="0" scaled="0"/>
          </a:gradFill>
          <a:ln>
            <a:noFill/>
          </a:ln>
          <a:effectLst>
            <a:softEdge rad="127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3"/>
          </a:p>
        </p:txBody>
      </p:sp>
      <p:pic>
        <p:nvPicPr>
          <p:cNvPr id="18" name="Picture 17"/>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8907" r="-829"/>
          <a:stretch/>
        </p:blipFill>
        <p:spPr>
          <a:xfrm>
            <a:off x="2751403" y="0"/>
            <a:ext cx="13504597" cy="242192"/>
          </a:xfrm>
          <a:prstGeom prst="rect">
            <a:avLst/>
          </a:prstGeom>
        </p:spPr>
      </p:pic>
      <p:pic>
        <p:nvPicPr>
          <p:cNvPr id="15" name="Picture 14" descr="SNL_Icon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833344" y="8780656"/>
            <a:ext cx="422656" cy="422656"/>
          </a:xfrm>
          <a:prstGeom prst="rect">
            <a:avLst/>
          </a:prstGeom>
          <a:solidFill>
            <a:schemeClr val="bg1"/>
          </a:solidFill>
        </p:spPr>
      </p:pic>
      <p:sp>
        <p:nvSpPr>
          <p:cNvPr id="9" name="Slide Number Placeholder 5">
            <a:extLst>
              <a:ext uri="{FF2B5EF4-FFF2-40B4-BE49-F238E27FC236}">
                <a16:creationId xmlns:a16="http://schemas.microsoft.com/office/drawing/2014/main" id="{E20E3001-B362-437A-9EF9-1C745CA589A7}"/>
              </a:ext>
            </a:extLst>
          </p:cNvPr>
          <p:cNvSpPr txBox="1">
            <a:spLocks/>
          </p:cNvSpPr>
          <p:nvPr userDrawn="1"/>
        </p:nvSpPr>
        <p:spPr>
          <a:xfrm>
            <a:off x="15183103" y="8806873"/>
            <a:ext cx="804944"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400" smtClean="0">
                <a:solidFill>
                  <a:schemeClr val="bg1"/>
                </a:solidFill>
              </a:rPr>
              <a:pPr>
                <a:defRPr/>
              </a:pPr>
              <a:t>‹#›</a:t>
            </a:fld>
            <a:endParaRPr lang="en-US" sz="1400" dirty="0">
              <a:solidFill>
                <a:schemeClr val="bg1"/>
              </a:solidFill>
            </a:endParaRPr>
          </a:p>
        </p:txBody>
      </p:sp>
      <p:sp>
        <p:nvSpPr>
          <p:cNvPr id="4" name="TextBox 3">
            <a:extLst>
              <a:ext uri="{FF2B5EF4-FFF2-40B4-BE49-F238E27FC236}">
                <a16:creationId xmlns:a16="http://schemas.microsoft.com/office/drawing/2014/main" id="{FCDF2782-7B17-4606-129F-48436A3F7265}"/>
              </a:ext>
            </a:extLst>
          </p:cNvPr>
          <p:cNvSpPr txBox="1"/>
          <p:nvPr userDrawn="1"/>
        </p:nvSpPr>
        <p:spPr>
          <a:xfrm>
            <a:off x="14311647" y="8708120"/>
            <a:ext cx="1731820" cy="307777"/>
          </a:xfrm>
          <a:prstGeom prst="rect">
            <a:avLst/>
          </a:prstGeom>
          <a:noFill/>
        </p:spPr>
        <p:txBody>
          <a:bodyPr wrap="square">
            <a:spAutoFit/>
          </a:bodyPr>
          <a:lstStyle/>
          <a:p>
            <a:r>
              <a:rPr lang="en-US" sz="1400" dirty="0"/>
              <a:t>SAND2025-09018C</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9" name="Rectangle 8"/>
          <p:cNvSpPr/>
          <p:nvPr userDrawn="1"/>
        </p:nvSpPr>
        <p:spPr>
          <a:xfrm>
            <a:off x="3391474" y="0"/>
            <a:ext cx="12864526" cy="914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solidFill>
                <a:srgbClr val="58A618"/>
              </a:solidFill>
            </a:endParaRPr>
          </a:p>
        </p:txBody>
      </p:sp>
      <p:sp>
        <p:nvSpPr>
          <p:cNvPr id="17" name="Picture Placeholder 2"/>
          <p:cNvSpPr>
            <a:spLocks noGrp="1"/>
          </p:cNvSpPr>
          <p:nvPr>
            <p:ph type="pic" sz="quarter" idx="19"/>
          </p:nvPr>
        </p:nvSpPr>
        <p:spPr>
          <a:xfrm>
            <a:off x="0" y="0"/>
            <a:ext cx="3391474" cy="9144000"/>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19" name="Pentagon 18"/>
          <p:cNvSpPr/>
          <p:nvPr userDrawn="1"/>
        </p:nvSpPr>
        <p:spPr bwMode="auto">
          <a:xfrm rot="5400000">
            <a:off x="15168783" y="8260027"/>
            <a:ext cx="406400" cy="406400"/>
          </a:xfrm>
          <a:prstGeom prst="homePlate">
            <a:avLst>
              <a:gd name="adj" fmla="val 26119"/>
            </a:avLst>
          </a:prstGeom>
          <a:solidFill>
            <a:srgbClr val="0033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20"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22" name="Picture 2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1616" y="8267707"/>
            <a:ext cx="422656" cy="422656"/>
          </a:xfrm>
          <a:prstGeom prst="rect">
            <a:avLst/>
          </a:prstGeom>
        </p:spPr>
      </p:pic>
      <p:sp>
        <p:nvSpPr>
          <p:cNvPr id="13" name="Content Placeholder 2"/>
          <p:cNvSpPr>
            <a:spLocks noGrp="1"/>
          </p:cNvSpPr>
          <p:nvPr>
            <p:ph sz="half" idx="1"/>
          </p:nvPr>
        </p:nvSpPr>
        <p:spPr>
          <a:xfrm>
            <a:off x="4671616" y="1004727"/>
            <a:ext cx="1090356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88676" y="8260029"/>
            <a:ext cx="2269449" cy="597835"/>
          </a:xfrm>
          <a:prstGeom prst="rect">
            <a:avLst/>
          </a:prstGeom>
        </p:spPr>
      </p:pic>
    </p:spTree>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11" name="Rectangle 10"/>
          <p:cNvSpPr/>
          <p:nvPr userDrawn="1"/>
        </p:nvSpPr>
        <p:spPr>
          <a:xfrm>
            <a:off x="3391474" y="0"/>
            <a:ext cx="12864526" cy="9144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sp>
        <p:nvSpPr>
          <p:cNvPr id="17" name="Picture Placeholder 2"/>
          <p:cNvSpPr>
            <a:spLocks noGrp="1"/>
          </p:cNvSpPr>
          <p:nvPr>
            <p:ph type="pic" sz="quarter" idx="19"/>
          </p:nvPr>
        </p:nvSpPr>
        <p:spPr>
          <a:xfrm>
            <a:off x="0" y="0"/>
            <a:ext cx="3391474" cy="4572000"/>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9" name="Picture Placeholder 2"/>
          <p:cNvSpPr>
            <a:spLocks noGrp="1"/>
          </p:cNvSpPr>
          <p:nvPr>
            <p:ph type="pic" sz="quarter" idx="20"/>
          </p:nvPr>
        </p:nvSpPr>
        <p:spPr>
          <a:xfrm>
            <a:off x="0" y="4572000"/>
            <a:ext cx="3391474" cy="4572000"/>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10" name="Pentagon 9"/>
          <p:cNvSpPr/>
          <p:nvPr userDrawn="1"/>
        </p:nvSpPr>
        <p:spPr bwMode="auto">
          <a:xfrm rot="5400000">
            <a:off x="15168783" y="8260027"/>
            <a:ext cx="406400" cy="406400"/>
          </a:xfrm>
          <a:prstGeom prst="homePlate">
            <a:avLst>
              <a:gd name="adj" fmla="val 261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5"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1616" y="8267707"/>
            <a:ext cx="422656" cy="422656"/>
          </a:xfrm>
          <a:prstGeom prst="rect">
            <a:avLst/>
          </a:prstGeom>
        </p:spPr>
      </p:pic>
      <p:sp>
        <p:nvSpPr>
          <p:cNvPr id="16" name="Content Placeholder 2"/>
          <p:cNvSpPr>
            <a:spLocks noGrp="1"/>
          </p:cNvSpPr>
          <p:nvPr>
            <p:ph sz="half" idx="1"/>
          </p:nvPr>
        </p:nvSpPr>
        <p:spPr>
          <a:xfrm>
            <a:off x="4671616" y="1004727"/>
            <a:ext cx="1090356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88676" y="8260029"/>
            <a:ext cx="2269449" cy="597835"/>
          </a:xfrm>
          <a:prstGeom prst="rect">
            <a:avLst/>
          </a:prstGeom>
        </p:spPr>
      </p:pic>
    </p:spTree>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8" name="Rectangle 7"/>
          <p:cNvSpPr/>
          <p:nvPr userDrawn="1"/>
        </p:nvSpPr>
        <p:spPr>
          <a:xfrm>
            <a:off x="3391474" y="0"/>
            <a:ext cx="12864526" cy="9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sp>
        <p:nvSpPr>
          <p:cNvPr id="13" name="Picture Placeholder 2"/>
          <p:cNvSpPr>
            <a:spLocks noGrp="1"/>
          </p:cNvSpPr>
          <p:nvPr>
            <p:ph type="pic" sz="quarter" idx="17"/>
          </p:nvPr>
        </p:nvSpPr>
        <p:spPr>
          <a:xfrm>
            <a:off x="0" y="6108172"/>
            <a:ext cx="3391474" cy="3035829"/>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14" name="Picture Placeholder 2"/>
          <p:cNvSpPr>
            <a:spLocks noGrp="1"/>
          </p:cNvSpPr>
          <p:nvPr>
            <p:ph type="pic" sz="quarter" idx="18"/>
          </p:nvPr>
        </p:nvSpPr>
        <p:spPr>
          <a:xfrm>
            <a:off x="0" y="3035832"/>
            <a:ext cx="3391474" cy="3072341"/>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17" name="Picture Placeholder 2"/>
          <p:cNvSpPr>
            <a:spLocks noGrp="1"/>
          </p:cNvSpPr>
          <p:nvPr>
            <p:ph type="pic" sz="quarter" idx="19"/>
          </p:nvPr>
        </p:nvSpPr>
        <p:spPr>
          <a:xfrm>
            <a:off x="0" y="1"/>
            <a:ext cx="3391474" cy="3035829"/>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18" name="Pentagon 17"/>
          <p:cNvSpPr/>
          <p:nvPr userDrawn="1"/>
        </p:nvSpPr>
        <p:spPr bwMode="auto">
          <a:xfrm rot="5400000">
            <a:off x="15168783" y="8260027"/>
            <a:ext cx="406400" cy="406400"/>
          </a:xfrm>
          <a:prstGeom prst="homePlate">
            <a:avLst>
              <a:gd name="adj" fmla="val 26119"/>
            </a:avLst>
          </a:prstGeom>
          <a:solidFill>
            <a:srgbClr val="58A6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9"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21" name="Picture 2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1616" y="8267707"/>
            <a:ext cx="422656" cy="422656"/>
          </a:xfrm>
          <a:prstGeom prst="rect">
            <a:avLst/>
          </a:prstGeom>
        </p:spPr>
      </p:pic>
      <p:sp>
        <p:nvSpPr>
          <p:cNvPr id="16" name="Content Placeholder 2"/>
          <p:cNvSpPr>
            <a:spLocks noGrp="1"/>
          </p:cNvSpPr>
          <p:nvPr>
            <p:ph sz="half" idx="1"/>
          </p:nvPr>
        </p:nvSpPr>
        <p:spPr>
          <a:xfrm>
            <a:off x="4671616" y="1004727"/>
            <a:ext cx="1090356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88676" y="8260029"/>
            <a:ext cx="2269449" cy="597835"/>
          </a:xfrm>
          <a:prstGeom prst="rect">
            <a:avLst/>
          </a:prstGeom>
        </p:spPr>
      </p:pic>
    </p:spTree>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9" name="Rectangle 8"/>
          <p:cNvSpPr/>
          <p:nvPr userDrawn="1"/>
        </p:nvSpPr>
        <p:spPr>
          <a:xfrm>
            <a:off x="3391474" y="0"/>
            <a:ext cx="12864526" cy="9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sp>
        <p:nvSpPr>
          <p:cNvPr id="17" name="Picture Placeholder 2"/>
          <p:cNvSpPr>
            <a:spLocks noGrp="1"/>
          </p:cNvSpPr>
          <p:nvPr>
            <p:ph type="pic" sz="quarter" idx="19"/>
          </p:nvPr>
        </p:nvSpPr>
        <p:spPr>
          <a:xfrm>
            <a:off x="0" y="0"/>
            <a:ext cx="3391474" cy="9144000"/>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10" name="Pentagon 9"/>
          <p:cNvSpPr/>
          <p:nvPr userDrawn="1"/>
        </p:nvSpPr>
        <p:spPr bwMode="auto">
          <a:xfrm rot="5400000">
            <a:off x="15168783" y="8260027"/>
            <a:ext cx="406400" cy="406400"/>
          </a:xfrm>
          <a:prstGeom prst="homePlate">
            <a:avLst>
              <a:gd name="adj" fmla="val 26119"/>
            </a:avLst>
          </a:prstGeom>
          <a:solidFill>
            <a:srgbClr val="58A6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5"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1616" y="8267707"/>
            <a:ext cx="422656" cy="422656"/>
          </a:xfrm>
          <a:prstGeom prst="rect">
            <a:avLst/>
          </a:prstGeom>
        </p:spPr>
      </p:pic>
      <p:sp>
        <p:nvSpPr>
          <p:cNvPr id="14" name="Content Placeholder 2"/>
          <p:cNvSpPr>
            <a:spLocks noGrp="1"/>
          </p:cNvSpPr>
          <p:nvPr>
            <p:ph sz="half" idx="1"/>
          </p:nvPr>
        </p:nvSpPr>
        <p:spPr>
          <a:xfrm>
            <a:off x="4671616" y="1004727"/>
            <a:ext cx="1090356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88676" y="8260029"/>
            <a:ext cx="2269449" cy="597835"/>
          </a:xfrm>
          <a:prstGeom prst="rect">
            <a:avLst/>
          </a:prstGeom>
        </p:spPr>
      </p:pic>
    </p:spTree>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11" name="Rectangle 10"/>
          <p:cNvSpPr/>
          <p:nvPr userDrawn="1"/>
        </p:nvSpPr>
        <p:spPr>
          <a:xfrm>
            <a:off x="3391474" y="0"/>
            <a:ext cx="12864526" cy="914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sp>
        <p:nvSpPr>
          <p:cNvPr id="17" name="Picture Placeholder 2"/>
          <p:cNvSpPr>
            <a:spLocks noGrp="1"/>
          </p:cNvSpPr>
          <p:nvPr>
            <p:ph type="pic" sz="quarter" idx="19"/>
          </p:nvPr>
        </p:nvSpPr>
        <p:spPr>
          <a:xfrm>
            <a:off x="0" y="0"/>
            <a:ext cx="3391474" cy="4572000"/>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9" name="Picture Placeholder 2"/>
          <p:cNvSpPr>
            <a:spLocks noGrp="1"/>
          </p:cNvSpPr>
          <p:nvPr>
            <p:ph type="pic" sz="quarter" idx="20"/>
          </p:nvPr>
        </p:nvSpPr>
        <p:spPr>
          <a:xfrm>
            <a:off x="0" y="4572000"/>
            <a:ext cx="3391474" cy="4572000"/>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10" name="Pentagon 9"/>
          <p:cNvSpPr/>
          <p:nvPr userDrawn="1"/>
        </p:nvSpPr>
        <p:spPr bwMode="auto">
          <a:xfrm rot="5400000">
            <a:off x="15168783" y="8260027"/>
            <a:ext cx="406400" cy="406400"/>
          </a:xfrm>
          <a:prstGeom prst="homePlate">
            <a:avLst>
              <a:gd name="adj" fmla="val 26119"/>
            </a:avLst>
          </a:prstGeom>
          <a:solidFill>
            <a:srgbClr val="58A6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5"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1616" y="8267707"/>
            <a:ext cx="422656" cy="422656"/>
          </a:xfrm>
          <a:prstGeom prst="rect">
            <a:avLst/>
          </a:prstGeom>
        </p:spPr>
      </p:pic>
      <p:sp>
        <p:nvSpPr>
          <p:cNvPr id="16" name="Content Placeholder 2"/>
          <p:cNvSpPr>
            <a:spLocks noGrp="1"/>
          </p:cNvSpPr>
          <p:nvPr>
            <p:ph sz="half" idx="1"/>
          </p:nvPr>
        </p:nvSpPr>
        <p:spPr>
          <a:xfrm>
            <a:off x="4671616" y="1004727"/>
            <a:ext cx="1090356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88676" y="8260029"/>
            <a:ext cx="2269449" cy="597835"/>
          </a:xfrm>
          <a:prstGeom prst="rect">
            <a:avLst/>
          </a:prstGeom>
        </p:spPr>
      </p:pic>
    </p:spTree>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8" name="Rectangle 7"/>
          <p:cNvSpPr/>
          <p:nvPr userDrawn="1"/>
        </p:nvSpPr>
        <p:spPr>
          <a:xfrm>
            <a:off x="3391474" y="0"/>
            <a:ext cx="12864526" cy="9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sp>
        <p:nvSpPr>
          <p:cNvPr id="13" name="Picture Placeholder 2"/>
          <p:cNvSpPr>
            <a:spLocks noGrp="1"/>
          </p:cNvSpPr>
          <p:nvPr>
            <p:ph type="pic" sz="quarter" idx="17"/>
          </p:nvPr>
        </p:nvSpPr>
        <p:spPr>
          <a:xfrm>
            <a:off x="0" y="6108172"/>
            <a:ext cx="3391474" cy="3035829"/>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14" name="Picture Placeholder 2"/>
          <p:cNvSpPr>
            <a:spLocks noGrp="1"/>
          </p:cNvSpPr>
          <p:nvPr>
            <p:ph type="pic" sz="quarter" idx="18"/>
          </p:nvPr>
        </p:nvSpPr>
        <p:spPr>
          <a:xfrm>
            <a:off x="0" y="3035832"/>
            <a:ext cx="3391474" cy="3072341"/>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17" name="Picture Placeholder 2"/>
          <p:cNvSpPr>
            <a:spLocks noGrp="1"/>
          </p:cNvSpPr>
          <p:nvPr>
            <p:ph type="pic" sz="quarter" idx="19"/>
          </p:nvPr>
        </p:nvSpPr>
        <p:spPr>
          <a:xfrm>
            <a:off x="0" y="1"/>
            <a:ext cx="3391474" cy="3035829"/>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21" name="Pentagon 20"/>
          <p:cNvSpPr/>
          <p:nvPr userDrawn="1"/>
        </p:nvSpPr>
        <p:spPr bwMode="auto">
          <a:xfrm rot="5400000">
            <a:off x="15168783" y="8260027"/>
            <a:ext cx="406400" cy="406400"/>
          </a:xfrm>
          <a:prstGeom prst="homePlate">
            <a:avLst>
              <a:gd name="adj" fmla="val 26119"/>
            </a:avLst>
          </a:prstGeom>
          <a:solidFill>
            <a:srgbClr val="58A6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22"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24" name="Picture 2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1616" y="8267707"/>
            <a:ext cx="422656" cy="422656"/>
          </a:xfrm>
          <a:prstGeom prst="rect">
            <a:avLst/>
          </a:prstGeom>
        </p:spPr>
      </p:pic>
      <p:sp>
        <p:nvSpPr>
          <p:cNvPr id="16" name="Content Placeholder 2"/>
          <p:cNvSpPr>
            <a:spLocks noGrp="1"/>
          </p:cNvSpPr>
          <p:nvPr>
            <p:ph sz="half" idx="1"/>
          </p:nvPr>
        </p:nvSpPr>
        <p:spPr>
          <a:xfrm>
            <a:off x="4671616" y="1004727"/>
            <a:ext cx="1090356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88676" y="8260029"/>
            <a:ext cx="2269449" cy="597835"/>
          </a:xfrm>
          <a:prstGeom prst="rect">
            <a:avLst/>
          </a:prstGeom>
        </p:spPr>
      </p:pic>
    </p:spTree>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9" name="Rectangle 8"/>
          <p:cNvSpPr/>
          <p:nvPr userDrawn="1"/>
        </p:nvSpPr>
        <p:spPr>
          <a:xfrm>
            <a:off x="3391474" y="0"/>
            <a:ext cx="12864526" cy="9144000"/>
          </a:xfrm>
          <a:prstGeom prst="rect">
            <a:avLst/>
          </a:prstGeom>
          <a:solidFill>
            <a:srgbClr val="0033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sp>
        <p:nvSpPr>
          <p:cNvPr id="17" name="Picture Placeholder 2"/>
          <p:cNvSpPr>
            <a:spLocks noGrp="1"/>
          </p:cNvSpPr>
          <p:nvPr>
            <p:ph type="pic" sz="quarter" idx="19"/>
          </p:nvPr>
        </p:nvSpPr>
        <p:spPr>
          <a:xfrm>
            <a:off x="0" y="0"/>
            <a:ext cx="3391474" cy="9144000"/>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10" name="Pentagon 9"/>
          <p:cNvSpPr/>
          <p:nvPr userDrawn="1"/>
        </p:nvSpPr>
        <p:spPr bwMode="auto">
          <a:xfrm rot="5400000">
            <a:off x="15168783" y="8260027"/>
            <a:ext cx="406400" cy="406400"/>
          </a:xfrm>
          <a:prstGeom prst="homePlate">
            <a:avLst>
              <a:gd name="adj" fmla="val 26119"/>
            </a:avLst>
          </a:prstGeom>
          <a:solidFill>
            <a:srgbClr val="58A6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5"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1616" y="8267707"/>
            <a:ext cx="422656" cy="422656"/>
          </a:xfrm>
          <a:prstGeom prst="rect">
            <a:avLst/>
          </a:prstGeom>
        </p:spPr>
      </p:pic>
      <p:sp>
        <p:nvSpPr>
          <p:cNvPr id="14" name="Content Placeholder 2"/>
          <p:cNvSpPr>
            <a:spLocks noGrp="1"/>
          </p:cNvSpPr>
          <p:nvPr>
            <p:ph sz="half" idx="1"/>
          </p:nvPr>
        </p:nvSpPr>
        <p:spPr>
          <a:xfrm>
            <a:off x="4671616" y="1004727"/>
            <a:ext cx="1090356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88676" y="8260029"/>
            <a:ext cx="2269449" cy="597835"/>
          </a:xfrm>
          <a:prstGeom prst="rect">
            <a:avLst/>
          </a:prstGeom>
        </p:spPr>
      </p:pic>
    </p:spTree>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11" name="Rectangle 10"/>
          <p:cNvSpPr/>
          <p:nvPr userDrawn="1"/>
        </p:nvSpPr>
        <p:spPr>
          <a:xfrm>
            <a:off x="3391474" y="0"/>
            <a:ext cx="12864526" cy="9144000"/>
          </a:xfrm>
          <a:prstGeom prst="rect">
            <a:avLst/>
          </a:prstGeom>
          <a:solidFill>
            <a:srgbClr val="00335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a:p>
        </p:txBody>
      </p:sp>
      <p:sp>
        <p:nvSpPr>
          <p:cNvPr id="17" name="Picture Placeholder 2"/>
          <p:cNvSpPr>
            <a:spLocks noGrp="1"/>
          </p:cNvSpPr>
          <p:nvPr>
            <p:ph type="pic" sz="quarter" idx="19"/>
          </p:nvPr>
        </p:nvSpPr>
        <p:spPr>
          <a:xfrm>
            <a:off x="0" y="0"/>
            <a:ext cx="3391474" cy="4572000"/>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9" name="Picture Placeholder 2"/>
          <p:cNvSpPr>
            <a:spLocks noGrp="1"/>
          </p:cNvSpPr>
          <p:nvPr>
            <p:ph type="pic" sz="quarter" idx="20"/>
          </p:nvPr>
        </p:nvSpPr>
        <p:spPr>
          <a:xfrm>
            <a:off x="0" y="4572000"/>
            <a:ext cx="3391474" cy="4572000"/>
          </a:xfrm>
          <a:ln>
            <a:solidFill>
              <a:srgbClr val="FFFFFF"/>
            </a:solidFill>
          </a:ln>
        </p:spPr>
        <p:txBody>
          <a:bodyPr/>
          <a:lstStyle>
            <a:lvl1pPr marL="0" indent="0">
              <a:buNone/>
              <a:defRPr/>
            </a:lvl1pPr>
          </a:lstStyle>
          <a:p>
            <a:r>
              <a:rPr lang="en-US"/>
              <a:t>Drag picture to placeholder or click icon to add</a:t>
            </a:r>
            <a:endParaRPr lang="en-US" dirty="0"/>
          </a:p>
        </p:txBody>
      </p:sp>
      <p:sp>
        <p:nvSpPr>
          <p:cNvPr id="10" name="Pentagon 9"/>
          <p:cNvSpPr/>
          <p:nvPr userDrawn="1"/>
        </p:nvSpPr>
        <p:spPr bwMode="auto">
          <a:xfrm rot="5400000">
            <a:off x="15168783" y="8260027"/>
            <a:ext cx="406400" cy="406400"/>
          </a:xfrm>
          <a:prstGeom prst="homePlate">
            <a:avLst>
              <a:gd name="adj" fmla="val 26119"/>
            </a:avLst>
          </a:prstGeom>
          <a:solidFill>
            <a:srgbClr val="58A61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5"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20" name="Picture 1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1616" y="8267707"/>
            <a:ext cx="422656" cy="422656"/>
          </a:xfrm>
          <a:prstGeom prst="rect">
            <a:avLst/>
          </a:prstGeom>
        </p:spPr>
      </p:pic>
      <p:sp>
        <p:nvSpPr>
          <p:cNvPr id="16" name="Content Placeholder 2"/>
          <p:cNvSpPr>
            <a:spLocks noGrp="1"/>
          </p:cNvSpPr>
          <p:nvPr>
            <p:ph sz="half" idx="1"/>
          </p:nvPr>
        </p:nvSpPr>
        <p:spPr>
          <a:xfrm>
            <a:off x="4671616" y="1004727"/>
            <a:ext cx="10903566" cy="6700663"/>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988676" y="8260029"/>
            <a:ext cx="2269449" cy="597835"/>
          </a:xfrm>
          <a:prstGeom prst="rect">
            <a:avLst/>
          </a:prstGeom>
        </p:spPr>
      </p:pic>
    </p:spTree>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1706880"/>
            <a:ext cx="14630400" cy="6461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71304F6-8942-4602-A23B-F47B322ACE72}" type="slidenum">
              <a:rPr lang="en-US" smtClean="0"/>
              <a:t>‹#›</a:t>
            </a:fld>
            <a:endParaRPr lang="en-US"/>
          </a:p>
        </p:txBody>
      </p:sp>
      <p:sp>
        <p:nvSpPr>
          <p:cNvPr id="7" name="Rectangle 6">
            <a:extLst>
              <a:ext uri="{FF2B5EF4-FFF2-40B4-BE49-F238E27FC236}">
                <a16:creationId xmlns:a16="http://schemas.microsoft.com/office/drawing/2014/main" id="{B30E9E48-D9C1-2740-9860-E27FC9080C42}"/>
              </a:ext>
            </a:extLst>
          </p:cNvPr>
          <p:cNvSpPr/>
          <p:nvPr/>
        </p:nvSpPr>
        <p:spPr>
          <a:xfrm>
            <a:off x="0" y="573024"/>
            <a:ext cx="487680" cy="487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9" name="Text Placeholder 7">
            <a:extLst>
              <a:ext uri="{FF2B5EF4-FFF2-40B4-BE49-F238E27FC236}">
                <a16:creationId xmlns:a16="http://schemas.microsoft.com/office/drawing/2014/main" id="{501DD20D-B31A-F44B-B411-5461481D1A66}"/>
              </a:ext>
            </a:extLst>
          </p:cNvPr>
          <p:cNvSpPr>
            <a:spLocks noGrp="1"/>
          </p:cNvSpPr>
          <p:nvPr>
            <p:ph type="body" sz="quarter" idx="13" hasCustomPrompt="1"/>
          </p:nvPr>
        </p:nvSpPr>
        <p:spPr>
          <a:xfrm>
            <a:off x="2804160" y="8351520"/>
            <a:ext cx="7924800" cy="487680"/>
          </a:xfrm>
        </p:spPr>
        <p:txBody>
          <a:bodyPr anchor="b" anchorCtr="0">
            <a:noAutofit/>
          </a:bodyPr>
          <a:lstStyle>
            <a:lvl1pPr marL="0" indent="0">
              <a:spcBef>
                <a:spcPts val="0"/>
              </a:spcBef>
              <a:spcAft>
                <a:spcPts val="0"/>
              </a:spcAft>
              <a:buNone/>
              <a:defRPr sz="1467"/>
            </a:lvl1pPr>
            <a:lvl2pPr marL="609585" indent="0">
              <a:buNone/>
              <a:defRPr/>
            </a:lvl2pPr>
            <a:lvl3pPr marL="1219170" indent="0">
              <a:buNone/>
              <a:defRPr/>
            </a:lvl3pPr>
            <a:lvl4pPr marL="1828754" indent="0">
              <a:buNone/>
              <a:defRPr/>
            </a:lvl4pPr>
            <a:lvl5pPr marL="2438339" indent="0">
              <a:buNone/>
              <a:defRPr/>
            </a:lvl5pPr>
          </a:lstStyle>
          <a:p>
            <a:pPr lvl="0"/>
            <a:r>
              <a:rPr lang="en-US" dirty="0"/>
              <a:t>References</a:t>
            </a:r>
          </a:p>
        </p:txBody>
      </p:sp>
      <p:sp>
        <p:nvSpPr>
          <p:cNvPr id="4" name="Title 3"/>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4"/>
          </p:nvPr>
        </p:nvSpPr>
        <p:spPr/>
        <p:txBody>
          <a:bodyPr/>
          <a:lstStyle/>
          <a:p>
            <a:endParaRPr lang="en-US"/>
          </a:p>
        </p:txBody>
      </p:sp>
      <p:sp>
        <p:nvSpPr>
          <p:cNvPr id="10" name="Rectangle 9">
            <a:extLst>
              <a:ext uri="{FF2B5EF4-FFF2-40B4-BE49-F238E27FC236}">
                <a16:creationId xmlns:a16="http://schemas.microsoft.com/office/drawing/2014/main" id="{B30E9E48-D9C1-2740-9860-E27FC9080C42}"/>
              </a:ext>
            </a:extLst>
          </p:cNvPr>
          <p:cNvSpPr/>
          <p:nvPr/>
        </p:nvSpPr>
        <p:spPr>
          <a:xfrm>
            <a:off x="0" y="573024"/>
            <a:ext cx="487680" cy="487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Tree>
    <p:extLst>
      <p:ext uri="{BB962C8B-B14F-4D97-AF65-F5344CB8AC3E}">
        <p14:creationId xmlns:p14="http://schemas.microsoft.com/office/powerpoint/2010/main" val="16703437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1706880"/>
            <a:ext cx="14630400" cy="6461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71304F6-8942-4602-A23B-F47B322ACE72}" type="slidenum">
              <a:rPr lang="en-US" smtClean="0"/>
              <a:t>‹#›</a:t>
            </a:fld>
            <a:endParaRPr lang="en-US"/>
          </a:p>
        </p:txBody>
      </p:sp>
      <p:sp>
        <p:nvSpPr>
          <p:cNvPr id="7" name="Rectangle 6">
            <a:extLst>
              <a:ext uri="{FF2B5EF4-FFF2-40B4-BE49-F238E27FC236}">
                <a16:creationId xmlns:a16="http://schemas.microsoft.com/office/drawing/2014/main" id="{B30E9E48-D9C1-2740-9860-E27FC9080C42}"/>
              </a:ext>
            </a:extLst>
          </p:cNvPr>
          <p:cNvSpPr/>
          <p:nvPr/>
        </p:nvSpPr>
        <p:spPr>
          <a:xfrm>
            <a:off x="0" y="573024"/>
            <a:ext cx="487680" cy="487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9" name="Text Placeholder 7">
            <a:extLst>
              <a:ext uri="{FF2B5EF4-FFF2-40B4-BE49-F238E27FC236}">
                <a16:creationId xmlns:a16="http://schemas.microsoft.com/office/drawing/2014/main" id="{501DD20D-B31A-F44B-B411-5461481D1A66}"/>
              </a:ext>
            </a:extLst>
          </p:cNvPr>
          <p:cNvSpPr>
            <a:spLocks noGrp="1"/>
          </p:cNvSpPr>
          <p:nvPr>
            <p:ph type="body" sz="quarter" idx="13" hasCustomPrompt="1"/>
          </p:nvPr>
        </p:nvSpPr>
        <p:spPr>
          <a:xfrm>
            <a:off x="2804160" y="8351520"/>
            <a:ext cx="7924800" cy="487680"/>
          </a:xfrm>
        </p:spPr>
        <p:txBody>
          <a:bodyPr anchor="b" anchorCtr="0">
            <a:noAutofit/>
          </a:bodyPr>
          <a:lstStyle>
            <a:lvl1pPr marL="0" indent="0">
              <a:spcBef>
                <a:spcPts val="0"/>
              </a:spcBef>
              <a:spcAft>
                <a:spcPts val="0"/>
              </a:spcAft>
              <a:buNone/>
              <a:defRPr sz="1467"/>
            </a:lvl1pPr>
            <a:lvl2pPr marL="609585" indent="0">
              <a:buNone/>
              <a:defRPr/>
            </a:lvl2pPr>
            <a:lvl3pPr marL="1219170" indent="0">
              <a:buNone/>
              <a:defRPr/>
            </a:lvl3pPr>
            <a:lvl4pPr marL="1828754" indent="0">
              <a:buNone/>
              <a:defRPr/>
            </a:lvl4pPr>
            <a:lvl5pPr marL="2438339" indent="0">
              <a:buNone/>
              <a:defRPr/>
            </a:lvl5pPr>
          </a:lstStyle>
          <a:p>
            <a:pPr lvl="0"/>
            <a:r>
              <a:rPr lang="en-US" dirty="0"/>
              <a:t>References</a:t>
            </a:r>
          </a:p>
        </p:txBody>
      </p:sp>
      <p:sp>
        <p:nvSpPr>
          <p:cNvPr id="4" name="Title 3"/>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4"/>
          </p:nvPr>
        </p:nvSpPr>
        <p:spPr/>
        <p:txBody>
          <a:bodyPr/>
          <a:lstStyle/>
          <a:p>
            <a:endParaRPr lang="en-US"/>
          </a:p>
        </p:txBody>
      </p:sp>
      <p:sp>
        <p:nvSpPr>
          <p:cNvPr id="10" name="Rectangle 9">
            <a:extLst>
              <a:ext uri="{FF2B5EF4-FFF2-40B4-BE49-F238E27FC236}">
                <a16:creationId xmlns:a16="http://schemas.microsoft.com/office/drawing/2014/main" id="{B30E9E48-D9C1-2740-9860-E27FC9080C42}"/>
              </a:ext>
            </a:extLst>
          </p:cNvPr>
          <p:cNvSpPr/>
          <p:nvPr/>
        </p:nvSpPr>
        <p:spPr>
          <a:xfrm>
            <a:off x="0" y="573024"/>
            <a:ext cx="487680" cy="487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Tree>
    <p:extLst>
      <p:ext uri="{BB962C8B-B14F-4D97-AF65-F5344CB8AC3E}">
        <p14:creationId xmlns:p14="http://schemas.microsoft.com/office/powerpoint/2010/main" val="40635463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2098" y="182881"/>
            <a:ext cx="15950526" cy="1050302"/>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142098" y="1459087"/>
            <a:ext cx="15950526" cy="6965823"/>
          </a:xfrm>
        </p:spPr>
        <p:txBody>
          <a:bodyPr/>
          <a:lstStyle>
            <a:lvl1pPr>
              <a:defRPr sz="2800"/>
            </a:lvl1pPr>
            <a:lvl2pPr>
              <a:defRPr sz="2400"/>
            </a:lvl2pPr>
            <a:lvl3pPr>
              <a:defRPr sz="2000"/>
            </a:lvl3pPr>
          </a:lstStyle>
          <a:p>
            <a:pPr lvl="0"/>
            <a:r>
              <a:rPr lang="en-US" dirty="0"/>
              <a:t>Click to edit Master text styles</a:t>
            </a:r>
          </a:p>
          <a:p>
            <a:pPr lvl="1"/>
            <a:r>
              <a:rPr lang="en-US" dirty="0"/>
              <a:t>Second level</a:t>
            </a:r>
          </a:p>
          <a:p>
            <a:pPr lvl="2"/>
            <a:r>
              <a:rPr lang="en-US" dirty="0"/>
              <a:t>Third level</a:t>
            </a:r>
          </a:p>
        </p:txBody>
      </p:sp>
      <p:sp>
        <p:nvSpPr>
          <p:cNvPr id="11" name="Rectangle 10"/>
          <p:cNvSpPr/>
          <p:nvPr userDrawn="1"/>
        </p:nvSpPr>
        <p:spPr>
          <a:xfrm>
            <a:off x="1" y="8598041"/>
            <a:ext cx="16256000" cy="534874"/>
          </a:xfrm>
          <a:prstGeom prst="rect">
            <a:avLst/>
          </a:prstGeom>
          <a:gradFill>
            <a:gsLst>
              <a:gs pos="0">
                <a:schemeClr val="accent4"/>
              </a:gs>
              <a:gs pos="39000">
                <a:schemeClr val="accent1"/>
              </a:gs>
              <a:gs pos="76000">
                <a:schemeClr val="accent2"/>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3"/>
          </a:p>
        </p:txBody>
      </p:sp>
      <p:sp>
        <p:nvSpPr>
          <p:cNvPr id="16" name="Rectangle 15"/>
          <p:cNvSpPr/>
          <p:nvPr userDrawn="1"/>
        </p:nvSpPr>
        <p:spPr>
          <a:xfrm>
            <a:off x="0" y="8598042"/>
            <a:ext cx="557064" cy="5459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12" name="Picture 11"/>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8907" r="-829"/>
          <a:stretch/>
        </p:blipFill>
        <p:spPr>
          <a:xfrm>
            <a:off x="2751403" y="8600754"/>
            <a:ext cx="13504597" cy="531534"/>
          </a:xfrm>
          <a:prstGeom prst="rect">
            <a:avLst/>
          </a:prstGeom>
        </p:spPr>
      </p:pic>
      <p:sp>
        <p:nvSpPr>
          <p:cNvPr id="13" name="Rectangle 12"/>
          <p:cNvSpPr/>
          <p:nvPr userDrawn="1"/>
        </p:nvSpPr>
        <p:spPr>
          <a:xfrm>
            <a:off x="14337445" y="8598042"/>
            <a:ext cx="1918554" cy="5431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406513" y="8662040"/>
            <a:ext cx="1849487" cy="481961"/>
          </a:xfrm>
          <a:prstGeom prst="rect">
            <a:avLst/>
          </a:prstGeom>
          <a:solidFill>
            <a:schemeClr val="bg1"/>
          </a:solidFill>
        </p:spPr>
      </p:pic>
      <p:pic>
        <p:nvPicPr>
          <p:cNvPr id="15" name="Picture 14" descr="SNL_Icon_Color.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5341" y="8671778"/>
            <a:ext cx="422656" cy="422656"/>
          </a:xfrm>
          <a:prstGeom prst="rect">
            <a:avLst/>
          </a:prstGeom>
          <a:solidFill>
            <a:schemeClr val="bg1"/>
          </a:solidFill>
        </p:spPr>
      </p:pic>
      <p:sp>
        <p:nvSpPr>
          <p:cNvPr id="17" name="Rectangle 16"/>
          <p:cNvSpPr/>
          <p:nvPr userDrawn="1"/>
        </p:nvSpPr>
        <p:spPr>
          <a:xfrm>
            <a:off x="1" y="0"/>
            <a:ext cx="16256000" cy="182880"/>
          </a:xfrm>
          <a:prstGeom prst="rect">
            <a:avLst/>
          </a:prstGeom>
          <a:gradFill>
            <a:gsLst>
              <a:gs pos="0">
                <a:schemeClr val="accent4"/>
              </a:gs>
              <a:gs pos="39000">
                <a:schemeClr val="accent1"/>
              </a:gs>
              <a:gs pos="76000">
                <a:schemeClr val="accent2"/>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3"/>
          </a:p>
        </p:txBody>
      </p:sp>
      <p:pic>
        <p:nvPicPr>
          <p:cNvPr id="18" name="Picture 17"/>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8907" r="-829"/>
          <a:stretch/>
        </p:blipFill>
        <p:spPr>
          <a:xfrm>
            <a:off x="2751403" y="0"/>
            <a:ext cx="13504597" cy="242192"/>
          </a:xfrm>
          <a:prstGeom prst="rect">
            <a:avLst/>
          </a:prstGeom>
        </p:spPr>
      </p:pic>
      <p:sp>
        <p:nvSpPr>
          <p:cNvPr id="4" name="TextBox 3">
            <a:extLst>
              <a:ext uri="{FF2B5EF4-FFF2-40B4-BE49-F238E27FC236}">
                <a16:creationId xmlns:a16="http://schemas.microsoft.com/office/drawing/2014/main" id="{5889CEA3-FABF-FEDA-9096-3FA30E935B83}"/>
              </a:ext>
            </a:extLst>
          </p:cNvPr>
          <p:cNvSpPr txBox="1"/>
          <p:nvPr userDrawn="1"/>
        </p:nvSpPr>
        <p:spPr>
          <a:xfrm>
            <a:off x="12674693" y="8836223"/>
            <a:ext cx="1731820" cy="307777"/>
          </a:xfrm>
          <a:prstGeom prst="rect">
            <a:avLst/>
          </a:prstGeom>
          <a:noFill/>
        </p:spPr>
        <p:txBody>
          <a:bodyPr wrap="square">
            <a:spAutoFit/>
          </a:bodyPr>
          <a:lstStyle/>
          <a:p>
            <a:r>
              <a:rPr lang="en-US" sz="1400" dirty="0"/>
              <a:t>SAND2025-09018C</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1706880"/>
            <a:ext cx="14630400" cy="6461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71304F6-8942-4602-A23B-F47B322ACE72}" type="slidenum">
              <a:rPr lang="en-US" smtClean="0"/>
              <a:t>‹#›</a:t>
            </a:fld>
            <a:endParaRPr lang="en-US"/>
          </a:p>
        </p:txBody>
      </p:sp>
      <p:sp>
        <p:nvSpPr>
          <p:cNvPr id="7" name="Rectangle 6">
            <a:extLst>
              <a:ext uri="{FF2B5EF4-FFF2-40B4-BE49-F238E27FC236}">
                <a16:creationId xmlns:a16="http://schemas.microsoft.com/office/drawing/2014/main" id="{B30E9E48-D9C1-2740-9860-E27FC9080C42}"/>
              </a:ext>
            </a:extLst>
          </p:cNvPr>
          <p:cNvSpPr/>
          <p:nvPr/>
        </p:nvSpPr>
        <p:spPr>
          <a:xfrm>
            <a:off x="0" y="573024"/>
            <a:ext cx="487680" cy="487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9" name="Text Placeholder 7">
            <a:extLst>
              <a:ext uri="{FF2B5EF4-FFF2-40B4-BE49-F238E27FC236}">
                <a16:creationId xmlns:a16="http://schemas.microsoft.com/office/drawing/2014/main" id="{501DD20D-B31A-F44B-B411-5461481D1A66}"/>
              </a:ext>
            </a:extLst>
          </p:cNvPr>
          <p:cNvSpPr>
            <a:spLocks noGrp="1"/>
          </p:cNvSpPr>
          <p:nvPr>
            <p:ph type="body" sz="quarter" idx="13" hasCustomPrompt="1"/>
          </p:nvPr>
        </p:nvSpPr>
        <p:spPr>
          <a:xfrm>
            <a:off x="2804160" y="8351520"/>
            <a:ext cx="7924800" cy="487680"/>
          </a:xfrm>
        </p:spPr>
        <p:txBody>
          <a:bodyPr anchor="b" anchorCtr="0">
            <a:noAutofit/>
          </a:bodyPr>
          <a:lstStyle>
            <a:lvl1pPr marL="0" indent="0">
              <a:spcBef>
                <a:spcPts val="0"/>
              </a:spcBef>
              <a:spcAft>
                <a:spcPts val="0"/>
              </a:spcAft>
              <a:buNone/>
              <a:defRPr sz="1467"/>
            </a:lvl1pPr>
            <a:lvl2pPr marL="609585" indent="0">
              <a:buNone/>
              <a:defRPr/>
            </a:lvl2pPr>
            <a:lvl3pPr marL="1219170" indent="0">
              <a:buNone/>
              <a:defRPr/>
            </a:lvl3pPr>
            <a:lvl4pPr marL="1828754" indent="0">
              <a:buNone/>
              <a:defRPr/>
            </a:lvl4pPr>
            <a:lvl5pPr marL="2438339" indent="0">
              <a:buNone/>
              <a:defRPr/>
            </a:lvl5pPr>
          </a:lstStyle>
          <a:p>
            <a:pPr lvl="0"/>
            <a:r>
              <a:rPr lang="en-US" dirty="0"/>
              <a:t>References</a:t>
            </a:r>
          </a:p>
        </p:txBody>
      </p:sp>
      <p:sp>
        <p:nvSpPr>
          <p:cNvPr id="4" name="Title 3"/>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4"/>
          </p:nvPr>
        </p:nvSpPr>
        <p:spPr/>
        <p:txBody>
          <a:bodyPr/>
          <a:lstStyle/>
          <a:p>
            <a:endParaRPr lang="en-US"/>
          </a:p>
        </p:txBody>
      </p:sp>
      <p:sp>
        <p:nvSpPr>
          <p:cNvPr id="10" name="Rectangle 9">
            <a:extLst>
              <a:ext uri="{FF2B5EF4-FFF2-40B4-BE49-F238E27FC236}">
                <a16:creationId xmlns:a16="http://schemas.microsoft.com/office/drawing/2014/main" id="{B30E9E48-D9C1-2740-9860-E27FC9080C42}"/>
              </a:ext>
            </a:extLst>
          </p:cNvPr>
          <p:cNvSpPr/>
          <p:nvPr/>
        </p:nvSpPr>
        <p:spPr>
          <a:xfrm>
            <a:off x="0" y="573024"/>
            <a:ext cx="487680" cy="487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Tree>
    <p:extLst>
      <p:ext uri="{BB962C8B-B14F-4D97-AF65-F5344CB8AC3E}">
        <p14:creationId xmlns:p14="http://schemas.microsoft.com/office/powerpoint/2010/main" val="11354031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bg>
      <p:bgPr>
        <a:solidFill>
          <a:schemeClr val="tx2"/>
        </a:solidFill>
        <a:effectLst/>
      </p:bgPr>
    </p:bg>
    <p:spTree>
      <p:nvGrpSpPr>
        <p:cNvPr id="1" name=""/>
        <p:cNvGrpSpPr/>
        <p:nvPr/>
      </p:nvGrpSpPr>
      <p:grpSpPr>
        <a:xfrm>
          <a:off x="0" y="0"/>
          <a:ext cx="0" cy="0"/>
          <a:chOff x="0" y="0"/>
          <a:chExt cx="0" cy="0"/>
        </a:xfrm>
      </p:grpSpPr>
      <p:sp>
        <p:nvSpPr>
          <p:cNvPr id="4" name="Rectangle 3"/>
          <p:cNvSpPr/>
          <p:nvPr/>
        </p:nvSpPr>
        <p:spPr>
          <a:xfrm>
            <a:off x="0" y="5486400"/>
            <a:ext cx="16256000" cy="3657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2" name="Title 1"/>
          <p:cNvSpPr>
            <a:spLocks noGrp="1"/>
          </p:cNvSpPr>
          <p:nvPr>
            <p:ph type="ctrTitle"/>
          </p:nvPr>
        </p:nvSpPr>
        <p:spPr>
          <a:xfrm>
            <a:off x="2032000" y="2804160"/>
            <a:ext cx="12192000" cy="2438400"/>
          </a:xfrm>
        </p:spPr>
        <p:txBody>
          <a:bodyPr anchor="b">
            <a:normAutofit/>
          </a:bodyPr>
          <a:lstStyle>
            <a:lvl1pPr algn="ctr">
              <a:defRPr sz="6400">
                <a:solidFill>
                  <a:schemeClr val="bg1"/>
                </a:solidFill>
                <a:latin typeface="+mj-lt"/>
                <a:ea typeface="Source Sans Pro" panose="020B0503030403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32000" y="5730240"/>
            <a:ext cx="12192000" cy="1828800"/>
          </a:xfrm>
        </p:spPr>
        <p:txBody>
          <a:bodyPr anchor="t" anchorCtr="0">
            <a:normAutofit/>
          </a:bodyPr>
          <a:lstStyle>
            <a:lvl1pPr marL="0" indent="0" algn="ctr">
              <a:spcBef>
                <a:spcPts val="0"/>
              </a:spcBef>
              <a:spcAft>
                <a:spcPts val="800"/>
              </a:spcAft>
              <a:buNone/>
              <a:defRPr sz="2667">
                <a:solidFill>
                  <a:schemeClr val="tx2"/>
                </a:solidFill>
                <a:latin typeface="+mj-lt"/>
                <a:ea typeface="Source Sans Pro Light" panose="020B0403030403020204" pitchFamily="34" charset="0"/>
              </a:defRPr>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cxnSp>
        <p:nvCxnSpPr>
          <p:cNvPr id="5" name="Straight Connector 4"/>
          <p:cNvCxnSpPr/>
          <p:nvPr/>
        </p:nvCxnSpPr>
        <p:spPr>
          <a:xfrm>
            <a:off x="0" y="5486400"/>
            <a:ext cx="16256000" cy="0"/>
          </a:xfrm>
          <a:prstGeom prst="line">
            <a:avLst/>
          </a:prstGeom>
          <a:ln w="38100" cap="flat"/>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546" y="8351520"/>
            <a:ext cx="2183959" cy="487680"/>
          </a:xfrm>
          <a:prstGeom prst="rect">
            <a:avLst/>
          </a:prstGeom>
        </p:spPr>
      </p:pic>
    </p:spTree>
    <p:extLst>
      <p:ext uri="{BB962C8B-B14F-4D97-AF65-F5344CB8AC3E}">
        <p14:creationId xmlns:p14="http://schemas.microsoft.com/office/powerpoint/2010/main" val="30275335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1706880"/>
            <a:ext cx="14630400" cy="6461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71304F6-8942-4602-A23B-F47B322ACE72}" type="slidenum">
              <a:rPr lang="en-US" smtClean="0"/>
              <a:t>‹#›</a:t>
            </a:fld>
            <a:endParaRPr lang="en-US"/>
          </a:p>
        </p:txBody>
      </p:sp>
      <p:sp>
        <p:nvSpPr>
          <p:cNvPr id="7" name="Rectangle 6">
            <a:extLst>
              <a:ext uri="{FF2B5EF4-FFF2-40B4-BE49-F238E27FC236}">
                <a16:creationId xmlns:a16="http://schemas.microsoft.com/office/drawing/2014/main" id="{B30E9E48-D9C1-2740-9860-E27FC9080C42}"/>
              </a:ext>
            </a:extLst>
          </p:cNvPr>
          <p:cNvSpPr/>
          <p:nvPr/>
        </p:nvSpPr>
        <p:spPr>
          <a:xfrm>
            <a:off x="0" y="573024"/>
            <a:ext cx="487680" cy="487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9" name="Text Placeholder 7">
            <a:extLst>
              <a:ext uri="{FF2B5EF4-FFF2-40B4-BE49-F238E27FC236}">
                <a16:creationId xmlns:a16="http://schemas.microsoft.com/office/drawing/2014/main" id="{501DD20D-B31A-F44B-B411-5461481D1A66}"/>
              </a:ext>
            </a:extLst>
          </p:cNvPr>
          <p:cNvSpPr>
            <a:spLocks noGrp="1"/>
          </p:cNvSpPr>
          <p:nvPr>
            <p:ph type="body" sz="quarter" idx="13" hasCustomPrompt="1"/>
          </p:nvPr>
        </p:nvSpPr>
        <p:spPr>
          <a:xfrm>
            <a:off x="2804160" y="8351520"/>
            <a:ext cx="7924800" cy="487680"/>
          </a:xfrm>
        </p:spPr>
        <p:txBody>
          <a:bodyPr anchor="b" anchorCtr="0">
            <a:noAutofit/>
          </a:bodyPr>
          <a:lstStyle>
            <a:lvl1pPr marL="0" indent="0">
              <a:spcBef>
                <a:spcPts val="0"/>
              </a:spcBef>
              <a:spcAft>
                <a:spcPts val="0"/>
              </a:spcAft>
              <a:buNone/>
              <a:defRPr sz="1467"/>
            </a:lvl1pPr>
            <a:lvl2pPr marL="609585" indent="0">
              <a:buNone/>
              <a:defRPr/>
            </a:lvl2pPr>
            <a:lvl3pPr marL="1219170" indent="0">
              <a:buNone/>
              <a:defRPr/>
            </a:lvl3pPr>
            <a:lvl4pPr marL="1828754" indent="0">
              <a:buNone/>
              <a:defRPr/>
            </a:lvl4pPr>
            <a:lvl5pPr marL="2438339" indent="0">
              <a:buNone/>
              <a:defRPr/>
            </a:lvl5pPr>
          </a:lstStyle>
          <a:p>
            <a:pPr lvl="0"/>
            <a:r>
              <a:rPr lang="en-US" dirty="0"/>
              <a:t>References</a:t>
            </a:r>
          </a:p>
        </p:txBody>
      </p:sp>
      <p:sp>
        <p:nvSpPr>
          <p:cNvPr id="4" name="Title 3"/>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4"/>
          </p:nvPr>
        </p:nvSpPr>
        <p:spPr/>
        <p:txBody>
          <a:bodyPr/>
          <a:lstStyle/>
          <a:p>
            <a:endParaRPr lang="en-US"/>
          </a:p>
        </p:txBody>
      </p:sp>
      <p:sp>
        <p:nvSpPr>
          <p:cNvPr id="10" name="Rectangle 9">
            <a:extLst>
              <a:ext uri="{FF2B5EF4-FFF2-40B4-BE49-F238E27FC236}">
                <a16:creationId xmlns:a16="http://schemas.microsoft.com/office/drawing/2014/main" id="{B30E9E48-D9C1-2740-9860-E27FC9080C42}"/>
              </a:ext>
            </a:extLst>
          </p:cNvPr>
          <p:cNvSpPr/>
          <p:nvPr/>
        </p:nvSpPr>
        <p:spPr>
          <a:xfrm>
            <a:off x="0" y="573024"/>
            <a:ext cx="487680" cy="487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Tree>
    <p:extLst>
      <p:ext uri="{BB962C8B-B14F-4D97-AF65-F5344CB8AC3E}">
        <p14:creationId xmlns:p14="http://schemas.microsoft.com/office/powerpoint/2010/main" val="1350455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12800" y="1706880"/>
            <a:ext cx="14630400" cy="6461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D71304F6-8942-4602-A23B-F47B322ACE72}" type="slidenum">
              <a:rPr lang="en-US" smtClean="0"/>
              <a:t>‹#›</a:t>
            </a:fld>
            <a:endParaRPr lang="en-US"/>
          </a:p>
        </p:txBody>
      </p:sp>
      <p:sp>
        <p:nvSpPr>
          <p:cNvPr id="7" name="Rectangle 6">
            <a:extLst>
              <a:ext uri="{FF2B5EF4-FFF2-40B4-BE49-F238E27FC236}">
                <a16:creationId xmlns:a16="http://schemas.microsoft.com/office/drawing/2014/main" id="{B30E9E48-D9C1-2740-9860-E27FC9080C42}"/>
              </a:ext>
            </a:extLst>
          </p:cNvPr>
          <p:cNvSpPr/>
          <p:nvPr/>
        </p:nvSpPr>
        <p:spPr>
          <a:xfrm>
            <a:off x="0" y="573024"/>
            <a:ext cx="487680" cy="487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
        <p:nvSpPr>
          <p:cNvPr id="9" name="Text Placeholder 7">
            <a:extLst>
              <a:ext uri="{FF2B5EF4-FFF2-40B4-BE49-F238E27FC236}">
                <a16:creationId xmlns:a16="http://schemas.microsoft.com/office/drawing/2014/main" id="{501DD20D-B31A-F44B-B411-5461481D1A66}"/>
              </a:ext>
            </a:extLst>
          </p:cNvPr>
          <p:cNvSpPr>
            <a:spLocks noGrp="1"/>
          </p:cNvSpPr>
          <p:nvPr>
            <p:ph type="body" sz="quarter" idx="13" hasCustomPrompt="1"/>
          </p:nvPr>
        </p:nvSpPr>
        <p:spPr>
          <a:xfrm>
            <a:off x="2804160" y="8351520"/>
            <a:ext cx="7924800" cy="487680"/>
          </a:xfrm>
        </p:spPr>
        <p:txBody>
          <a:bodyPr anchor="b" anchorCtr="0">
            <a:noAutofit/>
          </a:bodyPr>
          <a:lstStyle>
            <a:lvl1pPr marL="0" indent="0">
              <a:spcBef>
                <a:spcPts val="0"/>
              </a:spcBef>
              <a:spcAft>
                <a:spcPts val="0"/>
              </a:spcAft>
              <a:buNone/>
              <a:defRPr sz="1467"/>
            </a:lvl1pPr>
            <a:lvl2pPr marL="609585" indent="0">
              <a:buNone/>
              <a:defRPr/>
            </a:lvl2pPr>
            <a:lvl3pPr marL="1219170" indent="0">
              <a:buNone/>
              <a:defRPr/>
            </a:lvl3pPr>
            <a:lvl4pPr marL="1828754" indent="0">
              <a:buNone/>
              <a:defRPr/>
            </a:lvl4pPr>
            <a:lvl5pPr marL="2438339" indent="0">
              <a:buNone/>
              <a:defRPr/>
            </a:lvl5pPr>
          </a:lstStyle>
          <a:p>
            <a:pPr lvl="0"/>
            <a:r>
              <a:rPr lang="en-US" dirty="0"/>
              <a:t>References</a:t>
            </a:r>
          </a:p>
        </p:txBody>
      </p:sp>
      <p:sp>
        <p:nvSpPr>
          <p:cNvPr id="4" name="Title 3"/>
          <p:cNvSpPr>
            <a:spLocks noGrp="1"/>
          </p:cNvSpPr>
          <p:nvPr>
            <p:ph type="title"/>
          </p:nvPr>
        </p:nvSpPr>
        <p:spPr/>
        <p:txBody>
          <a:bodyPr/>
          <a:lstStyle/>
          <a:p>
            <a:r>
              <a:rPr lang="en-US"/>
              <a:t>Click to edit Master title style</a:t>
            </a:r>
          </a:p>
        </p:txBody>
      </p:sp>
      <p:sp>
        <p:nvSpPr>
          <p:cNvPr id="8" name="Footer Placeholder 7"/>
          <p:cNvSpPr>
            <a:spLocks noGrp="1"/>
          </p:cNvSpPr>
          <p:nvPr>
            <p:ph type="ftr" sz="quarter" idx="14"/>
          </p:nvPr>
        </p:nvSpPr>
        <p:spPr/>
        <p:txBody>
          <a:bodyPr/>
          <a:lstStyle/>
          <a:p>
            <a:endParaRPr lang="en-US"/>
          </a:p>
        </p:txBody>
      </p:sp>
      <p:sp>
        <p:nvSpPr>
          <p:cNvPr id="10" name="Rectangle 9">
            <a:extLst>
              <a:ext uri="{FF2B5EF4-FFF2-40B4-BE49-F238E27FC236}">
                <a16:creationId xmlns:a16="http://schemas.microsoft.com/office/drawing/2014/main" id="{B30E9E48-D9C1-2740-9860-E27FC9080C42}"/>
              </a:ext>
            </a:extLst>
          </p:cNvPr>
          <p:cNvSpPr/>
          <p:nvPr/>
        </p:nvSpPr>
        <p:spPr>
          <a:xfrm>
            <a:off x="0" y="573024"/>
            <a:ext cx="487680" cy="4876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199"/>
          </a:p>
        </p:txBody>
      </p:sp>
    </p:spTree>
    <p:extLst>
      <p:ext uri="{BB962C8B-B14F-4D97-AF65-F5344CB8AC3E}">
        <p14:creationId xmlns:p14="http://schemas.microsoft.com/office/powerpoint/2010/main" val="24230370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17602" y="2434183"/>
            <a:ext cx="14020800" cy="517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1" y="8961120"/>
            <a:ext cx="16256000" cy="182880"/>
          </a:xfrm>
          <a:prstGeom prst="rect">
            <a:avLst/>
          </a:prstGeom>
          <a:gradFill>
            <a:gsLst>
              <a:gs pos="0">
                <a:schemeClr val="accent4"/>
              </a:gs>
              <a:gs pos="39000">
                <a:schemeClr val="accent1"/>
              </a:gs>
              <a:gs pos="76000">
                <a:schemeClr val="accent2"/>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3"/>
          </a:p>
        </p:txBody>
      </p:sp>
      <p:pic>
        <p:nvPicPr>
          <p:cNvPr id="12" name="Picture 11"/>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8907" r="-829"/>
          <a:stretch/>
        </p:blipFill>
        <p:spPr>
          <a:xfrm>
            <a:off x="2751403" y="8961120"/>
            <a:ext cx="13504597" cy="242192"/>
          </a:xfrm>
          <a:prstGeom prst="rect">
            <a:avLst/>
          </a:prstGeom>
        </p:spPr>
      </p:pic>
      <p:sp>
        <p:nvSpPr>
          <p:cNvPr id="13" name="Rectangle 12"/>
          <p:cNvSpPr/>
          <p:nvPr userDrawn="1"/>
        </p:nvSpPr>
        <p:spPr>
          <a:xfrm>
            <a:off x="82933" y="8800089"/>
            <a:ext cx="360237" cy="3022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7" name="Picture 6" descr="SNL_Icon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725" y="8724494"/>
            <a:ext cx="422656" cy="422656"/>
          </a:xfrm>
          <a:prstGeom prst="rect">
            <a:avLst/>
          </a:prstGeom>
          <a:noFill/>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320685" y="8660010"/>
            <a:ext cx="1849487" cy="481961"/>
          </a:xfrm>
          <a:prstGeom prst="rect">
            <a:avLst/>
          </a:prstGeom>
          <a:solidFill>
            <a:schemeClr val="bg1"/>
          </a:solidFill>
        </p:spPr>
      </p:pic>
      <p:sp>
        <p:nvSpPr>
          <p:cNvPr id="4" name="TextBox 3">
            <a:extLst>
              <a:ext uri="{FF2B5EF4-FFF2-40B4-BE49-F238E27FC236}">
                <a16:creationId xmlns:a16="http://schemas.microsoft.com/office/drawing/2014/main" id="{8F4AF6A6-D3B7-98E7-68D0-CD2A67667407}"/>
              </a:ext>
            </a:extLst>
          </p:cNvPr>
          <p:cNvSpPr txBox="1"/>
          <p:nvPr userDrawn="1"/>
        </p:nvSpPr>
        <p:spPr>
          <a:xfrm>
            <a:off x="12716258" y="8711530"/>
            <a:ext cx="1731820" cy="307777"/>
          </a:xfrm>
          <a:prstGeom prst="rect">
            <a:avLst/>
          </a:prstGeom>
          <a:noFill/>
        </p:spPr>
        <p:txBody>
          <a:bodyPr wrap="square">
            <a:spAutoFit/>
          </a:bodyPr>
          <a:lstStyle/>
          <a:p>
            <a:r>
              <a:rPr lang="en-US" sz="1400" dirty="0"/>
              <a:t>SAND2025-09018C</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17602" y="2434183"/>
            <a:ext cx="14020800" cy="517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1" y="8961120"/>
            <a:ext cx="16256000" cy="182880"/>
          </a:xfrm>
          <a:prstGeom prst="rect">
            <a:avLst/>
          </a:prstGeom>
          <a:gradFill>
            <a:gsLst>
              <a:gs pos="0">
                <a:schemeClr val="accent4"/>
              </a:gs>
              <a:gs pos="39000">
                <a:schemeClr val="accent1"/>
              </a:gs>
              <a:gs pos="76000">
                <a:schemeClr val="accent2"/>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3"/>
          </a:p>
        </p:txBody>
      </p:sp>
      <p:pic>
        <p:nvPicPr>
          <p:cNvPr id="12" name="Picture 11"/>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8907" r="-829"/>
          <a:stretch/>
        </p:blipFill>
        <p:spPr>
          <a:xfrm>
            <a:off x="2751403" y="8961120"/>
            <a:ext cx="13504597" cy="242192"/>
          </a:xfrm>
          <a:prstGeom prst="rect">
            <a:avLst/>
          </a:prstGeom>
        </p:spPr>
      </p:pic>
      <p:pic>
        <p:nvPicPr>
          <p:cNvPr id="7" name="Picture 6" descr="SNL_Icon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747516" y="77241"/>
            <a:ext cx="422656" cy="422656"/>
          </a:xfrm>
          <a:prstGeom prst="rect">
            <a:avLst/>
          </a:prstGeom>
          <a:noFill/>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320685" y="8660010"/>
            <a:ext cx="1849487" cy="481961"/>
          </a:xfrm>
          <a:prstGeom prst="rect">
            <a:avLst/>
          </a:prstGeom>
          <a:solidFill>
            <a:schemeClr val="bg1"/>
          </a:solidFill>
        </p:spPr>
      </p:pic>
      <p:sp>
        <p:nvSpPr>
          <p:cNvPr id="4" name="TextBox 3">
            <a:extLst>
              <a:ext uri="{FF2B5EF4-FFF2-40B4-BE49-F238E27FC236}">
                <a16:creationId xmlns:a16="http://schemas.microsoft.com/office/drawing/2014/main" id="{5A9ADB18-E1A9-9DA8-9439-5E7894EEB705}"/>
              </a:ext>
            </a:extLst>
          </p:cNvPr>
          <p:cNvSpPr txBox="1"/>
          <p:nvPr userDrawn="1"/>
        </p:nvSpPr>
        <p:spPr>
          <a:xfrm>
            <a:off x="12716258" y="8711530"/>
            <a:ext cx="1731820" cy="307777"/>
          </a:xfrm>
          <a:prstGeom prst="rect">
            <a:avLst/>
          </a:prstGeom>
          <a:noFill/>
        </p:spPr>
        <p:txBody>
          <a:bodyPr wrap="square">
            <a:spAutoFit/>
          </a:bodyPr>
          <a:lstStyle/>
          <a:p>
            <a:r>
              <a:rPr lang="en-US" sz="1400" dirty="0"/>
              <a:t>SAND2025-09018C</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17602" y="2434183"/>
            <a:ext cx="14020800" cy="517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rot="5400000">
            <a:off x="11595339" y="4480525"/>
            <a:ext cx="9144000" cy="182951"/>
          </a:xfrm>
          <a:prstGeom prst="rect">
            <a:avLst/>
          </a:prstGeom>
          <a:gradFill>
            <a:gsLst>
              <a:gs pos="0">
                <a:schemeClr val="accent4"/>
              </a:gs>
              <a:gs pos="39000">
                <a:schemeClr val="accent1"/>
              </a:gs>
              <a:gs pos="76000">
                <a:schemeClr val="accent2"/>
              </a:gs>
              <a:gs pos="100000">
                <a:schemeClr val="accent6"/>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4263"/>
          </a:p>
        </p:txBody>
      </p:sp>
      <p:pic>
        <p:nvPicPr>
          <p:cNvPr id="12" name="Picture 11"/>
          <p:cNvPicPr>
            <a:picLocks/>
          </p:cNvPicPr>
          <p:nvPr userDrawn="1"/>
        </p:nvPicPr>
        <p:blipFill rotWithShape="1">
          <a:blip r:embed="rId2" cstate="screen">
            <a:alphaModFix amt="20000"/>
            <a:extLst>
              <a:ext uri="{28A0092B-C50C-407E-A947-70E740481C1C}">
                <a14:useLocalDpi xmlns:a14="http://schemas.microsoft.com/office/drawing/2010/main"/>
              </a:ext>
            </a:extLst>
          </a:blip>
          <a:srcRect l="-8907" r="-829"/>
          <a:stretch/>
        </p:blipFill>
        <p:spPr>
          <a:xfrm rot="5400000">
            <a:off x="12459029" y="3788248"/>
            <a:ext cx="7315200" cy="242287"/>
          </a:xfrm>
          <a:prstGeom prst="rect">
            <a:avLst/>
          </a:prstGeom>
        </p:spPr>
      </p:pic>
      <p:sp>
        <p:nvSpPr>
          <p:cNvPr id="13" name="Rectangle 12"/>
          <p:cNvSpPr/>
          <p:nvPr userDrawn="1"/>
        </p:nvSpPr>
        <p:spPr>
          <a:xfrm>
            <a:off x="15908137" y="115279"/>
            <a:ext cx="300137" cy="337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pic>
        <p:nvPicPr>
          <p:cNvPr id="7" name="Picture 6" descr="SNL_Icon_Color.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829493" y="72744"/>
            <a:ext cx="422656" cy="422656"/>
          </a:xfrm>
          <a:prstGeom prst="rect">
            <a:avLst/>
          </a:prstGeom>
          <a:noFill/>
        </p:spPr>
      </p:pic>
      <p:pic>
        <p:nvPicPr>
          <p:cNvPr id="9" name="Picture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4413507" y="8559108"/>
            <a:ext cx="1849487" cy="481961"/>
          </a:xfrm>
          <a:prstGeom prst="rect">
            <a:avLst/>
          </a:prstGeom>
          <a:solidFill>
            <a:schemeClr val="bg1"/>
          </a:solidFill>
        </p:spPr>
      </p:pic>
      <p:sp>
        <p:nvSpPr>
          <p:cNvPr id="4" name="TextBox 3">
            <a:extLst>
              <a:ext uri="{FF2B5EF4-FFF2-40B4-BE49-F238E27FC236}">
                <a16:creationId xmlns:a16="http://schemas.microsoft.com/office/drawing/2014/main" id="{CB7AE4AB-40D3-C93E-2C5B-3FED9999A0BC}"/>
              </a:ext>
            </a:extLst>
          </p:cNvPr>
          <p:cNvSpPr txBox="1"/>
          <p:nvPr userDrawn="1"/>
        </p:nvSpPr>
        <p:spPr>
          <a:xfrm>
            <a:off x="12716258" y="8711530"/>
            <a:ext cx="1731820" cy="307777"/>
          </a:xfrm>
          <a:prstGeom prst="rect">
            <a:avLst/>
          </a:prstGeom>
          <a:noFill/>
        </p:spPr>
        <p:txBody>
          <a:bodyPr wrap="square">
            <a:spAutoFit/>
          </a:bodyPr>
          <a:lstStyle/>
          <a:p>
            <a:r>
              <a:rPr lang="en-US" sz="1400" dirty="0"/>
              <a:t>SAND2025-09018C</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71616" y="486835"/>
            <a:ext cx="10466784" cy="1767417"/>
          </a:xfrm>
        </p:spPr>
        <p:txBody>
          <a:bodyPr/>
          <a:lstStyle/>
          <a:p>
            <a:r>
              <a:rPr lang="en-US" dirty="0"/>
              <a:t>Click to edit Master title style</a:t>
            </a:r>
          </a:p>
        </p:txBody>
      </p:sp>
      <p:sp>
        <p:nvSpPr>
          <p:cNvPr id="3" name="Content Placeholder 2"/>
          <p:cNvSpPr>
            <a:spLocks noGrp="1"/>
          </p:cNvSpPr>
          <p:nvPr>
            <p:ph idx="1"/>
          </p:nvPr>
        </p:nvSpPr>
        <p:spPr>
          <a:xfrm>
            <a:off x="4671616" y="2434183"/>
            <a:ext cx="10466784" cy="517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2"/>
          <p:cNvSpPr>
            <a:spLocks noGrp="1"/>
          </p:cNvSpPr>
          <p:nvPr>
            <p:ph type="pic" sz="quarter" idx="17"/>
          </p:nvPr>
        </p:nvSpPr>
        <p:spPr>
          <a:xfrm>
            <a:off x="0" y="6108172"/>
            <a:ext cx="3903531" cy="3035829"/>
          </a:xfrm>
          <a:ln>
            <a:solidFill>
              <a:srgbClr val="666666"/>
            </a:solidFill>
          </a:ln>
        </p:spPr>
        <p:txBody>
          <a:bodyPr/>
          <a:lstStyle>
            <a:lvl1pPr marL="0" indent="0">
              <a:buNone/>
              <a:defRPr/>
            </a:lvl1pPr>
          </a:lstStyle>
          <a:p>
            <a:r>
              <a:rPr lang="en-US"/>
              <a:t>Drag picture to placeholder or click icon to add</a:t>
            </a:r>
            <a:endParaRPr lang="en-US" dirty="0"/>
          </a:p>
        </p:txBody>
      </p:sp>
      <p:sp>
        <p:nvSpPr>
          <p:cNvPr id="9" name="Picture Placeholder 2"/>
          <p:cNvSpPr>
            <a:spLocks noGrp="1"/>
          </p:cNvSpPr>
          <p:nvPr>
            <p:ph type="pic" sz="quarter" idx="18"/>
          </p:nvPr>
        </p:nvSpPr>
        <p:spPr>
          <a:xfrm>
            <a:off x="0" y="3035832"/>
            <a:ext cx="3903531" cy="3072341"/>
          </a:xfrm>
          <a:ln>
            <a:solidFill>
              <a:srgbClr val="666666"/>
            </a:solidFill>
          </a:ln>
        </p:spPr>
        <p:txBody>
          <a:bodyPr/>
          <a:lstStyle>
            <a:lvl1pPr marL="0" indent="0">
              <a:buNone/>
              <a:defRPr/>
            </a:lvl1pPr>
          </a:lstStyle>
          <a:p>
            <a:r>
              <a:rPr lang="en-US"/>
              <a:t>Drag picture to placeholder or click icon to add</a:t>
            </a:r>
            <a:endParaRPr lang="en-US" dirty="0"/>
          </a:p>
        </p:txBody>
      </p:sp>
      <p:sp>
        <p:nvSpPr>
          <p:cNvPr id="10" name="Picture Placeholder 2"/>
          <p:cNvSpPr>
            <a:spLocks noGrp="1"/>
          </p:cNvSpPr>
          <p:nvPr>
            <p:ph type="pic" sz="quarter" idx="19"/>
          </p:nvPr>
        </p:nvSpPr>
        <p:spPr>
          <a:xfrm>
            <a:off x="0" y="1"/>
            <a:ext cx="3903531" cy="3035829"/>
          </a:xfrm>
          <a:ln>
            <a:solidFill>
              <a:srgbClr val="666666"/>
            </a:solidFill>
          </a:ln>
        </p:spPr>
        <p:txBody>
          <a:bodyPr/>
          <a:lstStyle>
            <a:lvl1pPr marL="0" indent="0">
              <a:buNone/>
              <a:defRPr/>
            </a:lvl1pPr>
          </a:lstStyle>
          <a:p>
            <a:r>
              <a:rPr lang="en-US"/>
              <a:t>Drag picture to placeholder or click icon to add</a:t>
            </a:r>
            <a:endParaRPr lang="en-US" dirty="0"/>
          </a:p>
        </p:txBody>
      </p:sp>
      <p:sp>
        <p:nvSpPr>
          <p:cNvPr id="12" name="Pentagon 11"/>
          <p:cNvSpPr/>
          <p:nvPr userDrawn="1"/>
        </p:nvSpPr>
        <p:spPr bwMode="auto">
          <a:xfrm rot="5400000">
            <a:off x="15168783" y="8260027"/>
            <a:ext cx="406400" cy="406400"/>
          </a:xfrm>
          <a:prstGeom prst="homePlate">
            <a:avLst>
              <a:gd name="adj" fmla="val 261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13"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14" name="Picture 13" descr="SNL_Icon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671616" y="8267707"/>
            <a:ext cx="422656" cy="422656"/>
          </a:xfrm>
          <a:prstGeom prst="rect">
            <a:avLst/>
          </a:prstGeom>
        </p:spPr>
      </p:pic>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757935" y="8260029"/>
            <a:ext cx="2294147" cy="597835"/>
          </a:xfrm>
          <a:prstGeom prst="rect">
            <a:avLst/>
          </a:prstGeom>
        </p:spPr>
      </p:pic>
      <p:sp>
        <p:nvSpPr>
          <p:cNvPr id="4" name="TextBox 3">
            <a:extLst>
              <a:ext uri="{FF2B5EF4-FFF2-40B4-BE49-F238E27FC236}">
                <a16:creationId xmlns:a16="http://schemas.microsoft.com/office/drawing/2014/main" id="{7912FB25-A897-17EA-ABB8-841DBB1AB4AB}"/>
              </a:ext>
            </a:extLst>
          </p:cNvPr>
          <p:cNvSpPr txBox="1"/>
          <p:nvPr userDrawn="1"/>
        </p:nvSpPr>
        <p:spPr>
          <a:xfrm>
            <a:off x="12716258" y="8711530"/>
            <a:ext cx="1731820" cy="307777"/>
          </a:xfrm>
          <a:prstGeom prst="rect">
            <a:avLst/>
          </a:prstGeom>
          <a:noFill/>
        </p:spPr>
        <p:txBody>
          <a:bodyPr wrap="square">
            <a:spAutoFit/>
          </a:bodyPr>
          <a:lstStyle/>
          <a:p>
            <a:r>
              <a:rPr lang="en-US" sz="1400" dirty="0"/>
              <a:t>SAND2025-09018C</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11687" y="486835"/>
            <a:ext cx="9826713" cy="1767417"/>
          </a:xfrm>
        </p:spPr>
        <p:txBody>
          <a:bodyPr/>
          <a:lstStyle/>
          <a:p>
            <a:r>
              <a:rPr lang="en-US" dirty="0"/>
              <a:t>Click to edit Master title style</a:t>
            </a:r>
          </a:p>
        </p:txBody>
      </p:sp>
      <p:sp>
        <p:nvSpPr>
          <p:cNvPr id="3" name="Content Placeholder 2"/>
          <p:cNvSpPr>
            <a:spLocks noGrp="1"/>
          </p:cNvSpPr>
          <p:nvPr>
            <p:ph idx="1"/>
          </p:nvPr>
        </p:nvSpPr>
        <p:spPr>
          <a:xfrm>
            <a:off x="5311687" y="2434183"/>
            <a:ext cx="9826713" cy="517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Picture Placeholder 2"/>
          <p:cNvSpPr>
            <a:spLocks noGrp="1"/>
          </p:cNvSpPr>
          <p:nvPr>
            <p:ph type="pic" sz="quarter" idx="17"/>
          </p:nvPr>
        </p:nvSpPr>
        <p:spPr>
          <a:xfrm>
            <a:off x="0" y="6108172"/>
            <a:ext cx="4671616" cy="3035829"/>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6" name="Picture Placeholder 2"/>
          <p:cNvSpPr>
            <a:spLocks noGrp="1"/>
          </p:cNvSpPr>
          <p:nvPr>
            <p:ph type="pic" sz="quarter" idx="18"/>
          </p:nvPr>
        </p:nvSpPr>
        <p:spPr>
          <a:xfrm>
            <a:off x="0" y="3035832"/>
            <a:ext cx="4671616" cy="3072341"/>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7" name="Picture Placeholder 2"/>
          <p:cNvSpPr>
            <a:spLocks noGrp="1"/>
          </p:cNvSpPr>
          <p:nvPr>
            <p:ph type="pic" sz="quarter" idx="19"/>
          </p:nvPr>
        </p:nvSpPr>
        <p:spPr>
          <a:xfrm>
            <a:off x="0" y="1"/>
            <a:ext cx="4671616" cy="3035829"/>
          </a:xfrm>
          <a:ln>
            <a:solidFill>
              <a:schemeClr val="bg1"/>
            </a:solidFill>
          </a:ln>
        </p:spPr>
        <p:txBody>
          <a:bodyPr/>
          <a:lstStyle>
            <a:lvl1pPr marL="0" indent="0">
              <a:buNone/>
              <a:defRPr/>
            </a:lvl1pPr>
          </a:lstStyle>
          <a:p>
            <a:r>
              <a:rPr lang="en-US"/>
              <a:t>Drag picture to placeholder or click icon to add</a:t>
            </a:r>
            <a:endParaRPr lang="en-US" dirty="0"/>
          </a:p>
        </p:txBody>
      </p:sp>
      <p:sp>
        <p:nvSpPr>
          <p:cNvPr id="19" name="Pentagon 18"/>
          <p:cNvSpPr/>
          <p:nvPr userDrawn="1"/>
        </p:nvSpPr>
        <p:spPr bwMode="auto">
          <a:xfrm rot="5400000">
            <a:off x="15168783" y="8260027"/>
            <a:ext cx="406400" cy="406400"/>
          </a:xfrm>
          <a:prstGeom prst="homePlate">
            <a:avLst>
              <a:gd name="adj" fmla="val 2611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4263" dirty="0">
              <a:solidFill>
                <a:schemeClr val="tx1"/>
              </a:solidFill>
            </a:endParaRPr>
          </a:p>
        </p:txBody>
      </p:sp>
      <p:sp>
        <p:nvSpPr>
          <p:cNvPr id="20" name="Slide Number Placeholder 5"/>
          <p:cNvSpPr txBox="1">
            <a:spLocks/>
          </p:cNvSpPr>
          <p:nvPr userDrawn="1"/>
        </p:nvSpPr>
        <p:spPr>
          <a:xfrm>
            <a:off x="15051947" y="8156401"/>
            <a:ext cx="640071" cy="512057"/>
          </a:xfrm>
          <a:prstGeom prst="rect">
            <a:avLst/>
          </a:prstGeom>
        </p:spPr>
        <p:txBody>
          <a:bodyPr vert="horz" wrap="square" lIns="162497" tIns="81248" rIns="162497" bIns="81248" numCol="1" anchor="ctr" anchorCtr="0" compatLnSpc="1">
            <a:prstTxWarp prst="textNoShape">
              <a:avLst/>
            </a:prstTxWarp>
          </a:bodyPr>
          <a:lstStyle>
            <a:defPPr>
              <a:defRPr lang="en-US"/>
            </a:defPPr>
            <a:lvl1pPr algn="ctr" rtl="0" fontAlgn="base">
              <a:spcBef>
                <a:spcPct val="0"/>
              </a:spcBef>
              <a:spcAft>
                <a:spcPct val="0"/>
              </a:spcAft>
              <a:defRPr sz="900" b="1" kern="1200">
                <a:solidFill>
                  <a:srgbClr val="F8FAFA"/>
                </a:solidFill>
                <a:latin typeface="Calibri" charset="0"/>
                <a:ea typeface="ＭＳ Ｐゴシック" charset="0"/>
                <a:cs typeface="Arial"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a:defRPr/>
            </a:pPr>
            <a:fld id="{41D9AC72-C73D-4F41-815E-0FE3F47C5FF0}" type="slidenum">
              <a:rPr lang="en-US" sz="1599" smtClean="0"/>
              <a:pPr>
                <a:defRPr/>
              </a:pPr>
              <a:t>‹#›</a:t>
            </a:fld>
            <a:endParaRPr lang="en-US" sz="1599" dirty="0"/>
          </a:p>
        </p:txBody>
      </p:sp>
      <p:pic>
        <p:nvPicPr>
          <p:cNvPr id="21" name="Picture 20" descr="SNL_Icon_Color.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311687" y="8267707"/>
            <a:ext cx="422656" cy="422656"/>
          </a:xfrm>
          <a:prstGeom prst="rect">
            <a:avLst/>
          </a:prstGeom>
        </p:spPr>
      </p:pic>
      <p:pic>
        <p:nvPicPr>
          <p:cNvPr id="12" name="Picture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077971" y="8260029"/>
            <a:ext cx="2294147" cy="597835"/>
          </a:xfrm>
          <a:prstGeom prst="rect">
            <a:avLst/>
          </a:prstGeom>
        </p:spPr>
      </p:pic>
      <p:sp>
        <p:nvSpPr>
          <p:cNvPr id="4" name="TextBox 3">
            <a:extLst>
              <a:ext uri="{FF2B5EF4-FFF2-40B4-BE49-F238E27FC236}">
                <a16:creationId xmlns:a16="http://schemas.microsoft.com/office/drawing/2014/main" id="{5B337D25-2769-52B0-89FB-640742582327}"/>
              </a:ext>
            </a:extLst>
          </p:cNvPr>
          <p:cNvSpPr txBox="1"/>
          <p:nvPr userDrawn="1"/>
        </p:nvSpPr>
        <p:spPr>
          <a:xfrm>
            <a:off x="12716258" y="8711530"/>
            <a:ext cx="1731820" cy="307777"/>
          </a:xfrm>
          <a:prstGeom prst="rect">
            <a:avLst/>
          </a:prstGeom>
          <a:noFill/>
        </p:spPr>
        <p:txBody>
          <a:bodyPr wrap="square">
            <a:spAutoFit/>
          </a:bodyPr>
          <a:lstStyle/>
          <a:p>
            <a:r>
              <a:rPr lang="en-US" sz="1400" dirty="0"/>
              <a:t>SAND2025-09018C</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602" y="486835"/>
            <a:ext cx="14020800" cy="176741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17602" y="2434167"/>
            <a:ext cx="14020800" cy="58017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19910964"/>
      </p:ext>
    </p:extLst>
  </p:cSld>
  <p:clrMap bg1="lt1" tx1="dk1" bg2="lt2" tx2="dk2" accent1="accent1" accent2="accent2" accent3="accent3" accent4="accent4" accent5="accent5" accent6="accent6" hlink="hlink" folHlink="folHlink"/>
  <p:sldLayoutIdLst>
    <p:sldLayoutId id="2147483675" r:id="rId1"/>
    <p:sldLayoutId id="2147483714" r:id="rId2"/>
    <p:sldLayoutId id="2147483662" r:id="rId3"/>
    <p:sldLayoutId id="2147483713" r:id="rId4"/>
    <p:sldLayoutId id="2147483712" r:id="rId5"/>
    <p:sldLayoutId id="2147483711" r:id="rId6"/>
    <p:sldLayoutId id="2147483710" r:id="rId7"/>
    <p:sldLayoutId id="2147483689" r:id="rId8"/>
    <p:sldLayoutId id="2147483693" r:id="rId9"/>
    <p:sldLayoutId id="2147483694" r:id="rId10"/>
    <p:sldLayoutId id="2147483690" r:id="rId11"/>
    <p:sldLayoutId id="2147483691" r:id="rId12"/>
    <p:sldLayoutId id="2147483692" r:id="rId13"/>
    <p:sldLayoutId id="2147483695" r:id="rId14"/>
    <p:sldLayoutId id="2147483696" r:id="rId15"/>
    <p:sldLayoutId id="2147483697" r:id="rId16"/>
    <p:sldLayoutId id="2147483698" r:id="rId17"/>
    <p:sldLayoutId id="2147483699" r:id="rId18"/>
    <p:sldLayoutId id="2147483679" r:id="rId19"/>
    <p:sldLayoutId id="2147483709" r:id="rId20"/>
    <p:sldLayoutId id="2147483664" r:id="rId21"/>
    <p:sldLayoutId id="2147483680" r:id="rId22"/>
    <p:sldLayoutId id="2147483683" r:id="rId23"/>
    <p:sldLayoutId id="2147483684" r:id="rId24"/>
    <p:sldLayoutId id="2147483685" r:id="rId25"/>
    <p:sldLayoutId id="2147483686" r:id="rId26"/>
    <p:sldLayoutId id="2147483687" r:id="rId27"/>
    <p:sldLayoutId id="2147483688" r:id="rId28"/>
    <p:sldLayoutId id="2147483700" r:id="rId29"/>
    <p:sldLayoutId id="2147483701" r:id="rId30"/>
    <p:sldLayoutId id="2147483702" r:id="rId31"/>
    <p:sldLayoutId id="2147483703" r:id="rId32"/>
    <p:sldLayoutId id="2147483704" r:id="rId33"/>
    <p:sldLayoutId id="2147483705" r:id="rId34"/>
    <p:sldLayoutId id="2147483706" r:id="rId35"/>
    <p:sldLayoutId id="2147483707" r:id="rId36"/>
    <p:sldLayoutId id="2147483708" r:id="rId37"/>
    <p:sldLayoutId id="2147483715" r:id="rId38"/>
    <p:sldLayoutId id="2147483716" r:id="rId39"/>
    <p:sldLayoutId id="2147483717" r:id="rId40"/>
    <p:sldLayoutId id="2147483718" r:id="rId41"/>
    <p:sldLayoutId id="2147483719" r:id="rId42"/>
    <p:sldLayoutId id="2147483720" r:id="rId43"/>
  </p:sldLayoutIdLst>
  <p:hf hdr="0" ftr="0" dt="0"/>
  <p:txStyles>
    <p:titleStyle>
      <a:lvl1pPr algn="l" defTabSz="1218479" rtl="0" eaLnBrk="1" latinLnBrk="0" hangingPunct="1">
        <a:lnSpc>
          <a:spcPct val="90000"/>
        </a:lnSpc>
        <a:spcBef>
          <a:spcPct val="0"/>
        </a:spcBef>
        <a:buNone/>
        <a:defRPr sz="5864" kern="1200">
          <a:solidFill>
            <a:schemeClr val="tx2"/>
          </a:solidFill>
          <a:latin typeface="+mn-lt"/>
          <a:ea typeface="+mj-ea"/>
          <a:cs typeface="+mj-cs"/>
        </a:defRPr>
      </a:lvl1pPr>
    </p:titleStyle>
    <p:bodyStyle>
      <a:lvl1pPr marL="304622" indent="-304622" algn="l" defTabSz="1218479" rtl="0" eaLnBrk="1" latinLnBrk="0" hangingPunct="1">
        <a:lnSpc>
          <a:spcPct val="90000"/>
        </a:lnSpc>
        <a:spcBef>
          <a:spcPts val="1333"/>
        </a:spcBef>
        <a:buFont typeface="Arial" panose="020B0604020202020204" pitchFamily="34" charset="0"/>
        <a:buChar char="•"/>
        <a:defRPr sz="3732" kern="1200">
          <a:solidFill>
            <a:schemeClr val="tx2"/>
          </a:solidFill>
          <a:latin typeface="+mn-lt"/>
          <a:ea typeface="+mn-ea"/>
          <a:cs typeface="+mn-cs"/>
        </a:defRPr>
      </a:lvl1pPr>
      <a:lvl2pPr marL="913859" indent="-304622" algn="l" defTabSz="1218479" rtl="0" eaLnBrk="1" latinLnBrk="0" hangingPunct="1">
        <a:lnSpc>
          <a:spcPct val="90000"/>
        </a:lnSpc>
        <a:spcBef>
          <a:spcPts val="666"/>
        </a:spcBef>
        <a:buFont typeface="Wingdings" charset="2"/>
        <a:buChar char="§"/>
        <a:defRPr sz="3199" kern="1200">
          <a:solidFill>
            <a:schemeClr val="tx2"/>
          </a:solidFill>
          <a:latin typeface="+mn-lt"/>
          <a:ea typeface="+mn-ea"/>
          <a:cs typeface="+mn-cs"/>
        </a:defRPr>
      </a:lvl2pPr>
      <a:lvl3pPr marL="1523106" indent="-304622" algn="l" defTabSz="1218479" rtl="0" eaLnBrk="1" latinLnBrk="0" hangingPunct="1">
        <a:lnSpc>
          <a:spcPct val="90000"/>
        </a:lnSpc>
        <a:spcBef>
          <a:spcPts val="666"/>
        </a:spcBef>
        <a:buFont typeface="LucidaGrande" charset="0"/>
        <a:buChar char="▸"/>
        <a:defRPr sz="2666" kern="1200">
          <a:solidFill>
            <a:schemeClr val="tx2"/>
          </a:solidFill>
          <a:latin typeface="+mn-lt"/>
          <a:ea typeface="+mn-ea"/>
          <a:cs typeface="+mn-cs"/>
        </a:defRPr>
      </a:lvl3pPr>
      <a:lvl4pPr marL="2132346" indent="-304622" algn="l" defTabSz="1218479" rtl="0" eaLnBrk="1" latinLnBrk="0" hangingPunct="1">
        <a:lnSpc>
          <a:spcPct val="90000"/>
        </a:lnSpc>
        <a:spcBef>
          <a:spcPts val="666"/>
        </a:spcBef>
        <a:buFont typeface="LucidaGrande" charset="0"/>
        <a:buChar char="○"/>
        <a:defRPr sz="2399" kern="1200">
          <a:solidFill>
            <a:schemeClr val="tx2"/>
          </a:solidFill>
          <a:latin typeface="+mn-lt"/>
          <a:ea typeface="+mn-ea"/>
          <a:cs typeface="+mn-cs"/>
        </a:defRPr>
      </a:lvl4pPr>
      <a:lvl5pPr marL="2741585" indent="-304622" algn="l" defTabSz="1218479" rtl="0" eaLnBrk="1" latinLnBrk="0" hangingPunct="1">
        <a:lnSpc>
          <a:spcPct val="90000"/>
        </a:lnSpc>
        <a:spcBef>
          <a:spcPts val="666"/>
        </a:spcBef>
        <a:buFont typeface="LucidaGrande" charset="0"/>
        <a:buChar char="□"/>
        <a:defRPr sz="2399" kern="1200">
          <a:solidFill>
            <a:schemeClr val="tx2"/>
          </a:solidFill>
          <a:latin typeface="+mn-lt"/>
          <a:ea typeface="+mn-ea"/>
          <a:cs typeface="+mn-cs"/>
        </a:defRPr>
      </a:lvl5pPr>
      <a:lvl6pPr marL="3350827" indent="-304622" algn="l" defTabSz="1218479"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0067" indent="-304622" algn="l" defTabSz="1218479"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69312" indent="-304622" algn="l" defTabSz="1218479"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8558" indent="-304622" algn="l" defTabSz="1218479"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p:bodyStyle>
    <p:otherStyle>
      <a:defPPr>
        <a:defRPr lang="en-US"/>
      </a:defPPr>
      <a:lvl1pPr marL="0" algn="l" defTabSz="1218479" rtl="0" eaLnBrk="1" latinLnBrk="0" hangingPunct="1">
        <a:defRPr sz="2399" kern="1200">
          <a:solidFill>
            <a:schemeClr val="tx1"/>
          </a:solidFill>
          <a:latin typeface="+mn-lt"/>
          <a:ea typeface="+mn-ea"/>
          <a:cs typeface="+mn-cs"/>
        </a:defRPr>
      </a:lvl1pPr>
      <a:lvl2pPr marL="609240" algn="l" defTabSz="1218479" rtl="0" eaLnBrk="1" latinLnBrk="0" hangingPunct="1">
        <a:defRPr sz="2399" kern="1200">
          <a:solidFill>
            <a:schemeClr val="tx1"/>
          </a:solidFill>
          <a:latin typeface="+mn-lt"/>
          <a:ea typeface="+mn-ea"/>
          <a:cs typeface="+mn-cs"/>
        </a:defRPr>
      </a:lvl2pPr>
      <a:lvl3pPr marL="1218479" algn="l" defTabSz="1218479" rtl="0" eaLnBrk="1" latinLnBrk="0" hangingPunct="1">
        <a:defRPr sz="2399" kern="1200">
          <a:solidFill>
            <a:schemeClr val="tx1"/>
          </a:solidFill>
          <a:latin typeface="+mn-lt"/>
          <a:ea typeface="+mn-ea"/>
          <a:cs typeface="+mn-cs"/>
        </a:defRPr>
      </a:lvl3pPr>
      <a:lvl4pPr marL="1827722" algn="l" defTabSz="1218479" rtl="0" eaLnBrk="1" latinLnBrk="0" hangingPunct="1">
        <a:defRPr sz="2399" kern="1200">
          <a:solidFill>
            <a:schemeClr val="tx1"/>
          </a:solidFill>
          <a:latin typeface="+mn-lt"/>
          <a:ea typeface="+mn-ea"/>
          <a:cs typeface="+mn-cs"/>
        </a:defRPr>
      </a:lvl4pPr>
      <a:lvl5pPr marL="2436960" algn="l" defTabSz="1218479" rtl="0" eaLnBrk="1" latinLnBrk="0" hangingPunct="1">
        <a:defRPr sz="2399" kern="1200">
          <a:solidFill>
            <a:schemeClr val="tx1"/>
          </a:solidFill>
          <a:latin typeface="+mn-lt"/>
          <a:ea typeface="+mn-ea"/>
          <a:cs typeface="+mn-cs"/>
        </a:defRPr>
      </a:lvl5pPr>
      <a:lvl6pPr marL="3046212" algn="l" defTabSz="1218479" rtl="0" eaLnBrk="1" latinLnBrk="0" hangingPunct="1">
        <a:defRPr sz="2399" kern="1200">
          <a:solidFill>
            <a:schemeClr val="tx1"/>
          </a:solidFill>
          <a:latin typeface="+mn-lt"/>
          <a:ea typeface="+mn-ea"/>
          <a:cs typeface="+mn-cs"/>
        </a:defRPr>
      </a:lvl6pPr>
      <a:lvl7pPr marL="3655452" algn="l" defTabSz="1218479" rtl="0" eaLnBrk="1" latinLnBrk="0" hangingPunct="1">
        <a:defRPr sz="2399" kern="1200">
          <a:solidFill>
            <a:schemeClr val="tx1"/>
          </a:solidFill>
          <a:latin typeface="+mn-lt"/>
          <a:ea typeface="+mn-ea"/>
          <a:cs typeface="+mn-cs"/>
        </a:defRPr>
      </a:lvl7pPr>
      <a:lvl8pPr marL="4264692" algn="l" defTabSz="1218479" rtl="0" eaLnBrk="1" latinLnBrk="0" hangingPunct="1">
        <a:defRPr sz="2399" kern="1200">
          <a:solidFill>
            <a:schemeClr val="tx1"/>
          </a:solidFill>
          <a:latin typeface="+mn-lt"/>
          <a:ea typeface="+mn-ea"/>
          <a:cs typeface="+mn-cs"/>
        </a:defRPr>
      </a:lvl8pPr>
      <a:lvl9pPr marL="4873931" algn="l" defTabSz="1218479"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0.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C3B78-CF45-4074-09DF-04ADFF135EF0}"/>
              </a:ext>
            </a:extLst>
          </p:cNvPr>
          <p:cNvSpPr>
            <a:spLocks noGrp="1"/>
          </p:cNvSpPr>
          <p:nvPr>
            <p:ph type="ctrTitle"/>
          </p:nvPr>
        </p:nvSpPr>
        <p:spPr>
          <a:xfrm>
            <a:off x="1219199" y="3221752"/>
            <a:ext cx="13817601" cy="1152128"/>
          </a:xfrm>
        </p:spPr>
        <p:txBody>
          <a:bodyPr>
            <a:noAutofit/>
          </a:bodyPr>
          <a:lstStyle/>
          <a:p>
            <a:r>
              <a:rPr lang="en-US" b="1" dirty="0" err="1"/>
              <a:t>PySIDT</a:t>
            </a:r>
            <a:r>
              <a:rPr lang="en-US" b="1" dirty="0"/>
              <a:t>: Subgraph Isomorphic Decision Trees (SIDTs) for Molecular Property Prediction</a:t>
            </a:r>
            <a:endParaRPr lang="en-US" dirty="0"/>
          </a:p>
        </p:txBody>
      </p:sp>
      <p:sp>
        <p:nvSpPr>
          <p:cNvPr id="4" name="Text Placeholder 3">
            <a:extLst>
              <a:ext uri="{FF2B5EF4-FFF2-40B4-BE49-F238E27FC236}">
                <a16:creationId xmlns:a16="http://schemas.microsoft.com/office/drawing/2014/main" id="{BBB92C67-84F5-D833-5FA5-34FDEE321519}"/>
              </a:ext>
            </a:extLst>
          </p:cNvPr>
          <p:cNvSpPr>
            <a:spLocks noGrp="1"/>
          </p:cNvSpPr>
          <p:nvPr>
            <p:ph type="body" sz="quarter" idx="10"/>
          </p:nvPr>
        </p:nvSpPr>
        <p:spPr>
          <a:xfrm>
            <a:off x="3160295" y="6574193"/>
            <a:ext cx="9753600" cy="1784423"/>
          </a:xfrm>
        </p:spPr>
        <p:txBody>
          <a:bodyPr>
            <a:normAutofit/>
          </a:bodyPr>
          <a:lstStyle/>
          <a:p>
            <a:r>
              <a:rPr lang="en-US" sz="2200" b="1" dirty="0"/>
              <a:t>Matthew S. Johnson</a:t>
            </a:r>
            <a:r>
              <a:rPr lang="en-US" sz="2200" dirty="0"/>
              <a:t> and Judit Z</a:t>
            </a:r>
            <a:r>
              <a:rPr lang="en-US" sz="2200" b="0" i="0" dirty="0">
                <a:solidFill>
                  <a:srgbClr val="1D1C1D"/>
                </a:solidFill>
                <a:effectLst/>
                <a:latin typeface="Slack-Lato"/>
              </a:rPr>
              <a:t>á</a:t>
            </a:r>
            <a:r>
              <a:rPr lang="en-US" sz="2200" dirty="0"/>
              <a:t>dor</a:t>
            </a:r>
          </a:p>
          <a:p>
            <a:r>
              <a:rPr lang="en-US" sz="2200" dirty="0"/>
              <a:t>Department of Gas Phase Chemical Physics, Sandia National Laboratories</a:t>
            </a:r>
          </a:p>
        </p:txBody>
      </p:sp>
      <p:pic>
        <p:nvPicPr>
          <p:cNvPr id="2050" name="Picture 2" descr="Exascale Catalytic Chemistry (ECC) Project">
            <a:extLst>
              <a:ext uri="{FF2B5EF4-FFF2-40B4-BE49-F238E27FC236}">
                <a16:creationId xmlns:a16="http://schemas.microsoft.com/office/drawing/2014/main" id="{2E413936-6E11-5460-CE87-7F18C619D44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4" t="7883" r="24800" b="8592"/>
          <a:stretch/>
        </p:blipFill>
        <p:spPr bwMode="auto">
          <a:xfrm>
            <a:off x="13095705" y="7058019"/>
            <a:ext cx="2999120" cy="130059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andia National Laboratories">
            <a:extLst>
              <a:ext uri="{FF2B5EF4-FFF2-40B4-BE49-F238E27FC236}">
                <a16:creationId xmlns:a16="http://schemas.microsoft.com/office/drawing/2014/main" id="{6D6778CE-7D2C-C4A9-5A38-4FDFB1EF4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935" y="6539204"/>
            <a:ext cx="2310063" cy="2310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874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98" y="342907"/>
            <a:ext cx="15950526" cy="1050302"/>
          </a:xfrm>
        </p:spPr>
        <p:txBody>
          <a:bodyPr>
            <a:noAutofit/>
          </a:bodyPr>
          <a:lstStyle/>
          <a:p>
            <a:pPr algn="ctr"/>
            <a:r>
              <a:rPr lang="en-US" sz="4800" dirty="0"/>
              <a:t>Embedding Qualitative Chemical Knowledge:  Regularization in SIDTs</a:t>
            </a:r>
          </a:p>
        </p:txBody>
      </p:sp>
      <p:sp>
        <p:nvSpPr>
          <p:cNvPr id="3" name="Content Placeholder 2"/>
          <p:cNvSpPr>
            <a:spLocks noGrp="1"/>
          </p:cNvSpPr>
          <p:nvPr>
            <p:ph idx="1"/>
          </p:nvPr>
        </p:nvSpPr>
        <p:spPr>
          <a:xfrm>
            <a:off x="142098" y="2233640"/>
            <a:ext cx="6775537" cy="5299522"/>
          </a:xfrm>
        </p:spPr>
        <p:txBody>
          <a:bodyPr>
            <a:normAutofit/>
          </a:bodyPr>
          <a:lstStyle/>
          <a:p>
            <a:r>
              <a:rPr lang="en-US" dirty="0"/>
              <a:t>Regularization is fundamentally choosing between different models that have similar training accuracies</a:t>
            </a:r>
          </a:p>
          <a:p>
            <a:endParaRPr lang="en-US" dirty="0"/>
          </a:p>
          <a:p>
            <a:r>
              <a:rPr lang="en-US" dirty="0"/>
              <a:t>As you can see to the right there are many different groups that result in the same reactions splits and thus training accuracy</a:t>
            </a:r>
          </a:p>
          <a:p>
            <a:endParaRPr lang="en-US" dirty="0"/>
          </a:p>
          <a:p>
            <a:r>
              <a:rPr lang="en-US" dirty="0"/>
              <a:t>Applying a different regularization algorithm lets users embed their own assumptions about the chemical system</a:t>
            </a:r>
          </a:p>
          <a:p>
            <a:endParaRPr lang="en-US" dirty="0"/>
          </a:p>
        </p:txBody>
      </p:sp>
      <p:sp>
        <p:nvSpPr>
          <p:cNvPr id="5" name="Slide Number Placeholder 4"/>
          <p:cNvSpPr>
            <a:spLocks noGrp="1"/>
          </p:cNvSpPr>
          <p:nvPr>
            <p:ph type="sldNum" sz="quarter" idx="4294967295"/>
          </p:nvPr>
        </p:nvSpPr>
        <p:spPr>
          <a:xfrm>
            <a:off x="15341600" y="6264275"/>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mn-lt"/>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58C5F-2959-774B-9EC0-F18967CAEA8D}" type="slidenum">
              <a:rPr lang="en-US" smtClean="0"/>
              <a:pPr/>
              <a:t>10</a:t>
            </a:fld>
            <a:endParaRPr lang="en-US"/>
          </a:p>
        </p:txBody>
      </p:sp>
      <p:pic>
        <p:nvPicPr>
          <p:cNvPr id="4" name="Picture 3" descr="Screen Shot 2018-10-09 at 2.45.1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7342" y="2499691"/>
            <a:ext cx="7649541" cy="4767420"/>
          </a:xfrm>
          <a:prstGeom prst="rect">
            <a:avLst/>
          </a:prstGeom>
        </p:spPr>
      </p:pic>
    </p:spTree>
    <p:extLst>
      <p:ext uri="{BB962C8B-B14F-4D97-AF65-F5344CB8AC3E}">
        <p14:creationId xmlns:p14="http://schemas.microsoft.com/office/powerpoint/2010/main" val="1148860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28221-4B40-39D8-E8D5-3BA43DCA3C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85BBAB-7122-5934-B70A-C01A8AB2E5E9}"/>
              </a:ext>
            </a:extLst>
          </p:cNvPr>
          <p:cNvSpPr>
            <a:spLocks noGrp="1"/>
          </p:cNvSpPr>
          <p:nvPr>
            <p:ph type="title"/>
          </p:nvPr>
        </p:nvSpPr>
        <p:spPr/>
        <p:txBody>
          <a:bodyPr>
            <a:normAutofit fontScale="90000"/>
          </a:bodyPr>
          <a:lstStyle/>
          <a:p>
            <a:pPr algn="ctr"/>
            <a:r>
              <a:rPr lang="en-US" dirty="0"/>
              <a:t>Aside on Small Datasets: Diffusion Coefficients on Cu111</a:t>
            </a:r>
          </a:p>
        </p:txBody>
      </p:sp>
      <p:sp>
        <p:nvSpPr>
          <p:cNvPr id="3" name="Content Placeholder 2">
            <a:extLst>
              <a:ext uri="{FF2B5EF4-FFF2-40B4-BE49-F238E27FC236}">
                <a16:creationId xmlns:a16="http://schemas.microsoft.com/office/drawing/2014/main" id="{9F66CFD1-69C8-1296-4144-6A8812C0A3F6}"/>
              </a:ext>
            </a:extLst>
          </p:cNvPr>
          <p:cNvSpPr>
            <a:spLocks noGrp="1"/>
          </p:cNvSpPr>
          <p:nvPr>
            <p:ph idx="1"/>
          </p:nvPr>
        </p:nvSpPr>
        <p:spPr>
          <a:xfrm>
            <a:off x="272716" y="1796716"/>
            <a:ext cx="8548655" cy="6790692"/>
          </a:xfrm>
        </p:spPr>
        <p:txBody>
          <a:bodyPr>
            <a:normAutofit fontScale="92500" lnSpcReduction="20000"/>
          </a:bodyPr>
          <a:lstStyle/>
          <a:p>
            <a:r>
              <a:rPr lang="en-US" dirty="0"/>
              <a:t>Most well-studied problems are well-studied because they are hard and hard problems usually require very large datasets</a:t>
            </a:r>
          </a:p>
          <a:p>
            <a:r>
              <a:rPr lang="en-US" dirty="0"/>
              <a:t>DNN methods tend to require larger datasets</a:t>
            </a:r>
          </a:p>
          <a:p>
            <a:r>
              <a:rPr lang="en-US" dirty="0"/>
              <a:t>This can create the misconception that large datasets are always required</a:t>
            </a:r>
          </a:p>
          <a:p>
            <a:r>
              <a:rPr lang="en-US" dirty="0"/>
              <a:t>In reality, problems have a full ranges of difficulties with different data requirements</a:t>
            </a:r>
          </a:p>
          <a:p>
            <a:endParaRPr lang="en-US" dirty="0"/>
          </a:p>
          <a:p>
            <a:r>
              <a:rPr lang="en-US" dirty="0"/>
              <a:t>Here we look at </a:t>
            </a:r>
            <a:r>
              <a:rPr lang="en-US" dirty="0" err="1"/>
              <a:t>fcc</a:t>
            </a:r>
            <a:r>
              <a:rPr lang="en-US" dirty="0"/>
              <a:t>-hcp surface diffusion rate coefficients on Cu111 important for catalysis</a:t>
            </a:r>
          </a:p>
          <a:p>
            <a:r>
              <a:rPr lang="en-US" dirty="0"/>
              <a:t>Only 9 data points</a:t>
            </a:r>
          </a:p>
          <a:p>
            <a:r>
              <a:rPr lang="en-US" dirty="0"/>
              <a:t>Generated SIDT model accounts for about 80% of the variance in the data</a:t>
            </a:r>
          </a:p>
          <a:p>
            <a:r>
              <a:rPr lang="en-US" dirty="0"/>
              <a:t>Learning on this small of a dataset is possible because: </a:t>
            </a:r>
          </a:p>
          <a:p>
            <a:pPr lvl="1"/>
            <a:r>
              <a:rPr lang="en-US" dirty="0"/>
              <a:t>The problem has low data requirements</a:t>
            </a:r>
          </a:p>
          <a:p>
            <a:pPr lvl="1"/>
            <a:r>
              <a:rPr lang="en-US" dirty="0"/>
              <a:t>SIDT is able to learn from a dataset that small</a:t>
            </a:r>
          </a:p>
        </p:txBody>
      </p:sp>
      <p:sp>
        <p:nvSpPr>
          <p:cNvPr id="4" name="Slide Number Placeholder 3">
            <a:extLst>
              <a:ext uri="{FF2B5EF4-FFF2-40B4-BE49-F238E27FC236}">
                <a16:creationId xmlns:a16="http://schemas.microsoft.com/office/drawing/2014/main" id="{C4F7E71E-3689-9198-5DF7-512AC8994602}"/>
              </a:ext>
            </a:extLst>
          </p:cNvPr>
          <p:cNvSpPr>
            <a:spLocks noGrp="1"/>
          </p:cNvSpPr>
          <p:nvPr>
            <p:ph type="sldNum" sz="quarter" idx="4294967295"/>
          </p:nvPr>
        </p:nvSpPr>
        <p:spPr>
          <a:xfrm>
            <a:off x="15341600" y="6264275"/>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mn-lt"/>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58C5F-2959-774B-9EC0-F18967CAEA8D}" type="slidenum">
              <a:rPr lang="en-US" smtClean="0"/>
              <a:pPr/>
              <a:t>11</a:t>
            </a:fld>
            <a:endParaRPr lang="en-US"/>
          </a:p>
        </p:txBody>
      </p:sp>
      <p:pic>
        <p:nvPicPr>
          <p:cNvPr id="6" name="Picture 5">
            <a:extLst>
              <a:ext uri="{FF2B5EF4-FFF2-40B4-BE49-F238E27FC236}">
                <a16:creationId xmlns:a16="http://schemas.microsoft.com/office/drawing/2014/main" id="{80326773-086B-39F3-B062-E49F18CBB4F9}"/>
              </a:ext>
            </a:extLst>
          </p:cNvPr>
          <p:cNvPicPr>
            <a:picLocks noChangeAspect="1"/>
          </p:cNvPicPr>
          <p:nvPr/>
        </p:nvPicPr>
        <p:blipFill>
          <a:blip r:embed="rId2"/>
          <a:stretch>
            <a:fillRect/>
          </a:stretch>
        </p:blipFill>
        <p:spPr>
          <a:xfrm>
            <a:off x="9171343" y="1977943"/>
            <a:ext cx="6516024" cy="5188114"/>
          </a:xfrm>
          <a:prstGeom prst="rect">
            <a:avLst/>
          </a:prstGeom>
        </p:spPr>
      </p:pic>
    </p:spTree>
    <p:extLst>
      <p:ext uri="{BB962C8B-B14F-4D97-AF65-F5344CB8AC3E}">
        <p14:creationId xmlns:p14="http://schemas.microsoft.com/office/powerpoint/2010/main" val="2392455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F24484-C95D-28DE-D574-5C3A6173877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1C461B-3467-54DF-9B0F-DFDEFF1A91ED}"/>
              </a:ext>
            </a:extLst>
          </p:cNvPr>
          <p:cNvSpPr>
            <a:spLocks noGrp="1"/>
          </p:cNvSpPr>
          <p:nvPr>
            <p:ph type="ctrTitle"/>
          </p:nvPr>
        </p:nvSpPr>
        <p:spPr>
          <a:xfrm>
            <a:off x="1215234" y="3612437"/>
            <a:ext cx="13817601" cy="1152128"/>
          </a:xfrm>
        </p:spPr>
        <p:txBody>
          <a:bodyPr>
            <a:normAutofit/>
          </a:bodyPr>
          <a:lstStyle/>
          <a:p>
            <a:r>
              <a:rPr lang="en-US" b="1" dirty="0"/>
              <a:t>Comparison with Heuristic Methods</a:t>
            </a:r>
          </a:p>
        </p:txBody>
      </p:sp>
      <p:sp>
        <p:nvSpPr>
          <p:cNvPr id="3" name="Subtitle 2">
            <a:extLst>
              <a:ext uri="{FF2B5EF4-FFF2-40B4-BE49-F238E27FC236}">
                <a16:creationId xmlns:a16="http://schemas.microsoft.com/office/drawing/2014/main" id="{8E5804BE-C370-0FA2-FD1B-6EB3B8B116D3}"/>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CFF929D7-3B29-784B-C0DD-CFAFFD30C811}"/>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98357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B0946-17BA-5F54-8EBF-FE058BC10ECA}"/>
              </a:ext>
            </a:extLst>
          </p:cNvPr>
          <p:cNvSpPr>
            <a:spLocks noGrp="1"/>
          </p:cNvSpPr>
          <p:nvPr>
            <p:ph type="title"/>
          </p:nvPr>
        </p:nvSpPr>
        <p:spPr/>
        <p:txBody>
          <a:bodyPr/>
          <a:lstStyle/>
          <a:p>
            <a:pPr algn="ctr"/>
            <a:r>
              <a:rPr lang="en-US" dirty="0"/>
              <a:t>Gas-Phase Rate Coefficient Prediction</a:t>
            </a:r>
          </a:p>
        </p:txBody>
      </p:sp>
      <p:sp>
        <p:nvSpPr>
          <p:cNvPr id="3" name="Content Placeholder 2">
            <a:extLst>
              <a:ext uri="{FF2B5EF4-FFF2-40B4-BE49-F238E27FC236}">
                <a16:creationId xmlns:a16="http://schemas.microsoft.com/office/drawing/2014/main" id="{DEFD7056-75EA-0E63-DB51-D32D18D45DC9}"/>
              </a:ext>
            </a:extLst>
          </p:cNvPr>
          <p:cNvSpPr>
            <a:spLocks noGrp="1"/>
          </p:cNvSpPr>
          <p:nvPr>
            <p:ph idx="1"/>
          </p:nvPr>
        </p:nvSpPr>
        <p:spPr>
          <a:xfrm>
            <a:off x="657265" y="2443458"/>
            <a:ext cx="7744602" cy="4257083"/>
          </a:xfrm>
        </p:spPr>
        <p:txBody>
          <a:bodyPr>
            <a:normAutofit fontScale="92500" lnSpcReduction="10000"/>
          </a:bodyPr>
          <a:lstStyle/>
          <a:p>
            <a:r>
              <a:rPr lang="en-US" dirty="0"/>
              <a:t>Rate coefficients are important for predicting the kinetics of important chemical systems</a:t>
            </a:r>
          </a:p>
          <a:p>
            <a:r>
              <a:rPr lang="en-US" dirty="0"/>
              <a:t>Gas phase rate coefficient SIDT predictors trained for five different reaction families using data from the RMG-database</a:t>
            </a:r>
          </a:p>
          <a:p>
            <a:r>
              <a:rPr lang="en-US" dirty="0"/>
              <a:t>Compared with the RMG-database’s native heuristic rate rule scheme</a:t>
            </a:r>
          </a:p>
          <a:p>
            <a:r>
              <a:rPr lang="en-US" dirty="0"/>
              <a:t>On the shown Intra-molecular Endocyclic Radical Addition reaction family: </a:t>
            </a:r>
          </a:p>
          <a:p>
            <a:pPr lvl="1"/>
            <a:r>
              <a:rPr lang="en-US" dirty="0"/>
              <a:t>Rate Rules (Heuristics) MAE Factor Error: 98.3</a:t>
            </a:r>
          </a:p>
          <a:p>
            <a:pPr lvl="1"/>
            <a:r>
              <a:rPr lang="en-US" dirty="0"/>
              <a:t>SIDT MAE Factor Error: 7.07</a:t>
            </a:r>
          </a:p>
          <a:p>
            <a:endParaRPr lang="en-US" dirty="0"/>
          </a:p>
        </p:txBody>
      </p:sp>
      <p:pic>
        <p:nvPicPr>
          <p:cNvPr id="4" name="Picture 3" descr="Chart, histogram&#10;&#10;Description automatically generated">
            <a:extLst>
              <a:ext uri="{FF2B5EF4-FFF2-40B4-BE49-F238E27FC236}">
                <a16:creationId xmlns:a16="http://schemas.microsoft.com/office/drawing/2014/main" id="{0C1E40CF-A160-0152-3B9D-C3DEDB1C74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79384" y="2072321"/>
            <a:ext cx="6767614" cy="5561829"/>
          </a:xfrm>
          <a:prstGeom prst="rect">
            <a:avLst/>
          </a:prstGeom>
        </p:spPr>
      </p:pic>
      <p:sp>
        <p:nvSpPr>
          <p:cNvPr id="5" name="TextBox 4">
            <a:extLst>
              <a:ext uri="{FF2B5EF4-FFF2-40B4-BE49-F238E27FC236}">
                <a16:creationId xmlns:a16="http://schemas.microsoft.com/office/drawing/2014/main" id="{C902143F-AC99-601B-D760-9B2C0F49ECF9}"/>
              </a:ext>
            </a:extLst>
          </p:cNvPr>
          <p:cNvSpPr txBox="1"/>
          <p:nvPr/>
        </p:nvSpPr>
        <p:spPr>
          <a:xfrm>
            <a:off x="2940779" y="8358426"/>
            <a:ext cx="10922177" cy="584775"/>
          </a:xfrm>
          <a:prstGeom prst="rect">
            <a:avLst/>
          </a:prstGeom>
          <a:noFill/>
        </p:spPr>
        <p:txBody>
          <a:bodyPr wrap="square" rtlCol="0">
            <a:spAutoFit/>
          </a:bodyPr>
          <a:lstStyle/>
          <a:p>
            <a:r>
              <a:rPr lang="en-US" sz="1600" dirty="0"/>
              <a:t>Johnson, M. S., &amp; Green, W. H. (2024). A machine learning based approach to reaction rate estimation. </a:t>
            </a:r>
            <a:r>
              <a:rPr lang="en-US" sz="1600" i="1" dirty="0"/>
              <a:t>Reaction Chemistry &amp; Engineering</a:t>
            </a:r>
            <a:r>
              <a:rPr lang="en-US" sz="1600" dirty="0"/>
              <a:t>, </a:t>
            </a:r>
            <a:r>
              <a:rPr lang="en-US" sz="1600" i="1" dirty="0"/>
              <a:t>9</a:t>
            </a:r>
            <a:r>
              <a:rPr lang="en-US" sz="1600" dirty="0"/>
              <a:t>(6), 1364–1380. https://</a:t>
            </a:r>
            <a:r>
              <a:rPr lang="en-US" sz="1600" dirty="0" err="1"/>
              <a:t>doi.org</a:t>
            </a:r>
            <a:r>
              <a:rPr lang="en-US" sz="1600" dirty="0"/>
              <a:t>/10.1039/D3RE00684K</a:t>
            </a:r>
          </a:p>
        </p:txBody>
      </p:sp>
    </p:spTree>
    <p:extLst>
      <p:ext uri="{BB962C8B-B14F-4D97-AF65-F5344CB8AC3E}">
        <p14:creationId xmlns:p14="http://schemas.microsoft.com/office/powerpoint/2010/main" val="4205957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646F75-5D97-DBD6-BDE0-6C303B652BAF}"/>
              </a:ext>
            </a:extLst>
          </p:cNvPr>
          <p:cNvSpPr>
            <a:spLocks noGrp="1"/>
          </p:cNvSpPr>
          <p:nvPr>
            <p:ph type="title"/>
          </p:nvPr>
        </p:nvSpPr>
        <p:spPr/>
        <p:txBody>
          <a:bodyPr/>
          <a:lstStyle/>
          <a:p>
            <a:pPr algn="ctr"/>
            <a:r>
              <a:rPr lang="en-US" dirty="0"/>
              <a:t>Radical Thermochemistry Corrections (HBI)</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1E4F078-2314-00DD-2B34-9AA6F8695E84}"/>
                  </a:ext>
                </a:extLst>
              </p:cNvPr>
              <p:cNvSpPr>
                <a:spLocks noGrp="1"/>
              </p:cNvSpPr>
              <p:nvPr>
                <p:ph idx="1"/>
              </p:nvPr>
            </p:nvSpPr>
            <p:spPr>
              <a:xfrm>
                <a:off x="638171" y="2200549"/>
                <a:ext cx="7985902" cy="5016580"/>
              </a:xfrm>
            </p:spPr>
            <p:txBody>
              <a:bodyPr>
                <a:normAutofit/>
              </a:bodyPr>
              <a:lstStyle/>
              <a:p>
                <a:r>
                  <a:rPr lang="en-US" dirty="0"/>
                  <a:t>Radical thermochemistry corrections are very important for kinetics in radically driven systems</a:t>
                </a:r>
              </a:p>
              <a:p>
                <a:r>
                  <a:rPr lang="en-US" dirty="0"/>
                  <a:t>Used a dataset of thermochemical calculations for 2210 unique radical molecules drawn from literature</a:t>
                </a:r>
              </a:p>
              <a:p>
                <a:r>
                  <a:rPr lang="en-US" dirty="0"/>
                  <a:t>SIDT was trained on the dataset to predict radical thermochemistry corrections:  </a:t>
                </a:r>
                <a14:m>
                  <m:oMath xmlns:m="http://schemas.openxmlformats.org/officeDocument/2006/math">
                    <m:r>
                      <m:rPr>
                        <m:sty m:val="p"/>
                      </m:rPr>
                      <a:rPr lang="en-US" b="0" i="0" smtClean="0">
                        <a:latin typeface="Cambria Math" panose="02040503050406030204" pitchFamily="18" charset="0"/>
                      </a:rPr>
                      <m:t>ΔΔ</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𝑓</m:t>
                        </m:r>
                        <m:r>
                          <a:rPr lang="en-US" b="0" i="1" smtClean="0">
                            <a:latin typeface="Cambria Math" panose="02040503050406030204" pitchFamily="18" charset="0"/>
                          </a:rPr>
                          <m:t>,298</m:t>
                        </m:r>
                      </m:sub>
                      <m:sup>
                        <m:r>
                          <a:rPr lang="en-US" b="0" i="1" smtClean="0">
                            <a:latin typeface="Cambria Math" panose="02040503050406030204" pitchFamily="18" charset="0"/>
                          </a:rPr>
                          <m:t>𝑜</m:t>
                        </m:r>
                      </m:sup>
                    </m:sSubSup>
                  </m:oMath>
                </a14:m>
                <a:r>
                  <a:rPr lang="en-US" dirty="0"/>
                  <a:t>, </a:t>
                </a:r>
                <a14:m>
                  <m:oMath xmlns:m="http://schemas.openxmlformats.org/officeDocument/2006/math">
                    <m:r>
                      <m:rPr>
                        <m:sty m:val="p"/>
                      </m:rPr>
                      <a:rPr lang="en-US" b="0" i="0" smtClean="0">
                        <a:latin typeface="Cambria Math" panose="02040503050406030204" pitchFamily="18" charset="0"/>
                      </a:rPr>
                      <m:t>Δ</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𝑆</m:t>
                        </m:r>
                      </m:e>
                      <m:sub>
                        <m:r>
                          <a:rPr lang="en-US" b="0" i="1" smtClean="0">
                            <a:latin typeface="Cambria Math" panose="02040503050406030204" pitchFamily="18" charset="0"/>
                          </a:rPr>
                          <m:t>298</m:t>
                        </m:r>
                      </m:sub>
                      <m:sup>
                        <m:r>
                          <a:rPr lang="en-US" b="0" i="1" smtClean="0">
                            <a:latin typeface="Cambria Math" panose="02040503050406030204" pitchFamily="18" charset="0"/>
                          </a:rPr>
                          <m:t>𝑜</m:t>
                        </m:r>
                      </m:sup>
                    </m:sSubSup>
                  </m:oMath>
                </a14:m>
                <a:r>
                  <a:rPr lang="en-US" dirty="0"/>
                  <a:t>, and </a:t>
                </a:r>
                <a14:m>
                  <m:oMath xmlns:m="http://schemas.openxmlformats.org/officeDocument/2006/math">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𝑝</m:t>
                        </m:r>
                      </m:sub>
                    </m:sSub>
                    <m:r>
                      <a:rPr lang="en-US" b="0" i="1" smtClean="0">
                        <a:latin typeface="Cambria Math" panose="02040503050406030204" pitchFamily="18" charset="0"/>
                      </a:rPr>
                      <m:t>(</m:t>
                    </m:r>
                    <m:r>
                      <a:rPr lang="en-US" b="0" i="1" smtClean="0">
                        <a:latin typeface="Cambria Math" panose="02040503050406030204" pitchFamily="18" charset="0"/>
                      </a:rPr>
                      <m:t>𝑇</m:t>
                    </m:r>
                    <m:r>
                      <a:rPr lang="en-US" b="0" i="1" smtClean="0">
                        <a:latin typeface="Cambria Math" panose="02040503050406030204" pitchFamily="18" charset="0"/>
                      </a:rPr>
                      <m:t>)</m:t>
                    </m:r>
                  </m:oMath>
                </a14:m>
                <a:r>
                  <a:rPr lang="en-US" dirty="0"/>
                  <a:t> at a set of temperatures. </a:t>
                </a:r>
              </a:p>
              <a:p>
                <a:r>
                  <a:rPr lang="en-US" dirty="0"/>
                  <a:t>On </a:t>
                </a:r>
                <a14:m>
                  <m:oMath xmlns:m="http://schemas.openxmlformats.org/officeDocument/2006/math">
                    <m:r>
                      <m:rPr>
                        <m:sty m:val="p"/>
                      </m:rPr>
                      <a:rPr lang="en-US" b="0" i="0" smtClean="0">
                        <a:latin typeface="Cambria Math" panose="02040503050406030204" pitchFamily="18" charset="0"/>
                      </a:rPr>
                      <m:t>ΔΔ</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𝐻</m:t>
                        </m:r>
                      </m:e>
                      <m:sub>
                        <m:r>
                          <a:rPr lang="en-US" b="0" i="1" smtClean="0">
                            <a:latin typeface="Cambria Math" panose="02040503050406030204" pitchFamily="18" charset="0"/>
                          </a:rPr>
                          <m:t>𝑓</m:t>
                        </m:r>
                        <m:r>
                          <a:rPr lang="en-US" b="0" i="1" smtClean="0">
                            <a:latin typeface="Cambria Math" panose="02040503050406030204" pitchFamily="18" charset="0"/>
                          </a:rPr>
                          <m:t>,298</m:t>
                        </m:r>
                      </m:sub>
                      <m:sup>
                        <m:r>
                          <a:rPr lang="en-US" b="0" i="1" smtClean="0">
                            <a:latin typeface="Cambria Math" panose="02040503050406030204" pitchFamily="18" charset="0"/>
                          </a:rPr>
                          <m:t>𝑜</m:t>
                        </m:r>
                      </m:sup>
                    </m:sSubSup>
                  </m:oMath>
                </a14:m>
                <a:r>
                  <a:rPr lang="en-US" dirty="0"/>
                  <a:t>: </a:t>
                </a:r>
              </a:p>
              <a:p>
                <a:pPr lvl="1"/>
                <a:r>
                  <a:rPr lang="en-US" dirty="0"/>
                  <a:t>RMG Group Additivity (Heuristics) MAE: 5.33 kcal/mol</a:t>
                </a:r>
              </a:p>
              <a:p>
                <a:pPr lvl="1"/>
                <a:r>
                  <a:rPr lang="en-US" dirty="0"/>
                  <a:t>SIDT MAE: 3.98 kcal/mol </a:t>
                </a:r>
              </a:p>
            </p:txBody>
          </p:sp>
        </mc:Choice>
        <mc:Fallback xmlns="">
          <p:sp>
            <p:nvSpPr>
              <p:cNvPr id="3" name="Content Placeholder 2">
                <a:extLst>
                  <a:ext uri="{FF2B5EF4-FFF2-40B4-BE49-F238E27FC236}">
                    <a16:creationId xmlns:a16="http://schemas.microsoft.com/office/drawing/2014/main" id="{21E4F078-2314-00DD-2B34-9AA6F8695E84}"/>
                  </a:ext>
                </a:extLst>
              </p:cNvPr>
              <p:cNvSpPr>
                <a:spLocks noGrp="1" noRot="1" noChangeAspect="1" noMove="1" noResize="1" noEditPoints="1" noAdjustHandles="1" noChangeArrowheads="1" noChangeShapeType="1" noTextEdit="1"/>
              </p:cNvSpPr>
              <p:nvPr>
                <p:ph idx="1"/>
              </p:nvPr>
            </p:nvSpPr>
            <p:spPr>
              <a:xfrm>
                <a:off x="638171" y="2200549"/>
                <a:ext cx="7985902" cy="5016580"/>
              </a:xfrm>
              <a:blipFill>
                <a:blip r:embed="rId2"/>
                <a:stretch>
                  <a:fillRect l="-1429" t="-2020" b="-2273"/>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2BCFBE6-3771-26DD-806B-939C4234F8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3873" y="1017330"/>
            <a:ext cx="3798664" cy="3691509"/>
          </a:xfrm>
          <a:prstGeom prst="rect">
            <a:avLst/>
          </a:prstGeom>
        </p:spPr>
      </p:pic>
      <p:sp>
        <p:nvSpPr>
          <p:cNvPr id="5" name="TextBox 4">
            <a:extLst>
              <a:ext uri="{FF2B5EF4-FFF2-40B4-BE49-F238E27FC236}">
                <a16:creationId xmlns:a16="http://schemas.microsoft.com/office/drawing/2014/main" id="{8CF045BD-F548-A131-AEF1-D3ABF5BACE33}"/>
              </a:ext>
            </a:extLst>
          </p:cNvPr>
          <p:cNvSpPr txBox="1"/>
          <p:nvPr/>
        </p:nvSpPr>
        <p:spPr>
          <a:xfrm>
            <a:off x="2685516" y="8348283"/>
            <a:ext cx="11624042" cy="584775"/>
          </a:xfrm>
          <a:prstGeom prst="rect">
            <a:avLst/>
          </a:prstGeom>
          <a:noFill/>
        </p:spPr>
        <p:txBody>
          <a:bodyPr wrap="square" rtlCol="0">
            <a:spAutoFit/>
          </a:bodyPr>
          <a:lstStyle/>
          <a:p>
            <a:r>
              <a:rPr lang="en-US" sz="1600" dirty="0"/>
              <a:t>Pang, H. W., Dong, X., Johnson, M. S., &amp; Green, W. H. (2024). Subgraph Isomorphic Decision Tree to Predict Radical Thermochemistry with Bounded Uncertainty Estimation. </a:t>
            </a:r>
            <a:r>
              <a:rPr lang="en-US" sz="1600" i="1" dirty="0"/>
              <a:t>Journal of Physical Chemistry A</a:t>
            </a:r>
            <a:r>
              <a:rPr lang="en-US" sz="1600" dirty="0"/>
              <a:t>, </a:t>
            </a:r>
            <a:r>
              <a:rPr lang="en-US" sz="1600" i="1" dirty="0"/>
              <a:t>128</a:t>
            </a:r>
            <a:r>
              <a:rPr lang="en-US" sz="1600" dirty="0"/>
              <a:t>(14), 2891–2907. https://</a:t>
            </a:r>
            <a:r>
              <a:rPr lang="en-US" sz="1600" dirty="0" err="1"/>
              <a:t>doi.org</a:t>
            </a:r>
            <a:r>
              <a:rPr lang="en-US" sz="1600" dirty="0"/>
              <a:t>/10.1021/ACS.JPCA.4C00569</a:t>
            </a:r>
          </a:p>
        </p:txBody>
      </p:sp>
      <p:pic>
        <p:nvPicPr>
          <p:cNvPr id="7" name="Picture 6">
            <a:extLst>
              <a:ext uri="{FF2B5EF4-FFF2-40B4-BE49-F238E27FC236}">
                <a16:creationId xmlns:a16="http://schemas.microsoft.com/office/drawing/2014/main" id="{AAE503CC-BF61-BC53-03F7-4B7D51BB2027}"/>
              </a:ext>
            </a:extLst>
          </p:cNvPr>
          <p:cNvPicPr>
            <a:picLocks noChangeAspect="1"/>
          </p:cNvPicPr>
          <p:nvPr/>
        </p:nvPicPr>
        <p:blipFill>
          <a:blip r:embed="rId4"/>
          <a:stretch>
            <a:fillRect/>
          </a:stretch>
        </p:blipFill>
        <p:spPr>
          <a:xfrm>
            <a:off x="10836167" y="4702592"/>
            <a:ext cx="3798664" cy="3693817"/>
          </a:xfrm>
          <a:prstGeom prst="rect">
            <a:avLst/>
          </a:prstGeom>
        </p:spPr>
      </p:pic>
      <p:sp>
        <p:nvSpPr>
          <p:cNvPr id="8" name="TextBox 7">
            <a:extLst>
              <a:ext uri="{FF2B5EF4-FFF2-40B4-BE49-F238E27FC236}">
                <a16:creationId xmlns:a16="http://schemas.microsoft.com/office/drawing/2014/main" id="{277B534C-148E-9E53-C38C-D5DE5C8473B0}"/>
              </a:ext>
            </a:extLst>
          </p:cNvPr>
          <p:cNvSpPr txBox="1"/>
          <p:nvPr/>
        </p:nvSpPr>
        <p:spPr>
          <a:xfrm>
            <a:off x="9473445" y="2632315"/>
            <a:ext cx="786063" cy="461537"/>
          </a:xfrm>
          <a:prstGeom prst="rect">
            <a:avLst/>
          </a:prstGeom>
          <a:noFill/>
        </p:spPr>
        <p:txBody>
          <a:bodyPr wrap="square" rtlCol="0">
            <a:spAutoFit/>
          </a:bodyPr>
          <a:lstStyle/>
          <a:p>
            <a:r>
              <a:rPr lang="en-US" dirty="0"/>
              <a:t>SIDT</a:t>
            </a:r>
          </a:p>
        </p:txBody>
      </p:sp>
      <p:sp>
        <p:nvSpPr>
          <p:cNvPr id="9" name="TextBox 8">
            <a:extLst>
              <a:ext uri="{FF2B5EF4-FFF2-40B4-BE49-F238E27FC236}">
                <a16:creationId xmlns:a16="http://schemas.microsoft.com/office/drawing/2014/main" id="{3534928D-832A-D919-3B6D-A38B1AD5EC15}"/>
              </a:ext>
            </a:extLst>
          </p:cNvPr>
          <p:cNvSpPr txBox="1"/>
          <p:nvPr/>
        </p:nvSpPr>
        <p:spPr>
          <a:xfrm>
            <a:off x="8795804" y="6297792"/>
            <a:ext cx="2141347" cy="461537"/>
          </a:xfrm>
          <a:prstGeom prst="rect">
            <a:avLst/>
          </a:prstGeom>
          <a:noFill/>
        </p:spPr>
        <p:txBody>
          <a:bodyPr wrap="square" rtlCol="0">
            <a:spAutoFit/>
          </a:bodyPr>
          <a:lstStyle/>
          <a:p>
            <a:r>
              <a:rPr lang="en-US" dirty="0"/>
              <a:t>RMG Heuristics</a:t>
            </a:r>
          </a:p>
        </p:txBody>
      </p:sp>
    </p:spTree>
    <p:extLst>
      <p:ext uri="{BB962C8B-B14F-4D97-AF65-F5344CB8AC3E}">
        <p14:creationId xmlns:p14="http://schemas.microsoft.com/office/powerpoint/2010/main" val="30342824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1C3AC9-BC94-46FC-AFB2-D2898977FC3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38CD82-8D1E-E090-9244-561D7A079563}"/>
              </a:ext>
            </a:extLst>
          </p:cNvPr>
          <p:cNvSpPr>
            <a:spLocks noGrp="1"/>
          </p:cNvSpPr>
          <p:nvPr>
            <p:ph type="ctrTitle"/>
          </p:nvPr>
        </p:nvSpPr>
        <p:spPr>
          <a:xfrm>
            <a:off x="1215234" y="3612437"/>
            <a:ext cx="13817601" cy="1152128"/>
          </a:xfrm>
        </p:spPr>
        <p:txBody>
          <a:bodyPr>
            <a:normAutofit/>
          </a:bodyPr>
          <a:lstStyle/>
          <a:p>
            <a:r>
              <a:rPr lang="en-US" b="1" dirty="0"/>
              <a:t>Comparison with DNN Methods</a:t>
            </a:r>
          </a:p>
        </p:txBody>
      </p:sp>
      <p:sp>
        <p:nvSpPr>
          <p:cNvPr id="3" name="Subtitle 2">
            <a:extLst>
              <a:ext uri="{FF2B5EF4-FFF2-40B4-BE49-F238E27FC236}">
                <a16:creationId xmlns:a16="http://schemas.microsoft.com/office/drawing/2014/main" id="{B0604427-24C1-1CAA-1CB5-7D90DD779B2E}"/>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EC60B160-B519-3D17-7F83-EB80F003D3AE}"/>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2073090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CBEA-1C4A-5C2D-CC4F-5A642E7E8C16}"/>
              </a:ext>
            </a:extLst>
          </p:cNvPr>
          <p:cNvSpPr>
            <a:spLocks noGrp="1"/>
          </p:cNvSpPr>
          <p:nvPr>
            <p:ph type="title"/>
          </p:nvPr>
        </p:nvSpPr>
        <p:spPr/>
        <p:txBody>
          <a:bodyPr/>
          <a:lstStyle/>
          <a:p>
            <a:pPr algn="ctr"/>
            <a:r>
              <a:rPr lang="en-US" dirty="0"/>
              <a:t>Enthalpies of Formation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3576083-55C4-8004-8AF6-D13A19EA24AD}"/>
                  </a:ext>
                </a:extLst>
              </p:cNvPr>
              <p:cNvSpPr>
                <a:spLocks noGrp="1"/>
              </p:cNvSpPr>
              <p:nvPr>
                <p:ph idx="1"/>
              </p:nvPr>
            </p:nvSpPr>
            <p:spPr>
              <a:xfrm>
                <a:off x="142098" y="1459087"/>
                <a:ext cx="5727400" cy="6965823"/>
              </a:xfrm>
            </p:spPr>
            <p:txBody>
              <a:bodyPr>
                <a:normAutofit/>
              </a:bodyPr>
              <a:lstStyle/>
              <a:p>
                <a:r>
                  <a:rPr lang="en-US" dirty="0"/>
                  <a:t>We took all enthalpies of formation for all acyclic CHON species in QM9 giving us 12,845 datapoints</a:t>
                </a:r>
              </a:p>
              <a:p>
                <a:r>
                  <a:rPr lang="en-US" dirty="0"/>
                  <a:t>Used a 10% test set for all error calculations and fed vanilla </a:t>
                </a:r>
                <a:r>
                  <a:rPr lang="en-US" dirty="0" err="1"/>
                  <a:t>Chemprop</a:t>
                </a:r>
                <a:r>
                  <a:rPr lang="en-US" dirty="0"/>
                  <a:t> and vanilla </a:t>
                </a:r>
                <a:r>
                  <a:rPr lang="en-US" dirty="0" err="1"/>
                  <a:t>PySIDT</a:t>
                </a:r>
                <a:r>
                  <a:rPr lang="en-US" dirty="0"/>
                  <a:t> increasing fractions of a 9:1 training/validation split to generate the learning curves for both methods</a:t>
                </a:r>
              </a:p>
              <a:p>
                <a:r>
                  <a:rPr lang="en-US" dirty="0" err="1"/>
                  <a:t>PySIDT</a:t>
                </a:r>
                <a:r>
                  <a:rPr lang="en-US" dirty="0"/>
                  <a:t> outperforms </a:t>
                </a:r>
                <a:r>
                  <a:rPr lang="en-US" dirty="0" err="1"/>
                  <a:t>Chemprop</a:t>
                </a:r>
                <a:r>
                  <a:rPr lang="en-US" dirty="0"/>
                  <a:t> by: </a:t>
                </a:r>
              </a:p>
              <a:p>
                <a:pPr lvl="1"/>
                <a14:m>
                  <m:oMath xmlns:m="http://schemas.openxmlformats.org/officeDocument/2006/math">
                    <m:r>
                      <a:rPr lang="en-US" b="0" i="1" smtClean="0">
                        <a:latin typeface="Cambria Math" panose="02040503050406030204" pitchFamily="18" charset="0"/>
                      </a:rPr>
                      <m:t>∼</m:t>
                    </m:r>
                  </m:oMath>
                </a14:m>
                <a:r>
                  <a:rPr lang="en-US" dirty="0"/>
                  <a:t>5 kcal/mol in the &lt;150 region</a:t>
                </a:r>
              </a:p>
              <a:p>
                <a:pPr lvl="1"/>
                <a14:m>
                  <m:oMath xmlns:m="http://schemas.openxmlformats.org/officeDocument/2006/math">
                    <m:r>
                      <a:rPr lang="en-US" i="1" smtClean="0">
                        <a:latin typeface="Cambria Math" panose="02040503050406030204" pitchFamily="18" charset="0"/>
                      </a:rPr>
                      <m:t>∼</m:t>
                    </m:r>
                  </m:oMath>
                </a14:m>
                <a:r>
                  <a:rPr lang="en-US" dirty="0"/>
                  <a:t>1 kcal/mol in the 150-6000 region</a:t>
                </a:r>
              </a:p>
              <a:p>
                <a:pPr lvl="1"/>
                <a14:m>
                  <m:oMath xmlns:m="http://schemas.openxmlformats.org/officeDocument/2006/math">
                    <m:r>
                      <a:rPr lang="en-US" i="1">
                        <a:latin typeface="Cambria Math" panose="02040503050406030204" pitchFamily="18" charset="0"/>
                      </a:rPr>
                      <m:t>∼</m:t>
                    </m:r>
                  </m:oMath>
                </a14:m>
                <a:r>
                  <a:rPr lang="en-US" dirty="0"/>
                  <a:t> 0.1 kcal/mol in the &gt;6000 region</a:t>
                </a:r>
              </a:p>
              <a:p>
                <a:endParaRPr lang="en-US" dirty="0"/>
              </a:p>
              <a:p>
                <a:endParaRPr lang="en-US" dirty="0"/>
              </a:p>
            </p:txBody>
          </p:sp>
        </mc:Choice>
        <mc:Fallback xmlns="">
          <p:sp>
            <p:nvSpPr>
              <p:cNvPr id="3" name="Content Placeholder 2">
                <a:extLst>
                  <a:ext uri="{FF2B5EF4-FFF2-40B4-BE49-F238E27FC236}">
                    <a16:creationId xmlns:a16="http://schemas.microsoft.com/office/drawing/2014/main" id="{F3576083-55C4-8004-8AF6-D13A19EA24AD}"/>
                  </a:ext>
                </a:extLst>
              </p:cNvPr>
              <p:cNvSpPr>
                <a:spLocks noGrp="1" noRot="1" noChangeAspect="1" noMove="1" noResize="1" noEditPoints="1" noAdjustHandles="1" noChangeArrowheads="1" noChangeShapeType="1" noTextEdit="1"/>
              </p:cNvSpPr>
              <p:nvPr>
                <p:ph idx="1"/>
              </p:nvPr>
            </p:nvSpPr>
            <p:spPr>
              <a:xfrm>
                <a:off x="142098" y="1459087"/>
                <a:ext cx="5727400" cy="6965823"/>
              </a:xfrm>
              <a:blipFill>
                <a:blip r:embed="rId2"/>
                <a:stretch>
                  <a:fillRect l="-1991" t="-1455" r="-1327"/>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C3A22E1B-40DD-5376-B700-DC4DD27E781C}"/>
              </a:ext>
            </a:extLst>
          </p:cNvPr>
          <p:cNvPicPr>
            <a:picLocks noChangeAspect="1"/>
          </p:cNvPicPr>
          <p:nvPr/>
        </p:nvPicPr>
        <p:blipFill>
          <a:blip r:embed="rId3"/>
          <a:stretch>
            <a:fillRect/>
          </a:stretch>
        </p:blipFill>
        <p:spPr>
          <a:xfrm>
            <a:off x="11109784" y="2620094"/>
            <a:ext cx="4998337" cy="3903811"/>
          </a:xfrm>
          <a:prstGeom prst="rect">
            <a:avLst/>
          </a:prstGeom>
        </p:spPr>
      </p:pic>
      <p:pic>
        <p:nvPicPr>
          <p:cNvPr id="7" name="Picture 6">
            <a:extLst>
              <a:ext uri="{FF2B5EF4-FFF2-40B4-BE49-F238E27FC236}">
                <a16:creationId xmlns:a16="http://schemas.microsoft.com/office/drawing/2014/main" id="{3A5AC877-EB5F-2942-6AFD-623FC1247E06}"/>
              </a:ext>
            </a:extLst>
          </p:cNvPr>
          <p:cNvPicPr>
            <a:picLocks noChangeAspect="1"/>
          </p:cNvPicPr>
          <p:nvPr/>
        </p:nvPicPr>
        <p:blipFill>
          <a:blip r:embed="rId4"/>
          <a:stretch>
            <a:fillRect/>
          </a:stretch>
        </p:blipFill>
        <p:spPr>
          <a:xfrm>
            <a:off x="5869498" y="2620094"/>
            <a:ext cx="5008664" cy="3903811"/>
          </a:xfrm>
          <a:prstGeom prst="rect">
            <a:avLst/>
          </a:prstGeom>
        </p:spPr>
      </p:pic>
    </p:spTree>
    <p:extLst>
      <p:ext uri="{BB962C8B-B14F-4D97-AF65-F5344CB8AC3E}">
        <p14:creationId xmlns:p14="http://schemas.microsoft.com/office/powerpoint/2010/main" val="3623865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330CF-BB07-34B9-FA31-CBF1C0B3A409}"/>
              </a:ext>
            </a:extLst>
          </p:cNvPr>
          <p:cNvSpPr>
            <a:spLocks noGrp="1"/>
          </p:cNvSpPr>
          <p:nvPr>
            <p:ph type="title"/>
          </p:nvPr>
        </p:nvSpPr>
        <p:spPr/>
        <p:txBody>
          <a:bodyPr/>
          <a:lstStyle/>
          <a:p>
            <a:pPr algn="ctr"/>
            <a:r>
              <a:rPr lang="en-US" dirty="0"/>
              <a:t>Hydrogen Abstraction Rate Coefficients</a:t>
            </a:r>
          </a:p>
        </p:txBody>
      </p:sp>
      <p:pic>
        <p:nvPicPr>
          <p:cNvPr id="5" name="Picture 4">
            <a:extLst>
              <a:ext uri="{FF2B5EF4-FFF2-40B4-BE49-F238E27FC236}">
                <a16:creationId xmlns:a16="http://schemas.microsoft.com/office/drawing/2014/main" id="{20FA25C6-395C-96DA-19B4-E6BCC5BC957C}"/>
              </a:ext>
            </a:extLst>
          </p:cNvPr>
          <p:cNvPicPr>
            <a:picLocks noChangeAspect="1"/>
          </p:cNvPicPr>
          <p:nvPr/>
        </p:nvPicPr>
        <p:blipFill>
          <a:blip r:embed="rId2"/>
          <a:stretch>
            <a:fillRect/>
          </a:stretch>
        </p:blipFill>
        <p:spPr>
          <a:xfrm>
            <a:off x="9338505" y="2415245"/>
            <a:ext cx="6531418" cy="5053506"/>
          </a:xfrm>
          <a:prstGeom prst="rect">
            <a:avLst/>
          </a:prstGeom>
        </p:spPr>
      </p:pic>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DF32D4DD-2B38-F4DE-AE7B-75EF25739F4F}"/>
                  </a:ext>
                </a:extLst>
              </p:cNvPr>
              <p:cNvSpPr txBox="1">
                <a:spLocks/>
              </p:cNvSpPr>
              <p:nvPr/>
            </p:nvSpPr>
            <p:spPr>
              <a:xfrm>
                <a:off x="640861" y="2234147"/>
                <a:ext cx="7605364" cy="4675706"/>
              </a:xfrm>
              <a:prstGeom prst="rect">
                <a:avLst/>
              </a:prstGeom>
            </p:spPr>
            <p:txBody>
              <a:bodyPr vert="horz" lIns="91440" tIns="45720" rIns="91440" bIns="45720" rtlCol="0">
                <a:normAutofit/>
              </a:bodyPr>
              <a:lstStyle>
                <a:lvl1pPr marL="304622" indent="-304622" algn="l" defTabSz="1218479" rtl="0" eaLnBrk="1" latinLnBrk="0" hangingPunct="1">
                  <a:lnSpc>
                    <a:spcPct val="90000"/>
                  </a:lnSpc>
                  <a:spcBef>
                    <a:spcPts val="1333"/>
                  </a:spcBef>
                  <a:buFont typeface="Arial" panose="020B0604020202020204" pitchFamily="34" charset="0"/>
                  <a:buChar char="•"/>
                  <a:defRPr sz="2800" kern="1200">
                    <a:solidFill>
                      <a:schemeClr val="tx2"/>
                    </a:solidFill>
                    <a:latin typeface="+mn-lt"/>
                    <a:ea typeface="+mn-ea"/>
                    <a:cs typeface="+mn-cs"/>
                  </a:defRPr>
                </a:lvl1pPr>
                <a:lvl2pPr marL="913859" indent="-304622" algn="l" defTabSz="1218479" rtl="0" eaLnBrk="1" latinLnBrk="0" hangingPunct="1">
                  <a:lnSpc>
                    <a:spcPct val="90000"/>
                  </a:lnSpc>
                  <a:spcBef>
                    <a:spcPts val="666"/>
                  </a:spcBef>
                  <a:buFont typeface="Wingdings" charset="2"/>
                  <a:buChar char="§"/>
                  <a:defRPr sz="2400" kern="1200">
                    <a:solidFill>
                      <a:schemeClr val="tx2"/>
                    </a:solidFill>
                    <a:latin typeface="+mn-lt"/>
                    <a:ea typeface="+mn-ea"/>
                    <a:cs typeface="+mn-cs"/>
                  </a:defRPr>
                </a:lvl2pPr>
                <a:lvl3pPr marL="1523106" indent="-304622" algn="l" defTabSz="1218479" rtl="0" eaLnBrk="1" latinLnBrk="0" hangingPunct="1">
                  <a:lnSpc>
                    <a:spcPct val="90000"/>
                  </a:lnSpc>
                  <a:spcBef>
                    <a:spcPts val="666"/>
                  </a:spcBef>
                  <a:buFont typeface="LucidaGrande" charset="0"/>
                  <a:buChar char="▸"/>
                  <a:defRPr sz="2000" kern="1200">
                    <a:solidFill>
                      <a:schemeClr val="tx2"/>
                    </a:solidFill>
                    <a:latin typeface="+mn-lt"/>
                    <a:ea typeface="+mn-ea"/>
                    <a:cs typeface="+mn-cs"/>
                  </a:defRPr>
                </a:lvl3pPr>
                <a:lvl4pPr marL="2132346" indent="-304622" algn="l" defTabSz="1218479" rtl="0" eaLnBrk="1" latinLnBrk="0" hangingPunct="1">
                  <a:lnSpc>
                    <a:spcPct val="90000"/>
                  </a:lnSpc>
                  <a:spcBef>
                    <a:spcPts val="666"/>
                  </a:spcBef>
                  <a:buFont typeface="LucidaGrande" charset="0"/>
                  <a:buChar char="○"/>
                  <a:defRPr sz="2399" kern="1200">
                    <a:solidFill>
                      <a:schemeClr val="tx2"/>
                    </a:solidFill>
                    <a:latin typeface="+mn-lt"/>
                    <a:ea typeface="+mn-ea"/>
                    <a:cs typeface="+mn-cs"/>
                  </a:defRPr>
                </a:lvl4pPr>
                <a:lvl5pPr marL="2741585" indent="-304622" algn="l" defTabSz="1218479" rtl="0" eaLnBrk="1" latinLnBrk="0" hangingPunct="1">
                  <a:lnSpc>
                    <a:spcPct val="90000"/>
                  </a:lnSpc>
                  <a:spcBef>
                    <a:spcPts val="666"/>
                  </a:spcBef>
                  <a:buFont typeface="LucidaGrande" charset="0"/>
                  <a:buChar char="□"/>
                  <a:defRPr sz="2399" kern="1200">
                    <a:solidFill>
                      <a:schemeClr val="tx2"/>
                    </a:solidFill>
                    <a:latin typeface="+mn-lt"/>
                    <a:ea typeface="+mn-ea"/>
                    <a:cs typeface="+mn-cs"/>
                  </a:defRPr>
                </a:lvl5pPr>
                <a:lvl6pPr marL="3350827" indent="-304622" algn="l" defTabSz="1218479"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6pPr>
                <a:lvl7pPr marL="3960067" indent="-304622" algn="l" defTabSz="1218479"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7pPr>
                <a:lvl8pPr marL="4569312" indent="-304622" algn="l" defTabSz="1218479"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8pPr>
                <a:lvl9pPr marL="5178558" indent="-304622" algn="l" defTabSz="1218479" rtl="0" eaLnBrk="1" latinLnBrk="0" hangingPunct="1">
                  <a:lnSpc>
                    <a:spcPct val="90000"/>
                  </a:lnSpc>
                  <a:spcBef>
                    <a:spcPts val="666"/>
                  </a:spcBef>
                  <a:buFont typeface="Arial" panose="020B0604020202020204" pitchFamily="34" charset="0"/>
                  <a:buChar char="•"/>
                  <a:defRPr sz="2399" kern="1200">
                    <a:solidFill>
                      <a:schemeClr val="tx1"/>
                    </a:solidFill>
                    <a:latin typeface="+mn-lt"/>
                    <a:ea typeface="+mn-ea"/>
                    <a:cs typeface="+mn-cs"/>
                  </a:defRPr>
                </a:lvl9pPr>
              </a:lstStyle>
              <a:p>
                <a:r>
                  <a:rPr lang="en-US" dirty="0"/>
                  <a:t>We took all calculated hydrogen abstraction rate coefficients for CHONS species in the RMG-database giving us 414 sets of Arrhenius parameters</a:t>
                </a:r>
              </a:p>
              <a:p>
                <a:r>
                  <a:rPr lang="en-US" dirty="0"/>
                  <a:t>Train-test-validation splitting was handled for vanilla </a:t>
                </a:r>
                <a:r>
                  <a:rPr lang="en-US" dirty="0" err="1"/>
                  <a:t>Chemprop</a:t>
                </a:r>
                <a:r>
                  <a:rPr lang="en-US" dirty="0"/>
                  <a:t> and vanilla </a:t>
                </a:r>
                <a:r>
                  <a:rPr lang="en-US" dirty="0" err="1"/>
                  <a:t>PySIDT</a:t>
                </a:r>
                <a:r>
                  <a:rPr lang="en-US" dirty="0"/>
                  <a:t> In the same way as the last case</a:t>
                </a:r>
              </a:p>
              <a:p>
                <a:r>
                  <a:rPr lang="en-US" dirty="0"/>
                  <a:t>At T=1000 K </a:t>
                </a:r>
                <a:r>
                  <a:rPr lang="en-US" dirty="0" err="1"/>
                  <a:t>PySIDT</a:t>
                </a:r>
                <a:r>
                  <a:rPr lang="en-US" dirty="0"/>
                  <a:t> outperforms </a:t>
                </a:r>
                <a:r>
                  <a:rPr lang="en-US" dirty="0" err="1"/>
                  <a:t>Chemprop</a:t>
                </a:r>
                <a:r>
                  <a:rPr lang="en-US" dirty="0"/>
                  <a:t> by: </a:t>
                </a:r>
              </a:p>
              <a:p>
                <a:pPr lvl="1"/>
                <a:r>
                  <a:rPr lang="en-US" dirty="0"/>
                  <a:t>A factor of </a:t>
                </a:r>
                <a14:m>
                  <m:oMath xmlns:m="http://schemas.openxmlformats.org/officeDocument/2006/math">
                    <m:r>
                      <a:rPr lang="en-US" b="0" i="1" smtClean="0">
                        <a:latin typeface="Cambria Math" panose="02040503050406030204" pitchFamily="18" charset="0"/>
                      </a:rPr>
                      <m:t>∼</m:t>
                    </m:r>
                  </m:oMath>
                </a14:m>
                <a:r>
                  <a:rPr lang="en-US" dirty="0"/>
                  <a:t>6 in the &lt;40 region</a:t>
                </a:r>
              </a:p>
              <a:p>
                <a:pPr lvl="1"/>
                <a:r>
                  <a:rPr lang="en-US" dirty="0"/>
                  <a:t>A factor of </a:t>
                </a:r>
                <a14:m>
                  <m:oMath xmlns:m="http://schemas.openxmlformats.org/officeDocument/2006/math">
                    <m:r>
                      <a:rPr lang="en-US" b="0" i="1" smtClean="0">
                        <a:latin typeface="Cambria Math" panose="02040503050406030204" pitchFamily="18" charset="0"/>
                      </a:rPr>
                      <m:t>∼</m:t>
                    </m:r>
                  </m:oMath>
                </a14:m>
                <a:r>
                  <a:rPr lang="en-US" dirty="0"/>
                  <a:t>3 in the &gt;40 region</a:t>
                </a:r>
              </a:p>
              <a:p>
                <a:endParaRPr lang="en-US" dirty="0"/>
              </a:p>
            </p:txBody>
          </p:sp>
        </mc:Choice>
        <mc:Fallback xmlns="">
          <p:sp>
            <p:nvSpPr>
              <p:cNvPr id="4" name="Content Placeholder 2">
                <a:extLst>
                  <a:ext uri="{FF2B5EF4-FFF2-40B4-BE49-F238E27FC236}">
                    <a16:creationId xmlns:a16="http://schemas.microsoft.com/office/drawing/2014/main" id="{DF32D4DD-2B38-F4DE-AE7B-75EF25739F4F}"/>
                  </a:ext>
                </a:extLst>
              </p:cNvPr>
              <p:cNvSpPr txBox="1">
                <a:spLocks noRot="1" noChangeAspect="1" noMove="1" noResize="1" noEditPoints="1" noAdjustHandles="1" noChangeArrowheads="1" noChangeShapeType="1" noTextEdit="1"/>
              </p:cNvSpPr>
              <p:nvPr/>
            </p:nvSpPr>
            <p:spPr>
              <a:xfrm>
                <a:off x="640861" y="2234147"/>
                <a:ext cx="7605364" cy="4675706"/>
              </a:xfrm>
              <a:prstGeom prst="rect">
                <a:avLst/>
              </a:prstGeom>
              <a:blipFill>
                <a:blip r:embed="rId3"/>
                <a:stretch>
                  <a:fillRect l="-1500" t="-1892" r="-1167"/>
                </a:stretch>
              </a:blipFill>
            </p:spPr>
            <p:txBody>
              <a:bodyPr/>
              <a:lstStyle/>
              <a:p>
                <a:r>
                  <a:rPr lang="en-US">
                    <a:noFill/>
                  </a:rPr>
                  <a:t> </a:t>
                </a:r>
              </a:p>
            </p:txBody>
          </p:sp>
        </mc:Fallback>
      </mc:AlternateContent>
    </p:spTree>
    <p:extLst>
      <p:ext uri="{BB962C8B-B14F-4D97-AF65-F5344CB8AC3E}">
        <p14:creationId xmlns:p14="http://schemas.microsoft.com/office/powerpoint/2010/main" val="39224123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B901A9-C72D-3A3A-B99E-B4D09E9C1F27}"/>
              </a:ext>
            </a:extLst>
          </p:cNvPr>
          <p:cNvSpPr>
            <a:spLocks noGrp="1"/>
          </p:cNvSpPr>
          <p:nvPr>
            <p:ph type="ctrTitle"/>
          </p:nvPr>
        </p:nvSpPr>
        <p:spPr>
          <a:xfrm>
            <a:off x="1215234" y="3612437"/>
            <a:ext cx="13817601" cy="1152128"/>
          </a:xfrm>
        </p:spPr>
        <p:txBody>
          <a:bodyPr/>
          <a:lstStyle/>
          <a:p>
            <a:r>
              <a:rPr lang="en-US" b="1" dirty="0"/>
              <a:t>SIDT Examples</a:t>
            </a:r>
          </a:p>
        </p:txBody>
      </p:sp>
      <p:sp>
        <p:nvSpPr>
          <p:cNvPr id="3" name="Subtitle 2">
            <a:extLst>
              <a:ext uri="{FF2B5EF4-FFF2-40B4-BE49-F238E27FC236}">
                <a16:creationId xmlns:a16="http://schemas.microsoft.com/office/drawing/2014/main" id="{C9A899D4-79D0-68B9-322E-C0DB1BD2B6A8}"/>
              </a:ext>
            </a:extLst>
          </p:cNvPr>
          <p:cNvSpPr>
            <a:spLocks noGrp="1"/>
          </p:cNvSpPr>
          <p:nvPr>
            <p:ph type="subTitle" idx="1"/>
          </p:nvPr>
        </p:nvSpPr>
        <p:spPr/>
        <p:txBody>
          <a:bodyPr/>
          <a:lstStyle/>
          <a:p>
            <a:endParaRPr lang="en-US"/>
          </a:p>
        </p:txBody>
      </p:sp>
      <p:sp>
        <p:nvSpPr>
          <p:cNvPr id="4" name="Text Placeholder 3">
            <a:extLst>
              <a:ext uri="{FF2B5EF4-FFF2-40B4-BE49-F238E27FC236}">
                <a16:creationId xmlns:a16="http://schemas.microsoft.com/office/drawing/2014/main" id="{E713E18C-3211-D93A-CEB4-490429654E34}"/>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461798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9D90-0685-3129-C9C6-34D686A26C0E}"/>
              </a:ext>
            </a:extLst>
          </p:cNvPr>
          <p:cNvSpPr>
            <a:spLocks noGrp="1"/>
          </p:cNvSpPr>
          <p:nvPr>
            <p:ph type="title"/>
          </p:nvPr>
        </p:nvSpPr>
        <p:spPr/>
        <p:txBody>
          <a:bodyPr>
            <a:normAutofit fontScale="90000"/>
          </a:bodyPr>
          <a:lstStyle/>
          <a:p>
            <a:pPr algn="ctr"/>
            <a:r>
              <a:rPr lang="en-US" dirty="0"/>
              <a:t>Transfer Learning: Kinetic Solvent Effect (KSE) Corrections</a:t>
            </a:r>
          </a:p>
        </p:txBody>
      </p:sp>
      <p:pic>
        <p:nvPicPr>
          <p:cNvPr id="7" name="Content Placeholder 6">
            <a:extLst>
              <a:ext uri="{FF2B5EF4-FFF2-40B4-BE49-F238E27FC236}">
                <a16:creationId xmlns:a16="http://schemas.microsoft.com/office/drawing/2014/main" id="{AB72350E-20AF-81D6-C8A2-279FBD094247}"/>
              </a:ext>
            </a:extLst>
          </p:cNvPr>
          <p:cNvPicPr>
            <a:picLocks noGrp="1" noChangeAspect="1"/>
          </p:cNvPicPr>
          <p:nvPr>
            <p:ph idx="1"/>
          </p:nvPr>
        </p:nvPicPr>
        <p:blipFill>
          <a:blip r:embed="rId2"/>
          <a:stretch>
            <a:fillRect/>
          </a:stretch>
        </p:blipFill>
        <p:spPr>
          <a:xfrm>
            <a:off x="10303412" y="2198074"/>
            <a:ext cx="5257800" cy="4140200"/>
          </a:xfrm>
        </p:spPr>
      </p:pic>
      <p:sp>
        <p:nvSpPr>
          <p:cNvPr id="8" name="TextBox 7">
            <a:extLst>
              <a:ext uri="{FF2B5EF4-FFF2-40B4-BE49-F238E27FC236}">
                <a16:creationId xmlns:a16="http://schemas.microsoft.com/office/drawing/2014/main" id="{A96933C3-9820-AC4D-84D0-F6F05D7DD31B}"/>
              </a:ext>
            </a:extLst>
          </p:cNvPr>
          <p:cNvSpPr txBox="1"/>
          <p:nvPr/>
        </p:nvSpPr>
        <p:spPr>
          <a:xfrm>
            <a:off x="694788" y="2390579"/>
            <a:ext cx="9112600" cy="5630387"/>
          </a:xfrm>
          <a:prstGeom prst="rect">
            <a:avLst/>
          </a:prstGeom>
          <a:noFill/>
        </p:spPr>
        <p:txBody>
          <a:bodyPr wrap="square" rtlCol="0">
            <a:spAutoFit/>
          </a:bodyPr>
          <a:lstStyle/>
          <a:p>
            <a:pPr marL="342900" indent="-342900">
              <a:buFont typeface="Arial" panose="020B0604020202020204" pitchFamily="34" charset="0"/>
              <a:buChar char="•"/>
            </a:pPr>
            <a:r>
              <a:rPr lang="en-US" dirty="0"/>
              <a:t>Chemical reactions occur at different speeds in different solvents and gas phase as a result of kinetic solvent effects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Since gas phase data is more plentiful we utilized transfer learning to predict kinetic solvent effects: </a:t>
            </a:r>
          </a:p>
          <a:p>
            <a:pPr marL="1066167" lvl="1" indent="-457200">
              <a:buFont typeface="+mj-lt"/>
              <a:buAutoNum type="arabicPeriod"/>
            </a:pPr>
            <a:r>
              <a:rPr lang="en-US" dirty="0"/>
              <a:t>We train a rate coefficient SIDT on gas phase data</a:t>
            </a:r>
          </a:p>
          <a:p>
            <a:pPr marL="1066167" lvl="1" indent="-457200">
              <a:buFont typeface="+mj-lt"/>
              <a:buAutoNum type="arabicPeriod"/>
            </a:pPr>
            <a:r>
              <a:rPr lang="en-US" dirty="0"/>
              <a:t>Then we copied that SIDT</a:t>
            </a:r>
          </a:p>
          <a:p>
            <a:pPr marL="1066167" lvl="1" indent="-457200">
              <a:buFont typeface="+mj-lt"/>
              <a:buAutoNum type="arabicPeriod"/>
            </a:pPr>
            <a:r>
              <a:rPr lang="en-US" dirty="0"/>
              <a:t>We descend the KSE data (that has the same molecular representation as the rate coefficient data) down the tree</a:t>
            </a:r>
          </a:p>
          <a:p>
            <a:pPr marL="1066167" lvl="1" indent="-457200">
              <a:buFont typeface="+mj-lt"/>
              <a:buAutoNum type="arabicPeriod"/>
            </a:pPr>
            <a:r>
              <a:rPr lang="en-US" dirty="0"/>
              <a:t>We fit rules to the KSE data</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 resulting kinetic solvent effect predictions using leave-one-out: </a:t>
            </a:r>
          </a:p>
          <a:p>
            <a:pPr marL="951867" lvl="1" indent="-342900">
              <a:buFont typeface="Arial" panose="020B0604020202020204" pitchFamily="34" charset="0"/>
              <a:buChar char="•"/>
            </a:pPr>
            <a:r>
              <a:rPr lang="en-US" dirty="0"/>
              <a:t>No Correction MAE Factor: 28000</a:t>
            </a:r>
          </a:p>
          <a:p>
            <a:pPr marL="951867" lvl="1" indent="-342900">
              <a:buFont typeface="Arial" panose="020B0604020202020204" pitchFamily="34" charset="0"/>
              <a:buChar char="•"/>
            </a:pPr>
            <a:r>
              <a:rPr lang="en-US" dirty="0"/>
              <a:t>SIDT KSE MAE Factor: 153</a:t>
            </a:r>
          </a:p>
          <a:p>
            <a:pPr lvl="1"/>
            <a:endParaRPr lang="en-US" dirty="0"/>
          </a:p>
        </p:txBody>
      </p:sp>
      <p:sp>
        <p:nvSpPr>
          <p:cNvPr id="9" name="TextBox 8">
            <a:extLst>
              <a:ext uri="{FF2B5EF4-FFF2-40B4-BE49-F238E27FC236}">
                <a16:creationId xmlns:a16="http://schemas.microsoft.com/office/drawing/2014/main" id="{EA6935F7-8383-6927-ACD9-BD3DF706883D}"/>
              </a:ext>
            </a:extLst>
          </p:cNvPr>
          <p:cNvSpPr txBox="1"/>
          <p:nvPr/>
        </p:nvSpPr>
        <p:spPr>
          <a:xfrm>
            <a:off x="10713768" y="6379835"/>
            <a:ext cx="4437088" cy="1938351"/>
          </a:xfrm>
          <a:prstGeom prst="rect">
            <a:avLst/>
          </a:prstGeom>
          <a:noFill/>
        </p:spPr>
        <p:txBody>
          <a:bodyPr wrap="square" rtlCol="0">
            <a:spAutoFit/>
          </a:bodyPr>
          <a:lstStyle/>
          <a:p>
            <a:pPr algn="ctr"/>
            <a:r>
              <a:rPr lang="en-US" dirty="0"/>
              <a:t>Distribution of errors for Ln(k) in the RMG  </a:t>
            </a:r>
            <a:r>
              <a:rPr lang="en-US" dirty="0" err="1"/>
              <a:t>Li_NO_Substitution</a:t>
            </a:r>
            <a:r>
              <a:rPr lang="en-US" dirty="0"/>
              <a:t> family in a 50:50 ethylene carbonate and dimethyl carbonate solution</a:t>
            </a:r>
          </a:p>
        </p:txBody>
      </p:sp>
    </p:spTree>
    <p:extLst>
      <p:ext uri="{BB962C8B-B14F-4D97-AF65-F5344CB8AC3E}">
        <p14:creationId xmlns:p14="http://schemas.microsoft.com/office/powerpoint/2010/main" val="58725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C0A413B-D3CD-A968-1976-BF8C88AC699C}"/>
              </a:ext>
            </a:extLst>
          </p:cNvPr>
          <p:cNvSpPr>
            <a:spLocks noGrp="1"/>
          </p:cNvSpPr>
          <p:nvPr>
            <p:ph type="title"/>
          </p:nvPr>
        </p:nvSpPr>
        <p:spPr/>
        <p:txBody>
          <a:bodyPr/>
          <a:lstStyle/>
          <a:p>
            <a:pPr algn="ctr"/>
            <a:r>
              <a:rPr lang="en-US" dirty="0"/>
              <a:t>Molecular Property Prediction</a:t>
            </a:r>
          </a:p>
        </p:txBody>
      </p:sp>
      <p:sp>
        <p:nvSpPr>
          <p:cNvPr id="2" name="Content Placeholder 1">
            <a:extLst>
              <a:ext uri="{FF2B5EF4-FFF2-40B4-BE49-F238E27FC236}">
                <a16:creationId xmlns:a16="http://schemas.microsoft.com/office/drawing/2014/main" id="{D8D1498C-6C08-C36C-A38F-5A7994296CE1}"/>
              </a:ext>
            </a:extLst>
          </p:cNvPr>
          <p:cNvSpPr>
            <a:spLocks noGrp="1"/>
          </p:cNvSpPr>
          <p:nvPr>
            <p:ph idx="1"/>
          </p:nvPr>
        </p:nvSpPr>
        <p:spPr>
          <a:xfrm>
            <a:off x="2294695" y="1979256"/>
            <a:ext cx="10988168" cy="5849292"/>
          </a:xfrm>
        </p:spPr>
        <p:txBody>
          <a:bodyPr>
            <a:normAutofit/>
          </a:bodyPr>
          <a:lstStyle/>
          <a:p>
            <a:r>
              <a:rPr lang="en-US" dirty="0"/>
              <a:t>Heuristic methods (Benson group additivity, UNIFAC, </a:t>
            </a:r>
            <a:r>
              <a:rPr lang="en-US" dirty="0" err="1"/>
              <a:t>Joback</a:t>
            </a:r>
            <a:r>
              <a:rPr lang="en-US" dirty="0"/>
              <a:t>)</a:t>
            </a:r>
          </a:p>
          <a:p>
            <a:pPr lvl="1"/>
            <a:r>
              <a:rPr lang="en-US" dirty="0"/>
              <a:t>Can use data very efficiently</a:t>
            </a:r>
          </a:p>
          <a:p>
            <a:pPr lvl="1"/>
            <a:r>
              <a:rPr lang="en-US" dirty="0"/>
              <a:t>Easily interpretable</a:t>
            </a:r>
          </a:p>
          <a:p>
            <a:pPr lvl="1"/>
            <a:r>
              <a:rPr lang="en-US" dirty="0"/>
              <a:t>Can be very time intensive to construct, maintain, and extend</a:t>
            </a:r>
          </a:p>
          <a:p>
            <a:r>
              <a:rPr lang="en-US" dirty="0"/>
              <a:t>Deep Neural Networks (DNNs)</a:t>
            </a:r>
          </a:p>
          <a:p>
            <a:pPr lvl="1"/>
            <a:r>
              <a:rPr lang="en-US" dirty="0"/>
              <a:t>Can train automatically off of data with minimal assumptions on form of model</a:t>
            </a:r>
          </a:p>
          <a:p>
            <a:pPr lvl="1"/>
            <a:r>
              <a:rPr lang="en-US" dirty="0"/>
              <a:t>Can operate on very large datasets</a:t>
            </a:r>
          </a:p>
          <a:p>
            <a:pPr lvl="1"/>
            <a:r>
              <a:rPr lang="en-US" dirty="0"/>
              <a:t>Relationship between structure and properties can be less clear</a:t>
            </a:r>
          </a:p>
          <a:p>
            <a:pPr lvl="1"/>
            <a:r>
              <a:rPr lang="en-US" dirty="0"/>
              <a:t>Require very large datasets</a:t>
            </a:r>
          </a:p>
          <a:p>
            <a:pPr lvl="1"/>
            <a:r>
              <a:rPr lang="en-US" dirty="0"/>
              <a:t>Challenging to interpret</a:t>
            </a:r>
          </a:p>
          <a:p>
            <a:pPr lvl="1"/>
            <a:r>
              <a:rPr lang="en-US" dirty="0"/>
              <a:t>Large memory requirements even during inference</a:t>
            </a:r>
          </a:p>
          <a:p>
            <a:pPr lvl="1"/>
            <a:r>
              <a:rPr lang="en-US" dirty="0"/>
              <a:t>Difficult to incorporate qualitative chemical knowledge</a:t>
            </a:r>
          </a:p>
          <a:p>
            <a:pPr lvl="1"/>
            <a:r>
              <a:rPr lang="en-US" dirty="0"/>
              <a:t>Uncertainty estimation is challenging</a:t>
            </a:r>
          </a:p>
        </p:txBody>
      </p:sp>
      <p:sp>
        <p:nvSpPr>
          <p:cNvPr id="3" name="Slide Number Placeholder 2">
            <a:extLst>
              <a:ext uri="{FF2B5EF4-FFF2-40B4-BE49-F238E27FC236}">
                <a16:creationId xmlns:a16="http://schemas.microsoft.com/office/drawing/2014/main" id="{F72DFE4F-A69D-D232-6A8E-FF4C5EBD2A21}"/>
              </a:ext>
            </a:extLst>
          </p:cNvPr>
          <p:cNvSpPr>
            <a:spLocks noGrp="1"/>
          </p:cNvSpPr>
          <p:nvPr>
            <p:ph type="sldNum" sz="quarter" idx="4294967295"/>
          </p:nvPr>
        </p:nvSpPr>
        <p:spPr>
          <a:xfrm>
            <a:off x="0" y="0"/>
            <a:ext cx="0" cy="0"/>
          </a:xfrm>
          <a:ln>
            <a:noFill/>
          </a:ln>
        </p:spPr>
        <p:txBody>
          <a:bodyPr/>
          <a:lstStyle/>
          <a:p>
            <a:endParaRPr lang="en-US" dirty="0">
              <a:noFill/>
            </a:endParaRPr>
          </a:p>
        </p:txBody>
      </p:sp>
    </p:spTree>
    <p:extLst>
      <p:ext uri="{BB962C8B-B14F-4D97-AF65-F5344CB8AC3E}">
        <p14:creationId xmlns:p14="http://schemas.microsoft.com/office/powerpoint/2010/main" val="217631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F5458-7FF8-6BD2-BB07-450C89418536}"/>
              </a:ext>
            </a:extLst>
          </p:cNvPr>
          <p:cNvSpPr>
            <a:spLocks noGrp="1"/>
          </p:cNvSpPr>
          <p:nvPr>
            <p:ph type="title"/>
          </p:nvPr>
        </p:nvSpPr>
        <p:spPr>
          <a:xfrm>
            <a:off x="142098" y="263090"/>
            <a:ext cx="15950526" cy="1100487"/>
          </a:xfrm>
        </p:spPr>
        <p:txBody>
          <a:bodyPr>
            <a:noAutofit/>
          </a:bodyPr>
          <a:lstStyle/>
          <a:p>
            <a:pPr algn="ctr"/>
            <a:r>
              <a:rPr lang="en-US" sz="4600" dirty="0"/>
              <a:t>Converting 3D problems to 2D: TS </a:t>
            </a:r>
            <a:r>
              <a:rPr lang="en-US" sz="4600" b="1" cap="none" dirty="0"/>
              <a:t>Bond Stretch Factor Prediction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FE35AFD9-DB1D-2264-A386-42ABFC7E598C}"/>
                  </a:ext>
                </a:extLst>
              </p:cNvPr>
              <p:cNvSpPr>
                <a:spLocks noGrp="1"/>
              </p:cNvSpPr>
              <p:nvPr>
                <p:ph idx="1"/>
              </p:nvPr>
            </p:nvSpPr>
            <p:spPr>
              <a:xfrm>
                <a:off x="735656" y="1363578"/>
                <a:ext cx="8263965" cy="7253398"/>
              </a:xfrm>
            </p:spPr>
            <p:txBody>
              <a:bodyPr>
                <a:normAutofit fontScale="92500"/>
              </a:bodyPr>
              <a:lstStyle/>
              <a:p>
                <a:pPr marL="257175" indent="-257175">
                  <a:spcBef>
                    <a:spcPts val="0"/>
                  </a:spcBef>
                  <a:spcAft>
                    <a:spcPts val="0"/>
                  </a:spcAft>
                </a:pPr>
                <a:r>
                  <a:rPr lang="en-US" dirty="0"/>
                  <a:t>Generating guesses for the 3D geometries of transition states (the highest energy state on the lowest energy path between reactants and products) is perhaps the most challenging part of computing reaction rate coefficients</a:t>
                </a:r>
              </a:p>
              <a:p>
                <a:pPr marL="257175" indent="-257175">
                  <a:spcBef>
                    <a:spcPts val="0"/>
                  </a:spcBef>
                  <a:spcAft>
                    <a:spcPts val="0"/>
                  </a:spcAft>
                </a:pPr>
                <a:endParaRPr lang="en-US" sz="2800" dirty="0"/>
              </a:p>
              <a:p>
                <a:pPr marL="257175" indent="-257175">
                  <a:spcBef>
                    <a:spcPts val="0"/>
                  </a:spcBef>
                  <a:spcAft>
                    <a:spcPts val="0"/>
                  </a:spcAft>
                </a:pPr>
                <a:r>
                  <a:rPr lang="en-US" dirty="0"/>
                  <a:t>The problem is fundamentally 3D, however, the Harmonically Forced Saddle Point (HFSP) method is able to generate these guesses by combining a simple potential with predictions of the factor by which bonds stretch in the transition state</a:t>
                </a:r>
                <a:endParaRPr lang="en-US" sz="2800" dirty="0"/>
              </a:p>
              <a:p>
                <a:pPr marL="0" indent="0">
                  <a:spcBef>
                    <a:spcPts val="0"/>
                  </a:spcBef>
                  <a:spcAft>
                    <a:spcPts val="0"/>
                  </a:spcAft>
                  <a:buNone/>
                </a:pPr>
                <a:endParaRPr lang="en-US" sz="2800" dirty="0"/>
              </a:p>
              <a:p>
                <a:pPr marL="257175" indent="-257175">
                  <a:spcBef>
                    <a:spcPts val="0"/>
                  </a:spcBef>
                </a:pPr>
                <a:r>
                  <a:rPr lang="en-US" sz="2800" dirty="0"/>
                  <a:t>We assembled a dataset of </a:t>
                </a:r>
                <a:r>
                  <a:rPr lang="en-US" dirty="0"/>
                  <a:t>322</a:t>
                </a:r>
                <a:r>
                  <a:rPr lang="en-US" sz="2800" dirty="0"/>
                  <a:t> bond lengths and bond stretches (</a:t>
                </a:r>
                <a14:m>
                  <m:oMath xmlns:m="http://schemas.openxmlformats.org/officeDocument/2006/math">
                    <m:sSub>
                      <m:sSubPr>
                        <m:ctrlPr>
                          <a:rPr lang="en-US" sz="2800" i="1">
                            <a:latin typeface="Cambria Math" panose="02040503050406030204" pitchFamily="18" charset="0"/>
                          </a:rPr>
                        </m:ctrlPr>
                      </m:sSubPr>
                      <m:e>
                        <m:r>
                          <a:rPr lang="en-US" sz="2800" i="1">
                            <a:latin typeface="Cambria Math" panose="02040503050406030204" pitchFamily="18" charset="0"/>
                          </a:rPr>
                          <m:t>𝑓</m:t>
                        </m:r>
                      </m:e>
                      <m:sub>
                        <m:r>
                          <a:rPr lang="en-US" sz="2800" i="1">
                            <a:latin typeface="Cambria Math" panose="02040503050406030204" pitchFamily="18" charset="0"/>
                          </a:rPr>
                          <m:t>𝑏</m:t>
                        </m:r>
                      </m:sub>
                    </m:sSub>
                  </m:oMath>
                </a14:m>
                <a:r>
                  <a:rPr lang="en-US" sz="2800" dirty="0"/>
                  <a:t>) from surface transition states on Cu111, Cu211, Pt111 and Ru0001</a:t>
                </a:r>
              </a:p>
              <a:p>
                <a:pPr marL="0" indent="0">
                  <a:spcBef>
                    <a:spcPts val="0"/>
                  </a:spcBef>
                  <a:spcAft>
                    <a:spcPts val="0"/>
                  </a:spcAft>
                  <a:buNone/>
                </a:pPr>
                <a:endParaRPr lang="en-US" sz="2800" dirty="0"/>
              </a:p>
              <a:p>
                <a:pPr marL="257175" indent="-257175">
                  <a:spcBef>
                    <a:spcPts val="0"/>
                  </a:spcBef>
                  <a:spcAft>
                    <a:spcPts val="0"/>
                  </a:spcAft>
                </a:pPr>
                <a:r>
                  <a:rPr lang="en-US" sz="2800" dirty="0"/>
                  <a:t>We used </a:t>
                </a:r>
                <a:r>
                  <a:rPr lang="en-US" dirty="0"/>
                  <a:t>SIDT to predict the </a:t>
                </a:r>
                <a:r>
                  <a:rPr lang="en-US" sz="2800" dirty="0"/>
                  <a:t>bond stretch factor</a:t>
                </a:r>
              </a:p>
              <a:p>
                <a:pPr marL="257175" indent="-257175">
                  <a:spcBef>
                    <a:spcPts val="0"/>
                  </a:spcBef>
                  <a:spcAft>
                    <a:spcPts val="0"/>
                  </a:spcAft>
                </a:pPr>
                <a:endParaRPr lang="en-US" sz="2800" dirty="0"/>
              </a:p>
              <a:p>
                <a:pPr marL="257175" indent="-257175">
                  <a:spcBef>
                    <a:spcPts val="0"/>
                  </a:spcBef>
                </a:pPr>
                <a:r>
                  <a:rPr lang="en-US" sz="2800" dirty="0"/>
                  <a:t>We were able to achieve a leave-one-out MAE </a:t>
                </a:r>
                <a:r>
                  <a:rPr lang="en-US" dirty="0"/>
                  <a:t>factor bond stretch factor </a:t>
                </a:r>
                <a:r>
                  <a:rPr lang="en-US" sz="2800" dirty="0"/>
                  <a:t>of 1.05 for covalent bonds and 1.08 for surface bonds</a:t>
                </a:r>
                <a:endParaRPr lang="en-US" cap="none" dirty="0"/>
              </a:p>
              <a:p>
                <a:pPr marL="342900" indent="-342900">
                  <a:buFont typeface="Arial" panose="020B0604020202020204" pitchFamily="34" charset="0"/>
                  <a:buChar char="•"/>
                </a:pPr>
                <a:endParaRPr lang="en-US" sz="1900" dirty="0"/>
              </a:p>
            </p:txBody>
          </p:sp>
        </mc:Choice>
        <mc:Fallback xmlns="">
          <p:sp>
            <p:nvSpPr>
              <p:cNvPr id="3" name="Content Placeholder 2">
                <a:extLst>
                  <a:ext uri="{FF2B5EF4-FFF2-40B4-BE49-F238E27FC236}">
                    <a16:creationId xmlns:a16="http://schemas.microsoft.com/office/drawing/2014/main" id="{FE35AFD9-DB1D-2264-A386-42ABFC7E598C}"/>
                  </a:ext>
                </a:extLst>
              </p:cNvPr>
              <p:cNvSpPr>
                <a:spLocks noGrp="1" noRot="1" noChangeAspect="1" noMove="1" noResize="1" noEditPoints="1" noAdjustHandles="1" noChangeArrowheads="1" noChangeShapeType="1" noTextEdit="1"/>
              </p:cNvSpPr>
              <p:nvPr>
                <p:ph idx="1"/>
              </p:nvPr>
            </p:nvSpPr>
            <p:spPr>
              <a:xfrm>
                <a:off x="735656" y="1363578"/>
                <a:ext cx="8263965" cy="7253398"/>
              </a:xfrm>
              <a:blipFill>
                <a:blip r:embed="rId3"/>
                <a:stretch>
                  <a:fillRect l="-1229" t="-1399" r="-2151" b="-174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1015A35A-9360-FCA3-38A2-C07EF4AD2D32}"/>
              </a:ext>
            </a:extLst>
          </p:cNvPr>
          <p:cNvPicPr>
            <a:picLocks noChangeAspect="1"/>
          </p:cNvPicPr>
          <p:nvPr/>
        </p:nvPicPr>
        <p:blipFill>
          <a:blip r:embed="rId4"/>
          <a:stretch>
            <a:fillRect/>
          </a:stretch>
        </p:blipFill>
        <p:spPr>
          <a:xfrm>
            <a:off x="9902028" y="5343692"/>
            <a:ext cx="4633417" cy="3537218"/>
          </a:xfrm>
          <a:prstGeom prst="rect">
            <a:avLst/>
          </a:prstGeom>
        </p:spPr>
      </p:pic>
      <p:pic>
        <p:nvPicPr>
          <p:cNvPr id="7" name="Picture 6">
            <a:extLst>
              <a:ext uri="{FF2B5EF4-FFF2-40B4-BE49-F238E27FC236}">
                <a16:creationId xmlns:a16="http://schemas.microsoft.com/office/drawing/2014/main" id="{2B0FF29E-FF28-DD71-1E70-108E6EBAF24A}"/>
              </a:ext>
            </a:extLst>
          </p:cNvPr>
          <p:cNvPicPr>
            <a:picLocks noChangeAspect="1"/>
          </p:cNvPicPr>
          <p:nvPr/>
        </p:nvPicPr>
        <p:blipFill>
          <a:blip r:embed="rId5"/>
          <a:stretch>
            <a:fillRect/>
          </a:stretch>
        </p:blipFill>
        <p:spPr>
          <a:xfrm>
            <a:off x="9902027" y="1504815"/>
            <a:ext cx="4633417" cy="3537218"/>
          </a:xfrm>
          <a:prstGeom prst="rect">
            <a:avLst/>
          </a:prstGeom>
        </p:spPr>
      </p:pic>
      <p:sp>
        <p:nvSpPr>
          <p:cNvPr id="9" name="TextBox 8">
            <a:extLst>
              <a:ext uri="{FF2B5EF4-FFF2-40B4-BE49-F238E27FC236}">
                <a16:creationId xmlns:a16="http://schemas.microsoft.com/office/drawing/2014/main" id="{41CDAC67-72E4-42BE-B504-2A2982C34EDC}"/>
              </a:ext>
            </a:extLst>
          </p:cNvPr>
          <p:cNvSpPr txBox="1"/>
          <p:nvPr/>
        </p:nvSpPr>
        <p:spPr>
          <a:xfrm>
            <a:off x="11205411" y="5019810"/>
            <a:ext cx="2582778" cy="400110"/>
          </a:xfrm>
          <a:prstGeom prst="rect">
            <a:avLst/>
          </a:prstGeom>
          <a:noFill/>
        </p:spPr>
        <p:txBody>
          <a:bodyPr wrap="square" rtlCol="0">
            <a:spAutoFit/>
          </a:bodyPr>
          <a:lstStyle/>
          <a:p>
            <a:pPr algn="ctr"/>
            <a:r>
              <a:rPr lang="en-US" sz="2000" dirty="0"/>
              <a:t>Surface Bonds</a:t>
            </a:r>
          </a:p>
        </p:txBody>
      </p:sp>
      <p:sp>
        <p:nvSpPr>
          <p:cNvPr id="10" name="TextBox 9">
            <a:extLst>
              <a:ext uri="{FF2B5EF4-FFF2-40B4-BE49-F238E27FC236}">
                <a16:creationId xmlns:a16="http://schemas.microsoft.com/office/drawing/2014/main" id="{EB4689E2-AADC-EE1F-83AA-846702E5AD47}"/>
              </a:ext>
            </a:extLst>
          </p:cNvPr>
          <p:cNvSpPr txBox="1"/>
          <p:nvPr/>
        </p:nvSpPr>
        <p:spPr>
          <a:xfrm>
            <a:off x="11221453" y="1218855"/>
            <a:ext cx="2582778" cy="400110"/>
          </a:xfrm>
          <a:prstGeom prst="rect">
            <a:avLst/>
          </a:prstGeom>
          <a:noFill/>
        </p:spPr>
        <p:txBody>
          <a:bodyPr wrap="square" rtlCol="0">
            <a:spAutoFit/>
          </a:bodyPr>
          <a:lstStyle/>
          <a:p>
            <a:pPr algn="ctr"/>
            <a:r>
              <a:rPr lang="en-US" sz="2000" dirty="0"/>
              <a:t>Covalent Bonds</a:t>
            </a:r>
          </a:p>
        </p:txBody>
      </p:sp>
    </p:spTree>
    <p:extLst>
      <p:ext uri="{BB962C8B-B14F-4D97-AF65-F5344CB8AC3E}">
        <p14:creationId xmlns:p14="http://schemas.microsoft.com/office/powerpoint/2010/main" val="351818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742DF-86EF-9626-8CC6-5B49389B9D78}"/>
              </a:ext>
            </a:extLst>
          </p:cNvPr>
          <p:cNvSpPr>
            <a:spLocks noGrp="1"/>
          </p:cNvSpPr>
          <p:nvPr>
            <p:ph type="title"/>
          </p:nvPr>
        </p:nvSpPr>
        <p:spPr/>
        <p:txBody>
          <a:bodyPr>
            <a:normAutofit fontScale="90000"/>
          </a:bodyPr>
          <a:lstStyle/>
          <a:p>
            <a:pPr algn="ctr"/>
            <a:r>
              <a:rPr lang="en-US" dirty="0"/>
              <a:t>Combining Single-Evaluation Predictions: </a:t>
            </a:r>
            <a:r>
              <a:rPr lang="en-US" dirty="0" err="1"/>
              <a:t>pKa</a:t>
            </a:r>
            <a:r>
              <a:rPr lang="en-US" dirty="0"/>
              <a:t> Prediction</a:t>
            </a:r>
          </a:p>
        </p:txBody>
      </p:sp>
      <p:sp>
        <p:nvSpPr>
          <p:cNvPr id="3" name="Content Placeholder 2">
            <a:extLst>
              <a:ext uri="{FF2B5EF4-FFF2-40B4-BE49-F238E27FC236}">
                <a16:creationId xmlns:a16="http://schemas.microsoft.com/office/drawing/2014/main" id="{DB8FFAF3-B46F-FCB9-1C3C-E0B16175FB02}"/>
              </a:ext>
            </a:extLst>
          </p:cNvPr>
          <p:cNvSpPr>
            <a:spLocks noGrp="1"/>
          </p:cNvSpPr>
          <p:nvPr>
            <p:ph idx="1"/>
          </p:nvPr>
        </p:nvSpPr>
        <p:spPr>
          <a:xfrm>
            <a:off x="142098" y="1812015"/>
            <a:ext cx="9250450" cy="6048618"/>
          </a:xfrm>
        </p:spPr>
        <p:txBody>
          <a:bodyPr/>
          <a:lstStyle/>
          <a:p>
            <a:r>
              <a:rPr lang="en-US" dirty="0" err="1"/>
              <a:t>pKa</a:t>
            </a:r>
            <a:r>
              <a:rPr lang="en-US" dirty="0"/>
              <a:t> is a critical property for drug discovery, design synthesis and formulation</a:t>
            </a:r>
          </a:p>
          <a:p>
            <a:r>
              <a:rPr lang="en-US" dirty="0"/>
              <a:t>While </a:t>
            </a:r>
            <a:r>
              <a:rPr lang="en-US" dirty="0" err="1"/>
              <a:t>pKa</a:t>
            </a:r>
            <a:r>
              <a:rPr lang="en-US" dirty="0"/>
              <a:t> is a general molecular property, the </a:t>
            </a:r>
            <a:r>
              <a:rPr lang="en-US" dirty="0" err="1"/>
              <a:t>pKa</a:t>
            </a:r>
            <a:r>
              <a:rPr lang="en-US" dirty="0"/>
              <a:t> of a molecule is equal to the deprotonation/protonation site with the lowest micro-</a:t>
            </a:r>
            <a:r>
              <a:rPr lang="en-US" dirty="0" err="1"/>
              <a:t>pKa</a:t>
            </a:r>
            <a:endParaRPr lang="en-US" dirty="0"/>
          </a:p>
          <a:p>
            <a:r>
              <a:rPr lang="en-US" dirty="0"/>
              <a:t>We constructed a single-evaluation SIDT for predicting the micro-</a:t>
            </a:r>
            <a:r>
              <a:rPr lang="en-US" dirty="0" err="1"/>
              <a:t>pKa</a:t>
            </a:r>
            <a:r>
              <a:rPr lang="en-US" dirty="0"/>
              <a:t> of individual protonation sites using 1,964 micro-</a:t>
            </a:r>
            <a:r>
              <a:rPr lang="en-US" dirty="0" err="1"/>
              <a:t>pKa</a:t>
            </a:r>
            <a:r>
              <a:rPr lang="en-US" dirty="0"/>
              <a:t> values based on Baltruschat and </a:t>
            </a:r>
            <a:r>
              <a:rPr lang="en-US" dirty="0" err="1"/>
              <a:t>Czodrowski</a:t>
            </a:r>
            <a:r>
              <a:rPr lang="en-US" dirty="0"/>
              <a:t> </a:t>
            </a:r>
          </a:p>
          <a:p>
            <a:r>
              <a:rPr lang="en-US" dirty="0"/>
              <a:t>Using a 9:1 train-test split and taking the minimum of all micro-</a:t>
            </a:r>
            <a:r>
              <a:rPr lang="en-US" dirty="0" err="1"/>
              <a:t>pKa’s</a:t>
            </a:r>
            <a:r>
              <a:rPr lang="en-US" dirty="0"/>
              <a:t> we are able to predict the true </a:t>
            </a:r>
            <a:r>
              <a:rPr lang="en-US" dirty="0" err="1"/>
              <a:t>pKa</a:t>
            </a:r>
            <a:r>
              <a:rPr lang="en-US" dirty="0"/>
              <a:t> with MAE/RMSE of 0.85/1.38</a:t>
            </a:r>
          </a:p>
        </p:txBody>
      </p:sp>
      <p:pic>
        <p:nvPicPr>
          <p:cNvPr id="5" name="Picture 4">
            <a:extLst>
              <a:ext uri="{FF2B5EF4-FFF2-40B4-BE49-F238E27FC236}">
                <a16:creationId xmlns:a16="http://schemas.microsoft.com/office/drawing/2014/main" id="{3CBD95D3-92A4-C03F-4A86-DC1BD467A22F}"/>
              </a:ext>
            </a:extLst>
          </p:cNvPr>
          <p:cNvPicPr>
            <a:picLocks noChangeAspect="1"/>
          </p:cNvPicPr>
          <p:nvPr/>
        </p:nvPicPr>
        <p:blipFill>
          <a:blip r:embed="rId2"/>
          <a:stretch>
            <a:fillRect/>
          </a:stretch>
        </p:blipFill>
        <p:spPr>
          <a:xfrm>
            <a:off x="9392548" y="1963865"/>
            <a:ext cx="6721354" cy="5721048"/>
          </a:xfrm>
          <a:prstGeom prst="rect">
            <a:avLst/>
          </a:prstGeom>
        </p:spPr>
      </p:pic>
    </p:spTree>
    <p:extLst>
      <p:ext uri="{BB962C8B-B14F-4D97-AF65-F5344CB8AC3E}">
        <p14:creationId xmlns:p14="http://schemas.microsoft.com/office/powerpoint/2010/main" val="41840801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8A6BD-DF15-9F65-48EC-7E79B64C9BEA}"/>
              </a:ext>
            </a:extLst>
          </p:cNvPr>
          <p:cNvSpPr>
            <a:spLocks noGrp="1"/>
          </p:cNvSpPr>
          <p:nvPr>
            <p:ph type="title"/>
          </p:nvPr>
        </p:nvSpPr>
        <p:spPr>
          <a:xfrm>
            <a:off x="142098" y="408785"/>
            <a:ext cx="15950526" cy="1050302"/>
          </a:xfrm>
        </p:spPr>
        <p:txBody>
          <a:bodyPr/>
          <a:lstStyle/>
          <a:p>
            <a:pPr algn="ctr"/>
            <a:r>
              <a:rPr lang="en-US" dirty="0"/>
              <a:t>Enthalpy of Formation Prediction</a:t>
            </a:r>
          </a:p>
        </p:txBody>
      </p:sp>
      <p:sp>
        <p:nvSpPr>
          <p:cNvPr id="3" name="Content Placeholder 2">
            <a:extLst>
              <a:ext uri="{FF2B5EF4-FFF2-40B4-BE49-F238E27FC236}">
                <a16:creationId xmlns:a16="http://schemas.microsoft.com/office/drawing/2014/main" id="{AB5FFFBE-C902-CB6C-3AE7-35B3ACA6D8DB}"/>
              </a:ext>
            </a:extLst>
          </p:cNvPr>
          <p:cNvSpPr>
            <a:spLocks noGrp="1"/>
          </p:cNvSpPr>
          <p:nvPr>
            <p:ph idx="1"/>
          </p:nvPr>
        </p:nvSpPr>
        <p:spPr>
          <a:xfrm>
            <a:off x="649291" y="2287037"/>
            <a:ext cx="7468070" cy="5309921"/>
          </a:xfrm>
        </p:spPr>
        <p:txBody>
          <a:bodyPr>
            <a:normAutofit/>
          </a:bodyPr>
          <a:lstStyle/>
          <a:p>
            <a:r>
              <a:rPr lang="en-US" dirty="0"/>
              <a:t>Enthalpy of formation is important for predicting important kinetic parameters such as heat of reaction and reverse rate coefficients</a:t>
            </a:r>
          </a:p>
          <a:p>
            <a:r>
              <a:rPr lang="en-US" dirty="0"/>
              <a:t>Used a dataset of high accuracy thermochemistry for 5000 closed shell molecules involving C, H, O, and N atoms. </a:t>
            </a:r>
          </a:p>
          <a:p>
            <a:r>
              <a:rPr lang="en-US" dirty="0"/>
              <a:t>Decomposed around every heavy atom: </a:t>
            </a:r>
          </a:p>
          <a:p>
            <a:pPr lvl="1"/>
            <a:r>
              <a:rPr lang="en-US" dirty="0"/>
              <a:t>Ex: (CH3-OH =&gt; C*H3-OH + CH3-O*H)</a:t>
            </a:r>
          </a:p>
          <a:p>
            <a:r>
              <a:rPr lang="en-US" dirty="0"/>
              <a:t>Used a train/</a:t>
            </a:r>
            <a:r>
              <a:rPr lang="en-US" dirty="0" err="1"/>
              <a:t>val</a:t>
            </a:r>
            <a:r>
              <a:rPr lang="en-US" dirty="0"/>
              <a:t>/test = 4000/500/500</a:t>
            </a:r>
          </a:p>
          <a:p>
            <a:r>
              <a:rPr lang="en-US" dirty="0"/>
              <a:t>Test MAE: 1.96 kcal/mol</a:t>
            </a:r>
          </a:p>
        </p:txBody>
      </p:sp>
      <p:pic>
        <p:nvPicPr>
          <p:cNvPr id="5" name="Picture 4">
            <a:extLst>
              <a:ext uri="{FF2B5EF4-FFF2-40B4-BE49-F238E27FC236}">
                <a16:creationId xmlns:a16="http://schemas.microsoft.com/office/drawing/2014/main" id="{71A40921-F645-4012-E31A-7C847A902916}"/>
              </a:ext>
            </a:extLst>
          </p:cNvPr>
          <p:cNvPicPr>
            <a:picLocks noChangeAspect="1"/>
          </p:cNvPicPr>
          <p:nvPr/>
        </p:nvPicPr>
        <p:blipFill>
          <a:blip r:embed="rId2"/>
          <a:stretch>
            <a:fillRect/>
          </a:stretch>
        </p:blipFill>
        <p:spPr>
          <a:xfrm>
            <a:off x="8624554" y="1934111"/>
            <a:ext cx="7468070" cy="5974456"/>
          </a:xfrm>
          <a:prstGeom prst="rect">
            <a:avLst/>
          </a:prstGeom>
        </p:spPr>
      </p:pic>
    </p:spTree>
    <p:extLst>
      <p:ext uri="{BB962C8B-B14F-4D97-AF65-F5344CB8AC3E}">
        <p14:creationId xmlns:p14="http://schemas.microsoft.com/office/powerpoint/2010/main" val="2118446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B3D4506-120F-767A-3EDE-278273ABB187}"/>
              </a:ext>
            </a:extLst>
          </p:cNvPr>
          <p:cNvSpPr>
            <a:spLocks noGrp="1"/>
          </p:cNvSpPr>
          <p:nvPr>
            <p:ph type="title"/>
          </p:nvPr>
        </p:nvSpPr>
        <p:spPr/>
        <p:txBody>
          <a:bodyPr>
            <a:normAutofit/>
          </a:bodyPr>
          <a:lstStyle/>
          <a:p>
            <a:pPr algn="ctr"/>
            <a:r>
              <a:rPr lang="en-US" sz="4500" dirty="0"/>
              <a:t>Surface Association Energy Prediction for Coverage Dependence</a:t>
            </a:r>
          </a:p>
        </p:txBody>
      </p:sp>
      <p:sp>
        <p:nvSpPr>
          <p:cNvPr id="2" name="Content Placeholder 1">
            <a:extLst>
              <a:ext uri="{FF2B5EF4-FFF2-40B4-BE49-F238E27FC236}">
                <a16:creationId xmlns:a16="http://schemas.microsoft.com/office/drawing/2014/main" id="{BEA9F3EB-35D8-D300-2BC3-32E79D662C60}"/>
              </a:ext>
            </a:extLst>
          </p:cNvPr>
          <p:cNvSpPr>
            <a:spLocks noGrp="1"/>
          </p:cNvSpPr>
          <p:nvPr>
            <p:ph idx="1"/>
          </p:nvPr>
        </p:nvSpPr>
        <p:spPr>
          <a:xfrm>
            <a:off x="189386" y="1435877"/>
            <a:ext cx="6393337" cy="6952313"/>
          </a:xfrm>
        </p:spPr>
        <p:txBody>
          <a:bodyPr>
            <a:normAutofit fontScale="92500" lnSpcReduction="10000"/>
          </a:bodyPr>
          <a:lstStyle/>
          <a:p>
            <a:r>
              <a:rPr lang="en-US" dirty="0"/>
              <a:t>In chemical systems on surfaces kinetic parameters can be significantly altered by the presence/coverage of other nearby adsorbates</a:t>
            </a:r>
          </a:p>
          <a:p>
            <a:r>
              <a:rPr lang="en-US" dirty="0"/>
              <a:t>We trained a pair of SIDTs on single surface bond and pairs of surface bonds decompositions on 207 transition states and 477 adsorbates</a:t>
            </a:r>
          </a:p>
          <a:p>
            <a:r>
              <a:rPr lang="en-US" dirty="0"/>
              <a:t>We achieved leave-one-out errors of: </a:t>
            </a:r>
          </a:p>
          <a:p>
            <a:pPr lvl="1"/>
            <a:r>
              <a:rPr lang="en-US" dirty="0"/>
              <a:t>Adsorbate Energy: MAE 0.107 eV</a:t>
            </a:r>
          </a:p>
          <a:p>
            <a:pPr lvl="1"/>
            <a:r>
              <a:rPr lang="en-US" dirty="0"/>
              <a:t>Transition State Energy: MAE 0.172 eV</a:t>
            </a:r>
          </a:p>
          <a:p>
            <a:pPr lvl="1"/>
            <a:r>
              <a:rPr lang="en-US" dirty="0"/>
              <a:t>Reaction Energy: MAE 0.130 eV</a:t>
            </a:r>
          </a:p>
          <a:p>
            <a:pPr lvl="1"/>
            <a:r>
              <a:rPr lang="en-US" dirty="0"/>
              <a:t>Activation Barrier: MAE 0.176 eV</a:t>
            </a:r>
          </a:p>
          <a:p>
            <a:r>
              <a:rPr lang="en-US" dirty="0"/>
              <a:t>Due to natural error cancellation in SIDTs on relative properties our performance on composite properties (activation barrier and activation barrier) is significantly better than one would expect</a:t>
            </a:r>
          </a:p>
          <a:p>
            <a:endParaRPr lang="en-US" dirty="0"/>
          </a:p>
        </p:txBody>
      </p:sp>
      <p:sp>
        <p:nvSpPr>
          <p:cNvPr id="3" name="Slide Number Placeholder 2">
            <a:extLst>
              <a:ext uri="{FF2B5EF4-FFF2-40B4-BE49-F238E27FC236}">
                <a16:creationId xmlns:a16="http://schemas.microsoft.com/office/drawing/2014/main" id="{E5A2DD65-CFCD-5E86-50F6-6872606CB77F}"/>
              </a:ext>
            </a:extLst>
          </p:cNvPr>
          <p:cNvSpPr>
            <a:spLocks noGrp="1"/>
          </p:cNvSpPr>
          <p:nvPr>
            <p:ph type="sldNum" sz="quarter" idx="4294967295"/>
          </p:nvPr>
        </p:nvSpPr>
        <p:spPr>
          <a:xfrm>
            <a:off x="0" y="0"/>
            <a:ext cx="0" cy="0"/>
          </a:xfrm>
        </p:spPr>
        <p:txBody>
          <a:bodyPr/>
          <a:lstStyle/>
          <a:p>
            <a:endParaRPr lang="en-US" dirty="0"/>
          </a:p>
        </p:txBody>
      </p:sp>
      <p:pic>
        <p:nvPicPr>
          <p:cNvPr id="7170" name="Picture 2">
            <a:extLst>
              <a:ext uri="{FF2B5EF4-FFF2-40B4-BE49-F238E27FC236}">
                <a16:creationId xmlns:a16="http://schemas.microsoft.com/office/drawing/2014/main" id="{93154400-BCE4-2E1F-F95E-2349CE2FE8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4758" y="1225026"/>
            <a:ext cx="4754241" cy="375204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080F2399-F9D4-E7D5-C3EA-D942E373E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04758" y="4918211"/>
            <a:ext cx="4754241" cy="3752040"/>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3">
            <a:extLst>
              <a:ext uri="{FF2B5EF4-FFF2-40B4-BE49-F238E27FC236}">
                <a16:creationId xmlns:a16="http://schemas.microsoft.com/office/drawing/2014/main" id="{7C0E81BB-71FE-39E8-1C05-F73897B5FF19}"/>
              </a:ext>
            </a:extLst>
          </p:cNvPr>
          <p:cNvSpPr txBox="1">
            <a:spLocks/>
          </p:cNvSpPr>
          <p:nvPr/>
        </p:nvSpPr>
        <p:spPr>
          <a:xfrm>
            <a:off x="2142409" y="8384352"/>
            <a:ext cx="13043073" cy="625957"/>
          </a:xfrm>
          <a:prstGeom prst="rect">
            <a:avLst/>
          </a:prstGeom>
        </p:spPr>
        <p:txBody>
          <a:bodyPr vert="horz" lIns="121920" tIns="60960" rIns="121920" bIns="60960" rtlCol="0" anchor="b" anchorCtr="0">
            <a:noAutofit/>
          </a:bodyPr>
          <a:lstStyle>
            <a:lvl1pPr marL="0" indent="0" algn="l" defTabSz="914400" rtl="0" eaLnBrk="1" latinLnBrk="0" hangingPunct="1">
              <a:lnSpc>
                <a:spcPct val="100000"/>
              </a:lnSpc>
              <a:spcBef>
                <a:spcPts val="0"/>
              </a:spcBef>
              <a:spcAft>
                <a:spcPts val="0"/>
              </a:spcAft>
              <a:buFont typeface="Arial" panose="020B0604020202020204" pitchFamily="34" charset="0"/>
              <a:buNone/>
              <a:defRPr sz="1100" kern="1200">
                <a:solidFill>
                  <a:schemeClr val="tx1"/>
                </a:solidFill>
                <a:latin typeface="+mn-lt"/>
                <a:ea typeface="Source Sans Pro Light" panose="020B0403030403020204" pitchFamily="34" charset="0"/>
                <a:cs typeface="+mn-cs"/>
              </a:defRPr>
            </a:lvl1pPr>
            <a:lvl2pPr marL="457200" indent="0" algn="l" defTabSz="914400" rtl="0" eaLnBrk="1" latinLnBrk="0" hangingPunct="1">
              <a:lnSpc>
                <a:spcPct val="100000"/>
              </a:lnSpc>
              <a:spcBef>
                <a:spcPts val="500"/>
              </a:spcBef>
              <a:spcAft>
                <a:spcPts val="1000"/>
              </a:spcAft>
              <a:buFont typeface="Arial" panose="020B0604020202020204" pitchFamily="34" charset="0"/>
              <a:buNone/>
              <a:defRPr sz="2400" kern="1200">
                <a:solidFill>
                  <a:schemeClr val="tx1"/>
                </a:solidFill>
                <a:latin typeface="+mn-lt"/>
                <a:ea typeface="Source Sans Pro Light" panose="020B0403030403020204" pitchFamily="34" charset="0"/>
                <a:cs typeface="+mn-cs"/>
              </a:defRPr>
            </a:lvl2pPr>
            <a:lvl3pPr marL="914400" indent="0" algn="l" defTabSz="914400" rtl="0" eaLnBrk="1" latinLnBrk="0" hangingPunct="1">
              <a:lnSpc>
                <a:spcPct val="100000"/>
              </a:lnSpc>
              <a:spcBef>
                <a:spcPts val="500"/>
              </a:spcBef>
              <a:spcAft>
                <a:spcPts val="1000"/>
              </a:spcAft>
              <a:buFont typeface="Arial" panose="020B0604020202020204" pitchFamily="34" charset="0"/>
              <a:buNone/>
              <a:defRPr sz="2000" kern="1200">
                <a:solidFill>
                  <a:schemeClr val="tx1"/>
                </a:solidFill>
                <a:latin typeface="+mn-lt"/>
                <a:ea typeface="Source Sans Pro Light" panose="020B0403030403020204" pitchFamily="34" charset="0"/>
                <a:cs typeface="+mn-cs"/>
              </a:defRPr>
            </a:lvl3pPr>
            <a:lvl4pPr marL="1371600" indent="0" algn="l" defTabSz="914400" rtl="0" eaLnBrk="1" latinLnBrk="0" hangingPunct="1">
              <a:lnSpc>
                <a:spcPct val="100000"/>
              </a:lnSpc>
              <a:spcBef>
                <a:spcPts val="500"/>
              </a:spcBef>
              <a:spcAft>
                <a:spcPts val="1000"/>
              </a:spcAft>
              <a:buFont typeface="Arial" panose="020B0604020202020204" pitchFamily="34" charset="0"/>
              <a:buNone/>
              <a:defRPr sz="1800" kern="1200">
                <a:solidFill>
                  <a:schemeClr val="tx1"/>
                </a:solidFill>
                <a:latin typeface="+mn-lt"/>
                <a:ea typeface="Source Sans Pro Light" panose="020B0403030403020204" pitchFamily="34" charset="0"/>
                <a:cs typeface="+mn-cs"/>
              </a:defRPr>
            </a:lvl4pPr>
            <a:lvl5pPr marL="1828800" indent="0" algn="l" defTabSz="914400" rtl="0" eaLnBrk="1" latinLnBrk="0" hangingPunct="1">
              <a:lnSpc>
                <a:spcPct val="100000"/>
              </a:lnSpc>
              <a:spcBef>
                <a:spcPts val="500"/>
              </a:spcBef>
              <a:spcAft>
                <a:spcPts val="1000"/>
              </a:spcAft>
              <a:buFont typeface="Arial" panose="020B0604020202020204" pitchFamily="34" charset="0"/>
              <a:buNone/>
              <a:defRPr sz="1800" kern="1200">
                <a:solidFill>
                  <a:schemeClr val="tx1"/>
                </a:solidFill>
                <a:latin typeface="+mn-lt"/>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67" dirty="0"/>
              <a:t>Johnson, M. S., </a:t>
            </a:r>
            <a:r>
              <a:rPr lang="en-US" sz="1467" dirty="0" err="1"/>
              <a:t>Bross</a:t>
            </a:r>
            <a:r>
              <a:rPr lang="en-US" sz="1467" dirty="0"/>
              <a:t>, D. H., </a:t>
            </a:r>
            <a:r>
              <a:rPr lang="en-US" sz="1467" dirty="0" err="1"/>
              <a:t>Zádor,J</a:t>
            </a:r>
            <a:r>
              <a:rPr lang="en-US" sz="1467" dirty="0"/>
              <a:t>. Resolving Kinetic Coverage Dependence with Machine Learning and Automated Quantum Chemistry Workflows. In preparation. </a:t>
            </a:r>
          </a:p>
        </p:txBody>
      </p:sp>
      <p:pic>
        <p:nvPicPr>
          <p:cNvPr id="8" name="Picture 4">
            <a:extLst>
              <a:ext uri="{FF2B5EF4-FFF2-40B4-BE49-F238E27FC236}">
                <a16:creationId xmlns:a16="http://schemas.microsoft.com/office/drawing/2014/main" id="{335A7801-7E76-3CB5-6C47-AB5391F7ED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7930" y="1275092"/>
            <a:ext cx="4529797" cy="357490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2C5EC0A2-45CB-5FA3-46F2-0EFB709DE5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00104" y="4912034"/>
            <a:ext cx="4754240" cy="3752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9280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D9727-395C-0998-215E-E520FB7F8CF5}"/>
              </a:ext>
            </a:extLst>
          </p:cNvPr>
          <p:cNvSpPr>
            <a:spLocks noGrp="1"/>
          </p:cNvSpPr>
          <p:nvPr>
            <p:ph type="title"/>
          </p:nvPr>
        </p:nvSpPr>
        <p:spPr/>
        <p:txBody>
          <a:bodyPr/>
          <a:lstStyle/>
          <a:p>
            <a:pPr algn="ctr"/>
            <a:r>
              <a:rPr lang="en-US" sz="5400" b="1" dirty="0"/>
              <a:t>Active Learning: Coverage Dependence</a:t>
            </a:r>
            <a:endParaRPr lang="en-US" dirty="0"/>
          </a:p>
        </p:txBody>
      </p:sp>
      <p:grpSp>
        <p:nvGrpSpPr>
          <p:cNvPr id="16" name="Group 15">
            <a:extLst>
              <a:ext uri="{FF2B5EF4-FFF2-40B4-BE49-F238E27FC236}">
                <a16:creationId xmlns:a16="http://schemas.microsoft.com/office/drawing/2014/main" id="{DB60FA6E-01D4-704F-D237-2D590399C373}"/>
              </a:ext>
            </a:extLst>
          </p:cNvPr>
          <p:cNvGrpSpPr/>
          <p:nvPr/>
        </p:nvGrpSpPr>
        <p:grpSpPr>
          <a:xfrm>
            <a:off x="10266335" y="1691685"/>
            <a:ext cx="2938780" cy="7189223"/>
            <a:chOff x="10936224" y="1686439"/>
            <a:chExt cx="2938780" cy="7189223"/>
          </a:xfrm>
        </p:grpSpPr>
        <p:sp>
          <p:nvSpPr>
            <p:cNvPr id="17" name="Rectangle 16">
              <a:extLst>
                <a:ext uri="{FF2B5EF4-FFF2-40B4-BE49-F238E27FC236}">
                  <a16:creationId xmlns:a16="http://schemas.microsoft.com/office/drawing/2014/main" id="{2FC7EC78-6D4C-48F3-DD03-52D7A2C3A7F4}"/>
                </a:ext>
              </a:extLst>
            </p:cNvPr>
            <p:cNvSpPr/>
            <p:nvPr/>
          </p:nvSpPr>
          <p:spPr>
            <a:xfrm>
              <a:off x="10936224" y="1686439"/>
              <a:ext cx="2926080" cy="1060704"/>
            </a:xfrm>
            <a:prstGeom prst="rect">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Train SIDT Model</a:t>
              </a:r>
            </a:p>
          </p:txBody>
        </p:sp>
        <p:sp>
          <p:nvSpPr>
            <p:cNvPr id="18" name="Rectangle 17">
              <a:extLst>
                <a:ext uri="{FF2B5EF4-FFF2-40B4-BE49-F238E27FC236}">
                  <a16:creationId xmlns:a16="http://schemas.microsoft.com/office/drawing/2014/main" id="{519133FF-2E34-99E9-79B0-B7F656BCE528}"/>
                </a:ext>
              </a:extLst>
            </p:cNvPr>
            <p:cNvSpPr/>
            <p:nvPr/>
          </p:nvSpPr>
          <p:spPr>
            <a:xfrm>
              <a:off x="10936224" y="3005775"/>
              <a:ext cx="2926080" cy="871281"/>
            </a:xfrm>
            <a:prstGeom prst="rect">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Evaluate Configurations</a:t>
              </a:r>
            </a:p>
          </p:txBody>
        </p:sp>
        <p:sp>
          <p:nvSpPr>
            <p:cNvPr id="19" name="Rectangle 18">
              <a:extLst>
                <a:ext uri="{FF2B5EF4-FFF2-40B4-BE49-F238E27FC236}">
                  <a16:creationId xmlns:a16="http://schemas.microsoft.com/office/drawing/2014/main" id="{B6A0A99F-31A0-0596-A441-7FBF27BD51EB}"/>
                </a:ext>
              </a:extLst>
            </p:cNvPr>
            <p:cNvSpPr/>
            <p:nvPr/>
          </p:nvSpPr>
          <p:spPr>
            <a:xfrm>
              <a:off x="10936224" y="4181407"/>
              <a:ext cx="2926080" cy="1517904"/>
            </a:xfrm>
            <a:prstGeom prst="rect">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Develop Weights from SIDT Contributions and Uncertainties</a:t>
              </a:r>
            </a:p>
          </p:txBody>
        </p:sp>
        <p:sp>
          <p:nvSpPr>
            <p:cNvPr id="20" name="Rectangle 19">
              <a:extLst>
                <a:ext uri="{FF2B5EF4-FFF2-40B4-BE49-F238E27FC236}">
                  <a16:creationId xmlns:a16="http://schemas.microsoft.com/office/drawing/2014/main" id="{4286569F-8CF4-FA67-42BF-B5C6021DD549}"/>
                </a:ext>
              </a:extLst>
            </p:cNvPr>
            <p:cNvSpPr/>
            <p:nvPr/>
          </p:nvSpPr>
          <p:spPr>
            <a:xfrm>
              <a:off x="10936224" y="6003662"/>
              <a:ext cx="2926080" cy="1517904"/>
            </a:xfrm>
            <a:prstGeom prst="rect">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Select Set of Uncalculated Configurations Based on Weights</a:t>
              </a:r>
            </a:p>
          </p:txBody>
        </p:sp>
        <p:sp>
          <p:nvSpPr>
            <p:cNvPr id="21" name="Rectangle 20">
              <a:extLst>
                <a:ext uri="{FF2B5EF4-FFF2-40B4-BE49-F238E27FC236}">
                  <a16:creationId xmlns:a16="http://schemas.microsoft.com/office/drawing/2014/main" id="{B92F1CD2-0CF2-F07A-3586-EB2C65F2E670}"/>
                </a:ext>
              </a:extLst>
            </p:cNvPr>
            <p:cNvSpPr/>
            <p:nvPr/>
          </p:nvSpPr>
          <p:spPr>
            <a:xfrm>
              <a:off x="10936224" y="7814958"/>
              <a:ext cx="2926080" cy="1060704"/>
            </a:xfrm>
            <a:prstGeom prst="rect">
              <a:avLst/>
            </a:prstGeom>
            <a:solidFill>
              <a:schemeClr val="bg1"/>
            </a:solid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Calculate New Configurations</a:t>
              </a:r>
            </a:p>
          </p:txBody>
        </p:sp>
        <p:cxnSp>
          <p:nvCxnSpPr>
            <p:cNvPr id="22" name="Straight Arrow Connector 21">
              <a:extLst>
                <a:ext uri="{FF2B5EF4-FFF2-40B4-BE49-F238E27FC236}">
                  <a16:creationId xmlns:a16="http://schemas.microsoft.com/office/drawing/2014/main" id="{2A45D8ED-B82F-5ADA-216F-F263713FEBA2}"/>
                </a:ext>
              </a:extLst>
            </p:cNvPr>
            <p:cNvCxnSpPr>
              <a:stCxn id="17" idx="2"/>
              <a:endCxn id="18" idx="0"/>
            </p:cNvCxnSpPr>
            <p:nvPr/>
          </p:nvCxnSpPr>
          <p:spPr>
            <a:xfrm>
              <a:off x="12399264" y="2747143"/>
              <a:ext cx="0" cy="25863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60217B8-E113-97C4-66AC-4291EF8ECE5A}"/>
                </a:ext>
              </a:extLst>
            </p:cNvPr>
            <p:cNvCxnSpPr>
              <a:cxnSpLocks/>
              <a:stCxn id="18" idx="2"/>
              <a:endCxn id="19" idx="0"/>
            </p:cNvCxnSpPr>
            <p:nvPr/>
          </p:nvCxnSpPr>
          <p:spPr>
            <a:xfrm>
              <a:off x="12399264" y="3877056"/>
              <a:ext cx="0" cy="30435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86EAAEB7-8019-CE72-24A5-9E450B273191}"/>
                </a:ext>
              </a:extLst>
            </p:cNvPr>
            <p:cNvCxnSpPr>
              <a:cxnSpLocks/>
              <a:stCxn id="19" idx="2"/>
              <a:endCxn id="20" idx="0"/>
            </p:cNvCxnSpPr>
            <p:nvPr/>
          </p:nvCxnSpPr>
          <p:spPr>
            <a:xfrm>
              <a:off x="12399264" y="5699311"/>
              <a:ext cx="0" cy="304351"/>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EA4D9AD-B472-2FCB-B384-D6E2998EC9FA}"/>
                </a:ext>
              </a:extLst>
            </p:cNvPr>
            <p:cNvCxnSpPr>
              <a:cxnSpLocks/>
              <a:stCxn id="20" idx="2"/>
              <a:endCxn id="21" idx="0"/>
            </p:cNvCxnSpPr>
            <p:nvPr/>
          </p:nvCxnSpPr>
          <p:spPr>
            <a:xfrm>
              <a:off x="12399264" y="7521566"/>
              <a:ext cx="0" cy="293392"/>
            </a:xfrm>
            <a:prstGeom prst="straightConnector1">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Elbow Connector 25">
              <a:extLst>
                <a:ext uri="{FF2B5EF4-FFF2-40B4-BE49-F238E27FC236}">
                  <a16:creationId xmlns:a16="http://schemas.microsoft.com/office/drawing/2014/main" id="{643359AE-9867-C654-6A05-4188E7267347}"/>
                </a:ext>
              </a:extLst>
            </p:cNvPr>
            <p:cNvCxnSpPr>
              <a:stCxn id="21" idx="3"/>
              <a:endCxn id="17" idx="3"/>
            </p:cNvCxnSpPr>
            <p:nvPr/>
          </p:nvCxnSpPr>
          <p:spPr>
            <a:xfrm flipV="1">
              <a:off x="13862304" y="2216791"/>
              <a:ext cx="12700" cy="6128519"/>
            </a:xfrm>
            <a:prstGeom prst="bentConnector3">
              <a:avLst>
                <a:gd name="adj1" fmla="val 5976000"/>
              </a:avLst>
            </a:prstGeom>
            <a:ln w="508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C3352B1A-97C6-C5FF-967E-E89809BF7F62}"/>
              </a:ext>
            </a:extLst>
          </p:cNvPr>
          <p:cNvSpPr txBox="1"/>
          <p:nvPr/>
        </p:nvSpPr>
        <p:spPr>
          <a:xfrm>
            <a:off x="8669560" y="1119987"/>
            <a:ext cx="6119630" cy="461537"/>
          </a:xfrm>
          <a:prstGeom prst="rect">
            <a:avLst/>
          </a:prstGeom>
          <a:noFill/>
        </p:spPr>
        <p:txBody>
          <a:bodyPr wrap="square" rtlCol="0">
            <a:spAutoFit/>
          </a:bodyPr>
          <a:lstStyle/>
          <a:p>
            <a:pPr algn="ctr"/>
            <a:r>
              <a:rPr lang="en-US" b="1" dirty="0"/>
              <a:t>Coverage Dependence Active Learning Loop</a:t>
            </a:r>
          </a:p>
        </p:txBody>
      </p:sp>
      <p:sp>
        <p:nvSpPr>
          <p:cNvPr id="3" name="TextBox 2">
            <a:extLst>
              <a:ext uri="{FF2B5EF4-FFF2-40B4-BE49-F238E27FC236}">
                <a16:creationId xmlns:a16="http://schemas.microsoft.com/office/drawing/2014/main" id="{418C7A6B-4964-D720-2683-541997BC2704}"/>
              </a:ext>
            </a:extLst>
          </p:cNvPr>
          <p:cNvSpPr txBox="1"/>
          <p:nvPr/>
        </p:nvSpPr>
        <p:spPr>
          <a:xfrm>
            <a:off x="1075665" y="1581524"/>
            <a:ext cx="7539029" cy="7476406"/>
          </a:xfrm>
          <a:prstGeom prst="rect">
            <a:avLst/>
          </a:prstGeom>
          <a:noFill/>
        </p:spPr>
        <p:txBody>
          <a:bodyPr wrap="square" rtlCol="0">
            <a:spAutoFit/>
          </a:bodyPr>
          <a:lstStyle/>
          <a:p>
            <a:pPr marL="342900" indent="-342900">
              <a:buFont typeface="Arial" panose="020B0604020202020204" pitchFamily="34" charset="0"/>
              <a:buChar char="•"/>
            </a:pPr>
            <a:r>
              <a:rPr lang="en-US" dirty="0"/>
              <a:t>In chemical systems on surfaces kinetic parameters can be significantly altered by the presence/coverage of other nearby adsorbates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There are many possible ways to place adsorbates/TSs on surfaces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Rather than calculating all possible configurations we can use active learning, iteratively selecting additional calculations to run enabling us to converge to accuracy</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We take advantage of the structure and uncertainties of the SIDT to select configurations to calculate that are associated with SIDT nodes/substructures that have: </a:t>
            </a:r>
          </a:p>
          <a:p>
            <a:pPr marL="951867" lvl="1" indent="-342900">
              <a:buFont typeface="Arial" panose="020B0604020202020204" pitchFamily="34" charset="0"/>
              <a:buChar char="•"/>
            </a:pPr>
            <a:r>
              <a:rPr lang="en-US" dirty="0"/>
              <a:t>High occurrence rates (in the configurations we are predicting on)</a:t>
            </a:r>
          </a:p>
          <a:p>
            <a:pPr marL="951867" lvl="1" indent="-342900">
              <a:buFont typeface="Arial" panose="020B0604020202020204" pitchFamily="34" charset="0"/>
              <a:buChar char="•"/>
            </a:pPr>
            <a:r>
              <a:rPr lang="en-US" dirty="0"/>
              <a:t>High uncertainties</a:t>
            </a:r>
          </a:p>
          <a:p>
            <a:pPr marL="951867" lvl="1" indent="-342900">
              <a:buFont typeface="Arial" panose="020B0604020202020204" pitchFamily="34" charset="0"/>
              <a:buChar char="•"/>
            </a:pPr>
            <a:r>
              <a:rPr lang="en-US" dirty="0"/>
              <a:t>Associated with low energy configurations (that matter more than others in this application)</a:t>
            </a:r>
          </a:p>
          <a:p>
            <a:pPr marL="951867" lvl="1" indent="-342900">
              <a:buFont typeface="Arial" panose="020B0604020202020204" pitchFamily="34" charset="0"/>
              <a:buChar char="•"/>
            </a:pPr>
            <a:endParaRPr lang="en-US" dirty="0"/>
          </a:p>
        </p:txBody>
      </p:sp>
    </p:spTree>
    <p:extLst>
      <p:ext uri="{BB962C8B-B14F-4D97-AF65-F5344CB8AC3E}">
        <p14:creationId xmlns:p14="http://schemas.microsoft.com/office/powerpoint/2010/main" val="34454768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graph of different colored lines&#10;&#10;Description automatically generated">
            <a:extLst>
              <a:ext uri="{FF2B5EF4-FFF2-40B4-BE49-F238E27FC236}">
                <a16:creationId xmlns:a16="http://schemas.microsoft.com/office/drawing/2014/main" id="{437C0E7C-18DE-1222-9CDB-95D0F7D95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4390" y="5125299"/>
            <a:ext cx="4792133" cy="3657600"/>
          </a:xfrm>
          <a:prstGeom prst="rect">
            <a:avLst/>
          </a:prstGeom>
        </p:spPr>
      </p:pic>
      <p:sp>
        <p:nvSpPr>
          <p:cNvPr id="2" name="Title 1">
            <a:extLst>
              <a:ext uri="{FF2B5EF4-FFF2-40B4-BE49-F238E27FC236}">
                <a16:creationId xmlns:a16="http://schemas.microsoft.com/office/drawing/2014/main" id="{F0F46AEF-0E17-A87B-1A78-AFCFE5EEB008}"/>
              </a:ext>
            </a:extLst>
          </p:cNvPr>
          <p:cNvSpPr>
            <a:spLocks noGrp="1"/>
          </p:cNvSpPr>
          <p:nvPr>
            <p:ph type="title"/>
          </p:nvPr>
        </p:nvSpPr>
        <p:spPr/>
        <p:txBody>
          <a:bodyPr>
            <a:normAutofit/>
          </a:bodyPr>
          <a:lstStyle/>
          <a:p>
            <a:pPr algn="ctr"/>
            <a:r>
              <a:rPr lang="en-US" sz="5400" dirty="0"/>
              <a:t>Active Learning: Coverage Dependence</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D48574A-BCB1-45AC-0CCB-37DCB1D2B484}"/>
                  </a:ext>
                </a:extLst>
              </p:cNvPr>
              <p:cNvSpPr>
                <a:spLocks noGrp="1"/>
              </p:cNvSpPr>
              <p:nvPr>
                <p:ph idx="1"/>
              </p:nvPr>
            </p:nvSpPr>
            <p:spPr>
              <a:xfrm>
                <a:off x="159477" y="2660776"/>
                <a:ext cx="6165712" cy="4188911"/>
              </a:xfrm>
            </p:spPr>
            <p:txBody>
              <a:bodyPr>
                <a:noAutofit/>
              </a:bodyPr>
              <a:lstStyle/>
              <a:p>
                <a:pPr marL="456826" indent="-457189"/>
                <a:r>
                  <a:rPr lang="en-US" dirty="0"/>
                  <a:t>Here we demonstrate this for the HO* =&gt; O* + H* on Ru0001 with O* as the co-adsorbate on hcp sites</a:t>
                </a:r>
              </a:p>
              <a:p>
                <a:pPr marL="342628" indent="-342900">
                  <a:spcAft>
                    <a:spcPts val="0"/>
                  </a:spcAft>
                </a:pPr>
                <a:r>
                  <a:rPr lang="en-US" dirty="0"/>
                  <a:t>We start from 11 pair-wise interaction calculations and “ran” 6 calculations each active learning iteration</a:t>
                </a:r>
              </a:p>
              <a:p>
                <a:pPr marL="342900" indent="-342900">
                  <a:spcAft>
                    <a:spcPts val="0"/>
                  </a:spcAft>
                </a:pPr>
                <a:r>
                  <a:rPr lang="en-US" b="1" dirty="0"/>
                  <a:t>By iteration 5 we reach an MAE of </a:t>
                </a:r>
                <a14:m>
                  <m:oMath xmlns:m="http://schemas.openxmlformats.org/officeDocument/2006/math">
                    <m:r>
                      <a:rPr lang="en-US" b="1" i="1">
                        <a:latin typeface="Cambria Math" panose="02040503050406030204" pitchFamily="18" charset="0"/>
                      </a:rPr>
                      <m:t>∼</m:t>
                    </m:r>
                  </m:oMath>
                </a14:m>
                <a:r>
                  <a:rPr lang="en-US" b="1" dirty="0"/>
                  <a:t>0.05 eV relative to the enumerative solution!</a:t>
                </a:r>
              </a:p>
            </p:txBody>
          </p:sp>
        </mc:Choice>
        <mc:Fallback xmlns="">
          <p:sp>
            <p:nvSpPr>
              <p:cNvPr id="3" name="Content Placeholder 2">
                <a:extLst>
                  <a:ext uri="{FF2B5EF4-FFF2-40B4-BE49-F238E27FC236}">
                    <a16:creationId xmlns:a16="http://schemas.microsoft.com/office/drawing/2014/main" id="{CD48574A-BCB1-45AC-0CCB-37DCB1D2B484}"/>
                  </a:ext>
                </a:extLst>
              </p:cNvPr>
              <p:cNvSpPr>
                <a:spLocks noGrp="1" noRot="1" noChangeAspect="1" noMove="1" noResize="1" noEditPoints="1" noAdjustHandles="1" noChangeArrowheads="1" noChangeShapeType="1" noTextEdit="1"/>
              </p:cNvSpPr>
              <p:nvPr>
                <p:ph idx="1"/>
              </p:nvPr>
            </p:nvSpPr>
            <p:spPr>
              <a:xfrm>
                <a:off x="159477" y="2660776"/>
                <a:ext cx="6165712" cy="4188911"/>
              </a:xfrm>
              <a:blipFill>
                <a:blip r:embed="rId4"/>
                <a:stretch>
                  <a:fillRect l="-1848" t="-2417" r="-3080"/>
                </a:stretch>
              </a:blipFill>
            </p:spPr>
            <p:txBody>
              <a:bodyPr/>
              <a:lstStyle/>
              <a:p>
                <a:r>
                  <a:rPr lang="en-US">
                    <a:noFill/>
                  </a:rPr>
                  <a:t> </a:t>
                </a:r>
              </a:p>
            </p:txBody>
          </p:sp>
        </mc:Fallback>
      </mc:AlternateContent>
      <p:pic>
        <p:nvPicPr>
          <p:cNvPr id="6" name="Picture 5" descr="A graph of different colored lines&#10;&#10;Description automatically generated">
            <a:extLst>
              <a:ext uri="{FF2B5EF4-FFF2-40B4-BE49-F238E27FC236}">
                <a16:creationId xmlns:a16="http://schemas.microsoft.com/office/drawing/2014/main" id="{E9E08879-70A2-8473-5457-903493CC22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71846" y="1233183"/>
            <a:ext cx="4853516" cy="3751192"/>
          </a:xfrm>
          <a:prstGeom prst="rect">
            <a:avLst/>
          </a:prstGeom>
        </p:spPr>
      </p:pic>
      <p:pic>
        <p:nvPicPr>
          <p:cNvPr id="8" name="Picture 7" descr="A graph of a number of numbers&#10;&#10;Description automatically generated with medium confidence">
            <a:extLst>
              <a:ext uri="{FF2B5EF4-FFF2-40B4-BE49-F238E27FC236}">
                <a16:creationId xmlns:a16="http://schemas.microsoft.com/office/drawing/2014/main" id="{1B60F19D-D4B1-EEBF-AC28-973D8ABDC3C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321323" y="1166609"/>
            <a:ext cx="4775200" cy="3860800"/>
          </a:xfrm>
          <a:prstGeom prst="rect">
            <a:avLst/>
          </a:prstGeom>
        </p:spPr>
      </p:pic>
      <p:pic>
        <p:nvPicPr>
          <p:cNvPr id="10" name="Picture 9" descr="A graph with blue and orange lines&#10;&#10;Description automatically generated">
            <a:extLst>
              <a:ext uri="{FF2B5EF4-FFF2-40B4-BE49-F238E27FC236}">
                <a16:creationId xmlns:a16="http://schemas.microsoft.com/office/drawing/2014/main" id="{CBB95192-6AA3-D9D1-B0D2-D07564EA2E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78188" y="4920031"/>
            <a:ext cx="4842933" cy="3894667"/>
          </a:xfrm>
          <a:prstGeom prst="rect">
            <a:avLst/>
          </a:prstGeom>
        </p:spPr>
      </p:pic>
    </p:spTree>
    <p:extLst>
      <p:ext uri="{BB962C8B-B14F-4D97-AF65-F5344CB8AC3E}">
        <p14:creationId xmlns:p14="http://schemas.microsoft.com/office/powerpoint/2010/main" val="3757342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6EBF9-BCB2-57F7-6BBD-536C48ED4851}"/>
              </a:ext>
            </a:extLst>
          </p:cNvPr>
          <p:cNvSpPr>
            <a:spLocks noGrp="1"/>
          </p:cNvSpPr>
          <p:nvPr>
            <p:ph type="title"/>
          </p:nvPr>
        </p:nvSpPr>
        <p:spPr/>
        <p:txBody>
          <a:bodyPr/>
          <a:lstStyle/>
          <a:p>
            <a:pPr algn="ctr"/>
            <a:r>
              <a:rPr lang="en-US" dirty="0"/>
              <a:t>Stability Classification for Coverage Dependence</a:t>
            </a:r>
          </a:p>
        </p:txBody>
      </p:sp>
      <p:sp>
        <p:nvSpPr>
          <p:cNvPr id="3" name="Content Placeholder 2">
            <a:extLst>
              <a:ext uri="{FF2B5EF4-FFF2-40B4-BE49-F238E27FC236}">
                <a16:creationId xmlns:a16="http://schemas.microsoft.com/office/drawing/2014/main" id="{D8A924A9-6B64-61CB-722F-261F5E998672}"/>
              </a:ext>
            </a:extLst>
          </p:cNvPr>
          <p:cNvSpPr>
            <a:spLocks noGrp="1"/>
          </p:cNvSpPr>
          <p:nvPr>
            <p:ph idx="1"/>
          </p:nvPr>
        </p:nvSpPr>
        <p:spPr>
          <a:xfrm>
            <a:off x="841345" y="2187389"/>
            <a:ext cx="6545573" cy="5384384"/>
          </a:xfrm>
        </p:spPr>
        <p:txBody>
          <a:bodyPr/>
          <a:lstStyle/>
          <a:p>
            <a:r>
              <a:rPr lang="en-US" dirty="0"/>
              <a:t>In chemical systems on surfaces kinetic parameters can be significantly altered by the presence/coverage of other nearby adsorbates</a:t>
            </a:r>
          </a:p>
          <a:p>
            <a:r>
              <a:rPr lang="en-US" dirty="0"/>
              <a:t>However not all configurations one might propose are stable</a:t>
            </a:r>
          </a:p>
          <a:p>
            <a:r>
              <a:rPr lang="en-US" dirty="0"/>
              <a:t>We trained an SIDT on 1720 attempted configuration calculations using the same decompositions as the regressor for coverage dependence to predict configuration stability</a:t>
            </a:r>
          </a:p>
          <a:p>
            <a:r>
              <a:rPr lang="en-US" dirty="0"/>
              <a:t>We achieved an accuracy of 86%</a:t>
            </a:r>
          </a:p>
          <a:p>
            <a:endParaRPr lang="en-US" dirty="0"/>
          </a:p>
          <a:p>
            <a:endParaRPr lang="en-US" dirty="0"/>
          </a:p>
        </p:txBody>
      </p:sp>
      <p:graphicFrame>
        <p:nvGraphicFramePr>
          <p:cNvPr id="4" name="Table 3">
            <a:extLst>
              <a:ext uri="{FF2B5EF4-FFF2-40B4-BE49-F238E27FC236}">
                <a16:creationId xmlns:a16="http://schemas.microsoft.com/office/drawing/2014/main" id="{8E01FB27-4A09-961C-5ADF-029C80B00BC2}"/>
              </a:ext>
            </a:extLst>
          </p:cNvPr>
          <p:cNvGraphicFramePr>
            <a:graphicFrameLocks noGrp="1"/>
          </p:cNvGraphicFramePr>
          <p:nvPr>
            <p:extLst>
              <p:ext uri="{D42A27DB-BD31-4B8C-83A1-F6EECF244321}">
                <p14:modId xmlns:p14="http://schemas.microsoft.com/office/powerpoint/2010/main" val="2061106746"/>
              </p:ext>
            </p:extLst>
          </p:nvPr>
        </p:nvGraphicFramePr>
        <p:xfrm>
          <a:off x="8376497" y="2187389"/>
          <a:ext cx="7438710" cy="1371219"/>
        </p:xfrm>
        <a:graphic>
          <a:graphicData uri="http://schemas.openxmlformats.org/drawingml/2006/table">
            <a:tbl>
              <a:tblPr firstRow="1" bandRow="1">
                <a:tableStyleId>{5C22544A-7EE6-4342-B048-85BDC9FD1C3A}</a:tableStyleId>
              </a:tblPr>
              <a:tblGrid>
                <a:gridCol w="2479570">
                  <a:extLst>
                    <a:ext uri="{9D8B030D-6E8A-4147-A177-3AD203B41FA5}">
                      <a16:colId xmlns:a16="http://schemas.microsoft.com/office/drawing/2014/main" val="3957960230"/>
                    </a:ext>
                  </a:extLst>
                </a:gridCol>
                <a:gridCol w="2479570">
                  <a:extLst>
                    <a:ext uri="{9D8B030D-6E8A-4147-A177-3AD203B41FA5}">
                      <a16:colId xmlns:a16="http://schemas.microsoft.com/office/drawing/2014/main" val="1864599880"/>
                    </a:ext>
                  </a:extLst>
                </a:gridCol>
                <a:gridCol w="2479570">
                  <a:extLst>
                    <a:ext uri="{9D8B030D-6E8A-4147-A177-3AD203B41FA5}">
                      <a16:colId xmlns:a16="http://schemas.microsoft.com/office/drawing/2014/main" val="3666152539"/>
                    </a:ext>
                  </a:extLst>
                </a:gridCol>
              </a:tblGrid>
              <a:tr h="370840">
                <a:tc>
                  <a:txBody>
                    <a:bodyPr/>
                    <a:lstStyle/>
                    <a:p>
                      <a:pPr algn="ctr"/>
                      <a:endParaRPr lang="en-US" dirty="0"/>
                    </a:p>
                  </a:txBody>
                  <a:tcPr/>
                </a:tc>
                <a:tc>
                  <a:txBody>
                    <a:bodyPr/>
                    <a:lstStyle/>
                    <a:p>
                      <a:pPr algn="ctr"/>
                      <a:r>
                        <a:rPr lang="en-US" dirty="0"/>
                        <a:t>Predict True</a:t>
                      </a:r>
                    </a:p>
                  </a:txBody>
                  <a:tcPr/>
                </a:tc>
                <a:tc>
                  <a:txBody>
                    <a:bodyPr/>
                    <a:lstStyle/>
                    <a:p>
                      <a:pPr algn="ctr"/>
                      <a:r>
                        <a:rPr lang="en-US" dirty="0"/>
                        <a:t>Predict False</a:t>
                      </a:r>
                    </a:p>
                  </a:txBody>
                  <a:tcPr/>
                </a:tc>
                <a:extLst>
                  <a:ext uri="{0D108BD9-81ED-4DB2-BD59-A6C34878D82A}">
                    <a16:rowId xmlns:a16="http://schemas.microsoft.com/office/drawing/2014/main" val="3626206385"/>
                  </a:ext>
                </a:extLst>
              </a:tr>
              <a:tr h="370840">
                <a:tc>
                  <a:txBody>
                    <a:bodyPr/>
                    <a:lstStyle/>
                    <a:p>
                      <a:pPr algn="ctr"/>
                      <a:r>
                        <a:rPr lang="en-US" dirty="0"/>
                        <a:t>Value True</a:t>
                      </a:r>
                    </a:p>
                  </a:txBody>
                  <a:tcPr/>
                </a:tc>
                <a:tc>
                  <a:txBody>
                    <a:bodyPr/>
                    <a:lstStyle/>
                    <a:p>
                      <a:pPr algn="ctr"/>
                      <a:r>
                        <a:rPr lang="en-US" dirty="0"/>
                        <a:t>91</a:t>
                      </a:r>
                    </a:p>
                  </a:txBody>
                  <a:tcPr/>
                </a:tc>
                <a:tc>
                  <a:txBody>
                    <a:bodyPr/>
                    <a:lstStyle/>
                    <a:p>
                      <a:pPr algn="ctr"/>
                      <a:r>
                        <a:rPr lang="en-US" dirty="0"/>
                        <a:t>9</a:t>
                      </a:r>
                    </a:p>
                  </a:txBody>
                  <a:tcPr/>
                </a:tc>
                <a:extLst>
                  <a:ext uri="{0D108BD9-81ED-4DB2-BD59-A6C34878D82A}">
                    <a16:rowId xmlns:a16="http://schemas.microsoft.com/office/drawing/2014/main" val="1897331385"/>
                  </a:ext>
                </a:extLst>
              </a:tr>
              <a:tr h="370840">
                <a:tc>
                  <a:txBody>
                    <a:bodyPr/>
                    <a:lstStyle/>
                    <a:p>
                      <a:pPr algn="ctr"/>
                      <a:r>
                        <a:rPr lang="en-US" dirty="0"/>
                        <a:t>Value False</a:t>
                      </a:r>
                    </a:p>
                  </a:txBody>
                  <a:tcPr/>
                </a:tc>
                <a:tc>
                  <a:txBody>
                    <a:bodyPr/>
                    <a:lstStyle/>
                    <a:p>
                      <a:pPr algn="ctr"/>
                      <a:r>
                        <a:rPr lang="en-US" dirty="0"/>
                        <a:t>14</a:t>
                      </a:r>
                    </a:p>
                  </a:txBody>
                  <a:tcPr/>
                </a:tc>
                <a:tc>
                  <a:txBody>
                    <a:bodyPr/>
                    <a:lstStyle/>
                    <a:p>
                      <a:pPr algn="ctr"/>
                      <a:r>
                        <a:rPr lang="en-US" dirty="0"/>
                        <a:t>49</a:t>
                      </a:r>
                    </a:p>
                  </a:txBody>
                  <a:tcPr/>
                </a:tc>
                <a:extLst>
                  <a:ext uri="{0D108BD9-81ED-4DB2-BD59-A6C34878D82A}">
                    <a16:rowId xmlns:a16="http://schemas.microsoft.com/office/drawing/2014/main" val="3620528228"/>
                  </a:ext>
                </a:extLst>
              </a:tr>
            </a:tbl>
          </a:graphicData>
        </a:graphic>
      </p:graphicFrame>
      <p:pic>
        <p:nvPicPr>
          <p:cNvPr id="5" name="Picture 4" descr="A diagram of a red dot in a triangle&#10;&#10;Description automatically generated with medium confidence">
            <a:extLst>
              <a:ext uri="{FF2B5EF4-FFF2-40B4-BE49-F238E27FC236}">
                <a16:creationId xmlns:a16="http://schemas.microsoft.com/office/drawing/2014/main" id="{3AF0197C-2D92-8956-2AE3-6E5DCEE4F256}"/>
              </a:ext>
            </a:extLst>
          </p:cNvPr>
          <p:cNvPicPr>
            <a:picLocks noChangeAspect="1"/>
          </p:cNvPicPr>
          <p:nvPr/>
        </p:nvPicPr>
        <p:blipFill>
          <a:blip r:embed="rId2"/>
          <a:stretch>
            <a:fillRect/>
          </a:stretch>
        </p:blipFill>
        <p:spPr>
          <a:xfrm>
            <a:off x="9926566" y="4328629"/>
            <a:ext cx="4600025" cy="3082824"/>
          </a:xfrm>
          <a:prstGeom prst="rect">
            <a:avLst/>
          </a:prstGeom>
        </p:spPr>
      </p:pic>
    </p:spTree>
    <p:extLst>
      <p:ext uri="{BB962C8B-B14F-4D97-AF65-F5344CB8AC3E}">
        <p14:creationId xmlns:p14="http://schemas.microsoft.com/office/powerpoint/2010/main" val="2825102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A4920-1E9A-772A-DE33-08E35EF029A6}"/>
              </a:ext>
            </a:extLst>
          </p:cNvPr>
          <p:cNvSpPr>
            <a:spLocks noGrp="1"/>
          </p:cNvSpPr>
          <p:nvPr>
            <p:ph type="title"/>
          </p:nvPr>
        </p:nvSpPr>
        <p:spPr/>
        <p:txBody>
          <a:bodyPr/>
          <a:lstStyle/>
          <a:p>
            <a:pPr algn="ctr"/>
            <a:r>
              <a:rPr lang="en-US" dirty="0"/>
              <a:t>Stability of Molecules</a:t>
            </a:r>
          </a:p>
        </p:txBody>
      </p:sp>
      <p:sp>
        <p:nvSpPr>
          <p:cNvPr id="3" name="Content Placeholder 2">
            <a:extLst>
              <a:ext uri="{FF2B5EF4-FFF2-40B4-BE49-F238E27FC236}">
                <a16:creationId xmlns:a16="http://schemas.microsoft.com/office/drawing/2014/main" id="{325057CA-B61D-842C-DB0A-2CE76D1722C2}"/>
              </a:ext>
            </a:extLst>
          </p:cNvPr>
          <p:cNvSpPr>
            <a:spLocks noGrp="1"/>
          </p:cNvSpPr>
          <p:nvPr>
            <p:ph idx="1"/>
          </p:nvPr>
        </p:nvSpPr>
        <p:spPr>
          <a:xfrm>
            <a:off x="473012" y="1459087"/>
            <a:ext cx="7654988" cy="7308395"/>
          </a:xfrm>
        </p:spPr>
        <p:txBody>
          <a:bodyPr>
            <a:normAutofit lnSpcReduction="10000"/>
          </a:bodyPr>
          <a:lstStyle/>
          <a:p>
            <a:r>
              <a:rPr lang="en-US" dirty="0"/>
              <a:t>Some chemical species one might propose are unstable such as nearly all molecules of the form –C·H-O-OH where C· denotes a radical</a:t>
            </a:r>
          </a:p>
          <a:p>
            <a:r>
              <a:rPr lang="en-US" dirty="0"/>
              <a:t>Based on this rule we supplied the SIDT algorithm with 39 stable and 4 unstable linear molecules and used an every heavy atom decomposition </a:t>
            </a:r>
          </a:p>
          <a:p>
            <a:pPr lvl="1"/>
            <a:r>
              <a:rPr lang="en-US" dirty="0"/>
              <a:t>Ex: CH3-OH =&gt; C*H3-OH &amp;&amp; CH3-O*H</a:t>
            </a:r>
          </a:p>
          <a:p>
            <a:r>
              <a:rPr lang="en-US" dirty="0"/>
              <a:t>The simplified tree and the associated adjacency list representations is shown</a:t>
            </a:r>
          </a:p>
          <a:p>
            <a:r>
              <a:rPr lang="en-US" dirty="0"/>
              <a:t>To most of you, unfamiliar with the RMG adjacency list format what you can read won’t be entirely clear</a:t>
            </a:r>
          </a:p>
          <a:p>
            <a:r>
              <a:rPr lang="en-US" dirty="0"/>
              <a:t>However, with some familiarity with the format and a careful reading one can in a relatively straightforward manner tell: </a:t>
            </a:r>
          </a:p>
          <a:p>
            <a:pPr lvl="1"/>
            <a:r>
              <a:rPr lang="en-US" dirty="0"/>
              <a:t>How the SIDT thinks</a:t>
            </a:r>
          </a:p>
          <a:p>
            <a:pPr lvl="1"/>
            <a:r>
              <a:rPr lang="en-US" dirty="0"/>
              <a:t>When the SIDT will fail</a:t>
            </a:r>
          </a:p>
        </p:txBody>
      </p:sp>
      <p:sp>
        <p:nvSpPr>
          <p:cNvPr id="4" name="TextBox 3">
            <a:extLst>
              <a:ext uri="{FF2B5EF4-FFF2-40B4-BE49-F238E27FC236}">
                <a16:creationId xmlns:a16="http://schemas.microsoft.com/office/drawing/2014/main" id="{FCF82AAD-B24A-38BB-BC84-98F624DAE7DA}"/>
              </a:ext>
            </a:extLst>
          </p:cNvPr>
          <p:cNvSpPr txBox="1"/>
          <p:nvPr/>
        </p:nvSpPr>
        <p:spPr>
          <a:xfrm>
            <a:off x="12506742" y="1459087"/>
            <a:ext cx="3585882" cy="7171194"/>
          </a:xfrm>
          <a:prstGeom prst="rect">
            <a:avLst/>
          </a:prstGeom>
          <a:noFill/>
        </p:spPr>
        <p:txBody>
          <a:bodyPr wrap="square" rtlCol="0">
            <a:spAutoFit/>
          </a:bodyPr>
          <a:lstStyle/>
          <a:p>
            <a:r>
              <a:rPr lang="en-US" sz="2000" dirty="0"/>
              <a:t>(True)</a:t>
            </a:r>
          </a:p>
          <a:p>
            <a:r>
              <a:rPr lang="en-US" sz="2000" dirty="0"/>
              <a:t>1 * R </a:t>
            </a:r>
            <a:r>
              <a:rPr lang="en-US" sz="2000" dirty="0" err="1"/>
              <a:t>ux</a:t>
            </a:r>
            <a:endParaRPr lang="en-US" sz="2000" dirty="0"/>
          </a:p>
          <a:p>
            <a:endParaRPr lang="en-US" sz="2000" dirty="0"/>
          </a:p>
          <a:p>
            <a:r>
              <a:rPr lang="en-US" sz="2000" dirty="0"/>
              <a:t>(False)</a:t>
            </a:r>
          </a:p>
          <a:p>
            <a:r>
              <a:rPr lang="en-US" sz="2000" dirty="0"/>
              <a:t>1 * O u0 {2,[S,D,T]}</a:t>
            </a:r>
          </a:p>
          <a:p>
            <a:r>
              <a:rPr lang="en-US" sz="2000" dirty="0"/>
              <a:t>2   R!H </a:t>
            </a:r>
            <a:r>
              <a:rPr lang="en-US" sz="2000" dirty="0" err="1"/>
              <a:t>ux</a:t>
            </a:r>
            <a:r>
              <a:rPr lang="en-US" sz="2000" dirty="0"/>
              <a:t> {1,[S,D,T]} {3,S}</a:t>
            </a:r>
          </a:p>
          <a:p>
            <a:r>
              <a:rPr lang="en-US" sz="2000" dirty="0"/>
              <a:t>3   C u1 {2,S} {4,[S,D,T]}</a:t>
            </a:r>
          </a:p>
          <a:p>
            <a:r>
              <a:rPr lang="en-US" sz="2000" dirty="0"/>
              <a:t>4   C </a:t>
            </a:r>
            <a:r>
              <a:rPr lang="en-US" sz="2000" dirty="0" err="1"/>
              <a:t>ux</a:t>
            </a:r>
            <a:r>
              <a:rPr lang="en-US" sz="2000" dirty="0"/>
              <a:t> {3,[S,D,T]} {5,[S,D,T]}</a:t>
            </a:r>
          </a:p>
          <a:p>
            <a:r>
              <a:rPr lang="en-US" sz="2000" dirty="0"/>
              <a:t>5   C u0 {4,[S,D,T]}</a:t>
            </a:r>
          </a:p>
          <a:p>
            <a:endParaRPr lang="en-US" sz="2000" dirty="0"/>
          </a:p>
          <a:p>
            <a:r>
              <a:rPr lang="en-US" sz="2000" dirty="0"/>
              <a:t>(False)</a:t>
            </a:r>
          </a:p>
          <a:p>
            <a:r>
              <a:rPr lang="en-US" sz="2000" dirty="0"/>
              <a:t>1 * O  </a:t>
            </a:r>
            <a:r>
              <a:rPr lang="en-US" sz="2000" dirty="0" err="1"/>
              <a:t>ux</a:t>
            </a:r>
            <a:r>
              <a:rPr lang="en-US" sz="2000" dirty="0"/>
              <a:t> {2,S}</a:t>
            </a:r>
          </a:p>
          <a:p>
            <a:r>
              <a:rPr lang="en-US" sz="2000" dirty="0"/>
              <a:t>2   O </a:t>
            </a:r>
            <a:r>
              <a:rPr lang="en-US" sz="2000" dirty="0" err="1"/>
              <a:t>ux</a:t>
            </a:r>
            <a:r>
              <a:rPr lang="en-US" sz="2000" dirty="0"/>
              <a:t> {1,S} {3,S}</a:t>
            </a:r>
          </a:p>
          <a:p>
            <a:r>
              <a:rPr lang="en-US" sz="2000" dirty="0"/>
              <a:t>3   C  u1 {2,S} {4,[S,D,T]}</a:t>
            </a:r>
          </a:p>
          <a:p>
            <a:r>
              <a:rPr lang="en-US" sz="2000" dirty="0"/>
              <a:t>4   C  u0 {3,[S,D,T]}</a:t>
            </a:r>
          </a:p>
          <a:p>
            <a:endParaRPr lang="en-US" sz="2000" dirty="0"/>
          </a:p>
          <a:p>
            <a:r>
              <a:rPr lang="en-US" sz="2000" dirty="0"/>
              <a:t>(True)</a:t>
            </a:r>
          </a:p>
          <a:p>
            <a:r>
              <a:rPr lang="en-US" sz="2000" dirty="0"/>
              <a:t>1 * O u0 {2,[S,D,T]}</a:t>
            </a:r>
          </a:p>
          <a:p>
            <a:r>
              <a:rPr lang="en-US" sz="2000" dirty="0"/>
              <a:t>2   C </a:t>
            </a:r>
            <a:r>
              <a:rPr lang="en-US" sz="2000" dirty="0" err="1"/>
              <a:t>ux</a:t>
            </a:r>
            <a:r>
              <a:rPr lang="en-US" sz="2000" dirty="0"/>
              <a:t> {1,[S,D,T]} {3,S}</a:t>
            </a:r>
          </a:p>
          <a:p>
            <a:r>
              <a:rPr lang="en-US" sz="2000" dirty="0"/>
              <a:t>3   C u1 {2,S} {4,[S,D,T]}</a:t>
            </a:r>
          </a:p>
          <a:p>
            <a:r>
              <a:rPr lang="en-US" sz="2000" dirty="0"/>
              <a:t>4   C </a:t>
            </a:r>
            <a:r>
              <a:rPr lang="en-US" sz="2000" dirty="0" err="1"/>
              <a:t>ux</a:t>
            </a:r>
            <a:r>
              <a:rPr lang="en-US" sz="2000" dirty="0"/>
              <a:t> {3,[S,D,T]} {5,[S,D,T]}</a:t>
            </a:r>
          </a:p>
          <a:p>
            <a:r>
              <a:rPr lang="en-US" sz="2000" dirty="0"/>
              <a:t>5   C u0 {4,[S,D,T]}</a:t>
            </a:r>
          </a:p>
          <a:p>
            <a:endParaRPr lang="en-US" sz="2000" dirty="0"/>
          </a:p>
        </p:txBody>
      </p:sp>
      <p:pic>
        <p:nvPicPr>
          <p:cNvPr id="6" name="Picture 5">
            <a:extLst>
              <a:ext uri="{FF2B5EF4-FFF2-40B4-BE49-F238E27FC236}">
                <a16:creationId xmlns:a16="http://schemas.microsoft.com/office/drawing/2014/main" id="{47912CDD-CB93-9528-C891-5109B6242820}"/>
              </a:ext>
            </a:extLst>
          </p:cNvPr>
          <p:cNvPicPr>
            <a:picLocks noChangeAspect="1"/>
          </p:cNvPicPr>
          <p:nvPr/>
        </p:nvPicPr>
        <p:blipFill>
          <a:blip r:embed="rId2"/>
          <a:stretch>
            <a:fillRect/>
          </a:stretch>
        </p:blipFill>
        <p:spPr>
          <a:xfrm>
            <a:off x="8946777" y="1459087"/>
            <a:ext cx="2898137" cy="6682763"/>
          </a:xfrm>
          <a:prstGeom prst="rect">
            <a:avLst/>
          </a:prstGeom>
        </p:spPr>
      </p:pic>
    </p:spTree>
    <p:extLst>
      <p:ext uri="{BB962C8B-B14F-4D97-AF65-F5344CB8AC3E}">
        <p14:creationId xmlns:p14="http://schemas.microsoft.com/office/powerpoint/2010/main" val="4145892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6BE29-6AFA-71E7-6189-51D371FBC4FF}"/>
              </a:ext>
            </a:extLst>
          </p:cNvPr>
          <p:cNvSpPr>
            <a:spLocks noGrp="1"/>
          </p:cNvSpPr>
          <p:nvPr>
            <p:ph type="title"/>
          </p:nvPr>
        </p:nvSpPr>
        <p:spPr/>
        <p:txBody>
          <a:bodyPr/>
          <a:lstStyle/>
          <a:p>
            <a:pPr algn="ctr"/>
            <a:r>
              <a:rPr lang="en-US" dirty="0"/>
              <a:t>Conclusions</a:t>
            </a:r>
          </a:p>
        </p:txBody>
      </p:sp>
      <p:sp>
        <p:nvSpPr>
          <p:cNvPr id="3" name="Content Placeholder 2">
            <a:extLst>
              <a:ext uri="{FF2B5EF4-FFF2-40B4-BE49-F238E27FC236}">
                <a16:creationId xmlns:a16="http://schemas.microsoft.com/office/drawing/2014/main" id="{A2956E39-2BFF-9759-F499-84C1E01D7E5B}"/>
              </a:ext>
            </a:extLst>
          </p:cNvPr>
          <p:cNvSpPr>
            <a:spLocks noGrp="1"/>
          </p:cNvSpPr>
          <p:nvPr>
            <p:ph idx="1"/>
          </p:nvPr>
        </p:nvSpPr>
        <p:spPr>
          <a:xfrm>
            <a:off x="142098" y="1233183"/>
            <a:ext cx="8029008" cy="7727936"/>
          </a:xfrm>
        </p:spPr>
        <p:txBody>
          <a:bodyPr>
            <a:normAutofit fontScale="92500" lnSpcReduction="20000"/>
          </a:bodyPr>
          <a:lstStyle/>
          <a:p>
            <a:r>
              <a:rPr lang="en-US" dirty="0"/>
              <a:t>We have presented Subgraph Isomorphic Decision Tree (SIDT) machine learning technique for molecular property prediction</a:t>
            </a:r>
          </a:p>
          <a:p>
            <a:r>
              <a:rPr lang="en-US" dirty="0"/>
              <a:t>In our new software </a:t>
            </a:r>
            <a:r>
              <a:rPr lang="en-US" dirty="0" err="1"/>
              <a:t>PySIDT</a:t>
            </a:r>
            <a:r>
              <a:rPr lang="en-US" dirty="0"/>
              <a:t> we implement three SIDT algorithms: </a:t>
            </a:r>
          </a:p>
          <a:p>
            <a:pPr lvl="1"/>
            <a:r>
              <a:rPr lang="en-US" dirty="0"/>
              <a:t>Single-Evaluation SIDT</a:t>
            </a:r>
          </a:p>
          <a:p>
            <a:pPr lvl="1"/>
            <a:r>
              <a:rPr lang="en-US" dirty="0"/>
              <a:t>Multi-Evaluation SIDT Regressor</a:t>
            </a:r>
          </a:p>
          <a:p>
            <a:pPr lvl="1"/>
            <a:r>
              <a:rPr lang="en-US" dirty="0"/>
              <a:t>Multi-Evaluation SIDT Binary Classifier</a:t>
            </a:r>
          </a:p>
          <a:p>
            <a:r>
              <a:rPr lang="en-US" dirty="0"/>
              <a:t>We have demonstrated that SIDTs can outperform deep-neural-network-based approaches in vanilla comparisons in the ≤10,000 datapoint regime</a:t>
            </a:r>
          </a:p>
          <a:p>
            <a:r>
              <a:rPr lang="en-US" dirty="0"/>
              <a:t>We have shown a highly diverse set of 10 different application examples</a:t>
            </a:r>
          </a:p>
          <a:p>
            <a:r>
              <a:rPr lang="en-US" dirty="0"/>
              <a:t>We believe these SIDT algorithms represent a significant improvement in the state-of-the-art for smaller scale molecular property prediction tasks SIDTs:</a:t>
            </a:r>
          </a:p>
          <a:p>
            <a:pPr lvl="1"/>
            <a:r>
              <a:rPr lang="en-US" dirty="0"/>
              <a:t>Scale down to datasets sizes much smaller than is feasible for DNNs</a:t>
            </a:r>
          </a:p>
          <a:p>
            <a:pPr lvl="1"/>
            <a:r>
              <a:rPr lang="en-US" dirty="0"/>
              <a:t>Are inherently readable and visualizable making them easy to analyze</a:t>
            </a:r>
          </a:p>
          <a:p>
            <a:pPr lvl="1"/>
            <a:r>
              <a:rPr lang="en-US" dirty="0"/>
              <a:t>Are straightforward to extend and retrain</a:t>
            </a:r>
          </a:p>
          <a:p>
            <a:pPr lvl="1"/>
            <a:r>
              <a:rPr lang="en-US" dirty="0"/>
              <a:t>Enable straightforward uncertainty estimation</a:t>
            </a:r>
          </a:p>
          <a:p>
            <a:pPr lvl="1"/>
            <a:r>
              <a:rPr lang="en-US" dirty="0"/>
              <a:t>Can easily integrate expert knowledge</a:t>
            </a:r>
          </a:p>
          <a:p>
            <a:pPr lvl="1"/>
            <a:endParaRPr lang="en-US" dirty="0"/>
          </a:p>
        </p:txBody>
      </p:sp>
      <p:grpSp>
        <p:nvGrpSpPr>
          <p:cNvPr id="4" name="Group 3">
            <a:extLst>
              <a:ext uri="{FF2B5EF4-FFF2-40B4-BE49-F238E27FC236}">
                <a16:creationId xmlns:a16="http://schemas.microsoft.com/office/drawing/2014/main" id="{FC666884-A4FC-97AA-8F76-89E7C4279EE6}"/>
              </a:ext>
            </a:extLst>
          </p:cNvPr>
          <p:cNvGrpSpPr/>
          <p:nvPr/>
        </p:nvGrpSpPr>
        <p:grpSpPr>
          <a:xfrm>
            <a:off x="9369130" y="3163364"/>
            <a:ext cx="6301176" cy="3548429"/>
            <a:chOff x="2165725" y="3384915"/>
            <a:chExt cx="6861151" cy="2286047"/>
          </a:xfrm>
        </p:grpSpPr>
        <p:sp>
          <p:nvSpPr>
            <p:cNvPr id="5" name="TextBox 4">
              <a:extLst>
                <a:ext uri="{FF2B5EF4-FFF2-40B4-BE49-F238E27FC236}">
                  <a16:creationId xmlns:a16="http://schemas.microsoft.com/office/drawing/2014/main" id="{2F135001-D5BA-7F5A-42E2-A9F9C4794209}"/>
                </a:ext>
              </a:extLst>
            </p:cNvPr>
            <p:cNvSpPr txBox="1"/>
            <p:nvPr/>
          </p:nvSpPr>
          <p:spPr>
            <a:xfrm>
              <a:off x="3118192" y="4337027"/>
              <a:ext cx="1619841" cy="218111"/>
            </a:xfrm>
            <a:prstGeom prst="rect">
              <a:avLst/>
            </a:prstGeom>
            <a:solidFill>
              <a:srgbClr val="7030A0">
                <a:alpha val="72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C-H + R2</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6" name="TextBox 5">
              <a:extLst>
                <a:ext uri="{FF2B5EF4-FFF2-40B4-BE49-F238E27FC236}">
                  <a16:creationId xmlns:a16="http://schemas.microsoft.com/office/drawing/2014/main" id="{53F45E54-0CE3-9518-426B-A77DBFDC8B9D}"/>
                </a:ext>
              </a:extLst>
            </p:cNvPr>
            <p:cNvSpPr txBox="1"/>
            <p:nvPr/>
          </p:nvSpPr>
          <p:spPr>
            <a:xfrm>
              <a:off x="6377312" y="4346097"/>
              <a:ext cx="1619841" cy="218111"/>
            </a:xfrm>
            <a:prstGeom prst="rect">
              <a:avLst/>
            </a:prstGeom>
            <a:solidFill>
              <a:srgbClr val="7030A0">
                <a:alpha val="72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O-H + R2</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7" name="TextBox 6">
              <a:extLst>
                <a:ext uri="{FF2B5EF4-FFF2-40B4-BE49-F238E27FC236}">
                  <a16:creationId xmlns:a16="http://schemas.microsoft.com/office/drawing/2014/main" id="{9F223BC3-D4B2-F36B-8819-44A3B0D79699}"/>
                </a:ext>
              </a:extLst>
            </p:cNvPr>
            <p:cNvSpPr txBox="1"/>
            <p:nvPr/>
          </p:nvSpPr>
          <p:spPr>
            <a:xfrm>
              <a:off x="4819026" y="3384915"/>
              <a:ext cx="1619841" cy="218111"/>
            </a:xfrm>
            <a:prstGeom prst="rect">
              <a:avLst/>
            </a:prstGeom>
            <a:solidFill>
              <a:srgbClr val="FF0000">
                <a:alpha val="83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R1-H + R2</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8" name="TextBox 7">
              <a:extLst>
                <a:ext uri="{FF2B5EF4-FFF2-40B4-BE49-F238E27FC236}">
                  <a16:creationId xmlns:a16="http://schemas.microsoft.com/office/drawing/2014/main" id="{D8B61EFF-B269-44BD-8107-1FD7E536A89E}"/>
                </a:ext>
              </a:extLst>
            </p:cNvPr>
            <p:cNvSpPr txBox="1"/>
            <p:nvPr/>
          </p:nvSpPr>
          <p:spPr>
            <a:xfrm>
              <a:off x="7407035" y="5450399"/>
              <a:ext cx="1619841" cy="218111"/>
            </a:xfrm>
            <a:prstGeom prst="rect">
              <a:avLst/>
            </a:prstGeom>
            <a:solidFill>
              <a:srgbClr val="008000">
                <a:alpha val="67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O-H + O</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9" name="TextBox 8">
              <a:extLst>
                <a:ext uri="{FF2B5EF4-FFF2-40B4-BE49-F238E27FC236}">
                  <a16:creationId xmlns:a16="http://schemas.microsoft.com/office/drawing/2014/main" id="{9223A85C-1FFA-7E28-F691-78023ADA56FF}"/>
                </a:ext>
              </a:extLst>
            </p:cNvPr>
            <p:cNvSpPr txBox="1"/>
            <p:nvPr/>
          </p:nvSpPr>
          <p:spPr>
            <a:xfrm>
              <a:off x="5688565" y="5450399"/>
              <a:ext cx="1619841" cy="218111"/>
            </a:xfrm>
            <a:prstGeom prst="rect">
              <a:avLst/>
            </a:prstGeom>
            <a:solidFill>
              <a:srgbClr val="008000">
                <a:alpha val="67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O-H + C</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10" name="TextBox 9">
              <a:extLst>
                <a:ext uri="{FF2B5EF4-FFF2-40B4-BE49-F238E27FC236}">
                  <a16:creationId xmlns:a16="http://schemas.microsoft.com/office/drawing/2014/main" id="{F12007F3-C4BE-10B0-1E92-3FD3DC18F92A}"/>
                </a:ext>
              </a:extLst>
            </p:cNvPr>
            <p:cNvSpPr txBox="1"/>
            <p:nvPr/>
          </p:nvSpPr>
          <p:spPr>
            <a:xfrm>
              <a:off x="2165725" y="5452851"/>
              <a:ext cx="1619841" cy="218111"/>
            </a:xfrm>
            <a:prstGeom prst="rect">
              <a:avLst/>
            </a:prstGeom>
            <a:solidFill>
              <a:srgbClr val="008000">
                <a:alpha val="67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O-CH2-H + R2</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11" name="TextBox 10">
              <a:extLst>
                <a:ext uri="{FF2B5EF4-FFF2-40B4-BE49-F238E27FC236}">
                  <a16:creationId xmlns:a16="http://schemas.microsoft.com/office/drawing/2014/main" id="{D3EE56C5-1442-45CE-F171-19C1E1C7B570}"/>
                </a:ext>
              </a:extLst>
            </p:cNvPr>
            <p:cNvSpPr txBox="1"/>
            <p:nvPr/>
          </p:nvSpPr>
          <p:spPr>
            <a:xfrm>
              <a:off x="3928111" y="5447948"/>
              <a:ext cx="1619841" cy="218111"/>
            </a:xfrm>
            <a:prstGeom prst="rect">
              <a:avLst/>
            </a:prstGeom>
            <a:solidFill>
              <a:srgbClr val="008000">
                <a:alpha val="67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C-CH2-H + R2</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cxnSp>
          <p:nvCxnSpPr>
            <p:cNvPr id="12" name="Straight Arrow Connector 11">
              <a:extLst>
                <a:ext uri="{FF2B5EF4-FFF2-40B4-BE49-F238E27FC236}">
                  <a16:creationId xmlns:a16="http://schemas.microsoft.com/office/drawing/2014/main" id="{8F2639A7-0D84-E1C2-EF54-61042AF39529}"/>
                </a:ext>
              </a:extLst>
            </p:cNvPr>
            <p:cNvCxnSpPr>
              <a:stCxn id="7" idx="2"/>
              <a:endCxn id="5" idx="0"/>
            </p:cNvCxnSpPr>
            <p:nvPr/>
          </p:nvCxnSpPr>
          <p:spPr>
            <a:xfrm flipH="1">
              <a:off x="3928113" y="3603026"/>
              <a:ext cx="1700834" cy="73400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6AF0A4D3-3CEF-5B8F-CB5B-67C6B06F5612}"/>
                </a:ext>
              </a:extLst>
            </p:cNvPr>
            <p:cNvCxnSpPr>
              <a:stCxn id="7" idx="2"/>
              <a:endCxn id="6" idx="0"/>
            </p:cNvCxnSpPr>
            <p:nvPr/>
          </p:nvCxnSpPr>
          <p:spPr>
            <a:xfrm>
              <a:off x="5628947" y="3603026"/>
              <a:ext cx="1558286" cy="74307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AA998E6-DDB6-96CE-381A-1E65D7813A2D}"/>
                </a:ext>
              </a:extLst>
            </p:cNvPr>
            <p:cNvCxnSpPr>
              <a:stCxn id="6" idx="2"/>
              <a:endCxn id="9" idx="0"/>
            </p:cNvCxnSpPr>
            <p:nvPr/>
          </p:nvCxnSpPr>
          <p:spPr>
            <a:xfrm flipH="1">
              <a:off x="6498486" y="4564208"/>
              <a:ext cx="688747" cy="88619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F493C7F4-BF59-617B-8D5D-6BCA9C886755}"/>
                </a:ext>
              </a:extLst>
            </p:cNvPr>
            <p:cNvCxnSpPr>
              <a:stCxn id="6" idx="2"/>
              <a:endCxn id="8" idx="0"/>
            </p:cNvCxnSpPr>
            <p:nvPr/>
          </p:nvCxnSpPr>
          <p:spPr>
            <a:xfrm>
              <a:off x="7187233" y="4564208"/>
              <a:ext cx="1029723" cy="88619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48767C4C-E524-F6FD-C939-92D968F9EBB2}"/>
                </a:ext>
              </a:extLst>
            </p:cNvPr>
            <p:cNvCxnSpPr>
              <a:stCxn id="5" idx="2"/>
              <a:endCxn id="11" idx="0"/>
            </p:cNvCxnSpPr>
            <p:nvPr/>
          </p:nvCxnSpPr>
          <p:spPr>
            <a:xfrm>
              <a:off x="3928113" y="4555137"/>
              <a:ext cx="809919" cy="8928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031E1F74-2102-2016-3721-C42C53871464}"/>
                </a:ext>
              </a:extLst>
            </p:cNvPr>
            <p:cNvCxnSpPr>
              <a:stCxn id="5" idx="2"/>
              <a:endCxn id="10" idx="0"/>
            </p:cNvCxnSpPr>
            <p:nvPr/>
          </p:nvCxnSpPr>
          <p:spPr>
            <a:xfrm flipH="1">
              <a:off x="2975646" y="4555137"/>
              <a:ext cx="952467" cy="89771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481271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85186-078B-2F9C-BC20-8C14DD997EBC}"/>
              </a:ext>
            </a:extLst>
          </p:cNvPr>
          <p:cNvSpPr>
            <a:spLocks noGrp="1"/>
          </p:cNvSpPr>
          <p:nvPr>
            <p:ph type="title"/>
          </p:nvPr>
        </p:nvSpPr>
        <p:spPr/>
        <p:txBody>
          <a:bodyPr/>
          <a:lstStyle/>
          <a:p>
            <a:pPr algn="ctr"/>
            <a:r>
              <a:rPr lang="en-US" dirty="0"/>
              <a:t>Acknowledgements</a:t>
            </a:r>
          </a:p>
        </p:txBody>
      </p:sp>
      <p:sp>
        <p:nvSpPr>
          <p:cNvPr id="3" name="Content Placeholder 2">
            <a:extLst>
              <a:ext uri="{FF2B5EF4-FFF2-40B4-BE49-F238E27FC236}">
                <a16:creationId xmlns:a16="http://schemas.microsoft.com/office/drawing/2014/main" id="{8A79A8B0-4D82-95D8-A565-00C8A83DCAE8}"/>
              </a:ext>
            </a:extLst>
          </p:cNvPr>
          <p:cNvSpPr>
            <a:spLocks noGrp="1"/>
          </p:cNvSpPr>
          <p:nvPr>
            <p:ph idx="1"/>
          </p:nvPr>
        </p:nvSpPr>
        <p:spPr>
          <a:xfrm>
            <a:off x="743071" y="4200384"/>
            <a:ext cx="8850107" cy="2549637"/>
          </a:xfrm>
        </p:spPr>
        <p:txBody>
          <a:bodyPr>
            <a:normAutofit/>
          </a:bodyPr>
          <a:lstStyle/>
          <a:p>
            <a:r>
              <a:rPr lang="en-US" sz="3200" dirty="0"/>
              <a:t>Funding from the Exascale Catalytic Chemistry (ECC) Project</a:t>
            </a:r>
          </a:p>
          <a:p>
            <a:endParaRPr lang="en-US" sz="3200" dirty="0"/>
          </a:p>
          <a:p>
            <a:pPr marL="0" indent="0">
              <a:buNone/>
            </a:pPr>
            <a:endParaRPr lang="en-US" dirty="0"/>
          </a:p>
        </p:txBody>
      </p:sp>
      <p:pic>
        <p:nvPicPr>
          <p:cNvPr id="4" name="Picture 2" descr="Exascale Catalytic Chemistry (ECC) Project">
            <a:extLst>
              <a:ext uri="{FF2B5EF4-FFF2-40B4-BE49-F238E27FC236}">
                <a16:creationId xmlns:a16="http://schemas.microsoft.com/office/drawing/2014/main" id="{977FA7C0-75FE-7C72-D159-D8DA67C961E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234" t="7883" r="24800" b="8592"/>
          <a:stretch/>
        </p:blipFill>
        <p:spPr bwMode="auto">
          <a:xfrm>
            <a:off x="10690146" y="1459087"/>
            <a:ext cx="5095498" cy="220971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Sandia National Laboratories">
            <a:extLst>
              <a:ext uri="{FF2B5EF4-FFF2-40B4-BE49-F238E27FC236}">
                <a16:creationId xmlns:a16="http://schemas.microsoft.com/office/drawing/2014/main" id="{2F280D3D-5866-6D42-62AC-E892EC5A69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8035" y="4200384"/>
            <a:ext cx="2839720" cy="283972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48EBE5DB-DEB3-0B97-1839-DEF06EBBB45C}"/>
              </a:ext>
            </a:extLst>
          </p:cNvPr>
          <p:cNvSpPr txBox="1"/>
          <p:nvPr/>
        </p:nvSpPr>
        <p:spPr>
          <a:xfrm>
            <a:off x="10975958" y="7455632"/>
            <a:ext cx="4588042" cy="1384866"/>
          </a:xfrm>
          <a:prstGeom prst="rect">
            <a:avLst/>
          </a:prstGeom>
          <a:noFill/>
        </p:spPr>
        <p:txBody>
          <a:bodyPr wrap="square" rtlCol="0">
            <a:spAutoFit/>
          </a:bodyPr>
          <a:lstStyle/>
          <a:p>
            <a:r>
              <a:rPr lang="en-US" sz="1200" i="0" u="none" strike="noStrike" dirty="0">
                <a:effectLst/>
              </a:rPr>
              <a:t>Sandia National Laboratories is a </a:t>
            </a:r>
            <a:r>
              <a:rPr lang="en-US" sz="1200" i="0" u="none" strike="noStrike" dirty="0" err="1">
                <a:effectLst/>
              </a:rPr>
              <a:t>multimission</a:t>
            </a:r>
            <a:r>
              <a:rPr lang="en-US" sz="1200" i="0" u="none" strike="noStrike" dirty="0">
                <a:effectLst/>
              </a:rPr>
              <a:t> laboratory managed and operated by National Technology &amp; Engineering Solutions of Sandia, LLC, a wholly owned subsidiary of Honeywell International Inc., for the U.S. Department of Energy’s National Nuclear Security Administration under contract DE-NA0003525.</a:t>
            </a:r>
            <a:endParaRPr lang="en-US" sz="1200" i="0" dirty="0">
              <a:effectLst/>
            </a:endParaRPr>
          </a:p>
          <a:p>
            <a:endParaRPr lang="en-US" dirty="0"/>
          </a:p>
        </p:txBody>
      </p:sp>
    </p:spTree>
    <p:extLst>
      <p:ext uri="{BB962C8B-B14F-4D97-AF65-F5344CB8AC3E}">
        <p14:creationId xmlns:p14="http://schemas.microsoft.com/office/powerpoint/2010/main" val="2288129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E84D-E10A-12CD-33FD-37532CA3199C}"/>
              </a:ext>
            </a:extLst>
          </p:cNvPr>
          <p:cNvSpPr>
            <a:spLocks noGrp="1"/>
          </p:cNvSpPr>
          <p:nvPr>
            <p:ph type="title"/>
          </p:nvPr>
        </p:nvSpPr>
        <p:spPr/>
        <p:txBody>
          <a:bodyPr/>
          <a:lstStyle/>
          <a:p>
            <a:pPr algn="ctr"/>
            <a:r>
              <a:rPr lang="en-US" dirty="0"/>
              <a:t>Molecular Property Prediction</a:t>
            </a:r>
          </a:p>
        </p:txBody>
      </p:sp>
      <p:sp>
        <p:nvSpPr>
          <p:cNvPr id="3" name="Content Placeholder 2">
            <a:extLst>
              <a:ext uri="{FF2B5EF4-FFF2-40B4-BE49-F238E27FC236}">
                <a16:creationId xmlns:a16="http://schemas.microsoft.com/office/drawing/2014/main" id="{87D8D16E-CADE-38EC-2918-381C58348D81}"/>
              </a:ext>
            </a:extLst>
          </p:cNvPr>
          <p:cNvSpPr>
            <a:spLocks noGrp="1"/>
          </p:cNvSpPr>
          <p:nvPr>
            <p:ph idx="1"/>
          </p:nvPr>
        </p:nvSpPr>
        <p:spPr>
          <a:xfrm>
            <a:off x="16042" y="2823211"/>
            <a:ext cx="15950526" cy="1050303"/>
          </a:xfrm>
        </p:spPr>
        <p:txBody>
          <a:bodyPr>
            <a:normAutofit/>
          </a:bodyPr>
          <a:lstStyle/>
          <a:p>
            <a:pPr marL="0" indent="0" algn="ctr">
              <a:buNone/>
            </a:pPr>
            <a:r>
              <a:rPr lang="en-US" sz="5000" dirty="0"/>
              <a:t>Neural Network Models + Molecules →  Molecular DNNs</a:t>
            </a:r>
          </a:p>
          <a:p>
            <a:endParaRPr lang="en-US" sz="5000" dirty="0"/>
          </a:p>
          <a:p>
            <a:endParaRPr lang="en-US" sz="5000" dirty="0"/>
          </a:p>
        </p:txBody>
      </p:sp>
      <p:sp>
        <p:nvSpPr>
          <p:cNvPr id="4" name="TextBox 3">
            <a:extLst>
              <a:ext uri="{FF2B5EF4-FFF2-40B4-BE49-F238E27FC236}">
                <a16:creationId xmlns:a16="http://schemas.microsoft.com/office/drawing/2014/main" id="{8639C86C-E090-D3B0-7972-375168CEAAA5}"/>
              </a:ext>
            </a:extLst>
          </p:cNvPr>
          <p:cNvSpPr txBox="1"/>
          <p:nvPr/>
        </p:nvSpPr>
        <p:spPr>
          <a:xfrm>
            <a:off x="152737" y="5463543"/>
            <a:ext cx="15950526" cy="1230978"/>
          </a:xfrm>
          <a:prstGeom prst="rect">
            <a:avLst/>
          </a:prstGeom>
          <a:noFill/>
        </p:spPr>
        <p:txBody>
          <a:bodyPr wrap="square" rtlCol="0">
            <a:spAutoFit/>
          </a:bodyPr>
          <a:lstStyle/>
          <a:p>
            <a:pPr algn="ctr"/>
            <a:r>
              <a:rPr lang="en-US" sz="5000" dirty="0"/>
              <a:t>Heuristic Molecular Models + Machine Learning → ?</a:t>
            </a:r>
          </a:p>
          <a:p>
            <a:pPr algn="ctr"/>
            <a:endParaRPr lang="en-US" dirty="0"/>
          </a:p>
        </p:txBody>
      </p:sp>
    </p:spTree>
    <p:extLst>
      <p:ext uri="{BB962C8B-B14F-4D97-AF65-F5344CB8AC3E}">
        <p14:creationId xmlns:p14="http://schemas.microsoft.com/office/powerpoint/2010/main" val="302138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Subgraph Isomorphic Decision Tree (SIDT)</a:t>
            </a:r>
          </a:p>
        </p:txBody>
      </p:sp>
      <p:sp>
        <p:nvSpPr>
          <p:cNvPr id="3" name="Content Placeholder 2"/>
          <p:cNvSpPr>
            <a:spLocks noGrp="1"/>
          </p:cNvSpPr>
          <p:nvPr>
            <p:ph idx="1"/>
          </p:nvPr>
        </p:nvSpPr>
        <p:spPr>
          <a:xfrm>
            <a:off x="296026" y="1926987"/>
            <a:ext cx="7630751" cy="3987556"/>
          </a:xfrm>
        </p:spPr>
        <p:txBody>
          <a:bodyPr>
            <a:noAutofit/>
          </a:bodyPr>
          <a:lstStyle/>
          <a:p>
            <a:r>
              <a:rPr lang="en-US" sz="3000" dirty="0"/>
              <a:t>A SIDT makes predictions by starting with a molecular-graph input at the top of the tree</a:t>
            </a:r>
          </a:p>
          <a:p>
            <a:endParaRPr lang="en-US" sz="3000" dirty="0"/>
          </a:p>
          <a:p>
            <a:r>
              <a:rPr lang="en-US" sz="3000" dirty="0"/>
              <a:t>This input is checked against the subgraphs at the nodes connected below it</a:t>
            </a:r>
          </a:p>
          <a:p>
            <a:pPr lvl="1"/>
            <a:r>
              <a:rPr lang="en-US" sz="3000" dirty="0"/>
              <a:t>If it matches one it moves to to that node</a:t>
            </a:r>
          </a:p>
          <a:p>
            <a:pPr lvl="1"/>
            <a:r>
              <a:rPr lang="en-US" sz="3000" dirty="0"/>
              <a:t>If it doesn’t match any it stops at its current node</a:t>
            </a:r>
          </a:p>
          <a:p>
            <a:pPr lvl="1"/>
            <a:endParaRPr lang="en-US" sz="3000" dirty="0"/>
          </a:p>
          <a:p>
            <a:r>
              <a:rPr lang="en-US" sz="3000" dirty="0"/>
              <a:t>The output is then predicted based on what node the input stopped at</a:t>
            </a:r>
          </a:p>
        </p:txBody>
      </p:sp>
      <p:sp>
        <p:nvSpPr>
          <p:cNvPr id="4" name="Slide Number Placeholder 3"/>
          <p:cNvSpPr>
            <a:spLocks noGrp="1"/>
          </p:cNvSpPr>
          <p:nvPr>
            <p:ph type="sldNum" sz="quarter" idx="4294967295"/>
          </p:nvPr>
        </p:nvSpPr>
        <p:spPr>
          <a:xfrm>
            <a:off x="15341600" y="6264275"/>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mn-lt"/>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58C5F-2959-774B-9EC0-F18967CAEA8D}" type="slidenum">
              <a:rPr lang="en-US" smtClean="0"/>
              <a:pPr/>
              <a:t>4</a:t>
            </a:fld>
            <a:endParaRPr lang="en-US"/>
          </a:p>
        </p:txBody>
      </p:sp>
      <p:grpSp>
        <p:nvGrpSpPr>
          <p:cNvPr id="5" name="Group 4"/>
          <p:cNvGrpSpPr/>
          <p:nvPr/>
        </p:nvGrpSpPr>
        <p:grpSpPr>
          <a:xfrm>
            <a:off x="8329224" y="2442886"/>
            <a:ext cx="6301176" cy="3548429"/>
            <a:chOff x="2165725" y="3384915"/>
            <a:chExt cx="6861151" cy="2286047"/>
          </a:xfrm>
        </p:grpSpPr>
        <p:sp>
          <p:nvSpPr>
            <p:cNvPr id="6" name="TextBox 5"/>
            <p:cNvSpPr txBox="1"/>
            <p:nvPr/>
          </p:nvSpPr>
          <p:spPr>
            <a:xfrm>
              <a:off x="3118192" y="4337027"/>
              <a:ext cx="1619841" cy="218111"/>
            </a:xfrm>
            <a:prstGeom prst="rect">
              <a:avLst/>
            </a:prstGeom>
            <a:solidFill>
              <a:srgbClr val="7030A0">
                <a:alpha val="72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C-H + R2</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7" name="TextBox 6"/>
            <p:cNvSpPr txBox="1"/>
            <p:nvPr/>
          </p:nvSpPr>
          <p:spPr>
            <a:xfrm>
              <a:off x="6377312" y="4346097"/>
              <a:ext cx="1619841" cy="218111"/>
            </a:xfrm>
            <a:prstGeom prst="rect">
              <a:avLst/>
            </a:prstGeom>
            <a:solidFill>
              <a:srgbClr val="7030A0">
                <a:alpha val="72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O-H + R2</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19" name="TextBox 18"/>
            <p:cNvSpPr txBox="1"/>
            <p:nvPr/>
          </p:nvSpPr>
          <p:spPr>
            <a:xfrm>
              <a:off x="4819026" y="3384915"/>
              <a:ext cx="1619841" cy="218111"/>
            </a:xfrm>
            <a:prstGeom prst="rect">
              <a:avLst/>
            </a:prstGeom>
            <a:solidFill>
              <a:srgbClr val="FF0000">
                <a:alpha val="83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R1-H + R2</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9" name="TextBox 8"/>
            <p:cNvSpPr txBox="1"/>
            <p:nvPr/>
          </p:nvSpPr>
          <p:spPr>
            <a:xfrm>
              <a:off x="7407035" y="5450399"/>
              <a:ext cx="1619841" cy="218111"/>
            </a:xfrm>
            <a:prstGeom prst="rect">
              <a:avLst/>
            </a:prstGeom>
            <a:solidFill>
              <a:srgbClr val="008000">
                <a:alpha val="67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O-H + O</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10" name="TextBox 9"/>
            <p:cNvSpPr txBox="1"/>
            <p:nvPr/>
          </p:nvSpPr>
          <p:spPr>
            <a:xfrm>
              <a:off x="5688565" y="5450399"/>
              <a:ext cx="1619841" cy="218111"/>
            </a:xfrm>
            <a:prstGeom prst="rect">
              <a:avLst/>
            </a:prstGeom>
            <a:solidFill>
              <a:srgbClr val="008000">
                <a:alpha val="67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O-H + C</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11" name="TextBox 10"/>
            <p:cNvSpPr txBox="1"/>
            <p:nvPr/>
          </p:nvSpPr>
          <p:spPr>
            <a:xfrm>
              <a:off x="2165725" y="5452851"/>
              <a:ext cx="1619841" cy="218111"/>
            </a:xfrm>
            <a:prstGeom prst="rect">
              <a:avLst/>
            </a:prstGeom>
            <a:solidFill>
              <a:srgbClr val="008000">
                <a:alpha val="67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O-CH2-H + R2</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12" name="TextBox 11"/>
            <p:cNvSpPr txBox="1"/>
            <p:nvPr/>
          </p:nvSpPr>
          <p:spPr>
            <a:xfrm>
              <a:off x="3928111" y="5447948"/>
              <a:ext cx="1619841" cy="218111"/>
            </a:xfrm>
            <a:prstGeom prst="rect">
              <a:avLst/>
            </a:prstGeom>
            <a:solidFill>
              <a:srgbClr val="008000">
                <a:alpha val="67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C-CH2-H + R2</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cxnSp>
          <p:nvCxnSpPr>
            <p:cNvPr id="13" name="Straight Arrow Connector 12"/>
            <p:cNvCxnSpPr>
              <a:stCxn id="19" idx="2"/>
              <a:endCxn id="6" idx="0"/>
            </p:cNvCxnSpPr>
            <p:nvPr/>
          </p:nvCxnSpPr>
          <p:spPr>
            <a:xfrm flipH="1">
              <a:off x="3928113" y="3603026"/>
              <a:ext cx="1700834" cy="73400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19" idx="2"/>
              <a:endCxn id="7" idx="0"/>
            </p:cNvCxnSpPr>
            <p:nvPr/>
          </p:nvCxnSpPr>
          <p:spPr>
            <a:xfrm>
              <a:off x="5628947" y="3603026"/>
              <a:ext cx="1558286" cy="74307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7" idx="2"/>
              <a:endCxn id="10" idx="0"/>
            </p:cNvCxnSpPr>
            <p:nvPr/>
          </p:nvCxnSpPr>
          <p:spPr>
            <a:xfrm flipH="1">
              <a:off x="6498486" y="4564208"/>
              <a:ext cx="688747" cy="88619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7" idx="2"/>
              <a:endCxn id="9" idx="0"/>
            </p:cNvCxnSpPr>
            <p:nvPr/>
          </p:nvCxnSpPr>
          <p:spPr>
            <a:xfrm>
              <a:off x="7187233" y="4564208"/>
              <a:ext cx="1029723" cy="88619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6" idx="2"/>
              <a:endCxn id="12" idx="0"/>
            </p:cNvCxnSpPr>
            <p:nvPr/>
          </p:nvCxnSpPr>
          <p:spPr>
            <a:xfrm>
              <a:off x="3928113" y="4555137"/>
              <a:ext cx="809919" cy="8928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a:stCxn id="6" idx="2"/>
              <a:endCxn id="11" idx="0"/>
            </p:cNvCxnSpPr>
            <p:nvPr/>
          </p:nvCxnSpPr>
          <p:spPr>
            <a:xfrm flipH="1">
              <a:off x="2975646" y="4555137"/>
              <a:ext cx="952467" cy="89771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8" name="TextBox 7">
            <a:extLst>
              <a:ext uri="{FF2B5EF4-FFF2-40B4-BE49-F238E27FC236}">
                <a16:creationId xmlns:a16="http://schemas.microsoft.com/office/drawing/2014/main" id="{1ED898D2-B9B3-F812-CFEA-E99C84DF07B6}"/>
              </a:ext>
            </a:extLst>
          </p:cNvPr>
          <p:cNvSpPr txBox="1"/>
          <p:nvPr/>
        </p:nvSpPr>
        <p:spPr>
          <a:xfrm>
            <a:off x="4263308" y="8306956"/>
            <a:ext cx="8131832" cy="502573"/>
          </a:xfrm>
          <a:prstGeom prst="rect">
            <a:avLst/>
          </a:prstGeom>
          <a:noFill/>
        </p:spPr>
        <p:txBody>
          <a:bodyPr wrap="square">
            <a:spAutoFit/>
          </a:bodyPr>
          <a:lstStyle/>
          <a:p>
            <a:r>
              <a:rPr lang="en-US" sz="1333" dirty="0"/>
              <a:t>Johnson, M. S., &amp; Green, W. H. (2024). A machine learning based approach to reaction rate estimation. </a:t>
            </a:r>
            <a:r>
              <a:rPr lang="en-US" sz="1333" i="1" dirty="0"/>
              <a:t>Reaction Chemistry &amp; Engineering</a:t>
            </a:r>
            <a:r>
              <a:rPr lang="en-US" sz="1333" dirty="0"/>
              <a:t>, </a:t>
            </a:r>
            <a:r>
              <a:rPr lang="en-US" sz="1333" i="1" dirty="0"/>
              <a:t>9</a:t>
            </a:r>
            <a:r>
              <a:rPr lang="en-US" sz="1333" dirty="0"/>
              <a:t>(6), 1364–1380. https://</a:t>
            </a:r>
            <a:r>
              <a:rPr lang="en-US" sz="1333" dirty="0" err="1"/>
              <a:t>doi.org</a:t>
            </a:r>
            <a:r>
              <a:rPr lang="en-US" sz="1333" dirty="0"/>
              <a:t>/10.1039/D3RE00684K</a:t>
            </a:r>
          </a:p>
        </p:txBody>
      </p:sp>
    </p:spTree>
    <p:extLst>
      <p:ext uri="{BB962C8B-B14F-4D97-AF65-F5344CB8AC3E}">
        <p14:creationId xmlns:p14="http://schemas.microsoft.com/office/powerpoint/2010/main" val="3366330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0105D-C7D1-563C-776B-0F0AE6A6DD59}"/>
              </a:ext>
            </a:extLst>
          </p:cNvPr>
          <p:cNvSpPr>
            <a:spLocks noGrp="1"/>
          </p:cNvSpPr>
          <p:nvPr>
            <p:ph type="title"/>
          </p:nvPr>
        </p:nvSpPr>
        <p:spPr/>
        <p:txBody>
          <a:bodyPr/>
          <a:lstStyle/>
          <a:p>
            <a:pPr algn="ctr"/>
            <a:r>
              <a:rPr lang="en-US" dirty="0"/>
              <a:t>Subgraph Isomorphic Decision Tree (SIDT)</a:t>
            </a:r>
          </a:p>
        </p:txBody>
      </p:sp>
      <p:sp>
        <p:nvSpPr>
          <p:cNvPr id="3" name="Content Placeholder 2">
            <a:extLst>
              <a:ext uri="{FF2B5EF4-FFF2-40B4-BE49-F238E27FC236}">
                <a16:creationId xmlns:a16="http://schemas.microsoft.com/office/drawing/2014/main" id="{7C15BC7D-BC6E-0639-1532-0F6B77F8118F}"/>
              </a:ext>
            </a:extLst>
          </p:cNvPr>
          <p:cNvSpPr>
            <a:spLocks noGrp="1"/>
          </p:cNvSpPr>
          <p:nvPr>
            <p:ph idx="1"/>
          </p:nvPr>
        </p:nvSpPr>
        <p:spPr>
          <a:xfrm>
            <a:off x="319066" y="2178177"/>
            <a:ext cx="7796309" cy="6965823"/>
          </a:xfrm>
        </p:spPr>
        <p:txBody>
          <a:bodyPr>
            <a:normAutofit/>
          </a:bodyPr>
          <a:lstStyle/>
          <a:p>
            <a:r>
              <a:rPr lang="en-US" dirty="0"/>
              <a:t>Scale down well to smaller dataset sizes</a:t>
            </a:r>
          </a:p>
          <a:p>
            <a:r>
              <a:rPr lang="en-US" dirty="0"/>
              <a:t>As trees of molecular substructures are inherently readable and easy to visualize</a:t>
            </a:r>
          </a:p>
          <a:p>
            <a:r>
              <a:rPr lang="en-US" dirty="0"/>
              <a:t>Straightforward to extend and retrain</a:t>
            </a:r>
          </a:p>
          <a:p>
            <a:r>
              <a:rPr lang="en-US" dirty="0"/>
              <a:t>Inherent error cancellation on relative properties</a:t>
            </a:r>
          </a:p>
          <a:p>
            <a:r>
              <a:rPr lang="en-US" dirty="0"/>
              <a:t>Uncertainty estimation is usually straightforward</a:t>
            </a:r>
          </a:p>
          <a:p>
            <a:r>
              <a:rPr lang="en-US" dirty="0"/>
              <a:t>Enable easy integration of qualitative chemical knowledge</a:t>
            </a:r>
          </a:p>
          <a:p>
            <a:pPr marL="0" indent="0">
              <a:buNone/>
            </a:pPr>
            <a:endParaRPr lang="en-US" dirty="0"/>
          </a:p>
        </p:txBody>
      </p:sp>
      <p:sp>
        <p:nvSpPr>
          <p:cNvPr id="4" name="Slide Number Placeholder 3">
            <a:extLst>
              <a:ext uri="{FF2B5EF4-FFF2-40B4-BE49-F238E27FC236}">
                <a16:creationId xmlns:a16="http://schemas.microsoft.com/office/drawing/2014/main" id="{83A965D5-E3ED-683F-7145-B4A991C50FA1}"/>
              </a:ext>
            </a:extLst>
          </p:cNvPr>
          <p:cNvSpPr>
            <a:spLocks noGrp="1"/>
          </p:cNvSpPr>
          <p:nvPr>
            <p:ph type="sldNum" sz="quarter" idx="4294967295"/>
          </p:nvPr>
        </p:nvSpPr>
        <p:spPr>
          <a:xfrm>
            <a:off x="15341600" y="6264275"/>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mn-lt"/>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58C5F-2959-774B-9EC0-F18967CAEA8D}" type="slidenum">
              <a:rPr lang="en-US" smtClean="0"/>
              <a:pPr/>
              <a:t>5</a:t>
            </a:fld>
            <a:endParaRPr lang="en-US"/>
          </a:p>
        </p:txBody>
      </p:sp>
      <p:grpSp>
        <p:nvGrpSpPr>
          <p:cNvPr id="6" name="Group 5">
            <a:extLst>
              <a:ext uri="{FF2B5EF4-FFF2-40B4-BE49-F238E27FC236}">
                <a16:creationId xmlns:a16="http://schemas.microsoft.com/office/drawing/2014/main" id="{0420FA1B-8B8E-F1B2-E54B-E4DDC5E366CB}"/>
              </a:ext>
            </a:extLst>
          </p:cNvPr>
          <p:cNvGrpSpPr/>
          <p:nvPr/>
        </p:nvGrpSpPr>
        <p:grpSpPr>
          <a:xfrm>
            <a:off x="8877048" y="2797785"/>
            <a:ext cx="6301176" cy="3548429"/>
            <a:chOff x="2165725" y="3384915"/>
            <a:chExt cx="6861151" cy="2286047"/>
          </a:xfrm>
        </p:grpSpPr>
        <p:sp>
          <p:nvSpPr>
            <p:cNvPr id="7" name="TextBox 6">
              <a:extLst>
                <a:ext uri="{FF2B5EF4-FFF2-40B4-BE49-F238E27FC236}">
                  <a16:creationId xmlns:a16="http://schemas.microsoft.com/office/drawing/2014/main" id="{94A48E02-623F-4436-8356-1A1D41E4478D}"/>
                </a:ext>
              </a:extLst>
            </p:cNvPr>
            <p:cNvSpPr txBox="1"/>
            <p:nvPr/>
          </p:nvSpPr>
          <p:spPr>
            <a:xfrm>
              <a:off x="3118192" y="4337027"/>
              <a:ext cx="1619841" cy="218111"/>
            </a:xfrm>
            <a:prstGeom prst="rect">
              <a:avLst/>
            </a:prstGeom>
            <a:solidFill>
              <a:srgbClr val="7030A0">
                <a:alpha val="72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C-H + R2</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8" name="TextBox 7">
              <a:extLst>
                <a:ext uri="{FF2B5EF4-FFF2-40B4-BE49-F238E27FC236}">
                  <a16:creationId xmlns:a16="http://schemas.microsoft.com/office/drawing/2014/main" id="{04C3C533-F68C-C4E7-82A1-BAD3AE5ABACA}"/>
                </a:ext>
              </a:extLst>
            </p:cNvPr>
            <p:cNvSpPr txBox="1"/>
            <p:nvPr/>
          </p:nvSpPr>
          <p:spPr>
            <a:xfrm>
              <a:off x="6377312" y="4346097"/>
              <a:ext cx="1619841" cy="218111"/>
            </a:xfrm>
            <a:prstGeom prst="rect">
              <a:avLst/>
            </a:prstGeom>
            <a:solidFill>
              <a:srgbClr val="7030A0">
                <a:alpha val="72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O-H + R2</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9" name="TextBox 8">
              <a:extLst>
                <a:ext uri="{FF2B5EF4-FFF2-40B4-BE49-F238E27FC236}">
                  <a16:creationId xmlns:a16="http://schemas.microsoft.com/office/drawing/2014/main" id="{5EB325BF-AEBE-5520-C1E2-0BA053FABAD1}"/>
                </a:ext>
              </a:extLst>
            </p:cNvPr>
            <p:cNvSpPr txBox="1"/>
            <p:nvPr/>
          </p:nvSpPr>
          <p:spPr>
            <a:xfrm>
              <a:off x="4819026" y="3384915"/>
              <a:ext cx="1619841" cy="218111"/>
            </a:xfrm>
            <a:prstGeom prst="rect">
              <a:avLst/>
            </a:prstGeom>
            <a:solidFill>
              <a:srgbClr val="FF0000">
                <a:alpha val="83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R1-H + R2</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10" name="TextBox 9">
              <a:extLst>
                <a:ext uri="{FF2B5EF4-FFF2-40B4-BE49-F238E27FC236}">
                  <a16:creationId xmlns:a16="http://schemas.microsoft.com/office/drawing/2014/main" id="{B5302611-906F-5F47-0DE3-739DEF4CB4B5}"/>
                </a:ext>
              </a:extLst>
            </p:cNvPr>
            <p:cNvSpPr txBox="1"/>
            <p:nvPr/>
          </p:nvSpPr>
          <p:spPr>
            <a:xfrm>
              <a:off x="7407035" y="5450399"/>
              <a:ext cx="1619841" cy="218111"/>
            </a:xfrm>
            <a:prstGeom prst="rect">
              <a:avLst/>
            </a:prstGeom>
            <a:solidFill>
              <a:srgbClr val="008000">
                <a:alpha val="67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O-H + O</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11" name="TextBox 10">
              <a:extLst>
                <a:ext uri="{FF2B5EF4-FFF2-40B4-BE49-F238E27FC236}">
                  <a16:creationId xmlns:a16="http://schemas.microsoft.com/office/drawing/2014/main" id="{57220857-74B0-DAED-45C3-BA5B0FC72243}"/>
                </a:ext>
              </a:extLst>
            </p:cNvPr>
            <p:cNvSpPr txBox="1"/>
            <p:nvPr/>
          </p:nvSpPr>
          <p:spPr>
            <a:xfrm>
              <a:off x="5688565" y="5450399"/>
              <a:ext cx="1619841" cy="218111"/>
            </a:xfrm>
            <a:prstGeom prst="rect">
              <a:avLst/>
            </a:prstGeom>
            <a:solidFill>
              <a:srgbClr val="008000">
                <a:alpha val="67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O-H + C</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12" name="TextBox 11">
              <a:extLst>
                <a:ext uri="{FF2B5EF4-FFF2-40B4-BE49-F238E27FC236}">
                  <a16:creationId xmlns:a16="http://schemas.microsoft.com/office/drawing/2014/main" id="{B20F26A1-E007-E8E3-751E-FFF893941577}"/>
                </a:ext>
              </a:extLst>
            </p:cNvPr>
            <p:cNvSpPr txBox="1"/>
            <p:nvPr/>
          </p:nvSpPr>
          <p:spPr>
            <a:xfrm>
              <a:off x="2165725" y="5452851"/>
              <a:ext cx="1619841" cy="218111"/>
            </a:xfrm>
            <a:prstGeom prst="rect">
              <a:avLst/>
            </a:prstGeom>
            <a:solidFill>
              <a:srgbClr val="008000">
                <a:alpha val="67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O-CH2-H + R2</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sp>
          <p:nvSpPr>
            <p:cNvPr id="13" name="TextBox 12">
              <a:extLst>
                <a:ext uri="{FF2B5EF4-FFF2-40B4-BE49-F238E27FC236}">
                  <a16:creationId xmlns:a16="http://schemas.microsoft.com/office/drawing/2014/main" id="{EEA9A2A1-99FE-EE3D-C95D-391EB104B009}"/>
                </a:ext>
              </a:extLst>
            </p:cNvPr>
            <p:cNvSpPr txBox="1"/>
            <p:nvPr/>
          </p:nvSpPr>
          <p:spPr>
            <a:xfrm>
              <a:off x="3928111" y="5447948"/>
              <a:ext cx="1619841" cy="218111"/>
            </a:xfrm>
            <a:prstGeom prst="rect">
              <a:avLst/>
            </a:prstGeom>
            <a:solidFill>
              <a:srgbClr val="008000">
                <a:alpha val="67000"/>
              </a:srgbClr>
            </a:solidFill>
            <a:ln>
              <a:solidFill>
                <a:srgbClr val="000000"/>
              </a:solidFill>
            </a:ln>
          </p:spPr>
          <p:txBody>
            <a:bodyPr wrap="square" rtlCol="0">
              <a:spAutoFit/>
            </a:bodyPr>
            <a:lstStyle/>
            <a:p>
              <a:pPr algn="ctr" defTabSz="609585">
                <a:defRPr/>
              </a:pPr>
              <a:r>
                <a:rPr lang="en-US" sz="1600" b="1" dirty="0">
                  <a:solidFill>
                    <a:prstClr val="black"/>
                  </a:solidFill>
                  <a:latin typeface="Calibri"/>
                </a:rPr>
                <a:t>C-CH2-H + R2</a:t>
              </a:r>
              <a:r>
                <a:rPr lang="en-US" sz="1600" dirty="0">
                  <a:solidFill>
                    <a:prstClr val="black"/>
                  </a:solidFill>
                  <a:latin typeface="Wingdings"/>
                  <a:ea typeface="Wingdings"/>
                  <a:cs typeface="Wingdings"/>
                  <a:sym typeface="Wingdings"/>
                </a:rPr>
                <a:t></a:t>
              </a:r>
              <a:endParaRPr lang="en-US" sz="1600" dirty="0">
                <a:solidFill>
                  <a:prstClr val="black"/>
                </a:solidFill>
                <a:latin typeface="Calibri"/>
              </a:endParaRPr>
            </a:p>
          </p:txBody>
        </p:sp>
        <p:cxnSp>
          <p:nvCxnSpPr>
            <p:cNvPr id="14" name="Straight Arrow Connector 13">
              <a:extLst>
                <a:ext uri="{FF2B5EF4-FFF2-40B4-BE49-F238E27FC236}">
                  <a16:creationId xmlns:a16="http://schemas.microsoft.com/office/drawing/2014/main" id="{DC087E63-5E43-788A-0799-6B0EBBD4FAF1}"/>
                </a:ext>
              </a:extLst>
            </p:cNvPr>
            <p:cNvCxnSpPr>
              <a:stCxn id="9" idx="2"/>
              <a:endCxn id="7" idx="0"/>
            </p:cNvCxnSpPr>
            <p:nvPr/>
          </p:nvCxnSpPr>
          <p:spPr>
            <a:xfrm flipH="1">
              <a:off x="3928113" y="3603026"/>
              <a:ext cx="1700834" cy="73400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33B1A748-4982-B697-7E17-5F8CB12D2D06}"/>
                </a:ext>
              </a:extLst>
            </p:cNvPr>
            <p:cNvCxnSpPr>
              <a:stCxn id="9" idx="2"/>
              <a:endCxn id="8" idx="0"/>
            </p:cNvCxnSpPr>
            <p:nvPr/>
          </p:nvCxnSpPr>
          <p:spPr>
            <a:xfrm>
              <a:off x="5628947" y="3603026"/>
              <a:ext cx="1558286" cy="74307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7C8A8F5D-909B-9F36-19A7-EC0AE4474653}"/>
                </a:ext>
              </a:extLst>
            </p:cNvPr>
            <p:cNvCxnSpPr>
              <a:stCxn id="8" idx="2"/>
              <a:endCxn id="11" idx="0"/>
            </p:cNvCxnSpPr>
            <p:nvPr/>
          </p:nvCxnSpPr>
          <p:spPr>
            <a:xfrm flipH="1">
              <a:off x="6498486" y="4564208"/>
              <a:ext cx="688747" cy="88619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B3D6B1CD-2657-B83D-F739-51F00E76B810}"/>
                </a:ext>
              </a:extLst>
            </p:cNvPr>
            <p:cNvCxnSpPr>
              <a:stCxn id="8" idx="2"/>
              <a:endCxn id="10" idx="0"/>
            </p:cNvCxnSpPr>
            <p:nvPr/>
          </p:nvCxnSpPr>
          <p:spPr>
            <a:xfrm>
              <a:off x="7187233" y="4564208"/>
              <a:ext cx="1029723" cy="88619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7D4EF9A9-A902-D8B2-3F00-E3288E269893}"/>
                </a:ext>
              </a:extLst>
            </p:cNvPr>
            <p:cNvCxnSpPr>
              <a:stCxn id="7" idx="2"/>
              <a:endCxn id="13" idx="0"/>
            </p:cNvCxnSpPr>
            <p:nvPr/>
          </p:nvCxnSpPr>
          <p:spPr>
            <a:xfrm>
              <a:off x="3928113" y="4555137"/>
              <a:ext cx="809919" cy="89281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8B78E212-B9D0-AA96-96F4-026A36C89FCF}"/>
                </a:ext>
              </a:extLst>
            </p:cNvPr>
            <p:cNvCxnSpPr>
              <a:stCxn id="7" idx="2"/>
              <a:endCxn id="12" idx="0"/>
            </p:cNvCxnSpPr>
            <p:nvPr/>
          </p:nvCxnSpPr>
          <p:spPr>
            <a:xfrm flipH="1">
              <a:off x="2975646" y="4555137"/>
              <a:ext cx="952467" cy="89771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20" name="TextBox 19">
            <a:extLst>
              <a:ext uri="{FF2B5EF4-FFF2-40B4-BE49-F238E27FC236}">
                <a16:creationId xmlns:a16="http://schemas.microsoft.com/office/drawing/2014/main" id="{6229D897-5EAF-A11A-BF50-C15CA43F9065}"/>
              </a:ext>
            </a:extLst>
          </p:cNvPr>
          <p:cNvSpPr txBox="1"/>
          <p:nvPr/>
        </p:nvSpPr>
        <p:spPr>
          <a:xfrm>
            <a:off x="4263308" y="8306956"/>
            <a:ext cx="8131832" cy="502573"/>
          </a:xfrm>
          <a:prstGeom prst="rect">
            <a:avLst/>
          </a:prstGeom>
          <a:noFill/>
        </p:spPr>
        <p:txBody>
          <a:bodyPr wrap="square">
            <a:spAutoFit/>
          </a:bodyPr>
          <a:lstStyle/>
          <a:p>
            <a:r>
              <a:rPr lang="en-US" sz="1333" dirty="0"/>
              <a:t>Johnson, M. S., &amp; Green, W. H. (2024). A machine learning based approach to reaction rate estimation. </a:t>
            </a:r>
            <a:r>
              <a:rPr lang="en-US" sz="1333" i="1" dirty="0"/>
              <a:t>Reaction Chemistry &amp; Engineering</a:t>
            </a:r>
            <a:r>
              <a:rPr lang="en-US" sz="1333" dirty="0"/>
              <a:t>, </a:t>
            </a:r>
            <a:r>
              <a:rPr lang="en-US" sz="1333" i="1" dirty="0"/>
              <a:t>9</a:t>
            </a:r>
            <a:r>
              <a:rPr lang="en-US" sz="1333" dirty="0"/>
              <a:t>(6), 1364–1380. https://</a:t>
            </a:r>
            <a:r>
              <a:rPr lang="en-US" sz="1333" dirty="0" err="1"/>
              <a:t>doi.org</a:t>
            </a:r>
            <a:r>
              <a:rPr lang="en-US" sz="1333" dirty="0"/>
              <a:t>/10.1039/D3RE00684K</a:t>
            </a:r>
          </a:p>
        </p:txBody>
      </p:sp>
    </p:spTree>
    <p:extLst>
      <p:ext uri="{BB962C8B-B14F-4D97-AF65-F5344CB8AC3E}">
        <p14:creationId xmlns:p14="http://schemas.microsoft.com/office/powerpoint/2010/main" val="286583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Decision Tree Training Algorithms</a:t>
            </a:r>
          </a:p>
        </p:txBody>
      </p:sp>
      <p:sp>
        <p:nvSpPr>
          <p:cNvPr id="4" name="Slide Number Placeholder 3"/>
          <p:cNvSpPr>
            <a:spLocks noGrp="1"/>
          </p:cNvSpPr>
          <p:nvPr>
            <p:ph type="sldNum" sz="quarter" idx="4294967295"/>
          </p:nvPr>
        </p:nvSpPr>
        <p:spPr>
          <a:xfrm>
            <a:off x="15341600" y="6264275"/>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mn-lt"/>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58C5F-2959-774B-9EC0-F18967CAEA8D}" type="slidenum">
              <a:rPr lang="en-US" smtClean="0"/>
              <a:pPr/>
              <a:t>6</a:t>
            </a:fld>
            <a:endParaRPr lang="en-US"/>
          </a:p>
        </p:txBody>
      </p:sp>
      <p:pic>
        <p:nvPicPr>
          <p:cNvPr id="58" name="Picture 57">
            <a:extLst>
              <a:ext uri="{FF2B5EF4-FFF2-40B4-BE49-F238E27FC236}">
                <a16:creationId xmlns:a16="http://schemas.microsoft.com/office/drawing/2014/main" id="{077B677A-C93B-ABAF-4AB0-1EE63DEA70E2}"/>
              </a:ext>
            </a:extLst>
          </p:cNvPr>
          <p:cNvPicPr>
            <a:picLocks noChangeAspect="1"/>
          </p:cNvPicPr>
          <p:nvPr/>
        </p:nvPicPr>
        <p:blipFill>
          <a:blip r:embed="rId2"/>
          <a:stretch>
            <a:fillRect/>
          </a:stretch>
        </p:blipFill>
        <p:spPr>
          <a:xfrm>
            <a:off x="2226367" y="1351713"/>
            <a:ext cx="12682330" cy="6849910"/>
          </a:xfrm>
          <a:prstGeom prst="rect">
            <a:avLst/>
          </a:prstGeom>
        </p:spPr>
      </p:pic>
      <p:sp>
        <p:nvSpPr>
          <p:cNvPr id="59" name="TextBox 58">
            <a:extLst>
              <a:ext uri="{FF2B5EF4-FFF2-40B4-BE49-F238E27FC236}">
                <a16:creationId xmlns:a16="http://schemas.microsoft.com/office/drawing/2014/main" id="{7313BA34-E56E-CF37-D602-B6BAB36F0499}"/>
              </a:ext>
            </a:extLst>
          </p:cNvPr>
          <p:cNvSpPr txBox="1"/>
          <p:nvPr/>
        </p:nvSpPr>
        <p:spPr>
          <a:xfrm>
            <a:off x="4263308" y="8306956"/>
            <a:ext cx="8131832" cy="502573"/>
          </a:xfrm>
          <a:prstGeom prst="rect">
            <a:avLst/>
          </a:prstGeom>
          <a:noFill/>
        </p:spPr>
        <p:txBody>
          <a:bodyPr wrap="square">
            <a:spAutoFit/>
          </a:bodyPr>
          <a:lstStyle/>
          <a:p>
            <a:r>
              <a:rPr lang="en-US" sz="1333" dirty="0"/>
              <a:t>Johnson, M. S., &amp; Green, W. H. (2024). A machine learning based approach to reaction rate estimation. </a:t>
            </a:r>
            <a:r>
              <a:rPr lang="en-US" sz="1333" i="1" dirty="0"/>
              <a:t>Reaction Chemistry &amp; Engineering</a:t>
            </a:r>
            <a:r>
              <a:rPr lang="en-US" sz="1333" dirty="0"/>
              <a:t>, </a:t>
            </a:r>
            <a:r>
              <a:rPr lang="en-US" sz="1333" i="1" dirty="0"/>
              <a:t>9</a:t>
            </a:r>
            <a:r>
              <a:rPr lang="en-US" sz="1333" dirty="0"/>
              <a:t>(6), 1364–1380. https://</a:t>
            </a:r>
            <a:r>
              <a:rPr lang="en-US" sz="1333" dirty="0" err="1"/>
              <a:t>doi.org</a:t>
            </a:r>
            <a:r>
              <a:rPr lang="en-US" sz="1333" dirty="0"/>
              <a:t>/10.1039/D3RE00684K</a:t>
            </a:r>
          </a:p>
        </p:txBody>
      </p:sp>
    </p:spTree>
    <p:extLst>
      <p:ext uri="{BB962C8B-B14F-4D97-AF65-F5344CB8AC3E}">
        <p14:creationId xmlns:p14="http://schemas.microsoft.com/office/powerpoint/2010/main" val="3294654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67" dirty="0"/>
              <a:t>How do we find new extensions?</a:t>
            </a:r>
            <a:endParaRPr lang="en-US" sz="4000" dirty="0"/>
          </a:p>
        </p:txBody>
      </p:sp>
      <p:sp>
        <p:nvSpPr>
          <p:cNvPr id="3" name="Content Placeholder 2"/>
          <p:cNvSpPr>
            <a:spLocks noGrp="1"/>
          </p:cNvSpPr>
          <p:nvPr>
            <p:ph idx="1"/>
          </p:nvPr>
        </p:nvSpPr>
        <p:spPr>
          <a:xfrm>
            <a:off x="152737" y="1773151"/>
            <a:ext cx="7162463" cy="6834135"/>
          </a:xfrm>
        </p:spPr>
        <p:txBody>
          <a:bodyPr>
            <a:normAutofit fontScale="77500" lnSpcReduction="20000"/>
          </a:bodyPr>
          <a:lstStyle/>
          <a:p>
            <a:r>
              <a:rPr lang="en-US" sz="3600" dirty="0"/>
              <a:t>Individual Extension Types: </a:t>
            </a:r>
          </a:p>
          <a:p>
            <a:pPr lvl="1"/>
            <a:r>
              <a:rPr lang="en-US" sz="3200" b="1" dirty="0"/>
              <a:t>Atom specification</a:t>
            </a:r>
            <a:r>
              <a:rPr lang="en-US" sz="3200" dirty="0"/>
              <a:t>:  Define the type of a currently undefined atom </a:t>
            </a:r>
          </a:p>
          <a:p>
            <a:pPr lvl="1"/>
            <a:r>
              <a:rPr lang="en-US" sz="3200" b="1" dirty="0"/>
              <a:t>Internal Bond Creation</a:t>
            </a:r>
            <a:r>
              <a:rPr lang="en-US" sz="3200" dirty="0"/>
              <a:t>:  Form a bond of undefined order between two existing atoms </a:t>
            </a:r>
          </a:p>
          <a:p>
            <a:pPr lvl="1"/>
            <a:r>
              <a:rPr lang="en-US" sz="3200" b="1" dirty="0"/>
              <a:t>External Bond Creation</a:t>
            </a:r>
            <a:r>
              <a:rPr lang="en-US" sz="3200" dirty="0"/>
              <a:t>:  Form a bond of undefined order between an atom in the molecule and a new R!H atom</a:t>
            </a:r>
          </a:p>
          <a:p>
            <a:pPr lvl="1"/>
            <a:r>
              <a:rPr lang="en-US" sz="3200" b="1" dirty="0"/>
              <a:t>Bond specification</a:t>
            </a:r>
            <a:r>
              <a:rPr lang="en-US" sz="3200" dirty="0"/>
              <a:t>:  Define the order of a bond that has undefined order</a:t>
            </a:r>
          </a:p>
          <a:p>
            <a:pPr lvl="1"/>
            <a:r>
              <a:rPr lang="en-US" sz="3200" b="1" dirty="0"/>
              <a:t>Unpaired Electron specification</a:t>
            </a:r>
            <a:r>
              <a:rPr lang="en-US" sz="3200" dirty="0"/>
              <a:t>:  Define the number of unpaired electrons on an atom</a:t>
            </a:r>
          </a:p>
          <a:p>
            <a:pPr lvl="1"/>
            <a:r>
              <a:rPr lang="en-US" sz="3200" b="1" dirty="0"/>
              <a:t>Ring Attribute specification</a:t>
            </a:r>
            <a:r>
              <a:rPr lang="en-US" sz="3200" dirty="0"/>
              <a:t>:  Define whether an atom is in a ring or not</a:t>
            </a:r>
          </a:p>
          <a:p>
            <a:endParaRPr lang="en-US" dirty="0"/>
          </a:p>
          <a:p>
            <a:r>
              <a:rPr lang="en-US" sz="3600" dirty="0"/>
              <a:t>Explore bond creation extensions recursively until they divide the structures at the node</a:t>
            </a:r>
          </a:p>
          <a:p>
            <a:r>
              <a:rPr lang="en-US" sz="3600" dirty="0"/>
              <a:t>Collect all extensions that match some but not all of the structures at the node</a:t>
            </a:r>
          </a:p>
        </p:txBody>
      </p:sp>
      <p:sp>
        <p:nvSpPr>
          <p:cNvPr id="4" name="Slide Number Placeholder 3"/>
          <p:cNvSpPr>
            <a:spLocks noGrp="1"/>
          </p:cNvSpPr>
          <p:nvPr>
            <p:ph type="sldNum" sz="quarter" idx="4294967295"/>
          </p:nvPr>
        </p:nvSpPr>
        <p:spPr>
          <a:xfrm>
            <a:off x="15341600" y="6264275"/>
            <a:ext cx="914400" cy="365125"/>
          </a:xfrm>
          <a:prstGeom prst="rect">
            <a:avLst/>
          </a:prstGeom>
        </p:spPr>
        <p:txBody>
          <a:bodyPr vert="horz" lIns="91440" tIns="45720" rIns="91440" bIns="45720" rtlCol="0" anchor="ctr"/>
          <a:lstStyle>
            <a:defPPr>
              <a:defRPr lang="en-US"/>
            </a:defPPr>
            <a:lvl1pPr marL="0" algn="r" defTabSz="914400" rtl="0" eaLnBrk="1" latinLnBrk="0" hangingPunct="1">
              <a:defRPr sz="1200" b="0" i="0" kern="1200">
                <a:solidFill>
                  <a:schemeClr val="tx1">
                    <a:tint val="75000"/>
                  </a:schemeClr>
                </a:solidFill>
                <a:latin typeface="+mn-lt"/>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358C5F-2959-774B-9EC0-F18967CAEA8D}" type="slidenum">
              <a:rPr lang="en-US" smtClean="0"/>
              <a:pPr/>
              <a:t>7</a:t>
            </a:fld>
            <a:endParaRPr lang="en-US"/>
          </a:p>
        </p:txBody>
      </p:sp>
      <p:pic>
        <p:nvPicPr>
          <p:cNvPr id="6" name="Picture 5">
            <a:extLst>
              <a:ext uri="{FF2B5EF4-FFF2-40B4-BE49-F238E27FC236}">
                <a16:creationId xmlns:a16="http://schemas.microsoft.com/office/drawing/2014/main" id="{F35E980D-F371-5C23-F2FD-3841D754539F}"/>
              </a:ext>
            </a:extLst>
          </p:cNvPr>
          <p:cNvPicPr>
            <a:picLocks noChangeAspect="1"/>
          </p:cNvPicPr>
          <p:nvPr/>
        </p:nvPicPr>
        <p:blipFill>
          <a:blip r:embed="rId2"/>
          <a:stretch>
            <a:fillRect/>
          </a:stretch>
        </p:blipFill>
        <p:spPr>
          <a:xfrm>
            <a:off x="7533860" y="2352676"/>
            <a:ext cx="8344452" cy="4809779"/>
          </a:xfrm>
          <a:prstGeom prst="rect">
            <a:avLst/>
          </a:prstGeom>
        </p:spPr>
      </p:pic>
    </p:spTree>
    <p:extLst>
      <p:ext uri="{BB962C8B-B14F-4D97-AF65-F5344CB8AC3E}">
        <p14:creationId xmlns:p14="http://schemas.microsoft.com/office/powerpoint/2010/main" val="3222097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169DF-CA59-A5B7-B10A-5E74A014824F}"/>
              </a:ext>
            </a:extLst>
          </p:cNvPr>
          <p:cNvSpPr>
            <a:spLocks noGrp="1"/>
          </p:cNvSpPr>
          <p:nvPr>
            <p:ph type="title"/>
          </p:nvPr>
        </p:nvSpPr>
        <p:spPr/>
        <p:txBody>
          <a:bodyPr/>
          <a:lstStyle/>
          <a:p>
            <a:pPr algn="ctr"/>
            <a:r>
              <a:rPr lang="en-US" dirty="0"/>
              <a:t>SIDT Training Algorithm Variants</a:t>
            </a:r>
          </a:p>
        </p:txBody>
      </p:sp>
      <p:sp>
        <p:nvSpPr>
          <p:cNvPr id="3" name="Content Placeholder 2">
            <a:extLst>
              <a:ext uri="{FF2B5EF4-FFF2-40B4-BE49-F238E27FC236}">
                <a16:creationId xmlns:a16="http://schemas.microsoft.com/office/drawing/2014/main" id="{E7A0FF86-B107-4F4C-1E34-A8F260315421}"/>
              </a:ext>
            </a:extLst>
          </p:cNvPr>
          <p:cNvSpPr>
            <a:spLocks noGrp="1"/>
          </p:cNvSpPr>
          <p:nvPr>
            <p:ph idx="1"/>
          </p:nvPr>
        </p:nvSpPr>
        <p:spPr>
          <a:xfrm>
            <a:off x="163376" y="1026427"/>
            <a:ext cx="7606074" cy="7502032"/>
          </a:xfrm>
        </p:spPr>
        <p:txBody>
          <a:bodyPr>
            <a:normAutofit fontScale="85000" lnSpcReduction="10000"/>
          </a:bodyPr>
          <a:lstStyle/>
          <a:p>
            <a:pPr marL="0" indent="0">
              <a:buNone/>
            </a:pPr>
            <a:endParaRPr lang="en-US" dirty="0"/>
          </a:p>
          <a:p>
            <a:r>
              <a:rPr lang="en-US" b="1" dirty="0"/>
              <a:t>Single-Evaluation SIDT</a:t>
            </a:r>
          </a:p>
          <a:p>
            <a:pPr lvl="1"/>
            <a:r>
              <a:rPr lang="en-US" dirty="0"/>
              <a:t>For predicting properties of tagged localities of molecule/s</a:t>
            </a:r>
          </a:p>
          <a:p>
            <a:pPr lvl="1"/>
            <a:r>
              <a:rPr lang="en-US" dirty="0"/>
              <a:t>Training data is tagged structures with numerical or binary values</a:t>
            </a:r>
          </a:p>
          <a:p>
            <a:pPr lvl="1"/>
            <a:r>
              <a:rPr lang="en-US" dirty="0"/>
              <a:t>Ex: reaction rate coefficients, </a:t>
            </a:r>
            <a:r>
              <a:rPr lang="en-US" dirty="0" err="1"/>
              <a:t>pKa</a:t>
            </a:r>
            <a:r>
              <a:rPr lang="en-US" dirty="0"/>
              <a:t>, surface diffusion coefficients, bond lengths, HBI corrections</a:t>
            </a:r>
          </a:p>
          <a:p>
            <a:r>
              <a:rPr lang="en-US" b="1" dirty="0"/>
              <a:t>Multi-Evaluation SIDT Regressor</a:t>
            </a:r>
          </a:p>
          <a:p>
            <a:pPr lvl="1"/>
            <a:r>
              <a:rPr lang="en-US" dirty="0"/>
              <a:t>For predicting the properties of whole molecules or structures</a:t>
            </a:r>
          </a:p>
          <a:p>
            <a:pPr lvl="1"/>
            <a:r>
              <a:rPr lang="en-US" dirty="0"/>
              <a:t>Training data is untagged structures with numerical values</a:t>
            </a:r>
          </a:p>
          <a:p>
            <a:pPr lvl="1"/>
            <a:r>
              <a:rPr lang="en-US" dirty="0"/>
              <a:t>A decomposition is applied to each training structure to generate sets of tagged structures (such as tagging each atom or bond, or pairs of bonds etc.)</a:t>
            </a:r>
          </a:p>
          <a:p>
            <a:pPr lvl="1"/>
            <a:r>
              <a:rPr lang="en-US" dirty="0"/>
              <a:t>Ex: energies of formation, heat capacity, energy corrections</a:t>
            </a:r>
          </a:p>
          <a:p>
            <a:r>
              <a:rPr lang="en-US" b="1" dirty="0"/>
              <a:t>Multi-Evaluation SIDT Binary Classifier</a:t>
            </a:r>
          </a:p>
          <a:p>
            <a:pPr lvl="1"/>
            <a:r>
              <a:rPr lang="en-US" dirty="0"/>
              <a:t>For predicting binary properties of whole molecules or structures that are dependent on properties of individual localities</a:t>
            </a:r>
          </a:p>
          <a:p>
            <a:pPr lvl="1"/>
            <a:r>
              <a:rPr lang="en-US" dirty="0"/>
              <a:t>Training data is untagged structures with binary values</a:t>
            </a:r>
          </a:p>
          <a:p>
            <a:pPr lvl="1"/>
            <a:r>
              <a:rPr lang="en-US" dirty="0"/>
              <a:t>A decomposition is applied to each training structure to generate sets of tagged structures (such as tagging each atom or bond, or pairs of bonds etc.)</a:t>
            </a:r>
          </a:p>
          <a:p>
            <a:pPr lvl="1"/>
            <a:r>
              <a:rPr lang="en-US" dirty="0"/>
              <a:t>Ex: stability, toxicity, </a:t>
            </a:r>
          </a:p>
        </p:txBody>
      </p:sp>
      <p:pic>
        <p:nvPicPr>
          <p:cNvPr id="4" name="Picture 3">
            <a:extLst>
              <a:ext uri="{FF2B5EF4-FFF2-40B4-BE49-F238E27FC236}">
                <a16:creationId xmlns:a16="http://schemas.microsoft.com/office/drawing/2014/main" id="{1C9DD880-3013-89E6-E0FA-6ABC4EDBDB0E}"/>
              </a:ext>
            </a:extLst>
          </p:cNvPr>
          <p:cNvPicPr>
            <a:picLocks noChangeAspect="1"/>
          </p:cNvPicPr>
          <p:nvPr/>
        </p:nvPicPr>
        <p:blipFill>
          <a:blip r:embed="rId2"/>
          <a:stretch>
            <a:fillRect/>
          </a:stretch>
        </p:blipFill>
        <p:spPr>
          <a:xfrm>
            <a:off x="7748172" y="2372554"/>
            <a:ext cx="8344452" cy="4809779"/>
          </a:xfrm>
          <a:prstGeom prst="rect">
            <a:avLst/>
          </a:prstGeom>
        </p:spPr>
      </p:pic>
    </p:spTree>
    <p:extLst>
      <p:ext uri="{BB962C8B-B14F-4D97-AF65-F5344CB8AC3E}">
        <p14:creationId xmlns:p14="http://schemas.microsoft.com/office/powerpoint/2010/main" val="6062204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254D6-E61E-0B73-3F96-40C22AEC2083}"/>
              </a:ext>
            </a:extLst>
          </p:cNvPr>
          <p:cNvSpPr>
            <a:spLocks noGrp="1"/>
          </p:cNvSpPr>
          <p:nvPr>
            <p:ph type="title"/>
          </p:nvPr>
        </p:nvSpPr>
        <p:spPr/>
        <p:txBody>
          <a:bodyPr/>
          <a:lstStyle/>
          <a:p>
            <a:pPr algn="ctr"/>
            <a:r>
              <a:rPr lang="en-US" dirty="0"/>
              <a:t>SIDT Analysis and Debugging</a:t>
            </a:r>
          </a:p>
        </p:txBody>
      </p:sp>
      <p:sp>
        <p:nvSpPr>
          <p:cNvPr id="3" name="Content Placeholder 2">
            <a:extLst>
              <a:ext uri="{FF2B5EF4-FFF2-40B4-BE49-F238E27FC236}">
                <a16:creationId xmlns:a16="http://schemas.microsoft.com/office/drawing/2014/main" id="{11212591-2FDC-C888-4921-8CB91E4FB95B}"/>
              </a:ext>
            </a:extLst>
          </p:cNvPr>
          <p:cNvSpPr>
            <a:spLocks noGrp="1"/>
          </p:cNvSpPr>
          <p:nvPr>
            <p:ph idx="1"/>
          </p:nvPr>
        </p:nvSpPr>
        <p:spPr>
          <a:xfrm>
            <a:off x="142098" y="1459087"/>
            <a:ext cx="7526175" cy="6965823"/>
          </a:xfrm>
        </p:spPr>
        <p:txBody>
          <a:bodyPr/>
          <a:lstStyle/>
          <a:p>
            <a:r>
              <a:rPr lang="en-US" dirty="0"/>
              <a:t>Since we extend SIDTs based on the data that match the nodes we retain a clear relationship between the rule at each node and the training data that determine it</a:t>
            </a:r>
          </a:p>
          <a:p>
            <a:r>
              <a:rPr lang="en-US" dirty="0"/>
              <a:t>Additionally, our subgraph/group representations of molecular substructures are very human readable</a:t>
            </a:r>
          </a:p>
          <a:p>
            <a:r>
              <a:rPr lang="en-US" dirty="0"/>
              <a:t>Put together this makes it very easy to analyze: </a:t>
            </a:r>
          </a:p>
          <a:p>
            <a:pPr lvl="1"/>
            <a:r>
              <a:rPr lang="en-US" dirty="0"/>
              <a:t>Why SIDT is making a particular prediction</a:t>
            </a:r>
          </a:p>
          <a:p>
            <a:pPr lvl="1"/>
            <a:r>
              <a:rPr lang="en-US" dirty="0"/>
              <a:t>What training data underlie that prediction</a:t>
            </a:r>
          </a:p>
          <a:p>
            <a:pPr lvl="1"/>
            <a:r>
              <a:rPr lang="en-US" dirty="0"/>
              <a:t>How you might change a prediction: </a:t>
            </a:r>
          </a:p>
          <a:p>
            <a:pPr lvl="2"/>
            <a:r>
              <a:rPr lang="en-US" dirty="0"/>
              <a:t>What new training data to add</a:t>
            </a:r>
          </a:p>
          <a:p>
            <a:pPr lvl="2"/>
            <a:r>
              <a:rPr lang="en-US" dirty="0"/>
              <a:t>How to improve decompositions</a:t>
            </a:r>
          </a:p>
          <a:p>
            <a:pPr lvl="2"/>
            <a:r>
              <a:rPr lang="en-US" dirty="0"/>
              <a:t>How to improve how you construct or evaluate the tree</a:t>
            </a:r>
          </a:p>
          <a:p>
            <a:pPr lvl="1"/>
            <a:endParaRPr lang="en-US" dirty="0"/>
          </a:p>
          <a:p>
            <a:endParaRPr lang="en-US" dirty="0"/>
          </a:p>
          <a:p>
            <a:endParaRPr lang="en-US" dirty="0"/>
          </a:p>
        </p:txBody>
      </p:sp>
      <p:pic>
        <p:nvPicPr>
          <p:cNvPr id="5" name="Picture 4">
            <a:extLst>
              <a:ext uri="{FF2B5EF4-FFF2-40B4-BE49-F238E27FC236}">
                <a16:creationId xmlns:a16="http://schemas.microsoft.com/office/drawing/2014/main" id="{147BD748-716F-9D80-B010-8C176115A35C}"/>
              </a:ext>
            </a:extLst>
          </p:cNvPr>
          <p:cNvPicPr>
            <a:picLocks noChangeAspect="1"/>
          </p:cNvPicPr>
          <p:nvPr/>
        </p:nvPicPr>
        <p:blipFill>
          <a:blip r:embed="rId2"/>
          <a:stretch>
            <a:fillRect/>
          </a:stretch>
        </p:blipFill>
        <p:spPr>
          <a:xfrm>
            <a:off x="8215130" y="2352677"/>
            <a:ext cx="7663182" cy="4417092"/>
          </a:xfrm>
          <a:prstGeom prst="rect">
            <a:avLst/>
          </a:prstGeom>
        </p:spPr>
      </p:pic>
    </p:spTree>
    <p:extLst>
      <p:ext uri="{BB962C8B-B14F-4D97-AF65-F5344CB8AC3E}">
        <p14:creationId xmlns:p14="http://schemas.microsoft.com/office/powerpoint/2010/main" val="1822789241"/>
      </p:ext>
    </p:extLst>
  </p:cSld>
  <p:clrMapOvr>
    <a:masterClrMapping/>
  </p:clrMapOvr>
</p:sld>
</file>

<file path=ppt/theme/theme1.xml><?xml version="1.0" encoding="utf-8"?>
<a:theme xmlns:a="http://schemas.openxmlformats.org/drawingml/2006/main" name="Office Theme">
  <a:themeElements>
    <a:clrScheme name="Custom 6">
      <a:dk1>
        <a:srgbClr val="424242"/>
      </a:dk1>
      <a:lt1>
        <a:srgbClr val="FFFFFF"/>
      </a:lt1>
      <a:dk2>
        <a:srgbClr val="263646"/>
      </a:dk2>
      <a:lt2>
        <a:srgbClr val="FFFFFF"/>
      </a:lt2>
      <a:accent1>
        <a:srgbClr val="71CDE7"/>
      </a:accent1>
      <a:accent2>
        <a:srgbClr val="58A517"/>
      </a:accent2>
      <a:accent3>
        <a:srgbClr val="003359"/>
      </a:accent3>
      <a:accent4>
        <a:srgbClr val="006A96"/>
      </a:accent4>
      <a:accent5>
        <a:srgbClr val="424242"/>
      </a:accent5>
      <a:accent6>
        <a:srgbClr val="008742"/>
      </a:accent6>
      <a:hlink>
        <a:srgbClr val="0039CA"/>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PCP_On_Screen_Template_16-9_2017" id="{0499B2D6-F70D-A347-84BD-5FCC0FE055E6}" vid="{C4712BE7-1831-4A4E-8DA0-ABE672D86C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136761</TotalTime>
  <Words>2908</Words>
  <Application>Microsoft Macintosh PowerPoint</Application>
  <PresentationFormat>Custom</PresentationFormat>
  <Paragraphs>287</Paragraphs>
  <Slides>29</Slides>
  <Notes>2</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Cambria Math</vt:lpstr>
      <vt:lpstr>LucidaGrande</vt:lpstr>
      <vt:lpstr>Slack-Lato</vt:lpstr>
      <vt:lpstr>Wingdings</vt:lpstr>
      <vt:lpstr>Office Theme</vt:lpstr>
      <vt:lpstr>PySIDT: Subgraph Isomorphic Decision Trees (SIDTs) for Molecular Property Prediction</vt:lpstr>
      <vt:lpstr>Molecular Property Prediction</vt:lpstr>
      <vt:lpstr>Molecular Property Prediction</vt:lpstr>
      <vt:lpstr>Subgraph Isomorphic Decision Tree (SIDT)</vt:lpstr>
      <vt:lpstr>Subgraph Isomorphic Decision Tree (SIDT)</vt:lpstr>
      <vt:lpstr>Decision Tree Training Algorithms</vt:lpstr>
      <vt:lpstr>How do we find new extensions?</vt:lpstr>
      <vt:lpstr>SIDT Training Algorithm Variants</vt:lpstr>
      <vt:lpstr>SIDT Analysis and Debugging</vt:lpstr>
      <vt:lpstr>Embedding Qualitative Chemical Knowledge:  Regularization in SIDTs</vt:lpstr>
      <vt:lpstr>Aside on Small Datasets: Diffusion Coefficients on Cu111</vt:lpstr>
      <vt:lpstr>Comparison with Heuristic Methods</vt:lpstr>
      <vt:lpstr>Gas-Phase Rate Coefficient Prediction</vt:lpstr>
      <vt:lpstr>Radical Thermochemistry Corrections (HBI)</vt:lpstr>
      <vt:lpstr>Comparison with DNN Methods</vt:lpstr>
      <vt:lpstr>Enthalpies of Formation</vt:lpstr>
      <vt:lpstr>Hydrogen Abstraction Rate Coefficients</vt:lpstr>
      <vt:lpstr>SIDT Examples</vt:lpstr>
      <vt:lpstr>Transfer Learning: Kinetic Solvent Effect (KSE) Corrections</vt:lpstr>
      <vt:lpstr>Converting 3D problems to 2D: TS Bond Stretch Factor Prediction</vt:lpstr>
      <vt:lpstr>Combining Single-Evaluation Predictions: pKa Prediction</vt:lpstr>
      <vt:lpstr>Enthalpy of Formation Prediction</vt:lpstr>
      <vt:lpstr>Surface Association Energy Prediction for Coverage Dependence</vt:lpstr>
      <vt:lpstr>Active Learning: Coverage Dependence</vt:lpstr>
      <vt:lpstr>Active Learning: Coverage Dependence</vt:lpstr>
      <vt:lpstr>Stability Classification for Coverage Dependence</vt:lpstr>
      <vt:lpstr>Stability of Molecules</vt:lpstr>
      <vt:lpstr>Conclusions</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Matthew Sean Johnson</cp:lastModifiedBy>
  <cp:revision>1703</cp:revision>
  <cp:lastPrinted>2018-02-15T06:37:39Z</cp:lastPrinted>
  <dcterms:created xsi:type="dcterms:W3CDTF">2016-10-27T20:55:09Z</dcterms:created>
  <dcterms:modified xsi:type="dcterms:W3CDTF">2025-07-24T23:10:32Z</dcterms:modified>
</cp:coreProperties>
</file>