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20"/>
  </p:notesMasterIdLst>
  <p:handoutMasterIdLst>
    <p:handoutMasterId r:id="rId21"/>
  </p:handoutMasterIdLst>
  <p:sldIdLst>
    <p:sldId id="4192" r:id="rId2"/>
    <p:sldId id="4233" r:id="rId3"/>
    <p:sldId id="4239" r:id="rId4"/>
    <p:sldId id="4238" r:id="rId5"/>
    <p:sldId id="4227" r:id="rId6"/>
    <p:sldId id="4240" r:id="rId7"/>
    <p:sldId id="4228" r:id="rId8"/>
    <p:sldId id="4232" r:id="rId9"/>
    <p:sldId id="4218" r:id="rId10"/>
    <p:sldId id="4203" r:id="rId11"/>
    <p:sldId id="4216" r:id="rId12"/>
    <p:sldId id="4215" r:id="rId13"/>
    <p:sldId id="4243" r:id="rId14"/>
    <p:sldId id="4242" r:id="rId15"/>
    <p:sldId id="4206" r:id="rId16"/>
    <p:sldId id="4219" r:id="rId17"/>
    <p:sldId id="4223" r:id="rId18"/>
    <p:sldId id="422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***Delete before Use***" id="{CC200BBE-4064-BF49-B4E5-63039981F78F}">
          <p14:sldIdLst/>
        </p14:section>
        <p14:section name="Default" id="{034B0B4A-A529-6E42-B287-18AA63B3BB8E}">
          <p14:sldIdLst>
            <p14:sldId id="4192"/>
            <p14:sldId id="4233"/>
            <p14:sldId id="4239"/>
            <p14:sldId id="4238"/>
            <p14:sldId id="4227"/>
            <p14:sldId id="4240"/>
            <p14:sldId id="4228"/>
            <p14:sldId id="4232"/>
            <p14:sldId id="4218"/>
            <p14:sldId id="4203"/>
            <p14:sldId id="4216"/>
            <p14:sldId id="4215"/>
            <p14:sldId id="4243"/>
            <p14:sldId id="4242"/>
            <p14:sldId id="4206"/>
            <p14:sldId id="4219"/>
            <p14:sldId id="4223"/>
            <p14:sldId id="4220"/>
          </p14:sldIdLst>
        </p14:section>
      </p14:sectionLst>
    </p:ex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D0"/>
    <a:srgbClr val="011C32"/>
    <a:srgbClr val="7C8EA0"/>
    <a:srgbClr val="02143C"/>
    <a:srgbClr val="E8EEFF"/>
    <a:srgbClr val="021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51"/>
    <p:restoredTop sz="86599"/>
  </p:normalViewPr>
  <p:slideViewPr>
    <p:cSldViewPr snapToGrid="0" showGuides="1">
      <p:cViewPr varScale="1">
        <p:scale>
          <a:sx n="110" d="100"/>
          <a:sy n="110" d="100"/>
        </p:scale>
        <p:origin x="1384" y="176"/>
      </p:cViewPr>
      <p:guideLst>
        <p:guide pos="3816"/>
        <p:guide orient="horz" pos="2160"/>
        <p:guide orient="horz" pos="2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4424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A6B21C-11CE-020C-C7C7-A56E697676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A8EA4E-8C71-6B84-5246-141C21D06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E3CCE7-68AE-E346-916A-F1D60BC6101A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7A30FC-35B1-2FBF-D872-EF6D0CB900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7598D-0469-A75F-4735-9194D06955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256C03-4C17-8648-B8BB-9EDFC8C1C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F7F9A-864F-DE44-AF07-EDC0CAC90137}" type="datetimeFigureOut">
              <a:rPr lang="en-US" smtClean="0"/>
              <a:t>7/25/2025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53EA-6907-8F47-ACA5-08DBFA1C3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02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1BCD2-1B99-DCEF-C5BE-575E4D18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B83A35-AE66-D202-7509-96D9978325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E82A45-1AC7-2C79-8CAD-140E5F64C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DEE20-EF25-DF56-A6B4-170E8C015B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574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04012-3C88-54DE-D986-4D95779AE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27561-075F-03C4-08A0-95B7E21C60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8D6C90-C84D-0013-BFF6-444F14741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71F2BD-FDD0-87F0-7B8F-09E608778A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6ED49-3A73-5151-CD7A-CB793FFC7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54AD27B-5CC7-4CC7-4336-AE90E027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7D351B-404A-D574-C829-09F3D8D02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C10B-DD9C-FF8B-8021-B816BC8ACD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38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1DA5D-2EE1-1D31-E07A-44CD5C708F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E73B53-E0FE-58DA-4B39-C606B2076A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B422F3-38B2-A1D4-4A4E-10A67D0760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1BA27-3A5E-D7BA-A429-04B7184EA4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20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0053EA-6907-8F47-ACA5-08DBFA1C37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8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2895" y="1804415"/>
            <a:ext cx="6477000" cy="926593"/>
          </a:xfrm>
        </p:spPr>
        <p:txBody>
          <a:bodyPr lIns="0" tIns="0" rIns="0" b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895" y="3718560"/>
            <a:ext cx="5268686" cy="5527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95" y="2790226"/>
            <a:ext cx="6014120" cy="548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345400" y="279742"/>
            <a:ext cx="1329210" cy="514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/>
        </p:nvSpPr>
        <p:spPr>
          <a:xfrm>
            <a:off x="352895" y="924827"/>
            <a:ext cx="4504759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i="1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9E46B321-F521-14A6-E951-95E996DCCC4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878824" y="6540370"/>
            <a:ext cx="2820445" cy="174373"/>
          </a:xfrm>
        </p:spPr>
        <p:txBody>
          <a:bodyPr lIns="0" rIns="0">
            <a:noAutofit/>
          </a:bodyPr>
          <a:lstStyle>
            <a:lvl1pPr marL="0" indent="0" algn="r">
              <a:buFontTx/>
              <a:buNone/>
              <a:defRPr lang="en-US" sz="800" b="1" i="0" kern="1200" spc="300" baseline="0" dirty="0" smtClean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D3931-9672-6FB0-B5BB-E89583E1B803}"/>
              </a:ext>
            </a:extLst>
          </p:cNvPr>
          <p:cNvSpPr txBox="1"/>
          <p:nvPr userDrawn="1"/>
        </p:nvSpPr>
        <p:spPr>
          <a:xfrm>
            <a:off x="7647627" y="5970071"/>
            <a:ext cx="4051642" cy="391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650" b="0" i="0" u="none" strike="noStrike" dirty="0">
                <a:solidFill>
                  <a:schemeClr val="bg1"/>
                </a:solidFill>
                <a:effectLst/>
                <a:latin typeface="+mn-lt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5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2D4F8-A71D-6829-77CA-B4326EA3C4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1002" y="5700166"/>
            <a:ext cx="658267" cy="191198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E759E8D-369C-956A-8160-6D9E9C7E1F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2895" y="4393310"/>
            <a:ext cx="4819650" cy="446913"/>
          </a:xfrm>
        </p:spPr>
        <p:txBody>
          <a:bodyPr lIns="0" rIns="0">
            <a:normAutofit/>
          </a:bodyPr>
          <a:lstStyle>
            <a:lvl1pPr marL="11113" indent="0">
              <a:buFontTx/>
              <a:buNone/>
              <a:tabLst/>
              <a:defRPr sz="14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program/organization name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5E1BDC2-9B14-F40F-94CC-BC96CE5E56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2895" y="4888992"/>
            <a:ext cx="4452257" cy="4749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00" b="0" i="0" spc="50" baseline="0">
                <a:solidFill>
                  <a:schemeClr val="bg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 or additional content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A47EBFF-C97D-2ED7-9E00-C685343679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95" y="0"/>
            <a:ext cx="5753100" cy="22860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00" cap="all" spc="50" baseline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0116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38404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56692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74980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r>
              <a:rPr lang="en-US" dirty="0"/>
              <a:t>CLICK TO EDIT CONTROL MARKING//CATEGORY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B5E77DC-2C9B-3252-42A1-1220C6B3BBB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881633" y="5639457"/>
            <a:ext cx="1057197" cy="3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2895" y="1804415"/>
            <a:ext cx="6477000" cy="926593"/>
          </a:xfrm>
        </p:spPr>
        <p:txBody>
          <a:bodyPr lIns="0" tIns="0" rIns="0" bIns="0" anchor="b"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2895" y="3718560"/>
            <a:ext cx="5268686" cy="552733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2000" b="0" spc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895" y="2790226"/>
            <a:ext cx="6014120" cy="5489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400" b="0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345400" y="279742"/>
            <a:ext cx="1329210" cy="5147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/>
        </p:nvSpPr>
        <p:spPr>
          <a:xfrm>
            <a:off x="352895" y="924827"/>
            <a:ext cx="4504759" cy="307777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en-US" sz="1200" i="1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9E46B321-F521-14A6-E951-95E996DCCC4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878824" y="6540370"/>
            <a:ext cx="2820445" cy="174373"/>
          </a:xfrm>
        </p:spPr>
        <p:txBody>
          <a:bodyPr lIns="0" rIns="0">
            <a:noAutofit/>
          </a:bodyPr>
          <a:lstStyle>
            <a:lvl1pPr marL="0" indent="0" algn="r">
              <a:buFontTx/>
              <a:buNone/>
              <a:defRPr lang="en-US" sz="800" b="1" i="0" kern="1200" spc="300" baseline="0" dirty="0" smtClean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4D3931-9672-6FB0-B5BB-E89583E1B803}"/>
              </a:ext>
            </a:extLst>
          </p:cNvPr>
          <p:cNvSpPr txBox="1"/>
          <p:nvPr/>
        </p:nvSpPr>
        <p:spPr>
          <a:xfrm>
            <a:off x="7647627" y="5970071"/>
            <a:ext cx="4051642" cy="39151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110000"/>
              </a:lnSpc>
            </a:pPr>
            <a:r>
              <a:rPr lang="en-US" sz="650" b="0" i="0" u="none" strike="noStrike" dirty="0">
                <a:solidFill>
                  <a:schemeClr val="bg1"/>
                </a:solidFill>
                <a:effectLst/>
                <a:latin typeface="+mn-lt"/>
              </a:rPr>
              <a:t>Sandia National Laboratories is a multimission laboratory managed and operated by National Technology &amp; Engineering Solutions of Sandia, LLC, a wholly owned subsidiary of Honeywell International Inc., for the U.S. Department of Energy’s National Nuclear Security Administration under contract DE-NA0003525.</a:t>
            </a:r>
            <a:endParaRPr lang="en-US" sz="650" b="0" i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1E759E8D-369C-956A-8160-6D9E9C7E1F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2895" y="4393310"/>
            <a:ext cx="4819650" cy="446913"/>
          </a:xfrm>
        </p:spPr>
        <p:txBody>
          <a:bodyPr lIns="0" rIns="0">
            <a:normAutofit/>
          </a:bodyPr>
          <a:lstStyle>
            <a:lvl1pPr marL="11113" indent="0">
              <a:buFontTx/>
              <a:buNone/>
              <a:tabLst/>
              <a:defRPr sz="1400" b="0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program/organization name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5E1BDC2-9B14-F40F-94CC-BC96CE5E561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2895" y="4888992"/>
            <a:ext cx="4452257" cy="47494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100" b="0" i="0" spc="50" baseline="0">
                <a:solidFill>
                  <a:schemeClr val="bg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 or additional content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8068C1-323F-572A-96F9-3C07CF172E9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677150" y="1"/>
            <a:ext cx="3467099" cy="1676400"/>
          </a:xfrm>
          <a:prstGeom prst="parallelogram">
            <a:avLst>
              <a:gd name="adj" fmla="val 73223"/>
            </a:avLst>
          </a:prstGeom>
          <a:noFill/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6ECFC8AD-FDE1-C946-6F19-1D200A5C7EB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424422" y="1728217"/>
            <a:ext cx="3467099" cy="1676400"/>
          </a:xfrm>
          <a:prstGeom prst="parallelogram">
            <a:avLst>
              <a:gd name="adj" fmla="val 73223"/>
            </a:avLst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086AE18A-883A-AF55-B395-94D7303F8A07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144262" y="3456433"/>
            <a:ext cx="3467099" cy="1676400"/>
          </a:xfrm>
          <a:prstGeom prst="parallelogram">
            <a:avLst>
              <a:gd name="adj" fmla="val 73223"/>
            </a:avLst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403128C2-8DFF-BDBA-C323-B9EE2FD9A54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900678" y="5175505"/>
            <a:ext cx="3467099" cy="1676400"/>
          </a:xfrm>
          <a:prstGeom prst="parallelogram">
            <a:avLst>
              <a:gd name="adj" fmla="val 73223"/>
            </a:avLst>
          </a:prstGeo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8C0D6C5F-2EE1-E366-3882-F2CA4D85B8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2895" y="0"/>
            <a:ext cx="5753100" cy="228600"/>
          </a:xfrm>
        </p:spPr>
        <p:txBody>
          <a:bodyPr anchor="ctr">
            <a:noAutofit/>
          </a:bodyPr>
          <a:lstStyle>
            <a:lvl1pPr marL="0" indent="0" algn="l">
              <a:spcBef>
                <a:spcPts val="0"/>
              </a:spcBef>
              <a:buFont typeface="Arial" panose="020B0604020202020204" pitchFamily="34" charset="0"/>
              <a:buNone/>
              <a:defRPr sz="900" cap="all" spc="50" baseline="0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20116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2pPr>
            <a:lvl3pPr marL="38404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3pPr>
            <a:lvl4pPr marL="56692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4pPr>
            <a:lvl5pPr marL="749808" indent="0" algn="ctr">
              <a:buNone/>
              <a:defRPr sz="900" cap="all" spc="50" baseline="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5pPr>
          </a:lstStyle>
          <a:p>
            <a:r>
              <a:rPr lang="en-US" dirty="0"/>
              <a:t>CLICK TO EDIT CONTROL MARKING//CATEGORY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E8022-DF14-62B8-B246-81EB16FC65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41002" y="5700166"/>
            <a:ext cx="658267" cy="191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2614B7-2113-5057-CCB6-E38C5A07082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9881633" y="5639457"/>
            <a:ext cx="1057197" cy="30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25A95-582E-4BBB-DEB4-056147D55C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8936" y="6483096"/>
            <a:ext cx="893064" cy="3749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1692" y="2031023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edit subtitle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1BBB78-2337-77EE-6EC0-4C784C5E71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2"/>
                </a:solidFill>
                <a:latin typeface="Exo 2 Semi Bold" pitchFamily="2" charset="77"/>
              </a:defRPr>
            </a:lvl1pPr>
          </a:lstStyle>
          <a:p>
            <a:fld id="{6FB6B91F-BB11-E946-B7F6-1372EDB8D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60EA2B-BE9C-1249-82D6-B7B0949FC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191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176D2-8435-708B-9C12-A2DDE33F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38026"/>
            <a:ext cx="10224545" cy="6763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C6E0C3-D357-9904-3F83-469364BF9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DD9EA8-5FFB-C9B1-1267-6671E46FB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326" y="1225691"/>
            <a:ext cx="11239500" cy="50498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FEDC9B2-DEFB-E449-1A1F-85E60AE31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2"/>
                </a:solidFill>
                <a:latin typeface="Exo 2 Semi Bold" pitchFamily="2" charset="77"/>
              </a:defRPr>
            </a:lvl1pPr>
          </a:lstStyle>
          <a:p>
            <a:fld id="{6FB6B91F-BB11-E946-B7F6-1372EDB8DE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983E-5F7D-4A6F-7455-559917154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91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1A6A05-6A68-95A1-41EE-FDBA7FA90F3C}"/>
              </a:ext>
            </a:extLst>
          </p:cNvPr>
          <p:cNvSpPr/>
          <p:nvPr userDrawn="1"/>
        </p:nvSpPr>
        <p:spPr>
          <a:xfrm>
            <a:off x="0" y="914400"/>
            <a:ext cx="11696699" cy="766119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  <a:alpha val="0"/>
                </a:schemeClr>
              </a:gs>
              <a:gs pos="40000">
                <a:schemeClr val="tx2">
                  <a:lumMod val="20000"/>
                  <a:lumOff val="80000"/>
                  <a:alpha val="20000"/>
                </a:schemeClr>
              </a:gs>
              <a:gs pos="60000">
                <a:schemeClr val="accent1">
                  <a:alpha val="25000"/>
                </a:schemeClr>
              </a:gs>
              <a:gs pos="100000">
                <a:schemeClr val="accent1">
                  <a:alpha val="58414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1708-074B-CB27-329D-6020CFC98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968" y="2042984"/>
            <a:ext cx="10544432" cy="424351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6EF4D-A4D6-628F-7773-C9A53396E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/>
          <a:lstStyle/>
          <a:p>
            <a:fld id="{6FB6B91F-BB11-E946-B7F6-1372EDB8DEC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9BA94E1-F833-74C4-C220-979B5551C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38026"/>
            <a:ext cx="10224545" cy="676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7360BF7-31E7-2BD1-4BB4-C13DCDA30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4E1765-210E-6276-4BFF-2D655F43C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7968" y="1054571"/>
            <a:ext cx="9529477" cy="485775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E2DB5861-DC1F-274C-DB37-975429602C12}"/>
              </a:ext>
            </a:extLst>
          </p:cNvPr>
          <p:cNvSpPr/>
          <p:nvPr userDrawn="1"/>
        </p:nvSpPr>
        <p:spPr>
          <a:xfrm rot="5400000">
            <a:off x="516549" y="1150458"/>
            <a:ext cx="529826" cy="294000"/>
          </a:xfrm>
          <a:prstGeom prst="triangle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D9E6835A-8A89-91B3-CA12-BE90FD1FEF40}"/>
              </a:ext>
            </a:extLst>
          </p:cNvPr>
          <p:cNvSpPr/>
          <p:nvPr userDrawn="1"/>
        </p:nvSpPr>
        <p:spPr>
          <a:xfrm rot="5400000">
            <a:off x="204109" y="1150458"/>
            <a:ext cx="529826" cy="294000"/>
          </a:xfrm>
          <a:prstGeom prst="triangle">
            <a:avLst/>
          </a:prstGeom>
          <a:solidFill>
            <a:schemeClr val="bg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2FC92465-7D33-6807-71D6-C420B847E784}"/>
              </a:ext>
            </a:extLst>
          </p:cNvPr>
          <p:cNvSpPr/>
          <p:nvPr userDrawn="1"/>
        </p:nvSpPr>
        <p:spPr>
          <a:xfrm rot="5400000">
            <a:off x="-117913" y="1150458"/>
            <a:ext cx="529826" cy="294000"/>
          </a:xfrm>
          <a:prstGeom prst="triangle">
            <a:avLst/>
          </a:prstGeom>
          <a:solidFill>
            <a:schemeClr val="bg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AE2A5084-C44C-EA39-3933-08EF7A31F0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4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11F5-00A8-177A-AD8C-C74DC54BD2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3113" y="1228626"/>
            <a:ext cx="5582133" cy="50673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ABF7C-5569-F775-5910-F82732B6A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7764" y="1228626"/>
            <a:ext cx="5434796" cy="506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392EEC-0AE6-91A4-3002-A2E772C1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66B168-7BCE-5553-8F95-2FA0CB174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/>
          <a:lstStyle/>
          <a:p>
            <a:fld id="{6FB6B91F-BB11-E946-B7F6-1372EDB8DE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DBDE7BE-0766-0034-7D0C-E8361882A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B33AD1C-7933-2EF8-CAB0-A2F20CFCC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38026"/>
            <a:ext cx="10224545" cy="676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56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5598EE-734B-7927-A9F9-59E746C06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400" y="1062682"/>
            <a:ext cx="5502275" cy="74984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CA79ED-631A-4038-CD24-1318D135B0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1687" y="1995160"/>
            <a:ext cx="5502275" cy="42985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B22261-E334-48E8-A5C2-10C4156C0D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02750" y="1062682"/>
            <a:ext cx="5410200" cy="749842"/>
          </a:xfrm>
        </p:spPr>
        <p:txBody>
          <a:bodyPr anchor="b">
            <a:noAutofit/>
          </a:bodyPr>
          <a:lstStyle>
            <a:lvl1pPr marL="0" indent="0">
              <a:buNone/>
              <a:defRPr sz="2400" b="1" i="0">
                <a:solidFill>
                  <a:schemeClr val="tx2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E52312-4529-7366-8A26-B3D48C92D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02750" y="1995160"/>
            <a:ext cx="5410200" cy="42985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2D12A-DDF5-F9C7-183F-B0D40537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1B7175-61AA-514B-24D4-5450A47E2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/>
          <a:lstStyle/>
          <a:p>
            <a:fld id="{6FB6B91F-BB11-E946-B7F6-1372EDB8DE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76D97C8-0436-F62D-BFA5-717EFFE33A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0AE0F15A-FB55-0A2A-8637-346EC2BA5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38026"/>
            <a:ext cx="10224545" cy="676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16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D55A-0C34-DF81-43F5-9E311C53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/>
          <a:lstStyle/>
          <a:p>
            <a:fld id="{6FB6B91F-BB11-E946-B7F6-1372EDB8DE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id="{B2AFD62A-76F2-FED8-00D7-9815E827E2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95CF84F-EC16-562C-2BAD-72F51D22D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4A350AF-779F-D130-3E44-E37B55D94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38026"/>
            <a:ext cx="10224545" cy="676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87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8DD55A-0C34-DF81-43F5-9E311C53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/>
          <a:lstStyle/>
          <a:p>
            <a:fld id="{6FB6B91F-BB11-E946-B7F6-1372EDB8DEC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DC167D27-96EB-70A9-C8AE-F79AD23D02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26" y="6638826"/>
            <a:ext cx="1047750" cy="2191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4B54AD98-93FF-50F1-2674-9C5F6C07E9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CONTROL MARKING//CATEGORY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5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3BEAAE65-DB30-3E9B-C7B2-88F7ACE23F4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8936" y="6483096"/>
            <a:ext cx="893064" cy="37490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C8B33F-B679-0A95-7EA1-D24ED8982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326" y="228194"/>
            <a:ext cx="10224545" cy="6763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F4DAD-B0D7-7273-0B9E-980C44A1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2326" y="1227262"/>
            <a:ext cx="11239500" cy="50592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ADA91-6050-8AEB-75E0-102C5DDBC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2326" y="6634113"/>
            <a:ext cx="1047750" cy="2191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i="0">
                <a:solidFill>
                  <a:schemeClr val="tx2"/>
                </a:solidFill>
                <a:latin typeface="Exo 2 Semi Bold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2EF1B-4646-6E00-A89E-1C0F88866C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0200" y="0"/>
            <a:ext cx="8991600" cy="2191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>
                <a:solidFill>
                  <a:schemeClr val="tx1"/>
                </a:solidFill>
                <a:latin typeface="+mn-lt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/>
              <a:t>CLICK TO EDIT CONTROL MARKING//CATEGORY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595B480F-57BC-AAE4-E8B1-8E74194E0AF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6536" y="0"/>
            <a:ext cx="1045464" cy="194157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CF45F2-A7DC-3969-B1B1-7C78B77CE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6126" y="6638826"/>
            <a:ext cx="485874" cy="2191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 i="0">
                <a:solidFill>
                  <a:schemeClr val="tx2"/>
                </a:solidFill>
                <a:latin typeface="Exo 2 Semi Bold" pitchFamily="2" charset="77"/>
              </a:defRPr>
            </a:lvl1pPr>
          </a:lstStyle>
          <a:p>
            <a:fld id="{6FB6B91F-BB11-E946-B7F6-1372EDB8DEC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53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11" r:id="rId2"/>
    <p:sldLayoutId id="2147483710" r:id="rId3"/>
    <p:sldLayoutId id="2147483715" r:id="rId4"/>
    <p:sldLayoutId id="2147483714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pple Symbols" panose="02000000000000000000" pitchFamily="2" charset="-79"/>
        <a:buChar char="⎼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2" orient="horz" pos="4176">
          <p15:clr>
            <a:srgbClr val="F26B43"/>
          </p15:clr>
        </p15:guide>
        <p15:guide id="13" pos="216">
          <p15:clr>
            <a:srgbClr val="F26B43"/>
          </p15:clr>
        </p15:guide>
        <p15:guide id="14" orient="horz" pos="576">
          <p15:clr>
            <a:srgbClr val="F26B43"/>
          </p15:clr>
        </p15:guide>
        <p15:guide id="15" orient="horz" pos="144">
          <p15:clr>
            <a:srgbClr val="F26B43"/>
          </p15:clr>
        </p15:guide>
        <p15:guide id="16" pos="7368">
          <p15:clr>
            <a:srgbClr val="F26B43"/>
          </p15:clr>
        </p15:guide>
        <p15:guide id="17" orient="horz" pos="768">
          <p15:clr>
            <a:srgbClr val="F26B43"/>
          </p15:clr>
        </p15:guide>
        <p15:guide id="18" orient="horz" pos="3960">
          <p15:clr>
            <a:srgbClr val="F26B43"/>
          </p15:clr>
        </p15:guide>
        <p15:guide id="21" orient="horz" pos="2160">
          <p15:clr>
            <a:srgbClr val="F26B43"/>
          </p15:clr>
        </p15:guide>
        <p15:guide id="2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gi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gif"/><Relationship Id="rId5" Type="http://schemas.openxmlformats.org/officeDocument/2006/relationships/image" Target="../media/image13.emf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gif"/><Relationship Id="rId4" Type="http://schemas.openxmlformats.org/officeDocument/2006/relationships/image" Target="../media/image16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6A2410B-6AF7-5C23-C262-97C4675493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Improvements to neural </a:t>
            </a:r>
            <a:r>
              <a:rPr lang="en-US" dirty="0" err="1"/>
              <a:t>Galerkin</a:t>
            </a:r>
            <a:r>
              <a:rPr lang="en-US" dirty="0"/>
              <a:t> Methods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77E70AA-80C4-8182-CFB3-3F7F8063F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b="1" dirty="0"/>
              <a:t>Brian Chen</a:t>
            </a:r>
            <a:r>
              <a:rPr lang="en-US" sz="1600" dirty="0"/>
              <a:t>, Drew Kouri, James Stokes, Shravan Veerapaneni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97648E5-4D33-101D-02F7-374668BC76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For time-dependent PDEs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E4873B7-1324-8AB3-9E55-13DFF8C23AA3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r>
              <a:rPr lang="en-US" dirty="0"/>
              <a:t>SAND2025-08976C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23372AE-4EB0-AF36-96F8-172343BDF00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1463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22B2ACE-23E2-92D2-528F-973283EE27C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Aug 2025</a:t>
            </a:r>
          </a:p>
        </p:txBody>
      </p:sp>
    </p:spTree>
    <p:extLst>
      <p:ext uri="{BB962C8B-B14F-4D97-AF65-F5344CB8AC3E}">
        <p14:creationId xmlns:p14="http://schemas.microsoft.com/office/powerpoint/2010/main" val="56396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0022-0C3E-59B9-5C2D-FEF9D9069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normalizing flows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B7AF-34C9-B1E2-F9F4-408645218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Normalizing flows are a neural network architecture designed to model probability distributions.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Maps a “base” probability distribution to a probability distribution of interest, with parameterized bijective transformation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Bijectivity allows for both 1) sampling and 2) density estimation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Extend to non-probabilistic PDEs by also modeling a scalar term and a phase term (for complex-valued PDEs)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Similar approaches considered by previous work, but limited by either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Assumption that state variable of PDE is a probability density [8]</a:t>
            </a:r>
            <a:endParaRPr lang="en-US" baseline="30000" dirty="0"/>
          </a:p>
          <a:p>
            <a:pPr marL="914400" lvl="1" indent="-457200" algn="l">
              <a:buFont typeface="+mj-lt"/>
              <a:buAutoNum type="arabicPeriod"/>
            </a:pPr>
            <a:r>
              <a:rPr lang="en-US" dirty="0"/>
              <a:t>Applied to discretized grid instead of continuum [9]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B40AB-F3F3-70BF-C4ED-8A2E39D47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B104BB-C491-C96B-5B58-F4F458247564}"/>
              </a:ext>
            </a:extLst>
          </p:cNvPr>
          <p:cNvSpPr txBox="1"/>
          <p:nvPr/>
        </p:nvSpPr>
        <p:spPr>
          <a:xfrm>
            <a:off x="601884" y="6111433"/>
            <a:ext cx="11104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/>
              <a:t>8: Variational monte </a:t>
            </a:r>
            <a:r>
              <a:rPr lang="en-US" sz="1200" dirty="0" err="1"/>
              <a:t>carlo</a:t>
            </a:r>
            <a:r>
              <a:rPr lang="en-US" sz="1200" dirty="0"/>
              <a:t> approach to partial differential equations with neural networks, Reh and </a:t>
            </a:r>
            <a:r>
              <a:rPr lang="en-US" sz="1200" dirty="0" err="1"/>
              <a:t>Gärttner</a:t>
            </a:r>
            <a:r>
              <a:rPr lang="en-US" sz="1200" dirty="0"/>
              <a:t> (2022)</a:t>
            </a:r>
          </a:p>
          <a:p>
            <a:pPr algn="l"/>
            <a:r>
              <a:rPr lang="en-US" sz="1200" dirty="0"/>
              <a:t>9:Quantum-inspired variational algorithms for partial differential equations: Application to financial derivative pricing, Zhao, Sun, Cohen, Stokes and Veerapaneni (2024)</a:t>
            </a:r>
          </a:p>
        </p:txBody>
      </p:sp>
    </p:spTree>
    <p:extLst>
      <p:ext uri="{BB962C8B-B14F-4D97-AF65-F5344CB8AC3E}">
        <p14:creationId xmlns:p14="http://schemas.microsoft.com/office/powerpoint/2010/main" val="1491384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93F95-5CC3-9649-DF90-5BEB2A8A9D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52326" y="244311"/>
                <a:ext cx="10224545" cy="676374"/>
              </a:xfrm>
            </p:spPr>
            <p:txBody>
              <a:bodyPr/>
              <a:lstStyle/>
              <a:p>
                <a:r>
                  <a:rPr lang="en-US" dirty="0"/>
                  <a:t>Heat Equation with cubic nonlinearity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9A93F95-5CC3-9649-DF90-5BEB2A8A9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52326" y="244311"/>
                <a:ext cx="10224545" cy="676374"/>
              </a:xfrm>
              <a:blipFill>
                <a:blip r:embed="rId3"/>
                <a:stretch>
                  <a:fillRect l="-2109" b="-9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1F85C-54F6-205C-881B-81D9BA75E7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∑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Note: No special care needed to handle unbounded domain</a:t>
                </a:r>
              </a:p>
              <a:p>
                <a:r>
                  <a:rPr lang="en-US" dirty="0"/>
                  <a:t>A Gaussian is included as a simple baseline.</a:t>
                </a:r>
              </a:p>
              <a:p>
                <a:r>
                  <a:rPr lang="en-US" dirty="0"/>
                  <a:t>In the linear and nonlinear cases, we achieve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/>
                  <a:t> accuracy.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F1F85C-54F6-205C-881B-81D9BA75E7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42" t="-8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2B132-5ECA-AE46-E64B-6757AAF6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98749-5706-8E6C-E6DB-83DBAE5F7B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9469" y="3575627"/>
            <a:ext cx="3557071" cy="2699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B42DC-1929-D5DC-B214-F45AE56917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326" y="3429000"/>
            <a:ext cx="7175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87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8285A4-646D-E37B-203A-E302DAED741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Heat equation with source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48285A4-646D-E37B-203A-E302DAED74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09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5EBAE-22AA-C080-51C4-5B281C8385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25691"/>
                <a:ext cx="5743674" cy="5049811"/>
              </a:xfrm>
            </p:spPr>
            <p:txBody>
              <a:bodyPr/>
              <a:lstStyle/>
              <a:p>
                <a:r>
                  <a:rPr lang="en-US" dirty="0"/>
                  <a:t>Heat equation with source chosen so that the solution exhibits several modes.</a:t>
                </a:r>
              </a:p>
              <a:p>
                <a:r>
                  <a:rPr lang="en-US" dirty="0"/>
                  <a:t>Method is able to capture the different modes that appear in the solution.</a:t>
                </a:r>
              </a:p>
              <a:p>
                <a:r>
                  <a:rPr lang="en-US" dirty="0"/>
                  <a:t>Numerical accuracy could use improvement – only about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accuracy.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95EBAE-22AA-C080-51C4-5B281C8385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25691"/>
                <a:ext cx="5743674" cy="5049811"/>
              </a:xfrm>
              <a:blipFill>
                <a:blip r:embed="rId3"/>
                <a:stretch>
                  <a:fillRect l="-2423" t="-1508" r="-2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35FAA-E9BB-D7C6-6A26-37791522F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681295-DA9D-60C5-A9AB-70E7C071A9C3}"/>
                  </a:ext>
                </a:extLst>
              </p:cNvPr>
              <p:cNvSpPr txBox="1"/>
              <p:nvPr/>
            </p:nvSpPr>
            <p:spPr>
              <a:xfrm>
                <a:off x="5943410" y="1361026"/>
                <a:ext cx="6121400" cy="17205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;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chosen so solution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00" b="0" i="1" smtClean="0">
                          <a:latin typeface="Cambria Math" panose="02040503050406030204" pitchFamily="18" charset="0"/>
                        </a:rPr>
                        <m:t>𝐶</m:t>
                      </m:r>
                      <m:func>
                        <m:func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3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3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sin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3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13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3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13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ctrl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13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13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13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func>
                                            <m:funcPr>
                                              <m:ctrlPr>
                                                <a:rPr lang="en-US" sz="13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uncPr>
                                            <m:fNam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1300" b="0" i="0" smtClean="0">
                                                  <a:latin typeface="Cambria Math" panose="02040503050406030204" pitchFamily="18" charset="0"/>
                                                </a:rPr>
                                                <m:t>cos</m:t>
                                              </m:r>
                                            </m:fName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sz="1300" b="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</a:rPr>
                                                    <m:t>𝜋</m:t>
                                                  </m:r>
                                                  <m:r>
                                                    <a:rPr lang="en-US" sz="13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</m:d>
                                            </m:e>
                                          </m:fun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3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13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681295-DA9D-60C5-A9AB-70E7C071A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410" y="1361026"/>
                <a:ext cx="6121400" cy="1720536"/>
              </a:xfrm>
              <a:prstGeom prst="rect">
                <a:avLst/>
              </a:prstGeom>
              <a:blipFill>
                <a:blip r:embed="rId4"/>
                <a:stretch>
                  <a:fillRect l="-415" t="-48529" b="-5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E3ECF48-D0FC-662C-5D99-C37D8A96BB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326" y="3436390"/>
            <a:ext cx="6121400" cy="3352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EB574B-580F-D481-D12E-F10DAFF70C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593" y="3260434"/>
            <a:ext cx="5571034" cy="289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3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55782-54C7-89A1-A00E-2EE109F9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E4801B-52DE-EDF7-615C-4A796A0F6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43D3C-CF7C-27A8-D9B5-8F99EB3B36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013" y="983125"/>
            <a:ext cx="3557071" cy="2699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7B9FF-A7D9-1905-47EA-5797AE8069AC}"/>
              </a:ext>
            </a:extLst>
          </p:cNvPr>
          <p:cNvSpPr txBox="1"/>
          <p:nvPr/>
        </p:nvSpPr>
        <p:spPr>
          <a:xfrm>
            <a:off x="290910" y="1963730"/>
            <a:ext cx="1994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Heat equation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B26890-AF57-872E-256B-B40797B6AF0F}"/>
              </a:ext>
            </a:extLst>
          </p:cNvPr>
          <p:cNvSpPr txBox="1"/>
          <p:nvPr/>
        </p:nvSpPr>
        <p:spPr>
          <a:xfrm>
            <a:off x="352326" y="4938355"/>
            <a:ext cx="1994919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Heat equation</a:t>
            </a:r>
          </a:p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w/ source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C8AA2A-A9F9-6160-8FC5-6837AE0EC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452" y="3979813"/>
            <a:ext cx="3683000" cy="276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06C69F-7CA2-E040-C5CF-D86DA1965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452" y="914400"/>
            <a:ext cx="3683000" cy="2768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B04436-53E0-5443-68F4-5572AB531B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6324" y="3946837"/>
            <a:ext cx="5206791" cy="270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00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2A276-6858-5559-7A32-C16E7FC3A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dimensional </a:t>
            </a:r>
            <a:r>
              <a:rPr lang="en-US" dirty="0" err="1"/>
              <a:t>pdes</a:t>
            </a:r>
            <a:r>
              <a:rPr lang="en-US" dirty="0"/>
              <a:t> (D=5)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0F33A-6AB4-F79C-E59A-70B8192D5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the examples from the previous two slides, but in five dimensions.</a:t>
            </a:r>
          </a:p>
          <a:p>
            <a:r>
              <a:rPr lang="en-US" dirty="0"/>
              <a:t>We get reasonable accuracies for the linear heat equation, but struggle more with the other example.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9C98A7-202E-4A0A-35F5-2212C8C67F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306A0E-F637-9EAD-E381-962C32A5B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922702"/>
            <a:ext cx="716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523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4FAFB-BA08-5B29-835C-211BDF63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8D640-2E15-0941-7AED-D7AAE536D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accuracy of these methods, especially in higher dimensions</a:t>
            </a:r>
          </a:p>
          <a:p>
            <a:r>
              <a:rPr lang="en-US" dirty="0"/>
              <a:t>We are also exploring how we can initialize the neural network to accurately / quickly match the initial condition. </a:t>
            </a:r>
          </a:p>
          <a:p>
            <a:pPr lvl="1"/>
            <a:r>
              <a:rPr lang="en-US" dirty="0"/>
              <a:t>May help error</a:t>
            </a:r>
          </a:p>
          <a:p>
            <a:pPr lvl="1"/>
            <a:r>
              <a:rPr lang="en-US" dirty="0"/>
              <a:t>Would also help in cases where we may have to run with many different initial conditions</a:t>
            </a:r>
          </a:p>
          <a:p>
            <a:r>
              <a:rPr lang="en-US" dirty="0"/>
              <a:t>Hope is to use these for PDE constrained optimization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1D7E2-5398-C678-F4B3-4F4A64249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6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0C96E-648A-04C0-C34C-1C9600DAE3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Additional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A781CB-5080-B9EF-F69C-AAF0143ED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2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6881-4BB6-4A3C-AFB2-228E7A6FC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to PINNs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3107-EFA8-F9CB-A5C8-2E083690D7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25691"/>
                <a:ext cx="8274316" cy="5049811"/>
              </a:xfrm>
            </p:spPr>
            <p:txBody>
              <a:bodyPr/>
              <a:lstStyle/>
              <a:p>
                <a:r>
                  <a:rPr lang="en-US" dirty="0"/>
                  <a:t>PINNs: Train a neural network that maps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/>
                  <a:t> to the solution of the PDE.</a:t>
                </a:r>
              </a:p>
              <a:p>
                <a:r>
                  <a:rPr lang="en-US" dirty="0"/>
                  <a:t>Done by minimizing a global in time loss: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𝜃</m:t>
                                              </m:r>
                                            </m:sub>
                                          </m:sSub>
                                          <m:d>
                                            <m:d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, </m:t>
                                              </m:r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</m:num>
                                        <m:den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den>
                                      </m:f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</m:d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𝑅𝑒𝑠𝑖𝑑𝑢𝑎𝑙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𝐿𝑜𝑠𝑠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eqArr>
                            </m:lim>
                          </m:limLow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limLow>
                            <m:limLow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groupChr>
                                <m:groupChrPr>
                                  <m:chr m:val="⏟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,0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groupChr>
                            </m:e>
                            <m:lim>
                              <m:eqArr>
                                <m:eqArr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𝐼𝑛𝑖𝑡𝑖𝑎𝑙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𝑉𝑎𝑙𝑢𝑒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𝐿𝑜𝑠𝑠</m:t>
                                  </m:r>
                                </m:e>
                              </m:eqArr>
                            </m:lim>
                          </m:limLow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Evolutional deep neural networks / neural </a:t>
                </a:r>
                <a:r>
                  <a:rPr lang="en-US" dirty="0" err="1"/>
                  <a:t>Galerkin</a:t>
                </a:r>
                <a:r>
                  <a:rPr lang="en-US" dirty="0"/>
                  <a:t> methods, on the other hand:</a:t>
                </a:r>
              </a:p>
              <a:p>
                <a:pPr lvl="1"/>
                <a:r>
                  <a:rPr lang="en-US" dirty="0"/>
                  <a:t>Fit a NN to some initial condition using a loss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=|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)|</m:t>
                      </m:r>
                      <m:r>
                        <m:rPr>
                          <m:lit/>
                        </m:rP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Then evolve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→…→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using earlier equations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0C3107-EFA8-F9CB-A5C8-2E083690D7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25691"/>
                <a:ext cx="8274316" cy="5049811"/>
              </a:xfrm>
              <a:blipFill>
                <a:blip r:embed="rId2"/>
                <a:stretch>
                  <a:fillRect l="-1685" t="-1508" r="-2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B6856B-C9D1-78AA-3E21-C28F759F74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58B455-A900-CE5E-22DB-BD18A0F81CDD}"/>
                  </a:ext>
                </a:extLst>
              </p:cNvPr>
              <p:cNvSpPr txBox="1"/>
              <p:nvPr/>
            </p:nvSpPr>
            <p:spPr>
              <a:xfrm>
                <a:off x="8933371" y="1831412"/>
                <a:ext cx="3108157" cy="190257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Calibri" panose="020F0502020204030204" pitchFamily="34" charset="0"/>
                  </a:rPr>
                  <a:t>PDE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E58B455-A900-CE5E-22DB-BD18A0F81C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3371" y="1831412"/>
                <a:ext cx="3108157" cy="1902572"/>
              </a:xfrm>
              <a:prstGeom prst="rect">
                <a:avLst/>
              </a:prstGeom>
              <a:blipFill>
                <a:blip r:embed="rId3"/>
                <a:stretch>
                  <a:fillRect t="-19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2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82EAF-235B-BA5B-F8E3-040E6D77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Background: Physics Informed Neural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4589B-893D-744F-E972-2574EF0CE42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25691"/>
                <a:ext cx="8212940" cy="5049811"/>
              </a:xfrm>
            </p:spPr>
            <p:txBody>
              <a:bodyPr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cs typeface="Calibri" panose="020F0502020204030204" pitchFamily="34" charset="0"/>
                  </a:rPr>
                  <a:t>Method</a:t>
                </a:r>
                <a:r>
                  <a:rPr lang="en-US" sz="2000" dirty="0">
                    <a:cs typeface="Calibri" panose="020F0502020204030204" pitchFamily="34" charset="0"/>
                  </a:rPr>
                  <a:t>: Train a neural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u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mapping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 to represent solution to a time-dependent PDE.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u="sng" dirty="0">
                    <a:cs typeface="Calibri" panose="020F0502020204030204" pitchFamily="34" charset="0"/>
                  </a:rPr>
                  <a:t>Training</a:t>
                </a:r>
                <a:r>
                  <a:rPr lang="en-US" sz="2000" dirty="0">
                    <a:cs typeface="Calibri" panose="020F0502020204030204" pitchFamily="34" charset="0"/>
                  </a:rPr>
                  <a:t>: Sample collocation points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cs typeface="Calibri" panose="020F0502020204030204" pitchFamily="34" charset="0"/>
                  </a:rPr>
                  <a:t> on the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×(0,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000" b="0" dirty="0">
                    <a:cs typeface="Calibri" panose="020F0502020204030204" pitchFamily="34" charset="0"/>
                  </a:rPr>
                  <a:t> and points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b="0" dirty="0">
                    <a:cs typeface="Calibri" panose="020F0502020204030204" pitchFamily="34" charset="0"/>
                  </a:rPr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b="0" dirty="0"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cs typeface="Calibri" panose="020F0502020204030204" pitchFamily="34" charset="0"/>
                  </a:rPr>
                  <a:t>Minimize following loss: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, </m:t>
                                            </m:r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groupChr>
                          </m:e>
                          <m:lim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𝑅𝑒𝑠𝑖𝑑𝑢𝑎𝑙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𝐿𝑜𝑠𝑠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eqArr>
                          </m:lim>
                        </m:limLow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,0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groupChr>
                          </m:e>
                          <m:lim>
                            <m:eqArr>
                              <m:eqArr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𝐼𝑛𝑖𝑡𝑖𝑎𝑙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𝑉𝑎𝑙𝑢𝑒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𝐿𝑜𝑠𝑠</m:t>
                                </m:r>
                              </m:e>
                            </m:eqArr>
                          </m:lim>
                        </m:limLow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000" dirty="0"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However, sampling over entire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to train network can be expensive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Suffers from curse of dimensionality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Need to balance loss terms</a:t>
                </a:r>
                <a:endParaRPr lang="en-US" sz="20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  <a:p>
                <a:pPr marL="800100" lvl="1" indent="-342900" algn="l">
                  <a:buFont typeface="Arial" panose="020B0604020202020204" pitchFamily="34" charset="0"/>
                  <a:buChar char="•"/>
                </a:pPr>
                <a:endParaRPr lang="en-US" dirty="0">
                  <a:cs typeface="Calibri" panose="020F0502020204030204" pitchFamily="34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24589B-893D-744F-E972-2574EF0CE4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25691"/>
                <a:ext cx="8212940" cy="5049811"/>
              </a:xfrm>
              <a:blipFill>
                <a:blip r:embed="rId2"/>
                <a:stretch>
                  <a:fillRect l="-169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E00BC-7B82-19F4-6A57-D2032ED18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DFA00-F5D3-AB9A-EC2B-03E768A00A82}"/>
                  </a:ext>
                </a:extLst>
              </p:cNvPr>
              <p:cNvSpPr txBox="1"/>
              <p:nvPr/>
            </p:nvSpPr>
            <p:spPr>
              <a:xfrm>
                <a:off x="8626642" y="1951084"/>
                <a:ext cx="3108157" cy="190257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Calibri" panose="020F0502020204030204" pitchFamily="34" charset="0"/>
                  </a:rPr>
                  <a:t>PDE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0DFA00-F5D3-AB9A-EC2B-03E768A00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6642" y="1951084"/>
                <a:ext cx="3108157" cy="1902572"/>
              </a:xfrm>
              <a:prstGeom prst="rect">
                <a:avLst/>
              </a:prstGeom>
              <a:blipFill>
                <a:blip r:embed="rId3"/>
                <a:stretch>
                  <a:fillRect t="-19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3539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2456-3733-6F3D-F45B-CDD0330A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time-dependent </a:t>
            </a:r>
            <a:r>
              <a:rPr lang="en-US" dirty="0" err="1"/>
              <a:t>Pdes</a:t>
            </a:r>
            <a:r>
              <a:rPr lang="en-US" dirty="0"/>
              <a:t> with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8C6E2-125E-8114-592D-744E1887F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lot of research over the past few years into using neural networks for modeling PDEs</a:t>
            </a:r>
          </a:p>
          <a:p>
            <a:pPr lvl="1"/>
            <a:r>
              <a:rPr lang="en-US" dirty="0"/>
              <a:t>Physics-informed neural networks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Neural operators</a:t>
            </a:r>
            <a:r>
              <a:rPr lang="en-US" baseline="30000" dirty="0"/>
              <a:t>2,3</a:t>
            </a:r>
            <a:endParaRPr lang="en-US" dirty="0"/>
          </a:p>
          <a:p>
            <a:r>
              <a:rPr lang="en-US" dirty="0"/>
              <a:t>Traditional numerical methods work very well – why bother?</a:t>
            </a:r>
          </a:p>
          <a:p>
            <a:pPr lvl="1"/>
            <a:r>
              <a:rPr lang="en-US" dirty="0"/>
              <a:t>Hopefully can scale to high-dimensional problems</a:t>
            </a:r>
            <a:r>
              <a:rPr lang="en-US" baseline="30000" dirty="0"/>
              <a:t>4</a:t>
            </a:r>
            <a:endParaRPr lang="en-US" dirty="0"/>
          </a:p>
          <a:p>
            <a:pPr lvl="1"/>
            <a:r>
              <a:rPr lang="en-US" dirty="0"/>
              <a:t>Hopefully can provide faster solutions, within say PDE-constrained optimization</a:t>
            </a:r>
            <a:r>
              <a:rPr lang="en-US" baseline="30000" dirty="0"/>
              <a:t>5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0C7BE-FC21-2A1A-D700-7E49F0534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25546-BBFE-C92A-236D-217C5DE97904}"/>
              </a:ext>
            </a:extLst>
          </p:cNvPr>
          <p:cNvSpPr txBox="1"/>
          <p:nvPr/>
        </p:nvSpPr>
        <p:spPr>
          <a:xfrm>
            <a:off x="613458" y="5073522"/>
            <a:ext cx="10978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1: Physics-informed neural networks: A deep learning framework for solving forward and inverse problems involving nonlinear partial differential equations, </a:t>
            </a:r>
            <a:r>
              <a:rPr lang="en-US" sz="1200" dirty="0" err="1"/>
              <a:t>Raissi</a:t>
            </a:r>
            <a:r>
              <a:rPr lang="en-US" sz="1200" dirty="0"/>
              <a:t>, </a:t>
            </a:r>
            <a:r>
              <a:rPr lang="en-US" sz="1200" dirty="0" err="1"/>
              <a:t>Perdikaris</a:t>
            </a:r>
            <a:r>
              <a:rPr lang="en-US" sz="1200" dirty="0"/>
              <a:t>, and </a:t>
            </a:r>
            <a:r>
              <a:rPr lang="en-US" sz="1200" dirty="0" err="1"/>
              <a:t>Karniadakis</a:t>
            </a:r>
            <a:r>
              <a:rPr lang="en-US" sz="1200" dirty="0"/>
              <a:t> (2019)</a:t>
            </a:r>
          </a:p>
          <a:p>
            <a:r>
              <a:rPr lang="en-US" sz="1200" dirty="0"/>
              <a:t>2: Physics-Informed Neural Operator for Learning Partial Differential Equations, Li, Zheng, </a:t>
            </a:r>
            <a:r>
              <a:rPr lang="en-US" sz="1200" dirty="0" err="1"/>
              <a:t>Kovachki</a:t>
            </a:r>
            <a:r>
              <a:rPr lang="en-US" sz="1200" dirty="0"/>
              <a:t>, Jin, Chen, Liu, </a:t>
            </a:r>
            <a:r>
              <a:rPr lang="en-US" sz="1200" dirty="0" err="1"/>
              <a:t>Azizzadenesheli</a:t>
            </a:r>
            <a:r>
              <a:rPr lang="en-US" sz="1200" dirty="0"/>
              <a:t>, and Anandkumar (2021)</a:t>
            </a:r>
          </a:p>
          <a:p>
            <a:r>
              <a:rPr lang="en-US" sz="1200" dirty="0"/>
              <a:t>3: </a:t>
            </a:r>
            <a:r>
              <a:rPr lang="en-US" sz="1200" dirty="0" err="1"/>
              <a:t>DeepONet</a:t>
            </a:r>
            <a:r>
              <a:rPr lang="en-US" sz="1200" dirty="0"/>
              <a:t>: Learning nonlinear operators for identifying differential equations based on the universal approximation theorem of operators, L. Lu, P. Jin, G. </a:t>
            </a:r>
            <a:r>
              <a:rPr lang="en-US" sz="1200" dirty="0" err="1"/>
              <a:t>Karniadakis</a:t>
            </a:r>
            <a:r>
              <a:rPr lang="en-US" sz="1200" dirty="0"/>
              <a:t> (2019)</a:t>
            </a:r>
          </a:p>
          <a:p>
            <a:r>
              <a:rPr lang="en-US" sz="1200" dirty="0"/>
              <a:t>4: Tackling the Curse of Dimensionality with Physics-Informed Neural Networks, Hu, Shukla, </a:t>
            </a:r>
            <a:r>
              <a:rPr lang="en-US" sz="1200" dirty="0" err="1"/>
              <a:t>Karniadakis</a:t>
            </a:r>
            <a:r>
              <a:rPr lang="en-US" sz="1200" dirty="0"/>
              <a:t>, and Kawaguchi (2024)</a:t>
            </a:r>
          </a:p>
          <a:p>
            <a:r>
              <a:rPr lang="en-US" sz="1200" dirty="0"/>
              <a:t>5: Efficient PDE-Constrained optimization under high-dimensional uncertainty using derivative-informed neural operators, Luo, O'Leary-Roseberry, Chen, and Ghattas (2024)</a:t>
            </a:r>
          </a:p>
        </p:txBody>
      </p:sp>
    </p:spTree>
    <p:extLst>
      <p:ext uri="{BB962C8B-B14F-4D97-AF65-F5344CB8AC3E}">
        <p14:creationId xmlns:p14="http://schemas.microsoft.com/office/powerpoint/2010/main" val="363345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198BC-CB50-A2FB-18AE-B05FD1B5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EF5F65F-7443-9419-66EC-C0827A1AE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174" y="4708472"/>
            <a:ext cx="54864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992E008-56CC-D7B1-CFD5-C4EACDA74C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4740814"/>
            <a:ext cx="54864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3657A7-31FA-BA66-EC92-74FDCE6CA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approach: 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8F671-C3AB-01DF-70E4-1C9CF0119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25691"/>
                <a:ext cx="8027745" cy="5049811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Suppose we knew a set of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for a neural network that approximates the initial condition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,0)</m:t>
                      </m:r>
                      <m:r>
                        <m:rPr>
                          <m:lit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How can we 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that approximate the solution at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78F671-C3AB-01DF-70E4-1C9CF0119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25691"/>
                <a:ext cx="8027745" cy="5049811"/>
              </a:xfrm>
              <a:blipFill>
                <a:blip r:embed="rId5"/>
                <a:stretch>
                  <a:fillRect l="-1580" t="-1508" r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C41AD-C4D6-A8F8-EB68-72C9CD58C1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21E1-94B2-9C5E-1FE2-3D16353C6FBA}"/>
                  </a:ext>
                </a:extLst>
              </p:cNvPr>
              <p:cNvSpPr txBox="1"/>
              <p:nvPr/>
            </p:nvSpPr>
            <p:spPr>
              <a:xfrm>
                <a:off x="8597969" y="1225691"/>
                <a:ext cx="3108157" cy="190257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Calibri" panose="020F0502020204030204" pitchFamily="34" charset="0"/>
                  </a:rPr>
                  <a:t>PDE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F7F21E1-94B2-9C5E-1FE2-3D16353C6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69" y="1225691"/>
                <a:ext cx="3108157" cy="1902572"/>
              </a:xfrm>
              <a:prstGeom prst="rect">
                <a:avLst/>
              </a:prstGeom>
              <a:blipFill>
                <a:blip r:embed="rId6"/>
                <a:stretch>
                  <a:fillRect t="-19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D7ECE-78CC-06B6-F8CC-0C736ADD1682}"/>
                  </a:ext>
                </a:extLst>
              </p:cNvPr>
              <p:cNvSpPr txBox="1"/>
              <p:nvPr/>
            </p:nvSpPr>
            <p:spPr>
              <a:xfrm>
                <a:off x="2426828" y="6495422"/>
                <a:ext cx="1871239" cy="471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,0)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6D7ECE-78CC-06B6-F8CC-0C736ADD1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828" y="6495422"/>
                <a:ext cx="1871239" cy="471604"/>
              </a:xfrm>
              <a:prstGeom prst="rect">
                <a:avLst/>
              </a:prstGeom>
              <a:blipFill>
                <a:blip r:embed="rId7"/>
                <a:stretch>
                  <a:fillRect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2DD32-AD01-9C3A-D1AA-D1FE5F79E298}"/>
                  </a:ext>
                </a:extLst>
              </p:cNvPr>
              <p:cNvSpPr txBox="1"/>
              <p:nvPr/>
            </p:nvSpPr>
            <p:spPr>
              <a:xfrm>
                <a:off x="8071414" y="6479402"/>
                <a:ext cx="1713053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A2DD32-AD01-9C3A-D1AA-D1FE5F79E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414" y="6479402"/>
                <a:ext cx="1713053" cy="4752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12178F47-BDCA-2007-3D42-041E513FC97E}"/>
              </a:ext>
            </a:extLst>
          </p:cNvPr>
          <p:cNvSpPr/>
          <p:nvPr/>
        </p:nvSpPr>
        <p:spPr>
          <a:xfrm>
            <a:off x="5636653" y="5805686"/>
            <a:ext cx="937550" cy="372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DEFB87-DF5E-E0D3-CC5B-14924BC9871D}"/>
              </a:ext>
            </a:extLst>
          </p:cNvPr>
          <p:cNvSpPr txBox="1"/>
          <p:nvPr/>
        </p:nvSpPr>
        <p:spPr>
          <a:xfrm>
            <a:off x="5950746" y="5378215"/>
            <a:ext cx="555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sz="30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440387-C955-1CB3-7E1C-B35E7431EA8A}"/>
              </a:ext>
            </a:extLst>
          </p:cNvPr>
          <p:cNvSpPr txBox="1"/>
          <p:nvPr/>
        </p:nvSpPr>
        <p:spPr>
          <a:xfrm>
            <a:off x="10720918" y="3868435"/>
            <a:ext cx="14710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6: Evolutional deep neural network, Du and Zaki (2021)</a:t>
            </a:r>
          </a:p>
          <a:p>
            <a:pPr algn="l"/>
            <a:r>
              <a:rPr lang="en-US" sz="1200" dirty="0"/>
              <a:t>7: Neural </a:t>
            </a:r>
            <a:r>
              <a:rPr lang="en-US" sz="1200" dirty="0" err="1"/>
              <a:t>Galerkin</a:t>
            </a:r>
            <a:r>
              <a:rPr lang="en-US" sz="1200" dirty="0"/>
              <a:t> schemes with active learning for high-dimensional evolution equations, Bruna, </a:t>
            </a:r>
            <a:r>
              <a:rPr lang="en-US" sz="1200" dirty="0" err="1"/>
              <a:t>Peherstorfer</a:t>
            </a:r>
            <a:r>
              <a:rPr lang="en-US" sz="1200" dirty="0"/>
              <a:t>, and Vanden-</a:t>
            </a:r>
            <a:r>
              <a:rPr lang="en-US" sz="1200" dirty="0" err="1"/>
              <a:t>EIjnden</a:t>
            </a:r>
            <a:r>
              <a:rPr lang="en-US" sz="12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3005602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0C5FE-604E-C874-67B7-0EE4BB6C9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830631-71A1-97A4-2E77-6519FD43D4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174" y="4708472"/>
            <a:ext cx="54864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AB427-8F3F-8549-4E8D-B9AE5B432AA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4740814"/>
            <a:ext cx="54864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D554B99-AB7B-6B64-E138-B7E7D03ED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approach: 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31FA8-366D-D7FC-4EB6-DED16A9ED7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25691"/>
                <a:ext cx="8027745" cy="5049811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Suppose we knew a set of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/>
                  <a:t> for a neural network that approximates the initial condition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,0)</m:t>
                      </m:r>
                      <m:r>
                        <m:rPr>
                          <m:lit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How can we 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0+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1800" dirty="0"/>
                  <a:t> that approximate the solution at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1800" dirty="0"/>
                  <a:t>?</a:t>
                </a:r>
              </a:p>
              <a:p>
                <a:r>
                  <a:rPr lang="en-US" sz="1800" dirty="0"/>
                  <a:t>First order approximation: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,0+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1800" dirty="0"/>
              </a:p>
              <a:p>
                <a:r>
                  <a:rPr lang="en-US" sz="1800" dirty="0"/>
                  <a:t>On the other hand, if we slightly perturb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800" dirty="0"/>
                  <a:t> by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US" sz="1800" dirty="0"/>
                  <a:t>, we have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𝛿𝜃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num>
                            <m:den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731FA8-366D-D7FC-4EB6-DED16A9E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25691"/>
                <a:ext cx="8027745" cy="5049811"/>
              </a:xfrm>
              <a:blipFill>
                <a:blip r:embed="rId5"/>
                <a:stretch>
                  <a:fillRect l="-1580" t="-1508" r="-948" b="-5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34557-BDF0-4655-941E-AB028EAC1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50FA3-8205-22EE-95A4-4196696D3EF8}"/>
                  </a:ext>
                </a:extLst>
              </p:cNvPr>
              <p:cNvSpPr txBox="1"/>
              <p:nvPr/>
            </p:nvSpPr>
            <p:spPr>
              <a:xfrm>
                <a:off x="8597969" y="1225691"/>
                <a:ext cx="3108157" cy="1902572"/>
              </a:xfrm>
              <a:prstGeom prst="rect">
                <a:avLst/>
              </a:prstGeom>
              <a:ln w="28575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cs typeface="Calibri" panose="020F0502020204030204" pitchFamily="34" charset="0"/>
                  </a:rPr>
                  <a:t>PDE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u="sng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E750FA3-8205-22EE-95A4-4196696D3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7969" y="1225691"/>
                <a:ext cx="3108157" cy="1902572"/>
              </a:xfrm>
              <a:prstGeom prst="rect">
                <a:avLst/>
              </a:prstGeom>
              <a:blipFill>
                <a:blip r:embed="rId6"/>
                <a:stretch>
                  <a:fillRect t="-1961"/>
                </a:stretch>
              </a:blipFill>
              <a:ln w="28575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0947E5-6E42-FBDE-A3BE-CBC4D68D3F88}"/>
                  </a:ext>
                </a:extLst>
              </p:cNvPr>
              <p:cNvSpPr txBox="1"/>
              <p:nvPr/>
            </p:nvSpPr>
            <p:spPr>
              <a:xfrm>
                <a:off x="2426828" y="6495422"/>
                <a:ext cx="1871239" cy="4716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,0)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A0947E5-6E42-FBDE-A3BE-CBC4D68D3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828" y="6495422"/>
                <a:ext cx="1871239" cy="471604"/>
              </a:xfrm>
              <a:prstGeom prst="rect">
                <a:avLst/>
              </a:prstGeom>
              <a:blipFill>
                <a:blip r:embed="rId7"/>
                <a:stretch>
                  <a:fillRect r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086CE-79BF-4296-F94E-CB4FA3D0750F}"/>
                  </a:ext>
                </a:extLst>
              </p:cNvPr>
              <p:cNvSpPr txBox="1"/>
              <p:nvPr/>
            </p:nvSpPr>
            <p:spPr>
              <a:xfrm>
                <a:off x="8071414" y="6479402"/>
                <a:ext cx="1713053" cy="475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spcBef>
                    <a:spcPts val="10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7E086CE-79BF-4296-F94E-CB4FA3D07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1414" y="6479402"/>
                <a:ext cx="1713053" cy="4752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>
            <a:extLst>
              <a:ext uri="{FF2B5EF4-FFF2-40B4-BE49-F238E27FC236}">
                <a16:creationId xmlns:a16="http://schemas.microsoft.com/office/drawing/2014/main" id="{3EC3CA1C-64B8-63E2-A50D-76877DC452F8}"/>
              </a:ext>
            </a:extLst>
          </p:cNvPr>
          <p:cNvSpPr/>
          <p:nvPr/>
        </p:nvSpPr>
        <p:spPr>
          <a:xfrm>
            <a:off x="5636653" y="5805686"/>
            <a:ext cx="937550" cy="37281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F878BAC-4D48-7E85-FD2D-D3C5E09C6FA2}"/>
              </a:ext>
            </a:extLst>
          </p:cNvPr>
          <p:cNvSpPr/>
          <p:nvPr/>
        </p:nvSpPr>
        <p:spPr>
          <a:xfrm>
            <a:off x="7841278" y="3614988"/>
            <a:ext cx="285510" cy="1296365"/>
          </a:xfrm>
          <a:prstGeom prst="rightBrace">
            <a:avLst>
              <a:gd name="adj1" fmla="val 8333"/>
              <a:gd name="adj2" fmla="val 4739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2ACE66-676E-AB73-68F2-ABE6612B34D3}"/>
              </a:ext>
            </a:extLst>
          </p:cNvPr>
          <p:cNvSpPr txBox="1"/>
          <p:nvPr/>
        </p:nvSpPr>
        <p:spPr>
          <a:xfrm>
            <a:off x="8380071" y="3801505"/>
            <a:ext cx="2087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dirty="0"/>
              <a:t>Minimize some distance between these.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503057D5-2DB1-96D9-DB15-6F646BE36AD0}"/>
              </a:ext>
            </a:extLst>
          </p:cNvPr>
          <p:cNvSpPr/>
          <p:nvPr/>
        </p:nvSpPr>
        <p:spPr>
          <a:xfrm>
            <a:off x="1367175" y="3333509"/>
            <a:ext cx="6220820" cy="632780"/>
          </a:xfrm>
          <a:prstGeom prst="roundRect">
            <a:avLst/>
          </a:prstGeom>
          <a:noFill/>
          <a:ln w="38100">
            <a:solidFill>
              <a:srgbClr val="00AD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2A42CDE-C371-DA5C-5225-7CBADA6ADFB3}"/>
              </a:ext>
            </a:extLst>
          </p:cNvPr>
          <p:cNvSpPr/>
          <p:nvPr/>
        </p:nvSpPr>
        <p:spPr>
          <a:xfrm>
            <a:off x="1367175" y="4336925"/>
            <a:ext cx="6220820" cy="954729"/>
          </a:xfrm>
          <a:prstGeom prst="roundRect">
            <a:avLst/>
          </a:prstGeom>
          <a:noFill/>
          <a:ln w="38100">
            <a:solidFill>
              <a:srgbClr val="00ADD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A010D-2330-53E7-41E5-ADF05E0F7990}"/>
              </a:ext>
            </a:extLst>
          </p:cNvPr>
          <p:cNvSpPr txBox="1"/>
          <p:nvPr/>
        </p:nvSpPr>
        <p:spPr>
          <a:xfrm>
            <a:off x="5950746" y="5378215"/>
            <a:ext cx="5555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000"/>
              </a:spcBef>
              <a:spcAft>
                <a:spcPts val="600"/>
              </a:spcAft>
            </a:pPr>
            <a:r>
              <a:rPr lang="en-US" sz="3000" dirty="0"/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20B2EA-2C28-71D2-93FD-533FE00005A5}"/>
              </a:ext>
            </a:extLst>
          </p:cNvPr>
          <p:cNvSpPr txBox="1"/>
          <p:nvPr/>
        </p:nvSpPr>
        <p:spPr>
          <a:xfrm>
            <a:off x="10720918" y="3868435"/>
            <a:ext cx="1471082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6: Evolutional deep neural network, Du and Zaki (2021)</a:t>
            </a:r>
          </a:p>
          <a:p>
            <a:pPr algn="l"/>
            <a:r>
              <a:rPr lang="en-US" sz="1200" dirty="0"/>
              <a:t>7: Neural </a:t>
            </a:r>
            <a:r>
              <a:rPr lang="en-US" sz="1200" dirty="0" err="1"/>
              <a:t>Galerkin</a:t>
            </a:r>
            <a:r>
              <a:rPr lang="en-US" sz="1200" dirty="0"/>
              <a:t> schemes with active learning for high-dimensional evolution equations, Bruna, </a:t>
            </a:r>
            <a:r>
              <a:rPr lang="en-US" sz="1200" dirty="0" err="1"/>
              <a:t>Peherstorfer</a:t>
            </a:r>
            <a:r>
              <a:rPr lang="en-US" sz="1200" dirty="0"/>
              <a:t>, and Vanden-</a:t>
            </a:r>
            <a:r>
              <a:rPr lang="en-US" sz="1200" dirty="0" err="1"/>
              <a:t>EIjnden</a:t>
            </a:r>
            <a:r>
              <a:rPr lang="en-US" sz="12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167112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14CB7-3E10-E74A-235D-7DEA8AEF10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9C2C-E624-AC2F-D34B-3006B007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D3716-34D8-583B-A0A0-F6398DB412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2326" y="1214116"/>
                <a:ext cx="11239500" cy="504981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Minimizing the distance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leads to the following linear system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𝛿𝜃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Approach taken by [6,7]. [8] (TENG) proposes a version where this update is done in multiple steps, which we’ll also consider.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2D3716-34D8-583B-A0A0-F6398DB412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2326" y="1214116"/>
                <a:ext cx="11239500" cy="5049811"/>
              </a:xfrm>
              <a:blipFill>
                <a:blip r:embed="rId2"/>
                <a:stretch>
                  <a:fillRect l="-1242" t="-8772" r="-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F09EA1-AF00-6C65-4379-ADB67C503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F5751-AFD8-EC34-0C63-1E2D11EF7FAB}"/>
              </a:ext>
            </a:extLst>
          </p:cNvPr>
          <p:cNvSpPr txBox="1"/>
          <p:nvPr/>
        </p:nvSpPr>
        <p:spPr>
          <a:xfrm>
            <a:off x="352326" y="5419645"/>
            <a:ext cx="114873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dirty="0"/>
              <a:t>6: Evolutional deep neural network, Du and Zaki (2021)</a:t>
            </a:r>
          </a:p>
          <a:p>
            <a:pPr algn="l"/>
            <a:r>
              <a:rPr lang="en-US" sz="1200" dirty="0"/>
              <a:t>7: Neural </a:t>
            </a:r>
            <a:r>
              <a:rPr lang="en-US" sz="1200" dirty="0" err="1"/>
              <a:t>Galerkin</a:t>
            </a:r>
            <a:r>
              <a:rPr lang="en-US" sz="1200" dirty="0"/>
              <a:t> schemes with active learning for high-dimensional evolution equations, Bruna, </a:t>
            </a:r>
            <a:r>
              <a:rPr lang="en-US" sz="1200" dirty="0" err="1"/>
              <a:t>Peherstorfer</a:t>
            </a:r>
            <a:r>
              <a:rPr lang="en-US" sz="1200" dirty="0"/>
              <a:t>, and Vanden-</a:t>
            </a:r>
            <a:r>
              <a:rPr lang="en-US" sz="1200" dirty="0" err="1"/>
              <a:t>EIjnden</a:t>
            </a:r>
            <a:r>
              <a:rPr lang="en-US" sz="1200" dirty="0"/>
              <a:t> (2024)</a:t>
            </a:r>
          </a:p>
          <a:p>
            <a:r>
              <a:rPr lang="en-US" sz="1200" dirty="0"/>
              <a:t>8: TENG: Time-Evolving Natural Gradient for Solving PDEs With Deep Neural Nets Toward Machine Precision, Chen, McCarran, Vizcaino, </a:t>
            </a:r>
            <a:r>
              <a:rPr lang="en-US" sz="1200" dirty="0" err="1"/>
              <a:t>Soljačić</a:t>
            </a:r>
            <a:r>
              <a:rPr lang="en-US" sz="1200" dirty="0"/>
              <a:t>, and Luo (2024)</a:t>
            </a:r>
          </a:p>
        </p:txBody>
      </p:sp>
    </p:spTree>
    <p:extLst>
      <p:ext uri="{BB962C8B-B14F-4D97-AF65-F5344CB8AC3E}">
        <p14:creationId xmlns:p14="http://schemas.microsoft.com/office/powerpoint/2010/main" val="3135355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91450-850E-8FB2-A608-8488E44F9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3DF0-23CA-DD2C-4587-AFF92EF9B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AC34B-2F85-7B11-3AE0-90CDE35DA7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Calculate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US" dirty="0"/>
                  <a:t> using the equations from the previous slide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Advantages (compared to say, PINNs):</a:t>
                </a:r>
              </a:p>
              <a:p>
                <a:pPr lvl="1"/>
                <a:r>
                  <a:rPr lang="en-US" dirty="0"/>
                  <a:t>Avoids global in time optimization procedure – each time step is calculated directly via some known equations</a:t>
                </a:r>
              </a:p>
              <a:p>
                <a:pPr lvl="1"/>
                <a:r>
                  <a:rPr lang="en-US" dirty="0"/>
                  <a:t>Avoids optimization procedure that minimizes multiple loss terms that have to be balanced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7AC34B-2F85-7B11-3AE0-90CDE35DA7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4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B08A0-51A6-A237-29BE-9D3AB71A7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91C630-3759-895A-5960-378591645DA4}"/>
              </a:ext>
            </a:extLst>
          </p:cNvPr>
          <p:cNvSpPr txBox="1"/>
          <p:nvPr/>
        </p:nvSpPr>
        <p:spPr>
          <a:xfrm>
            <a:off x="352326" y="5972537"/>
            <a:ext cx="1135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6: Evolutional deep neural network, Du and Zaki (2021)</a:t>
            </a:r>
          </a:p>
          <a:p>
            <a:pPr algn="l"/>
            <a:r>
              <a:rPr lang="en-US" sz="1400" dirty="0"/>
              <a:t>7: Neural </a:t>
            </a:r>
            <a:r>
              <a:rPr lang="en-US" sz="1400" dirty="0" err="1"/>
              <a:t>Galerkin</a:t>
            </a:r>
            <a:r>
              <a:rPr lang="en-US" sz="1400" dirty="0"/>
              <a:t> schemes with active learning for high-dimensional evolution equations, Bruna, </a:t>
            </a:r>
            <a:r>
              <a:rPr lang="en-US" sz="1400" dirty="0" err="1"/>
              <a:t>Peherstorfer</a:t>
            </a:r>
            <a:r>
              <a:rPr lang="en-US" sz="1400" dirty="0"/>
              <a:t>, and Vanden-</a:t>
            </a:r>
            <a:r>
              <a:rPr lang="en-US" sz="1400" dirty="0" err="1"/>
              <a:t>EIjnden</a:t>
            </a:r>
            <a:r>
              <a:rPr lang="en-US" sz="14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287241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515C66-55B8-8EA2-341B-A151F079C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D3B-06B3-0D70-1DB3-4F234ED4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1717A-2DFD-586F-6B47-C63A584243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Calculate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US" dirty="0"/>
                  <a:t> using the equations from the previous slide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Challenges:</a:t>
                </a:r>
              </a:p>
              <a:p>
                <a:pPr lvl="1"/>
                <a:r>
                  <a:rPr lang="en-US" dirty="0"/>
                  <a:t>Not completely free of optimization - still have to accurately match an initial condition</a:t>
                </a:r>
              </a:p>
              <a:p>
                <a:pPr lvl="1"/>
                <a:r>
                  <a:rPr lang="en-US" dirty="0"/>
                  <a:t>Estimation of the integrals used in the update can be difficult – e.g., high dimensions, unbounded domains</a:t>
                </a:r>
              </a:p>
              <a:p>
                <a:pPr lvl="1"/>
                <a:r>
                  <a:rPr lang="en-US" dirty="0"/>
                  <a:t>Numerical stability issues due to overparameterization of neural networks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21717A-2DFD-586F-6B47-C63A584243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4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EB940F-BB05-FE15-DFA3-27B445096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F0214-3911-CED2-CFBC-16313EA88754}"/>
              </a:ext>
            </a:extLst>
          </p:cNvPr>
          <p:cNvSpPr txBox="1"/>
          <p:nvPr/>
        </p:nvSpPr>
        <p:spPr>
          <a:xfrm>
            <a:off x="352326" y="5972537"/>
            <a:ext cx="1135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6: Evolutional deep neural network, Du and Zaki (2021)</a:t>
            </a:r>
          </a:p>
          <a:p>
            <a:pPr algn="l"/>
            <a:r>
              <a:rPr lang="en-US" sz="1400" dirty="0"/>
              <a:t>7: Neural </a:t>
            </a:r>
            <a:r>
              <a:rPr lang="en-US" sz="1400" dirty="0" err="1"/>
              <a:t>Galerkin</a:t>
            </a:r>
            <a:r>
              <a:rPr lang="en-US" sz="1400" dirty="0"/>
              <a:t> schemes with active learning for high-dimensional evolution equations, Bruna, </a:t>
            </a:r>
            <a:r>
              <a:rPr lang="en-US" sz="1400" dirty="0" err="1"/>
              <a:t>Peherstorfer</a:t>
            </a:r>
            <a:r>
              <a:rPr lang="en-US" sz="1400" dirty="0"/>
              <a:t>, and Vanden-</a:t>
            </a:r>
            <a:r>
              <a:rPr lang="en-US" sz="1400" dirty="0" err="1"/>
              <a:t>EIjnden</a:t>
            </a:r>
            <a:r>
              <a:rPr lang="en-US" sz="14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191636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2013B-21E4-03E8-C312-300616D7B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9B696-57A1-F6D8-ACC9-1CA57A5A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Evolutional Deep NN</a:t>
            </a:r>
            <a:r>
              <a:rPr lang="en-US" baseline="30000" dirty="0"/>
              <a:t>6</a:t>
            </a:r>
            <a:r>
              <a:rPr lang="en-US" dirty="0"/>
              <a:t> / Neural Galerkin</a:t>
            </a:r>
            <a:r>
              <a:rPr lang="en-US" baseline="30000" dirty="0"/>
              <a:t>7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41063-F72B-85E6-8C27-1F77DD91BF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First find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(∙,0)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Calculate updates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𝛿𝜃</m:t>
                    </m:r>
                  </m:oMath>
                </a14:m>
                <a:r>
                  <a:rPr lang="en-US" dirty="0"/>
                  <a:t> using the equations from the previous slide to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(∙,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Repeat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Challenges:</a:t>
                </a:r>
              </a:p>
              <a:p>
                <a:pPr lvl="1"/>
                <a:r>
                  <a:rPr lang="en-US" dirty="0"/>
                  <a:t>Not completely free of optimization - still have to accurately match an initial condition</a:t>
                </a:r>
              </a:p>
              <a:p>
                <a:pPr lvl="1"/>
                <a:r>
                  <a:rPr lang="en-US" dirty="0"/>
                  <a:t>Estimation of the integrals used in the update can be difficult – e.g., high dimensions, unbounded domains</a:t>
                </a:r>
              </a:p>
              <a:p>
                <a:pPr lvl="1"/>
                <a:r>
                  <a:rPr lang="en-US" dirty="0"/>
                  <a:t>Numerical stability issues due to overparameterization of neural networks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41063-F72B-85E6-8C27-1F77DD91BF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42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E0964A-2DEE-EB97-6987-EAF8C203F6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2B1D7C-EE98-5650-1A35-5D0EB6A190B8}"/>
              </a:ext>
            </a:extLst>
          </p:cNvPr>
          <p:cNvSpPr/>
          <p:nvPr/>
        </p:nvSpPr>
        <p:spPr>
          <a:xfrm>
            <a:off x="717630" y="3923818"/>
            <a:ext cx="10579261" cy="798653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3EEF3B-3905-95E1-B078-6233C7FB1FDC}"/>
              </a:ext>
            </a:extLst>
          </p:cNvPr>
          <p:cNvSpPr txBox="1"/>
          <p:nvPr/>
        </p:nvSpPr>
        <p:spPr>
          <a:xfrm>
            <a:off x="352326" y="5972537"/>
            <a:ext cx="11353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6: Evolutional deep neural network, Du and Zaki (2021)</a:t>
            </a:r>
          </a:p>
          <a:p>
            <a:pPr algn="l"/>
            <a:r>
              <a:rPr lang="en-US" sz="1400" dirty="0"/>
              <a:t>7: Neural </a:t>
            </a:r>
            <a:r>
              <a:rPr lang="en-US" sz="1400" dirty="0" err="1"/>
              <a:t>Galerkin</a:t>
            </a:r>
            <a:r>
              <a:rPr lang="en-US" sz="1400" dirty="0"/>
              <a:t> schemes with active learning for high-dimensional evolution equations, Bruna, </a:t>
            </a:r>
            <a:r>
              <a:rPr lang="en-US" sz="1400" dirty="0" err="1"/>
              <a:t>Peherstorfer</a:t>
            </a:r>
            <a:r>
              <a:rPr lang="en-US" sz="1400" dirty="0"/>
              <a:t>, and Vanden-</a:t>
            </a:r>
            <a:r>
              <a:rPr lang="en-US" sz="1400" dirty="0" err="1"/>
              <a:t>EIjnden</a:t>
            </a:r>
            <a:r>
              <a:rPr lang="en-US" sz="1400" dirty="0"/>
              <a:t> (2024)</a:t>
            </a:r>
          </a:p>
        </p:txBody>
      </p:sp>
    </p:spTree>
    <p:extLst>
      <p:ext uri="{BB962C8B-B14F-4D97-AF65-F5344CB8AC3E}">
        <p14:creationId xmlns:p14="http://schemas.microsoft.com/office/powerpoint/2010/main" val="586170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4E8E-B8C8-752F-36DC-61A4D3A13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integrals via importance sampling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DAF53-553D-4043-A0FB-479FA93025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m:rPr>
                                  <m:lit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Estimating these can be difficult, especially for PDEs on unbounded space or in high dimensions.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u="sng" dirty="0"/>
                  <a:t>Importance sampling</a:t>
                </a:r>
                <a:r>
                  <a:rPr lang="en-US" dirty="0"/>
                  <a:t>: Suppose we have a probability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such that the support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 includes the support of the integrand.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den>
                        </m:f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One heuristic (if available):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0DAF53-553D-4043-A0FB-479FA93025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42" t="-24874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2A24EE-4198-F989-59F8-3C06D2FC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B6B91F-BB11-E946-B7F6-1372EDB8DEC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131912"/>
      </p:ext>
    </p:extLst>
  </p:cSld>
  <p:clrMapOvr>
    <a:masterClrMapping/>
  </p:clrMapOvr>
</p:sld>
</file>

<file path=ppt/theme/theme1.xml><?xml version="1.0" encoding="utf-8"?>
<a:theme xmlns:a="http://schemas.openxmlformats.org/drawingml/2006/main" name="SandiaBrand">
  <a:themeElements>
    <a:clrScheme name="Sandia Brand">
      <a:dk1>
        <a:srgbClr val="1B1B1B"/>
      </a:dk1>
      <a:lt1>
        <a:srgbClr val="FFFFFF"/>
      </a:lt1>
      <a:dk2>
        <a:srgbClr val="0075A9"/>
      </a:dk2>
      <a:lt2>
        <a:srgbClr val="7D8EA0"/>
      </a:lt2>
      <a:accent1>
        <a:srgbClr val="00ACCF"/>
      </a:accent1>
      <a:accent2>
        <a:srgbClr val="287968"/>
      </a:accent2>
      <a:accent3>
        <a:srgbClr val="69B244"/>
      </a:accent3>
      <a:accent4>
        <a:srgbClr val="EC8A00"/>
      </a:accent4>
      <a:accent5>
        <a:srgbClr val="C41D24"/>
      </a:accent5>
      <a:accent6>
        <a:srgbClr val="8A2B78"/>
      </a:accent6>
      <a:hlink>
        <a:srgbClr val="007F9B"/>
      </a:hlink>
      <a:folHlink>
        <a:srgbClr val="0275A9"/>
      </a:folHlink>
    </a:clrScheme>
    <a:fontScheme name="Sandia Brand">
      <a:majorFont>
        <a:latin typeface="Exo 2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000"/>
          </a:spcBef>
          <a:spcAft>
            <a:spcPts val="600"/>
          </a:spcAft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andiaBrand" id="{1968AAD6-CBA6-064F-9237-4007AAEE23B9}" vid="{2E5380AC-16C9-734E-8236-37757CA639D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13012</TotalTime>
  <Words>1670</Words>
  <Application>Microsoft Office PowerPoint</Application>
  <PresentationFormat>Widescreen</PresentationFormat>
  <Paragraphs>179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SandiaBrand</vt:lpstr>
      <vt:lpstr>Exploring Improvements to neural Galerkin Methods</vt:lpstr>
      <vt:lpstr>Modeling time-dependent Pdes with neural networks</vt:lpstr>
      <vt:lpstr>Another approach: evolutional deep Nn6 / neural Galerkin7</vt:lpstr>
      <vt:lpstr>Another approach: evolutional deep Nn6 / neural Galerkin7</vt:lpstr>
      <vt:lpstr>Evolutional Deep NN6 / Neural Galerkin7</vt:lpstr>
      <vt:lpstr>Evolutional Deep NN6 / Neural Galerkin7</vt:lpstr>
      <vt:lpstr>Evolutional Deep NN6 / Neural Galerkin7</vt:lpstr>
      <vt:lpstr>Evolutional Deep NN6 / Neural Galerkin7</vt:lpstr>
      <vt:lpstr>Estimation of integrals via importance sampling</vt:lpstr>
      <vt:lpstr>Using normalizing flows </vt:lpstr>
      <vt:lpstr>Heat Equation with cubic nonlinearity (D=2)</vt:lpstr>
      <vt:lpstr>Heat equation with source (D=2)</vt:lpstr>
      <vt:lpstr>Sampling</vt:lpstr>
      <vt:lpstr>Higher dimensional pdes (D=5)</vt:lpstr>
      <vt:lpstr>Ongoing work</vt:lpstr>
      <vt:lpstr>Additional</vt:lpstr>
      <vt:lpstr>Comparison to PINNs</vt:lpstr>
      <vt:lpstr>Background: Physics Informed Neural Networks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Hatfield, Laura Emily</dc:creator>
  <cp:lastModifiedBy>Chen, Brian</cp:lastModifiedBy>
  <cp:revision>228</cp:revision>
  <dcterms:created xsi:type="dcterms:W3CDTF">2023-03-17T19:55:08Z</dcterms:created>
  <dcterms:modified xsi:type="dcterms:W3CDTF">2025-07-25T21:28:49Z</dcterms:modified>
</cp:coreProperties>
</file>