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62" r:id="rId1"/>
  </p:sldMasterIdLst>
  <p:notesMasterIdLst>
    <p:notesMasterId r:id="rId37"/>
  </p:notesMasterIdLst>
  <p:handoutMasterIdLst>
    <p:handoutMasterId r:id="rId38"/>
  </p:handoutMasterIdLst>
  <p:sldIdLst>
    <p:sldId id="256" r:id="rId2"/>
    <p:sldId id="1835" r:id="rId3"/>
    <p:sldId id="291" r:id="rId4"/>
    <p:sldId id="2775" r:id="rId5"/>
    <p:sldId id="2808" r:id="rId6"/>
    <p:sldId id="2809" r:id="rId7"/>
    <p:sldId id="2811" r:id="rId8"/>
    <p:sldId id="2806" r:id="rId9"/>
    <p:sldId id="2776" r:id="rId10"/>
    <p:sldId id="1272" r:id="rId11"/>
    <p:sldId id="2777" r:id="rId12"/>
    <p:sldId id="2778" r:id="rId13"/>
    <p:sldId id="2779" r:id="rId14"/>
    <p:sldId id="2780" r:id="rId15"/>
    <p:sldId id="2781" r:id="rId16"/>
    <p:sldId id="2782" r:id="rId17"/>
    <p:sldId id="2783" r:id="rId18"/>
    <p:sldId id="2787" r:id="rId19"/>
    <p:sldId id="2812" r:id="rId20"/>
    <p:sldId id="2784" r:id="rId21"/>
    <p:sldId id="2785" r:id="rId22"/>
    <p:sldId id="2801" r:id="rId23"/>
    <p:sldId id="2802" r:id="rId24"/>
    <p:sldId id="2803" r:id="rId25"/>
    <p:sldId id="2804" r:id="rId26"/>
    <p:sldId id="2805" r:id="rId27"/>
    <p:sldId id="2792" r:id="rId28"/>
    <p:sldId id="2791" r:id="rId29"/>
    <p:sldId id="2793" r:id="rId30"/>
    <p:sldId id="2794" r:id="rId31"/>
    <p:sldId id="2795" r:id="rId32"/>
    <p:sldId id="2796" r:id="rId33"/>
    <p:sldId id="2797" r:id="rId34"/>
    <p:sldId id="2798" r:id="rId35"/>
    <p:sldId id="2799" r:id="rId36"/>
  </p:sldIdLst>
  <p:sldSz cx="12192000" cy="6858000"/>
  <p:notesSz cx="6858000" cy="9144000"/>
  <p:embeddedFontLst>
    <p:embeddedFont>
      <p:font typeface="Calibri" panose="020F0502020204030204" pitchFamily="34" charset="0"/>
      <p:regular r:id="rId39"/>
      <p:bold r:id="rId40"/>
      <p:italic r:id="rId41"/>
      <p:boldItalic r:id="rId42"/>
    </p:embeddedFont>
    <p:embeddedFont>
      <p:font typeface="Cambria Math" panose="02040503050406030204" pitchFamily="18" charset="0"/>
      <p:regular r:id="rId43"/>
    </p:embeddedFont>
    <p:embeddedFont>
      <p:font typeface="Courier" panose="020B0604020202020204" charset="0"/>
      <p:regular r:id="rId44"/>
      <p:bold r:id="rId45"/>
      <p:italic r:id="rId46"/>
      <p:boldItalic r:id="rId47"/>
    </p:embeddedFont>
    <p:embeddedFont>
      <p:font typeface="Gill Sans MT" panose="020B0502020104020203" pitchFamily="34" charset="0"/>
      <p:regular r:id="rId48"/>
      <p:bold r:id="rId49"/>
      <p:italic r:id="rId50"/>
      <p:boldItalic r:id="rId51"/>
    </p:embeddedFont>
    <p:embeddedFont>
      <p:font typeface="Open Sans" panose="020B0606030504020204" pitchFamily="34" charset="0"/>
      <p:regular r:id="rId52"/>
      <p:bold r:id="rId53"/>
      <p:italic r:id="rId54"/>
      <p:boldItalic r:id="rId55"/>
    </p:embeddedFont>
    <p:embeddedFont>
      <p:font typeface="Open Sans bold" panose="020B0806030504020204" pitchFamily="34" charset="0"/>
      <p:bold r:id="rId56"/>
    </p:embeddedFont>
    <p:embeddedFont>
      <p:font typeface="Open Sans Light" panose="020B0306030504020204" pitchFamily="34" charset="0"/>
      <p:regular r:id="rId57"/>
      <p:italic r:id="rId58"/>
    </p:embeddedFont>
    <p:embeddedFont>
      <p:font typeface="Open Sans SemiBold" panose="020B0706030804020204" pitchFamily="34" charset="0"/>
      <p:regular r:id="rId59"/>
      <p:bold r:id="rId60"/>
      <p:italic r:id="rId61"/>
      <p:boldItalic r:id="rId62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About" id="{7D1F2A88-9EF1-C940-B849-EE7D1949366C}">
          <p14:sldIdLst/>
        </p14:section>
        <p14:section name="Default Section" id="{D278F097-0A73-434B-97FE-ED3B8A0EF645}">
          <p14:sldIdLst>
            <p14:sldId id="256"/>
            <p14:sldId id="1835"/>
            <p14:sldId id="291"/>
            <p14:sldId id="2775"/>
            <p14:sldId id="2808"/>
            <p14:sldId id="2809"/>
            <p14:sldId id="2811"/>
            <p14:sldId id="2806"/>
            <p14:sldId id="2776"/>
            <p14:sldId id="1272"/>
            <p14:sldId id="2777"/>
            <p14:sldId id="2778"/>
            <p14:sldId id="2779"/>
            <p14:sldId id="2780"/>
            <p14:sldId id="2781"/>
            <p14:sldId id="2782"/>
            <p14:sldId id="2783"/>
            <p14:sldId id="2787"/>
            <p14:sldId id="2812"/>
            <p14:sldId id="2784"/>
            <p14:sldId id="2785"/>
            <p14:sldId id="2801"/>
            <p14:sldId id="2802"/>
            <p14:sldId id="2803"/>
            <p14:sldId id="2804"/>
            <p14:sldId id="2805"/>
            <p14:sldId id="2792"/>
            <p14:sldId id="2791"/>
            <p14:sldId id="2793"/>
            <p14:sldId id="2794"/>
            <p14:sldId id="2795"/>
            <p14:sldId id="2796"/>
            <p14:sldId id="2797"/>
            <p14:sldId id="2798"/>
            <p14:sldId id="2799"/>
          </p14:sldIdLst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ADD0"/>
    <a:srgbClr val="00AFDD"/>
    <a:srgbClr val="1A315D"/>
    <a:srgbClr val="339A2E"/>
    <a:srgbClr val="00ACD5"/>
    <a:srgbClr val="E6E6E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5205" autoAdjust="0"/>
    <p:restoredTop sz="97176" autoAdjust="0"/>
  </p:normalViewPr>
  <p:slideViewPr>
    <p:cSldViewPr snapToGrid="0" showGuides="1">
      <p:cViewPr varScale="1">
        <p:scale>
          <a:sx n="99" d="100"/>
          <a:sy n="99" d="100"/>
        </p:scale>
        <p:origin x="490" y="70"/>
      </p:cViewPr>
      <p:guideLst/>
    </p:cSldViewPr>
  </p:slideViewPr>
  <p:notesTextViewPr>
    <p:cViewPr>
      <p:scale>
        <a:sx n="85" d="100"/>
        <a:sy n="85" d="100"/>
      </p:scale>
      <p:origin x="0" y="0"/>
    </p:cViewPr>
  </p:notesTextViewPr>
  <p:notesViewPr>
    <p:cSldViewPr snapToGrid="0" showGuides="1">
      <p:cViewPr varScale="1">
        <p:scale>
          <a:sx n="84" d="100"/>
          <a:sy n="84" d="100"/>
        </p:scale>
        <p:origin x="2752" y="192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font" Target="fonts/font4.fntdata"/><Relationship Id="rId47" Type="http://schemas.openxmlformats.org/officeDocument/2006/relationships/font" Target="fonts/font9.fntdata"/><Relationship Id="rId50" Type="http://schemas.openxmlformats.org/officeDocument/2006/relationships/font" Target="fonts/font12.fntdata"/><Relationship Id="rId55" Type="http://schemas.openxmlformats.org/officeDocument/2006/relationships/font" Target="fonts/font17.fntdata"/><Relationship Id="rId63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notesMaster" Target="notesMasters/notesMaster1.xml"/><Relationship Id="rId40" Type="http://schemas.openxmlformats.org/officeDocument/2006/relationships/font" Target="fonts/font2.fntdata"/><Relationship Id="rId45" Type="http://schemas.openxmlformats.org/officeDocument/2006/relationships/font" Target="fonts/font7.fntdata"/><Relationship Id="rId53" Type="http://schemas.openxmlformats.org/officeDocument/2006/relationships/font" Target="fonts/font15.fntdata"/><Relationship Id="rId58" Type="http://schemas.openxmlformats.org/officeDocument/2006/relationships/font" Target="fonts/font20.fntdata"/><Relationship Id="rId66" Type="http://schemas.openxmlformats.org/officeDocument/2006/relationships/tableStyles" Target="tableStyles.xml"/><Relationship Id="rId5" Type="http://schemas.openxmlformats.org/officeDocument/2006/relationships/slide" Target="slides/slide4.xml"/><Relationship Id="rId61" Type="http://schemas.openxmlformats.org/officeDocument/2006/relationships/font" Target="fonts/font23.fntdata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font" Target="fonts/font5.fntdata"/><Relationship Id="rId48" Type="http://schemas.openxmlformats.org/officeDocument/2006/relationships/font" Target="fonts/font10.fntdata"/><Relationship Id="rId56" Type="http://schemas.openxmlformats.org/officeDocument/2006/relationships/font" Target="fonts/font18.fntdata"/><Relationship Id="rId64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font" Target="fonts/font13.fntdata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handoutMaster" Target="handoutMasters/handoutMaster1.xml"/><Relationship Id="rId46" Type="http://schemas.openxmlformats.org/officeDocument/2006/relationships/font" Target="fonts/font8.fntdata"/><Relationship Id="rId59" Type="http://schemas.openxmlformats.org/officeDocument/2006/relationships/font" Target="fonts/font21.fntdata"/><Relationship Id="rId20" Type="http://schemas.openxmlformats.org/officeDocument/2006/relationships/slide" Target="slides/slide19.xml"/><Relationship Id="rId41" Type="http://schemas.openxmlformats.org/officeDocument/2006/relationships/font" Target="fonts/font3.fntdata"/><Relationship Id="rId54" Type="http://schemas.openxmlformats.org/officeDocument/2006/relationships/font" Target="fonts/font16.fntdata"/><Relationship Id="rId62" Type="http://schemas.openxmlformats.org/officeDocument/2006/relationships/font" Target="fonts/font2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11.fntdata"/><Relationship Id="rId57" Type="http://schemas.openxmlformats.org/officeDocument/2006/relationships/font" Target="fonts/font19.fntdata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font" Target="fonts/font6.fntdata"/><Relationship Id="rId52" Type="http://schemas.openxmlformats.org/officeDocument/2006/relationships/font" Target="fonts/font14.fntdata"/><Relationship Id="rId60" Type="http://schemas.openxmlformats.org/officeDocument/2006/relationships/font" Target="fonts/font22.fntdata"/><Relationship Id="rId65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font" Target="fonts/font1.fntdata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>
              <a:latin typeface="Open Sans" panose="020B0606030504020204" pitchFamily="34" charset="0"/>
            </a:endParaRPr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4712B77-F7E2-4D68-A9CB-41B8CCDC9B29}" type="datetimeFigureOut">
              <a:rPr lang="en-US" smtClean="0">
                <a:latin typeface="Open Sans" panose="020B0606030504020204" pitchFamily="34" charset="0"/>
              </a:rPr>
              <a:t>8/16/2024</a:t>
            </a:fld>
            <a:endParaRPr lang="en-US" dirty="0">
              <a:latin typeface="Open Sans" panose="020B0606030504020204" pitchFamily="34" charset="0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>
              <a:latin typeface="Open Sans" panose="020B0606030504020204" pitchFamily="34" charset="0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9C23351-3FB3-4478-AE7D-BEC670948232}" type="slidenum">
              <a:rPr lang="en-US" smtClean="0">
                <a:latin typeface="Open Sans" panose="020B0606030504020204" pitchFamily="34" charset="0"/>
              </a:rPr>
              <a:t>‹#›</a:t>
            </a:fld>
            <a:endParaRPr lang="en-US" dirty="0">
              <a:latin typeface="Open Sans" panose="020B06060305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1064585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 b="0" i="0">
                <a:latin typeface="Open Sans" panose="020B060603050402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 b="0" i="0">
                <a:latin typeface="Open Sans" panose="020B0606030504020204" pitchFamily="34" charset="0"/>
              </a:defRPr>
            </a:lvl1pPr>
          </a:lstStyle>
          <a:p>
            <a:fld id="{896A8DF4-6A87-4F69-8212-F0A65870B2F2}" type="datetimeFigureOut">
              <a:rPr lang="en-US" smtClean="0"/>
              <a:pPr/>
              <a:t>8/16/2024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 b="0" i="0">
                <a:latin typeface="Open Sans" panose="020B060603050402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 b="0" i="0">
                <a:latin typeface="Open Sans" panose="020B0606030504020204" pitchFamily="34" charset="0"/>
              </a:defRPr>
            </a:lvl1pPr>
          </a:lstStyle>
          <a:p>
            <a:fld id="{E21A7267-269F-4D26-9F96-B6358A06B982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1071793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b="0" i="0" kern="1200">
        <a:solidFill>
          <a:schemeClr val="tx1"/>
        </a:solidFill>
        <a:latin typeface="Open Sans" panose="020B0606030504020204" pitchFamily="34" charset="0"/>
        <a:ea typeface="+mn-ea"/>
        <a:cs typeface="+mn-cs"/>
      </a:defRPr>
    </a:lvl1pPr>
    <a:lvl2pPr marL="457200" algn="l" defTabSz="914400" rtl="0" eaLnBrk="1" latinLnBrk="0" hangingPunct="1">
      <a:defRPr sz="1200" b="0" i="0" kern="1200">
        <a:solidFill>
          <a:schemeClr val="tx1"/>
        </a:solidFill>
        <a:latin typeface="Open Sans" panose="020B0606030504020204" pitchFamily="34" charset="0"/>
        <a:ea typeface="+mn-ea"/>
        <a:cs typeface="+mn-cs"/>
      </a:defRPr>
    </a:lvl2pPr>
    <a:lvl3pPr marL="914400" algn="l" defTabSz="914400" rtl="0" eaLnBrk="1" latinLnBrk="0" hangingPunct="1">
      <a:defRPr sz="1200" b="0" i="0" kern="1200">
        <a:solidFill>
          <a:schemeClr val="tx1"/>
        </a:solidFill>
        <a:latin typeface="Open Sans" panose="020B0606030504020204" pitchFamily="34" charset="0"/>
        <a:ea typeface="+mn-ea"/>
        <a:cs typeface="+mn-cs"/>
      </a:defRPr>
    </a:lvl3pPr>
    <a:lvl4pPr marL="1371600" algn="l" defTabSz="914400" rtl="0" eaLnBrk="1" latinLnBrk="0" hangingPunct="1">
      <a:defRPr sz="1200" b="0" i="0" kern="1200">
        <a:solidFill>
          <a:schemeClr val="tx1"/>
        </a:solidFill>
        <a:latin typeface="Open Sans" panose="020B0606030504020204" pitchFamily="34" charset="0"/>
        <a:ea typeface="+mn-ea"/>
        <a:cs typeface="+mn-cs"/>
      </a:defRPr>
    </a:lvl4pPr>
    <a:lvl5pPr marL="1828800" algn="l" defTabSz="914400" rtl="0" eaLnBrk="1" latinLnBrk="0" hangingPunct="1">
      <a:defRPr sz="1200" b="0" i="0" kern="1200">
        <a:solidFill>
          <a:schemeClr val="tx1"/>
        </a:solidFill>
        <a:latin typeface="Open Sans" panose="020B06060305040202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1A7267-269F-4D26-9F96-B6358A06B98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018961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21A7267-269F-4D26-9F96-B6358A06B982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46943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2430F75-B5EC-044F-A636-30352D0A1350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795267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990600" y="1575115"/>
            <a:ext cx="6165850" cy="1317382"/>
          </a:xfrm>
        </p:spPr>
        <p:txBody>
          <a:bodyPr anchor="b">
            <a:normAutofit/>
          </a:bodyPr>
          <a:lstStyle>
            <a:lvl1pPr algn="l">
              <a:defRPr sz="360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990599" y="3719997"/>
            <a:ext cx="5243147" cy="667120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 algn="l">
              <a:buNone/>
              <a:defRPr sz="1600" b="0" spc="0">
                <a:solidFill>
                  <a:schemeClr val="tx2">
                    <a:lumMod val="40000"/>
                    <a:lumOff val="60000"/>
                  </a:schemeClr>
                </a:solidFill>
                <a:latin typeface="+mj-lt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ADD PRESENTER OR AUTHOR NAMES</a:t>
            </a:r>
          </a:p>
        </p:txBody>
      </p:sp>
      <p:sp>
        <p:nvSpPr>
          <p:cNvPr id="27" name="Text Placeholder 26">
            <a:extLst>
              <a:ext uri="{FF2B5EF4-FFF2-40B4-BE49-F238E27FC236}">
                <a16:creationId xmlns:a16="http://schemas.microsoft.com/office/drawing/2014/main" id="{62ED528D-5375-6147-9677-05F4F59A3A3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90600" y="3015777"/>
            <a:ext cx="6165850" cy="378587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2"/>
                </a:solidFill>
              </a:defRPr>
            </a:lvl1pPr>
          </a:lstStyle>
          <a:p>
            <a:pPr lvl="0"/>
            <a:r>
              <a:rPr lang="en-US" dirty="0"/>
              <a:t>Click to add subtitle</a:t>
            </a:r>
          </a:p>
        </p:txBody>
      </p:sp>
      <p:sp>
        <p:nvSpPr>
          <p:cNvPr id="20" name="Text Placeholder 24">
            <a:extLst>
              <a:ext uri="{FF2B5EF4-FFF2-40B4-BE49-F238E27FC236}">
                <a16:creationId xmlns:a16="http://schemas.microsoft.com/office/drawing/2014/main" id="{58F7247A-244D-6A48-BBB7-15233E751B3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8725072" y="6629842"/>
            <a:ext cx="2107085" cy="122089"/>
          </a:xfrm>
          <a:prstGeom prst="rect">
            <a:avLst/>
          </a:prstGeom>
        </p:spPr>
        <p:txBody>
          <a:bodyPr lIns="0" tIns="0" rIns="0" bIns="0">
            <a:normAutofit/>
          </a:bodyPr>
          <a:lstStyle>
            <a:lvl1pPr marL="0" indent="0" algn="r">
              <a:buNone/>
              <a:defRPr sz="700" b="0" i="0" spc="50" baseline="0">
                <a:solidFill>
                  <a:schemeClr val="bg2">
                    <a:lumMod val="50000"/>
                  </a:schemeClr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lvl="0"/>
            <a:r>
              <a:rPr lang="en-US" dirty="0"/>
              <a:t>CLICK TO ADD SAND XXXX-XXXX P</a:t>
            </a:r>
          </a:p>
        </p:txBody>
      </p:sp>
      <p:sp>
        <p:nvSpPr>
          <p:cNvPr id="22" name="Text Placeholder 4">
            <a:extLst>
              <a:ext uri="{FF2B5EF4-FFF2-40B4-BE49-F238E27FC236}">
                <a16:creationId xmlns:a16="http://schemas.microsoft.com/office/drawing/2014/main" id="{28DA6BE7-D5D1-5C4B-8879-A66353A8517F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990600" y="4461152"/>
            <a:ext cx="4739640" cy="667120"/>
          </a:xfrm>
          <a:prstGeom prst="rect">
            <a:avLst/>
          </a:prstGeom>
        </p:spPr>
        <p:txBody>
          <a:bodyPr lIns="0" tIns="0" rIns="0" bIns="0">
            <a:normAutofit/>
          </a:bodyPr>
          <a:lstStyle>
            <a:lvl1pPr>
              <a:buFontTx/>
              <a:buNone/>
              <a:defRPr sz="1200" b="0" i="0" spc="50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lvl="0"/>
            <a:r>
              <a:rPr lang="en-US" dirty="0"/>
              <a:t>CLICK TO ADD DATE, LOCATION, OR ADDITIONAL CONTENT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4503A6FD-C173-A64C-B254-829092777B42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4288" r="-3731"/>
          <a:stretch/>
        </p:blipFill>
        <p:spPr>
          <a:xfrm>
            <a:off x="966239" y="553150"/>
            <a:ext cx="1271441" cy="492365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AC12122B-590E-9045-872C-38970E3FF20E}"/>
              </a:ext>
            </a:extLst>
          </p:cNvPr>
          <p:cNvSpPr txBox="1"/>
          <p:nvPr userDrawn="1"/>
        </p:nvSpPr>
        <p:spPr>
          <a:xfrm>
            <a:off x="912699" y="1098759"/>
            <a:ext cx="471077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spc="150" baseline="0" dirty="0">
                <a:solidFill>
                  <a:schemeClr val="bg1"/>
                </a:solidFill>
                <a:latin typeface="+mj-lt"/>
              </a:rPr>
              <a:t>Exceptional service in the national interest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D369985-FB39-5049-971A-8BBBC56F2C4E}"/>
              </a:ext>
            </a:extLst>
          </p:cNvPr>
          <p:cNvSpPr txBox="1"/>
          <p:nvPr userDrawn="1"/>
        </p:nvSpPr>
        <p:spPr>
          <a:xfrm>
            <a:off x="5184673" y="6307251"/>
            <a:ext cx="5745678" cy="2899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lnSpc>
                <a:spcPct val="110000"/>
              </a:lnSpc>
            </a:pPr>
            <a:r>
              <a:rPr lang="en-US" sz="600" b="0" i="0" kern="1200" dirty="0">
                <a:solidFill>
                  <a:schemeClr val="bg2">
                    <a:lumMod val="50000"/>
                  </a:schemeClr>
                </a:solidFill>
                <a:effectLst/>
                <a:latin typeface="Open Sans" panose="020B0606030504020204" pitchFamily="34" charset="0"/>
                <a:ea typeface="+mn-ea"/>
                <a:cs typeface="+mn-cs"/>
              </a:rPr>
              <a:t>Sandia National Laboratories is a </a:t>
            </a:r>
            <a:r>
              <a:rPr lang="en-US" sz="600" b="0" i="0" kern="1200" dirty="0" err="1">
                <a:solidFill>
                  <a:schemeClr val="bg2">
                    <a:lumMod val="50000"/>
                  </a:schemeClr>
                </a:solidFill>
                <a:effectLst/>
                <a:latin typeface="Open Sans" panose="020B0606030504020204" pitchFamily="34" charset="0"/>
                <a:ea typeface="+mn-ea"/>
                <a:cs typeface="+mn-cs"/>
              </a:rPr>
              <a:t>multimission</a:t>
            </a:r>
            <a:r>
              <a:rPr lang="en-US" sz="600" b="0" i="0" kern="1200" dirty="0">
                <a:solidFill>
                  <a:schemeClr val="bg2">
                    <a:lumMod val="50000"/>
                  </a:schemeClr>
                </a:solidFill>
                <a:effectLst/>
                <a:latin typeface="Open Sans" panose="020B0606030504020204" pitchFamily="34" charset="0"/>
                <a:ea typeface="+mn-ea"/>
                <a:cs typeface="+mn-cs"/>
              </a:rPr>
              <a:t> laboratory managed and operated by National Technology and Engineering Solutions of Sandia LLC, a wholly owned subsidiary of Honeywell International Inc. for the U.S. Department of Energy’s National Nuclear Security Administration under contract DE-NA0003525.</a:t>
            </a:r>
            <a:endParaRPr lang="en-US" sz="600" b="0" i="0" dirty="0">
              <a:solidFill>
                <a:schemeClr val="bg2">
                  <a:lumMod val="50000"/>
                </a:schemeClr>
              </a:solidFill>
              <a:latin typeface="Open Sans" panose="020B0606030504020204" pitchFamily="34" charset="0"/>
            </a:endParaRP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5ADC7756-6766-FF46-BFDC-7CBCF88C2FB6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965815" y="6362720"/>
            <a:ext cx="654939" cy="159193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1B5135D8-0C79-D249-B01D-F828C9075378}"/>
              </a:ext>
            </a:extLst>
          </p:cNvPr>
          <p:cNvPicPr>
            <a:picLocks noChangeAspect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2075" y="6609587"/>
            <a:ext cx="463192" cy="1345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68702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Slide 1">
    <p:bg>
      <p:bgPr>
        <a:blipFill dpi="0" rotWithShape="1">
          <a:blip r:embed="rId2" cstate="screen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4088423" y="2066192"/>
            <a:ext cx="3868616" cy="2795954"/>
          </a:xfrm>
        </p:spPr>
        <p:txBody>
          <a:bodyPr anchor="ctr">
            <a:normAutofit/>
          </a:bodyPr>
          <a:lstStyle>
            <a:lvl1pPr algn="ctr">
              <a:defRPr sz="400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subtitle</a:t>
            </a:r>
          </a:p>
        </p:txBody>
      </p:sp>
    </p:spTree>
    <p:extLst>
      <p:ext uri="{BB962C8B-B14F-4D97-AF65-F5344CB8AC3E}">
        <p14:creationId xmlns:p14="http://schemas.microsoft.com/office/powerpoint/2010/main" val="41535295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ection Slide 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931985" y="1627632"/>
            <a:ext cx="4598377" cy="3058669"/>
          </a:xfrm>
        </p:spPr>
        <p:txBody>
          <a:bodyPr anchor="b">
            <a:normAutofit/>
          </a:bodyPr>
          <a:lstStyle>
            <a:lvl1pPr algn="l">
              <a:defRPr sz="36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subtitle</a:t>
            </a:r>
          </a:p>
        </p:txBody>
      </p:sp>
    </p:spTree>
    <p:extLst>
      <p:ext uri="{BB962C8B-B14F-4D97-AF65-F5344CB8AC3E}">
        <p14:creationId xmlns:p14="http://schemas.microsoft.com/office/powerpoint/2010/main" val="38713612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7627ED-C799-AA4A-BA7C-2FFFBEA251A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97764" y="408432"/>
            <a:ext cx="10096500" cy="688848"/>
          </a:xfrm>
        </p:spPr>
        <p:txBody>
          <a:bodyPr/>
          <a:lstStyle>
            <a:lvl1pPr>
              <a:defRPr cap="all" spc="50" baseline="0"/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AC6C40D-F7AE-5D42-B2A9-60C9F62ADE8A}"/>
              </a:ext>
            </a:extLst>
          </p:cNvPr>
          <p:cNvSpPr>
            <a:spLocks noGrp="1"/>
          </p:cNvSpPr>
          <p:nvPr>
            <p:ph sz="quarter" idx="11" hasCustomPrompt="1"/>
          </p:nvPr>
        </p:nvSpPr>
        <p:spPr>
          <a:xfrm>
            <a:off x="397764" y="1328928"/>
            <a:ext cx="11049000" cy="4690872"/>
          </a:xfrm>
        </p:spPr>
        <p:txBody>
          <a:bodyPr/>
          <a:lstStyle/>
          <a:p>
            <a:pPr lvl="0"/>
            <a:r>
              <a:rPr lang="en-US" dirty="0"/>
              <a:t>Click to add content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Slide Number Placeholder 2">
            <a:extLst>
              <a:ext uri="{FF2B5EF4-FFF2-40B4-BE49-F238E27FC236}">
                <a16:creationId xmlns:a16="http://schemas.microsoft.com/office/drawing/2014/main" id="{D79DB5EF-C54E-4309-A7A1-4E2D5E501F7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44066" y="6624422"/>
            <a:ext cx="489438" cy="273050"/>
          </a:xfrm>
          <a:prstGeom prst="rect">
            <a:avLst/>
          </a:prstGeom>
        </p:spPr>
        <p:txBody>
          <a:bodyPr/>
          <a:lstStyle>
            <a:lvl1pPr algn="l">
              <a:defRPr sz="900">
                <a:solidFill>
                  <a:schemeClr val="tx2"/>
                </a:solidFill>
                <a:latin typeface="Open Sans SemiBold" panose="020B0706030804020204" pitchFamily="34" charset="0"/>
                <a:ea typeface="Open Sans SemiBold" panose="020B0706030804020204" pitchFamily="34" charset="0"/>
                <a:cs typeface="Open Sans SemiBold" panose="020B0706030804020204" pitchFamily="34" charset="0"/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87960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_and_Double_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397764" y="365466"/>
            <a:ext cx="10096500" cy="774779"/>
          </a:xfrm>
        </p:spPr>
        <p:txBody>
          <a:bodyPr/>
          <a:lstStyle>
            <a:lvl1pPr marL="0">
              <a:defRPr cap="all" spc="50" baseline="0"/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47700" y="1409701"/>
            <a:ext cx="5212412" cy="4610100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buFontTx/>
              <a:buNone/>
              <a:defRPr b="0" i="0"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>
              <a:lnSpc>
                <a:spcPct val="100000"/>
              </a:lnSpc>
              <a:buFont typeface="Courier New" panose="02070309020205020404" pitchFamily="49" charset="0"/>
              <a:buChar char="o"/>
              <a:defRPr>
                <a:latin typeface="Open Sans" panose="020B0606030504020204" pitchFamily="34" charset="0"/>
              </a:defRPr>
            </a:lvl2pPr>
            <a:lvl3pPr>
              <a:lnSpc>
                <a:spcPct val="100000"/>
              </a:lnSpc>
              <a:buFont typeface="Courier New" panose="02070309020205020404" pitchFamily="49" charset="0"/>
              <a:buChar char="o"/>
              <a:defRPr>
                <a:latin typeface="Open Sans" panose="020B0606030504020204" pitchFamily="34" charset="0"/>
              </a:defRPr>
            </a:lvl3pPr>
            <a:lvl4pPr>
              <a:lnSpc>
                <a:spcPct val="100000"/>
              </a:lnSpc>
              <a:buFont typeface="Courier New" panose="02070309020205020404" pitchFamily="49" charset="0"/>
              <a:buChar char="o"/>
              <a:defRPr>
                <a:latin typeface="Open Sans" panose="020B0606030504020204" pitchFamily="34" charset="0"/>
              </a:defRPr>
            </a:lvl4pPr>
            <a:lvl5pPr>
              <a:lnSpc>
                <a:spcPct val="100000"/>
              </a:lnSpc>
              <a:buFont typeface="Courier New" panose="02070309020205020404" pitchFamily="49" charset="0"/>
              <a:buChar char="o"/>
              <a:defRPr b="0" i="0"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5pPr>
          </a:lstStyle>
          <a:p>
            <a:pPr lvl="0"/>
            <a:r>
              <a:rPr lang="en-US" dirty="0"/>
              <a:t>Click to add content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5D970262-8623-2B46-A712-FEE93CC93EDE}"/>
              </a:ext>
            </a:extLst>
          </p:cNvPr>
          <p:cNvSpPr>
            <a:spLocks noGrp="1"/>
          </p:cNvSpPr>
          <p:nvPr>
            <p:ph idx="10" hasCustomPrompt="1"/>
          </p:nvPr>
        </p:nvSpPr>
        <p:spPr>
          <a:xfrm>
            <a:off x="6331888" y="1409700"/>
            <a:ext cx="5364812" cy="4610101"/>
          </a:xfrm>
          <a:prstGeom prst="rect">
            <a:avLst/>
          </a:prstGeom>
        </p:spPr>
        <p:txBody>
          <a:bodyPr/>
          <a:lstStyle>
            <a:lvl1pPr>
              <a:lnSpc>
                <a:spcPct val="100000"/>
              </a:lnSpc>
              <a:buFontTx/>
              <a:buNone/>
              <a:defRPr b="0" i="0"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>
              <a:lnSpc>
                <a:spcPct val="100000"/>
              </a:lnSpc>
              <a:buFont typeface="Wingdings" pitchFamily="2" charset="2"/>
              <a:buChar char="§"/>
              <a:defRPr>
                <a:latin typeface="Open Sans" panose="020B0606030504020204" pitchFamily="34" charset="0"/>
              </a:defRPr>
            </a:lvl2pPr>
            <a:lvl3pPr>
              <a:lnSpc>
                <a:spcPct val="100000"/>
              </a:lnSpc>
              <a:buFont typeface="Wingdings" pitchFamily="2" charset="2"/>
              <a:buChar char="§"/>
              <a:defRPr>
                <a:latin typeface="Open Sans" panose="020B0606030504020204" pitchFamily="34" charset="0"/>
              </a:defRPr>
            </a:lvl3pPr>
            <a:lvl4pPr>
              <a:lnSpc>
                <a:spcPct val="100000"/>
              </a:lnSpc>
              <a:buFont typeface="Wingdings" pitchFamily="2" charset="2"/>
              <a:buChar char="§"/>
              <a:defRPr>
                <a:latin typeface="Open Sans" panose="020B0606030504020204" pitchFamily="34" charset="0"/>
              </a:defRPr>
            </a:lvl4pPr>
            <a:lvl5pPr>
              <a:lnSpc>
                <a:spcPct val="100000"/>
              </a:lnSpc>
              <a:buFont typeface="Wingdings" pitchFamily="2" charset="2"/>
              <a:buChar char="§"/>
              <a:defRPr b="0" i="0"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5pPr>
          </a:lstStyle>
          <a:p>
            <a:pPr lvl="0"/>
            <a:r>
              <a:rPr lang="en-US" dirty="0"/>
              <a:t>Click to add content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  <a:p>
            <a:pPr lvl="4"/>
            <a:endParaRPr lang="en-US" dirty="0"/>
          </a:p>
        </p:txBody>
      </p:sp>
      <p:sp>
        <p:nvSpPr>
          <p:cNvPr id="12" name="Slide Number Placeholder 2">
            <a:extLst>
              <a:ext uri="{FF2B5EF4-FFF2-40B4-BE49-F238E27FC236}">
                <a16:creationId xmlns:a16="http://schemas.microsoft.com/office/drawing/2014/main" id="{8A1230A1-9156-430E-9A11-4AE24BE93A8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44066" y="6624422"/>
            <a:ext cx="489438" cy="273050"/>
          </a:xfrm>
          <a:prstGeom prst="rect">
            <a:avLst/>
          </a:prstGeom>
        </p:spPr>
        <p:txBody>
          <a:bodyPr/>
          <a:lstStyle>
            <a:lvl1pPr algn="l">
              <a:defRPr sz="900">
                <a:solidFill>
                  <a:schemeClr val="tx2"/>
                </a:solidFill>
                <a:latin typeface="Open Sans SemiBold" panose="020B0706030804020204" pitchFamily="34" charset="0"/>
                <a:ea typeface="Open Sans SemiBold" panose="020B0706030804020204" pitchFamily="34" charset="0"/>
                <a:cs typeface="Open Sans SemiBold" panose="020B0706030804020204" pitchFamily="34" charset="0"/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4407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_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397764" y="371562"/>
            <a:ext cx="10096500" cy="774779"/>
          </a:xfrm>
        </p:spPr>
        <p:txBody>
          <a:bodyPr/>
          <a:lstStyle>
            <a:lvl1pPr marL="0">
              <a:defRPr/>
            </a:lvl1pPr>
          </a:lstStyle>
          <a:p>
            <a:r>
              <a:rPr lang="en-US" dirty="0"/>
              <a:t>TITLE ONLY - CLICK TO ADD TITLE</a:t>
            </a:r>
          </a:p>
        </p:txBody>
      </p:sp>
      <p:sp>
        <p:nvSpPr>
          <p:cNvPr id="9" name="Slide Number Placeholder 2">
            <a:extLst>
              <a:ext uri="{FF2B5EF4-FFF2-40B4-BE49-F238E27FC236}">
                <a16:creationId xmlns:a16="http://schemas.microsoft.com/office/drawing/2014/main" id="{85EF0304-52E2-4F19-A450-73AD468711C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44066" y="6624422"/>
            <a:ext cx="489438" cy="273050"/>
          </a:xfrm>
          <a:prstGeom prst="rect">
            <a:avLst/>
          </a:prstGeom>
        </p:spPr>
        <p:txBody>
          <a:bodyPr/>
          <a:lstStyle>
            <a:lvl1pPr algn="l">
              <a:defRPr sz="900">
                <a:solidFill>
                  <a:schemeClr val="tx2"/>
                </a:solidFill>
                <a:latin typeface="Open Sans SemiBold" panose="020B0706030804020204" pitchFamily="34" charset="0"/>
                <a:ea typeface="Open Sans SemiBold" panose="020B0706030804020204" pitchFamily="34" charset="0"/>
                <a:cs typeface="Open Sans SemiBold" panose="020B0706030804020204" pitchFamily="34" charset="0"/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03209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-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lide Number Placeholder 2">
            <a:extLst>
              <a:ext uri="{FF2B5EF4-FFF2-40B4-BE49-F238E27FC236}">
                <a16:creationId xmlns:a16="http://schemas.microsoft.com/office/drawing/2014/main" id="{FAD9A312-C7ED-410D-B833-CD48BFAECF2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44066" y="6624422"/>
            <a:ext cx="489438" cy="273050"/>
          </a:xfrm>
          <a:prstGeom prst="rect">
            <a:avLst/>
          </a:prstGeom>
        </p:spPr>
        <p:txBody>
          <a:bodyPr/>
          <a:lstStyle>
            <a:lvl1pPr algn="l">
              <a:defRPr sz="900">
                <a:solidFill>
                  <a:schemeClr val="tx2"/>
                </a:solidFill>
                <a:latin typeface="Open Sans SemiBold" panose="020B0706030804020204" pitchFamily="34" charset="0"/>
                <a:ea typeface="Open Sans SemiBold" panose="020B0706030804020204" pitchFamily="34" charset="0"/>
                <a:cs typeface="Open Sans SemiBold" panose="020B0706030804020204" pitchFamily="34" charset="0"/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072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18744" y="139859"/>
            <a:ext cx="10515600" cy="365125"/>
          </a:xfrm>
        </p:spPr>
        <p:txBody>
          <a:bodyPr>
            <a:noAutofit/>
          </a:bodyPr>
          <a:lstStyle>
            <a:lvl1pPr>
              <a:defRPr sz="2400" b="0" i="0">
                <a:latin typeface="Gill Sans MT" panose="020B0502020104020203" pitchFamily="34" charset="77"/>
                <a:ea typeface="Open Sans Light" charset="0"/>
                <a:cs typeface="Open Sans Light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latin typeface="Open Sans" charset="0"/>
                <a:ea typeface="Open Sans" charset="0"/>
                <a:cs typeface="Open Sans" charset="0"/>
              </a:defRPr>
            </a:lvl1pPr>
            <a:lvl2pPr>
              <a:defRPr>
                <a:latin typeface="Open Sans" charset="0"/>
                <a:ea typeface="Open Sans" charset="0"/>
                <a:cs typeface="Open Sans" charset="0"/>
              </a:defRPr>
            </a:lvl2pPr>
            <a:lvl3pPr>
              <a:defRPr>
                <a:latin typeface="Open Sans" charset="0"/>
                <a:ea typeface="Open Sans" charset="0"/>
                <a:cs typeface="Open Sans" charset="0"/>
              </a:defRPr>
            </a:lvl3pPr>
            <a:lvl4pPr>
              <a:defRPr>
                <a:latin typeface="Open Sans" charset="0"/>
                <a:ea typeface="Open Sans" charset="0"/>
                <a:cs typeface="Open Sans" charset="0"/>
              </a:defRPr>
            </a:lvl4pPr>
            <a:lvl5pPr>
              <a:defRPr>
                <a:latin typeface="Open Sans" charset="0"/>
                <a:ea typeface="Open Sans" charset="0"/>
                <a:cs typeface="Open Sans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6E094CE5-D66F-6942-A26D-F553B2793289}" type="datetime1">
              <a:rPr lang="en-US" smtClean="0"/>
              <a:t>8/16/2024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5824" y="112427"/>
            <a:ext cx="414528" cy="365125"/>
          </a:xfrm>
        </p:spPr>
        <p:txBody>
          <a:bodyPr/>
          <a:lstStyle>
            <a:lvl1pPr>
              <a:defRPr>
                <a:latin typeface="Open Sans" charset="0"/>
                <a:ea typeface="Open Sans" charset="0"/>
                <a:cs typeface="Open Sans" charset="0"/>
              </a:defRPr>
            </a:lvl1pPr>
          </a:lstStyle>
          <a:p>
            <a:fld id="{EB34986F-556D-0849-A42A-518C6531ED58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156382B-AC4D-AF4A-A2CB-F7976C6AC22E}"/>
              </a:ext>
            </a:extLst>
          </p:cNvPr>
          <p:cNvSpPr txBox="1"/>
          <p:nvPr userDrawn="1"/>
        </p:nvSpPr>
        <p:spPr>
          <a:xfrm>
            <a:off x="11617176" y="220929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00270FD-B073-4342-B88A-EE374576C11F}"/>
              </a:ext>
            </a:extLst>
          </p:cNvPr>
          <p:cNvSpPr txBox="1"/>
          <p:nvPr userDrawn="1"/>
        </p:nvSpPr>
        <p:spPr>
          <a:xfrm>
            <a:off x="116601" y="724156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EB9BD15-94F2-DA43-9A4C-1CEB1531689A}"/>
              </a:ext>
            </a:extLst>
          </p:cNvPr>
          <p:cNvSpPr txBox="1"/>
          <p:nvPr userDrawn="1"/>
        </p:nvSpPr>
        <p:spPr>
          <a:xfrm>
            <a:off x="11733777" y="184107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DF2CC6E7-2A95-074E-A2F9-25D108593E64}"/>
              </a:ext>
            </a:extLst>
          </p:cNvPr>
          <p:cNvSpPr txBox="1"/>
          <p:nvPr userDrawn="1"/>
        </p:nvSpPr>
        <p:spPr>
          <a:xfrm>
            <a:off x="11893337" y="153423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386044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Title Only 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/>
          <p:cNvSpPr/>
          <p:nvPr userDrawn="1"/>
        </p:nvSpPr>
        <p:spPr>
          <a:xfrm rot="5400000">
            <a:off x="238399" y="310896"/>
            <a:ext cx="685800" cy="64008"/>
          </a:xfrm>
          <a:prstGeom prst="rect">
            <a:avLst/>
          </a:prstGeom>
          <a:solidFill>
            <a:srgbClr val="00ACD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720648" y="240503"/>
            <a:ext cx="10058400" cy="570225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0" name="Date Placeholder 3"/>
          <p:cNvSpPr>
            <a:spLocks noGrp="1"/>
          </p:cNvSpPr>
          <p:nvPr>
            <p:ph type="dt" sz="half" idx="2"/>
          </p:nvPr>
        </p:nvSpPr>
        <p:spPr>
          <a:xfrm>
            <a:off x="64951" y="6485916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fld id="{00D275FE-4322-F945-984E-F69B89073389}" type="datetime1">
              <a:rPr lang="en-US" smtClean="0"/>
              <a:t>8/16/2024</a:t>
            </a:fld>
            <a:endParaRPr lang="en-US" dirty="0"/>
          </a:p>
        </p:txBody>
      </p:sp>
      <p:sp>
        <p:nvSpPr>
          <p:cNvPr id="21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7" y="6485916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2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951" y="445603"/>
            <a:ext cx="41939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400">
                <a:solidFill>
                  <a:srgbClr val="000000"/>
                </a:solidFill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11506200" y="321774"/>
            <a:ext cx="685800" cy="368300"/>
          </a:xfrm>
          <a:prstGeom prst="rect">
            <a:avLst/>
          </a:prstGeom>
          <a:solidFill>
            <a:srgbClr val="00ACD9">
              <a:alpha val="67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pic>
        <p:nvPicPr>
          <p:cNvPr id="12" name="Picture 11"/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589425" y="380825"/>
            <a:ext cx="259675" cy="251610"/>
          </a:xfrm>
          <a:prstGeom prst="rect">
            <a:avLst/>
          </a:prstGeom>
        </p:spPr>
      </p:pic>
      <p:pic>
        <p:nvPicPr>
          <p:cNvPr id="13" name="Picture 12"/>
          <p:cNvPicPr>
            <a:picLocks/>
          </p:cNvPicPr>
          <p:nvPr userDrawn="1"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16865" b="-2"/>
          <a:stretch/>
        </p:blipFill>
        <p:spPr>
          <a:xfrm rot="16200000">
            <a:off x="8725899" y="3391897"/>
            <a:ext cx="6857999" cy="74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33517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643529" y="7147"/>
            <a:ext cx="9041527" cy="570225"/>
          </a:xfrm>
        </p:spPr>
        <p:txBody>
          <a:bodyPr/>
          <a:lstStyle>
            <a:lvl1pPr marL="0">
              <a:defRPr sz="2400" baseline="0">
                <a:solidFill>
                  <a:srgbClr val="314692"/>
                </a:solidFill>
                <a:latin typeface="Calibri" charset="0"/>
                <a:ea typeface="Calibri" charset="0"/>
                <a:cs typeface="Calibri" charset="0"/>
              </a:defRPr>
            </a:lvl1pPr>
          </a:lstStyle>
          <a:p>
            <a:r>
              <a:rPr lang="en-US" dirty="0"/>
              <a:t>Title of Story/Tech Detail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2730" y="770330"/>
            <a:ext cx="11510681" cy="5522894"/>
          </a:xfrm>
        </p:spPr>
        <p:txBody>
          <a:bodyPr>
            <a:normAutofit/>
          </a:bodyPr>
          <a:lstStyle>
            <a:lvl1pPr>
              <a:defRPr sz="2400" b="0" i="0">
                <a:latin typeface="Calibri" charset="0"/>
                <a:ea typeface="Calibri" charset="0"/>
                <a:cs typeface="Calibri" charset="0"/>
              </a:defRPr>
            </a:lvl1pPr>
            <a:lvl2pPr>
              <a:defRPr sz="2000" b="0" i="0">
                <a:latin typeface="Calibri" charset="0"/>
                <a:ea typeface="Calibri" charset="0"/>
                <a:cs typeface="Calibri" charset="0"/>
              </a:defRPr>
            </a:lvl2pPr>
            <a:lvl3pPr>
              <a:defRPr sz="1600" b="0" i="0">
                <a:latin typeface="Calibri" charset="0"/>
                <a:ea typeface="Calibri" charset="0"/>
                <a:cs typeface="Calibri" charset="0"/>
              </a:defRPr>
            </a:lvl3pPr>
            <a:lvl4pPr>
              <a:defRPr sz="1600" b="0" i="0">
                <a:latin typeface="Calibri" charset="0"/>
                <a:ea typeface="Calibri" charset="0"/>
                <a:cs typeface="Calibri" charset="0"/>
              </a:defRPr>
            </a:lvl4pPr>
            <a:lvl5pPr>
              <a:defRPr sz="1600" b="0" i="0">
                <a:latin typeface="Calibri" charset="0"/>
                <a:ea typeface="Calibri" charset="0"/>
                <a:cs typeface="Calibri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 hasCustomPrompt="1"/>
          </p:nvPr>
        </p:nvSpPr>
        <p:spPr>
          <a:xfrm>
            <a:off x="0" y="1"/>
            <a:ext cx="1524000" cy="569913"/>
          </a:xfrm>
        </p:spPr>
        <p:txBody>
          <a:bodyPr anchor="ctr">
            <a:noAutofit/>
          </a:bodyPr>
          <a:lstStyle>
            <a:lvl1pPr algn="ctr">
              <a:defRPr sz="2400" b="1" i="0">
                <a:latin typeface="Calibri" charset="0"/>
                <a:ea typeface="Calibri" charset="0"/>
                <a:cs typeface="Calibri" charset="0"/>
              </a:defRPr>
            </a:lvl1pPr>
          </a:lstStyle>
          <a:p>
            <a:pPr lvl="0"/>
            <a:r>
              <a:rPr lang="en-US" dirty="0"/>
              <a:t>CODE</a:t>
            </a:r>
          </a:p>
        </p:txBody>
      </p:sp>
      <p:pic>
        <p:nvPicPr>
          <p:cNvPr id="17" name="Picture 16"/>
          <p:cNvPicPr>
            <a:picLocks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V="1">
            <a:off x="0" y="577371"/>
            <a:ext cx="12192000" cy="537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97933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2" cstate="screen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CAC4959A-AD2F-9049-854D-6985DFCF4E4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90728" y="1328928"/>
            <a:ext cx="11042478" cy="4590567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90728" y="236873"/>
            <a:ext cx="10096500" cy="774779"/>
          </a:xfrm>
          <a:prstGeom prst="rect">
            <a:avLst/>
          </a:prstGeom>
        </p:spPr>
        <p:txBody>
          <a:bodyPr vert="horz" lIns="0" tIns="0" rIns="0" bIns="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11" name="Slide Number Placeholder 2">
            <a:extLst>
              <a:ext uri="{FF2B5EF4-FFF2-40B4-BE49-F238E27FC236}">
                <a16:creationId xmlns:a16="http://schemas.microsoft.com/office/drawing/2014/main" id="{B363BD05-448E-4A55-A2A9-07D15B68E15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44066" y="6624422"/>
            <a:ext cx="489438" cy="273050"/>
          </a:xfrm>
          <a:prstGeom prst="rect">
            <a:avLst/>
          </a:prstGeom>
        </p:spPr>
        <p:txBody>
          <a:bodyPr/>
          <a:lstStyle>
            <a:lvl1pPr algn="l">
              <a:defRPr sz="900">
                <a:solidFill>
                  <a:schemeClr val="tx2"/>
                </a:solidFill>
                <a:latin typeface="Open Sans SemiBold" panose="020B0706030804020204" pitchFamily="34" charset="0"/>
                <a:ea typeface="Open Sans SemiBold" panose="020B0706030804020204" pitchFamily="34" charset="0"/>
                <a:cs typeface="Open Sans SemiBold" panose="020B0706030804020204" pitchFamily="34" charset="0"/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02626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7" r:id="rId1"/>
    <p:sldLayoutId id="2147483733" r:id="rId2"/>
    <p:sldLayoutId id="2147483758" r:id="rId3"/>
    <p:sldLayoutId id="2147483763" r:id="rId4"/>
    <p:sldLayoutId id="2147483760" r:id="rId5"/>
    <p:sldLayoutId id="2147483761" r:id="rId6"/>
    <p:sldLayoutId id="2147483762" r:id="rId7"/>
    <p:sldLayoutId id="2147483768" r:id="rId8"/>
    <p:sldLayoutId id="2147483769" r:id="rId9"/>
    <p:sldLayoutId id="2147483770" r:id="rId10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400" kern="1200" cap="all" spc="5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1000"/>
        </a:spcBef>
        <a:buClr>
          <a:schemeClr val="accent1"/>
        </a:buClr>
        <a:buFont typeface="Arial" panose="020B0604020202020204" pitchFamily="34" charset="0"/>
        <a:buNone/>
        <a:defRPr sz="2000" b="0" i="0" kern="1200">
          <a:solidFill>
            <a:schemeClr val="bg2">
              <a:lumMod val="25000"/>
            </a:schemeClr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Arial" panose="020B0604020202020204" pitchFamily="34" charset="0"/>
        <a:buChar char="•"/>
        <a:defRPr sz="1800" b="0" i="0" kern="1200">
          <a:solidFill>
            <a:schemeClr val="bg2">
              <a:lumMod val="25000"/>
            </a:schemeClr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Arial" panose="020B0604020202020204" pitchFamily="34" charset="0"/>
        <a:buChar char="•"/>
        <a:defRPr sz="1600" b="0" i="0" kern="1200">
          <a:solidFill>
            <a:schemeClr val="bg2">
              <a:lumMod val="25000"/>
            </a:schemeClr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Arial" panose="020B0604020202020204" pitchFamily="34" charset="0"/>
        <a:buChar char="•"/>
        <a:defRPr sz="1400" b="0" i="0" kern="1200">
          <a:solidFill>
            <a:schemeClr val="bg2">
              <a:lumMod val="25000"/>
            </a:schemeClr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Arial" panose="020B0604020202020204" pitchFamily="34" charset="0"/>
        <a:buChar char="•"/>
        <a:defRPr sz="1200" b="0" i="0" kern="1200">
          <a:solidFill>
            <a:schemeClr val="bg2">
              <a:lumMod val="25000"/>
            </a:schemeClr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/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jpeg"/><Relationship Id="rId13" Type="http://schemas.openxmlformats.org/officeDocument/2006/relationships/image" Target="../media/image26.png"/><Relationship Id="rId3" Type="http://schemas.openxmlformats.org/officeDocument/2006/relationships/image" Target="../media/image16.jpeg"/><Relationship Id="rId7" Type="http://schemas.openxmlformats.org/officeDocument/2006/relationships/image" Target="../media/image20.jpeg"/><Relationship Id="rId12" Type="http://schemas.openxmlformats.org/officeDocument/2006/relationships/image" Target="../media/image25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9.jpeg"/><Relationship Id="rId11" Type="http://schemas.openxmlformats.org/officeDocument/2006/relationships/image" Target="../media/image24.png"/><Relationship Id="rId5" Type="http://schemas.openxmlformats.org/officeDocument/2006/relationships/image" Target="../media/image18.jpeg"/><Relationship Id="rId10" Type="http://schemas.openxmlformats.org/officeDocument/2006/relationships/image" Target="../media/image23.png"/><Relationship Id="rId4" Type="http://schemas.openxmlformats.org/officeDocument/2006/relationships/image" Target="../media/image17.png"/><Relationship Id="rId9" Type="http://schemas.openxmlformats.org/officeDocument/2006/relationships/image" Target="../media/image22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0.png"/><Relationship Id="rId1" Type="http://schemas.openxmlformats.org/officeDocument/2006/relationships/slideLayout" Target="../slideLayouts/slideLayout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tiff"/><Relationship Id="rId7" Type="http://schemas.openxmlformats.org/officeDocument/2006/relationships/image" Target="../media/image230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20.png"/><Relationship Id="rId5" Type="http://schemas.openxmlformats.org/officeDocument/2006/relationships/image" Target="../media/image21.png"/><Relationship Id="rId4" Type="http://schemas.openxmlformats.org/officeDocument/2006/relationships/image" Target="../media/image28.tif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31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3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0.png"/><Relationship Id="rId2" Type="http://schemas.openxmlformats.org/officeDocument/2006/relationships/image" Target="../media/image350.pn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380.png"/><Relationship Id="rId4" Type="http://schemas.openxmlformats.org/officeDocument/2006/relationships/image" Target="../media/image370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360.png"/><Relationship Id="rId7" Type="http://schemas.openxmlformats.org/officeDocument/2006/relationships/image" Target="../media/image410.png"/><Relationship Id="rId2" Type="http://schemas.openxmlformats.org/officeDocument/2006/relationships/image" Target="../media/image350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00.png"/><Relationship Id="rId5" Type="http://schemas.openxmlformats.org/officeDocument/2006/relationships/image" Target="../media/image390.png"/><Relationship Id="rId4" Type="http://schemas.openxmlformats.org/officeDocument/2006/relationships/image" Target="../media/image370.png"/><Relationship Id="rId9" Type="http://schemas.openxmlformats.org/officeDocument/2006/relationships/image" Target="../media/image430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0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80.png"/><Relationship Id="rId5" Type="http://schemas.openxmlformats.org/officeDocument/2006/relationships/image" Target="../media/image470.png"/><Relationship Id="rId4" Type="http://schemas.openxmlformats.org/officeDocument/2006/relationships/image" Target="../media/image460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0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530.png"/><Relationship Id="rId5" Type="http://schemas.openxmlformats.org/officeDocument/2006/relationships/image" Target="../media/image520.png"/><Relationship Id="rId4" Type="http://schemas.openxmlformats.org/officeDocument/2006/relationships/image" Target="../media/image510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8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1.png"/><Relationship Id="rId5" Type="http://schemas.openxmlformats.org/officeDocument/2006/relationships/image" Target="../media/image40.png"/><Relationship Id="rId4" Type="http://schemas.openxmlformats.org/officeDocument/2006/relationships/image" Target="../media/image39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42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49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8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8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56.png"/><Relationship Id="rId5" Type="http://schemas.openxmlformats.org/officeDocument/2006/relationships/image" Target="../media/image55.png"/><Relationship Id="rId4" Type="http://schemas.openxmlformats.org/officeDocument/2006/relationships/image" Target="../media/image54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53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65.png"/><Relationship Id="rId5" Type="http://schemas.openxmlformats.org/officeDocument/2006/relationships/image" Target="../media/image64.png"/><Relationship Id="rId4" Type="http://schemas.openxmlformats.org/officeDocument/2006/relationships/image" Target="../media/image63.pn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69.png"/><Relationship Id="rId3" Type="http://schemas.microsoft.com/office/2007/relationships/hdphoto" Target="../media/hdphoto1.wdp"/><Relationship Id="rId7" Type="http://schemas.microsoft.com/office/2007/relationships/hdphoto" Target="../media/hdphoto3.wdp"/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68.png"/><Relationship Id="rId11" Type="http://schemas.microsoft.com/office/2007/relationships/hdphoto" Target="../media/hdphoto5.wdp"/><Relationship Id="rId5" Type="http://schemas.microsoft.com/office/2007/relationships/hdphoto" Target="../media/hdphoto2.wdp"/><Relationship Id="rId10" Type="http://schemas.openxmlformats.org/officeDocument/2006/relationships/image" Target="../media/image70.png"/><Relationship Id="rId4" Type="http://schemas.openxmlformats.org/officeDocument/2006/relationships/image" Target="../media/image67.png"/><Relationship Id="rId9" Type="http://schemas.microsoft.com/office/2007/relationships/hdphoto" Target="../media/hdphoto4.wdp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4.png"/><Relationship Id="rId3" Type="http://schemas.microsoft.com/office/2007/relationships/hdphoto" Target="../media/hdphoto6.wdp"/><Relationship Id="rId7" Type="http://schemas.microsoft.com/office/2007/relationships/hdphoto" Target="../media/hdphoto8.wdp"/><Relationship Id="rId2" Type="http://schemas.openxmlformats.org/officeDocument/2006/relationships/image" Target="../media/image71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73.png"/><Relationship Id="rId11" Type="http://schemas.microsoft.com/office/2007/relationships/hdphoto" Target="../media/hdphoto10.wdp"/><Relationship Id="rId5" Type="http://schemas.microsoft.com/office/2007/relationships/hdphoto" Target="../media/hdphoto7.wdp"/><Relationship Id="rId10" Type="http://schemas.openxmlformats.org/officeDocument/2006/relationships/image" Target="../media/image75.png"/><Relationship Id="rId4" Type="http://schemas.openxmlformats.org/officeDocument/2006/relationships/image" Target="../media/image72.png"/><Relationship Id="rId9" Type="http://schemas.microsoft.com/office/2007/relationships/hdphoto" Target="../media/hdphoto9.wdp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png"/><Relationship Id="rId7" Type="http://schemas.openxmlformats.org/officeDocument/2006/relationships/image" Target="../media/image80.png"/><Relationship Id="rId2" Type="http://schemas.openxmlformats.org/officeDocument/2006/relationships/image" Target="../media/image76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79.png"/><Relationship Id="rId5" Type="http://schemas.openxmlformats.org/officeDocument/2006/relationships/image" Target="../media/image54.png"/><Relationship Id="rId4" Type="http://schemas.openxmlformats.org/officeDocument/2006/relationships/image" Target="../media/image78.png"/></Relationships>
</file>

<file path=ppt/slides/_rels/slide33.xml.rels><?xml version="1.0" encoding="UTF-8" standalone="yes"?>
<Relationships xmlns="http://schemas.openxmlformats.org/package/2006/relationships"><Relationship Id="rId3" Type="http://schemas.microsoft.com/office/2007/relationships/hdphoto" Target="../media/hdphoto11.wdp"/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8.xml"/><Relationship Id="rId6" Type="http://schemas.microsoft.com/office/2007/relationships/hdphoto" Target="../media/hdphoto12.wdp"/><Relationship Id="rId5" Type="http://schemas.openxmlformats.org/officeDocument/2006/relationships/image" Target="../media/image72.png"/><Relationship Id="rId4" Type="http://schemas.openxmlformats.org/officeDocument/2006/relationships/image" Target="../media/image40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png"/><Relationship Id="rId7" Type="http://schemas.openxmlformats.org/officeDocument/2006/relationships/image" Target="../media/image84.png"/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83.png"/><Relationship Id="rId5" Type="http://schemas.openxmlformats.org/officeDocument/2006/relationships/image" Target="../media/image55.png"/><Relationship Id="rId4" Type="http://schemas.openxmlformats.org/officeDocument/2006/relationships/image" Target="../media/image54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8.xml"/><Relationship Id="rId5" Type="http://schemas.microsoft.com/office/2007/relationships/hdphoto" Target="../media/hdphoto13.wdp"/><Relationship Id="rId4" Type="http://schemas.openxmlformats.org/officeDocument/2006/relationships/image" Target="../media/image8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Subtitle 19">
            <a:extLst>
              <a:ext uri="{FF2B5EF4-FFF2-40B4-BE49-F238E27FC236}">
                <a16:creationId xmlns:a16="http://schemas.microsoft.com/office/drawing/2014/main" id="{CD3B271D-85AB-4CA1-8C48-0698FC6EDB4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90599" y="3562766"/>
            <a:ext cx="5243147" cy="667120"/>
          </a:xfrm>
        </p:spPr>
        <p:txBody>
          <a:bodyPr/>
          <a:lstStyle/>
          <a:p>
            <a:r>
              <a:rPr lang="en-US" dirty="0"/>
              <a:t>Steven Owen</a:t>
            </a:r>
          </a:p>
          <a:p>
            <a:r>
              <a:rPr lang="en-US" dirty="0"/>
              <a:t>Matthew Peterson</a:t>
            </a:r>
          </a:p>
        </p:txBody>
      </p:sp>
      <p:sp>
        <p:nvSpPr>
          <p:cNvPr id="21" name="Text Placeholder 20">
            <a:extLst>
              <a:ext uri="{FF2B5EF4-FFF2-40B4-BE49-F238E27FC236}">
                <a16:creationId xmlns:a16="http://schemas.microsoft.com/office/drawing/2014/main" id="{8D5435CD-9073-436C-9D01-9B19092B21F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990599" y="1981201"/>
            <a:ext cx="6165850" cy="1565564"/>
          </a:xfrm>
        </p:spPr>
        <p:txBody>
          <a:bodyPr>
            <a:normAutofit/>
          </a:bodyPr>
          <a:lstStyle/>
          <a:p>
            <a:r>
              <a:rPr lang="en-US" sz="2800" dirty="0"/>
              <a:t>Accelerating Thin Volume Reduction with Supervised Learning and </a:t>
            </a:r>
            <a:br>
              <a:rPr lang="en-US" sz="2800" dirty="0"/>
            </a:br>
            <a:r>
              <a:rPr lang="en-US" sz="2800" dirty="0"/>
              <a:t>Multi-Agent Reinforcement Learning</a:t>
            </a:r>
          </a:p>
        </p:txBody>
      </p:sp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C439CA68-5CB8-4AF9-B19E-8A31BA4970BC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b="1" i="0" u="none" strike="noStrike" dirty="0">
                <a:solidFill>
                  <a:srgbClr val="010B13"/>
                </a:solidFill>
                <a:effectLst/>
                <a:latin typeface="Open Sans" panose="020B0606030504020204" pitchFamily="34" charset="0"/>
              </a:rPr>
              <a:t>SAND2023-05160C</a:t>
            </a:r>
            <a:endParaRPr lang="en-US" dirty="0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E9C6B457-F3BC-4DBB-B843-F8E47C2B1186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990599" y="4489319"/>
            <a:ext cx="4739640" cy="1699272"/>
          </a:xfrm>
        </p:spPr>
        <p:txBody>
          <a:bodyPr>
            <a:normAutofit/>
          </a:bodyPr>
          <a:lstStyle/>
          <a:p>
            <a:r>
              <a:rPr lang="en-US" sz="1400" dirty="0"/>
              <a:t>Sandia Machine Learning Deep Learning Conference</a:t>
            </a:r>
          </a:p>
          <a:p>
            <a:r>
              <a:rPr lang="en-US" sz="1400" dirty="0"/>
              <a:t>Sept 9-12, 2024, Albuquerque, NM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13E54DF6-4A33-0F44-BFF9-3FDCAA65F7F8}"/>
              </a:ext>
            </a:extLst>
          </p:cNvPr>
          <p:cNvSpPr txBox="1"/>
          <p:nvPr/>
        </p:nvSpPr>
        <p:spPr>
          <a:xfrm>
            <a:off x="3438144" y="3596640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>
              <a:latin typeface="Open Sans" panose="020B0606030504020204" pitchFamily="34" charset="0"/>
            </a:endParaRP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61D83EBD-DB32-5A0C-0D25-5F83EE4D327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77893" y="-164593"/>
            <a:ext cx="3654638" cy="4304351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7EB6714F-3AD3-325C-D95F-14FD184AC53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69591" y="4244585"/>
            <a:ext cx="2993954" cy="204883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306056D-8DFB-44A8-A44C-0E6F0ACD851D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02897" y="4211564"/>
            <a:ext cx="2989103" cy="1977027"/>
          </a:xfrm>
          <a:prstGeom prst="rect">
            <a:avLst/>
          </a:prstGeom>
        </p:spPr>
      </p:pic>
      <p:sp>
        <p:nvSpPr>
          <p:cNvPr id="16" name="Subtitle 19">
            <a:extLst>
              <a:ext uri="{FF2B5EF4-FFF2-40B4-BE49-F238E27FC236}">
                <a16:creationId xmlns:a16="http://schemas.microsoft.com/office/drawing/2014/main" id="{F5E74C48-F849-23CE-F8EA-953C494125CB}"/>
              </a:ext>
            </a:extLst>
          </p:cNvPr>
          <p:cNvSpPr txBox="1">
            <a:spLocks/>
          </p:cNvSpPr>
          <p:nvPr/>
        </p:nvSpPr>
        <p:spPr>
          <a:xfrm>
            <a:off x="3122969" y="3548067"/>
            <a:ext cx="2540295" cy="667120"/>
          </a:xfrm>
          <a:prstGeom prst="rect">
            <a:avLst/>
          </a:prstGeom>
        </p:spPr>
        <p:txBody>
          <a:bodyPr vert="horz" lIns="0" tIns="45720" rIns="0" bIns="45720" rtlCol="0" anchor="b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Clr>
                <a:schemeClr val="accent1"/>
              </a:buClr>
              <a:buFont typeface="Arial" panose="020B0604020202020204" pitchFamily="34" charset="0"/>
              <a:buNone/>
              <a:defRPr sz="1600" b="0" i="0" kern="1200" spc="0">
                <a:solidFill>
                  <a:schemeClr val="tx2">
                    <a:lumMod val="40000"/>
                    <a:lumOff val="60000"/>
                  </a:schemeClr>
                </a:solidFill>
                <a:latin typeface="+mj-lt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Arial" panose="020B0604020202020204" pitchFamily="34" charset="0"/>
              <a:buNone/>
              <a:defRPr sz="2000" b="0" i="0" kern="1200">
                <a:solidFill>
                  <a:schemeClr val="bg2">
                    <a:lumMod val="25000"/>
                  </a:schemeClr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Arial" panose="020B0604020202020204" pitchFamily="34" charset="0"/>
              <a:buNone/>
              <a:defRPr sz="1800" b="0" i="0" kern="1200">
                <a:solidFill>
                  <a:schemeClr val="bg2">
                    <a:lumMod val="25000"/>
                  </a:schemeClr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Arial" panose="020B0604020202020204" pitchFamily="34" charset="0"/>
              <a:buNone/>
              <a:defRPr sz="1600" b="0" i="0" kern="1200">
                <a:solidFill>
                  <a:schemeClr val="bg2">
                    <a:lumMod val="25000"/>
                  </a:schemeClr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Arial" panose="020B0604020202020204" pitchFamily="34" charset="0"/>
              <a:buNone/>
              <a:defRPr sz="1600" b="0" i="0" kern="1200">
                <a:solidFill>
                  <a:schemeClr val="bg2">
                    <a:lumMod val="25000"/>
                  </a:schemeClr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Armida Carbajal</a:t>
            </a:r>
          </a:p>
          <a:p>
            <a:r>
              <a:rPr lang="en-US" dirty="0"/>
              <a:t>Corey Ernst</a:t>
            </a:r>
          </a:p>
        </p:txBody>
      </p:sp>
    </p:spTree>
    <p:extLst>
      <p:ext uri="{BB962C8B-B14F-4D97-AF65-F5344CB8AC3E}">
        <p14:creationId xmlns:p14="http://schemas.microsoft.com/office/powerpoint/2010/main" val="21817263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1">
            <a:extLst>
              <a:ext uri="{FF2B5EF4-FFF2-40B4-BE49-F238E27FC236}">
                <a16:creationId xmlns:a16="http://schemas.microsoft.com/office/drawing/2014/main" id="{440F6B42-CC2D-9644-A681-94623CA75F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27082" y="159572"/>
            <a:ext cx="8751866" cy="365125"/>
          </a:xfrm>
        </p:spPr>
        <p:txBody>
          <a:bodyPr/>
          <a:lstStyle/>
          <a:p>
            <a:r>
              <a:rPr lang="en-US" sz="2400" dirty="0"/>
              <a:t>Thin Volume Reduction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C3547DC-2C8C-9A4E-804D-987509FCFEC3}"/>
              </a:ext>
            </a:extLst>
          </p:cNvPr>
          <p:cNvSpPr txBox="1"/>
          <p:nvPr/>
        </p:nvSpPr>
        <p:spPr>
          <a:xfrm>
            <a:off x="11912837" y="671699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C820E9C3-3F94-A04F-936D-2E85457969B1}"/>
              </a:ext>
            </a:extLst>
          </p:cNvPr>
          <p:cNvSpPr txBox="1"/>
          <p:nvPr/>
        </p:nvSpPr>
        <p:spPr>
          <a:xfrm>
            <a:off x="11917110" y="665717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27" name="Slide Number Placeholder 3">
            <a:extLst>
              <a:ext uri="{FF2B5EF4-FFF2-40B4-BE49-F238E27FC236}">
                <a16:creationId xmlns:a16="http://schemas.microsoft.com/office/drawing/2014/main" id="{399F936B-BC06-324E-A737-AD2E962D73E2}"/>
              </a:ext>
            </a:extLst>
          </p:cNvPr>
          <p:cNvSpPr txBox="1">
            <a:spLocks/>
          </p:cNvSpPr>
          <p:nvPr/>
        </p:nvSpPr>
        <p:spPr>
          <a:xfrm>
            <a:off x="11702562" y="6471387"/>
            <a:ext cx="489438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6B149FD-26F7-3645-B4E7-BA8B8CC5EEA8}" type="slidenum">
              <a:rPr lang="en-US" sz="1400" smtClean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pPr/>
              <a:t>2</a:t>
            </a:fld>
            <a:endParaRPr lang="en-US" sz="1400" dirty="0">
              <a:solidFill>
                <a:schemeClr val="bg1"/>
              </a:solidFill>
              <a:latin typeface="Open Sans" panose="020B0606030504020204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BFF6CD9A-FB84-1149-AA5F-BEA57364B5E6}"/>
              </a:ext>
            </a:extLst>
          </p:cNvPr>
          <p:cNvSpPr txBox="1"/>
          <p:nvPr/>
        </p:nvSpPr>
        <p:spPr>
          <a:xfrm>
            <a:off x="1040524" y="6741335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09C558A-41D8-4911-A6A4-35E5D272E29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0270" y="1050704"/>
            <a:ext cx="2993954" cy="204883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84129E3-ED70-B559-776B-CBB4E1BC5661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89954" y="1050704"/>
            <a:ext cx="2989103" cy="197702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2FDE78E-CEEC-F59F-EE03-3C021CCC651C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34011" y="1098942"/>
            <a:ext cx="5941416" cy="3866636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2D5565F4-7D46-C2C1-D2FE-2DC16C3080F5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70270" y="3968353"/>
            <a:ext cx="6131779" cy="23474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46012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Rectangle 80">
            <a:extLst>
              <a:ext uri="{FF2B5EF4-FFF2-40B4-BE49-F238E27FC236}">
                <a16:creationId xmlns:a16="http://schemas.microsoft.com/office/drawing/2014/main" id="{F68191AF-EF43-54FB-D087-D12ECC6E2F02}"/>
              </a:ext>
            </a:extLst>
          </p:cNvPr>
          <p:cNvSpPr/>
          <p:nvPr/>
        </p:nvSpPr>
        <p:spPr>
          <a:xfrm>
            <a:off x="10752931" y="3015823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FC036A48-8A78-AAAF-AE6C-1C3AEE1104C2}"/>
              </a:ext>
            </a:extLst>
          </p:cNvPr>
          <p:cNvSpPr/>
          <p:nvPr/>
        </p:nvSpPr>
        <p:spPr>
          <a:xfrm>
            <a:off x="10418530" y="3015823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82BEA7F8-7A22-EB30-51BB-790C87C85447}"/>
              </a:ext>
            </a:extLst>
          </p:cNvPr>
          <p:cNvSpPr/>
          <p:nvPr/>
        </p:nvSpPr>
        <p:spPr>
          <a:xfrm>
            <a:off x="9182589" y="3024901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7" name="Rectangle 56">
            <a:extLst>
              <a:ext uri="{FF2B5EF4-FFF2-40B4-BE49-F238E27FC236}">
                <a16:creationId xmlns:a16="http://schemas.microsoft.com/office/drawing/2014/main" id="{F8453970-0F04-299C-EB6B-42B08A8B7397}"/>
              </a:ext>
            </a:extLst>
          </p:cNvPr>
          <p:cNvSpPr/>
          <p:nvPr/>
        </p:nvSpPr>
        <p:spPr>
          <a:xfrm>
            <a:off x="8874628" y="3025809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965B2ADF-400A-C101-F12D-9054E11233C7}"/>
              </a:ext>
            </a:extLst>
          </p:cNvPr>
          <p:cNvSpPr/>
          <p:nvPr/>
        </p:nvSpPr>
        <p:spPr>
          <a:xfrm>
            <a:off x="9277750" y="2781672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0998BB1A-DFD5-7A36-229F-3B2506323D94}"/>
              </a:ext>
            </a:extLst>
          </p:cNvPr>
          <p:cNvSpPr/>
          <p:nvPr/>
        </p:nvSpPr>
        <p:spPr>
          <a:xfrm>
            <a:off x="9276728" y="2947612"/>
            <a:ext cx="222934" cy="145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4" name="Rounded Rectangle 33">
            <a:extLst>
              <a:ext uri="{FF2B5EF4-FFF2-40B4-BE49-F238E27FC236}">
                <a16:creationId xmlns:a16="http://schemas.microsoft.com/office/drawing/2014/main" id="{69BA15F7-CB87-9023-AE35-F57284618DA6}"/>
              </a:ext>
            </a:extLst>
          </p:cNvPr>
          <p:cNvSpPr/>
          <p:nvPr/>
        </p:nvSpPr>
        <p:spPr>
          <a:xfrm>
            <a:off x="9154701" y="886902"/>
            <a:ext cx="1393825" cy="497275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ounded Rectangle 29">
            <a:extLst>
              <a:ext uri="{FF2B5EF4-FFF2-40B4-BE49-F238E27FC236}">
                <a16:creationId xmlns:a16="http://schemas.microsoft.com/office/drawing/2014/main" id="{2F1F689E-F80F-FDFD-5DAC-D03F131B0F01}"/>
              </a:ext>
            </a:extLst>
          </p:cNvPr>
          <p:cNvSpPr/>
          <p:nvPr/>
        </p:nvSpPr>
        <p:spPr>
          <a:xfrm>
            <a:off x="8549196" y="2673623"/>
            <a:ext cx="1195003" cy="497275"/>
          </a:xfrm>
          <a:prstGeom prst="roundRect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982ABFF-DA26-4306-A43F-9DEEA3E3DF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0648" y="62313"/>
            <a:ext cx="10058400" cy="570225"/>
          </a:xfrm>
        </p:spPr>
        <p:txBody>
          <a:bodyPr/>
          <a:lstStyle/>
          <a:p>
            <a:r>
              <a:rPr lang="en-US" dirty="0"/>
              <a:t>State of the Art: Previous/Ongoing work at Sandia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63BBF44-4E0E-1558-D1A9-CD48234F98C9}"/>
              </a:ext>
            </a:extLst>
          </p:cNvPr>
          <p:cNvSpPr txBox="1"/>
          <p:nvPr/>
        </p:nvSpPr>
        <p:spPr>
          <a:xfrm>
            <a:off x="511432" y="691217"/>
            <a:ext cx="7355972" cy="36009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b="1" dirty="0"/>
              <a:t>Supervised Learning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Operates using predefined labels during training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Processes known input-output pairs (features, labels) for learning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Encounters limitations when addressing new, unseen data scenarios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Provides a single prediction based on established input-output correlations</a:t>
            </a:r>
            <a:br>
              <a:rPr lang="en-US" sz="1600" dirty="0"/>
            </a:br>
            <a:endParaRPr lang="en-US" sz="1600" dirty="0"/>
          </a:p>
          <a:p>
            <a:pPr marL="342900" indent="-342900">
              <a:buFont typeface="+mj-lt"/>
              <a:buAutoNum type="arabicPeriod"/>
            </a:pPr>
            <a:r>
              <a:rPr lang="en-US" b="1" dirty="0"/>
              <a:t>Reinforcement Learning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Operates under a reward system instead of explicit correct answers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Employs a trial-and-error methodology, aiming to maximize long-term rewards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Limited to a fixed reward policy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1600" dirty="0"/>
              <a:t>Produces a procedure or series of steps to execute a task, guided by the reward system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73C4746-30C2-CD7E-39BA-3EDEC557A21D}"/>
              </a:ext>
            </a:extLst>
          </p:cNvPr>
          <p:cNvSpPr txBox="1"/>
          <p:nvPr/>
        </p:nvSpPr>
        <p:spPr>
          <a:xfrm>
            <a:off x="9304372" y="892344"/>
            <a:ext cx="1244154" cy="46166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y = </a:t>
            </a:r>
            <a:r>
              <a:rPr lang="en-US" sz="2400" i="1" dirty="0">
                <a:latin typeface="Arial" panose="020B0604020202020204" pitchFamily="34" charset="0"/>
                <a:cs typeface="Arial" panose="020B0604020202020204" pitchFamily="34" charset="0"/>
              </a:rPr>
              <a:t>f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(x)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ED8FC8DF-2D1F-DFE0-333A-D3CDA8979454}"/>
              </a:ext>
            </a:extLst>
          </p:cNvPr>
          <p:cNvSpPr txBox="1"/>
          <p:nvPr/>
        </p:nvSpPr>
        <p:spPr>
          <a:xfrm>
            <a:off x="8750832" y="1487924"/>
            <a:ext cx="65434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labels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347155C-279D-BEF1-5706-D062789B4A41}"/>
              </a:ext>
            </a:extLst>
          </p:cNvPr>
          <p:cNvSpPr txBox="1"/>
          <p:nvPr/>
        </p:nvSpPr>
        <p:spPr>
          <a:xfrm>
            <a:off x="10052214" y="1487924"/>
            <a:ext cx="85151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features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211B850-8735-665C-B8C2-658E02CE72BF}"/>
              </a:ext>
            </a:extLst>
          </p:cNvPr>
          <p:cNvSpPr txBox="1"/>
          <p:nvPr/>
        </p:nvSpPr>
        <p:spPr>
          <a:xfrm>
            <a:off x="9503830" y="307153"/>
            <a:ext cx="90576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SL model</a:t>
            </a:r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23E4174B-75FB-DA7F-36C8-0D2BAAAAA628}"/>
              </a:ext>
            </a:extLst>
          </p:cNvPr>
          <p:cNvCxnSpPr>
            <a:cxnSpLocks/>
          </p:cNvCxnSpPr>
          <p:nvPr/>
        </p:nvCxnSpPr>
        <p:spPr>
          <a:xfrm flipV="1">
            <a:off x="9174593" y="1296892"/>
            <a:ext cx="209550" cy="24447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C71ACC42-1665-D527-6C82-F7FB28584C4B}"/>
              </a:ext>
            </a:extLst>
          </p:cNvPr>
          <p:cNvCxnSpPr>
            <a:cxnSpLocks/>
          </p:cNvCxnSpPr>
          <p:nvPr/>
        </p:nvCxnSpPr>
        <p:spPr>
          <a:xfrm flipH="1" flipV="1">
            <a:off x="10190593" y="1261967"/>
            <a:ext cx="158750" cy="3048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554DDF2D-2B39-BDFC-7300-4AEBB345C4C6}"/>
              </a:ext>
            </a:extLst>
          </p:cNvPr>
          <p:cNvCxnSpPr>
            <a:cxnSpLocks/>
            <a:stCxn id="8" idx="2"/>
          </p:cNvCxnSpPr>
          <p:nvPr/>
        </p:nvCxnSpPr>
        <p:spPr>
          <a:xfrm flipH="1">
            <a:off x="9956710" y="614930"/>
            <a:ext cx="1" cy="37622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TextBox 27">
            <a:extLst>
              <a:ext uri="{FF2B5EF4-FFF2-40B4-BE49-F238E27FC236}">
                <a16:creationId xmlns:a16="http://schemas.microsoft.com/office/drawing/2014/main" id="{921BF65B-92AD-0B6B-8F28-113BB5142DCF}"/>
              </a:ext>
            </a:extLst>
          </p:cNvPr>
          <p:cNvSpPr txBox="1"/>
          <p:nvPr/>
        </p:nvSpPr>
        <p:spPr>
          <a:xfrm>
            <a:off x="8779230" y="2728517"/>
            <a:ext cx="7809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Agent</a:t>
            </a:r>
          </a:p>
        </p:txBody>
      </p:sp>
      <p:cxnSp>
        <p:nvCxnSpPr>
          <p:cNvPr id="37" name="Elbow Connector 36">
            <a:extLst>
              <a:ext uri="{FF2B5EF4-FFF2-40B4-BE49-F238E27FC236}">
                <a16:creationId xmlns:a16="http://schemas.microsoft.com/office/drawing/2014/main" id="{6FFAB73D-EB95-B176-0F24-7A4570F21A2C}"/>
              </a:ext>
            </a:extLst>
          </p:cNvPr>
          <p:cNvCxnSpPr>
            <a:cxnSpLocks/>
            <a:stCxn id="30" idx="0"/>
            <a:endCxn id="77" idx="0"/>
          </p:cNvCxnSpPr>
          <p:nvPr/>
        </p:nvCxnSpPr>
        <p:spPr>
          <a:xfrm rot="5400000" flipH="1" flipV="1">
            <a:off x="9917508" y="1893737"/>
            <a:ext cx="9077" cy="1550696"/>
          </a:xfrm>
          <a:prstGeom prst="bentConnector3">
            <a:avLst>
              <a:gd name="adj1" fmla="val 261845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Elbow Connector 61">
            <a:extLst>
              <a:ext uri="{FF2B5EF4-FFF2-40B4-BE49-F238E27FC236}">
                <a16:creationId xmlns:a16="http://schemas.microsoft.com/office/drawing/2014/main" id="{CA50F918-E085-C8B1-A4A4-7E41A2EDA9E4}"/>
              </a:ext>
            </a:extLst>
          </p:cNvPr>
          <p:cNvCxnSpPr>
            <a:cxnSpLocks/>
            <a:stCxn id="82" idx="2"/>
            <a:endCxn id="56" idx="2"/>
          </p:cNvCxnSpPr>
          <p:nvPr/>
        </p:nvCxnSpPr>
        <p:spPr>
          <a:xfrm rot="5400000">
            <a:off x="9907488" y="2548389"/>
            <a:ext cx="9078" cy="1235941"/>
          </a:xfrm>
          <a:prstGeom prst="bentConnector3">
            <a:avLst>
              <a:gd name="adj1" fmla="val 377234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TextBox 66">
            <a:extLst>
              <a:ext uri="{FF2B5EF4-FFF2-40B4-BE49-F238E27FC236}">
                <a16:creationId xmlns:a16="http://schemas.microsoft.com/office/drawing/2014/main" id="{2D4ED1F6-4161-EA63-DA64-BAC43F1E9149}"/>
              </a:ext>
            </a:extLst>
          </p:cNvPr>
          <p:cNvSpPr txBox="1"/>
          <p:nvPr/>
        </p:nvSpPr>
        <p:spPr>
          <a:xfrm>
            <a:off x="9574835" y="2151824"/>
            <a:ext cx="69442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Action</a:t>
            </a:r>
          </a:p>
        </p:txBody>
      </p:sp>
      <p:sp>
        <p:nvSpPr>
          <p:cNvPr id="68" name="TextBox 67">
            <a:extLst>
              <a:ext uri="{FF2B5EF4-FFF2-40B4-BE49-F238E27FC236}">
                <a16:creationId xmlns:a16="http://schemas.microsoft.com/office/drawing/2014/main" id="{BDDEEF54-3BB3-2036-E945-4DB2C58DF659}"/>
              </a:ext>
            </a:extLst>
          </p:cNvPr>
          <p:cNvSpPr txBox="1"/>
          <p:nvPr/>
        </p:nvSpPr>
        <p:spPr>
          <a:xfrm>
            <a:off x="9609700" y="3232436"/>
            <a:ext cx="60465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State</a:t>
            </a:r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0FACF0C4-E64E-48F2-5A00-2B06B032B235}"/>
              </a:ext>
            </a:extLst>
          </p:cNvPr>
          <p:cNvSpPr txBox="1"/>
          <p:nvPr/>
        </p:nvSpPr>
        <p:spPr>
          <a:xfrm>
            <a:off x="9549769" y="3505801"/>
            <a:ext cx="77694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Reward</a:t>
            </a:r>
          </a:p>
        </p:txBody>
      </p:sp>
      <p:sp>
        <p:nvSpPr>
          <p:cNvPr id="77" name="Rounded Rectangle 76">
            <a:extLst>
              <a:ext uri="{FF2B5EF4-FFF2-40B4-BE49-F238E27FC236}">
                <a16:creationId xmlns:a16="http://schemas.microsoft.com/office/drawing/2014/main" id="{FDC5DBA1-277F-F23E-BAA2-BCD6EC9AF9EC}"/>
              </a:ext>
            </a:extLst>
          </p:cNvPr>
          <p:cNvSpPr/>
          <p:nvPr/>
        </p:nvSpPr>
        <p:spPr>
          <a:xfrm>
            <a:off x="9863881" y="2664546"/>
            <a:ext cx="1667025" cy="497275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C3EB6A77-E77F-2F2D-2E20-D4F6FE5E78CD}"/>
              </a:ext>
            </a:extLst>
          </p:cNvPr>
          <p:cNvSpPr txBox="1"/>
          <p:nvPr/>
        </p:nvSpPr>
        <p:spPr>
          <a:xfrm>
            <a:off x="9996605" y="2728517"/>
            <a:ext cx="14911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Environment</a:t>
            </a:r>
          </a:p>
        </p:txBody>
      </p:sp>
      <p:cxnSp>
        <p:nvCxnSpPr>
          <p:cNvPr id="101" name="Elbow Connector 100">
            <a:extLst>
              <a:ext uri="{FF2B5EF4-FFF2-40B4-BE49-F238E27FC236}">
                <a16:creationId xmlns:a16="http://schemas.microsoft.com/office/drawing/2014/main" id="{62785426-8A88-8611-C0A0-FDB2C7D4ACE4}"/>
              </a:ext>
            </a:extLst>
          </p:cNvPr>
          <p:cNvCxnSpPr>
            <a:cxnSpLocks/>
            <a:stCxn id="81" idx="2"/>
            <a:endCxn id="57" idx="2"/>
          </p:cNvCxnSpPr>
          <p:nvPr/>
        </p:nvCxnSpPr>
        <p:spPr>
          <a:xfrm rot="5400000">
            <a:off x="9920254" y="2227662"/>
            <a:ext cx="9986" cy="1878303"/>
          </a:xfrm>
          <a:prstGeom prst="bentConnector3">
            <a:avLst>
              <a:gd name="adj1" fmla="val 620454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7" name="TextBox 106">
            <a:extLst>
              <a:ext uri="{FF2B5EF4-FFF2-40B4-BE49-F238E27FC236}">
                <a16:creationId xmlns:a16="http://schemas.microsoft.com/office/drawing/2014/main" id="{13917072-7CA1-A876-905B-F2410A746832}"/>
              </a:ext>
            </a:extLst>
          </p:cNvPr>
          <p:cNvSpPr txBox="1"/>
          <p:nvPr/>
        </p:nvSpPr>
        <p:spPr>
          <a:xfrm>
            <a:off x="8920738" y="1785862"/>
            <a:ext cx="188628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/>
              <a:t>Supervised Learning</a:t>
            </a: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B024C47B-FDED-1C41-2478-52E20C3B429D}"/>
              </a:ext>
            </a:extLst>
          </p:cNvPr>
          <p:cNvSpPr txBox="1"/>
          <p:nvPr/>
        </p:nvSpPr>
        <p:spPr>
          <a:xfrm>
            <a:off x="8839368" y="3873611"/>
            <a:ext cx="220925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/>
              <a:t>Reinforcement Learning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918A6C0B-1A7C-9372-DD8A-BB96AA6F891A}"/>
              </a:ext>
            </a:extLst>
          </p:cNvPr>
          <p:cNvSpPr txBox="1"/>
          <p:nvPr/>
        </p:nvSpPr>
        <p:spPr>
          <a:xfrm>
            <a:off x="9560213" y="1939750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F3B8BED8-DABA-7226-932C-F6263D2DBE07}"/>
              </a:ext>
            </a:extLst>
          </p:cNvPr>
          <p:cNvGrpSpPr/>
          <p:nvPr/>
        </p:nvGrpSpPr>
        <p:grpSpPr>
          <a:xfrm>
            <a:off x="572615" y="4302766"/>
            <a:ext cx="5246893" cy="2445904"/>
            <a:chOff x="572615" y="4302766"/>
            <a:chExt cx="5246893" cy="2445904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7B62C458-8501-F870-1D79-ADA7973567C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12228" y="4633300"/>
              <a:ext cx="1584290" cy="1685228"/>
            </a:xfrm>
            <a:prstGeom prst="rect">
              <a:avLst/>
            </a:prstGeom>
          </p:spPr>
        </p:pic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D549E12A-D06E-1BE6-9EE1-F005D5373AB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screen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03402" y="4676923"/>
              <a:ext cx="1197977" cy="1075108"/>
            </a:xfrm>
            <a:prstGeom prst="rect">
              <a:avLst/>
            </a:prstGeom>
          </p:spPr>
        </p:pic>
        <p:sp>
          <p:nvSpPr>
            <p:cNvPr id="36" name="TextBox 35">
              <a:extLst>
                <a:ext uri="{FF2B5EF4-FFF2-40B4-BE49-F238E27FC236}">
                  <a16:creationId xmlns:a16="http://schemas.microsoft.com/office/drawing/2014/main" id="{ED5FAE6E-69E3-F492-C4AF-0ED07A7CA66C}"/>
                </a:ext>
              </a:extLst>
            </p:cNvPr>
            <p:cNvSpPr txBox="1"/>
            <p:nvPr/>
          </p:nvSpPr>
          <p:spPr>
            <a:xfrm>
              <a:off x="858180" y="6348053"/>
              <a:ext cx="249621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Defeaturing for Meshing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F658929C-0667-1EA6-78D8-F9772080A206}"/>
                </a:ext>
              </a:extLst>
            </p:cNvPr>
            <p:cNvSpPr txBox="1"/>
            <p:nvPr/>
          </p:nvSpPr>
          <p:spPr>
            <a:xfrm>
              <a:off x="804791" y="6348053"/>
              <a:ext cx="213556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1</a:t>
              </a:r>
            </a:p>
          </p:txBody>
        </p:sp>
        <p:sp>
          <p:nvSpPr>
            <p:cNvPr id="39" name="Oval 38">
              <a:extLst>
                <a:ext uri="{FF2B5EF4-FFF2-40B4-BE49-F238E27FC236}">
                  <a16:creationId xmlns:a16="http://schemas.microsoft.com/office/drawing/2014/main" id="{54198983-B1D0-C3A7-04CC-87C1FB0BE638}"/>
                </a:ext>
              </a:extLst>
            </p:cNvPr>
            <p:cNvSpPr/>
            <p:nvPr/>
          </p:nvSpPr>
          <p:spPr>
            <a:xfrm>
              <a:off x="746950" y="6342948"/>
              <a:ext cx="317891" cy="317891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544860B9-B4C7-79ED-3AE4-98802C68584C}"/>
                </a:ext>
              </a:extLst>
            </p:cNvPr>
            <p:cNvSpPr txBox="1"/>
            <p:nvPr/>
          </p:nvSpPr>
          <p:spPr>
            <a:xfrm>
              <a:off x="3255345" y="6364141"/>
              <a:ext cx="249621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Part Classification</a:t>
              </a:r>
            </a:p>
          </p:txBody>
        </p:sp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id="{BA21A954-B094-7E73-6743-B471D7D8B49C}"/>
                </a:ext>
              </a:extLst>
            </p:cNvPr>
            <p:cNvSpPr txBox="1"/>
            <p:nvPr/>
          </p:nvSpPr>
          <p:spPr>
            <a:xfrm>
              <a:off x="3445881" y="6364190"/>
              <a:ext cx="213556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2</a:t>
              </a:r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1AD8A91D-D3EF-CA54-0ABC-A68E4D473462}"/>
                </a:ext>
              </a:extLst>
            </p:cNvPr>
            <p:cNvSpPr/>
            <p:nvPr/>
          </p:nvSpPr>
          <p:spPr>
            <a:xfrm>
              <a:off x="3388040" y="6359085"/>
              <a:ext cx="317891" cy="317891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grpSp>
          <p:nvGrpSpPr>
            <p:cNvPr id="50" name="Group 49">
              <a:extLst>
                <a:ext uri="{FF2B5EF4-FFF2-40B4-BE49-F238E27FC236}">
                  <a16:creationId xmlns:a16="http://schemas.microsoft.com/office/drawing/2014/main" id="{914A8472-C06E-B6CF-1957-94DC32627DF4}"/>
                </a:ext>
              </a:extLst>
            </p:cNvPr>
            <p:cNvGrpSpPr/>
            <p:nvPr/>
          </p:nvGrpSpPr>
          <p:grpSpPr>
            <a:xfrm>
              <a:off x="3330691" y="4574758"/>
              <a:ext cx="2337994" cy="1747957"/>
              <a:chOff x="3362380" y="4559740"/>
              <a:chExt cx="2337994" cy="1747957"/>
            </a:xfrm>
          </p:grpSpPr>
          <p:pic>
            <p:nvPicPr>
              <p:cNvPr id="15" name="Picture 14">
                <a:extLst>
                  <a:ext uri="{FF2B5EF4-FFF2-40B4-BE49-F238E27FC236}">
                    <a16:creationId xmlns:a16="http://schemas.microsoft.com/office/drawing/2014/main" id="{016CA8F8-5CFE-A2BE-1606-166C128DF78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388040" y="4559740"/>
                <a:ext cx="1291383" cy="1075108"/>
              </a:xfrm>
              <a:prstGeom prst="rect">
                <a:avLst/>
              </a:prstGeom>
              <a:ln>
                <a:noFill/>
              </a:ln>
              <a:effectLst>
                <a:outerShdw blurRad="292100" dist="139700" dir="2700000" algn="tl" rotWithShape="0">
                  <a:srgbClr val="333333">
                    <a:alpha val="65000"/>
                  </a:srgbClr>
                </a:outerShdw>
              </a:effectLst>
            </p:spPr>
          </p:pic>
          <p:pic>
            <p:nvPicPr>
              <p:cNvPr id="11" name="Picture 10">
                <a:extLst>
                  <a:ext uri="{FF2B5EF4-FFF2-40B4-BE49-F238E27FC236}">
                    <a16:creationId xmlns:a16="http://schemas.microsoft.com/office/drawing/2014/main" id="{F36AB028-F1F9-1443-7E7D-95086C788AED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 cstate="screen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4828826" y="5026839"/>
                <a:ext cx="871548" cy="551565"/>
              </a:xfrm>
              <a:prstGeom prst="rect">
                <a:avLst/>
              </a:prstGeom>
            </p:spPr>
          </p:pic>
          <p:pic>
            <p:nvPicPr>
              <p:cNvPr id="9" name="Picture 8">
                <a:extLst>
                  <a:ext uri="{FF2B5EF4-FFF2-40B4-BE49-F238E27FC236}">
                    <a16:creationId xmlns:a16="http://schemas.microsoft.com/office/drawing/2014/main" id="{438E993A-50F8-DDDF-A750-F0884B5F215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 cstate="screen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4662389" y="4592441"/>
                <a:ext cx="563667" cy="779977"/>
              </a:xfrm>
              <a:prstGeom prst="rect">
                <a:avLst/>
              </a:prstGeom>
            </p:spPr>
          </p:pic>
          <p:pic>
            <p:nvPicPr>
              <p:cNvPr id="12" name="Picture 11">
                <a:extLst>
                  <a:ext uri="{FF2B5EF4-FFF2-40B4-BE49-F238E27FC236}">
                    <a16:creationId xmlns:a16="http://schemas.microsoft.com/office/drawing/2014/main" id="{42C83B58-5897-57CA-07C7-2347FB07CD0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 cstate="screen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362380" y="5439535"/>
                <a:ext cx="1028766" cy="838586"/>
              </a:xfrm>
              <a:prstGeom prst="rect">
                <a:avLst/>
              </a:prstGeom>
            </p:spPr>
          </p:pic>
          <p:pic>
            <p:nvPicPr>
              <p:cNvPr id="13" name="Picture 12">
                <a:extLst>
                  <a:ext uri="{FF2B5EF4-FFF2-40B4-BE49-F238E27FC236}">
                    <a16:creationId xmlns:a16="http://schemas.microsoft.com/office/drawing/2014/main" id="{42FB5D7D-E13C-7037-3D68-BA0AC41E2F0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8" cstate="screen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4462745" y="5527719"/>
                <a:ext cx="818286" cy="779978"/>
              </a:xfrm>
              <a:prstGeom prst="rect">
                <a:avLst/>
              </a:prstGeom>
            </p:spPr>
          </p:pic>
        </p:grpSp>
        <p:sp>
          <p:nvSpPr>
            <p:cNvPr id="52" name="TextBox 51">
              <a:extLst>
                <a:ext uri="{FF2B5EF4-FFF2-40B4-BE49-F238E27FC236}">
                  <a16:creationId xmlns:a16="http://schemas.microsoft.com/office/drawing/2014/main" id="{4D0E00F9-6EB5-2BA5-C715-6B195BB28AFC}"/>
                </a:ext>
              </a:extLst>
            </p:cNvPr>
            <p:cNvSpPr txBox="1"/>
            <p:nvPr/>
          </p:nvSpPr>
          <p:spPr>
            <a:xfrm>
              <a:off x="572615" y="4302766"/>
              <a:ext cx="1886286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/>
                <a:t>Supervised Learning</a:t>
              </a:r>
            </a:p>
          </p:txBody>
        </p:sp>
        <p:sp>
          <p:nvSpPr>
            <p:cNvPr id="58" name="Rectangle 57">
              <a:extLst>
                <a:ext uri="{FF2B5EF4-FFF2-40B4-BE49-F238E27FC236}">
                  <a16:creationId xmlns:a16="http://schemas.microsoft.com/office/drawing/2014/main" id="{7E6B2D79-76EF-5445-6240-8F80A9A1046C}"/>
                </a:ext>
              </a:extLst>
            </p:cNvPr>
            <p:cNvSpPr/>
            <p:nvPr/>
          </p:nvSpPr>
          <p:spPr>
            <a:xfrm>
              <a:off x="572615" y="4315823"/>
              <a:ext cx="5246893" cy="2432847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E44BEED6-E41A-4DE6-7321-C1E3A1E61304}"/>
              </a:ext>
            </a:extLst>
          </p:cNvPr>
          <p:cNvGrpSpPr/>
          <p:nvPr/>
        </p:nvGrpSpPr>
        <p:grpSpPr>
          <a:xfrm>
            <a:off x="5911847" y="4302765"/>
            <a:ext cx="5468697" cy="2445904"/>
            <a:chOff x="5911847" y="4302765"/>
            <a:chExt cx="5468697" cy="2445904"/>
          </a:xfrm>
        </p:grpSpPr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F1B3AD4B-BB3F-C89F-ED3A-4A59F97E8D76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296908" y="4559740"/>
              <a:ext cx="1682794" cy="1907881"/>
            </a:xfrm>
            <a:prstGeom prst="rect">
              <a:avLst/>
            </a:prstGeom>
          </p:spPr>
        </p:pic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3F79B68B-1F6A-8DA3-2B40-FC579BE68FEE}"/>
                </a:ext>
              </a:extLst>
            </p:cNvPr>
            <p:cNvGrpSpPr/>
            <p:nvPr/>
          </p:nvGrpSpPr>
          <p:grpSpPr>
            <a:xfrm>
              <a:off x="8902462" y="4559740"/>
              <a:ext cx="1879912" cy="1685228"/>
              <a:chOff x="3444241" y="720832"/>
              <a:chExt cx="6569761" cy="5889397"/>
            </a:xfrm>
          </p:grpSpPr>
          <p:pic>
            <p:nvPicPr>
              <p:cNvPr id="31" name="Picture 30">
                <a:extLst>
                  <a:ext uri="{FF2B5EF4-FFF2-40B4-BE49-F238E27FC236}">
                    <a16:creationId xmlns:a16="http://schemas.microsoft.com/office/drawing/2014/main" id="{268CDBB9-505D-D904-EBD0-8FC792960C9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0"/>
              <a:stretch>
                <a:fillRect/>
              </a:stretch>
            </p:blipFill>
            <p:spPr>
              <a:xfrm>
                <a:off x="7270902" y="773315"/>
                <a:ext cx="2743100" cy="5836914"/>
              </a:xfrm>
              <a:prstGeom prst="rect">
                <a:avLst/>
              </a:prstGeom>
            </p:spPr>
          </p:pic>
          <p:pic>
            <p:nvPicPr>
              <p:cNvPr id="32" name="Picture 31">
                <a:extLst>
                  <a:ext uri="{FF2B5EF4-FFF2-40B4-BE49-F238E27FC236}">
                    <a16:creationId xmlns:a16="http://schemas.microsoft.com/office/drawing/2014/main" id="{DD0292A5-6D04-6EEC-2FBA-2CB1C246C5F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tretch>
                <a:fillRect/>
              </a:stretch>
            </p:blipFill>
            <p:spPr>
              <a:xfrm>
                <a:off x="3444241" y="720832"/>
                <a:ext cx="4007389" cy="3017100"/>
              </a:xfrm>
              <a:prstGeom prst="rect">
                <a:avLst/>
              </a:prstGeom>
            </p:spPr>
          </p:pic>
          <p:pic>
            <p:nvPicPr>
              <p:cNvPr id="33" name="Picture 32">
                <a:extLst>
                  <a:ext uri="{FF2B5EF4-FFF2-40B4-BE49-F238E27FC236}">
                    <a16:creationId xmlns:a16="http://schemas.microsoft.com/office/drawing/2014/main" id="{0B2C702A-6D07-B945-D59C-97BB549128B0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2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tretch>
                <a:fillRect/>
              </a:stretch>
            </p:blipFill>
            <p:spPr>
              <a:xfrm>
                <a:off x="5086209" y="3310342"/>
                <a:ext cx="2365420" cy="2049814"/>
              </a:xfrm>
              <a:prstGeom prst="rect">
                <a:avLst/>
              </a:prstGeom>
            </p:spPr>
          </p:pic>
          <p:pic>
            <p:nvPicPr>
              <p:cNvPr id="35" name="Picture 34">
                <a:extLst>
                  <a:ext uri="{FF2B5EF4-FFF2-40B4-BE49-F238E27FC236}">
                    <a16:creationId xmlns:a16="http://schemas.microsoft.com/office/drawing/2014/main" id="{016586F4-292C-BE2F-21F1-1BAB0CC9297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3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</a:blip>
              <a:stretch>
                <a:fillRect/>
              </a:stretch>
            </p:blipFill>
            <p:spPr>
              <a:xfrm>
                <a:off x="3937244" y="4486440"/>
                <a:ext cx="2288033" cy="1999476"/>
              </a:xfrm>
              <a:prstGeom prst="rect">
                <a:avLst/>
              </a:prstGeom>
            </p:spPr>
          </p:pic>
        </p:grpSp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id="{1CDE832B-7F64-CDC2-AD65-39F2C426D3C9}"/>
                </a:ext>
              </a:extLst>
            </p:cNvPr>
            <p:cNvSpPr txBox="1"/>
            <p:nvPr/>
          </p:nvSpPr>
          <p:spPr>
            <a:xfrm>
              <a:off x="5995254" y="6363755"/>
              <a:ext cx="249621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Dimension Reduction</a:t>
              </a:r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C3D84458-C4E6-8EBA-F30E-1819949DB370}"/>
                </a:ext>
              </a:extLst>
            </p:cNvPr>
            <p:cNvSpPr/>
            <p:nvPr/>
          </p:nvSpPr>
          <p:spPr>
            <a:xfrm>
              <a:off x="6016948" y="6346657"/>
              <a:ext cx="317891" cy="317891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TextBox 45">
              <a:extLst>
                <a:ext uri="{FF2B5EF4-FFF2-40B4-BE49-F238E27FC236}">
                  <a16:creationId xmlns:a16="http://schemas.microsoft.com/office/drawing/2014/main" id="{5ED5DFB1-8D33-3835-2B34-11C73AFD39A6}"/>
                </a:ext>
              </a:extLst>
            </p:cNvPr>
            <p:cNvSpPr txBox="1"/>
            <p:nvPr/>
          </p:nvSpPr>
          <p:spPr>
            <a:xfrm>
              <a:off x="6075549" y="6359300"/>
              <a:ext cx="213556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3</a:t>
              </a:r>
            </a:p>
          </p:txBody>
        </p:sp>
        <p:sp>
          <p:nvSpPr>
            <p:cNvPr id="47" name="TextBox 46">
              <a:extLst>
                <a:ext uri="{FF2B5EF4-FFF2-40B4-BE49-F238E27FC236}">
                  <a16:creationId xmlns:a16="http://schemas.microsoft.com/office/drawing/2014/main" id="{385B4716-F3F7-EBF6-550E-36432F21A133}"/>
                </a:ext>
              </a:extLst>
            </p:cNvPr>
            <p:cNvSpPr txBox="1"/>
            <p:nvPr/>
          </p:nvSpPr>
          <p:spPr>
            <a:xfrm>
              <a:off x="8884331" y="6354629"/>
              <a:ext cx="249621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Geometry Decomposition</a:t>
              </a:r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32F0A4FA-566D-24C0-4DC7-0C53114DDC2A}"/>
                </a:ext>
              </a:extLst>
            </p:cNvPr>
            <p:cNvSpPr/>
            <p:nvPr/>
          </p:nvSpPr>
          <p:spPr>
            <a:xfrm>
              <a:off x="8730297" y="6341987"/>
              <a:ext cx="317891" cy="317891"/>
            </a:xfrm>
            <a:prstGeom prst="ellipse">
              <a:avLst/>
            </a:prstGeom>
            <a:noFill/>
            <a:ln w="2540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TextBox 48">
              <a:extLst>
                <a:ext uri="{FF2B5EF4-FFF2-40B4-BE49-F238E27FC236}">
                  <a16:creationId xmlns:a16="http://schemas.microsoft.com/office/drawing/2014/main" id="{F6DE91D9-8378-A883-CBF3-216A1756DE7B}"/>
                </a:ext>
              </a:extLst>
            </p:cNvPr>
            <p:cNvSpPr txBox="1"/>
            <p:nvPr/>
          </p:nvSpPr>
          <p:spPr>
            <a:xfrm>
              <a:off x="8788898" y="6354630"/>
              <a:ext cx="213556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="1" dirty="0"/>
                <a:t>4</a:t>
              </a:r>
            </a:p>
          </p:txBody>
        </p:sp>
        <p:sp>
          <p:nvSpPr>
            <p:cNvPr id="54" name="TextBox 53">
              <a:extLst>
                <a:ext uri="{FF2B5EF4-FFF2-40B4-BE49-F238E27FC236}">
                  <a16:creationId xmlns:a16="http://schemas.microsoft.com/office/drawing/2014/main" id="{06F44ED8-1773-9E4B-6A7D-9D6FF7138A20}"/>
                </a:ext>
              </a:extLst>
            </p:cNvPr>
            <p:cNvSpPr txBox="1"/>
            <p:nvPr/>
          </p:nvSpPr>
          <p:spPr>
            <a:xfrm>
              <a:off x="5922083" y="4302765"/>
              <a:ext cx="2209259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/>
                <a:t>Reinforcement Learning</a:t>
              </a:r>
            </a:p>
          </p:txBody>
        </p:sp>
        <p:sp>
          <p:nvSpPr>
            <p:cNvPr id="59" name="Rectangle 58">
              <a:extLst>
                <a:ext uri="{FF2B5EF4-FFF2-40B4-BE49-F238E27FC236}">
                  <a16:creationId xmlns:a16="http://schemas.microsoft.com/office/drawing/2014/main" id="{974A14FB-A577-B50C-5962-71281D7F0FB0}"/>
                </a:ext>
              </a:extLst>
            </p:cNvPr>
            <p:cNvSpPr/>
            <p:nvPr/>
          </p:nvSpPr>
          <p:spPr>
            <a:xfrm>
              <a:off x="5911847" y="4315822"/>
              <a:ext cx="5421973" cy="2432847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8" name="Rounded Rectangle 17">
            <a:extLst>
              <a:ext uri="{FF2B5EF4-FFF2-40B4-BE49-F238E27FC236}">
                <a16:creationId xmlns:a16="http://schemas.microsoft.com/office/drawing/2014/main" id="{FE6DC56B-C0AF-0746-9C04-5DEA67DD5AE0}"/>
              </a:ext>
            </a:extLst>
          </p:cNvPr>
          <p:cNvSpPr/>
          <p:nvPr/>
        </p:nvSpPr>
        <p:spPr>
          <a:xfrm>
            <a:off x="1312227" y="1734889"/>
            <a:ext cx="6462643" cy="512569"/>
          </a:xfrm>
          <a:prstGeom prst="roundRect">
            <a:avLst/>
          </a:prstGeom>
          <a:noFill/>
          <a:ln w="38100">
            <a:solidFill>
              <a:srgbClr val="C0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ounded Rectangle 18">
            <a:extLst>
              <a:ext uri="{FF2B5EF4-FFF2-40B4-BE49-F238E27FC236}">
                <a16:creationId xmlns:a16="http://schemas.microsoft.com/office/drawing/2014/main" id="{4E710EF1-CA92-82C1-BDC6-837CC739EE75}"/>
              </a:ext>
            </a:extLst>
          </p:cNvPr>
          <p:cNvSpPr/>
          <p:nvPr/>
        </p:nvSpPr>
        <p:spPr>
          <a:xfrm>
            <a:off x="1312227" y="3735282"/>
            <a:ext cx="6462643" cy="512569"/>
          </a:xfrm>
          <a:prstGeom prst="roundRect">
            <a:avLst/>
          </a:prstGeom>
          <a:noFill/>
          <a:ln w="38100">
            <a:solidFill>
              <a:srgbClr val="C0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84313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9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93F795A-2719-2851-4FC0-0ECFDDBB69B5}"/>
              </a:ext>
            </a:extLst>
          </p:cNvPr>
          <p:cNvSpPr txBox="1"/>
          <p:nvPr/>
        </p:nvSpPr>
        <p:spPr>
          <a:xfrm>
            <a:off x="4457049" y="6095274"/>
            <a:ext cx="294471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Reinforcement Learning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E22050CF-097E-12AB-ED61-71A0B476B5D7}"/>
              </a:ext>
            </a:extLst>
          </p:cNvPr>
          <p:cNvSpPr/>
          <p:nvPr/>
        </p:nvSpPr>
        <p:spPr>
          <a:xfrm>
            <a:off x="8363505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4E74864-1ED3-B307-D0AC-7037F786D1E7}"/>
              </a:ext>
            </a:extLst>
          </p:cNvPr>
          <p:cNvSpPr/>
          <p:nvPr/>
        </p:nvSpPr>
        <p:spPr>
          <a:xfrm>
            <a:off x="7393998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C9E62FD-FEF4-4756-D178-A7353932DBD5}"/>
              </a:ext>
            </a:extLst>
          </p:cNvPr>
          <p:cNvSpPr/>
          <p:nvPr/>
        </p:nvSpPr>
        <p:spPr>
          <a:xfrm>
            <a:off x="3810710" y="3478954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7D995FE-2862-D16B-3F98-654FE1E45B05}"/>
              </a:ext>
            </a:extLst>
          </p:cNvPr>
          <p:cNvSpPr/>
          <p:nvPr/>
        </p:nvSpPr>
        <p:spPr>
          <a:xfrm>
            <a:off x="2917859" y="3481587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05D80B83-F379-260B-6691-ABBCA07C32A3}"/>
              </a:ext>
            </a:extLst>
          </p:cNvPr>
          <p:cNvSpPr/>
          <p:nvPr/>
        </p:nvSpPr>
        <p:spPr>
          <a:xfrm>
            <a:off x="4086605" y="2773776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8465FE5E-41E2-507E-ADE6-1A780C848D66}"/>
              </a:ext>
            </a:extLst>
          </p:cNvPr>
          <p:cNvSpPr/>
          <p:nvPr/>
        </p:nvSpPr>
        <p:spPr>
          <a:xfrm>
            <a:off x="4083642" y="325487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95D5C10-7724-8300-ED6F-BEA1CAC83D3C}"/>
              </a:ext>
            </a:extLst>
          </p:cNvPr>
          <p:cNvSpPr/>
          <p:nvPr/>
        </p:nvSpPr>
        <p:spPr>
          <a:xfrm>
            <a:off x="1572961" y="2460516"/>
            <a:ext cx="4119179" cy="1441718"/>
          </a:xfrm>
          <a:prstGeom prst="roundRect">
            <a:avLst>
              <a:gd name="adj" fmla="val 5568"/>
            </a:avLst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7107ADF-180F-5BF7-029B-568419DE06D2}"/>
              </a:ext>
            </a:extLst>
          </p:cNvPr>
          <p:cNvSpPr txBox="1"/>
          <p:nvPr/>
        </p:nvSpPr>
        <p:spPr>
          <a:xfrm>
            <a:off x="3042337" y="2870526"/>
            <a:ext cx="1553866" cy="72850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/>
              <a:t>Agent</a:t>
            </a:r>
          </a:p>
        </p:txBody>
      </p:sp>
      <p:cxnSp>
        <p:nvCxnSpPr>
          <p:cNvPr id="12" name="Elbow Connector 11">
            <a:extLst>
              <a:ext uri="{FF2B5EF4-FFF2-40B4-BE49-F238E27FC236}">
                <a16:creationId xmlns:a16="http://schemas.microsoft.com/office/drawing/2014/main" id="{8FD2E0B9-5345-37D2-239D-02A864DC9FDC}"/>
              </a:ext>
            </a:extLst>
          </p:cNvPr>
          <p:cNvCxnSpPr>
            <a:cxnSpLocks/>
            <a:stCxn id="10" idx="0"/>
            <a:endCxn id="19" idx="0"/>
          </p:cNvCxnSpPr>
          <p:nvPr/>
        </p:nvCxnSpPr>
        <p:spPr>
          <a:xfrm rot="16200000" flipH="1">
            <a:off x="5981471" y="111596"/>
            <a:ext cx="15680" cy="4713521"/>
          </a:xfrm>
          <a:prstGeom prst="bentConnector3">
            <a:avLst>
              <a:gd name="adj1" fmla="val -408214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Elbow Connector 12">
            <a:extLst>
              <a:ext uri="{FF2B5EF4-FFF2-40B4-BE49-F238E27FC236}">
                <a16:creationId xmlns:a16="http://schemas.microsoft.com/office/drawing/2014/main" id="{5E048FF8-EBBC-1FC7-0D4F-E7ADC15E3434}"/>
              </a:ext>
            </a:extLst>
          </p:cNvPr>
          <p:cNvCxnSpPr>
            <a:cxnSpLocks/>
            <a:stCxn id="5" idx="2"/>
            <a:endCxn id="6" idx="2"/>
          </p:cNvCxnSpPr>
          <p:nvPr/>
        </p:nvCxnSpPr>
        <p:spPr>
          <a:xfrm rot="5400000">
            <a:off x="5912365" y="2097433"/>
            <a:ext cx="26319" cy="3583286"/>
          </a:xfrm>
          <a:prstGeom prst="bentConnector3">
            <a:avLst>
              <a:gd name="adj1" fmla="val 377234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7D70A0AA-BE30-AA7F-D257-E14A96410D1B}"/>
              </a:ext>
            </a:extLst>
          </p:cNvPr>
          <p:cNvSpPr txBox="1"/>
          <p:nvPr/>
        </p:nvSpPr>
        <p:spPr>
          <a:xfrm>
            <a:off x="5465258" y="1386608"/>
            <a:ext cx="1261483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Action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5675F79-3A5A-4D67-43A9-8C55199F505E}"/>
              </a:ext>
            </a:extLst>
          </p:cNvPr>
          <p:cNvSpPr txBox="1"/>
          <p:nvPr/>
        </p:nvSpPr>
        <p:spPr>
          <a:xfrm>
            <a:off x="5465258" y="5272611"/>
            <a:ext cx="145030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Reward</a:t>
            </a:r>
          </a:p>
        </p:txBody>
      </p:sp>
      <p:sp>
        <p:nvSpPr>
          <p:cNvPr id="19" name="Rounded Rectangle 18">
            <a:extLst>
              <a:ext uri="{FF2B5EF4-FFF2-40B4-BE49-F238E27FC236}">
                <a16:creationId xmlns:a16="http://schemas.microsoft.com/office/drawing/2014/main" id="{1AEED53D-F45E-02FD-7EDA-84B61DC86491}"/>
              </a:ext>
            </a:extLst>
          </p:cNvPr>
          <p:cNvSpPr/>
          <p:nvPr/>
        </p:nvSpPr>
        <p:spPr>
          <a:xfrm>
            <a:off x="6084552" y="2476196"/>
            <a:ext cx="4523039" cy="1441718"/>
          </a:xfrm>
          <a:prstGeom prst="roundRect">
            <a:avLst>
              <a:gd name="adj" fmla="val 556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978BD0C-A3FE-AADD-1EE0-415B1630E25F}"/>
              </a:ext>
            </a:extLst>
          </p:cNvPr>
          <p:cNvSpPr txBox="1"/>
          <p:nvPr/>
        </p:nvSpPr>
        <p:spPr>
          <a:xfrm>
            <a:off x="7300573" y="2907556"/>
            <a:ext cx="3121836" cy="72850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/>
              <a:t>Environment</a:t>
            </a:r>
          </a:p>
        </p:txBody>
      </p:sp>
      <p:cxnSp>
        <p:nvCxnSpPr>
          <p:cNvPr id="22" name="Elbow Connector 21">
            <a:extLst>
              <a:ext uri="{FF2B5EF4-FFF2-40B4-BE49-F238E27FC236}">
                <a16:creationId xmlns:a16="http://schemas.microsoft.com/office/drawing/2014/main" id="{2BEC866A-0975-72CD-E35F-4CC41EA80E62}"/>
              </a:ext>
            </a:extLst>
          </p:cNvPr>
          <p:cNvCxnSpPr>
            <a:cxnSpLocks/>
            <a:stCxn id="4" idx="2"/>
            <a:endCxn id="7" idx="2"/>
          </p:cNvCxnSpPr>
          <p:nvPr/>
        </p:nvCxnSpPr>
        <p:spPr>
          <a:xfrm rot="5400000">
            <a:off x="5949376" y="1167569"/>
            <a:ext cx="28952" cy="5445647"/>
          </a:xfrm>
          <a:prstGeom prst="bentConnector3">
            <a:avLst>
              <a:gd name="adj1" fmla="val 620454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4B91A6E4-8FBF-8FEE-5127-02C573DDAF4B}"/>
              </a:ext>
            </a:extLst>
          </p:cNvPr>
          <p:cNvSpPr txBox="1"/>
          <p:nvPr/>
        </p:nvSpPr>
        <p:spPr>
          <a:xfrm>
            <a:off x="5556766" y="4449948"/>
            <a:ext cx="107846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State</a:t>
            </a:r>
          </a:p>
        </p:txBody>
      </p:sp>
    </p:spTree>
    <p:extLst>
      <p:ext uri="{BB962C8B-B14F-4D97-AF65-F5344CB8AC3E}">
        <p14:creationId xmlns:p14="http://schemas.microsoft.com/office/powerpoint/2010/main" val="14662990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Rectangle 73">
            <a:extLst>
              <a:ext uri="{FF2B5EF4-FFF2-40B4-BE49-F238E27FC236}">
                <a16:creationId xmlns:a16="http://schemas.microsoft.com/office/drawing/2014/main" id="{FC69D7EB-F034-6BE5-AD4D-5C3A632D36DC}"/>
              </a:ext>
            </a:extLst>
          </p:cNvPr>
          <p:cNvSpPr/>
          <p:nvPr/>
        </p:nvSpPr>
        <p:spPr>
          <a:xfrm>
            <a:off x="3214282" y="246128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916A6B8F-8EE3-200E-C624-D07D5839A88E}"/>
              </a:ext>
            </a:extLst>
          </p:cNvPr>
          <p:cNvSpPr/>
          <p:nvPr/>
        </p:nvSpPr>
        <p:spPr>
          <a:xfrm>
            <a:off x="3836752" y="2465050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4B7DB1F6-8804-5C5E-5610-35B9D06BE94F}"/>
              </a:ext>
            </a:extLst>
          </p:cNvPr>
          <p:cNvSpPr/>
          <p:nvPr/>
        </p:nvSpPr>
        <p:spPr>
          <a:xfrm>
            <a:off x="4501224" y="2461288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32F000F0-7456-F981-76D1-BEF1D320EA67}"/>
              </a:ext>
            </a:extLst>
          </p:cNvPr>
          <p:cNvSpPr/>
          <p:nvPr/>
        </p:nvSpPr>
        <p:spPr>
          <a:xfrm>
            <a:off x="5089361" y="2461681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35A5EB0D-D0DE-B25D-7266-91B38FEBDB96}"/>
              </a:ext>
            </a:extLst>
          </p:cNvPr>
          <p:cNvSpPr/>
          <p:nvPr/>
        </p:nvSpPr>
        <p:spPr>
          <a:xfrm>
            <a:off x="1998287" y="246264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CEDF7DDF-62B4-574D-4EE7-C8EAC482AB59}"/>
              </a:ext>
            </a:extLst>
          </p:cNvPr>
          <p:cNvSpPr/>
          <p:nvPr/>
        </p:nvSpPr>
        <p:spPr>
          <a:xfrm>
            <a:off x="2586424" y="246304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04241593-7429-DB2D-BF87-A250698AB434}"/>
              </a:ext>
            </a:extLst>
          </p:cNvPr>
          <p:cNvSpPr/>
          <p:nvPr/>
        </p:nvSpPr>
        <p:spPr>
          <a:xfrm>
            <a:off x="7851226" y="247570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F7FBF389-3A37-73E7-7C9E-B8E871E85D83}"/>
              </a:ext>
            </a:extLst>
          </p:cNvPr>
          <p:cNvSpPr/>
          <p:nvPr/>
        </p:nvSpPr>
        <p:spPr>
          <a:xfrm>
            <a:off x="8473696" y="2479464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53E4D1E3-A873-62B9-F438-45D09A5A08FE}"/>
              </a:ext>
            </a:extLst>
          </p:cNvPr>
          <p:cNvSpPr/>
          <p:nvPr/>
        </p:nvSpPr>
        <p:spPr>
          <a:xfrm>
            <a:off x="9138168" y="247570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4" name="Rectangle 83">
            <a:extLst>
              <a:ext uri="{FF2B5EF4-FFF2-40B4-BE49-F238E27FC236}">
                <a16:creationId xmlns:a16="http://schemas.microsoft.com/office/drawing/2014/main" id="{BC7849BE-65E9-664B-AC6E-5026DD3BB45D}"/>
              </a:ext>
            </a:extLst>
          </p:cNvPr>
          <p:cNvSpPr/>
          <p:nvPr/>
        </p:nvSpPr>
        <p:spPr>
          <a:xfrm>
            <a:off x="9726305" y="2476095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FC5EE34D-9FC8-3C35-58C0-D789F30C7B89}"/>
              </a:ext>
            </a:extLst>
          </p:cNvPr>
          <p:cNvSpPr/>
          <p:nvPr/>
        </p:nvSpPr>
        <p:spPr>
          <a:xfrm>
            <a:off x="6635231" y="247706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>
            <a:extLst>
              <a:ext uri="{FF2B5EF4-FFF2-40B4-BE49-F238E27FC236}">
                <a16:creationId xmlns:a16="http://schemas.microsoft.com/office/drawing/2014/main" id="{71E32461-01DF-3C85-905A-4BD648E17896}"/>
              </a:ext>
            </a:extLst>
          </p:cNvPr>
          <p:cNvSpPr/>
          <p:nvPr/>
        </p:nvSpPr>
        <p:spPr>
          <a:xfrm>
            <a:off x="7223368" y="2477456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93F795A-2719-2851-4FC0-0ECFDDBB69B5}"/>
              </a:ext>
            </a:extLst>
          </p:cNvPr>
          <p:cNvSpPr txBox="1"/>
          <p:nvPr/>
        </p:nvSpPr>
        <p:spPr>
          <a:xfrm>
            <a:off x="3859387" y="6095274"/>
            <a:ext cx="431849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Multi-agent Reinforcement Learning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E22050CF-097E-12AB-ED61-71A0B476B5D7}"/>
              </a:ext>
            </a:extLst>
          </p:cNvPr>
          <p:cNvSpPr/>
          <p:nvPr/>
        </p:nvSpPr>
        <p:spPr>
          <a:xfrm>
            <a:off x="8363505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4E74864-1ED3-B307-D0AC-7037F786D1E7}"/>
              </a:ext>
            </a:extLst>
          </p:cNvPr>
          <p:cNvSpPr/>
          <p:nvPr/>
        </p:nvSpPr>
        <p:spPr>
          <a:xfrm>
            <a:off x="7393998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C9E62FD-FEF4-4756-D178-A7353932DBD5}"/>
              </a:ext>
            </a:extLst>
          </p:cNvPr>
          <p:cNvSpPr/>
          <p:nvPr/>
        </p:nvSpPr>
        <p:spPr>
          <a:xfrm>
            <a:off x="3810710" y="3478954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7D995FE-2862-D16B-3F98-654FE1E45B05}"/>
              </a:ext>
            </a:extLst>
          </p:cNvPr>
          <p:cNvSpPr/>
          <p:nvPr/>
        </p:nvSpPr>
        <p:spPr>
          <a:xfrm>
            <a:off x="2917859" y="3481587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05D80B83-F379-260B-6691-ABBCA07C32A3}"/>
              </a:ext>
            </a:extLst>
          </p:cNvPr>
          <p:cNvSpPr/>
          <p:nvPr/>
        </p:nvSpPr>
        <p:spPr>
          <a:xfrm>
            <a:off x="4086605" y="2773776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8465FE5E-41E2-507E-ADE6-1A780C848D66}"/>
              </a:ext>
            </a:extLst>
          </p:cNvPr>
          <p:cNvSpPr/>
          <p:nvPr/>
        </p:nvSpPr>
        <p:spPr>
          <a:xfrm>
            <a:off x="4083642" y="325487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95D5C10-7724-8300-ED6F-BEA1CAC83D3C}"/>
              </a:ext>
            </a:extLst>
          </p:cNvPr>
          <p:cNvSpPr/>
          <p:nvPr/>
        </p:nvSpPr>
        <p:spPr>
          <a:xfrm>
            <a:off x="1572961" y="2460516"/>
            <a:ext cx="4119179" cy="1441718"/>
          </a:xfrm>
          <a:prstGeom prst="roundRect">
            <a:avLst>
              <a:gd name="adj" fmla="val 5568"/>
            </a:avLst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cxnSp>
        <p:nvCxnSpPr>
          <p:cNvPr id="12" name="Elbow Connector 11">
            <a:extLst>
              <a:ext uri="{FF2B5EF4-FFF2-40B4-BE49-F238E27FC236}">
                <a16:creationId xmlns:a16="http://schemas.microsoft.com/office/drawing/2014/main" id="{8FD2E0B9-5345-37D2-239D-02A864DC9FDC}"/>
              </a:ext>
            </a:extLst>
          </p:cNvPr>
          <p:cNvCxnSpPr>
            <a:cxnSpLocks/>
            <a:stCxn id="77" idx="0"/>
            <a:endCxn id="85" idx="0"/>
          </p:cNvCxnSpPr>
          <p:nvPr/>
        </p:nvCxnSpPr>
        <p:spPr>
          <a:xfrm rot="16200000" flipH="1">
            <a:off x="5994489" y="1696437"/>
            <a:ext cx="15382" cy="1545870"/>
          </a:xfrm>
          <a:prstGeom prst="bentConnector3">
            <a:avLst>
              <a:gd name="adj1" fmla="val -148615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Elbow Connector 12">
            <a:extLst>
              <a:ext uri="{FF2B5EF4-FFF2-40B4-BE49-F238E27FC236}">
                <a16:creationId xmlns:a16="http://schemas.microsoft.com/office/drawing/2014/main" id="{5E048FF8-EBBC-1FC7-0D4F-E7ADC15E3434}"/>
              </a:ext>
            </a:extLst>
          </p:cNvPr>
          <p:cNvCxnSpPr>
            <a:cxnSpLocks/>
            <a:stCxn id="5" idx="2"/>
            <a:endCxn id="6" idx="2"/>
          </p:cNvCxnSpPr>
          <p:nvPr/>
        </p:nvCxnSpPr>
        <p:spPr>
          <a:xfrm rot="5400000">
            <a:off x="5912365" y="2097433"/>
            <a:ext cx="26319" cy="3583286"/>
          </a:xfrm>
          <a:prstGeom prst="bentConnector3">
            <a:avLst>
              <a:gd name="adj1" fmla="val 377234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7D70A0AA-BE30-AA7F-D257-E14A96410D1B}"/>
              </a:ext>
            </a:extLst>
          </p:cNvPr>
          <p:cNvSpPr txBox="1"/>
          <p:nvPr/>
        </p:nvSpPr>
        <p:spPr>
          <a:xfrm>
            <a:off x="5692140" y="837492"/>
            <a:ext cx="102624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Actions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5675F79-3A5A-4D67-43A9-8C55199F505E}"/>
              </a:ext>
            </a:extLst>
          </p:cNvPr>
          <p:cNvSpPr txBox="1"/>
          <p:nvPr/>
        </p:nvSpPr>
        <p:spPr>
          <a:xfrm>
            <a:off x="5465258" y="5272611"/>
            <a:ext cx="145030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Reward</a:t>
            </a:r>
          </a:p>
        </p:txBody>
      </p:sp>
      <p:sp>
        <p:nvSpPr>
          <p:cNvPr id="19" name="Rounded Rectangle 18">
            <a:extLst>
              <a:ext uri="{FF2B5EF4-FFF2-40B4-BE49-F238E27FC236}">
                <a16:creationId xmlns:a16="http://schemas.microsoft.com/office/drawing/2014/main" id="{1AEED53D-F45E-02FD-7EDA-84B61DC86491}"/>
              </a:ext>
            </a:extLst>
          </p:cNvPr>
          <p:cNvSpPr/>
          <p:nvPr/>
        </p:nvSpPr>
        <p:spPr>
          <a:xfrm>
            <a:off x="6084552" y="2476196"/>
            <a:ext cx="4523039" cy="1441718"/>
          </a:xfrm>
          <a:prstGeom prst="roundRect">
            <a:avLst>
              <a:gd name="adj" fmla="val 556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978BD0C-A3FE-AADD-1EE0-415B1630E25F}"/>
              </a:ext>
            </a:extLst>
          </p:cNvPr>
          <p:cNvSpPr txBox="1"/>
          <p:nvPr/>
        </p:nvSpPr>
        <p:spPr>
          <a:xfrm>
            <a:off x="7300573" y="2907556"/>
            <a:ext cx="3121836" cy="72850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/>
              <a:t>Environment</a:t>
            </a:r>
          </a:p>
        </p:txBody>
      </p:sp>
      <p:cxnSp>
        <p:nvCxnSpPr>
          <p:cNvPr id="22" name="Elbow Connector 21">
            <a:extLst>
              <a:ext uri="{FF2B5EF4-FFF2-40B4-BE49-F238E27FC236}">
                <a16:creationId xmlns:a16="http://schemas.microsoft.com/office/drawing/2014/main" id="{2BEC866A-0975-72CD-E35F-4CC41EA80E62}"/>
              </a:ext>
            </a:extLst>
          </p:cNvPr>
          <p:cNvCxnSpPr>
            <a:cxnSpLocks/>
            <a:stCxn id="4" idx="2"/>
            <a:endCxn id="7" idx="2"/>
          </p:cNvCxnSpPr>
          <p:nvPr/>
        </p:nvCxnSpPr>
        <p:spPr>
          <a:xfrm rot="5400000">
            <a:off x="5949376" y="1167569"/>
            <a:ext cx="28952" cy="5445647"/>
          </a:xfrm>
          <a:prstGeom prst="bentConnector3">
            <a:avLst>
              <a:gd name="adj1" fmla="val 620454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id="{4B91A6E4-8FBF-8FEE-5127-02C573DDAF4B}"/>
              </a:ext>
            </a:extLst>
          </p:cNvPr>
          <p:cNvSpPr txBox="1"/>
          <p:nvPr/>
        </p:nvSpPr>
        <p:spPr>
          <a:xfrm>
            <a:off x="5556766" y="4449948"/>
            <a:ext cx="107846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State</a:t>
            </a:r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4AD189A0-E059-60F0-80A8-E852D11E1E6A}"/>
              </a:ext>
            </a:extLst>
          </p:cNvPr>
          <p:cNvGrpSpPr/>
          <p:nvPr/>
        </p:nvGrpSpPr>
        <p:grpSpPr>
          <a:xfrm>
            <a:off x="1742116" y="2614670"/>
            <a:ext cx="1195003" cy="498183"/>
            <a:chOff x="8549196" y="2673623"/>
            <a:chExt cx="1195003" cy="498183"/>
          </a:xfrm>
        </p:grpSpPr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87C0BEFB-BD5A-40A5-BF7E-A7284D7E47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5D450332-77AE-4028-5A47-FBD480AD5394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99B95563-58BF-6D67-C886-123724476022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3021645E-54EF-55A1-0EFE-023F85A08040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Rounded Rectangle 19">
              <a:extLst>
                <a:ext uri="{FF2B5EF4-FFF2-40B4-BE49-F238E27FC236}">
                  <a16:creationId xmlns:a16="http://schemas.microsoft.com/office/drawing/2014/main" id="{8D272541-5BA6-2383-1B78-1E6AB5EF10EC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920F162D-C7FD-9B28-73BA-0F086BBF8DD0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A5B6E405-FD70-ACEA-B3B1-F804F23AB5F5}"/>
              </a:ext>
            </a:extLst>
          </p:cNvPr>
          <p:cNvGrpSpPr/>
          <p:nvPr/>
        </p:nvGrpSpPr>
        <p:grpSpPr>
          <a:xfrm>
            <a:off x="3053693" y="2621434"/>
            <a:ext cx="1195003" cy="498183"/>
            <a:chOff x="8549196" y="2673623"/>
            <a:chExt cx="1195003" cy="498183"/>
          </a:xfrm>
        </p:grpSpPr>
        <p:sp>
          <p:nvSpPr>
            <p:cNvPr id="27" name="Rectangle 26">
              <a:extLst>
                <a:ext uri="{FF2B5EF4-FFF2-40B4-BE49-F238E27FC236}">
                  <a16:creationId xmlns:a16="http://schemas.microsoft.com/office/drawing/2014/main" id="{C09FCEE8-0639-F53D-5CD2-CE3B79044D8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98D456E6-EDE5-7F04-AE2A-1F3429E56C5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F544A99C-EF4F-B7FF-130C-4043CFAD0E75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0" name="Rectangle 29">
              <a:extLst>
                <a:ext uri="{FF2B5EF4-FFF2-40B4-BE49-F238E27FC236}">
                  <a16:creationId xmlns:a16="http://schemas.microsoft.com/office/drawing/2014/main" id="{75C3487A-B731-1CFD-583C-551653C6D697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1" name="Rounded Rectangle 30">
              <a:extLst>
                <a:ext uri="{FF2B5EF4-FFF2-40B4-BE49-F238E27FC236}">
                  <a16:creationId xmlns:a16="http://schemas.microsoft.com/office/drawing/2014/main" id="{2D542008-9E80-5B12-A7F9-CC7D7ADFEE27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B3C54733-3127-CA48-4E8E-342D4916FFF3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grpSp>
        <p:nvGrpSpPr>
          <p:cNvPr id="42" name="Group 41">
            <a:extLst>
              <a:ext uri="{FF2B5EF4-FFF2-40B4-BE49-F238E27FC236}">
                <a16:creationId xmlns:a16="http://schemas.microsoft.com/office/drawing/2014/main" id="{FD195C71-1F68-6AA7-E446-7169B52079C7}"/>
              </a:ext>
            </a:extLst>
          </p:cNvPr>
          <p:cNvGrpSpPr/>
          <p:nvPr/>
        </p:nvGrpSpPr>
        <p:grpSpPr>
          <a:xfrm>
            <a:off x="4379234" y="2626388"/>
            <a:ext cx="1195003" cy="498183"/>
            <a:chOff x="8549196" y="2673623"/>
            <a:chExt cx="1195003" cy="498183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3031D53D-3882-0390-3FE9-6130ABA54467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128AA317-A2C1-969A-1A47-857A1C857A6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EFED08C2-1B54-A4FF-A1C0-60FC2D8675AC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174C7939-8154-1873-2E2A-5CA7CC280A9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7" name="Rounded Rectangle 46">
              <a:extLst>
                <a:ext uri="{FF2B5EF4-FFF2-40B4-BE49-F238E27FC236}">
                  <a16:creationId xmlns:a16="http://schemas.microsoft.com/office/drawing/2014/main" id="{E6CC906B-063B-2B49-558A-50E2E42EBB82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C7072FCD-3E8A-F326-07C8-D031A8C976E2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grpSp>
        <p:nvGrpSpPr>
          <p:cNvPr id="49" name="Group 48">
            <a:extLst>
              <a:ext uri="{FF2B5EF4-FFF2-40B4-BE49-F238E27FC236}">
                <a16:creationId xmlns:a16="http://schemas.microsoft.com/office/drawing/2014/main" id="{AC62C0CE-C13A-C4FE-0579-D9D5C1F6A4F4}"/>
              </a:ext>
            </a:extLst>
          </p:cNvPr>
          <p:cNvGrpSpPr/>
          <p:nvPr/>
        </p:nvGrpSpPr>
        <p:grpSpPr>
          <a:xfrm>
            <a:off x="1737866" y="3235598"/>
            <a:ext cx="1195003" cy="498183"/>
            <a:chOff x="8549196" y="2673623"/>
            <a:chExt cx="1195003" cy="498183"/>
          </a:xfrm>
        </p:grpSpPr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0A486B08-47F9-1D87-0A14-811973E0D6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1" name="Rectangle 50">
              <a:extLst>
                <a:ext uri="{FF2B5EF4-FFF2-40B4-BE49-F238E27FC236}">
                  <a16:creationId xmlns:a16="http://schemas.microsoft.com/office/drawing/2014/main" id="{F73E7953-5A71-2A91-5414-2E10375A2595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2" name="Rectangle 51">
              <a:extLst>
                <a:ext uri="{FF2B5EF4-FFF2-40B4-BE49-F238E27FC236}">
                  <a16:creationId xmlns:a16="http://schemas.microsoft.com/office/drawing/2014/main" id="{42EA4B85-E5AB-571F-6125-FD0A597375F8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3" name="Rectangle 52">
              <a:extLst>
                <a:ext uri="{FF2B5EF4-FFF2-40B4-BE49-F238E27FC236}">
                  <a16:creationId xmlns:a16="http://schemas.microsoft.com/office/drawing/2014/main" id="{811133AE-1774-E75B-83BC-1F2524905EBE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4" name="Rounded Rectangle 53">
              <a:extLst>
                <a:ext uri="{FF2B5EF4-FFF2-40B4-BE49-F238E27FC236}">
                  <a16:creationId xmlns:a16="http://schemas.microsoft.com/office/drawing/2014/main" id="{E69E8EF8-2237-0654-6D28-CFE7B49E991F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5" name="TextBox 54">
              <a:extLst>
                <a:ext uri="{FF2B5EF4-FFF2-40B4-BE49-F238E27FC236}">
                  <a16:creationId xmlns:a16="http://schemas.microsoft.com/office/drawing/2014/main" id="{D20A1542-ADCA-E8CB-A25C-18B9D05A5D7F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grpSp>
        <p:nvGrpSpPr>
          <p:cNvPr id="56" name="Group 55">
            <a:extLst>
              <a:ext uri="{FF2B5EF4-FFF2-40B4-BE49-F238E27FC236}">
                <a16:creationId xmlns:a16="http://schemas.microsoft.com/office/drawing/2014/main" id="{8B23B510-B69F-919E-17FD-4836D8D74C9B}"/>
              </a:ext>
            </a:extLst>
          </p:cNvPr>
          <p:cNvGrpSpPr/>
          <p:nvPr/>
        </p:nvGrpSpPr>
        <p:grpSpPr>
          <a:xfrm>
            <a:off x="3049443" y="3242362"/>
            <a:ext cx="1195003" cy="498183"/>
            <a:chOff x="8549196" y="2673623"/>
            <a:chExt cx="1195003" cy="498183"/>
          </a:xfrm>
        </p:grpSpPr>
        <p:sp>
          <p:nvSpPr>
            <p:cNvPr id="57" name="Rectangle 56">
              <a:extLst>
                <a:ext uri="{FF2B5EF4-FFF2-40B4-BE49-F238E27FC236}">
                  <a16:creationId xmlns:a16="http://schemas.microsoft.com/office/drawing/2014/main" id="{79E013E9-3D8B-C7AB-8C32-CB511D7066BC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8" name="Rectangle 57">
              <a:extLst>
                <a:ext uri="{FF2B5EF4-FFF2-40B4-BE49-F238E27FC236}">
                  <a16:creationId xmlns:a16="http://schemas.microsoft.com/office/drawing/2014/main" id="{EE0E64E9-CCDA-56EB-5D2A-996FB6093D43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9" name="Rectangle 58">
              <a:extLst>
                <a:ext uri="{FF2B5EF4-FFF2-40B4-BE49-F238E27FC236}">
                  <a16:creationId xmlns:a16="http://schemas.microsoft.com/office/drawing/2014/main" id="{12A5D1B4-6AAE-5020-7368-97A9C3B65A4E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0" name="Rectangle 59">
              <a:extLst>
                <a:ext uri="{FF2B5EF4-FFF2-40B4-BE49-F238E27FC236}">
                  <a16:creationId xmlns:a16="http://schemas.microsoft.com/office/drawing/2014/main" id="{188252BD-7DB6-624D-95E8-5907474934F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1" name="Rounded Rectangle 60">
              <a:extLst>
                <a:ext uri="{FF2B5EF4-FFF2-40B4-BE49-F238E27FC236}">
                  <a16:creationId xmlns:a16="http://schemas.microsoft.com/office/drawing/2014/main" id="{3F4986C5-01F4-17D0-AB7F-16F70A016C31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2" name="TextBox 61">
              <a:extLst>
                <a:ext uri="{FF2B5EF4-FFF2-40B4-BE49-F238E27FC236}">
                  <a16:creationId xmlns:a16="http://schemas.microsoft.com/office/drawing/2014/main" id="{92B9F902-6B53-1B9B-E1B0-1930B8E5F36E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BB836A06-EBB2-4DFB-6F79-E889E8ABD616}"/>
              </a:ext>
            </a:extLst>
          </p:cNvPr>
          <p:cNvGrpSpPr/>
          <p:nvPr/>
        </p:nvGrpSpPr>
        <p:grpSpPr>
          <a:xfrm>
            <a:off x="4374984" y="3247316"/>
            <a:ext cx="1195003" cy="498183"/>
            <a:chOff x="8549196" y="2673623"/>
            <a:chExt cx="1195003" cy="498183"/>
          </a:xfrm>
        </p:grpSpPr>
        <p:sp>
          <p:nvSpPr>
            <p:cNvPr id="64" name="Rectangle 63">
              <a:extLst>
                <a:ext uri="{FF2B5EF4-FFF2-40B4-BE49-F238E27FC236}">
                  <a16:creationId xmlns:a16="http://schemas.microsoft.com/office/drawing/2014/main" id="{B3B04338-4E80-25C6-0DB4-708A2A45806F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5" name="Rectangle 64">
              <a:extLst>
                <a:ext uri="{FF2B5EF4-FFF2-40B4-BE49-F238E27FC236}">
                  <a16:creationId xmlns:a16="http://schemas.microsoft.com/office/drawing/2014/main" id="{70CF0041-ACA9-4BC0-BD70-D3373306893C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6" name="Rectangle 65">
              <a:extLst>
                <a:ext uri="{FF2B5EF4-FFF2-40B4-BE49-F238E27FC236}">
                  <a16:creationId xmlns:a16="http://schemas.microsoft.com/office/drawing/2014/main" id="{7DA0A1C3-D410-1988-927E-CDD14E0E38C3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7" name="Rectangle 66">
              <a:extLst>
                <a:ext uri="{FF2B5EF4-FFF2-40B4-BE49-F238E27FC236}">
                  <a16:creationId xmlns:a16="http://schemas.microsoft.com/office/drawing/2014/main" id="{CE50981D-ED0D-F5E1-B8F9-CBF0F96B8CB9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8" name="Rounded Rectangle 67">
              <a:extLst>
                <a:ext uri="{FF2B5EF4-FFF2-40B4-BE49-F238E27FC236}">
                  <a16:creationId xmlns:a16="http://schemas.microsoft.com/office/drawing/2014/main" id="{0D94F2A3-DB1F-9493-AC07-3C68CBB2076E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9" name="TextBox 68">
              <a:extLst>
                <a:ext uri="{FF2B5EF4-FFF2-40B4-BE49-F238E27FC236}">
                  <a16:creationId xmlns:a16="http://schemas.microsoft.com/office/drawing/2014/main" id="{61A01BAA-0D5D-1546-6CF5-A0D5EB395D20}"/>
                </a:ext>
              </a:extLst>
            </p:cNvPr>
            <p:cNvSpPr txBox="1"/>
            <p:nvPr/>
          </p:nvSpPr>
          <p:spPr>
            <a:xfrm>
              <a:off x="8779230" y="2728517"/>
              <a:ext cx="78098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Agent</a:t>
              </a:r>
            </a:p>
          </p:txBody>
        </p:sp>
      </p:grpSp>
      <p:cxnSp>
        <p:nvCxnSpPr>
          <p:cNvPr id="89" name="Elbow Connector 88">
            <a:extLst>
              <a:ext uri="{FF2B5EF4-FFF2-40B4-BE49-F238E27FC236}">
                <a16:creationId xmlns:a16="http://schemas.microsoft.com/office/drawing/2014/main" id="{DB72503A-BC88-69E1-70D9-0D817D420217}"/>
              </a:ext>
            </a:extLst>
          </p:cNvPr>
          <p:cNvCxnSpPr>
            <a:cxnSpLocks/>
            <a:stCxn id="76" idx="0"/>
            <a:endCxn id="86" idx="0"/>
          </p:cNvCxnSpPr>
          <p:nvPr/>
        </p:nvCxnSpPr>
        <p:spPr>
          <a:xfrm rot="16200000" flipH="1">
            <a:off x="5994096" y="1108300"/>
            <a:ext cx="16168" cy="2722144"/>
          </a:xfrm>
          <a:prstGeom prst="bentConnector3">
            <a:avLst>
              <a:gd name="adj1" fmla="val -265390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Elbow Connector 91">
            <a:extLst>
              <a:ext uri="{FF2B5EF4-FFF2-40B4-BE49-F238E27FC236}">
                <a16:creationId xmlns:a16="http://schemas.microsoft.com/office/drawing/2014/main" id="{C886EFED-AFE4-C148-DEF7-16F25191410C}"/>
              </a:ext>
            </a:extLst>
          </p:cNvPr>
          <p:cNvCxnSpPr>
            <a:cxnSpLocks/>
            <a:stCxn id="75" idx="0"/>
            <a:endCxn id="81" idx="0"/>
          </p:cNvCxnSpPr>
          <p:nvPr/>
        </p:nvCxnSpPr>
        <p:spPr>
          <a:xfrm rot="16200000" flipH="1">
            <a:off x="5978546" y="463139"/>
            <a:ext cx="10653" cy="4014474"/>
          </a:xfrm>
          <a:prstGeom prst="bentConnector3">
            <a:avLst>
              <a:gd name="adj1" fmla="val -595565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Elbow Connector 94">
            <a:extLst>
              <a:ext uri="{FF2B5EF4-FFF2-40B4-BE49-F238E27FC236}">
                <a16:creationId xmlns:a16="http://schemas.microsoft.com/office/drawing/2014/main" id="{3E41DFAD-5AC1-E786-3698-9072EB845270}"/>
              </a:ext>
            </a:extLst>
          </p:cNvPr>
          <p:cNvCxnSpPr>
            <a:cxnSpLocks/>
            <a:stCxn id="74" idx="0"/>
            <a:endCxn id="82" idx="0"/>
          </p:cNvCxnSpPr>
          <p:nvPr/>
        </p:nvCxnSpPr>
        <p:spPr>
          <a:xfrm rot="16200000" flipH="1">
            <a:off x="5974785" y="-159331"/>
            <a:ext cx="18175" cy="5259414"/>
          </a:xfrm>
          <a:prstGeom prst="bentConnector3">
            <a:avLst>
              <a:gd name="adj1" fmla="val -456698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Elbow Connector 97">
            <a:extLst>
              <a:ext uri="{FF2B5EF4-FFF2-40B4-BE49-F238E27FC236}">
                <a16:creationId xmlns:a16="http://schemas.microsoft.com/office/drawing/2014/main" id="{B946744E-FA23-67C3-5CC4-2206059A4373}"/>
              </a:ext>
            </a:extLst>
          </p:cNvPr>
          <p:cNvCxnSpPr>
            <a:cxnSpLocks/>
            <a:stCxn id="79" idx="0"/>
            <a:endCxn id="83" idx="0"/>
          </p:cNvCxnSpPr>
          <p:nvPr/>
        </p:nvCxnSpPr>
        <p:spPr>
          <a:xfrm rot="16200000" flipH="1">
            <a:off x="5995850" y="-806500"/>
            <a:ext cx="12660" cy="6551744"/>
          </a:xfrm>
          <a:prstGeom prst="bentConnector3">
            <a:avLst>
              <a:gd name="adj1" fmla="val -814007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Elbow Connector 100">
            <a:extLst>
              <a:ext uri="{FF2B5EF4-FFF2-40B4-BE49-F238E27FC236}">
                <a16:creationId xmlns:a16="http://schemas.microsoft.com/office/drawing/2014/main" id="{3F52D52A-E8FD-D2D3-3736-62E4D2309AE8}"/>
              </a:ext>
            </a:extLst>
          </p:cNvPr>
          <p:cNvCxnSpPr>
            <a:cxnSpLocks/>
            <a:stCxn id="78" idx="0"/>
            <a:endCxn id="84" idx="0"/>
          </p:cNvCxnSpPr>
          <p:nvPr/>
        </p:nvCxnSpPr>
        <p:spPr>
          <a:xfrm rot="16200000" flipH="1">
            <a:off x="5995457" y="-1394637"/>
            <a:ext cx="13446" cy="7728018"/>
          </a:xfrm>
          <a:prstGeom prst="bentConnector3">
            <a:avLst>
              <a:gd name="adj1" fmla="val -915525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218506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Rectangle 73">
            <a:extLst>
              <a:ext uri="{FF2B5EF4-FFF2-40B4-BE49-F238E27FC236}">
                <a16:creationId xmlns:a16="http://schemas.microsoft.com/office/drawing/2014/main" id="{FC69D7EB-F034-6BE5-AD4D-5C3A632D36DC}"/>
              </a:ext>
            </a:extLst>
          </p:cNvPr>
          <p:cNvSpPr/>
          <p:nvPr/>
        </p:nvSpPr>
        <p:spPr>
          <a:xfrm>
            <a:off x="3214282" y="246128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916A6B8F-8EE3-200E-C624-D07D5839A88E}"/>
              </a:ext>
            </a:extLst>
          </p:cNvPr>
          <p:cNvSpPr/>
          <p:nvPr/>
        </p:nvSpPr>
        <p:spPr>
          <a:xfrm>
            <a:off x="3836752" y="2465050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4B7DB1F6-8804-5C5E-5610-35B9D06BE94F}"/>
              </a:ext>
            </a:extLst>
          </p:cNvPr>
          <p:cNvSpPr/>
          <p:nvPr/>
        </p:nvSpPr>
        <p:spPr>
          <a:xfrm>
            <a:off x="4501224" y="2461288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32F000F0-7456-F981-76D1-BEF1D320EA67}"/>
              </a:ext>
            </a:extLst>
          </p:cNvPr>
          <p:cNvSpPr/>
          <p:nvPr/>
        </p:nvSpPr>
        <p:spPr>
          <a:xfrm>
            <a:off x="5089361" y="2461681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35A5EB0D-D0DE-B25D-7266-91B38FEBDB96}"/>
              </a:ext>
            </a:extLst>
          </p:cNvPr>
          <p:cNvSpPr/>
          <p:nvPr/>
        </p:nvSpPr>
        <p:spPr>
          <a:xfrm>
            <a:off x="1998287" y="246264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CEDF7DDF-62B4-574D-4EE7-C8EAC482AB59}"/>
              </a:ext>
            </a:extLst>
          </p:cNvPr>
          <p:cNvSpPr/>
          <p:nvPr/>
        </p:nvSpPr>
        <p:spPr>
          <a:xfrm>
            <a:off x="2586424" y="246304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04241593-7429-DB2D-BF87-A250698AB434}"/>
              </a:ext>
            </a:extLst>
          </p:cNvPr>
          <p:cNvSpPr/>
          <p:nvPr/>
        </p:nvSpPr>
        <p:spPr>
          <a:xfrm>
            <a:off x="7851226" y="247570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F7FBF389-3A37-73E7-7C9E-B8E871E85D83}"/>
              </a:ext>
            </a:extLst>
          </p:cNvPr>
          <p:cNvSpPr/>
          <p:nvPr/>
        </p:nvSpPr>
        <p:spPr>
          <a:xfrm>
            <a:off x="8473696" y="2479464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53E4D1E3-A873-62B9-F438-45D09A5A08FE}"/>
              </a:ext>
            </a:extLst>
          </p:cNvPr>
          <p:cNvSpPr/>
          <p:nvPr/>
        </p:nvSpPr>
        <p:spPr>
          <a:xfrm>
            <a:off x="9138168" y="247570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4" name="Rectangle 83">
            <a:extLst>
              <a:ext uri="{FF2B5EF4-FFF2-40B4-BE49-F238E27FC236}">
                <a16:creationId xmlns:a16="http://schemas.microsoft.com/office/drawing/2014/main" id="{BC7849BE-65E9-664B-AC6E-5026DD3BB45D}"/>
              </a:ext>
            </a:extLst>
          </p:cNvPr>
          <p:cNvSpPr/>
          <p:nvPr/>
        </p:nvSpPr>
        <p:spPr>
          <a:xfrm>
            <a:off x="9726305" y="2476095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FC5EE34D-9FC8-3C35-58C0-D789F30C7B89}"/>
              </a:ext>
            </a:extLst>
          </p:cNvPr>
          <p:cNvSpPr/>
          <p:nvPr/>
        </p:nvSpPr>
        <p:spPr>
          <a:xfrm>
            <a:off x="6635231" y="247706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>
            <a:extLst>
              <a:ext uri="{FF2B5EF4-FFF2-40B4-BE49-F238E27FC236}">
                <a16:creationId xmlns:a16="http://schemas.microsoft.com/office/drawing/2014/main" id="{71E32461-01DF-3C85-905A-4BD648E17896}"/>
              </a:ext>
            </a:extLst>
          </p:cNvPr>
          <p:cNvSpPr/>
          <p:nvPr/>
        </p:nvSpPr>
        <p:spPr>
          <a:xfrm>
            <a:off x="7223368" y="2477456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93F795A-2719-2851-4FC0-0ECFDDBB69B5}"/>
              </a:ext>
            </a:extLst>
          </p:cNvPr>
          <p:cNvSpPr txBox="1"/>
          <p:nvPr/>
        </p:nvSpPr>
        <p:spPr>
          <a:xfrm>
            <a:off x="3859440" y="6169498"/>
            <a:ext cx="431849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Multi-agent Reinforcement Learning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E22050CF-097E-12AB-ED61-71A0B476B5D7}"/>
              </a:ext>
            </a:extLst>
          </p:cNvPr>
          <p:cNvSpPr/>
          <p:nvPr/>
        </p:nvSpPr>
        <p:spPr>
          <a:xfrm>
            <a:off x="8363505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4E74864-1ED3-B307-D0AC-7037F786D1E7}"/>
              </a:ext>
            </a:extLst>
          </p:cNvPr>
          <p:cNvSpPr/>
          <p:nvPr/>
        </p:nvSpPr>
        <p:spPr>
          <a:xfrm>
            <a:off x="7393998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C9E62FD-FEF4-4756-D178-A7353932DBD5}"/>
              </a:ext>
            </a:extLst>
          </p:cNvPr>
          <p:cNvSpPr/>
          <p:nvPr/>
        </p:nvSpPr>
        <p:spPr>
          <a:xfrm>
            <a:off x="3810710" y="3478954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7D995FE-2862-D16B-3F98-654FE1E45B05}"/>
              </a:ext>
            </a:extLst>
          </p:cNvPr>
          <p:cNvSpPr/>
          <p:nvPr/>
        </p:nvSpPr>
        <p:spPr>
          <a:xfrm>
            <a:off x="2917859" y="3481587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05D80B83-F379-260B-6691-ABBCA07C32A3}"/>
              </a:ext>
            </a:extLst>
          </p:cNvPr>
          <p:cNvSpPr/>
          <p:nvPr/>
        </p:nvSpPr>
        <p:spPr>
          <a:xfrm>
            <a:off x="4086605" y="2773776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8465FE5E-41E2-507E-ADE6-1A780C848D66}"/>
              </a:ext>
            </a:extLst>
          </p:cNvPr>
          <p:cNvSpPr/>
          <p:nvPr/>
        </p:nvSpPr>
        <p:spPr>
          <a:xfrm>
            <a:off x="4083642" y="325487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95D5C10-7724-8300-ED6F-BEA1CAC83D3C}"/>
              </a:ext>
            </a:extLst>
          </p:cNvPr>
          <p:cNvSpPr/>
          <p:nvPr/>
        </p:nvSpPr>
        <p:spPr>
          <a:xfrm>
            <a:off x="1572961" y="2460516"/>
            <a:ext cx="4119179" cy="1441718"/>
          </a:xfrm>
          <a:prstGeom prst="roundRect">
            <a:avLst>
              <a:gd name="adj" fmla="val 5568"/>
            </a:avLst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cxnSp>
        <p:nvCxnSpPr>
          <p:cNvPr id="12" name="Elbow Connector 11">
            <a:extLst>
              <a:ext uri="{FF2B5EF4-FFF2-40B4-BE49-F238E27FC236}">
                <a16:creationId xmlns:a16="http://schemas.microsoft.com/office/drawing/2014/main" id="{8FD2E0B9-5345-37D2-239D-02A864DC9FDC}"/>
              </a:ext>
            </a:extLst>
          </p:cNvPr>
          <p:cNvCxnSpPr>
            <a:cxnSpLocks/>
            <a:stCxn id="77" idx="0"/>
            <a:endCxn id="85" idx="0"/>
          </p:cNvCxnSpPr>
          <p:nvPr/>
        </p:nvCxnSpPr>
        <p:spPr>
          <a:xfrm rot="16200000" flipH="1">
            <a:off x="5994489" y="1696437"/>
            <a:ext cx="15382" cy="1545870"/>
          </a:xfrm>
          <a:prstGeom prst="bentConnector3">
            <a:avLst>
              <a:gd name="adj1" fmla="val -148615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Elbow Connector 12">
            <a:extLst>
              <a:ext uri="{FF2B5EF4-FFF2-40B4-BE49-F238E27FC236}">
                <a16:creationId xmlns:a16="http://schemas.microsoft.com/office/drawing/2014/main" id="{5E048FF8-EBBC-1FC7-0D4F-E7ADC15E3434}"/>
              </a:ext>
            </a:extLst>
          </p:cNvPr>
          <p:cNvCxnSpPr>
            <a:cxnSpLocks/>
            <a:stCxn id="5" idx="2"/>
            <a:endCxn id="6" idx="2"/>
          </p:cNvCxnSpPr>
          <p:nvPr/>
        </p:nvCxnSpPr>
        <p:spPr>
          <a:xfrm rot="5400000">
            <a:off x="5912365" y="2097433"/>
            <a:ext cx="26319" cy="3583286"/>
          </a:xfrm>
          <a:prstGeom prst="bentConnector3">
            <a:avLst>
              <a:gd name="adj1" fmla="val 377234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7D70A0AA-BE30-AA7F-D257-E14A96410D1B}"/>
              </a:ext>
            </a:extLst>
          </p:cNvPr>
          <p:cNvSpPr txBox="1"/>
          <p:nvPr/>
        </p:nvSpPr>
        <p:spPr>
          <a:xfrm>
            <a:off x="5076126" y="837492"/>
            <a:ext cx="203100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CAD Operations</a:t>
            </a:r>
          </a:p>
        </p:txBody>
      </p:sp>
      <p:sp>
        <p:nvSpPr>
          <p:cNvPr id="19" name="Rounded Rectangle 18">
            <a:extLst>
              <a:ext uri="{FF2B5EF4-FFF2-40B4-BE49-F238E27FC236}">
                <a16:creationId xmlns:a16="http://schemas.microsoft.com/office/drawing/2014/main" id="{1AEED53D-F45E-02FD-7EDA-84B61DC86491}"/>
              </a:ext>
            </a:extLst>
          </p:cNvPr>
          <p:cNvSpPr/>
          <p:nvPr/>
        </p:nvSpPr>
        <p:spPr>
          <a:xfrm>
            <a:off x="6084552" y="2476196"/>
            <a:ext cx="4523039" cy="1441718"/>
          </a:xfrm>
          <a:prstGeom prst="roundRect">
            <a:avLst>
              <a:gd name="adj" fmla="val 556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978BD0C-A3FE-AADD-1EE0-415B1630E25F}"/>
              </a:ext>
            </a:extLst>
          </p:cNvPr>
          <p:cNvSpPr txBox="1"/>
          <p:nvPr/>
        </p:nvSpPr>
        <p:spPr>
          <a:xfrm>
            <a:off x="7098442" y="2907556"/>
            <a:ext cx="249138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/>
              <a:t>CAD Assembly</a:t>
            </a:r>
          </a:p>
        </p:txBody>
      </p:sp>
      <p:cxnSp>
        <p:nvCxnSpPr>
          <p:cNvPr id="22" name="Elbow Connector 21">
            <a:extLst>
              <a:ext uri="{FF2B5EF4-FFF2-40B4-BE49-F238E27FC236}">
                <a16:creationId xmlns:a16="http://schemas.microsoft.com/office/drawing/2014/main" id="{2BEC866A-0975-72CD-E35F-4CC41EA80E62}"/>
              </a:ext>
            </a:extLst>
          </p:cNvPr>
          <p:cNvCxnSpPr>
            <a:cxnSpLocks/>
            <a:stCxn id="4" idx="2"/>
            <a:endCxn id="7" idx="2"/>
          </p:cNvCxnSpPr>
          <p:nvPr/>
        </p:nvCxnSpPr>
        <p:spPr>
          <a:xfrm rot="5400000">
            <a:off x="5949376" y="1167569"/>
            <a:ext cx="28952" cy="5445647"/>
          </a:xfrm>
          <a:prstGeom prst="bentConnector3">
            <a:avLst>
              <a:gd name="adj1" fmla="val 620454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4" name="Group 23">
            <a:extLst>
              <a:ext uri="{FF2B5EF4-FFF2-40B4-BE49-F238E27FC236}">
                <a16:creationId xmlns:a16="http://schemas.microsoft.com/office/drawing/2014/main" id="{4AD189A0-E059-60F0-80A8-E852D11E1E6A}"/>
              </a:ext>
            </a:extLst>
          </p:cNvPr>
          <p:cNvGrpSpPr/>
          <p:nvPr/>
        </p:nvGrpSpPr>
        <p:grpSpPr>
          <a:xfrm>
            <a:off x="1742116" y="2614670"/>
            <a:ext cx="1214660" cy="498183"/>
            <a:chOff x="8549196" y="2673623"/>
            <a:chExt cx="1214660" cy="498183"/>
          </a:xfrm>
        </p:grpSpPr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87C0BEFB-BD5A-40A5-BF7E-A7284D7E47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5D450332-77AE-4028-5A47-FBD480AD5394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99B95563-58BF-6D67-C886-123724476022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3021645E-54EF-55A1-0EFE-023F85A08040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Rounded Rectangle 19">
              <a:extLst>
                <a:ext uri="{FF2B5EF4-FFF2-40B4-BE49-F238E27FC236}">
                  <a16:creationId xmlns:a16="http://schemas.microsoft.com/office/drawing/2014/main" id="{8D272541-5BA6-2383-1B78-1E6AB5EF10EC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920F162D-C7FD-9B28-73BA-0F086BBF8DD0}"/>
                </a:ext>
              </a:extLst>
            </p:cNvPr>
            <p:cNvSpPr txBox="1"/>
            <p:nvPr/>
          </p:nvSpPr>
          <p:spPr>
            <a:xfrm>
              <a:off x="8605975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1</a:t>
              </a:r>
            </a:p>
          </p:txBody>
        </p: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A5B6E405-FD70-ACEA-B3B1-F804F23AB5F5}"/>
              </a:ext>
            </a:extLst>
          </p:cNvPr>
          <p:cNvGrpSpPr/>
          <p:nvPr/>
        </p:nvGrpSpPr>
        <p:grpSpPr>
          <a:xfrm>
            <a:off x="3053693" y="2621434"/>
            <a:ext cx="1195415" cy="498183"/>
            <a:chOff x="8549196" y="2673623"/>
            <a:chExt cx="1195415" cy="498183"/>
          </a:xfrm>
        </p:grpSpPr>
        <p:sp>
          <p:nvSpPr>
            <p:cNvPr id="27" name="Rectangle 26">
              <a:extLst>
                <a:ext uri="{FF2B5EF4-FFF2-40B4-BE49-F238E27FC236}">
                  <a16:creationId xmlns:a16="http://schemas.microsoft.com/office/drawing/2014/main" id="{C09FCEE8-0639-F53D-5CD2-CE3B79044D8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98D456E6-EDE5-7F04-AE2A-1F3429E56C5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F544A99C-EF4F-B7FF-130C-4043CFAD0E75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0" name="Rectangle 29">
              <a:extLst>
                <a:ext uri="{FF2B5EF4-FFF2-40B4-BE49-F238E27FC236}">
                  <a16:creationId xmlns:a16="http://schemas.microsoft.com/office/drawing/2014/main" id="{75C3487A-B731-1CFD-583C-551653C6D697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1" name="Rounded Rectangle 30">
              <a:extLst>
                <a:ext uri="{FF2B5EF4-FFF2-40B4-BE49-F238E27FC236}">
                  <a16:creationId xmlns:a16="http://schemas.microsoft.com/office/drawing/2014/main" id="{2D542008-9E80-5B12-A7F9-CC7D7ADFEE27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B3C54733-3127-CA48-4E8E-342D4916FFF3}"/>
                </a:ext>
              </a:extLst>
            </p:cNvPr>
            <p:cNvSpPr txBox="1"/>
            <p:nvPr/>
          </p:nvSpPr>
          <p:spPr>
            <a:xfrm>
              <a:off x="8586730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2</a:t>
              </a:r>
            </a:p>
          </p:txBody>
        </p:sp>
      </p:grpSp>
      <p:grpSp>
        <p:nvGrpSpPr>
          <p:cNvPr id="42" name="Group 41">
            <a:extLst>
              <a:ext uri="{FF2B5EF4-FFF2-40B4-BE49-F238E27FC236}">
                <a16:creationId xmlns:a16="http://schemas.microsoft.com/office/drawing/2014/main" id="{FD195C71-1F68-6AA7-E446-7169B52079C7}"/>
              </a:ext>
            </a:extLst>
          </p:cNvPr>
          <p:cNvGrpSpPr/>
          <p:nvPr/>
        </p:nvGrpSpPr>
        <p:grpSpPr>
          <a:xfrm>
            <a:off x="4379234" y="2626388"/>
            <a:ext cx="1195414" cy="498183"/>
            <a:chOff x="8549196" y="2673623"/>
            <a:chExt cx="1195414" cy="498183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3031D53D-3882-0390-3FE9-6130ABA54467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128AA317-A2C1-969A-1A47-857A1C857A6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EFED08C2-1B54-A4FF-A1C0-60FC2D8675AC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174C7939-8154-1873-2E2A-5CA7CC280A9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7" name="Rounded Rectangle 46">
              <a:extLst>
                <a:ext uri="{FF2B5EF4-FFF2-40B4-BE49-F238E27FC236}">
                  <a16:creationId xmlns:a16="http://schemas.microsoft.com/office/drawing/2014/main" id="{E6CC906B-063B-2B49-558A-50E2E42EBB82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C7072FCD-3E8A-F326-07C8-D031A8C976E2}"/>
                </a:ext>
              </a:extLst>
            </p:cNvPr>
            <p:cNvSpPr txBox="1"/>
            <p:nvPr/>
          </p:nvSpPr>
          <p:spPr>
            <a:xfrm>
              <a:off x="8586729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3</a:t>
              </a:r>
            </a:p>
          </p:txBody>
        </p:sp>
      </p:grpSp>
      <p:grpSp>
        <p:nvGrpSpPr>
          <p:cNvPr id="49" name="Group 48">
            <a:extLst>
              <a:ext uri="{FF2B5EF4-FFF2-40B4-BE49-F238E27FC236}">
                <a16:creationId xmlns:a16="http://schemas.microsoft.com/office/drawing/2014/main" id="{AC62C0CE-C13A-C4FE-0579-D9D5C1F6A4F4}"/>
              </a:ext>
            </a:extLst>
          </p:cNvPr>
          <p:cNvGrpSpPr/>
          <p:nvPr/>
        </p:nvGrpSpPr>
        <p:grpSpPr>
          <a:xfrm>
            <a:off x="1737866" y="3235598"/>
            <a:ext cx="1205034" cy="498183"/>
            <a:chOff x="8549196" y="2673623"/>
            <a:chExt cx="1205034" cy="498183"/>
          </a:xfrm>
        </p:grpSpPr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0A486B08-47F9-1D87-0A14-811973E0D6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1" name="Rectangle 50">
              <a:extLst>
                <a:ext uri="{FF2B5EF4-FFF2-40B4-BE49-F238E27FC236}">
                  <a16:creationId xmlns:a16="http://schemas.microsoft.com/office/drawing/2014/main" id="{F73E7953-5A71-2A91-5414-2E10375A2595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2" name="Rectangle 51">
              <a:extLst>
                <a:ext uri="{FF2B5EF4-FFF2-40B4-BE49-F238E27FC236}">
                  <a16:creationId xmlns:a16="http://schemas.microsoft.com/office/drawing/2014/main" id="{42EA4B85-E5AB-571F-6125-FD0A597375F8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3" name="Rectangle 52">
              <a:extLst>
                <a:ext uri="{FF2B5EF4-FFF2-40B4-BE49-F238E27FC236}">
                  <a16:creationId xmlns:a16="http://schemas.microsoft.com/office/drawing/2014/main" id="{811133AE-1774-E75B-83BC-1F2524905EBE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4" name="Rounded Rectangle 53">
              <a:extLst>
                <a:ext uri="{FF2B5EF4-FFF2-40B4-BE49-F238E27FC236}">
                  <a16:creationId xmlns:a16="http://schemas.microsoft.com/office/drawing/2014/main" id="{E69E8EF8-2237-0654-6D28-CFE7B49E991F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5" name="TextBox 54">
              <a:extLst>
                <a:ext uri="{FF2B5EF4-FFF2-40B4-BE49-F238E27FC236}">
                  <a16:creationId xmlns:a16="http://schemas.microsoft.com/office/drawing/2014/main" id="{D20A1542-ADCA-E8CB-A25C-18B9D05A5D7F}"/>
                </a:ext>
              </a:extLst>
            </p:cNvPr>
            <p:cNvSpPr txBox="1"/>
            <p:nvPr/>
          </p:nvSpPr>
          <p:spPr>
            <a:xfrm>
              <a:off x="8596349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4</a:t>
              </a:r>
            </a:p>
          </p:txBody>
        </p:sp>
      </p:grpSp>
      <p:grpSp>
        <p:nvGrpSpPr>
          <p:cNvPr id="56" name="Group 55">
            <a:extLst>
              <a:ext uri="{FF2B5EF4-FFF2-40B4-BE49-F238E27FC236}">
                <a16:creationId xmlns:a16="http://schemas.microsoft.com/office/drawing/2014/main" id="{8B23B510-B69F-919E-17FD-4836D8D74C9B}"/>
              </a:ext>
            </a:extLst>
          </p:cNvPr>
          <p:cNvGrpSpPr/>
          <p:nvPr/>
        </p:nvGrpSpPr>
        <p:grpSpPr>
          <a:xfrm>
            <a:off x="3049443" y="3242362"/>
            <a:ext cx="1195410" cy="498183"/>
            <a:chOff x="8549196" y="2673623"/>
            <a:chExt cx="1195410" cy="498183"/>
          </a:xfrm>
        </p:grpSpPr>
        <p:sp>
          <p:nvSpPr>
            <p:cNvPr id="57" name="Rectangle 56">
              <a:extLst>
                <a:ext uri="{FF2B5EF4-FFF2-40B4-BE49-F238E27FC236}">
                  <a16:creationId xmlns:a16="http://schemas.microsoft.com/office/drawing/2014/main" id="{79E013E9-3D8B-C7AB-8C32-CB511D7066BC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8" name="Rectangle 57">
              <a:extLst>
                <a:ext uri="{FF2B5EF4-FFF2-40B4-BE49-F238E27FC236}">
                  <a16:creationId xmlns:a16="http://schemas.microsoft.com/office/drawing/2014/main" id="{EE0E64E9-CCDA-56EB-5D2A-996FB6093D43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9" name="Rectangle 58">
              <a:extLst>
                <a:ext uri="{FF2B5EF4-FFF2-40B4-BE49-F238E27FC236}">
                  <a16:creationId xmlns:a16="http://schemas.microsoft.com/office/drawing/2014/main" id="{12A5D1B4-6AAE-5020-7368-97A9C3B65A4E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0" name="Rectangle 59">
              <a:extLst>
                <a:ext uri="{FF2B5EF4-FFF2-40B4-BE49-F238E27FC236}">
                  <a16:creationId xmlns:a16="http://schemas.microsoft.com/office/drawing/2014/main" id="{188252BD-7DB6-624D-95E8-5907474934F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1" name="Rounded Rectangle 60">
              <a:extLst>
                <a:ext uri="{FF2B5EF4-FFF2-40B4-BE49-F238E27FC236}">
                  <a16:creationId xmlns:a16="http://schemas.microsoft.com/office/drawing/2014/main" id="{3F4986C5-01F4-17D0-AB7F-16F70A016C31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2" name="TextBox 61">
              <a:extLst>
                <a:ext uri="{FF2B5EF4-FFF2-40B4-BE49-F238E27FC236}">
                  <a16:creationId xmlns:a16="http://schemas.microsoft.com/office/drawing/2014/main" id="{92B9F902-6B53-1B9B-E1B0-1930B8E5F36E}"/>
                </a:ext>
              </a:extLst>
            </p:cNvPr>
            <p:cNvSpPr txBox="1"/>
            <p:nvPr/>
          </p:nvSpPr>
          <p:spPr>
            <a:xfrm>
              <a:off x="8586725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5</a:t>
              </a: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BB836A06-EBB2-4DFB-6F79-E889E8ABD616}"/>
              </a:ext>
            </a:extLst>
          </p:cNvPr>
          <p:cNvGrpSpPr/>
          <p:nvPr/>
        </p:nvGrpSpPr>
        <p:grpSpPr>
          <a:xfrm>
            <a:off x="4374984" y="3247316"/>
            <a:ext cx="1195411" cy="498183"/>
            <a:chOff x="8549196" y="2673623"/>
            <a:chExt cx="1195411" cy="498183"/>
          </a:xfrm>
        </p:grpSpPr>
        <p:sp>
          <p:nvSpPr>
            <p:cNvPr id="64" name="Rectangle 63">
              <a:extLst>
                <a:ext uri="{FF2B5EF4-FFF2-40B4-BE49-F238E27FC236}">
                  <a16:creationId xmlns:a16="http://schemas.microsoft.com/office/drawing/2014/main" id="{B3B04338-4E80-25C6-0DB4-708A2A45806F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5" name="Rectangle 64">
              <a:extLst>
                <a:ext uri="{FF2B5EF4-FFF2-40B4-BE49-F238E27FC236}">
                  <a16:creationId xmlns:a16="http://schemas.microsoft.com/office/drawing/2014/main" id="{70CF0041-ACA9-4BC0-BD70-D3373306893C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6" name="Rectangle 65">
              <a:extLst>
                <a:ext uri="{FF2B5EF4-FFF2-40B4-BE49-F238E27FC236}">
                  <a16:creationId xmlns:a16="http://schemas.microsoft.com/office/drawing/2014/main" id="{7DA0A1C3-D410-1988-927E-CDD14E0E38C3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7" name="Rectangle 66">
              <a:extLst>
                <a:ext uri="{FF2B5EF4-FFF2-40B4-BE49-F238E27FC236}">
                  <a16:creationId xmlns:a16="http://schemas.microsoft.com/office/drawing/2014/main" id="{CE50981D-ED0D-F5E1-B8F9-CBF0F96B8CB9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8" name="Rounded Rectangle 67">
              <a:extLst>
                <a:ext uri="{FF2B5EF4-FFF2-40B4-BE49-F238E27FC236}">
                  <a16:creationId xmlns:a16="http://schemas.microsoft.com/office/drawing/2014/main" id="{0D94F2A3-DB1F-9493-AC07-3C68CBB2076E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9" name="TextBox 68">
              <a:extLst>
                <a:ext uri="{FF2B5EF4-FFF2-40B4-BE49-F238E27FC236}">
                  <a16:creationId xmlns:a16="http://schemas.microsoft.com/office/drawing/2014/main" id="{61A01BAA-0D5D-1546-6CF5-A0D5EB395D20}"/>
                </a:ext>
              </a:extLst>
            </p:cNvPr>
            <p:cNvSpPr txBox="1"/>
            <p:nvPr/>
          </p:nvSpPr>
          <p:spPr>
            <a:xfrm>
              <a:off x="8586726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6</a:t>
              </a:r>
            </a:p>
          </p:txBody>
        </p:sp>
      </p:grpSp>
      <p:cxnSp>
        <p:nvCxnSpPr>
          <p:cNvPr id="89" name="Elbow Connector 88">
            <a:extLst>
              <a:ext uri="{FF2B5EF4-FFF2-40B4-BE49-F238E27FC236}">
                <a16:creationId xmlns:a16="http://schemas.microsoft.com/office/drawing/2014/main" id="{DB72503A-BC88-69E1-70D9-0D817D420217}"/>
              </a:ext>
            </a:extLst>
          </p:cNvPr>
          <p:cNvCxnSpPr>
            <a:cxnSpLocks/>
            <a:stCxn id="76" idx="0"/>
            <a:endCxn id="86" idx="0"/>
          </p:cNvCxnSpPr>
          <p:nvPr/>
        </p:nvCxnSpPr>
        <p:spPr>
          <a:xfrm rot="16200000" flipH="1">
            <a:off x="5994096" y="1108300"/>
            <a:ext cx="16168" cy="2722144"/>
          </a:xfrm>
          <a:prstGeom prst="bentConnector3">
            <a:avLst>
              <a:gd name="adj1" fmla="val -265390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Elbow Connector 91">
            <a:extLst>
              <a:ext uri="{FF2B5EF4-FFF2-40B4-BE49-F238E27FC236}">
                <a16:creationId xmlns:a16="http://schemas.microsoft.com/office/drawing/2014/main" id="{C886EFED-AFE4-C148-DEF7-16F25191410C}"/>
              </a:ext>
            </a:extLst>
          </p:cNvPr>
          <p:cNvCxnSpPr>
            <a:cxnSpLocks/>
            <a:stCxn id="75" idx="0"/>
            <a:endCxn id="81" idx="0"/>
          </p:cNvCxnSpPr>
          <p:nvPr/>
        </p:nvCxnSpPr>
        <p:spPr>
          <a:xfrm rot="16200000" flipH="1">
            <a:off x="5978546" y="463139"/>
            <a:ext cx="10653" cy="4014474"/>
          </a:xfrm>
          <a:prstGeom prst="bentConnector3">
            <a:avLst>
              <a:gd name="adj1" fmla="val -595565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Elbow Connector 94">
            <a:extLst>
              <a:ext uri="{FF2B5EF4-FFF2-40B4-BE49-F238E27FC236}">
                <a16:creationId xmlns:a16="http://schemas.microsoft.com/office/drawing/2014/main" id="{3E41DFAD-5AC1-E786-3698-9072EB845270}"/>
              </a:ext>
            </a:extLst>
          </p:cNvPr>
          <p:cNvCxnSpPr>
            <a:cxnSpLocks/>
            <a:stCxn id="74" idx="0"/>
            <a:endCxn id="82" idx="0"/>
          </p:cNvCxnSpPr>
          <p:nvPr/>
        </p:nvCxnSpPr>
        <p:spPr>
          <a:xfrm rot="16200000" flipH="1">
            <a:off x="5974785" y="-159331"/>
            <a:ext cx="18175" cy="5259414"/>
          </a:xfrm>
          <a:prstGeom prst="bentConnector3">
            <a:avLst>
              <a:gd name="adj1" fmla="val -456698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Elbow Connector 97">
            <a:extLst>
              <a:ext uri="{FF2B5EF4-FFF2-40B4-BE49-F238E27FC236}">
                <a16:creationId xmlns:a16="http://schemas.microsoft.com/office/drawing/2014/main" id="{B946744E-FA23-67C3-5CC4-2206059A4373}"/>
              </a:ext>
            </a:extLst>
          </p:cNvPr>
          <p:cNvCxnSpPr>
            <a:cxnSpLocks/>
            <a:stCxn id="79" idx="0"/>
            <a:endCxn id="83" idx="0"/>
          </p:cNvCxnSpPr>
          <p:nvPr/>
        </p:nvCxnSpPr>
        <p:spPr>
          <a:xfrm rot="16200000" flipH="1">
            <a:off x="5995850" y="-806500"/>
            <a:ext cx="12660" cy="6551744"/>
          </a:xfrm>
          <a:prstGeom prst="bentConnector3">
            <a:avLst>
              <a:gd name="adj1" fmla="val -814007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Elbow Connector 100">
            <a:extLst>
              <a:ext uri="{FF2B5EF4-FFF2-40B4-BE49-F238E27FC236}">
                <a16:creationId xmlns:a16="http://schemas.microsoft.com/office/drawing/2014/main" id="{3F52D52A-E8FD-D2D3-3736-62E4D2309AE8}"/>
              </a:ext>
            </a:extLst>
          </p:cNvPr>
          <p:cNvCxnSpPr>
            <a:cxnSpLocks/>
            <a:stCxn id="78" idx="0"/>
            <a:endCxn id="84" idx="0"/>
          </p:cNvCxnSpPr>
          <p:nvPr/>
        </p:nvCxnSpPr>
        <p:spPr>
          <a:xfrm rot="16200000" flipH="1">
            <a:off x="5995457" y="-1394637"/>
            <a:ext cx="13446" cy="7728018"/>
          </a:xfrm>
          <a:prstGeom prst="bentConnector3">
            <a:avLst>
              <a:gd name="adj1" fmla="val -915525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TextBox 37">
            <a:extLst>
              <a:ext uri="{FF2B5EF4-FFF2-40B4-BE49-F238E27FC236}">
                <a16:creationId xmlns:a16="http://schemas.microsoft.com/office/drawing/2014/main" id="{B1ACEFF0-A351-93C5-8E2B-2ECACA129560}"/>
              </a:ext>
            </a:extLst>
          </p:cNvPr>
          <p:cNvSpPr txBox="1"/>
          <p:nvPr/>
        </p:nvSpPr>
        <p:spPr>
          <a:xfrm>
            <a:off x="3486342" y="5280106"/>
            <a:ext cx="511678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Reward = Progress towards shell assembly 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E384E691-6BE2-F037-DF28-D45F6C5FB0E3}"/>
              </a:ext>
            </a:extLst>
          </p:cNvPr>
          <p:cNvSpPr txBox="1"/>
          <p:nvPr/>
        </p:nvSpPr>
        <p:spPr>
          <a:xfrm>
            <a:off x="4764303" y="4454432"/>
            <a:ext cx="250876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err="1"/>
              <a:t>Geometry+Topology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114336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Rectangle 73">
            <a:extLst>
              <a:ext uri="{FF2B5EF4-FFF2-40B4-BE49-F238E27FC236}">
                <a16:creationId xmlns:a16="http://schemas.microsoft.com/office/drawing/2014/main" id="{FC69D7EB-F034-6BE5-AD4D-5C3A632D36DC}"/>
              </a:ext>
            </a:extLst>
          </p:cNvPr>
          <p:cNvSpPr/>
          <p:nvPr/>
        </p:nvSpPr>
        <p:spPr>
          <a:xfrm>
            <a:off x="3214282" y="246128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Rectangle 74">
            <a:extLst>
              <a:ext uri="{FF2B5EF4-FFF2-40B4-BE49-F238E27FC236}">
                <a16:creationId xmlns:a16="http://schemas.microsoft.com/office/drawing/2014/main" id="{916A6B8F-8EE3-200E-C624-D07D5839A88E}"/>
              </a:ext>
            </a:extLst>
          </p:cNvPr>
          <p:cNvSpPr/>
          <p:nvPr/>
        </p:nvSpPr>
        <p:spPr>
          <a:xfrm>
            <a:off x="3836752" y="2465050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4B7DB1F6-8804-5C5E-5610-35B9D06BE94F}"/>
              </a:ext>
            </a:extLst>
          </p:cNvPr>
          <p:cNvSpPr/>
          <p:nvPr/>
        </p:nvSpPr>
        <p:spPr>
          <a:xfrm>
            <a:off x="4501224" y="2461288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32F000F0-7456-F981-76D1-BEF1D320EA67}"/>
              </a:ext>
            </a:extLst>
          </p:cNvPr>
          <p:cNvSpPr/>
          <p:nvPr/>
        </p:nvSpPr>
        <p:spPr>
          <a:xfrm>
            <a:off x="5089361" y="2461681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35A5EB0D-D0DE-B25D-7266-91B38FEBDB96}"/>
              </a:ext>
            </a:extLst>
          </p:cNvPr>
          <p:cNvSpPr/>
          <p:nvPr/>
        </p:nvSpPr>
        <p:spPr>
          <a:xfrm>
            <a:off x="1998287" y="2462649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CEDF7DDF-62B4-574D-4EE7-C8EAC482AB59}"/>
              </a:ext>
            </a:extLst>
          </p:cNvPr>
          <p:cNvSpPr/>
          <p:nvPr/>
        </p:nvSpPr>
        <p:spPr>
          <a:xfrm>
            <a:off x="2586424" y="246304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1" name="Rectangle 80">
            <a:extLst>
              <a:ext uri="{FF2B5EF4-FFF2-40B4-BE49-F238E27FC236}">
                <a16:creationId xmlns:a16="http://schemas.microsoft.com/office/drawing/2014/main" id="{04241593-7429-DB2D-BF87-A250698AB434}"/>
              </a:ext>
            </a:extLst>
          </p:cNvPr>
          <p:cNvSpPr/>
          <p:nvPr/>
        </p:nvSpPr>
        <p:spPr>
          <a:xfrm>
            <a:off x="7851226" y="247570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F7FBF389-3A37-73E7-7C9E-B8E871E85D83}"/>
              </a:ext>
            </a:extLst>
          </p:cNvPr>
          <p:cNvSpPr/>
          <p:nvPr/>
        </p:nvSpPr>
        <p:spPr>
          <a:xfrm>
            <a:off x="8473696" y="2479464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53E4D1E3-A873-62B9-F438-45D09A5A08FE}"/>
              </a:ext>
            </a:extLst>
          </p:cNvPr>
          <p:cNvSpPr/>
          <p:nvPr/>
        </p:nvSpPr>
        <p:spPr>
          <a:xfrm>
            <a:off x="9138168" y="2475702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4" name="Rectangle 83">
            <a:extLst>
              <a:ext uri="{FF2B5EF4-FFF2-40B4-BE49-F238E27FC236}">
                <a16:creationId xmlns:a16="http://schemas.microsoft.com/office/drawing/2014/main" id="{BC7849BE-65E9-664B-AC6E-5026DD3BB45D}"/>
              </a:ext>
            </a:extLst>
          </p:cNvPr>
          <p:cNvSpPr/>
          <p:nvPr/>
        </p:nvSpPr>
        <p:spPr>
          <a:xfrm>
            <a:off x="9726305" y="2476095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FC5EE34D-9FC8-3C35-58C0-D789F30C7B89}"/>
              </a:ext>
            </a:extLst>
          </p:cNvPr>
          <p:cNvSpPr/>
          <p:nvPr/>
        </p:nvSpPr>
        <p:spPr>
          <a:xfrm>
            <a:off x="6635231" y="2477063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>
            <a:extLst>
              <a:ext uri="{FF2B5EF4-FFF2-40B4-BE49-F238E27FC236}">
                <a16:creationId xmlns:a16="http://schemas.microsoft.com/office/drawing/2014/main" id="{71E32461-01DF-3C85-905A-4BD648E17896}"/>
              </a:ext>
            </a:extLst>
          </p:cNvPr>
          <p:cNvSpPr/>
          <p:nvPr/>
        </p:nvSpPr>
        <p:spPr>
          <a:xfrm>
            <a:off x="7223368" y="2477456"/>
            <a:ext cx="279767" cy="258497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93F795A-2719-2851-4FC0-0ECFDDBB69B5}"/>
              </a:ext>
            </a:extLst>
          </p:cNvPr>
          <p:cNvSpPr txBox="1"/>
          <p:nvPr/>
        </p:nvSpPr>
        <p:spPr>
          <a:xfrm>
            <a:off x="3859440" y="6169498"/>
            <a:ext cx="431849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/>
              <a:t>Multi-agent Reinforcement Learning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E22050CF-097E-12AB-ED61-71A0B476B5D7}"/>
              </a:ext>
            </a:extLst>
          </p:cNvPr>
          <p:cNvSpPr/>
          <p:nvPr/>
        </p:nvSpPr>
        <p:spPr>
          <a:xfrm>
            <a:off x="8363505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4E74864-1ED3-B307-D0AC-7037F786D1E7}"/>
              </a:ext>
            </a:extLst>
          </p:cNvPr>
          <p:cNvSpPr/>
          <p:nvPr/>
        </p:nvSpPr>
        <p:spPr>
          <a:xfrm>
            <a:off x="7393998" y="345263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C9E62FD-FEF4-4756-D178-A7353932DBD5}"/>
              </a:ext>
            </a:extLst>
          </p:cNvPr>
          <p:cNvSpPr/>
          <p:nvPr/>
        </p:nvSpPr>
        <p:spPr>
          <a:xfrm>
            <a:off x="3810710" y="3478954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7D995FE-2862-D16B-3F98-654FE1E45B05}"/>
              </a:ext>
            </a:extLst>
          </p:cNvPr>
          <p:cNvSpPr/>
          <p:nvPr/>
        </p:nvSpPr>
        <p:spPr>
          <a:xfrm>
            <a:off x="2917859" y="3481587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05D80B83-F379-260B-6691-ABBCA07C32A3}"/>
              </a:ext>
            </a:extLst>
          </p:cNvPr>
          <p:cNvSpPr/>
          <p:nvPr/>
        </p:nvSpPr>
        <p:spPr>
          <a:xfrm>
            <a:off x="4086605" y="2773776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8465FE5E-41E2-507E-ADE6-1A780C848D66}"/>
              </a:ext>
            </a:extLst>
          </p:cNvPr>
          <p:cNvSpPr/>
          <p:nvPr/>
        </p:nvSpPr>
        <p:spPr>
          <a:xfrm>
            <a:off x="4083642" y="3254875"/>
            <a:ext cx="646339" cy="42327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295D5C10-7724-8300-ED6F-BEA1CAC83D3C}"/>
              </a:ext>
            </a:extLst>
          </p:cNvPr>
          <p:cNvSpPr/>
          <p:nvPr/>
        </p:nvSpPr>
        <p:spPr>
          <a:xfrm>
            <a:off x="1572961" y="2460516"/>
            <a:ext cx="4119179" cy="1441718"/>
          </a:xfrm>
          <a:prstGeom prst="roundRect">
            <a:avLst>
              <a:gd name="adj" fmla="val 5568"/>
            </a:avLst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cxnSp>
        <p:nvCxnSpPr>
          <p:cNvPr id="12" name="Elbow Connector 11">
            <a:extLst>
              <a:ext uri="{FF2B5EF4-FFF2-40B4-BE49-F238E27FC236}">
                <a16:creationId xmlns:a16="http://schemas.microsoft.com/office/drawing/2014/main" id="{8FD2E0B9-5345-37D2-239D-02A864DC9FDC}"/>
              </a:ext>
            </a:extLst>
          </p:cNvPr>
          <p:cNvCxnSpPr>
            <a:cxnSpLocks/>
            <a:stCxn id="77" idx="0"/>
            <a:endCxn id="85" idx="0"/>
          </p:cNvCxnSpPr>
          <p:nvPr/>
        </p:nvCxnSpPr>
        <p:spPr>
          <a:xfrm rot="16200000" flipH="1">
            <a:off x="5994489" y="1696437"/>
            <a:ext cx="15382" cy="1545870"/>
          </a:xfrm>
          <a:prstGeom prst="bentConnector3">
            <a:avLst>
              <a:gd name="adj1" fmla="val -148615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Elbow Connector 12">
            <a:extLst>
              <a:ext uri="{FF2B5EF4-FFF2-40B4-BE49-F238E27FC236}">
                <a16:creationId xmlns:a16="http://schemas.microsoft.com/office/drawing/2014/main" id="{5E048FF8-EBBC-1FC7-0D4F-E7ADC15E3434}"/>
              </a:ext>
            </a:extLst>
          </p:cNvPr>
          <p:cNvCxnSpPr>
            <a:cxnSpLocks/>
            <a:stCxn id="5" idx="2"/>
            <a:endCxn id="6" idx="2"/>
          </p:cNvCxnSpPr>
          <p:nvPr/>
        </p:nvCxnSpPr>
        <p:spPr>
          <a:xfrm rot="5400000">
            <a:off x="5912365" y="2097433"/>
            <a:ext cx="26319" cy="3583286"/>
          </a:xfrm>
          <a:prstGeom prst="bentConnector3">
            <a:avLst>
              <a:gd name="adj1" fmla="val 377234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7D70A0AA-BE30-AA7F-D257-E14A96410D1B}"/>
              </a:ext>
            </a:extLst>
          </p:cNvPr>
          <p:cNvSpPr txBox="1"/>
          <p:nvPr/>
        </p:nvSpPr>
        <p:spPr>
          <a:xfrm>
            <a:off x="5076126" y="837492"/>
            <a:ext cx="203100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CAD Operations</a:t>
            </a:r>
          </a:p>
        </p:txBody>
      </p:sp>
      <p:sp>
        <p:nvSpPr>
          <p:cNvPr id="19" name="Rounded Rectangle 18">
            <a:extLst>
              <a:ext uri="{FF2B5EF4-FFF2-40B4-BE49-F238E27FC236}">
                <a16:creationId xmlns:a16="http://schemas.microsoft.com/office/drawing/2014/main" id="{1AEED53D-F45E-02FD-7EDA-84B61DC86491}"/>
              </a:ext>
            </a:extLst>
          </p:cNvPr>
          <p:cNvSpPr/>
          <p:nvPr/>
        </p:nvSpPr>
        <p:spPr>
          <a:xfrm>
            <a:off x="6084552" y="2476196"/>
            <a:ext cx="4523039" cy="1441718"/>
          </a:xfrm>
          <a:prstGeom prst="roundRect">
            <a:avLst>
              <a:gd name="adj" fmla="val 5568"/>
            </a:avLst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E978BD0C-A3FE-AADD-1EE0-415B1630E25F}"/>
              </a:ext>
            </a:extLst>
          </p:cNvPr>
          <p:cNvSpPr txBox="1"/>
          <p:nvPr/>
        </p:nvSpPr>
        <p:spPr>
          <a:xfrm>
            <a:off x="7098442" y="2907556"/>
            <a:ext cx="249138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/>
              <a:t>CAD Assembly</a:t>
            </a:r>
          </a:p>
        </p:txBody>
      </p:sp>
      <p:cxnSp>
        <p:nvCxnSpPr>
          <p:cNvPr id="22" name="Elbow Connector 21">
            <a:extLst>
              <a:ext uri="{FF2B5EF4-FFF2-40B4-BE49-F238E27FC236}">
                <a16:creationId xmlns:a16="http://schemas.microsoft.com/office/drawing/2014/main" id="{2BEC866A-0975-72CD-E35F-4CC41EA80E62}"/>
              </a:ext>
            </a:extLst>
          </p:cNvPr>
          <p:cNvCxnSpPr>
            <a:cxnSpLocks/>
            <a:stCxn id="4" idx="2"/>
            <a:endCxn id="7" idx="2"/>
          </p:cNvCxnSpPr>
          <p:nvPr/>
        </p:nvCxnSpPr>
        <p:spPr>
          <a:xfrm rot="5400000">
            <a:off x="5949376" y="1167569"/>
            <a:ext cx="28952" cy="5445647"/>
          </a:xfrm>
          <a:prstGeom prst="bentConnector3">
            <a:avLst>
              <a:gd name="adj1" fmla="val 620454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4" name="Group 23">
            <a:extLst>
              <a:ext uri="{FF2B5EF4-FFF2-40B4-BE49-F238E27FC236}">
                <a16:creationId xmlns:a16="http://schemas.microsoft.com/office/drawing/2014/main" id="{4AD189A0-E059-60F0-80A8-E852D11E1E6A}"/>
              </a:ext>
            </a:extLst>
          </p:cNvPr>
          <p:cNvGrpSpPr/>
          <p:nvPr/>
        </p:nvGrpSpPr>
        <p:grpSpPr>
          <a:xfrm>
            <a:off x="1742116" y="2614670"/>
            <a:ext cx="1214660" cy="498183"/>
            <a:chOff x="8549196" y="2673623"/>
            <a:chExt cx="1214660" cy="498183"/>
          </a:xfrm>
        </p:grpSpPr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87C0BEFB-BD5A-40A5-BF7E-A7284D7E47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5D450332-77AE-4028-5A47-FBD480AD5394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99B95563-58BF-6D67-C886-123724476022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Rectangle 16">
              <a:extLst>
                <a:ext uri="{FF2B5EF4-FFF2-40B4-BE49-F238E27FC236}">
                  <a16:creationId xmlns:a16="http://schemas.microsoft.com/office/drawing/2014/main" id="{3021645E-54EF-55A1-0EFE-023F85A08040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Rounded Rectangle 19">
              <a:extLst>
                <a:ext uri="{FF2B5EF4-FFF2-40B4-BE49-F238E27FC236}">
                  <a16:creationId xmlns:a16="http://schemas.microsoft.com/office/drawing/2014/main" id="{8D272541-5BA6-2383-1B78-1E6AB5EF10EC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920F162D-C7FD-9B28-73BA-0F086BBF8DD0}"/>
                </a:ext>
              </a:extLst>
            </p:cNvPr>
            <p:cNvSpPr txBox="1"/>
            <p:nvPr/>
          </p:nvSpPr>
          <p:spPr>
            <a:xfrm>
              <a:off x="8605975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1</a:t>
              </a:r>
            </a:p>
          </p:txBody>
        </p: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A5B6E405-FD70-ACEA-B3B1-F804F23AB5F5}"/>
              </a:ext>
            </a:extLst>
          </p:cNvPr>
          <p:cNvGrpSpPr/>
          <p:nvPr/>
        </p:nvGrpSpPr>
        <p:grpSpPr>
          <a:xfrm>
            <a:off x="3053693" y="2621434"/>
            <a:ext cx="1195415" cy="498183"/>
            <a:chOff x="8549196" y="2673623"/>
            <a:chExt cx="1195415" cy="498183"/>
          </a:xfrm>
        </p:grpSpPr>
        <p:sp>
          <p:nvSpPr>
            <p:cNvPr id="27" name="Rectangle 26">
              <a:extLst>
                <a:ext uri="{FF2B5EF4-FFF2-40B4-BE49-F238E27FC236}">
                  <a16:creationId xmlns:a16="http://schemas.microsoft.com/office/drawing/2014/main" id="{C09FCEE8-0639-F53D-5CD2-CE3B79044D8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98D456E6-EDE5-7F04-AE2A-1F3429E56C5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F544A99C-EF4F-B7FF-130C-4043CFAD0E75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0" name="Rectangle 29">
              <a:extLst>
                <a:ext uri="{FF2B5EF4-FFF2-40B4-BE49-F238E27FC236}">
                  <a16:creationId xmlns:a16="http://schemas.microsoft.com/office/drawing/2014/main" id="{75C3487A-B731-1CFD-583C-551653C6D697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1" name="Rounded Rectangle 30">
              <a:extLst>
                <a:ext uri="{FF2B5EF4-FFF2-40B4-BE49-F238E27FC236}">
                  <a16:creationId xmlns:a16="http://schemas.microsoft.com/office/drawing/2014/main" id="{2D542008-9E80-5B12-A7F9-CC7D7ADFEE27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B3C54733-3127-CA48-4E8E-342D4916FFF3}"/>
                </a:ext>
              </a:extLst>
            </p:cNvPr>
            <p:cNvSpPr txBox="1"/>
            <p:nvPr/>
          </p:nvSpPr>
          <p:spPr>
            <a:xfrm>
              <a:off x="8586730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2</a:t>
              </a:r>
            </a:p>
          </p:txBody>
        </p:sp>
      </p:grpSp>
      <p:grpSp>
        <p:nvGrpSpPr>
          <p:cNvPr id="42" name="Group 41">
            <a:extLst>
              <a:ext uri="{FF2B5EF4-FFF2-40B4-BE49-F238E27FC236}">
                <a16:creationId xmlns:a16="http://schemas.microsoft.com/office/drawing/2014/main" id="{FD195C71-1F68-6AA7-E446-7169B52079C7}"/>
              </a:ext>
            </a:extLst>
          </p:cNvPr>
          <p:cNvGrpSpPr/>
          <p:nvPr/>
        </p:nvGrpSpPr>
        <p:grpSpPr>
          <a:xfrm>
            <a:off x="4379234" y="2626388"/>
            <a:ext cx="1195414" cy="498183"/>
            <a:chOff x="8549196" y="2673623"/>
            <a:chExt cx="1195414" cy="498183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3031D53D-3882-0390-3FE9-6130ABA54467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128AA317-A2C1-969A-1A47-857A1C857A62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EFED08C2-1B54-A4FF-A1C0-60FC2D8675AC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174C7939-8154-1873-2E2A-5CA7CC280A9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7" name="Rounded Rectangle 46">
              <a:extLst>
                <a:ext uri="{FF2B5EF4-FFF2-40B4-BE49-F238E27FC236}">
                  <a16:creationId xmlns:a16="http://schemas.microsoft.com/office/drawing/2014/main" id="{E6CC906B-063B-2B49-558A-50E2E42EBB82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C7072FCD-3E8A-F326-07C8-D031A8C976E2}"/>
                </a:ext>
              </a:extLst>
            </p:cNvPr>
            <p:cNvSpPr txBox="1"/>
            <p:nvPr/>
          </p:nvSpPr>
          <p:spPr>
            <a:xfrm>
              <a:off x="8586729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3</a:t>
              </a:r>
            </a:p>
          </p:txBody>
        </p:sp>
      </p:grpSp>
      <p:grpSp>
        <p:nvGrpSpPr>
          <p:cNvPr id="49" name="Group 48">
            <a:extLst>
              <a:ext uri="{FF2B5EF4-FFF2-40B4-BE49-F238E27FC236}">
                <a16:creationId xmlns:a16="http://schemas.microsoft.com/office/drawing/2014/main" id="{AC62C0CE-C13A-C4FE-0579-D9D5C1F6A4F4}"/>
              </a:ext>
            </a:extLst>
          </p:cNvPr>
          <p:cNvGrpSpPr/>
          <p:nvPr/>
        </p:nvGrpSpPr>
        <p:grpSpPr>
          <a:xfrm>
            <a:off x="1737866" y="3235598"/>
            <a:ext cx="1205034" cy="498183"/>
            <a:chOff x="8549196" y="2673623"/>
            <a:chExt cx="1205034" cy="498183"/>
          </a:xfrm>
        </p:grpSpPr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0A486B08-47F9-1D87-0A14-811973E0D605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1" name="Rectangle 50">
              <a:extLst>
                <a:ext uri="{FF2B5EF4-FFF2-40B4-BE49-F238E27FC236}">
                  <a16:creationId xmlns:a16="http://schemas.microsoft.com/office/drawing/2014/main" id="{F73E7953-5A71-2A91-5414-2E10375A2595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2" name="Rectangle 51">
              <a:extLst>
                <a:ext uri="{FF2B5EF4-FFF2-40B4-BE49-F238E27FC236}">
                  <a16:creationId xmlns:a16="http://schemas.microsoft.com/office/drawing/2014/main" id="{42EA4B85-E5AB-571F-6125-FD0A597375F8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3" name="Rectangle 52">
              <a:extLst>
                <a:ext uri="{FF2B5EF4-FFF2-40B4-BE49-F238E27FC236}">
                  <a16:creationId xmlns:a16="http://schemas.microsoft.com/office/drawing/2014/main" id="{811133AE-1774-E75B-83BC-1F2524905EBE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4" name="Rounded Rectangle 53">
              <a:extLst>
                <a:ext uri="{FF2B5EF4-FFF2-40B4-BE49-F238E27FC236}">
                  <a16:creationId xmlns:a16="http://schemas.microsoft.com/office/drawing/2014/main" id="{E69E8EF8-2237-0654-6D28-CFE7B49E991F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5" name="TextBox 54">
              <a:extLst>
                <a:ext uri="{FF2B5EF4-FFF2-40B4-BE49-F238E27FC236}">
                  <a16:creationId xmlns:a16="http://schemas.microsoft.com/office/drawing/2014/main" id="{D20A1542-ADCA-E8CB-A25C-18B9D05A5D7F}"/>
                </a:ext>
              </a:extLst>
            </p:cNvPr>
            <p:cNvSpPr txBox="1"/>
            <p:nvPr/>
          </p:nvSpPr>
          <p:spPr>
            <a:xfrm>
              <a:off x="8596349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4</a:t>
              </a:r>
            </a:p>
          </p:txBody>
        </p:sp>
      </p:grpSp>
      <p:grpSp>
        <p:nvGrpSpPr>
          <p:cNvPr id="56" name="Group 55">
            <a:extLst>
              <a:ext uri="{FF2B5EF4-FFF2-40B4-BE49-F238E27FC236}">
                <a16:creationId xmlns:a16="http://schemas.microsoft.com/office/drawing/2014/main" id="{8B23B510-B69F-919E-17FD-4836D8D74C9B}"/>
              </a:ext>
            </a:extLst>
          </p:cNvPr>
          <p:cNvGrpSpPr/>
          <p:nvPr/>
        </p:nvGrpSpPr>
        <p:grpSpPr>
          <a:xfrm>
            <a:off x="3049443" y="3242362"/>
            <a:ext cx="1195410" cy="498183"/>
            <a:chOff x="8549196" y="2673623"/>
            <a:chExt cx="1195410" cy="498183"/>
          </a:xfrm>
        </p:grpSpPr>
        <p:sp>
          <p:nvSpPr>
            <p:cNvPr id="57" name="Rectangle 56">
              <a:extLst>
                <a:ext uri="{FF2B5EF4-FFF2-40B4-BE49-F238E27FC236}">
                  <a16:creationId xmlns:a16="http://schemas.microsoft.com/office/drawing/2014/main" id="{79E013E9-3D8B-C7AB-8C32-CB511D7066BC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8" name="Rectangle 57">
              <a:extLst>
                <a:ext uri="{FF2B5EF4-FFF2-40B4-BE49-F238E27FC236}">
                  <a16:creationId xmlns:a16="http://schemas.microsoft.com/office/drawing/2014/main" id="{EE0E64E9-CCDA-56EB-5D2A-996FB6093D43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9" name="Rectangle 58">
              <a:extLst>
                <a:ext uri="{FF2B5EF4-FFF2-40B4-BE49-F238E27FC236}">
                  <a16:creationId xmlns:a16="http://schemas.microsoft.com/office/drawing/2014/main" id="{12A5D1B4-6AAE-5020-7368-97A9C3B65A4E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0" name="Rectangle 59">
              <a:extLst>
                <a:ext uri="{FF2B5EF4-FFF2-40B4-BE49-F238E27FC236}">
                  <a16:creationId xmlns:a16="http://schemas.microsoft.com/office/drawing/2014/main" id="{188252BD-7DB6-624D-95E8-5907474934F5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1" name="Rounded Rectangle 60">
              <a:extLst>
                <a:ext uri="{FF2B5EF4-FFF2-40B4-BE49-F238E27FC236}">
                  <a16:creationId xmlns:a16="http://schemas.microsoft.com/office/drawing/2014/main" id="{3F4986C5-01F4-17D0-AB7F-16F70A016C31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2" name="TextBox 61">
              <a:extLst>
                <a:ext uri="{FF2B5EF4-FFF2-40B4-BE49-F238E27FC236}">
                  <a16:creationId xmlns:a16="http://schemas.microsoft.com/office/drawing/2014/main" id="{92B9F902-6B53-1B9B-E1B0-1930B8E5F36E}"/>
                </a:ext>
              </a:extLst>
            </p:cNvPr>
            <p:cNvSpPr txBox="1"/>
            <p:nvPr/>
          </p:nvSpPr>
          <p:spPr>
            <a:xfrm>
              <a:off x="8586725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5</a:t>
              </a:r>
            </a:p>
          </p:txBody>
        </p:sp>
      </p:grpSp>
      <p:grpSp>
        <p:nvGrpSpPr>
          <p:cNvPr id="63" name="Group 62">
            <a:extLst>
              <a:ext uri="{FF2B5EF4-FFF2-40B4-BE49-F238E27FC236}">
                <a16:creationId xmlns:a16="http://schemas.microsoft.com/office/drawing/2014/main" id="{BB836A06-EBB2-4DFB-6F79-E889E8ABD616}"/>
              </a:ext>
            </a:extLst>
          </p:cNvPr>
          <p:cNvGrpSpPr/>
          <p:nvPr/>
        </p:nvGrpSpPr>
        <p:grpSpPr>
          <a:xfrm>
            <a:off x="4374984" y="3247316"/>
            <a:ext cx="1195411" cy="498183"/>
            <a:chOff x="8549196" y="2673623"/>
            <a:chExt cx="1195411" cy="498183"/>
          </a:xfrm>
        </p:grpSpPr>
        <p:sp>
          <p:nvSpPr>
            <p:cNvPr id="64" name="Rectangle 63">
              <a:extLst>
                <a:ext uri="{FF2B5EF4-FFF2-40B4-BE49-F238E27FC236}">
                  <a16:creationId xmlns:a16="http://schemas.microsoft.com/office/drawing/2014/main" id="{B3B04338-4E80-25C6-0DB4-708A2A45806F}"/>
                </a:ext>
              </a:extLst>
            </p:cNvPr>
            <p:cNvSpPr/>
            <p:nvPr/>
          </p:nvSpPr>
          <p:spPr>
            <a:xfrm>
              <a:off x="9182589" y="3024901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5" name="Rectangle 64">
              <a:extLst>
                <a:ext uri="{FF2B5EF4-FFF2-40B4-BE49-F238E27FC236}">
                  <a16:creationId xmlns:a16="http://schemas.microsoft.com/office/drawing/2014/main" id="{70CF0041-ACA9-4BC0-BD70-D3373306893C}"/>
                </a:ext>
              </a:extLst>
            </p:cNvPr>
            <p:cNvSpPr/>
            <p:nvPr/>
          </p:nvSpPr>
          <p:spPr>
            <a:xfrm>
              <a:off x="8874628" y="3025809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6" name="Rectangle 65">
              <a:extLst>
                <a:ext uri="{FF2B5EF4-FFF2-40B4-BE49-F238E27FC236}">
                  <a16:creationId xmlns:a16="http://schemas.microsoft.com/office/drawing/2014/main" id="{7DA0A1C3-D410-1988-927E-CDD14E0E38C3}"/>
                </a:ext>
              </a:extLst>
            </p:cNvPr>
            <p:cNvSpPr/>
            <p:nvPr/>
          </p:nvSpPr>
          <p:spPr>
            <a:xfrm>
              <a:off x="9277750" y="278167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7" name="Rectangle 66">
              <a:extLst>
                <a:ext uri="{FF2B5EF4-FFF2-40B4-BE49-F238E27FC236}">
                  <a16:creationId xmlns:a16="http://schemas.microsoft.com/office/drawing/2014/main" id="{CE50981D-ED0D-F5E1-B8F9-CBF0F96B8CB9}"/>
                </a:ext>
              </a:extLst>
            </p:cNvPr>
            <p:cNvSpPr/>
            <p:nvPr/>
          </p:nvSpPr>
          <p:spPr>
            <a:xfrm>
              <a:off x="9276728" y="2947612"/>
              <a:ext cx="222934" cy="145997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8" name="Rounded Rectangle 67">
              <a:extLst>
                <a:ext uri="{FF2B5EF4-FFF2-40B4-BE49-F238E27FC236}">
                  <a16:creationId xmlns:a16="http://schemas.microsoft.com/office/drawing/2014/main" id="{0D94F2A3-DB1F-9493-AC07-3C68CBB2076E}"/>
                </a:ext>
              </a:extLst>
            </p:cNvPr>
            <p:cNvSpPr/>
            <p:nvPr/>
          </p:nvSpPr>
          <p:spPr>
            <a:xfrm>
              <a:off x="8549196" y="2673623"/>
              <a:ext cx="1195003" cy="49727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69" name="TextBox 68">
              <a:extLst>
                <a:ext uri="{FF2B5EF4-FFF2-40B4-BE49-F238E27FC236}">
                  <a16:creationId xmlns:a16="http://schemas.microsoft.com/office/drawing/2014/main" id="{61A01BAA-0D5D-1546-6CF5-A0D5EB395D20}"/>
                </a:ext>
              </a:extLst>
            </p:cNvPr>
            <p:cNvSpPr txBox="1"/>
            <p:nvPr/>
          </p:nvSpPr>
          <p:spPr>
            <a:xfrm>
              <a:off x="8586726" y="2728517"/>
              <a:ext cx="1157881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Volume 6</a:t>
              </a:r>
            </a:p>
          </p:txBody>
        </p:sp>
      </p:grpSp>
      <p:cxnSp>
        <p:nvCxnSpPr>
          <p:cNvPr id="89" name="Elbow Connector 88">
            <a:extLst>
              <a:ext uri="{FF2B5EF4-FFF2-40B4-BE49-F238E27FC236}">
                <a16:creationId xmlns:a16="http://schemas.microsoft.com/office/drawing/2014/main" id="{DB72503A-BC88-69E1-70D9-0D817D420217}"/>
              </a:ext>
            </a:extLst>
          </p:cNvPr>
          <p:cNvCxnSpPr>
            <a:cxnSpLocks/>
            <a:stCxn id="76" idx="0"/>
            <a:endCxn id="86" idx="0"/>
          </p:cNvCxnSpPr>
          <p:nvPr/>
        </p:nvCxnSpPr>
        <p:spPr>
          <a:xfrm rot="16200000" flipH="1">
            <a:off x="5994096" y="1108300"/>
            <a:ext cx="16168" cy="2722144"/>
          </a:xfrm>
          <a:prstGeom prst="bentConnector3">
            <a:avLst>
              <a:gd name="adj1" fmla="val -2653903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Elbow Connector 91">
            <a:extLst>
              <a:ext uri="{FF2B5EF4-FFF2-40B4-BE49-F238E27FC236}">
                <a16:creationId xmlns:a16="http://schemas.microsoft.com/office/drawing/2014/main" id="{C886EFED-AFE4-C148-DEF7-16F25191410C}"/>
              </a:ext>
            </a:extLst>
          </p:cNvPr>
          <p:cNvCxnSpPr>
            <a:cxnSpLocks/>
            <a:stCxn id="75" idx="0"/>
            <a:endCxn id="81" idx="0"/>
          </p:cNvCxnSpPr>
          <p:nvPr/>
        </p:nvCxnSpPr>
        <p:spPr>
          <a:xfrm rot="16200000" flipH="1">
            <a:off x="5978546" y="463139"/>
            <a:ext cx="10653" cy="4014474"/>
          </a:xfrm>
          <a:prstGeom prst="bentConnector3">
            <a:avLst>
              <a:gd name="adj1" fmla="val -5955656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Elbow Connector 94">
            <a:extLst>
              <a:ext uri="{FF2B5EF4-FFF2-40B4-BE49-F238E27FC236}">
                <a16:creationId xmlns:a16="http://schemas.microsoft.com/office/drawing/2014/main" id="{3E41DFAD-5AC1-E786-3698-9072EB845270}"/>
              </a:ext>
            </a:extLst>
          </p:cNvPr>
          <p:cNvCxnSpPr>
            <a:cxnSpLocks/>
            <a:stCxn id="74" idx="0"/>
            <a:endCxn id="82" idx="0"/>
          </p:cNvCxnSpPr>
          <p:nvPr/>
        </p:nvCxnSpPr>
        <p:spPr>
          <a:xfrm rot="16200000" flipH="1">
            <a:off x="5974785" y="-159331"/>
            <a:ext cx="18175" cy="5259414"/>
          </a:xfrm>
          <a:prstGeom prst="bentConnector3">
            <a:avLst>
              <a:gd name="adj1" fmla="val -456698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Elbow Connector 97">
            <a:extLst>
              <a:ext uri="{FF2B5EF4-FFF2-40B4-BE49-F238E27FC236}">
                <a16:creationId xmlns:a16="http://schemas.microsoft.com/office/drawing/2014/main" id="{B946744E-FA23-67C3-5CC4-2206059A4373}"/>
              </a:ext>
            </a:extLst>
          </p:cNvPr>
          <p:cNvCxnSpPr>
            <a:cxnSpLocks/>
            <a:stCxn id="79" idx="0"/>
            <a:endCxn id="83" idx="0"/>
          </p:cNvCxnSpPr>
          <p:nvPr/>
        </p:nvCxnSpPr>
        <p:spPr>
          <a:xfrm rot="16200000" flipH="1">
            <a:off x="5995850" y="-806500"/>
            <a:ext cx="12660" cy="6551744"/>
          </a:xfrm>
          <a:prstGeom prst="bentConnector3">
            <a:avLst>
              <a:gd name="adj1" fmla="val -814007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Elbow Connector 100">
            <a:extLst>
              <a:ext uri="{FF2B5EF4-FFF2-40B4-BE49-F238E27FC236}">
                <a16:creationId xmlns:a16="http://schemas.microsoft.com/office/drawing/2014/main" id="{3F52D52A-E8FD-D2D3-3736-62E4D2309AE8}"/>
              </a:ext>
            </a:extLst>
          </p:cNvPr>
          <p:cNvCxnSpPr>
            <a:cxnSpLocks/>
            <a:stCxn id="78" idx="0"/>
            <a:endCxn id="84" idx="0"/>
          </p:cNvCxnSpPr>
          <p:nvPr/>
        </p:nvCxnSpPr>
        <p:spPr>
          <a:xfrm rot="16200000" flipH="1">
            <a:off x="5995457" y="-1394637"/>
            <a:ext cx="13446" cy="7728018"/>
          </a:xfrm>
          <a:prstGeom prst="bentConnector3">
            <a:avLst>
              <a:gd name="adj1" fmla="val -9155258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Rounded Rectangle 31">
            <a:extLst>
              <a:ext uri="{FF2B5EF4-FFF2-40B4-BE49-F238E27FC236}">
                <a16:creationId xmlns:a16="http://schemas.microsoft.com/office/drawing/2014/main" id="{6E75224E-AB3C-7983-CE42-9ACCBB016DA2}"/>
              </a:ext>
            </a:extLst>
          </p:cNvPr>
          <p:cNvSpPr/>
          <p:nvPr/>
        </p:nvSpPr>
        <p:spPr>
          <a:xfrm>
            <a:off x="5283592" y="4498656"/>
            <a:ext cx="1561132" cy="1541102"/>
          </a:xfrm>
          <a:prstGeom prst="roundRect">
            <a:avLst>
              <a:gd name="adj" fmla="val 7923"/>
            </a:avLst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2653D8F5-2E75-ACEB-65ED-EABB548A72F6}"/>
              </a:ext>
            </a:extLst>
          </p:cNvPr>
          <p:cNvSpPr txBox="1"/>
          <p:nvPr/>
        </p:nvSpPr>
        <p:spPr>
          <a:xfrm>
            <a:off x="5489743" y="5001567"/>
            <a:ext cx="1244154" cy="46166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y = </a:t>
            </a:r>
            <a:r>
              <a:rPr lang="en-US" sz="2400" i="1" dirty="0">
                <a:latin typeface="Arial" panose="020B0604020202020204" pitchFamily="34" charset="0"/>
                <a:cs typeface="Arial" panose="020B0604020202020204" pitchFamily="34" charset="0"/>
              </a:rPr>
              <a:t>f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(x)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ABD4C54B-CFCF-58D2-BD50-CE5F072F19ED}"/>
              </a:ext>
            </a:extLst>
          </p:cNvPr>
          <p:cNvSpPr txBox="1"/>
          <p:nvPr/>
        </p:nvSpPr>
        <p:spPr>
          <a:xfrm>
            <a:off x="6844724" y="5057877"/>
            <a:ext cx="252505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Supervised Learning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BB38A647-F67D-9BF0-AB2E-2EE6BF2ECADD}"/>
              </a:ext>
            </a:extLst>
          </p:cNvPr>
          <p:cNvSpPr txBox="1"/>
          <p:nvPr/>
        </p:nvSpPr>
        <p:spPr>
          <a:xfrm>
            <a:off x="4004828" y="5282619"/>
            <a:ext cx="145030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Reward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5BAA6F71-611A-FC4F-E293-F8E24A427578}"/>
              </a:ext>
            </a:extLst>
          </p:cNvPr>
          <p:cNvSpPr txBox="1"/>
          <p:nvPr/>
        </p:nvSpPr>
        <p:spPr>
          <a:xfrm>
            <a:off x="4246985" y="4475524"/>
            <a:ext cx="1078465" cy="5570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State</a:t>
            </a:r>
          </a:p>
        </p:txBody>
      </p:sp>
    </p:spTree>
    <p:extLst>
      <p:ext uri="{BB962C8B-B14F-4D97-AF65-F5344CB8AC3E}">
        <p14:creationId xmlns:p14="http://schemas.microsoft.com/office/powerpoint/2010/main" val="40813838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3">
            <a:extLst>
              <a:ext uri="{FF2B5EF4-FFF2-40B4-BE49-F238E27FC236}">
                <a16:creationId xmlns:a16="http://schemas.microsoft.com/office/drawing/2014/main" id="{2554F5CE-A312-E74A-8D9A-4B36171603FD}"/>
              </a:ext>
            </a:extLst>
          </p:cNvPr>
          <p:cNvSpPr txBox="1">
            <a:spLocks/>
          </p:cNvSpPr>
          <p:nvPr/>
        </p:nvSpPr>
        <p:spPr>
          <a:xfrm>
            <a:off x="11702562" y="6471387"/>
            <a:ext cx="489438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6B149FD-26F7-3645-B4E7-BA8B8CC5EEA8}" type="slidenum">
              <a:rPr lang="en-US" sz="1400" smtClean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pPr/>
              <a:t>8</a:t>
            </a:fld>
            <a:endParaRPr lang="en-US" sz="1400" dirty="0">
              <a:solidFill>
                <a:schemeClr val="bg1"/>
              </a:solidFill>
              <a:latin typeface="Open Sans" panose="020B0606030504020204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ML prediction of volume reduction operation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DDDB5FD8-F770-6787-AB56-55D4EB8AC89B}"/>
              </a:ext>
            </a:extLst>
          </p:cNvPr>
          <p:cNvSpPr/>
          <p:nvPr/>
        </p:nvSpPr>
        <p:spPr>
          <a:xfrm>
            <a:off x="3949826" y="3856736"/>
            <a:ext cx="2566220" cy="359653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E8BED314-6CDB-BC03-B3BA-F417F9D5861F}"/>
              </a:ext>
            </a:extLst>
          </p:cNvPr>
          <p:cNvSpPr/>
          <p:nvPr/>
        </p:nvSpPr>
        <p:spPr>
          <a:xfrm>
            <a:off x="3949826" y="1930268"/>
            <a:ext cx="363794" cy="192108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noFill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AA0D7545-C2AF-AFB3-6D27-2B976FD25175}"/>
              </a:ext>
            </a:extLst>
          </p:cNvPr>
          <p:cNvSpPr/>
          <p:nvPr/>
        </p:nvSpPr>
        <p:spPr>
          <a:xfrm>
            <a:off x="5232936" y="4223790"/>
            <a:ext cx="2566220" cy="35965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7E2B14CA-5005-E567-A006-EBB8D4996A9F}"/>
              </a:ext>
            </a:extLst>
          </p:cNvPr>
          <p:cNvSpPr txBox="1"/>
          <p:nvPr/>
        </p:nvSpPr>
        <p:spPr>
          <a:xfrm>
            <a:off x="4488967" y="3009035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1</a:t>
            </a:r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F99CB637-3B1B-37FA-A910-8199EC2DD1AE}"/>
              </a:ext>
            </a:extLst>
          </p:cNvPr>
          <p:cNvCxnSpPr>
            <a:cxnSpLocks/>
            <a:stCxn id="24" idx="2"/>
          </p:cNvCxnSpPr>
          <p:nvPr/>
        </p:nvCxnSpPr>
        <p:spPr>
          <a:xfrm flipH="1">
            <a:off x="4889843" y="3470700"/>
            <a:ext cx="281298" cy="59615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F6555204-48A2-4E44-F757-CBCF8E7CDDBE}"/>
              </a:ext>
            </a:extLst>
          </p:cNvPr>
          <p:cNvSpPr txBox="1"/>
          <p:nvPr/>
        </p:nvSpPr>
        <p:spPr>
          <a:xfrm>
            <a:off x="4550762" y="1966209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2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2280D1F5-FA8C-197D-F9BE-8396B3C16A09}"/>
              </a:ext>
            </a:extLst>
          </p:cNvPr>
          <p:cNvSpPr txBox="1"/>
          <p:nvPr/>
        </p:nvSpPr>
        <p:spPr>
          <a:xfrm>
            <a:off x="6619198" y="4875460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3</a:t>
            </a: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268E4721-B8A6-72D4-018D-BF1CAADDFDCA}"/>
              </a:ext>
            </a:extLst>
          </p:cNvPr>
          <p:cNvCxnSpPr>
            <a:cxnSpLocks/>
          </p:cNvCxnSpPr>
          <p:nvPr/>
        </p:nvCxnSpPr>
        <p:spPr>
          <a:xfrm flipH="1">
            <a:off x="4131723" y="2215417"/>
            <a:ext cx="453269" cy="189818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8211F70B-69F3-FEEE-68A0-0D066D2105BB}"/>
              </a:ext>
            </a:extLst>
          </p:cNvPr>
          <p:cNvCxnSpPr>
            <a:cxnSpLocks/>
          </p:cNvCxnSpPr>
          <p:nvPr/>
        </p:nvCxnSpPr>
        <p:spPr>
          <a:xfrm flipV="1">
            <a:off x="7245045" y="4403616"/>
            <a:ext cx="56327" cy="507973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D4760469-440F-F1EB-05C3-B4863A566395}"/>
              </a:ext>
            </a:extLst>
          </p:cNvPr>
          <p:cNvCxnSpPr>
            <a:cxnSpLocks/>
          </p:cNvCxnSpPr>
          <p:nvPr/>
        </p:nvCxnSpPr>
        <p:spPr>
          <a:xfrm>
            <a:off x="3949826" y="4028331"/>
            <a:ext cx="2566220" cy="0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TextBox 37">
            <a:extLst>
              <a:ext uri="{FF2B5EF4-FFF2-40B4-BE49-F238E27FC236}">
                <a16:creationId xmlns:a16="http://schemas.microsoft.com/office/drawing/2014/main" id="{A84B97F9-1701-4A97-0E63-0BE2E2DB4D0E}"/>
              </a:ext>
            </a:extLst>
          </p:cNvPr>
          <p:cNvSpPr txBox="1"/>
          <p:nvPr/>
        </p:nvSpPr>
        <p:spPr>
          <a:xfrm>
            <a:off x="6560768" y="3028634"/>
            <a:ext cx="158928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 err="1"/>
              <a:t>Midsurface</a:t>
            </a:r>
            <a:endParaRPr lang="en-US" sz="2400" dirty="0"/>
          </a:p>
        </p:txBody>
      </p: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19BF20BD-7E08-BE37-73D1-1BBFFBC900DE}"/>
              </a:ext>
            </a:extLst>
          </p:cNvPr>
          <p:cNvCxnSpPr>
            <a:cxnSpLocks/>
          </p:cNvCxnSpPr>
          <p:nvPr/>
        </p:nvCxnSpPr>
        <p:spPr>
          <a:xfrm flipH="1">
            <a:off x="6245334" y="3439522"/>
            <a:ext cx="358385" cy="559309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139232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3">
            <a:extLst>
              <a:ext uri="{FF2B5EF4-FFF2-40B4-BE49-F238E27FC236}">
                <a16:creationId xmlns:a16="http://schemas.microsoft.com/office/drawing/2014/main" id="{2554F5CE-A312-E74A-8D9A-4B36171603FD}"/>
              </a:ext>
            </a:extLst>
          </p:cNvPr>
          <p:cNvSpPr txBox="1">
            <a:spLocks/>
          </p:cNvSpPr>
          <p:nvPr/>
        </p:nvSpPr>
        <p:spPr>
          <a:xfrm>
            <a:off x="11702562" y="6471387"/>
            <a:ext cx="489438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6B149FD-26F7-3645-B4E7-BA8B8CC5EEA8}" type="slidenum">
              <a:rPr lang="en-US" sz="1400" smtClean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pPr/>
              <a:t>9</a:t>
            </a:fld>
            <a:endParaRPr lang="en-US" sz="1400" dirty="0">
              <a:solidFill>
                <a:schemeClr val="bg1"/>
              </a:solidFill>
              <a:latin typeface="Open Sans" panose="020B0606030504020204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ML prediction of volume reduction operation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D48FB67B-E35B-25BF-8289-4FFBE1603915}"/>
              </a:ext>
            </a:extLst>
          </p:cNvPr>
          <p:cNvGrpSpPr/>
          <p:nvPr/>
        </p:nvGrpSpPr>
        <p:grpSpPr>
          <a:xfrm>
            <a:off x="3949826" y="1930268"/>
            <a:ext cx="4422306" cy="3406857"/>
            <a:chOff x="3949826" y="1930268"/>
            <a:chExt cx="4422306" cy="3406857"/>
          </a:xfrm>
        </p:grpSpPr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DDDB5FD8-F770-6787-AB56-55D4EB8AC89B}"/>
                </a:ext>
              </a:extLst>
            </p:cNvPr>
            <p:cNvSpPr/>
            <p:nvPr/>
          </p:nvSpPr>
          <p:spPr>
            <a:xfrm>
              <a:off x="3949826" y="3856736"/>
              <a:ext cx="2566220" cy="359653"/>
            </a:xfrm>
            <a:prstGeom prst="rect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19">
              <a:extLst>
                <a:ext uri="{FF2B5EF4-FFF2-40B4-BE49-F238E27FC236}">
                  <a16:creationId xmlns:a16="http://schemas.microsoft.com/office/drawing/2014/main" id="{E8BED314-6CDB-BC03-B3BA-F417F9D5861F}"/>
                </a:ext>
              </a:extLst>
            </p:cNvPr>
            <p:cNvSpPr/>
            <p:nvPr/>
          </p:nvSpPr>
          <p:spPr>
            <a:xfrm>
              <a:off x="3949826" y="1930268"/>
              <a:ext cx="363794" cy="1921083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noFill/>
              </a:endParaRPr>
            </a:p>
          </p:txBody>
        </p:sp>
        <p:sp>
          <p:nvSpPr>
            <p:cNvPr id="23" name="Rectangle 22">
              <a:extLst>
                <a:ext uri="{FF2B5EF4-FFF2-40B4-BE49-F238E27FC236}">
                  <a16:creationId xmlns:a16="http://schemas.microsoft.com/office/drawing/2014/main" id="{AA0D7545-C2AF-AFB3-6D27-2B976FD25175}"/>
                </a:ext>
              </a:extLst>
            </p:cNvPr>
            <p:cNvSpPr/>
            <p:nvPr/>
          </p:nvSpPr>
          <p:spPr>
            <a:xfrm>
              <a:off x="5232936" y="4223790"/>
              <a:ext cx="2566220" cy="359653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7E2B14CA-5005-E567-A006-EBB8D4996A9F}"/>
                </a:ext>
              </a:extLst>
            </p:cNvPr>
            <p:cNvSpPr txBox="1"/>
            <p:nvPr/>
          </p:nvSpPr>
          <p:spPr>
            <a:xfrm>
              <a:off x="4488967" y="3009035"/>
              <a:ext cx="136434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Volume 1</a:t>
              </a:r>
            </a:p>
          </p:txBody>
        </p:sp>
        <p:cxnSp>
          <p:nvCxnSpPr>
            <p:cNvPr id="25" name="Straight Arrow Connector 24">
              <a:extLst>
                <a:ext uri="{FF2B5EF4-FFF2-40B4-BE49-F238E27FC236}">
                  <a16:creationId xmlns:a16="http://schemas.microsoft.com/office/drawing/2014/main" id="{F99CB637-3B1B-37FA-A910-8199EC2DD1AE}"/>
                </a:ext>
              </a:extLst>
            </p:cNvPr>
            <p:cNvCxnSpPr>
              <a:cxnSpLocks/>
              <a:stCxn id="24" idx="2"/>
            </p:cNvCxnSpPr>
            <p:nvPr/>
          </p:nvCxnSpPr>
          <p:spPr>
            <a:xfrm flipH="1">
              <a:off x="4889843" y="3470700"/>
              <a:ext cx="281298" cy="596151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F6555204-48A2-4E44-F757-CBCF8E7CDDBE}"/>
                </a:ext>
              </a:extLst>
            </p:cNvPr>
            <p:cNvSpPr txBox="1"/>
            <p:nvPr/>
          </p:nvSpPr>
          <p:spPr>
            <a:xfrm>
              <a:off x="4550762" y="1966209"/>
              <a:ext cx="136434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Volume 2</a:t>
              </a:r>
            </a:p>
          </p:txBody>
        </p: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2280D1F5-FA8C-197D-F9BE-8396B3C16A09}"/>
                </a:ext>
              </a:extLst>
            </p:cNvPr>
            <p:cNvSpPr txBox="1"/>
            <p:nvPr/>
          </p:nvSpPr>
          <p:spPr>
            <a:xfrm>
              <a:off x="6619198" y="4875460"/>
              <a:ext cx="136434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Volume 3</a:t>
              </a:r>
            </a:p>
          </p:txBody>
        </p:sp>
        <p:cxnSp>
          <p:nvCxnSpPr>
            <p:cNvPr id="29" name="Straight Arrow Connector 28">
              <a:extLst>
                <a:ext uri="{FF2B5EF4-FFF2-40B4-BE49-F238E27FC236}">
                  <a16:creationId xmlns:a16="http://schemas.microsoft.com/office/drawing/2014/main" id="{268E4721-B8A6-72D4-018D-BF1CAADDFDCA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4131723" y="2215417"/>
              <a:ext cx="453269" cy="189818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Arrow Connector 30">
              <a:extLst>
                <a:ext uri="{FF2B5EF4-FFF2-40B4-BE49-F238E27FC236}">
                  <a16:creationId xmlns:a16="http://schemas.microsoft.com/office/drawing/2014/main" id="{8211F70B-69F3-FEEE-68A0-0D066D2105BB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245045" y="4403616"/>
              <a:ext cx="56327" cy="507973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>
              <a:extLst>
                <a:ext uri="{FF2B5EF4-FFF2-40B4-BE49-F238E27FC236}">
                  <a16:creationId xmlns:a16="http://schemas.microsoft.com/office/drawing/2014/main" id="{D4760469-440F-F1EB-05C3-B4863A566395}"/>
                </a:ext>
              </a:extLst>
            </p:cNvPr>
            <p:cNvCxnSpPr>
              <a:cxnSpLocks/>
            </p:cNvCxnSpPr>
            <p:nvPr/>
          </p:nvCxnSpPr>
          <p:spPr>
            <a:xfrm>
              <a:off x="3949826" y="4205307"/>
              <a:ext cx="2566220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A84B97F9-1701-4A97-0E63-0BE2E2DB4D0E}"/>
                </a:ext>
              </a:extLst>
            </p:cNvPr>
            <p:cNvSpPr txBox="1"/>
            <p:nvPr/>
          </p:nvSpPr>
          <p:spPr>
            <a:xfrm>
              <a:off x="6338690" y="3205610"/>
              <a:ext cx="2033442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Copy Surface 2</a:t>
              </a:r>
            </a:p>
          </p:txBody>
        </p:sp>
        <p:cxnSp>
          <p:nvCxnSpPr>
            <p:cNvPr id="40" name="Straight Arrow Connector 39">
              <a:extLst>
                <a:ext uri="{FF2B5EF4-FFF2-40B4-BE49-F238E27FC236}">
                  <a16:creationId xmlns:a16="http://schemas.microsoft.com/office/drawing/2014/main" id="{19BF20BD-7E08-BE37-73D1-1BBFFBC900DE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6245334" y="3616498"/>
              <a:ext cx="358385" cy="559309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7" name="Group 16">
            <a:extLst>
              <a:ext uri="{FF2B5EF4-FFF2-40B4-BE49-F238E27FC236}">
                <a16:creationId xmlns:a16="http://schemas.microsoft.com/office/drawing/2014/main" id="{BB964B88-B7B4-B38C-5262-59F2C140C83E}"/>
              </a:ext>
            </a:extLst>
          </p:cNvPr>
          <p:cNvGrpSpPr/>
          <p:nvPr/>
        </p:nvGrpSpPr>
        <p:grpSpPr>
          <a:xfrm>
            <a:off x="4817592" y="3428999"/>
            <a:ext cx="5188758" cy="2424751"/>
            <a:chOff x="4817592" y="3428999"/>
            <a:chExt cx="5188758" cy="2424751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" name="TextBox 17">
                  <a:extLst>
                    <a:ext uri="{FF2B5EF4-FFF2-40B4-BE49-F238E27FC236}">
                      <a16:creationId xmlns:a16="http://schemas.microsoft.com/office/drawing/2014/main" id="{909994CE-151F-936B-0689-4331C176192C}"/>
                    </a:ext>
                  </a:extLst>
                </p:cNvPr>
                <p:cNvSpPr txBox="1"/>
                <p:nvPr/>
              </p:nvSpPr>
              <p:spPr>
                <a:xfrm>
                  <a:off x="4817592" y="3428999"/>
                  <a:ext cx="1842232" cy="5539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600" i="1">
                            <a:latin typeface="Cambria Math" charset="0"/>
                          </a:rPr>
                          <m:t>𝑦</m:t>
                        </m:r>
                        <m:r>
                          <a:rPr lang="mr-IN" sz="3600" i="1">
                            <a:latin typeface="Cambria Math" charset="0"/>
                          </a:rPr>
                          <m:t>=</m:t>
                        </m:r>
                        <m:r>
                          <a:rPr lang="en-US" sz="3600" i="1">
                            <a:latin typeface="Cambria Math" charset="0"/>
                          </a:rPr>
                          <m:t>𝑓</m:t>
                        </m:r>
                        <m:r>
                          <a:rPr lang="en-US" sz="3600" i="1">
                            <a:latin typeface="Cambria Math" charset="0"/>
                          </a:rPr>
                          <m:t>(</m:t>
                        </m:r>
                        <m:r>
                          <a:rPr lang="en-US" sz="3600" i="1">
                            <a:latin typeface="Cambria Math" charset="0"/>
                          </a:rPr>
                          <m:t>𝑥</m:t>
                        </m:r>
                        <m:r>
                          <a:rPr lang="en-US" sz="3600" i="1"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3600" dirty="0"/>
                </a:p>
              </p:txBody>
            </p:sp>
          </mc:Choice>
          <mc:Fallback xmlns="">
            <p:sp>
              <p:nvSpPr>
                <p:cNvPr id="18" name="TextBox 17">
                  <a:extLst>
                    <a:ext uri="{FF2B5EF4-FFF2-40B4-BE49-F238E27FC236}">
                      <a16:creationId xmlns:a16="http://schemas.microsoft.com/office/drawing/2014/main" id="{909994CE-151F-936B-0689-4331C176192C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817592" y="3428999"/>
                  <a:ext cx="1842232" cy="553998"/>
                </a:xfrm>
                <a:prstGeom prst="rect">
                  <a:avLst/>
                </a:prstGeom>
                <a:blipFill>
                  <a:blip r:embed="rId2"/>
                  <a:stretch>
                    <a:fillRect l="-6849" r="-9589" b="-3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5ADFD29B-52C3-BD53-C1C5-70EA3CF2E066}"/>
                </a:ext>
              </a:extLst>
            </p:cNvPr>
            <p:cNvSpPr txBox="1"/>
            <p:nvPr/>
          </p:nvSpPr>
          <p:spPr>
            <a:xfrm>
              <a:off x="6006922" y="4407200"/>
              <a:ext cx="3999428" cy="144655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Input: One “reduce” operation</a:t>
              </a:r>
            </a:p>
            <a:p>
              <a:pPr algn="ctr"/>
              <a:r>
                <a:rPr lang="en-US" sz="2400" dirty="0"/>
                <a:t>On 1 volume</a:t>
              </a:r>
            </a:p>
            <a:p>
              <a:pPr algn="ctr"/>
              <a:r>
                <a:rPr lang="en-US" sz="4000" b="1" dirty="0"/>
                <a:t>Features</a:t>
              </a:r>
              <a:endParaRPr lang="en-US" sz="2400" b="1" dirty="0"/>
            </a:p>
          </p:txBody>
        </p:sp>
        <p:cxnSp>
          <p:nvCxnSpPr>
            <p:cNvPr id="21" name="Straight Arrow Connector 20">
              <a:extLst>
                <a:ext uri="{FF2B5EF4-FFF2-40B4-BE49-F238E27FC236}">
                  <a16:creationId xmlns:a16="http://schemas.microsoft.com/office/drawing/2014/main" id="{6F42E165-2119-CE66-3680-78D78164DF24}"/>
                </a:ext>
              </a:extLst>
            </p:cNvPr>
            <p:cNvCxnSpPr/>
            <p:nvPr/>
          </p:nvCxnSpPr>
          <p:spPr>
            <a:xfrm flipH="1" flipV="1">
              <a:off x="6431728" y="3775510"/>
              <a:ext cx="875899" cy="619041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" name="Group 5">
            <a:extLst>
              <a:ext uri="{FF2B5EF4-FFF2-40B4-BE49-F238E27FC236}">
                <a16:creationId xmlns:a16="http://schemas.microsoft.com/office/drawing/2014/main" id="{1928A991-21A5-5811-9CB9-25807EB0BE48}"/>
              </a:ext>
            </a:extLst>
          </p:cNvPr>
          <p:cNvGrpSpPr/>
          <p:nvPr/>
        </p:nvGrpSpPr>
        <p:grpSpPr>
          <a:xfrm>
            <a:off x="4494039" y="2168749"/>
            <a:ext cx="2991525" cy="1260251"/>
            <a:chOff x="4494039" y="2168749"/>
            <a:chExt cx="2991525" cy="1260251"/>
          </a:xfrm>
        </p:grpSpPr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14E34199-018F-9831-A370-9908AAB93406}"/>
                </a:ext>
              </a:extLst>
            </p:cNvPr>
            <p:cNvSpPr txBox="1"/>
            <p:nvPr/>
          </p:nvSpPr>
          <p:spPr>
            <a:xfrm>
              <a:off x="4494039" y="2168749"/>
              <a:ext cx="2991525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Supervised Learning</a:t>
              </a:r>
            </a:p>
          </p:txBody>
        </p:sp>
        <p:cxnSp>
          <p:nvCxnSpPr>
            <p:cNvPr id="39" name="Straight Arrow Connector 38">
              <a:extLst>
                <a:ext uri="{FF2B5EF4-FFF2-40B4-BE49-F238E27FC236}">
                  <a16:creationId xmlns:a16="http://schemas.microsoft.com/office/drawing/2014/main" id="{88BAC30C-5928-A7A7-613A-CE50E28FA552}"/>
                </a:ext>
              </a:extLst>
            </p:cNvPr>
            <p:cNvCxnSpPr>
              <a:stCxn id="37" idx="2"/>
            </p:cNvCxnSpPr>
            <p:nvPr/>
          </p:nvCxnSpPr>
          <p:spPr>
            <a:xfrm flipH="1">
              <a:off x="5902338" y="2630414"/>
              <a:ext cx="87464" cy="798586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7" name="Group 6">
            <a:extLst>
              <a:ext uri="{FF2B5EF4-FFF2-40B4-BE49-F238E27FC236}">
                <a16:creationId xmlns:a16="http://schemas.microsoft.com/office/drawing/2014/main" id="{38B40D0A-A564-24A3-F517-CD586BF2AFB8}"/>
              </a:ext>
            </a:extLst>
          </p:cNvPr>
          <p:cNvGrpSpPr/>
          <p:nvPr/>
        </p:nvGrpSpPr>
        <p:grpSpPr>
          <a:xfrm>
            <a:off x="527674" y="1678337"/>
            <a:ext cx="4052776" cy="1938992"/>
            <a:chOff x="527674" y="1678337"/>
            <a:chExt cx="4052776" cy="1938992"/>
          </a:xfrm>
        </p:grpSpPr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D101C739-D540-94C9-DAE1-ADA6BD4DF651}"/>
                </a:ext>
              </a:extLst>
            </p:cNvPr>
            <p:cNvSpPr txBox="1"/>
            <p:nvPr/>
          </p:nvSpPr>
          <p:spPr>
            <a:xfrm>
              <a:off x="527674" y="1678337"/>
              <a:ext cx="4052776" cy="19389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/>
                <a:t>Rewards</a:t>
              </a:r>
            </a:p>
            <a:p>
              <a:r>
                <a:rPr lang="en-US" sz="2400" dirty="0"/>
                <a:t>0.0 = no connections</a:t>
              </a:r>
            </a:p>
            <a:p>
              <a:r>
                <a:rPr lang="en-US" sz="2400" dirty="0"/>
                <a:t>	   Some connections</a:t>
              </a:r>
            </a:p>
            <a:p>
              <a:r>
                <a:rPr lang="en-US" sz="2400" dirty="0"/>
                <a:t>	   Poor geometry generated</a:t>
              </a:r>
            </a:p>
            <a:p>
              <a:r>
                <a:rPr lang="en-US" sz="2400" dirty="0"/>
                <a:t>1.0 = fully connected</a:t>
              </a:r>
            </a:p>
          </p:txBody>
        </p:sp>
        <p:sp>
          <p:nvSpPr>
            <p:cNvPr id="41" name="Up-Down Arrow 40">
              <a:extLst>
                <a:ext uri="{FF2B5EF4-FFF2-40B4-BE49-F238E27FC236}">
                  <a16:creationId xmlns:a16="http://schemas.microsoft.com/office/drawing/2014/main" id="{A36EA938-923B-856C-E85F-A63C2C5DD775}"/>
                </a:ext>
              </a:extLst>
            </p:cNvPr>
            <p:cNvSpPr/>
            <p:nvPr/>
          </p:nvSpPr>
          <p:spPr>
            <a:xfrm>
              <a:off x="681064" y="2467897"/>
              <a:ext cx="301610" cy="766916"/>
            </a:xfrm>
            <a:prstGeom prst="upDownArrow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" name="Group 8">
            <a:extLst>
              <a:ext uri="{FF2B5EF4-FFF2-40B4-BE49-F238E27FC236}">
                <a16:creationId xmlns:a16="http://schemas.microsoft.com/office/drawing/2014/main" id="{56578A60-0975-345A-D6D9-576FA1AE8E6F}"/>
              </a:ext>
            </a:extLst>
          </p:cNvPr>
          <p:cNvGrpSpPr/>
          <p:nvPr/>
        </p:nvGrpSpPr>
        <p:grpSpPr>
          <a:xfrm>
            <a:off x="2302161" y="3806572"/>
            <a:ext cx="3202864" cy="2034529"/>
            <a:chOff x="2302161" y="3806572"/>
            <a:chExt cx="3202864" cy="2034529"/>
          </a:xfrm>
        </p:grpSpPr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D0691E23-8DFE-6F02-23F2-0A7E9650A1D9}"/>
                </a:ext>
              </a:extLst>
            </p:cNvPr>
            <p:cNvSpPr txBox="1"/>
            <p:nvPr/>
          </p:nvSpPr>
          <p:spPr>
            <a:xfrm>
              <a:off x="2302161" y="4394551"/>
              <a:ext cx="3202864" cy="144655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2400" dirty="0"/>
                <a:t>Output: Suitability value</a:t>
              </a:r>
            </a:p>
            <a:p>
              <a:pPr algn="ctr"/>
              <a:r>
                <a:rPr lang="en-US" sz="2400" dirty="0"/>
                <a:t>“Reward”</a:t>
              </a:r>
            </a:p>
            <a:p>
              <a:pPr algn="ctr"/>
              <a:r>
                <a:rPr lang="en-US" sz="4000" b="1" dirty="0"/>
                <a:t>Label</a:t>
              </a:r>
              <a:endParaRPr lang="en-US" sz="2400" b="1" dirty="0"/>
            </a:p>
          </p:txBody>
        </p:sp>
        <p:cxnSp>
          <p:nvCxnSpPr>
            <p:cNvPr id="30" name="Straight Arrow Connector 29">
              <a:extLst>
                <a:ext uri="{FF2B5EF4-FFF2-40B4-BE49-F238E27FC236}">
                  <a16:creationId xmlns:a16="http://schemas.microsoft.com/office/drawing/2014/main" id="{A5A09E0C-ADC7-9AC0-EA8D-E8F0EF13D2A8}"/>
                </a:ext>
              </a:extLst>
            </p:cNvPr>
            <p:cNvCxnSpPr>
              <a:cxnSpLocks/>
              <a:stCxn id="33" idx="0"/>
            </p:cNvCxnSpPr>
            <p:nvPr/>
          </p:nvCxnSpPr>
          <p:spPr>
            <a:xfrm flipV="1">
              <a:off x="3903593" y="3806572"/>
              <a:ext cx="913999" cy="587979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4996070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45833E-6 -1.11111E-6 L 0.29219 -0.12454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4609" y="-622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2000"/>
                            </p:stCondLst>
                            <p:childTnLst>
                              <p:par>
                                <p:cTn id="8" presetID="9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DAEF3C23-F86C-AFB9-A4F8-4E9CA42BB19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46490" y="1523232"/>
            <a:ext cx="1229728" cy="1229728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6B1BBD33-7B5D-10C7-B92C-8347836D549F}"/>
              </a:ext>
            </a:extLst>
          </p:cNvPr>
          <p:cNvSpPr/>
          <p:nvPr/>
        </p:nvSpPr>
        <p:spPr>
          <a:xfrm>
            <a:off x="5384154" y="1657925"/>
            <a:ext cx="1210665" cy="982704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Machine Learning Methods</a:t>
            </a:r>
          </a:p>
        </p:txBody>
      </p:sp>
      <p:sp>
        <p:nvSpPr>
          <p:cNvPr id="6" name="Right Arrow 5">
            <a:extLst>
              <a:ext uri="{FF2B5EF4-FFF2-40B4-BE49-F238E27FC236}">
                <a16:creationId xmlns:a16="http://schemas.microsoft.com/office/drawing/2014/main" id="{89E4EA5F-9105-9C47-AB6E-9C3C768CCFA6}"/>
              </a:ext>
            </a:extLst>
          </p:cNvPr>
          <p:cNvSpPr/>
          <p:nvPr/>
        </p:nvSpPr>
        <p:spPr>
          <a:xfrm>
            <a:off x="4261688" y="2037505"/>
            <a:ext cx="813016" cy="20053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>
            <a:extLst>
              <a:ext uri="{FF2B5EF4-FFF2-40B4-BE49-F238E27FC236}">
                <a16:creationId xmlns:a16="http://schemas.microsoft.com/office/drawing/2014/main" id="{8A68C18F-38E0-43F1-1F67-245E5E56AB34}"/>
              </a:ext>
            </a:extLst>
          </p:cNvPr>
          <p:cNvSpPr/>
          <p:nvPr/>
        </p:nvSpPr>
        <p:spPr>
          <a:xfrm>
            <a:off x="6891753" y="2037504"/>
            <a:ext cx="876471" cy="28587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0581316-AE7C-B283-B66C-CC00DE7865DB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902754" y="1657926"/>
            <a:ext cx="976085" cy="1058163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5AA89F43-0D31-147B-F3AB-01999A0B4023}"/>
              </a:ext>
            </a:extLst>
          </p:cNvPr>
          <p:cNvSpPr txBox="1"/>
          <p:nvPr/>
        </p:nvSpPr>
        <p:spPr>
          <a:xfrm>
            <a:off x="2882103" y="3095639"/>
            <a:ext cx="100380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.csv file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B6FFA25-4D70-7A22-CD53-28492C297DBB}"/>
              </a:ext>
            </a:extLst>
          </p:cNvPr>
          <p:cNvSpPr txBox="1"/>
          <p:nvPr/>
        </p:nvSpPr>
        <p:spPr>
          <a:xfrm>
            <a:off x="7635041" y="2772474"/>
            <a:ext cx="208262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Machine </a:t>
            </a:r>
            <a:r>
              <a:rPr lang="en-US"/>
              <a:t>Learning </a:t>
            </a:r>
          </a:p>
          <a:p>
            <a:pPr algn="ctr"/>
            <a:r>
              <a:rPr lang="en-US" dirty="0"/>
              <a:t>Models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C06B62C8-A838-5C97-3E32-1D7FBAC7111A}"/>
              </a:ext>
            </a:extLst>
          </p:cNvPr>
          <p:cNvSpPr txBox="1"/>
          <p:nvPr/>
        </p:nvSpPr>
        <p:spPr>
          <a:xfrm>
            <a:off x="2608889" y="2800105"/>
            <a:ext cx="15611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Training Data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93154FB-3753-4243-0E7F-2E27D2BD87D9}"/>
              </a:ext>
            </a:extLst>
          </p:cNvPr>
          <p:cNvSpPr txBox="1"/>
          <p:nvPr/>
        </p:nvSpPr>
        <p:spPr>
          <a:xfrm>
            <a:off x="2055268" y="3559263"/>
            <a:ext cx="2812172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charset="0"/>
              <a:buChar char="•"/>
            </a:pPr>
            <a:r>
              <a:rPr lang="en-US" dirty="0"/>
              <a:t>Characterize </a:t>
            </a:r>
            <a:r>
              <a:rPr lang="en-US" i="1" dirty="0"/>
              <a:t>problems</a:t>
            </a:r>
          </a:p>
          <a:p>
            <a:pPr marL="742950" lvl="1" indent="-285750">
              <a:buFont typeface="Arial" charset="0"/>
              <a:buChar char="•"/>
            </a:pPr>
            <a:r>
              <a:rPr lang="en-US" sz="1400" dirty="0"/>
              <a:t>Features</a:t>
            </a:r>
          </a:p>
          <a:p>
            <a:pPr marL="742950" lvl="1" indent="-285750">
              <a:buFont typeface="Arial" charset="0"/>
              <a:buChar char="•"/>
            </a:pPr>
            <a:r>
              <a:rPr lang="en-US" sz="1400" dirty="0"/>
              <a:t>Labels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Python Script + Cubit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Train many CAD models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Diverse problems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One row in .csv per </a:t>
            </a:r>
            <a:r>
              <a:rPr lang="en-US" i="1" dirty="0"/>
              <a:t>problem</a:t>
            </a:r>
            <a:r>
              <a:rPr lang="en-US" dirty="0"/>
              <a:t> 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Non-runtime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A16AD99F-506D-BB2D-9EEF-2DF6137B7A5A}"/>
              </a:ext>
            </a:extLst>
          </p:cNvPr>
          <p:cNvSpPr txBox="1"/>
          <p:nvPr/>
        </p:nvSpPr>
        <p:spPr>
          <a:xfrm>
            <a:off x="5074704" y="3573813"/>
            <a:ext cx="2226388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charset="0"/>
              <a:buChar char="•"/>
            </a:pPr>
            <a:r>
              <a:rPr lang="en-US" dirty="0" err="1"/>
              <a:t>scikit</a:t>
            </a:r>
            <a:r>
              <a:rPr lang="en-US" dirty="0"/>
              <a:t>-learn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Python open source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Machine Learning libraries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Ensembles of Decision Trees (EDT)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F3CBF14-8512-CB1F-096E-02AFF77377B0}"/>
              </a:ext>
            </a:extLst>
          </p:cNvPr>
          <p:cNvSpPr txBox="1"/>
          <p:nvPr/>
        </p:nvSpPr>
        <p:spPr>
          <a:xfrm>
            <a:off x="7508356" y="3559262"/>
            <a:ext cx="2702444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charset="0"/>
              <a:buChar char="•"/>
            </a:pPr>
            <a:r>
              <a:rPr lang="en-US" dirty="0"/>
              <a:t>Make predictions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Small Binary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Used Run-time in C++ Code</a:t>
            </a:r>
          </a:p>
          <a:p>
            <a:pPr marL="285750" indent="-285750">
              <a:buFont typeface="Arial" charset="0"/>
              <a:buChar char="•"/>
            </a:pPr>
            <a:r>
              <a:rPr lang="en-US" dirty="0"/>
              <a:t>Access via C-Python interface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2173B54-730A-CB9D-1B5C-EB5E37514A29}"/>
                  </a:ext>
                </a:extLst>
              </p:cNvPr>
              <p:cNvSpPr txBox="1"/>
              <p:nvPr/>
            </p:nvSpPr>
            <p:spPr>
              <a:xfrm>
                <a:off x="2468338" y="782091"/>
                <a:ext cx="1842232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>
                          <a:latin typeface="Cambria Math" charset="0"/>
                        </a:rPr>
                        <m:t>𝑥</m:t>
                      </m:r>
                      <m:r>
                        <a:rPr lang="en-US" sz="3600" i="1">
                          <a:latin typeface="Cambria Math" charset="0"/>
                        </a:rPr>
                        <m:t>,</m:t>
                      </m:r>
                      <m:r>
                        <a:rPr lang="en-US" sz="3600" i="1">
                          <a:latin typeface="Cambria Math" charset="0"/>
                        </a:rPr>
                        <m:t>𝑦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2173B54-730A-CB9D-1B5C-EB5E37514A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68338" y="782091"/>
                <a:ext cx="1842232" cy="553998"/>
              </a:xfrm>
              <a:prstGeom prst="rect">
                <a:avLst/>
              </a:prstGeom>
              <a:blipFill>
                <a:blip r:embed="rId5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B0094E39-97AD-0E32-49A3-6A3083433A9E}"/>
                  </a:ext>
                </a:extLst>
              </p:cNvPr>
              <p:cNvSpPr txBox="1"/>
              <p:nvPr/>
            </p:nvSpPr>
            <p:spPr>
              <a:xfrm>
                <a:off x="7635040" y="855134"/>
                <a:ext cx="1842232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>
                          <a:latin typeface="Cambria Math" charset="0"/>
                        </a:rPr>
                        <m:t>𝑦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>
                          <a:latin typeface="Cambria Math" charset="0"/>
                        </a:rPr>
                        <m:t>𝑓</m:t>
                      </m:r>
                      <m:r>
                        <a:rPr lang="en-US" sz="3600" i="1">
                          <a:latin typeface="Cambria Math" charset="0"/>
                        </a:rPr>
                        <m:t>(</m:t>
                      </m:r>
                      <m:r>
                        <a:rPr lang="en-US" sz="3600" i="1">
                          <a:latin typeface="Cambria Math" charset="0"/>
                        </a:rPr>
                        <m:t>𝑥</m:t>
                      </m:r>
                      <m:r>
                        <a:rPr lang="en-US" sz="3600" i="1">
                          <a:latin typeface="Cambria Math" charset="0"/>
                        </a:rPr>
                        <m:t>)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B0094E39-97AD-0E32-49A3-6A3083433A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35040" y="855134"/>
                <a:ext cx="1842232" cy="553998"/>
              </a:xfrm>
              <a:prstGeom prst="rect">
                <a:avLst/>
              </a:prstGeom>
              <a:blipFill>
                <a:blip r:embed="rId6"/>
                <a:stretch>
                  <a:fillRect l="-6122" r="-8844" b="-3636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0136BDE9-47B4-BC5E-8802-4C1B5AD44093}"/>
                  </a:ext>
                </a:extLst>
              </p:cNvPr>
              <p:cNvSpPr txBox="1"/>
              <p:nvPr/>
            </p:nvSpPr>
            <p:spPr>
              <a:xfrm>
                <a:off x="5174884" y="815618"/>
                <a:ext cx="1842232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>
                          <a:latin typeface="Cambria Math" charset="0"/>
                        </a:rPr>
                        <m:t>𝑓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0136BDE9-47B4-BC5E-8802-4C1B5AD440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74884" y="815618"/>
                <a:ext cx="1842232" cy="553998"/>
              </a:xfrm>
              <a:prstGeom prst="rect">
                <a:avLst/>
              </a:prstGeom>
              <a:blipFill>
                <a:blip r:embed="rId7"/>
                <a:stretch>
                  <a:fillRect b="-3111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Oval 26">
            <a:extLst>
              <a:ext uri="{FF2B5EF4-FFF2-40B4-BE49-F238E27FC236}">
                <a16:creationId xmlns:a16="http://schemas.microsoft.com/office/drawing/2014/main" id="{8165BA53-42DA-9B25-A30E-1415C0DBF6E4}"/>
              </a:ext>
            </a:extLst>
          </p:cNvPr>
          <p:cNvSpPr/>
          <p:nvPr/>
        </p:nvSpPr>
        <p:spPr>
          <a:xfrm>
            <a:off x="2368933" y="1531105"/>
            <a:ext cx="361245" cy="361245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1</a:t>
            </a: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65643EC3-058A-23FA-F9BE-9840EA1922F8}"/>
              </a:ext>
            </a:extLst>
          </p:cNvPr>
          <p:cNvSpPr/>
          <p:nvPr/>
        </p:nvSpPr>
        <p:spPr>
          <a:xfrm>
            <a:off x="4906597" y="1520830"/>
            <a:ext cx="361245" cy="361245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47067B61-BE6E-6528-ED72-3069742239DA}"/>
              </a:ext>
            </a:extLst>
          </p:cNvPr>
          <p:cNvSpPr/>
          <p:nvPr/>
        </p:nvSpPr>
        <p:spPr>
          <a:xfrm>
            <a:off x="7529061" y="1575281"/>
            <a:ext cx="361245" cy="361245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13" name="Title 2">
            <a:extLst>
              <a:ext uri="{FF2B5EF4-FFF2-40B4-BE49-F238E27FC236}">
                <a16:creationId xmlns:a16="http://schemas.microsoft.com/office/drawing/2014/main" id="{554A06BD-C03F-1EA8-1287-AC3049E514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ML prediction of volume reduction operation</a:t>
            </a:r>
          </a:p>
        </p:txBody>
      </p:sp>
    </p:spTree>
    <p:extLst>
      <p:ext uri="{BB962C8B-B14F-4D97-AF65-F5344CB8AC3E}">
        <p14:creationId xmlns:p14="http://schemas.microsoft.com/office/powerpoint/2010/main" val="9387886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  <p:bldP spid="20" grpId="0"/>
      <p:bldP spid="21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F0AC32-EDD9-C8F0-138A-E5B7A064121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ML prediction of volume reduction operation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DC8158E-6B2D-4D80-9EBE-DF62DDC393C2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688492" y="329100"/>
            <a:ext cx="3636358" cy="4573418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CF053ED-008E-8053-E02C-9811AE2F1A25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443643" y="2318850"/>
            <a:ext cx="3164157" cy="392968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8A30876-6F59-9DE5-D81D-E2605FF8484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63360" y="1130299"/>
            <a:ext cx="3214359" cy="5192426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C9C3B955-EAF1-6541-8AC1-AFB789A26967}"/>
              </a:ext>
            </a:extLst>
          </p:cNvPr>
          <p:cNvSpPr txBox="1"/>
          <p:nvPr/>
        </p:nvSpPr>
        <p:spPr>
          <a:xfrm>
            <a:off x="4394200" y="2940050"/>
            <a:ext cx="1072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Volume 5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D2F1CC8-261D-D653-01F5-4596DB133A0B}"/>
              </a:ext>
            </a:extLst>
          </p:cNvPr>
          <p:cNvCxnSpPr>
            <a:cxnSpLocks/>
          </p:cNvCxnSpPr>
          <p:nvPr/>
        </p:nvCxnSpPr>
        <p:spPr>
          <a:xfrm>
            <a:off x="5406126" y="3134499"/>
            <a:ext cx="417065" cy="9473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9A867C0E-D74D-AA30-7820-A09807FADB68}"/>
              </a:ext>
            </a:extLst>
          </p:cNvPr>
          <p:cNvSpPr txBox="1"/>
          <p:nvPr/>
        </p:nvSpPr>
        <p:spPr>
          <a:xfrm>
            <a:off x="6902450" y="4836228"/>
            <a:ext cx="193317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Preview of Copy Surface Operation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11C4E450-9E44-934D-6B83-544A156C2EC8}"/>
              </a:ext>
            </a:extLst>
          </p:cNvPr>
          <p:cNvSpPr txBox="1"/>
          <p:nvPr/>
        </p:nvSpPr>
        <p:spPr>
          <a:xfrm>
            <a:off x="4377507" y="3966250"/>
            <a:ext cx="193317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Reward/</a:t>
            </a:r>
          </a:p>
          <a:p>
            <a:r>
              <a:rPr lang="en-US" dirty="0"/>
              <a:t>Suitability</a:t>
            </a:r>
          </a:p>
        </p:txBody>
      </p: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5C7F944D-F31F-A684-5318-C04BAB204BED}"/>
              </a:ext>
            </a:extLst>
          </p:cNvPr>
          <p:cNvCxnSpPr>
            <a:cxnSpLocks/>
          </p:cNvCxnSpPr>
          <p:nvPr/>
        </p:nvCxnSpPr>
        <p:spPr>
          <a:xfrm flipV="1">
            <a:off x="8660124" y="4972050"/>
            <a:ext cx="471176" cy="13997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4DA0D340-2FCE-1D58-811F-59F10C3A8998}"/>
              </a:ext>
            </a:extLst>
          </p:cNvPr>
          <p:cNvCxnSpPr>
            <a:cxnSpLocks/>
          </p:cNvCxnSpPr>
          <p:nvPr/>
        </p:nvCxnSpPr>
        <p:spPr>
          <a:xfrm flipH="1">
            <a:off x="3581400" y="4126170"/>
            <a:ext cx="812108" cy="7118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3AA3D9AB-13D2-0607-D0B6-EDA5EC5142E6}"/>
              </a:ext>
            </a:extLst>
          </p:cNvPr>
          <p:cNvCxnSpPr>
            <a:cxnSpLocks/>
            <a:stCxn id="11" idx="1"/>
          </p:cNvCxnSpPr>
          <p:nvPr/>
        </p:nvCxnSpPr>
        <p:spPr>
          <a:xfrm flipH="1">
            <a:off x="2749550" y="3124716"/>
            <a:ext cx="1644650" cy="4736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755653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52B38DAA-7977-1354-7B9B-D2909DBEE450}"/>
              </a:ext>
            </a:extLst>
          </p:cNvPr>
          <p:cNvSpPr txBox="1"/>
          <p:nvPr/>
        </p:nvSpPr>
        <p:spPr>
          <a:xfrm>
            <a:off x="5267109" y="3059668"/>
            <a:ext cx="10054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RL1.mp4</a:t>
            </a:r>
          </a:p>
        </p:txBody>
      </p:sp>
      <p:pic>
        <p:nvPicPr>
          <p:cNvPr id="5" name="RL1-short">
            <a:hlinkClick r:id="" action="ppaction://media"/>
            <a:extLst>
              <a:ext uri="{FF2B5EF4-FFF2-40B4-BE49-F238E27FC236}">
                <a16:creationId xmlns:a16="http://schemas.microsoft.com/office/drawing/2014/main" id="{5CBEE94D-374C-154D-B9BC-F8CB5090FA0B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763" y="3175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18497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9300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3">
            <a:extLst>
              <a:ext uri="{FF2B5EF4-FFF2-40B4-BE49-F238E27FC236}">
                <a16:creationId xmlns:a16="http://schemas.microsoft.com/office/drawing/2014/main" id="{2554F5CE-A312-E74A-8D9A-4B36171603FD}"/>
              </a:ext>
            </a:extLst>
          </p:cNvPr>
          <p:cNvSpPr txBox="1">
            <a:spLocks/>
          </p:cNvSpPr>
          <p:nvPr/>
        </p:nvSpPr>
        <p:spPr>
          <a:xfrm>
            <a:off x="11702562" y="6471387"/>
            <a:ext cx="489438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6B149FD-26F7-3645-B4E7-BA8B8CC5EEA8}" type="slidenum">
              <a:rPr lang="en-US" sz="1400" smtClean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pPr/>
              <a:t>13</a:t>
            </a:fld>
            <a:endParaRPr lang="en-US" sz="1400" dirty="0">
              <a:solidFill>
                <a:schemeClr val="bg1"/>
              </a:solidFill>
              <a:latin typeface="Open Sans" panose="020B0606030504020204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DDDB5FD8-F770-6787-AB56-55D4EB8AC89B}"/>
              </a:ext>
            </a:extLst>
          </p:cNvPr>
          <p:cNvSpPr/>
          <p:nvPr/>
        </p:nvSpPr>
        <p:spPr>
          <a:xfrm>
            <a:off x="3956597" y="3463197"/>
            <a:ext cx="2566220" cy="359653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E8BED314-6CDB-BC03-B3BA-F417F9D5861F}"/>
              </a:ext>
            </a:extLst>
          </p:cNvPr>
          <p:cNvSpPr/>
          <p:nvPr/>
        </p:nvSpPr>
        <p:spPr>
          <a:xfrm>
            <a:off x="3956597" y="1536729"/>
            <a:ext cx="363794" cy="1921083"/>
          </a:xfrm>
          <a:prstGeom prst="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noFill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AA0D7545-C2AF-AFB3-6D27-2B976FD25175}"/>
              </a:ext>
            </a:extLst>
          </p:cNvPr>
          <p:cNvSpPr/>
          <p:nvPr/>
        </p:nvSpPr>
        <p:spPr>
          <a:xfrm>
            <a:off x="5239707" y="3830251"/>
            <a:ext cx="2566220" cy="359653"/>
          </a:xfrm>
          <a:prstGeom prst="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7E2B14CA-5005-E567-A006-EBB8D4996A9F}"/>
              </a:ext>
            </a:extLst>
          </p:cNvPr>
          <p:cNvSpPr txBox="1"/>
          <p:nvPr/>
        </p:nvSpPr>
        <p:spPr>
          <a:xfrm>
            <a:off x="4495738" y="2615496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1</a:t>
            </a:r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F99CB637-3B1B-37FA-A910-8199EC2DD1AE}"/>
              </a:ext>
            </a:extLst>
          </p:cNvPr>
          <p:cNvCxnSpPr>
            <a:cxnSpLocks/>
            <a:stCxn id="24" idx="2"/>
          </p:cNvCxnSpPr>
          <p:nvPr/>
        </p:nvCxnSpPr>
        <p:spPr>
          <a:xfrm flipH="1">
            <a:off x="4896614" y="3077161"/>
            <a:ext cx="281298" cy="59615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F6555204-48A2-4E44-F757-CBCF8E7CDDBE}"/>
              </a:ext>
            </a:extLst>
          </p:cNvPr>
          <p:cNvSpPr txBox="1"/>
          <p:nvPr/>
        </p:nvSpPr>
        <p:spPr>
          <a:xfrm>
            <a:off x="4557533" y="1572670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2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2280D1F5-FA8C-197D-F9BE-8396B3C16A09}"/>
              </a:ext>
            </a:extLst>
          </p:cNvPr>
          <p:cNvSpPr txBox="1"/>
          <p:nvPr/>
        </p:nvSpPr>
        <p:spPr>
          <a:xfrm>
            <a:off x="6625969" y="4481921"/>
            <a:ext cx="13643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Volume 3</a:t>
            </a: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268E4721-B8A6-72D4-018D-BF1CAADDFDCA}"/>
              </a:ext>
            </a:extLst>
          </p:cNvPr>
          <p:cNvCxnSpPr>
            <a:cxnSpLocks/>
          </p:cNvCxnSpPr>
          <p:nvPr/>
        </p:nvCxnSpPr>
        <p:spPr>
          <a:xfrm flipH="1">
            <a:off x="4138494" y="1821878"/>
            <a:ext cx="453269" cy="189818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8211F70B-69F3-FEEE-68A0-0D066D2105BB}"/>
              </a:ext>
            </a:extLst>
          </p:cNvPr>
          <p:cNvCxnSpPr>
            <a:cxnSpLocks/>
          </p:cNvCxnSpPr>
          <p:nvPr/>
        </p:nvCxnSpPr>
        <p:spPr>
          <a:xfrm flipV="1">
            <a:off x="7251816" y="4010077"/>
            <a:ext cx="56327" cy="507973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D4760469-440F-F1EB-05C3-B4863A566395}"/>
              </a:ext>
            </a:extLst>
          </p:cNvPr>
          <p:cNvCxnSpPr>
            <a:cxnSpLocks/>
          </p:cNvCxnSpPr>
          <p:nvPr/>
        </p:nvCxnSpPr>
        <p:spPr>
          <a:xfrm>
            <a:off x="3956597" y="3634792"/>
            <a:ext cx="2566220" cy="0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0845780F-B0F9-C7C7-A78F-758D69C739CD}"/>
              </a:ext>
            </a:extLst>
          </p:cNvPr>
          <p:cNvCxnSpPr>
            <a:cxnSpLocks/>
          </p:cNvCxnSpPr>
          <p:nvPr/>
        </p:nvCxnSpPr>
        <p:spPr>
          <a:xfrm>
            <a:off x="5239707" y="4165267"/>
            <a:ext cx="2566220" cy="0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B39A32D3-6DF7-A983-0404-717D953AEB86}"/>
              </a:ext>
            </a:extLst>
          </p:cNvPr>
          <p:cNvCxnSpPr>
            <a:cxnSpLocks/>
          </p:cNvCxnSpPr>
          <p:nvPr/>
        </p:nvCxnSpPr>
        <p:spPr>
          <a:xfrm>
            <a:off x="3973498" y="1536729"/>
            <a:ext cx="0" cy="1921083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" name="Group 5">
            <a:extLst>
              <a:ext uri="{FF2B5EF4-FFF2-40B4-BE49-F238E27FC236}">
                <a16:creationId xmlns:a16="http://schemas.microsoft.com/office/drawing/2014/main" id="{4C2DCB3A-D1EF-2D4A-FFCB-6FAF2A757636}"/>
              </a:ext>
            </a:extLst>
          </p:cNvPr>
          <p:cNvGrpSpPr/>
          <p:nvPr/>
        </p:nvGrpSpPr>
        <p:grpSpPr>
          <a:xfrm>
            <a:off x="1592503" y="2220271"/>
            <a:ext cx="8586561" cy="2246632"/>
            <a:chOff x="1592503" y="2220271"/>
            <a:chExt cx="8586561" cy="2246632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1" name="TextBox 20">
                  <a:extLst>
                    <a:ext uri="{FF2B5EF4-FFF2-40B4-BE49-F238E27FC236}">
                      <a16:creationId xmlns:a16="http://schemas.microsoft.com/office/drawing/2014/main" id="{24EDCAA6-13D1-6427-0E87-AD2780513175}"/>
                    </a:ext>
                  </a:extLst>
                </p:cNvPr>
                <p:cNvSpPr txBox="1"/>
                <p:nvPr/>
              </p:nvSpPr>
              <p:spPr>
                <a:xfrm>
                  <a:off x="1592503" y="2220271"/>
                  <a:ext cx="2188747" cy="5539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600" i="1" smtClean="0">
                            <a:latin typeface="Cambria Math" charset="0"/>
                          </a:rPr>
                          <m:t>𝑦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mr-IN" sz="3600" i="1">
                            <a:latin typeface="Cambria Math" charset="0"/>
                          </a:rPr>
                          <m:t>=</m:t>
                        </m:r>
                        <m:r>
                          <a:rPr lang="en-US" sz="3600" i="1">
                            <a:latin typeface="Cambria Math" charset="0"/>
                          </a:rPr>
                          <m:t>𝑓</m:t>
                        </m:r>
                        <m:r>
                          <a:rPr lang="en-US" sz="3600" i="1">
                            <a:latin typeface="Cambria Math" charset="0"/>
                          </a:rPr>
                          <m:t>(</m:t>
                        </m:r>
                        <m:r>
                          <a:rPr lang="en-US" sz="3600" i="1">
                            <a:latin typeface="Cambria Math" charset="0"/>
                          </a:rPr>
                          <m:t>𝑥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3600" i="1"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3600" dirty="0"/>
                </a:p>
              </p:txBody>
            </p:sp>
          </mc:Choice>
          <mc:Fallback xmlns="">
            <p:sp>
              <p:nvSpPr>
                <p:cNvPr id="21" name="TextBox 20">
                  <a:extLst>
                    <a:ext uri="{FF2B5EF4-FFF2-40B4-BE49-F238E27FC236}">
                      <a16:creationId xmlns:a16="http://schemas.microsoft.com/office/drawing/2014/main" id="{24EDCAA6-13D1-6427-0E87-AD2780513175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592503" y="2220271"/>
                  <a:ext cx="2188747" cy="553998"/>
                </a:xfrm>
                <a:prstGeom prst="rect">
                  <a:avLst/>
                </a:prstGeom>
                <a:blipFill>
                  <a:blip r:embed="rId2"/>
                  <a:stretch>
                    <a:fillRect l="-4624" r="-7514" b="-3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2" name="TextBox 21">
                  <a:extLst>
                    <a:ext uri="{FF2B5EF4-FFF2-40B4-BE49-F238E27FC236}">
                      <a16:creationId xmlns:a16="http://schemas.microsoft.com/office/drawing/2014/main" id="{591B637C-A328-0466-FF8C-8A9C979698FA}"/>
                    </a:ext>
                  </a:extLst>
                </p:cNvPr>
                <p:cNvSpPr txBox="1"/>
                <p:nvPr/>
              </p:nvSpPr>
              <p:spPr>
                <a:xfrm>
                  <a:off x="5953816" y="2706066"/>
                  <a:ext cx="2188747" cy="5539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600" i="1" smtClean="0">
                            <a:latin typeface="Cambria Math" charset="0"/>
                          </a:rPr>
                          <m:t>𝑦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a:rPr lang="mr-IN" sz="3600" i="1">
                            <a:latin typeface="Cambria Math" charset="0"/>
                          </a:rPr>
                          <m:t>=</m:t>
                        </m:r>
                        <m:r>
                          <a:rPr lang="en-US" sz="3600" i="1">
                            <a:latin typeface="Cambria Math" charset="0"/>
                          </a:rPr>
                          <m:t>𝑓</m:t>
                        </m:r>
                        <m:r>
                          <a:rPr lang="en-US" sz="3600" i="1">
                            <a:latin typeface="Cambria Math" charset="0"/>
                          </a:rPr>
                          <m:t>(</m:t>
                        </m:r>
                        <m:r>
                          <a:rPr lang="en-US" sz="3600" i="1">
                            <a:latin typeface="Cambria Math" charset="0"/>
                          </a:rPr>
                          <m:t>𝑥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a:rPr lang="en-US" sz="3600" i="1"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3600" dirty="0"/>
                </a:p>
              </p:txBody>
            </p:sp>
          </mc:Choice>
          <mc:Fallback xmlns="">
            <p:sp>
              <p:nvSpPr>
                <p:cNvPr id="22" name="TextBox 21">
                  <a:extLst>
                    <a:ext uri="{FF2B5EF4-FFF2-40B4-BE49-F238E27FC236}">
                      <a16:creationId xmlns:a16="http://schemas.microsoft.com/office/drawing/2014/main" id="{591B637C-A328-0466-FF8C-8A9C979698FA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953816" y="2706066"/>
                  <a:ext cx="2188747" cy="553998"/>
                </a:xfrm>
                <a:prstGeom prst="rect">
                  <a:avLst/>
                </a:prstGeom>
                <a:blipFill>
                  <a:blip r:embed="rId3"/>
                  <a:stretch>
                    <a:fillRect l="-4598" r="-6897" b="-34091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6" name="TextBox 25">
                  <a:extLst>
                    <a:ext uri="{FF2B5EF4-FFF2-40B4-BE49-F238E27FC236}">
                      <a16:creationId xmlns:a16="http://schemas.microsoft.com/office/drawing/2014/main" id="{F98CAE0F-0F1C-0A0C-DDA0-DF782767C791}"/>
                    </a:ext>
                  </a:extLst>
                </p:cNvPr>
                <p:cNvSpPr txBox="1"/>
                <p:nvPr/>
              </p:nvSpPr>
              <p:spPr>
                <a:xfrm>
                  <a:off x="7990317" y="3912905"/>
                  <a:ext cx="2188747" cy="5539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3600" i="1" smtClean="0">
                            <a:latin typeface="Cambria Math" charset="0"/>
                          </a:rPr>
                          <m:t>𝑦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3</m:t>
                        </m:r>
                        <m:r>
                          <a:rPr lang="mr-IN" sz="3600" i="1">
                            <a:latin typeface="Cambria Math" charset="0"/>
                          </a:rPr>
                          <m:t>=</m:t>
                        </m:r>
                        <m:r>
                          <a:rPr lang="en-US" sz="3600" i="1">
                            <a:latin typeface="Cambria Math" charset="0"/>
                          </a:rPr>
                          <m:t>𝑓</m:t>
                        </m:r>
                        <m:r>
                          <a:rPr lang="en-US" sz="3600" i="1">
                            <a:latin typeface="Cambria Math" charset="0"/>
                          </a:rPr>
                          <m:t>(</m:t>
                        </m:r>
                        <m:r>
                          <a:rPr lang="en-US" sz="3600" i="1">
                            <a:latin typeface="Cambria Math" charset="0"/>
                          </a:rPr>
                          <m:t>𝑥</m:t>
                        </m:r>
                        <m:r>
                          <a:rPr lang="en-US" sz="3600" b="0" i="1" baseline="-25000" smtClean="0">
                            <a:latin typeface="Cambria Math" panose="02040503050406030204" pitchFamily="18" charset="0"/>
                          </a:rPr>
                          <m:t>3</m:t>
                        </m:r>
                        <m:r>
                          <a:rPr lang="en-US" sz="3600" i="1"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3600" dirty="0"/>
                </a:p>
              </p:txBody>
            </p:sp>
          </mc:Choice>
          <mc:Fallback xmlns="">
            <p:sp>
              <p:nvSpPr>
                <p:cNvPr id="26" name="TextBox 25">
                  <a:extLst>
                    <a:ext uri="{FF2B5EF4-FFF2-40B4-BE49-F238E27FC236}">
                      <a16:creationId xmlns:a16="http://schemas.microsoft.com/office/drawing/2014/main" id="{F98CAE0F-0F1C-0A0C-DDA0-DF782767C791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990317" y="3912905"/>
                  <a:ext cx="2188747" cy="553998"/>
                </a:xfrm>
                <a:prstGeom prst="rect">
                  <a:avLst/>
                </a:prstGeom>
                <a:blipFill>
                  <a:blip r:embed="rId4"/>
                  <a:stretch>
                    <a:fillRect l="-5202" r="-6936" b="-34091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B4AFD96-EF20-90FD-AAA1-F0E3C87D0685}"/>
                  </a:ext>
                </a:extLst>
              </p:cNvPr>
              <p:cNvSpPr txBox="1"/>
              <p:nvPr/>
            </p:nvSpPr>
            <p:spPr>
              <a:xfrm>
                <a:off x="2571871" y="5254642"/>
                <a:ext cx="6576430" cy="108491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𝑟𝑒𝑤𝑎𝑟𝑑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f>
                        <m:fPr>
                          <m:ctrlPr>
                            <a:rPr lang="mr-IN" sz="3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nary>
                            <m:naryPr>
                              <m:chr m:val="∑"/>
                              <m:ctrlPr>
                                <a:rPr lang="en-US" sz="3600" i="1"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>
                              <m:r>
                                <m:rPr>
                                  <m:brk m:alnAt="23"/>
                                </m:rPr>
                                <a:rPr lang="en-US" sz="3600" i="1">
                                  <a:latin typeface="Cambria Math" panose="02040503050406030204" pitchFamily="18" charset="0"/>
                                </a:rPr>
                                <m:t>𝑖</m:t>
                              </m:r>
                              <m:r>
                                <a:rPr lang="en-US" sz="3600" i="1">
                                  <a:latin typeface="Cambria Math" panose="02040503050406030204" pitchFamily="18" charset="0"/>
                                </a:rPr>
                                <m:t>=0</m:t>
                              </m:r>
                            </m:sub>
                            <m:sup>
                              <m:r>
                                <a:rPr lang="en-US" sz="3600" i="1">
                                  <a:latin typeface="Cambria Math" panose="02040503050406030204" pitchFamily="18" charset="0"/>
                                </a:rPr>
                                <m:t>𝑛</m:t>
                              </m:r>
                            </m:sup>
                            <m:e>
                              <m:sSub>
                                <m:sSubPr>
                                  <m:ctrlPr>
                                    <a:rPr lang="en-US" sz="360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3600" b="0" i="1" smtClean="0">
                                      <a:latin typeface="Cambria Math" panose="02040503050406030204" pitchFamily="18" charset="0"/>
                                    </a:rPr>
                                    <m:t>𝑦</m:t>
                                  </m:r>
                                </m:e>
                                <m:sub>
                                  <m:r>
                                    <a:rPr lang="en-US" sz="3600" b="0" i="1" smtClean="0">
                                      <a:latin typeface="Cambria Math" panose="02040503050406030204" pitchFamily="18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nary>
                        </m:num>
                        <m:den>
                          <m:r>
                            <a:rPr lang="en-US" sz="3600" b="0" i="1" smtClean="0">
                              <a:latin typeface="Cambria Math" panose="02040503050406030204" pitchFamily="18" charset="0"/>
                            </a:rPr>
                            <m:t>𝑛</m:t>
                          </m:r>
                        </m:den>
                      </m:f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B4AFD96-EF20-90FD-AAA1-F0E3C87D068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71871" y="5254642"/>
                <a:ext cx="6576430" cy="1084912"/>
              </a:xfrm>
              <a:prstGeom prst="rect">
                <a:avLst/>
              </a:prstGeom>
              <a:blipFill>
                <a:blip r:embed="rId5"/>
                <a:stretch>
                  <a:fillRect t="-87356" b="-8046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7918584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3">
            <a:extLst>
              <a:ext uri="{FF2B5EF4-FFF2-40B4-BE49-F238E27FC236}">
                <a16:creationId xmlns:a16="http://schemas.microsoft.com/office/drawing/2014/main" id="{2554F5CE-A312-E74A-8D9A-4B36171603FD}"/>
              </a:ext>
            </a:extLst>
          </p:cNvPr>
          <p:cNvSpPr txBox="1">
            <a:spLocks/>
          </p:cNvSpPr>
          <p:nvPr/>
        </p:nvSpPr>
        <p:spPr>
          <a:xfrm>
            <a:off x="11702562" y="6471387"/>
            <a:ext cx="489438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6B149FD-26F7-3645-B4E7-BA8B8CC5EEA8}" type="slidenum">
              <a:rPr lang="en-US" sz="1400" smtClean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rPr>
              <a:pPr/>
              <a:t>14</a:t>
            </a:fld>
            <a:endParaRPr lang="en-US" sz="1400" dirty="0">
              <a:solidFill>
                <a:schemeClr val="bg1"/>
              </a:solidFill>
              <a:latin typeface="Open Sans" panose="020B0606030504020204" pitchFamily="34" charset="0"/>
              <a:ea typeface="Open Sans" panose="020B0606030504020204" pitchFamily="34" charset="0"/>
              <a:cs typeface="Open Sans" panose="020B0606030504020204" pitchFamily="34" charset="0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6245AF4-2461-FD96-A6AA-2B52DA92BD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4EDCAA6-13D1-6427-0E87-AD2780513175}"/>
                  </a:ext>
                </a:extLst>
              </p:cNvPr>
              <p:cNvSpPr txBox="1"/>
              <p:nvPr/>
            </p:nvSpPr>
            <p:spPr>
              <a:xfrm>
                <a:off x="1592503" y="2220271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2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>
                          <a:latin typeface="Cambria Math" charset="0"/>
                        </a:rPr>
                        <m:t>𝑓</m:t>
                      </m:r>
                      <m:r>
                        <a:rPr lang="en-US" sz="3600" i="1">
                          <a:latin typeface="Cambria Math" charset="0"/>
                        </a:rPr>
                        <m:t>(</m:t>
                      </m:r>
                      <m:r>
                        <a:rPr lang="en-US" sz="3600" i="1">
                          <a:latin typeface="Cambria Math" charset="0"/>
                        </a:rPr>
                        <m:t>𝑥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2</m:t>
                      </m:r>
                      <m:r>
                        <a:rPr lang="en-US" sz="3600" i="1">
                          <a:latin typeface="Cambria Math" charset="0"/>
                        </a:rPr>
                        <m:t>)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24EDCAA6-13D1-6427-0E87-AD278051317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92503" y="2220271"/>
                <a:ext cx="2188747" cy="553998"/>
              </a:xfrm>
              <a:prstGeom prst="rect">
                <a:avLst/>
              </a:prstGeom>
              <a:blipFill>
                <a:blip r:embed="rId2"/>
                <a:stretch>
                  <a:fillRect l="-4624" r="-7514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591B637C-A328-0466-FF8C-8A9C979698FA}"/>
                  </a:ext>
                </a:extLst>
              </p:cNvPr>
              <p:cNvSpPr txBox="1"/>
              <p:nvPr/>
            </p:nvSpPr>
            <p:spPr>
              <a:xfrm>
                <a:off x="5953816" y="2706066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>
                          <a:latin typeface="Cambria Math" charset="0"/>
                        </a:rPr>
                        <m:t>𝑓</m:t>
                      </m:r>
                      <m:r>
                        <a:rPr lang="en-US" sz="3600" i="1">
                          <a:latin typeface="Cambria Math" charset="0"/>
                        </a:rPr>
                        <m:t>(</m:t>
                      </m:r>
                      <m:r>
                        <a:rPr lang="en-US" sz="3600" i="1">
                          <a:latin typeface="Cambria Math" charset="0"/>
                        </a:rPr>
                        <m:t>𝑥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i="1">
                          <a:latin typeface="Cambria Math" charset="0"/>
                        </a:rPr>
                        <m:t>)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591B637C-A328-0466-FF8C-8A9C979698F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53816" y="2706066"/>
                <a:ext cx="2188747" cy="553998"/>
              </a:xfrm>
              <a:prstGeom prst="rect">
                <a:avLst/>
              </a:prstGeom>
              <a:blipFill>
                <a:blip r:embed="rId3"/>
                <a:stretch>
                  <a:fillRect l="-4598" r="-6897" b="-340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F98CAE0F-0F1C-0A0C-DDA0-DF782767C791}"/>
                  </a:ext>
                </a:extLst>
              </p:cNvPr>
              <p:cNvSpPr txBox="1"/>
              <p:nvPr/>
            </p:nvSpPr>
            <p:spPr>
              <a:xfrm>
                <a:off x="7990317" y="3912905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3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>
                          <a:latin typeface="Cambria Math" charset="0"/>
                        </a:rPr>
                        <m:t>𝑓</m:t>
                      </m:r>
                      <m:r>
                        <a:rPr lang="en-US" sz="3600" i="1">
                          <a:latin typeface="Cambria Math" charset="0"/>
                        </a:rPr>
                        <m:t>(</m:t>
                      </m:r>
                      <m:r>
                        <a:rPr lang="en-US" sz="3600" i="1">
                          <a:latin typeface="Cambria Math" charset="0"/>
                        </a:rPr>
                        <m:t>𝑥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3</m:t>
                      </m:r>
                      <m:r>
                        <a:rPr lang="en-US" sz="3600" i="1">
                          <a:latin typeface="Cambria Math" charset="0"/>
                        </a:rPr>
                        <m:t>)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F98CAE0F-0F1C-0A0C-DDA0-DF782767C79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90317" y="3912905"/>
                <a:ext cx="2188747" cy="553998"/>
              </a:xfrm>
              <a:prstGeom prst="rect">
                <a:avLst/>
              </a:prstGeom>
              <a:blipFill>
                <a:blip r:embed="rId4"/>
                <a:stretch>
                  <a:fillRect l="-5202" r="-6936" b="-340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B4AFD96-EF20-90FD-AAA1-F0E3C87D0685}"/>
                  </a:ext>
                </a:extLst>
              </p:cNvPr>
              <p:cNvSpPr txBox="1"/>
              <p:nvPr/>
            </p:nvSpPr>
            <p:spPr>
              <a:xfrm>
                <a:off x="3847838" y="5507095"/>
                <a:ext cx="4294725" cy="79419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600" b="0" i="1" smtClean="0">
                        <a:latin typeface="Cambria Math" panose="02040503050406030204" pitchFamily="18" charset="0"/>
                      </a:rPr>
                      <m:t>𝑟𝑒𝑤𝑎𝑟𝑑</m:t>
                    </m:r>
                    <m:r>
                      <a:rPr lang="mr-IN" sz="3600" i="1">
                        <a:latin typeface="Cambria Math" charset="0"/>
                      </a:rPr>
                      <m:t>=</m:t>
                    </m:r>
                    <m:f>
                      <m:fPr>
                        <m:ctrlPr>
                          <a:rPr lang="mr-IN" sz="360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3600" i="1" smtClean="0">
                            <a:latin typeface="Cambria Math" panose="02040503050406030204" pitchFamily="18" charset="0"/>
                          </a:rPr>
                          <m:t>1</m:t>
                        </m:r>
                        <m:r>
                          <a:rPr lang="en-US" sz="3600" b="0" i="1" smtClean="0">
                            <a:latin typeface="Cambria Math" panose="02040503050406030204" pitchFamily="18" charset="0"/>
                          </a:rPr>
                          <m:t>.5</m:t>
                        </m:r>
                      </m:num>
                      <m:den>
                        <m:r>
                          <a:rPr lang="en-US" sz="3600" b="0" i="1" smtClean="0">
                            <a:latin typeface="Cambria Math" panose="02040503050406030204" pitchFamily="18" charset="0"/>
                          </a:rPr>
                          <m:t>3</m:t>
                        </m:r>
                      </m:den>
                    </m:f>
                  </m:oMath>
                </a14:m>
                <a:r>
                  <a:rPr lang="en-US" sz="3600" dirty="0"/>
                  <a:t> </a:t>
                </a:r>
                <a14:m>
                  <m:oMath xmlns:m="http://schemas.openxmlformats.org/officeDocument/2006/math">
                    <m:r>
                      <a:rPr lang="mr-IN" sz="3600" i="1">
                        <a:latin typeface="Cambria Math" charset="0"/>
                      </a:rPr>
                      <m:t>=</m:t>
                    </m:r>
                    <m:r>
                      <a:rPr lang="en-US" sz="3600" b="0" i="1" smtClean="0">
                        <a:latin typeface="Cambria Math" panose="02040503050406030204" pitchFamily="18" charset="0"/>
                      </a:rPr>
                      <m:t>0.5</m:t>
                    </m:r>
                  </m:oMath>
                </a14:m>
                <a:endParaRPr lang="en-US" sz="3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B4AFD96-EF20-90FD-AAA1-F0E3C87D068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47838" y="5507095"/>
                <a:ext cx="4294725" cy="794192"/>
              </a:xfrm>
              <a:prstGeom prst="rect">
                <a:avLst/>
              </a:prstGeom>
              <a:blipFill>
                <a:blip r:embed="rId5"/>
                <a:stretch>
                  <a:fillRect l="-3529" b="-125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>
            <a:extLst>
              <a:ext uri="{FF2B5EF4-FFF2-40B4-BE49-F238E27FC236}">
                <a16:creationId xmlns:a16="http://schemas.microsoft.com/office/drawing/2014/main" id="{B1621FD9-8302-5EB2-3EFE-578BB3FC8FDA}"/>
              </a:ext>
            </a:extLst>
          </p:cNvPr>
          <p:cNvSpPr txBox="1"/>
          <p:nvPr/>
        </p:nvSpPr>
        <p:spPr>
          <a:xfrm>
            <a:off x="215900" y="807223"/>
            <a:ext cx="180721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Initial Predictions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C5A98EE3-9F95-6E41-198F-9DCED26D0B13}"/>
              </a:ext>
            </a:extLst>
          </p:cNvPr>
          <p:cNvGrpSpPr/>
          <p:nvPr/>
        </p:nvGrpSpPr>
        <p:grpSpPr>
          <a:xfrm>
            <a:off x="3975647" y="2059302"/>
            <a:ext cx="3849330" cy="2653175"/>
            <a:chOff x="3975647" y="2059302"/>
            <a:chExt cx="3849330" cy="2653175"/>
          </a:xfrm>
        </p:grpSpPr>
        <p:sp>
          <p:nvSpPr>
            <p:cNvPr id="33" name="Rectangle 32">
              <a:extLst>
                <a:ext uri="{FF2B5EF4-FFF2-40B4-BE49-F238E27FC236}">
                  <a16:creationId xmlns:a16="http://schemas.microsoft.com/office/drawing/2014/main" id="{23401D40-C826-7165-2697-1D6F780B025F}"/>
                </a:ext>
              </a:extLst>
            </p:cNvPr>
            <p:cNvSpPr/>
            <p:nvPr/>
          </p:nvSpPr>
          <p:spPr>
            <a:xfrm>
              <a:off x="3975647" y="3985770"/>
              <a:ext cx="2566220" cy="359653"/>
            </a:xfrm>
            <a:prstGeom prst="rect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Rectangle 34">
              <a:extLst>
                <a:ext uri="{FF2B5EF4-FFF2-40B4-BE49-F238E27FC236}">
                  <a16:creationId xmlns:a16="http://schemas.microsoft.com/office/drawing/2014/main" id="{4A9201C6-071C-ED50-E87A-8858E0EBF1D7}"/>
                </a:ext>
              </a:extLst>
            </p:cNvPr>
            <p:cNvSpPr/>
            <p:nvPr/>
          </p:nvSpPr>
          <p:spPr>
            <a:xfrm>
              <a:off x="3975647" y="2059302"/>
              <a:ext cx="363794" cy="1921083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noFill/>
              </a:endParaRPr>
            </a:p>
          </p:txBody>
        </p:sp>
        <p:sp>
          <p:nvSpPr>
            <p:cNvPr id="36" name="Rectangle 35">
              <a:extLst>
                <a:ext uri="{FF2B5EF4-FFF2-40B4-BE49-F238E27FC236}">
                  <a16:creationId xmlns:a16="http://schemas.microsoft.com/office/drawing/2014/main" id="{69249226-2B73-FACD-8C74-E4DAD3C6DAC8}"/>
                </a:ext>
              </a:extLst>
            </p:cNvPr>
            <p:cNvSpPr/>
            <p:nvPr/>
          </p:nvSpPr>
          <p:spPr>
            <a:xfrm>
              <a:off x="5258757" y="4352824"/>
              <a:ext cx="2566220" cy="359653"/>
            </a:xfrm>
            <a:prstGeom prst="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7" name="Straight Connector 36">
              <a:extLst>
                <a:ext uri="{FF2B5EF4-FFF2-40B4-BE49-F238E27FC236}">
                  <a16:creationId xmlns:a16="http://schemas.microsoft.com/office/drawing/2014/main" id="{76BD20B8-C01C-3101-FFF4-9122BE0F77BB}"/>
                </a:ext>
              </a:extLst>
            </p:cNvPr>
            <p:cNvCxnSpPr>
              <a:cxnSpLocks/>
            </p:cNvCxnSpPr>
            <p:nvPr/>
          </p:nvCxnSpPr>
          <p:spPr>
            <a:xfrm>
              <a:off x="3975647" y="4157365"/>
              <a:ext cx="2566220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Connector 37">
              <a:extLst>
                <a:ext uri="{FF2B5EF4-FFF2-40B4-BE49-F238E27FC236}">
                  <a16:creationId xmlns:a16="http://schemas.microsoft.com/office/drawing/2014/main" id="{74E44B44-3ABC-9202-C166-9F8E64936782}"/>
                </a:ext>
              </a:extLst>
            </p:cNvPr>
            <p:cNvCxnSpPr>
              <a:cxnSpLocks/>
            </p:cNvCxnSpPr>
            <p:nvPr/>
          </p:nvCxnSpPr>
          <p:spPr>
            <a:xfrm>
              <a:off x="5258757" y="4687840"/>
              <a:ext cx="2566220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9" name="Straight Connector 38">
              <a:extLst>
                <a:ext uri="{FF2B5EF4-FFF2-40B4-BE49-F238E27FC236}">
                  <a16:creationId xmlns:a16="http://schemas.microsoft.com/office/drawing/2014/main" id="{3B9AAE11-46AE-9C8C-D110-8395D0007737}"/>
                </a:ext>
              </a:extLst>
            </p:cNvPr>
            <p:cNvCxnSpPr>
              <a:cxnSpLocks/>
              <a:endCxn id="33" idx="1"/>
            </p:cNvCxnSpPr>
            <p:nvPr/>
          </p:nvCxnSpPr>
          <p:spPr>
            <a:xfrm flipH="1">
              <a:off x="3975647" y="2059302"/>
              <a:ext cx="16901" cy="2106295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4B99F2F6-9623-6259-64F0-414050F8C235}"/>
                  </a:ext>
                </a:extLst>
              </p:cNvPr>
              <p:cNvSpPr txBox="1"/>
              <p:nvPr/>
            </p:nvSpPr>
            <p:spPr>
              <a:xfrm>
                <a:off x="1916353" y="2835450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2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4B99F2F6-9623-6259-64F0-414050F8C23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16353" y="2835450"/>
                <a:ext cx="2188747" cy="553998"/>
              </a:xfrm>
              <a:prstGeom prst="rect">
                <a:avLst/>
              </a:prstGeom>
              <a:blipFill>
                <a:blip r:embed="rId6"/>
                <a:stretch>
                  <a:fillRect b="-2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351CBE48-74F6-EE4B-F50E-714712F8AA74}"/>
                  </a:ext>
                </a:extLst>
              </p:cNvPr>
              <p:cNvSpPr txBox="1"/>
              <p:nvPr/>
            </p:nvSpPr>
            <p:spPr>
              <a:xfrm>
                <a:off x="4608627" y="3322668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0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.5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41" name="TextBox 40">
                <a:extLst>
                  <a:ext uri="{FF2B5EF4-FFF2-40B4-BE49-F238E27FC236}">
                    <a16:creationId xmlns:a16="http://schemas.microsoft.com/office/drawing/2014/main" id="{351CBE48-74F6-EE4B-F50E-714712F8AA7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08627" y="3322668"/>
                <a:ext cx="2188747" cy="553998"/>
              </a:xfrm>
              <a:prstGeom prst="rect">
                <a:avLst/>
              </a:prstGeom>
              <a:blipFill>
                <a:blip r:embed="rId7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C012F029-2A06-EC57-A1E2-F290955B0947}"/>
                  </a:ext>
                </a:extLst>
              </p:cNvPr>
              <p:cNvSpPr txBox="1"/>
              <p:nvPr/>
            </p:nvSpPr>
            <p:spPr>
              <a:xfrm>
                <a:off x="7275627" y="4770494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3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0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42" name="TextBox 41">
                <a:extLst>
                  <a:ext uri="{FF2B5EF4-FFF2-40B4-BE49-F238E27FC236}">
                    <a16:creationId xmlns:a16="http://schemas.microsoft.com/office/drawing/2014/main" id="{C012F029-2A06-EC57-A1E2-F290955B094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75627" y="4770494"/>
                <a:ext cx="2188747" cy="553998"/>
              </a:xfrm>
              <a:prstGeom prst="rect">
                <a:avLst/>
              </a:prstGeom>
              <a:blipFill>
                <a:blip r:embed="rId8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A0BF28E4-C4A4-83CA-ED8E-7C1A65356055}"/>
                  </a:ext>
                </a:extLst>
              </p:cNvPr>
              <p:cNvSpPr txBox="1"/>
              <p:nvPr/>
            </p:nvSpPr>
            <p:spPr>
              <a:xfrm>
                <a:off x="6851824" y="5631917"/>
                <a:ext cx="900340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0.5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A0BF28E4-C4A4-83CA-ED8E-7C1A6535605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51824" y="5631917"/>
                <a:ext cx="900340" cy="553998"/>
              </a:xfrm>
              <a:prstGeom prst="rect">
                <a:avLst/>
              </a:prstGeom>
              <a:blipFill>
                <a:blip r:embed="rId9"/>
                <a:stretch>
                  <a:fillRect r="-1389" b="-6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TextBox 22">
            <a:extLst>
              <a:ext uri="{FF2B5EF4-FFF2-40B4-BE49-F238E27FC236}">
                <a16:creationId xmlns:a16="http://schemas.microsoft.com/office/drawing/2014/main" id="{6915E8C7-2DEE-1FBC-7397-889E419314BA}"/>
              </a:ext>
            </a:extLst>
          </p:cNvPr>
          <p:cNvSpPr txBox="1"/>
          <p:nvPr/>
        </p:nvSpPr>
        <p:spPr>
          <a:xfrm>
            <a:off x="195637" y="1989438"/>
            <a:ext cx="161289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Iteration 1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950BC0E6-9D38-DA2E-AD7A-062BDB434A53}"/>
              </a:ext>
            </a:extLst>
          </p:cNvPr>
          <p:cNvSpPr txBox="1"/>
          <p:nvPr/>
        </p:nvSpPr>
        <p:spPr>
          <a:xfrm>
            <a:off x="10269053" y="807222"/>
            <a:ext cx="161289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Avg.</a:t>
            </a:r>
          </a:p>
          <a:p>
            <a:pPr algn="ctr"/>
            <a:r>
              <a:rPr lang="en-US" sz="2400" dirty="0"/>
              <a:t>Reward</a:t>
            </a:r>
          </a:p>
        </p:txBody>
      </p:sp>
    </p:spTree>
    <p:extLst>
      <p:ext uri="{BB962C8B-B14F-4D97-AF65-F5344CB8AC3E}">
        <p14:creationId xmlns:p14="http://schemas.microsoft.com/office/powerpoint/2010/main" val="29979089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79167E-6 -3.7037E-6 L -0.3082 -0.26064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5417" y="-13032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5E-6 -3.7037E-7 L 0.27969 -0.18981 " pathEditMode="relative" rAng="0" ptsTypes="AA">
                                      <p:cBhvr>
                                        <p:cTn id="8" dur="2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3984" y="-9491"/>
                                    </p:animMotion>
                                  </p:childTnLst>
                                </p:cTn>
                              </p:par>
                              <p:par>
                                <p:cTn id="9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08333E-6 3.7037E-7 L -0.00143 -0.43241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78" y="-2162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7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34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6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66667E-6 1.48148E-6 L -0.19544 -0.20093 " pathEditMode="relative" rAng="0" ptsTypes="AA">
                                      <p:cBhvr>
                                        <p:cTn id="37" dur="20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9779" y="-10046"/>
                                    </p:animMotion>
                                  </p:childTnLst>
                                </p:cTn>
                              </p:par>
                              <p:par>
                                <p:cTn id="38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5E-6 -3.7037E-6 L 0.25313 -0.12986 " pathEditMode="relative" rAng="0" ptsTypes="AA">
                                      <p:cBhvr>
                                        <p:cTn id="39" dur="2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656" y="-6505"/>
                                    </p:animMotion>
                                  </p:childTnLst>
                                </p:cTn>
                              </p:par>
                              <p:par>
                                <p:cTn id="40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66667E-6 3.7037E-7 L 0.05781 -0.41204 " pathEditMode="relative" rAng="0" ptsTypes="AA">
                                      <p:cBhvr>
                                        <p:cTn id="41" dur="20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891" y="-20602"/>
                                    </p:animMotion>
                                  </p:childTnLst>
                                </p:cTn>
                              </p:par>
                              <p:par>
                                <p:cTn id="42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875E-6 -4.07407E-6 L 0.31146 -0.53773 " pathEditMode="relative" rAng="0" ptsTypes="AA">
                                      <p:cBhvr>
                                        <p:cTn id="43" dur="2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5573" y="-26898"/>
                                    </p:animMotion>
                                  </p:childTnLst>
                                </p:cTn>
                              </p:par>
                              <p:par>
                                <p:cTn id="44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9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51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22" grpId="0"/>
      <p:bldP spid="26" grpId="0"/>
      <p:bldP spid="30" grpId="0"/>
      <p:bldP spid="30" grpId="1"/>
      <p:bldP spid="40" grpId="0"/>
      <p:bldP spid="40" grpId="1"/>
      <p:bldP spid="41" grpId="0"/>
      <p:bldP spid="41" grpId="1"/>
      <p:bldP spid="42" grpId="0"/>
      <p:bldP spid="42" grpId="1"/>
      <p:bldP spid="20" grpId="0"/>
      <p:bldP spid="20" grpId="1"/>
      <p:bldP spid="23" grpId="0"/>
      <p:bldP spid="2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7A6835-B5B3-CFFB-BFA3-A1A98A762B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49134A4-D67A-51B0-637A-E91C97C650C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9098" y="713557"/>
            <a:ext cx="11857265" cy="2136845"/>
          </a:xfrm>
          <a:prstGeom prst="rect">
            <a:avLst/>
          </a:prstGeom>
        </p:spPr>
      </p:pic>
      <p:grpSp>
        <p:nvGrpSpPr>
          <p:cNvPr id="21" name="Group 20">
            <a:extLst>
              <a:ext uri="{FF2B5EF4-FFF2-40B4-BE49-F238E27FC236}">
                <a16:creationId xmlns:a16="http://schemas.microsoft.com/office/drawing/2014/main" id="{70164E55-9446-5A18-56CD-C21377F8E2BD}"/>
              </a:ext>
            </a:extLst>
          </p:cNvPr>
          <p:cNvGrpSpPr/>
          <p:nvPr/>
        </p:nvGrpSpPr>
        <p:grpSpPr>
          <a:xfrm>
            <a:off x="4143065" y="3230260"/>
            <a:ext cx="3849330" cy="2653175"/>
            <a:chOff x="4143065" y="3230260"/>
            <a:chExt cx="3849330" cy="2653175"/>
          </a:xfrm>
        </p:grpSpPr>
        <p:sp>
          <p:nvSpPr>
            <p:cNvPr id="10" name="Rectangle 9">
              <a:extLst>
                <a:ext uri="{FF2B5EF4-FFF2-40B4-BE49-F238E27FC236}">
                  <a16:creationId xmlns:a16="http://schemas.microsoft.com/office/drawing/2014/main" id="{46AB4442-13DE-C144-A75A-2ED75693C78E}"/>
                </a:ext>
              </a:extLst>
            </p:cNvPr>
            <p:cNvSpPr/>
            <p:nvPr/>
          </p:nvSpPr>
          <p:spPr>
            <a:xfrm>
              <a:off x="4143065" y="5156728"/>
              <a:ext cx="2566220" cy="359653"/>
            </a:xfrm>
            <a:prstGeom prst="rect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82A6311A-A34F-D233-5CF0-D782D4EC7816}"/>
                </a:ext>
              </a:extLst>
            </p:cNvPr>
            <p:cNvSpPr/>
            <p:nvPr/>
          </p:nvSpPr>
          <p:spPr>
            <a:xfrm>
              <a:off x="4143065" y="3230260"/>
              <a:ext cx="363794" cy="1921083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noFill/>
              </a:endParaRPr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C6B4C437-624B-9634-F4D9-8B94513B1BA3}"/>
                </a:ext>
              </a:extLst>
            </p:cNvPr>
            <p:cNvSpPr/>
            <p:nvPr/>
          </p:nvSpPr>
          <p:spPr>
            <a:xfrm>
              <a:off x="5426175" y="5523782"/>
              <a:ext cx="2566220" cy="359653"/>
            </a:xfrm>
            <a:prstGeom prst="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09A410D1-3990-12B0-6881-2CAAAAE2A6F9}"/>
                </a:ext>
              </a:extLst>
            </p:cNvPr>
            <p:cNvCxnSpPr>
              <a:cxnSpLocks/>
            </p:cNvCxnSpPr>
            <p:nvPr/>
          </p:nvCxnSpPr>
          <p:spPr>
            <a:xfrm>
              <a:off x="4269393" y="5509608"/>
              <a:ext cx="2439892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EFF91263-6364-9A31-C582-95726D024D19}"/>
                </a:ext>
              </a:extLst>
            </p:cNvPr>
            <p:cNvCxnSpPr>
              <a:cxnSpLocks/>
            </p:cNvCxnSpPr>
            <p:nvPr/>
          </p:nvCxnSpPr>
          <p:spPr>
            <a:xfrm>
              <a:off x="5426175" y="5707615"/>
              <a:ext cx="2566220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D476E39A-4D61-49E4-DBF8-A6FE4B269CAF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4324962" y="3239217"/>
              <a:ext cx="8450" cy="2284565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9738CCB-9874-D50E-EAEB-0829EE3A52AD}"/>
                  </a:ext>
                </a:extLst>
              </p:cNvPr>
              <p:cNvSpPr txBox="1"/>
              <p:nvPr/>
            </p:nvSpPr>
            <p:spPr>
              <a:xfrm>
                <a:off x="2034447" y="4138990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2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49738CCB-9874-D50E-EAEB-0829EE3A52A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34447" y="4138990"/>
                <a:ext cx="2188747" cy="553998"/>
              </a:xfrm>
              <a:prstGeom prst="rect">
                <a:avLst/>
              </a:prstGeom>
              <a:blipFill>
                <a:blip r:embed="rId3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1EAF8565-0A63-A235-3C67-AE52C38F0657}"/>
                  </a:ext>
                </a:extLst>
              </p:cNvPr>
              <p:cNvSpPr txBox="1"/>
              <p:nvPr/>
            </p:nvSpPr>
            <p:spPr>
              <a:xfrm>
                <a:off x="4916374" y="4493495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0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.5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1EAF8565-0A63-A235-3C67-AE52C38F065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6374" y="4493495"/>
                <a:ext cx="2188747" cy="553998"/>
              </a:xfrm>
              <a:prstGeom prst="rect">
                <a:avLst/>
              </a:prstGeom>
              <a:blipFill>
                <a:blip r:embed="rId4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00C272FE-AB5E-F40D-053D-47AA43A9EF96}"/>
                  </a:ext>
                </a:extLst>
              </p:cNvPr>
              <p:cNvSpPr txBox="1"/>
              <p:nvPr/>
            </p:nvSpPr>
            <p:spPr>
              <a:xfrm>
                <a:off x="7992395" y="5253995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3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0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00C272FE-AB5E-F40D-053D-47AA43A9EF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992395" y="5253995"/>
                <a:ext cx="2188747" cy="553998"/>
              </a:xfrm>
              <a:prstGeom prst="rect">
                <a:avLst/>
              </a:prstGeom>
              <a:blipFill>
                <a:blip r:embed="rId5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E9A24189-6410-21CE-7B97-DE92628A68A8}"/>
                  </a:ext>
                </a:extLst>
              </p:cNvPr>
              <p:cNvSpPr txBox="1"/>
              <p:nvPr/>
            </p:nvSpPr>
            <p:spPr>
              <a:xfrm>
                <a:off x="10621257" y="2953261"/>
                <a:ext cx="900340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0.5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E9A24189-6410-21CE-7B97-DE92628A68A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21257" y="2953261"/>
                <a:ext cx="900340" cy="553998"/>
              </a:xfrm>
              <a:prstGeom prst="rect">
                <a:avLst/>
              </a:prstGeom>
              <a:blipFill>
                <a:blip r:embed="rId6"/>
                <a:stretch>
                  <a:fillRect r="-1389" b="-90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TextBox 22">
            <a:extLst>
              <a:ext uri="{FF2B5EF4-FFF2-40B4-BE49-F238E27FC236}">
                <a16:creationId xmlns:a16="http://schemas.microsoft.com/office/drawing/2014/main" id="{C57A8A46-4403-4028-547B-44F1839157A0}"/>
              </a:ext>
            </a:extLst>
          </p:cNvPr>
          <p:cNvSpPr txBox="1"/>
          <p:nvPr/>
        </p:nvSpPr>
        <p:spPr>
          <a:xfrm>
            <a:off x="202215" y="2993583"/>
            <a:ext cx="161289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Iteration 2</a:t>
            </a:r>
          </a:p>
        </p:txBody>
      </p:sp>
    </p:spTree>
    <p:extLst>
      <p:ext uri="{BB962C8B-B14F-4D97-AF65-F5344CB8AC3E}">
        <p14:creationId xmlns:p14="http://schemas.microsoft.com/office/powerpoint/2010/main" val="35482690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2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25E-6 -1.85185E-6 L -0.2194 -0.22338 " pathEditMode="relative" rAng="0" ptsTypes="AA">
                                      <p:cBhvr>
                                        <p:cTn id="23" dur="2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0977" y="-11181"/>
                                    </p:animMotion>
                                  </p:childTnLst>
                                </p:cTn>
                              </p:par>
                              <p:par>
                                <p:cTn id="24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6.25E-7 1.11022E-16 L 0.24336 -0.17153 " pathEditMode="relative" rAng="0" ptsTypes="AA">
                                      <p:cBhvr>
                                        <p:cTn id="25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161" y="-8588"/>
                                    </p:animMotion>
                                  </p:childTnLst>
                                </p:cTn>
                              </p:par>
                              <p:par>
                                <p:cTn id="26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5E-6 -1.48148E-6 L 0.00065 -0.33542 " pathEditMode="relative" rAng="0" ptsTypes="AA">
                                      <p:cBhvr>
                                        <p:cTn id="27" dur="2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6" y="-16782"/>
                                    </p:animMotion>
                                  </p:childTnLst>
                                </p:cTn>
                              </p:par>
                              <p:par>
                                <p:cTn id="2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0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  <p:bldP spid="18" grpId="1"/>
      <p:bldP spid="19" grpId="0"/>
      <p:bldP spid="19" grpId="1"/>
      <p:bldP spid="20" grpId="0"/>
      <p:bldP spid="20" grpId="1"/>
      <p:bldP spid="22" grpId="0"/>
      <p:bldP spid="2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61A6392-1286-2C51-6824-AC7D8D6CAD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E1653C5-3870-933A-AC2C-A2FE9974DF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35008"/>
            <a:ext cx="12192000" cy="3167125"/>
          </a:xfrm>
          <a:prstGeom prst="rect">
            <a:avLst/>
          </a:prstGeom>
        </p:spPr>
      </p:pic>
      <p:grpSp>
        <p:nvGrpSpPr>
          <p:cNvPr id="12" name="Group 11">
            <a:extLst>
              <a:ext uri="{FF2B5EF4-FFF2-40B4-BE49-F238E27FC236}">
                <a16:creationId xmlns:a16="http://schemas.microsoft.com/office/drawing/2014/main" id="{6EC600DE-469E-6CA0-1A3D-230A3CA68578}"/>
              </a:ext>
            </a:extLst>
          </p:cNvPr>
          <p:cNvGrpSpPr/>
          <p:nvPr/>
        </p:nvGrpSpPr>
        <p:grpSpPr>
          <a:xfrm>
            <a:off x="4171335" y="3866765"/>
            <a:ext cx="3849330" cy="2653175"/>
            <a:chOff x="4171335" y="3866765"/>
            <a:chExt cx="3849330" cy="2653175"/>
          </a:xfrm>
        </p:grpSpPr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BB1B1C5E-5A39-0B8D-0EDE-A52D48406BB3}"/>
                </a:ext>
              </a:extLst>
            </p:cNvPr>
            <p:cNvSpPr/>
            <p:nvPr/>
          </p:nvSpPr>
          <p:spPr>
            <a:xfrm>
              <a:off x="4171335" y="5793233"/>
              <a:ext cx="2566220" cy="359653"/>
            </a:xfrm>
            <a:prstGeom prst="rect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AF772927-675C-4D75-1443-6304A64EF954}"/>
                </a:ext>
              </a:extLst>
            </p:cNvPr>
            <p:cNvSpPr/>
            <p:nvPr/>
          </p:nvSpPr>
          <p:spPr>
            <a:xfrm>
              <a:off x="4171335" y="3866765"/>
              <a:ext cx="363794" cy="1921083"/>
            </a:xfrm>
            <a:prstGeom prst="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noFill/>
              </a:endParaRPr>
            </a:p>
          </p:txBody>
        </p:sp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63BB90DF-D927-CBAF-0546-1D385E79208A}"/>
                </a:ext>
              </a:extLst>
            </p:cNvPr>
            <p:cNvSpPr/>
            <p:nvPr/>
          </p:nvSpPr>
          <p:spPr>
            <a:xfrm>
              <a:off x="5454445" y="6160287"/>
              <a:ext cx="2566220" cy="359653"/>
            </a:xfrm>
            <a:prstGeom prst="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id="{74ACBFE8-219C-A572-31B9-2A5887495870}"/>
                </a:ext>
              </a:extLst>
            </p:cNvPr>
            <p:cNvCxnSpPr>
              <a:cxnSpLocks/>
            </p:cNvCxnSpPr>
            <p:nvPr/>
          </p:nvCxnSpPr>
          <p:spPr>
            <a:xfrm>
              <a:off x="4297663" y="6146113"/>
              <a:ext cx="2439892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E897D6DF-E70C-E3BF-3FFB-17311C0CDF0B}"/>
                </a:ext>
              </a:extLst>
            </p:cNvPr>
            <p:cNvCxnSpPr>
              <a:cxnSpLocks/>
            </p:cNvCxnSpPr>
            <p:nvPr/>
          </p:nvCxnSpPr>
          <p:spPr>
            <a:xfrm>
              <a:off x="5454445" y="6162813"/>
              <a:ext cx="2566220" cy="0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A5CF3C6E-73ED-10F9-87A1-185880AD33F3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4353232" y="3875722"/>
              <a:ext cx="8450" cy="2284565"/>
            </a:xfrm>
            <a:prstGeom prst="line">
              <a:avLst/>
            </a:prstGeom>
            <a:ln w="76200">
              <a:solidFill>
                <a:srgbClr val="0311FC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6B948ED-B36B-8CC3-81CD-D726D5AE3406}"/>
                  </a:ext>
                </a:extLst>
              </p:cNvPr>
              <p:cNvSpPr txBox="1"/>
              <p:nvPr/>
            </p:nvSpPr>
            <p:spPr>
              <a:xfrm>
                <a:off x="2073536" y="4770494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2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6B948ED-B36B-8CC3-81CD-D726D5AE340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73536" y="4770494"/>
                <a:ext cx="2188747" cy="553998"/>
              </a:xfrm>
              <a:prstGeom prst="rect">
                <a:avLst/>
              </a:prstGeom>
              <a:blipFill>
                <a:blip r:embed="rId3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77B7317A-F307-3CA2-7F4E-7BBDCCAF6E5E}"/>
                  </a:ext>
                </a:extLst>
              </p:cNvPr>
              <p:cNvSpPr txBox="1"/>
              <p:nvPr/>
            </p:nvSpPr>
            <p:spPr>
              <a:xfrm>
                <a:off x="5203536" y="5138676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77B7317A-F307-3CA2-7F4E-7BBDCCAF6E5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03536" y="5138676"/>
                <a:ext cx="2188747" cy="553998"/>
              </a:xfrm>
              <a:prstGeom prst="rect">
                <a:avLst/>
              </a:prstGeom>
              <a:blipFill>
                <a:blip r:embed="rId4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9273B65A-976B-3EB4-6021-3D9DE9DBA96B}"/>
                  </a:ext>
                </a:extLst>
              </p:cNvPr>
              <p:cNvSpPr txBox="1"/>
              <p:nvPr/>
            </p:nvSpPr>
            <p:spPr>
              <a:xfrm>
                <a:off x="8019054" y="5696060"/>
                <a:ext cx="2188747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latin typeface="Cambria Math" charset="0"/>
                        </a:rPr>
                        <m:t>𝑦</m:t>
                      </m:r>
                      <m:r>
                        <a:rPr lang="en-US" sz="3600" b="0" i="1" baseline="-25000" smtClean="0">
                          <a:latin typeface="Cambria Math" panose="02040503050406030204" pitchFamily="18" charset="0"/>
                        </a:rPr>
                        <m:t>3</m:t>
                      </m:r>
                      <m:r>
                        <a:rPr lang="mr-IN" sz="3600" i="1">
                          <a:latin typeface="Cambria Math" charset="0"/>
                        </a:rPr>
                        <m:t>=</m:t>
                      </m:r>
                      <m:r>
                        <a:rPr lang="en-US" sz="3600" i="1" smtClean="0">
                          <a:latin typeface="Cambria Math" panose="02040503050406030204" pitchFamily="18" charset="0"/>
                        </a:rPr>
                        <m:t>1</m:t>
                      </m:r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5" name="TextBox 14">
                <a:extLst>
                  <a:ext uri="{FF2B5EF4-FFF2-40B4-BE49-F238E27FC236}">
                    <a16:creationId xmlns:a16="http://schemas.microsoft.com/office/drawing/2014/main" id="{9273B65A-976B-3EB4-6021-3D9DE9DBA96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19054" y="5696060"/>
                <a:ext cx="2188747" cy="553998"/>
              </a:xfrm>
              <a:prstGeom prst="rect">
                <a:avLst/>
              </a:prstGeom>
              <a:blipFill>
                <a:blip r:embed="rId5"/>
                <a:stretch>
                  <a:fillRect b="-244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TextBox 15">
            <a:extLst>
              <a:ext uri="{FF2B5EF4-FFF2-40B4-BE49-F238E27FC236}">
                <a16:creationId xmlns:a16="http://schemas.microsoft.com/office/drawing/2014/main" id="{F8F14776-3D90-8FFE-882F-2B4356EAD59B}"/>
              </a:ext>
            </a:extLst>
          </p:cNvPr>
          <p:cNvSpPr txBox="1"/>
          <p:nvPr/>
        </p:nvSpPr>
        <p:spPr>
          <a:xfrm>
            <a:off x="182563" y="3960610"/>
            <a:ext cx="161289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Iteration 3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80C40025-907E-AADA-8EEA-3B8466BE4B92}"/>
                  </a:ext>
                </a:extLst>
              </p:cNvPr>
              <p:cNvSpPr txBox="1"/>
              <p:nvPr/>
            </p:nvSpPr>
            <p:spPr>
              <a:xfrm>
                <a:off x="10634414" y="3914443"/>
                <a:ext cx="900340" cy="5539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b="0" i="1" smtClean="0">
                          <a:latin typeface="Cambria Math" panose="02040503050406030204" pitchFamily="18" charset="0"/>
                        </a:rPr>
                        <m:t>1.0</m:t>
                      </m:r>
                    </m:oMath>
                  </m:oMathPara>
                </a14:m>
                <a:endParaRPr lang="en-US" sz="3600" dirty="0"/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80C40025-907E-AADA-8EEA-3B8466BE4B9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34414" y="3914443"/>
                <a:ext cx="900340" cy="553998"/>
              </a:xfrm>
              <a:prstGeom prst="rect">
                <a:avLst/>
              </a:prstGeom>
              <a:blipFill>
                <a:blip r:embed="rId6"/>
                <a:stretch>
                  <a:fillRect b="-681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Rounded Rectangle 19">
            <a:extLst>
              <a:ext uri="{FF2B5EF4-FFF2-40B4-BE49-F238E27FC236}">
                <a16:creationId xmlns:a16="http://schemas.microsoft.com/office/drawing/2014/main" id="{32BE70D3-80B3-799C-C724-5EA03FC68C07}"/>
              </a:ext>
            </a:extLst>
          </p:cNvPr>
          <p:cNvSpPr/>
          <p:nvPr/>
        </p:nvSpPr>
        <p:spPr>
          <a:xfrm>
            <a:off x="10634414" y="3866765"/>
            <a:ext cx="900340" cy="667135"/>
          </a:xfrm>
          <a:prstGeom prst="roundRect">
            <a:avLst/>
          </a:prstGeom>
          <a:noFill/>
          <a:ln w="762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11662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375E-6 3.7037E-7 L 0.24023 -0.13009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005" y="-6505"/>
                                    </p:animMotion>
                                  </p:childTnLst>
                                </p:cTn>
                              </p:par>
                              <p:par>
                                <p:cTn id="13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54167E-6 -3.33333E-6 L -0.24258 -0.18379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2135" y="-9190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4.16667E-6 -3.33333E-6 L 0.00013 -0.25787 " pathEditMode="relative" rAng="0" ptsTypes="AA">
                                      <p:cBhvr>
                                        <p:cTn id="16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12894"/>
                                    </p:animMotion>
                                  </p:childTnLst>
                                </p:cTn>
                              </p:par>
                              <p:par>
                                <p:cTn id="17" presetID="9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4" grpId="0"/>
      <p:bldP spid="15" grpId="0"/>
      <p:bldP spid="16" grpId="0"/>
      <p:bldP spid="17" grpId="0"/>
      <p:bldP spid="20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B12C17-4853-350B-5839-5EC3BB6B59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A18EFCA-0906-EECF-4FDD-DA28AA3A2A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622598"/>
            <a:ext cx="12192000" cy="4139240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02DFF4E5-7318-28BD-8936-1A12869521D7}"/>
              </a:ext>
            </a:extLst>
          </p:cNvPr>
          <p:cNvSpPr/>
          <p:nvPr/>
        </p:nvSpPr>
        <p:spPr>
          <a:xfrm>
            <a:off x="5945475" y="6005180"/>
            <a:ext cx="833150" cy="232927"/>
          </a:xfrm>
          <a:prstGeom prst="rect">
            <a:avLst/>
          </a:prstGeom>
          <a:noFill/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1B72666D-7782-0D84-E424-3981E21E20D2}"/>
              </a:ext>
            </a:extLst>
          </p:cNvPr>
          <p:cNvSpPr/>
          <p:nvPr/>
        </p:nvSpPr>
        <p:spPr>
          <a:xfrm>
            <a:off x="5945475" y="4757515"/>
            <a:ext cx="235609" cy="1244177"/>
          </a:xfrm>
          <a:prstGeom prst="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noFill/>
            </a:endParaRPr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9BB5BFF0-1E38-CD66-9AB7-122E96778550}"/>
              </a:ext>
            </a:extLst>
          </p:cNvPr>
          <p:cNvCxnSpPr>
            <a:cxnSpLocks/>
            <a:endCxn id="7" idx="2"/>
          </p:cNvCxnSpPr>
          <p:nvPr/>
        </p:nvCxnSpPr>
        <p:spPr>
          <a:xfrm flipH="1">
            <a:off x="6063280" y="4763316"/>
            <a:ext cx="5472" cy="1238376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ectangle 13">
            <a:extLst>
              <a:ext uri="{FF2B5EF4-FFF2-40B4-BE49-F238E27FC236}">
                <a16:creationId xmlns:a16="http://schemas.microsoft.com/office/drawing/2014/main" id="{09523C41-E2C4-32A4-2326-24E8FA6A09E3}"/>
              </a:ext>
            </a:extLst>
          </p:cNvPr>
          <p:cNvSpPr/>
          <p:nvPr/>
        </p:nvSpPr>
        <p:spPr>
          <a:xfrm>
            <a:off x="2600190" y="5480414"/>
            <a:ext cx="1661996" cy="232927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672411EB-5A49-70BA-426F-1ADDD87A78AB}"/>
              </a:ext>
            </a:extLst>
          </p:cNvPr>
          <p:cNvSpPr/>
          <p:nvPr/>
        </p:nvSpPr>
        <p:spPr>
          <a:xfrm>
            <a:off x="2600190" y="4721225"/>
            <a:ext cx="235609" cy="755701"/>
          </a:xfrm>
          <a:prstGeom prst="rect">
            <a:avLst/>
          </a:prstGeom>
          <a:noFill/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noFill/>
            </a:endParaRP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7174E1C4-9D34-0F37-151A-DCF9CDE1C212}"/>
              </a:ext>
            </a:extLst>
          </p:cNvPr>
          <p:cNvSpPr/>
          <p:nvPr/>
        </p:nvSpPr>
        <p:spPr>
          <a:xfrm>
            <a:off x="3431188" y="5718134"/>
            <a:ext cx="1366237" cy="232927"/>
          </a:xfrm>
          <a:prstGeom prst="rect">
            <a:avLst/>
          </a:prstGeom>
          <a:noFill/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FA6A3589-80CB-A493-AA90-1F36288361BA}"/>
              </a:ext>
            </a:extLst>
          </p:cNvPr>
          <p:cNvCxnSpPr>
            <a:cxnSpLocks/>
          </p:cNvCxnSpPr>
          <p:nvPr/>
        </p:nvCxnSpPr>
        <p:spPr>
          <a:xfrm flipV="1">
            <a:off x="2600190" y="5708954"/>
            <a:ext cx="1661996" cy="4387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Rectangle 20">
            <a:extLst>
              <a:ext uri="{FF2B5EF4-FFF2-40B4-BE49-F238E27FC236}">
                <a16:creationId xmlns:a16="http://schemas.microsoft.com/office/drawing/2014/main" id="{21036645-D678-65E5-BC16-F374275DD73C}"/>
              </a:ext>
            </a:extLst>
          </p:cNvPr>
          <p:cNvSpPr/>
          <p:nvPr/>
        </p:nvSpPr>
        <p:spPr>
          <a:xfrm>
            <a:off x="7886462" y="5317474"/>
            <a:ext cx="1211393" cy="232927"/>
          </a:xfrm>
          <a:prstGeom prst="rect">
            <a:avLst/>
          </a:prstGeom>
          <a:noFill/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9F5405DF-D80B-2DC3-FC13-F1173BB19E57}"/>
              </a:ext>
            </a:extLst>
          </p:cNvPr>
          <p:cNvSpPr/>
          <p:nvPr/>
        </p:nvSpPr>
        <p:spPr>
          <a:xfrm>
            <a:off x="8266858" y="5555194"/>
            <a:ext cx="1661996" cy="232927"/>
          </a:xfrm>
          <a:prstGeom prst="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992F27C7-ACB0-9D0A-EABF-C62EF0330D75}"/>
              </a:ext>
            </a:extLst>
          </p:cNvPr>
          <p:cNvCxnSpPr>
            <a:cxnSpLocks/>
          </p:cNvCxnSpPr>
          <p:nvPr/>
        </p:nvCxnSpPr>
        <p:spPr>
          <a:xfrm>
            <a:off x="8266858" y="5556830"/>
            <a:ext cx="1661996" cy="0"/>
          </a:xfrm>
          <a:prstGeom prst="line">
            <a:avLst/>
          </a:prstGeom>
          <a:ln w="76200">
            <a:solidFill>
              <a:srgbClr val="0311FC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Rectangle 27">
            <a:extLst>
              <a:ext uri="{FF2B5EF4-FFF2-40B4-BE49-F238E27FC236}">
                <a16:creationId xmlns:a16="http://schemas.microsoft.com/office/drawing/2014/main" id="{B70FE6DC-8A88-F8EE-8E76-B8D0714864F8}"/>
              </a:ext>
            </a:extLst>
          </p:cNvPr>
          <p:cNvSpPr/>
          <p:nvPr/>
        </p:nvSpPr>
        <p:spPr>
          <a:xfrm>
            <a:off x="2524125" y="4603750"/>
            <a:ext cx="368300" cy="15808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FC0DA719-E375-25FE-9BFE-95C034D2E6F2}"/>
              </a:ext>
            </a:extLst>
          </p:cNvPr>
          <p:cNvSpPr/>
          <p:nvPr/>
        </p:nvSpPr>
        <p:spPr>
          <a:xfrm>
            <a:off x="4601607" y="5556425"/>
            <a:ext cx="231806" cy="46339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2A323471-670B-A6EF-55F3-A4BD6E5344BB}"/>
              </a:ext>
            </a:extLst>
          </p:cNvPr>
          <p:cNvSpPr/>
          <p:nvPr/>
        </p:nvSpPr>
        <p:spPr>
          <a:xfrm>
            <a:off x="6675106" y="5848367"/>
            <a:ext cx="231806" cy="46339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5B1EBF55-4506-B806-CDAF-62BE056F1266}"/>
              </a:ext>
            </a:extLst>
          </p:cNvPr>
          <p:cNvSpPr/>
          <p:nvPr/>
        </p:nvSpPr>
        <p:spPr>
          <a:xfrm>
            <a:off x="7728951" y="5202241"/>
            <a:ext cx="231806" cy="46339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529E77FC-FCC7-3593-074B-6E13526B8551}"/>
              </a:ext>
            </a:extLst>
          </p:cNvPr>
          <p:cNvSpPr txBox="1"/>
          <p:nvPr/>
        </p:nvSpPr>
        <p:spPr>
          <a:xfrm>
            <a:off x="181618" y="4779438"/>
            <a:ext cx="161289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New Training Data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1E256BAD-858F-A7FA-5AFB-11A3E3F90F8A}"/>
              </a:ext>
            </a:extLst>
          </p:cNvPr>
          <p:cNvSpPr txBox="1"/>
          <p:nvPr/>
        </p:nvSpPr>
        <p:spPr>
          <a:xfrm>
            <a:off x="2308860" y="6262640"/>
            <a:ext cx="252455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Volume 1 Copy Surface 2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EF0B25A0-EE91-88A6-CAA0-61896CD077DE}"/>
              </a:ext>
            </a:extLst>
          </p:cNvPr>
          <p:cNvSpPr txBox="1"/>
          <p:nvPr/>
        </p:nvSpPr>
        <p:spPr>
          <a:xfrm>
            <a:off x="5255600" y="6262640"/>
            <a:ext cx="229061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Volume 2 </a:t>
            </a:r>
            <a:r>
              <a:rPr lang="en-US" sz="1600" dirty="0" err="1"/>
              <a:t>Midsurface</a:t>
            </a:r>
            <a:endParaRPr lang="en-US" sz="1600" dirty="0"/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3313B51F-CC9B-E2A3-02D0-75BE22D9ECE0}"/>
              </a:ext>
            </a:extLst>
          </p:cNvPr>
          <p:cNvSpPr txBox="1"/>
          <p:nvPr/>
        </p:nvSpPr>
        <p:spPr>
          <a:xfrm>
            <a:off x="7960757" y="6262640"/>
            <a:ext cx="27653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Volume 3 Copy Surface 1</a:t>
            </a:r>
          </a:p>
        </p:txBody>
      </p:sp>
    </p:spTree>
    <p:extLst>
      <p:ext uri="{BB962C8B-B14F-4D97-AF65-F5344CB8AC3E}">
        <p14:creationId xmlns:p14="http://schemas.microsoft.com/office/powerpoint/2010/main" val="16617470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" grpId="0"/>
      <p:bldP spid="34" grpId="0"/>
      <p:bldP spid="35" grpId="0"/>
      <p:bldP spid="3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50E6267-F930-3839-A972-A790CEA1A51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0344" y="891540"/>
            <a:ext cx="7772400" cy="5631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67066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4CE0235-3074-34E9-D2BA-878C8F6B3947}"/>
              </a:ext>
            </a:extLst>
          </p:cNvPr>
          <p:cNvSpPr txBox="1"/>
          <p:nvPr/>
        </p:nvSpPr>
        <p:spPr>
          <a:xfrm>
            <a:off x="1512275" y="2263929"/>
            <a:ext cx="914400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37D2B3E-C0C4-7794-2970-9264701FA4CA}"/>
              </a:ext>
            </a:extLst>
          </p:cNvPr>
          <p:cNvSpPr txBox="1"/>
          <p:nvPr/>
        </p:nvSpPr>
        <p:spPr>
          <a:xfrm>
            <a:off x="1062109" y="2650790"/>
            <a:ext cx="914400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Actions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155B78C-30EE-CF56-8D5E-FF74B3030805}"/>
              </a:ext>
            </a:extLst>
          </p:cNvPr>
          <p:cNvSpPr txBox="1"/>
          <p:nvPr/>
        </p:nvSpPr>
        <p:spPr>
          <a:xfrm>
            <a:off x="1062109" y="3675387"/>
            <a:ext cx="1716258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Decision Policy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7BB99F0-6FD7-8C03-72EC-7687DED4C953}"/>
              </a:ext>
            </a:extLst>
          </p:cNvPr>
          <p:cNvSpPr txBox="1"/>
          <p:nvPr/>
        </p:nvSpPr>
        <p:spPr>
          <a:xfrm>
            <a:off x="1062109" y="5058710"/>
            <a:ext cx="1716258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Reward Policy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46C371C-9433-4596-DA05-ED5C996004D1}"/>
              </a:ext>
            </a:extLst>
          </p:cNvPr>
          <p:cNvSpPr txBox="1"/>
          <p:nvPr/>
        </p:nvSpPr>
        <p:spPr>
          <a:xfrm>
            <a:off x="6426590" y="2671257"/>
            <a:ext cx="1674056" cy="689317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 err="1"/>
              <a:t>midsurface</a:t>
            </a:r>
            <a:endParaRPr lang="en-US" b="1" dirty="0"/>
          </a:p>
          <a:p>
            <a:pPr algn="l"/>
            <a:r>
              <a:rPr lang="en-US" b="1" dirty="0"/>
              <a:t>copy surface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09B509C-D321-1C99-9021-BFDF40EE7E52}"/>
              </a:ext>
            </a:extLst>
          </p:cNvPr>
          <p:cNvSpPr txBox="1"/>
          <p:nvPr/>
        </p:nvSpPr>
        <p:spPr>
          <a:xfrm>
            <a:off x="8189740" y="2671256"/>
            <a:ext cx="2227381" cy="689317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extend surface</a:t>
            </a:r>
          </a:p>
          <a:p>
            <a:pPr algn="l"/>
            <a:r>
              <a:rPr lang="en-US" b="1" dirty="0"/>
              <a:t>imprint and merge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6CC7149-AAF1-A29F-DA89-4432BE62A11B}"/>
              </a:ext>
            </a:extLst>
          </p:cNvPr>
          <p:cNvSpPr txBox="1"/>
          <p:nvPr/>
        </p:nvSpPr>
        <p:spPr>
          <a:xfrm>
            <a:off x="6426589" y="3638093"/>
            <a:ext cx="3125374" cy="1269927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Initialize from SL Prediction</a:t>
            </a:r>
          </a:p>
          <a:p>
            <a:pPr algn="l"/>
            <a:r>
              <a:rPr lang="en-US" dirty="0"/>
              <a:t>Initialize Random</a:t>
            </a:r>
          </a:p>
          <a:p>
            <a:pPr algn="l"/>
            <a:r>
              <a:rPr lang="en-US" dirty="0"/>
              <a:t>Random Exploration</a:t>
            </a:r>
          </a:p>
          <a:p>
            <a:pPr algn="l"/>
            <a:r>
              <a:rPr lang="en-US" dirty="0"/>
              <a:t>Weighted Action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4DD4A61-3E2D-B948-D5B0-7AD3012A04BD}"/>
              </a:ext>
            </a:extLst>
          </p:cNvPr>
          <p:cNvSpPr txBox="1"/>
          <p:nvPr/>
        </p:nvSpPr>
        <p:spPr>
          <a:xfrm>
            <a:off x="3160540" y="2644292"/>
            <a:ext cx="3125374" cy="1269927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Possible CAD Operations </a:t>
            </a:r>
            <a:br>
              <a:rPr lang="en-US" dirty="0"/>
            </a:br>
            <a:r>
              <a:rPr lang="en-US" dirty="0"/>
              <a:t>that change state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C21396C-B3D0-3824-7985-DF57C7F15FEE}"/>
              </a:ext>
            </a:extLst>
          </p:cNvPr>
          <p:cNvSpPr txBox="1"/>
          <p:nvPr/>
        </p:nvSpPr>
        <p:spPr>
          <a:xfrm>
            <a:off x="1062109" y="1695395"/>
            <a:ext cx="914400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State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9F5CD35-0F20-52FF-8F14-AFB0F288708A}"/>
              </a:ext>
            </a:extLst>
          </p:cNvPr>
          <p:cNvSpPr txBox="1"/>
          <p:nvPr/>
        </p:nvSpPr>
        <p:spPr>
          <a:xfrm>
            <a:off x="3160540" y="1681328"/>
            <a:ext cx="2825263" cy="73734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Current Geometry and </a:t>
            </a:r>
            <a:br>
              <a:rPr lang="en-US" dirty="0"/>
            </a:br>
            <a:r>
              <a:rPr lang="en-US" dirty="0"/>
              <a:t>Topology of Assembly 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FB6124C-E5A3-F084-EAEE-1C359807DE41}"/>
              </a:ext>
            </a:extLst>
          </p:cNvPr>
          <p:cNvSpPr txBox="1"/>
          <p:nvPr/>
        </p:nvSpPr>
        <p:spPr>
          <a:xfrm>
            <a:off x="6426589" y="1691847"/>
            <a:ext cx="3125374" cy="73734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CAD Volumes, Sheets</a:t>
            </a:r>
          </a:p>
          <a:p>
            <a:pPr algn="l"/>
            <a:r>
              <a:rPr lang="en-US" dirty="0"/>
              <a:t>Graph of local connections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F4FB3804-7F9B-2634-EA2C-1320F82B31D5}"/>
              </a:ext>
            </a:extLst>
          </p:cNvPr>
          <p:cNvSpPr txBox="1"/>
          <p:nvPr/>
        </p:nvSpPr>
        <p:spPr>
          <a:xfrm>
            <a:off x="3158194" y="3638094"/>
            <a:ext cx="3125374" cy="79226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Criteria for selecting </a:t>
            </a:r>
            <a:br>
              <a:rPr lang="en-US" dirty="0"/>
            </a:br>
            <a:r>
              <a:rPr lang="en-US" dirty="0"/>
              <a:t>an action given its state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A2484D05-E8C1-B331-095A-096F066DE7AA}"/>
              </a:ext>
            </a:extLst>
          </p:cNvPr>
          <p:cNvSpPr txBox="1"/>
          <p:nvPr/>
        </p:nvSpPr>
        <p:spPr>
          <a:xfrm>
            <a:off x="3158194" y="5058710"/>
            <a:ext cx="3125374" cy="79226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Value assigned by agent </a:t>
            </a:r>
            <a:br>
              <a:rPr lang="en-US" dirty="0"/>
            </a:br>
            <a:r>
              <a:rPr lang="en-US" dirty="0"/>
              <a:t>represents suitability of state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B108ADE2-54B1-36AC-D8D1-EABF9E0679D3}"/>
              </a:ext>
            </a:extLst>
          </p:cNvPr>
          <p:cNvSpPr txBox="1"/>
          <p:nvPr/>
        </p:nvSpPr>
        <p:spPr>
          <a:xfrm>
            <a:off x="6426588" y="5058710"/>
            <a:ext cx="4060875" cy="1269927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Connectedness</a:t>
            </a:r>
          </a:p>
          <a:p>
            <a:pPr algn="l"/>
            <a:r>
              <a:rPr lang="en-US" dirty="0"/>
              <a:t>Small Curve Penalty</a:t>
            </a:r>
          </a:p>
          <a:p>
            <a:pPr algn="l"/>
            <a:r>
              <a:rPr lang="en-US" dirty="0"/>
              <a:t>Narrow Surface Penalty</a:t>
            </a:r>
          </a:p>
          <a:p>
            <a:pPr algn="l"/>
            <a:r>
              <a:rPr lang="en-US" dirty="0"/>
              <a:t>Preference for </a:t>
            </a:r>
            <a:r>
              <a:rPr lang="en-US" b="1" dirty="0" err="1"/>
              <a:t>midsurface</a:t>
            </a:r>
            <a:r>
              <a:rPr lang="en-US" dirty="0"/>
              <a:t> over </a:t>
            </a:r>
            <a:r>
              <a:rPr lang="en-US" b="1" dirty="0"/>
              <a:t>copy</a:t>
            </a: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FECB470A-5E85-F148-BBBD-375CA36962F2}"/>
              </a:ext>
            </a:extLst>
          </p:cNvPr>
          <p:cNvCxnSpPr>
            <a:cxnSpLocks/>
          </p:cNvCxnSpPr>
          <p:nvPr/>
        </p:nvCxnSpPr>
        <p:spPr>
          <a:xfrm>
            <a:off x="900332" y="849964"/>
            <a:ext cx="0" cy="554688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EFAB87D-AD63-6A43-9B14-F2BE324E615F}"/>
              </a:ext>
            </a:extLst>
          </p:cNvPr>
          <p:cNvCxnSpPr>
            <a:cxnSpLocks/>
          </p:cNvCxnSpPr>
          <p:nvPr/>
        </p:nvCxnSpPr>
        <p:spPr>
          <a:xfrm>
            <a:off x="900332" y="1448003"/>
            <a:ext cx="10027917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DCA64EBC-BFF1-AFF6-A486-1FCE6AC587C1}"/>
              </a:ext>
            </a:extLst>
          </p:cNvPr>
          <p:cNvCxnSpPr>
            <a:cxnSpLocks/>
          </p:cNvCxnSpPr>
          <p:nvPr/>
        </p:nvCxnSpPr>
        <p:spPr>
          <a:xfrm>
            <a:off x="900332" y="2486667"/>
            <a:ext cx="10027917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7BC1BA07-6B20-DAE7-0286-4ABA8527A567}"/>
              </a:ext>
            </a:extLst>
          </p:cNvPr>
          <p:cNvCxnSpPr>
            <a:cxnSpLocks/>
          </p:cNvCxnSpPr>
          <p:nvPr/>
        </p:nvCxnSpPr>
        <p:spPr>
          <a:xfrm>
            <a:off x="900332" y="3440925"/>
            <a:ext cx="10027917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BDA5D455-29B4-1C41-A78D-E7C2C4FCD650}"/>
              </a:ext>
            </a:extLst>
          </p:cNvPr>
          <p:cNvCxnSpPr>
            <a:cxnSpLocks/>
          </p:cNvCxnSpPr>
          <p:nvPr/>
        </p:nvCxnSpPr>
        <p:spPr>
          <a:xfrm>
            <a:off x="900332" y="4908020"/>
            <a:ext cx="10027917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2E1A2138-7803-DEC0-0BBD-2B2158795EBD}"/>
              </a:ext>
            </a:extLst>
          </p:cNvPr>
          <p:cNvCxnSpPr>
            <a:cxnSpLocks/>
          </p:cNvCxnSpPr>
          <p:nvPr/>
        </p:nvCxnSpPr>
        <p:spPr>
          <a:xfrm>
            <a:off x="900332" y="6396851"/>
            <a:ext cx="10027917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9E8D3599-A9E5-7950-6423-073C3D606E0B}"/>
              </a:ext>
            </a:extLst>
          </p:cNvPr>
          <p:cNvCxnSpPr>
            <a:cxnSpLocks/>
          </p:cNvCxnSpPr>
          <p:nvPr/>
        </p:nvCxnSpPr>
        <p:spPr>
          <a:xfrm>
            <a:off x="3099581" y="849964"/>
            <a:ext cx="0" cy="554688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18828F72-0B39-D54F-9572-06C3ECEF0490}"/>
              </a:ext>
            </a:extLst>
          </p:cNvPr>
          <p:cNvCxnSpPr>
            <a:cxnSpLocks/>
          </p:cNvCxnSpPr>
          <p:nvPr/>
        </p:nvCxnSpPr>
        <p:spPr>
          <a:xfrm>
            <a:off x="6353907" y="849964"/>
            <a:ext cx="0" cy="554688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>
            <a:extLst>
              <a:ext uri="{FF2B5EF4-FFF2-40B4-BE49-F238E27FC236}">
                <a16:creationId xmlns:a16="http://schemas.microsoft.com/office/drawing/2014/main" id="{9A2B4BB9-1C76-1434-4328-F2A673A9F83B}"/>
              </a:ext>
            </a:extLst>
          </p:cNvPr>
          <p:cNvCxnSpPr>
            <a:cxnSpLocks/>
          </p:cNvCxnSpPr>
          <p:nvPr/>
        </p:nvCxnSpPr>
        <p:spPr>
          <a:xfrm>
            <a:off x="10942316" y="849964"/>
            <a:ext cx="0" cy="554688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Rectangle 31">
            <a:extLst>
              <a:ext uri="{FF2B5EF4-FFF2-40B4-BE49-F238E27FC236}">
                <a16:creationId xmlns:a16="http://schemas.microsoft.com/office/drawing/2014/main" id="{090E5ED9-076B-B23B-E5A0-82C8E1229F2E}"/>
              </a:ext>
            </a:extLst>
          </p:cNvPr>
          <p:cNvSpPr/>
          <p:nvPr/>
        </p:nvSpPr>
        <p:spPr>
          <a:xfrm>
            <a:off x="905183" y="2482199"/>
            <a:ext cx="10041984" cy="958725"/>
          </a:xfrm>
          <a:prstGeom prst="rect">
            <a:avLst/>
          </a:prstGeom>
          <a:solidFill>
            <a:srgbClr val="00ADD0">
              <a:alpha val="12157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557D72EE-BDC2-3DCF-E83E-26A3C9308953}"/>
              </a:ext>
            </a:extLst>
          </p:cNvPr>
          <p:cNvSpPr/>
          <p:nvPr/>
        </p:nvSpPr>
        <p:spPr>
          <a:xfrm>
            <a:off x="914400" y="4903295"/>
            <a:ext cx="10041984" cy="1493550"/>
          </a:xfrm>
          <a:prstGeom prst="rect">
            <a:avLst/>
          </a:prstGeom>
          <a:solidFill>
            <a:srgbClr val="00ADD0">
              <a:alpha val="12157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E9A8EBE2-0D30-C255-1DEF-AC688ADE62A4}"/>
              </a:ext>
            </a:extLst>
          </p:cNvPr>
          <p:cNvSpPr txBox="1"/>
          <p:nvPr/>
        </p:nvSpPr>
        <p:spPr>
          <a:xfrm>
            <a:off x="3158194" y="974710"/>
            <a:ext cx="1533624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Description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792FBB41-D66C-9831-B7D0-606223ACFA1E}"/>
              </a:ext>
            </a:extLst>
          </p:cNvPr>
          <p:cNvSpPr txBox="1"/>
          <p:nvPr/>
        </p:nvSpPr>
        <p:spPr>
          <a:xfrm>
            <a:off x="6428043" y="972287"/>
            <a:ext cx="1896150" cy="365125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Implementation</a:t>
            </a:r>
          </a:p>
        </p:txBody>
      </p: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7670358D-0697-3239-0D4A-1FB39D4D2FBE}"/>
              </a:ext>
            </a:extLst>
          </p:cNvPr>
          <p:cNvCxnSpPr>
            <a:cxnSpLocks/>
          </p:cNvCxnSpPr>
          <p:nvPr/>
        </p:nvCxnSpPr>
        <p:spPr>
          <a:xfrm>
            <a:off x="886265" y="849964"/>
            <a:ext cx="10070119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Rectangle 41">
            <a:extLst>
              <a:ext uri="{FF2B5EF4-FFF2-40B4-BE49-F238E27FC236}">
                <a16:creationId xmlns:a16="http://schemas.microsoft.com/office/drawing/2014/main" id="{35FA870C-10CA-68DA-AC16-01B865D19B4B}"/>
              </a:ext>
            </a:extLst>
          </p:cNvPr>
          <p:cNvSpPr/>
          <p:nvPr/>
        </p:nvSpPr>
        <p:spPr>
          <a:xfrm>
            <a:off x="900332" y="860696"/>
            <a:ext cx="10041984" cy="586171"/>
          </a:xfrm>
          <a:prstGeom prst="rect">
            <a:avLst/>
          </a:prstGeom>
          <a:solidFill>
            <a:srgbClr val="00ADD0">
              <a:alpha val="12157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846384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Reinforcement Learning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08A3A1B-CF5A-C8D9-4BA3-3CA31F7A6C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2431" y="865120"/>
            <a:ext cx="4207059" cy="324694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386A4DF-3701-22C9-C4DD-CF80917B49CB}"/>
              </a:ext>
            </a:extLst>
          </p:cNvPr>
          <p:cNvSpPr txBox="1"/>
          <p:nvPr/>
        </p:nvSpPr>
        <p:spPr>
          <a:xfrm>
            <a:off x="288827" y="5063518"/>
            <a:ext cx="6330991" cy="95410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US" sz="1400" dirty="0">
                <a:effectLst/>
                <a:latin typeface="Courier" pitchFamily="2" charset="0"/>
              </a:rPr>
              <a:t>reduce {volume &lt;ids&gt;} thin RL</a:t>
            </a:r>
          </a:p>
          <a:p>
            <a:r>
              <a:rPr lang="en-US" sz="1400" dirty="0">
                <a:effectLst/>
                <a:latin typeface="Courier" pitchFamily="2" charset="0"/>
              </a:rPr>
              <a:t>[number iterations &lt;value&gt;] [initialize random [&lt;value&gt;]]</a:t>
            </a:r>
          </a:p>
          <a:p>
            <a:r>
              <a:rPr lang="en-US" sz="1400" dirty="0">
                <a:effectLst/>
                <a:latin typeface="Courier" pitchFamily="2" charset="0"/>
              </a:rPr>
              <a:t>[stopping criteria &lt;value&gt;] [journal result &lt;string&gt;] </a:t>
            </a:r>
            <a:br>
              <a:rPr lang="en-US" sz="1400" dirty="0">
                <a:effectLst/>
                <a:latin typeface="Courier" pitchFamily="2" charset="0"/>
              </a:rPr>
            </a:br>
            <a:r>
              <a:rPr lang="en-US" sz="1400" dirty="0">
                <a:effectLst/>
                <a:latin typeface="Courier" pitchFamily="2" charset="0"/>
              </a:rPr>
              <a:t>[delete] [preview]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8FAF357-3DC0-DA0C-D896-666C28AACFC7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074420" y="678232"/>
            <a:ext cx="2284439" cy="274328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43D90C7-F77B-ACA4-7D57-F0220DF9367C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680820" y="3421521"/>
            <a:ext cx="2370725" cy="272317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98B6B7E9-B473-9768-ED08-3299B76E746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381435" y="101214"/>
            <a:ext cx="2284439" cy="401084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5F4060BE-5018-75C7-CE28-91B0FF622597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9486910" y="4257928"/>
            <a:ext cx="2284439" cy="2565288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77DBC15A-B1D5-F53E-5BED-66C96FF0B5FE}"/>
              </a:ext>
            </a:extLst>
          </p:cNvPr>
          <p:cNvSpPr txBox="1"/>
          <p:nvPr/>
        </p:nvSpPr>
        <p:spPr>
          <a:xfrm>
            <a:off x="881547" y="4200437"/>
            <a:ext cx="401917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Reinforcement Learning Command Panel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E1C262F4-2B11-7EEB-B18B-00B5BAE3E0ED}"/>
              </a:ext>
            </a:extLst>
          </p:cNvPr>
          <p:cNvSpPr txBox="1"/>
          <p:nvPr/>
        </p:nvSpPr>
        <p:spPr>
          <a:xfrm>
            <a:off x="2336645" y="6027100"/>
            <a:ext cx="20903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RL Command Syntax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90BA79D-48A3-33BB-59FD-29AE613D39DB}"/>
              </a:ext>
            </a:extLst>
          </p:cNvPr>
          <p:cNvSpPr txBox="1"/>
          <p:nvPr/>
        </p:nvSpPr>
        <p:spPr>
          <a:xfrm>
            <a:off x="5419712" y="865120"/>
            <a:ext cx="110470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Initial 3D Solid Model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76B8B6C6-144D-0237-BE4F-D30C3CF642E4}"/>
              </a:ext>
            </a:extLst>
          </p:cNvPr>
          <p:cNvSpPr txBox="1"/>
          <p:nvPr/>
        </p:nvSpPr>
        <p:spPr>
          <a:xfrm>
            <a:off x="7806505" y="6011056"/>
            <a:ext cx="110470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Preview of Reduction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B5010DEC-74ED-2A60-F1E6-36DB584BBD4F}"/>
              </a:ext>
            </a:extLst>
          </p:cNvPr>
          <p:cNvSpPr txBox="1"/>
          <p:nvPr/>
        </p:nvSpPr>
        <p:spPr>
          <a:xfrm>
            <a:off x="8461213" y="2127130"/>
            <a:ext cx="1104707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Journal File of Best RL iteration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6B5CD38-C869-2476-BC88-D51E3E56F197}"/>
              </a:ext>
            </a:extLst>
          </p:cNvPr>
          <p:cNvSpPr txBox="1"/>
          <p:nvPr/>
        </p:nvSpPr>
        <p:spPr>
          <a:xfrm>
            <a:off x="9381435" y="5670542"/>
            <a:ext cx="110470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Final Shell Model</a:t>
            </a:r>
          </a:p>
        </p:txBody>
      </p:sp>
    </p:spTree>
    <p:extLst>
      <p:ext uri="{BB962C8B-B14F-4D97-AF65-F5344CB8AC3E}">
        <p14:creationId xmlns:p14="http://schemas.microsoft.com/office/powerpoint/2010/main" val="28446217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9194B25-2EC1-7F88-6AD0-3EF1F4CA3FE6}"/>
              </a:ext>
            </a:extLst>
          </p:cNvPr>
          <p:cNvSpPr txBox="1"/>
          <p:nvPr/>
        </p:nvSpPr>
        <p:spPr>
          <a:xfrm>
            <a:off x="5267109" y="3059668"/>
            <a:ext cx="10054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RL2.mp4</a:t>
            </a:r>
          </a:p>
        </p:txBody>
      </p:sp>
      <p:pic>
        <p:nvPicPr>
          <p:cNvPr id="4" name="RL2-clipped">
            <a:hlinkClick r:id="" action="ppaction://media"/>
            <a:extLst>
              <a:ext uri="{FF2B5EF4-FFF2-40B4-BE49-F238E27FC236}">
                <a16:creationId xmlns:a16="http://schemas.microsoft.com/office/drawing/2014/main" id="{B5684ED1-2B11-6184-6102-F57304F98DA1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72930" y="258530"/>
            <a:ext cx="10235040" cy="63409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67625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5275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video>
              <p:cMediaNode vol="80000">
                <p:cTn id="12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BCF7A76-278C-218A-C1F7-41FEFE64B1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1262" y="1908810"/>
            <a:ext cx="6040054" cy="347174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5B722AE6-F2D3-7436-6E79-FF1BE553755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63054" y="2021620"/>
            <a:ext cx="6017684" cy="3471741"/>
          </a:xfrm>
          <a:prstGeom prst="rect">
            <a:avLst/>
          </a:prstGeom>
        </p:spPr>
      </p:pic>
      <p:sp>
        <p:nvSpPr>
          <p:cNvPr id="10" name="Title 1">
            <a:extLst>
              <a:ext uri="{FF2B5EF4-FFF2-40B4-BE49-F238E27FC236}">
                <a16:creationId xmlns:a16="http://schemas.microsoft.com/office/drawing/2014/main" id="{585602BF-97E9-F784-05E8-650056244F4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Heuristic Method (Not RL)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0AF9259-68D6-162F-4190-7EB146E89EC1}"/>
              </a:ext>
            </a:extLst>
          </p:cNvPr>
          <p:cNvSpPr txBox="1"/>
          <p:nvPr/>
        </p:nvSpPr>
        <p:spPr>
          <a:xfrm>
            <a:off x="618744" y="994410"/>
            <a:ext cx="7020652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b="1" dirty="0"/>
              <a:t>Control Method </a:t>
            </a:r>
            <a:r>
              <a:rPr lang="en-US" dirty="0"/>
              <a:t>for thin volume reduction (compare with RL)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dirty="0"/>
              <a:t>Uses geometric reasoning/logic based on heuristic measures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12D6ED2-7A59-CFB7-CAF8-713994CAD53F}"/>
              </a:ext>
            </a:extLst>
          </p:cNvPr>
          <p:cNvSpPr txBox="1"/>
          <p:nvPr/>
        </p:nvSpPr>
        <p:spPr>
          <a:xfrm>
            <a:off x="1463040" y="5722736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Initial thin volume arrangement</a:t>
            </a:r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17E551E4-D0C4-E217-B59A-EE4220444044}"/>
              </a:ext>
            </a:extLst>
          </p:cNvPr>
          <p:cNvSpPr/>
          <p:nvPr/>
        </p:nvSpPr>
        <p:spPr>
          <a:xfrm>
            <a:off x="994410" y="5646420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1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C1DF7C8-F219-ADBA-D951-CFB0C1AC2021}"/>
              </a:ext>
            </a:extLst>
          </p:cNvPr>
          <p:cNvSpPr txBox="1"/>
          <p:nvPr/>
        </p:nvSpPr>
        <p:spPr>
          <a:xfrm>
            <a:off x="6431684" y="5712461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Identify opposite sides for each volume</a:t>
            </a:r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9175A38B-4F5A-19E1-8A0D-BC57DE355535}"/>
              </a:ext>
            </a:extLst>
          </p:cNvPr>
          <p:cNvSpPr/>
          <p:nvPr/>
        </p:nvSpPr>
        <p:spPr>
          <a:xfrm>
            <a:off x="5963054" y="5636145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2</a:t>
            </a:r>
          </a:p>
        </p:txBody>
      </p:sp>
    </p:spTree>
    <p:extLst>
      <p:ext uri="{BB962C8B-B14F-4D97-AF65-F5344CB8AC3E}">
        <p14:creationId xmlns:p14="http://schemas.microsoft.com/office/powerpoint/2010/main" val="42237095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BA544096-39C5-2AB9-A8B6-CB45B726974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5417" y="504984"/>
            <a:ext cx="6574790" cy="5915909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B7DB2A48-6060-77D9-A358-59314DFC097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15990" y="1995170"/>
            <a:ext cx="5943600" cy="3416300"/>
          </a:xfrm>
          <a:prstGeom prst="rect">
            <a:avLst/>
          </a:prstGeom>
        </p:spPr>
      </p:pic>
      <p:sp>
        <p:nvSpPr>
          <p:cNvPr id="6" name="Title 1">
            <a:extLst>
              <a:ext uri="{FF2B5EF4-FFF2-40B4-BE49-F238E27FC236}">
                <a16:creationId xmlns:a16="http://schemas.microsoft.com/office/drawing/2014/main" id="{2DA35481-3337-525A-1784-0B20BD6324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Heuristic Method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E1C4A82-A7A3-8494-FA2A-7410EA13B9E8}"/>
              </a:ext>
            </a:extLst>
          </p:cNvPr>
          <p:cNvSpPr txBox="1"/>
          <p:nvPr/>
        </p:nvSpPr>
        <p:spPr>
          <a:xfrm>
            <a:off x="1444047" y="6332308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Imprint and merge 3D volumes</a:t>
            </a:r>
          </a:p>
        </p:txBody>
      </p:sp>
      <p:sp>
        <p:nvSpPr>
          <p:cNvPr id="11" name="Oval 10">
            <a:extLst>
              <a:ext uri="{FF2B5EF4-FFF2-40B4-BE49-F238E27FC236}">
                <a16:creationId xmlns:a16="http://schemas.microsoft.com/office/drawing/2014/main" id="{4F2DC81B-9A76-574C-677B-7122B1A6A73D}"/>
              </a:ext>
            </a:extLst>
          </p:cNvPr>
          <p:cNvSpPr/>
          <p:nvPr/>
        </p:nvSpPr>
        <p:spPr>
          <a:xfrm>
            <a:off x="975417" y="6255992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611C5BA-F9F8-8F77-6B1D-122FF001C574}"/>
              </a:ext>
            </a:extLst>
          </p:cNvPr>
          <p:cNvSpPr txBox="1"/>
          <p:nvPr/>
        </p:nvSpPr>
        <p:spPr>
          <a:xfrm>
            <a:off x="7481857" y="5787362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Choose constrained connections </a:t>
            </a:r>
            <a:br>
              <a:rPr lang="en-US" dirty="0"/>
            </a:br>
            <a:r>
              <a:rPr lang="en-US" dirty="0"/>
              <a:t>(volumes share a common plane)</a:t>
            </a:r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27066888-41AB-C1D4-BF12-A684F117F6B6}"/>
              </a:ext>
            </a:extLst>
          </p:cNvPr>
          <p:cNvSpPr/>
          <p:nvPr/>
        </p:nvSpPr>
        <p:spPr>
          <a:xfrm>
            <a:off x="7013227" y="5711046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21639582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EA34CF32-B478-9DF3-1074-87B5736F75E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7850" y="878938"/>
            <a:ext cx="5283200" cy="30480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8F76983-B780-A495-405F-4C268EA49AB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67730" y="1026942"/>
            <a:ext cx="5026660" cy="2899996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00D66A5-F9D0-70CA-95AE-DE6FF81767E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54400" y="3778934"/>
            <a:ext cx="5026660" cy="2899996"/>
          </a:xfrm>
          <a:prstGeom prst="rect">
            <a:avLst/>
          </a:prstGeom>
        </p:spPr>
      </p:pic>
      <p:sp>
        <p:nvSpPr>
          <p:cNvPr id="10" name="Title 1">
            <a:extLst>
              <a:ext uri="{FF2B5EF4-FFF2-40B4-BE49-F238E27FC236}">
                <a16:creationId xmlns:a16="http://schemas.microsoft.com/office/drawing/2014/main" id="{092B6BA2-79A9-48D8-D3B5-EF9B93351B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Heuristic Method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1A1F2CF-C9D9-9911-8531-C39F74FF8A71}"/>
              </a:ext>
            </a:extLst>
          </p:cNvPr>
          <p:cNvSpPr txBox="1"/>
          <p:nvPr/>
        </p:nvSpPr>
        <p:spPr>
          <a:xfrm>
            <a:off x="1046480" y="4796145"/>
            <a:ext cx="3925976" cy="132202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Traverse sheets and </a:t>
            </a:r>
            <a:br>
              <a:rPr lang="en-US" dirty="0"/>
            </a:br>
            <a:r>
              <a:rPr lang="en-US" dirty="0"/>
              <a:t>select side 1 or side 2: </a:t>
            </a:r>
            <a:br>
              <a:rPr lang="en-US" dirty="0"/>
            </a:br>
            <a:r>
              <a:rPr lang="en-US" dirty="0"/>
              <a:t>select path based on </a:t>
            </a:r>
            <a:br>
              <a:rPr lang="en-US" dirty="0"/>
            </a:br>
            <a:r>
              <a:rPr lang="en-US" dirty="0"/>
              <a:t>heuristic rules</a:t>
            </a: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DF151D34-094D-BE79-DE6A-244AD454D642}"/>
              </a:ext>
            </a:extLst>
          </p:cNvPr>
          <p:cNvSpPr/>
          <p:nvPr/>
        </p:nvSpPr>
        <p:spPr>
          <a:xfrm>
            <a:off x="577850" y="4719830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5</a:t>
            </a:r>
          </a:p>
        </p:txBody>
      </p:sp>
    </p:spTree>
    <p:extLst>
      <p:ext uri="{BB962C8B-B14F-4D97-AF65-F5344CB8AC3E}">
        <p14:creationId xmlns:p14="http://schemas.microsoft.com/office/powerpoint/2010/main" val="12268048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5B361F9B-B053-9F10-892E-1701D47CAA1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54250" y="3631059"/>
            <a:ext cx="5956300" cy="285292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B816C13-1A4E-EBC6-19F8-AA724977729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41600" y="493329"/>
            <a:ext cx="6525260" cy="2935671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591B3862-6E5F-BD49-DA59-8DE776DAA3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Heuristic Method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759E656-15E2-CFD4-9C99-7060ABEE3DF6}"/>
              </a:ext>
            </a:extLst>
          </p:cNvPr>
          <p:cNvSpPr txBox="1"/>
          <p:nvPr/>
        </p:nvSpPr>
        <p:spPr>
          <a:xfrm>
            <a:off x="977990" y="1809521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Tweak and extend </a:t>
            </a:r>
            <a:br>
              <a:rPr lang="en-US" dirty="0"/>
            </a:br>
            <a:r>
              <a:rPr lang="en-US" dirty="0"/>
              <a:t>surfaces if needed</a:t>
            </a:r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CAD608C7-EEEF-8454-8858-B6B6759DCCFA}"/>
              </a:ext>
            </a:extLst>
          </p:cNvPr>
          <p:cNvSpPr/>
          <p:nvPr/>
        </p:nvSpPr>
        <p:spPr>
          <a:xfrm>
            <a:off x="509360" y="1733205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6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E492F5C6-DAC3-AF75-9EA7-F8714D89E7F4}"/>
              </a:ext>
            </a:extLst>
          </p:cNvPr>
          <p:cNvSpPr txBox="1"/>
          <p:nvPr/>
        </p:nvSpPr>
        <p:spPr>
          <a:xfrm>
            <a:off x="977990" y="4499222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Favor selections that </a:t>
            </a:r>
            <a:br>
              <a:rPr lang="en-US" dirty="0"/>
            </a:br>
            <a:r>
              <a:rPr lang="en-US" dirty="0"/>
              <a:t>minimize creation of </a:t>
            </a:r>
            <a:br>
              <a:rPr lang="en-US" dirty="0"/>
            </a:br>
            <a:r>
              <a:rPr lang="en-US" dirty="0"/>
              <a:t>narrow surfaces</a:t>
            </a:r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4A080235-6D76-77DA-F2B5-BF43C535BC3C}"/>
              </a:ext>
            </a:extLst>
          </p:cNvPr>
          <p:cNvSpPr/>
          <p:nvPr/>
        </p:nvSpPr>
        <p:spPr>
          <a:xfrm>
            <a:off x="509360" y="4422906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7</a:t>
            </a:r>
          </a:p>
        </p:txBody>
      </p:sp>
    </p:spTree>
    <p:extLst>
      <p:ext uri="{BB962C8B-B14F-4D97-AF65-F5344CB8AC3E}">
        <p14:creationId xmlns:p14="http://schemas.microsoft.com/office/powerpoint/2010/main" val="4934193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9F9ADE37-E1DF-9D79-9D8B-BA32741D614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6652" y="1319909"/>
            <a:ext cx="7338695" cy="421818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862D906-9CAD-4B03-815B-204514E016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8744" y="139859"/>
            <a:ext cx="10515600" cy="365125"/>
          </a:xfrm>
        </p:spPr>
        <p:txBody>
          <a:bodyPr/>
          <a:lstStyle/>
          <a:p>
            <a:r>
              <a:rPr lang="en-US" dirty="0"/>
              <a:t>Heuristic Method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414E142-2D13-F260-810F-5D968488F161}"/>
              </a:ext>
            </a:extLst>
          </p:cNvPr>
          <p:cNvSpPr txBox="1"/>
          <p:nvPr/>
        </p:nvSpPr>
        <p:spPr>
          <a:xfrm>
            <a:off x="3247364" y="5696255"/>
            <a:ext cx="3484014" cy="46863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dirty="0"/>
              <a:t>Finalize selections, remove unused sheets</a:t>
            </a: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05329535-5994-84BA-9F43-B519872DC132}"/>
              </a:ext>
            </a:extLst>
          </p:cNvPr>
          <p:cNvSpPr/>
          <p:nvPr/>
        </p:nvSpPr>
        <p:spPr>
          <a:xfrm>
            <a:off x="2778734" y="5619939"/>
            <a:ext cx="468630" cy="468630"/>
          </a:xfrm>
          <a:prstGeom prst="ellipse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>
                <a:solidFill>
                  <a:schemeClr val="tx1"/>
                </a:solidFill>
              </a:rPr>
              <a:t>8</a:t>
            </a:r>
          </a:p>
        </p:txBody>
      </p:sp>
    </p:spTree>
    <p:extLst>
      <p:ext uri="{BB962C8B-B14F-4D97-AF65-F5344CB8AC3E}">
        <p14:creationId xmlns:p14="http://schemas.microsoft.com/office/powerpoint/2010/main" val="195699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30BE589-958D-8568-6083-073A312B626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97641" y="3147835"/>
            <a:ext cx="2011017" cy="371016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45468DE-D260-A642-3EA6-289C36690CD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3287" y="363468"/>
            <a:ext cx="3462903" cy="407853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977334E-A217-5835-AD21-633A738BC4C5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83342" y="3429000"/>
            <a:ext cx="3200288" cy="347255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AFDD444B-FE28-BC20-CD62-55DC04E43F82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7253" y="526004"/>
            <a:ext cx="3484747" cy="440704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C91E533D-1498-4BF3-95DC-6D5F9AD42A70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18330" y="0"/>
            <a:ext cx="4478404" cy="385280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1CF6942-D7DF-7DDC-43E6-3950D92BD1F8}"/>
              </a:ext>
            </a:extLst>
          </p:cNvPr>
          <p:cNvSpPr txBox="1"/>
          <p:nvPr/>
        </p:nvSpPr>
        <p:spPr>
          <a:xfrm>
            <a:off x="8821562" y="633199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quarter-cannister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3019AE-3E6C-6991-0235-3ED6B74E92B3}"/>
              </a:ext>
            </a:extLst>
          </p:cNvPr>
          <p:cNvSpPr txBox="1"/>
          <p:nvPr/>
        </p:nvSpPr>
        <p:spPr>
          <a:xfrm>
            <a:off x="9991261" y="458270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cnc-tube-cutter-1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947ADC-A687-367F-2AAA-14F36C918C78}"/>
              </a:ext>
            </a:extLst>
          </p:cNvPr>
          <p:cNvSpPr txBox="1"/>
          <p:nvPr/>
        </p:nvSpPr>
        <p:spPr>
          <a:xfrm>
            <a:off x="6796056" y="2732519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BAU_VUC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DFCAE4-1CFC-D92F-5361-1069DF9FEF75}"/>
              </a:ext>
            </a:extLst>
          </p:cNvPr>
          <p:cNvSpPr txBox="1"/>
          <p:nvPr/>
        </p:nvSpPr>
        <p:spPr>
          <a:xfrm>
            <a:off x="1587794" y="6172769"/>
            <a:ext cx="155545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gaz-33086-1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AA4AD5-B5CA-E00C-F6A4-3ABB90773548}"/>
              </a:ext>
            </a:extLst>
          </p:cNvPr>
          <p:cNvSpPr txBox="1"/>
          <p:nvPr/>
        </p:nvSpPr>
        <p:spPr>
          <a:xfrm>
            <a:off x="719333" y="4480941"/>
            <a:ext cx="219442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mack-superliner-3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974B712-23AE-2F96-FFE6-ABAD7C6A2550}"/>
              </a:ext>
            </a:extLst>
          </p:cNvPr>
          <p:cNvSpPr txBox="1"/>
          <p:nvPr/>
        </p:nvSpPr>
        <p:spPr>
          <a:xfrm>
            <a:off x="2531561" y="455969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Original CAD</a:t>
            </a:r>
          </a:p>
        </p:txBody>
      </p:sp>
    </p:spTree>
    <p:extLst>
      <p:ext uri="{BB962C8B-B14F-4D97-AF65-F5344CB8AC3E}">
        <p14:creationId xmlns:p14="http://schemas.microsoft.com/office/powerpoint/2010/main" val="23791597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9DCAAE43-4016-4FE6-AF0B-2D7E879DA50F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04425" y="3283140"/>
            <a:ext cx="4362267" cy="3612983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C6879C73-6BF6-BFAE-3A48-1B51155E77ED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64177" y="819345"/>
            <a:ext cx="3361531" cy="403092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4E05CB3A-33DA-66D4-5EE4-04C0961847E0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6023" y="43551"/>
            <a:ext cx="4221385" cy="3960126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599DEC01-FEED-E817-0507-D2E8647A38C0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9295" y="694004"/>
            <a:ext cx="3656991" cy="397458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30BE589-958D-8568-6083-073A312B626E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97641" y="3147835"/>
            <a:ext cx="2011017" cy="371016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1CF6942-D7DF-7DDC-43E6-3950D92BD1F8}"/>
              </a:ext>
            </a:extLst>
          </p:cNvPr>
          <p:cNvSpPr txBox="1"/>
          <p:nvPr/>
        </p:nvSpPr>
        <p:spPr>
          <a:xfrm>
            <a:off x="8821562" y="633199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quarter-cannister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3019AE-3E6C-6991-0235-3ED6B74E92B3}"/>
              </a:ext>
            </a:extLst>
          </p:cNvPr>
          <p:cNvSpPr txBox="1"/>
          <p:nvPr/>
        </p:nvSpPr>
        <p:spPr>
          <a:xfrm>
            <a:off x="9991261" y="458270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cnc-tube-cutter-1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947ADC-A687-367F-2AAA-14F36C918C78}"/>
              </a:ext>
            </a:extLst>
          </p:cNvPr>
          <p:cNvSpPr txBox="1"/>
          <p:nvPr/>
        </p:nvSpPr>
        <p:spPr>
          <a:xfrm>
            <a:off x="7071017" y="2710285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BAU_VUC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DFCAE4-1CFC-D92F-5361-1069DF9FEF75}"/>
              </a:ext>
            </a:extLst>
          </p:cNvPr>
          <p:cNvSpPr txBox="1"/>
          <p:nvPr/>
        </p:nvSpPr>
        <p:spPr>
          <a:xfrm>
            <a:off x="1587794" y="6172769"/>
            <a:ext cx="155545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gaz-33086-1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AA4AD5-B5CA-E00C-F6A4-3ABB90773548}"/>
              </a:ext>
            </a:extLst>
          </p:cNvPr>
          <p:cNvSpPr txBox="1"/>
          <p:nvPr/>
        </p:nvSpPr>
        <p:spPr>
          <a:xfrm>
            <a:off x="719333" y="4480941"/>
            <a:ext cx="219442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mack-superliner-3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29DEAB8-951B-942D-87D4-8765B1B96685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Defeatured</a:t>
            </a:r>
          </a:p>
        </p:txBody>
      </p:sp>
    </p:spTree>
    <p:extLst>
      <p:ext uri="{BB962C8B-B14F-4D97-AF65-F5344CB8AC3E}">
        <p14:creationId xmlns:p14="http://schemas.microsoft.com/office/powerpoint/2010/main" val="2960257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>
            <a:extLst>
              <a:ext uri="{FF2B5EF4-FFF2-40B4-BE49-F238E27FC236}">
                <a16:creationId xmlns:a16="http://schemas.microsoft.com/office/drawing/2014/main" id="{074189BC-F05A-8107-B32A-CEC7143F5E2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6023" y="384861"/>
            <a:ext cx="4161223" cy="3181299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F553E1D5-DAE1-7A55-8AD3-01E67E4EEA66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40859" y="811903"/>
            <a:ext cx="3307465" cy="3960126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733E554A-E243-5A14-B5C5-D83865E7CC3E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28269" y="4001635"/>
            <a:ext cx="4192537" cy="265654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E3D535B-5FE3-A82B-F616-5671CB7C68CB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5728" y="819345"/>
            <a:ext cx="4016382" cy="372989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EC6E7E7-6407-B5D5-0EBA-03742AD0E2D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8283" y="3147835"/>
            <a:ext cx="2011017" cy="369756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1CF6942-D7DF-7DDC-43E6-3950D92BD1F8}"/>
              </a:ext>
            </a:extLst>
          </p:cNvPr>
          <p:cNvSpPr txBox="1"/>
          <p:nvPr/>
        </p:nvSpPr>
        <p:spPr>
          <a:xfrm>
            <a:off x="8821562" y="633199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quarter-cannister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3019AE-3E6C-6991-0235-3ED6B74E92B3}"/>
              </a:ext>
            </a:extLst>
          </p:cNvPr>
          <p:cNvSpPr txBox="1"/>
          <p:nvPr/>
        </p:nvSpPr>
        <p:spPr>
          <a:xfrm>
            <a:off x="9991261" y="458270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cnc-tube-cutter-1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947ADC-A687-367F-2AAA-14F36C918C78}"/>
              </a:ext>
            </a:extLst>
          </p:cNvPr>
          <p:cNvSpPr txBox="1"/>
          <p:nvPr/>
        </p:nvSpPr>
        <p:spPr>
          <a:xfrm>
            <a:off x="5155723" y="3429000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BAU_VUC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DFCAE4-1CFC-D92F-5361-1069DF9FEF75}"/>
              </a:ext>
            </a:extLst>
          </p:cNvPr>
          <p:cNvSpPr txBox="1"/>
          <p:nvPr/>
        </p:nvSpPr>
        <p:spPr>
          <a:xfrm>
            <a:off x="1587794" y="6172769"/>
            <a:ext cx="155545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gaz-33086-1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AA4AD5-B5CA-E00C-F6A4-3ABB90773548}"/>
              </a:ext>
            </a:extLst>
          </p:cNvPr>
          <p:cNvSpPr txBox="1"/>
          <p:nvPr/>
        </p:nvSpPr>
        <p:spPr>
          <a:xfrm>
            <a:off x="719333" y="4480941"/>
            <a:ext cx="219442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mack-superliner-3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CD472173-A5B0-0324-3918-8F11C1AC93B1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Shell Models</a:t>
            </a:r>
          </a:p>
        </p:txBody>
      </p:sp>
    </p:spTree>
    <p:extLst>
      <p:ext uri="{BB962C8B-B14F-4D97-AF65-F5344CB8AC3E}">
        <p14:creationId xmlns:p14="http://schemas.microsoft.com/office/powerpoint/2010/main" val="22071379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DD3A8194-001C-C283-5E9F-BD6B04D8C7D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9978" y="560802"/>
            <a:ext cx="4604552" cy="2868198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D0D0653A-7E04-BD64-641D-5FB507CEAD19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20566"/>
          <a:stretch/>
        </p:blipFill>
        <p:spPr>
          <a:xfrm>
            <a:off x="8167246" y="860618"/>
            <a:ext cx="4024754" cy="275198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C4E65FFB-EC38-7126-52C6-D5FC1D8FC6F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87794" y="3858190"/>
            <a:ext cx="5015520" cy="2781738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01761B7-6CBF-FF3B-BA96-A70104BFDC38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6" y="1388485"/>
            <a:ext cx="3787751" cy="259204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F0A982C-CC89-6FBF-6F0B-A7058ECE3DC0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34981" y="3858190"/>
            <a:ext cx="2972498" cy="315864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1CF6942-D7DF-7DDC-43E6-3950D92BD1F8}"/>
              </a:ext>
            </a:extLst>
          </p:cNvPr>
          <p:cNvSpPr txBox="1"/>
          <p:nvPr/>
        </p:nvSpPr>
        <p:spPr>
          <a:xfrm>
            <a:off x="8821562" y="633199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quarter-cannister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3019AE-3E6C-6991-0235-3ED6B74E92B3}"/>
              </a:ext>
            </a:extLst>
          </p:cNvPr>
          <p:cNvSpPr txBox="1"/>
          <p:nvPr/>
        </p:nvSpPr>
        <p:spPr>
          <a:xfrm>
            <a:off x="10071271" y="3639105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cnc-tube-cutter-1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947ADC-A687-367F-2AAA-14F36C918C78}"/>
              </a:ext>
            </a:extLst>
          </p:cNvPr>
          <p:cNvSpPr txBox="1"/>
          <p:nvPr/>
        </p:nvSpPr>
        <p:spPr>
          <a:xfrm>
            <a:off x="5155723" y="3429000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BAU_VUC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DFCAE4-1CFC-D92F-5361-1069DF9FEF75}"/>
              </a:ext>
            </a:extLst>
          </p:cNvPr>
          <p:cNvSpPr txBox="1"/>
          <p:nvPr/>
        </p:nvSpPr>
        <p:spPr>
          <a:xfrm>
            <a:off x="4276784" y="5278675"/>
            <a:ext cx="155545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gaz-33086-1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AA4AD5-B5CA-E00C-F6A4-3ABB90773548}"/>
              </a:ext>
            </a:extLst>
          </p:cNvPr>
          <p:cNvSpPr txBox="1"/>
          <p:nvPr/>
        </p:nvSpPr>
        <p:spPr>
          <a:xfrm>
            <a:off x="690925" y="3699351"/>
            <a:ext cx="219442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mack-superliner-3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B0056E6-3603-6FC1-0ADC-8D97D16269FE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Closeup 3D Volumes</a:t>
            </a:r>
          </a:p>
        </p:txBody>
      </p:sp>
    </p:spTree>
    <p:extLst>
      <p:ext uri="{BB962C8B-B14F-4D97-AF65-F5344CB8AC3E}">
        <p14:creationId xmlns:p14="http://schemas.microsoft.com/office/powerpoint/2010/main" val="16044850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>
            <a:extLst>
              <a:ext uri="{FF2B5EF4-FFF2-40B4-BE49-F238E27FC236}">
                <a16:creationId xmlns:a16="http://schemas.microsoft.com/office/drawing/2014/main" id="{F1B2A202-73B7-D0A6-6977-C411C478512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66877" y="3809701"/>
            <a:ext cx="2972498" cy="3181787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4BE34A97-DE65-ADCD-73E5-CB3468BF94B1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6426" y="1341208"/>
            <a:ext cx="3732160" cy="2468493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2D7D836D-EAE5-ABCC-D1AD-4B54B5457C1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87794" y="3858190"/>
            <a:ext cx="4959003" cy="279251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27997FA0-51B1-E856-395D-4344AA9D7F3A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r="23065"/>
          <a:stretch/>
        </p:blipFill>
        <p:spPr>
          <a:xfrm>
            <a:off x="8155816" y="801864"/>
            <a:ext cx="4036184" cy="281073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7CF340E-7878-1C46-92D3-C6502E317590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87482" y="552261"/>
            <a:ext cx="4567048" cy="290630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1CF6942-D7DF-7DDC-43E6-3950D92BD1F8}"/>
              </a:ext>
            </a:extLst>
          </p:cNvPr>
          <p:cNvSpPr txBox="1"/>
          <p:nvPr/>
        </p:nvSpPr>
        <p:spPr>
          <a:xfrm>
            <a:off x="8821562" y="6331996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quarter-cannister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3019AE-3E6C-6991-0235-3ED6B74E92B3}"/>
              </a:ext>
            </a:extLst>
          </p:cNvPr>
          <p:cNvSpPr txBox="1"/>
          <p:nvPr/>
        </p:nvSpPr>
        <p:spPr>
          <a:xfrm>
            <a:off x="10071271" y="3639105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cnc-tube-cutter-1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4947ADC-A687-367F-2AAA-14F36C918C78}"/>
              </a:ext>
            </a:extLst>
          </p:cNvPr>
          <p:cNvSpPr txBox="1"/>
          <p:nvPr/>
        </p:nvSpPr>
        <p:spPr>
          <a:xfrm>
            <a:off x="5155723" y="3429000"/>
            <a:ext cx="2312782" cy="420211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b="1" dirty="0"/>
              <a:t>BAU_VUC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DFCAE4-1CFC-D92F-5361-1069DF9FEF75}"/>
              </a:ext>
            </a:extLst>
          </p:cNvPr>
          <p:cNvSpPr txBox="1"/>
          <p:nvPr/>
        </p:nvSpPr>
        <p:spPr>
          <a:xfrm>
            <a:off x="4276784" y="5278675"/>
            <a:ext cx="155545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gaz-33086-1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AA4AD5-B5CA-E00C-F6A4-3ABB90773548}"/>
              </a:ext>
            </a:extLst>
          </p:cNvPr>
          <p:cNvSpPr txBox="1"/>
          <p:nvPr/>
        </p:nvSpPr>
        <p:spPr>
          <a:xfrm>
            <a:off x="690925" y="3699351"/>
            <a:ext cx="219442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mack-superliner-3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F8DA460-103C-F842-9B5F-23DDDC052B7B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Closeup Shell Models</a:t>
            </a:r>
          </a:p>
        </p:txBody>
      </p:sp>
    </p:spTree>
    <p:extLst>
      <p:ext uri="{BB962C8B-B14F-4D97-AF65-F5344CB8AC3E}">
        <p14:creationId xmlns:p14="http://schemas.microsoft.com/office/powerpoint/2010/main" val="17093891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Test Cases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E019CFFA-E83B-E257-ACD9-88A89A7310F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9534" y="2663190"/>
            <a:ext cx="11512931" cy="3653316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A5A7F45C-F8CA-D4F7-DDAC-47DE64BA3EC5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59382" y="468678"/>
            <a:ext cx="1894091" cy="2230818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B41BCF50-127F-161B-856D-13948443F564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53473" y="1139968"/>
            <a:ext cx="1812755" cy="1559528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830F4E9-9EBE-066A-C679-E49B973BCF7F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02969" y="761597"/>
            <a:ext cx="1894092" cy="205523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C3A9950-F21F-0BF7-B986-F4AFD31D7FDE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7892" y="504984"/>
            <a:ext cx="1894092" cy="2395393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2616D715-0812-181D-0CAD-858B9866A862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38143" y="541494"/>
            <a:ext cx="1169700" cy="2158002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F079B6A3-72B5-71F2-B901-D05259B6C07B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Results</a:t>
            </a: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C14AA2F2-6693-5A4E-3CBC-7392F29F0B54}"/>
              </a:ext>
            </a:extLst>
          </p:cNvPr>
          <p:cNvCxnSpPr>
            <a:cxnSpLocks/>
          </p:cNvCxnSpPr>
          <p:nvPr/>
        </p:nvCxnSpPr>
        <p:spPr>
          <a:xfrm>
            <a:off x="330390" y="4361688"/>
            <a:ext cx="11512931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591440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Command Procedure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C0FB3F8-30F1-7A96-3DCA-9DAD407BE16B}"/>
              </a:ext>
            </a:extLst>
          </p:cNvPr>
          <p:cNvSpPr txBox="1"/>
          <p:nvPr/>
        </p:nvSpPr>
        <p:spPr>
          <a:xfrm>
            <a:off x="870204" y="4725023"/>
            <a:ext cx="196443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Initial 3D Solid Model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BB1F427-A790-1D07-D1F0-270DE8E3E44D}"/>
              </a:ext>
            </a:extLst>
          </p:cNvPr>
          <p:cNvSpPr txBox="1"/>
          <p:nvPr/>
        </p:nvSpPr>
        <p:spPr>
          <a:xfrm>
            <a:off x="7622789" y="6009729"/>
            <a:ext cx="152047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Journal File of Best RL iteration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D32E0E37-0414-060B-07F4-DD38920FBEAA}"/>
              </a:ext>
            </a:extLst>
          </p:cNvPr>
          <p:cNvSpPr txBox="1"/>
          <p:nvPr/>
        </p:nvSpPr>
        <p:spPr>
          <a:xfrm>
            <a:off x="8910273" y="4725023"/>
            <a:ext cx="194569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Final Shell Model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29B2D67B-D7F2-8820-EB83-10C05568405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32976"/>
            <a:ext cx="3787751" cy="2592047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74258097-4AC2-A364-F100-97B93CFACD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35889" y="679607"/>
            <a:ext cx="3390164" cy="595219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4BC689CE-1806-23E0-0652-344BCC0B3E0F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3026" y="2161134"/>
            <a:ext cx="3918964" cy="2592047"/>
          </a:xfrm>
          <a:prstGeom prst="rect">
            <a:avLst/>
          </a:prstGeom>
        </p:spPr>
      </p:pic>
      <p:sp>
        <p:nvSpPr>
          <p:cNvPr id="19" name="Right Arrow 18">
            <a:extLst>
              <a:ext uri="{FF2B5EF4-FFF2-40B4-BE49-F238E27FC236}">
                <a16:creationId xmlns:a16="http://schemas.microsoft.com/office/drawing/2014/main" id="{5A5A8650-214D-0FBC-9C37-4AC669671C33}"/>
              </a:ext>
            </a:extLst>
          </p:cNvPr>
          <p:cNvSpPr/>
          <p:nvPr/>
        </p:nvSpPr>
        <p:spPr>
          <a:xfrm>
            <a:off x="3473176" y="3428583"/>
            <a:ext cx="696538" cy="605790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ight Arrow 19">
            <a:extLst>
              <a:ext uri="{FF2B5EF4-FFF2-40B4-BE49-F238E27FC236}">
                <a16:creationId xmlns:a16="http://schemas.microsoft.com/office/drawing/2014/main" id="{2D4F260F-B5AF-0A4D-02F5-C603A8AA03EF}"/>
              </a:ext>
            </a:extLst>
          </p:cNvPr>
          <p:cNvSpPr/>
          <p:nvPr/>
        </p:nvSpPr>
        <p:spPr>
          <a:xfrm>
            <a:off x="7686488" y="3462455"/>
            <a:ext cx="696538" cy="605790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B14CE97-D60A-D74D-9EB6-DDD257B2505F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Journal File:</a:t>
            </a:r>
          </a:p>
          <a:p>
            <a:pPr algn="l"/>
            <a:r>
              <a:rPr lang="en-US" sz="2000" dirty="0"/>
              <a:t>Text-based script for </a:t>
            </a:r>
            <a:br>
              <a:rPr lang="en-US" sz="2000" dirty="0"/>
            </a:br>
            <a:r>
              <a:rPr lang="en-US" sz="2000" dirty="0"/>
              <a:t>generating shell model </a:t>
            </a:r>
            <a:br>
              <a:rPr lang="en-US" sz="2000" dirty="0"/>
            </a:br>
            <a:r>
              <a:rPr lang="en-US" sz="2000" dirty="0"/>
              <a:t>from 3D volumes</a:t>
            </a:r>
          </a:p>
        </p:txBody>
      </p:sp>
    </p:spTree>
    <p:extLst>
      <p:ext uri="{BB962C8B-B14F-4D97-AF65-F5344CB8AC3E}">
        <p14:creationId xmlns:p14="http://schemas.microsoft.com/office/powerpoint/2010/main" val="25136003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Command Procedure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5A7F45C-F8CA-D4F7-DDAC-47DE64BA3EC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21800" y="1204401"/>
            <a:ext cx="2217956" cy="26122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B41BCF50-127F-161B-856D-13948443F564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39756" y="1961688"/>
            <a:ext cx="1987984" cy="171027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830F4E9-9EBE-066A-C679-E49B973BCF7F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53860" y="1394088"/>
            <a:ext cx="2207584" cy="2395393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C3A9950-F21F-0BF7-B986-F4AFD31D7FDE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39540" y="1204401"/>
            <a:ext cx="2137004" cy="2702595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2616D715-0812-181D-0CAD-858B9866A862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58365" y="1016654"/>
            <a:ext cx="1539132" cy="2839574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2C7E0906-2842-FFC2-0B31-FCDEC71C4AB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951" y="3906996"/>
            <a:ext cx="11336097" cy="2395393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7152F3F0-ECCA-A06B-EA6C-B854C0D512B6}"/>
              </a:ext>
            </a:extLst>
          </p:cNvPr>
          <p:cNvSpPr txBox="1"/>
          <p:nvPr/>
        </p:nvSpPr>
        <p:spPr>
          <a:xfrm>
            <a:off x="503979" y="601292"/>
            <a:ext cx="1861543" cy="914400"/>
          </a:xfrm>
          <a:prstGeom prst="rect">
            <a:avLst/>
          </a:prstGeom>
        </p:spPr>
        <p:txBody>
          <a:bodyPr vert="horz" wrap="none" lIns="91440" tIns="45720" rIns="91440" bIns="45720" rtlCol="0">
            <a:noAutofit/>
          </a:bodyPr>
          <a:lstStyle/>
          <a:p>
            <a:pPr algn="l"/>
            <a:r>
              <a:rPr lang="en-US" sz="2400" dirty="0"/>
              <a:t>Command counts from result RL procedures </a:t>
            </a:r>
          </a:p>
        </p:txBody>
      </p:sp>
    </p:spTree>
    <p:extLst>
      <p:ext uri="{BB962C8B-B14F-4D97-AF65-F5344CB8AC3E}">
        <p14:creationId xmlns:p14="http://schemas.microsoft.com/office/powerpoint/2010/main" val="23999880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FA151-FBB6-1E9B-F8E5-98F72ABBD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8F3D414-F5BF-8199-DA93-3938671E38F6}"/>
              </a:ext>
            </a:extLst>
          </p:cNvPr>
          <p:cNvSpPr txBox="1"/>
          <p:nvPr/>
        </p:nvSpPr>
        <p:spPr>
          <a:xfrm>
            <a:off x="374333" y="685720"/>
            <a:ext cx="8735377" cy="60324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Multi-agent reinforcement learning for reducing thin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volume CAD assemblies to connected sheet bodies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for shell-based finite element analysis.</a:t>
            </a:r>
          </a:p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Incorporated supervised learning predictive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model for continuous learning and updating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in conjunction with RL.</a:t>
            </a:r>
          </a:p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Graphical environment integrating interactive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tools for thin volume reduction, SL and RL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models, and user input.</a:t>
            </a:r>
          </a:p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Heuristic method for thin volume reduction as a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faster alternative to RL, with limitations in </a:t>
            </a:r>
            <a:b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</a:b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learning and handling infeasible conditions.</a:t>
            </a:r>
          </a:p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Successful performance demonstrated through multiple test cases.</a:t>
            </a:r>
          </a:p>
          <a:p>
            <a:pPr marL="285750" indent="-285750" algn="l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400" b="0" i="0" u="none" strike="noStrike" dirty="0">
                <a:solidFill>
                  <a:srgbClr val="374151"/>
                </a:solidFill>
                <a:effectLst/>
                <a:latin typeface="Söhne"/>
              </a:rPr>
              <a:t>Identified limitations and areas for further research.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41D65C47-E27A-3250-D9B5-85C0B4847F7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9435" y="139859"/>
            <a:ext cx="4629150" cy="3354071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40CAB85-4B82-8C3B-1154-CC6E570601D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623814" y="3625050"/>
            <a:ext cx="1914771" cy="3093091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889E4100-88F6-1602-3A6D-C331677CEC8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03034" y="3934723"/>
            <a:ext cx="2529340" cy="16729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99219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Sandia Angles_UUI UUR Generic">
  <a:themeElements>
    <a:clrScheme name="SandiaBrandTheme">
      <a:dk1>
        <a:srgbClr val="3C3C3C"/>
      </a:dk1>
      <a:lt1>
        <a:srgbClr val="FFFFFF"/>
      </a:lt1>
      <a:dk2>
        <a:srgbClr val="005376"/>
      </a:dk2>
      <a:lt2>
        <a:srgbClr val="FFFFFF"/>
      </a:lt2>
      <a:accent1>
        <a:srgbClr val="00ADD0"/>
      </a:accent1>
      <a:accent2>
        <a:srgbClr val="6CB312"/>
      </a:accent2>
      <a:accent3>
        <a:srgbClr val="FFA033"/>
      </a:accent3>
      <a:accent4>
        <a:srgbClr val="008E74"/>
      </a:accent4>
      <a:accent5>
        <a:srgbClr val="A92C00"/>
      </a:accent5>
      <a:accent6>
        <a:srgbClr val="7D0D7C"/>
      </a:accent6>
      <a:hlink>
        <a:srgbClr val="27ADCF"/>
      </a:hlink>
      <a:folHlink>
        <a:srgbClr val="2588BA"/>
      </a:folHlink>
    </a:clrScheme>
    <a:fontScheme name="Open Sans Bold &amp; light">
      <a:majorFont>
        <a:latin typeface="Open Sans bold"/>
        <a:ea typeface=""/>
        <a:cs typeface=""/>
      </a:majorFont>
      <a:minorFont>
        <a:latin typeface="Open Sans Light"/>
        <a:ea typeface=""/>
        <a:cs typeface="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/>
      <a:bodyPr vert="horz" lIns="91440" tIns="45720" rIns="91440" bIns="45720" rtlCol="0">
        <a:noAutofit/>
      </a:bodyPr>
      <a:lstStyle>
        <a:defPPr algn="l">
          <a:defRPr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24599</TotalTime>
  <Words>1026</Words>
  <Application>Microsoft Office PowerPoint</Application>
  <PresentationFormat>Widescreen</PresentationFormat>
  <Paragraphs>301</Paragraphs>
  <Slides>35</Slides>
  <Notes>3</Notes>
  <HiddenSlides>0</HiddenSlides>
  <MMClips>2</MMClips>
  <ScaleCrop>false</ScaleCrop>
  <HeadingPairs>
    <vt:vector size="6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48" baseType="lpstr">
      <vt:lpstr>Open Sans</vt:lpstr>
      <vt:lpstr>Wingdings</vt:lpstr>
      <vt:lpstr>Cambria Math</vt:lpstr>
      <vt:lpstr>Open Sans bold</vt:lpstr>
      <vt:lpstr>Calibri</vt:lpstr>
      <vt:lpstr>Open Sans Light</vt:lpstr>
      <vt:lpstr>Courier New</vt:lpstr>
      <vt:lpstr>Courier</vt:lpstr>
      <vt:lpstr>Arial</vt:lpstr>
      <vt:lpstr>Gill Sans MT</vt:lpstr>
      <vt:lpstr>Söhne</vt:lpstr>
      <vt:lpstr>Open Sans SemiBold</vt:lpstr>
      <vt:lpstr>Sandia Angles_UUI UUR Generic</vt:lpstr>
      <vt:lpstr>PowerPoint Presentation</vt:lpstr>
      <vt:lpstr>Thin Volume Reduction</vt:lpstr>
      <vt:lpstr>State of the Art: Previous/Ongoing work at Sandia </vt:lpstr>
      <vt:lpstr>Reinforcement Learning</vt:lpstr>
      <vt:lpstr>Reinforcement Learning</vt:lpstr>
      <vt:lpstr>Reinforcement Learning</vt:lpstr>
      <vt:lpstr>Reinforcement Learning</vt:lpstr>
      <vt:lpstr>ML prediction of volume reduction operation</vt:lpstr>
      <vt:lpstr>ML prediction of volume reduction operation</vt:lpstr>
      <vt:lpstr>ML prediction of volume reduction operation</vt:lpstr>
      <vt:lpstr>ML prediction of volume reduction operation</vt:lpstr>
      <vt:lpstr>PowerPoint Presentation</vt:lpstr>
      <vt:lpstr>Reinforcement Learning</vt:lpstr>
      <vt:lpstr>Reinforcement Learning</vt:lpstr>
      <vt:lpstr>Reinforcement Learning</vt:lpstr>
      <vt:lpstr>Reinforcement Learning</vt:lpstr>
      <vt:lpstr>Reinforcement Learning</vt:lpstr>
      <vt:lpstr>Reinforcement Learning</vt:lpstr>
      <vt:lpstr>Reinforcement Learning</vt:lpstr>
      <vt:lpstr>Reinforcement Learning</vt:lpstr>
      <vt:lpstr>PowerPoint Presentation</vt:lpstr>
      <vt:lpstr>Heuristic Method (Not RL)</vt:lpstr>
      <vt:lpstr>Heuristic Method</vt:lpstr>
      <vt:lpstr>Heuristic Method</vt:lpstr>
      <vt:lpstr>Heuristic Method</vt:lpstr>
      <vt:lpstr>Heuristic Method</vt:lpstr>
      <vt:lpstr>Test Cases</vt:lpstr>
      <vt:lpstr>Test Cases</vt:lpstr>
      <vt:lpstr>Test Cases</vt:lpstr>
      <vt:lpstr>Test Cases</vt:lpstr>
      <vt:lpstr>Test Cases</vt:lpstr>
      <vt:lpstr>Test Cases</vt:lpstr>
      <vt:lpstr>Command Procedure</vt:lpstr>
      <vt:lpstr>Command Procedure</vt:lpstr>
      <vt:lpstr>Summary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Rejeki Lancar</dc:creator>
  <cp:lastModifiedBy>Ackerman, Sarah</cp:lastModifiedBy>
  <cp:revision>465</cp:revision>
  <dcterms:created xsi:type="dcterms:W3CDTF">2018-07-21T13:25:45Z</dcterms:created>
  <dcterms:modified xsi:type="dcterms:W3CDTF">2024-08-16T18:36:17Z</dcterms:modified>
</cp:coreProperties>
</file>