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62" r:id="rId1"/>
  </p:sldMasterIdLst>
  <p:notesMasterIdLst>
    <p:notesMasterId r:id="rId30"/>
  </p:notesMasterIdLst>
  <p:handoutMasterIdLst>
    <p:handoutMasterId r:id="rId31"/>
  </p:handoutMasterIdLst>
  <p:sldIdLst>
    <p:sldId id="256" r:id="rId2"/>
    <p:sldId id="4226" r:id="rId3"/>
    <p:sldId id="4219" r:id="rId4"/>
    <p:sldId id="4227" r:id="rId5"/>
    <p:sldId id="4199" r:id="rId6"/>
    <p:sldId id="4228" r:id="rId7"/>
    <p:sldId id="4198" r:id="rId8"/>
    <p:sldId id="266" r:id="rId9"/>
    <p:sldId id="4201" r:id="rId10"/>
    <p:sldId id="4220" r:id="rId11"/>
    <p:sldId id="4202" r:id="rId12"/>
    <p:sldId id="4215" r:id="rId13"/>
    <p:sldId id="4229" r:id="rId14"/>
    <p:sldId id="4213" r:id="rId15"/>
    <p:sldId id="4204" r:id="rId16"/>
    <p:sldId id="4206" r:id="rId17"/>
    <p:sldId id="4208" r:id="rId18"/>
    <p:sldId id="4207" r:id="rId19"/>
    <p:sldId id="4210" r:id="rId20"/>
    <p:sldId id="4212" r:id="rId21"/>
    <p:sldId id="4221" r:id="rId22"/>
    <p:sldId id="4222" r:id="rId23"/>
    <p:sldId id="4200" r:id="rId24"/>
    <p:sldId id="4205" r:id="rId25"/>
    <p:sldId id="4224" r:id="rId26"/>
    <p:sldId id="4223" r:id="rId27"/>
    <p:sldId id="4225" r:id="rId28"/>
    <p:sldId id="4191" r:id="rId29"/>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Exo 2 Semi Bold" panose="00000700000000000000" pitchFamily="2" charset="0"/>
      <p:bold r:id="rId36"/>
      <p:boldItalic r:id="rId37"/>
    </p:embeddedFont>
    <p:embeddedFont>
      <p:font typeface="Open Sans" panose="020B0606030504020204" pitchFamily="34" charset="0"/>
      <p:regular r:id="rId38"/>
      <p:bold r:id="rId39"/>
      <p:italic r:id="rId40"/>
      <p:boldItalic r:id="rId41"/>
    </p:embeddedFont>
    <p:embeddedFont>
      <p:font typeface="Open Sans bold" panose="020B0806030504020204" pitchFamily="34" charset="0"/>
      <p:regular r:id="rId42"/>
      <p:bold r:id="rId43"/>
      <p:italic r:id="rId44"/>
      <p:boldItalic r:id="rId45"/>
    </p:embeddedFont>
    <p:embeddedFont>
      <p:font typeface="Open Sans Light" panose="020B0306030504020204" pitchFamily="34" charset="0"/>
      <p:regular r:id="rId46"/>
      <p:italic r:id="rId47"/>
    </p:embeddedFont>
    <p:embeddedFont>
      <p:font typeface="Open Sans SemiBold" panose="020B0706030804020204" pitchFamily="34" charset="0"/>
      <p:bold r:id="rId48"/>
      <p:boldItalic r:id="rId49"/>
    </p:embeddedFont>
    <p:embeddedFont>
      <p:font typeface="Segoe UI" panose="020B0502040204020203"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out" id="{7D1F2A88-9EF1-C940-B849-EE7D1949366C}">
          <p14:sldIdLst/>
        </p14:section>
        <p14:section name="Default Section" id="{D278F097-0A73-434B-97FE-ED3B8A0EF645}">
          <p14:sldIdLst>
            <p14:sldId id="256"/>
          </p14:sldIdLst>
        </p14:section>
        <p14:section name="Default" id="{034B0B4A-A529-6E42-B287-18AA63B3BB8E}">
          <p14:sldIdLst>
            <p14:sldId id="4226"/>
            <p14:sldId id="4219"/>
            <p14:sldId id="4227"/>
            <p14:sldId id="4199"/>
            <p14:sldId id="4228"/>
            <p14:sldId id="4198"/>
            <p14:sldId id="266"/>
            <p14:sldId id="4201"/>
            <p14:sldId id="4220"/>
            <p14:sldId id="4202"/>
            <p14:sldId id="4215"/>
            <p14:sldId id="4229"/>
            <p14:sldId id="4213"/>
            <p14:sldId id="4204"/>
            <p14:sldId id="4206"/>
            <p14:sldId id="4208"/>
            <p14:sldId id="4207"/>
            <p14:sldId id="4210"/>
            <p14:sldId id="4212"/>
            <p14:sldId id="4221"/>
            <p14:sldId id="4222"/>
            <p14:sldId id="4200"/>
            <p14:sldId id="4205"/>
            <p14:sldId id="4224"/>
            <p14:sldId id="4223"/>
            <p14:sldId id="4225"/>
            <p14:sldId id="419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DD"/>
    <a:srgbClr val="1A315D"/>
    <a:srgbClr val="339A2E"/>
    <a:srgbClr val="00ACD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75" autoAdjust="0"/>
    <p:restoredTop sz="73909" autoAdjust="0"/>
  </p:normalViewPr>
  <p:slideViewPr>
    <p:cSldViewPr snapToGrid="0" showGuides="1">
      <p:cViewPr varScale="1">
        <p:scale>
          <a:sx n="91" d="100"/>
          <a:sy n="91" d="100"/>
        </p:scale>
        <p:origin x="1805" y="67"/>
      </p:cViewPr>
      <p:guideLst/>
    </p:cSldViewPr>
  </p:slideViewPr>
  <p:notesTextViewPr>
    <p:cViewPr>
      <p:scale>
        <a:sx n="85" d="100"/>
        <a:sy n="85" d="100"/>
      </p:scale>
      <p:origin x="0" y="0"/>
    </p:cViewPr>
  </p:notesTextViewPr>
  <p:notesViewPr>
    <p:cSldViewPr snapToGrid="0" showGuides="1">
      <p:cViewPr varScale="1">
        <p:scale>
          <a:sx n="84" d="100"/>
          <a:sy n="84" d="100"/>
        </p:scale>
        <p:origin x="275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font" Target="fonts/font21.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9D4B43-80B2-8340-A5E1-65953694AF02}" type="doc">
      <dgm:prSet loTypeId="urn:microsoft.com/office/officeart/2005/8/layout/chevron2" loCatId="" qsTypeId="urn:microsoft.com/office/officeart/2005/8/quickstyle/simple1" qsCatId="simple" csTypeId="urn:microsoft.com/office/officeart/2005/8/colors/colorful4" csCatId="colorful" phldr="1"/>
      <dgm:spPr/>
      <dgm:t>
        <a:bodyPr/>
        <a:lstStyle/>
        <a:p>
          <a:endParaRPr lang="en-US"/>
        </a:p>
      </dgm:t>
    </dgm:pt>
    <dgm:pt modelId="{B55E71A5-B418-AD40-8D52-8CCBFAF1BDE7}">
      <dgm:prSet phldrT="[Text]"/>
      <dgm:spPr/>
      <dgm:t>
        <a:bodyPr/>
        <a:lstStyle/>
        <a:p>
          <a:r>
            <a:rPr lang="en-US"/>
            <a:t>TRL 1</a:t>
          </a:r>
        </a:p>
      </dgm:t>
    </dgm:pt>
    <dgm:pt modelId="{C22A6878-AE9B-0049-A17A-71ADFC771CFC}" type="parTrans" cxnId="{2446C377-DD7F-8244-947B-97C18121513B}">
      <dgm:prSet/>
      <dgm:spPr/>
      <dgm:t>
        <a:bodyPr/>
        <a:lstStyle/>
        <a:p>
          <a:endParaRPr lang="en-US"/>
        </a:p>
      </dgm:t>
    </dgm:pt>
    <dgm:pt modelId="{C24F0A82-EA40-A840-9A68-83022CD22667}" type="sibTrans" cxnId="{2446C377-DD7F-8244-947B-97C18121513B}">
      <dgm:prSet/>
      <dgm:spPr/>
      <dgm:t>
        <a:bodyPr/>
        <a:lstStyle/>
        <a:p>
          <a:endParaRPr lang="en-US"/>
        </a:p>
      </dgm:t>
    </dgm:pt>
    <dgm:pt modelId="{95124BF9-E482-9245-8E4C-C265C484B24C}">
      <dgm:prSet phldrT="[Text]"/>
      <dgm:spPr/>
      <dgm:t>
        <a:bodyPr/>
        <a:lstStyle/>
        <a:p>
          <a:r>
            <a:rPr lang="en-US"/>
            <a:t>Basic principles observed and reported</a:t>
          </a:r>
        </a:p>
      </dgm:t>
    </dgm:pt>
    <dgm:pt modelId="{EAEE6EFF-39E8-9546-AF87-527600BB1A56}" type="parTrans" cxnId="{4B516E5B-03A0-4A46-8E6F-2938B84FFD12}">
      <dgm:prSet/>
      <dgm:spPr/>
      <dgm:t>
        <a:bodyPr/>
        <a:lstStyle/>
        <a:p>
          <a:endParaRPr lang="en-US"/>
        </a:p>
      </dgm:t>
    </dgm:pt>
    <dgm:pt modelId="{5E963750-F6C4-7F4E-8A05-E6085FC7A33A}" type="sibTrans" cxnId="{4B516E5B-03A0-4A46-8E6F-2938B84FFD12}">
      <dgm:prSet/>
      <dgm:spPr/>
      <dgm:t>
        <a:bodyPr/>
        <a:lstStyle/>
        <a:p>
          <a:endParaRPr lang="en-US"/>
        </a:p>
      </dgm:t>
    </dgm:pt>
    <dgm:pt modelId="{14DAFA57-6CF3-9C45-8793-E1EB409FFF98}">
      <dgm:prSet phldrT="[Text]"/>
      <dgm:spPr/>
      <dgm:t>
        <a:bodyPr/>
        <a:lstStyle/>
        <a:p>
          <a:r>
            <a:rPr lang="en-US"/>
            <a:t>TRL 2</a:t>
          </a:r>
        </a:p>
      </dgm:t>
    </dgm:pt>
    <dgm:pt modelId="{1CAED96B-B96A-C449-95BD-091AAD3CC648}" type="parTrans" cxnId="{4FFE8EEC-7650-1F47-9431-033D5D1F364C}">
      <dgm:prSet/>
      <dgm:spPr/>
      <dgm:t>
        <a:bodyPr/>
        <a:lstStyle/>
        <a:p>
          <a:endParaRPr lang="en-US"/>
        </a:p>
      </dgm:t>
    </dgm:pt>
    <dgm:pt modelId="{6D02D6B3-5DCB-1246-939E-19F9B1B0C15D}" type="sibTrans" cxnId="{4FFE8EEC-7650-1F47-9431-033D5D1F364C}">
      <dgm:prSet/>
      <dgm:spPr/>
      <dgm:t>
        <a:bodyPr/>
        <a:lstStyle/>
        <a:p>
          <a:endParaRPr lang="en-US"/>
        </a:p>
      </dgm:t>
    </dgm:pt>
    <dgm:pt modelId="{5F90FD28-B70C-B840-A7C1-9CC22CDE752E}">
      <dgm:prSet phldrT="[Text]"/>
      <dgm:spPr/>
      <dgm:t>
        <a:bodyPr/>
        <a:lstStyle/>
        <a:p>
          <a:r>
            <a:rPr lang="en-US"/>
            <a:t>Technology concept and/or application formulated</a:t>
          </a:r>
        </a:p>
      </dgm:t>
    </dgm:pt>
    <dgm:pt modelId="{0BB886B1-D990-EF45-A180-0C6C6829DA3B}" type="parTrans" cxnId="{FBC6E417-1560-9B4D-95EC-425BFC943787}">
      <dgm:prSet/>
      <dgm:spPr/>
      <dgm:t>
        <a:bodyPr/>
        <a:lstStyle/>
        <a:p>
          <a:endParaRPr lang="en-US"/>
        </a:p>
      </dgm:t>
    </dgm:pt>
    <dgm:pt modelId="{12C29798-6944-BF44-95EF-A9894B27BD75}" type="sibTrans" cxnId="{FBC6E417-1560-9B4D-95EC-425BFC943787}">
      <dgm:prSet/>
      <dgm:spPr/>
      <dgm:t>
        <a:bodyPr/>
        <a:lstStyle/>
        <a:p>
          <a:endParaRPr lang="en-US"/>
        </a:p>
      </dgm:t>
    </dgm:pt>
    <dgm:pt modelId="{89238388-184D-9D4A-B011-246DFE82C9FC}">
      <dgm:prSet phldrT="[Text]"/>
      <dgm:spPr/>
      <dgm:t>
        <a:bodyPr/>
        <a:lstStyle/>
        <a:p>
          <a:r>
            <a:rPr lang="en-US"/>
            <a:t>TRL 3</a:t>
          </a:r>
        </a:p>
      </dgm:t>
    </dgm:pt>
    <dgm:pt modelId="{6850BFCE-EC0A-0544-AEED-C01E612A9689}" type="parTrans" cxnId="{78921084-E6C3-DB46-9311-3469CE8A8869}">
      <dgm:prSet/>
      <dgm:spPr/>
      <dgm:t>
        <a:bodyPr/>
        <a:lstStyle/>
        <a:p>
          <a:endParaRPr lang="en-US"/>
        </a:p>
      </dgm:t>
    </dgm:pt>
    <dgm:pt modelId="{B535D4CA-3B09-CF4B-8C42-3F082A514A61}" type="sibTrans" cxnId="{78921084-E6C3-DB46-9311-3469CE8A8869}">
      <dgm:prSet/>
      <dgm:spPr/>
      <dgm:t>
        <a:bodyPr/>
        <a:lstStyle/>
        <a:p>
          <a:endParaRPr lang="en-US"/>
        </a:p>
      </dgm:t>
    </dgm:pt>
    <dgm:pt modelId="{F9E253FF-C91B-2248-9A59-C5EB1EC3FBAF}">
      <dgm:prSet phldrT="[Text]"/>
      <dgm:spPr/>
      <dgm:t>
        <a:bodyPr/>
        <a:lstStyle/>
        <a:p>
          <a:r>
            <a:rPr lang="en-US"/>
            <a:t>Analytical and experimental critical function and/or characteristic proof of concept</a:t>
          </a:r>
        </a:p>
      </dgm:t>
    </dgm:pt>
    <dgm:pt modelId="{729873E1-3CE9-604A-9EB0-568ECEE01696}" type="parTrans" cxnId="{69215947-1C97-1848-87B8-90602BF6F1FA}">
      <dgm:prSet/>
      <dgm:spPr/>
      <dgm:t>
        <a:bodyPr/>
        <a:lstStyle/>
        <a:p>
          <a:endParaRPr lang="en-US"/>
        </a:p>
      </dgm:t>
    </dgm:pt>
    <dgm:pt modelId="{FEA0B144-97A0-CC4F-97EA-44A7D0D09FBB}" type="sibTrans" cxnId="{69215947-1C97-1848-87B8-90602BF6F1FA}">
      <dgm:prSet/>
      <dgm:spPr/>
      <dgm:t>
        <a:bodyPr/>
        <a:lstStyle/>
        <a:p>
          <a:endParaRPr lang="en-US"/>
        </a:p>
      </dgm:t>
    </dgm:pt>
    <dgm:pt modelId="{D28F2FE8-62F4-494E-B208-E76EBE76AF54}">
      <dgm:prSet phldrT="[Text]"/>
      <dgm:spPr/>
      <dgm:t>
        <a:bodyPr/>
        <a:lstStyle/>
        <a:p>
          <a:r>
            <a:rPr lang="en-US"/>
            <a:t>TRL 4</a:t>
          </a:r>
        </a:p>
      </dgm:t>
    </dgm:pt>
    <dgm:pt modelId="{6B6342E9-B0BF-E941-9722-4C5D452DF1B0}" type="parTrans" cxnId="{192E2345-848E-8A4F-AA3E-C439F1B7B5A0}">
      <dgm:prSet/>
      <dgm:spPr/>
      <dgm:t>
        <a:bodyPr/>
        <a:lstStyle/>
        <a:p>
          <a:endParaRPr lang="en-US"/>
        </a:p>
      </dgm:t>
    </dgm:pt>
    <dgm:pt modelId="{DA23D09E-F22E-3B4B-8D7E-C228EAFD628A}" type="sibTrans" cxnId="{192E2345-848E-8A4F-AA3E-C439F1B7B5A0}">
      <dgm:prSet/>
      <dgm:spPr/>
      <dgm:t>
        <a:bodyPr/>
        <a:lstStyle/>
        <a:p>
          <a:endParaRPr lang="en-US"/>
        </a:p>
      </dgm:t>
    </dgm:pt>
    <dgm:pt modelId="{7C945520-C858-A643-B52D-F4FFF71934B1}">
      <dgm:prSet phldrT="[Text]"/>
      <dgm:spPr/>
      <dgm:t>
        <a:bodyPr/>
        <a:lstStyle/>
        <a:p>
          <a:r>
            <a:rPr lang="en-US"/>
            <a:t>TRL 5</a:t>
          </a:r>
        </a:p>
      </dgm:t>
    </dgm:pt>
    <dgm:pt modelId="{A32BF9D7-8F49-2040-92FD-8114E3D8D6F6}" type="parTrans" cxnId="{38178200-7AC8-314E-8563-966C950E8858}">
      <dgm:prSet/>
      <dgm:spPr/>
      <dgm:t>
        <a:bodyPr/>
        <a:lstStyle/>
        <a:p>
          <a:endParaRPr lang="en-US"/>
        </a:p>
      </dgm:t>
    </dgm:pt>
    <dgm:pt modelId="{1D7528E3-8002-0F4F-A1BA-FB1AB4475190}" type="sibTrans" cxnId="{38178200-7AC8-314E-8563-966C950E8858}">
      <dgm:prSet/>
      <dgm:spPr/>
      <dgm:t>
        <a:bodyPr/>
        <a:lstStyle/>
        <a:p>
          <a:endParaRPr lang="en-US"/>
        </a:p>
      </dgm:t>
    </dgm:pt>
    <dgm:pt modelId="{60705EDD-7FB7-2241-B11F-0BE3A2027269}">
      <dgm:prSet phldrT="[Text]"/>
      <dgm:spPr/>
      <dgm:t>
        <a:bodyPr/>
        <a:lstStyle/>
        <a:p>
          <a:r>
            <a:rPr lang="en-US"/>
            <a:t>TRL 6</a:t>
          </a:r>
        </a:p>
      </dgm:t>
    </dgm:pt>
    <dgm:pt modelId="{64976BE3-E7F6-9640-9531-02EAFC1DA399}" type="parTrans" cxnId="{353DF68B-34D0-6C40-BBCB-AF5EB1E4D354}">
      <dgm:prSet/>
      <dgm:spPr/>
      <dgm:t>
        <a:bodyPr/>
        <a:lstStyle/>
        <a:p>
          <a:endParaRPr lang="en-US"/>
        </a:p>
      </dgm:t>
    </dgm:pt>
    <dgm:pt modelId="{04B503F6-EA22-C44E-AF6A-04062120184F}" type="sibTrans" cxnId="{353DF68B-34D0-6C40-BBCB-AF5EB1E4D354}">
      <dgm:prSet/>
      <dgm:spPr/>
      <dgm:t>
        <a:bodyPr/>
        <a:lstStyle/>
        <a:p>
          <a:endParaRPr lang="en-US"/>
        </a:p>
      </dgm:t>
    </dgm:pt>
    <dgm:pt modelId="{BA23C6A4-1777-3F49-BACD-873862930773}">
      <dgm:prSet phldrT="[Text]"/>
      <dgm:spPr/>
      <dgm:t>
        <a:bodyPr/>
        <a:lstStyle/>
        <a:p>
          <a:r>
            <a:rPr lang="en-US"/>
            <a:t>TRL 7</a:t>
          </a:r>
        </a:p>
      </dgm:t>
    </dgm:pt>
    <dgm:pt modelId="{ED01334C-F4A0-AF4C-A5BA-BC2550EACCCB}" type="parTrans" cxnId="{262161C6-3E10-EA47-AEBD-D7E8BA538B76}">
      <dgm:prSet/>
      <dgm:spPr/>
      <dgm:t>
        <a:bodyPr/>
        <a:lstStyle/>
        <a:p>
          <a:endParaRPr lang="en-US"/>
        </a:p>
      </dgm:t>
    </dgm:pt>
    <dgm:pt modelId="{A9D634CE-3DA0-024E-9381-9B8F4A75806F}" type="sibTrans" cxnId="{262161C6-3E10-EA47-AEBD-D7E8BA538B76}">
      <dgm:prSet/>
      <dgm:spPr/>
      <dgm:t>
        <a:bodyPr/>
        <a:lstStyle/>
        <a:p>
          <a:endParaRPr lang="en-US"/>
        </a:p>
      </dgm:t>
    </dgm:pt>
    <dgm:pt modelId="{834B1036-6ABE-2041-BA69-7BB994C00EF3}">
      <dgm:prSet phldrT="[Text]"/>
      <dgm:spPr/>
      <dgm:t>
        <a:bodyPr/>
        <a:lstStyle/>
        <a:p>
          <a:r>
            <a:rPr lang="en-US"/>
            <a:t>TRL 8</a:t>
          </a:r>
        </a:p>
      </dgm:t>
    </dgm:pt>
    <dgm:pt modelId="{8FE4871D-7F62-624C-A51B-44CD5CC50DF6}" type="parTrans" cxnId="{7A109242-868C-AF46-9DD5-A2CA9BAA5094}">
      <dgm:prSet/>
      <dgm:spPr/>
      <dgm:t>
        <a:bodyPr/>
        <a:lstStyle/>
        <a:p>
          <a:endParaRPr lang="en-US"/>
        </a:p>
      </dgm:t>
    </dgm:pt>
    <dgm:pt modelId="{89B3EFDE-C23E-C143-8274-42F749883C26}" type="sibTrans" cxnId="{7A109242-868C-AF46-9DD5-A2CA9BAA5094}">
      <dgm:prSet/>
      <dgm:spPr/>
      <dgm:t>
        <a:bodyPr/>
        <a:lstStyle/>
        <a:p>
          <a:endParaRPr lang="en-US"/>
        </a:p>
      </dgm:t>
    </dgm:pt>
    <dgm:pt modelId="{A806AAE2-C7BD-0F43-B32C-861EECA44EE3}">
      <dgm:prSet phldrT="[Text]"/>
      <dgm:spPr/>
      <dgm:t>
        <a:bodyPr/>
        <a:lstStyle/>
        <a:p>
          <a:r>
            <a:rPr lang="en-US"/>
            <a:t>TRL 9</a:t>
          </a:r>
        </a:p>
      </dgm:t>
    </dgm:pt>
    <dgm:pt modelId="{6316BB96-BCB2-E34B-BE5D-50722671BFF6}" type="parTrans" cxnId="{BF42DDA2-066C-1D46-AE0F-8108A137FED5}">
      <dgm:prSet/>
      <dgm:spPr/>
      <dgm:t>
        <a:bodyPr/>
        <a:lstStyle/>
        <a:p>
          <a:endParaRPr lang="en-US"/>
        </a:p>
      </dgm:t>
    </dgm:pt>
    <dgm:pt modelId="{5F9929E7-4C74-204D-A8F3-8F2E681D7C11}" type="sibTrans" cxnId="{BF42DDA2-066C-1D46-AE0F-8108A137FED5}">
      <dgm:prSet/>
      <dgm:spPr/>
      <dgm:t>
        <a:bodyPr/>
        <a:lstStyle/>
        <a:p>
          <a:endParaRPr lang="en-US"/>
        </a:p>
      </dgm:t>
    </dgm:pt>
    <dgm:pt modelId="{559A0947-E7BD-1349-9DA5-3DFFE3C7B313}">
      <dgm:prSet phldrT="[Text]"/>
      <dgm:spPr/>
      <dgm:t>
        <a:bodyPr/>
        <a:lstStyle/>
        <a:p>
          <a:r>
            <a:rPr lang="en-US"/>
            <a:t>Actual system operated over the full range of expected mission conditions</a:t>
          </a:r>
        </a:p>
      </dgm:t>
    </dgm:pt>
    <dgm:pt modelId="{447EA863-06C1-8F47-8041-AABA0A9D2A26}" type="parTrans" cxnId="{F5226E88-C503-3244-BD07-B2EA9D43A0CB}">
      <dgm:prSet/>
      <dgm:spPr/>
      <dgm:t>
        <a:bodyPr/>
        <a:lstStyle/>
        <a:p>
          <a:endParaRPr lang="en-US"/>
        </a:p>
      </dgm:t>
    </dgm:pt>
    <dgm:pt modelId="{DC5F535E-D054-0741-9381-446A2E845B46}" type="sibTrans" cxnId="{F5226E88-C503-3244-BD07-B2EA9D43A0CB}">
      <dgm:prSet/>
      <dgm:spPr/>
      <dgm:t>
        <a:bodyPr/>
        <a:lstStyle/>
        <a:p>
          <a:endParaRPr lang="en-US"/>
        </a:p>
      </dgm:t>
    </dgm:pt>
    <dgm:pt modelId="{8C248739-6586-364A-90DF-2B3B97CE38ED}">
      <dgm:prSet phldrT="[Text]"/>
      <dgm:spPr/>
      <dgm:t>
        <a:bodyPr/>
        <a:lstStyle/>
        <a:p>
          <a:r>
            <a:rPr lang="en-US"/>
            <a:t>Actual system completed and qualified through test and demonstration</a:t>
          </a:r>
        </a:p>
      </dgm:t>
    </dgm:pt>
    <dgm:pt modelId="{ADE55834-6343-FB4A-808C-B990C2EA6A9C}" type="parTrans" cxnId="{2E7DF787-41DC-FF47-B12F-488E9C3CF4FC}">
      <dgm:prSet/>
      <dgm:spPr/>
      <dgm:t>
        <a:bodyPr/>
        <a:lstStyle/>
        <a:p>
          <a:endParaRPr lang="en-US"/>
        </a:p>
      </dgm:t>
    </dgm:pt>
    <dgm:pt modelId="{0DD3AD00-D0B9-D942-9EA4-51D4D35B5E49}" type="sibTrans" cxnId="{2E7DF787-41DC-FF47-B12F-488E9C3CF4FC}">
      <dgm:prSet/>
      <dgm:spPr/>
      <dgm:t>
        <a:bodyPr/>
        <a:lstStyle/>
        <a:p>
          <a:endParaRPr lang="en-US"/>
        </a:p>
      </dgm:t>
    </dgm:pt>
    <dgm:pt modelId="{FCB7C8E7-F46D-8C4A-B08C-44FC1E9DA6B0}">
      <dgm:prSet phldrT="[Text]"/>
      <dgm:spPr/>
      <dgm:t>
        <a:bodyPr/>
        <a:lstStyle/>
        <a:p>
          <a:r>
            <a:rPr lang="en-US"/>
            <a:t>Full-scale, similar (prototypical) system demonstrated in relevant environment</a:t>
          </a:r>
        </a:p>
      </dgm:t>
    </dgm:pt>
    <dgm:pt modelId="{BAD438CA-604F-A64E-AB6B-888E34759638}" type="parTrans" cxnId="{55F94509-765C-6348-BC2A-350CD39BFEE3}">
      <dgm:prSet/>
      <dgm:spPr/>
      <dgm:t>
        <a:bodyPr/>
        <a:lstStyle/>
        <a:p>
          <a:endParaRPr lang="en-US"/>
        </a:p>
      </dgm:t>
    </dgm:pt>
    <dgm:pt modelId="{ACFC20E8-35A7-8644-AD07-42EDE496DEAD}" type="sibTrans" cxnId="{55F94509-765C-6348-BC2A-350CD39BFEE3}">
      <dgm:prSet/>
      <dgm:spPr/>
      <dgm:t>
        <a:bodyPr/>
        <a:lstStyle/>
        <a:p>
          <a:endParaRPr lang="en-US"/>
        </a:p>
      </dgm:t>
    </dgm:pt>
    <dgm:pt modelId="{7D9D20C6-B3ED-0D46-A8CC-7F01151899E4}">
      <dgm:prSet phldrT="[Text]"/>
      <dgm:spPr/>
      <dgm:t>
        <a:bodyPr/>
        <a:lstStyle/>
        <a:p>
          <a:r>
            <a:rPr lang="en-US"/>
            <a:t>Engineering/pilot-scale, similar (prototypical) system validation in relevant environment</a:t>
          </a:r>
        </a:p>
      </dgm:t>
    </dgm:pt>
    <dgm:pt modelId="{E195FD4F-6D47-324A-A9D7-36DE91E3563C}" type="parTrans" cxnId="{9547B9A5-C360-6245-9A05-244947678F99}">
      <dgm:prSet/>
      <dgm:spPr/>
      <dgm:t>
        <a:bodyPr/>
        <a:lstStyle/>
        <a:p>
          <a:endParaRPr lang="en-US"/>
        </a:p>
      </dgm:t>
    </dgm:pt>
    <dgm:pt modelId="{CCA2A893-9988-774C-AF47-305E49687672}" type="sibTrans" cxnId="{9547B9A5-C360-6245-9A05-244947678F99}">
      <dgm:prSet/>
      <dgm:spPr/>
      <dgm:t>
        <a:bodyPr/>
        <a:lstStyle/>
        <a:p>
          <a:endParaRPr lang="en-US"/>
        </a:p>
      </dgm:t>
    </dgm:pt>
    <dgm:pt modelId="{EC09A531-D9D8-6046-B9CF-342C4533F575}">
      <dgm:prSet phldrT="[Text]"/>
      <dgm:spPr/>
      <dgm:t>
        <a:bodyPr/>
        <a:lstStyle/>
        <a:p>
          <a:r>
            <a:rPr lang="en-US"/>
            <a:t>Laboratory scale, similar system validation in relevant environment</a:t>
          </a:r>
        </a:p>
      </dgm:t>
    </dgm:pt>
    <dgm:pt modelId="{9ACA6ABF-D42A-DC48-BB06-5A6C95B076C5}" type="parTrans" cxnId="{B4F2187B-75D5-CC4D-AE00-33BDB67BC83A}">
      <dgm:prSet/>
      <dgm:spPr/>
      <dgm:t>
        <a:bodyPr/>
        <a:lstStyle/>
        <a:p>
          <a:endParaRPr lang="en-US"/>
        </a:p>
      </dgm:t>
    </dgm:pt>
    <dgm:pt modelId="{48F3A9A4-9C89-7D49-B4FB-44C549D5768A}" type="sibTrans" cxnId="{B4F2187B-75D5-CC4D-AE00-33BDB67BC83A}">
      <dgm:prSet/>
      <dgm:spPr/>
      <dgm:t>
        <a:bodyPr/>
        <a:lstStyle/>
        <a:p>
          <a:endParaRPr lang="en-US"/>
        </a:p>
      </dgm:t>
    </dgm:pt>
    <dgm:pt modelId="{AFA2A255-2325-CA4D-84DD-3D47311E965D}">
      <dgm:prSet phldrT="[Text]"/>
      <dgm:spPr/>
      <dgm:t>
        <a:bodyPr/>
        <a:lstStyle/>
        <a:p>
          <a:r>
            <a:rPr lang="en-US"/>
            <a:t>Component and/or system validation in laboratory environment</a:t>
          </a:r>
        </a:p>
      </dgm:t>
    </dgm:pt>
    <dgm:pt modelId="{2AAB653E-47C0-1741-AFAA-27B6E6B56484}" type="parTrans" cxnId="{E3623E4E-FF1A-FA4C-B778-BDC4B0E4BC14}">
      <dgm:prSet/>
      <dgm:spPr/>
      <dgm:t>
        <a:bodyPr/>
        <a:lstStyle/>
        <a:p>
          <a:endParaRPr lang="en-US"/>
        </a:p>
      </dgm:t>
    </dgm:pt>
    <dgm:pt modelId="{9EA8B7F7-E7D8-4A40-B1E6-3D7F1372B8A2}" type="sibTrans" cxnId="{E3623E4E-FF1A-FA4C-B778-BDC4B0E4BC14}">
      <dgm:prSet/>
      <dgm:spPr/>
      <dgm:t>
        <a:bodyPr/>
        <a:lstStyle/>
        <a:p>
          <a:endParaRPr lang="en-US"/>
        </a:p>
      </dgm:t>
    </dgm:pt>
    <dgm:pt modelId="{3880DB7B-BAC1-FF49-A63A-CDF45D6CA190}" type="pres">
      <dgm:prSet presAssocID="{659D4B43-80B2-8340-A5E1-65953694AF02}" presName="linearFlow" presStyleCnt="0">
        <dgm:presLayoutVars>
          <dgm:dir/>
          <dgm:animLvl val="lvl"/>
          <dgm:resizeHandles val="exact"/>
        </dgm:presLayoutVars>
      </dgm:prSet>
      <dgm:spPr/>
    </dgm:pt>
    <dgm:pt modelId="{341D18B0-22A3-FA48-8ADB-88BEE0ED07BA}" type="pres">
      <dgm:prSet presAssocID="{B55E71A5-B418-AD40-8D52-8CCBFAF1BDE7}" presName="composite" presStyleCnt="0"/>
      <dgm:spPr/>
    </dgm:pt>
    <dgm:pt modelId="{D270A2CF-C327-984D-8E9D-33D9DC34C770}" type="pres">
      <dgm:prSet presAssocID="{B55E71A5-B418-AD40-8D52-8CCBFAF1BDE7}" presName="parentText" presStyleLbl="alignNode1" presStyleIdx="0" presStyleCnt="9">
        <dgm:presLayoutVars>
          <dgm:chMax val="1"/>
          <dgm:bulletEnabled val="1"/>
        </dgm:presLayoutVars>
      </dgm:prSet>
      <dgm:spPr/>
    </dgm:pt>
    <dgm:pt modelId="{1392558C-1DF6-DE4C-9D17-CD78866B5315}" type="pres">
      <dgm:prSet presAssocID="{B55E71A5-B418-AD40-8D52-8CCBFAF1BDE7}" presName="descendantText" presStyleLbl="alignAcc1" presStyleIdx="0" presStyleCnt="9">
        <dgm:presLayoutVars>
          <dgm:bulletEnabled val="1"/>
        </dgm:presLayoutVars>
      </dgm:prSet>
      <dgm:spPr/>
    </dgm:pt>
    <dgm:pt modelId="{AA5F9C00-FAF3-684B-9E56-FA284A510517}" type="pres">
      <dgm:prSet presAssocID="{C24F0A82-EA40-A840-9A68-83022CD22667}" presName="sp" presStyleCnt="0"/>
      <dgm:spPr/>
    </dgm:pt>
    <dgm:pt modelId="{78DA9A3C-31C7-1D43-83A7-8B3BDD5513FE}" type="pres">
      <dgm:prSet presAssocID="{14DAFA57-6CF3-9C45-8793-E1EB409FFF98}" presName="composite" presStyleCnt="0"/>
      <dgm:spPr/>
    </dgm:pt>
    <dgm:pt modelId="{25714C6D-0F10-254A-BA37-ED56E80AE71E}" type="pres">
      <dgm:prSet presAssocID="{14DAFA57-6CF3-9C45-8793-E1EB409FFF98}" presName="parentText" presStyleLbl="alignNode1" presStyleIdx="1" presStyleCnt="9">
        <dgm:presLayoutVars>
          <dgm:chMax val="1"/>
          <dgm:bulletEnabled val="1"/>
        </dgm:presLayoutVars>
      </dgm:prSet>
      <dgm:spPr/>
    </dgm:pt>
    <dgm:pt modelId="{5976E8DE-86DF-8949-9E2D-D770F4FB310C}" type="pres">
      <dgm:prSet presAssocID="{14DAFA57-6CF3-9C45-8793-E1EB409FFF98}" presName="descendantText" presStyleLbl="alignAcc1" presStyleIdx="1" presStyleCnt="9">
        <dgm:presLayoutVars>
          <dgm:bulletEnabled val="1"/>
        </dgm:presLayoutVars>
      </dgm:prSet>
      <dgm:spPr/>
    </dgm:pt>
    <dgm:pt modelId="{6B90D513-5A19-FB4B-A2EE-30A797902501}" type="pres">
      <dgm:prSet presAssocID="{6D02D6B3-5DCB-1246-939E-19F9B1B0C15D}" presName="sp" presStyleCnt="0"/>
      <dgm:spPr/>
    </dgm:pt>
    <dgm:pt modelId="{0957FF73-0DD5-274F-9BCF-BCCB7DF78389}" type="pres">
      <dgm:prSet presAssocID="{89238388-184D-9D4A-B011-246DFE82C9FC}" presName="composite" presStyleCnt="0"/>
      <dgm:spPr/>
    </dgm:pt>
    <dgm:pt modelId="{484F6DF7-5930-084B-AA98-244391855D5C}" type="pres">
      <dgm:prSet presAssocID="{89238388-184D-9D4A-B011-246DFE82C9FC}" presName="parentText" presStyleLbl="alignNode1" presStyleIdx="2" presStyleCnt="9">
        <dgm:presLayoutVars>
          <dgm:chMax val="1"/>
          <dgm:bulletEnabled val="1"/>
        </dgm:presLayoutVars>
      </dgm:prSet>
      <dgm:spPr/>
    </dgm:pt>
    <dgm:pt modelId="{62359F4E-CC1D-E343-B5F3-6DE239119ADF}" type="pres">
      <dgm:prSet presAssocID="{89238388-184D-9D4A-B011-246DFE82C9FC}" presName="descendantText" presStyleLbl="alignAcc1" presStyleIdx="2" presStyleCnt="9">
        <dgm:presLayoutVars>
          <dgm:bulletEnabled val="1"/>
        </dgm:presLayoutVars>
      </dgm:prSet>
      <dgm:spPr/>
    </dgm:pt>
    <dgm:pt modelId="{1D202705-98F0-FD47-9533-5F3FA0D844CA}" type="pres">
      <dgm:prSet presAssocID="{B535D4CA-3B09-CF4B-8C42-3F082A514A61}" presName="sp" presStyleCnt="0"/>
      <dgm:spPr/>
    </dgm:pt>
    <dgm:pt modelId="{B2921528-1567-3B40-82A2-9F86602ED42B}" type="pres">
      <dgm:prSet presAssocID="{D28F2FE8-62F4-494E-B208-E76EBE76AF54}" presName="composite" presStyleCnt="0"/>
      <dgm:spPr/>
    </dgm:pt>
    <dgm:pt modelId="{C66CFA8B-6358-0644-A8FE-16BA3D779C88}" type="pres">
      <dgm:prSet presAssocID="{D28F2FE8-62F4-494E-B208-E76EBE76AF54}" presName="parentText" presStyleLbl="alignNode1" presStyleIdx="3" presStyleCnt="9">
        <dgm:presLayoutVars>
          <dgm:chMax val="1"/>
          <dgm:bulletEnabled val="1"/>
        </dgm:presLayoutVars>
      </dgm:prSet>
      <dgm:spPr/>
    </dgm:pt>
    <dgm:pt modelId="{4365CA5A-AA64-D941-BF6E-D64E5F528384}" type="pres">
      <dgm:prSet presAssocID="{D28F2FE8-62F4-494E-B208-E76EBE76AF54}" presName="descendantText" presStyleLbl="alignAcc1" presStyleIdx="3" presStyleCnt="9">
        <dgm:presLayoutVars>
          <dgm:bulletEnabled val="1"/>
        </dgm:presLayoutVars>
      </dgm:prSet>
      <dgm:spPr/>
    </dgm:pt>
    <dgm:pt modelId="{2D074EEF-F540-AB46-BAC5-963B8A10ABC9}" type="pres">
      <dgm:prSet presAssocID="{DA23D09E-F22E-3B4B-8D7E-C228EAFD628A}" presName="sp" presStyleCnt="0"/>
      <dgm:spPr/>
    </dgm:pt>
    <dgm:pt modelId="{2F30E449-A812-7949-9E32-EC6365836CA2}" type="pres">
      <dgm:prSet presAssocID="{7C945520-C858-A643-B52D-F4FFF71934B1}" presName="composite" presStyleCnt="0"/>
      <dgm:spPr/>
    </dgm:pt>
    <dgm:pt modelId="{C1EB2290-0AD0-8747-A255-FBFEB2951DB1}" type="pres">
      <dgm:prSet presAssocID="{7C945520-C858-A643-B52D-F4FFF71934B1}" presName="parentText" presStyleLbl="alignNode1" presStyleIdx="4" presStyleCnt="9">
        <dgm:presLayoutVars>
          <dgm:chMax val="1"/>
          <dgm:bulletEnabled val="1"/>
        </dgm:presLayoutVars>
      </dgm:prSet>
      <dgm:spPr/>
    </dgm:pt>
    <dgm:pt modelId="{C86A6A32-4D0E-C346-A785-3A6D6179CF91}" type="pres">
      <dgm:prSet presAssocID="{7C945520-C858-A643-B52D-F4FFF71934B1}" presName="descendantText" presStyleLbl="alignAcc1" presStyleIdx="4" presStyleCnt="9">
        <dgm:presLayoutVars>
          <dgm:bulletEnabled val="1"/>
        </dgm:presLayoutVars>
      </dgm:prSet>
      <dgm:spPr/>
    </dgm:pt>
    <dgm:pt modelId="{3761517A-0C15-EB49-9CCF-C7DA62919B5C}" type="pres">
      <dgm:prSet presAssocID="{1D7528E3-8002-0F4F-A1BA-FB1AB4475190}" presName="sp" presStyleCnt="0"/>
      <dgm:spPr/>
    </dgm:pt>
    <dgm:pt modelId="{8A24999C-8508-DF46-A4CA-F01FB34A2D8A}" type="pres">
      <dgm:prSet presAssocID="{60705EDD-7FB7-2241-B11F-0BE3A2027269}" presName="composite" presStyleCnt="0"/>
      <dgm:spPr/>
    </dgm:pt>
    <dgm:pt modelId="{ACDFAC09-D71D-064A-811D-A91CA06FD31B}" type="pres">
      <dgm:prSet presAssocID="{60705EDD-7FB7-2241-B11F-0BE3A2027269}" presName="parentText" presStyleLbl="alignNode1" presStyleIdx="5" presStyleCnt="9">
        <dgm:presLayoutVars>
          <dgm:chMax val="1"/>
          <dgm:bulletEnabled val="1"/>
        </dgm:presLayoutVars>
      </dgm:prSet>
      <dgm:spPr/>
    </dgm:pt>
    <dgm:pt modelId="{A99590EA-AB25-D644-9736-8304C2E6E284}" type="pres">
      <dgm:prSet presAssocID="{60705EDD-7FB7-2241-B11F-0BE3A2027269}" presName="descendantText" presStyleLbl="alignAcc1" presStyleIdx="5" presStyleCnt="9">
        <dgm:presLayoutVars>
          <dgm:bulletEnabled val="1"/>
        </dgm:presLayoutVars>
      </dgm:prSet>
      <dgm:spPr/>
    </dgm:pt>
    <dgm:pt modelId="{014C92A3-8ABB-DC42-90A9-3819E77A2D6F}" type="pres">
      <dgm:prSet presAssocID="{04B503F6-EA22-C44E-AF6A-04062120184F}" presName="sp" presStyleCnt="0"/>
      <dgm:spPr/>
    </dgm:pt>
    <dgm:pt modelId="{8EDE00DE-B41A-C64E-A903-A03BAF89E150}" type="pres">
      <dgm:prSet presAssocID="{BA23C6A4-1777-3F49-BACD-873862930773}" presName="composite" presStyleCnt="0"/>
      <dgm:spPr/>
    </dgm:pt>
    <dgm:pt modelId="{5F5E8B32-45EB-8141-BBDB-D34ED95FBA31}" type="pres">
      <dgm:prSet presAssocID="{BA23C6A4-1777-3F49-BACD-873862930773}" presName="parentText" presStyleLbl="alignNode1" presStyleIdx="6" presStyleCnt="9">
        <dgm:presLayoutVars>
          <dgm:chMax val="1"/>
          <dgm:bulletEnabled val="1"/>
        </dgm:presLayoutVars>
      </dgm:prSet>
      <dgm:spPr/>
    </dgm:pt>
    <dgm:pt modelId="{6EB08409-7816-D446-81C5-CAAA35D7487C}" type="pres">
      <dgm:prSet presAssocID="{BA23C6A4-1777-3F49-BACD-873862930773}" presName="descendantText" presStyleLbl="alignAcc1" presStyleIdx="6" presStyleCnt="9">
        <dgm:presLayoutVars>
          <dgm:bulletEnabled val="1"/>
        </dgm:presLayoutVars>
      </dgm:prSet>
      <dgm:spPr/>
    </dgm:pt>
    <dgm:pt modelId="{A5DC708D-9D49-6244-BEEC-A6586D4EC522}" type="pres">
      <dgm:prSet presAssocID="{A9D634CE-3DA0-024E-9381-9B8F4A75806F}" presName="sp" presStyleCnt="0"/>
      <dgm:spPr/>
    </dgm:pt>
    <dgm:pt modelId="{08242DFC-3545-6744-826B-6B9A24A0DDDC}" type="pres">
      <dgm:prSet presAssocID="{834B1036-6ABE-2041-BA69-7BB994C00EF3}" presName="composite" presStyleCnt="0"/>
      <dgm:spPr/>
    </dgm:pt>
    <dgm:pt modelId="{CBF26454-DA48-A345-8E93-A0D3E25F53EE}" type="pres">
      <dgm:prSet presAssocID="{834B1036-6ABE-2041-BA69-7BB994C00EF3}" presName="parentText" presStyleLbl="alignNode1" presStyleIdx="7" presStyleCnt="9">
        <dgm:presLayoutVars>
          <dgm:chMax val="1"/>
          <dgm:bulletEnabled val="1"/>
        </dgm:presLayoutVars>
      </dgm:prSet>
      <dgm:spPr/>
    </dgm:pt>
    <dgm:pt modelId="{C254F78D-9286-3A4B-95C1-246C39F9BFE5}" type="pres">
      <dgm:prSet presAssocID="{834B1036-6ABE-2041-BA69-7BB994C00EF3}" presName="descendantText" presStyleLbl="alignAcc1" presStyleIdx="7" presStyleCnt="9">
        <dgm:presLayoutVars>
          <dgm:bulletEnabled val="1"/>
        </dgm:presLayoutVars>
      </dgm:prSet>
      <dgm:spPr/>
    </dgm:pt>
    <dgm:pt modelId="{272D7124-5A67-C940-A5BE-DE747E7632DD}" type="pres">
      <dgm:prSet presAssocID="{89B3EFDE-C23E-C143-8274-42F749883C26}" presName="sp" presStyleCnt="0"/>
      <dgm:spPr/>
    </dgm:pt>
    <dgm:pt modelId="{B24638B4-CD6C-EF4E-A8FA-A953D03FA4A1}" type="pres">
      <dgm:prSet presAssocID="{A806AAE2-C7BD-0F43-B32C-861EECA44EE3}" presName="composite" presStyleCnt="0"/>
      <dgm:spPr/>
    </dgm:pt>
    <dgm:pt modelId="{A7BD8F3E-869C-F348-8CB7-7CCFD54F7A28}" type="pres">
      <dgm:prSet presAssocID="{A806AAE2-C7BD-0F43-B32C-861EECA44EE3}" presName="parentText" presStyleLbl="alignNode1" presStyleIdx="8" presStyleCnt="9">
        <dgm:presLayoutVars>
          <dgm:chMax val="1"/>
          <dgm:bulletEnabled val="1"/>
        </dgm:presLayoutVars>
      </dgm:prSet>
      <dgm:spPr/>
    </dgm:pt>
    <dgm:pt modelId="{FCB2B8C1-36B2-B74C-9B2F-AE951F527FE8}" type="pres">
      <dgm:prSet presAssocID="{A806AAE2-C7BD-0F43-B32C-861EECA44EE3}" presName="descendantText" presStyleLbl="alignAcc1" presStyleIdx="8" presStyleCnt="9">
        <dgm:presLayoutVars>
          <dgm:bulletEnabled val="1"/>
        </dgm:presLayoutVars>
      </dgm:prSet>
      <dgm:spPr/>
    </dgm:pt>
  </dgm:ptLst>
  <dgm:cxnLst>
    <dgm:cxn modelId="{38178200-7AC8-314E-8563-966C950E8858}" srcId="{659D4B43-80B2-8340-A5E1-65953694AF02}" destId="{7C945520-C858-A643-B52D-F4FFF71934B1}" srcOrd="4" destOrd="0" parTransId="{A32BF9D7-8F49-2040-92FD-8114E3D8D6F6}" sibTransId="{1D7528E3-8002-0F4F-A1BA-FB1AB4475190}"/>
    <dgm:cxn modelId="{55F94509-765C-6348-BC2A-350CD39BFEE3}" srcId="{BA23C6A4-1777-3F49-BACD-873862930773}" destId="{FCB7C8E7-F46D-8C4A-B08C-44FC1E9DA6B0}" srcOrd="0" destOrd="0" parTransId="{BAD438CA-604F-A64E-AB6B-888E34759638}" sibTransId="{ACFC20E8-35A7-8644-AD07-42EDE496DEAD}"/>
    <dgm:cxn modelId="{B6E3100E-3045-9D4D-BDDA-F9391E894DCA}" type="presOf" srcId="{7D9D20C6-B3ED-0D46-A8CC-7F01151899E4}" destId="{A99590EA-AB25-D644-9736-8304C2E6E284}" srcOrd="0" destOrd="0" presId="urn:microsoft.com/office/officeart/2005/8/layout/chevron2"/>
    <dgm:cxn modelId="{8AEEBF15-AC9B-E94A-9CA0-C07EDA23BB72}" type="presOf" srcId="{559A0947-E7BD-1349-9DA5-3DFFE3C7B313}" destId="{FCB2B8C1-36B2-B74C-9B2F-AE951F527FE8}" srcOrd="0" destOrd="0" presId="urn:microsoft.com/office/officeart/2005/8/layout/chevron2"/>
    <dgm:cxn modelId="{FBC6E417-1560-9B4D-95EC-425BFC943787}" srcId="{14DAFA57-6CF3-9C45-8793-E1EB409FFF98}" destId="{5F90FD28-B70C-B840-A7C1-9CC22CDE752E}" srcOrd="0" destOrd="0" parTransId="{0BB886B1-D990-EF45-A180-0C6C6829DA3B}" sibTransId="{12C29798-6944-BF44-95EF-A9894B27BD75}"/>
    <dgm:cxn modelId="{4058301D-3C2F-4B47-AC96-A5EA5257220C}" type="presOf" srcId="{14DAFA57-6CF3-9C45-8793-E1EB409FFF98}" destId="{25714C6D-0F10-254A-BA37-ED56E80AE71E}" srcOrd="0" destOrd="0" presId="urn:microsoft.com/office/officeart/2005/8/layout/chevron2"/>
    <dgm:cxn modelId="{D66CC92D-3D43-6D4F-BA97-B4B190382B7F}" type="presOf" srcId="{B55E71A5-B418-AD40-8D52-8CCBFAF1BDE7}" destId="{D270A2CF-C327-984D-8E9D-33D9DC34C770}" srcOrd="0" destOrd="0" presId="urn:microsoft.com/office/officeart/2005/8/layout/chevron2"/>
    <dgm:cxn modelId="{B382142E-B3E6-9C4E-A5CB-E295053C2C12}" type="presOf" srcId="{89238388-184D-9D4A-B011-246DFE82C9FC}" destId="{484F6DF7-5930-084B-AA98-244391855D5C}" srcOrd="0" destOrd="0" presId="urn:microsoft.com/office/officeart/2005/8/layout/chevron2"/>
    <dgm:cxn modelId="{4B516E5B-03A0-4A46-8E6F-2938B84FFD12}" srcId="{B55E71A5-B418-AD40-8D52-8CCBFAF1BDE7}" destId="{95124BF9-E482-9245-8E4C-C265C484B24C}" srcOrd="0" destOrd="0" parTransId="{EAEE6EFF-39E8-9546-AF87-527600BB1A56}" sibTransId="{5E963750-F6C4-7F4E-8A05-E6085FC7A33A}"/>
    <dgm:cxn modelId="{F2579F61-D63A-5D48-AE4A-9D06D94EC4DD}" type="presOf" srcId="{AFA2A255-2325-CA4D-84DD-3D47311E965D}" destId="{4365CA5A-AA64-D941-BF6E-D64E5F528384}" srcOrd="0" destOrd="0" presId="urn:microsoft.com/office/officeart/2005/8/layout/chevron2"/>
    <dgm:cxn modelId="{7A109242-868C-AF46-9DD5-A2CA9BAA5094}" srcId="{659D4B43-80B2-8340-A5E1-65953694AF02}" destId="{834B1036-6ABE-2041-BA69-7BB994C00EF3}" srcOrd="7" destOrd="0" parTransId="{8FE4871D-7F62-624C-A51B-44CD5CC50DF6}" sibTransId="{89B3EFDE-C23E-C143-8274-42F749883C26}"/>
    <dgm:cxn modelId="{192E2345-848E-8A4F-AA3E-C439F1B7B5A0}" srcId="{659D4B43-80B2-8340-A5E1-65953694AF02}" destId="{D28F2FE8-62F4-494E-B208-E76EBE76AF54}" srcOrd="3" destOrd="0" parTransId="{6B6342E9-B0BF-E941-9722-4C5D452DF1B0}" sibTransId="{DA23D09E-F22E-3B4B-8D7E-C228EAFD628A}"/>
    <dgm:cxn modelId="{69215947-1C97-1848-87B8-90602BF6F1FA}" srcId="{89238388-184D-9D4A-B011-246DFE82C9FC}" destId="{F9E253FF-C91B-2248-9A59-C5EB1EC3FBAF}" srcOrd="0" destOrd="0" parTransId="{729873E1-3CE9-604A-9EB0-568ECEE01696}" sibTransId="{FEA0B144-97A0-CC4F-97EA-44A7D0D09FBB}"/>
    <dgm:cxn modelId="{FE61034A-039C-2F49-B410-FA5C7497EF56}" type="presOf" srcId="{5F90FD28-B70C-B840-A7C1-9CC22CDE752E}" destId="{5976E8DE-86DF-8949-9E2D-D770F4FB310C}" srcOrd="0" destOrd="0" presId="urn:microsoft.com/office/officeart/2005/8/layout/chevron2"/>
    <dgm:cxn modelId="{E3623E4E-FF1A-FA4C-B778-BDC4B0E4BC14}" srcId="{D28F2FE8-62F4-494E-B208-E76EBE76AF54}" destId="{AFA2A255-2325-CA4D-84DD-3D47311E965D}" srcOrd="0" destOrd="0" parTransId="{2AAB653E-47C0-1741-AFAA-27B6E6B56484}" sibTransId="{9EA8B7F7-E7D8-4A40-B1E6-3D7F1372B8A2}"/>
    <dgm:cxn modelId="{86946E75-22E9-1744-93DA-EEFD1CC8101A}" type="presOf" srcId="{BA23C6A4-1777-3F49-BACD-873862930773}" destId="{5F5E8B32-45EB-8141-BBDB-D34ED95FBA31}" srcOrd="0" destOrd="0" presId="urn:microsoft.com/office/officeart/2005/8/layout/chevron2"/>
    <dgm:cxn modelId="{2446C377-DD7F-8244-947B-97C18121513B}" srcId="{659D4B43-80B2-8340-A5E1-65953694AF02}" destId="{B55E71A5-B418-AD40-8D52-8CCBFAF1BDE7}" srcOrd="0" destOrd="0" parTransId="{C22A6878-AE9B-0049-A17A-71ADFC771CFC}" sibTransId="{C24F0A82-EA40-A840-9A68-83022CD22667}"/>
    <dgm:cxn modelId="{31BEFD78-59F1-684C-9B6D-770366303096}" type="presOf" srcId="{F9E253FF-C91B-2248-9A59-C5EB1EC3FBAF}" destId="{62359F4E-CC1D-E343-B5F3-6DE239119ADF}" srcOrd="0" destOrd="0" presId="urn:microsoft.com/office/officeart/2005/8/layout/chevron2"/>
    <dgm:cxn modelId="{B6D31D5A-4FB7-CB46-9E2A-2FDFC7AA9B23}" type="presOf" srcId="{834B1036-6ABE-2041-BA69-7BB994C00EF3}" destId="{CBF26454-DA48-A345-8E93-A0D3E25F53EE}" srcOrd="0" destOrd="0" presId="urn:microsoft.com/office/officeart/2005/8/layout/chevron2"/>
    <dgm:cxn modelId="{B4F2187B-75D5-CC4D-AE00-33BDB67BC83A}" srcId="{7C945520-C858-A643-B52D-F4FFF71934B1}" destId="{EC09A531-D9D8-6046-B9CF-342C4533F575}" srcOrd="0" destOrd="0" parTransId="{9ACA6ABF-D42A-DC48-BB06-5A6C95B076C5}" sibTransId="{48F3A9A4-9C89-7D49-B4FB-44C549D5768A}"/>
    <dgm:cxn modelId="{58268381-E7BE-F348-B678-BAD29062B97E}" type="presOf" srcId="{60705EDD-7FB7-2241-B11F-0BE3A2027269}" destId="{ACDFAC09-D71D-064A-811D-A91CA06FD31B}" srcOrd="0" destOrd="0" presId="urn:microsoft.com/office/officeart/2005/8/layout/chevron2"/>
    <dgm:cxn modelId="{78921084-E6C3-DB46-9311-3469CE8A8869}" srcId="{659D4B43-80B2-8340-A5E1-65953694AF02}" destId="{89238388-184D-9D4A-B011-246DFE82C9FC}" srcOrd="2" destOrd="0" parTransId="{6850BFCE-EC0A-0544-AEED-C01E612A9689}" sibTransId="{B535D4CA-3B09-CF4B-8C42-3F082A514A61}"/>
    <dgm:cxn modelId="{2E7DF787-41DC-FF47-B12F-488E9C3CF4FC}" srcId="{834B1036-6ABE-2041-BA69-7BB994C00EF3}" destId="{8C248739-6586-364A-90DF-2B3B97CE38ED}" srcOrd="0" destOrd="0" parTransId="{ADE55834-6343-FB4A-808C-B990C2EA6A9C}" sibTransId="{0DD3AD00-D0B9-D942-9EA4-51D4D35B5E49}"/>
    <dgm:cxn modelId="{F5226E88-C503-3244-BD07-B2EA9D43A0CB}" srcId="{A806AAE2-C7BD-0F43-B32C-861EECA44EE3}" destId="{559A0947-E7BD-1349-9DA5-3DFFE3C7B313}" srcOrd="0" destOrd="0" parTransId="{447EA863-06C1-8F47-8041-AABA0A9D2A26}" sibTransId="{DC5F535E-D054-0741-9381-446A2E845B46}"/>
    <dgm:cxn modelId="{353DF68B-34D0-6C40-BBCB-AF5EB1E4D354}" srcId="{659D4B43-80B2-8340-A5E1-65953694AF02}" destId="{60705EDD-7FB7-2241-B11F-0BE3A2027269}" srcOrd="5" destOrd="0" parTransId="{64976BE3-E7F6-9640-9531-02EAFC1DA399}" sibTransId="{04B503F6-EA22-C44E-AF6A-04062120184F}"/>
    <dgm:cxn modelId="{11FB1799-4492-DC49-80E0-2AA76AD1AC98}" type="presOf" srcId="{659D4B43-80B2-8340-A5E1-65953694AF02}" destId="{3880DB7B-BAC1-FF49-A63A-CDF45D6CA190}" srcOrd="0" destOrd="0" presId="urn:microsoft.com/office/officeart/2005/8/layout/chevron2"/>
    <dgm:cxn modelId="{BF42DDA2-066C-1D46-AE0F-8108A137FED5}" srcId="{659D4B43-80B2-8340-A5E1-65953694AF02}" destId="{A806AAE2-C7BD-0F43-B32C-861EECA44EE3}" srcOrd="8" destOrd="0" parTransId="{6316BB96-BCB2-E34B-BE5D-50722671BFF6}" sibTransId="{5F9929E7-4C74-204D-A8F3-8F2E681D7C11}"/>
    <dgm:cxn modelId="{2C726AA4-E3F8-FE4C-AF5A-3093BB95A662}" type="presOf" srcId="{EC09A531-D9D8-6046-B9CF-342C4533F575}" destId="{C86A6A32-4D0E-C346-A785-3A6D6179CF91}" srcOrd="0" destOrd="0" presId="urn:microsoft.com/office/officeart/2005/8/layout/chevron2"/>
    <dgm:cxn modelId="{7B0E79A4-0EE4-D14B-85F8-C81DC1E017A6}" type="presOf" srcId="{FCB7C8E7-F46D-8C4A-B08C-44FC1E9DA6B0}" destId="{6EB08409-7816-D446-81C5-CAAA35D7487C}" srcOrd="0" destOrd="0" presId="urn:microsoft.com/office/officeart/2005/8/layout/chevron2"/>
    <dgm:cxn modelId="{9547B9A5-C360-6245-9A05-244947678F99}" srcId="{60705EDD-7FB7-2241-B11F-0BE3A2027269}" destId="{7D9D20C6-B3ED-0D46-A8CC-7F01151899E4}" srcOrd="0" destOrd="0" parTransId="{E195FD4F-6D47-324A-A9D7-36DE91E3563C}" sibTransId="{CCA2A893-9988-774C-AF47-305E49687672}"/>
    <dgm:cxn modelId="{77CE3AB2-6CF2-7541-ADE8-273B21FD6BDB}" type="presOf" srcId="{D28F2FE8-62F4-494E-B208-E76EBE76AF54}" destId="{C66CFA8B-6358-0644-A8FE-16BA3D779C88}" srcOrd="0" destOrd="0" presId="urn:microsoft.com/office/officeart/2005/8/layout/chevron2"/>
    <dgm:cxn modelId="{6B8BE7BB-C6D6-0C4F-8EBF-209CB42FA26E}" type="presOf" srcId="{8C248739-6586-364A-90DF-2B3B97CE38ED}" destId="{C254F78D-9286-3A4B-95C1-246C39F9BFE5}" srcOrd="0" destOrd="0" presId="urn:microsoft.com/office/officeart/2005/8/layout/chevron2"/>
    <dgm:cxn modelId="{760407BE-2C3A-584C-B598-D8C5F55F28A6}" type="presOf" srcId="{7C945520-C858-A643-B52D-F4FFF71934B1}" destId="{C1EB2290-0AD0-8747-A255-FBFEB2951DB1}" srcOrd="0" destOrd="0" presId="urn:microsoft.com/office/officeart/2005/8/layout/chevron2"/>
    <dgm:cxn modelId="{262161C6-3E10-EA47-AEBD-D7E8BA538B76}" srcId="{659D4B43-80B2-8340-A5E1-65953694AF02}" destId="{BA23C6A4-1777-3F49-BACD-873862930773}" srcOrd="6" destOrd="0" parTransId="{ED01334C-F4A0-AF4C-A5BA-BC2550EACCCB}" sibTransId="{A9D634CE-3DA0-024E-9381-9B8F4A75806F}"/>
    <dgm:cxn modelId="{F93363D9-7DB5-BB44-9645-138BFC3674CB}" type="presOf" srcId="{A806AAE2-C7BD-0F43-B32C-861EECA44EE3}" destId="{A7BD8F3E-869C-F348-8CB7-7CCFD54F7A28}" srcOrd="0" destOrd="0" presId="urn:microsoft.com/office/officeart/2005/8/layout/chevron2"/>
    <dgm:cxn modelId="{4FFE8EEC-7650-1F47-9431-033D5D1F364C}" srcId="{659D4B43-80B2-8340-A5E1-65953694AF02}" destId="{14DAFA57-6CF3-9C45-8793-E1EB409FFF98}" srcOrd="1" destOrd="0" parTransId="{1CAED96B-B96A-C449-95BD-091AAD3CC648}" sibTransId="{6D02D6B3-5DCB-1246-939E-19F9B1B0C15D}"/>
    <dgm:cxn modelId="{3110BDF4-B24D-B64C-AC00-536026DF35BE}" type="presOf" srcId="{95124BF9-E482-9245-8E4C-C265C484B24C}" destId="{1392558C-1DF6-DE4C-9D17-CD78866B5315}" srcOrd="0" destOrd="0" presId="urn:microsoft.com/office/officeart/2005/8/layout/chevron2"/>
    <dgm:cxn modelId="{A87ED8F9-9965-D542-B304-A508E9459601}" type="presParOf" srcId="{3880DB7B-BAC1-FF49-A63A-CDF45D6CA190}" destId="{341D18B0-22A3-FA48-8ADB-88BEE0ED07BA}" srcOrd="0" destOrd="0" presId="urn:microsoft.com/office/officeart/2005/8/layout/chevron2"/>
    <dgm:cxn modelId="{34F18F05-DDFE-324C-A0C1-A9B8C99C5BB7}" type="presParOf" srcId="{341D18B0-22A3-FA48-8ADB-88BEE0ED07BA}" destId="{D270A2CF-C327-984D-8E9D-33D9DC34C770}" srcOrd="0" destOrd="0" presId="urn:microsoft.com/office/officeart/2005/8/layout/chevron2"/>
    <dgm:cxn modelId="{DDCE5775-5C76-7B4A-990D-64A4A229F99A}" type="presParOf" srcId="{341D18B0-22A3-FA48-8ADB-88BEE0ED07BA}" destId="{1392558C-1DF6-DE4C-9D17-CD78866B5315}" srcOrd="1" destOrd="0" presId="urn:microsoft.com/office/officeart/2005/8/layout/chevron2"/>
    <dgm:cxn modelId="{60458C36-90F3-C247-B328-ADB85EFA90FF}" type="presParOf" srcId="{3880DB7B-BAC1-FF49-A63A-CDF45D6CA190}" destId="{AA5F9C00-FAF3-684B-9E56-FA284A510517}" srcOrd="1" destOrd="0" presId="urn:microsoft.com/office/officeart/2005/8/layout/chevron2"/>
    <dgm:cxn modelId="{73406B98-CADF-4C45-A7E1-7AF34FFC7CD8}" type="presParOf" srcId="{3880DB7B-BAC1-FF49-A63A-CDF45D6CA190}" destId="{78DA9A3C-31C7-1D43-83A7-8B3BDD5513FE}" srcOrd="2" destOrd="0" presId="urn:microsoft.com/office/officeart/2005/8/layout/chevron2"/>
    <dgm:cxn modelId="{D09B4AF3-2E27-1A49-A76F-43D352A7F818}" type="presParOf" srcId="{78DA9A3C-31C7-1D43-83A7-8B3BDD5513FE}" destId="{25714C6D-0F10-254A-BA37-ED56E80AE71E}" srcOrd="0" destOrd="0" presId="urn:microsoft.com/office/officeart/2005/8/layout/chevron2"/>
    <dgm:cxn modelId="{7A6FB16D-9703-CD45-BB54-428CE829BECA}" type="presParOf" srcId="{78DA9A3C-31C7-1D43-83A7-8B3BDD5513FE}" destId="{5976E8DE-86DF-8949-9E2D-D770F4FB310C}" srcOrd="1" destOrd="0" presId="urn:microsoft.com/office/officeart/2005/8/layout/chevron2"/>
    <dgm:cxn modelId="{84F43FCE-146D-4E45-98EA-6302F7305A04}" type="presParOf" srcId="{3880DB7B-BAC1-FF49-A63A-CDF45D6CA190}" destId="{6B90D513-5A19-FB4B-A2EE-30A797902501}" srcOrd="3" destOrd="0" presId="urn:microsoft.com/office/officeart/2005/8/layout/chevron2"/>
    <dgm:cxn modelId="{BD04C110-95F1-6D41-8A4B-C87ABD3B3DE5}" type="presParOf" srcId="{3880DB7B-BAC1-FF49-A63A-CDF45D6CA190}" destId="{0957FF73-0DD5-274F-9BCF-BCCB7DF78389}" srcOrd="4" destOrd="0" presId="urn:microsoft.com/office/officeart/2005/8/layout/chevron2"/>
    <dgm:cxn modelId="{139AF255-B68E-214A-A7BB-B29AE960489D}" type="presParOf" srcId="{0957FF73-0DD5-274F-9BCF-BCCB7DF78389}" destId="{484F6DF7-5930-084B-AA98-244391855D5C}" srcOrd="0" destOrd="0" presId="urn:microsoft.com/office/officeart/2005/8/layout/chevron2"/>
    <dgm:cxn modelId="{2899E77B-A6CE-F14D-9434-E9E846AF46D8}" type="presParOf" srcId="{0957FF73-0DD5-274F-9BCF-BCCB7DF78389}" destId="{62359F4E-CC1D-E343-B5F3-6DE239119ADF}" srcOrd="1" destOrd="0" presId="urn:microsoft.com/office/officeart/2005/8/layout/chevron2"/>
    <dgm:cxn modelId="{64E951F3-480E-BA44-AF70-5A4D70115B1C}" type="presParOf" srcId="{3880DB7B-BAC1-FF49-A63A-CDF45D6CA190}" destId="{1D202705-98F0-FD47-9533-5F3FA0D844CA}" srcOrd="5" destOrd="0" presId="urn:microsoft.com/office/officeart/2005/8/layout/chevron2"/>
    <dgm:cxn modelId="{6B459F6C-FDE4-E64C-90B8-573621B926C4}" type="presParOf" srcId="{3880DB7B-BAC1-FF49-A63A-CDF45D6CA190}" destId="{B2921528-1567-3B40-82A2-9F86602ED42B}" srcOrd="6" destOrd="0" presId="urn:microsoft.com/office/officeart/2005/8/layout/chevron2"/>
    <dgm:cxn modelId="{B2894EA6-B089-8D4F-8FF1-96026B0A7203}" type="presParOf" srcId="{B2921528-1567-3B40-82A2-9F86602ED42B}" destId="{C66CFA8B-6358-0644-A8FE-16BA3D779C88}" srcOrd="0" destOrd="0" presId="urn:microsoft.com/office/officeart/2005/8/layout/chevron2"/>
    <dgm:cxn modelId="{6F38B963-8291-8845-AC38-4270A2A97C85}" type="presParOf" srcId="{B2921528-1567-3B40-82A2-9F86602ED42B}" destId="{4365CA5A-AA64-D941-BF6E-D64E5F528384}" srcOrd="1" destOrd="0" presId="urn:microsoft.com/office/officeart/2005/8/layout/chevron2"/>
    <dgm:cxn modelId="{F3E42017-47B1-C54C-AA82-8E4327F386CD}" type="presParOf" srcId="{3880DB7B-BAC1-FF49-A63A-CDF45D6CA190}" destId="{2D074EEF-F540-AB46-BAC5-963B8A10ABC9}" srcOrd="7" destOrd="0" presId="urn:microsoft.com/office/officeart/2005/8/layout/chevron2"/>
    <dgm:cxn modelId="{5C145D8D-2EF7-7B45-B762-574298166563}" type="presParOf" srcId="{3880DB7B-BAC1-FF49-A63A-CDF45D6CA190}" destId="{2F30E449-A812-7949-9E32-EC6365836CA2}" srcOrd="8" destOrd="0" presId="urn:microsoft.com/office/officeart/2005/8/layout/chevron2"/>
    <dgm:cxn modelId="{1AE8915E-F61B-534A-A0B3-C5FEEB803649}" type="presParOf" srcId="{2F30E449-A812-7949-9E32-EC6365836CA2}" destId="{C1EB2290-0AD0-8747-A255-FBFEB2951DB1}" srcOrd="0" destOrd="0" presId="urn:microsoft.com/office/officeart/2005/8/layout/chevron2"/>
    <dgm:cxn modelId="{2090152D-2330-5C45-B196-376737B478DC}" type="presParOf" srcId="{2F30E449-A812-7949-9E32-EC6365836CA2}" destId="{C86A6A32-4D0E-C346-A785-3A6D6179CF91}" srcOrd="1" destOrd="0" presId="urn:microsoft.com/office/officeart/2005/8/layout/chevron2"/>
    <dgm:cxn modelId="{125A439D-12D3-E74A-BC99-FF1FAFD0B4D9}" type="presParOf" srcId="{3880DB7B-BAC1-FF49-A63A-CDF45D6CA190}" destId="{3761517A-0C15-EB49-9CCF-C7DA62919B5C}" srcOrd="9" destOrd="0" presId="urn:microsoft.com/office/officeart/2005/8/layout/chevron2"/>
    <dgm:cxn modelId="{84F673D2-ED58-8247-91DC-7A786C53A707}" type="presParOf" srcId="{3880DB7B-BAC1-FF49-A63A-CDF45D6CA190}" destId="{8A24999C-8508-DF46-A4CA-F01FB34A2D8A}" srcOrd="10" destOrd="0" presId="urn:microsoft.com/office/officeart/2005/8/layout/chevron2"/>
    <dgm:cxn modelId="{660A1D89-DAB1-1F47-BE70-FA476C310B1C}" type="presParOf" srcId="{8A24999C-8508-DF46-A4CA-F01FB34A2D8A}" destId="{ACDFAC09-D71D-064A-811D-A91CA06FD31B}" srcOrd="0" destOrd="0" presId="urn:microsoft.com/office/officeart/2005/8/layout/chevron2"/>
    <dgm:cxn modelId="{7141301A-4BB0-574E-B389-F04535B74BF3}" type="presParOf" srcId="{8A24999C-8508-DF46-A4CA-F01FB34A2D8A}" destId="{A99590EA-AB25-D644-9736-8304C2E6E284}" srcOrd="1" destOrd="0" presId="urn:microsoft.com/office/officeart/2005/8/layout/chevron2"/>
    <dgm:cxn modelId="{73852B64-A92F-154B-A9A5-27516D17FB4A}" type="presParOf" srcId="{3880DB7B-BAC1-FF49-A63A-CDF45D6CA190}" destId="{014C92A3-8ABB-DC42-90A9-3819E77A2D6F}" srcOrd="11" destOrd="0" presId="urn:microsoft.com/office/officeart/2005/8/layout/chevron2"/>
    <dgm:cxn modelId="{F40984F7-5997-244D-9B2C-1FDE484AFFCE}" type="presParOf" srcId="{3880DB7B-BAC1-FF49-A63A-CDF45D6CA190}" destId="{8EDE00DE-B41A-C64E-A903-A03BAF89E150}" srcOrd="12" destOrd="0" presId="urn:microsoft.com/office/officeart/2005/8/layout/chevron2"/>
    <dgm:cxn modelId="{B4940071-2830-CB46-AD17-93C803337640}" type="presParOf" srcId="{8EDE00DE-B41A-C64E-A903-A03BAF89E150}" destId="{5F5E8B32-45EB-8141-BBDB-D34ED95FBA31}" srcOrd="0" destOrd="0" presId="urn:microsoft.com/office/officeart/2005/8/layout/chevron2"/>
    <dgm:cxn modelId="{DD38F3BC-D7D9-B64A-A6D9-80F1E7D2D2BB}" type="presParOf" srcId="{8EDE00DE-B41A-C64E-A903-A03BAF89E150}" destId="{6EB08409-7816-D446-81C5-CAAA35D7487C}" srcOrd="1" destOrd="0" presId="urn:microsoft.com/office/officeart/2005/8/layout/chevron2"/>
    <dgm:cxn modelId="{6E728DE1-D1E9-F040-BD2D-A4958710F4A7}" type="presParOf" srcId="{3880DB7B-BAC1-FF49-A63A-CDF45D6CA190}" destId="{A5DC708D-9D49-6244-BEEC-A6586D4EC522}" srcOrd="13" destOrd="0" presId="urn:microsoft.com/office/officeart/2005/8/layout/chevron2"/>
    <dgm:cxn modelId="{F1D19C1C-514D-2A4D-B94A-C6269022655A}" type="presParOf" srcId="{3880DB7B-BAC1-FF49-A63A-CDF45D6CA190}" destId="{08242DFC-3545-6744-826B-6B9A24A0DDDC}" srcOrd="14" destOrd="0" presId="urn:microsoft.com/office/officeart/2005/8/layout/chevron2"/>
    <dgm:cxn modelId="{1F022C8B-2390-9147-A14C-99AE5C67813D}" type="presParOf" srcId="{08242DFC-3545-6744-826B-6B9A24A0DDDC}" destId="{CBF26454-DA48-A345-8E93-A0D3E25F53EE}" srcOrd="0" destOrd="0" presId="urn:microsoft.com/office/officeart/2005/8/layout/chevron2"/>
    <dgm:cxn modelId="{A599247B-5613-704F-8D16-D90520B30E56}" type="presParOf" srcId="{08242DFC-3545-6744-826B-6B9A24A0DDDC}" destId="{C254F78D-9286-3A4B-95C1-246C39F9BFE5}" srcOrd="1" destOrd="0" presId="urn:microsoft.com/office/officeart/2005/8/layout/chevron2"/>
    <dgm:cxn modelId="{CA04F164-BAC3-AF46-B822-7BE8DD720F72}" type="presParOf" srcId="{3880DB7B-BAC1-FF49-A63A-CDF45D6CA190}" destId="{272D7124-5A67-C940-A5BE-DE747E7632DD}" srcOrd="15" destOrd="0" presId="urn:microsoft.com/office/officeart/2005/8/layout/chevron2"/>
    <dgm:cxn modelId="{EE667BC8-41E0-824C-B433-318A1A0CF241}" type="presParOf" srcId="{3880DB7B-BAC1-FF49-A63A-CDF45D6CA190}" destId="{B24638B4-CD6C-EF4E-A8FA-A953D03FA4A1}" srcOrd="16" destOrd="0" presId="urn:microsoft.com/office/officeart/2005/8/layout/chevron2"/>
    <dgm:cxn modelId="{C63B3BA4-56FE-D543-A504-0622D7E0694C}" type="presParOf" srcId="{B24638B4-CD6C-EF4E-A8FA-A953D03FA4A1}" destId="{A7BD8F3E-869C-F348-8CB7-7CCFD54F7A28}" srcOrd="0" destOrd="0" presId="urn:microsoft.com/office/officeart/2005/8/layout/chevron2"/>
    <dgm:cxn modelId="{F1E508F5-812E-B94D-BCEF-15968AC714AF}" type="presParOf" srcId="{B24638B4-CD6C-EF4E-A8FA-A953D03FA4A1}" destId="{FCB2B8C1-36B2-B74C-9B2F-AE951F527FE8}"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0A2CF-C327-984D-8E9D-33D9DC34C770}">
      <dsp:nvSpPr>
        <dsp:cNvPr id="0" name=""/>
        <dsp:cNvSpPr/>
      </dsp:nvSpPr>
      <dsp:spPr>
        <a:xfrm rot="5400000">
          <a:off x="-77290" y="80521"/>
          <a:ext cx="515270" cy="360689"/>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TRL 1</a:t>
          </a:r>
        </a:p>
      </dsp:txBody>
      <dsp:txXfrm rot="-5400000">
        <a:off x="1" y="183576"/>
        <a:ext cx="360689" cy="154581"/>
      </dsp:txXfrm>
    </dsp:sp>
    <dsp:sp modelId="{1392558C-1DF6-DE4C-9D17-CD78866B5315}">
      <dsp:nvSpPr>
        <dsp:cNvPr id="0" name=""/>
        <dsp:cNvSpPr/>
      </dsp:nvSpPr>
      <dsp:spPr>
        <a:xfrm rot="5400000">
          <a:off x="1774121" y="-1410201"/>
          <a:ext cx="334925" cy="3161790"/>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a:t>Basic principles observed and reported</a:t>
          </a:r>
        </a:p>
      </dsp:txBody>
      <dsp:txXfrm rot="-5400000">
        <a:off x="360689" y="19581"/>
        <a:ext cx="3145440" cy="302225"/>
      </dsp:txXfrm>
    </dsp:sp>
    <dsp:sp modelId="{25714C6D-0F10-254A-BA37-ED56E80AE71E}">
      <dsp:nvSpPr>
        <dsp:cNvPr id="0" name=""/>
        <dsp:cNvSpPr/>
      </dsp:nvSpPr>
      <dsp:spPr>
        <a:xfrm rot="5400000">
          <a:off x="-77290" y="528570"/>
          <a:ext cx="515270" cy="360689"/>
        </a:xfrm>
        <a:prstGeom prst="chevron">
          <a:avLst/>
        </a:prstGeom>
        <a:solidFill>
          <a:schemeClr val="accent4">
            <a:hueOff val="-1150440"/>
            <a:satOff val="0"/>
            <a:lumOff val="662"/>
            <a:alphaOff val="0"/>
          </a:schemeClr>
        </a:solidFill>
        <a:ln w="12700" cap="flat" cmpd="sng" algn="ctr">
          <a:solidFill>
            <a:schemeClr val="accent4">
              <a:hueOff val="-1150440"/>
              <a:satOff val="0"/>
              <a:lumOff val="6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TRL 2</a:t>
          </a:r>
        </a:p>
      </dsp:txBody>
      <dsp:txXfrm rot="-5400000">
        <a:off x="1" y="631625"/>
        <a:ext cx="360689" cy="154581"/>
      </dsp:txXfrm>
    </dsp:sp>
    <dsp:sp modelId="{5976E8DE-86DF-8949-9E2D-D770F4FB310C}">
      <dsp:nvSpPr>
        <dsp:cNvPr id="0" name=""/>
        <dsp:cNvSpPr/>
      </dsp:nvSpPr>
      <dsp:spPr>
        <a:xfrm rot="5400000">
          <a:off x="1774121" y="-962152"/>
          <a:ext cx="334925" cy="3161790"/>
        </a:xfrm>
        <a:prstGeom prst="round2SameRect">
          <a:avLst/>
        </a:prstGeom>
        <a:solidFill>
          <a:schemeClr val="lt1">
            <a:alpha val="90000"/>
            <a:hueOff val="0"/>
            <a:satOff val="0"/>
            <a:lumOff val="0"/>
            <a:alphaOff val="0"/>
          </a:schemeClr>
        </a:solidFill>
        <a:ln w="12700" cap="flat" cmpd="sng" algn="ctr">
          <a:solidFill>
            <a:schemeClr val="accent4">
              <a:hueOff val="-1150440"/>
              <a:satOff val="0"/>
              <a:lumOff val="6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a:t>Technology concept and/or application formulated</a:t>
          </a:r>
        </a:p>
      </dsp:txBody>
      <dsp:txXfrm rot="-5400000">
        <a:off x="360689" y="467630"/>
        <a:ext cx="3145440" cy="302225"/>
      </dsp:txXfrm>
    </dsp:sp>
    <dsp:sp modelId="{484F6DF7-5930-084B-AA98-244391855D5C}">
      <dsp:nvSpPr>
        <dsp:cNvPr id="0" name=""/>
        <dsp:cNvSpPr/>
      </dsp:nvSpPr>
      <dsp:spPr>
        <a:xfrm rot="5400000">
          <a:off x="-77290" y="976619"/>
          <a:ext cx="515270" cy="360689"/>
        </a:xfrm>
        <a:prstGeom prst="chevron">
          <a:avLst/>
        </a:prstGeom>
        <a:solidFill>
          <a:schemeClr val="accent4">
            <a:hueOff val="-2300879"/>
            <a:satOff val="0"/>
            <a:lumOff val="1323"/>
            <a:alphaOff val="0"/>
          </a:schemeClr>
        </a:solidFill>
        <a:ln w="12700" cap="flat" cmpd="sng" algn="ctr">
          <a:solidFill>
            <a:schemeClr val="accent4">
              <a:hueOff val="-2300879"/>
              <a:satOff val="0"/>
              <a:lumOff val="13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TRL 3</a:t>
          </a:r>
        </a:p>
      </dsp:txBody>
      <dsp:txXfrm rot="-5400000">
        <a:off x="1" y="1079674"/>
        <a:ext cx="360689" cy="154581"/>
      </dsp:txXfrm>
    </dsp:sp>
    <dsp:sp modelId="{62359F4E-CC1D-E343-B5F3-6DE239119ADF}">
      <dsp:nvSpPr>
        <dsp:cNvPr id="0" name=""/>
        <dsp:cNvSpPr/>
      </dsp:nvSpPr>
      <dsp:spPr>
        <a:xfrm rot="5400000">
          <a:off x="1774121" y="-514103"/>
          <a:ext cx="334925" cy="3161790"/>
        </a:xfrm>
        <a:prstGeom prst="round2SameRect">
          <a:avLst/>
        </a:prstGeom>
        <a:solidFill>
          <a:schemeClr val="lt1">
            <a:alpha val="90000"/>
            <a:hueOff val="0"/>
            <a:satOff val="0"/>
            <a:lumOff val="0"/>
            <a:alphaOff val="0"/>
          </a:schemeClr>
        </a:solidFill>
        <a:ln w="12700" cap="flat" cmpd="sng" algn="ctr">
          <a:solidFill>
            <a:schemeClr val="accent4">
              <a:hueOff val="-2300879"/>
              <a:satOff val="0"/>
              <a:lumOff val="13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a:t>Analytical and experimental critical function and/or characteristic proof of concept</a:t>
          </a:r>
        </a:p>
      </dsp:txBody>
      <dsp:txXfrm rot="-5400000">
        <a:off x="360689" y="915679"/>
        <a:ext cx="3145440" cy="302225"/>
      </dsp:txXfrm>
    </dsp:sp>
    <dsp:sp modelId="{C66CFA8B-6358-0644-A8FE-16BA3D779C88}">
      <dsp:nvSpPr>
        <dsp:cNvPr id="0" name=""/>
        <dsp:cNvSpPr/>
      </dsp:nvSpPr>
      <dsp:spPr>
        <a:xfrm rot="5400000">
          <a:off x="-77290" y="1424668"/>
          <a:ext cx="515270" cy="360689"/>
        </a:xfrm>
        <a:prstGeom prst="chevron">
          <a:avLst/>
        </a:prstGeom>
        <a:solidFill>
          <a:schemeClr val="accent4">
            <a:hueOff val="-3451319"/>
            <a:satOff val="0"/>
            <a:lumOff val="1985"/>
            <a:alphaOff val="0"/>
          </a:schemeClr>
        </a:solidFill>
        <a:ln w="12700" cap="flat" cmpd="sng" algn="ctr">
          <a:solidFill>
            <a:schemeClr val="accent4">
              <a:hueOff val="-3451319"/>
              <a:satOff val="0"/>
              <a:lumOff val="19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TRL 4</a:t>
          </a:r>
        </a:p>
      </dsp:txBody>
      <dsp:txXfrm rot="-5400000">
        <a:off x="1" y="1527723"/>
        <a:ext cx="360689" cy="154581"/>
      </dsp:txXfrm>
    </dsp:sp>
    <dsp:sp modelId="{4365CA5A-AA64-D941-BF6E-D64E5F528384}">
      <dsp:nvSpPr>
        <dsp:cNvPr id="0" name=""/>
        <dsp:cNvSpPr/>
      </dsp:nvSpPr>
      <dsp:spPr>
        <a:xfrm rot="5400000">
          <a:off x="1774121" y="-66054"/>
          <a:ext cx="334925" cy="3161790"/>
        </a:xfrm>
        <a:prstGeom prst="round2SameRect">
          <a:avLst/>
        </a:prstGeom>
        <a:solidFill>
          <a:schemeClr val="lt1">
            <a:alpha val="90000"/>
            <a:hueOff val="0"/>
            <a:satOff val="0"/>
            <a:lumOff val="0"/>
            <a:alphaOff val="0"/>
          </a:schemeClr>
        </a:solidFill>
        <a:ln w="12700" cap="flat" cmpd="sng" algn="ctr">
          <a:solidFill>
            <a:schemeClr val="accent4">
              <a:hueOff val="-3451319"/>
              <a:satOff val="0"/>
              <a:lumOff val="19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a:t>Component and/or system validation in laboratory environment</a:t>
          </a:r>
        </a:p>
      </dsp:txBody>
      <dsp:txXfrm rot="-5400000">
        <a:off x="360689" y="1363728"/>
        <a:ext cx="3145440" cy="302225"/>
      </dsp:txXfrm>
    </dsp:sp>
    <dsp:sp modelId="{C1EB2290-0AD0-8747-A255-FBFEB2951DB1}">
      <dsp:nvSpPr>
        <dsp:cNvPr id="0" name=""/>
        <dsp:cNvSpPr/>
      </dsp:nvSpPr>
      <dsp:spPr>
        <a:xfrm rot="5400000">
          <a:off x="-77290" y="1872717"/>
          <a:ext cx="515270" cy="360689"/>
        </a:xfrm>
        <a:prstGeom prst="chevron">
          <a:avLst/>
        </a:prstGeom>
        <a:solidFill>
          <a:schemeClr val="accent4">
            <a:hueOff val="-4601759"/>
            <a:satOff val="0"/>
            <a:lumOff val="2647"/>
            <a:alphaOff val="0"/>
          </a:schemeClr>
        </a:solidFill>
        <a:ln w="12700" cap="flat" cmpd="sng" algn="ctr">
          <a:solidFill>
            <a:schemeClr val="accent4">
              <a:hueOff val="-4601759"/>
              <a:satOff val="0"/>
              <a:lumOff val="2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TRL 5</a:t>
          </a:r>
        </a:p>
      </dsp:txBody>
      <dsp:txXfrm rot="-5400000">
        <a:off x="1" y="1975772"/>
        <a:ext cx="360689" cy="154581"/>
      </dsp:txXfrm>
    </dsp:sp>
    <dsp:sp modelId="{C86A6A32-4D0E-C346-A785-3A6D6179CF91}">
      <dsp:nvSpPr>
        <dsp:cNvPr id="0" name=""/>
        <dsp:cNvSpPr/>
      </dsp:nvSpPr>
      <dsp:spPr>
        <a:xfrm rot="5400000">
          <a:off x="1774121" y="381994"/>
          <a:ext cx="334925" cy="3161790"/>
        </a:xfrm>
        <a:prstGeom prst="round2SameRect">
          <a:avLst/>
        </a:prstGeom>
        <a:solidFill>
          <a:schemeClr val="lt1">
            <a:alpha val="90000"/>
            <a:hueOff val="0"/>
            <a:satOff val="0"/>
            <a:lumOff val="0"/>
            <a:alphaOff val="0"/>
          </a:schemeClr>
        </a:solidFill>
        <a:ln w="12700" cap="flat" cmpd="sng" algn="ctr">
          <a:solidFill>
            <a:schemeClr val="accent4">
              <a:hueOff val="-4601759"/>
              <a:satOff val="0"/>
              <a:lumOff val="26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a:t>Laboratory scale, similar system validation in relevant environment</a:t>
          </a:r>
        </a:p>
      </dsp:txBody>
      <dsp:txXfrm rot="-5400000">
        <a:off x="360689" y="1811776"/>
        <a:ext cx="3145440" cy="302225"/>
      </dsp:txXfrm>
    </dsp:sp>
    <dsp:sp modelId="{ACDFAC09-D71D-064A-811D-A91CA06FD31B}">
      <dsp:nvSpPr>
        <dsp:cNvPr id="0" name=""/>
        <dsp:cNvSpPr/>
      </dsp:nvSpPr>
      <dsp:spPr>
        <a:xfrm rot="5400000">
          <a:off x="-77290" y="2320766"/>
          <a:ext cx="515270" cy="360689"/>
        </a:xfrm>
        <a:prstGeom prst="chevron">
          <a:avLst/>
        </a:prstGeom>
        <a:solidFill>
          <a:schemeClr val="accent4">
            <a:hueOff val="-5752198"/>
            <a:satOff val="0"/>
            <a:lumOff val="3309"/>
            <a:alphaOff val="0"/>
          </a:schemeClr>
        </a:solidFill>
        <a:ln w="12700" cap="flat" cmpd="sng" algn="ctr">
          <a:solidFill>
            <a:schemeClr val="accent4">
              <a:hueOff val="-5752198"/>
              <a:satOff val="0"/>
              <a:lumOff val="33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TRL 6</a:t>
          </a:r>
        </a:p>
      </dsp:txBody>
      <dsp:txXfrm rot="-5400000">
        <a:off x="1" y="2423821"/>
        <a:ext cx="360689" cy="154581"/>
      </dsp:txXfrm>
    </dsp:sp>
    <dsp:sp modelId="{A99590EA-AB25-D644-9736-8304C2E6E284}">
      <dsp:nvSpPr>
        <dsp:cNvPr id="0" name=""/>
        <dsp:cNvSpPr/>
      </dsp:nvSpPr>
      <dsp:spPr>
        <a:xfrm rot="5400000">
          <a:off x="1774121" y="830043"/>
          <a:ext cx="334925" cy="3161790"/>
        </a:xfrm>
        <a:prstGeom prst="round2SameRect">
          <a:avLst/>
        </a:prstGeom>
        <a:solidFill>
          <a:schemeClr val="lt1">
            <a:alpha val="90000"/>
            <a:hueOff val="0"/>
            <a:satOff val="0"/>
            <a:lumOff val="0"/>
            <a:alphaOff val="0"/>
          </a:schemeClr>
        </a:solidFill>
        <a:ln w="12700" cap="flat" cmpd="sng" algn="ctr">
          <a:solidFill>
            <a:schemeClr val="accent4">
              <a:hueOff val="-5752198"/>
              <a:satOff val="0"/>
              <a:lumOff val="33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a:t>Engineering/pilot-scale, similar (prototypical) system validation in relevant environment</a:t>
          </a:r>
        </a:p>
      </dsp:txBody>
      <dsp:txXfrm rot="-5400000">
        <a:off x="360689" y="2259825"/>
        <a:ext cx="3145440" cy="302225"/>
      </dsp:txXfrm>
    </dsp:sp>
    <dsp:sp modelId="{5F5E8B32-45EB-8141-BBDB-D34ED95FBA31}">
      <dsp:nvSpPr>
        <dsp:cNvPr id="0" name=""/>
        <dsp:cNvSpPr/>
      </dsp:nvSpPr>
      <dsp:spPr>
        <a:xfrm rot="5400000">
          <a:off x="-77290" y="2768815"/>
          <a:ext cx="515270" cy="360689"/>
        </a:xfrm>
        <a:prstGeom prst="chevron">
          <a:avLst/>
        </a:prstGeom>
        <a:solidFill>
          <a:schemeClr val="accent4">
            <a:hueOff val="-6902638"/>
            <a:satOff val="0"/>
            <a:lumOff val="3970"/>
            <a:alphaOff val="0"/>
          </a:schemeClr>
        </a:solidFill>
        <a:ln w="12700" cap="flat" cmpd="sng" algn="ctr">
          <a:solidFill>
            <a:schemeClr val="accent4">
              <a:hueOff val="-6902638"/>
              <a:satOff val="0"/>
              <a:lumOff val="39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TRL 7</a:t>
          </a:r>
        </a:p>
      </dsp:txBody>
      <dsp:txXfrm rot="-5400000">
        <a:off x="1" y="2871870"/>
        <a:ext cx="360689" cy="154581"/>
      </dsp:txXfrm>
    </dsp:sp>
    <dsp:sp modelId="{6EB08409-7816-D446-81C5-CAAA35D7487C}">
      <dsp:nvSpPr>
        <dsp:cNvPr id="0" name=""/>
        <dsp:cNvSpPr/>
      </dsp:nvSpPr>
      <dsp:spPr>
        <a:xfrm rot="5400000">
          <a:off x="1774121" y="1278092"/>
          <a:ext cx="334925" cy="3161790"/>
        </a:xfrm>
        <a:prstGeom prst="round2SameRect">
          <a:avLst/>
        </a:prstGeom>
        <a:solidFill>
          <a:schemeClr val="lt1">
            <a:alpha val="90000"/>
            <a:hueOff val="0"/>
            <a:satOff val="0"/>
            <a:lumOff val="0"/>
            <a:alphaOff val="0"/>
          </a:schemeClr>
        </a:solidFill>
        <a:ln w="12700" cap="flat" cmpd="sng" algn="ctr">
          <a:solidFill>
            <a:schemeClr val="accent4">
              <a:hueOff val="-6902638"/>
              <a:satOff val="0"/>
              <a:lumOff val="39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a:t>Full-scale, similar (prototypical) system demonstrated in relevant environment</a:t>
          </a:r>
        </a:p>
      </dsp:txBody>
      <dsp:txXfrm rot="-5400000">
        <a:off x="360689" y="2707874"/>
        <a:ext cx="3145440" cy="302225"/>
      </dsp:txXfrm>
    </dsp:sp>
    <dsp:sp modelId="{CBF26454-DA48-A345-8E93-A0D3E25F53EE}">
      <dsp:nvSpPr>
        <dsp:cNvPr id="0" name=""/>
        <dsp:cNvSpPr/>
      </dsp:nvSpPr>
      <dsp:spPr>
        <a:xfrm rot="5400000">
          <a:off x="-77290" y="3216864"/>
          <a:ext cx="515270" cy="360689"/>
        </a:xfrm>
        <a:prstGeom prst="chevron">
          <a:avLst/>
        </a:prstGeom>
        <a:solidFill>
          <a:schemeClr val="accent4">
            <a:hueOff val="-8053077"/>
            <a:satOff val="0"/>
            <a:lumOff val="4632"/>
            <a:alphaOff val="0"/>
          </a:schemeClr>
        </a:solidFill>
        <a:ln w="12700" cap="flat" cmpd="sng" algn="ctr">
          <a:solidFill>
            <a:schemeClr val="accent4">
              <a:hueOff val="-8053077"/>
              <a:satOff val="0"/>
              <a:lumOff val="46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TRL 8</a:t>
          </a:r>
        </a:p>
      </dsp:txBody>
      <dsp:txXfrm rot="-5400000">
        <a:off x="1" y="3319919"/>
        <a:ext cx="360689" cy="154581"/>
      </dsp:txXfrm>
    </dsp:sp>
    <dsp:sp modelId="{C254F78D-9286-3A4B-95C1-246C39F9BFE5}">
      <dsp:nvSpPr>
        <dsp:cNvPr id="0" name=""/>
        <dsp:cNvSpPr/>
      </dsp:nvSpPr>
      <dsp:spPr>
        <a:xfrm rot="5400000">
          <a:off x="1774121" y="1726141"/>
          <a:ext cx="334925" cy="3161790"/>
        </a:xfrm>
        <a:prstGeom prst="round2SameRect">
          <a:avLst/>
        </a:prstGeom>
        <a:solidFill>
          <a:schemeClr val="lt1">
            <a:alpha val="90000"/>
            <a:hueOff val="0"/>
            <a:satOff val="0"/>
            <a:lumOff val="0"/>
            <a:alphaOff val="0"/>
          </a:schemeClr>
        </a:solidFill>
        <a:ln w="12700" cap="flat" cmpd="sng" algn="ctr">
          <a:solidFill>
            <a:schemeClr val="accent4">
              <a:hueOff val="-8053077"/>
              <a:satOff val="0"/>
              <a:lumOff val="46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a:t>Actual system completed and qualified through test and demonstration</a:t>
          </a:r>
        </a:p>
      </dsp:txBody>
      <dsp:txXfrm rot="-5400000">
        <a:off x="360689" y="3155923"/>
        <a:ext cx="3145440" cy="302225"/>
      </dsp:txXfrm>
    </dsp:sp>
    <dsp:sp modelId="{A7BD8F3E-869C-F348-8CB7-7CCFD54F7A28}">
      <dsp:nvSpPr>
        <dsp:cNvPr id="0" name=""/>
        <dsp:cNvSpPr/>
      </dsp:nvSpPr>
      <dsp:spPr>
        <a:xfrm rot="5400000">
          <a:off x="-77290" y="3664913"/>
          <a:ext cx="515270" cy="360689"/>
        </a:xfrm>
        <a:prstGeom prst="chevron">
          <a:avLst/>
        </a:prstGeom>
        <a:solidFill>
          <a:schemeClr val="accent4">
            <a:hueOff val="-9203517"/>
            <a:satOff val="0"/>
            <a:lumOff val="5294"/>
            <a:alphaOff val="0"/>
          </a:schemeClr>
        </a:solidFill>
        <a:ln w="12700" cap="flat" cmpd="sng" algn="ctr">
          <a:solidFill>
            <a:schemeClr val="accent4">
              <a:hueOff val="-9203517"/>
              <a:satOff val="0"/>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TRL 9</a:t>
          </a:r>
        </a:p>
      </dsp:txBody>
      <dsp:txXfrm rot="-5400000">
        <a:off x="1" y="3767968"/>
        <a:ext cx="360689" cy="154581"/>
      </dsp:txXfrm>
    </dsp:sp>
    <dsp:sp modelId="{FCB2B8C1-36B2-B74C-9B2F-AE951F527FE8}">
      <dsp:nvSpPr>
        <dsp:cNvPr id="0" name=""/>
        <dsp:cNvSpPr/>
      </dsp:nvSpPr>
      <dsp:spPr>
        <a:xfrm rot="5400000">
          <a:off x="1774121" y="2174190"/>
          <a:ext cx="334925" cy="3161790"/>
        </a:xfrm>
        <a:prstGeom prst="round2SameRect">
          <a:avLst/>
        </a:prstGeom>
        <a:solidFill>
          <a:schemeClr val="lt1">
            <a:alpha val="90000"/>
            <a:hueOff val="0"/>
            <a:satOff val="0"/>
            <a:lumOff val="0"/>
            <a:alphaOff val="0"/>
          </a:schemeClr>
        </a:solidFill>
        <a:ln w="12700" cap="flat" cmpd="sng" algn="ctr">
          <a:solidFill>
            <a:schemeClr val="accent4">
              <a:hueOff val="-9203517"/>
              <a:satOff val="0"/>
              <a:lumOff val="5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a:t>Actual system operated over the full range of expected mission conditions</a:t>
          </a:r>
        </a:p>
      </dsp:txBody>
      <dsp:txXfrm rot="-5400000">
        <a:off x="360689" y="3603972"/>
        <a:ext cx="3145440" cy="3022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12B77-F7E2-4D68-A9CB-41B8CCDC9B29}" type="datetimeFigureOut">
              <a:rPr lang="en-US" smtClean="0">
                <a:latin typeface="Open Sans" panose="020B0606030504020204" pitchFamily="34" charset="0"/>
              </a:rPr>
              <a:t>8/19/2024</a:t>
            </a:fld>
            <a:endParaRPr lang="en-US" dirty="0">
              <a:latin typeface="Open Sans" panose="020B0606030504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23351-3FB3-4478-AE7D-BEC670948232}"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391064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896A8DF4-6A87-4F69-8212-F0A65870B2F2}" type="datetimeFigureOut">
              <a:rPr lang="en-US" smtClean="0"/>
              <a:pPr/>
              <a:t>8/19/2024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E21A7267-269F-4D26-9F96-B6358A06B982}" type="slidenum">
              <a:rPr lang="en-US" smtClean="0"/>
              <a:pPr/>
              <a:t>‹#›</a:t>
            </a:fld>
            <a:endParaRPr lang="en-US" dirty="0"/>
          </a:p>
        </p:txBody>
      </p:sp>
    </p:spTree>
    <p:extLst>
      <p:ext uri="{BB962C8B-B14F-4D97-AF65-F5344CB8AC3E}">
        <p14:creationId xmlns:p14="http://schemas.microsoft.com/office/powerpoint/2010/main" val="341071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Scott Steinmetz and today I’ll be presenting the Trust Calibration Maturity Model for AI Applications and Systems. This work is part of a multi-lab venture called Steel Thread funded by NA-22, and currently is a collaboration between several of us from Sandia as well as some folks from Los Alamos National Lab.</a:t>
            </a:r>
          </a:p>
        </p:txBody>
      </p:sp>
      <p:sp>
        <p:nvSpPr>
          <p:cNvPr id="4" name="Slide Number Placeholder 3"/>
          <p:cNvSpPr>
            <a:spLocks noGrp="1"/>
          </p:cNvSpPr>
          <p:nvPr>
            <p:ph type="sldNum" sz="quarter" idx="5"/>
          </p:nvPr>
        </p:nvSpPr>
        <p:spPr/>
        <p:txBody>
          <a:bodyPr/>
          <a:lstStyle/>
          <a:p>
            <a:fld id="{E21A7267-269F-4D26-9F96-B6358A06B982}" type="slidenum">
              <a:rPr lang="en-US" smtClean="0"/>
              <a:t>1</a:t>
            </a:fld>
            <a:endParaRPr lang="en-US"/>
          </a:p>
        </p:txBody>
      </p:sp>
    </p:spTree>
    <p:extLst>
      <p:ext uri="{BB962C8B-B14F-4D97-AF65-F5344CB8AC3E}">
        <p14:creationId xmlns:p14="http://schemas.microsoft.com/office/powerpoint/2010/main" val="385018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into the TCMM in detail</a:t>
            </a:r>
          </a:p>
        </p:txBody>
      </p:sp>
      <p:sp>
        <p:nvSpPr>
          <p:cNvPr id="4" name="Slide Number Placeholder 3"/>
          <p:cNvSpPr>
            <a:spLocks noGrp="1"/>
          </p:cNvSpPr>
          <p:nvPr>
            <p:ph type="sldNum" sz="quarter" idx="5"/>
          </p:nvPr>
        </p:nvSpPr>
        <p:spPr/>
        <p:txBody>
          <a:bodyPr/>
          <a:lstStyle/>
          <a:p>
            <a:fld id="{E21A7267-269F-4D26-9F96-B6358A06B982}" type="slidenum">
              <a:rPr lang="en-US" smtClean="0"/>
              <a:pPr/>
              <a:t>10</a:t>
            </a:fld>
            <a:endParaRPr lang="en-US" dirty="0"/>
          </a:p>
        </p:txBody>
      </p:sp>
    </p:spTree>
    <p:extLst>
      <p:ext uri="{BB962C8B-B14F-4D97-AF65-F5344CB8AC3E}">
        <p14:creationId xmlns:p14="http://schemas.microsoft.com/office/powerpoint/2010/main" val="389232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here was to develop a system capable of characterizing the maturity of trustworthiness metrics for an AI powered tool on a specific task across key dimensions that drive user trust.</a:t>
            </a:r>
          </a:p>
          <a:p>
            <a:endParaRPr lang="en-US" dirty="0"/>
          </a:p>
          <a:p>
            <a:r>
              <a:rPr lang="en-US" dirty="0"/>
              <a:t>And the reason I want to really highlight that this is a scoring </a:t>
            </a:r>
            <a:r>
              <a:rPr lang="en-US" i="1" dirty="0"/>
              <a:t>per tool, </a:t>
            </a:r>
            <a:r>
              <a:rPr lang="en-US" dirty="0"/>
              <a:t>per TASK in that the metrics and methods available depends on the specific model being used, the modality of the various inputs and outputs, and the costs and benefits for that specific task.</a:t>
            </a:r>
          </a:p>
          <a:p>
            <a:endParaRPr lang="en-US" dirty="0"/>
          </a:p>
          <a:p>
            <a:r>
              <a:rPr lang="en-US" dirty="0"/>
              <a:t>A student trying to ask </a:t>
            </a:r>
            <a:r>
              <a:rPr lang="en-US" dirty="0" err="1"/>
              <a:t>chatGPT</a:t>
            </a:r>
            <a:r>
              <a:rPr lang="en-US" dirty="0"/>
              <a:t> some questions for reference while writing an essay might have very different opinions about an answer that's generally correct but off in specific details when compared to a researcher trying to find citations for responding to a reviewers concerns.</a:t>
            </a:r>
          </a:p>
          <a:p>
            <a:endParaRPr lang="en-US" dirty="0"/>
          </a:p>
          <a:p>
            <a:r>
              <a:rPr lang="en-US" dirty="0"/>
              <a:t>Now, our target audience for the trust calibration maturity model is threefold.</a:t>
            </a:r>
          </a:p>
          <a:p>
            <a:r>
              <a:rPr lang="en-US" dirty="0"/>
              <a:t>The 1st and most straightforward is for end users who can look at a scoring (which is accompanied by the system components that justify the scoring) and get a sense of how much they will be able to calibrate their trust in this model.</a:t>
            </a:r>
          </a:p>
          <a:p>
            <a:endParaRPr lang="en-US" dirty="0"/>
          </a:p>
          <a:p>
            <a:r>
              <a:rPr lang="en-US" dirty="0"/>
              <a:t>The second audience is researchers and developers who are developing and building trustworthy systems. The TCMM provides a way to advertise on a research pitch or in your </a:t>
            </a:r>
            <a:r>
              <a:rPr lang="en-US" dirty="0" err="1"/>
              <a:t>github</a:t>
            </a:r>
            <a:r>
              <a:rPr lang="en-US" dirty="0"/>
              <a:t> readme or HF model card, “HEY! There are reasons to use this tool beyond accuracy numbers!”.</a:t>
            </a:r>
          </a:p>
          <a:p>
            <a:endParaRPr lang="en-US" dirty="0"/>
          </a:p>
          <a:p>
            <a:r>
              <a:rPr lang="en-US" dirty="0"/>
              <a:t>The third is the folks funding research and purchasing applications. Being able to see: once those projects are funded, what capabilities will be available in a more explicit, succinct, and standardized way, or when choosing between several tools that have already been developed to assess what would be best for their user base and their needs.</a:t>
            </a:r>
          </a:p>
          <a:p>
            <a:endParaRPr lang="en-US" dirty="0"/>
          </a:p>
          <a:p>
            <a:r>
              <a:rPr lang="en-US" dirty="0"/>
              <a:t>Again, evaluation depends on the task and considers the human AI team as a whole and as a unit, and the emphasis in this maturity model is on </a:t>
            </a:r>
            <a:r>
              <a:rPr lang="en-US" i="1" dirty="0"/>
              <a:t>calibrated</a:t>
            </a:r>
            <a:r>
              <a:rPr lang="en-US" dirty="0"/>
              <a:t> trust – trust aligned to the tool’s capabilities, what it communicates to the user, and the specific task being performed.</a:t>
            </a:r>
          </a:p>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pPr/>
              <a:t>11</a:t>
            </a:fld>
            <a:endParaRPr lang="en-US" dirty="0"/>
          </a:p>
        </p:txBody>
      </p:sp>
    </p:spTree>
    <p:extLst>
      <p:ext uri="{BB962C8B-B14F-4D97-AF65-F5344CB8AC3E}">
        <p14:creationId xmlns:p14="http://schemas.microsoft.com/office/powerpoint/2010/main" val="2443629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simplified version of the TCMM, which has 5 dimensions. These range from a level 1, which generally means nothing has been done for that dimension, to level 4, which represents the highest levels of maturity. For many tasks generative AI is being currently used for, level 4 on several dimensions is not currently attainable in our estimation.</a:t>
            </a:r>
          </a:p>
          <a:p>
            <a:endParaRPr lang="en-US" dirty="0"/>
          </a:p>
          <a:p>
            <a:r>
              <a:rPr lang="en-US" dirty="0"/>
              <a:t>Performance maturity reflects how well-quantified and understood the performance of the system is for the target task, ranging from performance being unknown, for example on novel or subjective tasks, to having detailed understanding of performance and strong UQ including end user testing to understand the fullness of the impact of the tool on user workflows.</a:t>
            </a:r>
          </a:p>
          <a:p>
            <a:endParaRPr lang="en-US" dirty="0"/>
          </a:p>
          <a:p>
            <a:r>
              <a:rPr lang="en-US" dirty="0"/>
              <a:t>Bias &amp; Robustness maturity reflects the model’s consistency of performance across various dimensions of the input, including social bias, data bias, and input perturbation of various kinds and robustness to noise.</a:t>
            </a:r>
          </a:p>
          <a:p>
            <a:endParaRPr lang="en-US" dirty="0"/>
          </a:p>
          <a:p>
            <a:r>
              <a:rPr lang="en-US" dirty="0"/>
              <a:t>Transparency maturity, often called explainability or interpretability in the literature and sharing overlap with concepts like attribution, reflects the ability for the user to understand or interrogate how an output was produced.</a:t>
            </a:r>
          </a:p>
          <a:p>
            <a:endParaRPr lang="en-US" dirty="0"/>
          </a:p>
          <a:p>
            <a:r>
              <a:rPr lang="en-US" dirty="0"/>
              <a:t>Safety &amp; Security maturity reflects the tool’s protections against user misuse as well as protect against external actor influence.</a:t>
            </a:r>
          </a:p>
          <a:p>
            <a:endParaRPr lang="en-US" dirty="0"/>
          </a:p>
          <a:p>
            <a:r>
              <a:rPr lang="en-US" dirty="0"/>
              <a:t>Finally, usability maturity reflects how easy it is for a user to get an output, and how much mental bandwidth is required to use the tool or make use of the various features.</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algn="l">
              <a:buFont typeface="Arial" panose="020B0604020202020204" pitchFamily="34" charset="0"/>
              <a:buNone/>
            </a:pPr>
            <a:r>
              <a:rPr lang="en-US" b="0" i="0"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rPr>
              <a:t>another point to address here is that each of these dimensions will have overlap with the others and in and in some cases there may have to be a tradeoff.</a:t>
            </a:r>
          </a:p>
          <a:p>
            <a:pPr algn="l">
              <a:buFont typeface="Arial" panose="020B0604020202020204" pitchFamily="34" charset="0"/>
              <a:buNone/>
            </a:pPr>
            <a:r>
              <a:rPr lang="en-US" b="0" i="0"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rPr>
              <a:t>It may be difficult to have a very intuitive and well targeted metric which gives you transparency into the inner causal mechanisms of a large local language model, right?</a:t>
            </a:r>
          </a:p>
          <a:p>
            <a:pPr algn="l">
              <a:buFont typeface="Arial" panose="020B0604020202020204" pitchFamily="34" charset="0"/>
              <a:buNone/>
            </a:pPr>
            <a:r>
              <a:rPr lang="en-US" b="0" i="0"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rPr>
              <a:t>You might have a direct tradeoff between the transparency of the model and the security of a model in certain situations and under certain demands.</a:t>
            </a:r>
          </a:p>
          <a:p>
            <a:pPr algn="l">
              <a:buFont typeface="Arial" panose="020B0604020202020204" pitchFamily="34" charset="0"/>
              <a:buNone/>
            </a:pPr>
            <a:r>
              <a:rPr lang="en-US" b="0" i="0"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rPr>
              <a:t>so there is definitely overlap between these dimensions, but this maturity model is intended as a tool for structured conversation between folks involved in developing projects and tools based on AI and folks using them, funding research, or purchasing a tool.</a:t>
            </a:r>
          </a:p>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pPr/>
              <a:t>12</a:t>
            </a:fld>
            <a:endParaRPr lang="en-US" dirty="0"/>
          </a:p>
        </p:txBody>
      </p:sp>
    </p:spTree>
    <p:extLst>
      <p:ext uri="{BB962C8B-B14F-4D97-AF65-F5344CB8AC3E}">
        <p14:creationId xmlns:p14="http://schemas.microsoft.com/office/powerpoint/2010/main" val="2094754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go into the detailed dimension breakdown, I want cover the TCMM scoring process:</a:t>
            </a:r>
          </a:p>
          <a:p>
            <a:endParaRPr lang="en-US" dirty="0"/>
          </a:p>
          <a:p>
            <a:r>
              <a:rPr lang="en-US" dirty="0"/>
              <a:t>&lt;bullet 1 &amp; 2&gt;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An AI/ML expert familiar with the system or tool being scored goes through each dimension of the detailed TCMM scoring rubric (Figure 3) independently in relation to a target task. The AI/ML expert determines whether the developed system meets the criteria for each level along each dimension and records the system components which satisfy those criteria. </a:t>
            </a:r>
          </a:p>
          <a:p>
            <a:endParaRPr lang="en-US" dirty="0"/>
          </a:p>
          <a:p>
            <a:endParaRPr lang="en-US" dirty="0"/>
          </a:p>
          <a:p>
            <a:endParaRPr lang="en-US" dirty="0"/>
          </a:p>
          <a:p>
            <a:pPr algn="l">
              <a:spcBef>
                <a:spcPts val="1000"/>
              </a:spcBef>
              <a:spcAft>
                <a:spcPts val="600"/>
              </a:spcAft>
            </a:pPr>
            <a:r>
              <a:rPr lang="en-US" dirty="0"/>
              <a:t>This maturity model is in relation to a </a:t>
            </a:r>
            <a:r>
              <a:rPr lang="en-US" i="1" dirty="0"/>
              <a:t>specific,</a:t>
            </a:r>
            <a:r>
              <a:rPr lang="en-US" dirty="0"/>
              <a:t> target task</a:t>
            </a:r>
          </a:p>
          <a:p>
            <a:pPr algn="l">
              <a:spcBef>
                <a:spcPts val="1000"/>
              </a:spcBef>
              <a:spcAft>
                <a:spcPts val="600"/>
              </a:spcAft>
            </a:pPr>
            <a:endParaRPr lang="en-US" dirty="0"/>
          </a:p>
          <a:p>
            <a:pPr algn="l">
              <a:spcBef>
                <a:spcPts val="1000"/>
              </a:spcBef>
              <a:spcAft>
                <a:spcPts val="600"/>
              </a:spcAft>
            </a:pPr>
            <a:r>
              <a:rPr lang="en-US" dirty="0"/>
              <a:t>E.g. “Nuclear science question answering for nonproliferation analysts”</a:t>
            </a:r>
          </a:p>
          <a:p>
            <a:pPr algn="l">
              <a:spcBef>
                <a:spcPts val="1000"/>
              </a:spcBef>
              <a:spcAft>
                <a:spcPts val="600"/>
              </a:spcAft>
            </a:pPr>
            <a:endParaRPr lang="en-US" dirty="0"/>
          </a:p>
          <a:p>
            <a:pPr algn="l">
              <a:spcBef>
                <a:spcPts val="1000"/>
              </a:spcBef>
              <a:spcAft>
                <a:spcPts val="600"/>
              </a:spcAft>
            </a:pPr>
            <a:r>
              <a:rPr lang="en-US" dirty="0"/>
              <a:t>Not for the general trustworthiness of an LLM itself in isolation, though the TCMM could be used for a set of tasks if an application supported those capabilities.</a:t>
            </a:r>
          </a:p>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pPr/>
              <a:t>13</a:t>
            </a:fld>
            <a:endParaRPr lang="en-US" dirty="0"/>
          </a:p>
        </p:txBody>
      </p:sp>
    </p:spTree>
    <p:extLst>
      <p:ext uri="{BB962C8B-B14F-4D97-AF65-F5344CB8AC3E}">
        <p14:creationId xmlns:p14="http://schemas.microsoft.com/office/powerpoint/2010/main" val="2010148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14</a:t>
            </a:fld>
            <a:endParaRPr lang="en-US"/>
          </a:p>
        </p:txBody>
      </p:sp>
    </p:spTree>
    <p:extLst>
      <p:ext uri="{BB962C8B-B14F-4D97-AF65-F5344CB8AC3E}">
        <p14:creationId xmlns:p14="http://schemas.microsoft.com/office/powerpoint/2010/main" val="14701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fact that for performance / bias, we are NOT trying to benchmark how good it is, but rather how well-characterized and well-measured it is.</a:t>
            </a:r>
          </a:p>
          <a:p>
            <a:endParaRPr lang="en-US" dirty="0"/>
          </a:p>
          <a:p>
            <a:r>
              <a:rPr lang="en-US" dirty="0"/>
              <a:t>These are pretty qualitative, will need to pin-down towards the specific task, modality, and tool. Will need to customize towards your needs. This is a tool for providing structure in conversations around designing ai systems.</a:t>
            </a:r>
          </a:p>
        </p:txBody>
      </p:sp>
      <p:sp>
        <p:nvSpPr>
          <p:cNvPr id="4" name="Slide Number Placeholder 3"/>
          <p:cNvSpPr>
            <a:spLocks noGrp="1"/>
          </p:cNvSpPr>
          <p:nvPr>
            <p:ph type="sldNum" sz="quarter" idx="5"/>
          </p:nvPr>
        </p:nvSpPr>
        <p:spPr/>
        <p:txBody>
          <a:bodyPr/>
          <a:lstStyle/>
          <a:p>
            <a:fld id="{160053EA-6907-8F47-ACA5-08DBFA1C37EA}" type="slidenum">
              <a:rPr lang="en-US" smtClean="0"/>
              <a:t>16</a:t>
            </a:fld>
            <a:endParaRPr lang="en-US"/>
          </a:p>
        </p:txBody>
      </p:sp>
    </p:spTree>
    <p:extLst>
      <p:ext uri="{BB962C8B-B14F-4D97-AF65-F5344CB8AC3E}">
        <p14:creationId xmlns:p14="http://schemas.microsoft.com/office/powerpoint/2010/main" val="3824212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go into the detailed version of each of these dimensions, I want to first go over several </a:t>
            </a:r>
            <a:r>
              <a:rPr lang="en-US" dirty="0" err="1"/>
              <a:t>usecases</a:t>
            </a:r>
            <a:r>
              <a:rPr lang="en-US" dirty="0"/>
              <a:t> for the TCMM so you follow the intent here. For the scoring of any specific tool on a specific task, some dimensions or level bullets may not be relevant. This is to be expected, the TCMM is designed as a structured way to make the importance or irrelevance of these aspects of trustworthiness </a:t>
            </a:r>
            <a:r>
              <a:rPr lang="en-US" i="1" dirty="0"/>
              <a:t>explicit</a:t>
            </a:r>
            <a:r>
              <a:rPr lang="en-US" i="0" dirty="0"/>
              <a:t> to everyone involved.</a:t>
            </a:r>
          </a:p>
          <a:p>
            <a:endParaRPr lang="en-US" i="0" dirty="0"/>
          </a:p>
          <a:p>
            <a:r>
              <a:rPr lang="en-US" i="0" dirty="0"/>
              <a:t>---- go on ---</a:t>
            </a:r>
          </a:p>
          <a:p>
            <a:endParaRPr lang="en-US" i="0" dirty="0"/>
          </a:p>
          <a:p>
            <a:r>
              <a:rPr lang="en-US" sz="1800" dirty="0">
                <a:effectLst/>
                <a:latin typeface="Calibri" panose="020F0502020204030204" pitchFamily="34" charset="0"/>
                <a:ea typeface="Calibri" panose="020F0502020204030204" pitchFamily="34" charset="0"/>
              </a:rPr>
              <a:t>Depending on your project, some dimensions of the TCMM will be pretty obviously a level 1 (e.g. Usability is a 1 unless there’s some sort of GUI in place), and some may be irrelevant to your project (Safety &amp; Security has many sub-bullets that likely are not important to a climate model). This is normal, the TCMM is trying to make explicit where a customer has expectations and where those various expectations are met. Some dimension/level scores are currently not reachable based on the state of the field (e.g. Transparency 4) for most models and tasks.</a:t>
            </a:r>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21</a:t>
            </a:fld>
            <a:endParaRPr lang="en-US"/>
          </a:p>
        </p:txBody>
      </p:sp>
    </p:spTree>
    <p:extLst>
      <p:ext uri="{BB962C8B-B14F-4D97-AF65-F5344CB8AC3E}">
        <p14:creationId xmlns:p14="http://schemas.microsoft.com/office/powerpoint/2010/main" val="3817382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most straightforward use of the TCMM is for an end user</a:t>
            </a:r>
          </a:p>
        </p:txBody>
      </p:sp>
      <p:sp>
        <p:nvSpPr>
          <p:cNvPr id="4" name="Slide Number Placeholder 3"/>
          <p:cNvSpPr>
            <a:spLocks noGrp="1"/>
          </p:cNvSpPr>
          <p:nvPr>
            <p:ph type="sldNum" sz="quarter" idx="5"/>
          </p:nvPr>
        </p:nvSpPr>
        <p:spPr/>
        <p:txBody>
          <a:bodyPr/>
          <a:lstStyle/>
          <a:p>
            <a:fld id="{E21A7267-269F-4D26-9F96-B6358A06B982}" type="slidenum">
              <a:rPr lang="en-US" smtClean="0"/>
              <a:pPr/>
              <a:t>22</a:t>
            </a:fld>
            <a:endParaRPr lang="en-US" dirty="0"/>
          </a:p>
        </p:txBody>
      </p:sp>
    </p:spTree>
    <p:extLst>
      <p:ext uri="{BB962C8B-B14F-4D97-AF65-F5344CB8AC3E}">
        <p14:creationId xmlns:p14="http://schemas.microsoft.com/office/powerpoint/2010/main" val="383258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0053EA-6907-8F47-ACA5-08DBFA1C37EA}" type="slidenum">
              <a:rPr lang="en-US" smtClean="0"/>
              <a:t>25</a:t>
            </a:fld>
            <a:endParaRPr lang="en-US"/>
          </a:p>
        </p:txBody>
      </p:sp>
    </p:spTree>
    <p:extLst>
      <p:ext uri="{BB962C8B-B14F-4D97-AF65-F5344CB8AC3E}">
        <p14:creationId xmlns:p14="http://schemas.microsoft.com/office/powerpoint/2010/main" val="429387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0053EA-6907-8F47-ACA5-08DBFA1C37EA}" type="slidenum">
              <a:rPr lang="en-US" smtClean="0"/>
              <a:t>28</a:t>
            </a:fld>
            <a:endParaRPr lang="en-US"/>
          </a:p>
        </p:txBody>
      </p:sp>
    </p:spTree>
    <p:extLst>
      <p:ext uri="{BB962C8B-B14F-4D97-AF65-F5344CB8AC3E}">
        <p14:creationId xmlns:p14="http://schemas.microsoft.com/office/powerpoint/2010/main" val="154641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start with a very high level summary. Today I’m presenting the Trust Calibration Maturity Model (or TCMM) which is intended to operationalize applying Trust frameworks for AI by creating a more usable format. The intent here is to facilitate conversations about proposed and existing AI tools, similar to how the TRL system enables a quick shorthand for the stage of a project’s development and </a:t>
            </a:r>
            <a:r>
              <a:rPr lang="en-US" dirty="0" err="1"/>
              <a:t>deployability</a:t>
            </a:r>
            <a:r>
              <a:rPr lang="en-US" dirty="0"/>
              <a:t>.</a:t>
            </a:r>
          </a:p>
        </p:txBody>
      </p:sp>
      <p:sp>
        <p:nvSpPr>
          <p:cNvPr id="4" name="Slide Number Placeholder 3"/>
          <p:cNvSpPr>
            <a:spLocks noGrp="1"/>
          </p:cNvSpPr>
          <p:nvPr>
            <p:ph type="sldNum" sz="quarter" idx="5"/>
          </p:nvPr>
        </p:nvSpPr>
        <p:spPr/>
        <p:txBody>
          <a:bodyPr/>
          <a:lstStyle/>
          <a:p>
            <a:fld id="{E21A7267-269F-4D26-9F96-B6358A06B982}" type="slidenum">
              <a:rPr lang="en-US" smtClean="0"/>
              <a:pPr/>
              <a:t>2</a:t>
            </a:fld>
            <a:endParaRPr lang="en-US" dirty="0"/>
          </a:p>
        </p:txBody>
      </p:sp>
    </p:spTree>
    <p:extLst>
      <p:ext uri="{BB962C8B-B14F-4D97-AF65-F5344CB8AC3E}">
        <p14:creationId xmlns:p14="http://schemas.microsoft.com/office/powerpoint/2010/main" val="278213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I’ll go over the motivation for this and our goal now that we’ve built out the maturity model</a:t>
            </a:r>
          </a:p>
        </p:txBody>
      </p:sp>
      <p:sp>
        <p:nvSpPr>
          <p:cNvPr id="4" name="Slide Number Placeholder 3"/>
          <p:cNvSpPr>
            <a:spLocks noGrp="1"/>
          </p:cNvSpPr>
          <p:nvPr>
            <p:ph type="sldNum" sz="quarter" idx="5"/>
          </p:nvPr>
        </p:nvSpPr>
        <p:spPr/>
        <p:txBody>
          <a:bodyPr/>
          <a:lstStyle/>
          <a:p>
            <a:fld id="{E21A7267-269F-4D26-9F96-B6358A06B982}" type="slidenum">
              <a:rPr lang="en-US" smtClean="0"/>
              <a:pPr/>
              <a:t>3</a:t>
            </a:fld>
            <a:endParaRPr lang="en-US" dirty="0"/>
          </a:p>
        </p:txBody>
      </p:sp>
    </p:spTree>
    <p:extLst>
      <p:ext uri="{BB962C8B-B14F-4D97-AF65-F5344CB8AC3E}">
        <p14:creationId xmlns:p14="http://schemas.microsoft.com/office/powerpoint/2010/main" val="394858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23130"/>
                </a:solidFill>
                <a:effectLst/>
                <a:latin typeface="Segoe UI" panose="020B0502040204020203" pitchFamily="34" charset="0"/>
              </a:rPr>
              <a:t>Let’s start with “what is Trust in an AI system, and why does it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2313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Trust is the license to operate granted by a user. That is, a user will only use a tool so far as they trust that tool. High performance means nothing if the use is unwilling to use the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this is particularly the case in high consequence settings, which often have more stringent requirements for backing up any result or acting on any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 really want to emphasize here that trust is not a binary, it's not a single number.</a:t>
            </a:r>
          </a:p>
          <a:p>
            <a:endParaRPr lang="en-US" dirty="0"/>
          </a:p>
          <a:p>
            <a:r>
              <a:rPr lang="en-US" dirty="0"/>
              <a:t>It's not the full story to say that the more accurate a tool is, the more people trust it, nor the more people necessarily </a:t>
            </a:r>
            <a:r>
              <a:rPr lang="en-US" i="1" dirty="0"/>
              <a:t>should</a:t>
            </a:r>
            <a:r>
              <a:rPr lang="en-US" dirty="0"/>
              <a:t> trust it, depending on the use case and the ways in which it makes mistakes. Rather, trust should be aligned appropriately to the tool, the tool's capabilities, and the task being addressed.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2313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23130"/>
                </a:solidFill>
                <a:effectLst/>
                <a:latin typeface="Segoe UI" panose="020B0502040204020203" pitchFamily="34"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2313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23130"/>
                </a:solidFill>
                <a:effectLst/>
                <a:latin typeface="Segoe UI" panose="020B0502040204020203" pitchFamily="34" charset="0"/>
              </a:rPr>
              <a:t>So at the end of 2023 we surveyed the Trust literature, particularly various models of trust and trust frameworks to understand what AI system characteristics does the field think drives user trust. I’ve dropped in a table on the right showing a breakdown of, across 13 trust models and frameworks, how many models included each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2313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23130"/>
                </a:solidFill>
                <a:effectLst/>
                <a:latin typeface="Segoe UI" panose="020B0502040204020203" pitchFamily="34" charset="0"/>
              </a:rPr>
              <a:t>Now, many of these factors have significant overlap with each other, or put another way have highly technical definitions of their separations. To facilitate a more usable set of factors we needed to reduce both the amount of dimensions as well as clarify their separation.</a:t>
            </a:r>
          </a:p>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pPr/>
              <a:t>4</a:t>
            </a:fld>
            <a:endParaRPr lang="en-US" dirty="0"/>
          </a:p>
        </p:txBody>
      </p:sp>
    </p:spTree>
    <p:extLst>
      <p:ext uri="{BB962C8B-B14F-4D97-AF65-F5344CB8AC3E}">
        <p14:creationId xmlns:p14="http://schemas.microsoft.com/office/powerpoint/2010/main" val="2991001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endParaRPr lang="en-US" b="0" i="0" dirty="0">
              <a:solidFill>
                <a:srgbClr val="323130"/>
              </a:solidFill>
              <a:effectLst/>
              <a:latin typeface="Segoe UI" panose="020B0502040204020203" pitchFamily="34" charset="0"/>
            </a:endParaRPr>
          </a:p>
          <a:p>
            <a:pPr algn="l" latinLnBrk="0"/>
            <a:r>
              <a:rPr lang="en-US" b="0" i="0" dirty="0">
                <a:solidFill>
                  <a:srgbClr val="323130"/>
                </a:solidFill>
                <a:effectLst/>
                <a:latin typeface="Segoe UI" panose="020B0502040204020203" pitchFamily="34" charset="0"/>
              </a:rPr>
              <a:t>This lead to us developing our own trust framework that focused on how a system’s trustworthiness characteristics impact the end user experience when using that tool… and that experience is what directly drives their trust in the system.</a:t>
            </a:r>
          </a:p>
          <a:p>
            <a:pPr algn="l" latinLnBrk="0"/>
            <a:endParaRPr lang="en-US" b="0" i="0" dirty="0">
              <a:solidFill>
                <a:srgbClr val="323130"/>
              </a:solidFill>
              <a:effectLst/>
              <a:latin typeface="Segoe UI" panose="020B0502040204020203" pitchFamily="34" charset="0"/>
            </a:endParaRPr>
          </a:p>
          <a:p>
            <a:pPr algn="l" latinLnBrk="0"/>
            <a:r>
              <a:rPr lang="en-US" b="0" i="0" dirty="0">
                <a:solidFill>
                  <a:srgbClr val="323130"/>
                </a:solidFill>
                <a:effectLst/>
                <a:latin typeface="Segoe UI" panose="020B0502040204020203" pitchFamily="34" charset="0"/>
              </a:rPr>
              <a:t>So based on that literature survey, we </a:t>
            </a:r>
            <a:r>
              <a:rPr lang="en-US" b="0" i="0" dirty="0" err="1">
                <a:solidFill>
                  <a:srgbClr val="323130"/>
                </a:solidFill>
                <a:effectLst/>
                <a:latin typeface="Segoe UI" panose="020B0502040204020203" pitchFamily="34" charset="0"/>
              </a:rPr>
              <a:t>downselected</a:t>
            </a:r>
            <a:r>
              <a:rPr lang="en-US" b="0" i="0" dirty="0">
                <a:solidFill>
                  <a:srgbClr val="323130"/>
                </a:solidFill>
                <a:effectLst/>
                <a:latin typeface="Segoe UI" panose="020B0502040204020203" pitchFamily="34" charset="0"/>
              </a:rPr>
              <a:t>, combined, and standardized the system characteristic names until we had those shown in this diagram driving trustworthiness: Performance, Transparency, Bias &amp; Robustness, Safety &amp; Security, with Usability affecting the user experience such that trust is ultimately impacted.</a:t>
            </a:r>
          </a:p>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pPr/>
              <a:t>5</a:t>
            </a:fld>
            <a:endParaRPr lang="en-US" dirty="0"/>
          </a:p>
        </p:txBody>
      </p:sp>
    </p:spTree>
    <p:extLst>
      <p:ext uri="{BB962C8B-B14F-4D97-AF65-F5344CB8AC3E}">
        <p14:creationId xmlns:p14="http://schemas.microsoft.com/office/powerpoint/2010/main" val="72198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I’m well aware that I’ve just described a literature filled with trust frameworks to which we’ve added another one, but I promise this was a necessary step. Because while many such frameworks exist, they keep being created to fill a still unfulfilled need: how do you make AI tools more trustable in practice? Such that users trust them appropriately, not blindly trusting nor being overly skeptical. </a:t>
            </a:r>
          </a:p>
          <a:p>
            <a:endParaRPr lang="en-US" dirty="0"/>
          </a:p>
          <a:p>
            <a:r>
              <a:rPr lang="en-US" dirty="0"/>
              <a:t>And this is a complex question which somehow needs to be boiled down to a concrete and actionable system </a:t>
            </a:r>
            <a:r>
              <a:rPr lang="en-US" b="0" i="0" dirty="0">
                <a:solidFill>
                  <a:srgbClr val="323130"/>
                </a:solidFill>
                <a:effectLst/>
                <a:latin typeface="Segoe UI" panose="020B0502040204020203" pitchFamily="34" charset="0"/>
              </a:rPr>
              <a:t>that doesn't require everyone involved to be an expert in AI trustworthiness metrics.</a:t>
            </a:r>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pPr/>
              <a:t>6</a:t>
            </a:fld>
            <a:endParaRPr lang="en-US" dirty="0"/>
          </a:p>
        </p:txBody>
      </p:sp>
    </p:spTree>
    <p:extLst>
      <p:ext uri="{BB962C8B-B14F-4D97-AF65-F5344CB8AC3E}">
        <p14:creationId xmlns:p14="http://schemas.microsoft.com/office/powerpoint/2010/main" val="46275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Maturity models are one way implementation gaps have been closed. Most people are probably most familiar with the TRL system out of these shown here. A common theme across these is that they take complex processes and stages and reduce them into simplistic levels for the purpose of a shared and structured understanding. Such a shared understanding facilitates conversations around project planning, capabilities, and funding.</a:t>
            </a:r>
          </a:p>
        </p:txBody>
      </p:sp>
      <p:sp>
        <p:nvSpPr>
          <p:cNvPr id="4" name="Slide Number Placeholder 3"/>
          <p:cNvSpPr>
            <a:spLocks noGrp="1"/>
          </p:cNvSpPr>
          <p:nvPr>
            <p:ph type="sldNum" sz="quarter" idx="5"/>
          </p:nvPr>
        </p:nvSpPr>
        <p:spPr/>
        <p:txBody>
          <a:bodyPr/>
          <a:lstStyle/>
          <a:p>
            <a:fld id="{160053EA-6907-8F47-ACA5-08DBFA1C37EA}" type="slidenum">
              <a:rPr lang="en-US" smtClean="0"/>
              <a:t>7</a:t>
            </a:fld>
            <a:endParaRPr lang="en-US"/>
          </a:p>
        </p:txBody>
      </p:sp>
    </p:spTree>
    <p:extLst>
      <p:ext uri="{BB962C8B-B14F-4D97-AF65-F5344CB8AC3E}">
        <p14:creationId xmlns:p14="http://schemas.microsoft.com/office/powerpoint/2010/main" val="2769754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was to operationalize the trust framework which captured shared dimensions across many in the literature by producing a Trust Calibration Maturity Model.</a:t>
            </a:r>
          </a:p>
        </p:txBody>
      </p:sp>
      <p:sp>
        <p:nvSpPr>
          <p:cNvPr id="4" name="Slide Number Placeholder 3"/>
          <p:cNvSpPr>
            <a:spLocks noGrp="1"/>
          </p:cNvSpPr>
          <p:nvPr>
            <p:ph type="sldNum" sz="quarter" idx="5"/>
          </p:nvPr>
        </p:nvSpPr>
        <p:spPr/>
        <p:txBody>
          <a:bodyPr/>
          <a:lstStyle/>
          <a:p>
            <a:fld id="{E21A7267-269F-4D26-9F96-B6358A06B982}" type="slidenum">
              <a:rPr lang="en-US" smtClean="0"/>
              <a:pPr/>
              <a:t>8</a:t>
            </a:fld>
            <a:endParaRPr lang="en-US" dirty="0"/>
          </a:p>
        </p:txBody>
      </p:sp>
    </p:spTree>
    <p:extLst>
      <p:ext uri="{BB962C8B-B14F-4D97-AF65-F5344CB8AC3E}">
        <p14:creationId xmlns:p14="http://schemas.microsoft.com/office/powerpoint/2010/main" val="146976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took particular inspiration from the Predictive Capability Maturity Model, which has 4 levels per dimension and bulleted sub-points of each level that an expert user can check off as they are present, while a less expert user can just think about the simplified level interpretations, so what does a level 123 rating mean in a simple takeaway.</a:t>
            </a:r>
          </a:p>
        </p:txBody>
      </p:sp>
      <p:sp>
        <p:nvSpPr>
          <p:cNvPr id="4" name="Slide Number Placeholder 3"/>
          <p:cNvSpPr>
            <a:spLocks noGrp="1"/>
          </p:cNvSpPr>
          <p:nvPr>
            <p:ph type="sldNum" sz="quarter" idx="5"/>
          </p:nvPr>
        </p:nvSpPr>
        <p:spPr/>
        <p:txBody>
          <a:bodyPr/>
          <a:lstStyle/>
          <a:p>
            <a:fld id="{E21A7267-269F-4D26-9F96-B6358A06B982}" type="slidenum">
              <a:rPr lang="en-US" smtClean="0"/>
              <a:pPr/>
              <a:t>9</a:t>
            </a:fld>
            <a:endParaRPr lang="en-US" dirty="0"/>
          </a:p>
        </p:txBody>
      </p:sp>
    </p:spTree>
    <p:extLst>
      <p:ext uri="{BB962C8B-B14F-4D97-AF65-F5344CB8AC3E}">
        <p14:creationId xmlns:p14="http://schemas.microsoft.com/office/powerpoint/2010/main" val="3079236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575115"/>
            <a:ext cx="6165850" cy="1317382"/>
          </a:xfrm>
        </p:spPr>
        <p:txBody>
          <a:bodyPr anchor="b">
            <a:normAutofit/>
          </a:bodyPr>
          <a:lstStyle>
            <a:lvl1pPr algn="l">
              <a:defRPr sz="36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90599" y="3719997"/>
            <a:ext cx="5243147" cy="667120"/>
          </a:xfrm>
          <a:prstGeom prst="rect">
            <a:avLst/>
          </a:prstGeom>
        </p:spPr>
        <p:txBody>
          <a:bodyPr anchor="b">
            <a:noAutofit/>
          </a:bodyPr>
          <a:lstStyle>
            <a:lvl1pPr marL="0" indent="0" algn="l">
              <a:buNone/>
              <a:defRPr sz="1600" b="0" spc="0">
                <a:solidFill>
                  <a:schemeClr val="tx2">
                    <a:lumMod val="40000"/>
                    <a:lumOff val="6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990600" y="3015777"/>
            <a:ext cx="6165850" cy="378587"/>
          </a:xfrm>
          <a:prstGeom prst="rect">
            <a:avLst/>
          </a:prstGeom>
        </p:spPr>
        <p:txBody>
          <a:bodyPr>
            <a:normAutofit/>
          </a:bodyPr>
          <a:lstStyle>
            <a:lvl1pPr marL="0" indent="0">
              <a:buNone/>
              <a:defRPr sz="2000">
                <a:solidFill>
                  <a:schemeClr val="bg2"/>
                </a:solidFill>
              </a:defRPr>
            </a:lvl1pPr>
          </a:lstStyle>
          <a:p>
            <a:pPr lvl="0"/>
            <a:r>
              <a:rPr lang="en-US" dirty="0"/>
              <a:t>Click to add subtitle</a:t>
            </a: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8725072" y="6629842"/>
            <a:ext cx="2107085" cy="122089"/>
          </a:xfrm>
          <a:prstGeom prst="rect">
            <a:avLst/>
          </a:prstGeom>
        </p:spPr>
        <p:txBody>
          <a:bodyPr lIns="0" tIns="0" rIns="0" bIns="0">
            <a:normAutofit/>
          </a:bodyPr>
          <a:lstStyle>
            <a:lvl1pPr marL="0" indent="0" algn="r">
              <a:buNone/>
              <a:defRPr sz="700" b="0" i="0" spc="50" baseline="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990600" y="4461152"/>
            <a:ext cx="4739640" cy="667120"/>
          </a:xfrm>
          <a:prstGeom prst="rect">
            <a:avLst/>
          </a:prstGeom>
        </p:spPr>
        <p:txBody>
          <a:bodyPr lIns="0" tIns="0" rIns="0" bIns="0">
            <a:normAutofit/>
          </a:bodyPr>
          <a:lstStyle>
            <a:lvl1pPr>
              <a:buFontTx/>
              <a:buNone/>
              <a:defRPr sz="1200" b="0" i="0" spc="5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966239" y="553150"/>
            <a:ext cx="1271441" cy="492365"/>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userDrawn="1"/>
        </p:nvSpPr>
        <p:spPr>
          <a:xfrm>
            <a:off x="912699" y="1098759"/>
            <a:ext cx="4710777" cy="307777"/>
          </a:xfrm>
          <a:prstGeom prst="rect">
            <a:avLst/>
          </a:prstGeom>
          <a:noFill/>
        </p:spPr>
        <p:txBody>
          <a:bodyPr wrap="none" rtlCol="0">
            <a:spAutoFit/>
          </a:bodyPr>
          <a:lstStyle/>
          <a:p>
            <a:r>
              <a:rPr lang="en-US" sz="1400" spc="150" baseline="0" dirty="0">
                <a:solidFill>
                  <a:schemeClr val="bg1"/>
                </a:solidFill>
                <a:latin typeface="+mj-lt"/>
              </a:rPr>
              <a:t>Exceptional service in the national interest</a:t>
            </a:r>
          </a:p>
        </p:txBody>
      </p:sp>
      <p:sp>
        <p:nvSpPr>
          <p:cNvPr id="19" name="TextBox 18">
            <a:extLst>
              <a:ext uri="{FF2B5EF4-FFF2-40B4-BE49-F238E27FC236}">
                <a16:creationId xmlns:a16="http://schemas.microsoft.com/office/drawing/2014/main" id="{1D369985-FB39-5049-971A-8BBBC56F2C4E}"/>
              </a:ext>
            </a:extLst>
          </p:cNvPr>
          <p:cNvSpPr txBox="1"/>
          <p:nvPr userDrawn="1"/>
        </p:nvSpPr>
        <p:spPr>
          <a:xfrm>
            <a:off x="5184673" y="6307251"/>
            <a:ext cx="5745678" cy="289951"/>
          </a:xfrm>
          <a:prstGeom prst="rect">
            <a:avLst/>
          </a:prstGeom>
          <a:noFill/>
        </p:spPr>
        <p:txBody>
          <a:bodyPr wrap="square" rtlCol="0">
            <a:spAutoFit/>
          </a:bodyPr>
          <a:lstStyle/>
          <a:p>
            <a:pPr algn="r">
              <a:lnSpc>
                <a:spcPct val="110000"/>
              </a:lnSpc>
            </a:pPr>
            <a:r>
              <a:rPr lang="en-US" sz="600" b="0" i="0" kern="1200" dirty="0">
                <a:solidFill>
                  <a:schemeClr val="bg2">
                    <a:lumMod val="50000"/>
                  </a:schemeClr>
                </a:solidFill>
                <a:effectLst/>
                <a:latin typeface="Open Sans" panose="020B0606030504020204" pitchFamily="34" charset="0"/>
                <a:ea typeface="+mn-ea"/>
                <a:cs typeface="+mn-cs"/>
              </a:rPr>
              <a:t>Sandia National Laboratories is a </a:t>
            </a:r>
            <a:r>
              <a:rPr lang="en-US" sz="600" b="0" i="0" kern="1200" dirty="0" err="1">
                <a:solidFill>
                  <a:schemeClr val="bg2">
                    <a:lumMod val="50000"/>
                  </a:schemeClr>
                </a:solidFill>
                <a:effectLst/>
                <a:latin typeface="Open Sans" panose="020B0606030504020204" pitchFamily="34" charset="0"/>
                <a:ea typeface="+mn-ea"/>
                <a:cs typeface="+mn-cs"/>
              </a:rPr>
              <a:t>multimission</a:t>
            </a:r>
            <a:r>
              <a:rPr lang="en-US" sz="600" b="0" i="0" kern="1200" dirty="0">
                <a:solidFill>
                  <a:schemeClr val="bg2">
                    <a:lumMod val="50000"/>
                  </a:schemeClr>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00" b="0" i="0" dirty="0">
              <a:solidFill>
                <a:schemeClr val="bg2">
                  <a:lumMod val="50000"/>
                </a:schemeClr>
              </a:solidFill>
              <a:latin typeface="Open Sans" panose="020B0606030504020204" pitchFamily="34" charset="0"/>
            </a:endParaRPr>
          </a:p>
        </p:txBody>
      </p:sp>
      <p:pic>
        <p:nvPicPr>
          <p:cNvPr id="21" name="Picture 20">
            <a:extLst>
              <a:ext uri="{FF2B5EF4-FFF2-40B4-BE49-F238E27FC236}">
                <a16:creationId xmlns:a16="http://schemas.microsoft.com/office/drawing/2014/main" id="{5ADC7756-6766-FF46-BFDC-7CBCF88C2FB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3" name="Picture 22">
            <a:extLst>
              <a:ext uri="{FF2B5EF4-FFF2-40B4-BE49-F238E27FC236}">
                <a16:creationId xmlns:a16="http://schemas.microsoft.com/office/drawing/2014/main" id="{1B5135D8-0C79-D249-B01D-F828C907537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52075" y="6609587"/>
            <a:ext cx="463192" cy="134533"/>
          </a:xfrm>
          <a:prstGeom prst="rect">
            <a:avLst/>
          </a:prstGeom>
        </p:spPr>
      </p:pic>
    </p:spTree>
    <p:extLst>
      <p:ext uri="{BB962C8B-B14F-4D97-AF65-F5344CB8AC3E}">
        <p14:creationId xmlns:p14="http://schemas.microsoft.com/office/powerpoint/2010/main" val="72687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Section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8038" y="5670022"/>
            <a:ext cx="10578662" cy="564931"/>
          </a:xfrm>
        </p:spPr>
        <p:txBody>
          <a:bodyPr anchor="b">
            <a:normAutofit/>
          </a:bodyPr>
          <a:lstStyle>
            <a:lvl1pPr algn="r">
              <a:defRPr sz="3600" i="1" baseline="0">
                <a:solidFill>
                  <a:schemeClr val="tx1"/>
                </a:solidFill>
              </a:defRPr>
            </a:lvl1pPr>
          </a:lstStyle>
          <a:p>
            <a:r>
              <a:rPr lang="en-US"/>
              <a:t>Click to edit subtitle</a:t>
            </a:r>
          </a:p>
        </p:txBody>
      </p:sp>
      <p:sp>
        <p:nvSpPr>
          <p:cNvPr id="10" name="Text Placeholder 9">
            <a:extLst>
              <a:ext uri="{FF2B5EF4-FFF2-40B4-BE49-F238E27FC236}">
                <a16:creationId xmlns:a16="http://schemas.microsoft.com/office/drawing/2014/main" id="{A6DBC59A-906A-BCE3-2661-0EA959C0EE2A}"/>
              </a:ext>
            </a:extLst>
          </p:cNvPr>
          <p:cNvSpPr>
            <a:spLocks noGrp="1"/>
          </p:cNvSpPr>
          <p:nvPr>
            <p:ph type="body" sz="quarter" idx="10" hasCustomPrompt="1"/>
          </p:nvPr>
        </p:nvSpPr>
        <p:spPr>
          <a:xfrm>
            <a:off x="1116106" y="1219200"/>
            <a:ext cx="4979894" cy="3715871"/>
          </a:xfrm>
        </p:spPr>
        <p:txBody>
          <a:bodyPr anchor="b">
            <a:normAutofit/>
          </a:bodyPr>
          <a:lstStyle>
            <a:lvl1pPr marL="0" indent="0">
              <a:buFontTx/>
              <a:buNone/>
              <a:defRPr sz="4800" cap="all" baseline="0">
                <a:solidFill>
                  <a:schemeClr val="tx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a:t>Click to edit title</a:t>
            </a:r>
          </a:p>
        </p:txBody>
      </p:sp>
      <p:sp>
        <p:nvSpPr>
          <p:cNvPr id="4" name="Text Placeholder 5">
            <a:extLst>
              <a:ext uri="{FF2B5EF4-FFF2-40B4-BE49-F238E27FC236}">
                <a16:creationId xmlns:a16="http://schemas.microsoft.com/office/drawing/2014/main" id="{09A88D12-446A-71FE-B81B-8D655122EAB7}"/>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tx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a:t>CLICK TO EDIT CONTROL MARKING//CATEGORY</a:t>
            </a:r>
          </a:p>
        </p:txBody>
      </p:sp>
      <p:sp>
        <p:nvSpPr>
          <p:cNvPr id="3" name="Slide Number Placeholder 5">
            <a:extLst>
              <a:ext uri="{FF2B5EF4-FFF2-40B4-BE49-F238E27FC236}">
                <a16:creationId xmlns:a16="http://schemas.microsoft.com/office/drawing/2014/main" id="{52806DD4-DAA4-5ECD-B238-7E14C32951FE}"/>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bg2"/>
                </a:solidFill>
                <a:latin typeface="Exo 2 Semi Bold" pitchFamily="2" charset="77"/>
              </a:defRPr>
            </a:lvl1pPr>
          </a:lstStyle>
          <a:p>
            <a:fld id="{6FB6B91F-BB11-E946-B7F6-1372EDB8DEC1}" type="slidenum">
              <a:rPr lang="en-US" smtClean="0"/>
              <a:pPr/>
              <a:t>‹#›</a:t>
            </a:fld>
            <a:endParaRPr lang="en-US"/>
          </a:p>
        </p:txBody>
      </p:sp>
    </p:spTree>
    <p:extLst>
      <p:ext uri="{BB962C8B-B14F-4D97-AF65-F5344CB8AC3E}">
        <p14:creationId xmlns:p14="http://schemas.microsoft.com/office/powerpoint/2010/main" val="253845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88423" y="2066192"/>
            <a:ext cx="3868616" cy="2795954"/>
          </a:xfrm>
        </p:spPr>
        <p:txBody>
          <a:bodyPr anchor="ctr">
            <a:normAutofit/>
          </a:bodyPr>
          <a:lstStyle>
            <a:lvl1pPr algn="ctr">
              <a:defRPr sz="4000">
                <a:solidFill>
                  <a:schemeClr val="bg1"/>
                </a:solidFill>
              </a:defRPr>
            </a:lvl1pPr>
          </a:lstStyle>
          <a:p>
            <a:r>
              <a:rPr lang="en-US" dirty="0"/>
              <a:t>CLICK TO edit subtitle</a:t>
            </a:r>
          </a:p>
        </p:txBody>
      </p:sp>
    </p:spTree>
    <p:extLst>
      <p:ext uri="{BB962C8B-B14F-4D97-AF65-F5344CB8AC3E}">
        <p14:creationId xmlns:p14="http://schemas.microsoft.com/office/powerpoint/2010/main" val="415352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1985" y="1627632"/>
            <a:ext cx="4598377" cy="3058669"/>
          </a:xfrm>
        </p:spPr>
        <p:txBody>
          <a:bodyPr anchor="b">
            <a:normAutofit/>
          </a:bodyPr>
          <a:lstStyle>
            <a:lvl1pPr algn="l">
              <a:defRPr sz="3600" baseline="0">
                <a:solidFill>
                  <a:schemeClr val="bg1"/>
                </a:solidFill>
              </a:defRPr>
            </a:lvl1pPr>
          </a:lstStyle>
          <a:p>
            <a:r>
              <a:rPr lang="en-US" dirty="0"/>
              <a:t>CLICK TO edit subtitle</a:t>
            </a:r>
          </a:p>
        </p:txBody>
      </p:sp>
    </p:spTree>
    <p:extLst>
      <p:ext uri="{BB962C8B-B14F-4D97-AF65-F5344CB8AC3E}">
        <p14:creationId xmlns:p14="http://schemas.microsoft.com/office/powerpoint/2010/main" val="387136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27ED-C799-AA4A-BA7C-2FFFBEA251A4}"/>
              </a:ext>
            </a:extLst>
          </p:cNvPr>
          <p:cNvSpPr>
            <a:spLocks noGrp="1"/>
          </p:cNvSpPr>
          <p:nvPr>
            <p:ph type="title" hasCustomPrompt="1"/>
          </p:nvPr>
        </p:nvSpPr>
        <p:spPr>
          <a:xfrm>
            <a:off x="397764" y="408432"/>
            <a:ext cx="10096500" cy="688848"/>
          </a:xfrm>
        </p:spPr>
        <p:txBody>
          <a:bodyPr/>
          <a:lstStyle>
            <a:lvl1pPr>
              <a:defRPr cap="all" spc="50" baseline="0"/>
            </a:lvl1pPr>
          </a:lstStyle>
          <a:p>
            <a:r>
              <a:rPr lang="en-US" dirty="0"/>
              <a:t>CLICK TO EDIT TITLE</a:t>
            </a:r>
          </a:p>
        </p:txBody>
      </p:sp>
      <p:sp>
        <p:nvSpPr>
          <p:cNvPr id="5" name="Content Placeholder 4">
            <a:extLst>
              <a:ext uri="{FF2B5EF4-FFF2-40B4-BE49-F238E27FC236}">
                <a16:creationId xmlns:a16="http://schemas.microsoft.com/office/drawing/2014/main" id="{BAC6C40D-F7AE-5D42-B2A9-60C9F62ADE8A}"/>
              </a:ext>
            </a:extLst>
          </p:cNvPr>
          <p:cNvSpPr>
            <a:spLocks noGrp="1"/>
          </p:cNvSpPr>
          <p:nvPr>
            <p:ph sz="quarter" idx="11" hasCustomPrompt="1"/>
          </p:nvPr>
        </p:nvSpPr>
        <p:spPr>
          <a:xfrm>
            <a:off x="397764" y="1328928"/>
            <a:ext cx="11049000" cy="4690872"/>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2">
            <a:extLst>
              <a:ext uri="{FF2B5EF4-FFF2-40B4-BE49-F238E27FC236}">
                <a16:creationId xmlns:a16="http://schemas.microsoft.com/office/drawing/2014/main" id="{D79DB5EF-C54E-4309-A7A1-4E2D5E501F74}"/>
              </a:ext>
            </a:extLst>
          </p:cNvPr>
          <p:cNvSpPr>
            <a:spLocks noGrp="1"/>
          </p:cNvSpPr>
          <p:nvPr>
            <p:ph type="sldNum" sz="quarter" idx="4"/>
          </p:nvPr>
        </p:nvSpPr>
        <p:spPr>
          <a:xfrm>
            <a:off x="11544066" y="6624422"/>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87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Doub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764" y="365466"/>
            <a:ext cx="10096500" cy="774779"/>
          </a:xfrm>
        </p:spPr>
        <p:txBody>
          <a:bodyPr/>
          <a:lstStyle>
            <a:lvl1pPr marL="0">
              <a:defRPr cap="all" spc="50" baseline="0"/>
            </a:lvl1pPr>
          </a:lstStyle>
          <a:p>
            <a:r>
              <a:rPr lang="en-US" dirty="0"/>
              <a:t>Click to add title</a:t>
            </a:r>
          </a:p>
        </p:txBody>
      </p:sp>
      <p:sp>
        <p:nvSpPr>
          <p:cNvPr id="3" name="Content Placeholder 2"/>
          <p:cNvSpPr>
            <a:spLocks noGrp="1"/>
          </p:cNvSpPr>
          <p:nvPr>
            <p:ph idx="1" hasCustomPrompt="1"/>
          </p:nvPr>
        </p:nvSpPr>
        <p:spPr>
          <a:xfrm>
            <a:off x="647700" y="1409701"/>
            <a:ext cx="5212412" cy="4610100"/>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Courier New" panose="02070309020205020404" pitchFamily="49" charset="0"/>
              <a:buChar char="o"/>
              <a:defRPr>
                <a:latin typeface="Open Sans" panose="020B0606030504020204" pitchFamily="34" charset="0"/>
              </a:defRPr>
            </a:lvl2pPr>
            <a:lvl3pPr>
              <a:lnSpc>
                <a:spcPct val="100000"/>
              </a:lnSpc>
              <a:buFont typeface="Courier New" panose="02070309020205020404" pitchFamily="49" charset="0"/>
              <a:buChar char="o"/>
              <a:defRPr>
                <a:latin typeface="Open Sans" panose="020B0606030504020204" pitchFamily="34" charset="0"/>
              </a:defRPr>
            </a:lvl3pPr>
            <a:lvl4pPr>
              <a:lnSpc>
                <a:spcPct val="100000"/>
              </a:lnSpc>
              <a:buFont typeface="Courier New" panose="02070309020205020404" pitchFamily="49" charset="0"/>
              <a:buChar char="o"/>
              <a:defRPr>
                <a:latin typeface="Open Sans" panose="020B0606030504020204" pitchFamily="34" charset="0"/>
              </a:defRPr>
            </a:lvl4pPr>
            <a:lvl5pPr>
              <a:lnSpc>
                <a:spcPct val="100000"/>
              </a:lnSpc>
              <a:buFont typeface="Courier New" panose="02070309020205020404" pitchFamily="49" charset="0"/>
              <a:buChar char="o"/>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6" name="Content Placeholder 2">
            <a:extLst>
              <a:ext uri="{FF2B5EF4-FFF2-40B4-BE49-F238E27FC236}">
                <a16:creationId xmlns:a16="http://schemas.microsoft.com/office/drawing/2014/main" id="{5D970262-8623-2B46-A712-FEE93CC93EDE}"/>
              </a:ext>
            </a:extLst>
          </p:cNvPr>
          <p:cNvSpPr>
            <a:spLocks noGrp="1"/>
          </p:cNvSpPr>
          <p:nvPr>
            <p:ph idx="10" hasCustomPrompt="1"/>
          </p:nvPr>
        </p:nvSpPr>
        <p:spPr>
          <a:xfrm>
            <a:off x="6331888" y="1409700"/>
            <a:ext cx="5364812" cy="4610101"/>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Wingdings" pitchFamily="2" charset="2"/>
              <a:buChar char="§"/>
              <a:defRPr>
                <a:latin typeface="Open Sans" panose="020B0606030504020204" pitchFamily="34" charset="0"/>
              </a:defRPr>
            </a:lvl2pPr>
            <a:lvl3pPr>
              <a:lnSpc>
                <a:spcPct val="100000"/>
              </a:lnSpc>
              <a:buFont typeface="Wingdings" pitchFamily="2" charset="2"/>
              <a:buChar char="§"/>
              <a:defRPr>
                <a:latin typeface="Open Sans" panose="020B0606030504020204" pitchFamily="34" charset="0"/>
              </a:defRPr>
            </a:lvl3pPr>
            <a:lvl4pPr>
              <a:lnSpc>
                <a:spcPct val="100000"/>
              </a:lnSpc>
              <a:buFont typeface="Wingdings" pitchFamily="2" charset="2"/>
              <a:buChar char="§"/>
              <a:defRPr>
                <a:latin typeface="Open Sans" panose="020B0606030504020204" pitchFamily="34" charset="0"/>
              </a:defRPr>
            </a:lvl4pPr>
            <a:lvl5pPr>
              <a:lnSpc>
                <a:spcPct val="100000"/>
              </a:lnSpc>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12" name="Slide Number Placeholder 2">
            <a:extLst>
              <a:ext uri="{FF2B5EF4-FFF2-40B4-BE49-F238E27FC236}">
                <a16:creationId xmlns:a16="http://schemas.microsoft.com/office/drawing/2014/main" id="{8A1230A1-9156-430E-9A11-4AE24BE93A86}"/>
              </a:ext>
            </a:extLst>
          </p:cNvPr>
          <p:cNvSpPr>
            <a:spLocks noGrp="1"/>
          </p:cNvSpPr>
          <p:nvPr>
            <p:ph type="sldNum" sz="quarter" idx="4"/>
          </p:nvPr>
        </p:nvSpPr>
        <p:spPr>
          <a:xfrm>
            <a:off x="11544066" y="6624422"/>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4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7764" y="371562"/>
            <a:ext cx="10096500" cy="774779"/>
          </a:xfrm>
        </p:spPr>
        <p:txBody>
          <a:bodyPr/>
          <a:lstStyle>
            <a:lvl1pPr marL="0">
              <a:defRPr/>
            </a:lvl1pPr>
          </a:lstStyle>
          <a:p>
            <a:r>
              <a:rPr lang="en-US" dirty="0"/>
              <a:t>TITLE ONLY - CLICK TO ADD TITLE</a:t>
            </a:r>
          </a:p>
        </p:txBody>
      </p:sp>
      <p:sp>
        <p:nvSpPr>
          <p:cNvPr id="9" name="Slide Number Placeholder 2">
            <a:extLst>
              <a:ext uri="{FF2B5EF4-FFF2-40B4-BE49-F238E27FC236}">
                <a16:creationId xmlns:a16="http://schemas.microsoft.com/office/drawing/2014/main" id="{85EF0304-52E2-4F19-A450-73AD468711C8}"/>
              </a:ext>
            </a:extLst>
          </p:cNvPr>
          <p:cNvSpPr>
            <a:spLocks noGrp="1"/>
          </p:cNvSpPr>
          <p:nvPr>
            <p:ph type="sldNum" sz="quarter" idx="4"/>
          </p:nvPr>
        </p:nvSpPr>
        <p:spPr>
          <a:xfrm>
            <a:off x="11544066" y="6624422"/>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032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lide">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FAD9A312-C7ED-410D-B833-CD48BFAECF28}"/>
              </a:ext>
            </a:extLst>
          </p:cNvPr>
          <p:cNvSpPr>
            <a:spLocks noGrp="1"/>
          </p:cNvSpPr>
          <p:nvPr>
            <p:ph type="sldNum" sz="quarter" idx="4"/>
          </p:nvPr>
        </p:nvSpPr>
        <p:spPr>
          <a:xfrm>
            <a:off x="11544066" y="6624422"/>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07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itle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73ED-6FC3-240E-FD79-5C9C1B356AAC}"/>
              </a:ext>
            </a:extLst>
          </p:cNvPr>
          <p:cNvSpPr>
            <a:spLocks noGrp="1"/>
          </p:cNvSpPr>
          <p:nvPr>
            <p:ph type="title"/>
          </p:nvPr>
        </p:nvSpPr>
        <p:spPr>
          <a:xfrm>
            <a:off x="353115" y="228600"/>
            <a:ext cx="10224545" cy="6858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72311F5-00A8-177A-AD8C-C74DC54BD29A}"/>
              </a:ext>
            </a:extLst>
          </p:cNvPr>
          <p:cNvSpPr>
            <a:spLocks noGrp="1"/>
          </p:cNvSpPr>
          <p:nvPr>
            <p:ph sz="half" idx="1"/>
          </p:nvPr>
        </p:nvSpPr>
        <p:spPr>
          <a:xfrm>
            <a:off x="353113" y="1228626"/>
            <a:ext cx="5582133"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5ABF7C-5569-F775-5910-F82732B6A132}"/>
              </a:ext>
            </a:extLst>
          </p:cNvPr>
          <p:cNvSpPr>
            <a:spLocks noGrp="1"/>
          </p:cNvSpPr>
          <p:nvPr>
            <p:ph sz="half" idx="2"/>
          </p:nvPr>
        </p:nvSpPr>
        <p:spPr>
          <a:xfrm>
            <a:off x="6247764" y="1228626"/>
            <a:ext cx="5434796"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392EEC-0AE6-91A4-3002-A2E772C157DE}"/>
              </a:ext>
            </a:extLst>
          </p:cNvPr>
          <p:cNvSpPr>
            <a:spLocks noGrp="1"/>
          </p:cNvSpPr>
          <p:nvPr>
            <p:ph type="dt" sz="half" idx="10"/>
          </p:nvPr>
        </p:nvSpPr>
        <p:spPr>
          <a:xfrm>
            <a:off x="352326" y="6638826"/>
            <a:ext cx="1047750" cy="219174"/>
          </a:xfrm>
        </p:spPr>
        <p:txBody>
          <a:bodyPr/>
          <a:lstStyle/>
          <a:p>
            <a:endParaRPr lang="en-US"/>
          </a:p>
        </p:txBody>
      </p:sp>
      <p:sp>
        <p:nvSpPr>
          <p:cNvPr id="7" name="Slide Number Placeholder 6">
            <a:extLst>
              <a:ext uri="{FF2B5EF4-FFF2-40B4-BE49-F238E27FC236}">
                <a16:creationId xmlns:a16="http://schemas.microsoft.com/office/drawing/2014/main" id="{A466B168-7BCE-5553-8F95-2FA0CB174124}"/>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8" name="Footer Placeholder 4">
            <a:extLst>
              <a:ext uri="{FF2B5EF4-FFF2-40B4-BE49-F238E27FC236}">
                <a16:creationId xmlns:a16="http://schemas.microsoft.com/office/drawing/2014/main" id="{A0E8E0A0-EBA5-FCE8-DB05-AE9091399426}"/>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algn="ctr">
              <a:defRPr sz="900" b="0" i="0">
                <a:solidFill>
                  <a:schemeClr val="bg1"/>
                </a:solidFill>
                <a:latin typeface="+mn-lt"/>
                <a:ea typeface="Open Sans SemiBold" panose="020B0606030504020204" pitchFamily="34" charset="0"/>
                <a:cs typeface="Open Sans SemiBold" panose="020B0606030504020204" pitchFamily="34" charset="0"/>
              </a:defRPr>
            </a:lvl1pPr>
          </a:lstStyle>
          <a:p>
            <a:endParaRPr lang="en-US"/>
          </a:p>
        </p:txBody>
      </p:sp>
    </p:spTree>
    <p:extLst>
      <p:ext uri="{BB962C8B-B14F-4D97-AF65-F5344CB8AC3E}">
        <p14:creationId xmlns:p14="http://schemas.microsoft.com/office/powerpoint/2010/main" val="57273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76D2-8435-708B-9C12-A2DDE33F5A48}"/>
              </a:ext>
            </a:extLst>
          </p:cNvPr>
          <p:cNvSpPr>
            <a:spLocks noGrp="1"/>
          </p:cNvSpPr>
          <p:nvPr>
            <p:ph type="title"/>
          </p:nvPr>
        </p:nvSpPr>
        <p:spPr>
          <a:xfrm>
            <a:off x="352326" y="238026"/>
            <a:ext cx="10224545" cy="676374"/>
          </a:xfrm>
        </p:spPr>
        <p:txBody>
          <a:bodyPr/>
          <a:lstStyle/>
          <a:p>
            <a:r>
              <a:rPr lang="en-US"/>
              <a:t>Click to edit Master title style</a:t>
            </a:r>
          </a:p>
        </p:txBody>
      </p:sp>
      <p:sp>
        <p:nvSpPr>
          <p:cNvPr id="3" name="Date Placeholder 2">
            <a:extLst>
              <a:ext uri="{FF2B5EF4-FFF2-40B4-BE49-F238E27FC236}">
                <a16:creationId xmlns:a16="http://schemas.microsoft.com/office/drawing/2014/main" id="{2EC6E0C3-D357-9904-3F83-469364BF9F2C}"/>
              </a:ext>
            </a:extLst>
          </p:cNvPr>
          <p:cNvSpPr>
            <a:spLocks noGrp="1"/>
          </p:cNvSpPr>
          <p:nvPr>
            <p:ph type="dt" sz="half" idx="10"/>
          </p:nvPr>
        </p:nvSpPr>
        <p:spPr>
          <a:xfrm>
            <a:off x="352326" y="6638826"/>
            <a:ext cx="1047750" cy="219174"/>
          </a:xfrm>
        </p:spPr>
        <p:txBody>
          <a:bodyPr/>
          <a:lstStyle/>
          <a:p>
            <a:endParaRPr lang="en-US"/>
          </a:p>
        </p:txBody>
      </p:sp>
      <p:sp>
        <p:nvSpPr>
          <p:cNvPr id="4" name="Footer Placeholder 3">
            <a:extLst>
              <a:ext uri="{FF2B5EF4-FFF2-40B4-BE49-F238E27FC236}">
                <a16:creationId xmlns:a16="http://schemas.microsoft.com/office/drawing/2014/main" id="{646C3E44-24E0-E7EE-DC2C-D11B27C9ED31}"/>
              </a:ext>
            </a:extLst>
          </p:cNvPr>
          <p:cNvSpPr>
            <a:spLocks noGrp="1"/>
          </p:cNvSpPr>
          <p:nvPr>
            <p:ph type="ftr" sz="quarter" idx="11"/>
          </p:nvPr>
        </p:nvSpPr>
        <p:spPr>
          <a:xfrm>
            <a:off x="1600200" y="0"/>
            <a:ext cx="8991600" cy="219174"/>
          </a:xfrm>
        </p:spPr>
        <p:txBody>
          <a:bodyPr/>
          <a:lstStyle/>
          <a:p>
            <a:endParaRPr lang="en-US"/>
          </a:p>
        </p:txBody>
      </p:sp>
      <p:sp>
        <p:nvSpPr>
          <p:cNvPr id="6" name="Content Placeholder 2">
            <a:extLst>
              <a:ext uri="{FF2B5EF4-FFF2-40B4-BE49-F238E27FC236}">
                <a16:creationId xmlns:a16="http://schemas.microsoft.com/office/drawing/2014/main" id="{07DD9EA8-5FFB-C9B1-1267-6671E46FBB5B}"/>
              </a:ext>
            </a:extLst>
          </p:cNvPr>
          <p:cNvSpPr>
            <a:spLocks noGrp="1"/>
          </p:cNvSpPr>
          <p:nvPr>
            <p:ph idx="1"/>
          </p:nvPr>
        </p:nvSpPr>
        <p:spPr>
          <a:xfrm>
            <a:off x="352326" y="1225691"/>
            <a:ext cx="11239500" cy="5049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0FEDC9B2-DEFB-E449-1A1F-85E60AE319B5}"/>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bg2"/>
                </a:solidFill>
                <a:latin typeface="Exo 2 Semi Bold" pitchFamily="2" charset="77"/>
              </a:defRPr>
            </a:lvl1pPr>
          </a:lstStyle>
          <a:p>
            <a:fld id="{6FB6B91F-BB11-E946-B7F6-1372EDB8DEC1}" type="slidenum">
              <a:rPr lang="en-US" smtClean="0"/>
              <a:pPr/>
              <a:t>‹#›</a:t>
            </a:fld>
            <a:endParaRPr lang="en-US"/>
          </a:p>
        </p:txBody>
      </p:sp>
    </p:spTree>
    <p:extLst>
      <p:ext uri="{BB962C8B-B14F-4D97-AF65-F5344CB8AC3E}">
        <p14:creationId xmlns:p14="http://schemas.microsoft.com/office/powerpoint/2010/main" val="344670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AC4959A-AD2F-9049-854D-6985DFCF4E46}"/>
              </a:ext>
            </a:extLst>
          </p:cNvPr>
          <p:cNvSpPr>
            <a:spLocks noGrp="1"/>
          </p:cNvSpPr>
          <p:nvPr>
            <p:ph type="body" idx="1"/>
          </p:nvPr>
        </p:nvSpPr>
        <p:spPr>
          <a:xfrm>
            <a:off x="490728" y="1328928"/>
            <a:ext cx="11042478" cy="4590567"/>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90728" y="236873"/>
            <a:ext cx="10096500" cy="774779"/>
          </a:xfrm>
          <a:prstGeom prst="rect">
            <a:avLst/>
          </a:prstGeom>
        </p:spPr>
        <p:txBody>
          <a:bodyPr vert="horz" lIns="0" tIns="0" rIns="0" bIns="0" rtlCol="0" anchor="ctr">
            <a:normAutofit/>
          </a:bodyPr>
          <a:lstStyle/>
          <a:p>
            <a:r>
              <a:rPr lang="en-US" dirty="0"/>
              <a:t>CLICK TO EDIT MASTER TITLE STYLE</a:t>
            </a:r>
          </a:p>
        </p:txBody>
      </p:sp>
      <p:sp>
        <p:nvSpPr>
          <p:cNvPr id="11" name="Slide Number Placeholder 2">
            <a:extLst>
              <a:ext uri="{FF2B5EF4-FFF2-40B4-BE49-F238E27FC236}">
                <a16:creationId xmlns:a16="http://schemas.microsoft.com/office/drawing/2014/main" id="{B363BD05-448E-4A55-A2A9-07D15B68E157}"/>
              </a:ext>
            </a:extLst>
          </p:cNvPr>
          <p:cNvSpPr>
            <a:spLocks noGrp="1"/>
          </p:cNvSpPr>
          <p:nvPr>
            <p:ph type="sldNum" sz="quarter" idx="4"/>
          </p:nvPr>
        </p:nvSpPr>
        <p:spPr>
          <a:xfrm>
            <a:off x="11544066" y="6624422"/>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0262625"/>
      </p:ext>
    </p:extLst>
  </p:cSld>
  <p:clrMap bg1="lt1" tx1="dk1" bg2="lt2" tx2="dk2" accent1="accent1" accent2="accent2" accent3="accent3" accent4="accent4" accent5="accent5" accent6="accent6" hlink="hlink" folHlink="folHlink"/>
  <p:sldLayoutIdLst>
    <p:sldLayoutId id="2147483767" r:id="rId1"/>
    <p:sldLayoutId id="2147483733" r:id="rId2"/>
    <p:sldLayoutId id="2147483758" r:id="rId3"/>
    <p:sldLayoutId id="2147483763" r:id="rId4"/>
    <p:sldLayoutId id="2147483760" r:id="rId5"/>
    <p:sldLayoutId id="2147483761" r:id="rId6"/>
    <p:sldLayoutId id="2147483762" r:id="rId7"/>
    <p:sldLayoutId id="2147483769" r:id="rId8"/>
    <p:sldLayoutId id="2147483770" r:id="rId9"/>
    <p:sldLayoutId id="214748377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kern="1200" cap="all" spc="50"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D27AFEB-8A63-4AF7-AB9F-ED45EF4623AB}"/>
              </a:ext>
            </a:extLst>
          </p:cNvPr>
          <p:cNvSpPr>
            <a:spLocks noGrp="1"/>
          </p:cNvSpPr>
          <p:nvPr>
            <p:ph type="ctrTitle"/>
          </p:nvPr>
        </p:nvSpPr>
        <p:spPr>
          <a:xfrm>
            <a:off x="193588" y="1230659"/>
            <a:ext cx="9901882" cy="1317382"/>
          </a:xfrm>
        </p:spPr>
        <p:txBody>
          <a:bodyPr>
            <a:normAutofit/>
          </a:bodyPr>
          <a:lstStyle/>
          <a:p>
            <a:r>
              <a:rPr lang="en-US" sz="3200" dirty="0">
                <a:solidFill>
                  <a:schemeClr val="accent1"/>
                </a:solidFill>
              </a:rPr>
              <a:t>Trust Calibration Maturity Model</a:t>
            </a:r>
          </a:p>
        </p:txBody>
      </p:sp>
      <p:sp>
        <p:nvSpPr>
          <p:cNvPr id="20" name="Subtitle 19">
            <a:extLst>
              <a:ext uri="{FF2B5EF4-FFF2-40B4-BE49-F238E27FC236}">
                <a16:creationId xmlns:a16="http://schemas.microsoft.com/office/drawing/2014/main" id="{CD3B271D-85AB-4CA1-8C48-0698FC6EDB46}"/>
              </a:ext>
            </a:extLst>
          </p:cNvPr>
          <p:cNvSpPr>
            <a:spLocks noGrp="1"/>
          </p:cNvSpPr>
          <p:nvPr>
            <p:ph type="subTitle" idx="1"/>
          </p:nvPr>
        </p:nvSpPr>
        <p:spPr>
          <a:xfrm>
            <a:off x="718750" y="3583838"/>
            <a:ext cx="5243147" cy="1087863"/>
          </a:xfrm>
        </p:spPr>
        <p:txBody>
          <a:bodyPr/>
          <a:lstStyle/>
          <a:p>
            <a:r>
              <a:rPr lang="en-US" dirty="0"/>
              <a:t>Scott Steinmetz (presenter), Asmeret Naugle, Matt Sweitzer, Michal Kucer (LANL), Alex Washburne, Paul Schutte</a:t>
            </a:r>
          </a:p>
          <a:p>
            <a:endParaRPr lang="en-US" dirty="0"/>
          </a:p>
        </p:txBody>
      </p:sp>
      <p:sp>
        <p:nvSpPr>
          <p:cNvPr id="21" name="Text Placeholder 20">
            <a:extLst>
              <a:ext uri="{FF2B5EF4-FFF2-40B4-BE49-F238E27FC236}">
                <a16:creationId xmlns:a16="http://schemas.microsoft.com/office/drawing/2014/main" id="{8D5435CD-9073-436C-9D01-9B19092B21FA}"/>
              </a:ext>
            </a:extLst>
          </p:cNvPr>
          <p:cNvSpPr>
            <a:spLocks noGrp="1"/>
          </p:cNvSpPr>
          <p:nvPr>
            <p:ph type="body" sz="quarter" idx="10"/>
          </p:nvPr>
        </p:nvSpPr>
        <p:spPr>
          <a:xfrm>
            <a:off x="867033" y="2622076"/>
            <a:ext cx="6165850" cy="378587"/>
          </a:xfrm>
        </p:spPr>
        <p:txBody>
          <a:bodyPr/>
          <a:lstStyle/>
          <a:p>
            <a:r>
              <a:rPr lang="en-US" dirty="0"/>
              <a:t>for AI Applications and Systems</a:t>
            </a:r>
          </a:p>
          <a:p>
            <a:endParaRPr lang="en-US" dirty="0"/>
          </a:p>
        </p:txBody>
      </p:sp>
      <p:sp>
        <p:nvSpPr>
          <p:cNvPr id="22" name="Text Placeholder 21">
            <a:extLst>
              <a:ext uri="{FF2B5EF4-FFF2-40B4-BE49-F238E27FC236}">
                <a16:creationId xmlns:a16="http://schemas.microsoft.com/office/drawing/2014/main" id="{C439CA68-5CB8-4AF9-B19E-8A31BA4970BC}"/>
              </a:ext>
            </a:extLst>
          </p:cNvPr>
          <p:cNvSpPr>
            <a:spLocks noGrp="1"/>
          </p:cNvSpPr>
          <p:nvPr>
            <p:ph type="body" sz="quarter" idx="15"/>
          </p:nvPr>
        </p:nvSpPr>
        <p:spPr/>
        <p:txBody>
          <a:bodyPr/>
          <a:lstStyle/>
          <a:p>
            <a:r>
              <a:rPr lang="en-US" b="1" i="0" dirty="0">
                <a:solidFill>
                  <a:srgbClr val="010B13"/>
                </a:solidFill>
                <a:effectLst/>
                <a:latin typeface="Open Sans" panose="020B0606030504020204" pitchFamily="34" charset="0"/>
              </a:rPr>
              <a:t>SAND2024-09809C</a:t>
            </a:r>
            <a:endParaRPr lang="en-US" dirty="0"/>
          </a:p>
          <a:p>
            <a:endParaRPr lang="en-US" dirty="0"/>
          </a:p>
        </p:txBody>
      </p:sp>
      <p:sp>
        <p:nvSpPr>
          <p:cNvPr id="23" name="Text Placeholder 22">
            <a:extLst>
              <a:ext uri="{FF2B5EF4-FFF2-40B4-BE49-F238E27FC236}">
                <a16:creationId xmlns:a16="http://schemas.microsoft.com/office/drawing/2014/main" id="{E9C6B457-F3BC-4DBB-B843-F8E47C2B1186}"/>
              </a:ext>
            </a:extLst>
          </p:cNvPr>
          <p:cNvSpPr>
            <a:spLocks noGrp="1"/>
          </p:cNvSpPr>
          <p:nvPr>
            <p:ph type="body" sz="quarter" idx="22"/>
          </p:nvPr>
        </p:nvSpPr>
        <p:spPr>
          <a:xfrm>
            <a:off x="1867930" y="5536190"/>
            <a:ext cx="4739640" cy="667120"/>
          </a:xfrm>
        </p:spPr>
        <p:txBody>
          <a:bodyPr/>
          <a:lstStyle/>
          <a:p>
            <a:r>
              <a:rPr lang="en-US" dirty="0"/>
              <a:t>STEEL THREAD, NA-22</a:t>
            </a:r>
          </a:p>
          <a:p>
            <a:r>
              <a:rPr lang="en-US" dirty="0">
                <a:effectLst/>
                <a:latin typeface="Calibri" panose="020F0502020204030204" pitchFamily="34" charset="0"/>
                <a:ea typeface="Calibri" panose="020F0502020204030204" pitchFamily="34" charset="0"/>
                <a:cs typeface="Times New Roman" panose="02020603050405020304" pitchFamily="18" charset="0"/>
              </a:rPr>
              <a:t>Funded by NNSA Office of Defense Nuclear Nonproliferation Research and Development, U.S. Department of Energy</a:t>
            </a:r>
            <a:endParaRPr lang="en-US" dirty="0"/>
          </a:p>
          <a:p>
            <a:endParaRPr lang="en-US" dirty="0"/>
          </a:p>
        </p:txBody>
      </p:sp>
      <p:sp>
        <p:nvSpPr>
          <p:cNvPr id="33" name="TextBox 32">
            <a:extLst>
              <a:ext uri="{FF2B5EF4-FFF2-40B4-BE49-F238E27FC236}">
                <a16:creationId xmlns:a16="http://schemas.microsoft.com/office/drawing/2014/main" id="{13E54DF6-4A33-0F44-BFF9-3FDCAA65F7F8}"/>
              </a:ext>
            </a:extLst>
          </p:cNvPr>
          <p:cNvSpPr txBox="1"/>
          <p:nvPr/>
        </p:nvSpPr>
        <p:spPr>
          <a:xfrm>
            <a:off x="3438144" y="3596640"/>
            <a:ext cx="0" cy="0"/>
          </a:xfrm>
          <a:prstGeom prst="rect">
            <a:avLst/>
          </a:prstGeom>
        </p:spPr>
        <p:txBody>
          <a:bodyPr vert="horz" wrap="none" lIns="91440" tIns="45720" rIns="91440" bIns="45720" rtlCol="0">
            <a:noAutofit/>
          </a:bodyPr>
          <a:lstStyle/>
          <a:p>
            <a:pPr algn="l"/>
            <a:endParaRPr lang="en-US" dirty="0">
              <a:latin typeface="Open Sans" panose="020B0606030504020204" pitchFamily="34" charset="0"/>
            </a:endParaRPr>
          </a:p>
        </p:txBody>
      </p:sp>
    </p:spTree>
    <p:extLst>
      <p:ext uri="{BB962C8B-B14F-4D97-AF65-F5344CB8AC3E}">
        <p14:creationId xmlns:p14="http://schemas.microsoft.com/office/powerpoint/2010/main" val="218172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BADE663-6248-0FAB-2966-CB960CF0BE14}"/>
              </a:ext>
            </a:extLst>
          </p:cNvPr>
          <p:cNvSpPr>
            <a:spLocks noGrp="1"/>
          </p:cNvSpPr>
          <p:nvPr>
            <p:ph type="ctrTitle"/>
          </p:nvPr>
        </p:nvSpPr>
        <p:spPr>
          <a:xfrm>
            <a:off x="4088423" y="2066192"/>
            <a:ext cx="3868616" cy="3518682"/>
          </a:xfrm>
        </p:spPr>
        <p:txBody>
          <a:bodyPr/>
          <a:lstStyle/>
          <a:p>
            <a:r>
              <a:rPr lang="en-US" dirty="0"/>
              <a:t>Trust Calibration Maturity Model</a:t>
            </a:r>
            <a:br>
              <a:rPr lang="en-US" dirty="0"/>
            </a:br>
            <a:r>
              <a:rPr lang="en-US" dirty="0"/>
              <a:t>(TCMM)</a:t>
            </a:r>
          </a:p>
        </p:txBody>
      </p:sp>
    </p:spTree>
    <p:extLst>
      <p:ext uri="{BB962C8B-B14F-4D97-AF65-F5344CB8AC3E}">
        <p14:creationId xmlns:p14="http://schemas.microsoft.com/office/powerpoint/2010/main" val="209376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6A9D-9B2E-34B3-3D08-70E0E2DB320A}"/>
              </a:ext>
            </a:extLst>
          </p:cNvPr>
          <p:cNvSpPr>
            <a:spLocks noGrp="1"/>
          </p:cNvSpPr>
          <p:nvPr>
            <p:ph type="title"/>
          </p:nvPr>
        </p:nvSpPr>
        <p:spPr/>
        <p:txBody>
          <a:bodyPr/>
          <a:lstStyle/>
          <a:p>
            <a:r>
              <a:rPr lang="en-US" dirty="0"/>
              <a:t>Trust Calibration Maturity Model</a:t>
            </a:r>
          </a:p>
        </p:txBody>
      </p:sp>
      <p:sp>
        <p:nvSpPr>
          <p:cNvPr id="4" name="Slide Number Placeholder 3">
            <a:extLst>
              <a:ext uri="{FF2B5EF4-FFF2-40B4-BE49-F238E27FC236}">
                <a16:creationId xmlns:a16="http://schemas.microsoft.com/office/drawing/2014/main" id="{EC73B702-CB74-8CB4-6983-7429CBE8C69F}"/>
              </a:ext>
            </a:extLst>
          </p:cNvPr>
          <p:cNvSpPr>
            <a:spLocks noGrp="1"/>
          </p:cNvSpPr>
          <p:nvPr>
            <p:ph type="sldNum" sz="quarter" idx="4"/>
          </p:nvPr>
        </p:nvSpPr>
        <p:spPr/>
        <p:txBody>
          <a:bodyPr/>
          <a:lstStyle/>
          <a:p>
            <a:fld id="{6FB6B91F-BB11-E946-B7F6-1372EDB8DEC1}" type="slidenum">
              <a:rPr lang="en-US" smtClean="0"/>
              <a:pPr/>
              <a:t>11</a:t>
            </a:fld>
            <a:endParaRPr lang="en-US"/>
          </a:p>
        </p:txBody>
      </p:sp>
      <p:sp>
        <p:nvSpPr>
          <p:cNvPr id="6" name="Content Placeholder 5">
            <a:extLst>
              <a:ext uri="{FF2B5EF4-FFF2-40B4-BE49-F238E27FC236}">
                <a16:creationId xmlns:a16="http://schemas.microsoft.com/office/drawing/2014/main" id="{EF26AEE8-EEB1-BF74-AFB0-5BCCC7F9A28F}"/>
              </a:ext>
            </a:extLst>
          </p:cNvPr>
          <p:cNvSpPr>
            <a:spLocks noGrp="1"/>
          </p:cNvSpPr>
          <p:nvPr>
            <p:ph idx="1"/>
          </p:nvPr>
        </p:nvSpPr>
        <p:spPr>
          <a:xfrm>
            <a:off x="352326" y="1415441"/>
            <a:ext cx="11239500" cy="5204533"/>
          </a:xfrm>
        </p:spPr>
        <p:txBody>
          <a:bodyPr>
            <a:normAutofit/>
          </a:bodyPr>
          <a:lstStyle/>
          <a:p>
            <a:r>
              <a:rPr lang="en-US" sz="2400" dirty="0"/>
              <a:t>Goal: </a:t>
            </a:r>
          </a:p>
          <a:p>
            <a:pPr lvl="1"/>
            <a:r>
              <a:rPr lang="en-US" sz="2400" dirty="0"/>
              <a:t>Characterize the maturity of trustworthiness metrics for an AI-powered tool on a specific task across key dimensions that drive user trust</a:t>
            </a:r>
          </a:p>
          <a:p>
            <a:r>
              <a:rPr lang="en-US" sz="2400" dirty="0"/>
              <a:t>Target audience: </a:t>
            </a:r>
          </a:p>
          <a:p>
            <a:pPr lvl="1"/>
            <a:r>
              <a:rPr lang="en-US" sz="2400" dirty="0"/>
              <a:t>end users</a:t>
            </a:r>
          </a:p>
          <a:p>
            <a:pPr lvl="1"/>
            <a:r>
              <a:rPr lang="en-US" sz="2400" dirty="0"/>
              <a:t>Researchers/developers</a:t>
            </a:r>
          </a:p>
          <a:p>
            <a:pPr lvl="1"/>
            <a:r>
              <a:rPr lang="en-US" sz="2400" dirty="0"/>
              <a:t>program managers and enterprise IT admin</a:t>
            </a:r>
          </a:p>
          <a:p>
            <a:pPr lvl="1"/>
            <a:endParaRPr lang="en-US" sz="2400" dirty="0"/>
          </a:p>
          <a:p>
            <a:r>
              <a:rPr lang="en-US" sz="2400" dirty="0"/>
              <a:t>Evaluation depends on task and considers the human-AI team</a:t>
            </a:r>
          </a:p>
          <a:p>
            <a:endParaRPr lang="en-US" sz="2400" dirty="0"/>
          </a:p>
          <a:p>
            <a:r>
              <a:rPr lang="en-US" sz="2400" dirty="0"/>
              <a:t>Emphasis is on </a:t>
            </a:r>
            <a:r>
              <a:rPr lang="en-US" sz="2400" i="1" dirty="0"/>
              <a:t>calibrated</a:t>
            </a:r>
            <a:r>
              <a:rPr lang="en-US" sz="2400" dirty="0"/>
              <a:t> trust – trust is not binary, but should align appropriately to the tool</a:t>
            </a:r>
          </a:p>
          <a:p>
            <a:endParaRPr lang="en-US" sz="2800" dirty="0"/>
          </a:p>
          <a:p>
            <a:endParaRPr lang="en-US" sz="2800" dirty="0"/>
          </a:p>
        </p:txBody>
      </p:sp>
    </p:spTree>
    <p:extLst>
      <p:ext uri="{BB962C8B-B14F-4D97-AF65-F5344CB8AC3E}">
        <p14:creationId xmlns:p14="http://schemas.microsoft.com/office/powerpoint/2010/main" val="4008958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6A9D-9B2E-34B3-3D08-70E0E2DB320A}"/>
              </a:ext>
            </a:extLst>
          </p:cNvPr>
          <p:cNvSpPr>
            <a:spLocks noGrp="1"/>
          </p:cNvSpPr>
          <p:nvPr>
            <p:ph type="title"/>
          </p:nvPr>
        </p:nvSpPr>
        <p:spPr/>
        <p:txBody>
          <a:bodyPr/>
          <a:lstStyle/>
          <a:p>
            <a:r>
              <a:rPr lang="en-US" dirty="0"/>
              <a:t>Trust Calibration Maturity Model - simplified</a:t>
            </a:r>
          </a:p>
        </p:txBody>
      </p:sp>
      <p:sp>
        <p:nvSpPr>
          <p:cNvPr id="4" name="Slide Number Placeholder 3">
            <a:extLst>
              <a:ext uri="{FF2B5EF4-FFF2-40B4-BE49-F238E27FC236}">
                <a16:creationId xmlns:a16="http://schemas.microsoft.com/office/drawing/2014/main" id="{EC73B702-CB74-8CB4-6983-7429CBE8C69F}"/>
              </a:ext>
            </a:extLst>
          </p:cNvPr>
          <p:cNvSpPr>
            <a:spLocks noGrp="1"/>
          </p:cNvSpPr>
          <p:nvPr>
            <p:ph type="sldNum" sz="quarter" idx="4"/>
          </p:nvPr>
        </p:nvSpPr>
        <p:spPr/>
        <p:txBody>
          <a:bodyPr/>
          <a:lstStyle/>
          <a:p>
            <a:fld id="{6FB6B91F-BB11-E946-B7F6-1372EDB8DEC1}" type="slidenum">
              <a:rPr lang="en-US" smtClean="0"/>
              <a:pPr/>
              <a:t>12</a:t>
            </a:fld>
            <a:endParaRPr lang="en-US"/>
          </a:p>
        </p:txBody>
      </p:sp>
      <p:graphicFrame>
        <p:nvGraphicFramePr>
          <p:cNvPr id="8" name="Table 7">
            <a:extLst>
              <a:ext uri="{FF2B5EF4-FFF2-40B4-BE49-F238E27FC236}">
                <a16:creationId xmlns:a16="http://schemas.microsoft.com/office/drawing/2014/main" id="{420707BD-5ED1-2F18-12BA-B1B38E68CB12}"/>
              </a:ext>
            </a:extLst>
          </p:cNvPr>
          <p:cNvGraphicFramePr>
            <a:graphicFrameLocks noGrp="1"/>
          </p:cNvGraphicFramePr>
          <p:nvPr>
            <p:extLst>
              <p:ext uri="{D42A27DB-BD31-4B8C-83A1-F6EECF244321}">
                <p14:modId xmlns:p14="http://schemas.microsoft.com/office/powerpoint/2010/main" val="3836107941"/>
              </p:ext>
            </p:extLst>
          </p:nvPr>
        </p:nvGraphicFramePr>
        <p:xfrm>
          <a:off x="677284" y="2000390"/>
          <a:ext cx="10574139" cy="4278899"/>
        </p:xfrm>
        <a:graphic>
          <a:graphicData uri="http://schemas.openxmlformats.org/drawingml/2006/table">
            <a:tbl>
              <a:tblPr firstRow="1" bandRow="1"/>
              <a:tblGrid>
                <a:gridCol w="2078217">
                  <a:extLst>
                    <a:ext uri="{9D8B030D-6E8A-4147-A177-3AD203B41FA5}">
                      <a16:colId xmlns:a16="http://schemas.microsoft.com/office/drawing/2014/main" val="3382287102"/>
                    </a:ext>
                  </a:extLst>
                </a:gridCol>
                <a:gridCol w="2078217">
                  <a:extLst>
                    <a:ext uri="{9D8B030D-6E8A-4147-A177-3AD203B41FA5}">
                      <a16:colId xmlns:a16="http://schemas.microsoft.com/office/drawing/2014/main" val="2436224761"/>
                    </a:ext>
                  </a:extLst>
                </a:gridCol>
                <a:gridCol w="2078217">
                  <a:extLst>
                    <a:ext uri="{9D8B030D-6E8A-4147-A177-3AD203B41FA5}">
                      <a16:colId xmlns:a16="http://schemas.microsoft.com/office/drawing/2014/main" val="471555868"/>
                    </a:ext>
                  </a:extLst>
                </a:gridCol>
                <a:gridCol w="2078322">
                  <a:extLst>
                    <a:ext uri="{9D8B030D-6E8A-4147-A177-3AD203B41FA5}">
                      <a16:colId xmlns:a16="http://schemas.microsoft.com/office/drawing/2014/main" val="3985807090"/>
                    </a:ext>
                  </a:extLst>
                </a:gridCol>
                <a:gridCol w="2261166">
                  <a:extLst>
                    <a:ext uri="{9D8B030D-6E8A-4147-A177-3AD203B41FA5}">
                      <a16:colId xmlns:a16="http://schemas.microsoft.com/office/drawing/2014/main" val="3612496124"/>
                    </a:ext>
                  </a:extLst>
                </a:gridCol>
              </a:tblGrid>
              <a:tr h="68351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kern="100" dirty="0">
                          <a:effectLst/>
                        </a:rPr>
                        <a:t> </a:t>
                      </a:r>
                      <a:endParaRPr lang="en-US"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tabLst>
                          <a:tab pos="806450" algn="l"/>
                        </a:tabLst>
                      </a:pPr>
                      <a:r>
                        <a:rPr lang="en-US" sz="1800" kern="100" dirty="0">
                          <a:effectLst/>
                        </a:rPr>
                        <a:t>Level 1</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dirty="0">
                          <a:effectLst/>
                        </a:rPr>
                        <a:t>Level 2</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a:effectLst/>
                        </a:rPr>
                        <a:t>Level 3</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a:effectLst/>
                        </a:rPr>
                        <a:t>Level 4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275844455"/>
                  </a:ext>
                </a:extLst>
              </a:tr>
              <a:tr h="7484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800" b="1" kern="100" dirty="0">
                          <a:solidFill>
                            <a:schemeClr val="tx1"/>
                          </a:solidFill>
                          <a:effectLst/>
                        </a:rPr>
                        <a:t>Performance</a:t>
                      </a:r>
                      <a:endParaRPr lang="en-US" sz="18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Unknown </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Low confidence, tested on broad benchmark</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Medium confidence, tested on specific task</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dirty="0">
                          <a:effectLst/>
                        </a:rPr>
                        <a:t>High confidence, tested on end user, strong UQ </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820207510"/>
                  </a:ext>
                </a:extLst>
              </a:tr>
              <a:tr h="7484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800" b="1" kern="100" dirty="0">
                          <a:solidFill>
                            <a:schemeClr val="tx1"/>
                          </a:solidFill>
                          <a:effectLst/>
                        </a:rPr>
                        <a:t>Bias &amp; Robustness</a:t>
                      </a:r>
                      <a:endParaRPr lang="en-US" sz="18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Not considered</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dirty="0">
                          <a:effectLst/>
                        </a:rPr>
                        <a:t>Some consideration </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500" kern="100" dirty="0">
                          <a:effectLst/>
                        </a:rPr>
                        <a:t>Significant consideration,</a:t>
                      </a:r>
                    </a:p>
                    <a:p>
                      <a:pPr marL="0" marR="0" algn="ctr">
                        <a:spcBef>
                          <a:spcPts val="0"/>
                        </a:spcBef>
                        <a:spcAft>
                          <a:spcPts val="0"/>
                        </a:spcAft>
                      </a:pPr>
                      <a:r>
                        <a:rPr lang="en-US" sz="1500" kern="100" dirty="0">
                          <a:effectLst/>
                        </a:rPr>
                        <a:t>communicated to user</a:t>
                      </a:r>
                      <a:endParaRPr lang="en-US" sz="15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dirty="0">
                          <a:effectLst/>
                        </a:rPr>
                        <a:t>Continuous testing</a:t>
                      </a:r>
                      <a:endParaRPr lang="en-US" sz="1600" kern="100" dirty="0">
                        <a:effectLst/>
                        <a:latin typeface="Calibri"/>
                        <a:ea typeface="Times New Roman" panose="02020603050405020304" pitchFamily="18" charset="0"/>
                        <a:cs typeface="Times New Roman"/>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230784587"/>
                  </a:ext>
                </a:extLst>
              </a:tr>
              <a:tr h="68351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800" b="1" kern="100" dirty="0">
                          <a:solidFill>
                            <a:schemeClr val="tx1"/>
                          </a:solidFill>
                          <a:effectLst/>
                        </a:rPr>
                        <a:t>Transparency</a:t>
                      </a:r>
                      <a:endParaRPr lang="en-US" sz="18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Black box</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Coarse mental model</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Useful mental model</a:t>
                      </a:r>
                      <a:endParaRPr lang="en-US" sz="1600" kern="100" dirty="0">
                        <a:effectLst/>
                        <a:latin typeface="Calibri"/>
                        <a:ea typeface="Times New Roman" panose="02020603050405020304" pitchFamily="18" charset="0"/>
                        <a:cs typeface="Times New Roman"/>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dirty="0">
                          <a:effectLst/>
                        </a:rPr>
                        <a:t>Accurate mental model</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887627728"/>
                  </a:ext>
                </a:extLst>
              </a:tr>
              <a:tr h="68351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800" b="1" kern="100" dirty="0">
                          <a:solidFill>
                            <a:schemeClr val="tx1"/>
                          </a:solidFill>
                          <a:effectLst/>
                        </a:rPr>
                        <a:t>Safety &amp; Security</a:t>
                      </a:r>
                      <a:endParaRPr lang="en-US" sz="18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Unknown</a:t>
                      </a:r>
                      <a:endParaRPr lang="en-US" sz="1600" kern="100" dirty="0">
                        <a:effectLst/>
                        <a:latin typeface="Calibri"/>
                        <a:ea typeface="Times New Roman" panose="02020603050405020304" pitchFamily="18" charset="0"/>
                        <a:cs typeface="Times New Roman"/>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Awareness of vulnerability, basic guardrails</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500" kern="100">
                          <a:effectLst/>
                        </a:rPr>
                        <a:t>Quantified vulnerability, broad guardrails</a:t>
                      </a:r>
                      <a:endParaRPr lang="en-US" sz="15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dirty="0">
                          <a:effectLst/>
                        </a:rPr>
                        <a:t>Confidential with high confidence in integrity</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874721872"/>
                  </a:ext>
                </a:extLst>
              </a:tr>
              <a:tr h="68351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800" b="1" kern="100" dirty="0">
                          <a:solidFill>
                            <a:schemeClr val="tx1"/>
                          </a:solidFill>
                          <a:effectLst/>
                        </a:rPr>
                        <a:t>Usability</a:t>
                      </a:r>
                      <a:endParaRPr lang="en-US" sz="18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None</a:t>
                      </a:r>
                      <a:endParaRPr lang="en-US" sz="1600" kern="100" dirty="0">
                        <a:effectLst/>
                        <a:latin typeface="Calibri"/>
                        <a:ea typeface="Times New Roman" panose="02020603050405020304" pitchFamily="18" charset="0"/>
                        <a:cs typeface="Times New Roman"/>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Basic</a:t>
                      </a:r>
                      <a:endParaRPr lang="en-US" sz="1600" kern="100">
                        <a:effectLst/>
                        <a:latin typeface="Calibri"/>
                        <a:ea typeface="Times New Roman" panose="02020603050405020304" pitchFamily="18" charset="0"/>
                        <a:cs typeface="Times New Roman"/>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Intuitive and well-targeted</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kern="100" dirty="0">
                          <a:effectLst/>
                        </a:rPr>
                        <a:t>Intuitive and adaptive to user/task</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624232122"/>
                  </a:ext>
                </a:extLst>
              </a:tr>
            </a:tbl>
          </a:graphicData>
        </a:graphic>
      </p:graphicFrame>
      <p:sp>
        <p:nvSpPr>
          <p:cNvPr id="3" name="TextBox 2">
            <a:extLst>
              <a:ext uri="{FF2B5EF4-FFF2-40B4-BE49-F238E27FC236}">
                <a16:creationId xmlns:a16="http://schemas.microsoft.com/office/drawing/2014/main" id="{DEFD41C2-A090-AE56-28C3-161A8F2226DD}"/>
              </a:ext>
            </a:extLst>
          </p:cNvPr>
          <p:cNvSpPr txBox="1"/>
          <p:nvPr/>
        </p:nvSpPr>
        <p:spPr>
          <a:xfrm>
            <a:off x="677284" y="1624539"/>
            <a:ext cx="10401024" cy="267287"/>
          </a:xfrm>
          <a:prstGeom prst="rect">
            <a:avLst/>
          </a:prstGeom>
        </p:spPr>
        <p:txBody>
          <a:bodyPr vert="horz" wrap="square" lIns="91440" tIns="45720" rIns="91440" bIns="45720" rtlCol="0">
            <a:noAutofit/>
          </a:bodyPr>
          <a:lstStyle/>
          <a:p>
            <a:pPr algn="l"/>
            <a:r>
              <a:rPr lang="en-US" dirty="0"/>
              <a:t>For a target task, e.g. “Jungle bird image classification” or “nuclear science question answering”</a:t>
            </a:r>
          </a:p>
        </p:txBody>
      </p:sp>
      <p:sp>
        <p:nvSpPr>
          <p:cNvPr id="5" name="TextBox 4">
            <a:extLst>
              <a:ext uri="{FF2B5EF4-FFF2-40B4-BE49-F238E27FC236}">
                <a16:creationId xmlns:a16="http://schemas.microsoft.com/office/drawing/2014/main" id="{7C495BC1-2261-383B-A0C6-93BE711E2B19}"/>
              </a:ext>
            </a:extLst>
          </p:cNvPr>
          <p:cNvSpPr txBox="1"/>
          <p:nvPr/>
        </p:nvSpPr>
        <p:spPr>
          <a:xfrm>
            <a:off x="677284" y="724038"/>
            <a:ext cx="5418716" cy="385010"/>
          </a:xfrm>
          <a:prstGeom prst="rect">
            <a:avLst/>
          </a:prstGeom>
        </p:spPr>
        <p:txBody>
          <a:bodyPr vert="horz" wrap="square" lIns="91440" tIns="45720" rIns="91440" bIns="45720" rtlCol="0">
            <a:noAutofit/>
          </a:bodyPr>
          <a:lstStyle/>
          <a:p>
            <a:pPr algn="l"/>
            <a:r>
              <a:rPr lang="en-US" dirty="0">
                <a:solidFill>
                  <a:schemeClr val="accent1"/>
                </a:solidFill>
                <a:latin typeface="+mj-lt"/>
              </a:rPr>
              <a:t>(Detailed dimension breakdown coming up)</a:t>
            </a:r>
          </a:p>
        </p:txBody>
      </p:sp>
    </p:spTree>
    <p:extLst>
      <p:ext uri="{BB962C8B-B14F-4D97-AF65-F5344CB8AC3E}">
        <p14:creationId xmlns:p14="http://schemas.microsoft.com/office/powerpoint/2010/main" val="147269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F709-9387-056D-D1F8-3BC129E1597E}"/>
              </a:ext>
            </a:extLst>
          </p:cNvPr>
          <p:cNvSpPr>
            <a:spLocks noGrp="1"/>
          </p:cNvSpPr>
          <p:nvPr>
            <p:ph type="title"/>
          </p:nvPr>
        </p:nvSpPr>
        <p:spPr/>
        <p:txBody>
          <a:bodyPr/>
          <a:lstStyle/>
          <a:p>
            <a:r>
              <a:rPr lang="en-US" dirty="0"/>
              <a:t>How to use the Trust calibration maturity model</a:t>
            </a:r>
          </a:p>
        </p:txBody>
      </p:sp>
      <p:sp>
        <p:nvSpPr>
          <p:cNvPr id="5" name="Content Placeholder 4">
            <a:extLst>
              <a:ext uri="{FF2B5EF4-FFF2-40B4-BE49-F238E27FC236}">
                <a16:creationId xmlns:a16="http://schemas.microsoft.com/office/drawing/2014/main" id="{B6090C93-61C8-8D52-069B-DBCE0ACEAEA1}"/>
              </a:ext>
            </a:extLst>
          </p:cNvPr>
          <p:cNvSpPr>
            <a:spLocks noGrp="1"/>
          </p:cNvSpPr>
          <p:nvPr>
            <p:ph idx="1"/>
          </p:nvPr>
        </p:nvSpPr>
        <p:spPr>
          <a:xfrm>
            <a:off x="352325" y="1225691"/>
            <a:ext cx="11462685" cy="5049811"/>
          </a:xfrm>
        </p:spPr>
        <p:txBody>
          <a:bodyPr>
            <a:normAutofit/>
          </a:bodyPr>
          <a:lstStyle/>
          <a:p>
            <a:pPr marL="342900" marR="0" lvl="0" indent="-342900">
              <a:spcBef>
                <a:spcPts val="0"/>
              </a:spcBef>
              <a:spcAft>
                <a:spcPts val="0"/>
              </a:spcAft>
              <a:buFont typeface="+mj-lt"/>
              <a:buAutoNum type="arabicPeriod"/>
            </a:pPr>
            <a:r>
              <a:rPr lang="en-US" sz="2400" dirty="0">
                <a:effectLst/>
                <a:latin typeface="+mn-lt"/>
                <a:ea typeface="Times New Roman" panose="02020603050405020304" pitchFamily="18" charset="0"/>
              </a:rPr>
              <a:t>Select the software system to score</a:t>
            </a:r>
            <a:endParaRPr lang="en-US" sz="2400" dirty="0">
              <a:effectLst/>
              <a:latin typeface="+mn-lt"/>
              <a:ea typeface="Calibri" panose="020F0502020204030204" pitchFamily="34" charset="0"/>
            </a:endParaRPr>
          </a:p>
          <a:p>
            <a:pPr marL="800100" lvl="1" indent="-342900">
              <a:spcBef>
                <a:spcPts val="0"/>
              </a:spcBef>
              <a:spcAft>
                <a:spcPts val="0"/>
              </a:spcAft>
            </a:pPr>
            <a:r>
              <a:rPr lang="en-US" sz="2200" dirty="0">
                <a:effectLst/>
                <a:latin typeface="+mn-lt"/>
                <a:ea typeface="Times New Roman" panose="02020603050405020304" pitchFamily="18" charset="0"/>
              </a:rPr>
              <a:t>Rather than thinking of this as grading just the model, think of it as grading the software or codebase handed to the user/customer</a:t>
            </a:r>
          </a:p>
          <a:p>
            <a:pPr marL="982980" lvl="2" indent="-342900">
              <a:spcBef>
                <a:spcPts val="0"/>
              </a:spcBef>
              <a:spcAft>
                <a:spcPts val="0"/>
              </a:spcAft>
            </a:pPr>
            <a:r>
              <a:rPr lang="en-US" sz="2000" dirty="0">
                <a:latin typeface="+mn-lt"/>
                <a:ea typeface="Times New Roman" panose="02020603050405020304" pitchFamily="18" charset="0"/>
              </a:rPr>
              <a:t>E.g.</a:t>
            </a:r>
            <a:r>
              <a:rPr lang="en-US" sz="2000" dirty="0">
                <a:effectLst/>
                <a:latin typeface="+mn-lt"/>
                <a:ea typeface="Times New Roman" panose="02020603050405020304" pitchFamily="18" charset="0"/>
              </a:rPr>
              <a:t> the UI, LLM, analyses, uncertainty metrics, </a:t>
            </a:r>
            <a:r>
              <a:rPr lang="en-US" sz="2000" dirty="0" err="1">
                <a:effectLst/>
                <a:latin typeface="+mn-lt"/>
                <a:ea typeface="Times New Roman" panose="02020603050405020304" pitchFamily="18" charset="0"/>
              </a:rPr>
              <a:t>etc</a:t>
            </a:r>
            <a:r>
              <a:rPr lang="en-US" sz="2000" dirty="0">
                <a:effectLst/>
                <a:latin typeface="+mn-lt"/>
                <a:ea typeface="Times New Roman" panose="02020603050405020304" pitchFamily="18" charset="0"/>
              </a:rPr>
              <a:t> </a:t>
            </a:r>
          </a:p>
          <a:p>
            <a:pPr marL="800100" lvl="1" indent="-342900">
              <a:spcBef>
                <a:spcPts val="0"/>
              </a:spcBef>
              <a:spcAft>
                <a:spcPts val="0"/>
              </a:spcAft>
            </a:pPr>
            <a:endParaRPr lang="en-US" sz="2400" dirty="0">
              <a:effectLst/>
              <a:latin typeface="+mn-lt"/>
              <a:ea typeface="Calibri" panose="020F0502020204030204" pitchFamily="34" charset="0"/>
            </a:endParaRPr>
          </a:p>
          <a:p>
            <a:pPr marL="800100" lvl="1" indent="-342900">
              <a:spcBef>
                <a:spcPts val="0"/>
              </a:spcBef>
              <a:spcAft>
                <a:spcPts val="0"/>
              </a:spcAft>
            </a:pPr>
            <a:endParaRPr lang="en-US" sz="2400" dirty="0">
              <a:effectLst/>
              <a:latin typeface="+mn-lt"/>
              <a:ea typeface="Calibri" panose="020F0502020204030204" pitchFamily="34" charset="0"/>
            </a:endParaRPr>
          </a:p>
          <a:p>
            <a:pPr marL="342900" marR="0" lvl="0" indent="-342900">
              <a:spcBef>
                <a:spcPts val="0"/>
              </a:spcBef>
              <a:spcAft>
                <a:spcPts val="0"/>
              </a:spcAft>
              <a:buFont typeface="+mj-lt"/>
              <a:buAutoNum type="arabicPeriod"/>
            </a:pPr>
            <a:r>
              <a:rPr lang="en-US" sz="2400" dirty="0">
                <a:effectLst/>
                <a:latin typeface="+mn-lt"/>
                <a:ea typeface="Times New Roman" panose="02020603050405020304" pitchFamily="18" charset="0"/>
              </a:rPr>
              <a:t>Selecting a specific target task to score the maturity for </a:t>
            </a:r>
          </a:p>
          <a:p>
            <a:pPr marL="726948" lvl="1" indent="-342900">
              <a:spcBef>
                <a:spcPts val="0"/>
              </a:spcBef>
              <a:spcAft>
                <a:spcPts val="0"/>
              </a:spcAft>
            </a:pPr>
            <a:r>
              <a:rPr lang="en-US" sz="2200" dirty="0">
                <a:effectLst/>
                <a:latin typeface="+mn-lt"/>
                <a:ea typeface="Times New Roman" panose="02020603050405020304" pitchFamily="18" charset="0"/>
              </a:rPr>
              <a:t>e.g. Nuclear science question answering</a:t>
            </a:r>
          </a:p>
          <a:p>
            <a:pPr marL="342900" marR="0" lvl="0" indent="-342900">
              <a:spcBef>
                <a:spcPts val="0"/>
              </a:spcBef>
              <a:spcAft>
                <a:spcPts val="0"/>
              </a:spcAft>
              <a:buFont typeface="+mj-lt"/>
              <a:buAutoNum type="arabicPeriod"/>
            </a:pPr>
            <a:endParaRPr lang="en-US" sz="2400" dirty="0">
              <a:effectLst/>
              <a:latin typeface="+mn-lt"/>
              <a:ea typeface="Times New Roman" panose="02020603050405020304" pitchFamily="18" charset="0"/>
            </a:endParaRPr>
          </a:p>
          <a:p>
            <a:pPr marL="342900" marR="0" lvl="0" indent="-342900">
              <a:spcBef>
                <a:spcPts val="0"/>
              </a:spcBef>
              <a:spcAft>
                <a:spcPts val="0"/>
              </a:spcAft>
              <a:buFont typeface="+mj-lt"/>
              <a:buAutoNum type="arabicPeriod"/>
            </a:pPr>
            <a:endParaRPr lang="en-US" sz="2400" dirty="0">
              <a:effectLst/>
              <a:latin typeface="+mn-lt"/>
              <a:ea typeface="Calibri" panose="020F0502020204030204" pitchFamily="34" charset="0"/>
            </a:endParaRPr>
          </a:p>
          <a:p>
            <a:pPr marL="342900" marR="0" lvl="0" indent="-342900">
              <a:spcBef>
                <a:spcPts val="0"/>
              </a:spcBef>
              <a:spcAft>
                <a:spcPts val="0"/>
              </a:spcAft>
              <a:buFont typeface="+mj-lt"/>
              <a:buAutoNum type="arabicPeriod"/>
            </a:pPr>
            <a:r>
              <a:rPr lang="en-US" sz="2400" dirty="0">
                <a:effectLst/>
                <a:latin typeface="+mn-lt"/>
                <a:ea typeface="Times New Roman" panose="02020603050405020304" pitchFamily="18" charset="0"/>
              </a:rPr>
              <a:t>Go through the detailed TCMM table one dimension at a time, starting at level 1 </a:t>
            </a:r>
            <a:endParaRPr lang="en-US" sz="2400" dirty="0">
              <a:effectLst/>
              <a:latin typeface="+mn-lt"/>
              <a:ea typeface="Calibri" panose="020F0502020204030204" pitchFamily="34" charset="0"/>
            </a:endParaRPr>
          </a:p>
          <a:p>
            <a:pPr marL="800100" lvl="1" indent="-342900">
              <a:spcBef>
                <a:spcPts val="0"/>
              </a:spcBef>
              <a:spcAft>
                <a:spcPts val="0"/>
              </a:spcAft>
            </a:pPr>
            <a:r>
              <a:rPr lang="en-US" sz="2200" dirty="0">
                <a:effectLst/>
                <a:latin typeface="+mn-lt"/>
                <a:ea typeface="Times New Roman" panose="02020603050405020304" pitchFamily="18" charset="0"/>
              </a:rPr>
              <a:t>Check off each inline bullet as they are met </a:t>
            </a:r>
            <a:endParaRPr lang="en-US" sz="2200" dirty="0">
              <a:effectLst/>
              <a:latin typeface="+mn-lt"/>
              <a:ea typeface="Calibri" panose="020F0502020204030204" pitchFamily="34" charset="0"/>
            </a:endParaRPr>
          </a:p>
          <a:p>
            <a:pPr marL="800100" lvl="1" indent="-342900">
              <a:spcBef>
                <a:spcPts val="0"/>
              </a:spcBef>
              <a:spcAft>
                <a:spcPts val="0"/>
              </a:spcAft>
            </a:pPr>
            <a:r>
              <a:rPr lang="en-US" sz="2200" dirty="0">
                <a:effectLst/>
                <a:latin typeface="+mn-lt"/>
                <a:ea typeface="Times New Roman" panose="02020603050405020304" pitchFamily="18" charset="0"/>
              </a:rPr>
              <a:t>If all the bullets in a level are met, proceed to the next level and repeat the process</a:t>
            </a:r>
            <a:endParaRPr lang="en-US" sz="2200" dirty="0">
              <a:effectLst/>
              <a:latin typeface="+mn-lt"/>
              <a:ea typeface="Calibri" panose="020F0502020204030204" pitchFamily="34" charset="0"/>
            </a:endParaRPr>
          </a:p>
        </p:txBody>
      </p:sp>
      <p:sp>
        <p:nvSpPr>
          <p:cNvPr id="6" name="Slide Number Placeholder 5">
            <a:extLst>
              <a:ext uri="{FF2B5EF4-FFF2-40B4-BE49-F238E27FC236}">
                <a16:creationId xmlns:a16="http://schemas.microsoft.com/office/drawing/2014/main" id="{F9AAA059-CB42-2977-C2B8-C613B27CF67A}"/>
              </a:ext>
            </a:extLst>
          </p:cNvPr>
          <p:cNvSpPr>
            <a:spLocks noGrp="1"/>
          </p:cNvSpPr>
          <p:nvPr>
            <p:ph type="sldNum" sz="quarter" idx="4"/>
          </p:nvPr>
        </p:nvSpPr>
        <p:spPr/>
        <p:txBody>
          <a:bodyPr/>
          <a:lstStyle/>
          <a:p>
            <a:fld id="{6FB6B91F-BB11-E946-B7F6-1372EDB8DEC1}" type="slidenum">
              <a:rPr lang="en-US" smtClean="0"/>
              <a:pPr/>
              <a:t>13</a:t>
            </a:fld>
            <a:endParaRPr lang="en-US"/>
          </a:p>
        </p:txBody>
      </p:sp>
    </p:spTree>
    <p:extLst>
      <p:ext uri="{BB962C8B-B14F-4D97-AF65-F5344CB8AC3E}">
        <p14:creationId xmlns:p14="http://schemas.microsoft.com/office/powerpoint/2010/main" val="3905641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55B0C3-069D-0518-4817-BA4B41EBB123}"/>
              </a:ext>
            </a:extLst>
          </p:cNvPr>
          <p:cNvSpPr>
            <a:spLocks noGrp="1"/>
          </p:cNvSpPr>
          <p:nvPr>
            <p:ph type="ctrTitle"/>
          </p:nvPr>
        </p:nvSpPr>
        <p:spPr/>
        <p:txBody>
          <a:bodyPr/>
          <a:lstStyle/>
          <a:p>
            <a:r>
              <a:rPr lang="en-US" dirty="0"/>
              <a:t>Dimension</a:t>
            </a:r>
            <a:br>
              <a:rPr lang="en-US" dirty="0"/>
            </a:br>
            <a:r>
              <a:rPr lang="en-US" dirty="0"/>
              <a:t>Criteria</a:t>
            </a:r>
          </a:p>
        </p:txBody>
      </p:sp>
      <p:sp>
        <p:nvSpPr>
          <p:cNvPr id="2" name="Slide Number Placeholder 1">
            <a:extLst>
              <a:ext uri="{FF2B5EF4-FFF2-40B4-BE49-F238E27FC236}">
                <a16:creationId xmlns:a16="http://schemas.microsoft.com/office/drawing/2014/main" id="{4F9369D5-AF45-0DCA-0673-18895A926C02}"/>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a:solidFill>
                  <a:schemeClr val="bg2"/>
                </a:solidFill>
                <a:latin typeface="Exo 2 Semi 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B6B91F-BB11-E946-B7F6-1372EDB8DEC1}" type="slidenum">
              <a:rPr lang="en-US" smtClean="0"/>
              <a:pPr/>
              <a:t>14</a:t>
            </a:fld>
            <a:endParaRPr lang="en-US"/>
          </a:p>
        </p:txBody>
      </p:sp>
    </p:spTree>
    <p:extLst>
      <p:ext uri="{BB962C8B-B14F-4D97-AF65-F5344CB8AC3E}">
        <p14:creationId xmlns:p14="http://schemas.microsoft.com/office/powerpoint/2010/main" val="384995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C26B-FB02-2511-3302-6C538DA429EB}"/>
              </a:ext>
            </a:extLst>
          </p:cNvPr>
          <p:cNvSpPr>
            <a:spLocks noGrp="1"/>
          </p:cNvSpPr>
          <p:nvPr>
            <p:ph type="title"/>
          </p:nvPr>
        </p:nvSpPr>
        <p:spPr/>
        <p:txBody>
          <a:bodyPr/>
          <a:lstStyle/>
          <a:p>
            <a:r>
              <a:rPr lang="en-US" dirty="0"/>
              <a:t>Reminder</a:t>
            </a:r>
          </a:p>
        </p:txBody>
      </p:sp>
      <p:sp>
        <p:nvSpPr>
          <p:cNvPr id="5" name="Slide Number Placeholder 4">
            <a:extLst>
              <a:ext uri="{FF2B5EF4-FFF2-40B4-BE49-F238E27FC236}">
                <a16:creationId xmlns:a16="http://schemas.microsoft.com/office/drawing/2014/main" id="{E7206335-A4E1-1129-04A5-EB58613CF00A}"/>
              </a:ext>
            </a:extLst>
          </p:cNvPr>
          <p:cNvSpPr>
            <a:spLocks noGrp="1"/>
          </p:cNvSpPr>
          <p:nvPr>
            <p:ph type="sldNum" sz="quarter" idx="12"/>
          </p:nvPr>
        </p:nvSpPr>
        <p:spPr/>
        <p:txBody>
          <a:bodyPr/>
          <a:lstStyle/>
          <a:p>
            <a:fld id="{6FB6B91F-BB11-E946-B7F6-1372EDB8DEC1}" type="slidenum">
              <a:rPr lang="en-US" smtClean="0"/>
              <a:t>15</a:t>
            </a:fld>
            <a:endParaRPr lang="en-US"/>
          </a:p>
        </p:txBody>
      </p:sp>
      <p:sp>
        <p:nvSpPr>
          <p:cNvPr id="3" name="TextBox 2">
            <a:extLst>
              <a:ext uri="{FF2B5EF4-FFF2-40B4-BE49-F238E27FC236}">
                <a16:creationId xmlns:a16="http://schemas.microsoft.com/office/drawing/2014/main" id="{A1417603-C43B-A5B2-D8F6-E3D17ECC1640}"/>
              </a:ext>
            </a:extLst>
          </p:cNvPr>
          <p:cNvSpPr txBox="1"/>
          <p:nvPr/>
        </p:nvSpPr>
        <p:spPr>
          <a:xfrm>
            <a:off x="538619" y="1377863"/>
            <a:ext cx="10039041" cy="2575064"/>
          </a:xfrm>
          <a:prstGeom prst="rect">
            <a:avLst/>
          </a:prstGeom>
          <a:noFill/>
        </p:spPr>
        <p:txBody>
          <a:bodyPr wrap="square" rtlCol="0">
            <a:spAutoFit/>
          </a:bodyPr>
          <a:lstStyle/>
          <a:p>
            <a:pPr algn="l">
              <a:spcBef>
                <a:spcPts val="1000"/>
              </a:spcBef>
              <a:spcAft>
                <a:spcPts val="600"/>
              </a:spcAft>
            </a:pPr>
            <a:r>
              <a:rPr lang="en-US" dirty="0"/>
              <a:t>This maturity model is in relation to a </a:t>
            </a:r>
            <a:r>
              <a:rPr lang="en-US" i="1" dirty="0"/>
              <a:t>specific,</a:t>
            </a:r>
            <a:r>
              <a:rPr lang="en-US" dirty="0"/>
              <a:t> target task</a:t>
            </a:r>
          </a:p>
          <a:p>
            <a:pPr algn="l">
              <a:spcBef>
                <a:spcPts val="1000"/>
              </a:spcBef>
              <a:spcAft>
                <a:spcPts val="600"/>
              </a:spcAft>
            </a:pPr>
            <a:endParaRPr lang="en-US" dirty="0"/>
          </a:p>
          <a:p>
            <a:pPr algn="l">
              <a:spcBef>
                <a:spcPts val="1000"/>
              </a:spcBef>
              <a:spcAft>
                <a:spcPts val="600"/>
              </a:spcAft>
            </a:pPr>
            <a:r>
              <a:rPr lang="en-US" dirty="0"/>
              <a:t>E.g. “Nuclear science question answering for nonproliferation analysts”</a:t>
            </a:r>
          </a:p>
          <a:p>
            <a:pPr algn="l">
              <a:spcBef>
                <a:spcPts val="1000"/>
              </a:spcBef>
              <a:spcAft>
                <a:spcPts val="600"/>
              </a:spcAft>
            </a:pPr>
            <a:endParaRPr lang="en-US" dirty="0"/>
          </a:p>
          <a:p>
            <a:pPr algn="l">
              <a:spcBef>
                <a:spcPts val="1000"/>
              </a:spcBef>
              <a:spcAft>
                <a:spcPts val="600"/>
              </a:spcAft>
            </a:pPr>
            <a:r>
              <a:rPr lang="en-US" dirty="0"/>
              <a:t>Not for the general trustworthiness of an LLM itself in isolation, though the TCMM could be used for a set of tasks if an application supported those capabilities.</a:t>
            </a:r>
          </a:p>
        </p:txBody>
      </p:sp>
    </p:spTree>
    <p:extLst>
      <p:ext uri="{BB962C8B-B14F-4D97-AF65-F5344CB8AC3E}">
        <p14:creationId xmlns:p14="http://schemas.microsoft.com/office/powerpoint/2010/main" val="3097664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6788-BA2E-DDB2-FF5C-7B05B23C7FD9}"/>
              </a:ext>
            </a:extLst>
          </p:cNvPr>
          <p:cNvSpPr>
            <a:spLocks noGrp="1"/>
          </p:cNvSpPr>
          <p:nvPr>
            <p:ph type="title"/>
          </p:nvPr>
        </p:nvSpPr>
        <p:spPr/>
        <p:txBody>
          <a:bodyPr/>
          <a:lstStyle/>
          <a:p>
            <a:r>
              <a:rPr lang="en-US" dirty="0"/>
              <a:t>Trust Calibration Maturity Model: Performance</a:t>
            </a:r>
          </a:p>
        </p:txBody>
      </p:sp>
      <p:sp>
        <p:nvSpPr>
          <p:cNvPr id="5" name="Slide Number Placeholder 4">
            <a:extLst>
              <a:ext uri="{FF2B5EF4-FFF2-40B4-BE49-F238E27FC236}">
                <a16:creationId xmlns:a16="http://schemas.microsoft.com/office/drawing/2014/main" id="{F9C08C26-199B-0C64-6B7B-73A8FC72D0DE}"/>
              </a:ext>
            </a:extLst>
          </p:cNvPr>
          <p:cNvSpPr>
            <a:spLocks noGrp="1"/>
          </p:cNvSpPr>
          <p:nvPr>
            <p:ph type="sldNum" sz="quarter" idx="12"/>
          </p:nvPr>
        </p:nvSpPr>
        <p:spPr/>
        <p:txBody>
          <a:bodyPr/>
          <a:lstStyle/>
          <a:p>
            <a:fld id="{6FB6B91F-BB11-E946-B7F6-1372EDB8DEC1}" type="slidenum">
              <a:rPr lang="en-US" smtClean="0"/>
              <a:t>16</a:t>
            </a:fld>
            <a:endParaRPr lang="en-US"/>
          </a:p>
        </p:txBody>
      </p:sp>
      <p:graphicFrame>
        <p:nvGraphicFramePr>
          <p:cNvPr id="3" name="Table 2">
            <a:extLst>
              <a:ext uri="{FF2B5EF4-FFF2-40B4-BE49-F238E27FC236}">
                <a16:creationId xmlns:a16="http://schemas.microsoft.com/office/drawing/2014/main" id="{D98C2D07-121D-5476-D3DA-16EFAF35827C}"/>
              </a:ext>
            </a:extLst>
          </p:cNvPr>
          <p:cNvGraphicFramePr>
            <a:graphicFrameLocks noGrp="1"/>
          </p:cNvGraphicFramePr>
          <p:nvPr>
            <p:extLst>
              <p:ext uri="{D42A27DB-BD31-4B8C-83A1-F6EECF244321}">
                <p14:modId xmlns:p14="http://schemas.microsoft.com/office/powerpoint/2010/main" val="2624795138"/>
              </p:ext>
            </p:extLst>
          </p:nvPr>
        </p:nvGraphicFramePr>
        <p:xfrm>
          <a:off x="177452" y="914400"/>
          <a:ext cx="11837095" cy="3981450"/>
        </p:xfrm>
        <a:graphic>
          <a:graphicData uri="http://schemas.openxmlformats.org/drawingml/2006/table">
            <a:tbl>
              <a:tblPr firstRow="1" bandRow="1">
                <a:tableStyleId>{5C22544A-7EE6-4342-B048-85BDC9FD1C3A}</a:tableStyleId>
              </a:tblPr>
              <a:tblGrid>
                <a:gridCol w="2045434">
                  <a:extLst>
                    <a:ext uri="{9D8B030D-6E8A-4147-A177-3AD203B41FA5}">
                      <a16:colId xmlns:a16="http://schemas.microsoft.com/office/drawing/2014/main" val="2961249586"/>
                    </a:ext>
                  </a:extLst>
                </a:gridCol>
                <a:gridCol w="2382312">
                  <a:extLst>
                    <a:ext uri="{9D8B030D-6E8A-4147-A177-3AD203B41FA5}">
                      <a16:colId xmlns:a16="http://schemas.microsoft.com/office/drawing/2014/main" val="3506799138"/>
                    </a:ext>
                  </a:extLst>
                </a:gridCol>
                <a:gridCol w="2246180">
                  <a:extLst>
                    <a:ext uri="{9D8B030D-6E8A-4147-A177-3AD203B41FA5}">
                      <a16:colId xmlns:a16="http://schemas.microsoft.com/office/drawing/2014/main" val="2414223999"/>
                    </a:ext>
                  </a:extLst>
                </a:gridCol>
                <a:gridCol w="2543521">
                  <a:extLst>
                    <a:ext uri="{9D8B030D-6E8A-4147-A177-3AD203B41FA5}">
                      <a16:colId xmlns:a16="http://schemas.microsoft.com/office/drawing/2014/main" val="1869263056"/>
                    </a:ext>
                  </a:extLst>
                </a:gridCol>
                <a:gridCol w="2619648">
                  <a:extLst>
                    <a:ext uri="{9D8B030D-6E8A-4147-A177-3AD203B41FA5}">
                      <a16:colId xmlns:a16="http://schemas.microsoft.com/office/drawing/2014/main" val="3197118829"/>
                    </a:ext>
                  </a:extLst>
                </a:gridCol>
              </a:tblGrid>
              <a:tr h="515087">
                <a:tc>
                  <a:txBody>
                    <a:bodyPr/>
                    <a:lstStyle/>
                    <a:p>
                      <a:pPr marL="0" marR="0">
                        <a:spcBef>
                          <a:spcPts val="0"/>
                        </a:spcBef>
                        <a:spcAft>
                          <a:spcPts val="0"/>
                        </a:spcAft>
                      </a:pPr>
                      <a:r>
                        <a:rPr lang="en-US" sz="1200" kern="100" dirty="0">
                          <a:effectLst/>
                        </a:rPr>
                        <a:t>Dimension of Trustworthiness Assessment</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dirty="0">
                          <a:effectLst/>
                        </a:rPr>
                        <a:t>Level 1</a:t>
                      </a:r>
                      <a:r>
                        <a:rPr lang="en-US" sz="800" kern="100" dirty="0">
                          <a:effectLst/>
                        </a:rPr>
                        <a:t> </a:t>
                      </a:r>
                      <a:endParaRPr lang="en-US" sz="1200" kern="100" dirty="0">
                        <a:effectLst/>
                      </a:endParaRPr>
                    </a:p>
                    <a:p>
                      <a:pPr marL="0" marR="0">
                        <a:spcBef>
                          <a:spcPts val="0"/>
                        </a:spcBef>
                        <a:spcAft>
                          <a:spcPts val="0"/>
                        </a:spcAft>
                      </a:pPr>
                      <a:r>
                        <a:rPr lang="en-US" sz="1200" kern="100" dirty="0">
                          <a:effectLst/>
                        </a:rPr>
                        <a:t>(not addressed)</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dirty="0">
                          <a:effectLst/>
                        </a:rPr>
                        <a:t>Level 2</a:t>
                      </a:r>
                    </a:p>
                    <a:p>
                      <a:pPr marL="0" marR="0">
                        <a:spcBef>
                          <a:spcPts val="0"/>
                        </a:spcBef>
                        <a:spcAft>
                          <a:spcPts val="0"/>
                        </a:spcAft>
                      </a:pPr>
                      <a:r>
                        <a:rPr lang="en-US" sz="1200" kern="100" dirty="0">
                          <a:effectLst/>
                        </a:rPr>
                        <a:t>(basic)</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a:effectLst/>
                        </a:rPr>
                        <a:t>Level 3</a:t>
                      </a:r>
                    </a:p>
                    <a:p>
                      <a:pPr marL="0" marR="0">
                        <a:spcBef>
                          <a:spcPts val="0"/>
                        </a:spcBef>
                        <a:spcAft>
                          <a:spcPts val="0"/>
                        </a:spcAft>
                      </a:pPr>
                      <a:r>
                        <a:rPr lang="en-US" sz="1200" kern="100">
                          <a:effectLst/>
                        </a:rPr>
                        <a:t>(systematic)</a:t>
                      </a:r>
                      <a:endParaRPr lang="en-US" sz="1200" kern="10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dirty="0">
                          <a:effectLst/>
                        </a:rPr>
                        <a:t>Level 4 </a:t>
                      </a:r>
                      <a:r>
                        <a:rPr lang="en-US" sz="800" kern="100" dirty="0">
                          <a:effectLst/>
                        </a:rPr>
                        <a:t> </a:t>
                      </a:r>
                      <a:endParaRPr lang="en-US" sz="1200" kern="100" dirty="0">
                        <a:effectLst/>
                      </a:endParaRPr>
                    </a:p>
                    <a:p>
                      <a:pPr marL="0" marR="0">
                        <a:spcBef>
                          <a:spcPts val="0"/>
                        </a:spcBef>
                        <a:spcAft>
                          <a:spcPts val="0"/>
                        </a:spcAft>
                      </a:pPr>
                      <a:r>
                        <a:rPr lang="en-US" sz="1200" kern="100" dirty="0">
                          <a:effectLst/>
                        </a:rPr>
                        <a:t>(comprehensive)</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extLst>
                  <a:ext uri="{0D108BD9-81ED-4DB2-BD59-A6C34878D82A}">
                    <a16:rowId xmlns:a16="http://schemas.microsoft.com/office/drawing/2014/main" val="2679328897"/>
                  </a:ext>
                </a:extLst>
              </a:tr>
              <a:tr h="2803936">
                <a:tc>
                  <a:txBody>
                    <a:bodyPr/>
                    <a:lstStyle/>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Performance</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Model performance relevant to task, uncertainty quantification</a:t>
                      </a:r>
                    </a:p>
                  </a:txBody>
                  <a:tcPr marL="97790" marR="97790" marT="9525" marB="0" anchor="ctr"/>
                </a:tc>
                <a:tc>
                  <a:txBody>
                    <a:bodyPr/>
                    <a:lstStyle/>
                    <a:p>
                      <a:pPr marL="0" marR="0">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Performance is unknown or unknowable. </a:t>
                      </a:r>
                    </a:p>
                  </a:txBody>
                  <a:tcPr marL="97790" marR="97790" marT="9525" marB="0"/>
                </a:tc>
                <a:tc>
                  <a:txBody>
                    <a:bodyPr/>
                    <a:lstStyle/>
                    <a:p>
                      <a:pPr marL="0" marR="0">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Performance on at least one non-task specific benchmark(s) is known.</a:t>
                      </a:r>
                    </a:p>
                    <a:p>
                      <a:pPr marL="0" marR="0">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p>
                  </a:txBody>
                  <a:tcPr marL="97790" marR="97790" marT="9525" marB="0"/>
                </a:tc>
                <a:tc>
                  <a:txBody>
                    <a:bodyPr/>
                    <a:lstStyle/>
                    <a:p>
                      <a:pPr marL="0" marR="0">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Performance on at least one benchmark specific to the task is systematically evaluated.</a:t>
                      </a:r>
                    </a:p>
                    <a:p>
                      <a:pPr marL="0" marR="0">
                        <a:spcBef>
                          <a:spcPts val="0"/>
                        </a:spcBef>
                        <a:spcAft>
                          <a:spcPts val="0"/>
                        </a:spcAf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Uncertainty has been estimated to some degree.</a:t>
                      </a:r>
                    </a:p>
                    <a:p>
                      <a:pPr marL="0" marR="0">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p>
                  </a:txBody>
                  <a:tcPr marL="97790" marR="97790" marT="9525" marB="0"/>
                </a:tc>
                <a:tc>
                  <a:txBody>
                    <a:bodyPr/>
                    <a:lstStyle/>
                    <a:p>
                      <a:pPr marL="0" marR="0">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Performance for all dimensions relevant to the task is known.</a:t>
                      </a:r>
                    </a:p>
                    <a:p>
                      <a:pPr marL="0" marR="0">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Uncertainty, and sources of uncertainty, are known with high confidence.</a:t>
                      </a:r>
                    </a:p>
                    <a:p>
                      <a:pPr marL="0" marR="0">
                        <a:spcBef>
                          <a:spcPts val="0"/>
                        </a:spcBef>
                        <a:spcAft>
                          <a:spcPts val="0"/>
                        </a:spcAf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End user performance on the task is measured.</a:t>
                      </a:r>
                    </a:p>
                    <a:p>
                      <a:pPr marL="0" marR="0">
                        <a:spcBef>
                          <a:spcPts val="0"/>
                        </a:spcBef>
                        <a:spcAft>
                          <a:spcPts val="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p>
                  </a:txBody>
                  <a:tcPr marL="97790" marR="97790" marT="9525" marB="0"/>
                </a:tc>
                <a:extLst>
                  <a:ext uri="{0D108BD9-81ED-4DB2-BD59-A6C34878D82A}">
                    <a16:rowId xmlns:a16="http://schemas.microsoft.com/office/drawing/2014/main" val="892695708"/>
                  </a:ext>
                </a:extLst>
              </a:tr>
            </a:tbl>
          </a:graphicData>
        </a:graphic>
      </p:graphicFrame>
      <p:graphicFrame>
        <p:nvGraphicFramePr>
          <p:cNvPr id="4" name="Table 3">
            <a:extLst>
              <a:ext uri="{FF2B5EF4-FFF2-40B4-BE49-F238E27FC236}">
                <a16:creationId xmlns:a16="http://schemas.microsoft.com/office/drawing/2014/main" id="{479E7784-62CF-C4EE-2226-BA0F09174375}"/>
              </a:ext>
            </a:extLst>
          </p:cNvPr>
          <p:cNvGraphicFramePr>
            <a:graphicFrameLocks noGrp="1"/>
          </p:cNvGraphicFramePr>
          <p:nvPr>
            <p:extLst>
              <p:ext uri="{D42A27DB-BD31-4B8C-83A1-F6EECF244321}">
                <p14:modId xmlns:p14="http://schemas.microsoft.com/office/powerpoint/2010/main" val="2515324610"/>
              </p:ext>
            </p:extLst>
          </p:nvPr>
        </p:nvGraphicFramePr>
        <p:xfrm>
          <a:off x="177452" y="5227633"/>
          <a:ext cx="11837094" cy="1431933"/>
        </p:xfrm>
        <a:graphic>
          <a:graphicData uri="http://schemas.openxmlformats.org/drawingml/2006/table">
            <a:tbl>
              <a:tblPr firstRow="1" bandRow="1"/>
              <a:tblGrid>
                <a:gridCol w="2052277">
                  <a:extLst>
                    <a:ext uri="{9D8B030D-6E8A-4147-A177-3AD203B41FA5}">
                      <a16:colId xmlns:a16="http://schemas.microsoft.com/office/drawing/2014/main" val="889599299"/>
                    </a:ext>
                  </a:extLst>
                </a:gridCol>
                <a:gridCol w="2363373">
                  <a:extLst>
                    <a:ext uri="{9D8B030D-6E8A-4147-A177-3AD203B41FA5}">
                      <a16:colId xmlns:a16="http://schemas.microsoft.com/office/drawing/2014/main" val="4217776065"/>
                    </a:ext>
                  </a:extLst>
                </a:gridCol>
                <a:gridCol w="2243796">
                  <a:extLst>
                    <a:ext uri="{9D8B030D-6E8A-4147-A177-3AD203B41FA5}">
                      <a16:colId xmlns:a16="http://schemas.microsoft.com/office/drawing/2014/main" val="3191882449"/>
                    </a:ext>
                  </a:extLst>
                </a:gridCol>
                <a:gridCol w="2567354">
                  <a:extLst>
                    <a:ext uri="{9D8B030D-6E8A-4147-A177-3AD203B41FA5}">
                      <a16:colId xmlns:a16="http://schemas.microsoft.com/office/drawing/2014/main" val="3388949388"/>
                    </a:ext>
                  </a:extLst>
                </a:gridCol>
                <a:gridCol w="2610294">
                  <a:extLst>
                    <a:ext uri="{9D8B030D-6E8A-4147-A177-3AD203B41FA5}">
                      <a16:colId xmlns:a16="http://schemas.microsoft.com/office/drawing/2014/main" val="3957196772"/>
                    </a:ext>
                  </a:extLst>
                </a:gridCol>
              </a:tblGrid>
              <a:tr h="68351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kern="100" dirty="0">
                          <a:effectLst/>
                        </a:rPr>
                        <a:t> Simple Example</a:t>
                      </a:r>
                      <a:endParaRPr lang="en-US"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tabLst>
                          <a:tab pos="806450" algn="l"/>
                        </a:tabLst>
                      </a:pPr>
                      <a:r>
                        <a:rPr lang="en-US" sz="1800" kern="100" dirty="0">
                          <a:effectLst/>
                        </a:rPr>
                        <a:t>Level 1</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dirty="0">
                          <a:effectLst/>
                        </a:rPr>
                        <a:t>Level 2</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a:effectLst/>
                        </a:rPr>
                        <a:t>Level 3</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a:effectLst/>
                        </a:rPr>
                        <a:t>Level 4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658387617"/>
                  </a:ext>
                </a:extLst>
              </a:tr>
              <a:tr h="7484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spcBef>
                          <a:spcPts val="0"/>
                        </a:spcBef>
                        <a:spcAft>
                          <a:spcPts val="0"/>
                        </a:spcAft>
                      </a:pPr>
                      <a:r>
                        <a:rPr lang="en-US" sz="1800" b="1" kern="100" dirty="0">
                          <a:solidFill>
                            <a:schemeClr val="tx1"/>
                          </a:solidFill>
                          <a:effectLst/>
                        </a:rPr>
                        <a:t>Performance</a:t>
                      </a:r>
                      <a:endParaRPr lang="en-US" sz="18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Unknown </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Low confidence, tested on broad benchmark</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Medium confidence, tested on specific task</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dirty="0">
                          <a:effectLst/>
                        </a:rPr>
                        <a:t>High confidence, tested on end user, strong UQ </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891534864"/>
                  </a:ext>
                </a:extLst>
              </a:tr>
            </a:tbl>
          </a:graphicData>
        </a:graphic>
      </p:graphicFrame>
    </p:spTree>
    <p:extLst>
      <p:ext uri="{BB962C8B-B14F-4D97-AF65-F5344CB8AC3E}">
        <p14:creationId xmlns:p14="http://schemas.microsoft.com/office/powerpoint/2010/main" val="2149025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6788-BA2E-DDB2-FF5C-7B05B23C7FD9}"/>
              </a:ext>
            </a:extLst>
          </p:cNvPr>
          <p:cNvSpPr>
            <a:spLocks noGrp="1"/>
          </p:cNvSpPr>
          <p:nvPr>
            <p:ph type="title"/>
          </p:nvPr>
        </p:nvSpPr>
        <p:spPr/>
        <p:txBody>
          <a:bodyPr/>
          <a:lstStyle/>
          <a:p>
            <a:r>
              <a:rPr lang="en-US" dirty="0"/>
              <a:t>Trust Calibration Maturity Model: Bias &amp; Robustness</a:t>
            </a:r>
          </a:p>
        </p:txBody>
      </p:sp>
      <p:sp>
        <p:nvSpPr>
          <p:cNvPr id="5" name="Slide Number Placeholder 4">
            <a:extLst>
              <a:ext uri="{FF2B5EF4-FFF2-40B4-BE49-F238E27FC236}">
                <a16:creationId xmlns:a16="http://schemas.microsoft.com/office/drawing/2014/main" id="{F9C08C26-199B-0C64-6B7B-73A8FC72D0DE}"/>
              </a:ext>
            </a:extLst>
          </p:cNvPr>
          <p:cNvSpPr>
            <a:spLocks noGrp="1"/>
          </p:cNvSpPr>
          <p:nvPr>
            <p:ph type="sldNum" sz="quarter" idx="12"/>
          </p:nvPr>
        </p:nvSpPr>
        <p:spPr/>
        <p:txBody>
          <a:bodyPr/>
          <a:lstStyle/>
          <a:p>
            <a:fld id="{6FB6B91F-BB11-E946-B7F6-1372EDB8DEC1}" type="slidenum">
              <a:rPr lang="en-US" smtClean="0"/>
              <a:t>17</a:t>
            </a:fld>
            <a:endParaRPr lang="en-US"/>
          </a:p>
        </p:txBody>
      </p:sp>
      <p:graphicFrame>
        <p:nvGraphicFramePr>
          <p:cNvPr id="11" name="Table 10">
            <a:extLst>
              <a:ext uri="{FF2B5EF4-FFF2-40B4-BE49-F238E27FC236}">
                <a16:creationId xmlns:a16="http://schemas.microsoft.com/office/drawing/2014/main" id="{A11DC5D9-3B53-802E-680D-880E9F0CD4AC}"/>
              </a:ext>
            </a:extLst>
          </p:cNvPr>
          <p:cNvGraphicFramePr>
            <a:graphicFrameLocks noGrp="1"/>
          </p:cNvGraphicFramePr>
          <p:nvPr>
            <p:extLst>
              <p:ext uri="{D42A27DB-BD31-4B8C-83A1-F6EECF244321}">
                <p14:modId xmlns:p14="http://schemas.microsoft.com/office/powerpoint/2010/main" val="551793876"/>
              </p:ext>
            </p:extLst>
          </p:nvPr>
        </p:nvGraphicFramePr>
        <p:xfrm>
          <a:off x="177452" y="914400"/>
          <a:ext cx="11837095" cy="4276005"/>
        </p:xfrm>
        <a:graphic>
          <a:graphicData uri="http://schemas.openxmlformats.org/drawingml/2006/table">
            <a:tbl>
              <a:tblPr firstRow="1" bandRow="1">
                <a:tableStyleId>{5C22544A-7EE6-4342-B048-85BDC9FD1C3A}</a:tableStyleId>
              </a:tblPr>
              <a:tblGrid>
                <a:gridCol w="1637280">
                  <a:extLst>
                    <a:ext uri="{9D8B030D-6E8A-4147-A177-3AD203B41FA5}">
                      <a16:colId xmlns:a16="http://schemas.microsoft.com/office/drawing/2014/main" val="2961249586"/>
                    </a:ext>
                  </a:extLst>
                </a:gridCol>
                <a:gridCol w="1828800">
                  <a:extLst>
                    <a:ext uri="{9D8B030D-6E8A-4147-A177-3AD203B41FA5}">
                      <a16:colId xmlns:a16="http://schemas.microsoft.com/office/drawing/2014/main" val="3506799138"/>
                    </a:ext>
                  </a:extLst>
                </a:gridCol>
                <a:gridCol w="1976511">
                  <a:extLst>
                    <a:ext uri="{9D8B030D-6E8A-4147-A177-3AD203B41FA5}">
                      <a16:colId xmlns:a16="http://schemas.microsoft.com/office/drawing/2014/main" val="2414223999"/>
                    </a:ext>
                  </a:extLst>
                </a:gridCol>
                <a:gridCol w="3024554">
                  <a:extLst>
                    <a:ext uri="{9D8B030D-6E8A-4147-A177-3AD203B41FA5}">
                      <a16:colId xmlns:a16="http://schemas.microsoft.com/office/drawing/2014/main" val="1869263056"/>
                    </a:ext>
                  </a:extLst>
                </a:gridCol>
                <a:gridCol w="3369950">
                  <a:extLst>
                    <a:ext uri="{9D8B030D-6E8A-4147-A177-3AD203B41FA5}">
                      <a16:colId xmlns:a16="http://schemas.microsoft.com/office/drawing/2014/main" val="3197118829"/>
                    </a:ext>
                  </a:extLst>
                </a:gridCol>
              </a:tblGrid>
              <a:tr h="530603">
                <a:tc>
                  <a:txBody>
                    <a:bodyPr/>
                    <a:lstStyle/>
                    <a:p>
                      <a:pPr marL="0" marR="0">
                        <a:spcBef>
                          <a:spcPts val="0"/>
                        </a:spcBef>
                        <a:spcAft>
                          <a:spcPts val="0"/>
                        </a:spcAft>
                      </a:pPr>
                      <a:r>
                        <a:rPr lang="en-US" sz="1200" kern="100" dirty="0">
                          <a:effectLst/>
                        </a:rPr>
                        <a:t>Dimension of Trustworthiness Assessment</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dirty="0">
                          <a:effectLst/>
                        </a:rPr>
                        <a:t>Level 1</a:t>
                      </a:r>
                      <a:r>
                        <a:rPr lang="en-US" sz="800" kern="100" dirty="0">
                          <a:effectLst/>
                        </a:rPr>
                        <a:t> </a:t>
                      </a:r>
                      <a:endParaRPr lang="en-US" sz="1200" kern="100" dirty="0">
                        <a:effectLst/>
                      </a:endParaRPr>
                    </a:p>
                    <a:p>
                      <a:pPr marL="0" marR="0">
                        <a:spcBef>
                          <a:spcPts val="0"/>
                        </a:spcBef>
                        <a:spcAft>
                          <a:spcPts val="0"/>
                        </a:spcAft>
                      </a:pPr>
                      <a:r>
                        <a:rPr lang="en-US" sz="1200" kern="100" dirty="0">
                          <a:effectLst/>
                        </a:rPr>
                        <a:t>(not addressed)</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dirty="0">
                          <a:effectLst/>
                        </a:rPr>
                        <a:t>Level 2</a:t>
                      </a:r>
                    </a:p>
                    <a:p>
                      <a:pPr marL="0" marR="0">
                        <a:spcBef>
                          <a:spcPts val="0"/>
                        </a:spcBef>
                        <a:spcAft>
                          <a:spcPts val="0"/>
                        </a:spcAft>
                      </a:pPr>
                      <a:r>
                        <a:rPr lang="en-US" sz="1200" kern="100" dirty="0">
                          <a:effectLst/>
                        </a:rPr>
                        <a:t>(basic)</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a:effectLst/>
                        </a:rPr>
                        <a:t>Level 3</a:t>
                      </a:r>
                    </a:p>
                    <a:p>
                      <a:pPr marL="0" marR="0">
                        <a:spcBef>
                          <a:spcPts val="0"/>
                        </a:spcBef>
                        <a:spcAft>
                          <a:spcPts val="0"/>
                        </a:spcAft>
                      </a:pPr>
                      <a:r>
                        <a:rPr lang="en-US" sz="1200" kern="100">
                          <a:effectLst/>
                        </a:rPr>
                        <a:t>(systematic)</a:t>
                      </a:r>
                      <a:endParaRPr lang="en-US" sz="1200" kern="10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dirty="0">
                          <a:effectLst/>
                        </a:rPr>
                        <a:t>Level 4 </a:t>
                      </a:r>
                      <a:r>
                        <a:rPr lang="en-US" sz="800" kern="100" dirty="0">
                          <a:effectLst/>
                        </a:rPr>
                        <a:t> </a:t>
                      </a:r>
                      <a:endParaRPr lang="en-US" sz="1200" kern="100" dirty="0">
                        <a:effectLst/>
                      </a:endParaRPr>
                    </a:p>
                    <a:p>
                      <a:pPr marL="0" marR="0">
                        <a:spcBef>
                          <a:spcPts val="0"/>
                        </a:spcBef>
                        <a:spcAft>
                          <a:spcPts val="0"/>
                        </a:spcAft>
                      </a:pPr>
                      <a:r>
                        <a:rPr lang="en-US" sz="1200" kern="100" dirty="0">
                          <a:effectLst/>
                        </a:rPr>
                        <a:t>(comprehensive)</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extLst>
                  <a:ext uri="{0D108BD9-81ED-4DB2-BD59-A6C34878D82A}">
                    <a16:rowId xmlns:a16="http://schemas.microsoft.com/office/drawing/2014/main" val="2679328897"/>
                  </a:ext>
                </a:extLst>
              </a:tr>
              <a:tr h="3717840">
                <a:tc>
                  <a:txBody>
                    <a:bodyPr/>
                    <a:lstStyle/>
                    <a:p>
                      <a:pPr marL="0" marR="0">
                        <a:spcBef>
                          <a:spcPts val="0"/>
                        </a:spcBef>
                        <a:spcAft>
                          <a:spcPts val="0"/>
                        </a:spcAft>
                      </a:pPr>
                      <a:r>
                        <a:rPr lang="en-US" sz="1800"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Bias &amp; Robustness</a:t>
                      </a:r>
                      <a:endParaRPr lang="en-US" sz="1800" b="1"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200" kern="100" dirty="0">
                          <a:effectLst/>
                          <a:latin typeface="Calibri" panose="020F0502020204030204" pitchFamily="34" charset="0"/>
                          <a:ea typeface="Yu Mincho" panose="02020400000000000000" pitchFamily="18" charset="-128"/>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Calibri" panose="020F0502020204030204" pitchFamily="34" charset="0"/>
                        </a:rPr>
                        <a:t>Data bias, social biases, perturbation robustness, sensitivity to noise</a:t>
                      </a:r>
                    </a:p>
                    <a:p>
                      <a:pPr marL="0" marR="0">
                        <a:spcBef>
                          <a:spcPts val="0"/>
                        </a:spcBef>
                        <a:spcAft>
                          <a:spcPts val="0"/>
                        </a:spcAft>
                      </a:pP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Bias and robustness are not measured or considered.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9525" marB="0"/>
                </a:tc>
                <a:tc>
                  <a:txBody>
                    <a:bodyPr/>
                    <a:lstStyle/>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Major sources of potential bias have been identified. </a:t>
                      </a:r>
                    </a:p>
                    <a:p>
                      <a:pPr marL="0" marR="0">
                        <a:spcBef>
                          <a:spcPts val="0"/>
                        </a:spcBef>
                        <a:spcAft>
                          <a:spcPts val="0"/>
                        </a:spcAft>
                      </a:pP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Bias and robustness are each measured along at least one relevant dimension .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effectLst/>
                          <a:latin typeface="Calibri" panose="020F0502020204030204" pitchFamily="34" charset="0"/>
                          <a:ea typeface="Yu Mincho" panose="02020400000000000000" pitchFamily="18" charset="-128"/>
                          <a:cs typeface="Arial" panose="020B0604020202020204" pitchFamily="34" charset="0"/>
                        </a:rPr>
                        <a:t> </a:t>
                      </a:r>
                    </a:p>
                  </a:txBody>
                  <a:tcPr marL="68580" marR="68580" marT="9525" marB="0"/>
                </a:tc>
                <a:tc>
                  <a:txBody>
                    <a:bodyPr/>
                    <a:lstStyle/>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Multiple known relevant dimensions  of bias and robustness are systematically measured.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System communicates known sources and magnitudes of bias to user.</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Domain and conditions in which model should (and should not) be used </a:t>
                      </a:r>
                      <a:r>
                        <a:rPr lang="en-US" sz="1600" kern="100">
                          <a:solidFill>
                            <a:srgbClr val="000000"/>
                          </a:solidFill>
                          <a:effectLst/>
                          <a:latin typeface="Calibri" panose="020F0502020204030204" pitchFamily="34" charset="0"/>
                          <a:ea typeface="Yu Mincho" panose="02020400000000000000" pitchFamily="18" charset="-128"/>
                          <a:cs typeface="Arial" panose="020B0604020202020204" pitchFamily="34" charset="0"/>
                        </a:rPr>
                        <a:t>are communicated </a:t>
                      </a: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to the user.</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9525" marB="0"/>
                </a:tc>
                <a:tc>
                  <a:txBody>
                    <a:bodyPr/>
                    <a:lstStyle/>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All known relevant dimensions of bias and robustness are comprehensively and systematically measured.</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Results minimize error across known sources of bias.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System provides a mechanism for model-analyst team to proactively identify new conditions and sources of bias, and tests for robustness to new conditions.</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Retraining criteria are defined.</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9525" marB="0"/>
                </a:tc>
                <a:extLst>
                  <a:ext uri="{0D108BD9-81ED-4DB2-BD59-A6C34878D82A}">
                    <a16:rowId xmlns:a16="http://schemas.microsoft.com/office/drawing/2014/main" val="892695708"/>
                  </a:ext>
                </a:extLst>
              </a:tr>
            </a:tbl>
          </a:graphicData>
        </a:graphic>
      </p:graphicFrame>
      <p:graphicFrame>
        <p:nvGraphicFramePr>
          <p:cNvPr id="3" name="Table 2">
            <a:extLst>
              <a:ext uri="{FF2B5EF4-FFF2-40B4-BE49-F238E27FC236}">
                <a16:creationId xmlns:a16="http://schemas.microsoft.com/office/drawing/2014/main" id="{5A723415-F921-16CE-17E7-069E4BD49185}"/>
              </a:ext>
            </a:extLst>
          </p:cNvPr>
          <p:cNvGraphicFramePr>
            <a:graphicFrameLocks noGrp="1"/>
          </p:cNvGraphicFramePr>
          <p:nvPr>
            <p:extLst>
              <p:ext uri="{D42A27DB-BD31-4B8C-83A1-F6EECF244321}">
                <p14:modId xmlns:p14="http://schemas.microsoft.com/office/powerpoint/2010/main" val="3859467789"/>
              </p:ext>
            </p:extLst>
          </p:nvPr>
        </p:nvGraphicFramePr>
        <p:xfrm>
          <a:off x="177453" y="5227633"/>
          <a:ext cx="11837094" cy="1431933"/>
        </p:xfrm>
        <a:graphic>
          <a:graphicData uri="http://schemas.openxmlformats.org/drawingml/2006/table">
            <a:tbl>
              <a:tblPr firstRow="1" bandRow="1"/>
              <a:tblGrid>
                <a:gridCol w="1630245">
                  <a:extLst>
                    <a:ext uri="{9D8B030D-6E8A-4147-A177-3AD203B41FA5}">
                      <a16:colId xmlns:a16="http://schemas.microsoft.com/office/drawing/2014/main" val="3810382650"/>
                    </a:ext>
                  </a:extLst>
                </a:gridCol>
                <a:gridCol w="1828800">
                  <a:extLst>
                    <a:ext uri="{9D8B030D-6E8A-4147-A177-3AD203B41FA5}">
                      <a16:colId xmlns:a16="http://schemas.microsoft.com/office/drawing/2014/main" val="1620426221"/>
                    </a:ext>
                  </a:extLst>
                </a:gridCol>
                <a:gridCol w="1990579">
                  <a:extLst>
                    <a:ext uri="{9D8B030D-6E8A-4147-A177-3AD203B41FA5}">
                      <a16:colId xmlns:a16="http://schemas.microsoft.com/office/drawing/2014/main" val="3084006464"/>
                    </a:ext>
                  </a:extLst>
                </a:gridCol>
                <a:gridCol w="3024554">
                  <a:extLst>
                    <a:ext uri="{9D8B030D-6E8A-4147-A177-3AD203B41FA5}">
                      <a16:colId xmlns:a16="http://schemas.microsoft.com/office/drawing/2014/main" val="159302537"/>
                    </a:ext>
                  </a:extLst>
                </a:gridCol>
                <a:gridCol w="3362916">
                  <a:extLst>
                    <a:ext uri="{9D8B030D-6E8A-4147-A177-3AD203B41FA5}">
                      <a16:colId xmlns:a16="http://schemas.microsoft.com/office/drawing/2014/main" val="2956688184"/>
                    </a:ext>
                  </a:extLst>
                </a:gridCol>
              </a:tblGrid>
              <a:tr h="68351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kern="100" dirty="0">
                          <a:effectLst/>
                        </a:rPr>
                        <a:t> Simple Example</a:t>
                      </a:r>
                      <a:endParaRPr lang="en-US"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tabLst>
                          <a:tab pos="806450" algn="l"/>
                        </a:tabLst>
                      </a:pPr>
                      <a:r>
                        <a:rPr lang="en-US" sz="1800" kern="100" dirty="0">
                          <a:effectLst/>
                        </a:rPr>
                        <a:t>Level 1</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dirty="0">
                          <a:effectLst/>
                        </a:rPr>
                        <a:t>Level 2</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a:effectLst/>
                        </a:rPr>
                        <a:t>Level 3</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a:effectLst/>
                        </a:rPr>
                        <a:t>Level 4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390783146"/>
                  </a:ext>
                </a:extLst>
              </a:tr>
              <a:tr h="7484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spcBef>
                          <a:spcPts val="0"/>
                        </a:spcBef>
                        <a:spcAft>
                          <a:spcPts val="0"/>
                        </a:spcAft>
                      </a:pPr>
                      <a:r>
                        <a:rPr lang="en-US" sz="1800" b="1" kern="100" dirty="0">
                          <a:solidFill>
                            <a:schemeClr val="tx1"/>
                          </a:solidFill>
                          <a:effectLst/>
                        </a:rPr>
                        <a:t>Bias &amp; Robustness</a:t>
                      </a:r>
                      <a:endParaRPr lang="en-US" sz="18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Not considered</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dirty="0">
                          <a:effectLst/>
                        </a:rPr>
                        <a:t>Some consideration </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500" kern="100" dirty="0">
                          <a:effectLst/>
                        </a:rPr>
                        <a:t>Significant consideration,</a:t>
                      </a:r>
                    </a:p>
                    <a:p>
                      <a:pPr marL="0" marR="0" algn="ctr">
                        <a:spcBef>
                          <a:spcPts val="0"/>
                        </a:spcBef>
                        <a:spcAft>
                          <a:spcPts val="0"/>
                        </a:spcAft>
                      </a:pPr>
                      <a:r>
                        <a:rPr lang="en-US" sz="1500" kern="100" dirty="0">
                          <a:effectLst/>
                        </a:rPr>
                        <a:t>communicated to user</a:t>
                      </a:r>
                      <a:endParaRPr lang="en-US" sz="15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dirty="0">
                          <a:effectLst/>
                        </a:rPr>
                        <a:t>Continuous testing</a:t>
                      </a:r>
                      <a:endParaRPr lang="en-US" sz="1600" kern="100" dirty="0">
                        <a:effectLst/>
                        <a:latin typeface="Calibri"/>
                        <a:ea typeface="Times New Roman" panose="02020603050405020304" pitchFamily="18" charset="0"/>
                        <a:cs typeface="Times New Roman"/>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266853790"/>
                  </a:ext>
                </a:extLst>
              </a:tr>
            </a:tbl>
          </a:graphicData>
        </a:graphic>
      </p:graphicFrame>
    </p:spTree>
    <p:extLst>
      <p:ext uri="{BB962C8B-B14F-4D97-AF65-F5344CB8AC3E}">
        <p14:creationId xmlns:p14="http://schemas.microsoft.com/office/powerpoint/2010/main" val="390225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6788-BA2E-DDB2-FF5C-7B05B23C7FD9}"/>
              </a:ext>
            </a:extLst>
          </p:cNvPr>
          <p:cNvSpPr>
            <a:spLocks noGrp="1"/>
          </p:cNvSpPr>
          <p:nvPr>
            <p:ph type="title"/>
          </p:nvPr>
        </p:nvSpPr>
        <p:spPr/>
        <p:txBody>
          <a:bodyPr/>
          <a:lstStyle/>
          <a:p>
            <a:r>
              <a:rPr lang="en-US"/>
              <a:t>Trust Maturity Model: Transparency</a:t>
            </a:r>
          </a:p>
        </p:txBody>
      </p:sp>
      <p:sp>
        <p:nvSpPr>
          <p:cNvPr id="5" name="Slide Number Placeholder 4">
            <a:extLst>
              <a:ext uri="{FF2B5EF4-FFF2-40B4-BE49-F238E27FC236}">
                <a16:creationId xmlns:a16="http://schemas.microsoft.com/office/drawing/2014/main" id="{F9C08C26-199B-0C64-6B7B-73A8FC72D0DE}"/>
              </a:ext>
            </a:extLst>
          </p:cNvPr>
          <p:cNvSpPr>
            <a:spLocks noGrp="1"/>
          </p:cNvSpPr>
          <p:nvPr>
            <p:ph type="sldNum" sz="quarter" idx="12"/>
          </p:nvPr>
        </p:nvSpPr>
        <p:spPr/>
        <p:txBody>
          <a:bodyPr/>
          <a:lstStyle/>
          <a:p>
            <a:fld id="{6FB6B91F-BB11-E946-B7F6-1372EDB8DEC1}" type="slidenum">
              <a:rPr lang="en-US" smtClean="0"/>
              <a:t>18</a:t>
            </a:fld>
            <a:endParaRPr lang="en-US"/>
          </a:p>
        </p:txBody>
      </p:sp>
      <p:graphicFrame>
        <p:nvGraphicFramePr>
          <p:cNvPr id="8" name="Table 7">
            <a:extLst>
              <a:ext uri="{FF2B5EF4-FFF2-40B4-BE49-F238E27FC236}">
                <a16:creationId xmlns:a16="http://schemas.microsoft.com/office/drawing/2014/main" id="{18304EE2-292D-B588-077C-657C3A707634}"/>
              </a:ext>
            </a:extLst>
          </p:cNvPr>
          <p:cNvGraphicFramePr>
            <a:graphicFrameLocks noGrp="1"/>
          </p:cNvGraphicFramePr>
          <p:nvPr>
            <p:extLst>
              <p:ext uri="{D42A27DB-BD31-4B8C-83A1-F6EECF244321}">
                <p14:modId xmlns:p14="http://schemas.microsoft.com/office/powerpoint/2010/main" val="3968922367"/>
              </p:ext>
            </p:extLst>
          </p:nvPr>
        </p:nvGraphicFramePr>
        <p:xfrm>
          <a:off x="177452" y="914400"/>
          <a:ext cx="11837095" cy="3981450"/>
        </p:xfrm>
        <a:graphic>
          <a:graphicData uri="http://schemas.openxmlformats.org/drawingml/2006/table">
            <a:tbl>
              <a:tblPr firstRow="1" bandRow="1">
                <a:tableStyleId>{5C22544A-7EE6-4342-B048-85BDC9FD1C3A}</a:tableStyleId>
              </a:tblPr>
              <a:tblGrid>
                <a:gridCol w="2045434">
                  <a:extLst>
                    <a:ext uri="{9D8B030D-6E8A-4147-A177-3AD203B41FA5}">
                      <a16:colId xmlns:a16="http://schemas.microsoft.com/office/drawing/2014/main" val="2961249586"/>
                    </a:ext>
                  </a:extLst>
                </a:gridCol>
                <a:gridCol w="2382312">
                  <a:extLst>
                    <a:ext uri="{9D8B030D-6E8A-4147-A177-3AD203B41FA5}">
                      <a16:colId xmlns:a16="http://schemas.microsoft.com/office/drawing/2014/main" val="3506799138"/>
                    </a:ext>
                  </a:extLst>
                </a:gridCol>
                <a:gridCol w="2246180">
                  <a:extLst>
                    <a:ext uri="{9D8B030D-6E8A-4147-A177-3AD203B41FA5}">
                      <a16:colId xmlns:a16="http://schemas.microsoft.com/office/drawing/2014/main" val="2414223999"/>
                    </a:ext>
                  </a:extLst>
                </a:gridCol>
                <a:gridCol w="2543521">
                  <a:extLst>
                    <a:ext uri="{9D8B030D-6E8A-4147-A177-3AD203B41FA5}">
                      <a16:colId xmlns:a16="http://schemas.microsoft.com/office/drawing/2014/main" val="1869263056"/>
                    </a:ext>
                  </a:extLst>
                </a:gridCol>
                <a:gridCol w="2619648">
                  <a:extLst>
                    <a:ext uri="{9D8B030D-6E8A-4147-A177-3AD203B41FA5}">
                      <a16:colId xmlns:a16="http://schemas.microsoft.com/office/drawing/2014/main" val="3197118829"/>
                    </a:ext>
                  </a:extLst>
                </a:gridCol>
              </a:tblGrid>
              <a:tr h="519552">
                <a:tc>
                  <a:txBody>
                    <a:bodyPr/>
                    <a:lstStyle/>
                    <a:p>
                      <a:pPr marL="0" marR="0">
                        <a:spcBef>
                          <a:spcPts val="0"/>
                        </a:spcBef>
                        <a:spcAft>
                          <a:spcPts val="0"/>
                        </a:spcAft>
                      </a:pPr>
                      <a:r>
                        <a:rPr lang="en-US" sz="1200" kern="100" dirty="0">
                          <a:effectLst/>
                        </a:rPr>
                        <a:t>Dimension of Trustworthiness Assessment</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dirty="0">
                          <a:effectLst/>
                        </a:rPr>
                        <a:t>Level 1</a:t>
                      </a:r>
                      <a:r>
                        <a:rPr lang="en-US" sz="800" kern="100" dirty="0">
                          <a:effectLst/>
                        </a:rPr>
                        <a:t> </a:t>
                      </a:r>
                      <a:endParaRPr lang="en-US" sz="1200" kern="100" dirty="0">
                        <a:effectLst/>
                      </a:endParaRPr>
                    </a:p>
                    <a:p>
                      <a:pPr marL="0" marR="0">
                        <a:spcBef>
                          <a:spcPts val="0"/>
                        </a:spcBef>
                        <a:spcAft>
                          <a:spcPts val="0"/>
                        </a:spcAft>
                      </a:pPr>
                      <a:r>
                        <a:rPr lang="en-US" sz="1200" kern="100" dirty="0">
                          <a:effectLst/>
                        </a:rPr>
                        <a:t>(not addressed)</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dirty="0">
                          <a:effectLst/>
                        </a:rPr>
                        <a:t>Level 2</a:t>
                      </a:r>
                    </a:p>
                    <a:p>
                      <a:pPr marL="0" marR="0">
                        <a:spcBef>
                          <a:spcPts val="0"/>
                        </a:spcBef>
                        <a:spcAft>
                          <a:spcPts val="0"/>
                        </a:spcAft>
                      </a:pPr>
                      <a:r>
                        <a:rPr lang="en-US" sz="1200" kern="100" dirty="0">
                          <a:effectLst/>
                        </a:rPr>
                        <a:t>(basic)</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a:effectLst/>
                        </a:rPr>
                        <a:t>Level 3</a:t>
                      </a:r>
                    </a:p>
                    <a:p>
                      <a:pPr marL="0" marR="0">
                        <a:spcBef>
                          <a:spcPts val="0"/>
                        </a:spcBef>
                        <a:spcAft>
                          <a:spcPts val="0"/>
                        </a:spcAft>
                      </a:pPr>
                      <a:r>
                        <a:rPr lang="en-US" sz="1200" kern="100">
                          <a:effectLst/>
                        </a:rPr>
                        <a:t>(systematic)</a:t>
                      </a:r>
                      <a:endParaRPr lang="en-US" sz="1200" kern="10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dirty="0">
                          <a:effectLst/>
                        </a:rPr>
                        <a:t>Level 4 </a:t>
                      </a:r>
                      <a:r>
                        <a:rPr lang="en-US" sz="800" kern="100" dirty="0">
                          <a:effectLst/>
                        </a:rPr>
                        <a:t> </a:t>
                      </a:r>
                      <a:endParaRPr lang="en-US" sz="1200" kern="100" dirty="0">
                        <a:effectLst/>
                      </a:endParaRPr>
                    </a:p>
                    <a:p>
                      <a:pPr marL="0" marR="0">
                        <a:spcBef>
                          <a:spcPts val="0"/>
                        </a:spcBef>
                        <a:spcAft>
                          <a:spcPts val="0"/>
                        </a:spcAft>
                      </a:pPr>
                      <a:r>
                        <a:rPr lang="en-US" sz="1200" kern="100" dirty="0">
                          <a:effectLst/>
                        </a:rPr>
                        <a:t>(comprehensive)</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extLst>
                  <a:ext uri="{0D108BD9-81ED-4DB2-BD59-A6C34878D82A}">
                    <a16:rowId xmlns:a16="http://schemas.microsoft.com/office/drawing/2014/main" val="2679328897"/>
                  </a:ext>
                </a:extLst>
              </a:tr>
              <a:tr h="3406840">
                <a:tc>
                  <a:txBody>
                    <a:bodyPr/>
                    <a:lstStyle/>
                    <a:p>
                      <a:pPr marL="0" marR="0">
                        <a:spcBef>
                          <a:spcPts val="0"/>
                        </a:spcBef>
                        <a:spcAft>
                          <a:spcPts val="0"/>
                        </a:spcAft>
                      </a:pPr>
                      <a:r>
                        <a:rPr lang="en-US" sz="1800"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Transparency</a:t>
                      </a: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endParaRPr lang="en-US" sz="12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2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Interpretability</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2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Explainability</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2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Attribution  </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Mapping between system inputs and outputs is unknown or unknowable.</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Causal mechanism of system function (e.g.: model weights) is inaccessible.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Unexpected results may be common.</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9525" marB="0"/>
                </a:tc>
                <a:tc>
                  <a:txBody>
                    <a:bodyPr/>
                    <a:lstStyle/>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Users can infer a coarse mental model of how the system produced an output.</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Causal mechanism of system function is interrogated anecdotally.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Unexpected results may occur in core capabilities.</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9525" marB="0"/>
                </a:tc>
                <a:tc>
                  <a:txBody>
                    <a:bodyPr/>
                    <a:lstStyle/>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Users maintain a faithful but approximate mental model of the system.</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Causal mechanism of system function is interrogated systematically and communicated to the user.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Unexpected results may occur in some cases, usually in less-core capabilities.</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effectLst/>
                          <a:latin typeface="Calibri" panose="020F0502020204030204" pitchFamily="34" charset="0"/>
                          <a:ea typeface="Yu Mincho" panose="02020400000000000000" pitchFamily="18" charset="-128"/>
                          <a:cs typeface="Arial" panose="020B0604020202020204" pitchFamily="34" charset="0"/>
                        </a:rPr>
                        <a:t> </a:t>
                      </a:r>
                    </a:p>
                  </a:txBody>
                  <a:tcPr marL="68580" marR="68580" marT="9525" marB="0"/>
                </a:tc>
                <a:tc>
                  <a:txBody>
                    <a:bodyPr/>
                    <a:lstStyle/>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Users have an accurate mental model of the system and how results were reached.</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Causal mechanism of system function is known and communicated to user.</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Users are rarely surprised by model outputs.</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9525" marB="0"/>
                </a:tc>
                <a:extLst>
                  <a:ext uri="{0D108BD9-81ED-4DB2-BD59-A6C34878D82A}">
                    <a16:rowId xmlns:a16="http://schemas.microsoft.com/office/drawing/2014/main" val="892695708"/>
                  </a:ext>
                </a:extLst>
              </a:tr>
            </a:tbl>
          </a:graphicData>
        </a:graphic>
      </p:graphicFrame>
      <p:graphicFrame>
        <p:nvGraphicFramePr>
          <p:cNvPr id="3" name="Table 2">
            <a:extLst>
              <a:ext uri="{FF2B5EF4-FFF2-40B4-BE49-F238E27FC236}">
                <a16:creationId xmlns:a16="http://schemas.microsoft.com/office/drawing/2014/main" id="{88815793-C355-856F-F342-E8F37146D443}"/>
              </a:ext>
            </a:extLst>
          </p:cNvPr>
          <p:cNvGraphicFramePr>
            <a:graphicFrameLocks noGrp="1"/>
          </p:cNvGraphicFramePr>
          <p:nvPr>
            <p:extLst>
              <p:ext uri="{D42A27DB-BD31-4B8C-83A1-F6EECF244321}">
                <p14:modId xmlns:p14="http://schemas.microsoft.com/office/powerpoint/2010/main" val="1913324921"/>
              </p:ext>
            </p:extLst>
          </p:nvPr>
        </p:nvGraphicFramePr>
        <p:xfrm>
          <a:off x="177453" y="5227633"/>
          <a:ext cx="11837094" cy="1431933"/>
        </p:xfrm>
        <a:graphic>
          <a:graphicData uri="http://schemas.openxmlformats.org/drawingml/2006/table">
            <a:tbl>
              <a:tblPr firstRow="1" bandRow="1"/>
              <a:tblGrid>
                <a:gridCol w="2052277">
                  <a:extLst>
                    <a:ext uri="{9D8B030D-6E8A-4147-A177-3AD203B41FA5}">
                      <a16:colId xmlns:a16="http://schemas.microsoft.com/office/drawing/2014/main" val="3810382650"/>
                    </a:ext>
                  </a:extLst>
                </a:gridCol>
                <a:gridCol w="2363373">
                  <a:extLst>
                    <a:ext uri="{9D8B030D-6E8A-4147-A177-3AD203B41FA5}">
                      <a16:colId xmlns:a16="http://schemas.microsoft.com/office/drawing/2014/main" val="1620426221"/>
                    </a:ext>
                  </a:extLst>
                </a:gridCol>
                <a:gridCol w="2243796">
                  <a:extLst>
                    <a:ext uri="{9D8B030D-6E8A-4147-A177-3AD203B41FA5}">
                      <a16:colId xmlns:a16="http://schemas.microsoft.com/office/drawing/2014/main" val="3084006464"/>
                    </a:ext>
                  </a:extLst>
                </a:gridCol>
                <a:gridCol w="2567354">
                  <a:extLst>
                    <a:ext uri="{9D8B030D-6E8A-4147-A177-3AD203B41FA5}">
                      <a16:colId xmlns:a16="http://schemas.microsoft.com/office/drawing/2014/main" val="159302537"/>
                    </a:ext>
                  </a:extLst>
                </a:gridCol>
                <a:gridCol w="2610294">
                  <a:extLst>
                    <a:ext uri="{9D8B030D-6E8A-4147-A177-3AD203B41FA5}">
                      <a16:colId xmlns:a16="http://schemas.microsoft.com/office/drawing/2014/main" val="2956688184"/>
                    </a:ext>
                  </a:extLst>
                </a:gridCol>
              </a:tblGrid>
              <a:tr h="68351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kern="100" dirty="0">
                          <a:effectLst/>
                        </a:rPr>
                        <a:t> Simple Example</a:t>
                      </a:r>
                      <a:endParaRPr lang="en-US"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tabLst>
                          <a:tab pos="806450" algn="l"/>
                        </a:tabLst>
                      </a:pPr>
                      <a:r>
                        <a:rPr lang="en-US" sz="1800" kern="100" dirty="0">
                          <a:effectLst/>
                        </a:rPr>
                        <a:t>Level 1</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dirty="0">
                          <a:effectLst/>
                        </a:rPr>
                        <a:t>Level 2</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a:effectLst/>
                        </a:rPr>
                        <a:t>Level 3</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a:effectLst/>
                        </a:rPr>
                        <a:t>Level 4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390783146"/>
                  </a:ext>
                </a:extLst>
              </a:tr>
              <a:tr h="7484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spcBef>
                          <a:spcPts val="0"/>
                        </a:spcBef>
                        <a:spcAft>
                          <a:spcPts val="0"/>
                        </a:spcAft>
                      </a:pPr>
                      <a:r>
                        <a:rPr lang="en-US" sz="1800" b="1" kern="100" dirty="0">
                          <a:solidFill>
                            <a:schemeClr val="tx1"/>
                          </a:solidFill>
                          <a:effectLst/>
                        </a:rPr>
                        <a:t>Transparency</a:t>
                      </a:r>
                      <a:endParaRPr lang="en-US" sz="18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Black box</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Coarse mental model</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Useful mental model</a:t>
                      </a:r>
                      <a:endParaRPr lang="en-US" sz="1600" kern="100" dirty="0">
                        <a:effectLst/>
                        <a:latin typeface="Calibri"/>
                        <a:ea typeface="Times New Roman" panose="02020603050405020304" pitchFamily="18" charset="0"/>
                        <a:cs typeface="Times New Roman"/>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dirty="0">
                          <a:effectLst/>
                        </a:rPr>
                        <a:t>Accurate mental model</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266853790"/>
                  </a:ext>
                </a:extLst>
              </a:tr>
            </a:tbl>
          </a:graphicData>
        </a:graphic>
      </p:graphicFrame>
    </p:spTree>
    <p:extLst>
      <p:ext uri="{BB962C8B-B14F-4D97-AF65-F5344CB8AC3E}">
        <p14:creationId xmlns:p14="http://schemas.microsoft.com/office/powerpoint/2010/main" val="342949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6788-BA2E-DDB2-FF5C-7B05B23C7FD9}"/>
              </a:ext>
            </a:extLst>
          </p:cNvPr>
          <p:cNvSpPr>
            <a:spLocks noGrp="1"/>
          </p:cNvSpPr>
          <p:nvPr>
            <p:ph type="title"/>
          </p:nvPr>
        </p:nvSpPr>
        <p:spPr/>
        <p:txBody>
          <a:bodyPr/>
          <a:lstStyle/>
          <a:p>
            <a:r>
              <a:rPr lang="en-US" dirty="0"/>
              <a:t>Trust Calibration Maturity Model: Safety &amp; Security</a:t>
            </a:r>
          </a:p>
        </p:txBody>
      </p:sp>
      <p:sp>
        <p:nvSpPr>
          <p:cNvPr id="5" name="Slide Number Placeholder 4">
            <a:extLst>
              <a:ext uri="{FF2B5EF4-FFF2-40B4-BE49-F238E27FC236}">
                <a16:creationId xmlns:a16="http://schemas.microsoft.com/office/drawing/2014/main" id="{F9C08C26-199B-0C64-6B7B-73A8FC72D0DE}"/>
              </a:ext>
            </a:extLst>
          </p:cNvPr>
          <p:cNvSpPr>
            <a:spLocks noGrp="1"/>
          </p:cNvSpPr>
          <p:nvPr>
            <p:ph type="sldNum" sz="quarter" idx="12"/>
          </p:nvPr>
        </p:nvSpPr>
        <p:spPr/>
        <p:txBody>
          <a:bodyPr/>
          <a:lstStyle/>
          <a:p>
            <a:fld id="{6FB6B91F-BB11-E946-B7F6-1372EDB8DEC1}" type="slidenum">
              <a:rPr lang="en-US" smtClean="0"/>
              <a:t>19</a:t>
            </a:fld>
            <a:endParaRPr lang="en-US"/>
          </a:p>
        </p:txBody>
      </p:sp>
      <p:graphicFrame>
        <p:nvGraphicFramePr>
          <p:cNvPr id="3" name="Table 2">
            <a:extLst>
              <a:ext uri="{FF2B5EF4-FFF2-40B4-BE49-F238E27FC236}">
                <a16:creationId xmlns:a16="http://schemas.microsoft.com/office/drawing/2014/main" id="{D7585096-4579-297B-2FD8-4FB16B5CCF40}"/>
              </a:ext>
            </a:extLst>
          </p:cNvPr>
          <p:cNvGraphicFramePr>
            <a:graphicFrameLocks noGrp="1"/>
          </p:cNvGraphicFramePr>
          <p:nvPr>
            <p:extLst>
              <p:ext uri="{D42A27DB-BD31-4B8C-83A1-F6EECF244321}">
                <p14:modId xmlns:p14="http://schemas.microsoft.com/office/powerpoint/2010/main" val="4233087475"/>
              </p:ext>
            </p:extLst>
          </p:nvPr>
        </p:nvGraphicFramePr>
        <p:xfrm>
          <a:off x="177452" y="914400"/>
          <a:ext cx="11837095" cy="3981450"/>
        </p:xfrm>
        <a:graphic>
          <a:graphicData uri="http://schemas.openxmlformats.org/drawingml/2006/table">
            <a:tbl>
              <a:tblPr firstRow="1" bandRow="1">
                <a:tableStyleId>{5C22544A-7EE6-4342-B048-85BDC9FD1C3A}</a:tableStyleId>
              </a:tblPr>
              <a:tblGrid>
                <a:gridCol w="1827194">
                  <a:extLst>
                    <a:ext uri="{9D8B030D-6E8A-4147-A177-3AD203B41FA5}">
                      <a16:colId xmlns:a16="http://schemas.microsoft.com/office/drawing/2014/main" val="2961249586"/>
                    </a:ext>
                  </a:extLst>
                </a:gridCol>
                <a:gridCol w="1807699">
                  <a:extLst>
                    <a:ext uri="{9D8B030D-6E8A-4147-A177-3AD203B41FA5}">
                      <a16:colId xmlns:a16="http://schemas.microsoft.com/office/drawing/2014/main" val="3506799138"/>
                    </a:ext>
                  </a:extLst>
                </a:gridCol>
                <a:gridCol w="2468880">
                  <a:extLst>
                    <a:ext uri="{9D8B030D-6E8A-4147-A177-3AD203B41FA5}">
                      <a16:colId xmlns:a16="http://schemas.microsoft.com/office/drawing/2014/main" val="2414223999"/>
                    </a:ext>
                  </a:extLst>
                </a:gridCol>
                <a:gridCol w="2789707">
                  <a:extLst>
                    <a:ext uri="{9D8B030D-6E8A-4147-A177-3AD203B41FA5}">
                      <a16:colId xmlns:a16="http://schemas.microsoft.com/office/drawing/2014/main" val="1869263056"/>
                    </a:ext>
                  </a:extLst>
                </a:gridCol>
                <a:gridCol w="2943615">
                  <a:extLst>
                    <a:ext uri="{9D8B030D-6E8A-4147-A177-3AD203B41FA5}">
                      <a16:colId xmlns:a16="http://schemas.microsoft.com/office/drawing/2014/main" val="3197118829"/>
                    </a:ext>
                  </a:extLst>
                </a:gridCol>
              </a:tblGrid>
              <a:tr h="336712">
                <a:tc>
                  <a:txBody>
                    <a:bodyPr/>
                    <a:lstStyle/>
                    <a:p>
                      <a:pPr marL="0" marR="0">
                        <a:spcBef>
                          <a:spcPts val="0"/>
                        </a:spcBef>
                        <a:spcAft>
                          <a:spcPts val="0"/>
                        </a:spcAft>
                      </a:pPr>
                      <a:r>
                        <a:rPr lang="en-US" sz="1200" kern="100" dirty="0">
                          <a:effectLst/>
                        </a:rPr>
                        <a:t>Dimension of Trustworthiness Assessment</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dirty="0">
                          <a:effectLst/>
                        </a:rPr>
                        <a:t>Level 1</a:t>
                      </a:r>
                      <a:r>
                        <a:rPr lang="en-US" sz="800" kern="100" dirty="0">
                          <a:effectLst/>
                        </a:rPr>
                        <a:t> </a:t>
                      </a:r>
                      <a:endParaRPr lang="en-US" sz="1200" kern="100" dirty="0">
                        <a:effectLst/>
                      </a:endParaRPr>
                    </a:p>
                    <a:p>
                      <a:pPr marL="0" marR="0">
                        <a:spcBef>
                          <a:spcPts val="0"/>
                        </a:spcBef>
                        <a:spcAft>
                          <a:spcPts val="0"/>
                        </a:spcAft>
                      </a:pPr>
                      <a:r>
                        <a:rPr lang="en-US" sz="1200" kern="100" dirty="0">
                          <a:effectLst/>
                        </a:rPr>
                        <a:t>(not addressed)</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dirty="0">
                          <a:effectLst/>
                        </a:rPr>
                        <a:t>Level 2</a:t>
                      </a:r>
                    </a:p>
                    <a:p>
                      <a:pPr marL="0" marR="0">
                        <a:spcBef>
                          <a:spcPts val="0"/>
                        </a:spcBef>
                        <a:spcAft>
                          <a:spcPts val="0"/>
                        </a:spcAft>
                      </a:pPr>
                      <a:r>
                        <a:rPr lang="en-US" sz="1200" kern="100" dirty="0">
                          <a:effectLst/>
                        </a:rPr>
                        <a:t>(basic)</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a:effectLst/>
                        </a:rPr>
                        <a:t>Level 3</a:t>
                      </a:r>
                    </a:p>
                    <a:p>
                      <a:pPr marL="0" marR="0">
                        <a:spcBef>
                          <a:spcPts val="0"/>
                        </a:spcBef>
                        <a:spcAft>
                          <a:spcPts val="0"/>
                        </a:spcAft>
                      </a:pPr>
                      <a:r>
                        <a:rPr lang="en-US" sz="1200" kern="100">
                          <a:effectLst/>
                        </a:rPr>
                        <a:t>(systematic)</a:t>
                      </a:r>
                      <a:endParaRPr lang="en-US" sz="1200" kern="10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dirty="0">
                          <a:effectLst/>
                        </a:rPr>
                        <a:t>Level 4 </a:t>
                      </a:r>
                      <a:r>
                        <a:rPr lang="en-US" sz="800" kern="100" dirty="0">
                          <a:effectLst/>
                        </a:rPr>
                        <a:t> </a:t>
                      </a:r>
                      <a:endParaRPr lang="en-US" sz="1200" kern="100" dirty="0">
                        <a:effectLst/>
                      </a:endParaRPr>
                    </a:p>
                    <a:p>
                      <a:pPr marL="0" marR="0">
                        <a:spcBef>
                          <a:spcPts val="0"/>
                        </a:spcBef>
                        <a:spcAft>
                          <a:spcPts val="0"/>
                        </a:spcAft>
                      </a:pPr>
                      <a:r>
                        <a:rPr lang="en-US" sz="1200" kern="100" dirty="0">
                          <a:effectLst/>
                        </a:rPr>
                        <a:t>(comprehensive)</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extLst>
                  <a:ext uri="{0D108BD9-81ED-4DB2-BD59-A6C34878D82A}">
                    <a16:rowId xmlns:a16="http://schemas.microsoft.com/office/drawing/2014/main" val="2679328897"/>
                  </a:ext>
                </a:extLst>
              </a:tr>
              <a:tr h="2942526">
                <a:tc>
                  <a:txBody>
                    <a:bodyPr/>
                    <a:lstStyle/>
                    <a:p>
                      <a:pPr marL="0" marR="0">
                        <a:spcBef>
                          <a:spcPts val="0"/>
                        </a:spcBef>
                        <a:spcAft>
                          <a:spcPts val="0"/>
                        </a:spcAft>
                      </a:pPr>
                      <a:r>
                        <a:rPr lang="en-US" sz="1800"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Safety &amp; Security</a:t>
                      </a:r>
                      <a:endParaRPr lang="en-US" sz="18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endParaRPr lang="en-US" sz="12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2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Protection against system misuse &amp; tampering by</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2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external actors</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effectLst/>
                          <a:latin typeface="Calibri" panose="020F0502020204030204" pitchFamily="34" charset="0"/>
                          <a:ea typeface="Yu Mincho" panose="02020400000000000000" pitchFamily="18" charset="-128"/>
                          <a:cs typeface="Arial" panose="020B0604020202020204" pitchFamily="34" charset="0"/>
                        </a:rPr>
                        <a:t> </a:t>
                      </a:r>
                    </a:p>
                  </a:txBody>
                  <a:tcPr marL="97790" marR="97790"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Model security is not considered.</a:t>
                      </a:r>
                      <a:endParaRPr lang="en-US" sz="14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endPar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endPar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endPar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endPar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No user guardrails are in place.</a:t>
                      </a:r>
                      <a:endParaRPr lang="en-US" sz="14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400" kern="100" dirty="0">
                          <a:effectLst/>
                          <a:latin typeface="Calibri" panose="020F0502020204030204" pitchFamily="34" charset="0"/>
                          <a:ea typeface="Yu Mincho" panose="02020400000000000000" pitchFamily="18" charset="-128"/>
                          <a:cs typeface="Arial" panose="020B0604020202020204" pitchFamily="34" charset="0"/>
                        </a:rPr>
                        <a:t> </a:t>
                      </a:r>
                    </a:p>
                  </a:txBody>
                  <a:tcPr marL="68580" marR="68580" marT="9525" marB="0"/>
                </a:tc>
                <a:tc>
                  <a:txBody>
                    <a:bodyPr/>
                    <a:lstStyle/>
                    <a:p>
                      <a:pPr marL="0" marR="0">
                        <a:spcBef>
                          <a:spcPts val="0"/>
                        </a:spcBef>
                        <a:spcAft>
                          <a:spcPts val="0"/>
                        </a:spcAft>
                      </a:pPr>
                      <a:r>
                        <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Counter-adversarial measures are implemented by third parties but unverifiable by user.</a:t>
                      </a:r>
                      <a:endParaRPr lang="en-US" sz="14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400" kern="100" dirty="0">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r>
                        <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 inputs and system responses are accessible to third parties.</a:t>
                      </a:r>
                      <a:endParaRPr lang="en-US" sz="14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400" kern="100" dirty="0">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r>
                        <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 guardrails exist.</a:t>
                      </a:r>
                      <a:endParaRPr lang="en-US" sz="14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400" kern="100" dirty="0">
                          <a:effectLst/>
                          <a:latin typeface="Calibri" panose="020F0502020204030204" pitchFamily="34" charset="0"/>
                          <a:ea typeface="Yu Mincho" panose="02020400000000000000" pitchFamily="18" charset="-128"/>
                          <a:cs typeface="Arial" panose="020B0604020202020204" pitchFamily="34" charset="0"/>
                        </a:rPr>
                        <a:t> </a:t>
                      </a:r>
                    </a:p>
                  </a:txBody>
                  <a:tcPr marL="68580" marR="68580" marT="9525" marB="0"/>
                </a:tc>
                <a:tc>
                  <a:txBody>
                    <a:bodyPr/>
                    <a:lstStyle/>
                    <a:p>
                      <a:pPr marL="0" marR="0">
                        <a:spcBef>
                          <a:spcPts val="0"/>
                        </a:spcBef>
                        <a:spcAft>
                          <a:spcPts val="0"/>
                        </a:spcAft>
                      </a:pPr>
                      <a:r>
                        <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Some counter-adversarial measures are implemented by trusted parties.</a:t>
                      </a:r>
                      <a:endParaRPr lang="en-US" sz="14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endParaRPr lang="en-US" sz="14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endParaRPr lang="en-US" sz="14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 inputs and system responses are accessible only to trusted parties.</a:t>
                      </a:r>
                      <a:endParaRPr lang="en-US" sz="14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400" kern="100" dirty="0">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r>
                        <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 guardrails prevent both direct and indirect efforts to misuse system, and have been tested through red teaming.</a:t>
                      </a:r>
                    </a:p>
                    <a:p>
                      <a:pPr marL="0" marR="0">
                        <a:spcBef>
                          <a:spcPts val="0"/>
                        </a:spcBef>
                        <a:spcAft>
                          <a:spcPts val="0"/>
                        </a:spcAft>
                      </a:pPr>
                      <a:endPar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Training data sources are known and reported to user.</a:t>
                      </a:r>
                      <a:endParaRPr lang="en-US" sz="1400" kern="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9525" marB="0"/>
                </a:tc>
                <a:tc>
                  <a:txBody>
                    <a:bodyPr/>
                    <a:lstStyle/>
                    <a:p>
                      <a:pPr marL="0" marR="0">
                        <a:spcBef>
                          <a:spcPts val="0"/>
                        </a:spcBef>
                        <a:spcAft>
                          <a:spcPts val="0"/>
                        </a:spcAft>
                      </a:pPr>
                      <a:r>
                        <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Counter-adversarial measures account for all known threats, evolve with new threats, and are implemented by trusted parties.</a:t>
                      </a:r>
                      <a:endParaRPr lang="en-US" sz="14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400" kern="100" dirty="0">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r>
                        <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 inputs and system responses are accessible only to task-specific trusted parties.</a:t>
                      </a:r>
                      <a:endParaRPr lang="en-US" sz="14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400" kern="100" dirty="0">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r>
                        <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System prevents concerted misuse efforts, as confirmed through red teaming.</a:t>
                      </a:r>
                    </a:p>
                    <a:p>
                      <a:pPr marL="0" marR="0">
                        <a:spcBef>
                          <a:spcPts val="0"/>
                        </a:spcBef>
                        <a:spcAft>
                          <a:spcPts val="0"/>
                        </a:spcAft>
                      </a:pPr>
                      <a:endPar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endPar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Model is trained on known and controlled datasets only.</a:t>
                      </a:r>
                      <a:endParaRPr lang="en-US" sz="1400" kern="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9525" marB="0"/>
                </a:tc>
                <a:extLst>
                  <a:ext uri="{0D108BD9-81ED-4DB2-BD59-A6C34878D82A}">
                    <a16:rowId xmlns:a16="http://schemas.microsoft.com/office/drawing/2014/main" val="892695708"/>
                  </a:ext>
                </a:extLst>
              </a:tr>
            </a:tbl>
          </a:graphicData>
        </a:graphic>
      </p:graphicFrame>
      <p:graphicFrame>
        <p:nvGraphicFramePr>
          <p:cNvPr id="4" name="Table 3">
            <a:extLst>
              <a:ext uri="{FF2B5EF4-FFF2-40B4-BE49-F238E27FC236}">
                <a16:creationId xmlns:a16="http://schemas.microsoft.com/office/drawing/2014/main" id="{FA72CF79-6675-B978-72CC-49FC1F30111C}"/>
              </a:ext>
            </a:extLst>
          </p:cNvPr>
          <p:cNvGraphicFramePr>
            <a:graphicFrameLocks noGrp="1"/>
          </p:cNvGraphicFramePr>
          <p:nvPr>
            <p:extLst>
              <p:ext uri="{D42A27DB-BD31-4B8C-83A1-F6EECF244321}">
                <p14:modId xmlns:p14="http://schemas.microsoft.com/office/powerpoint/2010/main" val="1838739121"/>
              </p:ext>
            </p:extLst>
          </p:nvPr>
        </p:nvGraphicFramePr>
        <p:xfrm>
          <a:off x="177453" y="5227633"/>
          <a:ext cx="11837094" cy="1431933"/>
        </p:xfrm>
        <a:graphic>
          <a:graphicData uri="http://schemas.openxmlformats.org/drawingml/2006/table">
            <a:tbl>
              <a:tblPr firstRow="1" bandRow="1"/>
              <a:tblGrid>
                <a:gridCol w="1813125">
                  <a:extLst>
                    <a:ext uri="{9D8B030D-6E8A-4147-A177-3AD203B41FA5}">
                      <a16:colId xmlns:a16="http://schemas.microsoft.com/office/drawing/2014/main" val="3810382650"/>
                    </a:ext>
                  </a:extLst>
                </a:gridCol>
                <a:gridCol w="1821767">
                  <a:extLst>
                    <a:ext uri="{9D8B030D-6E8A-4147-A177-3AD203B41FA5}">
                      <a16:colId xmlns:a16="http://schemas.microsoft.com/office/drawing/2014/main" val="1620426221"/>
                    </a:ext>
                  </a:extLst>
                </a:gridCol>
                <a:gridCol w="2475913">
                  <a:extLst>
                    <a:ext uri="{9D8B030D-6E8A-4147-A177-3AD203B41FA5}">
                      <a16:colId xmlns:a16="http://schemas.microsoft.com/office/drawing/2014/main" val="3084006464"/>
                    </a:ext>
                  </a:extLst>
                </a:gridCol>
                <a:gridCol w="2799471">
                  <a:extLst>
                    <a:ext uri="{9D8B030D-6E8A-4147-A177-3AD203B41FA5}">
                      <a16:colId xmlns:a16="http://schemas.microsoft.com/office/drawing/2014/main" val="159302537"/>
                    </a:ext>
                  </a:extLst>
                </a:gridCol>
                <a:gridCol w="2926818">
                  <a:extLst>
                    <a:ext uri="{9D8B030D-6E8A-4147-A177-3AD203B41FA5}">
                      <a16:colId xmlns:a16="http://schemas.microsoft.com/office/drawing/2014/main" val="2956688184"/>
                    </a:ext>
                  </a:extLst>
                </a:gridCol>
              </a:tblGrid>
              <a:tr h="68351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kern="100" dirty="0">
                          <a:effectLst/>
                        </a:rPr>
                        <a:t> Simple Example</a:t>
                      </a:r>
                      <a:endParaRPr lang="en-US"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tabLst>
                          <a:tab pos="806450" algn="l"/>
                        </a:tabLst>
                      </a:pPr>
                      <a:r>
                        <a:rPr lang="en-US" sz="1800" kern="100" dirty="0">
                          <a:effectLst/>
                        </a:rPr>
                        <a:t>Level 1</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dirty="0">
                          <a:effectLst/>
                        </a:rPr>
                        <a:t>Level 2</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a:effectLst/>
                        </a:rPr>
                        <a:t>Level 3</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a:effectLst/>
                        </a:rPr>
                        <a:t>Level 4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390783146"/>
                  </a:ext>
                </a:extLst>
              </a:tr>
              <a:tr h="7484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spcBef>
                          <a:spcPts val="0"/>
                        </a:spcBef>
                        <a:spcAft>
                          <a:spcPts val="0"/>
                        </a:spcAft>
                      </a:pPr>
                      <a:r>
                        <a:rPr lang="en-US" sz="1800" b="1" kern="100" dirty="0">
                          <a:solidFill>
                            <a:schemeClr val="tx1"/>
                          </a:solidFill>
                          <a:effectLst/>
                        </a:rPr>
                        <a:t>Safety &amp; Security</a:t>
                      </a:r>
                      <a:endParaRPr lang="en-US" sz="18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Unknown</a:t>
                      </a:r>
                      <a:endParaRPr lang="en-US" sz="1600" kern="100" dirty="0">
                        <a:effectLst/>
                        <a:latin typeface="Calibri"/>
                        <a:ea typeface="Times New Roman" panose="02020603050405020304" pitchFamily="18" charset="0"/>
                        <a:cs typeface="Times New Roman"/>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Awareness of vulnerability, basic guardrails</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500" kern="100">
                          <a:effectLst/>
                        </a:rPr>
                        <a:t>Quantified vulnerability, broad guardrails</a:t>
                      </a:r>
                      <a:endParaRPr lang="en-US" sz="15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dirty="0">
                          <a:effectLst/>
                        </a:rPr>
                        <a:t>Confidential with high confidence in integrity</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266853790"/>
                  </a:ext>
                </a:extLst>
              </a:tr>
            </a:tbl>
          </a:graphicData>
        </a:graphic>
      </p:graphicFrame>
    </p:spTree>
    <p:extLst>
      <p:ext uri="{BB962C8B-B14F-4D97-AF65-F5344CB8AC3E}">
        <p14:creationId xmlns:p14="http://schemas.microsoft.com/office/powerpoint/2010/main" val="143987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17E6-E31B-5220-8ED4-FA3C3C97AEE6}"/>
              </a:ext>
            </a:extLst>
          </p:cNvPr>
          <p:cNvSpPr>
            <a:spLocks noGrp="1"/>
          </p:cNvSpPr>
          <p:nvPr>
            <p:ph type="title"/>
          </p:nvPr>
        </p:nvSpPr>
        <p:spPr/>
        <p:txBody>
          <a:bodyPr/>
          <a:lstStyle/>
          <a:p>
            <a:r>
              <a:rPr lang="en-US" dirty="0"/>
              <a:t>Bottom line up front</a:t>
            </a:r>
          </a:p>
        </p:txBody>
      </p:sp>
      <p:sp>
        <p:nvSpPr>
          <p:cNvPr id="6" name="Slide Number Placeholder 5">
            <a:extLst>
              <a:ext uri="{FF2B5EF4-FFF2-40B4-BE49-F238E27FC236}">
                <a16:creationId xmlns:a16="http://schemas.microsoft.com/office/drawing/2014/main" id="{E8A0432E-5BF3-C539-4F2E-47972C79A120}"/>
              </a:ext>
            </a:extLst>
          </p:cNvPr>
          <p:cNvSpPr>
            <a:spLocks noGrp="1"/>
          </p:cNvSpPr>
          <p:nvPr>
            <p:ph type="sldNum" sz="quarter" idx="12"/>
          </p:nvPr>
        </p:nvSpPr>
        <p:spPr/>
        <p:txBody>
          <a:bodyPr/>
          <a:lstStyle/>
          <a:p>
            <a:fld id="{6FB6B91F-BB11-E946-B7F6-1372EDB8DEC1}" type="slidenum">
              <a:rPr lang="en-US" smtClean="0"/>
              <a:t>2</a:t>
            </a:fld>
            <a:endParaRPr lang="en-US"/>
          </a:p>
        </p:txBody>
      </p:sp>
      <p:graphicFrame>
        <p:nvGraphicFramePr>
          <p:cNvPr id="8" name="Table 7">
            <a:extLst>
              <a:ext uri="{FF2B5EF4-FFF2-40B4-BE49-F238E27FC236}">
                <a16:creationId xmlns:a16="http://schemas.microsoft.com/office/drawing/2014/main" id="{F82ACE73-4220-6FD3-ADE6-05AB5DDD9BAB}"/>
              </a:ext>
            </a:extLst>
          </p:cNvPr>
          <p:cNvGraphicFramePr>
            <a:graphicFrameLocks noGrp="1"/>
          </p:cNvGraphicFramePr>
          <p:nvPr>
            <p:extLst>
              <p:ext uri="{D42A27DB-BD31-4B8C-83A1-F6EECF244321}">
                <p14:modId xmlns:p14="http://schemas.microsoft.com/office/powerpoint/2010/main" val="3060685809"/>
              </p:ext>
            </p:extLst>
          </p:nvPr>
        </p:nvGraphicFramePr>
        <p:xfrm>
          <a:off x="6347571" y="2168426"/>
          <a:ext cx="5599481" cy="2305135"/>
        </p:xfrm>
        <a:graphic>
          <a:graphicData uri="http://schemas.openxmlformats.org/drawingml/2006/table">
            <a:tbl>
              <a:tblPr firstRow="1" bandRow="1"/>
              <a:tblGrid>
                <a:gridCol w="1100509">
                  <a:extLst>
                    <a:ext uri="{9D8B030D-6E8A-4147-A177-3AD203B41FA5}">
                      <a16:colId xmlns:a16="http://schemas.microsoft.com/office/drawing/2014/main" val="3382287102"/>
                    </a:ext>
                  </a:extLst>
                </a:gridCol>
                <a:gridCol w="1100509">
                  <a:extLst>
                    <a:ext uri="{9D8B030D-6E8A-4147-A177-3AD203B41FA5}">
                      <a16:colId xmlns:a16="http://schemas.microsoft.com/office/drawing/2014/main" val="2436224761"/>
                    </a:ext>
                  </a:extLst>
                </a:gridCol>
                <a:gridCol w="1100509">
                  <a:extLst>
                    <a:ext uri="{9D8B030D-6E8A-4147-A177-3AD203B41FA5}">
                      <a16:colId xmlns:a16="http://schemas.microsoft.com/office/drawing/2014/main" val="471555868"/>
                    </a:ext>
                  </a:extLst>
                </a:gridCol>
                <a:gridCol w="1100565">
                  <a:extLst>
                    <a:ext uri="{9D8B030D-6E8A-4147-A177-3AD203B41FA5}">
                      <a16:colId xmlns:a16="http://schemas.microsoft.com/office/drawing/2014/main" val="3985807090"/>
                    </a:ext>
                  </a:extLst>
                </a:gridCol>
                <a:gridCol w="1197389">
                  <a:extLst>
                    <a:ext uri="{9D8B030D-6E8A-4147-A177-3AD203B41FA5}">
                      <a16:colId xmlns:a16="http://schemas.microsoft.com/office/drawing/2014/main" val="3612496124"/>
                    </a:ext>
                  </a:extLst>
                </a:gridCol>
              </a:tblGrid>
              <a:tr h="3619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600" kern="100" dirty="0">
                          <a:effectLst/>
                        </a:rPr>
                        <a:t> </a:t>
                      </a:r>
                      <a:endParaRPr lang="en-US" sz="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tabLst>
                          <a:tab pos="806450" algn="l"/>
                        </a:tabLst>
                      </a:pPr>
                      <a:r>
                        <a:rPr lang="en-US" sz="1000" kern="100" dirty="0">
                          <a:effectLst/>
                        </a:rPr>
                        <a:t>Level 1</a:t>
                      </a:r>
                      <a:endParaRPr lang="en-US"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000" kern="100" dirty="0">
                          <a:effectLst/>
                        </a:rPr>
                        <a:t>Level 2</a:t>
                      </a:r>
                      <a:endParaRPr lang="en-US"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000" kern="100">
                          <a:effectLst/>
                        </a:rPr>
                        <a:t>Level 3</a:t>
                      </a:r>
                      <a:endParaRPr lang="en-US"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000" kern="100">
                          <a:effectLst/>
                        </a:rPr>
                        <a:t>Level 4 </a:t>
                      </a:r>
                      <a:endParaRPr lang="en-US"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275844455"/>
                  </a:ext>
                </a:extLst>
              </a:tr>
              <a:tr h="39632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000" b="1" kern="100" dirty="0">
                          <a:solidFill>
                            <a:schemeClr val="tx1"/>
                          </a:solidFill>
                          <a:effectLst/>
                        </a:rPr>
                        <a:t>Performance</a:t>
                      </a:r>
                      <a:endParaRPr lang="en-US" sz="10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a:effectLst/>
                        </a:rPr>
                        <a:t>Unknown </a:t>
                      </a:r>
                      <a:endParaRPr lang="en-US"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dirty="0">
                          <a:effectLst/>
                        </a:rPr>
                        <a:t>Low confidence, tested on broad benchmark</a:t>
                      </a:r>
                      <a:endParaRPr lang="en-US"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dirty="0">
                          <a:effectLst/>
                        </a:rPr>
                        <a:t>Medium confidence, tested on specific task</a:t>
                      </a:r>
                      <a:endParaRPr lang="en-US"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a:effectLst/>
                        </a:rPr>
                        <a:t>High confidence, tested on end user, strong UQ </a:t>
                      </a:r>
                      <a:endParaRPr lang="en-US"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820207510"/>
                  </a:ext>
                </a:extLst>
              </a:tr>
              <a:tr h="39632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000" b="1" kern="100" dirty="0">
                          <a:solidFill>
                            <a:schemeClr val="tx1"/>
                          </a:solidFill>
                          <a:effectLst/>
                        </a:rPr>
                        <a:t>Bias &amp; Robustness</a:t>
                      </a:r>
                      <a:endParaRPr lang="en-US" sz="10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a:effectLst/>
                        </a:rPr>
                        <a:t>Not considered</a:t>
                      </a:r>
                      <a:endParaRPr lang="en-US"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dirty="0">
                          <a:effectLst/>
                        </a:rPr>
                        <a:t>Some consideration </a:t>
                      </a:r>
                      <a:endParaRPr lang="en-US"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800" kern="100" dirty="0">
                          <a:effectLst/>
                        </a:rPr>
                        <a:t>Significant consideration,</a:t>
                      </a:r>
                    </a:p>
                    <a:p>
                      <a:pPr marL="0" marR="0" algn="ctr">
                        <a:spcBef>
                          <a:spcPts val="0"/>
                        </a:spcBef>
                        <a:spcAft>
                          <a:spcPts val="0"/>
                        </a:spcAft>
                      </a:pPr>
                      <a:r>
                        <a:rPr lang="en-US" sz="800" kern="100" dirty="0">
                          <a:effectLst/>
                        </a:rPr>
                        <a:t>communicated to user</a:t>
                      </a:r>
                      <a:endParaRPr lang="en-US" sz="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a:effectLst/>
                        </a:rPr>
                        <a:t>Continuous testing</a:t>
                      </a:r>
                      <a:endParaRPr lang="en-US" sz="900" kern="100" dirty="0">
                        <a:effectLst/>
                        <a:latin typeface="Calibri"/>
                        <a:ea typeface="Times New Roman" panose="02020603050405020304" pitchFamily="18" charset="0"/>
                        <a:cs typeface="Times New Roman"/>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230784587"/>
                  </a:ext>
                </a:extLst>
              </a:tr>
              <a:tr h="3619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000" b="1" kern="100" dirty="0">
                          <a:solidFill>
                            <a:schemeClr val="tx1"/>
                          </a:solidFill>
                          <a:effectLst/>
                        </a:rPr>
                        <a:t>Transparency</a:t>
                      </a:r>
                      <a:endParaRPr lang="en-US" sz="10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a:effectLst/>
                        </a:rPr>
                        <a:t>Black box</a:t>
                      </a:r>
                      <a:endParaRPr lang="en-US"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a:effectLst/>
                        </a:rPr>
                        <a:t>Coarse mental model</a:t>
                      </a:r>
                      <a:endParaRPr lang="en-US"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a:effectLst/>
                        </a:rPr>
                        <a:t>Useful mental model</a:t>
                      </a:r>
                      <a:endParaRPr lang="en-US" sz="900" kern="100" dirty="0">
                        <a:effectLst/>
                        <a:latin typeface="Calibri"/>
                        <a:ea typeface="Times New Roman" panose="02020603050405020304" pitchFamily="18" charset="0"/>
                        <a:cs typeface="Times New Roman"/>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a:effectLst/>
                        </a:rPr>
                        <a:t>Accurate mental model</a:t>
                      </a:r>
                      <a:endParaRPr lang="en-US"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887627728"/>
                  </a:ext>
                </a:extLst>
              </a:tr>
              <a:tr h="39203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000" b="1" kern="100" dirty="0">
                          <a:solidFill>
                            <a:schemeClr val="tx1"/>
                          </a:solidFill>
                          <a:effectLst/>
                        </a:rPr>
                        <a:t>Safety &amp; Security</a:t>
                      </a:r>
                      <a:endParaRPr lang="en-US" sz="10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a:effectLst/>
                        </a:rPr>
                        <a:t>Unknown</a:t>
                      </a:r>
                      <a:endParaRPr lang="en-US" sz="900" kern="100" dirty="0">
                        <a:effectLst/>
                        <a:latin typeface="Calibri"/>
                        <a:ea typeface="Times New Roman" panose="02020603050405020304" pitchFamily="18" charset="0"/>
                        <a:cs typeface="Times New Roman"/>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a:effectLst/>
                        </a:rPr>
                        <a:t>Awareness of vulnerability, basic guardrails</a:t>
                      </a:r>
                      <a:endParaRPr lang="en-US"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800" kern="100">
                          <a:effectLst/>
                        </a:rPr>
                        <a:t>Quantified vulnerability, broad guardrails</a:t>
                      </a:r>
                      <a:endParaRPr lang="en-US" sz="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a:effectLst/>
                        </a:rPr>
                        <a:t>Confidential with high confidence in integrity</a:t>
                      </a:r>
                      <a:endParaRPr lang="en-US"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874721872"/>
                  </a:ext>
                </a:extLst>
              </a:tr>
              <a:tr h="3619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000" b="1" kern="100" dirty="0">
                          <a:solidFill>
                            <a:schemeClr val="tx1"/>
                          </a:solidFill>
                          <a:effectLst/>
                        </a:rPr>
                        <a:t>Usability</a:t>
                      </a:r>
                      <a:endParaRPr lang="en-US" sz="10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a:effectLst/>
                        </a:rPr>
                        <a:t>None</a:t>
                      </a:r>
                      <a:endParaRPr lang="en-US" sz="900" kern="100" dirty="0">
                        <a:effectLst/>
                        <a:latin typeface="Calibri"/>
                        <a:ea typeface="Times New Roman" panose="02020603050405020304" pitchFamily="18" charset="0"/>
                        <a:cs typeface="Times New Roman"/>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a:effectLst/>
                        </a:rPr>
                        <a:t>Basic</a:t>
                      </a:r>
                      <a:endParaRPr lang="en-US" sz="900" kern="100">
                        <a:effectLst/>
                        <a:latin typeface="Calibri"/>
                        <a:ea typeface="Times New Roman" panose="02020603050405020304" pitchFamily="18" charset="0"/>
                        <a:cs typeface="Times New Roman"/>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900" kern="100">
                          <a:effectLst/>
                        </a:rPr>
                        <a:t>Intuitive and well-targeted</a:t>
                      </a:r>
                      <a:endParaRPr lang="en-US"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900" kern="100" dirty="0">
                          <a:effectLst/>
                        </a:rPr>
                        <a:t>Intuitive and adaptive to user/task</a:t>
                      </a:r>
                      <a:endParaRPr lang="en-US"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574" marR="3357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624232122"/>
                  </a:ext>
                </a:extLst>
              </a:tr>
            </a:tbl>
          </a:graphicData>
        </a:graphic>
      </p:graphicFrame>
      <p:pic>
        <p:nvPicPr>
          <p:cNvPr id="9" name="Content Placeholder 4">
            <a:extLst>
              <a:ext uri="{FF2B5EF4-FFF2-40B4-BE49-F238E27FC236}">
                <a16:creationId xmlns:a16="http://schemas.microsoft.com/office/drawing/2014/main" id="{76133E96-5BCD-7F60-F620-0B5615CCA96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19904" y="2002621"/>
            <a:ext cx="5424527" cy="28527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BF7ABB7-411A-0399-1B8B-CA2BF88DA889}"/>
              </a:ext>
            </a:extLst>
          </p:cNvPr>
          <p:cNvSpPr txBox="1"/>
          <p:nvPr/>
        </p:nvSpPr>
        <p:spPr>
          <a:xfrm>
            <a:off x="1198980" y="1515733"/>
            <a:ext cx="4542311" cy="486888"/>
          </a:xfrm>
          <a:prstGeom prst="rect">
            <a:avLst/>
          </a:prstGeom>
        </p:spPr>
        <p:txBody>
          <a:bodyPr vert="horz" wrap="square" lIns="91440" tIns="45720" rIns="91440" bIns="45720" rtlCol="0">
            <a:noAutofit/>
          </a:bodyPr>
          <a:lstStyle/>
          <a:p>
            <a:pPr algn="l"/>
            <a:r>
              <a:rPr lang="en-US" dirty="0"/>
              <a:t>Trust framework for AI systems</a:t>
            </a:r>
          </a:p>
        </p:txBody>
      </p:sp>
      <p:sp>
        <p:nvSpPr>
          <p:cNvPr id="11" name="TextBox 10">
            <a:extLst>
              <a:ext uri="{FF2B5EF4-FFF2-40B4-BE49-F238E27FC236}">
                <a16:creationId xmlns:a16="http://schemas.microsoft.com/office/drawing/2014/main" id="{17A9E3D2-1433-38CD-7FD1-B4A6C0439268}"/>
              </a:ext>
            </a:extLst>
          </p:cNvPr>
          <p:cNvSpPr txBox="1"/>
          <p:nvPr/>
        </p:nvSpPr>
        <p:spPr>
          <a:xfrm>
            <a:off x="6967288" y="1510144"/>
            <a:ext cx="4542311" cy="486888"/>
          </a:xfrm>
          <a:prstGeom prst="rect">
            <a:avLst/>
          </a:prstGeom>
        </p:spPr>
        <p:txBody>
          <a:bodyPr vert="horz" wrap="square" lIns="91440" tIns="45720" rIns="91440" bIns="45720" rtlCol="0">
            <a:noAutofit/>
          </a:bodyPr>
          <a:lstStyle/>
          <a:p>
            <a:pPr algn="ctr"/>
            <a:r>
              <a:rPr lang="en-US" dirty="0"/>
              <a:t>Operationalized into a maturity model</a:t>
            </a:r>
          </a:p>
        </p:txBody>
      </p:sp>
      <p:sp>
        <p:nvSpPr>
          <p:cNvPr id="12" name="TextBox 11">
            <a:extLst>
              <a:ext uri="{FF2B5EF4-FFF2-40B4-BE49-F238E27FC236}">
                <a16:creationId xmlns:a16="http://schemas.microsoft.com/office/drawing/2014/main" id="{5BD3C482-A0FC-84D3-AD45-A098A79CC402}"/>
              </a:ext>
            </a:extLst>
          </p:cNvPr>
          <p:cNvSpPr txBox="1"/>
          <p:nvPr/>
        </p:nvSpPr>
        <p:spPr>
          <a:xfrm>
            <a:off x="3378530" y="5717969"/>
            <a:ext cx="914400" cy="914400"/>
          </a:xfrm>
          <a:prstGeom prst="rect">
            <a:avLst/>
          </a:prstGeom>
        </p:spPr>
        <p:txBody>
          <a:bodyPr vert="horz" wrap="none" lIns="91440" tIns="45720" rIns="91440" bIns="45720" rtlCol="0">
            <a:noAutofit/>
          </a:bodyPr>
          <a:lstStyle/>
          <a:p>
            <a:pPr algn="l"/>
            <a:endParaRPr lang="en-US" dirty="0"/>
          </a:p>
        </p:txBody>
      </p:sp>
    </p:spTree>
    <p:extLst>
      <p:ext uri="{BB962C8B-B14F-4D97-AF65-F5344CB8AC3E}">
        <p14:creationId xmlns:p14="http://schemas.microsoft.com/office/powerpoint/2010/main" val="456414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6788-BA2E-DDB2-FF5C-7B05B23C7FD9}"/>
              </a:ext>
            </a:extLst>
          </p:cNvPr>
          <p:cNvSpPr>
            <a:spLocks noGrp="1"/>
          </p:cNvSpPr>
          <p:nvPr>
            <p:ph type="title"/>
          </p:nvPr>
        </p:nvSpPr>
        <p:spPr/>
        <p:txBody>
          <a:bodyPr/>
          <a:lstStyle/>
          <a:p>
            <a:r>
              <a:rPr lang="en-US" dirty="0"/>
              <a:t>Trust Calibration Maturity Model: Usability</a:t>
            </a:r>
          </a:p>
        </p:txBody>
      </p:sp>
      <p:sp>
        <p:nvSpPr>
          <p:cNvPr id="5" name="Slide Number Placeholder 4">
            <a:extLst>
              <a:ext uri="{FF2B5EF4-FFF2-40B4-BE49-F238E27FC236}">
                <a16:creationId xmlns:a16="http://schemas.microsoft.com/office/drawing/2014/main" id="{F9C08C26-199B-0C64-6B7B-73A8FC72D0DE}"/>
              </a:ext>
            </a:extLst>
          </p:cNvPr>
          <p:cNvSpPr>
            <a:spLocks noGrp="1"/>
          </p:cNvSpPr>
          <p:nvPr>
            <p:ph type="sldNum" sz="quarter" idx="12"/>
          </p:nvPr>
        </p:nvSpPr>
        <p:spPr/>
        <p:txBody>
          <a:bodyPr/>
          <a:lstStyle/>
          <a:p>
            <a:fld id="{6FB6B91F-BB11-E946-B7F6-1372EDB8DEC1}" type="slidenum">
              <a:rPr lang="en-US" smtClean="0"/>
              <a:t>20</a:t>
            </a:fld>
            <a:endParaRPr lang="en-US"/>
          </a:p>
        </p:txBody>
      </p:sp>
      <p:graphicFrame>
        <p:nvGraphicFramePr>
          <p:cNvPr id="3" name="Table 2">
            <a:extLst>
              <a:ext uri="{FF2B5EF4-FFF2-40B4-BE49-F238E27FC236}">
                <a16:creationId xmlns:a16="http://schemas.microsoft.com/office/drawing/2014/main" id="{BF2CC11B-8D94-8E3C-AD38-AE5CFEA3D8F8}"/>
              </a:ext>
            </a:extLst>
          </p:cNvPr>
          <p:cNvGraphicFramePr>
            <a:graphicFrameLocks noGrp="1"/>
          </p:cNvGraphicFramePr>
          <p:nvPr>
            <p:extLst>
              <p:ext uri="{D42A27DB-BD31-4B8C-83A1-F6EECF244321}">
                <p14:modId xmlns:p14="http://schemas.microsoft.com/office/powerpoint/2010/main" val="1293921544"/>
              </p:ext>
            </p:extLst>
          </p:nvPr>
        </p:nvGraphicFramePr>
        <p:xfrm>
          <a:off x="177452" y="914400"/>
          <a:ext cx="11837095" cy="3737610"/>
        </p:xfrm>
        <a:graphic>
          <a:graphicData uri="http://schemas.openxmlformats.org/drawingml/2006/table">
            <a:tbl>
              <a:tblPr firstRow="1" bandRow="1">
                <a:tableStyleId>{5C22544A-7EE6-4342-B048-85BDC9FD1C3A}</a:tableStyleId>
              </a:tblPr>
              <a:tblGrid>
                <a:gridCol w="1770923">
                  <a:extLst>
                    <a:ext uri="{9D8B030D-6E8A-4147-A177-3AD203B41FA5}">
                      <a16:colId xmlns:a16="http://schemas.microsoft.com/office/drawing/2014/main" val="2961249586"/>
                    </a:ext>
                  </a:extLst>
                </a:gridCol>
                <a:gridCol w="2124222">
                  <a:extLst>
                    <a:ext uri="{9D8B030D-6E8A-4147-A177-3AD203B41FA5}">
                      <a16:colId xmlns:a16="http://schemas.microsoft.com/office/drawing/2014/main" val="3506799138"/>
                    </a:ext>
                  </a:extLst>
                </a:gridCol>
                <a:gridCol w="2700997">
                  <a:extLst>
                    <a:ext uri="{9D8B030D-6E8A-4147-A177-3AD203B41FA5}">
                      <a16:colId xmlns:a16="http://schemas.microsoft.com/office/drawing/2014/main" val="2414223999"/>
                    </a:ext>
                  </a:extLst>
                </a:gridCol>
                <a:gridCol w="2621305">
                  <a:extLst>
                    <a:ext uri="{9D8B030D-6E8A-4147-A177-3AD203B41FA5}">
                      <a16:colId xmlns:a16="http://schemas.microsoft.com/office/drawing/2014/main" val="1869263056"/>
                    </a:ext>
                  </a:extLst>
                </a:gridCol>
                <a:gridCol w="2619648">
                  <a:extLst>
                    <a:ext uri="{9D8B030D-6E8A-4147-A177-3AD203B41FA5}">
                      <a16:colId xmlns:a16="http://schemas.microsoft.com/office/drawing/2014/main" val="3197118829"/>
                    </a:ext>
                  </a:extLst>
                </a:gridCol>
              </a:tblGrid>
              <a:tr h="547689">
                <a:tc>
                  <a:txBody>
                    <a:bodyPr/>
                    <a:lstStyle/>
                    <a:p>
                      <a:pPr marL="0" marR="0">
                        <a:spcBef>
                          <a:spcPts val="0"/>
                        </a:spcBef>
                        <a:spcAft>
                          <a:spcPts val="0"/>
                        </a:spcAft>
                      </a:pPr>
                      <a:r>
                        <a:rPr lang="en-US" sz="1200" kern="100" dirty="0">
                          <a:effectLst/>
                        </a:rPr>
                        <a:t>Dimension of Trustworthiness Assessment</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dirty="0">
                          <a:effectLst/>
                        </a:rPr>
                        <a:t>Level 1</a:t>
                      </a:r>
                      <a:r>
                        <a:rPr lang="en-US" sz="800" kern="100" dirty="0">
                          <a:effectLst/>
                        </a:rPr>
                        <a:t> </a:t>
                      </a:r>
                      <a:endParaRPr lang="en-US" sz="1200" kern="100" dirty="0">
                        <a:effectLst/>
                      </a:endParaRPr>
                    </a:p>
                    <a:p>
                      <a:pPr marL="0" marR="0">
                        <a:spcBef>
                          <a:spcPts val="0"/>
                        </a:spcBef>
                        <a:spcAft>
                          <a:spcPts val="0"/>
                        </a:spcAft>
                      </a:pPr>
                      <a:r>
                        <a:rPr lang="en-US" sz="1200" kern="100" dirty="0">
                          <a:effectLst/>
                        </a:rPr>
                        <a:t>(not addressed)</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dirty="0">
                          <a:effectLst/>
                        </a:rPr>
                        <a:t>Level 2</a:t>
                      </a:r>
                    </a:p>
                    <a:p>
                      <a:pPr marL="0" marR="0">
                        <a:spcBef>
                          <a:spcPts val="0"/>
                        </a:spcBef>
                        <a:spcAft>
                          <a:spcPts val="0"/>
                        </a:spcAft>
                      </a:pPr>
                      <a:r>
                        <a:rPr lang="en-US" sz="1200" kern="100" dirty="0">
                          <a:effectLst/>
                        </a:rPr>
                        <a:t>(basic)</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a:effectLst/>
                        </a:rPr>
                        <a:t>Level 3</a:t>
                      </a:r>
                    </a:p>
                    <a:p>
                      <a:pPr marL="0" marR="0">
                        <a:spcBef>
                          <a:spcPts val="0"/>
                        </a:spcBef>
                        <a:spcAft>
                          <a:spcPts val="0"/>
                        </a:spcAft>
                      </a:pPr>
                      <a:r>
                        <a:rPr lang="en-US" sz="1200" kern="100">
                          <a:effectLst/>
                        </a:rPr>
                        <a:t>(systematic)</a:t>
                      </a:r>
                      <a:endParaRPr lang="en-US" sz="1200" kern="10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tc>
                  <a:txBody>
                    <a:bodyPr/>
                    <a:lstStyle/>
                    <a:p>
                      <a:pPr marL="0" marR="0">
                        <a:spcBef>
                          <a:spcPts val="0"/>
                        </a:spcBef>
                        <a:spcAft>
                          <a:spcPts val="0"/>
                        </a:spcAft>
                      </a:pPr>
                      <a:r>
                        <a:rPr lang="en-US" sz="1200" kern="100" dirty="0">
                          <a:effectLst/>
                        </a:rPr>
                        <a:t>Level 4 </a:t>
                      </a:r>
                      <a:r>
                        <a:rPr lang="en-US" sz="800" kern="100" dirty="0">
                          <a:effectLst/>
                        </a:rPr>
                        <a:t> </a:t>
                      </a:r>
                      <a:endParaRPr lang="en-US" sz="1200" kern="100" dirty="0">
                        <a:effectLst/>
                      </a:endParaRPr>
                    </a:p>
                    <a:p>
                      <a:pPr marL="0" marR="0">
                        <a:spcBef>
                          <a:spcPts val="0"/>
                        </a:spcBef>
                        <a:spcAft>
                          <a:spcPts val="0"/>
                        </a:spcAft>
                      </a:pPr>
                      <a:r>
                        <a:rPr lang="en-US" sz="1200" kern="100" dirty="0">
                          <a:effectLst/>
                        </a:rPr>
                        <a:t>(comprehensive)</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nchor="ctr"/>
                </a:tc>
                <a:extLst>
                  <a:ext uri="{0D108BD9-81ED-4DB2-BD59-A6C34878D82A}">
                    <a16:rowId xmlns:a16="http://schemas.microsoft.com/office/drawing/2014/main" val="2679328897"/>
                  </a:ext>
                </a:extLst>
              </a:tr>
              <a:tr h="2748455">
                <a:tc>
                  <a:txBody>
                    <a:bodyPr/>
                    <a:lstStyle/>
                    <a:p>
                      <a:pPr marL="0" marR="0">
                        <a:spcBef>
                          <a:spcPts val="0"/>
                        </a:spcBef>
                        <a:spcAft>
                          <a:spcPts val="0"/>
                        </a:spcAft>
                      </a:pPr>
                      <a:r>
                        <a:rPr lang="en-US" sz="1800"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Usability</a:t>
                      </a:r>
                    </a:p>
                    <a:p>
                      <a:pPr marL="0" marR="0">
                        <a:spcBef>
                          <a:spcPts val="0"/>
                        </a:spcBef>
                        <a:spcAft>
                          <a:spcPts val="0"/>
                        </a:spcAft>
                      </a:pPr>
                      <a:endParaRPr lang="en-US" sz="1800"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200" b="0" kern="100" dirty="0">
                          <a:effectLst/>
                          <a:latin typeface="Calibri" panose="020F0502020204030204" pitchFamily="34" charset="0"/>
                          <a:ea typeface="Yu Mincho" panose="02020400000000000000" pitchFamily="18" charset="-128"/>
                          <a:cs typeface="Arial" panose="020B0604020202020204" pitchFamily="34" charset="0"/>
                        </a:rPr>
                        <a:t>Ease of use, training and documentation, accessibility of system components, user feedback</a:t>
                      </a:r>
                    </a:p>
                  </a:txBody>
                  <a:tcPr marL="97790" marR="97790" marT="9525" marB="0" anchor="ctr"/>
                </a:tc>
                <a:tc>
                  <a:txBody>
                    <a:bodyPr/>
                    <a:lstStyle/>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Interface(s) either does not exist or is targeted toward developers.</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txBody>
                  <a:tcPr marL="97790" marR="97790" marT="9525" marB="0"/>
                </a:tc>
                <a:tc>
                  <a:txBody>
                    <a:bodyPr/>
                    <a:lstStyle/>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 interface(s) exists.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Basic usability features are incorporated, and some user/task needs are met.</a:t>
                      </a:r>
                    </a:p>
                    <a:p>
                      <a:pPr marL="0" marR="0">
                        <a:spcBef>
                          <a:spcPts val="0"/>
                        </a:spcBef>
                        <a:spcAft>
                          <a:spcPts val="0"/>
                        </a:spcAft>
                      </a:pP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 training and documentation exist.</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effectLst/>
                          <a:latin typeface="Calibri" panose="020F0502020204030204" pitchFamily="34" charset="0"/>
                          <a:ea typeface="Yu Mincho" panose="02020400000000000000" pitchFamily="18" charset="-128"/>
                          <a:cs typeface="Arial" panose="020B0604020202020204" pitchFamily="34" charset="0"/>
                        </a:rPr>
                        <a:t> </a:t>
                      </a:r>
                    </a:p>
                  </a:txBody>
                  <a:tcPr marL="97790" marR="97790" marT="9525" marB="0"/>
                </a:tc>
                <a:tc>
                  <a:txBody>
                    <a:bodyPr/>
                    <a:lstStyle/>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 interface(s) has undergone established usability testing and incorporated the results as appropriate.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 training and documentation are comprehensive.</a:t>
                      </a:r>
                    </a:p>
                    <a:p>
                      <a:pPr marL="0" marR="0">
                        <a:spcBef>
                          <a:spcPts val="0"/>
                        </a:spcBef>
                        <a:spcAft>
                          <a:spcPts val="0"/>
                        </a:spcAft>
                      </a:pPr>
                      <a:endPar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 feedback is collected and considered.  </a:t>
                      </a:r>
                      <a:endParaRPr lang="en-US" sz="1600" u="none"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9525" marB="0"/>
                </a:tc>
                <a:tc>
                  <a:txBody>
                    <a:bodyPr/>
                    <a:lstStyle/>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Interface(s) is intuitive, adaptive, and tailored to individual analyst preferences. </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a:t>
                      </a:r>
                    </a:p>
                    <a:p>
                      <a:pPr marL="0" marR="0">
                        <a:spcBef>
                          <a:spcPts val="0"/>
                        </a:spcBef>
                        <a:spcAft>
                          <a:spcPts val="0"/>
                        </a:spcAft>
                      </a:pP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 training and documentation are well-targeted to task.</a:t>
                      </a:r>
                    </a:p>
                    <a:p>
                      <a:pPr marL="0" marR="0">
                        <a:spcBef>
                          <a:spcPts val="0"/>
                        </a:spcBef>
                        <a:spcAft>
                          <a:spcPts val="0"/>
                        </a:spcAft>
                      </a:pPr>
                      <a:endPar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User feedback is collected and utilized for continuous improvement.</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9525" marB="0"/>
                </a:tc>
                <a:extLst>
                  <a:ext uri="{0D108BD9-81ED-4DB2-BD59-A6C34878D82A}">
                    <a16:rowId xmlns:a16="http://schemas.microsoft.com/office/drawing/2014/main" val="892695708"/>
                  </a:ext>
                </a:extLst>
              </a:tr>
            </a:tbl>
          </a:graphicData>
        </a:graphic>
      </p:graphicFrame>
      <p:graphicFrame>
        <p:nvGraphicFramePr>
          <p:cNvPr id="4" name="Table 3">
            <a:extLst>
              <a:ext uri="{FF2B5EF4-FFF2-40B4-BE49-F238E27FC236}">
                <a16:creationId xmlns:a16="http://schemas.microsoft.com/office/drawing/2014/main" id="{A733AFBF-E54E-D7D9-9251-6133DEE08D6A}"/>
              </a:ext>
            </a:extLst>
          </p:cNvPr>
          <p:cNvGraphicFramePr>
            <a:graphicFrameLocks noGrp="1"/>
          </p:cNvGraphicFramePr>
          <p:nvPr>
            <p:extLst>
              <p:ext uri="{D42A27DB-BD31-4B8C-83A1-F6EECF244321}">
                <p14:modId xmlns:p14="http://schemas.microsoft.com/office/powerpoint/2010/main" val="1672081596"/>
              </p:ext>
            </p:extLst>
          </p:nvPr>
        </p:nvGraphicFramePr>
        <p:xfrm>
          <a:off x="177453" y="5227633"/>
          <a:ext cx="11837094" cy="1431933"/>
        </p:xfrm>
        <a:graphic>
          <a:graphicData uri="http://schemas.openxmlformats.org/drawingml/2006/table">
            <a:tbl>
              <a:tblPr firstRow="1" bandRow="1"/>
              <a:tblGrid>
                <a:gridCol w="1763889">
                  <a:extLst>
                    <a:ext uri="{9D8B030D-6E8A-4147-A177-3AD203B41FA5}">
                      <a16:colId xmlns:a16="http://schemas.microsoft.com/office/drawing/2014/main" val="3810382650"/>
                    </a:ext>
                  </a:extLst>
                </a:gridCol>
                <a:gridCol w="2145323">
                  <a:extLst>
                    <a:ext uri="{9D8B030D-6E8A-4147-A177-3AD203B41FA5}">
                      <a16:colId xmlns:a16="http://schemas.microsoft.com/office/drawing/2014/main" val="1620426221"/>
                    </a:ext>
                  </a:extLst>
                </a:gridCol>
                <a:gridCol w="2679895">
                  <a:extLst>
                    <a:ext uri="{9D8B030D-6E8A-4147-A177-3AD203B41FA5}">
                      <a16:colId xmlns:a16="http://schemas.microsoft.com/office/drawing/2014/main" val="3084006464"/>
                    </a:ext>
                  </a:extLst>
                </a:gridCol>
                <a:gridCol w="2637693">
                  <a:extLst>
                    <a:ext uri="{9D8B030D-6E8A-4147-A177-3AD203B41FA5}">
                      <a16:colId xmlns:a16="http://schemas.microsoft.com/office/drawing/2014/main" val="159302537"/>
                    </a:ext>
                  </a:extLst>
                </a:gridCol>
                <a:gridCol w="2610294">
                  <a:extLst>
                    <a:ext uri="{9D8B030D-6E8A-4147-A177-3AD203B41FA5}">
                      <a16:colId xmlns:a16="http://schemas.microsoft.com/office/drawing/2014/main" val="2956688184"/>
                    </a:ext>
                  </a:extLst>
                </a:gridCol>
              </a:tblGrid>
              <a:tr h="68351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kern="100" dirty="0">
                          <a:effectLst/>
                        </a:rPr>
                        <a:t> Simple Example</a:t>
                      </a:r>
                      <a:endParaRPr lang="en-US"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tabLst>
                          <a:tab pos="806450" algn="l"/>
                        </a:tabLst>
                      </a:pPr>
                      <a:r>
                        <a:rPr lang="en-US" sz="1800" kern="100" dirty="0">
                          <a:effectLst/>
                        </a:rPr>
                        <a:t>Level 1</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dirty="0">
                          <a:effectLst/>
                        </a:rPr>
                        <a:t>Level 2</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dirty="0">
                          <a:effectLst/>
                        </a:rPr>
                        <a:t>Level 3</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800" kern="100">
                          <a:effectLst/>
                        </a:rPr>
                        <a:t>Level 4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390783146"/>
                  </a:ext>
                </a:extLst>
              </a:tr>
              <a:tr h="7484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spcBef>
                          <a:spcPts val="0"/>
                        </a:spcBef>
                        <a:spcAft>
                          <a:spcPts val="0"/>
                        </a:spcAft>
                      </a:pPr>
                      <a:r>
                        <a:rPr lang="en-US" sz="1800" b="1" kern="100" dirty="0">
                          <a:solidFill>
                            <a:schemeClr val="tx1"/>
                          </a:solidFill>
                          <a:effectLst/>
                        </a:rPr>
                        <a:t>Usability</a:t>
                      </a:r>
                      <a:endParaRPr lang="en-US" sz="18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None</a:t>
                      </a:r>
                      <a:endParaRPr lang="en-US" sz="1600" kern="100" dirty="0">
                        <a:effectLst/>
                        <a:latin typeface="Calibri"/>
                        <a:ea typeface="Times New Roman" panose="02020603050405020304" pitchFamily="18" charset="0"/>
                        <a:cs typeface="Times New Roman"/>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Basic</a:t>
                      </a:r>
                      <a:endParaRPr lang="en-US" sz="1600" kern="100">
                        <a:effectLst/>
                        <a:latin typeface="Calibri"/>
                        <a:ea typeface="Times New Roman" panose="02020603050405020304" pitchFamily="18" charset="0"/>
                        <a:cs typeface="Times New Roman"/>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600" kern="100">
                          <a:effectLst/>
                        </a:rPr>
                        <a:t>Intuitive and well-targeted</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kern="100" dirty="0">
                          <a:effectLst/>
                        </a:rPr>
                        <a:t>Intuitive and adaptive to user/task</a:t>
                      </a: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01" marR="634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266853790"/>
                  </a:ext>
                </a:extLst>
              </a:tr>
            </a:tbl>
          </a:graphicData>
        </a:graphic>
      </p:graphicFrame>
    </p:spTree>
    <p:extLst>
      <p:ext uri="{BB962C8B-B14F-4D97-AF65-F5344CB8AC3E}">
        <p14:creationId xmlns:p14="http://schemas.microsoft.com/office/powerpoint/2010/main" val="3709951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55B0C3-069D-0518-4817-BA4B41EBB123}"/>
              </a:ext>
            </a:extLst>
          </p:cNvPr>
          <p:cNvSpPr>
            <a:spLocks noGrp="1"/>
          </p:cNvSpPr>
          <p:nvPr>
            <p:ph type="ctrTitle"/>
          </p:nvPr>
        </p:nvSpPr>
        <p:spPr/>
        <p:txBody>
          <a:bodyPr/>
          <a:lstStyle/>
          <a:p>
            <a:r>
              <a:rPr lang="en-US" dirty="0"/>
              <a:t>Example </a:t>
            </a:r>
            <a:r>
              <a:rPr lang="en-US" dirty="0" err="1"/>
              <a:t>Usecases</a:t>
            </a:r>
            <a:endParaRPr lang="en-US" dirty="0"/>
          </a:p>
        </p:txBody>
      </p:sp>
      <p:sp>
        <p:nvSpPr>
          <p:cNvPr id="2" name="Slide Number Placeholder 1">
            <a:extLst>
              <a:ext uri="{FF2B5EF4-FFF2-40B4-BE49-F238E27FC236}">
                <a16:creationId xmlns:a16="http://schemas.microsoft.com/office/drawing/2014/main" id="{4F9369D5-AF45-0DCA-0673-18895A926C02}"/>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a:solidFill>
                  <a:schemeClr val="bg2"/>
                </a:solidFill>
                <a:latin typeface="Exo 2 Semi 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B6B91F-BB11-E946-B7F6-1372EDB8DEC1}" type="slidenum">
              <a:rPr lang="en-US" smtClean="0"/>
              <a:pPr/>
              <a:t>21</a:t>
            </a:fld>
            <a:endParaRPr lang="en-US"/>
          </a:p>
        </p:txBody>
      </p:sp>
    </p:spTree>
    <p:extLst>
      <p:ext uri="{BB962C8B-B14F-4D97-AF65-F5344CB8AC3E}">
        <p14:creationId xmlns:p14="http://schemas.microsoft.com/office/powerpoint/2010/main" val="162912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C26B-FB02-2511-3302-6C538DA429EB}"/>
              </a:ext>
            </a:extLst>
          </p:cNvPr>
          <p:cNvSpPr>
            <a:spLocks noGrp="1"/>
          </p:cNvSpPr>
          <p:nvPr>
            <p:ph type="title"/>
          </p:nvPr>
        </p:nvSpPr>
        <p:spPr/>
        <p:txBody>
          <a:bodyPr/>
          <a:lstStyle/>
          <a:p>
            <a:r>
              <a:rPr lang="en-US" dirty="0"/>
              <a:t>TCMM Example </a:t>
            </a:r>
            <a:r>
              <a:rPr lang="en-US" dirty="0" err="1"/>
              <a:t>usecases</a:t>
            </a:r>
            <a:endParaRPr lang="en-US" dirty="0"/>
          </a:p>
        </p:txBody>
      </p:sp>
      <p:sp>
        <p:nvSpPr>
          <p:cNvPr id="5" name="Slide Number Placeholder 4">
            <a:extLst>
              <a:ext uri="{FF2B5EF4-FFF2-40B4-BE49-F238E27FC236}">
                <a16:creationId xmlns:a16="http://schemas.microsoft.com/office/drawing/2014/main" id="{E7206335-A4E1-1129-04A5-EB58613CF00A}"/>
              </a:ext>
            </a:extLst>
          </p:cNvPr>
          <p:cNvSpPr>
            <a:spLocks noGrp="1"/>
          </p:cNvSpPr>
          <p:nvPr>
            <p:ph type="sldNum" sz="quarter" idx="12"/>
          </p:nvPr>
        </p:nvSpPr>
        <p:spPr/>
        <p:txBody>
          <a:bodyPr/>
          <a:lstStyle/>
          <a:p>
            <a:fld id="{6FB6B91F-BB11-E946-B7F6-1372EDB8DEC1}" type="slidenum">
              <a:rPr lang="en-US" smtClean="0"/>
              <a:t>22</a:t>
            </a:fld>
            <a:endParaRPr lang="en-US"/>
          </a:p>
        </p:txBody>
      </p:sp>
      <p:graphicFrame>
        <p:nvGraphicFramePr>
          <p:cNvPr id="8" name="Content Placeholder 5">
            <a:extLst>
              <a:ext uri="{FF2B5EF4-FFF2-40B4-BE49-F238E27FC236}">
                <a16:creationId xmlns:a16="http://schemas.microsoft.com/office/drawing/2014/main" id="{21E760D0-88C6-938F-9458-15A7596F5BF6}"/>
              </a:ext>
            </a:extLst>
          </p:cNvPr>
          <p:cNvGraphicFramePr>
            <a:graphicFrameLocks/>
          </p:cNvGraphicFramePr>
          <p:nvPr/>
        </p:nvGraphicFramePr>
        <p:xfrm>
          <a:off x="676405" y="2402515"/>
          <a:ext cx="9798328" cy="2596152"/>
        </p:xfrm>
        <a:graphic>
          <a:graphicData uri="http://schemas.openxmlformats.org/drawingml/2006/table">
            <a:tbl>
              <a:tblPr firstRow="1" firstCol="1" bandRow="1">
                <a:tableStyleId>{5C22544A-7EE6-4342-B048-85BDC9FD1C3A}</a:tableStyleId>
              </a:tblPr>
              <a:tblGrid>
                <a:gridCol w="2069788">
                  <a:extLst>
                    <a:ext uri="{9D8B030D-6E8A-4147-A177-3AD203B41FA5}">
                      <a16:colId xmlns:a16="http://schemas.microsoft.com/office/drawing/2014/main" val="2733756554"/>
                    </a:ext>
                  </a:extLst>
                </a:gridCol>
                <a:gridCol w="1932135">
                  <a:extLst>
                    <a:ext uri="{9D8B030D-6E8A-4147-A177-3AD203B41FA5}">
                      <a16:colId xmlns:a16="http://schemas.microsoft.com/office/drawing/2014/main" val="1969316626"/>
                    </a:ext>
                  </a:extLst>
                </a:gridCol>
                <a:gridCol w="1932135">
                  <a:extLst>
                    <a:ext uri="{9D8B030D-6E8A-4147-A177-3AD203B41FA5}">
                      <a16:colId xmlns:a16="http://schemas.microsoft.com/office/drawing/2014/main" val="2345911760"/>
                    </a:ext>
                  </a:extLst>
                </a:gridCol>
                <a:gridCol w="1932135">
                  <a:extLst>
                    <a:ext uri="{9D8B030D-6E8A-4147-A177-3AD203B41FA5}">
                      <a16:colId xmlns:a16="http://schemas.microsoft.com/office/drawing/2014/main" val="3027508922"/>
                    </a:ext>
                  </a:extLst>
                </a:gridCol>
                <a:gridCol w="1932135">
                  <a:extLst>
                    <a:ext uri="{9D8B030D-6E8A-4147-A177-3AD203B41FA5}">
                      <a16:colId xmlns:a16="http://schemas.microsoft.com/office/drawing/2014/main" val="61654792"/>
                    </a:ext>
                  </a:extLst>
                </a:gridCol>
              </a:tblGrid>
              <a:tr h="432692">
                <a:tc>
                  <a:txBody>
                    <a:bodyPr/>
                    <a:lstStyle/>
                    <a:p>
                      <a:pPr marL="0" marR="0">
                        <a:spcBef>
                          <a:spcPts val="0"/>
                        </a:spcBef>
                        <a:spcAft>
                          <a:spcPts val="0"/>
                        </a:spcAft>
                      </a:pPr>
                      <a:r>
                        <a:rPr lang="en-US" sz="1600" b="1" kern="100" dirty="0">
                          <a:effectLst/>
                        </a:rPr>
                        <a:t> </a:t>
                      </a:r>
                      <a:endParaRPr lang="en-US" sz="1600" b="1" kern="100" dirty="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tc>
                <a:tc>
                  <a:txBody>
                    <a:bodyPr/>
                    <a:lstStyle/>
                    <a:p>
                      <a:pPr marL="0" marR="0" algn="ctr">
                        <a:spcBef>
                          <a:spcPts val="0"/>
                        </a:spcBef>
                        <a:spcAft>
                          <a:spcPts val="0"/>
                        </a:spcAft>
                        <a:tabLst>
                          <a:tab pos="806450" algn="l"/>
                        </a:tabLst>
                      </a:pPr>
                      <a:r>
                        <a:rPr lang="en-US" sz="1600" b="1" kern="100">
                          <a:effectLst/>
                        </a:rPr>
                        <a:t>Level 1</a:t>
                      </a:r>
                      <a:endParaRPr lang="en-US" sz="1600" b="1"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1" kern="100">
                          <a:effectLst/>
                        </a:rPr>
                        <a:t>Level 2</a:t>
                      </a:r>
                      <a:endParaRPr lang="en-US" sz="1600" b="1"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1" kern="100">
                          <a:effectLst/>
                        </a:rPr>
                        <a:t>Level 3</a:t>
                      </a:r>
                      <a:endParaRPr lang="en-US" sz="1600" b="1"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1" kern="100">
                          <a:effectLst/>
                        </a:rPr>
                        <a:t>Level 4</a:t>
                      </a:r>
                      <a:endParaRPr lang="en-US" sz="1600" b="1"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2408622759"/>
                  </a:ext>
                </a:extLst>
              </a:tr>
              <a:tr h="432692">
                <a:tc>
                  <a:txBody>
                    <a:bodyPr/>
                    <a:lstStyle/>
                    <a:p>
                      <a:pPr marL="0" marR="0" algn="r">
                        <a:spcBef>
                          <a:spcPts val="0"/>
                        </a:spcBef>
                        <a:spcAft>
                          <a:spcPts val="0"/>
                        </a:spcAft>
                      </a:pPr>
                      <a:r>
                        <a:rPr lang="en-US" sz="1600" b="1" kern="100">
                          <a:effectLst/>
                        </a:rPr>
                        <a:t>Performance </a:t>
                      </a: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endParaRPr lang="en-US" sz="1600" b="0" kern="100">
                        <a:effectLst/>
                        <a:highlight>
                          <a:srgbClr val="FF00FF"/>
                        </a:highligh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0" kern="100">
                          <a:effectLst/>
                          <a:highlight>
                            <a:srgbClr val="FFFF00"/>
                          </a:highlight>
                          <a:latin typeface="Calibri" panose="020F0502020204030204" pitchFamily="34" charset="0"/>
                          <a:ea typeface="Yu Mincho" panose="02020400000000000000" pitchFamily="18" charset="-128"/>
                          <a:cs typeface="Arial" panose="020B0604020202020204" pitchFamily="34" charset="0"/>
                        </a:rPr>
                        <a:t>Assessed</a:t>
                      </a:r>
                    </a:p>
                  </a:txBody>
                  <a:tcPr marL="21800" marR="21800" marT="0" marB="0" anchor="ctr"/>
                </a:tc>
                <a:tc>
                  <a:txBody>
                    <a:bodyPr/>
                    <a:lstStyle/>
                    <a:p>
                      <a:pPr marL="0" marR="0" algn="ctr">
                        <a:spcBef>
                          <a:spcPts val="0"/>
                        </a:spcBef>
                        <a:spcAft>
                          <a:spcPts val="0"/>
                        </a:spcAft>
                      </a:pPr>
                      <a:endParaRPr lang="en-US" sz="1600" b="0" kern="100" dirty="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3093433858"/>
                  </a:ext>
                </a:extLst>
              </a:tr>
              <a:tr h="432692">
                <a:tc>
                  <a:txBody>
                    <a:bodyPr/>
                    <a:lstStyle/>
                    <a:p>
                      <a:pPr marL="0" marR="0" algn="r">
                        <a:spcBef>
                          <a:spcPts val="0"/>
                        </a:spcBef>
                        <a:spcAft>
                          <a:spcPts val="0"/>
                        </a:spcAft>
                      </a:pPr>
                      <a:r>
                        <a:rPr lang="en-US" sz="1600" b="1" kern="100" dirty="0">
                          <a:effectLst/>
                        </a:rPr>
                        <a:t>Bias &amp; Robustness  </a:t>
                      </a: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0" kern="100">
                          <a:effectLst/>
                          <a:highlight>
                            <a:srgbClr val="FF00FF"/>
                          </a:highlight>
                          <a:latin typeface="Calibri" panose="020F0502020204030204" pitchFamily="34" charset="0"/>
                          <a:ea typeface="Yu Mincho" panose="02020400000000000000" pitchFamily="18" charset="-128"/>
                          <a:cs typeface="Arial" panose="020B0604020202020204" pitchFamily="34" charset="0"/>
                        </a:rPr>
                        <a:t>Assessed</a:t>
                      </a: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2411016082"/>
                  </a:ext>
                </a:extLst>
              </a:tr>
              <a:tr h="432692">
                <a:tc>
                  <a:txBody>
                    <a:bodyPr/>
                    <a:lstStyle/>
                    <a:p>
                      <a:pPr marL="0" marR="0" algn="r">
                        <a:spcBef>
                          <a:spcPts val="0"/>
                        </a:spcBef>
                        <a:spcAft>
                          <a:spcPts val="0"/>
                        </a:spcAft>
                      </a:pPr>
                      <a:r>
                        <a:rPr lang="en-US" sz="1600" b="1" kern="100" dirty="0">
                          <a:effectLst/>
                        </a:rPr>
                        <a:t>Transparency  </a:t>
                      </a:r>
                    </a:p>
                  </a:txBody>
                  <a:tcPr marL="21800" marR="21800" marT="0" marB="0" anchor="ctr"/>
                </a:tc>
                <a:tc>
                  <a:txBody>
                    <a:bodyPr/>
                    <a:lstStyle/>
                    <a:p>
                      <a:pPr marL="0" marR="0" algn="ctr">
                        <a:spcBef>
                          <a:spcPts val="0"/>
                        </a:spcBef>
                        <a:spcAft>
                          <a:spcPts val="0"/>
                        </a:spcAft>
                      </a:pPr>
                      <a:endParaRPr lang="en-US" sz="1600" b="0" kern="100">
                        <a:effectLst/>
                        <a:highlight>
                          <a:srgbClr val="FF00FF"/>
                        </a:highligh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0" kern="100">
                          <a:effectLst/>
                          <a:highlight>
                            <a:srgbClr val="FF00FF"/>
                          </a:highlight>
                          <a:latin typeface="Calibri" panose="020F0502020204030204" pitchFamily="34" charset="0"/>
                          <a:ea typeface="Yu Mincho" panose="02020400000000000000" pitchFamily="18" charset="-128"/>
                          <a:cs typeface="Arial" panose="020B0604020202020204" pitchFamily="34" charset="0"/>
                        </a:rPr>
                        <a:t>Assessed</a:t>
                      </a:r>
                    </a:p>
                  </a:txBody>
                  <a:tcPr marL="21800" marR="21800" marT="0" marB="0" anchor="ctr"/>
                </a:tc>
                <a:tc>
                  <a:txBody>
                    <a:bodyPr/>
                    <a:lstStyle/>
                    <a:p>
                      <a:pPr marL="0" marR="0" algn="ctr">
                        <a:spcBef>
                          <a:spcPts val="0"/>
                        </a:spcBef>
                        <a:spcAft>
                          <a:spcPts val="0"/>
                        </a:spcAft>
                      </a:pPr>
                      <a:endParaRPr lang="en-US" sz="1600" b="0" kern="100">
                        <a:effectLst/>
                        <a:highlight>
                          <a:srgbClr val="FFFF00"/>
                        </a:highligh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2104775437"/>
                  </a:ext>
                </a:extLst>
              </a:tr>
              <a:tr h="432692">
                <a:tc>
                  <a:txBody>
                    <a:bodyPr/>
                    <a:lstStyle/>
                    <a:p>
                      <a:pPr marL="0" marR="0" algn="r">
                        <a:spcBef>
                          <a:spcPts val="0"/>
                        </a:spcBef>
                        <a:spcAft>
                          <a:spcPts val="0"/>
                        </a:spcAft>
                      </a:pPr>
                      <a:r>
                        <a:rPr lang="en-US" sz="1600" b="1" kern="100" dirty="0">
                          <a:effectLst/>
                        </a:rPr>
                        <a:t>Safety &amp; Security </a:t>
                      </a:r>
                    </a:p>
                  </a:txBody>
                  <a:tcPr marL="21800" marR="21800" marT="0" marB="0" anchor="ctr"/>
                </a:tc>
                <a:tc>
                  <a:txBody>
                    <a:bodyPr/>
                    <a:lstStyle/>
                    <a:p>
                      <a:pPr marL="0" marR="0" algn="ctr">
                        <a:spcBef>
                          <a:spcPts val="0"/>
                        </a:spcBef>
                        <a:spcAft>
                          <a:spcPts val="0"/>
                        </a:spcAft>
                      </a:pPr>
                      <a:r>
                        <a:rPr lang="en-US" sz="1600" b="0" kern="100">
                          <a:effectLst/>
                          <a:highlight>
                            <a:srgbClr val="FF0000"/>
                          </a:highlight>
                          <a:latin typeface="Calibri" panose="020F0502020204030204" pitchFamily="34" charset="0"/>
                          <a:ea typeface="Yu Mincho" panose="02020400000000000000" pitchFamily="18" charset="-128"/>
                          <a:cs typeface="Arial" panose="020B0604020202020204" pitchFamily="34" charset="0"/>
                        </a:rPr>
                        <a:t>Assessed</a:t>
                      </a: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endParaRPr lang="en-US" sz="1600" b="0" kern="100">
                        <a:effectLst/>
                        <a:highlight>
                          <a:srgbClr val="FF00FF"/>
                        </a:highligh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lnSpc>
                          <a:spcPct val="107000"/>
                        </a:lnSpc>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1017546596"/>
                  </a:ext>
                </a:extLst>
              </a:tr>
              <a:tr h="432692">
                <a:tc>
                  <a:txBody>
                    <a:bodyPr/>
                    <a:lstStyle/>
                    <a:p>
                      <a:pPr marL="0" marR="0" algn="r">
                        <a:spcBef>
                          <a:spcPts val="0"/>
                        </a:spcBef>
                        <a:spcAft>
                          <a:spcPts val="0"/>
                        </a:spcAft>
                      </a:pPr>
                      <a:r>
                        <a:rPr lang="en-US" sz="1600" b="1" kern="100" dirty="0">
                          <a:effectLst/>
                        </a:rPr>
                        <a:t>Usability </a:t>
                      </a:r>
                    </a:p>
                  </a:txBody>
                  <a:tcPr marL="21800" marR="21800" marT="0" marB="0" anchor="ctr"/>
                </a:tc>
                <a:tc>
                  <a:txBody>
                    <a:bodyPr/>
                    <a:lstStyle/>
                    <a:p>
                      <a:pPr marL="0" marR="0" algn="ctr">
                        <a:spcBef>
                          <a:spcPts val="0"/>
                        </a:spcBef>
                        <a:spcAft>
                          <a:spcPts val="0"/>
                        </a:spcAft>
                      </a:pPr>
                      <a:endParaRPr lang="en-US" sz="1600" b="0" kern="100" dirty="0">
                        <a:effectLst/>
                        <a:highlight>
                          <a:srgbClr val="FF0000"/>
                        </a:highligh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00" dirty="0">
                          <a:effectLst/>
                          <a:highlight>
                            <a:srgbClr val="FF00FF"/>
                          </a:highlight>
                          <a:latin typeface="Calibri" panose="020F0502020204030204" pitchFamily="34" charset="0"/>
                          <a:ea typeface="Yu Mincho" panose="02020400000000000000" pitchFamily="18" charset="-128"/>
                          <a:cs typeface="Arial" panose="020B0604020202020204" pitchFamily="34" charset="0"/>
                        </a:rPr>
                        <a:t>Assessed</a:t>
                      </a: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endParaRPr lang="en-US" sz="1600" b="0" kern="100" dirty="0">
                        <a:effectLst/>
                        <a:highlight>
                          <a:srgbClr val="FF0000"/>
                        </a:highligh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3295567460"/>
                  </a:ext>
                </a:extLst>
              </a:tr>
            </a:tbl>
          </a:graphicData>
        </a:graphic>
      </p:graphicFrame>
      <p:sp>
        <p:nvSpPr>
          <p:cNvPr id="10" name="TextBox 9">
            <a:extLst>
              <a:ext uri="{FF2B5EF4-FFF2-40B4-BE49-F238E27FC236}">
                <a16:creationId xmlns:a16="http://schemas.microsoft.com/office/drawing/2014/main" id="{3849863E-E76D-4F83-487D-F5CD961B1093}"/>
              </a:ext>
            </a:extLst>
          </p:cNvPr>
          <p:cNvSpPr txBox="1"/>
          <p:nvPr/>
        </p:nvSpPr>
        <p:spPr>
          <a:xfrm>
            <a:off x="832219" y="1318981"/>
            <a:ext cx="94867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2400" dirty="0">
                <a:latin typeface="+mj-lt"/>
              </a:rPr>
              <a:t>Communicate maturity of a tool’s trustworthiness to a user</a:t>
            </a:r>
          </a:p>
        </p:txBody>
      </p:sp>
      <p:sp>
        <p:nvSpPr>
          <p:cNvPr id="11" name="TextBox 10">
            <a:extLst>
              <a:ext uri="{FF2B5EF4-FFF2-40B4-BE49-F238E27FC236}">
                <a16:creationId xmlns:a16="http://schemas.microsoft.com/office/drawing/2014/main" id="{79B7C852-00BB-5028-1FD8-F5F6D9CA349E}"/>
              </a:ext>
            </a:extLst>
          </p:cNvPr>
          <p:cNvSpPr txBox="1"/>
          <p:nvPr/>
        </p:nvSpPr>
        <p:spPr>
          <a:xfrm>
            <a:off x="7255687" y="6269494"/>
            <a:ext cx="3522480" cy="369332"/>
          </a:xfrm>
          <a:prstGeom prst="rect">
            <a:avLst/>
          </a:prstGeom>
          <a:noFill/>
        </p:spPr>
        <p:txBody>
          <a:bodyPr wrap="square">
            <a:spAutoFit/>
          </a:bodyPr>
          <a:lstStyle/>
          <a:p>
            <a:r>
              <a:rPr lang="en-US" sz="600">
                <a:solidFill>
                  <a:schemeClr val="bg1"/>
                </a:solidFill>
              </a:rPr>
              <a:t>Adapted from Oberkampf, W. L., </a:t>
            </a:r>
            <a:r>
              <a:rPr lang="en-US" sz="600" err="1">
                <a:solidFill>
                  <a:schemeClr val="bg1"/>
                </a:solidFill>
              </a:rPr>
              <a:t>Trucano</a:t>
            </a:r>
            <a:r>
              <a:rPr lang="en-US" sz="600">
                <a:solidFill>
                  <a:schemeClr val="bg1"/>
                </a:solidFill>
              </a:rPr>
              <a:t>, T. G., &amp; Pilch, M. M. (2007). </a:t>
            </a:r>
            <a:r>
              <a:rPr lang="en-US" sz="600" i="1">
                <a:solidFill>
                  <a:schemeClr val="bg1"/>
                </a:solidFill>
              </a:rPr>
              <a:t>Predictive Capability Maturity Model for computational modeling and simulation</a:t>
            </a:r>
            <a:r>
              <a:rPr lang="en-US" sz="600">
                <a:solidFill>
                  <a:schemeClr val="bg1"/>
                </a:solidFill>
              </a:rPr>
              <a:t> (No. SAND2007-5948). Sandia National Laboratories (SNL), Albuquerque, NM, and Livermore, CA (United States).</a:t>
            </a:r>
          </a:p>
        </p:txBody>
      </p:sp>
    </p:spTree>
    <p:extLst>
      <p:ext uri="{BB962C8B-B14F-4D97-AF65-F5344CB8AC3E}">
        <p14:creationId xmlns:p14="http://schemas.microsoft.com/office/powerpoint/2010/main" val="2056816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206335-A4E1-1129-04A5-EB58613CF00A}"/>
              </a:ext>
            </a:extLst>
          </p:cNvPr>
          <p:cNvSpPr>
            <a:spLocks noGrp="1"/>
          </p:cNvSpPr>
          <p:nvPr>
            <p:ph type="sldNum" sz="quarter" idx="12"/>
          </p:nvPr>
        </p:nvSpPr>
        <p:spPr/>
        <p:txBody>
          <a:bodyPr/>
          <a:lstStyle/>
          <a:p>
            <a:fld id="{6FB6B91F-BB11-E946-B7F6-1372EDB8DEC1}" type="slidenum">
              <a:rPr lang="en-US" smtClean="0"/>
              <a:t>23</a:t>
            </a:fld>
            <a:endParaRPr lang="en-US"/>
          </a:p>
        </p:txBody>
      </p:sp>
      <p:sp>
        <p:nvSpPr>
          <p:cNvPr id="10" name="TextBox 9">
            <a:extLst>
              <a:ext uri="{FF2B5EF4-FFF2-40B4-BE49-F238E27FC236}">
                <a16:creationId xmlns:a16="http://schemas.microsoft.com/office/drawing/2014/main" id="{3849863E-E76D-4F83-487D-F5CD961B1093}"/>
              </a:ext>
            </a:extLst>
          </p:cNvPr>
          <p:cNvSpPr txBox="1"/>
          <p:nvPr/>
        </p:nvSpPr>
        <p:spPr>
          <a:xfrm>
            <a:off x="2172390" y="1361757"/>
            <a:ext cx="7573494" cy="83099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2400" dirty="0">
                <a:latin typeface="+mj-lt"/>
              </a:rPr>
              <a:t>Identify trust needs for a tool, facilitate conversation around development</a:t>
            </a:r>
          </a:p>
        </p:txBody>
      </p:sp>
      <p:sp>
        <p:nvSpPr>
          <p:cNvPr id="11" name="TextBox 10">
            <a:extLst>
              <a:ext uri="{FF2B5EF4-FFF2-40B4-BE49-F238E27FC236}">
                <a16:creationId xmlns:a16="http://schemas.microsoft.com/office/drawing/2014/main" id="{79B7C852-00BB-5028-1FD8-F5F6D9CA349E}"/>
              </a:ext>
            </a:extLst>
          </p:cNvPr>
          <p:cNvSpPr txBox="1"/>
          <p:nvPr/>
        </p:nvSpPr>
        <p:spPr>
          <a:xfrm>
            <a:off x="7255687" y="6269494"/>
            <a:ext cx="3522480" cy="369332"/>
          </a:xfrm>
          <a:prstGeom prst="rect">
            <a:avLst/>
          </a:prstGeom>
          <a:noFill/>
        </p:spPr>
        <p:txBody>
          <a:bodyPr wrap="square">
            <a:spAutoFit/>
          </a:bodyPr>
          <a:lstStyle/>
          <a:p>
            <a:r>
              <a:rPr lang="en-US" sz="600">
                <a:solidFill>
                  <a:schemeClr val="bg1"/>
                </a:solidFill>
              </a:rPr>
              <a:t>Adapted from Oberkampf, W. L., </a:t>
            </a:r>
            <a:r>
              <a:rPr lang="en-US" sz="600" err="1">
                <a:solidFill>
                  <a:schemeClr val="bg1"/>
                </a:solidFill>
              </a:rPr>
              <a:t>Trucano</a:t>
            </a:r>
            <a:r>
              <a:rPr lang="en-US" sz="600">
                <a:solidFill>
                  <a:schemeClr val="bg1"/>
                </a:solidFill>
              </a:rPr>
              <a:t>, T. G., &amp; Pilch, M. M. (2007). </a:t>
            </a:r>
            <a:r>
              <a:rPr lang="en-US" sz="600" i="1">
                <a:solidFill>
                  <a:schemeClr val="bg1"/>
                </a:solidFill>
              </a:rPr>
              <a:t>Predictive Capability Maturity Model for computational modeling and simulation</a:t>
            </a:r>
            <a:r>
              <a:rPr lang="en-US" sz="600">
                <a:solidFill>
                  <a:schemeClr val="bg1"/>
                </a:solidFill>
              </a:rPr>
              <a:t> (No. SAND2007-5948). Sandia National Laboratories (SNL), Albuquerque, NM, and Livermore, CA (United States).</a:t>
            </a:r>
          </a:p>
        </p:txBody>
      </p:sp>
      <p:sp>
        <p:nvSpPr>
          <p:cNvPr id="7" name="Title 1">
            <a:extLst>
              <a:ext uri="{FF2B5EF4-FFF2-40B4-BE49-F238E27FC236}">
                <a16:creationId xmlns:a16="http://schemas.microsoft.com/office/drawing/2014/main" id="{DC93A49D-3A84-14AA-C4CB-E6E60705A608}"/>
              </a:ext>
            </a:extLst>
          </p:cNvPr>
          <p:cNvSpPr>
            <a:spLocks noGrp="1"/>
          </p:cNvSpPr>
          <p:nvPr>
            <p:ph type="title"/>
          </p:nvPr>
        </p:nvSpPr>
        <p:spPr>
          <a:xfrm>
            <a:off x="353115" y="228600"/>
            <a:ext cx="10224545" cy="685800"/>
          </a:xfrm>
        </p:spPr>
        <p:txBody>
          <a:bodyPr/>
          <a:lstStyle/>
          <a:p>
            <a:r>
              <a:rPr lang="en-US" dirty="0"/>
              <a:t>TCMM Example </a:t>
            </a:r>
            <a:r>
              <a:rPr lang="en-US" dirty="0" err="1"/>
              <a:t>usecases</a:t>
            </a:r>
            <a:endParaRPr lang="en-US" dirty="0"/>
          </a:p>
        </p:txBody>
      </p:sp>
      <p:graphicFrame>
        <p:nvGraphicFramePr>
          <p:cNvPr id="9" name="Content Placeholder 5">
            <a:extLst>
              <a:ext uri="{FF2B5EF4-FFF2-40B4-BE49-F238E27FC236}">
                <a16:creationId xmlns:a16="http://schemas.microsoft.com/office/drawing/2014/main" id="{82F54690-3F78-9127-E000-5E042B17DDCE}"/>
              </a:ext>
            </a:extLst>
          </p:cNvPr>
          <p:cNvGraphicFramePr>
            <a:graphicFrameLocks/>
          </p:cNvGraphicFramePr>
          <p:nvPr/>
        </p:nvGraphicFramePr>
        <p:xfrm>
          <a:off x="676405" y="2402515"/>
          <a:ext cx="9798328" cy="2651140"/>
        </p:xfrm>
        <a:graphic>
          <a:graphicData uri="http://schemas.openxmlformats.org/drawingml/2006/table">
            <a:tbl>
              <a:tblPr firstRow="1" firstCol="1" bandRow="1">
                <a:tableStyleId>{5C22544A-7EE6-4342-B048-85BDC9FD1C3A}</a:tableStyleId>
              </a:tblPr>
              <a:tblGrid>
                <a:gridCol w="2069788">
                  <a:extLst>
                    <a:ext uri="{9D8B030D-6E8A-4147-A177-3AD203B41FA5}">
                      <a16:colId xmlns:a16="http://schemas.microsoft.com/office/drawing/2014/main" val="2733756554"/>
                    </a:ext>
                  </a:extLst>
                </a:gridCol>
                <a:gridCol w="1932135">
                  <a:extLst>
                    <a:ext uri="{9D8B030D-6E8A-4147-A177-3AD203B41FA5}">
                      <a16:colId xmlns:a16="http://schemas.microsoft.com/office/drawing/2014/main" val="1969316626"/>
                    </a:ext>
                  </a:extLst>
                </a:gridCol>
                <a:gridCol w="1932135">
                  <a:extLst>
                    <a:ext uri="{9D8B030D-6E8A-4147-A177-3AD203B41FA5}">
                      <a16:colId xmlns:a16="http://schemas.microsoft.com/office/drawing/2014/main" val="2345911760"/>
                    </a:ext>
                  </a:extLst>
                </a:gridCol>
                <a:gridCol w="1932135">
                  <a:extLst>
                    <a:ext uri="{9D8B030D-6E8A-4147-A177-3AD203B41FA5}">
                      <a16:colId xmlns:a16="http://schemas.microsoft.com/office/drawing/2014/main" val="3027508922"/>
                    </a:ext>
                  </a:extLst>
                </a:gridCol>
                <a:gridCol w="1932135">
                  <a:extLst>
                    <a:ext uri="{9D8B030D-6E8A-4147-A177-3AD203B41FA5}">
                      <a16:colId xmlns:a16="http://schemas.microsoft.com/office/drawing/2014/main" val="61654792"/>
                    </a:ext>
                  </a:extLst>
                </a:gridCol>
              </a:tblGrid>
              <a:tr h="432692">
                <a:tc>
                  <a:txBody>
                    <a:bodyPr/>
                    <a:lstStyle/>
                    <a:p>
                      <a:pPr marL="0" marR="0">
                        <a:spcBef>
                          <a:spcPts val="0"/>
                        </a:spcBef>
                        <a:spcAft>
                          <a:spcPts val="0"/>
                        </a:spcAft>
                      </a:pPr>
                      <a:r>
                        <a:rPr lang="en-US" sz="1600" b="1" kern="100" dirty="0">
                          <a:effectLst/>
                        </a:rPr>
                        <a:t> </a:t>
                      </a:r>
                      <a:endParaRPr lang="en-US" sz="1600" b="1" kern="100" dirty="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tc>
                <a:tc>
                  <a:txBody>
                    <a:bodyPr/>
                    <a:lstStyle/>
                    <a:p>
                      <a:pPr marL="0" marR="0" algn="ctr">
                        <a:spcBef>
                          <a:spcPts val="0"/>
                        </a:spcBef>
                        <a:spcAft>
                          <a:spcPts val="0"/>
                        </a:spcAft>
                        <a:tabLst>
                          <a:tab pos="806450" algn="l"/>
                        </a:tabLst>
                      </a:pPr>
                      <a:r>
                        <a:rPr lang="en-US" sz="1600" b="1" kern="100">
                          <a:effectLst/>
                        </a:rPr>
                        <a:t>Level 1</a:t>
                      </a:r>
                      <a:endParaRPr lang="en-US" sz="1600" b="1"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1" kern="100">
                          <a:effectLst/>
                        </a:rPr>
                        <a:t>Level 2</a:t>
                      </a:r>
                      <a:endParaRPr lang="en-US" sz="1600" b="1"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1" kern="100">
                          <a:effectLst/>
                        </a:rPr>
                        <a:t>Level 3</a:t>
                      </a:r>
                      <a:endParaRPr lang="en-US" sz="1600" b="1"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1" kern="100">
                          <a:effectLst/>
                        </a:rPr>
                        <a:t>Level 4</a:t>
                      </a:r>
                      <a:endParaRPr lang="en-US" sz="1600" b="1"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2408622759"/>
                  </a:ext>
                </a:extLst>
              </a:tr>
              <a:tr h="432692">
                <a:tc>
                  <a:txBody>
                    <a:bodyPr/>
                    <a:lstStyle/>
                    <a:p>
                      <a:pPr marL="0" marR="0" algn="r">
                        <a:spcBef>
                          <a:spcPts val="0"/>
                        </a:spcBef>
                        <a:spcAft>
                          <a:spcPts val="0"/>
                        </a:spcAft>
                      </a:pPr>
                      <a:r>
                        <a:rPr lang="en-US" sz="1600" b="1" kern="100">
                          <a:effectLst/>
                        </a:rPr>
                        <a:t>Performance </a:t>
                      </a: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0" kern="100" dirty="0">
                          <a:effectLst/>
                          <a:highlight>
                            <a:srgbClr val="FFFF00"/>
                          </a:highlight>
                          <a:latin typeface="Calibri" panose="020F0502020204030204" pitchFamily="34" charset="0"/>
                          <a:ea typeface="Yu Mincho" panose="02020400000000000000" pitchFamily="18" charset="-128"/>
                          <a:cs typeface="Arial" panose="020B0604020202020204" pitchFamily="34" charset="0"/>
                        </a:rPr>
                        <a:t>Assessed</a:t>
                      </a:r>
                    </a:p>
                  </a:txBody>
                  <a:tcPr marL="21800" marR="21800" marT="0" marB="0" anchor="ctr"/>
                </a:tc>
                <a:tc>
                  <a:txBody>
                    <a:bodyPr/>
                    <a:lstStyle/>
                    <a:p>
                      <a:pPr marL="0" marR="0" algn="ctr">
                        <a:spcBef>
                          <a:spcPts val="0"/>
                        </a:spcBef>
                        <a:spcAft>
                          <a:spcPts val="0"/>
                        </a:spcAft>
                      </a:pPr>
                      <a:r>
                        <a:rPr lang="en-US" sz="1600" b="0" kern="100" dirty="0">
                          <a:effectLst/>
                          <a:highlight>
                            <a:srgbClr val="FFFF00"/>
                          </a:highlight>
                          <a:latin typeface="Calibri" panose="020F0502020204030204" pitchFamily="34" charset="0"/>
                          <a:ea typeface="Yu Mincho" panose="02020400000000000000" pitchFamily="18" charset="-128"/>
                          <a:cs typeface="Arial" panose="020B0604020202020204" pitchFamily="34" charset="0"/>
                        </a:rPr>
                        <a:t>Required</a:t>
                      </a:r>
                    </a:p>
                  </a:txBody>
                  <a:tcPr marL="21800" marR="21800" marT="0" marB="0" anchor="ctr"/>
                </a:tc>
                <a:tc>
                  <a:txBody>
                    <a:bodyPr/>
                    <a:lstStyle/>
                    <a:p>
                      <a:pPr marL="0" marR="0" algn="ctr">
                        <a:spcBef>
                          <a:spcPts val="0"/>
                        </a:spcBef>
                        <a:spcAft>
                          <a:spcPts val="0"/>
                        </a:spcAft>
                      </a:pPr>
                      <a:endParaRPr lang="en-US" sz="1600" b="0" kern="100" dirty="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3093433858"/>
                  </a:ext>
                </a:extLst>
              </a:tr>
              <a:tr h="432692">
                <a:tc>
                  <a:txBody>
                    <a:bodyPr/>
                    <a:lstStyle/>
                    <a:p>
                      <a:pPr marL="0" marR="0" algn="r">
                        <a:spcBef>
                          <a:spcPts val="0"/>
                        </a:spcBef>
                        <a:spcAft>
                          <a:spcPts val="0"/>
                        </a:spcAft>
                      </a:pPr>
                      <a:r>
                        <a:rPr lang="en-US" sz="1600" b="1" kern="100" dirty="0">
                          <a:effectLst/>
                        </a:rPr>
                        <a:t>Bias &amp; Robustness  </a:t>
                      </a: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0" kern="100" dirty="0">
                          <a:effectLst/>
                          <a:highlight>
                            <a:srgbClr val="00FF00"/>
                          </a:highlight>
                          <a:latin typeface="Calibri" panose="020F0502020204030204" pitchFamily="34" charset="0"/>
                          <a:ea typeface="Yu Mincho" panose="02020400000000000000" pitchFamily="18" charset="-128"/>
                          <a:cs typeface="Arial" panose="020B0604020202020204" pitchFamily="34" charset="0"/>
                        </a:rPr>
                        <a:t>Assessed</a:t>
                      </a:r>
                    </a:p>
                    <a:p>
                      <a:pPr marL="0" marR="0" algn="ctr">
                        <a:spcBef>
                          <a:spcPts val="0"/>
                        </a:spcBef>
                        <a:spcAft>
                          <a:spcPts val="0"/>
                        </a:spcAft>
                      </a:pPr>
                      <a:r>
                        <a:rPr lang="en-US" sz="1600" b="0" kern="100" dirty="0">
                          <a:effectLst/>
                          <a:highlight>
                            <a:srgbClr val="00FF00"/>
                          </a:highlight>
                          <a:latin typeface="Calibri" panose="020F0502020204030204" pitchFamily="34" charset="0"/>
                          <a:ea typeface="Yu Mincho" panose="02020400000000000000" pitchFamily="18" charset="-128"/>
                          <a:cs typeface="Arial" panose="020B0604020202020204" pitchFamily="34" charset="0"/>
                        </a:rPr>
                        <a:t>Required</a:t>
                      </a: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2411016082"/>
                  </a:ext>
                </a:extLst>
              </a:tr>
              <a:tr h="432692">
                <a:tc>
                  <a:txBody>
                    <a:bodyPr/>
                    <a:lstStyle/>
                    <a:p>
                      <a:pPr marL="0" marR="0" algn="r">
                        <a:spcBef>
                          <a:spcPts val="0"/>
                        </a:spcBef>
                        <a:spcAft>
                          <a:spcPts val="0"/>
                        </a:spcAft>
                      </a:pPr>
                      <a:r>
                        <a:rPr lang="en-US" sz="1600" b="1" kern="100" dirty="0">
                          <a:effectLst/>
                        </a:rPr>
                        <a:t>Transparency  </a:t>
                      </a:r>
                    </a:p>
                  </a:txBody>
                  <a:tcPr marL="21800" marR="21800" marT="0" marB="0" anchor="ctr"/>
                </a:tc>
                <a:tc>
                  <a:txBody>
                    <a:bodyPr/>
                    <a:lstStyle/>
                    <a:p>
                      <a:pPr marL="0" marR="0" algn="ctr">
                        <a:spcBef>
                          <a:spcPts val="0"/>
                        </a:spcBef>
                        <a:spcAft>
                          <a:spcPts val="0"/>
                        </a:spcAft>
                      </a:pPr>
                      <a:r>
                        <a:rPr lang="en-US" sz="1600" b="0" kern="100" dirty="0">
                          <a:effectLst/>
                          <a:highlight>
                            <a:srgbClr val="FF00FF"/>
                          </a:highlight>
                          <a:latin typeface="Calibri" panose="020F0502020204030204" pitchFamily="34" charset="0"/>
                          <a:ea typeface="Yu Mincho" panose="02020400000000000000" pitchFamily="18" charset="-128"/>
                          <a:cs typeface="Arial" panose="020B0604020202020204" pitchFamily="34" charset="0"/>
                        </a:rPr>
                        <a:t>Assessed</a:t>
                      </a:r>
                    </a:p>
                  </a:txBody>
                  <a:tcPr marL="21800" marR="21800" marT="0" marB="0" anchor="ctr"/>
                </a:tc>
                <a:tc>
                  <a:txBody>
                    <a:bodyPr/>
                    <a:lstStyle/>
                    <a:p>
                      <a:pPr marL="0" marR="0" algn="ctr">
                        <a:spcBef>
                          <a:spcPts val="0"/>
                        </a:spcBef>
                        <a:spcAft>
                          <a:spcPts val="0"/>
                        </a:spcAft>
                      </a:pPr>
                      <a:endParaRPr lang="en-US" sz="1600" b="0" kern="100" dirty="0">
                        <a:effectLst/>
                        <a:highlight>
                          <a:srgbClr val="FF00FF"/>
                        </a:highligh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0" kern="100" dirty="0">
                          <a:effectLst/>
                          <a:highlight>
                            <a:srgbClr val="FF00FF"/>
                          </a:highlight>
                          <a:latin typeface="Calibri" panose="020F0502020204030204" pitchFamily="34" charset="0"/>
                          <a:ea typeface="Yu Mincho" panose="02020400000000000000" pitchFamily="18" charset="-128"/>
                          <a:cs typeface="Arial" panose="020B0604020202020204" pitchFamily="34" charset="0"/>
                        </a:rPr>
                        <a:t>Required</a:t>
                      </a: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2104775437"/>
                  </a:ext>
                </a:extLst>
              </a:tr>
              <a:tr h="432692">
                <a:tc>
                  <a:txBody>
                    <a:bodyPr/>
                    <a:lstStyle/>
                    <a:p>
                      <a:pPr marL="0" marR="0" algn="r">
                        <a:spcBef>
                          <a:spcPts val="0"/>
                        </a:spcBef>
                        <a:spcAft>
                          <a:spcPts val="0"/>
                        </a:spcAft>
                      </a:pPr>
                      <a:r>
                        <a:rPr lang="en-US" sz="1600" b="1" kern="100" dirty="0">
                          <a:effectLst/>
                        </a:rPr>
                        <a:t>Safety &amp; Security </a:t>
                      </a:r>
                    </a:p>
                  </a:txBody>
                  <a:tcPr marL="21800" marR="21800" marT="0" marB="0" anchor="ctr"/>
                </a:tc>
                <a:tc>
                  <a:txBody>
                    <a:bodyPr/>
                    <a:lstStyle/>
                    <a:p>
                      <a:pPr marL="0" marR="0" algn="ctr">
                        <a:spcBef>
                          <a:spcPts val="0"/>
                        </a:spcBef>
                        <a:spcAft>
                          <a:spcPts val="0"/>
                        </a:spcAft>
                      </a:pPr>
                      <a:r>
                        <a:rPr lang="en-US" sz="1600" b="0" kern="100">
                          <a:effectLst/>
                          <a:highlight>
                            <a:srgbClr val="FF0000"/>
                          </a:highlight>
                          <a:latin typeface="Calibri" panose="020F0502020204030204" pitchFamily="34" charset="0"/>
                          <a:ea typeface="Yu Mincho" panose="02020400000000000000" pitchFamily="18" charset="-128"/>
                          <a:cs typeface="Arial" panose="020B0604020202020204" pitchFamily="34" charset="0"/>
                        </a:rPr>
                        <a:t>Assessed</a:t>
                      </a: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endParaRPr lang="en-US" sz="1600" b="0" kern="100">
                        <a:effectLst/>
                        <a:highlight>
                          <a:srgbClr val="FF00FF"/>
                        </a:highligh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lnSpc>
                          <a:spcPct val="107000"/>
                        </a:lnSpc>
                        <a:spcBef>
                          <a:spcPts val="0"/>
                        </a:spcBef>
                        <a:spcAft>
                          <a:spcPts val="0"/>
                        </a:spcAft>
                      </a:pPr>
                      <a:r>
                        <a:rPr lang="en-US" sz="1600" b="0" kern="100" dirty="0">
                          <a:effectLst/>
                          <a:highlight>
                            <a:srgbClr val="FF0000"/>
                          </a:highlight>
                          <a:latin typeface="Calibri" panose="020F0502020204030204" pitchFamily="34" charset="0"/>
                          <a:ea typeface="Yu Mincho" panose="02020400000000000000" pitchFamily="18" charset="-128"/>
                          <a:cs typeface="Arial" panose="020B0604020202020204" pitchFamily="34" charset="0"/>
                        </a:rPr>
                        <a:t>Required</a:t>
                      </a:r>
                    </a:p>
                  </a:txBody>
                  <a:tcPr marL="21800" marR="21800" marT="0" marB="0" anchor="ctr"/>
                </a:tc>
                <a:extLst>
                  <a:ext uri="{0D108BD9-81ED-4DB2-BD59-A6C34878D82A}">
                    <a16:rowId xmlns:a16="http://schemas.microsoft.com/office/drawing/2014/main" val="1017546596"/>
                  </a:ext>
                </a:extLst>
              </a:tr>
              <a:tr h="432692">
                <a:tc>
                  <a:txBody>
                    <a:bodyPr/>
                    <a:lstStyle/>
                    <a:p>
                      <a:pPr marL="0" marR="0" algn="r">
                        <a:spcBef>
                          <a:spcPts val="0"/>
                        </a:spcBef>
                        <a:spcAft>
                          <a:spcPts val="0"/>
                        </a:spcAft>
                      </a:pPr>
                      <a:r>
                        <a:rPr lang="en-US" sz="1600" b="1" kern="100" dirty="0">
                          <a:effectLst/>
                        </a:rPr>
                        <a:t>Usability </a:t>
                      </a:r>
                    </a:p>
                  </a:txBody>
                  <a:tcPr marL="21800" marR="21800" marT="0" marB="0" anchor="ctr"/>
                </a:tc>
                <a:tc>
                  <a:txBody>
                    <a:bodyPr/>
                    <a:lstStyle/>
                    <a:p>
                      <a:pPr marL="0" marR="0" algn="ctr">
                        <a:spcBef>
                          <a:spcPts val="0"/>
                        </a:spcBef>
                        <a:spcAft>
                          <a:spcPts val="0"/>
                        </a:spcAft>
                      </a:pPr>
                      <a:endParaRPr lang="en-US" sz="1600" b="0" kern="100" dirty="0">
                        <a:effectLst/>
                        <a:highlight>
                          <a:srgbClr val="FF0000"/>
                        </a:highligh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00" dirty="0">
                          <a:effectLst/>
                          <a:highlight>
                            <a:srgbClr val="00FF00"/>
                          </a:highlight>
                          <a:latin typeface="Calibri" panose="020F0502020204030204" pitchFamily="34" charset="0"/>
                          <a:ea typeface="Yu Mincho" panose="02020400000000000000" pitchFamily="18" charset="-128"/>
                          <a:cs typeface="Arial" panose="020B0604020202020204" pitchFamily="34" charset="0"/>
                        </a:rPr>
                        <a:t>Required</a:t>
                      </a:r>
                    </a:p>
                  </a:txBody>
                  <a:tcPr marL="21800" marR="21800" marT="0" marB="0" anchor="ctr"/>
                </a:tc>
                <a:tc>
                  <a:txBody>
                    <a:bodyPr/>
                    <a:lstStyle/>
                    <a:p>
                      <a:pPr marL="0" marR="0" algn="ctr">
                        <a:spcBef>
                          <a:spcPts val="0"/>
                        </a:spcBef>
                        <a:spcAft>
                          <a:spcPts val="0"/>
                        </a:spcAft>
                      </a:pPr>
                      <a:r>
                        <a:rPr lang="en-US" sz="1600" b="0" kern="100" dirty="0">
                          <a:effectLst/>
                          <a:highlight>
                            <a:srgbClr val="00FF00"/>
                          </a:highlight>
                          <a:latin typeface="Calibri" panose="020F0502020204030204" pitchFamily="34" charset="0"/>
                          <a:ea typeface="Yu Mincho" panose="02020400000000000000" pitchFamily="18" charset="-128"/>
                          <a:cs typeface="Arial" panose="020B0604020202020204" pitchFamily="34" charset="0"/>
                        </a:rPr>
                        <a:t>Assessed</a:t>
                      </a:r>
                    </a:p>
                  </a:txBody>
                  <a:tcPr marL="21800" marR="21800" marT="0" marB="0" anchor="ctr"/>
                </a:tc>
                <a:tc>
                  <a:txBody>
                    <a:bodyPr/>
                    <a:lstStyle/>
                    <a:p>
                      <a:pPr marL="0" marR="0" algn="ctr">
                        <a:spcBef>
                          <a:spcPts val="0"/>
                        </a:spcBef>
                        <a:spcAft>
                          <a:spcPts val="0"/>
                        </a:spcAft>
                      </a:pPr>
                      <a:endParaRPr lang="en-US" sz="1600" b="0" kern="100" dirty="0">
                        <a:effectLst/>
                        <a:highlight>
                          <a:srgbClr val="FF0000"/>
                        </a:highligh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3295567460"/>
                  </a:ext>
                </a:extLst>
              </a:tr>
            </a:tbl>
          </a:graphicData>
        </a:graphic>
      </p:graphicFrame>
    </p:spTree>
    <p:extLst>
      <p:ext uri="{BB962C8B-B14F-4D97-AF65-F5344CB8AC3E}">
        <p14:creationId xmlns:p14="http://schemas.microsoft.com/office/powerpoint/2010/main" val="161314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206335-A4E1-1129-04A5-EB58613CF00A}"/>
              </a:ext>
            </a:extLst>
          </p:cNvPr>
          <p:cNvSpPr>
            <a:spLocks noGrp="1"/>
          </p:cNvSpPr>
          <p:nvPr>
            <p:ph type="sldNum" sz="quarter" idx="12"/>
          </p:nvPr>
        </p:nvSpPr>
        <p:spPr/>
        <p:txBody>
          <a:bodyPr/>
          <a:lstStyle/>
          <a:p>
            <a:fld id="{6FB6B91F-BB11-E946-B7F6-1372EDB8DEC1}" type="slidenum">
              <a:rPr lang="en-US" smtClean="0"/>
              <a:t>24</a:t>
            </a:fld>
            <a:endParaRPr lang="en-US"/>
          </a:p>
        </p:txBody>
      </p:sp>
      <p:sp>
        <p:nvSpPr>
          <p:cNvPr id="10" name="TextBox 9">
            <a:extLst>
              <a:ext uri="{FF2B5EF4-FFF2-40B4-BE49-F238E27FC236}">
                <a16:creationId xmlns:a16="http://schemas.microsoft.com/office/drawing/2014/main" id="{3849863E-E76D-4F83-487D-F5CD961B1093}"/>
              </a:ext>
            </a:extLst>
          </p:cNvPr>
          <p:cNvSpPr txBox="1"/>
          <p:nvPr/>
        </p:nvSpPr>
        <p:spPr>
          <a:xfrm>
            <a:off x="2172390" y="1361757"/>
            <a:ext cx="7573494" cy="46166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2400">
                <a:latin typeface="+mj-lt"/>
              </a:rPr>
              <a:t>Identify tools/metrics and research needs</a:t>
            </a:r>
          </a:p>
        </p:txBody>
      </p:sp>
      <p:sp>
        <p:nvSpPr>
          <p:cNvPr id="6" name="Title 1">
            <a:extLst>
              <a:ext uri="{FF2B5EF4-FFF2-40B4-BE49-F238E27FC236}">
                <a16:creationId xmlns:a16="http://schemas.microsoft.com/office/drawing/2014/main" id="{17BA8683-DDAC-E1E8-E123-05D9292A82EC}"/>
              </a:ext>
            </a:extLst>
          </p:cNvPr>
          <p:cNvSpPr>
            <a:spLocks noGrp="1"/>
          </p:cNvSpPr>
          <p:nvPr>
            <p:ph type="title"/>
          </p:nvPr>
        </p:nvSpPr>
        <p:spPr>
          <a:xfrm>
            <a:off x="353115" y="228600"/>
            <a:ext cx="10224545" cy="685800"/>
          </a:xfrm>
        </p:spPr>
        <p:txBody>
          <a:bodyPr/>
          <a:lstStyle/>
          <a:p>
            <a:r>
              <a:rPr lang="en-US" dirty="0"/>
              <a:t>TCMM Example </a:t>
            </a:r>
            <a:r>
              <a:rPr lang="en-US" dirty="0" err="1"/>
              <a:t>usecases</a:t>
            </a:r>
            <a:endParaRPr lang="en-US" dirty="0"/>
          </a:p>
        </p:txBody>
      </p:sp>
      <p:graphicFrame>
        <p:nvGraphicFramePr>
          <p:cNvPr id="7" name="Content Placeholder 5">
            <a:extLst>
              <a:ext uri="{FF2B5EF4-FFF2-40B4-BE49-F238E27FC236}">
                <a16:creationId xmlns:a16="http://schemas.microsoft.com/office/drawing/2014/main" id="{EE8072D3-FBAA-02B2-A0A5-D19E79C11C65}"/>
              </a:ext>
            </a:extLst>
          </p:cNvPr>
          <p:cNvGraphicFramePr>
            <a:graphicFrameLocks/>
          </p:cNvGraphicFramePr>
          <p:nvPr/>
        </p:nvGraphicFramePr>
        <p:xfrm>
          <a:off x="676405" y="2402515"/>
          <a:ext cx="9798328" cy="2706128"/>
        </p:xfrm>
        <a:graphic>
          <a:graphicData uri="http://schemas.openxmlformats.org/drawingml/2006/table">
            <a:tbl>
              <a:tblPr firstRow="1" firstCol="1" bandRow="1">
                <a:tableStyleId>{5C22544A-7EE6-4342-B048-85BDC9FD1C3A}</a:tableStyleId>
              </a:tblPr>
              <a:tblGrid>
                <a:gridCol w="2069788">
                  <a:extLst>
                    <a:ext uri="{9D8B030D-6E8A-4147-A177-3AD203B41FA5}">
                      <a16:colId xmlns:a16="http://schemas.microsoft.com/office/drawing/2014/main" val="2733756554"/>
                    </a:ext>
                  </a:extLst>
                </a:gridCol>
                <a:gridCol w="1932135">
                  <a:extLst>
                    <a:ext uri="{9D8B030D-6E8A-4147-A177-3AD203B41FA5}">
                      <a16:colId xmlns:a16="http://schemas.microsoft.com/office/drawing/2014/main" val="1969316626"/>
                    </a:ext>
                  </a:extLst>
                </a:gridCol>
                <a:gridCol w="1932135">
                  <a:extLst>
                    <a:ext uri="{9D8B030D-6E8A-4147-A177-3AD203B41FA5}">
                      <a16:colId xmlns:a16="http://schemas.microsoft.com/office/drawing/2014/main" val="2345911760"/>
                    </a:ext>
                  </a:extLst>
                </a:gridCol>
                <a:gridCol w="1932135">
                  <a:extLst>
                    <a:ext uri="{9D8B030D-6E8A-4147-A177-3AD203B41FA5}">
                      <a16:colId xmlns:a16="http://schemas.microsoft.com/office/drawing/2014/main" val="3027508922"/>
                    </a:ext>
                  </a:extLst>
                </a:gridCol>
                <a:gridCol w="1932135">
                  <a:extLst>
                    <a:ext uri="{9D8B030D-6E8A-4147-A177-3AD203B41FA5}">
                      <a16:colId xmlns:a16="http://schemas.microsoft.com/office/drawing/2014/main" val="61654792"/>
                    </a:ext>
                  </a:extLst>
                </a:gridCol>
              </a:tblGrid>
              <a:tr h="432692">
                <a:tc>
                  <a:txBody>
                    <a:bodyPr/>
                    <a:lstStyle/>
                    <a:p>
                      <a:pPr marL="0" marR="0">
                        <a:spcBef>
                          <a:spcPts val="0"/>
                        </a:spcBef>
                        <a:spcAft>
                          <a:spcPts val="0"/>
                        </a:spcAft>
                      </a:pPr>
                      <a:r>
                        <a:rPr lang="en-US" sz="1600" b="1" kern="100" dirty="0">
                          <a:effectLst/>
                        </a:rPr>
                        <a:t> </a:t>
                      </a:r>
                      <a:endParaRPr lang="en-US" sz="1600" b="1" kern="100" dirty="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tc>
                <a:tc>
                  <a:txBody>
                    <a:bodyPr/>
                    <a:lstStyle/>
                    <a:p>
                      <a:pPr marL="0" marR="0" algn="ctr">
                        <a:spcBef>
                          <a:spcPts val="0"/>
                        </a:spcBef>
                        <a:spcAft>
                          <a:spcPts val="0"/>
                        </a:spcAft>
                        <a:tabLst>
                          <a:tab pos="806450" algn="l"/>
                        </a:tabLst>
                      </a:pPr>
                      <a:r>
                        <a:rPr lang="en-US" sz="1600" b="1" kern="100">
                          <a:effectLst/>
                        </a:rPr>
                        <a:t>Level 1</a:t>
                      </a:r>
                      <a:endParaRPr lang="en-US" sz="1600" b="1"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1" kern="100">
                          <a:effectLst/>
                        </a:rPr>
                        <a:t>Level 2</a:t>
                      </a:r>
                      <a:endParaRPr lang="en-US" sz="1600" b="1"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1" kern="100">
                          <a:effectLst/>
                        </a:rPr>
                        <a:t>Level 3</a:t>
                      </a:r>
                      <a:endParaRPr lang="en-US" sz="1600" b="1"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1" kern="100">
                          <a:effectLst/>
                        </a:rPr>
                        <a:t>Level 4</a:t>
                      </a:r>
                      <a:endParaRPr lang="en-US" sz="1600" b="1"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2408622759"/>
                  </a:ext>
                </a:extLst>
              </a:tr>
              <a:tr h="432692">
                <a:tc>
                  <a:txBody>
                    <a:bodyPr/>
                    <a:lstStyle/>
                    <a:p>
                      <a:pPr marL="0" marR="0" algn="r">
                        <a:spcBef>
                          <a:spcPts val="0"/>
                        </a:spcBef>
                        <a:spcAft>
                          <a:spcPts val="0"/>
                        </a:spcAft>
                      </a:pPr>
                      <a:r>
                        <a:rPr lang="en-US" sz="1600" b="1" kern="100" dirty="0">
                          <a:solidFill>
                            <a:srgbClr val="7C8EA0"/>
                          </a:solidFill>
                          <a:effectLst/>
                          <a:highlight>
                            <a:srgbClr val="FFFF00"/>
                          </a:highlight>
                        </a:rPr>
                        <a:t>Performance</a:t>
                      </a:r>
                      <a:r>
                        <a:rPr lang="en-US" sz="1600" b="1" kern="100" dirty="0">
                          <a:effectLst/>
                        </a:rPr>
                        <a:t> </a:t>
                      </a:r>
                    </a:p>
                  </a:txBody>
                  <a:tcPr marL="21800" marR="21800" marT="0" marB="0" anchor="ctr"/>
                </a:tc>
                <a:tc>
                  <a:txBody>
                    <a:bodyPr/>
                    <a:lstStyle/>
                    <a:p>
                      <a:pPr marL="0" marR="0" algn="ctr">
                        <a:spcBef>
                          <a:spcPts val="0"/>
                        </a:spcBef>
                        <a:spcAft>
                          <a:spcPts val="0"/>
                        </a:spcAft>
                      </a:pPr>
                      <a:endParaRPr lang="en-US" sz="1600" b="0" kern="100" dirty="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endParaRPr lang="en-US" sz="1600" b="0" kern="100" dirty="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0" kern="100" dirty="0">
                          <a:effectLst/>
                          <a:latin typeface="Calibri" panose="020F0502020204030204" pitchFamily="34" charset="0"/>
                          <a:ea typeface="Yu Mincho" panose="02020400000000000000" pitchFamily="18" charset="-128"/>
                          <a:cs typeface="Arial" panose="020B0604020202020204" pitchFamily="34" charset="0"/>
                        </a:rPr>
                        <a:t>Metric</a:t>
                      </a:r>
                    </a:p>
                    <a:p>
                      <a:pPr marL="0" marR="0" algn="ctr">
                        <a:spcBef>
                          <a:spcPts val="0"/>
                        </a:spcBef>
                        <a:spcAft>
                          <a:spcPts val="0"/>
                        </a:spcAft>
                      </a:pPr>
                      <a:r>
                        <a:rPr lang="en-US" sz="1600" b="0" kern="100" dirty="0">
                          <a:effectLst/>
                          <a:latin typeface="Calibri" panose="020F0502020204030204" pitchFamily="34" charset="0"/>
                          <a:ea typeface="Yu Mincho" panose="02020400000000000000" pitchFamily="18" charset="-128"/>
                          <a:cs typeface="Arial" panose="020B0604020202020204" pitchFamily="34" charset="0"/>
                        </a:rPr>
                        <a:t>Metric</a:t>
                      </a:r>
                    </a:p>
                  </a:txBody>
                  <a:tcPr marL="21800" marR="21800" marT="0" marB="0" anchor="ctr"/>
                </a:tc>
                <a:tc>
                  <a:txBody>
                    <a:bodyPr/>
                    <a:lstStyle/>
                    <a:p>
                      <a:pPr marL="0" marR="0" algn="ctr">
                        <a:spcBef>
                          <a:spcPts val="0"/>
                        </a:spcBef>
                        <a:spcAft>
                          <a:spcPts val="0"/>
                        </a:spcAft>
                      </a:pPr>
                      <a:endParaRPr lang="en-US" sz="1600" b="0" kern="100" dirty="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3093433858"/>
                  </a:ext>
                </a:extLst>
              </a:tr>
              <a:tr h="432692">
                <a:tc>
                  <a:txBody>
                    <a:bodyPr/>
                    <a:lstStyle/>
                    <a:p>
                      <a:pPr marL="0" marR="0" algn="r">
                        <a:spcBef>
                          <a:spcPts val="0"/>
                        </a:spcBef>
                        <a:spcAft>
                          <a:spcPts val="0"/>
                        </a:spcAft>
                      </a:pPr>
                      <a:r>
                        <a:rPr lang="en-US" sz="1600" b="1" kern="100" dirty="0">
                          <a:effectLst/>
                          <a:highlight>
                            <a:srgbClr val="FF00FF"/>
                          </a:highlight>
                        </a:rPr>
                        <a:t>Bias &amp; Robustness  </a:t>
                      </a: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0" kern="100" dirty="0">
                          <a:effectLst/>
                          <a:latin typeface="Calibri" panose="020F0502020204030204" pitchFamily="34" charset="0"/>
                          <a:ea typeface="Yu Mincho" panose="02020400000000000000" pitchFamily="18" charset="-128"/>
                          <a:cs typeface="Arial" panose="020B0604020202020204" pitchFamily="34" charset="0"/>
                        </a:rPr>
                        <a:t>Metric</a:t>
                      </a:r>
                    </a:p>
                    <a:p>
                      <a:pPr marL="0" marR="0" algn="ctr">
                        <a:spcBef>
                          <a:spcPts val="0"/>
                        </a:spcBef>
                        <a:spcAft>
                          <a:spcPts val="0"/>
                        </a:spcAft>
                      </a:pPr>
                      <a:r>
                        <a:rPr lang="en-US" sz="1600" b="0" kern="100" dirty="0">
                          <a:effectLst/>
                          <a:latin typeface="Calibri" panose="020F0502020204030204" pitchFamily="34" charset="0"/>
                          <a:ea typeface="Yu Mincho" panose="02020400000000000000" pitchFamily="18" charset="-128"/>
                          <a:cs typeface="Arial" panose="020B0604020202020204" pitchFamily="34" charset="0"/>
                        </a:rPr>
                        <a:t>Metric</a:t>
                      </a:r>
                    </a:p>
                  </a:txBody>
                  <a:tcPr marL="21800" marR="21800" marT="0" marB="0" anchor="ctr"/>
                </a:tc>
                <a:tc>
                  <a:txBody>
                    <a:bodyPr/>
                    <a:lstStyle/>
                    <a:p>
                      <a:pPr marL="0" marR="0" algn="ctr">
                        <a:spcBef>
                          <a:spcPts val="0"/>
                        </a:spcBef>
                        <a:spcAft>
                          <a:spcPts val="0"/>
                        </a:spcAft>
                      </a:pPr>
                      <a:r>
                        <a:rPr lang="en-US" sz="1600" b="0" kern="100" dirty="0">
                          <a:effectLst/>
                          <a:latin typeface="Calibri" panose="020F0502020204030204" pitchFamily="34" charset="0"/>
                          <a:ea typeface="Yu Mincho" panose="02020400000000000000" pitchFamily="18" charset="-128"/>
                          <a:cs typeface="Arial" panose="020B0604020202020204" pitchFamily="34" charset="0"/>
                        </a:rPr>
                        <a:t>Metric</a:t>
                      </a: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2411016082"/>
                  </a:ext>
                </a:extLst>
              </a:tr>
              <a:tr h="432692">
                <a:tc>
                  <a:txBody>
                    <a:bodyPr/>
                    <a:lstStyle/>
                    <a:p>
                      <a:pPr marL="0" marR="0" algn="r">
                        <a:spcBef>
                          <a:spcPts val="0"/>
                        </a:spcBef>
                        <a:spcAft>
                          <a:spcPts val="0"/>
                        </a:spcAft>
                      </a:pPr>
                      <a:r>
                        <a:rPr lang="en-US" sz="1600" b="1" kern="100" dirty="0">
                          <a:effectLst/>
                          <a:highlight>
                            <a:srgbClr val="FF0000"/>
                          </a:highlight>
                        </a:rPr>
                        <a:t>Transparency</a:t>
                      </a:r>
                      <a:r>
                        <a:rPr lang="en-US" sz="1600" b="1" kern="100" dirty="0">
                          <a:effectLst/>
                        </a:rPr>
                        <a:t>  </a:t>
                      </a:r>
                    </a:p>
                  </a:txBody>
                  <a:tcPr marL="21800" marR="21800" marT="0" marB="0" anchor="ctr"/>
                </a:tc>
                <a:tc>
                  <a:txBody>
                    <a:bodyPr/>
                    <a:lstStyle/>
                    <a:p>
                      <a:pPr marL="0" marR="0" algn="ctr">
                        <a:spcBef>
                          <a:spcPts val="0"/>
                        </a:spcBef>
                        <a:spcAft>
                          <a:spcPts val="0"/>
                        </a:spcAft>
                      </a:pPr>
                      <a:endParaRPr lang="en-US" sz="1600" b="0" kern="100" dirty="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0" kern="100" dirty="0">
                          <a:effectLst/>
                          <a:latin typeface="Calibri" panose="020F0502020204030204" pitchFamily="34" charset="0"/>
                          <a:ea typeface="Yu Mincho" panose="02020400000000000000" pitchFamily="18" charset="-128"/>
                          <a:cs typeface="Arial" panose="020B0604020202020204" pitchFamily="34" charset="0"/>
                        </a:rPr>
                        <a:t>Metric</a:t>
                      </a:r>
                    </a:p>
                  </a:txBody>
                  <a:tcPr marL="21800" marR="21800" marT="0" marB="0" anchor="ctr"/>
                </a:tc>
                <a:tc>
                  <a:txBody>
                    <a:bodyPr/>
                    <a:lstStyle/>
                    <a:p>
                      <a:pPr marL="0" marR="0" algn="ctr">
                        <a:spcBef>
                          <a:spcPts val="0"/>
                        </a:spcBef>
                        <a:spcAft>
                          <a:spcPts val="0"/>
                        </a:spcAft>
                      </a:pPr>
                      <a:endParaRPr lang="en-US" sz="1600" b="0" kern="100" dirty="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2104775437"/>
                  </a:ext>
                </a:extLst>
              </a:tr>
              <a:tr h="432692">
                <a:tc>
                  <a:txBody>
                    <a:bodyPr/>
                    <a:lstStyle/>
                    <a:p>
                      <a:pPr marL="0" marR="0" algn="r">
                        <a:spcBef>
                          <a:spcPts val="0"/>
                        </a:spcBef>
                        <a:spcAft>
                          <a:spcPts val="0"/>
                        </a:spcAft>
                      </a:pPr>
                      <a:r>
                        <a:rPr lang="en-US" sz="1600" b="1" kern="100" dirty="0">
                          <a:effectLst/>
                          <a:highlight>
                            <a:srgbClr val="FF00FF"/>
                          </a:highlight>
                        </a:rPr>
                        <a:t>Safety &amp; Security </a:t>
                      </a:r>
                    </a:p>
                  </a:txBody>
                  <a:tcPr marL="21800" marR="21800" marT="0" marB="0" anchor="ctr"/>
                </a:tc>
                <a:tc>
                  <a:txBody>
                    <a:bodyPr/>
                    <a:lstStyle/>
                    <a:p>
                      <a:pPr marL="0" marR="0" algn="ctr">
                        <a:spcBef>
                          <a:spcPts val="0"/>
                        </a:spcBef>
                        <a:spcAft>
                          <a:spcPts val="0"/>
                        </a:spcAft>
                      </a:pPr>
                      <a:endParaRPr lang="en-US" sz="1600" b="0" kern="10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spcBef>
                          <a:spcPts val="0"/>
                        </a:spcBef>
                        <a:spcAft>
                          <a:spcPts val="0"/>
                        </a:spcAft>
                      </a:pPr>
                      <a:r>
                        <a:rPr lang="en-US" sz="1600" b="0" kern="100" dirty="0">
                          <a:effectLst/>
                          <a:latin typeface="Calibri" panose="020F0502020204030204" pitchFamily="34" charset="0"/>
                          <a:ea typeface="Yu Mincho" panose="02020400000000000000" pitchFamily="18" charset="-128"/>
                          <a:cs typeface="Arial" panose="020B0604020202020204" pitchFamily="34" charset="0"/>
                        </a:rPr>
                        <a:t>Metric</a:t>
                      </a:r>
                    </a:p>
                  </a:txBody>
                  <a:tcPr marL="21800" marR="21800" marT="0" marB="0" anchor="ctr"/>
                </a:tc>
                <a:tc>
                  <a:txBody>
                    <a:bodyPr/>
                    <a:lstStyle/>
                    <a:p>
                      <a:pPr marL="0" marR="0" algn="ctr">
                        <a:spcBef>
                          <a:spcPts val="0"/>
                        </a:spcBef>
                        <a:spcAft>
                          <a:spcPts val="0"/>
                        </a:spcAft>
                      </a:pPr>
                      <a:endParaRPr lang="en-US" sz="1600" b="0" kern="100" dirty="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algn="ctr">
                        <a:lnSpc>
                          <a:spcPct val="107000"/>
                        </a:lnSpc>
                        <a:spcBef>
                          <a:spcPts val="0"/>
                        </a:spcBef>
                        <a:spcAft>
                          <a:spcPts val="0"/>
                        </a:spcAft>
                      </a:pPr>
                      <a:endParaRPr lang="en-US" sz="1600" b="0" kern="100" dirty="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1017546596"/>
                  </a:ext>
                </a:extLst>
              </a:tr>
              <a:tr h="432692">
                <a:tc>
                  <a:txBody>
                    <a:bodyPr/>
                    <a:lstStyle/>
                    <a:p>
                      <a:pPr marL="0" marR="0" algn="r">
                        <a:spcBef>
                          <a:spcPts val="0"/>
                        </a:spcBef>
                        <a:spcAft>
                          <a:spcPts val="0"/>
                        </a:spcAft>
                      </a:pPr>
                      <a:r>
                        <a:rPr lang="en-US" sz="1600" b="1" kern="100" dirty="0">
                          <a:effectLst/>
                          <a:highlight>
                            <a:srgbClr val="00FF00"/>
                          </a:highlight>
                        </a:rPr>
                        <a:t>Usability</a:t>
                      </a:r>
                      <a:r>
                        <a:rPr lang="en-US" sz="1600" b="1" kern="100" dirty="0">
                          <a:effectLst/>
                        </a:rPr>
                        <a:t> </a:t>
                      </a:r>
                    </a:p>
                  </a:txBody>
                  <a:tcPr marL="21800" marR="21800" marT="0" marB="0" anchor="ctr"/>
                </a:tc>
                <a:tc>
                  <a:txBody>
                    <a:bodyPr/>
                    <a:lstStyle/>
                    <a:p>
                      <a:pPr marL="0" marR="0" algn="ctr">
                        <a:spcBef>
                          <a:spcPts val="0"/>
                        </a:spcBef>
                        <a:spcAft>
                          <a:spcPts val="0"/>
                        </a:spcAft>
                      </a:pPr>
                      <a:endParaRPr lang="en-US" sz="1600" b="0" kern="100" dirty="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00" dirty="0">
                          <a:effectLst/>
                          <a:latin typeface="Calibri" panose="020F0502020204030204" pitchFamily="34" charset="0"/>
                          <a:ea typeface="Yu Mincho" panose="02020400000000000000" pitchFamily="18" charset="-128"/>
                          <a:cs typeface="Arial" panose="020B0604020202020204" pitchFamily="34" charset="0"/>
                        </a:rPr>
                        <a:t>Interface</a:t>
                      </a:r>
                    </a:p>
                  </a:txBody>
                  <a:tcPr marL="21800" marR="21800" marT="0" marB="0" anchor="ctr"/>
                </a:tc>
                <a:tc>
                  <a:txBody>
                    <a:bodyPr/>
                    <a:lstStyle/>
                    <a:p>
                      <a:pPr marL="0" marR="0" algn="ctr">
                        <a:spcBef>
                          <a:spcPts val="0"/>
                        </a:spcBef>
                        <a:spcAft>
                          <a:spcPts val="0"/>
                        </a:spcAft>
                      </a:pPr>
                      <a:r>
                        <a:rPr lang="en-US" sz="1600" b="0" kern="100" dirty="0">
                          <a:effectLst/>
                          <a:latin typeface="Calibri" panose="020F0502020204030204" pitchFamily="34" charset="0"/>
                          <a:ea typeface="Yu Mincho" panose="02020400000000000000" pitchFamily="18" charset="-128"/>
                          <a:cs typeface="Arial" panose="020B0604020202020204" pitchFamily="34" charset="0"/>
                        </a:rPr>
                        <a:t>Usability Framework</a:t>
                      </a:r>
                    </a:p>
                  </a:txBody>
                  <a:tcPr marL="21800" marR="21800" marT="0" marB="0" anchor="ctr"/>
                </a:tc>
                <a:tc>
                  <a:txBody>
                    <a:bodyPr/>
                    <a:lstStyle/>
                    <a:p>
                      <a:pPr marL="0" marR="0" algn="ctr">
                        <a:spcBef>
                          <a:spcPts val="0"/>
                        </a:spcBef>
                        <a:spcAft>
                          <a:spcPts val="0"/>
                        </a:spcAft>
                      </a:pPr>
                      <a:r>
                        <a:rPr lang="en-US" sz="1600" b="0" kern="100">
                          <a:effectLst/>
                          <a:latin typeface="Calibri" panose="020F0502020204030204" pitchFamily="34" charset="0"/>
                          <a:ea typeface="Yu Mincho" panose="02020400000000000000" pitchFamily="18" charset="-128"/>
                          <a:cs typeface="Arial" panose="020B0604020202020204" pitchFamily="34" charset="0"/>
                        </a:rPr>
                        <a:t>User </a:t>
                      </a:r>
                      <a:r>
                        <a:rPr lang="en-US" sz="1600" b="0" kern="100" dirty="0">
                          <a:effectLst/>
                          <a:latin typeface="Calibri" panose="020F0502020204030204" pitchFamily="34" charset="0"/>
                          <a:ea typeface="Yu Mincho" panose="02020400000000000000" pitchFamily="18" charset="-128"/>
                          <a:cs typeface="Arial" panose="020B0604020202020204" pitchFamily="34" charset="0"/>
                        </a:rPr>
                        <a:t>S</a:t>
                      </a:r>
                      <a:r>
                        <a:rPr lang="en-US" sz="1600" b="0" kern="100">
                          <a:effectLst/>
                          <a:latin typeface="Calibri" panose="020F0502020204030204" pitchFamily="34" charset="0"/>
                          <a:ea typeface="Yu Mincho" panose="02020400000000000000" pitchFamily="18" charset="-128"/>
                          <a:cs typeface="Arial" panose="020B0604020202020204" pitchFamily="34" charset="0"/>
                        </a:rPr>
                        <a:t>tudy</a:t>
                      </a:r>
                      <a:endParaRPr lang="en-US" sz="1600" b="0" kern="100" dirty="0">
                        <a:effectLst/>
                        <a:latin typeface="Calibri" panose="020F0502020204030204" pitchFamily="34" charset="0"/>
                        <a:ea typeface="Yu Mincho" panose="02020400000000000000" pitchFamily="18" charset="-128"/>
                        <a:cs typeface="Arial" panose="020B0604020202020204" pitchFamily="34" charset="0"/>
                      </a:endParaRPr>
                    </a:p>
                  </a:txBody>
                  <a:tcPr marL="21800" marR="21800" marT="0" marB="0" anchor="ctr"/>
                </a:tc>
                <a:extLst>
                  <a:ext uri="{0D108BD9-81ED-4DB2-BD59-A6C34878D82A}">
                    <a16:rowId xmlns:a16="http://schemas.microsoft.com/office/drawing/2014/main" val="3295567460"/>
                  </a:ext>
                </a:extLst>
              </a:tr>
            </a:tbl>
          </a:graphicData>
        </a:graphic>
      </p:graphicFrame>
    </p:spTree>
    <p:extLst>
      <p:ext uri="{BB962C8B-B14F-4D97-AF65-F5344CB8AC3E}">
        <p14:creationId xmlns:p14="http://schemas.microsoft.com/office/powerpoint/2010/main" val="2951028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55B0C3-069D-0518-4817-BA4B41EBB123}"/>
              </a:ext>
            </a:extLst>
          </p:cNvPr>
          <p:cNvSpPr>
            <a:spLocks noGrp="1"/>
          </p:cNvSpPr>
          <p:nvPr>
            <p:ph type="ctrTitle"/>
          </p:nvPr>
        </p:nvSpPr>
        <p:spPr/>
        <p:txBody>
          <a:bodyPr/>
          <a:lstStyle/>
          <a:p>
            <a:r>
              <a:rPr lang="en-US" dirty="0"/>
              <a:t>Example</a:t>
            </a:r>
            <a:br>
              <a:rPr lang="en-US" dirty="0"/>
            </a:br>
            <a:r>
              <a:rPr lang="en-US" dirty="0"/>
              <a:t>ratings</a:t>
            </a:r>
          </a:p>
        </p:txBody>
      </p:sp>
      <p:sp>
        <p:nvSpPr>
          <p:cNvPr id="2" name="Slide Number Placeholder 1">
            <a:extLst>
              <a:ext uri="{FF2B5EF4-FFF2-40B4-BE49-F238E27FC236}">
                <a16:creationId xmlns:a16="http://schemas.microsoft.com/office/drawing/2014/main" id="{4F9369D5-AF45-0DCA-0673-18895A926C02}"/>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a:solidFill>
                  <a:schemeClr val="bg2"/>
                </a:solidFill>
                <a:latin typeface="Exo 2 Semi 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B6B91F-BB11-E946-B7F6-1372EDB8DEC1}" type="slidenum">
              <a:rPr lang="en-US" smtClean="0"/>
              <a:pPr/>
              <a:t>25</a:t>
            </a:fld>
            <a:endParaRPr lang="en-US"/>
          </a:p>
        </p:txBody>
      </p:sp>
    </p:spTree>
    <p:extLst>
      <p:ext uri="{BB962C8B-B14F-4D97-AF65-F5344CB8AC3E}">
        <p14:creationId xmlns:p14="http://schemas.microsoft.com/office/powerpoint/2010/main" val="67938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F413-A127-0262-E3D9-4E37B3107EED}"/>
              </a:ext>
            </a:extLst>
          </p:cNvPr>
          <p:cNvSpPr>
            <a:spLocks noGrp="1"/>
          </p:cNvSpPr>
          <p:nvPr>
            <p:ph type="title"/>
          </p:nvPr>
        </p:nvSpPr>
        <p:spPr/>
        <p:txBody>
          <a:bodyPr/>
          <a:lstStyle/>
          <a:p>
            <a:r>
              <a:rPr lang="en-US" dirty="0"/>
              <a:t>Example rating – </a:t>
            </a:r>
            <a:r>
              <a:rPr lang="en-US" dirty="0" err="1"/>
              <a:t>chatgpt</a:t>
            </a:r>
            <a:r>
              <a:rPr lang="en-US" dirty="0"/>
              <a:t> on nuclear science QA</a:t>
            </a:r>
          </a:p>
        </p:txBody>
      </p:sp>
      <p:sp>
        <p:nvSpPr>
          <p:cNvPr id="5" name="Slide Number Placeholder 4">
            <a:extLst>
              <a:ext uri="{FF2B5EF4-FFF2-40B4-BE49-F238E27FC236}">
                <a16:creationId xmlns:a16="http://schemas.microsoft.com/office/drawing/2014/main" id="{BA90811D-8F5D-FED2-D057-9253FB46B903}"/>
              </a:ext>
            </a:extLst>
          </p:cNvPr>
          <p:cNvSpPr>
            <a:spLocks noGrp="1"/>
          </p:cNvSpPr>
          <p:nvPr>
            <p:ph type="sldNum" sz="quarter" idx="12"/>
          </p:nvPr>
        </p:nvSpPr>
        <p:spPr/>
        <p:txBody>
          <a:bodyPr/>
          <a:lstStyle/>
          <a:p>
            <a:fld id="{6FB6B91F-BB11-E946-B7F6-1372EDB8DEC1}" type="slidenum">
              <a:rPr lang="en-US" smtClean="0"/>
              <a:t>26</a:t>
            </a:fld>
            <a:endParaRPr lang="en-US"/>
          </a:p>
        </p:txBody>
      </p:sp>
      <p:pic>
        <p:nvPicPr>
          <p:cNvPr id="6" name="Picture 5">
            <a:extLst>
              <a:ext uri="{FF2B5EF4-FFF2-40B4-BE49-F238E27FC236}">
                <a16:creationId xmlns:a16="http://schemas.microsoft.com/office/drawing/2014/main" id="{7C8F9EF7-43CA-ADC1-A519-0CE6C88C5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709218" y="1269532"/>
            <a:ext cx="5889954" cy="5440758"/>
          </a:xfrm>
          <a:prstGeom prst="rect">
            <a:avLst/>
          </a:prstGeom>
          <a:noFill/>
          <a:ln>
            <a:noFill/>
          </a:ln>
        </p:spPr>
      </p:pic>
    </p:spTree>
    <p:extLst>
      <p:ext uri="{BB962C8B-B14F-4D97-AF65-F5344CB8AC3E}">
        <p14:creationId xmlns:p14="http://schemas.microsoft.com/office/powerpoint/2010/main" val="67395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7328-88BF-9F2A-D31C-1E63A82A2341}"/>
              </a:ext>
            </a:extLst>
          </p:cNvPr>
          <p:cNvSpPr>
            <a:spLocks noGrp="1"/>
          </p:cNvSpPr>
          <p:nvPr>
            <p:ph type="title"/>
          </p:nvPr>
        </p:nvSpPr>
        <p:spPr/>
        <p:txBody>
          <a:bodyPr/>
          <a:lstStyle/>
          <a:p>
            <a:r>
              <a:rPr lang="en-US" dirty="0"/>
              <a:t>Example - </a:t>
            </a:r>
            <a:r>
              <a:rPr lang="en-US" dirty="0" err="1"/>
              <a:t>LLaMA</a:t>
            </a:r>
            <a:r>
              <a:rPr lang="en-US" dirty="0"/>
              <a:t> 3.1 405B-Instruct for Code Generation</a:t>
            </a:r>
          </a:p>
        </p:txBody>
      </p:sp>
      <p:sp>
        <p:nvSpPr>
          <p:cNvPr id="5" name="Slide Number Placeholder 4">
            <a:extLst>
              <a:ext uri="{FF2B5EF4-FFF2-40B4-BE49-F238E27FC236}">
                <a16:creationId xmlns:a16="http://schemas.microsoft.com/office/drawing/2014/main" id="{CC614A96-F62A-0786-CA65-2B6C86E199D0}"/>
              </a:ext>
            </a:extLst>
          </p:cNvPr>
          <p:cNvSpPr>
            <a:spLocks noGrp="1"/>
          </p:cNvSpPr>
          <p:nvPr>
            <p:ph type="sldNum" sz="quarter" idx="12"/>
          </p:nvPr>
        </p:nvSpPr>
        <p:spPr/>
        <p:txBody>
          <a:bodyPr/>
          <a:lstStyle/>
          <a:p>
            <a:fld id="{6FB6B91F-BB11-E946-B7F6-1372EDB8DEC1}" type="slidenum">
              <a:rPr lang="en-US" smtClean="0"/>
              <a:t>27</a:t>
            </a:fld>
            <a:endParaRPr lang="en-US"/>
          </a:p>
        </p:txBody>
      </p:sp>
      <p:graphicFrame>
        <p:nvGraphicFramePr>
          <p:cNvPr id="18" name="Table 17">
            <a:extLst>
              <a:ext uri="{FF2B5EF4-FFF2-40B4-BE49-F238E27FC236}">
                <a16:creationId xmlns:a16="http://schemas.microsoft.com/office/drawing/2014/main" id="{064538A5-714A-3F48-F66C-AA8C05EC28E9}"/>
              </a:ext>
            </a:extLst>
          </p:cNvPr>
          <p:cNvGraphicFramePr>
            <a:graphicFrameLocks noGrp="1"/>
          </p:cNvGraphicFramePr>
          <p:nvPr>
            <p:extLst>
              <p:ext uri="{D42A27DB-BD31-4B8C-83A1-F6EECF244321}">
                <p14:modId xmlns:p14="http://schemas.microsoft.com/office/powerpoint/2010/main" val="2349918277"/>
              </p:ext>
            </p:extLst>
          </p:nvPr>
        </p:nvGraphicFramePr>
        <p:xfrm>
          <a:off x="2720694" y="1269373"/>
          <a:ext cx="5847114" cy="5347857"/>
        </p:xfrm>
        <a:graphic>
          <a:graphicData uri="http://schemas.openxmlformats.org/drawingml/2006/table">
            <a:tbl>
              <a:tblPr firstRow="1" bandRow="1"/>
              <a:tblGrid>
                <a:gridCol w="1247383">
                  <a:extLst>
                    <a:ext uri="{9D8B030D-6E8A-4147-A177-3AD203B41FA5}">
                      <a16:colId xmlns:a16="http://schemas.microsoft.com/office/drawing/2014/main" val="2984553664"/>
                    </a:ext>
                  </a:extLst>
                </a:gridCol>
                <a:gridCol w="1190869">
                  <a:extLst>
                    <a:ext uri="{9D8B030D-6E8A-4147-A177-3AD203B41FA5}">
                      <a16:colId xmlns:a16="http://schemas.microsoft.com/office/drawing/2014/main" val="2819682674"/>
                    </a:ext>
                  </a:extLst>
                </a:gridCol>
                <a:gridCol w="1550372">
                  <a:extLst>
                    <a:ext uri="{9D8B030D-6E8A-4147-A177-3AD203B41FA5}">
                      <a16:colId xmlns:a16="http://schemas.microsoft.com/office/drawing/2014/main" val="237644333"/>
                    </a:ext>
                  </a:extLst>
                </a:gridCol>
                <a:gridCol w="1240972">
                  <a:extLst>
                    <a:ext uri="{9D8B030D-6E8A-4147-A177-3AD203B41FA5}">
                      <a16:colId xmlns:a16="http://schemas.microsoft.com/office/drawing/2014/main" val="1156620028"/>
                    </a:ext>
                  </a:extLst>
                </a:gridCol>
                <a:gridCol w="617518">
                  <a:extLst>
                    <a:ext uri="{9D8B030D-6E8A-4147-A177-3AD203B41FA5}">
                      <a16:colId xmlns:a16="http://schemas.microsoft.com/office/drawing/2014/main" val="2633056474"/>
                    </a:ext>
                  </a:extLst>
                </a:gridCol>
              </a:tblGrid>
              <a:tr h="61418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800" kern="100" dirty="0">
                          <a:effectLst/>
                        </a:rPr>
                        <a:t> </a:t>
                      </a:r>
                      <a:endParaRPr lang="en-US" sz="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tabLst>
                          <a:tab pos="806450" algn="l"/>
                        </a:tabLst>
                      </a:pPr>
                      <a:r>
                        <a:rPr lang="en-US" sz="1200" kern="100" dirty="0">
                          <a:effectLst/>
                        </a:rPr>
                        <a:t>Level 1</a:t>
                      </a:r>
                      <a:endParaRPr lang="en-US" sz="12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kern="100" dirty="0">
                          <a:effectLst/>
                        </a:rPr>
                        <a:t>Level 2</a:t>
                      </a:r>
                      <a:endParaRPr lang="en-US" sz="12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kern="100" dirty="0">
                          <a:effectLst/>
                        </a:rPr>
                        <a:t>Level 3</a:t>
                      </a:r>
                      <a:endParaRPr lang="en-US" sz="12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kern="100" dirty="0">
                          <a:effectLst/>
                        </a:rPr>
                        <a:t>Level 4 </a:t>
                      </a:r>
                      <a:endParaRPr lang="en-US" sz="12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886642279"/>
                  </a:ext>
                </a:extLst>
              </a:tr>
              <a:tr h="100680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200" b="1" kern="100" dirty="0">
                          <a:solidFill>
                            <a:schemeClr val="tx1"/>
                          </a:solidFill>
                          <a:effectLst/>
                        </a:rPr>
                        <a:t>Performance</a:t>
                      </a:r>
                    </a:p>
                    <a:p>
                      <a:pPr marL="0" marR="0" algn="r">
                        <a:spcBef>
                          <a:spcPts val="0"/>
                        </a:spcBef>
                        <a:spcAft>
                          <a:spcPts val="0"/>
                        </a:spcAft>
                      </a:pPr>
                      <a:endParaRPr lang="en-US" sz="12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000" kern="100" dirty="0">
                          <a:effectLst/>
                        </a:rPr>
                        <a:t> </a:t>
                      </a:r>
                      <a:endParaRPr lang="en-US"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000" kern="100" dirty="0">
                          <a:effectLst/>
                          <a:latin typeface="Calibri" panose="020F0502020204030204" pitchFamily="34" charset="0"/>
                          <a:ea typeface="Times New Roman" panose="02020603050405020304" pitchFamily="18" charset="0"/>
                          <a:cs typeface="Times New Roman" panose="02020603050405020304" pitchFamily="18" charset="0"/>
                        </a:rPr>
                        <a:t>If basic UQ was not </a:t>
                      </a:r>
                    </a:p>
                    <a:p>
                      <a:pPr marL="0" marR="0" algn="ctr">
                        <a:spcBef>
                          <a:spcPts val="0"/>
                        </a:spcBef>
                        <a:spcAft>
                          <a:spcPts val="0"/>
                        </a:spcAft>
                      </a:pPr>
                      <a:r>
                        <a:rPr lang="en-US" sz="1000" kern="100" dirty="0">
                          <a:effectLst/>
                          <a:latin typeface="Calibri" panose="020F0502020204030204" pitchFamily="34" charset="0"/>
                          <a:ea typeface="Times New Roman" panose="02020603050405020304" pitchFamily="18" charset="0"/>
                          <a:cs typeface="Times New Roman" panose="02020603050405020304" pitchFamily="18" charset="0"/>
                        </a:rPr>
                        <a:t>Implemented</a:t>
                      </a:r>
                    </a:p>
                  </a:txBody>
                  <a:tcPr marL="44217" marR="44217"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000" kern="100" dirty="0" err="1">
                          <a:effectLst/>
                          <a:latin typeface="Calibri" panose="020F0502020204030204" pitchFamily="34" charset="0"/>
                          <a:ea typeface="Times New Roman" panose="02020603050405020304" pitchFamily="18" charset="0"/>
                          <a:cs typeface="Times New Roman" panose="02020603050405020304" pitchFamily="18" charset="0"/>
                        </a:rPr>
                        <a:t>HumanEval</a:t>
                      </a:r>
                      <a:r>
                        <a:rPr lang="en-US" sz="1000" kern="100" dirty="0">
                          <a:effectLst/>
                          <a:latin typeface="Calibri" panose="020F0502020204030204" pitchFamily="34" charset="0"/>
                          <a:ea typeface="Times New Roman" panose="02020603050405020304" pitchFamily="18" charset="0"/>
                          <a:cs typeface="Times New Roman" panose="02020603050405020304" pitchFamily="18" charset="0"/>
                        </a:rPr>
                        <a:t> – 1</a:t>
                      </a:r>
                      <a:r>
                        <a:rPr lang="en-US" sz="1000" kern="100" baseline="30000" dirty="0">
                          <a:effectLst/>
                          <a:latin typeface="Calibri" panose="020F0502020204030204" pitchFamily="34" charset="0"/>
                          <a:ea typeface="Times New Roman" panose="02020603050405020304" pitchFamily="18" charset="0"/>
                          <a:cs typeface="Times New Roman" panose="02020603050405020304" pitchFamily="18" charset="0"/>
                        </a:rPr>
                        <a:t>st</a:t>
                      </a:r>
                      <a:r>
                        <a:rPr lang="en-US" sz="10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000" kern="100" dirty="0">
                          <a:effectLst/>
                          <a:latin typeface="Calibri" panose="020F0502020204030204" pitchFamily="34" charset="0"/>
                          <a:ea typeface="Times New Roman" panose="02020603050405020304" pitchFamily="18" charset="0"/>
                          <a:cs typeface="Times New Roman" panose="02020603050405020304" pitchFamily="18" charset="0"/>
                        </a:rPr>
                        <a:t>(assumes UQ)</a:t>
                      </a:r>
                    </a:p>
                  </a:txBody>
                  <a:tcPr marL="44217" marR="44217"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endParaRPr lang="en-US"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248375706"/>
                  </a:ext>
                </a:extLst>
              </a:tr>
              <a:tr h="97971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200" b="1" kern="100" dirty="0">
                          <a:solidFill>
                            <a:schemeClr val="tx1"/>
                          </a:solidFill>
                          <a:effectLst/>
                        </a:rPr>
                        <a:t>Bias &amp; Robustness</a:t>
                      </a:r>
                      <a:endParaRPr lang="en-US" sz="12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000" kern="100" dirty="0">
                          <a:effectLst/>
                          <a:latin typeface="Calibri" panose="020F0502020204030204" pitchFamily="34" charset="0"/>
                          <a:ea typeface="Times New Roman" panose="02020603050405020304" pitchFamily="18" charset="0"/>
                          <a:cs typeface="Times New Roman" panose="02020603050405020304" pitchFamily="18" charset="0"/>
                        </a:rPr>
                        <a:t>No bias benchmarks reported yet</a:t>
                      </a:r>
                    </a:p>
                  </a:txBody>
                  <a:tcPr marL="44217" marR="4421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000" kern="100" dirty="0">
                          <a:effectLst/>
                          <a:latin typeface="Calibri" panose="020F0502020204030204" pitchFamily="34" charset="0"/>
                          <a:ea typeface="Times New Roman" panose="02020603050405020304" pitchFamily="18" charset="0"/>
                          <a:cs typeface="Times New Roman" panose="02020603050405020304" pitchFamily="18" charset="0"/>
                        </a:rPr>
                        <a:t>If general bias benchmarks were run – could be done</a:t>
                      </a:r>
                    </a:p>
                    <a:p>
                      <a:pPr marL="0" marR="0" algn="ctr">
                        <a:spcBef>
                          <a:spcPts val="0"/>
                        </a:spcBef>
                        <a:spcAft>
                          <a:spcPts val="0"/>
                        </a:spcAft>
                      </a:pPr>
                      <a:endParaRPr lang="en-US"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kern="100" dirty="0">
                          <a:effectLst/>
                          <a:latin typeface="Calibri" panose="020F0502020204030204" pitchFamily="34" charset="0"/>
                          <a:ea typeface="Times New Roman" panose="02020603050405020304" pitchFamily="18" charset="0"/>
                          <a:cs typeface="Times New Roman" panose="02020603050405020304" pitchFamily="18" charset="0"/>
                        </a:rPr>
                        <a:t>Robustness captured in code benchmarks</a:t>
                      </a:r>
                    </a:p>
                  </a:txBody>
                  <a:tcPr marL="44217" marR="4421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endParaRPr lang="en-US"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endParaRPr lang="en-US" sz="1000" kern="100" dirty="0">
                        <a:effectLst/>
                        <a:latin typeface="Calibri"/>
                        <a:ea typeface="Times New Roman" panose="02020603050405020304" pitchFamily="18" charset="0"/>
                        <a:cs typeface="Times New Roman"/>
                      </a:endParaRP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89819386"/>
                  </a:ext>
                </a:extLst>
              </a:tr>
              <a:tr h="8609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200" b="1" kern="100" dirty="0">
                          <a:solidFill>
                            <a:schemeClr val="tx1"/>
                          </a:solidFill>
                          <a:effectLst/>
                        </a:rPr>
                        <a:t>Transparency</a:t>
                      </a:r>
                      <a:endParaRPr lang="en-US" sz="12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endParaRPr lang="en-US"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000" kern="100" dirty="0">
                          <a:effectLst/>
                          <a:latin typeface="Calibri" panose="020F0502020204030204" pitchFamily="34" charset="0"/>
                          <a:ea typeface="Times New Roman" panose="02020603050405020304" pitchFamily="18" charset="0"/>
                          <a:cs typeface="Times New Roman" panose="02020603050405020304" pitchFamily="18" charset="0"/>
                        </a:rPr>
                        <a:t>Post-hoc explanations</a:t>
                      </a:r>
                    </a:p>
                  </a:txBody>
                  <a:tcPr marL="44217" marR="4421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000" kern="100" dirty="0">
                          <a:effectLst/>
                          <a:latin typeface="Calibri"/>
                          <a:ea typeface="Times New Roman" panose="02020603050405020304" pitchFamily="18" charset="0"/>
                          <a:cs typeface="Times New Roman"/>
                        </a:rPr>
                        <a:t>If SAE dictionary was implemented</a:t>
                      </a: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endParaRPr lang="en-US"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696029399"/>
                  </a:ext>
                </a:extLst>
              </a:tr>
              <a:tr h="99554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200" b="1" kern="100" dirty="0">
                          <a:solidFill>
                            <a:schemeClr val="tx1"/>
                          </a:solidFill>
                          <a:effectLst/>
                        </a:rPr>
                        <a:t>Safety &amp; Security</a:t>
                      </a:r>
                      <a:endParaRPr lang="en-US" sz="12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endParaRPr lang="en-US" sz="1000" kern="100" dirty="0">
                        <a:effectLst/>
                        <a:latin typeface="Calibri"/>
                        <a:ea typeface="Times New Roman" panose="02020603050405020304" pitchFamily="18" charset="0"/>
                        <a:cs typeface="Times New Roman"/>
                      </a:endParaRP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000" kern="100" dirty="0">
                          <a:effectLst/>
                          <a:latin typeface="Calibri" panose="020F0502020204030204" pitchFamily="34" charset="0"/>
                          <a:ea typeface="Times New Roman" panose="02020603050405020304" pitchFamily="18" charset="0"/>
                          <a:cs typeface="Times New Roman" panose="02020603050405020304" pitchFamily="18" charset="0"/>
                        </a:rPr>
                        <a:t>Training data not explicitly known</a:t>
                      </a:r>
                    </a:p>
                  </a:txBody>
                  <a:tcPr marL="44217" marR="4421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Llama Guard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Prompt Guard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Locally hosted</a:t>
                      </a:r>
                    </a:p>
                  </a:txBody>
                  <a:tcPr marL="44217" marR="4421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endParaRPr lang="en-US"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816252506"/>
                  </a:ext>
                </a:extLst>
              </a:tr>
              <a:tr h="89064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200" b="1" kern="100" dirty="0">
                          <a:solidFill>
                            <a:schemeClr val="tx1"/>
                          </a:solidFill>
                          <a:effectLst/>
                        </a:rPr>
                        <a:t>Usability</a:t>
                      </a:r>
                      <a:endParaRPr lang="en-US" sz="12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000" kern="100" dirty="0">
                          <a:effectLst/>
                          <a:latin typeface="Calibri"/>
                          <a:ea typeface="Times New Roman" panose="02020603050405020304" pitchFamily="18" charset="0"/>
                          <a:cs typeface="Times New Roman"/>
                        </a:rPr>
                        <a:t>Just a model</a:t>
                      </a:r>
                    </a:p>
                  </a:txBody>
                  <a:tcPr marL="44217" marR="4421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000" kern="100" dirty="0">
                          <a:effectLst/>
                          <a:latin typeface="Calibri"/>
                          <a:ea typeface="Times New Roman" panose="02020603050405020304" pitchFamily="18" charset="0"/>
                          <a:cs typeface="Times New Roman"/>
                        </a:rPr>
                        <a:t>If using LM Studio or bespoke interface program</a:t>
                      </a: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endParaRPr lang="en-US"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endParaRPr lang="en-US"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17" marR="442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515589207"/>
                  </a:ext>
                </a:extLst>
              </a:tr>
            </a:tbl>
          </a:graphicData>
        </a:graphic>
      </p:graphicFrame>
      <p:pic>
        <p:nvPicPr>
          <p:cNvPr id="19" name="Picture 18">
            <a:extLst>
              <a:ext uri="{FF2B5EF4-FFF2-40B4-BE49-F238E27FC236}">
                <a16:creationId xmlns:a16="http://schemas.microsoft.com/office/drawing/2014/main" id="{820EA2CF-FF01-DE21-61FF-7C5144905BC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6204" y="1922882"/>
            <a:ext cx="567203" cy="533273"/>
          </a:xfrm>
          <a:prstGeom prst="rect">
            <a:avLst/>
          </a:prstGeom>
          <a:noFill/>
        </p:spPr>
      </p:pic>
      <p:pic>
        <p:nvPicPr>
          <p:cNvPr id="20" name="Picture 19">
            <a:extLst>
              <a:ext uri="{FF2B5EF4-FFF2-40B4-BE49-F238E27FC236}">
                <a16:creationId xmlns:a16="http://schemas.microsoft.com/office/drawing/2014/main" id="{C4E9F7C8-2FEA-AEB9-DE98-9B28035023C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5509" y="2965606"/>
            <a:ext cx="567203" cy="533273"/>
          </a:xfrm>
          <a:prstGeom prst="rect">
            <a:avLst/>
          </a:prstGeom>
          <a:noFill/>
        </p:spPr>
      </p:pic>
      <p:pic>
        <p:nvPicPr>
          <p:cNvPr id="21" name="Picture 20">
            <a:extLst>
              <a:ext uri="{FF2B5EF4-FFF2-40B4-BE49-F238E27FC236}">
                <a16:creationId xmlns:a16="http://schemas.microsoft.com/office/drawing/2014/main" id="{BF6D04AB-7FC4-247F-605B-A9CACA9F5A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4251" y="3975674"/>
            <a:ext cx="567203" cy="533273"/>
          </a:xfrm>
          <a:prstGeom prst="rect">
            <a:avLst/>
          </a:prstGeom>
          <a:noFill/>
        </p:spPr>
      </p:pic>
      <p:pic>
        <p:nvPicPr>
          <p:cNvPr id="22" name="Picture 21">
            <a:extLst>
              <a:ext uri="{FF2B5EF4-FFF2-40B4-BE49-F238E27FC236}">
                <a16:creationId xmlns:a16="http://schemas.microsoft.com/office/drawing/2014/main" id="{71B58F8E-4443-E6D7-D666-2E6AFCDBC9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0868" y="4773591"/>
            <a:ext cx="567203" cy="533273"/>
          </a:xfrm>
          <a:prstGeom prst="rect">
            <a:avLst/>
          </a:prstGeom>
          <a:noFill/>
        </p:spPr>
      </p:pic>
      <p:pic>
        <p:nvPicPr>
          <p:cNvPr id="23" name="Picture 22">
            <a:extLst>
              <a:ext uri="{FF2B5EF4-FFF2-40B4-BE49-F238E27FC236}">
                <a16:creationId xmlns:a16="http://schemas.microsoft.com/office/drawing/2014/main" id="{E60D9231-46DC-ABB3-7A89-3D951C8535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5339" y="5796928"/>
            <a:ext cx="567203" cy="533273"/>
          </a:xfrm>
          <a:prstGeom prst="rect">
            <a:avLst/>
          </a:prstGeom>
          <a:noFill/>
        </p:spPr>
      </p:pic>
      <p:sp>
        <p:nvSpPr>
          <p:cNvPr id="24" name="Rectangle: Rounded Corners 23">
            <a:extLst>
              <a:ext uri="{FF2B5EF4-FFF2-40B4-BE49-F238E27FC236}">
                <a16:creationId xmlns:a16="http://schemas.microsoft.com/office/drawing/2014/main" id="{612225D3-5A98-E388-6DAB-B15A4F4D673E}"/>
              </a:ext>
            </a:extLst>
          </p:cNvPr>
          <p:cNvSpPr/>
          <p:nvPr/>
        </p:nvSpPr>
        <p:spPr>
          <a:xfrm>
            <a:off x="6772866" y="4049315"/>
            <a:ext cx="1116923" cy="533273"/>
          </a:xfrm>
          <a:prstGeom prst="roundRect">
            <a:avLst/>
          </a:prstGeom>
          <a:noFill/>
          <a:ln w="12700" cap="flat" cmpd="sng" algn="ctr">
            <a:solidFill>
              <a:srgbClr val="FF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07B6DE5B-8E95-7250-7B7D-62912536B094}"/>
              </a:ext>
            </a:extLst>
          </p:cNvPr>
          <p:cNvSpPr/>
          <p:nvPr/>
        </p:nvSpPr>
        <p:spPr>
          <a:xfrm>
            <a:off x="5423770" y="2138466"/>
            <a:ext cx="1039660" cy="533273"/>
          </a:xfrm>
          <a:prstGeom prst="roundRect">
            <a:avLst/>
          </a:prstGeom>
          <a:noFill/>
          <a:ln w="12700" cap="flat" cmpd="sng" algn="ctr">
            <a:solidFill>
              <a:srgbClr val="70AD47"/>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B6314334-32F1-90B6-760B-CF62A2A85D03}"/>
              </a:ext>
            </a:extLst>
          </p:cNvPr>
          <p:cNvSpPr/>
          <p:nvPr/>
        </p:nvSpPr>
        <p:spPr>
          <a:xfrm>
            <a:off x="5228729" y="3058297"/>
            <a:ext cx="1445741" cy="370703"/>
          </a:xfrm>
          <a:prstGeom prst="roundRect">
            <a:avLst/>
          </a:prstGeom>
          <a:noFill/>
          <a:ln w="12700" cap="flat" cmpd="sng" algn="ctr">
            <a:solidFill>
              <a:srgbClr val="70AD47"/>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Arrow Connector 26">
            <a:extLst>
              <a:ext uri="{FF2B5EF4-FFF2-40B4-BE49-F238E27FC236}">
                <a16:creationId xmlns:a16="http://schemas.microsoft.com/office/drawing/2014/main" id="{FF95C70A-1B67-7548-1D24-26BDE8EF9BC1}"/>
              </a:ext>
            </a:extLst>
          </p:cNvPr>
          <p:cNvCxnSpPr/>
          <p:nvPr/>
        </p:nvCxnSpPr>
        <p:spPr>
          <a:xfrm flipH="1">
            <a:off x="7889789" y="3498879"/>
            <a:ext cx="1927654" cy="550436"/>
          </a:xfrm>
          <a:prstGeom prst="straightConnector1">
            <a:avLst/>
          </a:prstGeom>
          <a:noFill/>
          <a:ln w="6350" cap="flat" cmpd="sng" algn="ctr">
            <a:solidFill>
              <a:srgbClr val="FF0000"/>
            </a:solidFill>
            <a:prstDash val="solid"/>
            <a:miter lim="800000"/>
            <a:tailEnd type="triangle"/>
          </a:ln>
          <a:effectLst/>
        </p:spPr>
      </p:cxnSp>
      <p:sp>
        <p:nvSpPr>
          <p:cNvPr id="28" name="TextBox 27">
            <a:extLst>
              <a:ext uri="{FF2B5EF4-FFF2-40B4-BE49-F238E27FC236}">
                <a16:creationId xmlns:a16="http://schemas.microsoft.com/office/drawing/2014/main" id="{C5F13289-F3B9-F5A5-2BEB-A7E23FB8B084}"/>
              </a:ext>
            </a:extLst>
          </p:cNvPr>
          <p:cNvSpPr txBox="1"/>
          <p:nvPr/>
        </p:nvSpPr>
        <p:spPr>
          <a:xfrm>
            <a:off x="9743302" y="3175713"/>
            <a:ext cx="1927655" cy="646331"/>
          </a:xfrm>
          <a:prstGeom prst="rect">
            <a:avLst/>
          </a:prstGeom>
          <a:noFill/>
        </p:spPr>
        <p:txBody>
          <a:bodyPr wrap="square" rtlCol="0">
            <a:spAutoFit/>
          </a:bodyPr>
          <a:lstStyle/>
          <a:p>
            <a:r>
              <a:rPr lang="en-US" dirty="0">
                <a:solidFill>
                  <a:prstClr val="black"/>
                </a:solidFill>
              </a:rPr>
              <a:t>Open research, not guaranteed</a:t>
            </a:r>
          </a:p>
        </p:txBody>
      </p:sp>
      <p:sp>
        <p:nvSpPr>
          <p:cNvPr id="29" name="Rectangle: Rounded Corners 28">
            <a:extLst>
              <a:ext uri="{FF2B5EF4-FFF2-40B4-BE49-F238E27FC236}">
                <a16:creationId xmlns:a16="http://schemas.microsoft.com/office/drawing/2014/main" id="{D7D379BC-50BA-06CE-B3B0-51C3127711BD}"/>
              </a:ext>
            </a:extLst>
          </p:cNvPr>
          <p:cNvSpPr/>
          <p:nvPr/>
        </p:nvSpPr>
        <p:spPr>
          <a:xfrm>
            <a:off x="5204981" y="5990605"/>
            <a:ext cx="1445741" cy="370703"/>
          </a:xfrm>
          <a:prstGeom prst="roundRect">
            <a:avLst/>
          </a:prstGeom>
          <a:noFill/>
          <a:ln w="12700" cap="flat" cmpd="sng" algn="ctr">
            <a:solidFill>
              <a:srgbClr val="70AD47"/>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FE0D90AD-5A8F-6DF1-2B35-C629E644841F}"/>
              </a:ext>
            </a:extLst>
          </p:cNvPr>
          <p:cNvSpPr txBox="1"/>
          <p:nvPr/>
        </p:nvSpPr>
        <p:spPr>
          <a:xfrm>
            <a:off x="670142" y="741807"/>
            <a:ext cx="3025036" cy="369332"/>
          </a:xfrm>
          <a:prstGeom prst="rect">
            <a:avLst/>
          </a:prstGeom>
          <a:noFill/>
        </p:spPr>
        <p:txBody>
          <a:bodyPr wrap="square" rtlCol="0">
            <a:spAutoFit/>
          </a:bodyPr>
          <a:lstStyle/>
          <a:p>
            <a:pPr algn="l">
              <a:spcBef>
                <a:spcPts val="1000"/>
              </a:spcBef>
              <a:spcAft>
                <a:spcPts val="600"/>
              </a:spcAft>
            </a:pPr>
            <a:r>
              <a:rPr lang="en-US" dirty="0">
                <a:solidFill>
                  <a:schemeClr val="accent1"/>
                </a:solidFill>
                <a:latin typeface="+mj-lt"/>
              </a:rPr>
              <a:t>(local implementation)</a:t>
            </a:r>
          </a:p>
        </p:txBody>
      </p:sp>
    </p:spTree>
    <p:extLst>
      <p:ext uri="{BB962C8B-B14F-4D97-AF65-F5344CB8AC3E}">
        <p14:creationId xmlns:p14="http://schemas.microsoft.com/office/powerpoint/2010/main" val="2763126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F444-2A7D-E9DF-3FA2-025852CE5B2C}"/>
              </a:ext>
            </a:extLst>
          </p:cNvPr>
          <p:cNvSpPr>
            <a:spLocks noGrp="1"/>
          </p:cNvSpPr>
          <p:nvPr>
            <p:ph type="ctrTitle"/>
          </p:nvPr>
        </p:nvSpPr>
        <p:spPr/>
        <p:txBody>
          <a:bodyPr/>
          <a:lstStyle/>
          <a:p>
            <a:r>
              <a:rPr lang="en-US"/>
              <a:t>Questions?</a:t>
            </a:r>
          </a:p>
        </p:txBody>
      </p:sp>
      <p:sp>
        <p:nvSpPr>
          <p:cNvPr id="3" name="Slide Number Placeholder 2">
            <a:extLst>
              <a:ext uri="{FF2B5EF4-FFF2-40B4-BE49-F238E27FC236}">
                <a16:creationId xmlns:a16="http://schemas.microsoft.com/office/drawing/2014/main" id="{C9B5D3FF-82A8-0982-2BD3-3BDD7A651249}"/>
              </a:ext>
            </a:extLst>
          </p:cNvPr>
          <p:cNvSpPr>
            <a:spLocks noGrp="1"/>
          </p:cNvSpPr>
          <p:nvPr>
            <p:ph type="sldNum" sz="quarter" idx="4"/>
          </p:nvPr>
        </p:nvSpPr>
        <p:spPr>
          <a:xfrm>
            <a:off x="11696699" y="6629400"/>
            <a:ext cx="495301" cy="228600"/>
          </a:xfrm>
        </p:spPr>
        <p:txBody>
          <a:bodyPr/>
          <a:lstStyle/>
          <a:p>
            <a:fld id="{6FB6B91F-BB11-E946-B7F6-1372EDB8DEC1}" type="slidenum">
              <a:rPr lang="en-US" smtClean="0"/>
              <a:pPr/>
              <a:t>28</a:t>
            </a:fld>
            <a:endParaRPr lang="en-US"/>
          </a:p>
        </p:txBody>
      </p:sp>
      <p:sp>
        <p:nvSpPr>
          <p:cNvPr id="4" name="Text Placeholder 3">
            <a:extLst>
              <a:ext uri="{FF2B5EF4-FFF2-40B4-BE49-F238E27FC236}">
                <a16:creationId xmlns:a16="http://schemas.microsoft.com/office/drawing/2014/main" id="{8BF630C6-BC9E-7013-D84C-0DBF33898825}"/>
              </a:ext>
            </a:extLst>
          </p:cNvPr>
          <p:cNvSpPr>
            <a:spLocks noGrp="1"/>
          </p:cNvSpPr>
          <p:nvPr>
            <p:ph type="body" sz="quarter" idx="10"/>
          </p:nvPr>
        </p:nvSpPr>
        <p:spPr>
          <a:xfrm>
            <a:off x="1116105" y="1219200"/>
            <a:ext cx="7639588" cy="3715871"/>
          </a:xfrm>
        </p:spPr>
        <p:txBody>
          <a:bodyPr anchor="ctr"/>
          <a:lstStyle/>
          <a:p>
            <a:r>
              <a:rPr lang="en-US" dirty="0">
                <a:solidFill>
                  <a:schemeClr val="bg1"/>
                </a:solidFill>
              </a:rPr>
              <a:t>Thank you!</a:t>
            </a:r>
          </a:p>
        </p:txBody>
      </p:sp>
      <p:sp>
        <p:nvSpPr>
          <p:cNvPr id="5" name="Content Placeholder 2">
            <a:extLst>
              <a:ext uri="{FF2B5EF4-FFF2-40B4-BE49-F238E27FC236}">
                <a16:creationId xmlns:a16="http://schemas.microsoft.com/office/drawing/2014/main" id="{486AB763-A0CE-0B31-BCD9-9D4BCE3A50D2}"/>
              </a:ext>
            </a:extLst>
          </p:cNvPr>
          <p:cNvSpPr txBox="1">
            <a:spLocks/>
          </p:cNvSpPr>
          <p:nvPr/>
        </p:nvSpPr>
        <p:spPr>
          <a:xfrm>
            <a:off x="5689042" y="1676400"/>
            <a:ext cx="5582133" cy="5067300"/>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bg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bg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58339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BADE663-6248-0FAB-2966-CB960CF0BE14}"/>
              </a:ext>
            </a:extLst>
          </p:cNvPr>
          <p:cNvSpPr>
            <a:spLocks noGrp="1"/>
          </p:cNvSpPr>
          <p:nvPr>
            <p:ph type="ctrTitle"/>
          </p:nvPr>
        </p:nvSpPr>
        <p:spPr/>
        <p:txBody>
          <a:bodyPr/>
          <a:lstStyle/>
          <a:p>
            <a:r>
              <a:rPr lang="en-US"/>
              <a:t>Motivation</a:t>
            </a:r>
          </a:p>
        </p:txBody>
      </p:sp>
    </p:spTree>
    <p:extLst>
      <p:ext uri="{BB962C8B-B14F-4D97-AF65-F5344CB8AC3E}">
        <p14:creationId xmlns:p14="http://schemas.microsoft.com/office/powerpoint/2010/main" val="286625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0CF2-842C-C445-A328-7EA8E97018F8}"/>
              </a:ext>
            </a:extLst>
          </p:cNvPr>
          <p:cNvSpPr>
            <a:spLocks noGrp="1"/>
          </p:cNvSpPr>
          <p:nvPr>
            <p:ph type="title"/>
          </p:nvPr>
        </p:nvSpPr>
        <p:spPr>
          <a:xfrm>
            <a:off x="2751320" y="2810435"/>
            <a:ext cx="6270668" cy="685800"/>
          </a:xfrm>
        </p:spPr>
        <p:txBody>
          <a:bodyPr/>
          <a:lstStyle/>
          <a:p>
            <a:pPr algn="ctr"/>
            <a:r>
              <a:rPr kumimoji="0" lang="en-US" altLang="en-US" sz="2400" b="0" i="0" u="none" strike="noStrike" cap="none" normalizeH="0" baseline="0" dirty="0" bmk="_Toc146705414">
                <a:ln>
                  <a:noFill/>
                </a:ln>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Trust literature</a:t>
            </a:r>
            <a:endParaRPr lang="en-US" dirty="0"/>
          </a:p>
        </p:txBody>
      </p:sp>
      <p:graphicFrame>
        <p:nvGraphicFramePr>
          <p:cNvPr id="8" name="Content Placeholder 7">
            <a:extLst>
              <a:ext uri="{FF2B5EF4-FFF2-40B4-BE49-F238E27FC236}">
                <a16:creationId xmlns:a16="http://schemas.microsoft.com/office/drawing/2014/main" id="{FA8F890B-3D2C-D8BC-9AC1-CEF9CDBF90FA}"/>
              </a:ext>
            </a:extLst>
          </p:cNvPr>
          <p:cNvGraphicFramePr>
            <a:graphicFrameLocks noGrp="1"/>
          </p:cNvGraphicFramePr>
          <p:nvPr>
            <p:ph sz="half" idx="1"/>
            <p:extLst>
              <p:ext uri="{D42A27DB-BD31-4B8C-83A1-F6EECF244321}">
                <p14:modId xmlns:p14="http://schemas.microsoft.com/office/powerpoint/2010/main" val="383084229"/>
              </p:ext>
            </p:extLst>
          </p:nvPr>
        </p:nvGraphicFramePr>
        <p:xfrm>
          <a:off x="7058354" y="109538"/>
          <a:ext cx="3363117" cy="6553200"/>
        </p:xfrm>
        <a:graphic>
          <a:graphicData uri="http://schemas.openxmlformats.org/drawingml/2006/table">
            <a:tbl>
              <a:tblPr firstRow="1" firstCol="1" bandRow="1">
                <a:tableStyleId>{5C22544A-7EE6-4342-B048-85BDC9FD1C3A}</a:tableStyleId>
              </a:tblPr>
              <a:tblGrid>
                <a:gridCol w="1531041">
                  <a:extLst>
                    <a:ext uri="{9D8B030D-6E8A-4147-A177-3AD203B41FA5}">
                      <a16:colId xmlns:a16="http://schemas.microsoft.com/office/drawing/2014/main" val="2598182075"/>
                    </a:ext>
                  </a:extLst>
                </a:gridCol>
                <a:gridCol w="1832076">
                  <a:extLst>
                    <a:ext uri="{9D8B030D-6E8A-4147-A177-3AD203B41FA5}">
                      <a16:colId xmlns:a16="http://schemas.microsoft.com/office/drawing/2014/main" val="4172239127"/>
                    </a:ext>
                  </a:extLst>
                </a:gridCol>
              </a:tblGrid>
              <a:tr h="304800">
                <a:tc>
                  <a:txBody>
                    <a:bodyPr/>
                    <a:lstStyle/>
                    <a:p>
                      <a:pPr marL="0" marR="0" algn="ctr">
                        <a:spcBef>
                          <a:spcPts val="0"/>
                        </a:spcBef>
                        <a:spcAft>
                          <a:spcPts val="0"/>
                        </a:spcAft>
                        <a:tabLst>
                          <a:tab pos="228600" algn="l"/>
                          <a:tab pos="457200" algn="l"/>
                          <a:tab pos="685800" algn="l"/>
                        </a:tabLst>
                      </a:pPr>
                      <a:r>
                        <a:rPr lang="en-US" sz="1100" dirty="0">
                          <a:effectLst/>
                        </a:rPr>
                        <a:t>Factor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Number of Surveyed Models that Include Factor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210679098"/>
                  </a:ext>
                </a:extLst>
              </a:tr>
              <a:tr h="152400">
                <a:tc>
                  <a:txBody>
                    <a:bodyPr/>
                    <a:lstStyle/>
                    <a:p>
                      <a:pPr marL="0" marR="0">
                        <a:spcBef>
                          <a:spcPts val="0"/>
                        </a:spcBef>
                        <a:spcAft>
                          <a:spcPts val="0"/>
                        </a:spcAft>
                        <a:tabLst>
                          <a:tab pos="228600" algn="l"/>
                          <a:tab pos="457200" algn="l"/>
                          <a:tab pos="685800" algn="l"/>
                        </a:tabLst>
                      </a:pPr>
                      <a:r>
                        <a:rPr lang="en-US" sz="1200" dirty="0">
                          <a:effectLst/>
                        </a:rPr>
                        <a:t>Reliability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dirty="0">
                          <a:effectLst/>
                        </a:rPr>
                        <a:t>7</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2630600188"/>
                  </a:ext>
                </a:extLst>
              </a:tr>
              <a:tr h="152400">
                <a:tc>
                  <a:txBody>
                    <a:bodyPr/>
                    <a:lstStyle/>
                    <a:p>
                      <a:pPr marL="0" marR="0">
                        <a:spcBef>
                          <a:spcPts val="0"/>
                        </a:spcBef>
                        <a:spcAft>
                          <a:spcPts val="0"/>
                        </a:spcAft>
                        <a:tabLst>
                          <a:tab pos="228600" algn="l"/>
                          <a:tab pos="457200" algn="l"/>
                          <a:tab pos="685800" algn="l"/>
                        </a:tabLst>
                      </a:pPr>
                      <a:r>
                        <a:rPr lang="en-US" sz="1200">
                          <a:effectLst/>
                        </a:rPr>
                        <a:t>Transparency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dirty="0">
                          <a:effectLst/>
                        </a:rPr>
                        <a:t>7</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3546659394"/>
                  </a:ext>
                </a:extLst>
              </a:tr>
              <a:tr h="152400">
                <a:tc>
                  <a:txBody>
                    <a:bodyPr/>
                    <a:lstStyle/>
                    <a:p>
                      <a:pPr marL="0" marR="0">
                        <a:spcBef>
                          <a:spcPts val="0"/>
                        </a:spcBef>
                        <a:spcAft>
                          <a:spcPts val="0"/>
                        </a:spcAft>
                        <a:tabLst>
                          <a:tab pos="228600" algn="l"/>
                          <a:tab pos="457200" algn="l"/>
                          <a:tab pos="685800" algn="l"/>
                        </a:tabLst>
                      </a:pPr>
                      <a:r>
                        <a:rPr lang="en-US" sz="1200" dirty="0">
                          <a:effectLst/>
                        </a:rPr>
                        <a:t>Context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dirty="0">
                          <a:effectLst/>
                        </a:rPr>
                        <a:t>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143640417"/>
                  </a:ext>
                </a:extLst>
              </a:tr>
              <a:tr h="152400">
                <a:tc>
                  <a:txBody>
                    <a:bodyPr/>
                    <a:lstStyle/>
                    <a:p>
                      <a:pPr marL="0" marR="0">
                        <a:spcBef>
                          <a:spcPts val="0"/>
                        </a:spcBef>
                        <a:spcAft>
                          <a:spcPts val="0"/>
                        </a:spcAft>
                        <a:tabLst>
                          <a:tab pos="228600" algn="l"/>
                          <a:tab pos="457200" algn="l"/>
                          <a:tab pos="685800" algn="l"/>
                        </a:tabLst>
                      </a:pPr>
                      <a:r>
                        <a:rPr lang="en-US" sz="1200">
                          <a:effectLst/>
                        </a:rPr>
                        <a:t>Accountability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758134716"/>
                  </a:ext>
                </a:extLst>
              </a:tr>
              <a:tr h="152400">
                <a:tc>
                  <a:txBody>
                    <a:bodyPr/>
                    <a:lstStyle/>
                    <a:p>
                      <a:pPr marL="0" marR="0">
                        <a:spcBef>
                          <a:spcPts val="0"/>
                        </a:spcBef>
                        <a:spcAft>
                          <a:spcPts val="0"/>
                        </a:spcAft>
                        <a:tabLst>
                          <a:tab pos="228600" algn="l"/>
                          <a:tab pos="457200" algn="l"/>
                          <a:tab pos="685800" algn="l"/>
                        </a:tabLst>
                      </a:pPr>
                      <a:r>
                        <a:rPr lang="en-US" sz="1200">
                          <a:effectLst/>
                        </a:rPr>
                        <a:t>Accuracy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3624214793"/>
                  </a:ext>
                </a:extLst>
              </a:tr>
              <a:tr h="152400">
                <a:tc>
                  <a:txBody>
                    <a:bodyPr/>
                    <a:lstStyle/>
                    <a:p>
                      <a:pPr marL="0" marR="0">
                        <a:spcBef>
                          <a:spcPts val="0"/>
                        </a:spcBef>
                        <a:spcAft>
                          <a:spcPts val="0"/>
                        </a:spcAft>
                        <a:tabLst>
                          <a:tab pos="228600" algn="l"/>
                          <a:tab pos="457200" algn="l"/>
                          <a:tab pos="685800" algn="l"/>
                        </a:tabLst>
                      </a:pPr>
                      <a:r>
                        <a:rPr lang="en-US" sz="1200">
                          <a:effectLst/>
                        </a:rPr>
                        <a:t>Consistency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1965848819"/>
                  </a:ext>
                </a:extLst>
              </a:tr>
              <a:tr h="152400">
                <a:tc>
                  <a:txBody>
                    <a:bodyPr/>
                    <a:lstStyle/>
                    <a:p>
                      <a:pPr marL="0" marR="0">
                        <a:spcBef>
                          <a:spcPts val="0"/>
                        </a:spcBef>
                        <a:spcAft>
                          <a:spcPts val="0"/>
                        </a:spcAft>
                        <a:tabLst>
                          <a:tab pos="228600" algn="l"/>
                          <a:tab pos="457200" algn="l"/>
                          <a:tab pos="685800" algn="l"/>
                        </a:tabLst>
                      </a:pPr>
                      <a:r>
                        <a:rPr lang="en-US" sz="1200">
                          <a:effectLst/>
                        </a:rPr>
                        <a:t>Explainability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dirty="0">
                          <a:effectLst/>
                        </a:rPr>
                        <a:t>4</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638721133"/>
                  </a:ext>
                </a:extLst>
              </a:tr>
              <a:tr h="152400">
                <a:tc>
                  <a:txBody>
                    <a:bodyPr/>
                    <a:lstStyle/>
                    <a:p>
                      <a:pPr marL="0" marR="0">
                        <a:spcBef>
                          <a:spcPts val="0"/>
                        </a:spcBef>
                        <a:spcAft>
                          <a:spcPts val="0"/>
                        </a:spcAft>
                        <a:tabLst>
                          <a:tab pos="228600" algn="l"/>
                          <a:tab pos="457200" algn="l"/>
                          <a:tab pos="685800" algn="l"/>
                        </a:tabLst>
                      </a:pPr>
                      <a:r>
                        <a:rPr lang="en-US" sz="1200">
                          <a:effectLst/>
                        </a:rPr>
                        <a:t>Performance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2118075625"/>
                  </a:ext>
                </a:extLst>
              </a:tr>
              <a:tr h="152400">
                <a:tc>
                  <a:txBody>
                    <a:bodyPr/>
                    <a:lstStyle/>
                    <a:p>
                      <a:pPr marL="0" marR="0">
                        <a:spcBef>
                          <a:spcPts val="0"/>
                        </a:spcBef>
                        <a:spcAft>
                          <a:spcPts val="0"/>
                        </a:spcAft>
                        <a:tabLst>
                          <a:tab pos="228600" algn="l"/>
                          <a:tab pos="457200" algn="l"/>
                          <a:tab pos="685800" algn="l"/>
                        </a:tabLst>
                      </a:pPr>
                      <a:r>
                        <a:rPr lang="en-US" sz="1200">
                          <a:effectLst/>
                        </a:rPr>
                        <a:t>Predictability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1550830848"/>
                  </a:ext>
                </a:extLst>
              </a:tr>
              <a:tr h="152400">
                <a:tc>
                  <a:txBody>
                    <a:bodyPr/>
                    <a:lstStyle/>
                    <a:p>
                      <a:pPr marL="0" marR="0">
                        <a:spcBef>
                          <a:spcPts val="0"/>
                        </a:spcBef>
                        <a:spcAft>
                          <a:spcPts val="0"/>
                        </a:spcAft>
                        <a:tabLst>
                          <a:tab pos="228600" algn="l"/>
                          <a:tab pos="457200" algn="l"/>
                          <a:tab pos="685800" algn="l"/>
                        </a:tabLst>
                      </a:pPr>
                      <a:r>
                        <a:rPr lang="en-US" sz="1200" dirty="0">
                          <a:effectLst/>
                        </a:rPr>
                        <a:t>Privacy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231954027"/>
                  </a:ext>
                </a:extLst>
              </a:tr>
              <a:tr h="152400">
                <a:tc>
                  <a:txBody>
                    <a:bodyPr/>
                    <a:lstStyle/>
                    <a:p>
                      <a:pPr marL="0" marR="0">
                        <a:spcBef>
                          <a:spcPts val="0"/>
                        </a:spcBef>
                        <a:spcAft>
                          <a:spcPts val="0"/>
                        </a:spcAft>
                        <a:tabLst>
                          <a:tab pos="228600" algn="l"/>
                          <a:tab pos="457200" algn="l"/>
                          <a:tab pos="685800" algn="l"/>
                        </a:tabLst>
                      </a:pPr>
                      <a:r>
                        <a:rPr lang="en-US" sz="1200">
                          <a:effectLst/>
                        </a:rPr>
                        <a:t>Risk</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3370868587"/>
                  </a:ext>
                </a:extLst>
              </a:tr>
              <a:tr h="152400">
                <a:tc>
                  <a:txBody>
                    <a:bodyPr/>
                    <a:lstStyle/>
                    <a:p>
                      <a:pPr marL="0" marR="0">
                        <a:spcBef>
                          <a:spcPts val="0"/>
                        </a:spcBef>
                        <a:spcAft>
                          <a:spcPts val="0"/>
                        </a:spcAft>
                        <a:tabLst>
                          <a:tab pos="228600" algn="l"/>
                          <a:tab pos="457200" algn="l"/>
                          <a:tab pos="685800" algn="l"/>
                        </a:tabLst>
                      </a:pPr>
                      <a:r>
                        <a:rPr lang="en-US" sz="1200">
                          <a:effectLst/>
                        </a:rPr>
                        <a:t>Security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2840391295"/>
                  </a:ext>
                </a:extLst>
              </a:tr>
              <a:tr h="152400">
                <a:tc>
                  <a:txBody>
                    <a:bodyPr/>
                    <a:lstStyle/>
                    <a:p>
                      <a:pPr marL="0" marR="0">
                        <a:spcBef>
                          <a:spcPts val="0"/>
                        </a:spcBef>
                        <a:spcAft>
                          <a:spcPts val="0"/>
                        </a:spcAft>
                        <a:tabLst>
                          <a:tab pos="228600" algn="l"/>
                          <a:tab pos="457200" algn="l"/>
                          <a:tab pos="685800" algn="l"/>
                        </a:tabLst>
                      </a:pPr>
                      <a:r>
                        <a:rPr lang="en-US" sz="1200">
                          <a:effectLst/>
                        </a:rPr>
                        <a:t>Usability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1359999237"/>
                  </a:ext>
                </a:extLst>
              </a:tr>
              <a:tr h="152400">
                <a:tc>
                  <a:txBody>
                    <a:bodyPr/>
                    <a:lstStyle/>
                    <a:p>
                      <a:pPr marL="0" marR="0">
                        <a:spcBef>
                          <a:spcPts val="0"/>
                        </a:spcBef>
                        <a:spcAft>
                          <a:spcPts val="0"/>
                        </a:spcAft>
                        <a:tabLst>
                          <a:tab pos="228600" algn="l"/>
                          <a:tab pos="457200" algn="l"/>
                          <a:tab pos="685800" algn="l"/>
                        </a:tabLst>
                      </a:pPr>
                      <a:r>
                        <a:rPr lang="en-US" sz="1200">
                          <a:effectLst/>
                        </a:rPr>
                        <a:t>Auditability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1688232635"/>
                  </a:ext>
                </a:extLst>
              </a:tr>
              <a:tr h="152400">
                <a:tc>
                  <a:txBody>
                    <a:bodyPr/>
                    <a:lstStyle/>
                    <a:p>
                      <a:pPr marL="0" marR="0">
                        <a:spcBef>
                          <a:spcPts val="0"/>
                        </a:spcBef>
                        <a:spcAft>
                          <a:spcPts val="0"/>
                        </a:spcAft>
                        <a:tabLst>
                          <a:tab pos="228600" algn="l"/>
                          <a:tab pos="457200" algn="l"/>
                          <a:tab pos="685800" algn="l"/>
                        </a:tabLst>
                      </a:pPr>
                      <a:r>
                        <a:rPr lang="en-US" sz="1200">
                          <a:effectLst/>
                        </a:rPr>
                        <a:t>Competency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2196157697"/>
                  </a:ext>
                </a:extLst>
              </a:tr>
              <a:tr h="152400">
                <a:tc>
                  <a:txBody>
                    <a:bodyPr/>
                    <a:lstStyle/>
                    <a:p>
                      <a:pPr marL="0" marR="0">
                        <a:spcBef>
                          <a:spcPts val="0"/>
                        </a:spcBef>
                        <a:spcAft>
                          <a:spcPts val="0"/>
                        </a:spcAft>
                        <a:tabLst>
                          <a:tab pos="228600" algn="l"/>
                          <a:tab pos="457200" algn="l"/>
                          <a:tab pos="685800" algn="l"/>
                        </a:tabLst>
                      </a:pPr>
                      <a:r>
                        <a:rPr lang="en-US" sz="1200">
                          <a:effectLst/>
                        </a:rPr>
                        <a:t>Integrity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307228786"/>
                  </a:ext>
                </a:extLst>
              </a:tr>
              <a:tr h="152400">
                <a:tc>
                  <a:txBody>
                    <a:bodyPr/>
                    <a:lstStyle/>
                    <a:p>
                      <a:pPr marL="0" marR="0">
                        <a:spcBef>
                          <a:spcPts val="0"/>
                        </a:spcBef>
                        <a:spcAft>
                          <a:spcPts val="0"/>
                        </a:spcAft>
                        <a:tabLst>
                          <a:tab pos="228600" algn="l"/>
                          <a:tab pos="457200" algn="l"/>
                          <a:tab pos="685800" algn="l"/>
                        </a:tabLst>
                      </a:pPr>
                      <a:r>
                        <a:rPr lang="en-US" sz="1200">
                          <a:effectLst/>
                        </a:rPr>
                        <a:t>Reputation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197312995"/>
                  </a:ext>
                </a:extLst>
              </a:tr>
              <a:tr h="152400">
                <a:tc>
                  <a:txBody>
                    <a:bodyPr/>
                    <a:lstStyle/>
                    <a:p>
                      <a:pPr marL="0" marR="0">
                        <a:spcBef>
                          <a:spcPts val="0"/>
                        </a:spcBef>
                        <a:spcAft>
                          <a:spcPts val="0"/>
                        </a:spcAft>
                        <a:tabLst>
                          <a:tab pos="228600" algn="l"/>
                          <a:tab pos="457200" algn="l"/>
                          <a:tab pos="685800" algn="l"/>
                        </a:tabLst>
                      </a:pPr>
                      <a:r>
                        <a:rPr lang="en-US" sz="1200">
                          <a:effectLst/>
                        </a:rPr>
                        <a:t>Resilience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3738403980"/>
                  </a:ext>
                </a:extLst>
              </a:tr>
              <a:tr h="152400">
                <a:tc>
                  <a:txBody>
                    <a:bodyPr/>
                    <a:lstStyle/>
                    <a:p>
                      <a:pPr marL="0" marR="0">
                        <a:spcBef>
                          <a:spcPts val="0"/>
                        </a:spcBef>
                        <a:spcAft>
                          <a:spcPts val="0"/>
                        </a:spcAft>
                        <a:tabLst>
                          <a:tab pos="228600" algn="l"/>
                          <a:tab pos="457200" algn="l"/>
                          <a:tab pos="685800" algn="l"/>
                        </a:tabLst>
                      </a:pPr>
                      <a:r>
                        <a:rPr lang="en-US" sz="1200">
                          <a:effectLst/>
                        </a:rPr>
                        <a:t>Robustness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3823518120"/>
                  </a:ext>
                </a:extLst>
              </a:tr>
              <a:tr h="152400">
                <a:tc>
                  <a:txBody>
                    <a:bodyPr/>
                    <a:lstStyle/>
                    <a:p>
                      <a:pPr marL="0" marR="0">
                        <a:spcBef>
                          <a:spcPts val="0"/>
                        </a:spcBef>
                        <a:spcAft>
                          <a:spcPts val="0"/>
                        </a:spcAft>
                        <a:tabLst>
                          <a:tab pos="228600" algn="l"/>
                          <a:tab pos="457200" algn="l"/>
                          <a:tab pos="685800" algn="l"/>
                        </a:tabLst>
                      </a:pPr>
                      <a:r>
                        <a:rPr lang="en-US" sz="1200">
                          <a:effectLst/>
                        </a:rPr>
                        <a:t>Safety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2078937514"/>
                  </a:ext>
                </a:extLst>
              </a:tr>
              <a:tr h="152400">
                <a:tc>
                  <a:txBody>
                    <a:bodyPr/>
                    <a:lstStyle/>
                    <a:p>
                      <a:pPr marL="0" marR="0">
                        <a:spcBef>
                          <a:spcPts val="0"/>
                        </a:spcBef>
                        <a:spcAft>
                          <a:spcPts val="0"/>
                        </a:spcAft>
                        <a:tabLst>
                          <a:tab pos="228600" algn="l"/>
                          <a:tab pos="457200" algn="l"/>
                          <a:tab pos="685800" algn="l"/>
                        </a:tabLst>
                      </a:pPr>
                      <a:r>
                        <a:rPr lang="en-US" sz="1200">
                          <a:effectLst/>
                        </a:rPr>
                        <a:t>Situation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1702923756"/>
                  </a:ext>
                </a:extLst>
              </a:tr>
              <a:tr h="152400">
                <a:tc>
                  <a:txBody>
                    <a:bodyPr/>
                    <a:lstStyle/>
                    <a:p>
                      <a:pPr marL="0" marR="0">
                        <a:spcBef>
                          <a:spcPts val="0"/>
                        </a:spcBef>
                        <a:spcAft>
                          <a:spcPts val="0"/>
                        </a:spcAft>
                        <a:tabLst>
                          <a:tab pos="228600" algn="l"/>
                          <a:tab pos="457200" algn="l"/>
                          <a:tab pos="685800" algn="l"/>
                        </a:tabLst>
                      </a:pPr>
                      <a:r>
                        <a:rPr lang="en-US" sz="1200">
                          <a:effectLst/>
                        </a:rPr>
                        <a:t>Compliance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1087890863"/>
                  </a:ext>
                </a:extLst>
              </a:tr>
              <a:tr h="152400">
                <a:tc>
                  <a:txBody>
                    <a:bodyPr/>
                    <a:lstStyle/>
                    <a:p>
                      <a:pPr marL="0" marR="0">
                        <a:spcBef>
                          <a:spcPts val="0"/>
                        </a:spcBef>
                        <a:spcAft>
                          <a:spcPts val="0"/>
                        </a:spcAft>
                        <a:tabLst>
                          <a:tab pos="228600" algn="l"/>
                          <a:tab pos="457200" algn="l"/>
                          <a:tab pos="685800" algn="l"/>
                        </a:tabLst>
                      </a:pPr>
                      <a:r>
                        <a:rPr lang="en-US" sz="1200">
                          <a:effectLst/>
                        </a:rPr>
                        <a:t>Dependability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468109939"/>
                  </a:ext>
                </a:extLst>
              </a:tr>
              <a:tr h="152400">
                <a:tc>
                  <a:txBody>
                    <a:bodyPr/>
                    <a:lstStyle/>
                    <a:p>
                      <a:pPr marL="0" marR="0">
                        <a:spcBef>
                          <a:spcPts val="0"/>
                        </a:spcBef>
                        <a:spcAft>
                          <a:spcPts val="0"/>
                        </a:spcAft>
                        <a:tabLst>
                          <a:tab pos="228600" algn="l"/>
                          <a:tab pos="457200" algn="l"/>
                          <a:tab pos="685800" algn="l"/>
                        </a:tabLst>
                      </a:pPr>
                      <a:r>
                        <a:rPr lang="en-US" sz="1200">
                          <a:effectLst/>
                        </a:rPr>
                        <a:t>Fairness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3498450281"/>
                  </a:ext>
                </a:extLst>
              </a:tr>
              <a:tr h="152400">
                <a:tc>
                  <a:txBody>
                    <a:bodyPr/>
                    <a:lstStyle/>
                    <a:p>
                      <a:pPr marL="0" marR="0">
                        <a:spcBef>
                          <a:spcPts val="0"/>
                        </a:spcBef>
                        <a:spcAft>
                          <a:spcPts val="0"/>
                        </a:spcAft>
                        <a:tabLst>
                          <a:tab pos="228600" algn="l"/>
                          <a:tab pos="457200" algn="l"/>
                          <a:tab pos="685800" algn="l"/>
                        </a:tabLst>
                      </a:pPr>
                      <a:r>
                        <a:rPr lang="en-US" sz="1200">
                          <a:effectLst/>
                        </a:rPr>
                        <a:t>Maturity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1832357759"/>
                  </a:ext>
                </a:extLst>
              </a:tr>
              <a:tr h="152400">
                <a:tc>
                  <a:txBody>
                    <a:bodyPr/>
                    <a:lstStyle/>
                    <a:p>
                      <a:pPr marL="0" marR="0">
                        <a:spcBef>
                          <a:spcPts val="0"/>
                        </a:spcBef>
                        <a:spcAft>
                          <a:spcPts val="0"/>
                        </a:spcAft>
                        <a:tabLst>
                          <a:tab pos="228600" algn="l"/>
                          <a:tab pos="457200" algn="l"/>
                          <a:tab pos="685800" algn="l"/>
                        </a:tabLst>
                      </a:pPr>
                      <a:r>
                        <a:rPr lang="en-US" sz="1200">
                          <a:effectLst/>
                        </a:rPr>
                        <a:t>Quality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987065218"/>
                  </a:ext>
                </a:extLst>
              </a:tr>
              <a:tr h="152400">
                <a:tc>
                  <a:txBody>
                    <a:bodyPr/>
                    <a:lstStyle/>
                    <a:p>
                      <a:pPr marL="0" marR="0">
                        <a:spcBef>
                          <a:spcPts val="0"/>
                        </a:spcBef>
                        <a:spcAft>
                          <a:spcPts val="0"/>
                        </a:spcAft>
                        <a:tabLst>
                          <a:tab pos="228600" algn="l"/>
                          <a:tab pos="457200" algn="l"/>
                          <a:tab pos="685800" algn="l"/>
                        </a:tabLst>
                      </a:pPr>
                      <a:r>
                        <a:rPr lang="en-US" sz="1200">
                          <a:effectLst/>
                        </a:rPr>
                        <a:t>Responsibility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1138117337"/>
                  </a:ext>
                </a:extLst>
              </a:tr>
              <a:tr h="152400">
                <a:tc>
                  <a:txBody>
                    <a:bodyPr/>
                    <a:lstStyle/>
                    <a:p>
                      <a:pPr marL="0" marR="0">
                        <a:spcBef>
                          <a:spcPts val="0"/>
                        </a:spcBef>
                        <a:spcAft>
                          <a:spcPts val="0"/>
                        </a:spcAft>
                        <a:tabLst>
                          <a:tab pos="228600" algn="l"/>
                          <a:tab pos="457200" algn="l"/>
                          <a:tab pos="685800" algn="l"/>
                        </a:tabLst>
                      </a:pPr>
                      <a:r>
                        <a:rPr lang="en-US" sz="1200">
                          <a:effectLst/>
                        </a:rPr>
                        <a:t>Suitability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3875676837"/>
                  </a:ext>
                </a:extLst>
              </a:tr>
              <a:tr h="152400">
                <a:tc>
                  <a:txBody>
                    <a:bodyPr/>
                    <a:lstStyle/>
                    <a:p>
                      <a:pPr marL="0" marR="0">
                        <a:spcBef>
                          <a:spcPts val="0"/>
                        </a:spcBef>
                        <a:spcAft>
                          <a:spcPts val="0"/>
                        </a:spcAft>
                        <a:tabLst>
                          <a:tab pos="228600" algn="l"/>
                          <a:tab pos="457200" algn="l"/>
                          <a:tab pos="685800" algn="l"/>
                        </a:tabLst>
                      </a:pPr>
                      <a:r>
                        <a:rPr lang="en-US" sz="1200">
                          <a:effectLst/>
                        </a:rPr>
                        <a:t>Sustainability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3746165358"/>
                  </a:ext>
                </a:extLst>
              </a:tr>
              <a:tr h="152400">
                <a:tc>
                  <a:txBody>
                    <a:bodyPr/>
                    <a:lstStyle/>
                    <a:p>
                      <a:pPr marL="0" marR="0">
                        <a:spcBef>
                          <a:spcPts val="0"/>
                        </a:spcBef>
                        <a:spcAft>
                          <a:spcPts val="0"/>
                        </a:spcAft>
                        <a:tabLst>
                          <a:tab pos="228600" algn="l"/>
                          <a:tab pos="457200" algn="l"/>
                          <a:tab pos="685800" algn="l"/>
                        </a:tabLst>
                      </a:pPr>
                      <a:r>
                        <a:rPr lang="en-US" sz="1200">
                          <a:effectLst/>
                        </a:rPr>
                        <a:t>Vulnerability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3464998306"/>
                  </a:ext>
                </a:extLst>
              </a:tr>
              <a:tr h="152400">
                <a:tc>
                  <a:txBody>
                    <a:bodyPr/>
                    <a:lstStyle/>
                    <a:p>
                      <a:pPr marL="0" marR="0">
                        <a:spcBef>
                          <a:spcPts val="0"/>
                        </a:spcBef>
                        <a:spcAft>
                          <a:spcPts val="0"/>
                        </a:spcAft>
                        <a:tabLst>
                          <a:tab pos="228600" algn="l"/>
                          <a:tab pos="457200" algn="l"/>
                          <a:tab pos="685800" algn="l"/>
                        </a:tabLst>
                      </a:pPr>
                      <a:r>
                        <a:rPr lang="en-US" sz="1200">
                          <a:effectLst/>
                        </a:rPr>
                        <a:t>Acceptability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146415500"/>
                  </a:ext>
                </a:extLst>
              </a:tr>
              <a:tr h="152400">
                <a:tc>
                  <a:txBody>
                    <a:bodyPr/>
                    <a:lstStyle/>
                    <a:p>
                      <a:pPr marL="0" marR="0">
                        <a:spcBef>
                          <a:spcPts val="0"/>
                        </a:spcBef>
                        <a:spcAft>
                          <a:spcPts val="0"/>
                        </a:spcAft>
                        <a:tabLst>
                          <a:tab pos="228600" algn="l"/>
                          <a:tab pos="457200" algn="l"/>
                          <a:tab pos="685800" algn="l"/>
                        </a:tabLst>
                      </a:pPr>
                      <a:r>
                        <a:rPr lang="en-US" sz="1200">
                          <a:effectLst/>
                        </a:rPr>
                        <a:t>Assurance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2899748281"/>
                  </a:ext>
                </a:extLst>
              </a:tr>
              <a:tr h="152400">
                <a:tc>
                  <a:txBody>
                    <a:bodyPr/>
                    <a:lstStyle/>
                    <a:p>
                      <a:pPr marL="0" marR="0">
                        <a:spcBef>
                          <a:spcPts val="0"/>
                        </a:spcBef>
                        <a:spcAft>
                          <a:spcPts val="0"/>
                        </a:spcAft>
                        <a:tabLst>
                          <a:tab pos="228600" algn="l"/>
                          <a:tab pos="457200" algn="l"/>
                          <a:tab pos="685800" algn="l"/>
                        </a:tabLst>
                      </a:pPr>
                      <a:r>
                        <a:rPr lang="en-US" sz="1200">
                          <a:effectLst/>
                        </a:rPr>
                        <a:t>Maintainability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410006547"/>
                  </a:ext>
                </a:extLst>
              </a:tr>
              <a:tr h="152400">
                <a:tc>
                  <a:txBody>
                    <a:bodyPr/>
                    <a:lstStyle/>
                    <a:p>
                      <a:pPr marL="0" marR="0">
                        <a:spcBef>
                          <a:spcPts val="0"/>
                        </a:spcBef>
                        <a:spcAft>
                          <a:spcPts val="0"/>
                        </a:spcAft>
                        <a:tabLst>
                          <a:tab pos="228600" algn="l"/>
                          <a:tab pos="457200" algn="l"/>
                          <a:tab pos="685800" algn="l"/>
                        </a:tabLst>
                      </a:pPr>
                      <a:r>
                        <a:rPr lang="en-US" sz="1200" dirty="0">
                          <a:effectLst/>
                        </a:rPr>
                        <a:t>Variability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tc>
                  <a:txBody>
                    <a:bodyPr/>
                    <a:lstStyle/>
                    <a:p>
                      <a:pPr marL="0" marR="0" algn="ctr">
                        <a:spcBef>
                          <a:spcPts val="0"/>
                        </a:spcBef>
                        <a:spcAft>
                          <a:spcPts val="0"/>
                        </a:spcAft>
                        <a:tabLst>
                          <a:tab pos="228600" algn="l"/>
                          <a:tab pos="457200" algn="l"/>
                          <a:tab pos="685800" algn="l"/>
                        </a:tabLst>
                      </a:pPr>
                      <a:r>
                        <a:rPr lang="en-US" sz="1100" dirty="0">
                          <a:effectLst/>
                        </a:rPr>
                        <a:t>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341" marR="63341" marT="0" marB="0"/>
                </a:tc>
                <a:extLst>
                  <a:ext uri="{0D108BD9-81ED-4DB2-BD59-A6C34878D82A}">
                    <a16:rowId xmlns:a16="http://schemas.microsoft.com/office/drawing/2014/main" val="4065720912"/>
                  </a:ext>
                </a:extLst>
              </a:tr>
            </a:tbl>
          </a:graphicData>
        </a:graphic>
      </p:graphicFrame>
      <p:sp>
        <p:nvSpPr>
          <p:cNvPr id="6" name="Slide Number Placeholder 5">
            <a:extLst>
              <a:ext uri="{FF2B5EF4-FFF2-40B4-BE49-F238E27FC236}">
                <a16:creationId xmlns:a16="http://schemas.microsoft.com/office/drawing/2014/main" id="{179B643F-F912-3673-00F4-BA3D04B90481}"/>
              </a:ext>
            </a:extLst>
          </p:cNvPr>
          <p:cNvSpPr>
            <a:spLocks noGrp="1"/>
          </p:cNvSpPr>
          <p:nvPr>
            <p:ph type="sldNum" sz="quarter" idx="12"/>
          </p:nvPr>
        </p:nvSpPr>
        <p:spPr/>
        <p:txBody>
          <a:bodyPr/>
          <a:lstStyle/>
          <a:p>
            <a:fld id="{6FB6B91F-BB11-E946-B7F6-1372EDB8DEC1}" type="slidenum">
              <a:rPr lang="en-US" smtClean="0"/>
              <a:t>4</a:t>
            </a:fld>
            <a:endParaRPr lang="en-US"/>
          </a:p>
        </p:txBody>
      </p:sp>
      <p:sp>
        <p:nvSpPr>
          <p:cNvPr id="10" name="TextBox 9">
            <a:extLst>
              <a:ext uri="{FF2B5EF4-FFF2-40B4-BE49-F238E27FC236}">
                <a16:creationId xmlns:a16="http://schemas.microsoft.com/office/drawing/2014/main" id="{5A673FC1-B045-8A57-0582-714B6FE7C59F}"/>
              </a:ext>
            </a:extLst>
          </p:cNvPr>
          <p:cNvSpPr txBox="1"/>
          <p:nvPr/>
        </p:nvSpPr>
        <p:spPr>
          <a:xfrm>
            <a:off x="371554" y="956603"/>
            <a:ext cx="4343400" cy="4944794"/>
          </a:xfrm>
          <a:prstGeom prst="rect">
            <a:avLst/>
          </a:prstGeom>
        </p:spPr>
        <p:txBody>
          <a:bodyPr vert="horz" wrap="square" lIns="91440" tIns="45720" rIns="91440" bIns="45720" rtlCol="0">
            <a:noAutofit/>
          </a:bodyPr>
          <a:lstStyle/>
          <a:p>
            <a:pPr algn="l"/>
            <a:r>
              <a:rPr lang="en-US" dirty="0"/>
              <a:t>Trust is the license to operate granted by a user.</a:t>
            </a:r>
          </a:p>
          <a:p>
            <a:pPr algn="l"/>
            <a:endParaRPr lang="en-US" dirty="0"/>
          </a:p>
          <a:p>
            <a:pPr algn="l"/>
            <a:endParaRPr lang="en-US" dirty="0"/>
          </a:p>
          <a:p>
            <a:pPr algn="l"/>
            <a:endParaRPr lang="en-US" dirty="0"/>
          </a:p>
          <a:p>
            <a:pPr algn="l"/>
            <a:endParaRPr lang="en-US" dirty="0"/>
          </a:p>
          <a:p>
            <a:pPr algn="l"/>
            <a:endParaRPr lang="en-US" dirty="0"/>
          </a:p>
          <a:p>
            <a:pPr algn="l"/>
            <a:r>
              <a:rPr lang="en-US" dirty="0"/>
              <a:t>i.e. a user will only use a tool so far as they trust that tool.</a:t>
            </a:r>
          </a:p>
          <a:p>
            <a:pPr algn="l"/>
            <a:endParaRPr lang="en-US" dirty="0"/>
          </a:p>
          <a:p>
            <a:pPr algn="l"/>
            <a:endParaRPr lang="en-US" dirty="0"/>
          </a:p>
          <a:p>
            <a:pPr algn="l"/>
            <a:endParaRPr lang="en-US" dirty="0"/>
          </a:p>
          <a:p>
            <a:pPr algn="l"/>
            <a:endParaRPr lang="en-US" dirty="0"/>
          </a:p>
          <a:p>
            <a:pPr algn="l"/>
            <a:endParaRPr lang="en-US" dirty="0"/>
          </a:p>
          <a:p>
            <a:pPr algn="l"/>
            <a:r>
              <a:rPr lang="en-US" dirty="0"/>
              <a:t>High performance means nothing if the use is unwilling to use the tool.</a:t>
            </a:r>
          </a:p>
        </p:txBody>
      </p:sp>
      <p:sp>
        <p:nvSpPr>
          <p:cNvPr id="11" name="Title 1">
            <a:extLst>
              <a:ext uri="{FF2B5EF4-FFF2-40B4-BE49-F238E27FC236}">
                <a16:creationId xmlns:a16="http://schemas.microsoft.com/office/drawing/2014/main" id="{7F36CB79-C989-B347-7FFD-EDA46880B83B}"/>
              </a:ext>
            </a:extLst>
          </p:cNvPr>
          <p:cNvSpPr txBox="1">
            <a:spLocks/>
          </p:cNvSpPr>
          <p:nvPr/>
        </p:nvSpPr>
        <p:spPr>
          <a:xfrm>
            <a:off x="271463" y="109538"/>
            <a:ext cx="4343400" cy="6858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kern="1200" cap="all" spc="50" baseline="0">
                <a:solidFill>
                  <a:schemeClr val="tx2"/>
                </a:solidFill>
                <a:latin typeface="+mj-lt"/>
                <a:ea typeface="+mj-ea"/>
                <a:cs typeface="+mj-cs"/>
              </a:defRPr>
            </a:lvl1pPr>
          </a:lstStyle>
          <a:p>
            <a:pPr algn="ctr"/>
            <a:r>
              <a:rPr lang="en-US" altLang="en-US" cap="none" dirty="0" bmk="_Toc146705414">
                <a:solidFill>
                  <a:srgbClr val="44546A"/>
                </a:solidFill>
                <a:latin typeface="Calibri" panose="020F0502020204030204" pitchFamily="34" charset="0"/>
                <a:ea typeface="Times New Roman" panose="02020603050405020304" pitchFamily="18" charset="0"/>
                <a:cs typeface="Times New Roman" panose="02020603050405020304" pitchFamily="18" charset="0"/>
              </a:rPr>
              <a:t>What is Trust?</a:t>
            </a:r>
            <a:endParaRPr lang="en-US" dirty="0"/>
          </a:p>
        </p:txBody>
      </p:sp>
    </p:spTree>
    <p:extLst>
      <p:ext uri="{BB962C8B-B14F-4D97-AF65-F5344CB8AC3E}">
        <p14:creationId xmlns:p14="http://schemas.microsoft.com/office/powerpoint/2010/main" val="255848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D100-1EC0-0E4C-5F7D-687486172F36}"/>
              </a:ext>
            </a:extLst>
          </p:cNvPr>
          <p:cNvSpPr>
            <a:spLocks noGrp="1"/>
          </p:cNvSpPr>
          <p:nvPr>
            <p:ph type="title"/>
          </p:nvPr>
        </p:nvSpPr>
        <p:spPr/>
        <p:txBody>
          <a:bodyPr/>
          <a:lstStyle/>
          <a:p>
            <a:r>
              <a:rPr lang="en-US" dirty="0"/>
              <a:t>Trust Framework - Motivation</a:t>
            </a:r>
          </a:p>
        </p:txBody>
      </p:sp>
      <p:pic>
        <p:nvPicPr>
          <p:cNvPr id="5" name="Content Placeholder 4">
            <a:extLst>
              <a:ext uri="{FF2B5EF4-FFF2-40B4-BE49-F238E27FC236}">
                <a16:creationId xmlns:a16="http://schemas.microsoft.com/office/drawing/2014/main" id="{16EB4D3A-CB50-9EBA-B4E5-3DF82D97B37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777647" y="1132564"/>
            <a:ext cx="8636701" cy="453072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AB14F430-518A-28A2-A160-3F60043D5C3E}"/>
              </a:ext>
            </a:extLst>
          </p:cNvPr>
          <p:cNvSpPr>
            <a:spLocks noGrp="1"/>
          </p:cNvSpPr>
          <p:nvPr>
            <p:ph sz="half" idx="2"/>
          </p:nvPr>
        </p:nvSpPr>
        <p:spPr>
          <a:xfrm>
            <a:off x="2664141" y="5884351"/>
            <a:ext cx="6863712" cy="864062"/>
          </a:xfrm>
          <a:prstGeom prst="roundRect">
            <a:avLst/>
          </a:prstGeom>
        </p:spPr>
        <p:style>
          <a:lnRef idx="2">
            <a:schemeClr val="accent6"/>
          </a:lnRef>
          <a:fillRef idx="1">
            <a:schemeClr val="lt1"/>
          </a:fillRef>
          <a:effectRef idx="0">
            <a:schemeClr val="accent6"/>
          </a:effectRef>
          <a:fontRef idx="minor">
            <a:schemeClr val="dk1"/>
          </a:fontRef>
        </p:style>
        <p:txBody>
          <a:bodyPr anchor="ctr">
            <a:normAutofit/>
          </a:bodyPr>
          <a:lstStyle/>
          <a:p>
            <a:pPr algn="ctr"/>
            <a:r>
              <a:rPr lang="en-US" b="1"/>
              <a:t>Developed a “trust framework” in FY23</a:t>
            </a:r>
          </a:p>
          <a:p>
            <a:pPr algn="ctr"/>
            <a:r>
              <a:rPr lang="en-US" b="1"/>
              <a:t>How can we start to make this actionable?</a:t>
            </a:r>
          </a:p>
        </p:txBody>
      </p:sp>
      <p:sp>
        <p:nvSpPr>
          <p:cNvPr id="4" name="Slide Number Placeholder 3">
            <a:extLst>
              <a:ext uri="{FF2B5EF4-FFF2-40B4-BE49-F238E27FC236}">
                <a16:creationId xmlns:a16="http://schemas.microsoft.com/office/drawing/2014/main" id="{CE93A6FA-6629-6BC0-AF0B-F73A3EF4CF73}"/>
              </a:ext>
            </a:extLst>
          </p:cNvPr>
          <p:cNvSpPr>
            <a:spLocks noGrp="1"/>
          </p:cNvSpPr>
          <p:nvPr>
            <p:ph type="sldNum" sz="quarter" idx="12"/>
          </p:nvPr>
        </p:nvSpPr>
        <p:spPr/>
        <p:txBody>
          <a:bodyPr/>
          <a:lstStyle/>
          <a:p>
            <a:fld id="{6FB6B91F-BB11-E946-B7F6-1372EDB8DEC1}" type="slidenum">
              <a:rPr lang="en-US" smtClean="0"/>
              <a:pPr/>
              <a:t>5</a:t>
            </a:fld>
            <a:endParaRPr lang="en-US"/>
          </a:p>
        </p:txBody>
      </p:sp>
    </p:spTree>
    <p:extLst>
      <p:ext uri="{BB962C8B-B14F-4D97-AF65-F5344CB8AC3E}">
        <p14:creationId xmlns:p14="http://schemas.microsoft.com/office/powerpoint/2010/main" val="109224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24F3-ED11-67DB-CE5E-A6A307D8955F}"/>
              </a:ext>
            </a:extLst>
          </p:cNvPr>
          <p:cNvSpPr>
            <a:spLocks noGrp="1"/>
          </p:cNvSpPr>
          <p:nvPr>
            <p:ph type="title"/>
          </p:nvPr>
        </p:nvSpPr>
        <p:spPr/>
        <p:txBody>
          <a:bodyPr/>
          <a:lstStyle/>
          <a:p>
            <a:r>
              <a:rPr lang="en-US" dirty="0"/>
              <a:t>There’s an </a:t>
            </a:r>
            <a:r>
              <a:rPr lang="en-US" dirty="0" err="1"/>
              <a:t>Xkcd</a:t>
            </a:r>
            <a:r>
              <a:rPr lang="en-US" dirty="0"/>
              <a:t> for this</a:t>
            </a:r>
          </a:p>
        </p:txBody>
      </p:sp>
      <p:sp>
        <p:nvSpPr>
          <p:cNvPr id="6" name="Slide Number Placeholder 5">
            <a:extLst>
              <a:ext uri="{FF2B5EF4-FFF2-40B4-BE49-F238E27FC236}">
                <a16:creationId xmlns:a16="http://schemas.microsoft.com/office/drawing/2014/main" id="{44411108-A7F4-A00C-9DE2-B4B2C28693AC}"/>
              </a:ext>
            </a:extLst>
          </p:cNvPr>
          <p:cNvSpPr>
            <a:spLocks noGrp="1"/>
          </p:cNvSpPr>
          <p:nvPr>
            <p:ph type="sldNum" sz="quarter" idx="12"/>
          </p:nvPr>
        </p:nvSpPr>
        <p:spPr/>
        <p:txBody>
          <a:bodyPr/>
          <a:lstStyle/>
          <a:p>
            <a:fld id="{6FB6B91F-BB11-E946-B7F6-1372EDB8DEC1}" type="slidenum">
              <a:rPr lang="en-US" smtClean="0"/>
              <a:t>6</a:t>
            </a:fld>
            <a:endParaRPr lang="en-US"/>
          </a:p>
        </p:txBody>
      </p:sp>
      <p:pic>
        <p:nvPicPr>
          <p:cNvPr id="1026" name="Picture 2" descr="Standards">
            <a:extLst>
              <a:ext uri="{FF2B5EF4-FFF2-40B4-BE49-F238E27FC236}">
                <a16:creationId xmlns:a16="http://schemas.microsoft.com/office/drawing/2014/main" id="{C589DFBA-1508-99C8-DAB2-FF93D8CCC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892" y="1325500"/>
            <a:ext cx="7432862" cy="420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9EC412-B2F8-1036-3F21-A82FA4E2F2B8}"/>
              </a:ext>
            </a:extLst>
          </p:cNvPr>
          <p:cNvSpPr txBox="1"/>
          <p:nvPr/>
        </p:nvSpPr>
        <p:spPr>
          <a:xfrm>
            <a:off x="4030393" y="5943600"/>
            <a:ext cx="3608363" cy="316524"/>
          </a:xfrm>
          <a:prstGeom prst="rect">
            <a:avLst/>
          </a:prstGeom>
        </p:spPr>
        <p:txBody>
          <a:bodyPr vert="horz" wrap="square" lIns="91440" tIns="45720" rIns="91440" bIns="45720" rtlCol="0">
            <a:noAutofit/>
          </a:bodyPr>
          <a:lstStyle/>
          <a:p>
            <a:pPr algn="ctr"/>
            <a:r>
              <a:rPr lang="en-US" dirty="0"/>
              <a:t>www.xkcd.com/927</a:t>
            </a:r>
          </a:p>
        </p:txBody>
      </p:sp>
    </p:spTree>
    <p:extLst>
      <p:ext uri="{BB962C8B-B14F-4D97-AF65-F5344CB8AC3E}">
        <p14:creationId xmlns:p14="http://schemas.microsoft.com/office/powerpoint/2010/main" val="194070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B7AEB0BA-B23A-CD8A-B4D5-9A10CE73DB2F}"/>
              </a:ext>
            </a:extLst>
          </p:cNvPr>
          <p:cNvGraphicFramePr>
            <a:graphicFrameLocks noGrp="1"/>
          </p:cNvGraphicFramePr>
          <p:nvPr/>
        </p:nvGraphicFramePr>
        <p:xfrm>
          <a:off x="192462" y="960700"/>
          <a:ext cx="11756601" cy="5768998"/>
        </p:xfrm>
        <a:graphic>
          <a:graphicData uri="http://schemas.openxmlformats.org/drawingml/2006/table">
            <a:tbl>
              <a:tblPr firstRow="1" bandRow="1">
                <a:tableStyleId>{5C22544A-7EE6-4342-B048-85BDC9FD1C3A}</a:tableStyleId>
              </a:tblPr>
              <a:tblGrid>
                <a:gridCol w="3918867">
                  <a:extLst>
                    <a:ext uri="{9D8B030D-6E8A-4147-A177-3AD203B41FA5}">
                      <a16:colId xmlns:a16="http://schemas.microsoft.com/office/drawing/2014/main" val="4060463127"/>
                    </a:ext>
                  </a:extLst>
                </a:gridCol>
                <a:gridCol w="3918867">
                  <a:extLst>
                    <a:ext uri="{9D8B030D-6E8A-4147-A177-3AD203B41FA5}">
                      <a16:colId xmlns:a16="http://schemas.microsoft.com/office/drawing/2014/main" val="2608948427"/>
                    </a:ext>
                  </a:extLst>
                </a:gridCol>
                <a:gridCol w="3918867">
                  <a:extLst>
                    <a:ext uri="{9D8B030D-6E8A-4147-A177-3AD203B41FA5}">
                      <a16:colId xmlns:a16="http://schemas.microsoft.com/office/drawing/2014/main" val="1506311516"/>
                    </a:ext>
                  </a:extLst>
                </a:gridCol>
              </a:tblGrid>
              <a:tr h="1451694">
                <a:tc>
                  <a:txBody>
                    <a:bodyPr/>
                    <a:lstStyle/>
                    <a:p>
                      <a:pPr marL="0" indent="0">
                        <a:buNone/>
                      </a:pPr>
                      <a:r>
                        <a:rPr lang="en-US">
                          <a:solidFill>
                            <a:schemeClr val="bg1"/>
                          </a:solidFill>
                        </a:rPr>
                        <a:t>Capability Maturity Models (CMM)</a:t>
                      </a:r>
                    </a:p>
                    <a:p>
                      <a:pPr marL="285750" indent="-285750">
                        <a:spcBef>
                          <a:spcPts val="600"/>
                        </a:spcBef>
                        <a:buFont typeface="Arial" panose="020B0604020202020204" pitchFamily="34" charset="0"/>
                        <a:buChar char="•"/>
                      </a:pPr>
                      <a:r>
                        <a:rPr lang="en-US" sz="1600" b="0">
                          <a:solidFill>
                            <a:schemeClr val="bg1"/>
                          </a:solidFill>
                        </a:rPr>
                        <a:t>Describe maturity of the software development process</a:t>
                      </a:r>
                    </a:p>
                    <a:p>
                      <a:endParaRPr lang="en-US">
                        <a:solidFill>
                          <a:schemeClr val="bg1"/>
                        </a:solidFill>
                      </a:endParaRPr>
                    </a:p>
                  </a:txBody>
                  <a:tcPr/>
                </a:tc>
                <a:tc>
                  <a:txBody>
                    <a:bodyPr/>
                    <a:lstStyle/>
                    <a:p>
                      <a:pPr marL="0" indent="0">
                        <a:buNone/>
                      </a:pPr>
                      <a:r>
                        <a:rPr lang="en-US">
                          <a:solidFill>
                            <a:schemeClr val="bg1"/>
                          </a:solidFill>
                        </a:rPr>
                        <a:t>Technology Readiness Levels (TRL)</a:t>
                      </a:r>
                    </a:p>
                    <a:p>
                      <a:pPr marL="285750" indent="-285750">
                        <a:spcBef>
                          <a:spcPts val="600"/>
                        </a:spcBef>
                        <a:buFont typeface="Arial" panose="020B0604020202020204" pitchFamily="34" charset="0"/>
                        <a:buChar char="•"/>
                      </a:pPr>
                      <a:r>
                        <a:rPr lang="en-US" sz="1600" b="0">
                          <a:solidFill>
                            <a:schemeClr val="bg1"/>
                          </a:solidFill>
                        </a:rPr>
                        <a:t>Describe maturity of technology development</a:t>
                      </a:r>
                    </a:p>
                    <a:p>
                      <a:endParaRPr lang="en-US">
                        <a:solidFill>
                          <a:schemeClr val="bg1"/>
                        </a:solidFill>
                      </a:endParaRPr>
                    </a:p>
                  </a:txBody>
                  <a:tcPr/>
                </a:tc>
                <a:tc>
                  <a:txBody>
                    <a:bodyPr/>
                    <a:lstStyle/>
                    <a:p>
                      <a:pPr marL="0" indent="0">
                        <a:buNone/>
                      </a:pPr>
                      <a:r>
                        <a:rPr lang="en-US">
                          <a:solidFill>
                            <a:schemeClr val="bg1"/>
                          </a:solidFill>
                        </a:rPr>
                        <a:t>Predictive Capability Maturity Model (PCMM)</a:t>
                      </a:r>
                    </a:p>
                    <a:p>
                      <a:pPr marL="285750" indent="-285750">
                        <a:spcBef>
                          <a:spcPts val="600"/>
                        </a:spcBef>
                        <a:buFont typeface="Arial" panose="020B0604020202020204" pitchFamily="34" charset="0"/>
                        <a:buChar char="•"/>
                      </a:pPr>
                      <a:r>
                        <a:rPr lang="en-US" sz="1600" b="0">
                          <a:solidFill>
                            <a:schemeClr val="bg1"/>
                          </a:solidFill>
                        </a:rPr>
                        <a:t>Describes maturity of predictive simulation</a:t>
                      </a:r>
                    </a:p>
                    <a:p>
                      <a:endParaRPr lang="en-US">
                        <a:solidFill>
                          <a:schemeClr val="bg1"/>
                        </a:solidFill>
                      </a:endParaRPr>
                    </a:p>
                  </a:txBody>
                  <a:tcPr/>
                </a:tc>
                <a:extLst>
                  <a:ext uri="{0D108BD9-81ED-4DB2-BD59-A6C34878D82A}">
                    <a16:rowId xmlns:a16="http://schemas.microsoft.com/office/drawing/2014/main" val="1783533079"/>
                  </a:ext>
                </a:extLst>
              </a:tr>
              <a:tr h="429071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75695038"/>
                  </a:ext>
                </a:extLst>
              </a:tr>
            </a:tbl>
          </a:graphicData>
        </a:graphic>
      </p:graphicFrame>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p:txBody>
          <a:bodyPr/>
          <a:lstStyle/>
          <a:p>
            <a:r>
              <a:rPr lang="en-US"/>
              <a:t>Maturity Models</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a:xfrm>
            <a:off x="11706126" y="6685126"/>
            <a:ext cx="485874" cy="219174"/>
          </a:xfrm>
        </p:spPr>
        <p:txBody>
          <a:bodyPr/>
          <a:lstStyle/>
          <a:p>
            <a:fld id="{6FB6B91F-BB11-E946-B7F6-1372EDB8DEC1}" type="slidenum">
              <a:rPr lang="en-US" smtClean="0"/>
              <a:pPr/>
              <a:t>7</a:t>
            </a:fld>
            <a:endParaRPr lang="en-US"/>
          </a:p>
        </p:txBody>
      </p:sp>
      <p:pic>
        <p:nvPicPr>
          <p:cNvPr id="4" name="Picture 3">
            <a:extLst>
              <a:ext uri="{FF2B5EF4-FFF2-40B4-BE49-F238E27FC236}">
                <a16:creationId xmlns:a16="http://schemas.microsoft.com/office/drawing/2014/main" id="{E7C46095-2284-B212-6723-765AF9931AC3}"/>
              </a:ext>
            </a:extLst>
          </p:cNvPr>
          <p:cNvPicPr>
            <a:picLocks noChangeAspect="1"/>
          </p:cNvPicPr>
          <p:nvPr/>
        </p:nvPicPr>
        <p:blipFill>
          <a:blip r:embed="rId3"/>
          <a:stretch>
            <a:fillRect/>
          </a:stretch>
        </p:blipFill>
        <p:spPr>
          <a:xfrm>
            <a:off x="373001" y="2684416"/>
            <a:ext cx="3522480" cy="3480732"/>
          </a:xfrm>
          <a:prstGeom prst="rect">
            <a:avLst/>
          </a:prstGeom>
        </p:spPr>
      </p:pic>
      <p:sp>
        <p:nvSpPr>
          <p:cNvPr id="8" name="TextBox 7">
            <a:extLst>
              <a:ext uri="{FF2B5EF4-FFF2-40B4-BE49-F238E27FC236}">
                <a16:creationId xmlns:a16="http://schemas.microsoft.com/office/drawing/2014/main" id="{0B1E70DD-A246-FEDC-F503-E0360370A5CA}"/>
              </a:ext>
            </a:extLst>
          </p:cNvPr>
          <p:cNvSpPr txBox="1"/>
          <p:nvPr/>
        </p:nvSpPr>
        <p:spPr>
          <a:xfrm>
            <a:off x="325055" y="6333780"/>
            <a:ext cx="3570426" cy="276999"/>
          </a:xfrm>
          <a:prstGeom prst="rect">
            <a:avLst/>
          </a:prstGeom>
          <a:noFill/>
        </p:spPr>
        <p:txBody>
          <a:bodyPr wrap="square">
            <a:spAutoFit/>
          </a:bodyPr>
          <a:lstStyle/>
          <a:p>
            <a:r>
              <a:rPr lang="en-US" sz="600" dirty="0">
                <a:solidFill>
                  <a:schemeClr val="tx2">
                    <a:lumMod val="50000"/>
                  </a:schemeClr>
                </a:solidFill>
              </a:rPr>
              <a:t>Paulk, M. C., Curtis, B., </a:t>
            </a:r>
            <a:r>
              <a:rPr lang="en-US" sz="600" dirty="0" err="1">
                <a:solidFill>
                  <a:schemeClr val="tx2">
                    <a:lumMod val="50000"/>
                  </a:schemeClr>
                </a:solidFill>
              </a:rPr>
              <a:t>Chrissis</a:t>
            </a:r>
            <a:r>
              <a:rPr lang="en-US" sz="600" dirty="0">
                <a:solidFill>
                  <a:schemeClr val="tx2">
                    <a:lumMod val="50000"/>
                  </a:schemeClr>
                </a:solidFill>
              </a:rPr>
              <a:t>, M. B., &amp; Weber, C. V. (1991). </a:t>
            </a:r>
            <a:r>
              <a:rPr lang="en-US" sz="600" i="1" dirty="0">
                <a:solidFill>
                  <a:schemeClr val="tx2">
                    <a:lumMod val="50000"/>
                  </a:schemeClr>
                </a:solidFill>
              </a:rPr>
              <a:t>Capability maturity model for software</a:t>
            </a:r>
            <a:r>
              <a:rPr lang="en-US" sz="600" dirty="0">
                <a:solidFill>
                  <a:schemeClr val="tx2">
                    <a:lumMod val="50000"/>
                  </a:schemeClr>
                </a:solidFill>
              </a:rPr>
              <a:t> (p. 0073). Pittsburgh, PA, USA: Carnegie Mellon University, Software Engineering Institute.</a:t>
            </a:r>
          </a:p>
        </p:txBody>
      </p:sp>
      <p:pic>
        <p:nvPicPr>
          <p:cNvPr id="10" name="Picture 9">
            <a:extLst>
              <a:ext uri="{FF2B5EF4-FFF2-40B4-BE49-F238E27FC236}">
                <a16:creationId xmlns:a16="http://schemas.microsoft.com/office/drawing/2014/main" id="{4F89F5A4-FED5-2FF8-AD08-7F9A3120A5AC}"/>
              </a:ext>
            </a:extLst>
          </p:cNvPr>
          <p:cNvPicPr>
            <a:picLocks noChangeAspect="1"/>
          </p:cNvPicPr>
          <p:nvPr/>
        </p:nvPicPr>
        <p:blipFill>
          <a:blip r:embed="rId4"/>
          <a:stretch>
            <a:fillRect/>
          </a:stretch>
        </p:blipFill>
        <p:spPr>
          <a:xfrm>
            <a:off x="8223294" y="2622538"/>
            <a:ext cx="3522480" cy="3367362"/>
          </a:xfrm>
          <a:prstGeom prst="rect">
            <a:avLst/>
          </a:prstGeom>
        </p:spPr>
      </p:pic>
      <p:sp>
        <p:nvSpPr>
          <p:cNvPr id="12" name="TextBox 11">
            <a:extLst>
              <a:ext uri="{FF2B5EF4-FFF2-40B4-BE49-F238E27FC236}">
                <a16:creationId xmlns:a16="http://schemas.microsoft.com/office/drawing/2014/main" id="{D8412EB7-749D-48EC-F240-C5D15C4E8330}"/>
              </a:ext>
            </a:extLst>
          </p:cNvPr>
          <p:cNvSpPr txBox="1"/>
          <p:nvPr/>
        </p:nvSpPr>
        <p:spPr>
          <a:xfrm>
            <a:off x="8223294" y="6297158"/>
            <a:ext cx="3522480" cy="369332"/>
          </a:xfrm>
          <a:prstGeom prst="rect">
            <a:avLst/>
          </a:prstGeom>
          <a:noFill/>
        </p:spPr>
        <p:txBody>
          <a:bodyPr wrap="square">
            <a:spAutoFit/>
          </a:bodyPr>
          <a:lstStyle/>
          <a:p>
            <a:r>
              <a:rPr lang="en-US" sz="600" dirty="0">
                <a:solidFill>
                  <a:schemeClr val="tx2">
                    <a:lumMod val="50000"/>
                  </a:schemeClr>
                </a:solidFill>
              </a:rPr>
              <a:t>Oberkampf, W. L., </a:t>
            </a:r>
            <a:r>
              <a:rPr lang="en-US" sz="600" dirty="0" err="1">
                <a:solidFill>
                  <a:schemeClr val="tx2">
                    <a:lumMod val="50000"/>
                  </a:schemeClr>
                </a:solidFill>
              </a:rPr>
              <a:t>Trucano</a:t>
            </a:r>
            <a:r>
              <a:rPr lang="en-US" sz="600" dirty="0">
                <a:solidFill>
                  <a:schemeClr val="tx2">
                    <a:lumMod val="50000"/>
                  </a:schemeClr>
                </a:solidFill>
              </a:rPr>
              <a:t>, T. G., &amp; Pilch, M. M. (2007). </a:t>
            </a:r>
            <a:r>
              <a:rPr lang="en-US" sz="600" i="1" dirty="0">
                <a:solidFill>
                  <a:schemeClr val="tx2">
                    <a:lumMod val="50000"/>
                  </a:schemeClr>
                </a:solidFill>
              </a:rPr>
              <a:t>Predictive Capability Maturity Model for computational modeling and simulation</a:t>
            </a:r>
            <a:r>
              <a:rPr lang="en-US" sz="600" dirty="0">
                <a:solidFill>
                  <a:schemeClr val="tx2">
                    <a:lumMod val="50000"/>
                  </a:schemeClr>
                </a:solidFill>
              </a:rPr>
              <a:t> (No. SAND2007-5948). Sandia National Laboratories (SNL), Albuquerque, NM, and Livermore, CA (United States).</a:t>
            </a:r>
          </a:p>
        </p:txBody>
      </p:sp>
      <p:graphicFrame>
        <p:nvGraphicFramePr>
          <p:cNvPr id="13" name="Diagram 12">
            <a:extLst>
              <a:ext uri="{FF2B5EF4-FFF2-40B4-BE49-F238E27FC236}">
                <a16:creationId xmlns:a16="http://schemas.microsoft.com/office/drawing/2014/main" id="{B16B7F03-D607-F5F7-11A6-416FF4B404D3}"/>
              </a:ext>
            </a:extLst>
          </p:cNvPr>
          <p:cNvGraphicFramePr/>
          <p:nvPr/>
        </p:nvGraphicFramePr>
        <p:xfrm>
          <a:off x="4346712" y="2488311"/>
          <a:ext cx="3522480" cy="4106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1" name="TextBox 30">
            <a:extLst>
              <a:ext uri="{FF2B5EF4-FFF2-40B4-BE49-F238E27FC236}">
                <a16:creationId xmlns:a16="http://schemas.microsoft.com/office/drawing/2014/main" id="{051C4313-C0D0-88ED-D1EB-7A89B61D4582}"/>
              </a:ext>
            </a:extLst>
          </p:cNvPr>
          <p:cNvSpPr txBox="1"/>
          <p:nvPr/>
        </p:nvSpPr>
        <p:spPr>
          <a:xfrm>
            <a:off x="4625407" y="6481608"/>
            <a:ext cx="3522480" cy="184666"/>
          </a:xfrm>
          <a:prstGeom prst="rect">
            <a:avLst/>
          </a:prstGeom>
          <a:noFill/>
        </p:spPr>
        <p:txBody>
          <a:bodyPr wrap="square">
            <a:spAutoFit/>
          </a:bodyPr>
          <a:lstStyle/>
          <a:p>
            <a:r>
              <a:rPr lang="en-US" sz="600" dirty="0">
                <a:solidFill>
                  <a:schemeClr val="tx2">
                    <a:lumMod val="50000"/>
                  </a:schemeClr>
                </a:solidFill>
              </a:rPr>
              <a:t>Department of Energy TRLs</a:t>
            </a:r>
          </a:p>
        </p:txBody>
      </p:sp>
    </p:spTree>
    <p:extLst>
      <p:ext uri="{BB962C8B-B14F-4D97-AF65-F5344CB8AC3E}">
        <p14:creationId xmlns:p14="http://schemas.microsoft.com/office/powerpoint/2010/main" val="215543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A602E-2EEA-62ED-68D2-1DE02109B99C}"/>
              </a:ext>
            </a:extLst>
          </p:cNvPr>
          <p:cNvSpPr>
            <a:spLocks noGrp="1"/>
          </p:cNvSpPr>
          <p:nvPr>
            <p:ph type="title"/>
          </p:nvPr>
        </p:nvSpPr>
        <p:spPr/>
        <p:txBody>
          <a:bodyPr/>
          <a:lstStyle/>
          <a:p>
            <a:r>
              <a:rPr lang="en-US" dirty="0"/>
              <a:t>Project Goal – Operationalize AI Trust Framework</a:t>
            </a:r>
          </a:p>
        </p:txBody>
      </p:sp>
      <p:grpSp>
        <p:nvGrpSpPr>
          <p:cNvPr id="3" name="Group 2">
            <a:extLst>
              <a:ext uri="{FF2B5EF4-FFF2-40B4-BE49-F238E27FC236}">
                <a16:creationId xmlns:a16="http://schemas.microsoft.com/office/drawing/2014/main" id="{6776578E-DE3F-B4E5-77C9-DDD31AE6C5BC}"/>
              </a:ext>
            </a:extLst>
          </p:cNvPr>
          <p:cNvGrpSpPr/>
          <p:nvPr/>
        </p:nvGrpSpPr>
        <p:grpSpPr>
          <a:xfrm>
            <a:off x="340168" y="1864426"/>
            <a:ext cx="11258424" cy="3302066"/>
            <a:chOff x="1088514" y="2083914"/>
            <a:chExt cx="10510078" cy="3082578"/>
          </a:xfrm>
        </p:grpSpPr>
        <p:pic>
          <p:nvPicPr>
            <p:cNvPr id="4" name="Picture 2" descr="image">
              <a:extLst>
                <a:ext uri="{FF2B5EF4-FFF2-40B4-BE49-F238E27FC236}">
                  <a16:creationId xmlns:a16="http://schemas.microsoft.com/office/drawing/2014/main" id="{F292665B-D8A2-7D69-663A-4467739C8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14" y="2083914"/>
              <a:ext cx="5480139" cy="3082578"/>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D839AE16-397F-A8D6-D76F-DEB4FDB6C5D8}"/>
                </a:ext>
              </a:extLst>
            </p:cNvPr>
            <p:cNvSpPr/>
            <p:nvPr/>
          </p:nvSpPr>
          <p:spPr>
            <a:xfrm>
              <a:off x="6568653" y="3675412"/>
              <a:ext cx="271534" cy="142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CC6170B-DD74-471D-CE41-828C835B402F}"/>
                </a:ext>
              </a:extLst>
            </p:cNvPr>
            <p:cNvPicPr>
              <a:picLocks noChangeAspect="1"/>
            </p:cNvPicPr>
            <p:nvPr/>
          </p:nvPicPr>
          <p:blipFill>
            <a:blip r:embed="rId4"/>
            <a:stretch>
              <a:fillRect/>
            </a:stretch>
          </p:blipFill>
          <p:spPr>
            <a:xfrm>
              <a:off x="7099375" y="2612574"/>
              <a:ext cx="4499217" cy="2203392"/>
            </a:xfrm>
            <a:prstGeom prst="rect">
              <a:avLst/>
            </a:prstGeom>
          </p:spPr>
        </p:pic>
      </p:grpSp>
    </p:spTree>
    <p:extLst>
      <p:ext uri="{BB962C8B-B14F-4D97-AF65-F5344CB8AC3E}">
        <p14:creationId xmlns:p14="http://schemas.microsoft.com/office/powerpoint/2010/main" val="1306422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5228-5253-CF9F-918C-187ABA3EEC3D}"/>
              </a:ext>
            </a:extLst>
          </p:cNvPr>
          <p:cNvSpPr>
            <a:spLocks noGrp="1"/>
          </p:cNvSpPr>
          <p:nvPr>
            <p:ph type="title"/>
          </p:nvPr>
        </p:nvSpPr>
        <p:spPr>
          <a:xfrm>
            <a:off x="352326" y="238026"/>
            <a:ext cx="10224545" cy="987524"/>
          </a:xfrm>
        </p:spPr>
        <p:txBody>
          <a:bodyPr/>
          <a:lstStyle/>
          <a:p>
            <a:r>
              <a:rPr lang="en-US"/>
              <a:t>Trust Maturity Model Inspiration: </a:t>
            </a:r>
            <a:br>
              <a:rPr lang="en-US"/>
            </a:br>
            <a:r>
              <a:rPr lang="en-US"/>
              <a:t>PCMM Table &amp; Descriptions</a:t>
            </a:r>
          </a:p>
        </p:txBody>
      </p:sp>
      <p:pic>
        <p:nvPicPr>
          <p:cNvPr id="6" name="Content Placeholder 5">
            <a:extLst>
              <a:ext uri="{FF2B5EF4-FFF2-40B4-BE49-F238E27FC236}">
                <a16:creationId xmlns:a16="http://schemas.microsoft.com/office/drawing/2014/main" id="{40D9ADB1-F7F6-892F-4242-8B6662EE1F6D}"/>
              </a:ext>
            </a:extLst>
          </p:cNvPr>
          <p:cNvPicPr>
            <a:picLocks noGrp="1" noChangeAspect="1"/>
          </p:cNvPicPr>
          <p:nvPr>
            <p:ph idx="1"/>
          </p:nvPr>
        </p:nvPicPr>
        <p:blipFill>
          <a:blip r:embed="rId3"/>
          <a:stretch>
            <a:fillRect/>
          </a:stretch>
        </p:blipFill>
        <p:spPr>
          <a:xfrm>
            <a:off x="3981692" y="1206606"/>
            <a:ext cx="7724434" cy="5338484"/>
          </a:xfrm>
        </p:spPr>
      </p:pic>
      <p:sp>
        <p:nvSpPr>
          <p:cNvPr id="4" name="Slide Number Placeholder 3">
            <a:extLst>
              <a:ext uri="{FF2B5EF4-FFF2-40B4-BE49-F238E27FC236}">
                <a16:creationId xmlns:a16="http://schemas.microsoft.com/office/drawing/2014/main" id="{4F78F352-CB18-13ED-0BE6-030ED270C178}"/>
              </a:ext>
            </a:extLst>
          </p:cNvPr>
          <p:cNvSpPr>
            <a:spLocks noGrp="1"/>
          </p:cNvSpPr>
          <p:nvPr>
            <p:ph type="sldNum" sz="quarter" idx="4"/>
          </p:nvPr>
        </p:nvSpPr>
        <p:spPr/>
        <p:txBody>
          <a:bodyPr/>
          <a:lstStyle/>
          <a:p>
            <a:fld id="{6FB6B91F-BB11-E946-B7F6-1372EDB8DEC1}" type="slidenum">
              <a:rPr lang="en-US" smtClean="0"/>
              <a:pPr/>
              <a:t>9</a:t>
            </a:fld>
            <a:endParaRPr lang="en-US"/>
          </a:p>
        </p:txBody>
      </p:sp>
      <p:sp>
        <p:nvSpPr>
          <p:cNvPr id="7" name="Rounded Rectangle 6">
            <a:extLst>
              <a:ext uri="{FF2B5EF4-FFF2-40B4-BE49-F238E27FC236}">
                <a16:creationId xmlns:a16="http://schemas.microsoft.com/office/drawing/2014/main" id="{72B8E404-1FE2-018F-516F-B24A73EEDA4A}"/>
              </a:ext>
            </a:extLst>
          </p:cNvPr>
          <p:cNvSpPr/>
          <p:nvPr/>
        </p:nvSpPr>
        <p:spPr>
          <a:xfrm>
            <a:off x="352326" y="2986269"/>
            <a:ext cx="3502044" cy="14905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a:t>Key elements of evaluating predictive modeling &amp; simulation</a:t>
            </a:r>
          </a:p>
          <a:p>
            <a:pPr marL="285750" indent="-285750">
              <a:buFont typeface="Arial" panose="020B0604020202020204" pitchFamily="34" charset="0"/>
              <a:buChar char="•"/>
            </a:pPr>
            <a:r>
              <a:rPr lang="en-US"/>
              <a:t>Maturity of key elements</a:t>
            </a:r>
          </a:p>
          <a:p>
            <a:pPr marL="285750" indent="-285750">
              <a:buFont typeface="Arial" panose="020B0604020202020204" pitchFamily="34" charset="0"/>
              <a:buChar char="•"/>
            </a:pPr>
            <a:r>
              <a:rPr lang="en-US"/>
              <a:t>Useful descriptions</a:t>
            </a:r>
          </a:p>
        </p:txBody>
      </p:sp>
      <p:sp>
        <p:nvSpPr>
          <p:cNvPr id="8" name="TextBox 7">
            <a:extLst>
              <a:ext uri="{FF2B5EF4-FFF2-40B4-BE49-F238E27FC236}">
                <a16:creationId xmlns:a16="http://schemas.microsoft.com/office/drawing/2014/main" id="{42A6A391-1C94-77FA-8406-55D5D58CE8CF}"/>
              </a:ext>
            </a:extLst>
          </p:cNvPr>
          <p:cNvSpPr txBox="1"/>
          <p:nvPr/>
        </p:nvSpPr>
        <p:spPr>
          <a:xfrm>
            <a:off x="352326" y="6175758"/>
            <a:ext cx="3663372" cy="369332"/>
          </a:xfrm>
          <a:prstGeom prst="rect">
            <a:avLst/>
          </a:prstGeom>
          <a:noFill/>
        </p:spPr>
        <p:txBody>
          <a:bodyPr wrap="square">
            <a:spAutoFit/>
          </a:bodyPr>
          <a:lstStyle/>
          <a:p>
            <a:r>
              <a:rPr lang="en-US" sz="600">
                <a:solidFill>
                  <a:schemeClr val="bg1"/>
                </a:solidFill>
              </a:rPr>
              <a:t>Oberkampf, W. L., </a:t>
            </a:r>
            <a:r>
              <a:rPr lang="en-US" sz="600" err="1">
                <a:solidFill>
                  <a:schemeClr val="bg1"/>
                </a:solidFill>
              </a:rPr>
              <a:t>Trucano</a:t>
            </a:r>
            <a:r>
              <a:rPr lang="en-US" sz="600">
                <a:solidFill>
                  <a:schemeClr val="bg1"/>
                </a:solidFill>
              </a:rPr>
              <a:t>, T. G., &amp; Pilch, M. M. (2007). </a:t>
            </a:r>
            <a:r>
              <a:rPr lang="en-US" sz="600" i="1">
                <a:solidFill>
                  <a:schemeClr val="bg1"/>
                </a:solidFill>
              </a:rPr>
              <a:t>Predictive Capability Maturity Model for computational modeling and simulation</a:t>
            </a:r>
            <a:r>
              <a:rPr lang="en-US" sz="600">
                <a:solidFill>
                  <a:schemeClr val="bg1"/>
                </a:solidFill>
              </a:rPr>
              <a:t> (No. SAND2007-5948). Sandia National Laboratories (SNL), Albuquerque, NM, and Livermore, CA (United States).</a:t>
            </a:r>
          </a:p>
        </p:txBody>
      </p:sp>
    </p:spTree>
    <p:extLst>
      <p:ext uri="{BB962C8B-B14F-4D97-AF65-F5344CB8AC3E}">
        <p14:creationId xmlns:p14="http://schemas.microsoft.com/office/powerpoint/2010/main" val="1882720903"/>
      </p:ext>
    </p:extLst>
  </p:cSld>
  <p:clrMapOvr>
    <a:masterClrMapping/>
  </p:clrMapOvr>
</p:sld>
</file>

<file path=ppt/theme/theme1.xml><?xml version="1.0" encoding="utf-8"?>
<a:theme xmlns:a="http://schemas.openxmlformats.org/drawingml/2006/main" name="Sandia Angles_UUI UUR Generic">
  <a:themeElements>
    <a:clrScheme name="SandiaBrandTheme">
      <a:dk1>
        <a:srgbClr val="3C3C3C"/>
      </a:dk1>
      <a:lt1>
        <a:srgbClr val="FFFFFF"/>
      </a:lt1>
      <a:dk2>
        <a:srgbClr val="005376"/>
      </a:dk2>
      <a:lt2>
        <a:srgbClr val="FFFFFF"/>
      </a:lt2>
      <a:accent1>
        <a:srgbClr val="00ADD0"/>
      </a:accent1>
      <a:accent2>
        <a:srgbClr val="6CB312"/>
      </a:accent2>
      <a:accent3>
        <a:srgbClr val="FFA033"/>
      </a:accent3>
      <a:accent4>
        <a:srgbClr val="008E74"/>
      </a:accent4>
      <a:accent5>
        <a:srgbClr val="A92C00"/>
      </a:accent5>
      <a:accent6>
        <a:srgbClr val="7D0D7C"/>
      </a:accent6>
      <a:hlink>
        <a:srgbClr val="27ADCF"/>
      </a:hlink>
      <a:folHlink>
        <a:srgbClr val="2588BA"/>
      </a:folHlink>
    </a:clrScheme>
    <a:fontScheme name="Open Sans Bold &amp; light">
      <a:majorFont>
        <a:latin typeface="Open Sans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6731</TotalTime>
  <Words>4393</Words>
  <Application>Microsoft Office PowerPoint</Application>
  <PresentationFormat>Widescreen</PresentationFormat>
  <Paragraphs>686</Paragraphs>
  <Slides>28</Slides>
  <Notes>19</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Calibri</vt:lpstr>
      <vt:lpstr>Open Sans</vt:lpstr>
      <vt:lpstr>Exo 2 Semi Bold</vt:lpstr>
      <vt:lpstr>Courier New</vt:lpstr>
      <vt:lpstr>Segoe UI</vt:lpstr>
      <vt:lpstr>Open Sans bold</vt:lpstr>
      <vt:lpstr>Open Sans SemiBold</vt:lpstr>
      <vt:lpstr>Wingdings</vt:lpstr>
      <vt:lpstr>Arial</vt:lpstr>
      <vt:lpstr>Open Sans Light</vt:lpstr>
      <vt:lpstr>Sandia Angles_UUI UUR Generic</vt:lpstr>
      <vt:lpstr>Trust Calibration Maturity Model</vt:lpstr>
      <vt:lpstr>Bottom line up front</vt:lpstr>
      <vt:lpstr>Motivation</vt:lpstr>
      <vt:lpstr>Trust literature</vt:lpstr>
      <vt:lpstr>Trust Framework - Motivation</vt:lpstr>
      <vt:lpstr>There’s an Xkcd for this</vt:lpstr>
      <vt:lpstr>Maturity Models</vt:lpstr>
      <vt:lpstr>Project Goal – Operationalize AI Trust Framework</vt:lpstr>
      <vt:lpstr>Trust Maturity Model Inspiration:  PCMM Table &amp; Descriptions</vt:lpstr>
      <vt:lpstr>Trust Calibration Maturity Model (TCMM)</vt:lpstr>
      <vt:lpstr>Trust Calibration Maturity Model</vt:lpstr>
      <vt:lpstr>Trust Calibration Maturity Model - simplified</vt:lpstr>
      <vt:lpstr>How to use the Trust calibration maturity model</vt:lpstr>
      <vt:lpstr>Dimension Criteria</vt:lpstr>
      <vt:lpstr>Reminder</vt:lpstr>
      <vt:lpstr>Trust Calibration Maturity Model: Performance</vt:lpstr>
      <vt:lpstr>Trust Calibration Maturity Model: Bias &amp; Robustness</vt:lpstr>
      <vt:lpstr>Trust Maturity Model: Transparency</vt:lpstr>
      <vt:lpstr>Trust Calibration Maturity Model: Safety &amp; Security</vt:lpstr>
      <vt:lpstr>Trust Calibration Maturity Model: Usability</vt:lpstr>
      <vt:lpstr>Example Usecases</vt:lpstr>
      <vt:lpstr>TCMM Example usecases</vt:lpstr>
      <vt:lpstr>TCMM Example usecases</vt:lpstr>
      <vt:lpstr>TCMM Example usecases</vt:lpstr>
      <vt:lpstr>Example ratings</vt:lpstr>
      <vt:lpstr>Example rating – chatgpt on nuclear science QA</vt:lpstr>
      <vt:lpstr>Example - LLaMA 3.1 405B-Instruct for Code Generation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 Lancar</dc:creator>
  <cp:lastModifiedBy>Steinmetz, Scott Thomas</cp:lastModifiedBy>
  <cp:revision>486</cp:revision>
  <dcterms:created xsi:type="dcterms:W3CDTF">2018-07-21T13:25:45Z</dcterms:created>
  <dcterms:modified xsi:type="dcterms:W3CDTF">2024-08-19T21:51:02Z</dcterms:modified>
</cp:coreProperties>
</file>