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2" r:id="rId1"/>
  </p:sldMasterIdLst>
  <p:notesMasterIdLst>
    <p:notesMasterId r:id="rId21"/>
  </p:notesMasterIdLst>
  <p:handoutMasterIdLst>
    <p:handoutMasterId r:id="rId22"/>
  </p:handoutMasterIdLst>
  <p:sldIdLst>
    <p:sldId id="1823" r:id="rId2"/>
    <p:sldId id="1824" r:id="rId3"/>
    <p:sldId id="1825" r:id="rId4"/>
    <p:sldId id="1842" r:id="rId5"/>
    <p:sldId id="1849" r:id="rId6"/>
    <p:sldId id="359" r:id="rId7"/>
    <p:sldId id="360" r:id="rId8"/>
    <p:sldId id="1542" r:id="rId9"/>
    <p:sldId id="1826" r:id="rId10"/>
    <p:sldId id="1829" r:id="rId11"/>
    <p:sldId id="1830" r:id="rId12"/>
    <p:sldId id="381" r:id="rId13"/>
    <p:sldId id="1831" r:id="rId14"/>
    <p:sldId id="1850" r:id="rId15"/>
    <p:sldId id="1828" r:id="rId16"/>
    <p:sldId id="393" r:id="rId17"/>
    <p:sldId id="367" r:id="rId18"/>
    <p:sldId id="1848" r:id="rId19"/>
    <p:sldId id="1810"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Garamond" panose="02020404030301010803" pitchFamily="18" charset="0"/>
      <p:regular r:id="rId27"/>
      <p:bold r:id="rId28"/>
      <p:italic r:id="rId29"/>
    </p:embeddedFont>
    <p:embeddedFont>
      <p:font typeface="Open Sans" panose="020B0606030504020204" pitchFamily="34" charset="0"/>
      <p:regular r:id="rId30"/>
      <p:bold r:id="rId31"/>
      <p:italic r:id="rId32"/>
      <p:boldItalic r:id="rId33"/>
    </p:embeddedFont>
    <p:embeddedFont>
      <p:font typeface="Open Sans bold" panose="020B0806030504020204" pitchFamily="34" charset="0"/>
      <p:regular r:id="rId34"/>
      <p:bold r:id="rId35"/>
      <p:italic r:id="rId36"/>
      <p:boldItalic r:id="rId37"/>
    </p:embeddedFont>
    <p:embeddedFont>
      <p:font typeface="Open Sans Light" panose="020B0306030504020204" pitchFamily="34" charset="0"/>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78F097-0A73-434B-97FE-ED3B8A0EF645}">
          <p14:sldIdLst>
            <p14:sldId id="1823"/>
            <p14:sldId id="1824"/>
            <p14:sldId id="1825"/>
            <p14:sldId id="1842"/>
            <p14:sldId id="1849"/>
            <p14:sldId id="359"/>
            <p14:sldId id="360"/>
            <p14:sldId id="1542"/>
            <p14:sldId id="1826"/>
            <p14:sldId id="1829"/>
            <p14:sldId id="1830"/>
            <p14:sldId id="381"/>
            <p14:sldId id="1831"/>
            <p14:sldId id="1850"/>
            <p14:sldId id="1828"/>
            <p14:sldId id="393"/>
            <p14:sldId id="367"/>
            <p14:sldId id="1848"/>
            <p14:sldId id="1810"/>
          </p14:sldIdLst>
        </p14:section>
        <p14:section name="About" id="{7D1F2A88-9EF1-C940-B849-EE7D1949366C}">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841893-E826-047F-53B2-322A022B38F3}" name="Carilli, Kelsey Monique" initials="CKM" userId="S::kelwils@sandia.gov::d2ae0b93-59c8-46a2-9ea3-d147bc15fe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DEF"/>
    <a:srgbClr val="00AFDD"/>
    <a:srgbClr val="1A315D"/>
    <a:srgbClr val="339A2E"/>
    <a:srgbClr val="00ACD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7176" autoAdjust="0"/>
  </p:normalViewPr>
  <p:slideViewPr>
    <p:cSldViewPr snapToGrid="0" showGuides="1">
      <p:cViewPr varScale="1">
        <p:scale>
          <a:sx n="135" d="100"/>
          <a:sy n="135" d="100"/>
        </p:scale>
        <p:origin x="542" y="82"/>
      </p:cViewPr>
      <p:guideLst/>
    </p:cSldViewPr>
  </p:slideViewPr>
  <p:notesTextViewPr>
    <p:cViewPr>
      <p:scale>
        <a:sx n="3" d="2"/>
        <a:sy n="3" d="2"/>
      </p:scale>
      <p:origin x="0" y="0"/>
    </p:cViewPr>
  </p:notesTextViewPr>
  <p:notesViewPr>
    <p:cSldViewPr snapToGrid="0" showGuides="1">
      <p:cViewPr varScale="1">
        <p:scale>
          <a:sx n="84" d="100"/>
          <a:sy n="84" d="100"/>
        </p:scale>
        <p:origin x="275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12B77-F7E2-4D68-A9CB-41B8CCDC9B29}" type="datetimeFigureOut">
              <a:rPr lang="en-US" smtClean="0">
                <a:latin typeface="Open Sans" panose="020B0606030504020204" pitchFamily="34" charset="0"/>
              </a:rPr>
              <a:t>7/30/2024</a:t>
            </a:fld>
            <a:endParaRPr lang="en-US" dirty="0">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23351-3FB3-4478-AE7D-BEC670948232}"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391064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896A8DF4-6A87-4F69-8212-F0A65870B2F2}" type="datetimeFigureOut">
              <a:rPr lang="en-US" smtClean="0"/>
              <a:pPr/>
              <a:t>7/30/2024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E21A7267-269F-4D26-9F96-B6358A06B982}" type="slidenum">
              <a:rPr lang="en-US" smtClean="0"/>
              <a:pPr/>
              <a:t>‹#›</a:t>
            </a:fld>
            <a:endParaRPr lang="en-US" dirty="0"/>
          </a:p>
        </p:txBody>
      </p:sp>
    </p:spTree>
    <p:extLst>
      <p:ext uri="{BB962C8B-B14F-4D97-AF65-F5344CB8AC3E}">
        <p14:creationId xmlns:p14="http://schemas.microsoft.com/office/powerpoint/2010/main" val="341071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 measures the dynamic frequency-domain responses of a microelectronics device when subjected to dynamic stimuli. </a:t>
            </a:r>
          </a:p>
        </p:txBody>
      </p:sp>
      <p:sp>
        <p:nvSpPr>
          <p:cNvPr id="4" name="Slide Number Placeholder 3"/>
          <p:cNvSpPr>
            <a:spLocks noGrp="1"/>
          </p:cNvSpPr>
          <p:nvPr>
            <p:ph type="sldNum" sz="quarter" idx="10"/>
          </p:nvPr>
        </p:nvSpPr>
        <p:spPr/>
        <p:txBody>
          <a:bodyPr/>
          <a:lstStyle/>
          <a:p>
            <a:fld id="{A2430F75-B5EC-044F-A636-30352D0A1350}" type="slidenum">
              <a:rPr lang="en-US" smtClean="0"/>
              <a:t>4</a:t>
            </a:fld>
            <a:endParaRPr lang="en-US" dirty="0"/>
          </a:p>
        </p:txBody>
      </p:sp>
    </p:spTree>
    <p:extLst>
      <p:ext uri="{BB962C8B-B14F-4D97-AF65-F5344CB8AC3E}">
        <p14:creationId xmlns:p14="http://schemas.microsoft.com/office/powerpoint/2010/main" val="270651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23A4FF-8F26-4ECE-8F56-CF7B4454F195}" type="slidenum">
              <a:rPr lang="en-US" smtClean="0"/>
              <a:t>7</a:t>
            </a:fld>
            <a:endParaRPr lang="en-US" dirty="0"/>
          </a:p>
        </p:txBody>
      </p:sp>
    </p:spTree>
    <p:extLst>
      <p:ext uri="{BB962C8B-B14F-4D97-AF65-F5344CB8AC3E}">
        <p14:creationId xmlns:p14="http://schemas.microsoft.com/office/powerpoint/2010/main" val="2239536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F29069-2C0C-444A-83A5-F36818B65458}"/>
              </a:ext>
            </a:extLst>
          </p:cNvPr>
          <p:cNvSpPr/>
          <p:nvPr userDrawn="1"/>
        </p:nvSpPr>
        <p:spPr>
          <a:xfrm>
            <a:off x="0" y="0"/>
            <a:ext cx="12192000" cy="6851866"/>
          </a:xfrm>
          <a:prstGeom prst="rect">
            <a:avLst/>
          </a:prstGeom>
          <a:solidFill>
            <a:srgbClr val="C7DD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4FE4617-6819-479D-B8CF-05A7160FFFD1}"/>
              </a:ext>
            </a:extLst>
          </p:cNvPr>
          <p:cNvGrpSpPr/>
          <p:nvPr userDrawn="1"/>
        </p:nvGrpSpPr>
        <p:grpSpPr>
          <a:xfrm>
            <a:off x="0" y="0"/>
            <a:ext cx="8732981" cy="6858000"/>
            <a:chOff x="0" y="0"/>
            <a:chExt cx="8732981" cy="6858000"/>
          </a:xfrm>
        </p:grpSpPr>
        <p:sp>
          <p:nvSpPr>
            <p:cNvPr id="4" name="Arrow: Pentagon 3">
              <a:extLst>
                <a:ext uri="{FF2B5EF4-FFF2-40B4-BE49-F238E27FC236}">
                  <a16:creationId xmlns:a16="http://schemas.microsoft.com/office/drawing/2014/main" id="{25089B6E-2AD7-42A3-BF0A-141B53DF5185}"/>
                </a:ext>
              </a:extLst>
            </p:cNvPr>
            <p:cNvSpPr/>
            <p:nvPr userDrawn="1"/>
          </p:nvSpPr>
          <p:spPr>
            <a:xfrm>
              <a:off x="0" y="0"/>
              <a:ext cx="7620000" cy="6858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D3ECD21-7E34-484F-9D8B-AD86D043030F}"/>
                </a:ext>
              </a:extLst>
            </p:cNvPr>
            <p:cNvSpPr/>
            <p:nvPr userDrawn="1"/>
          </p:nvSpPr>
          <p:spPr>
            <a:xfrm>
              <a:off x="4193309" y="0"/>
              <a:ext cx="2225964" cy="2589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53BD0645-B70C-4D91-A114-766FD5B73A69}"/>
                </a:ext>
              </a:extLst>
            </p:cNvPr>
            <p:cNvSpPr/>
            <p:nvPr userDrawn="1"/>
          </p:nvSpPr>
          <p:spPr>
            <a:xfrm>
              <a:off x="6417134" y="6134"/>
              <a:ext cx="2315847" cy="2309091"/>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F5248BC1-DB73-489B-A5F1-D65312B5CB36}"/>
                </a:ext>
              </a:extLst>
            </p:cNvPr>
            <p:cNvSpPr/>
            <p:nvPr userDrawn="1"/>
          </p:nvSpPr>
          <p:spPr>
            <a:xfrm flipV="1">
              <a:off x="6462076" y="2315225"/>
              <a:ext cx="2225964" cy="11545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hasCustomPrompt="1"/>
          </p:nvPr>
        </p:nvSpPr>
        <p:spPr>
          <a:xfrm>
            <a:off x="990600" y="1575115"/>
            <a:ext cx="6165850" cy="1317382"/>
          </a:xfrm>
        </p:spPr>
        <p:txBody>
          <a:bodyPr anchor="b">
            <a:normAutofit/>
          </a:bodyPr>
          <a:lstStyle>
            <a:lvl1pPr algn="l">
              <a:defRPr sz="36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ctr">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bg2"/>
                </a:solidFill>
              </a:defRPr>
            </a:lvl1pPr>
          </a:lstStyle>
          <a:p>
            <a:pPr lvl="0"/>
            <a:r>
              <a:rPr lang="en-US" dirty="0"/>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936944" y="6226195"/>
            <a:ext cx="1828800" cy="136525"/>
          </a:xfrm>
          <a:prstGeom prst="rect">
            <a:avLst/>
          </a:prstGeom>
        </p:spPr>
        <p:txBody>
          <a:bodyPr lIns="0" tIns="0" rIns="0" bIns="0">
            <a:normAutofit/>
          </a:bodyPr>
          <a:lstStyle>
            <a:lvl1pPr marL="0" indent="0" algn="ctr">
              <a:buNone/>
              <a:defRPr sz="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509920"/>
            <a:ext cx="4297393" cy="667120"/>
          </a:xfrm>
          <a:prstGeom prst="rect">
            <a:avLst/>
          </a:prstGeom>
        </p:spPr>
        <p:txBody>
          <a:bodyPr lIns="0" tIns="0" rIns="0" bIns="0"/>
          <a:lstStyle>
            <a:lvl1pPr>
              <a:buFontTx/>
              <a:buNone/>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966239" y="479998"/>
            <a:ext cx="1271441" cy="492365"/>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userDrawn="1"/>
        </p:nvSpPr>
        <p:spPr>
          <a:xfrm>
            <a:off x="912699" y="1056087"/>
            <a:ext cx="4710777" cy="307777"/>
          </a:xfrm>
          <a:prstGeom prst="rect">
            <a:avLst/>
          </a:prstGeom>
          <a:noFill/>
        </p:spPr>
        <p:txBody>
          <a:bodyPr wrap="none" rtlCol="0">
            <a:spAutoFit/>
          </a:bodyPr>
          <a:lstStyle/>
          <a:p>
            <a:r>
              <a:rPr lang="en-US" sz="1400" spc="150" baseline="0" dirty="0">
                <a:solidFill>
                  <a:schemeClr val="bg1"/>
                </a:solidFill>
                <a:latin typeface="+mj-lt"/>
              </a:rPr>
              <a:t>Exceptional service in the national interest</a:t>
            </a:r>
          </a:p>
        </p:txBody>
      </p:sp>
      <p:sp>
        <p:nvSpPr>
          <p:cNvPr id="19" name="TextBox 18">
            <a:extLst>
              <a:ext uri="{FF2B5EF4-FFF2-40B4-BE49-F238E27FC236}">
                <a16:creationId xmlns:a16="http://schemas.microsoft.com/office/drawing/2014/main" id="{1D369985-FB39-5049-971A-8BBBC56F2C4E}"/>
              </a:ext>
            </a:extLst>
          </p:cNvPr>
          <p:cNvSpPr txBox="1"/>
          <p:nvPr userDrawn="1"/>
        </p:nvSpPr>
        <p:spPr>
          <a:xfrm>
            <a:off x="5137188" y="6296999"/>
            <a:ext cx="5642358" cy="491225"/>
          </a:xfrm>
          <a:prstGeom prst="rect">
            <a:avLst/>
          </a:prstGeom>
          <a:noFill/>
        </p:spPr>
        <p:txBody>
          <a:bodyPr wrap="square" rtlCol="0">
            <a:spAutoFit/>
          </a:bodyPr>
          <a:lstStyle/>
          <a:p>
            <a:pPr algn="r">
              <a:lnSpc>
                <a:spcPct val="110000"/>
              </a:lnSpc>
            </a:pPr>
            <a:r>
              <a:rPr lang="en-US" sz="800" b="0" i="1" kern="1200" dirty="0">
                <a:solidFill>
                  <a:schemeClr val="tx1"/>
                </a:solidFill>
                <a:effectLst/>
                <a:latin typeface="Open Sans" panose="020B0606030504020204" pitchFamily="34" charset="0"/>
                <a:ea typeface="+mn-ea"/>
                <a:cs typeface="+mn-cs"/>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 </a:t>
            </a:r>
            <a:endParaRPr lang="en-US" sz="800" b="0" i="1" dirty="0">
              <a:solidFill>
                <a:schemeClr val="tx1"/>
              </a:solidFill>
              <a:latin typeface="Open Sans" panose="020B0606030504020204" pitchFamily="34" charset="0"/>
            </a:endParaRPr>
          </a:p>
        </p:txBody>
      </p:sp>
      <p:pic>
        <p:nvPicPr>
          <p:cNvPr id="24" name="Picture 23">
            <a:extLst>
              <a:ext uri="{FF2B5EF4-FFF2-40B4-BE49-F238E27FC236}">
                <a16:creationId xmlns:a16="http://schemas.microsoft.com/office/drawing/2014/main" id="{09C6D8E3-73E1-43B9-936E-F2FF89B1D709}"/>
              </a:ext>
            </a:extLst>
          </p:cNvPr>
          <p:cNvPicPr>
            <a:picLocks noChangeAspect="1"/>
          </p:cNvPicPr>
          <p:nvPr userDrawn="1"/>
        </p:nvPicPr>
        <p:blipFill>
          <a:blip r:embed="rId4">
            <a:alphaModFix amt="50000"/>
          </a:blip>
          <a:stretch>
            <a:fillRect/>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5ADC7756-6766-FF46-BFDC-7CBCF88C2FB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052075" y="6609587"/>
            <a:ext cx="463192" cy="134533"/>
          </a:xfrm>
          <a:prstGeom prst="rect">
            <a:avLst/>
          </a:prstGeom>
        </p:spPr>
      </p:pic>
    </p:spTree>
    <p:extLst>
      <p:ext uri="{BB962C8B-B14F-4D97-AF65-F5344CB8AC3E}">
        <p14:creationId xmlns:p14="http://schemas.microsoft.com/office/powerpoint/2010/main" val="18093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88423" y="2066192"/>
            <a:ext cx="3868616" cy="2795954"/>
          </a:xfrm>
        </p:spPr>
        <p:txBody>
          <a:bodyPr anchor="ctr">
            <a:normAutofit/>
          </a:bodyPr>
          <a:lstStyle>
            <a:lvl1pPr algn="ctr">
              <a:defRPr sz="4000">
                <a:solidFill>
                  <a:schemeClr val="bg1"/>
                </a:solidFill>
              </a:defRPr>
            </a:lvl1pPr>
          </a:lstStyle>
          <a:p>
            <a:r>
              <a:rPr lang="en-US" dirty="0"/>
              <a:t>CLICK TO ADD TITLE</a:t>
            </a:r>
          </a:p>
        </p:txBody>
      </p:sp>
    </p:spTree>
    <p:extLst>
      <p:ext uri="{BB962C8B-B14F-4D97-AF65-F5344CB8AC3E}">
        <p14:creationId xmlns:p14="http://schemas.microsoft.com/office/powerpoint/2010/main" val="415352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1985" y="2919047"/>
            <a:ext cx="4598377" cy="1767254"/>
          </a:xfrm>
        </p:spPr>
        <p:txBody>
          <a:bodyPr anchor="ctr">
            <a:normAutofit/>
          </a:bodyPr>
          <a:lstStyle>
            <a:lvl1pPr algn="l">
              <a:defRPr sz="3600">
                <a:solidFill>
                  <a:schemeClr val="bg1"/>
                </a:solidFill>
              </a:defRPr>
            </a:lvl1pPr>
          </a:lstStyle>
          <a:p>
            <a:r>
              <a:rPr lang="en-US" dirty="0"/>
              <a:t>CLICK TO ADD TITLE</a:t>
            </a:r>
          </a:p>
        </p:txBody>
      </p:sp>
    </p:spTree>
    <p:extLst>
      <p:ext uri="{BB962C8B-B14F-4D97-AF65-F5344CB8AC3E}">
        <p14:creationId xmlns:p14="http://schemas.microsoft.com/office/powerpoint/2010/main" val="387136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7ED-C799-AA4A-BA7C-2FFFBEA251A4}"/>
              </a:ext>
            </a:extLst>
          </p:cNvPr>
          <p:cNvSpPr>
            <a:spLocks noGrp="1"/>
          </p:cNvSpPr>
          <p:nvPr>
            <p:ph type="title" hasCustomPrompt="1"/>
          </p:nvPr>
        </p:nvSpPr>
        <p:spPr>
          <a:xfrm>
            <a:off x="1047750" y="316675"/>
            <a:ext cx="10096500" cy="774779"/>
          </a:xfrm>
        </p:spPr>
        <p:txBody>
          <a:bodyPr>
            <a:normAutofit/>
          </a:bodyPr>
          <a:lstStyle>
            <a:lvl1pPr>
              <a:defRPr sz="2800">
                <a:latin typeface="Arial" panose="020B0604020202020204" pitchFamily="34" charset="0"/>
                <a:cs typeface="Arial" panose="020B0604020202020204" pitchFamily="34" charset="0"/>
              </a:defRPr>
            </a:lvl1pPr>
          </a:lstStyle>
          <a:p>
            <a:r>
              <a:rPr lang="en-US" dirty="0"/>
              <a:t>TITLE AND CONTENT - Click to add title</a:t>
            </a:r>
          </a:p>
        </p:txBody>
      </p:sp>
      <p:sp>
        <p:nvSpPr>
          <p:cNvPr id="3" name="Slide Number Placeholder 2">
            <a:extLst>
              <a:ext uri="{FF2B5EF4-FFF2-40B4-BE49-F238E27FC236}">
                <a16:creationId xmlns:a16="http://schemas.microsoft.com/office/drawing/2014/main" id="{87D4B9F0-F682-C847-A4A4-C8832F0065E1}"/>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Content Placeholder 4">
            <a:extLst>
              <a:ext uri="{FF2B5EF4-FFF2-40B4-BE49-F238E27FC236}">
                <a16:creationId xmlns:a16="http://schemas.microsoft.com/office/drawing/2014/main" id="{BAC6C40D-F7AE-5D42-B2A9-60C9F62ADE8A}"/>
              </a:ext>
            </a:extLst>
          </p:cNvPr>
          <p:cNvSpPr>
            <a:spLocks noGrp="1"/>
          </p:cNvSpPr>
          <p:nvPr>
            <p:ph sz="quarter" idx="11" hasCustomPrompt="1"/>
          </p:nvPr>
        </p:nvSpPr>
        <p:spPr>
          <a:xfrm>
            <a:off x="1047750" y="1418936"/>
            <a:ext cx="11049000" cy="4610100"/>
          </a:xfrm>
        </p:spPr>
        <p:txBody>
          <a:bodyPr>
            <a:normAutofit/>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E16C28B-2690-41C4-A56C-762E813D3AFB}"/>
              </a:ext>
            </a:extLst>
          </p:cNvPr>
          <p:cNvPicPr>
            <a:picLocks noChangeAspect="1"/>
          </p:cNvPicPr>
          <p:nvPr userDrawn="1"/>
        </p:nvPicPr>
        <p:blipFill>
          <a:blip r:embed="rId2">
            <a:alphaModFix amt="32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31487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Doub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AND DOUBLE CONTENT - CLICK TO ADD TITLE</a:t>
            </a:r>
          </a:p>
        </p:txBody>
      </p:sp>
      <p:sp>
        <p:nvSpPr>
          <p:cNvPr id="3" name="Content Placeholder 2"/>
          <p:cNvSpPr>
            <a:spLocks noGrp="1"/>
          </p:cNvSpPr>
          <p:nvPr>
            <p:ph idx="1" hasCustomPrompt="1"/>
          </p:nvPr>
        </p:nvSpPr>
        <p:spPr>
          <a:xfrm>
            <a:off x="647700" y="1409701"/>
            <a:ext cx="5212412" cy="4610100"/>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Courier New" panose="02070309020205020404" pitchFamily="49" charset="0"/>
              <a:buChar char="o"/>
              <a:defRPr>
                <a:latin typeface="Open Sans" panose="020B0606030504020204" pitchFamily="34" charset="0"/>
              </a:defRPr>
            </a:lvl2pPr>
            <a:lvl3pPr>
              <a:lnSpc>
                <a:spcPct val="100000"/>
              </a:lnSpc>
              <a:buFont typeface="Courier New" panose="02070309020205020404" pitchFamily="49" charset="0"/>
              <a:buChar char="o"/>
              <a:defRPr>
                <a:latin typeface="Open Sans" panose="020B0606030504020204" pitchFamily="34" charset="0"/>
              </a:defRPr>
            </a:lvl3pPr>
            <a:lvl4pPr>
              <a:lnSpc>
                <a:spcPct val="100000"/>
              </a:lnSpc>
              <a:buFont typeface="Courier New" panose="02070309020205020404" pitchFamily="49" charset="0"/>
              <a:buChar char="o"/>
              <a:defRPr>
                <a:latin typeface="Open Sans" panose="020B0606030504020204" pitchFamily="34" charset="0"/>
              </a:defRPr>
            </a:lvl4pPr>
            <a:lvl5pPr>
              <a:lnSpc>
                <a:spcPct val="100000"/>
              </a:lnSpc>
              <a:buFont typeface="Courier New" panose="02070309020205020404" pitchFamily="49" charset="0"/>
              <a:buChar char="o"/>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6" name="Content Placeholder 2">
            <a:extLst>
              <a:ext uri="{FF2B5EF4-FFF2-40B4-BE49-F238E27FC236}">
                <a16:creationId xmlns:a16="http://schemas.microsoft.com/office/drawing/2014/main" id="{5D970262-8623-2B46-A712-FEE93CC93EDE}"/>
              </a:ext>
            </a:extLst>
          </p:cNvPr>
          <p:cNvSpPr>
            <a:spLocks noGrp="1"/>
          </p:cNvSpPr>
          <p:nvPr>
            <p:ph idx="10" hasCustomPrompt="1"/>
          </p:nvPr>
        </p:nvSpPr>
        <p:spPr>
          <a:xfrm>
            <a:off x="6331888" y="1409700"/>
            <a:ext cx="5364812" cy="4610101"/>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Wingdings" pitchFamily="2" charset="2"/>
              <a:buChar char="§"/>
              <a:defRPr>
                <a:latin typeface="Open Sans" panose="020B0606030504020204" pitchFamily="34" charset="0"/>
              </a:defRPr>
            </a:lvl2pPr>
            <a:lvl3pPr>
              <a:lnSpc>
                <a:spcPct val="100000"/>
              </a:lnSpc>
              <a:buFont typeface="Wingdings" pitchFamily="2" charset="2"/>
              <a:buChar char="§"/>
              <a:defRPr>
                <a:latin typeface="Open Sans" panose="020B0606030504020204" pitchFamily="34" charset="0"/>
              </a:defRPr>
            </a:lvl3pPr>
            <a:lvl4pPr>
              <a:lnSpc>
                <a:spcPct val="100000"/>
              </a:lnSpc>
              <a:buFont typeface="Wingdings" pitchFamily="2" charset="2"/>
              <a:buChar char="§"/>
              <a:defRPr>
                <a:latin typeface="Open Sans" panose="020B0606030504020204" pitchFamily="34" charset="0"/>
              </a:defRPr>
            </a:lvl4pPr>
            <a:lvl5pPr>
              <a:lnSpc>
                <a:spcPct val="100000"/>
              </a:lnSpc>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8" name="Slide Number Placeholder 5">
            <a:extLst>
              <a:ext uri="{FF2B5EF4-FFF2-40B4-BE49-F238E27FC236}">
                <a16:creationId xmlns:a16="http://schemas.microsoft.com/office/drawing/2014/main" id="{1CF5FC13-FF8A-8C4E-BA9B-B1FED8AA82E4}"/>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4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ONLY - CLICK TO ADD TITLE</a:t>
            </a:r>
          </a:p>
        </p:txBody>
      </p:sp>
      <p:sp>
        <p:nvSpPr>
          <p:cNvPr id="5" name="Slide Number Placeholder 5">
            <a:extLst>
              <a:ext uri="{FF2B5EF4-FFF2-40B4-BE49-F238E27FC236}">
                <a16:creationId xmlns:a16="http://schemas.microsoft.com/office/drawing/2014/main" id="{6E97028B-705D-5846-9BF6-441624A3FB9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03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B71B262-AC2E-494D-B366-04431A29FCBF}"/>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07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4535" y="233572"/>
            <a:ext cx="10994760" cy="985720"/>
          </a:xfrm>
        </p:spPr>
        <p:txBody>
          <a:bodyPr>
            <a:normAutofit/>
          </a:bodyPr>
          <a:lstStyle>
            <a:lvl1pPr algn="l">
              <a:defRPr sz="32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04535" y="1705732"/>
            <a:ext cx="10994760" cy="4479341"/>
          </a:xfrm>
        </p:spPr>
        <p:txBody>
          <a:bodyPr>
            <a:normAutofit/>
          </a:bodyPr>
          <a:lstStyle>
            <a:lvl1pPr algn="l">
              <a:defRPr sz="2667">
                <a:solidFill>
                  <a:srgbClr val="002060"/>
                </a:solidFill>
              </a:defRPr>
            </a:lvl1pPr>
            <a:lvl2pPr algn="l">
              <a:defRPr sz="2400">
                <a:solidFill>
                  <a:srgbClr val="002060"/>
                </a:solidFill>
              </a:defRPr>
            </a:lvl2pPr>
            <a:lvl3pPr algn="l">
              <a:defRPr sz="2133">
                <a:solidFill>
                  <a:srgbClr val="002060"/>
                </a:solidFill>
              </a:defRPr>
            </a:lvl3pPr>
            <a:lvl4pPr algn="l">
              <a:defRPr sz="1867">
                <a:solidFill>
                  <a:srgbClr val="002060"/>
                </a:solidFill>
              </a:defRPr>
            </a:lvl4pPr>
            <a:lvl5pPr algn="l">
              <a:defRPr sz="1867">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37519" y="6492875"/>
            <a:ext cx="2844800" cy="365125"/>
          </a:xfrm>
        </p:spPr>
        <p:txBody>
          <a:bodyPr/>
          <a:lstStyle/>
          <a:p>
            <a:endParaRPr lang="en-US" dirty="0"/>
          </a:p>
        </p:txBody>
      </p:sp>
      <p:sp>
        <p:nvSpPr>
          <p:cNvPr id="5" name="Footer Placeholder 4"/>
          <p:cNvSpPr>
            <a:spLocks noGrp="1"/>
          </p:cNvSpPr>
          <p:nvPr>
            <p:ph type="ftr" sz="quarter" idx="11"/>
          </p:nvPr>
        </p:nvSpPr>
        <p:spPr>
          <a:xfrm>
            <a:off x="4165600" y="6463083"/>
            <a:ext cx="3860800" cy="365125"/>
          </a:xfrm>
        </p:spPr>
        <p:txBody>
          <a:bodyPr/>
          <a:lstStyle/>
          <a:p>
            <a:endParaRPr lang="en-US" dirty="0"/>
          </a:p>
        </p:txBody>
      </p:sp>
      <p:sp>
        <p:nvSpPr>
          <p:cNvPr id="6" name="Slide Number Placeholder 5"/>
          <p:cNvSpPr>
            <a:spLocks noGrp="1"/>
          </p:cNvSpPr>
          <p:nvPr>
            <p:ph type="sldNum" sz="quarter" idx="12"/>
          </p:nvPr>
        </p:nvSpPr>
        <p:spPr>
          <a:xfrm>
            <a:off x="9353707" y="6492875"/>
            <a:ext cx="2844800" cy="365125"/>
          </a:xfrm>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79302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61257"/>
            <a:ext cx="10096500" cy="774779"/>
          </a:xfrm>
          <a:prstGeom prst="rect">
            <a:avLst/>
          </a:prstGeom>
        </p:spPr>
        <p:txBody>
          <a:bodyPr vert="horz" lIns="0" tIns="0" rIns="0" bIns="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CAC4959A-AD2F-9049-854D-6985DFCF4E46}"/>
              </a:ext>
            </a:extLst>
          </p:cNvPr>
          <p:cNvSpPr>
            <a:spLocks noGrp="1"/>
          </p:cNvSpPr>
          <p:nvPr>
            <p:ph type="body" idx="1"/>
          </p:nvPr>
        </p:nvSpPr>
        <p:spPr>
          <a:xfrm>
            <a:off x="654222" y="1429233"/>
            <a:ext cx="11042478" cy="459056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7C06173-326E-C842-95A0-26D69A4B9AF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b="0" i="0">
                <a:solidFill>
                  <a:srgbClr val="FFFFFF"/>
                </a:solidFill>
                <a:latin typeface="Open Sans" panose="020B06060305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0262625"/>
      </p:ext>
    </p:extLst>
  </p:cSld>
  <p:clrMap bg1="lt1" tx1="dk1" bg2="lt2" tx2="dk2" accent1="accent1" accent2="accent2" accent3="accent3" accent4="accent4" accent5="accent5" accent6="accent6" hlink="hlink" folHlink="folHlink"/>
  <p:sldLayoutIdLst>
    <p:sldLayoutId id="2147483752" r:id="rId1"/>
    <p:sldLayoutId id="2147483733" r:id="rId2"/>
    <p:sldLayoutId id="2147483758" r:id="rId3"/>
    <p:sldLayoutId id="2147483763" r:id="rId4"/>
    <p:sldLayoutId id="2147483760" r:id="rId5"/>
    <p:sldLayoutId id="2147483761" r:id="rId6"/>
    <p:sldLayoutId id="2147483762" r:id="rId7"/>
    <p:sldLayoutId id="214748376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0.png"/><Relationship Id="rId16"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21.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44" y="1096748"/>
            <a:ext cx="7387287" cy="1876985"/>
          </a:xfrm>
        </p:spPr>
        <p:txBody>
          <a:bodyPr>
            <a:noAutofit/>
          </a:bodyPr>
          <a:lstStyle/>
          <a:p>
            <a:pPr algn="l"/>
            <a:r>
              <a:rPr lang="en-US" sz="2400" dirty="0"/>
              <a:t>Automated Algorithms for Screening Electronic Parts for Aging using Power Spectra Analysis (PSA) Data</a:t>
            </a:r>
          </a:p>
        </p:txBody>
      </p:sp>
      <p:sp>
        <p:nvSpPr>
          <p:cNvPr id="3" name="Subtitle 2"/>
          <p:cNvSpPr>
            <a:spLocks noGrp="1"/>
          </p:cNvSpPr>
          <p:nvPr>
            <p:ph type="subTitle" idx="1"/>
          </p:nvPr>
        </p:nvSpPr>
        <p:spPr>
          <a:xfrm>
            <a:off x="389022" y="3365877"/>
            <a:ext cx="5837800" cy="667120"/>
          </a:xfrm>
        </p:spPr>
        <p:txBody>
          <a:bodyPr>
            <a:normAutofit fontScale="62500" lnSpcReduction="20000"/>
          </a:bodyPr>
          <a:lstStyle/>
          <a:p>
            <a:pPr algn="l">
              <a:lnSpc>
                <a:spcPct val="120000"/>
              </a:lnSpc>
            </a:pPr>
            <a:r>
              <a:rPr lang="en-US" sz="2667" dirty="0">
                <a:solidFill>
                  <a:schemeClr val="bg1"/>
                </a:solidFill>
              </a:rPr>
              <a:t>Rosalie Multari, Ph.D.,  Stephanie DeJong, Abigail Carnali, Joel Christiansen, and Kelsey Carilli</a:t>
            </a:r>
          </a:p>
        </p:txBody>
      </p:sp>
      <p:sp>
        <p:nvSpPr>
          <p:cNvPr id="5" name="Text Placeholder 4">
            <a:extLst>
              <a:ext uri="{FF2B5EF4-FFF2-40B4-BE49-F238E27FC236}">
                <a16:creationId xmlns:a16="http://schemas.microsoft.com/office/drawing/2014/main" id="{8BEB79E9-65CA-429C-9DCF-27B589B3BE73}"/>
              </a:ext>
            </a:extLst>
          </p:cNvPr>
          <p:cNvSpPr>
            <a:spLocks noGrp="1"/>
          </p:cNvSpPr>
          <p:nvPr>
            <p:ph type="body" sz="quarter" idx="15"/>
          </p:nvPr>
        </p:nvSpPr>
        <p:spPr>
          <a:xfrm>
            <a:off x="532806" y="5761252"/>
            <a:ext cx="1828800" cy="136525"/>
          </a:xfrm>
        </p:spPr>
        <p:txBody>
          <a:bodyPr/>
          <a:lstStyle/>
          <a:p>
            <a:pPr algn="l"/>
            <a:r>
              <a:rPr lang="en-US" dirty="0"/>
              <a:t>SAND2024-09493C</a:t>
            </a:r>
          </a:p>
        </p:txBody>
      </p:sp>
      <p:sp>
        <p:nvSpPr>
          <p:cNvPr id="6" name="Text Placeholder 5">
            <a:extLst>
              <a:ext uri="{FF2B5EF4-FFF2-40B4-BE49-F238E27FC236}">
                <a16:creationId xmlns:a16="http://schemas.microsoft.com/office/drawing/2014/main" id="{4EDECEE0-DBF5-4C53-87D8-DD7B598E3DBB}"/>
              </a:ext>
            </a:extLst>
          </p:cNvPr>
          <p:cNvSpPr>
            <a:spLocks noGrp="1"/>
          </p:cNvSpPr>
          <p:nvPr>
            <p:ph type="body" sz="quarter" idx="22"/>
          </p:nvPr>
        </p:nvSpPr>
        <p:spPr>
          <a:xfrm>
            <a:off x="444814" y="4689599"/>
            <a:ext cx="4297393" cy="667120"/>
          </a:xfrm>
        </p:spPr>
        <p:txBody>
          <a:bodyPr/>
          <a:lstStyle/>
          <a:p>
            <a:r>
              <a:rPr lang="en-US" dirty="0"/>
              <a:t>September 2024</a:t>
            </a:r>
          </a:p>
        </p:txBody>
      </p:sp>
      <p:sp>
        <p:nvSpPr>
          <p:cNvPr id="4" name="TextBox 3">
            <a:extLst>
              <a:ext uri="{FF2B5EF4-FFF2-40B4-BE49-F238E27FC236}">
                <a16:creationId xmlns:a16="http://schemas.microsoft.com/office/drawing/2014/main" id="{232DD6C9-38E2-F36A-55DA-3ECAD0C358F2}"/>
              </a:ext>
            </a:extLst>
          </p:cNvPr>
          <p:cNvSpPr txBox="1"/>
          <p:nvPr/>
        </p:nvSpPr>
        <p:spPr>
          <a:xfrm>
            <a:off x="341401" y="4108600"/>
            <a:ext cx="2373475" cy="328930"/>
          </a:xfrm>
          <a:prstGeom prst="rect">
            <a:avLst/>
          </a:prstGeom>
        </p:spPr>
        <p:txBody>
          <a:bodyPr vert="horz" wrap="none" lIns="91440" tIns="45720" rIns="91440" bIns="45720" rtlCol="0">
            <a:noAutofit/>
          </a:bodyPr>
          <a:lstStyle/>
          <a:p>
            <a:pPr algn="l"/>
            <a:r>
              <a:rPr lang="en-US" sz="1700" i="1" dirty="0">
                <a:solidFill>
                  <a:schemeClr val="bg1"/>
                </a:solidFill>
                <a:latin typeface="Arial" panose="020B0604020202020204" pitchFamily="34" charset="0"/>
                <a:cs typeface="Arial" panose="020B0604020202020204" pitchFamily="34" charset="0"/>
              </a:rPr>
              <a:t>Honorary co-author: The Late Paiboon Tangyunyong </a:t>
            </a: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6673-085D-49C6-B703-9E921B0DA746}"/>
              </a:ext>
            </a:extLst>
          </p:cNvPr>
          <p:cNvSpPr>
            <a:spLocks noGrp="1"/>
          </p:cNvSpPr>
          <p:nvPr>
            <p:ph type="title"/>
          </p:nvPr>
        </p:nvSpPr>
        <p:spPr>
          <a:xfrm>
            <a:off x="4011855" y="77809"/>
            <a:ext cx="4714022" cy="409368"/>
          </a:xfrm>
        </p:spPr>
        <p:txBody>
          <a:bodyPr>
            <a:normAutofit/>
          </a:bodyPr>
          <a:lstStyle/>
          <a:p>
            <a:r>
              <a:rPr lang="en-US" dirty="0"/>
              <a:t>Zener Diode PSA Data</a:t>
            </a:r>
          </a:p>
        </p:txBody>
      </p:sp>
      <p:sp>
        <p:nvSpPr>
          <p:cNvPr id="5" name="Slide Number Placeholder 4">
            <a:extLst>
              <a:ext uri="{FF2B5EF4-FFF2-40B4-BE49-F238E27FC236}">
                <a16:creationId xmlns:a16="http://schemas.microsoft.com/office/drawing/2014/main" id="{B03F2745-8DDA-71A5-2FEB-A598BE8C24FC}"/>
              </a:ext>
            </a:extLst>
          </p:cNvPr>
          <p:cNvSpPr>
            <a:spLocks noGrp="1"/>
          </p:cNvSpPr>
          <p:nvPr>
            <p:ph type="sldNum" sz="quarter" idx="10"/>
          </p:nvPr>
        </p:nvSpPr>
        <p:spPr/>
        <p:txBody>
          <a:bodyPr/>
          <a:lstStyle/>
          <a:p>
            <a:fld id="{4FAB73BC-B049-4115-A692-8D63A059BFB8}" type="slidenum">
              <a:rPr lang="en-US" smtClean="0"/>
              <a:pPr/>
              <a:t>10</a:t>
            </a:fld>
            <a:endParaRPr lang="en-US" dirty="0"/>
          </a:p>
        </p:txBody>
      </p:sp>
      <p:grpSp>
        <p:nvGrpSpPr>
          <p:cNvPr id="50" name="Group 49">
            <a:extLst>
              <a:ext uri="{FF2B5EF4-FFF2-40B4-BE49-F238E27FC236}">
                <a16:creationId xmlns:a16="http://schemas.microsoft.com/office/drawing/2014/main" id="{8A2F6977-E379-CE5B-E31D-8330649B8697}"/>
              </a:ext>
            </a:extLst>
          </p:cNvPr>
          <p:cNvGrpSpPr/>
          <p:nvPr/>
        </p:nvGrpSpPr>
        <p:grpSpPr>
          <a:xfrm>
            <a:off x="2320512" y="560839"/>
            <a:ext cx="7327105" cy="6297161"/>
            <a:chOff x="780881" y="565333"/>
            <a:chExt cx="7327105" cy="6297161"/>
          </a:xfrm>
        </p:grpSpPr>
        <p:grpSp>
          <p:nvGrpSpPr>
            <p:cNvPr id="17" name="Group 16">
              <a:extLst>
                <a:ext uri="{FF2B5EF4-FFF2-40B4-BE49-F238E27FC236}">
                  <a16:creationId xmlns:a16="http://schemas.microsoft.com/office/drawing/2014/main" id="{81EC0D36-EC10-54E1-78AF-7E4B2D1B4E5D}"/>
                </a:ext>
              </a:extLst>
            </p:cNvPr>
            <p:cNvGrpSpPr/>
            <p:nvPr/>
          </p:nvGrpSpPr>
          <p:grpSpPr>
            <a:xfrm>
              <a:off x="780881" y="565333"/>
              <a:ext cx="2312198" cy="6292667"/>
              <a:chOff x="780881" y="565333"/>
              <a:chExt cx="2312198" cy="6292667"/>
            </a:xfrm>
          </p:grpSpPr>
          <p:grpSp>
            <p:nvGrpSpPr>
              <p:cNvPr id="8" name="Group 7">
                <a:extLst>
                  <a:ext uri="{FF2B5EF4-FFF2-40B4-BE49-F238E27FC236}">
                    <a16:creationId xmlns:a16="http://schemas.microsoft.com/office/drawing/2014/main" id="{B2C9BA48-51E0-7F4E-057F-C85312DAF66F}"/>
                  </a:ext>
                </a:extLst>
              </p:cNvPr>
              <p:cNvGrpSpPr/>
              <p:nvPr/>
            </p:nvGrpSpPr>
            <p:grpSpPr>
              <a:xfrm>
                <a:off x="780881" y="565333"/>
                <a:ext cx="2312198" cy="6292667"/>
                <a:chOff x="780881" y="565333"/>
                <a:chExt cx="2312198" cy="6292667"/>
              </a:xfrm>
            </p:grpSpPr>
            <p:grpSp>
              <p:nvGrpSpPr>
                <p:cNvPr id="6" name="Group 5">
                  <a:extLst>
                    <a:ext uri="{FF2B5EF4-FFF2-40B4-BE49-F238E27FC236}">
                      <a16:creationId xmlns:a16="http://schemas.microsoft.com/office/drawing/2014/main" id="{397B52A2-195A-606A-01AE-9E075B058948}"/>
                    </a:ext>
                  </a:extLst>
                </p:cNvPr>
                <p:cNvGrpSpPr/>
                <p:nvPr/>
              </p:nvGrpSpPr>
              <p:grpSpPr>
                <a:xfrm>
                  <a:off x="780882" y="565333"/>
                  <a:ext cx="2312197" cy="3819893"/>
                  <a:chOff x="0" y="1249110"/>
                  <a:chExt cx="2312197" cy="3819893"/>
                </a:xfrm>
              </p:grpSpPr>
              <p:pic>
                <p:nvPicPr>
                  <p:cNvPr id="4" name="Picture 3">
                    <a:extLst>
                      <a:ext uri="{FF2B5EF4-FFF2-40B4-BE49-F238E27FC236}">
                        <a16:creationId xmlns:a16="http://schemas.microsoft.com/office/drawing/2014/main" id="{4EBD16EA-B081-C5F1-0740-1428EAE007F2}"/>
                      </a:ext>
                    </a:extLst>
                  </p:cNvPr>
                  <p:cNvPicPr>
                    <a:picLocks noChangeAspect="1"/>
                  </p:cNvPicPr>
                  <p:nvPr/>
                </p:nvPicPr>
                <p:blipFill>
                  <a:blip r:embed="rId2"/>
                  <a:stretch>
                    <a:fillRect/>
                  </a:stretch>
                </p:blipFill>
                <p:spPr>
                  <a:xfrm>
                    <a:off x="1" y="1249110"/>
                    <a:ext cx="2312196" cy="1293659"/>
                  </a:xfrm>
                  <a:prstGeom prst="rect">
                    <a:avLst/>
                  </a:prstGeom>
                </p:spPr>
              </p:pic>
              <p:pic>
                <p:nvPicPr>
                  <p:cNvPr id="7" name="Picture 6">
                    <a:extLst>
                      <a:ext uri="{FF2B5EF4-FFF2-40B4-BE49-F238E27FC236}">
                        <a16:creationId xmlns:a16="http://schemas.microsoft.com/office/drawing/2014/main" id="{FF228902-A2C5-AFA8-3A02-3061F1D6D9F0}"/>
                      </a:ext>
                    </a:extLst>
                  </p:cNvPr>
                  <p:cNvPicPr>
                    <a:picLocks noChangeAspect="1"/>
                  </p:cNvPicPr>
                  <p:nvPr/>
                </p:nvPicPr>
                <p:blipFill>
                  <a:blip r:embed="rId3"/>
                  <a:stretch>
                    <a:fillRect/>
                  </a:stretch>
                </p:blipFill>
                <p:spPr>
                  <a:xfrm>
                    <a:off x="1" y="2553670"/>
                    <a:ext cx="2287919" cy="1259785"/>
                  </a:xfrm>
                  <a:prstGeom prst="rect">
                    <a:avLst/>
                  </a:prstGeom>
                </p:spPr>
              </p:pic>
              <p:sp>
                <p:nvSpPr>
                  <p:cNvPr id="14" name="TextBox 13">
                    <a:extLst>
                      <a:ext uri="{FF2B5EF4-FFF2-40B4-BE49-F238E27FC236}">
                        <a16:creationId xmlns:a16="http://schemas.microsoft.com/office/drawing/2014/main" id="{590A8152-D741-462A-8812-3316B59BA6B1}"/>
                      </a:ext>
                    </a:extLst>
                  </p:cNvPr>
                  <p:cNvSpPr txBox="1"/>
                  <p:nvPr/>
                </p:nvSpPr>
                <p:spPr>
                  <a:xfrm>
                    <a:off x="114560" y="2272831"/>
                    <a:ext cx="798617"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0.8 V Cycle 0</a:t>
                    </a:r>
                  </a:p>
                </p:txBody>
              </p:sp>
              <p:pic>
                <p:nvPicPr>
                  <p:cNvPr id="13" name="Picture 12">
                    <a:extLst>
                      <a:ext uri="{FF2B5EF4-FFF2-40B4-BE49-F238E27FC236}">
                        <a16:creationId xmlns:a16="http://schemas.microsoft.com/office/drawing/2014/main" id="{C95C9666-0CC5-B38C-BC44-19B53EEC5BAC}"/>
                      </a:ext>
                    </a:extLst>
                  </p:cNvPr>
                  <p:cNvPicPr>
                    <a:picLocks noChangeAspect="1"/>
                  </p:cNvPicPr>
                  <p:nvPr/>
                </p:nvPicPr>
                <p:blipFill>
                  <a:blip r:embed="rId4"/>
                  <a:stretch>
                    <a:fillRect/>
                  </a:stretch>
                </p:blipFill>
                <p:spPr>
                  <a:xfrm>
                    <a:off x="0" y="3813455"/>
                    <a:ext cx="2287919" cy="1255548"/>
                  </a:xfrm>
                  <a:prstGeom prst="rect">
                    <a:avLst/>
                  </a:prstGeom>
                </p:spPr>
              </p:pic>
            </p:grpSp>
            <p:pic>
              <p:nvPicPr>
                <p:cNvPr id="18" name="Picture 17">
                  <a:extLst>
                    <a:ext uri="{FF2B5EF4-FFF2-40B4-BE49-F238E27FC236}">
                      <a16:creationId xmlns:a16="http://schemas.microsoft.com/office/drawing/2014/main" id="{168BDC8E-7663-366F-15F9-856915009B8A}"/>
                    </a:ext>
                  </a:extLst>
                </p:cNvPr>
                <p:cNvPicPr>
                  <a:picLocks noChangeAspect="1"/>
                </p:cNvPicPr>
                <p:nvPr/>
              </p:nvPicPr>
              <p:blipFill>
                <a:blip r:embed="rId5"/>
                <a:stretch>
                  <a:fillRect/>
                </a:stretch>
              </p:blipFill>
              <p:spPr>
                <a:xfrm>
                  <a:off x="780881" y="4363716"/>
                  <a:ext cx="2287919" cy="1270586"/>
                </a:xfrm>
                <a:prstGeom prst="rect">
                  <a:avLst/>
                </a:prstGeom>
              </p:spPr>
            </p:pic>
            <p:pic>
              <p:nvPicPr>
                <p:cNvPr id="27" name="Picture 26">
                  <a:extLst>
                    <a:ext uri="{FF2B5EF4-FFF2-40B4-BE49-F238E27FC236}">
                      <a16:creationId xmlns:a16="http://schemas.microsoft.com/office/drawing/2014/main" id="{FB28E51D-0FD8-F1A6-F378-29B378713A7D}"/>
                    </a:ext>
                  </a:extLst>
                </p:cNvPr>
                <p:cNvPicPr>
                  <a:picLocks noChangeAspect="1"/>
                </p:cNvPicPr>
                <p:nvPr/>
              </p:nvPicPr>
              <p:blipFill>
                <a:blip r:embed="rId6"/>
                <a:stretch>
                  <a:fillRect/>
                </a:stretch>
              </p:blipFill>
              <p:spPr>
                <a:xfrm>
                  <a:off x="780881" y="5605228"/>
                  <a:ext cx="2287919" cy="1252772"/>
                </a:xfrm>
                <a:prstGeom prst="rect">
                  <a:avLst/>
                </a:prstGeom>
              </p:spPr>
            </p:pic>
          </p:grpSp>
          <p:sp>
            <p:nvSpPr>
              <p:cNvPr id="10" name="TextBox 9">
                <a:extLst>
                  <a:ext uri="{FF2B5EF4-FFF2-40B4-BE49-F238E27FC236}">
                    <a16:creationId xmlns:a16="http://schemas.microsoft.com/office/drawing/2014/main" id="{3F1AD90B-C555-DF5E-14C4-EA7E00A015D5}"/>
                  </a:ext>
                </a:extLst>
              </p:cNvPr>
              <p:cNvSpPr txBox="1"/>
              <p:nvPr/>
            </p:nvSpPr>
            <p:spPr>
              <a:xfrm>
                <a:off x="895848" y="2864131"/>
                <a:ext cx="798617"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0.8 V Cycle 1</a:t>
                </a:r>
              </a:p>
            </p:txBody>
          </p:sp>
          <p:sp>
            <p:nvSpPr>
              <p:cNvPr id="11" name="TextBox 10">
                <a:extLst>
                  <a:ext uri="{FF2B5EF4-FFF2-40B4-BE49-F238E27FC236}">
                    <a16:creationId xmlns:a16="http://schemas.microsoft.com/office/drawing/2014/main" id="{4ADF9BC2-5D4D-36C7-8FEF-D60A808E83E2}"/>
                  </a:ext>
                </a:extLst>
              </p:cNvPr>
              <p:cNvSpPr txBox="1"/>
              <p:nvPr/>
            </p:nvSpPr>
            <p:spPr>
              <a:xfrm>
                <a:off x="895442" y="4123221"/>
                <a:ext cx="798617"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0.8 V Cycle 2</a:t>
                </a:r>
              </a:p>
            </p:txBody>
          </p:sp>
          <p:sp>
            <p:nvSpPr>
              <p:cNvPr id="12" name="TextBox 11">
                <a:extLst>
                  <a:ext uri="{FF2B5EF4-FFF2-40B4-BE49-F238E27FC236}">
                    <a16:creationId xmlns:a16="http://schemas.microsoft.com/office/drawing/2014/main" id="{1484A263-E5D1-E701-5096-E4F9A76F636B}"/>
                  </a:ext>
                </a:extLst>
              </p:cNvPr>
              <p:cNvSpPr txBox="1"/>
              <p:nvPr/>
            </p:nvSpPr>
            <p:spPr>
              <a:xfrm>
                <a:off x="887397" y="5346913"/>
                <a:ext cx="798617"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0.8 V Cycle 3</a:t>
                </a:r>
              </a:p>
            </p:txBody>
          </p:sp>
          <p:sp>
            <p:nvSpPr>
              <p:cNvPr id="15" name="TextBox 14">
                <a:extLst>
                  <a:ext uri="{FF2B5EF4-FFF2-40B4-BE49-F238E27FC236}">
                    <a16:creationId xmlns:a16="http://schemas.microsoft.com/office/drawing/2014/main" id="{C9F1A19C-D79A-FA6B-141F-865B4B1008C4}"/>
                  </a:ext>
                </a:extLst>
              </p:cNvPr>
              <p:cNvSpPr txBox="1"/>
              <p:nvPr/>
            </p:nvSpPr>
            <p:spPr>
              <a:xfrm>
                <a:off x="895442" y="6568096"/>
                <a:ext cx="798617"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0.8 V Cycle 4</a:t>
                </a:r>
              </a:p>
            </p:txBody>
          </p:sp>
          <p:sp>
            <p:nvSpPr>
              <p:cNvPr id="46" name="TextBox 45">
                <a:extLst>
                  <a:ext uri="{FF2B5EF4-FFF2-40B4-BE49-F238E27FC236}">
                    <a16:creationId xmlns:a16="http://schemas.microsoft.com/office/drawing/2014/main" id="{231C7708-D881-3DBB-BD7D-605A70D6905E}"/>
                  </a:ext>
                </a:extLst>
              </p:cNvPr>
              <p:cNvSpPr txBox="1"/>
              <p:nvPr/>
            </p:nvSpPr>
            <p:spPr>
              <a:xfrm>
                <a:off x="895443" y="2864131"/>
                <a:ext cx="798617"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0.8 V Cycle 1</a:t>
                </a:r>
              </a:p>
            </p:txBody>
          </p:sp>
        </p:grpSp>
        <p:grpSp>
          <p:nvGrpSpPr>
            <p:cNvPr id="44" name="Group 43">
              <a:extLst>
                <a:ext uri="{FF2B5EF4-FFF2-40B4-BE49-F238E27FC236}">
                  <a16:creationId xmlns:a16="http://schemas.microsoft.com/office/drawing/2014/main" id="{3665B9C3-310E-9818-02CF-A3B1A4FFE898}"/>
                </a:ext>
              </a:extLst>
            </p:cNvPr>
            <p:cNvGrpSpPr/>
            <p:nvPr/>
          </p:nvGrpSpPr>
          <p:grpSpPr>
            <a:xfrm>
              <a:off x="3298318" y="569576"/>
              <a:ext cx="2339101" cy="6288424"/>
              <a:chOff x="3298318" y="569576"/>
              <a:chExt cx="2339101" cy="6288424"/>
            </a:xfrm>
          </p:grpSpPr>
          <p:grpSp>
            <p:nvGrpSpPr>
              <p:cNvPr id="21" name="Group 20">
                <a:extLst>
                  <a:ext uri="{FF2B5EF4-FFF2-40B4-BE49-F238E27FC236}">
                    <a16:creationId xmlns:a16="http://schemas.microsoft.com/office/drawing/2014/main" id="{88694D32-CFBC-E29F-25B4-A21A3EEF0EF1}"/>
                  </a:ext>
                </a:extLst>
              </p:cNvPr>
              <p:cNvGrpSpPr/>
              <p:nvPr/>
            </p:nvGrpSpPr>
            <p:grpSpPr>
              <a:xfrm>
                <a:off x="3298318" y="569576"/>
                <a:ext cx="2339101" cy="6288424"/>
                <a:chOff x="3298318" y="569576"/>
                <a:chExt cx="2339101" cy="6288424"/>
              </a:xfrm>
            </p:grpSpPr>
            <p:pic>
              <p:nvPicPr>
                <p:cNvPr id="3" name="Picture 2">
                  <a:extLst>
                    <a:ext uri="{FF2B5EF4-FFF2-40B4-BE49-F238E27FC236}">
                      <a16:creationId xmlns:a16="http://schemas.microsoft.com/office/drawing/2014/main" id="{1CF24A37-A4A5-ADA5-42DE-4BD6BB197936}"/>
                    </a:ext>
                  </a:extLst>
                </p:cNvPr>
                <p:cNvPicPr>
                  <a:picLocks noChangeAspect="1"/>
                </p:cNvPicPr>
                <p:nvPr/>
              </p:nvPicPr>
              <p:blipFill>
                <a:blip r:embed="rId7"/>
                <a:stretch>
                  <a:fillRect/>
                </a:stretch>
              </p:blipFill>
              <p:spPr>
                <a:xfrm>
                  <a:off x="3300653" y="5562147"/>
                  <a:ext cx="2333702" cy="1295853"/>
                </a:xfrm>
                <a:prstGeom prst="rect">
                  <a:avLst/>
                </a:prstGeom>
              </p:spPr>
            </p:pic>
            <p:pic>
              <p:nvPicPr>
                <p:cNvPr id="9" name="Picture 8">
                  <a:extLst>
                    <a:ext uri="{FF2B5EF4-FFF2-40B4-BE49-F238E27FC236}">
                      <a16:creationId xmlns:a16="http://schemas.microsoft.com/office/drawing/2014/main" id="{71B065B1-FA2C-AF2C-55AC-7556964BFC75}"/>
                    </a:ext>
                  </a:extLst>
                </p:cNvPr>
                <p:cNvPicPr>
                  <a:picLocks noChangeAspect="1"/>
                </p:cNvPicPr>
                <p:nvPr/>
              </p:nvPicPr>
              <p:blipFill>
                <a:blip r:embed="rId8"/>
                <a:stretch>
                  <a:fillRect/>
                </a:stretch>
              </p:blipFill>
              <p:spPr>
                <a:xfrm>
                  <a:off x="3298318" y="4429884"/>
                  <a:ext cx="2336037" cy="1286725"/>
                </a:xfrm>
                <a:prstGeom prst="rect">
                  <a:avLst/>
                </a:prstGeom>
              </p:spPr>
            </p:pic>
            <p:pic>
              <p:nvPicPr>
                <p:cNvPr id="16" name="Picture 15">
                  <a:extLst>
                    <a:ext uri="{FF2B5EF4-FFF2-40B4-BE49-F238E27FC236}">
                      <a16:creationId xmlns:a16="http://schemas.microsoft.com/office/drawing/2014/main" id="{34427FB5-4CDE-6E6A-69A0-49824C4C9F99}"/>
                    </a:ext>
                  </a:extLst>
                </p:cNvPr>
                <p:cNvPicPr>
                  <a:picLocks noChangeAspect="1"/>
                </p:cNvPicPr>
                <p:nvPr/>
              </p:nvPicPr>
              <p:blipFill>
                <a:blip r:embed="rId9"/>
                <a:stretch>
                  <a:fillRect/>
                </a:stretch>
              </p:blipFill>
              <p:spPr>
                <a:xfrm>
                  <a:off x="3298318" y="3149227"/>
                  <a:ext cx="2339101" cy="1286724"/>
                </a:xfrm>
                <a:prstGeom prst="rect">
                  <a:avLst/>
                </a:prstGeom>
              </p:spPr>
            </p:pic>
            <p:pic>
              <p:nvPicPr>
                <p:cNvPr id="19" name="Picture 18">
                  <a:extLst>
                    <a:ext uri="{FF2B5EF4-FFF2-40B4-BE49-F238E27FC236}">
                      <a16:creationId xmlns:a16="http://schemas.microsoft.com/office/drawing/2014/main" id="{B53E1ADD-4703-ABA9-BB74-F42E8528E20F}"/>
                    </a:ext>
                  </a:extLst>
                </p:cNvPr>
                <p:cNvPicPr>
                  <a:picLocks noChangeAspect="1"/>
                </p:cNvPicPr>
                <p:nvPr/>
              </p:nvPicPr>
              <p:blipFill>
                <a:blip r:embed="rId10"/>
                <a:stretch>
                  <a:fillRect/>
                </a:stretch>
              </p:blipFill>
              <p:spPr>
                <a:xfrm>
                  <a:off x="3298318" y="1869893"/>
                  <a:ext cx="2339101" cy="1279333"/>
                </a:xfrm>
                <a:prstGeom prst="rect">
                  <a:avLst/>
                </a:prstGeom>
              </p:spPr>
            </p:pic>
            <p:pic>
              <p:nvPicPr>
                <p:cNvPr id="20" name="Picture 19">
                  <a:extLst>
                    <a:ext uri="{FF2B5EF4-FFF2-40B4-BE49-F238E27FC236}">
                      <a16:creationId xmlns:a16="http://schemas.microsoft.com/office/drawing/2014/main" id="{B21EFDC8-F1E9-8712-8F1E-6966189C4B76}"/>
                    </a:ext>
                  </a:extLst>
                </p:cNvPr>
                <p:cNvPicPr>
                  <a:picLocks noChangeAspect="1"/>
                </p:cNvPicPr>
                <p:nvPr/>
              </p:nvPicPr>
              <p:blipFill>
                <a:blip r:embed="rId11"/>
                <a:stretch>
                  <a:fillRect/>
                </a:stretch>
              </p:blipFill>
              <p:spPr>
                <a:xfrm>
                  <a:off x="3298318" y="569576"/>
                  <a:ext cx="2339101" cy="1300317"/>
                </a:xfrm>
                <a:prstGeom prst="rect">
                  <a:avLst/>
                </a:prstGeom>
              </p:spPr>
            </p:pic>
          </p:grpSp>
          <p:sp>
            <p:nvSpPr>
              <p:cNvPr id="26" name="TextBox 25">
                <a:extLst>
                  <a:ext uri="{FF2B5EF4-FFF2-40B4-BE49-F238E27FC236}">
                    <a16:creationId xmlns:a16="http://schemas.microsoft.com/office/drawing/2014/main" id="{192FE922-F237-BDAB-54A0-954A8C3539D8}"/>
                  </a:ext>
                </a:extLst>
              </p:cNvPr>
              <p:cNvSpPr txBox="1"/>
              <p:nvPr/>
            </p:nvSpPr>
            <p:spPr>
              <a:xfrm>
                <a:off x="3322596" y="1621761"/>
                <a:ext cx="7120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1 V Cycle 0</a:t>
                </a:r>
              </a:p>
            </p:txBody>
          </p:sp>
          <p:sp>
            <p:nvSpPr>
              <p:cNvPr id="28" name="TextBox 27">
                <a:extLst>
                  <a:ext uri="{FF2B5EF4-FFF2-40B4-BE49-F238E27FC236}">
                    <a16:creationId xmlns:a16="http://schemas.microsoft.com/office/drawing/2014/main" id="{D26ACACF-32A9-1787-E3D0-56FB4519C43D}"/>
                  </a:ext>
                </a:extLst>
              </p:cNvPr>
              <p:cNvSpPr txBox="1"/>
              <p:nvPr/>
            </p:nvSpPr>
            <p:spPr>
              <a:xfrm>
                <a:off x="3322594" y="2900091"/>
                <a:ext cx="7120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1 V Cycle 1</a:t>
                </a:r>
              </a:p>
            </p:txBody>
          </p:sp>
          <p:sp>
            <p:nvSpPr>
              <p:cNvPr id="29" name="TextBox 28">
                <a:extLst>
                  <a:ext uri="{FF2B5EF4-FFF2-40B4-BE49-F238E27FC236}">
                    <a16:creationId xmlns:a16="http://schemas.microsoft.com/office/drawing/2014/main" id="{74E1F935-F9C3-A925-4AED-037CFA4AA5D9}"/>
                  </a:ext>
                </a:extLst>
              </p:cNvPr>
              <p:cNvSpPr txBox="1"/>
              <p:nvPr/>
            </p:nvSpPr>
            <p:spPr>
              <a:xfrm>
                <a:off x="3322594" y="4180748"/>
                <a:ext cx="7120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1 V Cycle 2</a:t>
                </a:r>
              </a:p>
            </p:txBody>
          </p:sp>
          <p:sp>
            <p:nvSpPr>
              <p:cNvPr id="30" name="TextBox 29">
                <a:extLst>
                  <a:ext uri="{FF2B5EF4-FFF2-40B4-BE49-F238E27FC236}">
                    <a16:creationId xmlns:a16="http://schemas.microsoft.com/office/drawing/2014/main" id="{505B3D12-C6C1-8529-EC14-D1138DCE5196}"/>
                  </a:ext>
                </a:extLst>
              </p:cNvPr>
              <p:cNvSpPr txBox="1"/>
              <p:nvPr/>
            </p:nvSpPr>
            <p:spPr>
              <a:xfrm>
                <a:off x="3344973" y="5427713"/>
                <a:ext cx="7120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1 V Cycle 3</a:t>
                </a:r>
              </a:p>
            </p:txBody>
          </p:sp>
          <p:sp>
            <p:nvSpPr>
              <p:cNvPr id="31" name="TextBox 30">
                <a:extLst>
                  <a:ext uri="{FF2B5EF4-FFF2-40B4-BE49-F238E27FC236}">
                    <a16:creationId xmlns:a16="http://schemas.microsoft.com/office/drawing/2014/main" id="{8DD6FC14-85F1-068F-0C97-2A2D561811C3}"/>
                  </a:ext>
                </a:extLst>
              </p:cNvPr>
              <p:cNvSpPr txBox="1"/>
              <p:nvPr/>
            </p:nvSpPr>
            <p:spPr>
              <a:xfrm>
                <a:off x="3322594" y="6589437"/>
                <a:ext cx="7120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1 V Cycle 4</a:t>
                </a:r>
              </a:p>
            </p:txBody>
          </p:sp>
        </p:grpSp>
        <p:grpSp>
          <p:nvGrpSpPr>
            <p:cNvPr id="43" name="Group 42">
              <a:extLst>
                <a:ext uri="{FF2B5EF4-FFF2-40B4-BE49-F238E27FC236}">
                  <a16:creationId xmlns:a16="http://schemas.microsoft.com/office/drawing/2014/main" id="{CAE63825-E4F5-0E46-E65A-C4E54D941591}"/>
                </a:ext>
              </a:extLst>
            </p:cNvPr>
            <p:cNvGrpSpPr/>
            <p:nvPr/>
          </p:nvGrpSpPr>
          <p:grpSpPr>
            <a:xfrm>
              <a:off x="5757308" y="565333"/>
              <a:ext cx="2350678" cy="6297161"/>
              <a:chOff x="5757308" y="565333"/>
              <a:chExt cx="2350678" cy="6297161"/>
            </a:xfrm>
          </p:grpSpPr>
          <p:grpSp>
            <p:nvGrpSpPr>
              <p:cNvPr id="37" name="Group 36">
                <a:extLst>
                  <a:ext uri="{FF2B5EF4-FFF2-40B4-BE49-F238E27FC236}">
                    <a16:creationId xmlns:a16="http://schemas.microsoft.com/office/drawing/2014/main" id="{A7B0945C-5C38-DDE8-DBA6-DAE0136260AA}"/>
                  </a:ext>
                </a:extLst>
              </p:cNvPr>
              <p:cNvGrpSpPr/>
              <p:nvPr/>
            </p:nvGrpSpPr>
            <p:grpSpPr>
              <a:xfrm>
                <a:off x="5757308" y="565333"/>
                <a:ext cx="2350678" cy="6297161"/>
                <a:chOff x="5757308" y="565333"/>
                <a:chExt cx="2350678" cy="6297161"/>
              </a:xfrm>
            </p:grpSpPr>
            <p:pic>
              <p:nvPicPr>
                <p:cNvPr id="32" name="Picture 31">
                  <a:extLst>
                    <a:ext uri="{FF2B5EF4-FFF2-40B4-BE49-F238E27FC236}">
                      <a16:creationId xmlns:a16="http://schemas.microsoft.com/office/drawing/2014/main" id="{B41709AB-FF1F-FA27-6A9C-F49CA5AA0572}"/>
                    </a:ext>
                  </a:extLst>
                </p:cNvPr>
                <p:cNvPicPr>
                  <a:picLocks noChangeAspect="1"/>
                </p:cNvPicPr>
                <p:nvPr/>
              </p:nvPicPr>
              <p:blipFill>
                <a:blip r:embed="rId12"/>
                <a:stretch>
                  <a:fillRect/>
                </a:stretch>
              </p:blipFill>
              <p:spPr>
                <a:xfrm>
                  <a:off x="5757308" y="5580840"/>
                  <a:ext cx="2350678" cy="1281654"/>
                </a:xfrm>
                <a:prstGeom prst="rect">
                  <a:avLst/>
                </a:prstGeom>
              </p:spPr>
            </p:pic>
            <p:pic>
              <p:nvPicPr>
                <p:cNvPr id="33" name="Picture 32">
                  <a:extLst>
                    <a:ext uri="{FF2B5EF4-FFF2-40B4-BE49-F238E27FC236}">
                      <a16:creationId xmlns:a16="http://schemas.microsoft.com/office/drawing/2014/main" id="{BEEC6445-0223-1C92-3AC9-F0988B82C98D}"/>
                    </a:ext>
                  </a:extLst>
                </p:cNvPr>
                <p:cNvPicPr>
                  <a:picLocks noChangeAspect="1"/>
                </p:cNvPicPr>
                <p:nvPr/>
              </p:nvPicPr>
              <p:blipFill>
                <a:blip r:embed="rId13"/>
                <a:stretch>
                  <a:fillRect/>
                </a:stretch>
              </p:blipFill>
              <p:spPr>
                <a:xfrm>
                  <a:off x="5757308" y="4429884"/>
                  <a:ext cx="2350678" cy="1293750"/>
                </a:xfrm>
                <a:prstGeom prst="rect">
                  <a:avLst/>
                </a:prstGeom>
              </p:spPr>
            </p:pic>
            <p:pic>
              <p:nvPicPr>
                <p:cNvPr id="34" name="Picture 33">
                  <a:extLst>
                    <a:ext uri="{FF2B5EF4-FFF2-40B4-BE49-F238E27FC236}">
                      <a16:creationId xmlns:a16="http://schemas.microsoft.com/office/drawing/2014/main" id="{308F1975-1745-2E71-BBD9-BD4B469B1C25}"/>
                    </a:ext>
                  </a:extLst>
                </p:cNvPr>
                <p:cNvPicPr>
                  <a:picLocks noChangeAspect="1"/>
                </p:cNvPicPr>
                <p:nvPr/>
              </p:nvPicPr>
              <p:blipFill>
                <a:blip r:embed="rId14"/>
                <a:stretch>
                  <a:fillRect/>
                </a:stretch>
              </p:blipFill>
              <p:spPr>
                <a:xfrm>
                  <a:off x="5760571" y="3150461"/>
                  <a:ext cx="2341703" cy="1293750"/>
                </a:xfrm>
                <a:prstGeom prst="rect">
                  <a:avLst/>
                </a:prstGeom>
              </p:spPr>
            </p:pic>
            <p:pic>
              <p:nvPicPr>
                <p:cNvPr id="35" name="Picture 34">
                  <a:extLst>
                    <a:ext uri="{FF2B5EF4-FFF2-40B4-BE49-F238E27FC236}">
                      <a16:creationId xmlns:a16="http://schemas.microsoft.com/office/drawing/2014/main" id="{9A8224E5-69BD-DCD7-D944-2FA2646E6B94}"/>
                    </a:ext>
                  </a:extLst>
                </p:cNvPr>
                <p:cNvPicPr>
                  <a:picLocks noChangeAspect="1"/>
                </p:cNvPicPr>
                <p:nvPr/>
              </p:nvPicPr>
              <p:blipFill>
                <a:blip r:embed="rId15"/>
                <a:stretch>
                  <a:fillRect/>
                </a:stretch>
              </p:blipFill>
              <p:spPr>
                <a:xfrm>
                  <a:off x="5757308" y="1864211"/>
                  <a:ext cx="2334357" cy="1281121"/>
                </a:xfrm>
                <a:prstGeom prst="rect">
                  <a:avLst/>
                </a:prstGeom>
              </p:spPr>
            </p:pic>
            <p:pic>
              <p:nvPicPr>
                <p:cNvPr id="36" name="Picture 35">
                  <a:extLst>
                    <a:ext uri="{FF2B5EF4-FFF2-40B4-BE49-F238E27FC236}">
                      <a16:creationId xmlns:a16="http://schemas.microsoft.com/office/drawing/2014/main" id="{D072E70A-730B-7540-79A2-F449E375C0EF}"/>
                    </a:ext>
                  </a:extLst>
                </p:cNvPr>
                <p:cNvPicPr>
                  <a:picLocks noChangeAspect="1"/>
                </p:cNvPicPr>
                <p:nvPr/>
              </p:nvPicPr>
              <p:blipFill>
                <a:blip r:embed="rId16"/>
                <a:stretch>
                  <a:fillRect/>
                </a:stretch>
              </p:blipFill>
              <p:spPr>
                <a:xfrm>
                  <a:off x="5757308" y="565333"/>
                  <a:ext cx="2334357" cy="1300317"/>
                </a:xfrm>
                <a:prstGeom prst="rect">
                  <a:avLst/>
                </a:prstGeom>
              </p:spPr>
            </p:pic>
          </p:grpSp>
          <p:sp>
            <p:nvSpPr>
              <p:cNvPr id="38" name="TextBox 37">
                <a:extLst>
                  <a:ext uri="{FF2B5EF4-FFF2-40B4-BE49-F238E27FC236}">
                    <a16:creationId xmlns:a16="http://schemas.microsoft.com/office/drawing/2014/main" id="{45A72754-6498-F38D-9164-905DAFDEC16C}"/>
                  </a:ext>
                </a:extLst>
              </p:cNvPr>
              <p:cNvSpPr txBox="1"/>
              <p:nvPr/>
            </p:nvSpPr>
            <p:spPr>
              <a:xfrm>
                <a:off x="5783630" y="1617867"/>
                <a:ext cx="7120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3 V Cycle 0</a:t>
                </a:r>
              </a:p>
            </p:txBody>
          </p:sp>
          <p:sp>
            <p:nvSpPr>
              <p:cNvPr id="39" name="TextBox 38">
                <a:extLst>
                  <a:ext uri="{FF2B5EF4-FFF2-40B4-BE49-F238E27FC236}">
                    <a16:creationId xmlns:a16="http://schemas.microsoft.com/office/drawing/2014/main" id="{A5D49919-D3A6-1A06-29C7-7DAF304A414E}"/>
                  </a:ext>
                </a:extLst>
              </p:cNvPr>
              <p:cNvSpPr txBox="1"/>
              <p:nvPr/>
            </p:nvSpPr>
            <p:spPr>
              <a:xfrm>
                <a:off x="5783628" y="2886647"/>
                <a:ext cx="7120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3 V Cycle 1</a:t>
                </a:r>
              </a:p>
            </p:txBody>
          </p:sp>
          <p:sp>
            <p:nvSpPr>
              <p:cNvPr id="40" name="TextBox 39">
                <a:extLst>
                  <a:ext uri="{FF2B5EF4-FFF2-40B4-BE49-F238E27FC236}">
                    <a16:creationId xmlns:a16="http://schemas.microsoft.com/office/drawing/2014/main" id="{071BF5BC-61E8-FAB0-8BE5-C2A0D62DB821}"/>
                  </a:ext>
                </a:extLst>
              </p:cNvPr>
              <p:cNvSpPr txBox="1"/>
              <p:nvPr/>
            </p:nvSpPr>
            <p:spPr>
              <a:xfrm>
                <a:off x="5783628" y="4188566"/>
                <a:ext cx="7120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3 V Cycle 2</a:t>
                </a:r>
              </a:p>
            </p:txBody>
          </p:sp>
          <p:sp>
            <p:nvSpPr>
              <p:cNvPr id="41" name="TextBox 40">
                <a:extLst>
                  <a:ext uri="{FF2B5EF4-FFF2-40B4-BE49-F238E27FC236}">
                    <a16:creationId xmlns:a16="http://schemas.microsoft.com/office/drawing/2014/main" id="{8BDC8B9D-6DDF-EFBA-175A-654CE245F78E}"/>
                  </a:ext>
                </a:extLst>
              </p:cNvPr>
              <p:cNvSpPr txBox="1"/>
              <p:nvPr/>
            </p:nvSpPr>
            <p:spPr>
              <a:xfrm>
                <a:off x="5783628" y="5482316"/>
                <a:ext cx="7120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3 V Cycle 3</a:t>
                </a:r>
              </a:p>
            </p:txBody>
          </p:sp>
          <p:sp>
            <p:nvSpPr>
              <p:cNvPr id="42" name="TextBox 41">
                <a:extLst>
                  <a:ext uri="{FF2B5EF4-FFF2-40B4-BE49-F238E27FC236}">
                    <a16:creationId xmlns:a16="http://schemas.microsoft.com/office/drawing/2014/main" id="{2F167110-2A5F-26DA-0384-8F6E3F1406B0}"/>
                  </a:ext>
                </a:extLst>
              </p:cNvPr>
              <p:cNvSpPr txBox="1"/>
              <p:nvPr/>
            </p:nvSpPr>
            <p:spPr>
              <a:xfrm>
                <a:off x="5783628" y="6589437"/>
                <a:ext cx="7120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3 V Cycle 4</a:t>
                </a:r>
              </a:p>
            </p:txBody>
          </p:sp>
        </p:grpSp>
      </p:grpSp>
    </p:spTree>
    <p:extLst>
      <p:ext uri="{BB962C8B-B14F-4D97-AF65-F5344CB8AC3E}">
        <p14:creationId xmlns:p14="http://schemas.microsoft.com/office/powerpoint/2010/main" val="246773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3E0C461-7A8C-B5D3-7017-6F7C922DB8ED}"/>
              </a:ext>
            </a:extLst>
          </p:cNvPr>
          <p:cNvPicPr>
            <a:picLocks noChangeAspect="1"/>
          </p:cNvPicPr>
          <p:nvPr/>
        </p:nvPicPr>
        <p:blipFill>
          <a:blip r:embed="rId2"/>
          <a:stretch>
            <a:fillRect/>
          </a:stretch>
        </p:blipFill>
        <p:spPr>
          <a:xfrm>
            <a:off x="4960592" y="2295839"/>
            <a:ext cx="3731693" cy="2231277"/>
          </a:xfrm>
          <a:prstGeom prst="rect">
            <a:avLst/>
          </a:prstGeom>
        </p:spPr>
      </p:pic>
      <p:sp>
        <p:nvSpPr>
          <p:cNvPr id="2" name="Title 1">
            <a:extLst>
              <a:ext uri="{FF2B5EF4-FFF2-40B4-BE49-F238E27FC236}">
                <a16:creationId xmlns:a16="http://schemas.microsoft.com/office/drawing/2014/main" id="{891C6673-085D-49C6-B703-9E921B0DA746}"/>
              </a:ext>
            </a:extLst>
          </p:cNvPr>
          <p:cNvSpPr>
            <a:spLocks noGrp="1"/>
          </p:cNvSpPr>
          <p:nvPr>
            <p:ph type="title"/>
          </p:nvPr>
        </p:nvSpPr>
        <p:spPr/>
        <p:txBody>
          <a:bodyPr>
            <a:normAutofit/>
          </a:bodyPr>
          <a:lstStyle/>
          <a:p>
            <a:r>
              <a:rPr lang="en-US" sz="2400" dirty="0"/>
              <a:t>Zener Diode </a:t>
            </a:r>
            <a:br>
              <a:rPr lang="en-US" sz="2400" dirty="0"/>
            </a:br>
            <a:r>
              <a:rPr lang="en-US" sz="2400" dirty="0"/>
              <a:t>0.8 V Algorithm</a:t>
            </a:r>
          </a:p>
        </p:txBody>
      </p:sp>
      <p:sp>
        <p:nvSpPr>
          <p:cNvPr id="24" name="TextBox 23">
            <a:extLst>
              <a:ext uri="{FF2B5EF4-FFF2-40B4-BE49-F238E27FC236}">
                <a16:creationId xmlns:a16="http://schemas.microsoft.com/office/drawing/2014/main" id="{6922122E-78DC-4940-A6A8-F20AC0C36B57}"/>
              </a:ext>
            </a:extLst>
          </p:cNvPr>
          <p:cNvSpPr txBox="1"/>
          <p:nvPr/>
        </p:nvSpPr>
        <p:spPr>
          <a:xfrm>
            <a:off x="8814614" y="1338857"/>
            <a:ext cx="3118636" cy="523220"/>
          </a:xfrm>
          <a:prstGeom prst="rect">
            <a:avLst/>
          </a:prstGeom>
          <a:noFill/>
        </p:spPr>
        <p:txBody>
          <a:bodyPr wrap="square" rtlCol="0">
            <a:spAutoFit/>
          </a:bodyPr>
          <a:lstStyle/>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Modeled on 484 measurements</a:t>
            </a:r>
          </a:p>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Tested on 483 measurements</a:t>
            </a:r>
          </a:p>
        </p:txBody>
      </p:sp>
      <p:grpSp>
        <p:nvGrpSpPr>
          <p:cNvPr id="46" name="Group 45">
            <a:extLst>
              <a:ext uri="{FF2B5EF4-FFF2-40B4-BE49-F238E27FC236}">
                <a16:creationId xmlns:a16="http://schemas.microsoft.com/office/drawing/2014/main" id="{4218BFB1-B2E5-4E96-8153-3991FCA54C35}"/>
              </a:ext>
            </a:extLst>
          </p:cNvPr>
          <p:cNvGrpSpPr/>
          <p:nvPr/>
        </p:nvGrpSpPr>
        <p:grpSpPr>
          <a:xfrm>
            <a:off x="611980" y="1440577"/>
            <a:ext cx="3861027" cy="5159924"/>
            <a:chOff x="602167" y="1074919"/>
            <a:chExt cx="2895770" cy="3869943"/>
          </a:xfrm>
        </p:grpSpPr>
        <p:grpSp>
          <p:nvGrpSpPr>
            <p:cNvPr id="36" name="Group 35">
              <a:extLst>
                <a:ext uri="{FF2B5EF4-FFF2-40B4-BE49-F238E27FC236}">
                  <a16:creationId xmlns:a16="http://schemas.microsoft.com/office/drawing/2014/main" id="{60871541-9530-4EC4-B7A6-F0E4D2DBA71D}"/>
                </a:ext>
              </a:extLst>
            </p:cNvPr>
            <p:cNvGrpSpPr/>
            <p:nvPr/>
          </p:nvGrpSpPr>
          <p:grpSpPr>
            <a:xfrm>
              <a:off x="602167" y="1074919"/>
              <a:ext cx="2895770" cy="3869943"/>
              <a:chOff x="602167" y="1074919"/>
              <a:chExt cx="2895770" cy="3869943"/>
            </a:xfrm>
          </p:grpSpPr>
          <p:cxnSp>
            <p:nvCxnSpPr>
              <p:cNvPr id="8" name="Straight Arrow Connector 7">
                <a:extLst>
                  <a:ext uri="{FF2B5EF4-FFF2-40B4-BE49-F238E27FC236}">
                    <a16:creationId xmlns:a16="http://schemas.microsoft.com/office/drawing/2014/main" id="{82C11BE1-2C45-467F-957D-4299B8495735}"/>
                  </a:ext>
                </a:extLst>
              </p:cNvPr>
              <p:cNvCxnSpPr>
                <a:stCxn id="3" idx="2"/>
              </p:cNvCxnSpPr>
              <p:nvPr/>
            </p:nvCxnSpPr>
            <p:spPr>
              <a:xfrm>
                <a:off x="1534219" y="2122669"/>
                <a:ext cx="0" cy="256827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Diamond 2">
                <a:extLst>
                  <a:ext uri="{FF2B5EF4-FFF2-40B4-BE49-F238E27FC236}">
                    <a16:creationId xmlns:a16="http://schemas.microsoft.com/office/drawing/2014/main" id="{DB8D03D9-DDDC-44D0-B190-629F3191B5FD}"/>
                  </a:ext>
                </a:extLst>
              </p:cNvPr>
              <p:cNvSpPr/>
              <p:nvPr/>
            </p:nvSpPr>
            <p:spPr>
              <a:xfrm>
                <a:off x="602167" y="1074919"/>
                <a:ext cx="1864104" cy="10477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Cycle 4?</a:t>
                </a:r>
              </a:p>
            </p:txBody>
          </p:sp>
          <p:sp>
            <p:nvSpPr>
              <p:cNvPr id="26" name="Diamond 25">
                <a:extLst>
                  <a:ext uri="{FF2B5EF4-FFF2-40B4-BE49-F238E27FC236}">
                    <a16:creationId xmlns:a16="http://schemas.microsoft.com/office/drawing/2014/main" id="{936643B8-FE83-4F42-A4CE-452760641D60}"/>
                  </a:ext>
                </a:extLst>
              </p:cNvPr>
              <p:cNvSpPr/>
              <p:nvPr/>
            </p:nvSpPr>
            <p:spPr>
              <a:xfrm>
                <a:off x="602167" y="2204075"/>
                <a:ext cx="1864104" cy="10477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Cycle 3?</a:t>
                </a:r>
              </a:p>
            </p:txBody>
          </p:sp>
          <p:sp>
            <p:nvSpPr>
              <p:cNvPr id="27" name="Diamond 26">
                <a:extLst>
                  <a:ext uri="{FF2B5EF4-FFF2-40B4-BE49-F238E27FC236}">
                    <a16:creationId xmlns:a16="http://schemas.microsoft.com/office/drawing/2014/main" id="{09FED441-D74E-42F7-B970-4AEBFD7BCE56}"/>
                  </a:ext>
                </a:extLst>
              </p:cNvPr>
              <p:cNvSpPr/>
              <p:nvPr/>
            </p:nvSpPr>
            <p:spPr>
              <a:xfrm>
                <a:off x="602167" y="3333231"/>
                <a:ext cx="1864104" cy="10477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Cycle 2?</a:t>
                </a:r>
              </a:p>
            </p:txBody>
          </p:sp>
          <p:grpSp>
            <p:nvGrpSpPr>
              <p:cNvPr id="28" name="Group 27">
                <a:extLst>
                  <a:ext uri="{FF2B5EF4-FFF2-40B4-BE49-F238E27FC236}">
                    <a16:creationId xmlns:a16="http://schemas.microsoft.com/office/drawing/2014/main" id="{9E4062C8-4B43-4831-A3A4-717C950BDDFC}"/>
                  </a:ext>
                </a:extLst>
              </p:cNvPr>
              <p:cNvGrpSpPr/>
              <p:nvPr/>
            </p:nvGrpSpPr>
            <p:grpSpPr>
              <a:xfrm>
                <a:off x="2466271" y="1444905"/>
                <a:ext cx="1031666" cy="253916"/>
                <a:chOff x="2466271" y="1444905"/>
                <a:chExt cx="1031666" cy="253916"/>
              </a:xfrm>
            </p:grpSpPr>
            <p:cxnSp>
              <p:nvCxnSpPr>
                <p:cNvPr id="16" name="Straight Arrow Connector 15">
                  <a:extLst>
                    <a:ext uri="{FF2B5EF4-FFF2-40B4-BE49-F238E27FC236}">
                      <a16:creationId xmlns:a16="http://schemas.microsoft.com/office/drawing/2014/main" id="{03865B6D-CCAA-4EAD-A452-FA220EC18242}"/>
                    </a:ext>
                  </a:extLst>
                </p:cNvPr>
                <p:cNvCxnSpPr>
                  <a:stCxn id="3" idx="3"/>
                </p:cNvCxnSpPr>
                <p:nvPr/>
              </p:nvCxnSpPr>
              <p:spPr>
                <a:xfrm>
                  <a:off x="2466271"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200F02E-1DEC-4A07-AEE7-29A71CB475D9}"/>
                    </a:ext>
                  </a:extLst>
                </p:cNvPr>
                <p:cNvSpPr txBox="1"/>
                <p:nvPr/>
              </p:nvSpPr>
              <p:spPr>
                <a:xfrm>
                  <a:off x="2847278" y="1444905"/>
                  <a:ext cx="650659" cy="25391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Cycle 4</a:t>
                  </a:r>
                </a:p>
              </p:txBody>
            </p:sp>
          </p:grpSp>
          <p:grpSp>
            <p:nvGrpSpPr>
              <p:cNvPr id="29" name="Group 28">
                <a:extLst>
                  <a:ext uri="{FF2B5EF4-FFF2-40B4-BE49-F238E27FC236}">
                    <a16:creationId xmlns:a16="http://schemas.microsoft.com/office/drawing/2014/main" id="{72145242-6EE1-4557-AB62-8578689B9608}"/>
                  </a:ext>
                </a:extLst>
              </p:cNvPr>
              <p:cNvGrpSpPr/>
              <p:nvPr/>
            </p:nvGrpSpPr>
            <p:grpSpPr>
              <a:xfrm>
                <a:off x="2466271" y="2571750"/>
                <a:ext cx="1031666" cy="253916"/>
                <a:chOff x="2466271" y="1444905"/>
                <a:chExt cx="1031666" cy="253916"/>
              </a:xfrm>
            </p:grpSpPr>
            <p:cxnSp>
              <p:nvCxnSpPr>
                <p:cNvPr id="30" name="Straight Arrow Connector 29">
                  <a:extLst>
                    <a:ext uri="{FF2B5EF4-FFF2-40B4-BE49-F238E27FC236}">
                      <a16:creationId xmlns:a16="http://schemas.microsoft.com/office/drawing/2014/main" id="{E083EC2A-EF3F-475E-B708-11D013DC5D62}"/>
                    </a:ext>
                  </a:extLst>
                </p:cNvPr>
                <p:cNvCxnSpPr/>
                <p:nvPr/>
              </p:nvCxnSpPr>
              <p:spPr>
                <a:xfrm>
                  <a:off x="2466271"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2D277F7-2570-48F8-8C72-7D30F4C1D97C}"/>
                    </a:ext>
                  </a:extLst>
                </p:cNvPr>
                <p:cNvSpPr txBox="1"/>
                <p:nvPr/>
              </p:nvSpPr>
              <p:spPr>
                <a:xfrm>
                  <a:off x="2847278" y="1444905"/>
                  <a:ext cx="650659" cy="25391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Cycle 3</a:t>
                  </a:r>
                </a:p>
              </p:txBody>
            </p:sp>
          </p:grpSp>
          <p:grpSp>
            <p:nvGrpSpPr>
              <p:cNvPr id="32" name="Group 31">
                <a:extLst>
                  <a:ext uri="{FF2B5EF4-FFF2-40B4-BE49-F238E27FC236}">
                    <a16:creationId xmlns:a16="http://schemas.microsoft.com/office/drawing/2014/main" id="{F9C0A22F-7A8D-4699-8880-6D242138324E}"/>
                  </a:ext>
                </a:extLst>
              </p:cNvPr>
              <p:cNvGrpSpPr/>
              <p:nvPr/>
            </p:nvGrpSpPr>
            <p:grpSpPr>
              <a:xfrm>
                <a:off x="2466271" y="3698594"/>
                <a:ext cx="1031666" cy="253916"/>
                <a:chOff x="2466271" y="1440282"/>
                <a:chExt cx="1031666" cy="253916"/>
              </a:xfrm>
            </p:grpSpPr>
            <p:cxnSp>
              <p:nvCxnSpPr>
                <p:cNvPr id="33" name="Straight Arrow Connector 32">
                  <a:extLst>
                    <a:ext uri="{FF2B5EF4-FFF2-40B4-BE49-F238E27FC236}">
                      <a16:creationId xmlns:a16="http://schemas.microsoft.com/office/drawing/2014/main" id="{C5CA554F-C311-4510-8D61-3551FDAAE544}"/>
                    </a:ext>
                  </a:extLst>
                </p:cNvPr>
                <p:cNvCxnSpPr/>
                <p:nvPr/>
              </p:nvCxnSpPr>
              <p:spPr>
                <a:xfrm>
                  <a:off x="2466271"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44F3330-DE8C-4463-88D2-78C1FEC5E110}"/>
                    </a:ext>
                  </a:extLst>
                </p:cNvPr>
                <p:cNvSpPr txBox="1"/>
                <p:nvPr/>
              </p:nvSpPr>
              <p:spPr>
                <a:xfrm>
                  <a:off x="2847278" y="1440282"/>
                  <a:ext cx="650659" cy="25391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Cycle 2</a:t>
                  </a:r>
                </a:p>
              </p:txBody>
            </p:sp>
          </p:grpSp>
          <p:sp>
            <p:nvSpPr>
              <p:cNvPr id="35" name="TextBox 34">
                <a:extLst>
                  <a:ext uri="{FF2B5EF4-FFF2-40B4-BE49-F238E27FC236}">
                    <a16:creationId xmlns:a16="http://schemas.microsoft.com/office/drawing/2014/main" id="{8141C10C-EE1C-439D-99C3-B2D520C00C6C}"/>
                  </a:ext>
                </a:extLst>
              </p:cNvPr>
              <p:cNvSpPr txBox="1"/>
              <p:nvPr/>
            </p:nvSpPr>
            <p:spPr>
              <a:xfrm>
                <a:off x="1111667" y="4690946"/>
                <a:ext cx="650659" cy="25391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Cycle 1</a:t>
                </a:r>
              </a:p>
            </p:txBody>
          </p:sp>
        </p:grpSp>
        <p:grpSp>
          <p:nvGrpSpPr>
            <p:cNvPr id="39" name="Group 38">
              <a:extLst>
                <a:ext uri="{FF2B5EF4-FFF2-40B4-BE49-F238E27FC236}">
                  <a16:creationId xmlns:a16="http://schemas.microsoft.com/office/drawing/2014/main" id="{ABCF626E-9CDC-47DF-81D6-8B4D1102370F}"/>
                </a:ext>
              </a:extLst>
            </p:cNvPr>
            <p:cNvGrpSpPr/>
            <p:nvPr/>
          </p:nvGrpSpPr>
          <p:grpSpPr>
            <a:xfrm>
              <a:off x="1640851" y="1354166"/>
              <a:ext cx="1031172" cy="911593"/>
              <a:chOff x="1640851" y="1354166"/>
              <a:chExt cx="1031172" cy="911593"/>
            </a:xfrm>
          </p:grpSpPr>
          <p:sp>
            <p:nvSpPr>
              <p:cNvPr id="37" name="TextBox 36">
                <a:extLst>
                  <a:ext uri="{FF2B5EF4-FFF2-40B4-BE49-F238E27FC236}">
                    <a16:creationId xmlns:a16="http://schemas.microsoft.com/office/drawing/2014/main" id="{13AE533C-63B7-4B5D-BA19-3A4A81992078}"/>
                  </a:ext>
                </a:extLst>
              </p:cNvPr>
              <p:cNvSpPr txBox="1"/>
              <p:nvPr/>
            </p:nvSpPr>
            <p:spPr>
              <a:xfrm>
                <a:off x="2344769" y="1354166"/>
                <a:ext cx="327254"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&gt; 5</a:t>
                </a:r>
              </a:p>
            </p:txBody>
          </p:sp>
          <p:sp>
            <p:nvSpPr>
              <p:cNvPr id="38" name="TextBox 37">
                <a:extLst>
                  <a:ext uri="{FF2B5EF4-FFF2-40B4-BE49-F238E27FC236}">
                    <a16:creationId xmlns:a16="http://schemas.microsoft.com/office/drawing/2014/main" id="{1CC6FDE7-BF87-4BB0-8A36-621D2A75E486}"/>
                  </a:ext>
                </a:extLst>
              </p:cNvPr>
              <p:cNvSpPr txBox="1"/>
              <p:nvPr/>
            </p:nvSpPr>
            <p:spPr>
              <a:xfrm>
                <a:off x="1640851" y="2034926"/>
                <a:ext cx="327254"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&lt; 5</a:t>
                </a:r>
              </a:p>
            </p:txBody>
          </p:sp>
        </p:grpSp>
        <p:grpSp>
          <p:nvGrpSpPr>
            <p:cNvPr id="40" name="Group 39">
              <a:extLst>
                <a:ext uri="{FF2B5EF4-FFF2-40B4-BE49-F238E27FC236}">
                  <a16:creationId xmlns:a16="http://schemas.microsoft.com/office/drawing/2014/main" id="{34882DA5-AF85-40A4-8E76-6FC15775170A}"/>
                </a:ext>
              </a:extLst>
            </p:cNvPr>
            <p:cNvGrpSpPr/>
            <p:nvPr/>
          </p:nvGrpSpPr>
          <p:grpSpPr>
            <a:xfrm>
              <a:off x="1614234" y="2464438"/>
              <a:ext cx="1031172" cy="911593"/>
              <a:chOff x="1640851" y="1354166"/>
              <a:chExt cx="1031172" cy="911593"/>
            </a:xfrm>
          </p:grpSpPr>
          <p:sp>
            <p:nvSpPr>
              <p:cNvPr id="41" name="TextBox 40">
                <a:extLst>
                  <a:ext uri="{FF2B5EF4-FFF2-40B4-BE49-F238E27FC236}">
                    <a16:creationId xmlns:a16="http://schemas.microsoft.com/office/drawing/2014/main" id="{35C0F7B4-750B-4E05-9808-7AA7E7310994}"/>
                  </a:ext>
                </a:extLst>
              </p:cNvPr>
              <p:cNvSpPr txBox="1"/>
              <p:nvPr/>
            </p:nvSpPr>
            <p:spPr>
              <a:xfrm>
                <a:off x="2344769" y="1354166"/>
                <a:ext cx="327254"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&gt; 5</a:t>
                </a:r>
              </a:p>
            </p:txBody>
          </p:sp>
          <p:sp>
            <p:nvSpPr>
              <p:cNvPr id="42" name="TextBox 41">
                <a:extLst>
                  <a:ext uri="{FF2B5EF4-FFF2-40B4-BE49-F238E27FC236}">
                    <a16:creationId xmlns:a16="http://schemas.microsoft.com/office/drawing/2014/main" id="{1440CA2C-C157-4B60-AEB8-92BE19D921B7}"/>
                  </a:ext>
                </a:extLst>
              </p:cNvPr>
              <p:cNvSpPr txBox="1"/>
              <p:nvPr/>
            </p:nvSpPr>
            <p:spPr>
              <a:xfrm>
                <a:off x="1640851" y="2034926"/>
                <a:ext cx="327254"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&lt; 5</a:t>
                </a:r>
              </a:p>
            </p:txBody>
          </p:sp>
        </p:grpSp>
        <p:grpSp>
          <p:nvGrpSpPr>
            <p:cNvPr id="43" name="Group 42">
              <a:extLst>
                <a:ext uri="{FF2B5EF4-FFF2-40B4-BE49-F238E27FC236}">
                  <a16:creationId xmlns:a16="http://schemas.microsoft.com/office/drawing/2014/main" id="{FB9ACC23-80CB-40A8-8E2C-50BCC4EF9AFD}"/>
                </a:ext>
              </a:extLst>
            </p:cNvPr>
            <p:cNvGrpSpPr/>
            <p:nvPr/>
          </p:nvGrpSpPr>
          <p:grpSpPr>
            <a:xfrm>
              <a:off x="1534218" y="3609808"/>
              <a:ext cx="1111188" cy="931087"/>
              <a:chOff x="1640851" y="1334672"/>
              <a:chExt cx="1111188" cy="931087"/>
            </a:xfrm>
          </p:grpSpPr>
          <p:sp>
            <p:nvSpPr>
              <p:cNvPr id="44" name="TextBox 43">
                <a:extLst>
                  <a:ext uri="{FF2B5EF4-FFF2-40B4-BE49-F238E27FC236}">
                    <a16:creationId xmlns:a16="http://schemas.microsoft.com/office/drawing/2014/main" id="{7C0BD109-8A12-474E-ADEC-2955859AE00D}"/>
                  </a:ext>
                </a:extLst>
              </p:cNvPr>
              <p:cNvSpPr txBox="1"/>
              <p:nvPr/>
            </p:nvSpPr>
            <p:spPr>
              <a:xfrm>
                <a:off x="2424785" y="1334672"/>
                <a:ext cx="327254"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&gt; 5</a:t>
                </a:r>
              </a:p>
            </p:txBody>
          </p:sp>
          <p:sp>
            <p:nvSpPr>
              <p:cNvPr id="45" name="TextBox 44">
                <a:extLst>
                  <a:ext uri="{FF2B5EF4-FFF2-40B4-BE49-F238E27FC236}">
                    <a16:creationId xmlns:a16="http://schemas.microsoft.com/office/drawing/2014/main" id="{348DE244-425A-4859-B800-A7323EDF7D1E}"/>
                  </a:ext>
                </a:extLst>
              </p:cNvPr>
              <p:cNvSpPr txBox="1"/>
              <p:nvPr/>
            </p:nvSpPr>
            <p:spPr>
              <a:xfrm>
                <a:off x="1640851" y="2034926"/>
                <a:ext cx="327254"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&lt; 5</a:t>
                </a:r>
              </a:p>
            </p:txBody>
          </p:sp>
        </p:grpSp>
      </p:grpSp>
      <p:pic>
        <p:nvPicPr>
          <p:cNvPr id="5" name="Picture 4">
            <a:extLst>
              <a:ext uri="{FF2B5EF4-FFF2-40B4-BE49-F238E27FC236}">
                <a16:creationId xmlns:a16="http://schemas.microsoft.com/office/drawing/2014/main" id="{0EA40A35-6EDB-16B8-7C79-3B9202F23F25}"/>
              </a:ext>
            </a:extLst>
          </p:cNvPr>
          <p:cNvPicPr>
            <a:picLocks noChangeAspect="1"/>
          </p:cNvPicPr>
          <p:nvPr/>
        </p:nvPicPr>
        <p:blipFill>
          <a:blip r:embed="rId3"/>
          <a:stretch>
            <a:fillRect/>
          </a:stretch>
        </p:blipFill>
        <p:spPr>
          <a:xfrm>
            <a:off x="4960592" y="48302"/>
            <a:ext cx="3731691" cy="2231276"/>
          </a:xfrm>
          <a:prstGeom prst="rect">
            <a:avLst/>
          </a:prstGeom>
        </p:spPr>
      </p:pic>
      <p:pic>
        <p:nvPicPr>
          <p:cNvPr id="7" name="Picture 6">
            <a:extLst>
              <a:ext uri="{FF2B5EF4-FFF2-40B4-BE49-F238E27FC236}">
                <a16:creationId xmlns:a16="http://schemas.microsoft.com/office/drawing/2014/main" id="{486B4824-0A4A-5F3F-A462-2405E959BC35}"/>
              </a:ext>
            </a:extLst>
          </p:cNvPr>
          <p:cNvPicPr>
            <a:picLocks noChangeAspect="1"/>
          </p:cNvPicPr>
          <p:nvPr/>
        </p:nvPicPr>
        <p:blipFill>
          <a:blip r:embed="rId4"/>
          <a:stretch>
            <a:fillRect/>
          </a:stretch>
        </p:blipFill>
        <p:spPr>
          <a:xfrm>
            <a:off x="4960593" y="4567365"/>
            <a:ext cx="3766775" cy="2252252"/>
          </a:xfrm>
          <a:prstGeom prst="rect">
            <a:avLst/>
          </a:prstGeom>
        </p:spPr>
      </p:pic>
      <p:sp>
        <p:nvSpPr>
          <p:cNvPr id="9" name="TextBox 8">
            <a:extLst>
              <a:ext uri="{FF2B5EF4-FFF2-40B4-BE49-F238E27FC236}">
                <a16:creationId xmlns:a16="http://schemas.microsoft.com/office/drawing/2014/main" id="{3019771F-D89B-3014-3520-98C015F41C22}"/>
              </a:ext>
            </a:extLst>
          </p:cNvPr>
          <p:cNvSpPr txBox="1"/>
          <p:nvPr/>
        </p:nvSpPr>
        <p:spPr>
          <a:xfrm>
            <a:off x="7368814" y="1992138"/>
            <a:ext cx="132921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97.9% correct ID</a:t>
            </a:r>
          </a:p>
        </p:txBody>
      </p:sp>
      <p:sp>
        <p:nvSpPr>
          <p:cNvPr id="10" name="TextBox 9">
            <a:extLst>
              <a:ext uri="{FF2B5EF4-FFF2-40B4-BE49-F238E27FC236}">
                <a16:creationId xmlns:a16="http://schemas.microsoft.com/office/drawing/2014/main" id="{2CF24643-569E-E81B-FA7F-CAF0C1C70020}"/>
              </a:ext>
            </a:extLst>
          </p:cNvPr>
          <p:cNvSpPr txBox="1"/>
          <p:nvPr/>
        </p:nvSpPr>
        <p:spPr>
          <a:xfrm>
            <a:off x="7368814" y="4275227"/>
            <a:ext cx="132921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94.9% correct ID</a:t>
            </a:r>
          </a:p>
        </p:txBody>
      </p:sp>
      <p:sp>
        <p:nvSpPr>
          <p:cNvPr id="11" name="TextBox 10">
            <a:extLst>
              <a:ext uri="{FF2B5EF4-FFF2-40B4-BE49-F238E27FC236}">
                <a16:creationId xmlns:a16="http://schemas.microsoft.com/office/drawing/2014/main" id="{4E9D65A5-1370-17A7-D311-790FC8F3DCAF}"/>
              </a:ext>
            </a:extLst>
          </p:cNvPr>
          <p:cNvSpPr txBox="1"/>
          <p:nvPr/>
        </p:nvSpPr>
        <p:spPr>
          <a:xfrm>
            <a:off x="7368813" y="6562687"/>
            <a:ext cx="132921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97.4% correct ID</a:t>
            </a:r>
          </a:p>
        </p:txBody>
      </p:sp>
      <p:sp>
        <p:nvSpPr>
          <p:cNvPr id="13" name="TextBox 12">
            <a:extLst>
              <a:ext uri="{FF2B5EF4-FFF2-40B4-BE49-F238E27FC236}">
                <a16:creationId xmlns:a16="http://schemas.microsoft.com/office/drawing/2014/main" id="{943D73FD-8157-15A7-11C0-7296C8B09968}"/>
              </a:ext>
            </a:extLst>
          </p:cNvPr>
          <p:cNvSpPr txBox="1"/>
          <p:nvPr/>
        </p:nvSpPr>
        <p:spPr>
          <a:xfrm>
            <a:off x="8881861" y="3180417"/>
            <a:ext cx="3118636" cy="523220"/>
          </a:xfrm>
          <a:prstGeom prst="rect">
            <a:avLst/>
          </a:prstGeom>
          <a:noFill/>
        </p:spPr>
        <p:txBody>
          <a:bodyPr wrap="square" rtlCol="0">
            <a:spAutoFit/>
          </a:bodyPr>
          <a:lstStyle/>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Modeled on 431 measurements</a:t>
            </a:r>
          </a:p>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Tested on 430 measurements</a:t>
            </a:r>
          </a:p>
        </p:txBody>
      </p:sp>
      <p:sp>
        <p:nvSpPr>
          <p:cNvPr id="14" name="TextBox 13">
            <a:extLst>
              <a:ext uri="{FF2B5EF4-FFF2-40B4-BE49-F238E27FC236}">
                <a16:creationId xmlns:a16="http://schemas.microsoft.com/office/drawing/2014/main" id="{2F347C2F-8171-0629-B6D8-B7138D9B5D01}"/>
              </a:ext>
            </a:extLst>
          </p:cNvPr>
          <p:cNvSpPr txBox="1"/>
          <p:nvPr/>
        </p:nvSpPr>
        <p:spPr>
          <a:xfrm>
            <a:off x="8949106" y="5169242"/>
            <a:ext cx="3118636" cy="523220"/>
          </a:xfrm>
          <a:prstGeom prst="rect">
            <a:avLst/>
          </a:prstGeom>
          <a:noFill/>
        </p:spPr>
        <p:txBody>
          <a:bodyPr wrap="square" rtlCol="0">
            <a:spAutoFit/>
          </a:bodyPr>
          <a:lstStyle/>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Modeled on 272 measurements</a:t>
            </a:r>
          </a:p>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Tested on 272 measurements</a:t>
            </a:r>
          </a:p>
        </p:txBody>
      </p:sp>
      <p:sp>
        <p:nvSpPr>
          <p:cNvPr id="4" name="Slide Number Placeholder 3">
            <a:extLst>
              <a:ext uri="{FF2B5EF4-FFF2-40B4-BE49-F238E27FC236}">
                <a16:creationId xmlns:a16="http://schemas.microsoft.com/office/drawing/2014/main" id="{4F3B2BAA-A571-EAC6-BD8A-D0442410DB21}"/>
              </a:ext>
            </a:extLst>
          </p:cNvPr>
          <p:cNvSpPr>
            <a:spLocks noGrp="1"/>
          </p:cNvSpPr>
          <p:nvPr>
            <p:ph type="sldNum" sz="quarter" idx="10"/>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247134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61D627C-E34A-A8D1-8A2E-4B6612BFC515}"/>
              </a:ext>
            </a:extLst>
          </p:cNvPr>
          <p:cNvPicPr>
            <a:picLocks noChangeAspect="1"/>
          </p:cNvPicPr>
          <p:nvPr/>
        </p:nvPicPr>
        <p:blipFill>
          <a:blip r:embed="rId2"/>
          <a:stretch>
            <a:fillRect/>
          </a:stretch>
        </p:blipFill>
        <p:spPr>
          <a:xfrm>
            <a:off x="4960592" y="4605745"/>
            <a:ext cx="3766777" cy="2252255"/>
          </a:xfrm>
          <a:prstGeom prst="rect">
            <a:avLst/>
          </a:prstGeom>
        </p:spPr>
      </p:pic>
      <p:pic>
        <p:nvPicPr>
          <p:cNvPr id="13" name="Picture 12">
            <a:extLst>
              <a:ext uri="{FF2B5EF4-FFF2-40B4-BE49-F238E27FC236}">
                <a16:creationId xmlns:a16="http://schemas.microsoft.com/office/drawing/2014/main" id="{A25A9F2D-091B-7F91-AE86-84672240C526}"/>
              </a:ext>
            </a:extLst>
          </p:cNvPr>
          <p:cNvPicPr>
            <a:picLocks noChangeAspect="1"/>
          </p:cNvPicPr>
          <p:nvPr/>
        </p:nvPicPr>
        <p:blipFill>
          <a:blip r:embed="rId3"/>
          <a:stretch>
            <a:fillRect/>
          </a:stretch>
        </p:blipFill>
        <p:spPr>
          <a:xfrm>
            <a:off x="4960591" y="2302874"/>
            <a:ext cx="3766775" cy="2252253"/>
          </a:xfrm>
          <a:prstGeom prst="rect">
            <a:avLst/>
          </a:prstGeom>
        </p:spPr>
      </p:pic>
      <p:pic>
        <p:nvPicPr>
          <p:cNvPr id="12" name="Picture 11">
            <a:extLst>
              <a:ext uri="{FF2B5EF4-FFF2-40B4-BE49-F238E27FC236}">
                <a16:creationId xmlns:a16="http://schemas.microsoft.com/office/drawing/2014/main" id="{870B27F4-3986-3AF5-F48F-C10676F46714}"/>
              </a:ext>
            </a:extLst>
          </p:cNvPr>
          <p:cNvPicPr>
            <a:picLocks noChangeAspect="1"/>
          </p:cNvPicPr>
          <p:nvPr/>
        </p:nvPicPr>
        <p:blipFill>
          <a:blip r:embed="rId4"/>
          <a:stretch>
            <a:fillRect/>
          </a:stretch>
        </p:blipFill>
        <p:spPr>
          <a:xfrm>
            <a:off x="4960591" y="20780"/>
            <a:ext cx="3766775" cy="2252253"/>
          </a:xfrm>
          <a:prstGeom prst="rect">
            <a:avLst/>
          </a:prstGeom>
        </p:spPr>
      </p:pic>
      <p:sp>
        <p:nvSpPr>
          <p:cNvPr id="2" name="Title 1">
            <a:extLst>
              <a:ext uri="{FF2B5EF4-FFF2-40B4-BE49-F238E27FC236}">
                <a16:creationId xmlns:a16="http://schemas.microsoft.com/office/drawing/2014/main" id="{891C6673-085D-49C6-B703-9E921B0DA746}"/>
              </a:ext>
            </a:extLst>
          </p:cNvPr>
          <p:cNvSpPr>
            <a:spLocks noGrp="1"/>
          </p:cNvSpPr>
          <p:nvPr>
            <p:ph type="title"/>
          </p:nvPr>
        </p:nvSpPr>
        <p:spPr>
          <a:xfrm>
            <a:off x="1182733" y="298877"/>
            <a:ext cx="3532958" cy="774779"/>
          </a:xfrm>
        </p:spPr>
        <p:txBody>
          <a:bodyPr>
            <a:normAutofit/>
          </a:bodyPr>
          <a:lstStyle/>
          <a:p>
            <a:r>
              <a:rPr lang="en-US" sz="2400" dirty="0"/>
              <a:t>Zener Diode </a:t>
            </a:r>
            <a:br>
              <a:rPr lang="en-US" sz="2400" dirty="0"/>
            </a:br>
            <a:r>
              <a:rPr lang="en-US" sz="2400" dirty="0"/>
              <a:t>1 V Algorithm</a:t>
            </a:r>
          </a:p>
        </p:txBody>
      </p:sp>
      <p:grpSp>
        <p:nvGrpSpPr>
          <p:cNvPr id="46" name="Group 45">
            <a:extLst>
              <a:ext uri="{FF2B5EF4-FFF2-40B4-BE49-F238E27FC236}">
                <a16:creationId xmlns:a16="http://schemas.microsoft.com/office/drawing/2014/main" id="{4218BFB1-B2E5-4E96-8153-3991FCA54C35}"/>
              </a:ext>
            </a:extLst>
          </p:cNvPr>
          <p:cNvGrpSpPr/>
          <p:nvPr/>
        </p:nvGrpSpPr>
        <p:grpSpPr>
          <a:xfrm>
            <a:off x="611980" y="1440577"/>
            <a:ext cx="3861027" cy="5159924"/>
            <a:chOff x="602167" y="1074919"/>
            <a:chExt cx="2895770" cy="3869943"/>
          </a:xfrm>
        </p:grpSpPr>
        <p:grpSp>
          <p:nvGrpSpPr>
            <p:cNvPr id="36" name="Group 35">
              <a:extLst>
                <a:ext uri="{FF2B5EF4-FFF2-40B4-BE49-F238E27FC236}">
                  <a16:creationId xmlns:a16="http://schemas.microsoft.com/office/drawing/2014/main" id="{60871541-9530-4EC4-B7A6-F0E4D2DBA71D}"/>
                </a:ext>
              </a:extLst>
            </p:cNvPr>
            <p:cNvGrpSpPr/>
            <p:nvPr/>
          </p:nvGrpSpPr>
          <p:grpSpPr>
            <a:xfrm>
              <a:off x="602167" y="1074919"/>
              <a:ext cx="2895770" cy="3869943"/>
              <a:chOff x="602167" y="1074919"/>
              <a:chExt cx="2895770" cy="3869943"/>
            </a:xfrm>
          </p:grpSpPr>
          <p:cxnSp>
            <p:nvCxnSpPr>
              <p:cNvPr id="8" name="Straight Arrow Connector 7">
                <a:extLst>
                  <a:ext uri="{FF2B5EF4-FFF2-40B4-BE49-F238E27FC236}">
                    <a16:creationId xmlns:a16="http://schemas.microsoft.com/office/drawing/2014/main" id="{82C11BE1-2C45-467F-957D-4299B8495735}"/>
                  </a:ext>
                </a:extLst>
              </p:cNvPr>
              <p:cNvCxnSpPr>
                <a:stCxn id="3" idx="2"/>
              </p:cNvCxnSpPr>
              <p:nvPr/>
            </p:nvCxnSpPr>
            <p:spPr>
              <a:xfrm>
                <a:off x="1534219" y="2122669"/>
                <a:ext cx="0" cy="256827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Diamond 2">
                <a:extLst>
                  <a:ext uri="{FF2B5EF4-FFF2-40B4-BE49-F238E27FC236}">
                    <a16:creationId xmlns:a16="http://schemas.microsoft.com/office/drawing/2014/main" id="{DB8D03D9-DDDC-44D0-B190-629F3191B5FD}"/>
                  </a:ext>
                </a:extLst>
              </p:cNvPr>
              <p:cNvSpPr/>
              <p:nvPr/>
            </p:nvSpPr>
            <p:spPr>
              <a:xfrm>
                <a:off x="602167" y="1074919"/>
                <a:ext cx="1864104" cy="10477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Cycle 4?</a:t>
                </a:r>
              </a:p>
            </p:txBody>
          </p:sp>
          <p:sp>
            <p:nvSpPr>
              <p:cNvPr id="26" name="Diamond 25">
                <a:extLst>
                  <a:ext uri="{FF2B5EF4-FFF2-40B4-BE49-F238E27FC236}">
                    <a16:creationId xmlns:a16="http://schemas.microsoft.com/office/drawing/2014/main" id="{936643B8-FE83-4F42-A4CE-452760641D60}"/>
                  </a:ext>
                </a:extLst>
              </p:cNvPr>
              <p:cNvSpPr/>
              <p:nvPr/>
            </p:nvSpPr>
            <p:spPr>
              <a:xfrm>
                <a:off x="602167" y="2204075"/>
                <a:ext cx="1864104" cy="10477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Cycle 3?</a:t>
                </a:r>
              </a:p>
            </p:txBody>
          </p:sp>
          <p:sp>
            <p:nvSpPr>
              <p:cNvPr id="27" name="Diamond 26">
                <a:extLst>
                  <a:ext uri="{FF2B5EF4-FFF2-40B4-BE49-F238E27FC236}">
                    <a16:creationId xmlns:a16="http://schemas.microsoft.com/office/drawing/2014/main" id="{09FED441-D74E-42F7-B970-4AEBFD7BCE56}"/>
                  </a:ext>
                </a:extLst>
              </p:cNvPr>
              <p:cNvSpPr/>
              <p:nvPr/>
            </p:nvSpPr>
            <p:spPr>
              <a:xfrm>
                <a:off x="602167" y="3333231"/>
                <a:ext cx="1864104" cy="10477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Cycle 2?</a:t>
                </a:r>
              </a:p>
            </p:txBody>
          </p:sp>
          <p:grpSp>
            <p:nvGrpSpPr>
              <p:cNvPr id="28" name="Group 27">
                <a:extLst>
                  <a:ext uri="{FF2B5EF4-FFF2-40B4-BE49-F238E27FC236}">
                    <a16:creationId xmlns:a16="http://schemas.microsoft.com/office/drawing/2014/main" id="{9E4062C8-4B43-4831-A3A4-717C950BDDFC}"/>
                  </a:ext>
                </a:extLst>
              </p:cNvPr>
              <p:cNvGrpSpPr/>
              <p:nvPr/>
            </p:nvGrpSpPr>
            <p:grpSpPr>
              <a:xfrm>
                <a:off x="2466271" y="1444905"/>
                <a:ext cx="1031666" cy="253916"/>
                <a:chOff x="2466271" y="1444905"/>
                <a:chExt cx="1031666" cy="253916"/>
              </a:xfrm>
            </p:grpSpPr>
            <p:cxnSp>
              <p:nvCxnSpPr>
                <p:cNvPr id="16" name="Straight Arrow Connector 15">
                  <a:extLst>
                    <a:ext uri="{FF2B5EF4-FFF2-40B4-BE49-F238E27FC236}">
                      <a16:creationId xmlns:a16="http://schemas.microsoft.com/office/drawing/2014/main" id="{03865B6D-CCAA-4EAD-A452-FA220EC18242}"/>
                    </a:ext>
                  </a:extLst>
                </p:cNvPr>
                <p:cNvCxnSpPr>
                  <a:stCxn id="3" idx="3"/>
                </p:cNvCxnSpPr>
                <p:nvPr/>
              </p:nvCxnSpPr>
              <p:spPr>
                <a:xfrm>
                  <a:off x="2466271"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200F02E-1DEC-4A07-AEE7-29A71CB475D9}"/>
                    </a:ext>
                  </a:extLst>
                </p:cNvPr>
                <p:cNvSpPr txBox="1"/>
                <p:nvPr/>
              </p:nvSpPr>
              <p:spPr>
                <a:xfrm>
                  <a:off x="2847278" y="1444905"/>
                  <a:ext cx="650659" cy="25391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Cycle 4</a:t>
                  </a:r>
                </a:p>
              </p:txBody>
            </p:sp>
          </p:grpSp>
          <p:grpSp>
            <p:nvGrpSpPr>
              <p:cNvPr id="29" name="Group 28">
                <a:extLst>
                  <a:ext uri="{FF2B5EF4-FFF2-40B4-BE49-F238E27FC236}">
                    <a16:creationId xmlns:a16="http://schemas.microsoft.com/office/drawing/2014/main" id="{72145242-6EE1-4557-AB62-8578689B9608}"/>
                  </a:ext>
                </a:extLst>
              </p:cNvPr>
              <p:cNvGrpSpPr/>
              <p:nvPr/>
            </p:nvGrpSpPr>
            <p:grpSpPr>
              <a:xfrm>
                <a:off x="2466271" y="2571750"/>
                <a:ext cx="1031666" cy="253916"/>
                <a:chOff x="2466271" y="1444905"/>
                <a:chExt cx="1031666" cy="253916"/>
              </a:xfrm>
            </p:grpSpPr>
            <p:cxnSp>
              <p:nvCxnSpPr>
                <p:cNvPr id="30" name="Straight Arrow Connector 29">
                  <a:extLst>
                    <a:ext uri="{FF2B5EF4-FFF2-40B4-BE49-F238E27FC236}">
                      <a16:creationId xmlns:a16="http://schemas.microsoft.com/office/drawing/2014/main" id="{E083EC2A-EF3F-475E-B708-11D013DC5D62}"/>
                    </a:ext>
                  </a:extLst>
                </p:cNvPr>
                <p:cNvCxnSpPr/>
                <p:nvPr/>
              </p:nvCxnSpPr>
              <p:spPr>
                <a:xfrm>
                  <a:off x="2466271"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2D277F7-2570-48F8-8C72-7D30F4C1D97C}"/>
                    </a:ext>
                  </a:extLst>
                </p:cNvPr>
                <p:cNvSpPr txBox="1"/>
                <p:nvPr/>
              </p:nvSpPr>
              <p:spPr>
                <a:xfrm>
                  <a:off x="2847278" y="1444905"/>
                  <a:ext cx="650659" cy="25391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Cycle 3</a:t>
                  </a:r>
                </a:p>
              </p:txBody>
            </p:sp>
          </p:grpSp>
          <p:grpSp>
            <p:nvGrpSpPr>
              <p:cNvPr id="32" name="Group 31">
                <a:extLst>
                  <a:ext uri="{FF2B5EF4-FFF2-40B4-BE49-F238E27FC236}">
                    <a16:creationId xmlns:a16="http://schemas.microsoft.com/office/drawing/2014/main" id="{F9C0A22F-7A8D-4699-8880-6D242138324E}"/>
                  </a:ext>
                </a:extLst>
              </p:cNvPr>
              <p:cNvGrpSpPr/>
              <p:nvPr/>
            </p:nvGrpSpPr>
            <p:grpSpPr>
              <a:xfrm>
                <a:off x="2466271" y="3698594"/>
                <a:ext cx="1031666" cy="253916"/>
                <a:chOff x="2466271" y="1440282"/>
                <a:chExt cx="1031666" cy="253916"/>
              </a:xfrm>
            </p:grpSpPr>
            <p:cxnSp>
              <p:nvCxnSpPr>
                <p:cNvPr id="33" name="Straight Arrow Connector 32">
                  <a:extLst>
                    <a:ext uri="{FF2B5EF4-FFF2-40B4-BE49-F238E27FC236}">
                      <a16:creationId xmlns:a16="http://schemas.microsoft.com/office/drawing/2014/main" id="{C5CA554F-C311-4510-8D61-3551FDAAE544}"/>
                    </a:ext>
                  </a:extLst>
                </p:cNvPr>
                <p:cNvCxnSpPr/>
                <p:nvPr/>
              </p:nvCxnSpPr>
              <p:spPr>
                <a:xfrm>
                  <a:off x="2466271"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44F3330-DE8C-4463-88D2-78C1FEC5E110}"/>
                    </a:ext>
                  </a:extLst>
                </p:cNvPr>
                <p:cNvSpPr txBox="1"/>
                <p:nvPr/>
              </p:nvSpPr>
              <p:spPr>
                <a:xfrm>
                  <a:off x="2847278" y="1440282"/>
                  <a:ext cx="650659" cy="25391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Cycle 2</a:t>
                  </a:r>
                </a:p>
              </p:txBody>
            </p:sp>
          </p:grpSp>
          <p:sp>
            <p:nvSpPr>
              <p:cNvPr id="35" name="TextBox 34">
                <a:extLst>
                  <a:ext uri="{FF2B5EF4-FFF2-40B4-BE49-F238E27FC236}">
                    <a16:creationId xmlns:a16="http://schemas.microsoft.com/office/drawing/2014/main" id="{8141C10C-EE1C-439D-99C3-B2D520C00C6C}"/>
                  </a:ext>
                </a:extLst>
              </p:cNvPr>
              <p:cNvSpPr txBox="1"/>
              <p:nvPr/>
            </p:nvSpPr>
            <p:spPr>
              <a:xfrm>
                <a:off x="1111667" y="4690946"/>
                <a:ext cx="650659" cy="25391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Cycle 1</a:t>
                </a:r>
              </a:p>
            </p:txBody>
          </p:sp>
        </p:grpSp>
        <p:grpSp>
          <p:nvGrpSpPr>
            <p:cNvPr id="39" name="Group 38">
              <a:extLst>
                <a:ext uri="{FF2B5EF4-FFF2-40B4-BE49-F238E27FC236}">
                  <a16:creationId xmlns:a16="http://schemas.microsoft.com/office/drawing/2014/main" id="{ABCF626E-9CDC-47DF-81D6-8B4D1102370F}"/>
                </a:ext>
              </a:extLst>
            </p:cNvPr>
            <p:cNvGrpSpPr/>
            <p:nvPr/>
          </p:nvGrpSpPr>
          <p:grpSpPr>
            <a:xfrm>
              <a:off x="1640851" y="1354166"/>
              <a:ext cx="1032373" cy="911593"/>
              <a:chOff x="1640851" y="1354166"/>
              <a:chExt cx="1032373" cy="911593"/>
            </a:xfrm>
          </p:grpSpPr>
          <p:sp>
            <p:nvSpPr>
              <p:cNvPr id="37" name="TextBox 36">
                <a:extLst>
                  <a:ext uri="{FF2B5EF4-FFF2-40B4-BE49-F238E27FC236}">
                    <a16:creationId xmlns:a16="http://schemas.microsoft.com/office/drawing/2014/main" id="{13AE533C-63B7-4B5D-BA19-3A4A81992078}"/>
                  </a:ext>
                </a:extLst>
              </p:cNvPr>
              <p:cNvSpPr txBox="1"/>
              <p:nvPr/>
            </p:nvSpPr>
            <p:spPr>
              <a:xfrm>
                <a:off x="2344769" y="1354166"/>
                <a:ext cx="328455"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&gt; 5</a:t>
                </a:r>
              </a:p>
            </p:txBody>
          </p:sp>
          <p:sp>
            <p:nvSpPr>
              <p:cNvPr id="38" name="TextBox 37">
                <a:extLst>
                  <a:ext uri="{FF2B5EF4-FFF2-40B4-BE49-F238E27FC236}">
                    <a16:creationId xmlns:a16="http://schemas.microsoft.com/office/drawing/2014/main" id="{1CC6FDE7-BF87-4BB0-8A36-621D2A75E486}"/>
                  </a:ext>
                </a:extLst>
              </p:cNvPr>
              <p:cNvSpPr txBox="1"/>
              <p:nvPr/>
            </p:nvSpPr>
            <p:spPr>
              <a:xfrm>
                <a:off x="1640851" y="2034926"/>
                <a:ext cx="328455"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&lt; 5</a:t>
                </a:r>
              </a:p>
            </p:txBody>
          </p:sp>
        </p:grpSp>
        <p:grpSp>
          <p:nvGrpSpPr>
            <p:cNvPr id="40" name="Group 39">
              <a:extLst>
                <a:ext uri="{FF2B5EF4-FFF2-40B4-BE49-F238E27FC236}">
                  <a16:creationId xmlns:a16="http://schemas.microsoft.com/office/drawing/2014/main" id="{34882DA5-AF85-40A4-8E76-6FC15775170A}"/>
                </a:ext>
              </a:extLst>
            </p:cNvPr>
            <p:cNvGrpSpPr/>
            <p:nvPr/>
          </p:nvGrpSpPr>
          <p:grpSpPr>
            <a:xfrm>
              <a:off x="1614234" y="2464438"/>
              <a:ext cx="1032373" cy="911593"/>
              <a:chOff x="1640851" y="1354166"/>
              <a:chExt cx="1032373" cy="911593"/>
            </a:xfrm>
          </p:grpSpPr>
          <p:sp>
            <p:nvSpPr>
              <p:cNvPr id="41" name="TextBox 40">
                <a:extLst>
                  <a:ext uri="{FF2B5EF4-FFF2-40B4-BE49-F238E27FC236}">
                    <a16:creationId xmlns:a16="http://schemas.microsoft.com/office/drawing/2014/main" id="{35C0F7B4-750B-4E05-9808-7AA7E7310994}"/>
                  </a:ext>
                </a:extLst>
              </p:cNvPr>
              <p:cNvSpPr txBox="1"/>
              <p:nvPr/>
            </p:nvSpPr>
            <p:spPr>
              <a:xfrm>
                <a:off x="2344769" y="1354166"/>
                <a:ext cx="328455"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&gt; 5</a:t>
                </a:r>
              </a:p>
            </p:txBody>
          </p:sp>
          <p:sp>
            <p:nvSpPr>
              <p:cNvPr id="42" name="TextBox 41">
                <a:extLst>
                  <a:ext uri="{FF2B5EF4-FFF2-40B4-BE49-F238E27FC236}">
                    <a16:creationId xmlns:a16="http://schemas.microsoft.com/office/drawing/2014/main" id="{1440CA2C-C157-4B60-AEB8-92BE19D921B7}"/>
                  </a:ext>
                </a:extLst>
              </p:cNvPr>
              <p:cNvSpPr txBox="1"/>
              <p:nvPr/>
            </p:nvSpPr>
            <p:spPr>
              <a:xfrm>
                <a:off x="1640851" y="2034926"/>
                <a:ext cx="328455"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&lt; 5</a:t>
                </a:r>
              </a:p>
            </p:txBody>
          </p:sp>
        </p:grpSp>
        <p:grpSp>
          <p:nvGrpSpPr>
            <p:cNvPr id="43" name="Group 42">
              <a:extLst>
                <a:ext uri="{FF2B5EF4-FFF2-40B4-BE49-F238E27FC236}">
                  <a16:creationId xmlns:a16="http://schemas.microsoft.com/office/drawing/2014/main" id="{FB9ACC23-80CB-40A8-8E2C-50BCC4EF9AFD}"/>
                </a:ext>
              </a:extLst>
            </p:cNvPr>
            <p:cNvGrpSpPr/>
            <p:nvPr/>
          </p:nvGrpSpPr>
          <p:grpSpPr>
            <a:xfrm>
              <a:off x="1534218" y="3609808"/>
              <a:ext cx="1112389" cy="931087"/>
              <a:chOff x="1640851" y="1334672"/>
              <a:chExt cx="1112389" cy="931087"/>
            </a:xfrm>
          </p:grpSpPr>
          <p:sp>
            <p:nvSpPr>
              <p:cNvPr id="44" name="TextBox 43">
                <a:extLst>
                  <a:ext uri="{FF2B5EF4-FFF2-40B4-BE49-F238E27FC236}">
                    <a16:creationId xmlns:a16="http://schemas.microsoft.com/office/drawing/2014/main" id="{7C0BD109-8A12-474E-ADEC-2955859AE00D}"/>
                  </a:ext>
                </a:extLst>
              </p:cNvPr>
              <p:cNvSpPr txBox="1"/>
              <p:nvPr/>
            </p:nvSpPr>
            <p:spPr>
              <a:xfrm>
                <a:off x="2424785" y="1334672"/>
                <a:ext cx="328455"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&gt; 5</a:t>
                </a:r>
              </a:p>
            </p:txBody>
          </p:sp>
          <p:sp>
            <p:nvSpPr>
              <p:cNvPr id="45" name="TextBox 44">
                <a:extLst>
                  <a:ext uri="{FF2B5EF4-FFF2-40B4-BE49-F238E27FC236}">
                    <a16:creationId xmlns:a16="http://schemas.microsoft.com/office/drawing/2014/main" id="{348DE244-425A-4859-B800-A7323EDF7D1E}"/>
                  </a:ext>
                </a:extLst>
              </p:cNvPr>
              <p:cNvSpPr txBox="1"/>
              <p:nvPr/>
            </p:nvSpPr>
            <p:spPr>
              <a:xfrm>
                <a:off x="1640851" y="2034926"/>
                <a:ext cx="328455"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&lt; 5</a:t>
                </a:r>
              </a:p>
            </p:txBody>
          </p:sp>
        </p:grpSp>
      </p:grpSp>
      <p:sp>
        <p:nvSpPr>
          <p:cNvPr id="9" name="TextBox 8">
            <a:extLst>
              <a:ext uri="{FF2B5EF4-FFF2-40B4-BE49-F238E27FC236}">
                <a16:creationId xmlns:a16="http://schemas.microsoft.com/office/drawing/2014/main" id="{3019771F-D89B-3014-3520-98C015F41C22}"/>
              </a:ext>
            </a:extLst>
          </p:cNvPr>
          <p:cNvSpPr txBox="1"/>
          <p:nvPr/>
        </p:nvSpPr>
        <p:spPr>
          <a:xfrm>
            <a:off x="7441780" y="1969991"/>
            <a:ext cx="132921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97.9% correct ID</a:t>
            </a:r>
          </a:p>
        </p:txBody>
      </p:sp>
      <p:sp>
        <p:nvSpPr>
          <p:cNvPr id="10" name="TextBox 9">
            <a:extLst>
              <a:ext uri="{FF2B5EF4-FFF2-40B4-BE49-F238E27FC236}">
                <a16:creationId xmlns:a16="http://schemas.microsoft.com/office/drawing/2014/main" id="{2CF24643-569E-E81B-FA7F-CAF0C1C70020}"/>
              </a:ext>
            </a:extLst>
          </p:cNvPr>
          <p:cNvSpPr txBox="1"/>
          <p:nvPr/>
        </p:nvSpPr>
        <p:spPr>
          <a:xfrm>
            <a:off x="7441780" y="4253080"/>
            <a:ext cx="132921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99.4% correct ID</a:t>
            </a:r>
          </a:p>
        </p:txBody>
      </p:sp>
      <p:sp>
        <p:nvSpPr>
          <p:cNvPr id="11" name="TextBox 10">
            <a:extLst>
              <a:ext uri="{FF2B5EF4-FFF2-40B4-BE49-F238E27FC236}">
                <a16:creationId xmlns:a16="http://schemas.microsoft.com/office/drawing/2014/main" id="{4E9D65A5-1370-17A7-D311-790FC8F3DCAF}"/>
              </a:ext>
            </a:extLst>
          </p:cNvPr>
          <p:cNvSpPr txBox="1"/>
          <p:nvPr/>
        </p:nvSpPr>
        <p:spPr>
          <a:xfrm>
            <a:off x="7441779" y="6540540"/>
            <a:ext cx="132921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97.0% correct ID</a:t>
            </a:r>
          </a:p>
        </p:txBody>
      </p:sp>
      <p:sp>
        <p:nvSpPr>
          <p:cNvPr id="15" name="TextBox 14">
            <a:extLst>
              <a:ext uri="{FF2B5EF4-FFF2-40B4-BE49-F238E27FC236}">
                <a16:creationId xmlns:a16="http://schemas.microsoft.com/office/drawing/2014/main" id="{D7D1E667-D6BB-AC9B-78F0-91665BA2DA8E}"/>
              </a:ext>
            </a:extLst>
          </p:cNvPr>
          <p:cNvSpPr txBox="1"/>
          <p:nvPr/>
        </p:nvSpPr>
        <p:spPr>
          <a:xfrm>
            <a:off x="8814614" y="1338857"/>
            <a:ext cx="3275786" cy="523220"/>
          </a:xfrm>
          <a:prstGeom prst="rect">
            <a:avLst/>
          </a:prstGeom>
          <a:noFill/>
        </p:spPr>
        <p:txBody>
          <a:bodyPr wrap="square" rtlCol="0">
            <a:spAutoFit/>
          </a:bodyPr>
          <a:lstStyle/>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Modeled on 377 measurements</a:t>
            </a:r>
          </a:p>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Tested on 376 measurements</a:t>
            </a:r>
          </a:p>
        </p:txBody>
      </p:sp>
      <p:sp>
        <p:nvSpPr>
          <p:cNvPr id="17" name="TextBox 16">
            <a:extLst>
              <a:ext uri="{FF2B5EF4-FFF2-40B4-BE49-F238E27FC236}">
                <a16:creationId xmlns:a16="http://schemas.microsoft.com/office/drawing/2014/main" id="{89B6F396-83ED-611D-1C18-B7D6AC63EA7D}"/>
              </a:ext>
            </a:extLst>
          </p:cNvPr>
          <p:cNvSpPr txBox="1"/>
          <p:nvPr/>
        </p:nvSpPr>
        <p:spPr>
          <a:xfrm>
            <a:off x="8881861" y="3180417"/>
            <a:ext cx="3275786" cy="523220"/>
          </a:xfrm>
          <a:prstGeom prst="rect">
            <a:avLst/>
          </a:prstGeom>
          <a:noFill/>
        </p:spPr>
        <p:txBody>
          <a:bodyPr wrap="square" rtlCol="0">
            <a:spAutoFit/>
          </a:bodyPr>
          <a:lstStyle/>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Modeled on 324 measurements</a:t>
            </a:r>
          </a:p>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Tested on 323 measurements</a:t>
            </a:r>
          </a:p>
        </p:txBody>
      </p:sp>
      <p:sp>
        <p:nvSpPr>
          <p:cNvPr id="18" name="TextBox 17">
            <a:extLst>
              <a:ext uri="{FF2B5EF4-FFF2-40B4-BE49-F238E27FC236}">
                <a16:creationId xmlns:a16="http://schemas.microsoft.com/office/drawing/2014/main" id="{C59C88F9-B1C7-C075-50DF-CA2A7FE637C2}"/>
              </a:ext>
            </a:extLst>
          </p:cNvPr>
          <p:cNvSpPr txBox="1"/>
          <p:nvPr/>
        </p:nvSpPr>
        <p:spPr>
          <a:xfrm>
            <a:off x="8949106" y="5169242"/>
            <a:ext cx="3275786" cy="523220"/>
          </a:xfrm>
          <a:prstGeom prst="rect">
            <a:avLst/>
          </a:prstGeom>
          <a:noFill/>
        </p:spPr>
        <p:txBody>
          <a:bodyPr wrap="square" rtlCol="0">
            <a:spAutoFit/>
          </a:bodyPr>
          <a:lstStyle/>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Modeled on 270 measurements</a:t>
            </a:r>
          </a:p>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Tested on 269 measurements</a:t>
            </a:r>
          </a:p>
        </p:txBody>
      </p:sp>
      <p:sp>
        <p:nvSpPr>
          <p:cNvPr id="4" name="Slide Number Placeholder 3">
            <a:extLst>
              <a:ext uri="{FF2B5EF4-FFF2-40B4-BE49-F238E27FC236}">
                <a16:creationId xmlns:a16="http://schemas.microsoft.com/office/drawing/2014/main" id="{139A06E1-2CD7-A537-2A83-DEC7EEE9DC22}"/>
              </a:ext>
            </a:extLst>
          </p:cNvPr>
          <p:cNvSpPr>
            <a:spLocks noGrp="1"/>
          </p:cNvSpPr>
          <p:nvPr>
            <p:ph type="sldNum" sz="quarter" idx="10"/>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37176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B7169EE-C4CF-949C-EF1C-FC17D22E3680}"/>
              </a:ext>
            </a:extLst>
          </p:cNvPr>
          <p:cNvPicPr>
            <a:picLocks noChangeAspect="1"/>
          </p:cNvPicPr>
          <p:nvPr/>
        </p:nvPicPr>
        <p:blipFill>
          <a:blip r:embed="rId2"/>
          <a:stretch>
            <a:fillRect/>
          </a:stretch>
        </p:blipFill>
        <p:spPr>
          <a:xfrm>
            <a:off x="4933763" y="4580593"/>
            <a:ext cx="3766779" cy="2252256"/>
          </a:xfrm>
          <a:prstGeom prst="rect">
            <a:avLst/>
          </a:prstGeom>
        </p:spPr>
      </p:pic>
      <p:pic>
        <p:nvPicPr>
          <p:cNvPr id="15" name="Picture 14">
            <a:extLst>
              <a:ext uri="{FF2B5EF4-FFF2-40B4-BE49-F238E27FC236}">
                <a16:creationId xmlns:a16="http://schemas.microsoft.com/office/drawing/2014/main" id="{F849E0E3-7D09-F0A5-C993-192E6AA6C4E2}"/>
              </a:ext>
            </a:extLst>
          </p:cNvPr>
          <p:cNvPicPr>
            <a:picLocks noChangeAspect="1"/>
          </p:cNvPicPr>
          <p:nvPr/>
        </p:nvPicPr>
        <p:blipFill>
          <a:blip r:embed="rId3"/>
          <a:stretch>
            <a:fillRect/>
          </a:stretch>
        </p:blipFill>
        <p:spPr>
          <a:xfrm>
            <a:off x="4944780" y="2297504"/>
            <a:ext cx="3766779" cy="2252256"/>
          </a:xfrm>
          <a:prstGeom prst="rect">
            <a:avLst/>
          </a:prstGeom>
        </p:spPr>
      </p:pic>
      <p:pic>
        <p:nvPicPr>
          <p:cNvPr id="7" name="Picture 6">
            <a:extLst>
              <a:ext uri="{FF2B5EF4-FFF2-40B4-BE49-F238E27FC236}">
                <a16:creationId xmlns:a16="http://schemas.microsoft.com/office/drawing/2014/main" id="{E52871FE-91A4-6560-8F05-1BDA9C23CEC4}"/>
              </a:ext>
            </a:extLst>
          </p:cNvPr>
          <p:cNvPicPr>
            <a:picLocks noChangeAspect="1"/>
          </p:cNvPicPr>
          <p:nvPr/>
        </p:nvPicPr>
        <p:blipFill>
          <a:blip r:embed="rId4"/>
          <a:stretch>
            <a:fillRect/>
          </a:stretch>
        </p:blipFill>
        <p:spPr>
          <a:xfrm>
            <a:off x="4944781" y="38337"/>
            <a:ext cx="3782585" cy="2261707"/>
          </a:xfrm>
          <a:prstGeom prst="rect">
            <a:avLst/>
          </a:prstGeom>
        </p:spPr>
      </p:pic>
      <p:sp>
        <p:nvSpPr>
          <p:cNvPr id="2" name="Title 1">
            <a:extLst>
              <a:ext uri="{FF2B5EF4-FFF2-40B4-BE49-F238E27FC236}">
                <a16:creationId xmlns:a16="http://schemas.microsoft.com/office/drawing/2014/main" id="{891C6673-085D-49C6-B703-9E921B0DA746}"/>
              </a:ext>
            </a:extLst>
          </p:cNvPr>
          <p:cNvSpPr>
            <a:spLocks noGrp="1"/>
          </p:cNvSpPr>
          <p:nvPr>
            <p:ph type="title"/>
          </p:nvPr>
        </p:nvSpPr>
        <p:spPr>
          <a:xfrm>
            <a:off x="1227637" y="296055"/>
            <a:ext cx="2730855" cy="774779"/>
          </a:xfrm>
        </p:spPr>
        <p:txBody>
          <a:bodyPr>
            <a:normAutofit/>
          </a:bodyPr>
          <a:lstStyle/>
          <a:p>
            <a:r>
              <a:rPr lang="en-US" sz="2400" dirty="0"/>
              <a:t>Zener Diode </a:t>
            </a:r>
            <a:br>
              <a:rPr lang="en-US" sz="2400" dirty="0"/>
            </a:br>
            <a:r>
              <a:rPr lang="en-US" sz="2400" dirty="0"/>
              <a:t>3 V Algorithm</a:t>
            </a:r>
          </a:p>
        </p:txBody>
      </p:sp>
      <p:grpSp>
        <p:nvGrpSpPr>
          <p:cNvPr id="46" name="Group 45">
            <a:extLst>
              <a:ext uri="{FF2B5EF4-FFF2-40B4-BE49-F238E27FC236}">
                <a16:creationId xmlns:a16="http://schemas.microsoft.com/office/drawing/2014/main" id="{4218BFB1-B2E5-4E96-8153-3991FCA54C35}"/>
              </a:ext>
            </a:extLst>
          </p:cNvPr>
          <p:cNvGrpSpPr/>
          <p:nvPr/>
        </p:nvGrpSpPr>
        <p:grpSpPr>
          <a:xfrm>
            <a:off x="611980" y="1440577"/>
            <a:ext cx="3861027" cy="5159924"/>
            <a:chOff x="602167" y="1074919"/>
            <a:chExt cx="2895770" cy="3869943"/>
          </a:xfrm>
        </p:grpSpPr>
        <p:grpSp>
          <p:nvGrpSpPr>
            <p:cNvPr id="36" name="Group 35">
              <a:extLst>
                <a:ext uri="{FF2B5EF4-FFF2-40B4-BE49-F238E27FC236}">
                  <a16:creationId xmlns:a16="http://schemas.microsoft.com/office/drawing/2014/main" id="{60871541-9530-4EC4-B7A6-F0E4D2DBA71D}"/>
                </a:ext>
              </a:extLst>
            </p:cNvPr>
            <p:cNvGrpSpPr/>
            <p:nvPr/>
          </p:nvGrpSpPr>
          <p:grpSpPr>
            <a:xfrm>
              <a:off x="602167" y="1074919"/>
              <a:ext cx="2895770" cy="3869943"/>
              <a:chOff x="602167" y="1074919"/>
              <a:chExt cx="2895770" cy="3869943"/>
            </a:xfrm>
          </p:grpSpPr>
          <p:cxnSp>
            <p:nvCxnSpPr>
              <p:cNvPr id="8" name="Straight Arrow Connector 7">
                <a:extLst>
                  <a:ext uri="{FF2B5EF4-FFF2-40B4-BE49-F238E27FC236}">
                    <a16:creationId xmlns:a16="http://schemas.microsoft.com/office/drawing/2014/main" id="{82C11BE1-2C45-467F-957D-4299B8495735}"/>
                  </a:ext>
                </a:extLst>
              </p:cNvPr>
              <p:cNvCxnSpPr>
                <a:stCxn id="3" idx="2"/>
              </p:cNvCxnSpPr>
              <p:nvPr/>
            </p:nvCxnSpPr>
            <p:spPr>
              <a:xfrm>
                <a:off x="1534219" y="2122669"/>
                <a:ext cx="0" cy="256827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Diamond 2">
                <a:extLst>
                  <a:ext uri="{FF2B5EF4-FFF2-40B4-BE49-F238E27FC236}">
                    <a16:creationId xmlns:a16="http://schemas.microsoft.com/office/drawing/2014/main" id="{DB8D03D9-DDDC-44D0-B190-629F3191B5FD}"/>
                  </a:ext>
                </a:extLst>
              </p:cNvPr>
              <p:cNvSpPr/>
              <p:nvPr/>
            </p:nvSpPr>
            <p:spPr>
              <a:xfrm>
                <a:off x="602167" y="1074919"/>
                <a:ext cx="1864104" cy="10477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Cycle 4?</a:t>
                </a:r>
              </a:p>
            </p:txBody>
          </p:sp>
          <p:sp>
            <p:nvSpPr>
              <p:cNvPr id="26" name="Diamond 25">
                <a:extLst>
                  <a:ext uri="{FF2B5EF4-FFF2-40B4-BE49-F238E27FC236}">
                    <a16:creationId xmlns:a16="http://schemas.microsoft.com/office/drawing/2014/main" id="{936643B8-FE83-4F42-A4CE-452760641D60}"/>
                  </a:ext>
                </a:extLst>
              </p:cNvPr>
              <p:cNvSpPr/>
              <p:nvPr/>
            </p:nvSpPr>
            <p:spPr>
              <a:xfrm>
                <a:off x="602167" y="2204075"/>
                <a:ext cx="1864104" cy="10477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Cycle 3?</a:t>
                </a:r>
              </a:p>
            </p:txBody>
          </p:sp>
          <p:sp>
            <p:nvSpPr>
              <p:cNvPr id="27" name="Diamond 26">
                <a:extLst>
                  <a:ext uri="{FF2B5EF4-FFF2-40B4-BE49-F238E27FC236}">
                    <a16:creationId xmlns:a16="http://schemas.microsoft.com/office/drawing/2014/main" id="{09FED441-D74E-42F7-B970-4AEBFD7BCE56}"/>
                  </a:ext>
                </a:extLst>
              </p:cNvPr>
              <p:cNvSpPr/>
              <p:nvPr/>
            </p:nvSpPr>
            <p:spPr>
              <a:xfrm>
                <a:off x="602167" y="3333231"/>
                <a:ext cx="1864104" cy="10477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Cycle 2?</a:t>
                </a:r>
              </a:p>
            </p:txBody>
          </p:sp>
          <p:grpSp>
            <p:nvGrpSpPr>
              <p:cNvPr id="28" name="Group 27">
                <a:extLst>
                  <a:ext uri="{FF2B5EF4-FFF2-40B4-BE49-F238E27FC236}">
                    <a16:creationId xmlns:a16="http://schemas.microsoft.com/office/drawing/2014/main" id="{9E4062C8-4B43-4831-A3A4-717C950BDDFC}"/>
                  </a:ext>
                </a:extLst>
              </p:cNvPr>
              <p:cNvGrpSpPr/>
              <p:nvPr/>
            </p:nvGrpSpPr>
            <p:grpSpPr>
              <a:xfrm>
                <a:off x="2466271" y="1444905"/>
                <a:ext cx="1031666" cy="253916"/>
                <a:chOff x="2466271" y="1444905"/>
                <a:chExt cx="1031666" cy="253916"/>
              </a:xfrm>
            </p:grpSpPr>
            <p:cxnSp>
              <p:nvCxnSpPr>
                <p:cNvPr id="16" name="Straight Arrow Connector 15">
                  <a:extLst>
                    <a:ext uri="{FF2B5EF4-FFF2-40B4-BE49-F238E27FC236}">
                      <a16:creationId xmlns:a16="http://schemas.microsoft.com/office/drawing/2014/main" id="{03865B6D-CCAA-4EAD-A452-FA220EC18242}"/>
                    </a:ext>
                  </a:extLst>
                </p:cNvPr>
                <p:cNvCxnSpPr>
                  <a:stCxn id="3" idx="3"/>
                </p:cNvCxnSpPr>
                <p:nvPr/>
              </p:nvCxnSpPr>
              <p:spPr>
                <a:xfrm>
                  <a:off x="2466271"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200F02E-1DEC-4A07-AEE7-29A71CB475D9}"/>
                    </a:ext>
                  </a:extLst>
                </p:cNvPr>
                <p:cNvSpPr txBox="1"/>
                <p:nvPr/>
              </p:nvSpPr>
              <p:spPr>
                <a:xfrm>
                  <a:off x="2847278" y="1444905"/>
                  <a:ext cx="650659" cy="25391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Cycle 4</a:t>
                  </a:r>
                </a:p>
              </p:txBody>
            </p:sp>
          </p:grpSp>
          <p:grpSp>
            <p:nvGrpSpPr>
              <p:cNvPr id="29" name="Group 28">
                <a:extLst>
                  <a:ext uri="{FF2B5EF4-FFF2-40B4-BE49-F238E27FC236}">
                    <a16:creationId xmlns:a16="http://schemas.microsoft.com/office/drawing/2014/main" id="{72145242-6EE1-4557-AB62-8578689B9608}"/>
                  </a:ext>
                </a:extLst>
              </p:cNvPr>
              <p:cNvGrpSpPr/>
              <p:nvPr/>
            </p:nvGrpSpPr>
            <p:grpSpPr>
              <a:xfrm>
                <a:off x="2466271" y="2571750"/>
                <a:ext cx="1031666" cy="253916"/>
                <a:chOff x="2466271" y="1444905"/>
                <a:chExt cx="1031666" cy="253916"/>
              </a:xfrm>
            </p:grpSpPr>
            <p:cxnSp>
              <p:nvCxnSpPr>
                <p:cNvPr id="30" name="Straight Arrow Connector 29">
                  <a:extLst>
                    <a:ext uri="{FF2B5EF4-FFF2-40B4-BE49-F238E27FC236}">
                      <a16:creationId xmlns:a16="http://schemas.microsoft.com/office/drawing/2014/main" id="{E083EC2A-EF3F-475E-B708-11D013DC5D62}"/>
                    </a:ext>
                  </a:extLst>
                </p:cNvPr>
                <p:cNvCxnSpPr/>
                <p:nvPr/>
              </p:nvCxnSpPr>
              <p:spPr>
                <a:xfrm>
                  <a:off x="2466271"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2D277F7-2570-48F8-8C72-7D30F4C1D97C}"/>
                    </a:ext>
                  </a:extLst>
                </p:cNvPr>
                <p:cNvSpPr txBox="1"/>
                <p:nvPr/>
              </p:nvSpPr>
              <p:spPr>
                <a:xfrm>
                  <a:off x="2847278" y="1444905"/>
                  <a:ext cx="650659" cy="25391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Cycle 3</a:t>
                  </a:r>
                </a:p>
              </p:txBody>
            </p:sp>
          </p:grpSp>
          <p:grpSp>
            <p:nvGrpSpPr>
              <p:cNvPr id="32" name="Group 31">
                <a:extLst>
                  <a:ext uri="{FF2B5EF4-FFF2-40B4-BE49-F238E27FC236}">
                    <a16:creationId xmlns:a16="http://schemas.microsoft.com/office/drawing/2014/main" id="{F9C0A22F-7A8D-4699-8880-6D242138324E}"/>
                  </a:ext>
                </a:extLst>
              </p:cNvPr>
              <p:cNvGrpSpPr/>
              <p:nvPr/>
            </p:nvGrpSpPr>
            <p:grpSpPr>
              <a:xfrm>
                <a:off x="2466271" y="3698594"/>
                <a:ext cx="1031666" cy="253916"/>
                <a:chOff x="2466271" y="1440282"/>
                <a:chExt cx="1031666" cy="253916"/>
              </a:xfrm>
            </p:grpSpPr>
            <p:cxnSp>
              <p:nvCxnSpPr>
                <p:cNvPr id="33" name="Straight Arrow Connector 32">
                  <a:extLst>
                    <a:ext uri="{FF2B5EF4-FFF2-40B4-BE49-F238E27FC236}">
                      <a16:creationId xmlns:a16="http://schemas.microsoft.com/office/drawing/2014/main" id="{C5CA554F-C311-4510-8D61-3551FDAAE544}"/>
                    </a:ext>
                  </a:extLst>
                </p:cNvPr>
                <p:cNvCxnSpPr/>
                <p:nvPr/>
              </p:nvCxnSpPr>
              <p:spPr>
                <a:xfrm>
                  <a:off x="2466271"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44F3330-DE8C-4463-88D2-78C1FEC5E110}"/>
                    </a:ext>
                  </a:extLst>
                </p:cNvPr>
                <p:cNvSpPr txBox="1"/>
                <p:nvPr/>
              </p:nvSpPr>
              <p:spPr>
                <a:xfrm>
                  <a:off x="2847278" y="1440282"/>
                  <a:ext cx="650659" cy="25391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Cycle 2</a:t>
                  </a:r>
                </a:p>
              </p:txBody>
            </p:sp>
          </p:grpSp>
          <p:sp>
            <p:nvSpPr>
              <p:cNvPr id="35" name="TextBox 34">
                <a:extLst>
                  <a:ext uri="{FF2B5EF4-FFF2-40B4-BE49-F238E27FC236}">
                    <a16:creationId xmlns:a16="http://schemas.microsoft.com/office/drawing/2014/main" id="{8141C10C-EE1C-439D-99C3-B2D520C00C6C}"/>
                  </a:ext>
                </a:extLst>
              </p:cNvPr>
              <p:cNvSpPr txBox="1"/>
              <p:nvPr/>
            </p:nvSpPr>
            <p:spPr>
              <a:xfrm>
                <a:off x="1111667" y="4690946"/>
                <a:ext cx="650659" cy="25391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Cycle 1</a:t>
                </a:r>
              </a:p>
            </p:txBody>
          </p:sp>
        </p:grpSp>
        <p:grpSp>
          <p:nvGrpSpPr>
            <p:cNvPr id="39" name="Group 38">
              <a:extLst>
                <a:ext uri="{FF2B5EF4-FFF2-40B4-BE49-F238E27FC236}">
                  <a16:creationId xmlns:a16="http://schemas.microsoft.com/office/drawing/2014/main" id="{ABCF626E-9CDC-47DF-81D6-8B4D1102370F}"/>
                </a:ext>
              </a:extLst>
            </p:cNvPr>
            <p:cNvGrpSpPr/>
            <p:nvPr/>
          </p:nvGrpSpPr>
          <p:grpSpPr>
            <a:xfrm>
              <a:off x="1640851" y="1354166"/>
              <a:ext cx="1032373" cy="911593"/>
              <a:chOff x="1640851" y="1354166"/>
              <a:chExt cx="1032373" cy="911593"/>
            </a:xfrm>
          </p:grpSpPr>
          <p:sp>
            <p:nvSpPr>
              <p:cNvPr id="37" name="TextBox 36">
                <a:extLst>
                  <a:ext uri="{FF2B5EF4-FFF2-40B4-BE49-F238E27FC236}">
                    <a16:creationId xmlns:a16="http://schemas.microsoft.com/office/drawing/2014/main" id="{13AE533C-63B7-4B5D-BA19-3A4A81992078}"/>
                  </a:ext>
                </a:extLst>
              </p:cNvPr>
              <p:cNvSpPr txBox="1"/>
              <p:nvPr/>
            </p:nvSpPr>
            <p:spPr>
              <a:xfrm>
                <a:off x="2344769" y="1354166"/>
                <a:ext cx="328455"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&gt; 5</a:t>
                </a:r>
              </a:p>
            </p:txBody>
          </p:sp>
          <p:sp>
            <p:nvSpPr>
              <p:cNvPr id="38" name="TextBox 37">
                <a:extLst>
                  <a:ext uri="{FF2B5EF4-FFF2-40B4-BE49-F238E27FC236}">
                    <a16:creationId xmlns:a16="http://schemas.microsoft.com/office/drawing/2014/main" id="{1CC6FDE7-BF87-4BB0-8A36-621D2A75E486}"/>
                  </a:ext>
                </a:extLst>
              </p:cNvPr>
              <p:cNvSpPr txBox="1"/>
              <p:nvPr/>
            </p:nvSpPr>
            <p:spPr>
              <a:xfrm>
                <a:off x="1640851" y="2034926"/>
                <a:ext cx="328455"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&lt; 5</a:t>
                </a:r>
              </a:p>
            </p:txBody>
          </p:sp>
        </p:grpSp>
        <p:grpSp>
          <p:nvGrpSpPr>
            <p:cNvPr id="40" name="Group 39">
              <a:extLst>
                <a:ext uri="{FF2B5EF4-FFF2-40B4-BE49-F238E27FC236}">
                  <a16:creationId xmlns:a16="http://schemas.microsoft.com/office/drawing/2014/main" id="{34882DA5-AF85-40A4-8E76-6FC15775170A}"/>
                </a:ext>
              </a:extLst>
            </p:cNvPr>
            <p:cNvGrpSpPr/>
            <p:nvPr/>
          </p:nvGrpSpPr>
          <p:grpSpPr>
            <a:xfrm>
              <a:off x="1614234" y="2464438"/>
              <a:ext cx="1032373" cy="911593"/>
              <a:chOff x="1640851" y="1354166"/>
              <a:chExt cx="1032373" cy="911593"/>
            </a:xfrm>
          </p:grpSpPr>
          <p:sp>
            <p:nvSpPr>
              <p:cNvPr id="41" name="TextBox 40">
                <a:extLst>
                  <a:ext uri="{FF2B5EF4-FFF2-40B4-BE49-F238E27FC236}">
                    <a16:creationId xmlns:a16="http://schemas.microsoft.com/office/drawing/2014/main" id="{35C0F7B4-750B-4E05-9808-7AA7E7310994}"/>
                  </a:ext>
                </a:extLst>
              </p:cNvPr>
              <p:cNvSpPr txBox="1"/>
              <p:nvPr/>
            </p:nvSpPr>
            <p:spPr>
              <a:xfrm>
                <a:off x="2344769" y="1354166"/>
                <a:ext cx="328455"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&gt; 5</a:t>
                </a:r>
              </a:p>
            </p:txBody>
          </p:sp>
          <p:sp>
            <p:nvSpPr>
              <p:cNvPr id="42" name="TextBox 41">
                <a:extLst>
                  <a:ext uri="{FF2B5EF4-FFF2-40B4-BE49-F238E27FC236}">
                    <a16:creationId xmlns:a16="http://schemas.microsoft.com/office/drawing/2014/main" id="{1440CA2C-C157-4B60-AEB8-92BE19D921B7}"/>
                  </a:ext>
                </a:extLst>
              </p:cNvPr>
              <p:cNvSpPr txBox="1"/>
              <p:nvPr/>
            </p:nvSpPr>
            <p:spPr>
              <a:xfrm>
                <a:off x="1640851" y="2034926"/>
                <a:ext cx="328455"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&lt; 5</a:t>
                </a:r>
              </a:p>
            </p:txBody>
          </p:sp>
        </p:grpSp>
        <p:grpSp>
          <p:nvGrpSpPr>
            <p:cNvPr id="43" name="Group 42">
              <a:extLst>
                <a:ext uri="{FF2B5EF4-FFF2-40B4-BE49-F238E27FC236}">
                  <a16:creationId xmlns:a16="http://schemas.microsoft.com/office/drawing/2014/main" id="{FB9ACC23-80CB-40A8-8E2C-50BCC4EF9AFD}"/>
                </a:ext>
              </a:extLst>
            </p:cNvPr>
            <p:cNvGrpSpPr/>
            <p:nvPr/>
          </p:nvGrpSpPr>
          <p:grpSpPr>
            <a:xfrm>
              <a:off x="1534218" y="3609808"/>
              <a:ext cx="1112389" cy="931087"/>
              <a:chOff x="1640851" y="1334672"/>
              <a:chExt cx="1112389" cy="931087"/>
            </a:xfrm>
          </p:grpSpPr>
          <p:sp>
            <p:nvSpPr>
              <p:cNvPr id="44" name="TextBox 43">
                <a:extLst>
                  <a:ext uri="{FF2B5EF4-FFF2-40B4-BE49-F238E27FC236}">
                    <a16:creationId xmlns:a16="http://schemas.microsoft.com/office/drawing/2014/main" id="{7C0BD109-8A12-474E-ADEC-2955859AE00D}"/>
                  </a:ext>
                </a:extLst>
              </p:cNvPr>
              <p:cNvSpPr txBox="1"/>
              <p:nvPr/>
            </p:nvSpPr>
            <p:spPr>
              <a:xfrm>
                <a:off x="2424785" y="1334672"/>
                <a:ext cx="328455"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&gt; 5</a:t>
                </a:r>
              </a:p>
            </p:txBody>
          </p:sp>
          <p:sp>
            <p:nvSpPr>
              <p:cNvPr id="45" name="TextBox 44">
                <a:extLst>
                  <a:ext uri="{FF2B5EF4-FFF2-40B4-BE49-F238E27FC236}">
                    <a16:creationId xmlns:a16="http://schemas.microsoft.com/office/drawing/2014/main" id="{348DE244-425A-4859-B800-A7323EDF7D1E}"/>
                  </a:ext>
                </a:extLst>
              </p:cNvPr>
              <p:cNvSpPr txBox="1"/>
              <p:nvPr/>
            </p:nvSpPr>
            <p:spPr>
              <a:xfrm>
                <a:off x="1640851" y="2034926"/>
                <a:ext cx="328455"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&lt; 5</a:t>
                </a:r>
              </a:p>
            </p:txBody>
          </p:sp>
        </p:grpSp>
      </p:grpSp>
      <p:sp>
        <p:nvSpPr>
          <p:cNvPr id="9" name="TextBox 8">
            <a:extLst>
              <a:ext uri="{FF2B5EF4-FFF2-40B4-BE49-F238E27FC236}">
                <a16:creationId xmlns:a16="http://schemas.microsoft.com/office/drawing/2014/main" id="{3019771F-D89B-3014-3520-98C015F41C22}"/>
              </a:ext>
            </a:extLst>
          </p:cNvPr>
          <p:cNvSpPr txBox="1"/>
          <p:nvPr/>
        </p:nvSpPr>
        <p:spPr>
          <a:xfrm>
            <a:off x="7404654" y="2010452"/>
            <a:ext cx="132921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97.5% correct ID</a:t>
            </a:r>
          </a:p>
        </p:txBody>
      </p:sp>
      <p:sp>
        <p:nvSpPr>
          <p:cNvPr id="10" name="TextBox 9">
            <a:extLst>
              <a:ext uri="{FF2B5EF4-FFF2-40B4-BE49-F238E27FC236}">
                <a16:creationId xmlns:a16="http://schemas.microsoft.com/office/drawing/2014/main" id="{2CF24643-569E-E81B-FA7F-CAF0C1C70020}"/>
              </a:ext>
            </a:extLst>
          </p:cNvPr>
          <p:cNvSpPr txBox="1"/>
          <p:nvPr/>
        </p:nvSpPr>
        <p:spPr>
          <a:xfrm>
            <a:off x="7404654" y="4293541"/>
            <a:ext cx="132921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96.3% correct ID</a:t>
            </a:r>
          </a:p>
        </p:txBody>
      </p:sp>
      <p:sp>
        <p:nvSpPr>
          <p:cNvPr id="11" name="TextBox 10">
            <a:extLst>
              <a:ext uri="{FF2B5EF4-FFF2-40B4-BE49-F238E27FC236}">
                <a16:creationId xmlns:a16="http://schemas.microsoft.com/office/drawing/2014/main" id="{4E9D65A5-1370-17A7-D311-790FC8F3DCAF}"/>
              </a:ext>
            </a:extLst>
          </p:cNvPr>
          <p:cNvSpPr txBox="1"/>
          <p:nvPr/>
        </p:nvSpPr>
        <p:spPr>
          <a:xfrm>
            <a:off x="7404653" y="6581001"/>
            <a:ext cx="132921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95.1% correct ID</a:t>
            </a:r>
          </a:p>
        </p:txBody>
      </p:sp>
      <p:sp>
        <p:nvSpPr>
          <p:cNvPr id="4" name="TextBox 3">
            <a:extLst>
              <a:ext uri="{FF2B5EF4-FFF2-40B4-BE49-F238E27FC236}">
                <a16:creationId xmlns:a16="http://schemas.microsoft.com/office/drawing/2014/main" id="{CD52243F-2459-7B73-BD9B-5E936D77B11B}"/>
              </a:ext>
            </a:extLst>
          </p:cNvPr>
          <p:cNvSpPr txBox="1"/>
          <p:nvPr/>
        </p:nvSpPr>
        <p:spPr>
          <a:xfrm>
            <a:off x="8814613" y="1338857"/>
            <a:ext cx="3185883" cy="523220"/>
          </a:xfrm>
          <a:prstGeom prst="rect">
            <a:avLst/>
          </a:prstGeom>
          <a:noFill/>
        </p:spPr>
        <p:txBody>
          <a:bodyPr wrap="square" rtlCol="0">
            <a:spAutoFit/>
          </a:bodyPr>
          <a:lstStyle/>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Modeled on 324 measurements</a:t>
            </a:r>
          </a:p>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Tested on 324 measurements</a:t>
            </a:r>
          </a:p>
        </p:txBody>
      </p:sp>
      <p:sp>
        <p:nvSpPr>
          <p:cNvPr id="5" name="TextBox 4">
            <a:extLst>
              <a:ext uri="{FF2B5EF4-FFF2-40B4-BE49-F238E27FC236}">
                <a16:creationId xmlns:a16="http://schemas.microsoft.com/office/drawing/2014/main" id="{811AEB08-414B-2A09-028E-6E8448F4E428}"/>
              </a:ext>
            </a:extLst>
          </p:cNvPr>
          <p:cNvSpPr txBox="1"/>
          <p:nvPr/>
        </p:nvSpPr>
        <p:spPr>
          <a:xfrm>
            <a:off x="8881861" y="3180417"/>
            <a:ext cx="3118636" cy="523220"/>
          </a:xfrm>
          <a:prstGeom prst="rect">
            <a:avLst/>
          </a:prstGeom>
          <a:noFill/>
        </p:spPr>
        <p:txBody>
          <a:bodyPr wrap="square" rtlCol="0">
            <a:spAutoFit/>
          </a:bodyPr>
          <a:lstStyle/>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Modeled on 271 measurements</a:t>
            </a:r>
          </a:p>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Tested on 271 measurements</a:t>
            </a:r>
          </a:p>
        </p:txBody>
      </p:sp>
      <p:sp>
        <p:nvSpPr>
          <p:cNvPr id="6" name="TextBox 5">
            <a:extLst>
              <a:ext uri="{FF2B5EF4-FFF2-40B4-BE49-F238E27FC236}">
                <a16:creationId xmlns:a16="http://schemas.microsoft.com/office/drawing/2014/main" id="{39A036F1-A707-6B67-3782-C0B7F4A2B3F2}"/>
              </a:ext>
            </a:extLst>
          </p:cNvPr>
          <p:cNvSpPr txBox="1"/>
          <p:nvPr/>
        </p:nvSpPr>
        <p:spPr>
          <a:xfrm>
            <a:off x="8949106" y="5169242"/>
            <a:ext cx="3118636" cy="523220"/>
          </a:xfrm>
          <a:prstGeom prst="rect">
            <a:avLst/>
          </a:prstGeom>
          <a:noFill/>
        </p:spPr>
        <p:txBody>
          <a:bodyPr wrap="square" rtlCol="0">
            <a:spAutoFit/>
          </a:bodyPr>
          <a:lstStyle/>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Modeled on 163 measurements</a:t>
            </a:r>
          </a:p>
          <a:p>
            <a:pPr marL="380990" indent="-380990">
              <a:buFont typeface="Arial" panose="020B0604020202020204" pitchFamily="34" charset="0"/>
              <a:buChar char="•"/>
            </a:pPr>
            <a:r>
              <a:rPr lang="en-US" sz="1400" dirty="0">
                <a:latin typeface="Arial" panose="020B0604020202020204" pitchFamily="34" charset="0"/>
                <a:cs typeface="Arial" panose="020B0604020202020204" pitchFamily="34" charset="0"/>
              </a:rPr>
              <a:t>Tested on 163 measurements</a:t>
            </a:r>
          </a:p>
        </p:txBody>
      </p:sp>
      <p:sp>
        <p:nvSpPr>
          <p:cNvPr id="12" name="Slide Number Placeholder 11">
            <a:extLst>
              <a:ext uri="{FF2B5EF4-FFF2-40B4-BE49-F238E27FC236}">
                <a16:creationId xmlns:a16="http://schemas.microsoft.com/office/drawing/2014/main" id="{BE5CB431-DCE2-1F58-2C2F-5633E47F3F02}"/>
              </a:ext>
            </a:extLst>
          </p:cNvPr>
          <p:cNvSpPr>
            <a:spLocks noGrp="1"/>
          </p:cNvSpPr>
          <p:nvPr>
            <p:ph type="sldNum" sz="quarter" idx="10"/>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328654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6673-085D-49C6-B703-9E921B0DA746}"/>
              </a:ext>
            </a:extLst>
          </p:cNvPr>
          <p:cNvSpPr>
            <a:spLocks noGrp="1"/>
          </p:cNvSpPr>
          <p:nvPr>
            <p:ph type="title"/>
          </p:nvPr>
        </p:nvSpPr>
        <p:spPr>
          <a:xfrm>
            <a:off x="3929069" y="357682"/>
            <a:ext cx="4714022" cy="409368"/>
          </a:xfrm>
        </p:spPr>
        <p:txBody>
          <a:bodyPr>
            <a:normAutofit/>
          </a:bodyPr>
          <a:lstStyle/>
          <a:p>
            <a:r>
              <a:rPr lang="en-US" dirty="0"/>
              <a:t>MOSFET PSA Data</a:t>
            </a:r>
          </a:p>
        </p:txBody>
      </p:sp>
      <p:sp>
        <p:nvSpPr>
          <p:cNvPr id="5" name="Slide Number Placeholder 4">
            <a:extLst>
              <a:ext uri="{FF2B5EF4-FFF2-40B4-BE49-F238E27FC236}">
                <a16:creationId xmlns:a16="http://schemas.microsoft.com/office/drawing/2014/main" id="{B03F2745-8DDA-71A5-2FEB-A598BE8C24FC}"/>
              </a:ext>
            </a:extLst>
          </p:cNvPr>
          <p:cNvSpPr>
            <a:spLocks noGrp="1"/>
          </p:cNvSpPr>
          <p:nvPr>
            <p:ph type="sldNum" sz="quarter" idx="10"/>
          </p:nvPr>
        </p:nvSpPr>
        <p:spPr/>
        <p:txBody>
          <a:bodyPr/>
          <a:lstStyle/>
          <a:p>
            <a:fld id="{4FAB73BC-B049-4115-A692-8D63A059BFB8}" type="slidenum">
              <a:rPr lang="en-US" smtClean="0"/>
              <a:pPr/>
              <a:t>14</a:t>
            </a:fld>
            <a:endParaRPr lang="en-US" dirty="0"/>
          </a:p>
        </p:txBody>
      </p:sp>
      <p:grpSp>
        <p:nvGrpSpPr>
          <p:cNvPr id="74" name="Group 73">
            <a:extLst>
              <a:ext uri="{FF2B5EF4-FFF2-40B4-BE49-F238E27FC236}">
                <a16:creationId xmlns:a16="http://schemas.microsoft.com/office/drawing/2014/main" id="{BA552E33-E4EB-D269-376C-4B8047AE93BD}"/>
              </a:ext>
            </a:extLst>
          </p:cNvPr>
          <p:cNvGrpSpPr/>
          <p:nvPr/>
        </p:nvGrpSpPr>
        <p:grpSpPr>
          <a:xfrm>
            <a:off x="771998" y="2047286"/>
            <a:ext cx="4463558" cy="3857154"/>
            <a:chOff x="771998" y="2047286"/>
            <a:chExt cx="4463558" cy="3857154"/>
          </a:xfrm>
        </p:grpSpPr>
        <p:grpSp>
          <p:nvGrpSpPr>
            <p:cNvPr id="22" name="Group 21">
              <a:extLst>
                <a:ext uri="{FF2B5EF4-FFF2-40B4-BE49-F238E27FC236}">
                  <a16:creationId xmlns:a16="http://schemas.microsoft.com/office/drawing/2014/main" id="{98F2220C-B28C-0417-1754-25BFB3773649}"/>
                </a:ext>
              </a:extLst>
            </p:cNvPr>
            <p:cNvGrpSpPr/>
            <p:nvPr/>
          </p:nvGrpSpPr>
          <p:grpSpPr>
            <a:xfrm>
              <a:off x="3110153" y="2057561"/>
              <a:ext cx="2125403" cy="1271286"/>
              <a:chOff x="2995086" y="3077495"/>
              <a:chExt cx="3269157" cy="1911675"/>
            </a:xfrm>
          </p:grpSpPr>
          <p:pic>
            <p:nvPicPr>
              <p:cNvPr id="23" name="Picture 22">
                <a:extLst>
                  <a:ext uri="{FF2B5EF4-FFF2-40B4-BE49-F238E27FC236}">
                    <a16:creationId xmlns:a16="http://schemas.microsoft.com/office/drawing/2014/main" id="{0E747DCE-80F2-35F3-60F1-0496BAD04969}"/>
                  </a:ext>
                </a:extLst>
              </p:cNvPr>
              <p:cNvPicPr>
                <a:picLocks noChangeAspect="1"/>
              </p:cNvPicPr>
              <p:nvPr/>
            </p:nvPicPr>
            <p:blipFill>
              <a:blip r:embed="rId2"/>
              <a:stretch>
                <a:fillRect/>
              </a:stretch>
            </p:blipFill>
            <p:spPr>
              <a:xfrm>
                <a:off x="2995086" y="3077495"/>
                <a:ext cx="3269157" cy="1911675"/>
              </a:xfrm>
              <a:prstGeom prst="rect">
                <a:avLst/>
              </a:prstGeom>
            </p:spPr>
          </p:pic>
          <p:sp>
            <p:nvSpPr>
              <p:cNvPr id="24" name="TextBox 23">
                <a:extLst>
                  <a:ext uri="{FF2B5EF4-FFF2-40B4-BE49-F238E27FC236}">
                    <a16:creationId xmlns:a16="http://schemas.microsoft.com/office/drawing/2014/main" id="{BB6013E1-AD91-CC99-8C84-D99CC7F6C3F9}"/>
                  </a:ext>
                </a:extLst>
              </p:cNvPr>
              <p:cNvSpPr txBox="1"/>
              <p:nvPr/>
            </p:nvSpPr>
            <p:spPr>
              <a:xfrm>
                <a:off x="3086190" y="4538763"/>
                <a:ext cx="1899032" cy="416533"/>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24 hours stress</a:t>
                </a:r>
              </a:p>
            </p:txBody>
          </p:sp>
        </p:grpSp>
        <p:grpSp>
          <p:nvGrpSpPr>
            <p:cNvPr id="25" name="Group 24">
              <a:extLst>
                <a:ext uri="{FF2B5EF4-FFF2-40B4-BE49-F238E27FC236}">
                  <a16:creationId xmlns:a16="http://schemas.microsoft.com/office/drawing/2014/main" id="{7C63F63B-E2BA-A4DD-5CE2-B4DDBFA264E5}"/>
                </a:ext>
              </a:extLst>
            </p:cNvPr>
            <p:cNvGrpSpPr/>
            <p:nvPr/>
          </p:nvGrpSpPr>
          <p:grpSpPr>
            <a:xfrm>
              <a:off x="3109999" y="4600133"/>
              <a:ext cx="2125403" cy="1304307"/>
              <a:chOff x="5818004" y="3036542"/>
              <a:chExt cx="3181968" cy="1748854"/>
            </a:xfrm>
          </p:grpSpPr>
          <p:pic>
            <p:nvPicPr>
              <p:cNvPr id="45" name="Picture 44">
                <a:extLst>
                  <a:ext uri="{FF2B5EF4-FFF2-40B4-BE49-F238E27FC236}">
                    <a16:creationId xmlns:a16="http://schemas.microsoft.com/office/drawing/2014/main" id="{B036410B-F486-4180-CEC1-B5E6AAE0EC09}"/>
                  </a:ext>
                </a:extLst>
              </p:cNvPr>
              <p:cNvPicPr>
                <a:picLocks noChangeAspect="1"/>
              </p:cNvPicPr>
              <p:nvPr/>
            </p:nvPicPr>
            <p:blipFill>
              <a:blip r:embed="rId3"/>
              <a:stretch>
                <a:fillRect/>
              </a:stretch>
            </p:blipFill>
            <p:spPr>
              <a:xfrm>
                <a:off x="5818004" y="3036542"/>
                <a:ext cx="3181968" cy="1748854"/>
              </a:xfrm>
              <a:prstGeom prst="rect">
                <a:avLst/>
              </a:prstGeom>
            </p:spPr>
          </p:pic>
          <p:sp>
            <p:nvSpPr>
              <p:cNvPr id="47" name="TextBox 46">
                <a:extLst>
                  <a:ext uri="{FF2B5EF4-FFF2-40B4-BE49-F238E27FC236}">
                    <a16:creationId xmlns:a16="http://schemas.microsoft.com/office/drawing/2014/main" id="{FA48892D-2C15-F277-2105-6010A2871203}"/>
                  </a:ext>
                </a:extLst>
              </p:cNvPr>
              <p:cNvSpPr txBox="1"/>
              <p:nvPr/>
            </p:nvSpPr>
            <p:spPr>
              <a:xfrm>
                <a:off x="5906907" y="4353827"/>
                <a:ext cx="1848385" cy="37140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96 hours stress</a:t>
                </a:r>
              </a:p>
            </p:txBody>
          </p:sp>
        </p:grpSp>
        <p:grpSp>
          <p:nvGrpSpPr>
            <p:cNvPr id="73" name="Group 72">
              <a:extLst>
                <a:ext uri="{FF2B5EF4-FFF2-40B4-BE49-F238E27FC236}">
                  <a16:creationId xmlns:a16="http://schemas.microsoft.com/office/drawing/2014/main" id="{1B0D2BAF-3359-5D6C-9E8B-9FDD0B48245F}"/>
                </a:ext>
              </a:extLst>
            </p:cNvPr>
            <p:cNvGrpSpPr/>
            <p:nvPr/>
          </p:nvGrpSpPr>
          <p:grpSpPr>
            <a:xfrm>
              <a:off x="771998" y="2047286"/>
              <a:ext cx="2244741" cy="3855763"/>
              <a:chOff x="1549629" y="77809"/>
              <a:chExt cx="2244741" cy="3855763"/>
            </a:xfrm>
          </p:grpSpPr>
          <p:grpSp>
            <p:nvGrpSpPr>
              <p:cNvPr id="58" name="Group 57">
                <a:extLst>
                  <a:ext uri="{FF2B5EF4-FFF2-40B4-BE49-F238E27FC236}">
                    <a16:creationId xmlns:a16="http://schemas.microsoft.com/office/drawing/2014/main" id="{D643746D-0031-B967-9D42-EA064E7D0C5E}"/>
                  </a:ext>
                </a:extLst>
              </p:cNvPr>
              <p:cNvGrpSpPr/>
              <p:nvPr/>
            </p:nvGrpSpPr>
            <p:grpSpPr>
              <a:xfrm>
                <a:off x="1549782" y="1402501"/>
                <a:ext cx="2244588" cy="1259785"/>
                <a:chOff x="86488" y="1008678"/>
                <a:chExt cx="2902002" cy="1952595"/>
              </a:xfrm>
            </p:grpSpPr>
            <p:pic>
              <p:nvPicPr>
                <p:cNvPr id="59" name="Picture 58">
                  <a:extLst>
                    <a:ext uri="{FF2B5EF4-FFF2-40B4-BE49-F238E27FC236}">
                      <a16:creationId xmlns:a16="http://schemas.microsoft.com/office/drawing/2014/main" id="{5D89639C-3E6F-E217-A6F9-F7B519EEF56A}"/>
                    </a:ext>
                  </a:extLst>
                </p:cNvPr>
                <p:cNvPicPr>
                  <a:picLocks noChangeAspect="1"/>
                </p:cNvPicPr>
                <p:nvPr/>
              </p:nvPicPr>
              <p:blipFill>
                <a:blip r:embed="rId4"/>
                <a:stretch>
                  <a:fillRect/>
                </a:stretch>
              </p:blipFill>
              <p:spPr>
                <a:xfrm>
                  <a:off x="86488" y="1008678"/>
                  <a:ext cx="2902002" cy="1952595"/>
                </a:xfrm>
                <a:prstGeom prst="rect">
                  <a:avLst/>
                </a:prstGeom>
              </p:spPr>
            </p:pic>
            <p:sp>
              <p:nvSpPr>
                <p:cNvPr id="60" name="TextBox 59">
                  <a:extLst>
                    <a:ext uri="{FF2B5EF4-FFF2-40B4-BE49-F238E27FC236}">
                      <a16:creationId xmlns:a16="http://schemas.microsoft.com/office/drawing/2014/main" id="{19888F7F-098E-D2D1-0719-25A2EB0DD22C}"/>
                    </a:ext>
                  </a:extLst>
                </p:cNvPr>
                <p:cNvSpPr txBox="1"/>
                <p:nvPr/>
              </p:nvSpPr>
              <p:spPr>
                <a:xfrm>
                  <a:off x="109072" y="2484707"/>
                  <a:ext cx="976564" cy="429333"/>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Controls</a:t>
                  </a:r>
                </a:p>
              </p:txBody>
            </p:sp>
          </p:grpSp>
          <p:grpSp>
            <p:nvGrpSpPr>
              <p:cNvPr id="64" name="Group 63">
                <a:extLst>
                  <a:ext uri="{FF2B5EF4-FFF2-40B4-BE49-F238E27FC236}">
                    <a16:creationId xmlns:a16="http://schemas.microsoft.com/office/drawing/2014/main" id="{5EB6EAA6-E4EB-A6BF-8416-D6573F031AC6}"/>
                  </a:ext>
                </a:extLst>
              </p:cNvPr>
              <p:cNvGrpSpPr/>
              <p:nvPr/>
            </p:nvGrpSpPr>
            <p:grpSpPr>
              <a:xfrm>
                <a:off x="1549630" y="77809"/>
                <a:ext cx="2244740" cy="1324692"/>
                <a:chOff x="1" y="3017189"/>
                <a:chExt cx="2873379" cy="1838693"/>
              </a:xfrm>
            </p:grpSpPr>
            <p:pic>
              <p:nvPicPr>
                <p:cNvPr id="65" name="Picture 64">
                  <a:extLst>
                    <a:ext uri="{FF2B5EF4-FFF2-40B4-BE49-F238E27FC236}">
                      <a16:creationId xmlns:a16="http://schemas.microsoft.com/office/drawing/2014/main" id="{3C5C1A93-AC37-D99D-337F-E6F5704E85F6}"/>
                    </a:ext>
                  </a:extLst>
                </p:cNvPr>
                <p:cNvPicPr>
                  <a:picLocks noChangeAspect="1"/>
                </p:cNvPicPr>
                <p:nvPr/>
              </p:nvPicPr>
              <p:blipFill>
                <a:blip r:embed="rId5"/>
                <a:stretch>
                  <a:fillRect/>
                </a:stretch>
              </p:blipFill>
              <p:spPr>
                <a:xfrm>
                  <a:off x="1" y="3017189"/>
                  <a:ext cx="2873379" cy="1838693"/>
                </a:xfrm>
                <a:prstGeom prst="rect">
                  <a:avLst/>
                </a:prstGeom>
              </p:spPr>
            </p:pic>
            <p:sp>
              <p:nvSpPr>
                <p:cNvPr id="66" name="TextBox 65">
                  <a:extLst>
                    <a:ext uri="{FF2B5EF4-FFF2-40B4-BE49-F238E27FC236}">
                      <a16:creationId xmlns:a16="http://schemas.microsoft.com/office/drawing/2014/main" id="{C83600D3-844E-9AED-CD28-4F154D699FA7}"/>
                    </a:ext>
                  </a:extLst>
                </p:cNvPr>
                <p:cNvSpPr txBox="1"/>
                <p:nvPr/>
              </p:nvSpPr>
              <p:spPr>
                <a:xfrm>
                  <a:off x="22556" y="4411537"/>
                  <a:ext cx="1152709" cy="38447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Baseline</a:t>
                  </a:r>
                </a:p>
              </p:txBody>
            </p:sp>
          </p:grpSp>
          <p:grpSp>
            <p:nvGrpSpPr>
              <p:cNvPr id="67" name="Group 66">
                <a:extLst>
                  <a:ext uri="{FF2B5EF4-FFF2-40B4-BE49-F238E27FC236}">
                    <a16:creationId xmlns:a16="http://schemas.microsoft.com/office/drawing/2014/main" id="{2ADAD88B-BBA4-4CE9-3BFB-7C53947E698B}"/>
                  </a:ext>
                </a:extLst>
              </p:cNvPr>
              <p:cNvGrpSpPr/>
              <p:nvPr/>
            </p:nvGrpSpPr>
            <p:grpSpPr>
              <a:xfrm>
                <a:off x="1549629" y="2662286"/>
                <a:ext cx="2244589" cy="1271286"/>
                <a:chOff x="3097164" y="1020279"/>
                <a:chExt cx="2835235" cy="1903350"/>
              </a:xfrm>
            </p:grpSpPr>
            <p:pic>
              <p:nvPicPr>
                <p:cNvPr id="68" name="Picture 67">
                  <a:extLst>
                    <a:ext uri="{FF2B5EF4-FFF2-40B4-BE49-F238E27FC236}">
                      <a16:creationId xmlns:a16="http://schemas.microsoft.com/office/drawing/2014/main" id="{0C41238F-79F0-2AAB-DDF9-3922C79A771F}"/>
                    </a:ext>
                  </a:extLst>
                </p:cNvPr>
                <p:cNvPicPr>
                  <a:picLocks noChangeAspect="1"/>
                </p:cNvPicPr>
                <p:nvPr/>
              </p:nvPicPr>
              <p:blipFill>
                <a:blip r:embed="rId6"/>
                <a:stretch>
                  <a:fillRect/>
                </a:stretch>
              </p:blipFill>
              <p:spPr>
                <a:xfrm>
                  <a:off x="3097164" y="1020279"/>
                  <a:ext cx="2835235" cy="1903350"/>
                </a:xfrm>
                <a:prstGeom prst="rect">
                  <a:avLst/>
                </a:prstGeom>
              </p:spPr>
            </p:pic>
            <p:sp>
              <p:nvSpPr>
                <p:cNvPr id="69" name="TextBox 68">
                  <a:extLst>
                    <a:ext uri="{FF2B5EF4-FFF2-40B4-BE49-F238E27FC236}">
                      <a16:creationId xmlns:a16="http://schemas.microsoft.com/office/drawing/2014/main" id="{76AE3EC4-9A09-BFE2-59BC-889E2A9F69CC}"/>
                    </a:ext>
                  </a:extLst>
                </p:cNvPr>
                <p:cNvSpPr txBox="1"/>
                <p:nvPr/>
              </p:nvSpPr>
              <p:spPr>
                <a:xfrm>
                  <a:off x="3162775" y="2400441"/>
                  <a:ext cx="1263894" cy="41471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Conditioned</a:t>
                  </a:r>
                </a:p>
              </p:txBody>
            </p:sp>
          </p:grpSp>
        </p:grpSp>
        <p:grpSp>
          <p:nvGrpSpPr>
            <p:cNvPr id="70" name="Group 69">
              <a:extLst>
                <a:ext uri="{FF2B5EF4-FFF2-40B4-BE49-F238E27FC236}">
                  <a16:creationId xmlns:a16="http://schemas.microsoft.com/office/drawing/2014/main" id="{F0509D86-0B32-DC16-5969-43AA637DAEDC}"/>
                </a:ext>
              </a:extLst>
            </p:cNvPr>
            <p:cNvGrpSpPr/>
            <p:nvPr/>
          </p:nvGrpSpPr>
          <p:grpSpPr>
            <a:xfrm>
              <a:off x="3109999" y="3344034"/>
              <a:ext cx="2125403" cy="1271286"/>
              <a:chOff x="5914382" y="1053971"/>
              <a:chExt cx="3141643" cy="1903351"/>
            </a:xfrm>
          </p:grpSpPr>
          <p:pic>
            <p:nvPicPr>
              <p:cNvPr id="71" name="Picture 70">
                <a:extLst>
                  <a:ext uri="{FF2B5EF4-FFF2-40B4-BE49-F238E27FC236}">
                    <a16:creationId xmlns:a16="http://schemas.microsoft.com/office/drawing/2014/main" id="{8233ADD5-1D4C-AA2B-0811-6812AD3BB72C}"/>
                  </a:ext>
                </a:extLst>
              </p:cNvPr>
              <p:cNvPicPr>
                <a:picLocks noChangeAspect="1"/>
              </p:cNvPicPr>
              <p:nvPr/>
            </p:nvPicPr>
            <p:blipFill>
              <a:blip r:embed="rId7"/>
              <a:stretch>
                <a:fillRect/>
              </a:stretch>
            </p:blipFill>
            <p:spPr>
              <a:xfrm>
                <a:off x="5914382" y="1053971"/>
                <a:ext cx="3141643" cy="1903351"/>
              </a:xfrm>
              <a:prstGeom prst="rect">
                <a:avLst/>
              </a:prstGeom>
            </p:spPr>
          </p:pic>
          <p:sp>
            <p:nvSpPr>
              <p:cNvPr id="72" name="TextBox 71">
                <a:extLst>
                  <a:ext uri="{FF2B5EF4-FFF2-40B4-BE49-F238E27FC236}">
                    <a16:creationId xmlns:a16="http://schemas.microsoft.com/office/drawing/2014/main" id="{E9C02F1E-FE9E-2179-1AA1-063D3E1A87B2}"/>
                  </a:ext>
                </a:extLst>
              </p:cNvPr>
              <p:cNvSpPr txBox="1"/>
              <p:nvPr/>
            </p:nvSpPr>
            <p:spPr>
              <a:xfrm>
                <a:off x="6002160" y="2494490"/>
                <a:ext cx="1824960" cy="41471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48 hours stress</a:t>
                </a:r>
              </a:p>
            </p:txBody>
          </p:sp>
        </p:grpSp>
      </p:grpSp>
      <p:sp>
        <p:nvSpPr>
          <p:cNvPr id="75" name="Title 1">
            <a:extLst>
              <a:ext uri="{FF2B5EF4-FFF2-40B4-BE49-F238E27FC236}">
                <a16:creationId xmlns:a16="http://schemas.microsoft.com/office/drawing/2014/main" id="{D7E9CA77-9BBA-5F8B-4F94-DA2D1EC952DD}"/>
              </a:ext>
            </a:extLst>
          </p:cNvPr>
          <p:cNvSpPr txBox="1">
            <a:spLocks/>
          </p:cNvSpPr>
          <p:nvPr/>
        </p:nvSpPr>
        <p:spPr>
          <a:xfrm>
            <a:off x="2763228" y="1337414"/>
            <a:ext cx="812310" cy="77477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kern="1200">
                <a:solidFill>
                  <a:schemeClr val="tx2"/>
                </a:solidFill>
                <a:latin typeface="Arial" panose="020B0604020202020204" pitchFamily="34" charset="0"/>
                <a:ea typeface="+mj-ea"/>
                <a:cs typeface="Arial" panose="020B0604020202020204" pitchFamily="34" charset="0"/>
              </a:defRPr>
            </a:lvl1pPr>
          </a:lstStyle>
          <a:p>
            <a:pPr algn="ctr"/>
            <a:r>
              <a:rPr lang="en-US" sz="2000" dirty="0"/>
              <a:t>Bias 1</a:t>
            </a:r>
          </a:p>
        </p:txBody>
      </p:sp>
      <p:grpSp>
        <p:nvGrpSpPr>
          <p:cNvPr id="97" name="Group 96">
            <a:extLst>
              <a:ext uri="{FF2B5EF4-FFF2-40B4-BE49-F238E27FC236}">
                <a16:creationId xmlns:a16="http://schemas.microsoft.com/office/drawing/2014/main" id="{1A69DE65-E439-4C9C-F09C-2860B6D4893A}"/>
              </a:ext>
            </a:extLst>
          </p:cNvPr>
          <p:cNvGrpSpPr/>
          <p:nvPr/>
        </p:nvGrpSpPr>
        <p:grpSpPr>
          <a:xfrm>
            <a:off x="5820059" y="2036684"/>
            <a:ext cx="4525263" cy="3866365"/>
            <a:chOff x="5820059" y="2036684"/>
            <a:chExt cx="4525263" cy="3866365"/>
          </a:xfrm>
        </p:grpSpPr>
        <p:grpSp>
          <p:nvGrpSpPr>
            <p:cNvPr id="78" name="Group 77">
              <a:extLst>
                <a:ext uri="{FF2B5EF4-FFF2-40B4-BE49-F238E27FC236}">
                  <a16:creationId xmlns:a16="http://schemas.microsoft.com/office/drawing/2014/main" id="{2E621E0A-3F07-B5CF-0055-746BAA2E22AD}"/>
                </a:ext>
              </a:extLst>
            </p:cNvPr>
            <p:cNvGrpSpPr/>
            <p:nvPr/>
          </p:nvGrpSpPr>
          <p:grpSpPr>
            <a:xfrm>
              <a:off x="5820059" y="2036684"/>
              <a:ext cx="2280434" cy="1222695"/>
              <a:chOff x="76653" y="3096994"/>
              <a:chExt cx="2976883" cy="1894380"/>
            </a:xfrm>
          </p:grpSpPr>
          <p:pic>
            <p:nvPicPr>
              <p:cNvPr id="79" name="Picture 78">
                <a:extLst>
                  <a:ext uri="{FF2B5EF4-FFF2-40B4-BE49-F238E27FC236}">
                    <a16:creationId xmlns:a16="http://schemas.microsoft.com/office/drawing/2014/main" id="{589EEA25-0B46-1BF8-070B-32AAA4F35955}"/>
                  </a:ext>
                </a:extLst>
              </p:cNvPr>
              <p:cNvPicPr>
                <a:picLocks noChangeAspect="1"/>
              </p:cNvPicPr>
              <p:nvPr/>
            </p:nvPicPr>
            <p:blipFill>
              <a:blip r:embed="rId8"/>
              <a:stretch>
                <a:fillRect/>
              </a:stretch>
            </p:blipFill>
            <p:spPr>
              <a:xfrm>
                <a:off x="76653" y="3096994"/>
                <a:ext cx="2976883" cy="1894380"/>
              </a:xfrm>
              <a:prstGeom prst="rect">
                <a:avLst/>
              </a:prstGeom>
            </p:spPr>
          </p:pic>
          <p:sp>
            <p:nvSpPr>
              <p:cNvPr id="80" name="TextBox 79">
                <a:extLst>
                  <a:ext uri="{FF2B5EF4-FFF2-40B4-BE49-F238E27FC236}">
                    <a16:creationId xmlns:a16="http://schemas.microsoft.com/office/drawing/2014/main" id="{8DAAF8A6-4380-01D2-444B-30BDFF86595A}"/>
                  </a:ext>
                </a:extLst>
              </p:cNvPr>
              <p:cNvSpPr txBox="1"/>
              <p:nvPr/>
            </p:nvSpPr>
            <p:spPr>
              <a:xfrm>
                <a:off x="200966" y="4459601"/>
                <a:ext cx="1006941" cy="429168"/>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Baseline</a:t>
                </a:r>
              </a:p>
            </p:txBody>
          </p:sp>
        </p:grpSp>
        <p:grpSp>
          <p:nvGrpSpPr>
            <p:cNvPr id="81" name="Group 80">
              <a:extLst>
                <a:ext uri="{FF2B5EF4-FFF2-40B4-BE49-F238E27FC236}">
                  <a16:creationId xmlns:a16="http://schemas.microsoft.com/office/drawing/2014/main" id="{820A7832-F8A5-6259-37CE-EA535EA32E38}"/>
                </a:ext>
              </a:extLst>
            </p:cNvPr>
            <p:cNvGrpSpPr/>
            <p:nvPr/>
          </p:nvGrpSpPr>
          <p:grpSpPr>
            <a:xfrm>
              <a:off x="5820059" y="4529014"/>
              <a:ext cx="2280434" cy="1374035"/>
              <a:chOff x="3223485" y="1099316"/>
              <a:chExt cx="2984501" cy="1879897"/>
            </a:xfrm>
          </p:grpSpPr>
          <p:pic>
            <p:nvPicPr>
              <p:cNvPr id="82" name="Picture 81">
                <a:extLst>
                  <a:ext uri="{FF2B5EF4-FFF2-40B4-BE49-F238E27FC236}">
                    <a16:creationId xmlns:a16="http://schemas.microsoft.com/office/drawing/2014/main" id="{A4D1BA0A-C158-533C-B799-7C2399925B5B}"/>
                  </a:ext>
                </a:extLst>
              </p:cNvPr>
              <p:cNvPicPr>
                <a:picLocks noChangeAspect="1"/>
              </p:cNvPicPr>
              <p:nvPr/>
            </p:nvPicPr>
            <p:blipFill>
              <a:blip r:embed="rId9"/>
              <a:stretch>
                <a:fillRect/>
              </a:stretch>
            </p:blipFill>
            <p:spPr>
              <a:xfrm>
                <a:off x="3223485" y="1099316"/>
                <a:ext cx="2984501" cy="1879897"/>
              </a:xfrm>
              <a:prstGeom prst="rect">
                <a:avLst/>
              </a:prstGeom>
            </p:spPr>
          </p:pic>
          <p:sp>
            <p:nvSpPr>
              <p:cNvPr id="83" name="TextBox 82">
                <a:extLst>
                  <a:ext uri="{FF2B5EF4-FFF2-40B4-BE49-F238E27FC236}">
                    <a16:creationId xmlns:a16="http://schemas.microsoft.com/office/drawing/2014/main" id="{91175102-F53C-8779-AED4-5E24ADDC589D}"/>
                  </a:ext>
                </a:extLst>
              </p:cNvPr>
              <p:cNvSpPr txBox="1"/>
              <p:nvPr/>
            </p:nvSpPr>
            <p:spPr>
              <a:xfrm>
                <a:off x="3348318" y="2540751"/>
                <a:ext cx="1309521" cy="378978"/>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Conditioned</a:t>
                </a:r>
              </a:p>
            </p:txBody>
          </p:sp>
        </p:grpSp>
        <p:grpSp>
          <p:nvGrpSpPr>
            <p:cNvPr id="84" name="Group 83">
              <a:extLst>
                <a:ext uri="{FF2B5EF4-FFF2-40B4-BE49-F238E27FC236}">
                  <a16:creationId xmlns:a16="http://schemas.microsoft.com/office/drawing/2014/main" id="{F55E8DAF-32B6-4A8D-77F5-5AB0355B68CB}"/>
                </a:ext>
              </a:extLst>
            </p:cNvPr>
            <p:cNvGrpSpPr/>
            <p:nvPr/>
          </p:nvGrpSpPr>
          <p:grpSpPr>
            <a:xfrm>
              <a:off x="8178336" y="2044135"/>
              <a:ext cx="2166986" cy="1226603"/>
              <a:chOff x="3177207" y="3046105"/>
              <a:chExt cx="3095717" cy="1945269"/>
            </a:xfrm>
          </p:grpSpPr>
          <p:pic>
            <p:nvPicPr>
              <p:cNvPr id="85" name="Picture 84">
                <a:extLst>
                  <a:ext uri="{FF2B5EF4-FFF2-40B4-BE49-F238E27FC236}">
                    <a16:creationId xmlns:a16="http://schemas.microsoft.com/office/drawing/2014/main" id="{21EF3ACD-4065-78CC-05B6-00D7E3A3950D}"/>
                  </a:ext>
                </a:extLst>
              </p:cNvPr>
              <p:cNvPicPr>
                <a:picLocks noChangeAspect="1"/>
              </p:cNvPicPr>
              <p:nvPr/>
            </p:nvPicPr>
            <p:blipFill>
              <a:blip r:embed="rId10"/>
              <a:stretch>
                <a:fillRect/>
              </a:stretch>
            </p:blipFill>
            <p:spPr>
              <a:xfrm>
                <a:off x="3177207" y="3046105"/>
                <a:ext cx="3095717" cy="1945269"/>
              </a:xfrm>
              <a:prstGeom prst="rect">
                <a:avLst/>
              </a:prstGeom>
            </p:spPr>
          </p:pic>
          <p:sp>
            <p:nvSpPr>
              <p:cNvPr id="86" name="TextBox 85">
                <a:extLst>
                  <a:ext uri="{FF2B5EF4-FFF2-40B4-BE49-F238E27FC236}">
                    <a16:creationId xmlns:a16="http://schemas.microsoft.com/office/drawing/2014/main" id="{58924EC4-2B06-5E72-2975-C31FA78FB5A8}"/>
                  </a:ext>
                </a:extLst>
              </p:cNvPr>
              <p:cNvSpPr txBox="1"/>
              <p:nvPr/>
            </p:nvSpPr>
            <p:spPr>
              <a:xfrm>
                <a:off x="3307201" y="4529901"/>
                <a:ext cx="1763774" cy="439293"/>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24 hours stress</a:t>
                </a:r>
              </a:p>
            </p:txBody>
          </p:sp>
        </p:grpSp>
        <p:grpSp>
          <p:nvGrpSpPr>
            <p:cNvPr id="87" name="Group 86">
              <a:extLst>
                <a:ext uri="{FF2B5EF4-FFF2-40B4-BE49-F238E27FC236}">
                  <a16:creationId xmlns:a16="http://schemas.microsoft.com/office/drawing/2014/main" id="{E96BB8D7-10BB-CEC8-160D-D38FDCB23FDA}"/>
                </a:ext>
              </a:extLst>
            </p:cNvPr>
            <p:cNvGrpSpPr/>
            <p:nvPr/>
          </p:nvGrpSpPr>
          <p:grpSpPr>
            <a:xfrm>
              <a:off x="8178336" y="3270739"/>
              <a:ext cx="2166832" cy="1258276"/>
              <a:chOff x="6159317" y="1127397"/>
              <a:chExt cx="2961913" cy="1870976"/>
            </a:xfrm>
          </p:grpSpPr>
          <p:pic>
            <p:nvPicPr>
              <p:cNvPr id="88" name="Picture 87">
                <a:extLst>
                  <a:ext uri="{FF2B5EF4-FFF2-40B4-BE49-F238E27FC236}">
                    <a16:creationId xmlns:a16="http://schemas.microsoft.com/office/drawing/2014/main" id="{844ECFFF-777A-DCFD-29A0-CE78671002CB}"/>
                  </a:ext>
                </a:extLst>
              </p:cNvPr>
              <p:cNvPicPr>
                <a:picLocks noChangeAspect="1"/>
              </p:cNvPicPr>
              <p:nvPr/>
            </p:nvPicPr>
            <p:blipFill>
              <a:blip r:embed="rId11"/>
              <a:stretch>
                <a:fillRect/>
              </a:stretch>
            </p:blipFill>
            <p:spPr>
              <a:xfrm>
                <a:off x="6159317" y="1127397"/>
                <a:ext cx="2961913" cy="1870976"/>
              </a:xfrm>
              <a:prstGeom prst="rect">
                <a:avLst/>
              </a:prstGeom>
            </p:spPr>
          </p:pic>
          <p:sp>
            <p:nvSpPr>
              <p:cNvPr id="89" name="TextBox 88">
                <a:extLst>
                  <a:ext uri="{FF2B5EF4-FFF2-40B4-BE49-F238E27FC236}">
                    <a16:creationId xmlns:a16="http://schemas.microsoft.com/office/drawing/2014/main" id="{22491A7F-8FBC-7FB6-98C2-49C0FE6B432F}"/>
                  </a:ext>
                </a:extLst>
              </p:cNvPr>
              <p:cNvSpPr txBox="1"/>
              <p:nvPr/>
            </p:nvSpPr>
            <p:spPr>
              <a:xfrm>
                <a:off x="6283700" y="2518600"/>
                <a:ext cx="1687660" cy="411880"/>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48 hours stress</a:t>
                </a:r>
              </a:p>
            </p:txBody>
          </p:sp>
        </p:grpSp>
        <p:grpSp>
          <p:nvGrpSpPr>
            <p:cNvPr id="90" name="Group 89">
              <a:extLst>
                <a:ext uri="{FF2B5EF4-FFF2-40B4-BE49-F238E27FC236}">
                  <a16:creationId xmlns:a16="http://schemas.microsoft.com/office/drawing/2014/main" id="{4A234875-74B0-7107-9BB1-B9EE2A00BCA1}"/>
                </a:ext>
              </a:extLst>
            </p:cNvPr>
            <p:cNvGrpSpPr/>
            <p:nvPr/>
          </p:nvGrpSpPr>
          <p:grpSpPr>
            <a:xfrm>
              <a:off x="5820059" y="3256752"/>
              <a:ext cx="2280434" cy="1267366"/>
              <a:chOff x="52005" y="1099316"/>
              <a:chExt cx="3025078" cy="1917872"/>
            </a:xfrm>
          </p:grpSpPr>
          <p:pic>
            <p:nvPicPr>
              <p:cNvPr id="91" name="Picture 90">
                <a:extLst>
                  <a:ext uri="{FF2B5EF4-FFF2-40B4-BE49-F238E27FC236}">
                    <a16:creationId xmlns:a16="http://schemas.microsoft.com/office/drawing/2014/main" id="{617A88D4-595E-2E3D-B81C-10E8B4207DC3}"/>
                  </a:ext>
                </a:extLst>
              </p:cNvPr>
              <p:cNvPicPr>
                <a:picLocks noChangeAspect="1"/>
              </p:cNvPicPr>
              <p:nvPr/>
            </p:nvPicPr>
            <p:blipFill>
              <a:blip r:embed="rId12"/>
              <a:stretch>
                <a:fillRect/>
              </a:stretch>
            </p:blipFill>
            <p:spPr>
              <a:xfrm>
                <a:off x="52005" y="1099316"/>
                <a:ext cx="3025078" cy="1917872"/>
              </a:xfrm>
              <a:prstGeom prst="rect">
                <a:avLst/>
              </a:prstGeom>
            </p:spPr>
          </p:pic>
          <p:sp>
            <p:nvSpPr>
              <p:cNvPr id="92" name="TextBox 91">
                <a:extLst>
                  <a:ext uri="{FF2B5EF4-FFF2-40B4-BE49-F238E27FC236}">
                    <a16:creationId xmlns:a16="http://schemas.microsoft.com/office/drawing/2014/main" id="{0E9DF172-3C74-42D4-A788-71D7E0E4E166}"/>
                  </a:ext>
                </a:extLst>
              </p:cNvPr>
              <p:cNvSpPr txBox="1"/>
              <p:nvPr/>
            </p:nvSpPr>
            <p:spPr>
              <a:xfrm>
                <a:off x="178331" y="2540062"/>
                <a:ext cx="1001979" cy="419175"/>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Controls</a:t>
                </a:r>
              </a:p>
            </p:txBody>
          </p:sp>
        </p:grpSp>
        <p:grpSp>
          <p:nvGrpSpPr>
            <p:cNvPr id="93" name="Group 92">
              <a:extLst>
                <a:ext uri="{FF2B5EF4-FFF2-40B4-BE49-F238E27FC236}">
                  <a16:creationId xmlns:a16="http://schemas.microsoft.com/office/drawing/2014/main" id="{F97104D2-007C-AE90-1424-19BDC5472148}"/>
                </a:ext>
              </a:extLst>
            </p:cNvPr>
            <p:cNvGrpSpPr/>
            <p:nvPr/>
          </p:nvGrpSpPr>
          <p:grpSpPr>
            <a:xfrm>
              <a:off x="8178335" y="4534074"/>
              <a:ext cx="2166831" cy="1368975"/>
              <a:chOff x="6207985" y="3088095"/>
              <a:chExt cx="2891460" cy="1834545"/>
            </a:xfrm>
          </p:grpSpPr>
          <p:pic>
            <p:nvPicPr>
              <p:cNvPr id="94" name="Picture 93">
                <a:extLst>
                  <a:ext uri="{FF2B5EF4-FFF2-40B4-BE49-F238E27FC236}">
                    <a16:creationId xmlns:a16="http://schemas.microsoft.com/office/drawing/2014/main" id="{F20EC1DD-C64E-107F-469E-D523FF127445}"/>
                  </a:ext>
                </a:extLst>
              </p:cNvPr>
              <p:cNvPicPr>
                <a:picLocks noChangeAspect="1"/>
              </p:cNvPicPr>
              <p:nvPr/>
            </p:nvPicPr>
            <p:blipFill>
              <a:blip r:embed="rId13"/>
              <a:stretch>
                <a:fillRect/>
              </a:stretch>
            </p:blipFill>
            <p:spPr>
              <a:xfrm>
                <a:off x="6207985" y="3088095"/>
                <a:ext cx="2891460" cy="1834545"/>
              </a:xfrm>
              <a:prstGeom prst="rect">
                <a:avLst/>
              </a:prstGeom>
            </p:spPr>
          </p:pic>
          <p:sp>
            <p:nvSpPr>
              <p:cNvPr id="95" name="TextBox 94">
                <a:extLst>
                  <a:ext uri="{FF2B5EF4-FFF2-40B4-BE49-F238E27FC236}">
                    <a16:creationId xmlns:a16="http://schemas.microsoft.com/office/drawing/2014/main" id="{5368B0F4-E79F-BBCD-C7FB-30FF4841F9E0}"/>
                  </a:ext>
                </a:extLst>
              </p:cNvPr>
              <p:cNvSpPr txBox="1"/>
              <p:nvPr/>
            </p:nvSpPr>
            <p:spPr>
              <a:xfrm>
                <a:off x="6335318" y="4493173"/>
                <a:ext cx="1647517" cy="371203"/>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96 hours stress</a:t>
                </a:r>
              </a:p>
            </p:txBody>
          </p:sp>
        </p:grpSp>
      </p:grpSp>
      <p:sp>
        <p:nvSpPr>
          <p:cNvPr id="96" name="Title 1">
            <a:extLst>
              <a:ext uri="{FF2B5EF4-FFF2-40B4-BE49-F238E27FC236}">
                <a16:creationId xmlns:a16="http://schemas.microsoft.com/office/drawing/2014/main" id="{B785BD6F-0657-0BAF-422A-6A4720D6B452}"/>
              </a:ext>
            </a:extLst>
          </p:cNvPr>
          <p:cNvSpPr txBox="1">
            <a:spLocks/>
          </p:cNvSpPr>
          <p:nvPr/>
        </p:nvSpPr>
        <p:spPr>
          <a:xfrm>
            <a:off x="7694338" y="1337413"/>
            <a:ext cx="812310" cy="77477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kern="1200">
                <a:solidFill>
                  <a:schemeClr val="tx2"/>
                </a:solidFill>
                <a:latin typeface="Arial" panose="020B0604020202020204" pitchFamily="34" charset="0"/>
                <a:ea typeface="+mj-ea"/>
                <a:cs typeface="Arial" panose="020B0604020202020204" pitchFamily="34" charset="0"/>
              </a:defRPr>
            </a:lvl1pPr>
          </a:lstStyle>
          <a:p>
            <a:pPr algn="ctr"/>
            <a:r>
              <a:rPr lang="en-US" sz="2000" dirty="0"/>
              <a:t>Bias 2</a:t>
            </a:r>
          </a:p>
        </p:txBody>
      </p:sp>
    </p:spTree>
    <p:extLst>
      <p:ext uri="{BB962C8B-B14F-4D97-AF65-F5344CB8AC3E}">
        <p14:creationId xmlns:p14="http://schemas.microsoft.com/office/powerpoint/2010/main" val="172671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23749-F0BB-15AC-00CE-2C0799904C05}"/>
              </a:ext>
            </a:extLst>
          </p:cNvPr>
          <p:cNvPicPr>
            <a:picLocks noChangeAspect="1"/>
          </p:cNvPicPr>
          <p:nvPr/>
        </p:nvPicPr>
        <p:blipFill>
          <a:blip r:embed="rId2"/>
          <a:stretch>
            <a:fillRect/>
          </a:stretch>
        </p:blipFill>
        <p:spPr>
          <a:xfrm>
            <a:off x="8732637" y="1508804"/>
            <a:ext cx="3217000" cy="2408804"/>
          </a:xfrm>
          <a:prstGeom prst="rect">
            <a:avLst/>
          </a:prstGeom>
        </p:spPr>
      </p:pic>
      <p:pic>
        <p:nvPicPr>
          <p:cNvPr id="24" name="Picture 23">
            <a:extLst>
              <a:ext uri="{FF2B5EF4-FFF2-40B4-BE49-F238E27FC236}">
                <a16:creationId xmlns:a16="http://schemas.microsoft.com/office/drawing/2014/main" id="{73977A48-864F-5FAE-60AC-A4C30E6CA9CA}"/>
              </a:ext>
            </a:extLst>
          </p:cNvPr>
          <p:cNvPicPr>
            <a:picLocks noChangeAspect="1"/>
          </p:cNvPicPr>
          <p:nvPr/>
        </p:nvPicPr>
        <p:blipFill>
          <a:blip r:embed="rId3"/>
          <a:stretch>
            <a:fillRect/>
          </a:stretch>
        </p:blipFill>
        <p:spPr>
          <a:xfrm>
            <a:off x="5461404" y="1502197"/>
            <a:ext cx="3213027" cy="2408804"/>
          </a:xfrm>
          <a:prstGeom prst="rect">
            <a:avLst/>
          </a:prstGeom>
        </p:spPr>
      </p:pic>
      <p:sp>
        <p:nvSpPr>
          <p:cNvPr id="2" name="Title 1">
            <a:extLst>
              <a:ext uri="{FF2B5EF4-FFF2-40B4-BE49-F238E27FC236}">
                <a16:creationId xmlns:a16="http://schemas.microsoft.com/office/drawing/2014/main" id="{891C6673-085D-49C6-B703-9E921B0DA746}"/>
              </a:ext>
            </a:extLst>
          </p:cNvPr>
          <p:cNvSpPr>
            <a:spLocks noGrp="1"/>
          </p:cNvSpPr>
          <p:nvPr>
            <p:ph type="title"/>
          </p:nvPr>
        </p:nvSpPr>
        <p:spPr>
          <a:xfrm>
            <a:off x="8732637" y="273820"/>
            <a:ext cx="2841182" cy="774779"/>
          </a:xfrm>
        </p:spPr>
        <p:txBody>
          <a:bodyPr>
            <a:normAutofit/>
          </a:bodyPr>
          <a:lstStyle/>
          <a:p>
            <a:pPr algn="ctr"/>
            <a:r>
              <a:rPr lang="en-US" sz="2400" dirty="0"/>
              <a:t>MOSFET </a:t>
            </a:r>
            <a:br>
              <a:rPr lang="en-US" sz="2400" dirty="0"/>
            </a:br>
            <a:r>
              <a:rPr lang="en-US" sz="2400" dirty="0"/>
              <a:t>Bias 1 Algorithm</a:t>
            </a:r>
          </a:p>
        </p:txBody>
      </p:sp>
      <p:grpSp>
        <p:nvGrpSpPr>
          <p:cNvPr id="54" name="Group 53">
            <a:extLst>
              <a:ext uri="{FF2B5EF4-FFF2-40B4-BE49-F238E27FC236}">
                <a16:creationId xmlns:a16="http://schemas.microsoft.com/office/drawing/2014/main" id="{EC3F0733-1406-1895-0855-35FD06B0ED62}"/>
              </a:ext>
            </a:extLst>
          </p:cNvPr>
          <p:cNvGrpSpPr/>
          <p:nvPr/>
        </p:nvGrpSpPr>
        <p:grpSpPr>
          <a:xfrm>
            <a:off x="10282" y="0"/>
            <a:ext cx="5312878" cy="6925477"/>
            <a:chOff x="7711" y="50608"/>
            <a:chExt cx="3864359" cy="5143500"/>
          </a:xfrm>
        </p:grpSpPr>
        <p:grpSp>
          <p:nvGrpSpPr>
            <p:cNvPr id="53" name="Group 52">
              <a:extLst>
                <a:ext uri="{FF2B5EF4-FFF2-40B4-BE49-F238E27FC236}">
                  <a16:creationId xmlns:a16="http://schemas.microsoft.com/office/drawing/2014/main" id="{C5FBB36C-495F-99F8-1DF9-60BD8241CA76}"/>
                </a:ext>
              </a:extLst>
            </p:cNvPr>
            <p:cNvGrpSpPr/>
            <p:nvPr/>
          </p:nvGrpSpPr>
          <p:grpSpPr>
            <a:xfrm>
              <a:off x="7711" y="50608"/>
              <a:ext cx="3864359" cy="5143500"/>
              <a:chOff x="7711" y="50608"/>
              <a:chExt cx="3864359" cy="5143500"/>
            </a:xfrm>
          </p:grpSpPr>
          <p:sp>
            <p:nvSpPr>
              <p:cNvPr id="18" name="Rectangle 17">
                <a:extLst>
                  <a:ext uri="{FF2B5EF4-FFF2-40B4-BE49-F238E27FC236}">
                    <a16:creationId xmlns:a16="http://schemas.microsoft.com/office/drawing/2014/main" id="{A1DB272F-123C-4A5D-6EF6-A7C6872835CD}"/>
                  </a:ext>
                </a:extLst>
              </p:cNvPr>
              <p:cNvSpPr/>
              <p:nvPr/>
            </p:nvSpPr>
            <p:spPr>
              <a:xfrm>
                <a:off x="7711" y="50608"/>
                <a:ext cx="3864359" cy="5143500"/>
              </a:xfrm>
              <a:prstGeom prst="rect">
                <a:avLst/>
              </a:prstGeom>
              <a:solidFill>
                <a:srgbClr val="00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019771F-D89B-3014-3520-98C015F41C22}"/>
                  </a:ext>
                </a:extLst>
              </p:cNvPr>
              <p:cNvSpPr txBox="1"/>
              <p:nvPr/>
            </p:nvSpPr>
            <p:spPr>
              <a:xfrm>
                <a:off x="2491345" y="789642"/>
                <a:ext cx="1104393" cy="228584"/>
              </a:xfrm>
              <a:prstGeom prst="rect">
                <a:avLst/>
              </a:prstGeom>
              <a:solidFill>
                <a:schemeClr val="accent3">
                  <a:lumMod val="20000"/>
                  <a:lumOff val="80000"/>
                </a:schemeClr>
              </a:solidFill>
            </p:spPr>
            <p:txBody>
              <a:bodyPr wrap="none" rtlCol="0">
                <a:spAutoFit/>
              </a:bodyPr>
              <a:lstStyle/>
              <a:p>
                <a:r>
                  <a:rPr lang="en-US" sz="1400" dirty="0">
                    <a:latin typeface="Arial" panose="020B0604020202020204" pitchFamily="34" charset="0"/>
                    <a:cs typeface="Arial" panose="020B0604020202020204" pitchFamily="34" charset="0"/>
                  </a:rPr>
                  <a:t>99.6% correct ID</a:t>
                </a:r>
              </a:p>
            </p:txBody>
          </p:sp>
          <p:sp>
            <p:nvSpPr>
              <p:cNvPr id="17" name="TextBox 16">
                <a:extLst>
                  <a:ext uri="{FF2B5EF4-FFF2-40B4-BE49-F238E27FC236}">
                    <a16:creationId xmlns:a16="http://schemas.microsoft.com/office/drawing/2014/main" id="{4EF2677D-6697-F372-C866-EE5FD766F792}"/>
                  </a:ext>
                </a:extLst>
              </p:cNvPr>
              <p:cNvSpPr txBox="1"/>
              <p:nvPr/>
            </p:nvSpPr>
            <p:spPr>
              <a:xfrm>
                <a:off x="2498854" y="1916487"/>
                <a:ext cx="1104393" cy="228584"/>
              </a:xfrm>
              <a:prstGeom prst="rect">
                <a:avLst/>
              </a:prstGeom>
              <a:solidFill>
                <a:schemeClr val="accent3">
                  <a:lumMod val="20000"/>
                  <a:lumOff val="80000"/>
                </a:schemeClr>
              </a:solidFill>
            </p:spPr>
            <p:txBody>
              <a:bodyPr wrap="none" rtlCol="0">
                <a:spAutoFit/>
              </a:bodyPr>
              <a:lstStyle/>
              <a:p>
                <a:r>
                  <a:rPr lang="en-US" sz="1400" dirty="0">
                    <a:latin typeface="Arial" panose="020B0604020202020204" pitchFamily="34" charset="0"/>
                    <a:cs typeface="Arial" panose="020B0604020202020204" pitchFamily="34" charset="0"/>
                  </a:rPr>
                  <a:t>99.4% correct ID</a:t>
                </a:r>
              </a:p>
            </p:txBody>
          </p:sp>
          <p:sp>
            <p:nvSpPr>
              <p:cNvPr id="49" name="TextBox 48">
                <a:extLst>
                  <a:ext uri="{FF2B5EF4-FFF2-40B4-BE49-F238E27FC236}">
                    <a16:creationId xmlns:a16="http://schemas.microsoft.com/office/drawing/2014/main" id="{A7C02456-1FAD-E67F-D7B1-AA89E2298E78}"/>
                  </a:ext>
                </a:extLst>
              </p:cNvPr>
              <p:cNvSpPr txBox="1"/>
              <p:nvPr/>
            </p:nvSpPr>
            <p:spPr>
              <a:xfrm>
                <a:off x="2498854" y="3121595"/>
                <a:ext cx="1104393" cy="228584"/>
              </a:xfrm>
              <a:prstGeom prst="rect">
                <a:avLst/>
              </a:prstGeom>
              <a:solidFill>
                <a:schemeClr val="accent3">
                  <a:lumMod val="20000"/>
                  <a:lumOff val="80000"/>
                </a:schemeClr>
              </a:solidFill>
            </p:spPr>
            <p:txBody>
              <a:bodyPr wrap="none" rtlCol="0">
                <a:spAutoFit/>
              </a:bodyPr>
              <a:lstStyle/>
              <a:p>
                <a:r>
                  <a:rPr lang="en-US" sz="1400" dirty="0">
                    <a:latin typeface="Arial" panose="020B0604020202020204" pitchFamily="34" charset="0"/>
                    <a:cs typeface="Arial" panose="020B0604020202020204" pitchFamily="34" charset="0"/>
                  </a:rPr>
                  <a:t>97.0% correct ID</a:t>
                </a:r>
              </a:p>
            </p:txBody>
          </p:sp>
          <p:sp>
            <p:nvSpPr>
              <p:cNvPr id="51" name="TextBox 50">
                <a:extLst>
                  <a:ext uri="{FF2B5EF4-FFF2-40B4-BE49-F238E27FC236}">
                    <a16:creationId xmlns:a16="http://schemas.microsoft.com/office/drawing/2014/main" id="{4B3DD4E3-9823-26F8-090A-9E1FFE473665}"/>
                  </a:ext>
                </a:extLst>
              </p:cNvPr>
              <p:cNvSpPr txBox="1"/>
              <p:nvPr/>
            </p:nvSpPr>
            <p:spPr>
              <a:xfrm>
                <a:off x="2506010" y="4240742"/>
                <a:ext cx="1104393" cy="228584"/>
              </a:xfrm>
              <a:prstGeom prst="rect">
                <a:avLst/>
              </a:prstGeom>
              <a:solidFill>
                <a:schemeClr val="accent3">
                  <a:lumMod val="20000"/>
                  <a:lumOff val="80000"/>
                </a:schemeClr>
              </a:solidFill>
            </p:spPr>
            <p:txBody>
              <a:bodyPr wrap="none" rtlCol="0">
                <a:spAutoFit/>
              </a:bodyPr>
              <a:lstStyle/>
              <a:p>
                <a:r>
                  <a:rPr lang="en-US" sz="1400" dirty="0">
                    <a:latin typeface="Arial" panose="020B0604020202020204" pitchFamily="34" charset="0"/>
                    <a:cs typeface="Arial" panose="020B0604020202020204" pitchFamily="34" charset="0"/>
                  </a:rPr>
                  <a:t>98.0% correct ID</a:t>
                </a:r>
              </a:p>
            </p:txBody>
          </p:sp>
        </p:grpSp>
        <p:grpSp>
          <p:nvGrpSpPr>
            <p:cNvPr id="52" name="Group 51">
              <a:extLst>
                <a:ext uri="{FF2B5EF4-FFF2-40B4-BE49-F238E27FC236}">
                  <a16:creationId xmlns:a16="http://schemas.microsoft.com/office/drawing/2014/main" id="{676A4294-D737-0B10-33F5-6AECDD765A9B}"/>
                </a:ext>
              </a:extLst>
            </p:cNvPr>
            <p:cNvGrpSpPr/>
            <p:nvPr/>
          </p:nvGrpSpPr>
          <p:grpSpPr>
            <a:xfrm>
              <a:off x="217133" y="119814"/>
              <a:ext cx="3103440" cy="4893885"/>
              <a:chOff x="217133" y="119814"/>
              <a:chExt cx="3103440" cy="4893885"/>
            </a:xfrm>
          </p:grpSpPr>
          <p:grpSp>
            <p:nvGrpSpPr>
              <p:cNvPr id="46" name="Group 45">
                <a:extLst>
                  <a:ext uri="{FF2B5EF4-FFF2-40B4-BE49-F238E27FC236}">
                    <a16:creationId xmlns:a16="http://schemas.microsoft.com/office/drawing/2014/main" id="{4218BFB1-B2E5-4E96-8153-3991FCA54C35}"/>
                  </a:ext>
                </a:extLst>
              </p:cNvPr>
              <p:cNvGrpSpPr/>
              <p:nvPr/>
            </p:nvGrpSpPr>
            <p:grpSpPr>
              <a:xfrm>
                <a:off x="246233" y="119814"/>
                <a:ext cx="2885454" cy="4893885"/>
                <a:chOff x="602167" y="1074919"/>
                <a:chExt cx="2885454" cy="4893885"/>
              </a:xfrm>
            </p:grpSpPr>
            <p:grpSp>
              <p:nvGrpSpPr>
                <p:cNvPr id="36" name="Group 35">
                  <a:extLst>
                    <a:ext uri="{FF2B5EF4-FFF2-40B4-BE49-F238E27FC236}">
                      <a16:creationId xmlns:a16="http://schemas.microsoft.com/office/drawing/2014/main" id="{60871541-9530-4EC4-B7A6-F0E4D2DBA71D}"/>
                    </a:ext>
                  </a:extLst>
                </p:cNvPr>
                <p:cNvGrpSpPr/>
                <p:nvPr/>
              </p:nvGrpSpPr>
              <p:grpSpPr>
                <a:xfrm>
                  <a:off x="602167" y="1074919"/>
                  <a:ext cx="2885454" cy="4893885"/>
                  <a:chOff x="602167" y="1074919"/>
                  <a:chExt cx="2885454" cy="4893885"/>
                </a:xfrm>
              </p:grpSpPr>
              <p:cxnSp>
                <p:nvCxnSpPr>
                  <p:cNvPr id="8" name="Straight Arrow Connector 7">
                    <a:extLst>
                      <a:ext uri="{FF2B5EF4-FFF2-40B4-BE49-F238E27FC236}">
                        <a16:creationId xmlns:a16="http://schemas.microsoft.com/office/drawing/2014/main" id="{82C11BE1-2C45-467F-957D-4299B8495735}"/>
                      </a:ext>
                    </a:extLst>
                  </p:cNvPr>
                  <p:cNvCxnSpPr>
                    <a:cxnSpLocks/>
                    <a:stCxn id="3" idx="2"/>
                    <a:endCxn id="35" idx="0"/>
                  </p:cNvCxnSpPr>
                  <p:nvPr/>
                </p:nvCxnSpPr>
                <p:spPr>
                  <a:xfrm flipH="1">
                    <a:off x="1493755" y="2122669"/>
                    <a:ext cx="40464" cy="361755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Diamond 2">
                    <a:extLst>
                      <a:ext uri="{FF2B5EF4-FFF2-40B4-BE49-F238E27FC236}">
                        <a16:creationId xmlns:a16="http://schemas.microsoft.com/office/drawing/2014/main" id="{DB8D03D9-DDDC-44D0-B190-629F3191B5FD}"/>
                      </a:ext>
                    </a:extLst>
                  </p:cNvPr>
                  <p:cNvSpPr/>
                  <p:nvPr/>
                </p:nvSpPr>
                <p:spPr>
                  <a:xfrm>
                    <a:off x="602167" y="1074919"/>
                    <a:ext cx="1864104" cy="10477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96 hours?</a:t>
                    </a:r>
                  </a:p>
                </p:txBody>
              </p:sp>
              <p:sp>
                <p:nvSpPr>
                  <p:cNvPr id="26" name="Diamond 25">
                    <a:extLst>
                      <a:ext uri="{FF2B5EF4-FFF2-40B4-BE49-F238E27FC236}">
                        <a16:creationId xmlns:a16="http://schemas.microsoft.com/office/drawing/2014/main" id="{936643B8-FE83-4F42-A4CE-452760641D60}"/>
                      </a:ext>
                    </a:extLst>
                  </p:cNvPr>
                  <p:cNvSpPr/>
                  <p:nvPr/>
                </p:nvSpPr>
                <p:spPr>
                  <a:xfrm>
                    <a:off x="602167" y="2204075"/>
                    <a:ext cx="1864104" cy="10477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48 hours?</a:t>
                    </a:r>
                  </a:p>
                </p:txBody>
              </p:sp>
              <p:sp>
                <p:nvSpPr>
                  <p:cNvPr id="27" name="Diamond 26">
                    <a:extLst>
                      <a:ext uri="{FF2B5EF4-FFF2-40B4-BE49-F238E27FC236}">
                        <a16:creationId xmlns:a16="http://schemas.microsoft.com/office/drawing/2014/main" id="{09FED441-D74E-42F7-B970-4AEBFD7BCE56}"/>
                      </a:ext>
                    </a:extLst>
                  </p:cNvPr>
                  <p:cNvSpPr/>
                  <p:nvPr/>
                </p:nvSpPr>
                <p:spPr>
                  <a:xfrm>
                    <a:off x="602167" y="3333231"/>
                    <a:ext cx="1864104" cy="10477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24 hours?</a:t>
                    </a:r>
                  </a:p>
                </p:txBody>
              </p:sp>
              <p:grpSp>
                <p:nvGrpSpPr>
                  <p:cNvPr id="28" name="Group 27">
                    <a:extLst>
                      <a:ext uri="{FF2B5EF4-FFF2-40B4-BE49-F238E27FC236}">
                        <a16:creationId xmlns:a16="http://schemas.microsoft.com/office/drawing/2014/main" id="{9E4062C8-4B43-4831-A3A4-717C950BDDFC}"/>
                      </a:ext>
                    </a:extLst>
                  </p:cNvPr>
                  <p:cNvGrpSpPr/>
                  <p:nvPr/>
                </p:nvGrpSpPr>
                <p:grpSpPr>
                  <a:xfrm>
                    <a:off x="2463096" y="1444905"/>
                    <a:ext cx="1024525" cy="228583"/>
                    <a:chOff x="2463096" y="1444905"/>
                    <a:chExt cx="1024525" cy="228583"/>
                  </a:xfrm>
                </p:grpSpPr>
                <p:cxnSp>
                  <p:nvCxnSpPr>
                    <p:cNvPr id="16" name="Straight Arrow Connector 15">
                      <a:extLst>
                        <a:ext uri="{FF2B5EF4-FFF2-40B4-BE49-F238E27FC236}">
                          <a16:creationId xmlns:a16="http://schemas.microsoft.com/office/drawing/2014/main" id="{03865B6D-CCAA-4EAD-A452-FA220EC18242}"/>
                        </a:ext>
                      </a:extLst>
                    </p:cNvPr>
                    <p:cNvCxnSpPr>
                      <a:cxnSpLocks/>
                    </p:cNvCxnSpPr>
                    <p:nvPr/>
                  </p:nvCxnSpPr>
                  <p:spPr>
                    <a:xfrm>
                      <a:off x="2463096"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200F02E-1DEC-4A07-AEE7-29A71CB475D9}"/>
                        </a:ext>
                      </a:extLst>
                    </p:cNvPr>
                    <p:cNvSpPr txBox="1"/>
                    <p:nvPr/>
                  </p:nvSpPr>
                  <p:spPr>
                    <a:xfrm>
                      <a:off x="2847278" y="1444905"/>
                      <a:ext cx="640343" cy="228583"/>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96 hours</a:t>
                      </a:r>
                    </a:p>
                  </p:txBody>
                </p:sp>
              </p:grpSp>
              <p:grpSp>
                <p:nvGrpSpPr>
                  <p:cNvPr id="29" name="Group 28">
                    <a:extLst>
                      <a:ext uri="{FF2B5EF4-FFF2-40B4-BE49-F238E27FC236}">
                        <a16:creationId xmlns:a16="http://schemas.microsoft.com/office/drawing/2014/main" id="{72145242-6EE1-4557-AB62-8578689B9608}"/>
                      </a:ext>
                    </a:extLst>
                  </p:cNvPr>
                  <p:cNvGrpSpPr/>
                  <p:nvPr/>
                </p:nvGrpSpPr>
                <p:grpSpPr>
                  <a:xfrm>
                    <a:off x="2463096" y="2571750"/>
                    <a:ext cx="1024525" cy="228583"/>
                    <a:chOff x="2463096" y="1444905"/>
                    <a:chExt cx="1024525" cy="228583"/>
                  </a:xfrm>
                </p:grpSpPr>
                <p:cxnSp>
                  <p:nvCxnSpPr>
                    <p:cNvPr id="30" name="Straight Arrow Connector 29">
                      <a:extLst>
                        <a:ext uri="{FF2B5EF4-FFF2-40B4-BE49-F238E27FC236}">
                          <a16:creationId xmlns:a16="http://schemas.microsoft.com/office/drawing/2014/main" id="{E083EC2A-EF3F-475E-B708-11D013DC5D62}"/>
                        </a:ext>
                      </a:extLst>
                    </p:cNvPr>
                    <p:cNvCxnSpPr/>
                    <p:nvPr/>
                  </p:nvCxnSpPr>
                  <p:spPr>
                    <a:xfrm>
                      <a:off x="2463096"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2D277F7-2570-48F8-8C72-7D30F4C1D97C}"/>
                        </a:ext>
                      </a:extLst>
                    </p:cNvPr>
                    <p:cNvSpPr txBox="1"/>
                    <p:nvPr/>
                  </p:nvSpPr>
                  <p:spPr>
                    <a:xfrm>
                      <a:off x="2847278" y="1444905"/>
                      <a:ext cx="640343" cy="228583"/>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48 hours</a:t>
                      </a:r>
                    </a:p>
                  </p:txBody>
                </p:sp>
              </p:grpSp>
              <p:grpSp>
                <p:nvGrpSpPr>
                  <p:cNvPr id="32" name="Group 31">
                    <a:extLst>
                      <a:ext uri="{FF2B5EF4-FFF2-40B4-BE49-F238E27FC236}">
                        <a16:creationId xmlns:a16="http://schemas.microsoft.com/office/drawing/2014/main" id="{F9C0A22F-7A8D-4699-8880-6D242138324E}"/>
                      </a:ext>
                    </a:extLst>
                  </p:cNvPr>
                  <p:cNvGrpSpPr/>
                  <p:nvPr/>
                </p:nvGrpSpPr>
                <p:grpSpPr>
                  <a:xfrm>
                    <a:off x="2437171" y="3698594"/>
                    <a:ext cx="1050449" cy="228583"/>
                    <a:chOff x="2437171" y="1440282"/>
                    <a:chExt cx="1050449" cy="228583"/>
                  </a:xfrm>
                </p:grpSpPr>
                <p:cxnSp>
                  <p:nvCxnSpPr>
                    <p:cNvPr id="33" name="Straight Arrow Connector 32">
                      <a:extLst>
                        <a:ext uri="{FF2B5EF4-FFF2-40B4-BE49-F238E27FC236}">
                          <a16:creationId xmlns:a16="http://schemas.microsoft.com/office/drawing/2014/main" id="{C5CA554F-C311-4510-8D61-3551FDAAE544}"/>
                        </a:ext>
                      </a:extLst>
                    </p:cNvPr>
                    <p:cNvCxnSpPr/>
                    <p:nvPr/>
                  </p:nvCxnSpPr>
                  <p:spPr>
                    <a:xfrm>
                      <a:off x="2437171" y="1603632"/>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44F3330-DE8C-4463-88D2-78C1FEC5E110}"/>
                        </a:ext>
                      </a:extLst>
                    </p:cNvPr>
                    <p:cNvSpPr txBox="1"/>
                    <p:nvPr/>
                  </p:nvSpPr>
                  <p:spPr>
                    <a:xfrm>
                      <a:off x="2847278" y="1440282"/>
                      <a:ext cx="640342" cy="228583"/>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24 hours</a:t>
                      </a:r>
                    </a:p>
                  </p:txBody>
                </p:sp>
              </p:grpSp>
              <p:sp>
                <p:nvSpPr>
                  <p:cNvPr id="35" name="TextBox 34">
                    <a:extLst>
                      <a:ext uri="{FF2B5EF4-FFF2-40B4-BE49-F238E27FC236}">
                        <a16:creationId xmlns:a16="http://schemas.microsoft.com/office/drawing/2014/main" id="{8141C10C-EE1C-439D-99C3-B2D520C00C6C}"/>
                      </a:ext>
                    </a:extLst>
                  </p:cNvPr>
                  <p:cNvSpPr txBox="1"/>
                  <p:nvPr/>
                </p:nvSpPr>
                <p:spPr>
                  <a:xfrm>
                    <a:off x="1176498" y="5740220"/>
                    <a:ext cx="634513"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Baseline</a:t>
                    </a:r>
                  </a:p>
                </p:txBody>
              </p:sp>
            </p:grpSp>
            <p:grpSp>
              <p:nvGrpSpPr>
                <p:cNvPr id="39" name="Group 38">
                  <a:extLst>
                    <a:ext uri="{FF2B5EF4-FFF2-40B4-BE49-F238E27FC236}">
                      <a16:creationId xmlns:a16="http://schemas.microsoft.com/office/drawing/2014/main" id="{ABCF626E-9CDC-47DF-81D6-8B4D1102370F}"/>
                    </a:ext>
                  </a:extLst>
                </p:cNvPr>
                <p:cNvGrpSpPr/>
                <p:nvPr/>
              </p:nvGrpSpPr>
              <p:grpSpPr>
                <a:xfrm>
                  <a:off x="1640851" y="1364685"/>
                  <a:ext cx="1062394" cy="898825"/>
                  <a:chOff x="1640851" y="1364685"/>
                  <a:chExt cx="1062394" cy="898825"/>
                </a:xfrm>
              </p:grpSpPr>
              <p:sp>
                <p:nvSpPr>
                  <p:cNvPr id="37" name="TextBox 36">
                    <a:extLst>
                      <a:ext uri="{FF2B5EF4-FFF2-40B4-BE49-F238E27FC236}">
                        <a16:creationId xmlns:a16="http://schemas.microsoft.com/office/drawing/2014/main" id="{13AE533C-63B7-4B5D-BA19-3A4A81992078}"/>
                      </a:ext>
                    </a:extLst>
                  </p:cNvPr>
                  <p:cNvSpPr txBox="1"/>
                  <p:nvPr/>
                </p:nvSpPr>
                <p:spPr>
                  <a:xfrm>
                    <a:off x="2384706" y="1364685"/>
                    <a:ext cx="318539"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&gt; 4</a:t>
                    </a:r>
                  </a:p>
                </p:txBody>
              </p:sp>
              <p:sp>
                <p:nvSpPr>
                  <p:cNvPr id="38" name="TextBox 37">
                    <a:extLst>
                      <a:ext uri="{FF2B5EF4-FFF2-40B4-BE49-F238E27FC236}">
                        <a16:creationId xmlns:a16="http://schemas.microsoft.com/office/drawing/2014/main" id="{1CC6FDE7-BF87-4BB0-8A36-621D2A75E486}"/>
                      </a:ext>
                    </a:extLst>
                  </p:cNvPr>
                  <p:cNvSpPr txBox="1"/>
                  <p:nvPr/>
                </p:nvSpPr>
                <p:spPr>
                  <a:xfrm>
                    <a:off x="1640851" y="2034926"/>
                    <a:ext cx="318539"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&lt; 4</a:t>
                    </a:r>
                  </a:p>
                </p:txBody>
              </p:sp>
            </p:grpSp>
            <p:grpSp>
              <p:nvGrpSpPr>
                <p:cNvPr id="40" name="Group 39">
                  <a:extLst>
                    <a:ext uri="{FF2B5EF4-FFF2-40B4-BE49-F238E27FC236}">
                      <a16:creationId xmlns:a16="http://schemas.microsoft.com/office/drawing/2014/main" id="{34882DA5-AF85-40A4-8E76-6FC15775170A}"/>
                    </a:ext>
                  </a:extLst>
                </p:cNvPr>
                <p:cNvGrpSpPr/>
                <p:nvPr/>
              </p:nvGrpSpPr>
              <p:grpSpPr>
                <a:xfrm>
                  <a:off x="1614234" y="2497428"/>
                  <a:ext cx="1100460" cy="876354"/>
                  <a:chOff x="1640851" y="1387156"/>
                  <a:chExt cx="1100460" cy="876354"/>
                </a:xfrm>
              </p:grpSpPr>
              <p:sp>
                <p:nvSpPr>
                  <p:cNvPr id="41" name="TextBox 40">
                    <a:extLst>
                      <a:ext uri="{FF2B5EF4-FFF2-40B4-BE49-F238E27FC236}">
                        <a16:creationId xmlns:a16="http://schemas.microsoft.com/office/drawing/2014/main" id="{35C0F7B4-750B-4E05-9808-7AA7E7310994}"/>
                      </a:ext>
                    </a:extLst>
                  </p:cNvPr>
                  <p:cNvSpPr txBox="1"/>
                  <p:nvPr/>
                </p:nvSpPr>
                <p:spPr>
                  <a:xfrm>
                    <a:off x="2422772" y="1387156"/>
                    <a:ext cx="318539"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&gt; 4</a:t>
                    </a:r>
                  </a:p>
                </p:txBody>
              </p:sp>
              <p:sp>
                <p:nvSpPr>
                  <p:cNvPr id="42" name="TextBox 41">
                    <a:extLst>
                      <a:ext uri="{FF2B5EF4-FFF2-40B4-BE49-F238E27FC236}">
                        <a16:creationId xmlns:a16="http://schemas.microsoft.com/office/drawing/2014/main" id="{1440CA2C-C157-4B60-AEB8-92BE19D921B7}"/>
                      </a:ext>
                    </a:extLst>
                  </p:cNvPr>
                  <p:cNvSpPr txBox="1"/>
                  <p:nvPr/>
                </p:nvSpPr>
                <p:spPr>
                  <a:xfrm>
                    <a:off x="1640851" y="2034926"/>
                    <a:ext cx="318539"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&lt; 4</a:t>
                    </a:r>
                  </a:p>
                </p:txBody>
              </p:sp>
            </p:grpSp>
            <p:grpSp>
              <p:nvGrpSpPr>
                <p:cNvPr id="43" name="Group 42">
                  <a:extLst>
                    <a:ext uri="{FF2B5EF4-FFF2-40B4-BE49-F238E27FC236}">
                      <a16:creationId xmlns:a16="http://schemas.microsoft.com/office/drawing/2014/main" id="{FB9ACC23-80CB-40A8-8E2C-50BCC4EF9AFD}"/>
                    </a:ext>
                  </a:extLst>
                </p:cNvPr>
                <p:cNvGrpSpPr/>
                <p:nvPr/>
              </p:nvGrpSpPr>
              <p:grpSpPr>
                <a:xfrm>
                  <a:off x="1534218" y="3634950"/>
                  <a:ext cx="1187624" cy="903696"/>
                  <a:chOff x="1640851" y="1359814"/>
                  <a:chExt cx="1187624" cy="903696"/>
                </a:xfrm>
              </p:grpSpPr>
              <p:sp>
                <p:nvSpPr>
                  <p:cNvPr id="44" name="TextBox 43">
                    <a:extLst>
                      <a:ext uri="{FF2B5EF4-FFF2-40B4-BE49-F238E27FC236}">
                        <a16:creationId xmlns:a16="http://schemas.microsoft.com/office/drawing/2014/main" id="{7C0BD109-8A12-474E-ADEC-2955859AE00D}"/>
                      </a:ext>
                    </a:extLst>
                  </p:cNvPr>
                  <p:cNvSpPr txBox="1"/>
                  <p:nvPr/>
                </p:nvSpPr>
                <p:spPr>
                  <a:xfrm>
                    <a:off x="2509936" y="1359814"/>
                    <a:ext cx="318539"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&gt; 4</a:t>
                    </a:r>
                  </a:p>
                </p:txBody>
              </p:sp>
              <p:sp>
                <p:nvSpPr>
                  <p:cNvPr id="45" name="TextBox 44">
                    <a:extLst>
                      <a:ext uri="{FF2B5EF4-FFF2-40B4-BE49-F238E27FC236}">
                        <a16:creationId xmlns:a16="http://schemas.microsoft.com/office/drawing/2014/main" id="{348DE244-425A-4859-B800-A7323EDF7D1E}"/>
                      </a:ext>
                    </a:extLst>
                  </p:cNvPr>
                  <p:cNvSpPr txBox="1"/>
                  <p:nvPr/>
                </p:nvSpPr>
                <p:spPr>
                  <a:xfrm>
                    <a:off x="1640851" y="2034926"/>
                    <a:ext cx="318539"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&lt; 4</a:t>
                    </a:r>
                  </a:p>
                </p:txBody>
              </p:sp>
            </p:grpSp>
          </p:grpSp>
          <p:sp>
            <p:nvSpPr>
              <p:cNvPr id="21" name="Diamond 20">
                <a:extLst>
                  <a:ext uri="{FF2B5EF4-FFF2-40B4-BE49-F238E27FC236}">
                    <a16:creationId xmlns:a16="http://schemas.microsoft.com/office/drawing/2014/main" id="{6744926B-1F1E-173D-8F6B-AB53534B5272}"/>
                  </a:ext>
                </a:extLst>
              </p:cNvPr>
              <p:cNvSpPr/>
              <p:nvPr/>
            </p:nvSpPr>
            <p:spPr>
              <a:xfrm>
                <a:off x="217133" y="3554982"/>
                <a:ext cx="1864104" cy="10477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Conditioned?</a:t>
                </a:r>
              </a:p>
            </p:txBody>
          </p:sp>
          <p:cxnSp>
            <p:nvCxnSpPr>
              <p:cNvPr id="22" name="Straight Arrow Connector 21">
                <a:extLst>
                  <a:ext uri="{FF2B5EF4-FFF2-40B4-BE49-F238E27FC236}">
                    <a16:creationId xmlns:a16="http://schemas.microsoft.com/office/drawing/2014/main" id="{AB8F882C-1BEA-51E6-C3FD-89F56EE1E26C}"/>
                  </a:ext>
                </a:extLst>
              </p:cNvPr>
              <p:cNvCxnSpPr/>
              <p:nvPr/>
            </p:nvCxnSpPr>
            <p:spPr>
              <a:xfrm>
                <a:off x="2081237" y="4077870"/>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384980A-C83A-6ABE-EDFD-D34C1BC51287}"/>
                  </a:ext>
                </a:extLst>
              </p:cNvPr>
              <p:cNvSpPr txBox="1"/>
              <p:nvPr/>
            </p:nvSpPr>
            <p:spPr>
              <a:xfrm>
                <a:off x="2491345" y="3907551"/>
                <a:ext cx="829228"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Conditioned</a:t>
                </a:r>
              </a:p>
            </p:txBody>
          </p:sp>
          <p:sp>
            <p:nvSpPr>
              <p:cNvPr id="25" name="TextBox 24">
                <a:extLst>
                  <a:ext uri="{FF2B5EF4-FFF2-40B4-BE49-F238E27FC236}">
                    <a16:creationId xmlns:a16="http://schemas.microsoft.com/office/drawing/2014/main" id="{CCE65C48-57FF-8D13-81CD-F1FC0EA05AB3}"/>
                  </a:ext>
                </a:extLst>
              </p:cNvPr>
              <p:cNvSpPr txBox="1"/>
              <p:nvPr/>
            </p:nvSpPr>
            <p:spPr>
              <a:xfrm>
                <a:off x="2055123" y="3849286"/>
                <a:ext cx="318539"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&gt; 4</a:t>
                </a:r>
              </a:p>
            </p:txBody>
          </p:sp>
          <p:sp>
            <p:nvSpPr>
              <p:cNvPr id="47" name="TextBox 46">
                <a:extLst>
                  <a:ext uri="{FF2B5EF4-FFF2-40B4-BE49-F238E27FC236}">
                    <a16:creationId xmlns:a16="http://schemas.microsoft.com/office/drawing/2014/main" id="{AF9B9626-0140-D293-0CD5-182FBAA269E0}"/>
                  </a:ext>
                </a:extLst>
              </p:cNvPr>
              <p:cNvSpPr txBox="1"/>
              <p:nvPr/>
            </p:nvSpPr>
            <p:spPr>
              <a:xfrm>
                <a:off x="1178285" y="4519019"/>
                <a:ext cx="318539"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&lt; 4</a:t>
                </a:r>
              </a:p>
            </p:txBody>
          </p:sp>
        </p:grpSp>
      </p:grpSp>
      <p:pic>
        <p:nvPicPr>
          <p:cNvPr id="5" name="Picture 4">
            <a:extLst>
              <a:ext uri="{FF2B5EF4-FFF2-40B4-BE49-F238E27FC236}">
                <a16:creationId xmlns:a16="http://schemas.microsoft.com/office/drawing/2014/main" id="{AD026EF5-59C4-2D31-CD05-C3713967848B}"/>
              </a:ext>
            </a:extLst>
          </p:cNvPr>
          <p:cNvPicPr>
            <a:picLocks noChangeAspect="1"/>
          </p:cNvPicPr>
          <p:nvPr/>
        </p:nvPicPr>
        <p:blipFill>
          <a:blip r:embed="rId4"/>
          <a:stretch>
            <a:fillRect/>
          </a:stretch>
        </p:blipFill>
        <p:spPr>
          <a:xfrm>
            <a:off x="5442727" y="4068354"/>
            <a:ext cx="3244005" cy="2403084"/>
          </a:xfrm>
          <a:prstGeom prst="rect">
            <a:avLst/>
          </a:prstGeom>
        </p:spPr>
      </p:pic>
      <p:pic>
        <p:nvPicPr>
          <p:cNvPr id="10" name="Picture 9">
            <a:extLst>
              <a:ext uri="{FF2B5EF4-FFF2-40B4-BE49-F238E27FC236}">
                <a16:creationId xmlns:a16="http://schemas.microsoft.com/office/drawing/2014/main" id="{FB25053A-C697-5740-B45D-01595B2327AD}"/>
              </a:ext>
            </a:extLst>
          </p:cNvPr>
          <p:cNvPicPr>
            <a:picLocks noChangeAspect="1"/>
          </p:cNvPicPr>
          <p:nvPr/>
        </p:nvPicPr>
        <p:blipFill>
          <a:blip r:embed="rId5"/>
          <a:stretch>
            <a:fillRect/>
          </a:stretch>
        </p:blipFill>
        <p:spPr>
          <a:xfrm>
            <a:off x="8767822" y="4068355"/>
            <a:ext cx="3209361" cy="2403084"/>
          </a:xfrm>
          <a:prstGeom prst="rect">
            <a:avLst/>
          </a:prstGeom>
        </p:spPr>
      </p:pic>
      <p:sp>
        <p:nvSpPr>
          <p:cNvPr id="14" name="Arrow: Right 13">
            <a:extLst>
              <a:ext uri="{FF2B5EF4-FFF2-40B4-BE49-F238E27FC236}">
                <a16:creationId xmlns:a16="http://schemas.microsoft.com/office/drawing/2014/main" id="{C5537A3A-5D4D-6AC9-5245-CB4E0FC57958}"/>
              </a:ext>
            </a:extLst>
          </p:cNvPr>
          <p:cNvSpPr/>
          <p:nvPr/>
        </p:nvSpPr>
        <p:spPr>
          <a:xfrm rot="5400000">
            <a:off x="7918366" y="3796990"/>
            <a:ext cx="209295" cy="216332"/>
          </a:xfrm>
          <a:prstGeom prst="rightArrow">
            <a:avLst>
              <a:gd name="adj1" fmla="val 543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Arrow: Right 14">
            <a:extLst>
              <a:ext uri="{FF2B5EF4-FFF2-40B4-BE49-F238E27FC236}">
                <a16:creationId xmlns:a16="http://schemas.microsoft.com/office/drawing/2014/main" id="{6EC7AB48-1EF1-B390-9CEE-24FAEEA14470}"/>
              </a:ext>
            </a:extLst>
          </p:cNvPr>
          <p:cNvSpPr/>
          <p:nvPr/>
        </p:nvSpPr>
        <p:spPr>
          <a:xfrm rot="5400000">
            <a:off x="10809791" y="3860019"/>
            <a:ext cx="242327" cy="207987"/>
          </a:xfrm>
          <a:prstGeom prst="rightArrow">
            <a:avLst>
              <a:gd name="adj1" fmla="val 3627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Arrow: Right 18">
            <a:extLst>
              <a:ext uri="{FF2B5EF4-FFF2-40B4-BE49-F238E27FC236}">
                <a16:creationId xmlns:a16="http://schemas.microsoft.com/office/drawing/2014/main" id="{B24FA1AB-56F1-4C75-1CFD-ED122608FF2A}"/>
              </a:ext>
            </a:extLst>
          </p:cNvPr>
          <p:cNvSpPr/>
          <p:nvPr/>
        </p:nvSpPr>
        <p:spPr>
          <a:xfrm rot="19106714">
            <a:off x="8639738" y="3846045"/>
            <a:ext cx="285049" cy="197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Rectangle 54">
            <a:extLst>
              <a:ext uri="{FF2B5EF4-FFF2-40B4-BE49-F238E27FC236}">
                <a16:creationId xmlns:a16="http://schemas.microsoft.com/office/drawing/2014/main" id="{55F37B65-9C18-4795-E652-973F4F176B7A}"/>
              </a:ext>
            </a:extLst>
          </p:cNvPr>
          <p:cNvSpPr/>
          <p:nvPr/>
        </p:nvSpPr>
        <p:spPr>
          <a:xfrm>
            <a:off x="5846984" y="463719"/>
            <a:ext cx="2323469" cy="5313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96.8% Correct ID</a:t>
            </a:r>
          </a:p>
        </p:txBody>
      </p:sp>
      <p:sp>
        <p:nvSpPr>
          <p:cNvPr id="7" name="Slide Number Placeholder 6">
            <a:extLst>
              <a:ext uri="{FF2B5EF4-FFF2-40B4-BE49-F238E27FC236}">
                <a16:creationId xmlns:a16="http://schemas.microsoft.com/office/drawing/2014/main" id="{229FFD71-E63F-0CE1-4176-06C87C3A5AF7}"/>
              </a:ext>
            </a:extLst>
          </p:cNvPr>
          <p:cNvSpPr>
            <a:spLocks noGrp="1"/>
          </p:cNvSpPr>
          <p:nvPr>
            <p:ph type="sldNum" sz="quarter" idx="10"/>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255991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3F7F8091-301B-CD6B-FB7F-0B9DE6D7D4E8}"/>
              </a:ext>
            </a:extLst>
          </p:cNvPr>
          <p:cNvPicPr>
            <a:picLocks noChangeAspect="1"/>
          </p:cNvPicPr>
          <p:nvPr/>
        </p:nvPicPr>
        <p:blipFill>
          <a:blip r:embed="rId2"/>
          <a:stretch>
            <a:fillRect/>
          </a:stretch>
        </p:blipFill>
        <p:spPr>
          <a:xfrm>
            <a:off x="8917257" y="3989440"/>
            <a:ext cx="3097131" cy="2466688"/>
          </a:xfrm>
          <a:prstGeom prst="rect">
            <a:avLst/>
          </a:prstGeom>
        </p:spPr>
      </p:pic>
      <p:pic>
        <p:nvPicPr>
          <p:cNvPr id="11" name="Picture 10">
            <a:extLst>
              <a:ext uri="{FF2B5EF4-FFF2-40B4-BE49-F238E27FC236}">
                <a16:creationId xmlns:a16="http://schemas.microsoft.com/office/drawing/2014/main" id="{07C1249D-9899-C01D-84A2-FEEBF0341B34}"/>
              </a:ext>
            </a:extLst>
          </p:cNvPr>
          <p:cNvPicPr>
            <a:picLocks noChangeAspect="1"/>
          </p:cNvPicPr>
          <p:nvPr/>
        </p:nvPicPr>
        <p:blipFill>
          <a:blip r:embed="rId3"/>
          <a:stretch>
            <a:fillRect/>
          </a:stretch>
        </p:blipFill>
        <p:spPr>
          <a:xfrm>
            <a:off x="8741683" y="1433582"/>
            <a:ext cx="3235500" cy="2424577"/>
          </a:xfrm>
          <a:prstGeom prst="rect">
            <a:avLst/>
          </a:prstGeom>
        </p:spPr>
      </p:pic>
      <p:pic>
        <p:nvPicPr>
          <p:cNvPr id="6" name="Picture 5">
            <a:extLst>
              <a:ext uri="{FF2B5EF4-FFF2-40B4-BE49-F238E27FC236}">
                <a16:creationId xmlns:a16="http://schemas.microsoft.com/office/drawing/2014/main" id="{B7DC767A-74E1-CB23-24A3-5351917C8986}"/>
              </a:ext>
            </a:extLst>
          </p:cNvPr>
          <p:cNvPicPr>
            <a:picLocks noChangeAspect="1"/>
          </p:cNvPicPr>
          <p:nvPr/>
        </p:nvPicPr>
        <p:blipFill>
          <a:blip r:embed="rId4"/>
          <a:stretch>
            <a:fillRect/>
          </a:stretch>
        </p:blipFill>
        <p:spPr>
          <a:xfrm>
            <a:off x="5442728" y="3989440"/>
            <a:ext cx="3348841" cy="2505336"/>
          </a:xfrm>
          <a:prstGeom prst="rect">
            <a:avLst/>
          </a:prstGeom>
        </p:spPr>
      </p:pic>
      <p:pic>
        <p:nvPicPr>
          <p:cNvPr id="4" name="Picture 3">
            <a:extLst>
              <a:ext uri="{FF2B5EF4-FFF2-40B4-BE49-F238E27FC236}">
                <a16:creationId xmlns:a16="http://schemas.microsoft.com/office/drawing/2014/main" id="{73D3AE70-2D54-257D-CC59-0D61568E826D}"/>
              </a:ext>
            </a:extLst>
          </p:cNvPr>
          <p:cNvPicPr>
            <a:picLocks noChangeAspect="1"/>
          </p:cNvPicPr>
          <p:nvPr/>
        </p:nvPicPr>
        <p:blipFill>
          <a:blip r:embed="rId5"/>
          <a:stretch>
            <a:fillRect/>
          </a:stretch>
        </p:blipFill>
        <p:spPr>
          <a:xfrm>
            <a:off x="5442727" y="1428572"/>
            <a:ext cx="3244005" cy="2434597"/>
          </a:xfrm>
          <a:prstGeom prst="rect">
            <a:avLst/>
          </a:prstGeom>
        </p:spPr>
      </p:pic>
      <p:sp>
        <p:nvSpPr>
          <p:cNvPr id="2" name="Title 1">
            <a:extLst>
              <a:ext uri="{FF2B5EF4-FFF2-40B4-BE49-F238E27FC236}">
                <a16:creationId xmlns:a16="http://schemas.microsoft.com/office/drawing/2014/main" id="{891C6673-085D-49C6-B703-9E921B0DA746}"/>
              </a:ext>
            </a:extLst>
          </p:cNvPr>
          <p:cNvSpPr>
            <a:spLocks noGrp="1"/>
          </p:cNvSpPr>
          <p:nvPr>
            <p:ph type="title"/>
          </p:nvPr>
        </p:nvSpPr>
        <p:spPr>
          <a:xfrm>
            <a:off x="8544016" y="316675"/>
            <a:ext cx="2600234" cy="774779"/>
          </a:xfrm>
        </p:spPr>
        <p:txBody>
          <a:bodyPr>
            <a:normAutofit/>
          </a:bodyPr>
          <a:lstStyle/>
          <a:p>
            <a:pPr algn="ctr"/>
            <a:r>
              <a:rPr lang="en-US" sz="2400" dirty="0"/>
              <a:t>MOSFET </a:t>
            </a:r>
            <a:br>
              <a:rPr lang="en-US" sz="2400" dirty="0"/>
            </a:br>
            <a:r>
              <a:rPr lang="en-US" sz="2400" dirty="0"/>
              <a:t>Bias 2 Algorithm</a:t>
            </a:r>
          </a:p>
        </p:txBody>
      </p:sp>
      <p:grpSp>
        <p:nvGrpSpPr>
          <p:cNvPr id="54" name="Group 53">
            <a:extLst>
              <a:ext uri="{FF2B5EF4-FFF2-40B4-BE49-F238E27FC236}">
                <a16:creationId xmlns:a16="http://schemas.microsoft.com/office/drawing/2014/main" id="{EC3F0733-1406-1895-0855-35FD06B0ED62}"/>
              </a:ext>
            </a:extLst>
          </p:cNvPr>
          <p:cNvGrpSpPr/>
          <p:nvPr/>
        </p:nvGrpSpPr>
        <p:grpSpPr>
          <a:xfrm>
            <a:off x="10282" y="0"/>
            <a:ext cx="5164716" cy="6925477"/>
            <a:chOff x="7711" y="50608"/>
            <a:chExt cx="3864359" cy="5143500"/>
          </a:xfrm>
        </p:grpSpPr>
        <p:grpSp>
          <p:nvGrpSpPr>
            <p:cNvPr id="53" name="Group 52">
              <a:extLst>
                <a:ext uri="{FF2B5EF4-FFF2-40B4-BE49-F238E27FC236}">
                  <a16:creationId xmlns:a16="http://schemas.microsoft.com/office/drawing/2014/main" id="{C5FBB36C-495F-99F8-1DF9-60BD8241CA76}"/>
                </a:ext>
              </a:extLst>
            </p:cNvPr>
            <p:cNvGrpSpPr/>
            <p:nvPr/>
          </p:nvGrpSpPr>
          <p:grpSpPr>
            <a:xfrm>
              <a:off x="7711" y="50608"/>
              <a:ext cx="3864359" cy="5143500"/>
              <a:chOff x="7711" y="50608"/>
              <a:chExt cx="3864359" cy="5143500"/>
            </a:xfrm>
          </p:grpSpPr>
          <p:sp>
            <p:nvSpPr>
              <p:cNvPr id="18" name="Rectangle 17">
                <a:extLst>
                  <a:ext uri="{FF2B5EF4-FFF2-40B4-BE49-F238E27FC236}">
                    <a16:creationId xmlns:a16="http://schemas.microsoft.com/office/drawing/2014/main" id="{A1DB272F-123C-4A5D-6EF6-A7C6872835CD}"/>
                  </a:ext>
                </a:extLst>
              </p:cNvPr>
              <p:cNvSpPr/>
              <p:nvPr/>
            </p:nvSpPr>
            <p:spPr>
              <a:xfrm>
                <a:off x="7711" y="50608"/>
                <a:ext cx="3864359" cy="5143500"/>
              </a:xfrm>
              <a:prstGeom prst="rect">
                <a:avLst/>
              </a:prstGeom>
              <a:solidFill>
                <a:srgbClr val="00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019771F-D89B-3014-3520-98C015F41C22}"/>
                  </a:ext>
                </a:extLst>
              </p:cNvPr>
              <p:cNvSpPr txBox="1"/>
              <p:nvPr/>
            </p:nvSpPr>
            <p:spPr>
              <a:xfrm>
                <a:off x="2491345" y="789642"/>
                <a:ext cx="1136075" cy="228584"/>
              </a:xfrm>
              <a:prstGeom prst="rect">
                <a:avLst/>
              </a:prstGeom>
              <a:solidFill>
                <a:schemeClr val="accent3">
                  <a:lumMod val="20000"/>
                  <a:lumOff val="80000"/>
                </a:schemeClr>
              </a:solidFill>
            </p:spPr>
            <p:txBody>
              <a:bodyPr wrap="none" rtlCol="0">
                <a:spAutoFit/>
              </a:bodyPr>
              <a:lstStyle/>
              <a:p>
                <a:r>
                  <a:rPr lang="en-US" sz="1400" dirty="0">
                    <a:latin typeface="Arial" panose="020B0604020202020204" pitchFamily="34" charset="0"/>
                    <a:cs typeface="Arial" panose="020B0604020202020204" pitchFamily="34" charset="0"/>
                  </a:rPr>
                  <a:t>99.2% correct ID</a:t>
                </a:r>
              </a:p>
            </p:txBody>
          </p:sp>
          <p:sp>
            <p:nvSpPr>
              <p:cNvPr id="17" name="TextBox 16">
                <a:extLst>
                  <a:ext uri="{FF2B5EF4-FFF2-40B4-BE49-F238E27FC236}">
                    <a16:creationId xmlns:a16="http://schemas.microsoft.com/office/drawing/2014/main" id="{4EF2677D-6697-F372-C866-EE5FD766F792}"/>
                  </a:ext>
                </a:extLst>
              </p:cNvPr>
              <p:cNvSpPr txBox="1"/>
              <p:nvPr/>
            </p:nvSpPr>
            <p:spPr>
              <a:xfrm>
                <a:off x="2498854" y="1916487"/>
                <a:ext cx="1098894" cy="228584"/>
              </a:xfrm>
              <a:prstGeom prst="rect">
                <a:avLst/>
              </a:prstGeom>
              <a:solidFill>
                <a:schemeClr val="accent3">
                  <a:lumMod val="20000"/>
                  <a:lumOff val="80000"/>
                </a:schemeClr>
              </a:solidFill>
            </p:spPr>
            <p:txBody>
              <a:bodyPr wrap="none" rtlCol="0">
                <a:spAutoFit/>
              </a:bodyPr>
              <a:lstStyle/>
              <a:p>
                <a:r>
                  <a:rPr lang="en-US" sz="1400" dirty="0">
                    <a:latin typeface="Arial" panose="020B0604020202020204" pitchFamily="34" charset="0"/>
                    <a:cs typeface="Arial" panose="020B0604020202020204" pitchFamily="34" charset="0"/>
                  </a:rPr>
                  <a:t>100% correct ID</a:t>
                </a:r>
              </a:p>
            </p:txBody>
          </p:sp>
          <p:sp>
            <p:nvSpPr>
              <p:cNvPr id="49" name="TextBox 48">
                <a:extLst>
                  <a:ext uri="{FF2B5EF4-FFF2-40B4-BE49-F238E27FC236}">
                    <a16:creationId xmlns:a16="http://schemas.microsoft.com/office/drawing/2014/main" id="{A7C02456-1FAD-E67F-D7B1-AA89E2298E78}"/>
                  </a:ext>
                </a:extLst>
              </p:cNvPr>
              <p:cNvSpPr txBox="1"/>
              <p:nvPr/>
            </p:nvSpPr>
            <p:spPr>
              <a:xfrm>
                <a:off x="2498854" y="3121595"/>
                <a:ext cx="1136075" cy="228584"/>
              </a:xfrm>
              <a:prstGeom prst="rect">
                <a:avLst/>
              </a:prstGeom>
              <a:solidFill>
                <a:schemeClr val="accent3">
                  <a:lumMod val="20000"/>
                  <a:lumOff val="80000"/>
                </a:schemeClr>
              </a:solidFill>
            </p:spPr>
            <p:txBody>
              <a:bodyPr wrap="none" rtlCol="0">
                <a:spAutoFit/>
              </a:bodyPr>
              <a:lstStyle/>
              <a:p>
                <a:r>
                  <a:rPr lang="en-US" sz="1400" dirty="0">
                    <a:latin typeface="Arial" panose="020B0604020202020204" pitchFamily="34" charset="0"/>
                    <a:cs typeface="Arial" panose="020B0604020202020204" pitchFamily="34" charset="0"/>
                  </a:rPr>
                  <a:t>96.9% correct ID</a:t>
                </a:r>
              </a:p>
            </p:txBody>
          </p:sp>
          <p:sp>
            <p:nvSpPr>
              <p:cNvPr id="51" name="TextBox 50">
                <a:extLst>
                  <a:ext uri="{FF2B5EF4-FFF2-40B4-BE49-F238E27FC236}">
                    <a16:creationId xmlns:a16="http://schemas.microsoft.com/office/drawing/2014/main" id="{4B3DD4E3-9823-26F8-090A-9E1FFE473665}"/>
                  </a:ext>
                </a:extLst>
              </p:cNvPr>
              <p:cNvSpPr txBox="1"/>
              <p:nvPr/>
            </p:nvSpPr>
            <p:spPr>
              <a:xfrm>
                <a:off x="2506010" y="4240742"/>
                <a:ext cx="1136075" cy="228584"/>
              </a:xfrm>
              <a:prstGeom prst="rect">
                <a:avLst/>
              </a:prstGeom>
              <a:solidFill>
                <a:schemeClr val="accent3">
                  <a:lumMod val="20000"/>
                  <a:lumOff val="80000"/>
                </a:schemeClr>
              </a:solidFill>
            </p:spPr>
            <p:txBody>
              <a:bodyPr wrap="none" rtlCol="0">
                <a:spAutoFit/>
              </a:bodyPr>
              <a:lstStyle/>
              <a:p>
                <a:r>
                  <a:rPr lang="en-US" sz="1400" dirty="0">
                    <a:latin typeface="Arial" panose="020B0604020202020204" pitchFamily="34" charset="0"/>
                    <a:cs typeface="Arial" panose="020B0604020202020204" pitchFamily="34" charset="0"/>
                  </a:rPr>
                  <a:t>96.4% correct ID</a:t>
                </a:r>
              </a:p>
            </p:txBody>
          </p:sp>
        </p:grpSp>
        <p:grpSp>
          <p:nvGrpSpPr>
            <p:cNvPr id="52" name="Group 51">
              <a:extLst>
                <a:ext uri="{FF2B5EF4-FFF2-40B4-BE49-F238E27FC236}">
                  <a16:creationId xmlns:a16="http://schemas.microsoft.com/office/drawing/2014/main" id="{676A4294-D737-0B10-33F5-6AECDD765A9B}"/>
                </a:ext>
              </a:extLst>
            </p:cNvPr>
            <p:cNvGrpSpPr/>
            <p:nvPr/>
          </p:nvGrpSpPr>
          <p:grpSpPr>
            <a:xfrm>
              <a:off x="217133" y="119814"/>
              <a:ext cx="3127228" cy="4893885"/>
              <a:chOff x="217133" y="119814"/>
              <a:chExt cx="3127228" cy="4893885"/>
            </a:xfrm>
          </p:grpSpPr>
          <p:grpSp>
            <p:nvGrpSpPr>
              <p:cNvPr id="46" name="Group 45">
                <a:extLst>
                  <a:ext uri="{FF2B5EF4-FFF2-40B4-BE49-F238E27FC236}">
                    <a16:creationId xmlns:a16="http://schemas.microsoft.com/office/drawing/2014/main" id="{4218BFB1-B2E5-4E96-8153-3991FCA54C35}"/>
                  </a:ext>
                </a:extLst>
              </p:cNvPr>
              <p:cNvGrpSpPr/>
              <p:nvPr/>
            </p:nvGrpSpPr>
            <p:grpSpPr>
              <a:xfrm>
                <a:off x="246233" y="119814"/>
                <a:ext cx="2903823" cy="4893885"/>
                <a:chOff x="602167" y="1074919"/>
                <a:chExt cx="2903823" cy="4893885"/>
              </a:xfrm>
            </p:grpSpPr>
            <p:grpSp>
              <p:nvGrpSpPr>
                <p:cNvPr id="36" name="Group 35">
                  <a:extLst>
                    <a:ext uri="{FF2B5EF4-FFF2-40B4-BE49-F238E27FC236}">
                      <a16:creationId xmlns:a16="http://schemas.microsoft.com/office/drawing/2014/main" id="{60871541-9530-4EC4-B7A6-F0E4D2DBA71D}"/>
                    </a:ext>
                  </a:extLst>
                </p:cNvPr>
                <p:cNvGrpSpPr/>
                <p:nvPr/>
              </p:nvGrpSpPr>
              <p:grpSpPr>
                <a:xfrm>
                  <a:off x="602167" y="1074919"/>
                  <a:ext cx="2903823" cy="4893885"/>
                  <a:chOff x="602167" y="1074919"/>
                  <a:chExt cx="2903823" cy="4893885"/>
                </a:xfrm>
              </p:grpSpPr>
              <p:cxnSp>
                <p:nvCxnSpPr>
                  <p:cNvPr id="8" name="Straight Arrow Connector 7">
                    <a:extLst>
                      <a:ext uri="{FF2B5EF4-FFF2-40B4-BE49-F238E27FC236}">
                        <a16:creationId xmlns:a16="http://schemas.microsoft.com/office/drawing/2014/main" id="{82C11BE1-2C45-467F-957D-4299B8495735}"/>
                      </a:ext>
                    </a:extLst>
                  </p:cNvPr>
                  <p:cNvCxnSpPr>
                    <a:cxnSpLocks/>
                    <a:stCxn id="3" idx="2"/>
                    <a:endCxn id="35" idx="0"/>
                  </p:cNvCxnSpPr>
                  <p:nvPr/>
                </p:nvCxnSpPr>
                <p:spPr>
                  <a:xfrm flipH="1">
                    <a:off x="1502856" y="2122669"/>
                    <a:ext cx="31363" cy="361755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Diamond 2">
                    <a:extLst>
                      <a:ext uri="{FF2B5EF4-FFF2-40B4-BE49-F238E27FC236}">
                        <a16:creationId xmlns:a16="http://schemas.microsoft.com/office/drawing/2014/main" id="{DB8D03D9-DDDC-44D0-B190-629F3191B5FD}"/>
                      </a:ext>
                    </a:extLst>
                  </p:cNvPr>
                  <p:cNvSpPr/>
                  <p:nvPr/>
                </p:nvSpPr>
                <p:spPr>
                  <a:xfrm>
                    <a:off x="602167" y="1074919"/>
                    <a:ext cx="1864104" cy="10477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96 hours?</a:t>
                    </a:r>
                  </a:p>
                </p:txBody>
              </p:sp>
              <p:sp>
                <p:nvSpPr>
                  <p:cNvPr id="26" name="Diamond 25">
                    <a:extLst>
                      <a:ext uri="{FF2B5EF4-FFF2-40B4-BE49-F238E27FC236}">
                        <a16:creationId xmlns:a16="http://schemas.microsoft.com/office/drawing/2014/main" id="{936643B8-FE83-4F42-A4CE-452760641D60}"/>
                      </a:ext>
                    </a:extLst>
                  </p:cNvPr>
                  <p:cNvSpPr/>
                  <p:nvPr/>
                </p:nvSpPr>
                <p:spPr>
                  <a:xfrm>
                    <a:off x="602167" y="2204075"/>
                    <a:ext cx="1864104" cy="10477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48 hours?</a:t>
                    </a:r>
                  </a:p>
                </p:txBody>
              </p:sp>
              <p:sp>
                <p:nvSpPr>
                  <p:cNvPr id="27" name="Diamond 26">
                    <a:extLst>
                      <a:ext uri="{FF2B5EF4-FFF2-40B4-BE49-F238E27FC236}">
                        <a16:creationId xmlns:a16="http://schemas.microsoft.com/office/drawing/2014/main" id="{09FED441-D74E-42F7-B970-4AEBFD7BCE56}"/>
                      </a:ext>
                    </a:extLst>
                  </p:cNvPr>
                  <p:cNvSpPr/>
                  <p:nvPr/>
                </p:nvSpPr>
                <p:spPr>
                  <a:xfrm>
                    <a:off x="602167" y="3333231"/>
                    <a:ext cx="1864104" cy="10477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24 hours?</a:t>
                    </a:r>
                  </a:p>
                </p:txBody>
              </p:sp>
              <p:grpSp>
                <p:nvGrpSpPr>
                  <p:cNvPr id="28" name="Group 27">
                    <a:extLst>
                      <a:ext uri="{FF2B5EF4-FFF2-40B4-BE49-F238E27FC236}">
                        <a16:creationId xmlns:a16="http://schemas.microsoft.com/office/drawing/2014/main" id="{9E4062C8-4B43-4831-A3A4-717C950BDDFC}"/>
                      </a:ext>
                    </a:extLst>
                  </p:cNvPr>
                  <p:cNvGrpSpPr/>
                  <p:nvPr/>
                </p:nvGrpSpPr>
                <p:grpSpPr>
                  <a:xfrm>
                    <a:off x="2466271" y="1444905"/>
                    <a:ext cx="1039719" cy="228584"/>
                    <a:chOff x="2466271" y="1444905"/>
                    <a:chExt cx="1039719" cy="228584"/>
                  </a:xfrm>
                </p:grpSpPr>
                <p:cxnSp>
                  <p:nvCxnSpPr>
                    <p:cNvPr id="16" name="Straight Arrow Connector 15">
                      <a:extLst>
                        <a:ext uri="{FF2B5EF4-FFF2-40B4-BE49-F238E27FC236}">
                          <a16:creationId xmlns:a16="http://schemas.microsoft.com/office/drawing/2014/main" id="{03865B6D-CCAA-4EAD-A452-FA220EC18242}"/>
                        </a:ext>
                      </a:extLst>
                    </p:cNvPr>
                    <p:cNvCxnSpPr>
                      <a:stCxn id="3" idx="3"/>
                    </p:cNvCxnSpPr>
                    <p:nvPr/>
                  </p:nvCxnSpPr>
                  <p:spPr>
                    <a:xfrm>
                      <a:off x="2466271"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200F02E-1DEC-4A07-AEE7-29A71CB475D9}"/>
                        </a:ext>
                      </a:extLst>
                    </p:cNvPr>
                    <p:cNvSpPr txBox="1"/>
                    <p:nvPr/>
                  </p:nvSpPr>
                  <p:spPr>
                    <a:xfrm>
                      <a:off x="2847278" y="1444905"/>
                      <a:ext cx="658712"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96 hours</a:t>
                      </a:r>
                    </a:p>
                  </p:txBody>
                </p:sp>
              </p:grpSp>
              <p:grpSp>
                <p:nvGrpSpPr>
                  <p:cNvPr id="29" name="Group 28">
                    <a:extLst>
                      <a:ext uri="{FF2B5EF4-FFF2-40B4-BE49-F238E27FC236}">
                        <a16:creationId xmlns:a16="http://schemas.microsoft.com/office/drawing/2014/main" id="{72145242-6EE1-4557-AB62-8578689B9608}"/>
                      </a:ext>
                    </a:extLst>
                  </p:cNvPr>
                  <p:cNvGrpSpPr/>
                  <p:nvPr/>
                </p:nvGrpSpPr>
                <p:grpSpPr>
                  <a:xfrm>
                    <a:off x="2466271" y="2571750"/>
                    <a:ext cx="1039719" cy="228584"/>
                    <a:chOff x="2466271" y="1444905"/>
                    <a:chExt cx="1039719" cy="228584"/>
                  </a:xfrm>
                </p:grpSpPr>
                <p:cxnSp>
                  <p:nvCxnSpPr>
                    <p:cNvPr id="30" name="Straight Arrow Connector 29">
                      <a:extLst>
                        <a:ext uri="{FF2B5EF4-FFF2-40B4-BE49-F238E27FC236}">
                          <a16:creationId xmlns:a16="http://schemas.microsoft.com/office/drawing/2014/main" id="{E083EC2A-EF3F-475E-B708-11D013DC5D62}"/>
                        </a:ext>
                      </a:extLst>
                    </p:cNvPr>
                    <p:cNvCxnSpPr/>
                    <p:nvPr/>
                  </p:nvCxnSpPr>
                  <p:spPr>
                    <a:xfrm>
                      <a:off x="2466271"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2D277F7-2570-48F8-8C72-7D30F4C1D97C}"/>
                        </a:ext>
                      </a:extLst>
                    </p:cNvPr>
                    <p:cNvSpPr txBox="1"/>
                    <p:nvPr/>
                  </p:nvSpPr>
                  <p:spPr>
                    <a:xfrm>
                      <a:off x="2847278" y="1444905"/>
                      <a:ext cx="658712"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48 hours</a:t>
                      </a:r>
                    </a:p>
                  </p:txBody>
                </p:sp>
              </p:grpSp>
              <p:grpSp>
                <p:nvGrpSpPr>
                  <p:cNvPr id="32" name="Group 31">
                    <a:extLst>
                      <a:ext uri="{FF2B5EF4-FFF2-40B4-BE49-F238E27FC236}">
                        <a16:creationId xmlns:a16="http://schemas.microsoft.com/office/drawing/2014/main" id="{F9C0A22F-7A8D-4699-8880-6D242138324E}"/>
                      </a:ext>
                    </a:extLst>
                  </p:cNvPr>
                  <p:cNvGrpSpPr/>
                  <p:nvPr/>
                </p:nvGrpSpPr>
                <p:grpSpPr>
                  <a:xfrm>
                    <a:off x="2466271" y="3698594"/>
                    <a:ext cx="1039719" cy="228584"/>
                    <a:chOff x="2466271" y="1440282"/>
                    <a:chExt cx="1039719" cy="228584"/>
                  </a:xfrm>
                </p:grpSpPr>
                <p:cxnSp>
                  <p:nvCxnSpPr>
                    <p:cNvPr id="33" name="Straight Arrow Connector 32">
                      <a:extLst>
                        <a:ext uri="{FF2B5EF4-FFF2-40B4-BE49-F238E27FC236}">
                          <a16:creationId xmlns:a16="http://schemas.microsoft.com/office/drawing/2014/main" id="{C5CA554F-C311-4510-8D61-3551FDAAE544}"/>
                        </a:ext>
                      </a:extLst>
                    </p:cNvPr>
                    <p:cNvCxnSpPr/>
                    <p:nvPr/>
                  </p:nvCxnSpPr>
                  <p:spPr>
                    <a:xfrm>
                      <a:off x="2466271"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44F3330-DE8C-4463-88D2-78C1FEC5E110}"/>
                        </a:ext>
                      </a:extLst>
                    </p:cNvPr>
                    <p:cNvSpPr txBox="1"/>
                    <p:nvPr/>
                  </p:nvSpPr>
                  <p:spPr>
                    <a:xfrm>
                      <a:off x="2847278" y="1440282"/>
                      <a:ext cx="658712"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24 hours</a:t>
                      </a:r>
                    </a:p>
                  </p:txBody>
                </p:sp>
              </p:grpSp>
              <p:sp>
                <p:nvSpPr>
                  <p:cNvPr id="35" name="TextBox 34">
                    <a:extLst>
                      <a:ext uri="{FF2B5EF4-FFF2-40B4-BE49-F238E27FC236}">
                        <a16:creationId xmlns:a16="http://schemas.microsoft.com/office/drawing/2014/main" id="{8141C10C-EE1C-439D-99C3-B2D520C00C6C}"/>
                      </a:ext>
                    </a:extLst>
                  </p:cNvPr>
                  <p:cNvSpPr txBox="1"/>
                  <p:nvPr/>
                </p:nvSpPr>
                <p:spPr>
                  <a:xfrm>
                    <a:off x="1176498" y="5740220"/>
                    <a:ext cx="652716"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Baseline</a:t>
                    </a:r>
                  </a:p>
                </p:txBody>
              </p:sp>
            </p:grpSp>
            <p:grpSp>
              <p:nvGrpSpPr>
                <p:cNvPr id="39" name="Group 38">
                  <a:extLst>
                    <a:ext uri="{FF2B5EF4-FFF2-40B4-BE49-F238E27FC236}">
                      <a16:creationId xmlns:a16="http://schemas.microsoft.com/office/drawing/2014/main" id="{ABCF626E-9CDC-47DF-81D6-8B4D1102370F}"/>
                    </a:ext>
                  </a:extLst>
                </p:cNvPr>
                <p:cNvGrpSpPr/>
                <p:nvPr/>
              </p:nvGrpSpPr>
              <p:grpSpPr>
                <a:xfrm>
                  <a:off x="1640851" y="1354166"/>
                  <a:ext cx="1031172" cy="911593"/>
                  <a:chOff x="1640851" y="1354166"/>
                  <a:chExt cx="1031172" cy="911593"/>
                </a:xfrm>
              </p:grpSpPr>
              <p:sp>
                <p:nvSpPr>
                  <p:cNvPr id="37" name="TextBox 36">
                    <a:extLst>
                      <a:ext uri="{FF2B5EF4-FFF2-40B4-BE49-F238E27FC236}">
                        <a16:creationId xmlns:a16="http://schemas.microsoft.com/office/drawing/2014/main" id="{13AE533C-63B7-4B5D-BA19-3A4A81992078}"/>
                      </a:ext>
                    </a:extLst>
                  </p:cNvPr>
                  <p:cNvSpPr txBox="1"/>
                  <p:nvPr/>
                </p:nvSpPr>
                <p:spPr>
                  <a:xfrm>
                    <a:off x="2344769" y="1354166"/>
                    <a:ext cx="327254" cy="230833"/>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&gt; 4</a:t>
                    </a:r>
                  </a:p>
                </p:txBody>
              </p:sp>
              <p:sp>
                <p:nvSpPr>
                  <p:cNvPr id="38" name="TextBox 37">
                    <a:extLst>
                      <a:ext uri="{FF2B5EF4-FFF2-40B4-BE49-F238E27FC236}">
                        <a16:creationId xmlns:a16="http://schemas.microsoft.com/office/drawing/2014/main" id="{1CC6FDE7-BF87-4BB0-8A36-621D2A75E486}"/>
                      </a:ext>
                    </a:extLst>
                  </p:cNvPr>
                  <p:cNvSpPr txBox="1"/>
                  <p:nvPr/>
                </p:nvSpPr>
                <p:spPr>
                  <a:xfrm>
                    <a:off x="1640851" y="2034926"/>
                    <a:ext cx="327254" cy="230833"/>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&lt; 4</a:t>
                    </a:r>
                  </a:p>
                </p:txBody>
              </p:sp>
            </p:grpSp>
            <p:grpSp>
              <p:nvGrpSpPr>
                <p:cNvPr id="40" name="Group 39">
                  <a:extLst>
                    <a:ext uri="{FF2B5EF4-FFF2-40B4-BE49-F238E27FC236}">
                      <a16:creationId xmlns:a16="http://schemas.microsoft.com/office/drawing/2014/main" id="{34882DA5-AF85-40A4-8E76-6FC15775170A}"/>
                    </a:ext>
                  </a:extLst>
                </p:cNvPr>
                <p:cNvGrpSpPr/>
                <p:nvPr/>
              </p:nvGrpSpPr>
              <p:grpSpPr>
                <a:xfrm>
                  <a:off x="1614234" y="2464438"/>
                  <a:ext cx="1031172" cy="911593"/>
                  <a:chOff x="1640851" y="1354166"/>
                  <a:chExt cx="1031172" cy="911593"/>
                </a:xfrm>
              </p:grpSpPr>
              <p:sp>
                <p:nvSpPr>
                  <p:cNvPr id="41" name="TextBox 40">
                    <a:extLst>
                      <a:ext uri="{FF2B5EF4-FFF2-40B4-BE49-F238E27FC236}">
                        <a16:creationId xmlns:a16="http://schemas.microsoft.com/office/drawing/2014/main" id="{35C0F7B4-750B-4E05-9808-7AA7E7310994}"/>
                      </a:ext>
                    </a:extLst>
                  </p:cNvPr>
                  <p:cNvSpPr txBox="1"/>
                  <p:nvPr/>
                </p:nvSpPr>
                <p:spPr>
                  <a:xfrm>
                    <a:off x="2344769" y="1354166"/>
                    <a:ext cx="327254" cy="230833"/>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&gt; 4</a:t>
                    </a:r>
                  </a:p>
                </p:txBody>
              </p:sp>
              <p:sp>
                <p:nvSpPr>
                  <p:cNvPr id="42" name="TextBox 41">
                    <a:extLst>
                      <a:ext uri="{FF2B5EF4-FFF2-40B4-BE49-F238E27FC236}">
                        <a16:creationId xmlns:a16="http://schemas.microsoft.com/office/drawing/2014/main" id="{1440CA2C-C157-4B60-AEB8-92BE19D921B7}"/>
                      </a:ext>
                    </a:extLst>
                  </p:cNvPr>
                  <p:cNvSpPr txBox="1"/>
                  <p:nvPr/>
                </p:nvSpPr>
                <p:spPr>
                  <a:xfrm>
                    <a:off x="1640851" y="2034926"/>
                    <a:ext cx="327254" cy="230833"/>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&lt; 4</a:t>
                    </a:r>
                  </a:p>
                </p:txBody>
              </p:sp>
            </p:grpSp>
            <p:grpSp>
              <p:nvGrpSpPr>
                <p:cNvPr id="43" name="Group 42">
                  <a:extLst>
                    <a:ext uri="{FF2B5EF4-FFF2-40B4-BE49-F238E27FC236}">
                      <a16:creationId xmlns:a16="http://schemas.microsoft.com/office/drawing/2014/main" id="{FB9ACC23-80CB-40A8-8E2C-50BCC4EF9AFD}"/>
                    </a:ext>
                  </a:extLst>
                </p:cNvPr>
                <p:cNvGrpSpPr/>
                <p:nvPr/>
              </p:nvGrpSpPr>
              <p:grpSpPr>
                <a:xfrm>
                  <a:off x="1534218" y="3609808"/>
                  <a:ext cx="1111188" cy="931087"/>
                  <a:chOff x="1640851" y="1334672"/>
                  <a:chExt cx="1111188" cy="931087"/>
                </a:xfrm>
              </p:grpSpPr>
              <p:sp>
                <p:nvSpPr>
                  <p:cNvPr id="44" name="TextBox 43">
                    <a:extLst>
                      <a:ext uri="{FF2B5EF4-FFF2-40B4-BE49-F238E27FC236}">
                        <a16:creationId xmlns:a16="http://schemas.microsoft.com/office/drawing/2014/main" id="{7C0BD109-8A12-474E-ADEC-2955859AE00D}"/>
                      </a:ext>
                    </a:extLst>
                  </p:cNvPr>
                  <p:cNvSpPr txBox="1"/>
                  <p:nvPr/>
                </p:nvSpPr>
                <p:spPr>
                  <a:xfrm>
                    <a:off x="2424785" y="1334672"/>
                    <a:ext cx="327254" cy="230833"/>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&gt; 4</a:t>
                    </a:r>
                  </a:p>
                </p:txBody>
              </p:sp>
              <p:sp>
                <p:nvSpPr>
                  <p:cNvPr id="45" name="TextBox 44">
                    <a:extLst>
                      <a:ext uri="{FF2B5EF4-FFF2-40B4-BE49-F238E27FC236}">
                        <a16:creationId xmlns:a16="http://schemas.microsoft.com/office/drawing/2014/main" id="{348DE244-425A-4859-B800-A7323EDF7D1E}"/>
                      </a:ext>
                    </a:extLst>
                  </p:cNvPr>
                  <p:cNvSpPr txBox="1"/>
                  <p:nvPr/>
                </p:nvSpPr>
                <p:spPr>
                  <a:xfrm>
                    <a:off x="1640851" y="2034926"/>
                    <a:ext cx="327254" cy="230833"/>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&lt; 4</a:t>
                    </a:r>
                  </a:p>
                </p:txBody>
              </p:sp>
            </p:grpSp>
          </p:grpSp>
          <p:sp>
            <p:nvSpPr>
              <p:cNvPr id="21" name="Diamond 20">
                <a:extLst>
                  <a:ext uri="{FF2B5EF4-FFF2-40B4-BE49-F238E27FC236}">
                    <a16:creationId xmlns:a16="http://schemas.microsoft.com/office/drawing/2014/main" id="{6744926B-1F1E-173D-8F6B-AB53534B5272}"/>
                  </a:ext>
                </a:extLst>
              </p:cNvPr>
              <p:cNvSpPr/>
              <p:nvPr/>
            </p:nvSpPr>
            <p:spPr>
              <a:xfrm>
                <a:off x="217133" y="3556957"/>
                <a:ext cx="1864104" cy="104775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Conditioned?</a:t>
                </a:r>
              </a:p>
            </p:txBody>
          </p:sp>
          <p:cxnSp>
            <p:nvCxnSpPr>
              <p:cNvPr id="22" name="Straight Arrow Connector 21">
                <a:extLst>
                  <a:ext uri="{FF2B5EF4-FFF2-40B4-BE49-F238E27FC236}">
                    <a16:creationId xmlns:a16="http://schemas.microsoft.com/office/drawing/2014/main" id="{AB8F882C-1BEA-51E6-C3FD-89F56EE1E26C}"/>
                  </a:ext>
                </a:extLst>
              </p:cNvPr>
              <p:cNvCxnSpPr/>
              <p:nvPr/>
            </p:nvCxnSpPr>
            <p:spPr>
              <a:xfrm>
                <a:off x="2081237" y="4077870"/>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384980A-C83A-6ABE-EDFD-D34C1BC51287}"/>
                  </a:ext>
                </a:extLst>
              </p:cNvPr>
              <p:cNvSpPr txBox="1"/>
              <p:nvPr/>
            </p:nvSpPr>
            <p:spPr>
              <a:xfrm>
                <a:off x="2491345" y="3907551"/>
                <a:ext cx="853016" cy="228584"/>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Conditioned</a:t>
                </a:r>
              </a:p>
            </p:txBody>
          </p:sp>
          <p:sp>
            <p:nvSpPr>
              <p:cNvPr id="25" name="TextBox 24">
                <a:extLst>
                  <a:ext uri="{FF2B5EF4-FFF2-40B4-BE49-F238E27FC236}">
                    <a16:creationId xmlns:a16="http://schemas.microsoft.com/office/drawing/2014/main" id="{CCE65C48-57FF-8D13-81CD-F1FC0EA05AB3}"/>
                  </a:ext>
                </a:extLst>
              </p:cNvPr>
              <p:cNvSpPr txBox="1"/>
              <p:nvPr/>
            </p:nvSpPr>
            <p:spPr>
              <a:xfrm>
                <a:off x="1988834" y="3813234"/>
                <a:ext cx="327254" cy="230833"/>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&gt; 4</a:t>
                </a:r>
              </a:p>
            </p:txBody>
          </p:sp>
          <p:sp>
            <p:nvSpPr>
              <p:cNvPr id="47" name="TextBox 46">
                <a:extLst>
                  <a:ext uri="{FF2B5EF4-FFF2-40B4-BE49-F238E27FC236}">
                    <a16:creationId xmlns:a16="http://schemas.microsoft.com/office/drawing/2014/main" id="{AF9B9626-0140-D293-0CD5-182FBAA269E0}"/>
                  </a:ext>
                </a:extLst>
              </p:cNvPr>
              <p:cNvSpPr txBox="1"/>
              <p:nvPr/>
            </p:nvSpPr>
            <p:spPr>
              <a:xfrm>
                <a:off x="1178285" y="4519019"/>
                <a:ext cx="327254" cy="230833"/>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&lt; 4</a:t>
                </a:r>
              </a:p>
            </p:txBody>
          </p:sp>
        </p:grpSp>
      </p:grpSp>
      <p:sp>
        <p:nvSpPr>
          <p:cNvPr id="14" name="Arrow: Right 13">
            <a:extLst>
              <a:ext uri="{FF2B5EF4-FFF2-40B4-BE49-F238E27FC236}">
                <a16:creationId xmlns:a16="http://schemas.microsoft.com/office/drawing/2014/main" id="{C5537A3A-5D4D-6AC9-5245-CB4E0FC57958}"/>
              </a:ext>
            </a:extLst>
          </p:cNvPr>
          <p:cNvSpPr/>
          <p:nvPr/>
        </p:nvSpPr>
        <p:spPr>
          <a:xfrm rot="5400000">
            <a:off x="7918366" y="3796990"/>
            <a:ext cx="209295" cy="216332"/>
          </a:xfrm>
          <a:prstGeom prst="rightArrow">
            <a:avLst>
              <a:gd name="adj1" fmla="val 543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Arrow: Right 14">
            <a:extLst>
              <a:ext uri="{FF2B5EF4-FFF2-40B4-BE49-F238E27FC236}">
                <a16:creationId xmlns:a16="http://schemas.microsoft.com/office/drawing/2014/main" id="{6EC7AB48-1EF1-B390-9CEE-24FAEEA14470}"/>
              </a:ext>
            </a:extLst>
          </p:cNvPr>
          <p:cNvSpPr/>
          <p:nvPr/>
        </p:nvSpPr>
        <p:spPr>
          <a:xfrm rot="5400000">
            <a:off x="10809791" y="3860019"/>
            <a:ext cx="242327" cy="207987"/>
          </a:xfrm>
          <a:prstGeom prst="rightArrow">
            <a:avLst>
              <a:gd name="adj1" fmla="val 3627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Arrow: Right 18">
            <a:extLst>
              <a:ext uri="{FF2B5EF4-FFF2-40B4-BE49-F238E27FC236}">
                <a16:creationId xmlns:a16="http://schemas.microsoft.com/office/drawing/2014/main" id="{B24FA1AB-56F1-4C75-1CFD-ED122608FF2A}"/>
              </a:ext>
            </a:extLst>
          </p:cNvPr>
          <p:cNvSpPr/>
          <p:nvPr/>
        </p:nvSpPr>
        <p:spPr>
          <a:xfrm rot="19106714">
            <a:off x="8639738" y="3846045"/>
            <a:ext cx="285049" cy="197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Rectangle 54">
            <a:extLst>
              <a:ext uri="{FF2B5EF4-FFF2-40B4-BE49-F238E27FC236}">
                <a16:creationId xmlns:a16="http://schemas.microsoft.com/office/drawing/2014/main" id="{55F37B65-9C18-4795-E652-973F4F176B7A}"/>
              </a:ext>
            </a:extLst>
          </p:cNvPr>
          <p:cNvSpPr/>
          <p:nvPr/>
        </p:nvSpPr>
        <p:spPr>
          <a:xfrm>
            <a:off x="5803556" y="326896"/>
            <a:ext cx="2323469" cy="5313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96.4% Correct ID</a:t>
            </a:r>
          </a:p>
        </p:txBody>
      </p:sp>
      <p:sp>
        <p:nvSpPr>
          <p:cNvPr id="7" name="Title 1">
            <a:extLst>
              <a:ext uri="{FF2B5EF4-FFF2-40B4-BE49-F238E27FC236}">
                <a16:creationId xmlns:a16="http://schemas.microsoft.com/office/drawing/2014/main" id="{C73AA7B5-7A3D-E50B-3D1B-8F36E41014B7}"/>
              </a:ext>
            </a:extLst>
          </p:cNvPr>
          <p:cNvSpPr txBox="1">
            <a:spLocks/>
          </p:cNvSpPr>
          <p:nvPr/>
        </p:nvSpPr>
        <p:spPr>
          <a:xfrm>
            <a:off x="8544016" y="244833"/>
            <a:ext cx="2841182" cy="77477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kern="1200">
                <a:solidFill>
                  <a:schemeClr val="tx2"/>
                </a:solidFill>
                <a:latin typeface="Arial" panose="020B0604020202020204" pitchFamily="34" charset="0"/>
                <a:ea typeface="+mj-ea"/>
                <a:cs typeface="Arial" panose="020B0604020202020204" pitchFamily="34" charset="0"/>
              </a:defRPr>
            </a:lvl1pPr>
          </a:lstStyle>
          <a:p>
            <a:endParaRPr lang="en-US" sz="2400" dirty="0"/>
          </a:p>
        </p:txBody>
      </p:sp>
      <p:sp>
        <p:nvSpPr>
          <p:cNvPr id="5" name="Slide Number Placeholder 4">
            <a:extLst>
              <a:ext uri="{FF2B5EF4-FFF2-40B4-BE49-F238E27FC236}">
                <a16:creationId xmlns:a16="http://schemas.microsoft.com/office/drawing/2014/main" id="{6AE954D1-8ADE-1D19-C05B-1739976B1409}"/>
              </a:ext>
            </a:extLst>
          </p:cNvPr>
          <p:cNvSpPr>
            <a:spLocks noGrp="1"/>
          </p:cNvSpPr>
          <p:nvPr>
            <p:ph type="sldNum" sz="quarter" idx="10"/>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11518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6673-085D-49C6-B703-9E921B0DA746}"/>
              </a:ext>
            </a:extLst>
          </p:cNvPr>
          <p:cNvSpPr>
            <a:spLocks noGrp="1"/>
          </p:cNvSpPr>
          <p:nvPr>
            <p:ph type="title"/>
          </p:nvPr>
        </p:nvSpPr>
        <p:spPr>
          <a:xfrm>
            <a:off x="1373049" y="145823"/>
            <a:ext cx="5078320" cy="774779"/>
          </a:xfrm>
        </p:spPr>
        <p:txBody>
          <a:bodyPr>
            <a:normAutofit/>
          </a:bodyPr>
          <a:lstStyle/>
          <a:p>
            <a:r>
              <a:rPr lang="en-US" sz="2400" dirty="0"/>
              <a:t>Zener Diode </a:t>
            </a:r>
            <a:br>
              <a:rPr lang="en-US" sz="2400" dirty="0"/>
            </a:br>
            <a:r>
              <a:rPr lang="en-US" sz="2400" dirty="0"/>
              <a:t>Conventional IV Algorithm</a:t>
            </a:r>
          </a:p>
        </p:txBody>
      </p:sp>
      <p:sp>
        <p:nvSpPr>
          <p:cNvPr id="24" name="TextBox 23">
            <a:extLst>
              <a:ext uri="{FF2B5EF4-FFF2-40B4-BE49-F238E27FC236}">
                <a16:creationId xmlns:a16="http://schemas.microsoft.com/office/drawing/2014/main" id="{6922122E-78DC-4940-A6A8-F20AC0C36B57}"/>
              </a:ext>
            </a:extLst>
          </p:cNvPr>
          <p:cNvSpPr txBox="1"/>
          <p:nvPr/>
        </p:nvSpPr>
        <p:spPr>
          <a:xfrm>
            <a:off x="7935354" y="47114"/>
            <a:ext cx="4256647"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For Algorithm:</a:t>
            </a:r>
          </a:p>
          <a:p>
            <a:pPr marL="380990" indent="-380990">
              <a:buFont typeface="Arial" panose="020B0604020202020204" pitchFamily="34" charset="0"/>
              <a:buChar char="•"/>
            </a:pPr>
            <a:r>
              <a:rPr lang="en-US" sz="1600" dirty="0">
                <a:latin typeface="Arial" panose="020B0604020202020204" pitchFamily="34" charset="0"/>
                <a:cs typeface="Arial" panose="020B0604020202020204" pitchFamily="34" charset="0"/>
              </a:rPr>
              <a:t>Modeled on 111/79 measurements</a:t>
            </a:r>
          </a:p>
          <a:p>
            <a:pPr marL="380990" indent="-380990">
              <a:buFont typeface="Arial" panose="020B0604020202020204" pitchFamily="34" charset="0"/>
              <a:buChar char="•"/>
            </a:pPr>
            <a:r>
              <a:rPr lang="en-US" sz="1600" dirty="0">
                <a:latin typeface="Arial" panose="020B0604020202020204" pitchFamily="34" charset="0"/>
                <a:cs typeface="Arial" panose="020B0604020202020204" pitchFamily="34" charset="0"/>
              </a:rPr>
              <a:t>Tested on 1476 measurements</a:t>
            </a:r>
            <a:endParaRPr lang="en-US" sz="1600" baseline="30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17462AA-DCB3-4B72-9C0B-1AF11F55F3B6}"/>
              </a:ext>
            </a:extLst>
          </p:cNvPr>
          <p:cNvSpPr/>
          <p:nvPr/>
        </p:nvSpPr>
        <p:spPr>
          <a:xfrm>
            <a:off x="12638049" y="1433225"/>
            <a:ext cx="1219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Picture 4">
            <a:extLst>
              <a:ext uri="{FF2B5EF4-FFF2-40B4-BE49-F238E27FC236}">
                <a16:creationId xmlns:a16="http://schemas.microsoft.com/office/drawing/2014/main" id="{D19DDAE5-5BBB-446A-A231-5B3FBECA7AFC}"/>
              </a:ext>
            </a:extLst>
          </p:cNvPr>
          <p:cNvPicPr>
            <a:picLocks noChangeAspect="1"/>
          </p:cNvPicPr>
          <p:nvPr/>
        </p:nvPicPr>
        <p:blipFill>
          <a:blip r:embed="rId2"/>
          <a:stretch>
            <a:fillRect/>
          </a:stretch>
        </p:blipFill>
        <p:spPr>
          <a:xfrm>
            <a:off x="7529957" y="973879"/>
            <a:ext cx="4662044" cy="2726060"/>
          </a:xfrm>
          <a:prstGeom prst="rect">
            <a:avLst/>
          </a:prstGeom>
        </p:spPr>
      </p:pic>
      <p:grpSp>
        <p:nvGrpSpPr>
          <p:cNvPr id="9" name="Group 8">
            <a:extLst>
              <a:ext uri="{FF2B5EF4-FFF2-40B4-BE49-F238E27FC236}">
                <a16:creationId xmlns:a16="http://schemas.microsoft.com/office/drawing/2014/main" id="{6DA8636B-8706-C602-41D6-6C81FBCD35FF}"/>
              </a:ext>
            </a:extLst>
          </p:cNvPr>
          <p:cNvGrpSpPr/>
          <p:nvPr/>
        </p:nvGrpSpPr>
        <p:grpSpPr>
          <a:xfrm>
            <a:off x="830795" y="1466029"/>
            <a:ext cx="5366248" cy="5250368"/>
            <a:chOff x="802889" y="1433226"/>
            <a:chExt cx="5366248" cy="5250368"/>
          </a:xfrm>
        </p:grpSpPr>
        <p:grpSp>
          <p:nvGrpSpPr>
            <p:cNvPr id="46" name="Group 45">
              <a:extLst>
                <a:ext uri="{FF2B5EF4-FFF2-40B4-BE49-F238E27FC236}">
                  <a16:creationId xmlns:a16="http://schemas.microsoft.com/office/drawing/2014/main" id="{4218BFB1-B2E5-4E96-8153-3991FCA54C35}"/>
                </a:ext>
              </a:extLst>
            </p:cNvPr>
            <p:cNvGrpSpPr/>
            <p:nvPr/>
          </p:nvGrpSpPr>
          <p:grpSpPr>
            <a:xfrm>
              <a:off x="802889" y="1433226"/>
              <a:ext cx="3776068" cy="4702922"/>
              <a:chOff x="602167" y="1074919"/>
              <a:chExt cx="2832051" cy="3527192"/>
            </a:xfrm>
          </p:grpSpPr>
          <p:grpSp>
            <p:nvGrpSpPr>
              <p:cNvPr id="36" name="Group 35">
                <a:extLst>
                  <a:ext uri="{FF2B5EF4-FFF2-40B4-BE49-F238E27FC236}">
                    <a16:creationId xmlns:a16="http://schemas.microsoft.com/office/drawing/2014/main" id="{60871541-9530-4EC4-B7A6-F0E4D2DBA71D}"/>
                  </a:ext>
                </a:extLst>
              </p:cNvPr>
              <p:cNvGrpSpPr/>
              <p:nvPr/>
            </p:nvGrpSpPr>
            <p:grpSpPr>
              <a:xfrm>
                <a:off x="602167" y="1074919"/>
                <a:ext cx="2832051" cy="3527192"/>
                <a:chOff x="602167" y="1074919"/>
                <a:chExt cx="2832051" cy="3527192"/>
              </a:xfrm>
            </p:grpSpPr>
            <p:cxnSp>
              <p:nvCxnSpPr>
                <p:cNvPr id="8" name="Straight Arrow Connector 7">
                  <a:extLst>
                    <a:ext uri="{FF2B5EF4-FFF2-40B4-BE49-F238E27FC236}">
                      <a16:creationId xmlns:a16="http://schemas.microsoft.com/office/drawing/2014/main" id="{82C11BE1-2C45-467F-957D-4299B8495735}"/>
                    </a:ext>
                  </a:extLst>
                </p:cNvPr>
                <p:cNvCxnSpPr>
                  <a:cxnSpLocks/>
                  <a:stCxn id="3" idx="2"/>
                </p:cNvCxnSpPr>
                <p:nvPr/>
              </p:nvCxnSpPr>
              <p:spPr>
                <a:xfrm>
                  <a:off x="1534219" y="2122669"/>
                  <a:ext cx="0" cy="22486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Diamond 2">
                  <a:extLst>
                    <a:ext uri="{FF2B5EF4-FFF2-40B4-BE49-F238E27FC236}">
                      <a16:creationId xmlns:a16="http://schemas.microsoft.com/office/drawing/2014/main" id="{DB8D03D9-DDDC-44D0-B190-629F3191B5FD}"/>
                    </a:ext>
                  </a:extLst>
                </p:cNvPr>
                <p:cNvSpPr/>
                <p:nvPr/>
              </p:nvSpPr>
              <p:spPr>
                <a:xfrm>
                  <a:off x="602167" y="1074919"/>
                  <a:ext cx="1864104" cy="10477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Cycle 2?</a:t>
                  </a:r>
                </a:p>
              </p:txBody>
            </p:sp>
            <p:sp>
              <p:nvSpPr>
                <p:cNvPr id="26" name="Diamond 25">
                  <a:extLst>
                    <a:ext uri="{FF2B5EF4-FFF2-40B4-BE49-F238E27FC236}">
                      <a16:creationId xmlns:a16="http://schemas.microsoft.com/office/drawing/2014/main" id="{936643B8-FE83-4F42-A4CE-452760641D60}"/>
                    </a:ext>
                  </a:extLst>
                </p:cNvPr>
                <p:cNvSpPr/>
                <p:nvPr/>
              </p:nvSpPr>
              <p:spPr>
                <a:xfrm>
                  <a:off x="602167" y="2926967"/>
                  <a:ext cx="1864104" cy="10477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Cycle 1?</a:t>
                  </a:r>
                </a:p>
              </p:txBody>
            </p:sp>
            <p:grpSp>
              <p:nvGrpSpPr>
                <p:cNvPr id="28" name="Group 27">
                  <a:extLst>
                    <a:ext uri="{FF2B5EF4-FFF2-40B4-BE49-F238E27FC236}">
                      <a16:creationId xmlns:a16="http://schemas.microsoft.com/office/drawing/2014/main" id="{9E4062C8-4B43-4831-A3A4-717C950BDDFC}"/>
                    </a:ext>
                  </a:extLst>
                </p:cNvPr>
                <p:cNvGrpSpPr/>
                <p:nvPr/>
              </p:nvGrpSpPr>
              <p:grpSpPr>
                <a:xfrm>
                  <a:off x="2466271" y="1444905"/>
                  <a:ext cx="967947" cy="230833"/>
                  <a:chOff x="2466271" y="1444905"/>
                  <a:chExt cx="967947" cy="230833"/>
                </a:xfrm>
              </p:grpSpPr>
              <p:cxnSp>
                <p:nvCxnSpPr>
                  <p:cNvPr id="16" name="Straight Arrow Connector 15">
                    <a:extLst>
                      <a:ext uri="{FF2B5EF4-FFF2-40B4-BE49-F238E27FC236}">
                        <a16:creationId xmlns:a16="http://schemas.microsoft.com/office/drawing/2014/main" id="{03865B6D-CCAA-4EAD-A452-FA220EC18242}"/>
                      </a:ext>
                    </a:extLst>
                  </p:cNvPr>
                  <p:cNvCxnSpPr>
                    <a:stCxn id="3" idx="3"/>
                  </p:cNvCxnSpPr>
                  <p:nvPr/>
                </p:nvCxnSpPr>
                <p:spPr>
                  <a:xfrm>
                    <a:off x="2466271" y="1598794"/>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200F02E-1DEC-4A07-AEE7-29A71CB475D9}"/>
                      </a:ext>
                    </a:extLst>
                  </p:cNvPr>
                  <p:cNvSpPr txBox="1"/>
                  <p:nvPr/>
                </p:nvSpPr>
                <p:spPr>
                  <a:xfrm>
                    <a:off x="2847278" y="1444905"/>
                    <a:ext cx="586940"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Cycle 2</a:t>
                    </a:r>
                  </a:p>
                </p:txBody>
              </p:sp>
            </p:grpSp>
            <p:grpSp>
              <p:nvGrpSpPr>
                <p:cNvPr id="29" name="Group 28">
                  <a:extLst>
                    <a:ext uri="{FF2B5EF4-FFF2-40B4-BE49-F238E27FC236}">
                      <a16:creationId xmlns:a16="http://schemas.microsoft.com/office/drawing/2014/main" id="{72145242-6EE1-4557-AB62-8578689B9608}"/>
                    </a:ext>
                  </a:extLst>
                </p:cNvPr>
                <p:cNvGrpSpPr/>
                <p:nvPr/>
              </p:nvGrpSpPr>
              <p:grpSpPr>
                <a:xfrm>
                  <a:off x="2466271" y="3294642"/>
                  <a:ext cx="967947" cy="230833"/>
                  <a:chOff x="2466271" y="2167797"/>
                  <a:chExt cx="967947" cy="230833"/>
                </a:xfrm>
              </p:grpSpPr>
              <p:cxnSp>
                <p:nvCxnSpPr>
                  <p:cNvPr id="30" name="Straight Arrow Connector 29">
                    <a:extLst>
                      <a:ext uri="{FF2B5EF4-FFF2-40B4-BE49-F238E27FC236}">
                        <a16:creationId xmlns:a16="http://schemas.microsoft.com/office/drawing/2014/main" id="{E083EC2A-EF3F-475E-B708-11D013DC5D62}"/>
                      </a:ext>
                    </a:extLst>
                  </p:cNvPr>
                  <p:cNvCxnSpPr/>
                  <p:nvPr/>
                </p:nvCxnSpPr>
                <p:spPr>
                  <a:xfrm>
                    <a:off x="2466271" y="2331470"/>
                    <a:ext cx="3810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2D277F7-2570-48F8-8C72-7D30F4C1D97C}"/>
                      </a:ext>
                    </a:extLst>
                  </p:cNvPr>
                  <p:cNvSpPr txBox="1"/>
                  <p:nvPr/>
                </p:nvSpPr>
                <p:spPr>
                  <a:xfrm>
                    <a:off x="2847278" y="2167797"/>
                    <a:ext cx="586940"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Cycle 1</a:t>
                    </a:r>
                  </a:p>
                </p:txBody>
              </p:sp>
            </p:grpSp>
            <p:sp>
              <p:nvSpPr>
                <p:cNvPr id="35" name="TextBox 34">
                  <a:extLst>
                    <a:ext uri="{FF2B5EF4-FFF2-40B4-BE49-F238E27FC236}">
                      <a16:creationId xmlns:a16="http://schemas.microsoft.com/office/drawing/2014/main" id="{8141C10C-EE1C-439D-99C3-B2D520C00C6C}"/>
                    </a:ext>
                  </a:extLst>
                </p:cNvPr>
                <p:cNvSpPr txBox="1"/>
                <p:nvPr/>
              </p:nvSpPr>
              <p:spPr>
                <a:xfrm>
                  <a:off x="1184956" y="4371278"/>
                  <a:ext cx="586940"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Cycle 0</a:t>
                  </a:r>
                </a:p>
              </p:txBody>
            </p:sp>
          </p:grpSp>
          <p:grpSp>
            <p:nvGrpSpPr>
              <p:cNvPr id="39" name="Group 38">
                <a:extLst>
                  <a:ext uri="{FF2B5EF4-FFF2-40B4-BE49-F238E27FC236}">
                    <a16:creationId xmlns:a16="http://schemas.microsoft.com/office/drawing/2014/main" id="{ABCF626E-9CDC-47DF-81D6-8B4D1102370F}"/>
                  </a:ext>
                </a:extLst>
              </p:cNvPr>
              <p:cNvGrpSpPr/>
              <p:nvPr/>
            </p:nvGrpSpPr>
            <p:grpSpPr>
              <a:xfrm>
                <a:off x="1640851" y="1354166"/>
                <a:ext cx="1031172" cy="911593"/>
                <a:chOff x="1640851" y="1354166"/>
                <a:chExt cx="1031172" cy="911593"/>
              </a:xfrm>
            </p:grpSpPr>
            <p:sp>
              <p:nvSpPr>
                <p:cNvPr id="37" name="TextBox 36">
                  <a:extLst>
                    <a:ext uri="{FF2B5EF4-FFF2-40B4-BE49-F238E27FC236}">
                      <a16:creationId xmlns:a16="http://schemas.microsoft.com/office/drawing/2014/main" id="{13AE533C-63B7-4B5D-BA19-3A4A81992078}"/>
                    </a:ext>
                  </a:extLst>
                </p:cNvPr>
                <p:cNvSpPr txBox="1"/>
                <p:nvPr/>
              </p:nvSpPr>
              <p:spPr>
                <a:xfrm>
                  <a:off x="2344769" y="1354166"/>
                  <a:ext cx="327254"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&gt; 5</a:t>
                  </a:r>
                </a:p>
              </p:txBody>
            </p:sp>
            <p:sp>
              <p:nvSpPr>
                <p:cNvPr id="38" name="TextBox 37">
                  <a:extLst>
                    <a:ext uri="{FF2B5EF4-FFF2-40B4-BE49-F238E27FC236}">
                      <a16:creationId xmlns:a16="http://schemas.microsoft.com/office/drawing/2014/main" id="{1CC6FDE7-BF87-4BB0-8A36-621D2A75E486}"/>
                    </a:ext>
                  </a:extLst>
                </p:cNvPr>
                <p:cNvSpPr txBox="1"/>
                <p:nvPr/>
              </p:nvSpPr>
              <p:spPr>
                <a:xfrm>
                  <a:off x="1640851" y="2034926"/>
                  <a:ext cx="327254"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&lt; 5</a:t>
                  </a:r>
                </a:p>
              </p:txBody>
            </p:sp>
          </p:grpSp>
          <p:grpSp>
            <p:nvGrpSpPr>
              <p:cNvPr id="40" name="Group 39">
                <a:extLst>
                  <a:ext uri="{FF2B5EF4-FFF2-40B4-BE49-F238E27FC236}">
                    <a16:creationId xmlns:a16="http://schemas.microsoft.com/office/drawing/2014/main" id="{34882DA5-AF85-40A4-8E76-6FC15775170A}"/>
                  </a:ext>
                </a:extLst>
              </p:cNvPr>
              <p:cNvGrpSpPr/>
              <p:nvPr/>
            </p:nvGrpSpPr>
            <p:grpSpPr>
              <a:xfrm>
                <a:off x="1614234" y="3196705"/>
                <a:ext cx="1106225" cy="902218"/>
                <a:chOff x="1640851" y="2086433"/>
                <a:chExt cx="1106225" cy="902218"/>
              </a:xfrm>
            </p:grpSpPr>
            <p:sp>
              <p:nvSpPr>
                <p:cNvPr id="41" name="TextBox 40">
                  <a:extLst>
                    <a:ext uri="{FF2B5EF4-FFF2-40B4-BE49-F238E27FC236}">
                      <a16:creationId xmlns:a16="http://schemas.microsoft.com/office/drawing/2014/main" id="{35C0F7B4-750B-4E05-9808-7AA7E7310994}"/>
                    </a:ext>
                  </a:extLst>
                </p:cNvPr>
                <p:cNvSpPr txBox="1"/>
                <p:nvPr/>
              </p:nvSpPr>
              <p:spPr>
                <a:xfrm>
                  <a:off x="2419822" y="2086433"/>
                  <a:ext cx="327254"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&gt; 5</a:t>
                  </a:r>
                </a:p>
              </p:txBody>
            </p:sp>
            <p:sp>
              <p:nvSpPr>
                <p:cNvPr id="42" name="TextBox 41">
                  <a:extLst>
                    <a:ext uri="{FF2B5EF4-FFF2-40B4-BE49-F238E27FC236}">
                      <a16:creationId xmlns:a16="http://schemas.microsoft.com/office/drawing/2014/main" id="{1440CA2C-C157-4B60-AEB8-92BE19D921B7}"/>
                    </a:ext>
                  </a:extLst>
                </p:cNvPr>
                <p:cNvSpPr txBox="1"/>
                <p:nvPr/>
              </p:nvSpPr>
              <p:spPr>
                <a:xfrm>
                  <a:off x="1640851" y="2757818"/>
                  <a:ext cx="327253" cy="230833"/>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&lt; 5</a:t>
                  </a:r>
                </a:p>
              </p:txBody>
            </p:sp>
          </p:grpSp>
        </p:grpSp>
        <p:sp>
          <p:nvSpPr>
            <p:cNvPr id="43" name="TextBox 42">
              <a:extLst>
                <a:ext uri="{FF2B5EF4-FFF2-40B4-BE49-F238E27FC236}">
                  <a16:creationId xmlns:a16="http://schemas.microsoft.com/office/drawing/2014/main" id="{62461557-B525-4EE8-A5A1-1982220E0513}"/>
                </a:ext>
              </a:extLst>
            </p:cNvPr>
            <p:cNvSpPr txBox="1"/>
            <p:nvPr/>
          </p:nvSpPr>
          <p:spPr>
            <a:xfrm>
              <a:off x="3766256" y="2303613"/>
              <a:ext cx="2372765"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91.7% Correct ID (289/315)</a:t>
              </a:r>
            </a:p>
            <a:p>
              <a:r>
                <a:rPr lang="en-US" sz="1400" dirty="0">
                  <a:latin typeface="Arial" panose="020B0604020202020204" pitchFamily="34" charset="0"/>
                  <a:cs typeface="Arial" panose="020B0604020202020204" pitchFamily="34" charset="0"/>
                </a:rPr>
                <a:t>8.3% mis-ID (26/315)</a:t>
              </a:r>
            </a:p>
          </p:txBody>
        </p:sp>
        <p:sp>
          <p:nvSpPr>
            <p:cNvPr id="44" name="TextBox 43">
              <a:extLst>
                <a:ext uri="{FF2B5EF4-FFF2-40B4-BE49-F238E27FC236}">
                  <a16:creationId xmlns:a16="http://schemas.microsoft.com/office/drawing/2014/main" id="{69D6344C-17E1-4B99-82E1-2FFA40AA20D9}"/>
                </a:ext>
              </a:extLst>
            </p:cNvPr>
            <p:cNvSpPr txBox="1"/>
            <p:nvPr/>
          </p:nvSpPr>
          <p:spPr>
            <a:xfrm>
              <a:off x="3796372" y="4765478"/>
              <a:ext cx="2372765"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96.5% Correct ID (307/318)</a:t>
              </a:r>
            </a:p>
            <a:p>
              <a:r>
                <a:rPr lang="en-US" sz="1400" dirty="0">
                  <a:latin typeface="Arial" panose="020B0604020202020204" pitchFamily="34" charset="0"/>
                  <a:cs typeface="Arial" panose="020B0604020202020204" pitchFamily="34" charset="0"/>
                </a:rPr>
                <a:t>3.5% mis-ID (11/318)</a:t>
              </a:r>
            </a:p>
          </p:txBody>
        </p:sp>
        <p:sp>
          <p:nvSpPr>
            <p:cNvPr id="45" name="TextBox 44">
              <a:extLst>
                <a:ext uri="{FF2B5EF4-FFF2-40B4-BE49-F238E27FC236}">
                  <a16:creationId xmlns:a16="http://schemas.microsoft.com/office/drawing/2014/main" id="{C2FB8DB0-44A9-4BB8-9FEF-13DE091FAB3B}"/>
                </a:ext>
              </a:extLst>
            </p:cNvPr>
            <p:cNvSpPr txBox="1"/>
            <p:nvPr/>
          </p:nvSpPr>
          <p:spPr>
            <a:xfrm>
              <a:off x="1062493" y="6160374"/>
              <a:ext cx="2372765"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97.5% Correct ID (930/954)</a:t>
              </a:r>
            </a:p>
            <a:p>
              <a:r>
                <a:rPr lang="en-US" sz="1400" dirty="0">
                  <a:latin typeface="Arial" panose="020B0604020202020204" pitchFamily="34" charset="0"/>
                  <a:cs typeface="Arial" panose="020B0604020202020204" pitchFamily="34" charset="0"/>
                </a:rPr>
                <a:t>2.5% mis-ID (24/954)</a:t>
              </a:r>
            </a:p>
          </p:txBody>
        </p:sp>
      </p:grpSp>
      <p:pic>
        <p:nvPicPr>
          <p:cNvPr id="7" name="Picture 6">
            <a:extLst>
              <a:ext uri="{FF2B5EF4-FFF2-40B4-BE49-F238E27FC236}">
                <a16:creationId xmlns:a16="http://schemas.microsoft.com/office/drawing/2014/main" id="{34041DDD-E962-442A-8421-67242CA94DBF}"/>
              </a:ext>
            </a:extLst>
          </p:cNvPr>
          <p:cNvPicPr>
            <a:picLocks noChangeAspect="1"/>
          </p:cNvPicPr>
          <p:nvPr/>
        </p:nvPicPr>
        <p:blipFill>
          <a:blip r:embed="rId3"/>
          <a:stretch>
            <a:fillRect/>
          </a:stretch>
        </p:blipFill>
        <p:spPr>
          <a:xfrm>
            <a:off x="7529957" y="3859855"/>
            <a:ext cx="4662044" cy="2726060"/>
          </a:xfrm>
          <a:prstGeom prst="rect">
            <a:avLst/>
          </a:prstGeom>
        </p:spPr>
      </p:pic>
      <p:sp>
        <p:nvSpPr>
          <p:cNvPr id="10" name="TextBox 9">
            <a:extLst>
              <a:ext uri="{FF2B5EF4-FFF2-40B4-BE49-F238E27FC236}">
                <a16:creationId xmlns:a16="http://schemas.microsoft.com/office/drawing/2014/main" id="{54783960-265D-2F16-4DA9-1F8EDA5FE3B2}"/>
              </a:ext>
            </a:extLst>
          </p:cNvPr>
          <p:cNvSpPr txBox="1"/>
          <p:nvPr/>
        </p:nvSpPr>
        <p:spPr>
          <a:xfrm>
            <a:off x="4366971" y="775013"/>
            <a:ext cx="914400" cy="914400"/>
          </a:xfrm>
          <a:prstGeom prst="rect">
            <a:avLst/>
          </a:prstGeom>
        </p:spPr>
        <p:txBody>
          <a:bodyPr vert="horz" wrap="none" lIns="91440" tIns="45720" rIns="91440" bIns="45720" rtlCol="0">
            <a:noAutofit/>
          </a:bodyPr>
          <a:lstStyle/>
          <a:p>
            <a:pPr algn="l"/>
            <a:endParaRPr lang="en-US" dirty="0"/>
          </a:p>
        </p:txBody>
      </p:sp>
      <p:sp>
        <p:nvSpPr>
          <p:cNvPr id="13" name="TextBox 12">
            <a:extLst>
              <a:ext uri="{FF2B5EF4-FFF2-40B4-BE49-F238E27FC236}">
                <a16:creationId xmlns:a16="http://schemas.microsoft.com/office/drawing/2014/main" id="{BFEBF6C1-7E49-4F05-F06E-6C768F9E4FA8}"/>
              </a:ext>
            </a:extLst>
          </p:cNvPr>
          <p:cNvSpPr txBox="1"/>
          <p:nvPr/>
        </p:nvSpPr>
        <p:spPr>
          <a:xfrm>
            <a:off x="1627148" y="958782"/>
            <a:ext cx="4037916" cy="430887"/>
          </a:xfrm>
          <a:prstGeom prst="rect">
            <a:avLst/>
          </a:prstGeom>
          <a:noFill/>
        </p:spPr>
        <p:txBody>
          <a:bodyPr wrap="square">
            <a:spAutoFit/>
          </a:bodyPr>
          <a:lstStyle/>
          <a:p>
            <a:r>
              <a:rPr lang="en-US" sz="1050" dirty="0">
                <a:latin typeface="Arial" panose="020B0604020202020204" pitchFamily="34" charset="0"/>
                <a:cs typeface="Arial" panose="020B0604020202020204" pitchFamily="34" charset="0"/>
              </a:rPr>
              <a:t>Cycle 0 – no stressing</a:t>
            </a:r>
          </a:p>
          <a:p>
            <a:r>
              <a:rPr lang="en-US" sz="1050" dirty="0">
                <a:latin typeface="Arial" panose="020B0604020202020204" pitchFamily="34" charset="0"/>
                <a:cs typeface="Arial" panose="020B0604020202020204" pitchFamily="34" charset="0"/>
              </a:rPr>
              <a:t>Cycles 1 &amp; 2 stressing at 150 </a:t>
            </a:r>
            <a:r>
              <a:rPr lang="en-US" sz="1050" baseline="30000" dirty="0">
                <a:latin typeface="Arial" panose="020B0604020202020204" pitchFamily="34" charset="0"/>
                <a:cs typeface="Arial" panose="020B0604020202020204" pitchFamily="34" charset="0"/>
              </a:rPr>
              <a:t>o</a:t>
            </a:r>
            <a:r>
              <a:rPr lang="en-US" sz="1050" dirty="0">
                <a:latin typeface="Arial" panose="020B0604020202020204" pitchFamily="34" charset="0"/>
                <a:cs typeface="Arial" panose="020B0604020202020204" pitchFamily="34" charset="0"/>
              </a:rPr>
              <a:t>C, 65% Relative Humidity</a:t>
            </a:r>
          </a:p>
        </p:txBody>
      </p:sp>
    </p:spTree>
    <p:extLst>
      <p:ext uri="{BB962C8B-B14F-4D97-AF65-F5344CB8AC3E}">
        <p14:creationId xmlns:p14="http://schemas.microsoft.com/office/powerpoint/2010/main" val="202636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708D-C8E6-DA03-BCD4-54AF3D4B6DD2}"/>
              </a:ext>
            </a:extLst>
          </p:cNvPr>
          <p:cNvSpPr>
            <a:spLocks noGrp="1"/>
          </p:cNvSpPr>
          <p:nvPr>
            <p:ph type="title"/>
          </p:nvPr>
        </p:nvSpPr>
        <p:spPr>
          <a:xfrm>
            <a:off x="1400670" y="215968"/>
            <a:ext cx="3641480" cy="774779"/>
          </a:xfrm>
        </p:spPr>
        <p:txBody>
          <a:bodyPr>
            <a:normAutofit/>
          </a:bodyPr>
          <a:lstStyle/>
          <a:p>
            <a:r>
              <a:rPr lang="en-US" sz="2400" dirty="0"/>
              <a:t>Conclusions &amp; Next Steps</a:t>
            </a:r>
          </a:p>
        </p:txBody>
      </p:sp>
      <p:sp>
        <p:nvSpPr>
          <p:cNvPr id="3" name="Slide Number Placeholder 2">
            <a:extLst>
              <a:ext uri="{FF2B5EF4-FFF2-40B4-BE49-F238E27FC236}">
                <a16:creationId xmlns:a16="http://schemas.microsoft.com/office/drawing/2014/main" id="{F7B14BDB-FDF7-58FC-C2D0-7BA799A34691}"/>
              </a:ext>
            </a:extLst>
          </p:cNvPr>
          <p:cNvSpPr>
            <a:spLocks noGrp="1"/>
          </p:cNvSpPr>
          <p:nvPr>
            <p:ph type="sldNum" sz="quarter" idx="10"/>
          </p:nvPr>
        </p:nvSpPr>
        <p:spPr/>
        <p:txBody>
          <a:bodyPr/>
          <a:lstStyle/>
          <a:p>
            <a:fld id="{4FAB73BC-B049-4115-A692-8D63A059BFB8}" type="slidenum">
              <a:rPr lang="en-US" smtClean="0"/>
              <a:pPr/>
              <a:t>18</a:t>
            </a:fld>
            <a:endParaRPr lang="en-US" dirty="0"/>
          </a:p>
        </p:txBody>
      </p:sp>
      <p:sp>
        <p:nvSpPr>
          <p:cNvPr id="4" name="Content Placeholder 3">
            <a:extLst>
              <a:ext uri="{FF2B5EF4-FFF2-40B4-BE49-F238E27FC236}">
                <a16:creationId xmlns:a16="http://schemas.microsoft.com/office/drawing/2014/main" id="{D3448A4F-138A-A10F-CDB6-99FCB9519D6A}"/>
              </a:ext>
            </a:extLst>
          </p:cNvPr>
          <p:cNvSpPr>
            <a:spLocks noGrp="1"/>
          </p:cNvSpPr>
          <p:nvPr>
            <p:ph sz="quarter" idx="11"/>
          </p:nvPr>
        </p:nvSpPr>
        <p:spPr>
          <a:xfrm>
            <a:off x="1185112" y="1258944"/>
            <a:ext cx="10083779" cy="4240519"/>
          </a:xfrm>
        </p:spPr>
        <p:txBody>
          <a:bodyPr>
            <a:normAutofit/>
          </a:bodyPr>
          <a:lstStyle/>
          <a:p>
            <a:pPr marL="342900" indent="-342900">
              <a:buFont typeface="Arial" panose="020B0604020202020204" pitchFamily="34" charset="0"/>
              <a:buChar char="•"/>
            </a:pPr>
            <a:r>
              <a:rPr lang="en-US" sz="2000" dirty="0"/>
              <a:t>Multivariate analysis of PSA data and conventional IV data can be used to create algorithms that could be automated to screen semiconductor parts for aging. </a:t>
            </a:r>
          </a:p>
          <a:p>
            <a:pPr marL="342900" indent="-342900">
              <a:buFont typeface="Arial" panose="020B0604020202020204" pitchFamily="34" charset="0"/>
              <a:buChar char="•"/>
            </a:pPr>
            <a:r>
              <a:rPr lang="en-US" sz="2000" dirty="0"/>
              <a:t>The ability to screen semiconductor parts for aging is useful for:</a:t>
            </a:r>
          </a:p>
          <a:p>
            <a:pPr marL="726948" lvl="1" indent="-342900">
              <a:buFont typeface="Arial" panose="020B0604020202020204" pitchFamily="34" charset="0"/>
              <a:buChar char="•"/>
            </a:pPr>
            <a:r>
              <a:rPr lang="en-US" sz="1800" dirty="0"/>
              <a:t>Manufacturers using electronic parts in the systems they are making</a:t>
            </a:r>
          </a:p>
          <a:p>
            <a:pPr marL="726948" lvl="1" indent="-342900">
              <a:buFont typeface="Arial" panose="020B0604020202020204" pitchFamily="34" charset="0"/>
              <a:buChar char="•"/>
            </a:pPr>
            <a:r>
              <a:rPr lang="en-US" sz="1800" dirty="0"/>
              <a:t>Semiconductor manufacturers interested in the quality and reliability of the parts being made</a:t>
            </a:r>
          </a:p>
          <a:p>
            <a:pPr marL="726948" lvl="1" indent="-342900">
              <a:buFont typeface="Arial" panose="020B0604020202020204" pitchFamily="34" charset="0"/>
              <a:buChar char="•"/>
            </a:pPr>
            <a:r>
              <a:rPr lang="en-US" sz="1800" dirty="0"/>
              <a:t>Anyone interested in assess the age related performance of a semiconductor device</a:t>
            </a:r>
          </a:p>
          <a:p>
            <a:pPr marL="342900" indent="-342900">
              <a:buFont typeface="Arial" panose="020B0604020202020204" pitchFamily="34" charset="0"/>
              <a:buChar char="•"/>
            </a:pPr>
            <a:r>
              <a:rPr lang="en-US" sz="2000" dirty="0"/>
              <a:t>The next steps in this research are to investigate another semiconductor components (GaN HEMT) and other kinds of data that can be included in the analysis fingerprint  (ex. combine PSA and IV data into one fingerprint for analysis).</a:t>
            </a:r>
          </a:p>
          <a:p>
            <a:pPr marL="726948" lvl="1" indent="-342900">
              <a:buFont typeface="Arial" panose="020B0604020202020204" pitchFamily="34" charset="0"/>
              <a:buChar char="•"/>
            </a:pPr>
            <a:endParaRPr lang="en-US" sz="1800" dirty="0"/>
          </a:p>
          <a:p>
            <a:endParaRPr lang="en-US" sz="2000" dirty="0"/>
          </a:p>
        </p:txBody>
      </p:sp>
    </p:spTree>
    <p:extLst>
      <p:ext uri="{BB962C8B-B14F-4D97-AF65-F5344CB8AC3E}">
        <p14:creationId xmlns:p14="http://schemas.microsoft.com/office/powerpoint/2010/main" val="27460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F391-2F0C-48FD-B568-6E40880A0903}"/>
              </a:ext>
            </a:extLst>
          </p:cNvPr>
          <p:cNvSpPr>
            <a:spLocks noGrp="1"/>
          </p:cNvSpPr>
          <p:nvPr>
            <p:ph type="title"/>
          </p:nvPr>
        </p:nvSpPr>
        <p:spPr>
          <a:xfrm>
            <a:off x="749170" y="943075"/>
            <a:ext cx="10096500" cy="774779"/>
          </a:xfrm>
        </p:spPr>
        <p:txBody>
          <a:bodyPr>
            <a:normAutofit/>
          </a:bodyPr>
          <a:lstStyle/>
          <a:p>
            <a:r>
              <a:rPr lang="en-US" sz="2400" dirty="0"/>
              <a:t>Funding</a:t>
            </a:r>
          </a:p>
        </p:txBody>
      </p:sp>
      <p:sp>
        <p:nvSpPr>
          <p:cNvPr id="3" name="Slide Number Placeholder 2">
            <a:extLst>
              <a:ext uri="{FF2B5EF4-FFF2-40B4-BE49-F238E27FC236}">
                <a16:creationId xmlns:a16="http://schemas.microsoft.com/office/drawing/2014/main" id="{1A76D991-D956-48B1-9549-6257277F1C02}"/>
              </a:ext>
            </a:extLst>
          </p:cNvPr>
          <p:cNvSpPr>
            <a:spLocks noGrp="1"/>
          </p:cNvSpPr>
          <p:nvPr>
            <p:ph type="sldNum" sz="quarter" idx="10"/>
          </p:nvPr>
        </p:nvSpPr>
        <p:spPr/>
        <p:txBody>
          <a:bodyPr/>
          <a:lstStyle/>
          <a:p>
            <a:fld id="{4FAB73BC-B049-4115-A692-8D63A059BFB8}" type="slidenum">
              <a:rPr lang="en-US" smtClean="0"/>
              <a:pPr/>
              <a:t>19</a:t>
            </a:fld>
            <a:endParaRPr lang="en-US" dirty="0"/>
          </a:p>
        </p:txBody>
      </p:sp>
      <p:sp>
        <p:nvSpPr>
          <p:cNvPr id="4" name="Content Placeholder 3">
            <a:extLst>
              <a:ext uri="{FF2B5EF4-FFF2-40B4-BE49-F238E27FC236}">
                <a16:creationId xmlns:a16="http://schemas.microsoft.com/office/drawing/2014/main" id="{3CF3F079-F96E-44DB-8DB8-4549089B5B7E}"/>
              </a:ext>
            </a:extLst>
          </p:cNvPr>
          <p:cNvSpPr>
            <a:spLocks noGrp="1"/>
          </p:cNvSpPr>
          <p:nvPr>
            <p:ph sz="quarter" idx="11"/>
          </p:nvPr>
        </p:nvSpPr>
        <p:spPr>
          <a:xfrm>
            <a:off x="244719" y="943075"/>
            <a:ext cx="11702562" cy="5327096"/>
          </a:xfrm>
        </p:spPr>
        <p:txBody>
          <a:bodyPr/>
          <a:lstStyle/>
          <a:p>
            <a:endParaRPr lang="en-US" dirty="0"/>
          </a:p>
          <a:p>
            <a:pPr marL="342900" indent="-342900">
              <a:buFont typeface="Arial" panose="020B0604020202020204" pitchFamily="34" charset="0"/>
              <a:buChar char="•"/>
            </a:pPr>
            <a:endParaRPr lang="en-US" dirty="0"/>
          </a:p>
          <a:p>
            <a:endParaRPr lang="en-US" dirty="0"/>
          </a:p>
        </p:txBody>
      </p:sp>
      <p:sp>
        <p:nvSpPr>
          <p:cNvPr id="9" name="Content Placeholder 2">
            <a:extLst>
              <a:ext uri="{FF2B5EF4-FFF2-40B4-BE49-F238E27FC236}">
                <a16:creationId xmlns:a16="http://schemas.microsoft.com/office/drawing/2014/main" id="{FE6FBE2D-4558-41CB-A363-BC9965DB24F6}"/>
              </a:ext>
            </a:extLst>
          </p:cNvPr>
          <p:cNvSpPr txBox="1">
            <a:spLocks/>
          </p:cNvSpPr>
          <p:nvPr/>
        </p:nvSpPr>
        <p:spPr>
          <a:xfrm>
            <a:off x="644703" y="2333337"/>
            <a:ext cx="10902593" cy="187476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rgbClr val="7030A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030A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030A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030A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030A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tx2">
                    <a:lumMod val="75000"/>
                  </a:schemeClr>
                </a:solidFill>
                <a:latin typeface="Arial" panose="020B0604020202020204" pitchFamily="34" charset="0"/>
                <a:cs typeface="Arial" panose="020B0604020202020204" pitchFamily="34" charset="0"/>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p>
        </p:txBody>
      </p:sp>
    </p:spTree>
    <p:extLst>
      <p:ext uri="{BB962C8B-B14F-4D97-AF65-F5344CB8AC3E}">
        <p14:creationId xmlns:p14="http://schemas.microsoft.com/office/powerpoint/2010/main" val="296498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6612" y="570675"/>
            <a:ext cx="10096500" cy="774779"/>
          </a:xfrm>
        </p:spPr>
        <p:txBody>
          <a:bodyPr>
            <a:normAutofit/>
          </a:bodyPr>
          <a:lstStyle/>
          <a:p>
            <a:r>
              <a:rPr lang="en-US" sz="2400" dirty="0">
                <a:solidFill>
                  <a:schemeClr val="tx1"/>
                </a:solidFill>
                <a:latin typeface="Arial" panose="020B0604020202020204" pitchFamily="34" charset="0"/>
                <a:cs typeface="Arial" panose="020B0604020202020204" pitchFamily="34" charset="0"/>
              </a:rPr>
              <a:t>To be covered</a:t>
            </a:r>
          </a:p>
        </p:txBody>
      </p:sp>
      <p:sp>
        <p:nvSpPr>
          <p:cNvPr id="3" name="Content Placeholder 2"/>
          <p:cNvSpPr>
            <a:spLocks noGrp="1"/>
          </p:cNvSpPr>
          <p:nvPr>
            <p:ph sz="quarter" idx="11"/>
          </p:nvPr>
        </p:nvSpPr>
        <p:spPr/>
        <p:txBody>
          <a:bodyPr>
            <a:normAutofit/>
          </a:bodyPr>
          <a:lstStyle/>
          <a:p>
            <a:pPr marL="457200" indent="-457200">
              <a:buFont typeface="Arial" panose="020B0604020202020204" pitchFamily="34" charset="0"/>
              <a:buChar char="•"/>
            </a:pPr>
            <a:r>
              <a:rPr lang="en-US" sz="2000" dirty="0"/>
              <a:t>Analysis objective</a:t>
            </a:r>
          </a:p>
          <a:p>
            <a:pPr marL="457200" indent="-457200">
              <a:buFont typeface="Arial" panose="020B0604020202020204" pitchFamily="34" charset="0"/>
              <a:buChar char="•"/>
            </a:pPr>
            <a:r>
              <a:rPr lang="en-US" sz="2000" dirty="0"/>
              <a:t>Power Spectral Analysis (PSA)</a:t>
            </a:r>
          </a:p>
          <a:p>
            <a:pPr marL="457200" indent="-457200">
              <a:buFont typeface="Arial" panose="020B0604020202020204" pitchFamily="34" charset="0"/>
              <a:buChar char="•"/>
            </a:pPr>
            <a:r>
              <a:rPr lang="en-US" sz="2000" dirty="0"/>
              <a:t>Multivariate analysis as a tool for building screening algorithms</a:t>
            </a:r>
          </a:p>
          <a:p>
            <a:pPr marL="457200" indent="-457200">
              <a:buFont typeface="Arial" panose="020B0604020202020204" pitchFamily="34" charset="0"/>
              <a:buChar char="•"/>
            </a:pPr>
            <a:r>
              <a:rPr lang="en-US" sz="2000" dirty="0"/>
              <a:t>Data used in the analysis</a:t>
            </a:r>
          </a:p>
          <a:p>
            <a:pPr marL="457200" indent="-457200">
              <a:buFont typeface="Arial" panose="020B0604020202020204" pitchFamily="34" charset="0"/>
              <a:buChar char="•"/>
            </a:pPr>
            <a:r>
              <a:rPr lang="en-US" sz="2000" dirty="0"/>
              <a:t>Algorithm results</a:t>
            </a:r>
          </a:p>
          <a:p>
            <a:pPr marL="841248" lvl="1" indent="-457200">
              <a:buFont typeface="Arial" panose="020B0604020202020204" pitchFamily="34" charset="0"/>
              <a:buChar char="•"/>
            </a:pPr>
            <a:r>
              <a:rPr lang="de-DE" sz="1800" dirty="0"/>
              <a:t>High Humidity Zener Diode PSA Algorithms</a:t>
            </a:r>
          </a:p>
          <a:p>
            <a:pPr marL="841248" lvl="1" indent="-457200">
              <a:buFont typeface="Arial" panose="020B0604020202020204" pitchFamily="34" charset="0"/>
              <a:buChar char="•"/>
            </a:pPr>
            <a:r>
              <a:rPr lang="en-US" sz="1800" dirty="0"/>
              <a:t>MOSFET PSA Algorithms</a:t>
            </a:r>
          </a:p>
          <a:p>
            <a:pPr marL="841248" lvl="1" indent="-457200">
              <a:buFont typeface="Arial" panose="020B0604020202020204" pitchFamily="34" charset="0"/>
              <a:buChar char="•"/>
            </a:pPr>
            <a:r>
              <a:rPr lang="en-US" sz="1800" dirty="0"/>
              <a:t>Zener Diode Conventional IV Algorithms</a:t>
            </a:r>
          </a:p>
          <a:p>
            <a:pPr marL="457200" indent="-457200">
              <a:buFont typeface="Arial" panose="020B0604020202020204" pitchFamily="34" charset="0"/>
              <a:buChar char="•"/>
            </a:pPr>
            <a:r>
              <a:rPr lang="en-US" sz="2000" dirty="0"/>
              <a:t>Conclusions &amp; Next Steps</a:t>
            </a:r>
          </a:p>
        </p:txBody>
      </p:sp>
      <p:sp>
        <p:nvSpPr>
          <p:cNvPr id="4" name="Slide Number Placeholder 3">
            <a:extLst>
              <a:ext uri="{FF2B5EF4-FFF2-40B4-BE49-F238E27FC236}">
                <a16:creationId xmlns:a16="http://schemas.microsoft.com/office/drawing/2014/main" id="{7055CDD5-6DD2-8040-FA99-C5A8BC834FA4}"/>
              </a:ext>
            </a:extLst>
          </p:cNvPr>
          <p:cNvSpPr>
            <a:spLocks noGrp="1"/>
          </p:cNvSpPr>
          <p:nvPr>
            <p:ph type="sldNum" sz="quarter" idx="10"/>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3404262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Analysis objective</a:t>
            </a:r>
          </a:p>
        </p:txBody>
      </p:sp>
      <p:sp>
        <p:nvSpPr>
          <p:cNvPr id="3" name="Content Placeholder 2"/>
          <p:cNvSpPr>
            <a:spLocks noGrp="1"/>
          </p:cNvSpPr>
          <p:nvPr>
            <p:ph sz="quarter" idx="11"/>
          </p:nvPr>
        </p:nvSpPr>
        <p:spPr>
          <a:xfrm>
            <a:off x="516304" y="1575244"/>
            <a:ext cx="11049000" cy="4610100"/>
          </a:xfrm>
        </p:spPr>
        <p:txBody>
          <a:bodyPr>
            <a:normAutofit/>
          </a:bodyPr>
          <a:lstStyle/>
          <a:p>
            <a:pPr marL="342900" indent="-342900">
              <a:buFont typeface="Arial" panose="020B0604020202020204" pitchFamily="34" charset="0"/>
              <a:buChar char="•"/>
            </a:pPr>
            <a:r>
              <a:rPr lang="en-US" sz="2000" dirty="0"/>
              <a:t>Understanding the use age of semiconductor parts is of interest to manufacturers using semiconductor parts and to semi-conductor part manufacturers for quality control. </a:t>
            </a:r>
          </a:p>
          <a:p>
            <a:pPr marL="342900" indent="-342900">
              <a:buFont typeface="Arial" panose="020B0604020202020204" pitchFamily="34" charset="0"/>
              <a:buChar char="•"/>
            </a:pPr>
            <a:r>
              <a:rPr lang="en-US" sz="2000" dirty="0"/>
              <a:t>Power spectrum analysis (PSA) is a fast, non-destructive, sensitive method for examining semiconductor parts. </a:t>
            </a:r>
          </a:p>
          <a:p>
            <a:pPr marL="342900" indent="-342900">
              <a:buFont typeface="Arial" panose="020B0604020202020204" pitchFamily="34" charset="0"/>
              <a:buChar char="•"/>
            </a:pPr>
            <a:r>
              <a:rPr lang="en-US" sz="2000" dirty="0"/>
              <a:t>The objective of this analysis is to investigate the use of multivariate analysis on PSA data and conventional IV data collected to create algorithms that can be automated to screen semiconductor parts for aging. </a:t>
            </a:r>
          </a:p>
          <a:p>
            <a:pPr marL="342900" indent="-342900">
              <a:buFont typeface="Arial" panose="020B0604020202020204" pitchFamily="34" charset="0"/>
              <a:buChar char="•"/>
            </a:pPr>
            <a:r>
              <a:rPr lang="en-US" sz="2000" dirty="0"/>
              <a:t>The automated algorithms could then be used in manufacturing facilities to </a:t>
            </a:r>
          </a:p>
          <a:p>
            <a:pPr marL="726948" lvl="1" indent="-342900">
              <a:buFont typeface="Arial" panose="020B0604020202020204" pitchFamily="34" charset="0"/>
              <a:buChar char="•"/>
            </a:pPr>
            <a:r>
              <a:rPr lang="en-US" sz="1800" dirty="0"/>
              <a:t>screen incoming parts for use aging in manufacturing facilities using semiconductor parts</a:t>
            </a:r>
          </a:p>
          <a:p>
            <a:pPr marL="726948" lvl="1" indent="-342900">
              <a:buFont typeface="Arial" panose="020B0604020202020204" pitchFamily="34" charset="0"/>
              <a:buChar char="•"/>
            </a:pPr>
            <a:r>
              <a:rPr lang="en-US" sz="1800" dirty="0"/>
              <a:t>evaluate and predict the performance of semiconductor parts through reliability stressing in semiconductor manufacturing facilities for the purpose of quality control</a:t>
            </a:r>
          </a:p>
        </p:txBody>
      </p:sp>
      <p:sp>
        <p:nvSpPr>
          <p:cNvPr id="4" name="Slide Number Placeholder 3">
            <a:extLst>
              <a:ext uri="{FF2B5EF4-FFF2-40B4-BE49-F238E27FC236}">
                <a16:creationId xmlns:a16="http://schemas.microsoft.com/office/drawing/2014/main" id="{8E984C92-49D0-E3C6-D790-91547BC235C9}"/>
              </a:ext>
            </a:extLst>
          </p:cNvPr>
          <p:cNvSpPr>
            <a:spLocks noGrp="1"/>
          </p:cNvSpPr>
          <p:nvPr>
            <p:ph type="sldNum" sz="quarter" idx="10"/>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119465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86B8-B7E7-4327-83F2-F7CE834085F5}"/>
              </a:ext>
            </a:extLst>
          </p:cNvPr>
          <p:cNvSpPr>
            <a:spLocks noGrp="1"/>
          </p:cNvSpPr>
          <p:nvPr>
            <p:ph type="title"/>
          </p:nvPr>
        </p:nvSpPr>
        <p:spPr>
          <a:xfrm>
            <a:off x="1335017" y="214606"/>
            <a:ext cx="10096500" cy="774779"/>
          </a:xfrm>
        </p:spPr>
        <p:txBody>
          <a:bodyPr>
            <a:normAutofit/>
          </a:bodyPr>
          <a:lstStyle/>
          <a:p>
            <a:r>
              <a:rPr lang="en-US" sz="2400" dirty="0"/>
              <a:t>Power Spectral Analysis (PSA)</a:t>
            </a:r>
          </a:p>
        </p:txBody>
      </p:sp>
      <p:sp>
        <p:nvSpPr>
          <p:cNvPr id="3" name="Content Placeholder 2">
            <a:extLst>
              <a:ext uri="{FF2B5EF4-FFF2-40B4-BE49-F238E27FC236}">
                <a16:creationId xmlns:a16="http://schemas.microsoft.com/office/drawing/2014/main" id="{7B43C61F-7585-01F7-C207-CED84DE62E47}"/>
              </a:ext>
            </a:extLst>
          </p:cNvPr>
          <p:cNvSpPr txBox="1">
            <a:spLocks/>
          </p:cNvSpPr>
          <p:nvPr/>
        </p:nvSpPr>
        <p:spPr>
          <a:xfrm>
            <a:off x="452733" y="1043962"/>
            <a:ext cx="11242727" cy="3002176"/>
          </a:xfrm>
          <a:prstGeom prst="rect">
            <a:avLst/>
          </a:prstGeom>
          <a:no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400" b="1" dirty="0">
                <a:latin typeface="Calibri" panose="020F0502020204030204" pitchFamily="34" charset="0"/>
                <a:cs typeface="Calibri" panose="020F0502020204030204" pitchFamily="34" charset="0"/>
              </a:rPr>
              <a:t> </a:t>
            </a:r>
            <a:r>
              <a:rPr lang="en-US" sz="2000" dirty="0">
                <a:latin typeface="Arial" panose="020B0604020202020204" pitchFamily="34" charset="0"/>
                <a:cs typeface="Arial" panose="020B0604020202020204" pitchFamily="34" charset="0"/>
              </a:rPr>
              <a:t>PSA uses a unique off-normal biasing scheme to detect differences between electronic devices.</a:t>
            </a:r>
          </a:p>
          <a:p>
            <a:pPr lvl="1"/>
            <a:r>
              <a:rPr lang="en-US" sz="1900" dirty="0">
                <a:latin typeface="Arial" panose="020B0604020202020204" pitchFamily="34" charset="0"/>
                <a:cs typeface="Arial" panose="020B0604020202020204" pitchFamily="34" charset="0"/>
              </a:rPr>
              <a:t>the testing board is pulsed with a periodic-waveform voltage</a:t>
            </a:r>
          </a:p>
          <a:p>
            <a:pPr lvl="1"/>
            <a:r>
              <a:rPr lang="en-US" sz="1900" dirty="0">
                <a:latin typeface="Arial" panose="020B0604020202020204" pitchFamily="34" charset="0"/>
                <a:cs typeface="Arial" panose="020B0604020202020204" pitchFamily="34" charset="0"/>
              </a:rPr>
              <a:t>this waveform is modified when a test device is connected due to dynamic loading of the device</a:t>
            </a:r>
          </a:p>
          <a:p>
            <a:pPr lvl="1"/>
            <a:r>
              <a:rPr lang="en-US" sz="1900" dirty="0">
                <a:latin typeface="Arial" panose="020B0604020202020204" pitchFamily="34" charset="0"/>
                <a:cs typeface="Arial" panose="020B0604020202020204" pitchFamily="34" charset="0"/>
              </a:rPr>
              <a:t>this time-domain signal is then transformed via Fourier transform to a frequency signal that is characteristic of the device</a:t>
            </a:r>
          </a:p>
          <a:p>
            <a:pPr lvl="1"/>
            <a:r>
              <a:rPr lang="en-US" sz="1900" dirty="0">
                <a:latin typeface="Arial" panose="020B0604020202020204" pitchFamily="34" charset="0"/>
                <a:cs typeface="Arial" panose="020B0604020202020204" pitchFamily="34" charset="0"/>
              </a:rPr>
              <a:t>PSA is a comparative technique, so this frequency is normalized to a reference spectrum prior to analysis. </a:t>
            </a:r>
          </a:p>
          <a:p>
            <a:pPr lvl="2"/>
            <a:r>
              <a:rPr lang="en-US" sz="1700" dirty="0">
                <a:latin typeface="Arial" panose="020B0604020202020204" pitchFamily="34" charset="0"/>
                <a:cs typeface="Arial" panose="020B0604020202020204" pitchFamily="34" charset="0"/>
              </a:rPr>
              <a:t>accounts for changes in the signal related to changes in instrument set-up or other changes in measurement environment over time</a:t>
            </a:r>
          </a:p>
          <a:p>
            <a:r>
              <a:rPr lang="en-US" sz="2200" dirty="0">
                <a:latin typeface="Arial" panose="020B0604020202020204" pitchFamily="34" charset="0"/>
                <a:cs typeface="Arial" panose="020B0604020202020204" pitchFamily="34" charset="0"/>
              </a:rPr>
              <a:t>PSA non-intrusive and fast</a:t>
            </a:r>
          </a:p>
          <a:p>
            <a:pPr lvl="1"/>
            <a:r>
              <a:rPr lang="en-US" sz="1900" dirty="0">
                <a:latin typeface="Arial" panose="020B0604020202020204" pitchFamily="34" charset="0"/>
                <a:cs typeface="Arial" panose="020B0604020202020204" pitchFamily="34" charset="0"/>
              </a:rPr>
              <a:t>typically taking only ~10 seconds to collect data on any given device. </a:t>
            </a:r>
          </a:p>
        </p:txBody>
      </p:sp>
      <p:sp>
        <p:nvSpPr>
          <p:cNvPr id="5" name="Slide Number Placeholder 4">
            <a:extLst>
              <a:ext uri="{FF2B5EF4-FFF2-40B4-BE49-F238E27FC236}">
                <a16:creationId xmlns:a16="http://schemas.microsoft.com/office/drawing/2014/main" id="{401A1CE2-75BD-2710-1A81-F8325E46EB91}"/>
              </a:ext>
            </a:extLst>
          </p:cNvPr>
          <p:cNvSpPr txBox="1">
            <a:spLocks/>
          </p:cNvSpPr>
          <p:nvPr/>
        </p:nvSpPr>
        <p:spPr>
          <a:xfrm>
            <a:off x="11695461" y="6492875"/>
            <a:ext cx="30165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3E31D-E2AB-40D1-8B51-AFA5AFEF393A}" type="slidenum">
              <a:rPr lang="en-US" smtClean="0">
                <a:solidFill>
                  <a:schemeClr val="bg1"/>
                </a:solidFill>
              </a:rPr>
              <a:pPr/>
              <a:t>4</a:t>
            </a:fld>
            <a:endParaRPr lang="en-US" dirty="0">
              <a:solidFill>
                <a:schemeClr val="bg1"/>
              </a:solidFill>
            </a:endParaRPr>
          </a:p>
        </p:txBody>
      </p:sp>
      <p:grpSp>
        <p:nvGrpSpPr>
          <p:cNvPr id="44" name="Group 43">
            <a:extLst>
              <a:ext uri="{FF2B5EF4-FFF2-40B4-BE49-F238E27FC236}">
                <a16:creationId xmlns:a16="http://schemas.microsoft.com/office/drawing/2014/main" id="{C7E208CA-8FC8-AC5B-46AC-2770135A4C88}"/>
              </a:ext>
            </a:extLst>
          </p:cNvPr>
          <p:cNvGrpSpPr/>
          <p:nvPr/>
        </p:nvGrpSpPr>
        <p:grpSpPr>
          <a:xfrm>
            <a:off x="289170" y="3651530"/>
            <a:ext cx="11813171" cy="3477552"/>
            <a:chOff x="289170" y="3429000"/>
            <a:chExt cx="11813171" cy="3477552"/>
          </a:xfrm>
        </p:grpSpPr>
        <p:pic>
          <p:nvPicPr>
            <p:cNvPr id="7" name="Picture 6">
              <a:extLst>
                <a:ext uri="{FF2B5EF4-FFF2-40B4-BE49-F238E27FC236}">
                  <a16:creationId xmlns:a16="http://schemas.microsoft.com/office/drawing/2014/main" id="{0139DFAA-7655-8CDD-4C90-6CD6E6BF21B6}"/>
                </a:ext>
              </a:extLst>
            </p:cNvPr>
            <p:cNvPicPr/>
            <p:nvPr/>
          </p:nvPicPr>
          <p:blipFill rotWithShape="1">
            <a:blip r:embed="rId3" cstate="print">
              <a:extLst>
                <a:ext uri="{28A0092B-C50C-407E-A947-70E740481C1C}">
                  <a14:useLocalDpi xmlns:a14="http://schemas.microsoft.com/office/drawing/2010/main" val="0"/>
                </a:ext>
              </a:extLst>
            </a:blip>
            <a:srcRect l="16999" t="8458" r="43172" b="57772"/>
            <a:stretch/>
          </p:blipFill>
          <p:spPr bwMode="auto">
            <a:xfrm>
              <a:off x="289170" y="4437826"/>
              <a:ext cx="2260498" cy="1430789"/>
            </a:xfrm>
            <a:prstGeom prst="rect">
              <a:avLst/>
            </a:prstGeom>
            <a:noFill/>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AA780ACF-09F5-7BF5-E384-12A8E219C161}"/>
                </a:ext>
              </a:extLst>
            </p:cNvPr>
            <p:cNvGrpSpPr/>
            <p:nvPr/>
          </p:nvGrpSpPr>
          <p:grpSpPr>
            <a:xfrm>
              <a:off x="4055466" y="3752896"/>
              <a:ext cx="2840331" cy="2739979"/>
              <a:chOff x="5070088" y="4572000"/>
              <a:chExt cx="3235712" cy="2685115"/>
            </a:xfrm>
          </p:grpSpPr>
          <p:pic>
            <p:nvPicPr>
              <p:cNvPr id="10" name="Picture 9">
                <a:extLst>
                  <a:ext uri="{FF2B5EF4-FFF2-40B4-BE49-F238E27FC236}">
                    <a16:creationId xmlns:a16="http://schemas.microsoft.com/office/drawing/2014/main" id="{06AAD14D-6023-201E-3928-2962F253B242}"/>
                  </a:ext>
                </a:extLst>
              </p:cNvPr>
              <p:cNvPicPr/>
              <p:nvPr/>
            </p:nvPicPr>
            <p:blipFill rotWithShape="1">
              <a:blip r:embed="rId3" cstate="print">
                <a:extLst>
                  <a:ext uri="{28A0092B-C50C-407E-A947-70E740481C1C}">
                    <a14:useLocalDpi xmlns:a14="http://schemas.microsoft.com/office/drawing/2010/main" val="0"/>
                  </a:ext>
                </a:extLst>
              </a:blip>
              <a:srcRect l="52136" t="47105" b="-266"/>
              <a:stretch/>
            </p:blipFill>
            <p:spPr bwMode="auto">
              <a:xfrm>
                <a:off x="5070088" y="4572000"/>
                <a:ext cx="3235712" cy="2362200"/>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276F3DD0-1DEC-87C8-BEAF-3BDCB44708A6}"/>
                  </a:ext>
                </a:extLst>
              </p:cNvPr>
              <p:cNvSpPr txBox="1"/>
              <p:nvPr/>
            </p:nvSpPr>
            <p:spPr>
              <a:xfrm>
                <a:off x="5070088" y="6533242"/>
                <a:ext cx="3235712" cy="723873"/>
              </a:xfrm>
              <a:prstGeom prst="rect">
                <a:avLst/>
              </a:prstGeom>
              <a:solidFill>
                <a:schemeClr val="bg1"/>
              </a:solidFill>
            </p:spPr>
            <p:txBody>
              <a:bodyPr wrap="square" rtlCol="0">
                <a:spAutoFit/>
              </a:bodyPr>
              <a:lstStyle/>
              <a:p>
                <a:pPr algn="ctr"/>
                <a:r>
                  <a:rPr lang="en-US" sz="1400" dirty="0">
                    <a:latin typeface="Arial" panose="020B0604020202020204" pitchFamily="34" charset="0"/>
                    <a:cs typeface="Arial" panose="020B0604020202020204" pitchFamily="34" charset="0"/>
                  </a:rPr>
                  <a:t>FREQUENCY</a:t>
                </a: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PSA Spectrum</a:t>
                </a:r>
              </a:p>
            </p:txBody>
          </p:sp>
        </p:grpSp>
        <p:grpSp>
          <p:nvGrpSpPr>
            <p:cNvPr id="12" name="Group 11">
              <a:extLst>
                <a:ext uri="{FF2B5EF4-FFF2-40B4-BE49-F238E27FC236}">
                  <a16:creationId xmlns:a16="http://schemas.microsoft.com/office/drawing/2014/main" id="{F7A0C9CA-B735-AA20-B971-71F80F634850}"/>
                </a:ext>
              </a:extLst>
            </p:cNvPr>
            <p:cNvGrpSpPr/>
            <p:nvPr/>
          </p:nvGrpSpPr>
          <p:grpSpPr>
            <a:xfrm>
              <a:off x="289170" y="6052651"/>
              <a:ext cx="2644424" cy="853901"/>
              <a:chOff x="1457707" y="4221088"/>
              <a:chExt cx="3782769" cy="805349"/>
            </a:xfrm>
          </p:grpSpPr>
          <p:sp>
            <p:nvSpPr>
              <p:cNvPr id="13" name="Rectangle 12">
                <a:extLst>
                  <a:ext uri="{FF2B5EF4-FFF2-40B4-BE49-F238E27FC236}">
                    <a16:creationId xmlns:a16="http://schemas.microsoft.com/office/drawing/2014/main" id="{40DDFC59-740F-869E-D0DC-B6D293300BB1}"/>
                  </a:ext>
                </a:extLst>
              </p:cNvPr>
              <p:cNvSpPr/>
              <p:nvPr/>
            </p:nvSpPr>
            <p:spPr>
              <a:xfrm>
                <a:off x="1457707" y="4221089"/>
                <a:ext cx="3690914"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C57EA244-0DBE-77F7-E4A9-61991A488A4C}"/>
                  </a:ext>
                </a:extLst>
              </p:cNvPr>
              <p:cNvGrpSpPr/>
              <p:nvPr/>
            </p:nvGrpSpPr>
            <p:grpSpPr>
              <a:xfrm>
                <a:off x="1511660" y="4221088"/>
                <a:ext cx="3728816" cy="805349"/>
                <a:chOff x="406479" y="4587515"/>
                <a:chExt cx="3728816" cy="805349"/>
              </a:xfrm>
            </p:grpSpPr>
            <p:cxnSp>
              <p:nvCxnSpPr>
                <p:cNvPr id="15" name="Straight Connector 14">
                  <a:extLst>
                    <a:ext uri="{FF2B5EF4-FFF2-40B4-BE49-F238E27FC236}">
                      <a16:creationId xmlns:a16="http://schemas.microsoft.com/office/drawing/2014/main" id="{C8904414-E8F5-2AFD-DF6E-225DECCEBCA8}"/>
                    </a:ext>
                  </a:extLst>
                </p:cNvPr>
                <p:cNvCxnSpPr/>
                <p:nvPr/>
              </p:nvCxnSpPr>
              <p:spPr>
                <a:xfrm>
                  <a:off x="406479" y="4731531"/>
                  <a:ext cx="36004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15F096-AB2F-3303-94D4-2FC9312962FD}"/>
                    </a:ext>
                  </a:extLst>
                </p:cNvPr>
                <p:cNvCxnSpPr/>
                <p:nvPr/>
              </p:nvCxnSpPr>
              <p:spPr>
                <a:xfrm>
                  <a:off x="406479" y="4947555"/>
                  <a:ext cx="36004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97E6DD-0B2D-C65A-8031-3CAB6E3C1A47}"/>
                    </a:ext>
                  </a:extLst>
                </p:cNvPr>
                <p:cNvSpPr txBox="1"/>
                <p:nvPr/>
              </p:nvSpPr>
              <p:spPr>
                <a:xfrm>
                  <a:off x="745833" y="4587515"/>
                  <a:ext cx="3389462" cy="805349"/>
                </a:xfrm>
                <a:prstGeom prst="rect">
                  <a:avLst/>
                </a:prstGeom>
                <a:noFill/>
              </p:spPr>
              <p:txBody>
                <a:bodyPr wrap="square" rtlCol="0">
                  <a:spAutoFit/>
                </a:bodyPr>
                <a:lstStyle/>
                <a:p>
                  <a:pPr>
                    <a:lnSpc>
                      <a:spcPts val="1700"/>
                    </a:lnSpc>
                  </a:pPr>
                  <a:r>
                    <a:rPr lang="en-US" sz="1200" dirty="0">
                      <a:latin typeface="Arial" panose="020B0604020202020204" pitchFamily="34" charset="0"/>
                      <a:cs typeface="Arial" panose="020B0604020202020204" pitchFamily="34" charset="0"/>
                    </a:rPr>
                    <a:t>No Device in the test fixture </a:t>
                  </a:r>
                </a:p>
                <a:p>
                  <a:pPr>
                    <a:lnSpc>
                      <a:spcPts val="1700"/>
                    </a:lnSpc>
                  </a:pPr>
                  <a:r>
                    <a:rPr lang="en-US" sz="1200" dirty="0">
                      <a:latin typeface="Arial" panose="020B0604020202020204" pitchFamily="34" charset="0"/>
                      <a:cs typeface="Arial" panose="020B0604020202020204" pitchFamily="34" charset="0"/>
                    </a:rPr>
                    <a:t>Connected to a device </a:t>
                  </a:r>
                </a:p>
                <a:p>
                  <a:endParaRPr lang="en-US" sz="1600" dirty="0"/>
                </a:p>
              </p:txBody>
            </p:sp>
          </p:grpSp>
        </p:grpSp>
        <p:sp>
          <p:nvSpPr>
            <p:cNvPr id="18" name="Arrow: Right 22">
              <a:extLst>
                <a:ext uri="{FF2B5EF4-FFF2-40B4-BE49-F238E27FC236}">
                  <a16:creationId xmlns:a16="http://schemas.microsoft.com/office/drawing/2014/main" id="{965DCFBB-195F-31F2-61EA-2B9630AA22D3}"/>
                </a:ext>
              </a:extLst>
            </p:cNvPr>
            <p:cNvSpPr/>
            <p:nvPr/>
          </p:nvSpPr>
          <p:spPr>
            <a:xfrm>
              <a:off x="2741704" y="5115536"/>
              <a:ext cx="1301976" cy="4417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3C765F-7BEF-A481-1EC0-A880B11DB91B}"/>
                </a:ext>
              </a:extLst>
            </p:cNvPr>
            <p:cNvSpPr txBox="1"/>
            <p:nvPr/>
          </p:nvSpPr>
          <p:spPr>
            <a:xfrm>
              <a:off x="2759564" y="4379717"/>
              <a:ext cx="1218123" cy="646331"/>
            </a:xfrm>
            <a:prstGeom prst="rect">
              <a:avLst/>
            </a:prstGeom>
            <a:noFill/>
            <a:ln w="28575">
              <a:noFill/>
            </a:ln>
          </p:spPr>
          <p:txBody>
            <a:bodyPr wrap="square" rtlCol="0">
              <a:spAutoFit/>
            </a:bodyPr>
            <a:lstStyle/>
            <a:p>
              <a:pPr algn="ctr"/>
              <a:r>
                <a:rPr lang="en-US" sz="1800" dirty="0">
                  <a:solidFill>
                    <a:srgbClr val="000000"/>
                  </a:solidFill>
                  <a:latin typeface="Arial" panose="020B0604020202020204" pitchFamily="34" charset="0"/>
                  <a:cs typeface="Arial" panose="020B0604020202020204" pitchFamily="34" charset="0"/>
                </a:rPr>
                <a:t>Spectrum </a:t>
              </a:r>
            </a:p>
            <a:p>
              <a:pPr algn="ctr"/>
              <a:r>
                <a:rPr lang="en-US" sz="1800" dirty="0">
                  <a:solidFill>
                    <a:srgbClr val="000000"/>
                  </a:solidFill>
                  <a:latin typeface="Arial" panose="020B0604020202020204" pitchFamily="34" charset="0"/>
                  <a:cs typeface="Arial" panose="020B0604020202020204" pitchFamily="34" charset="0"/>
                </a:rPr>
                <a:t>Analyzer</a:t>
              </a:r>
            </a:p>
          </p:txBody>
        </p:sp>
        <p:grpSp>
          <p:nvGrpSpPr>
            <p:cNvPr id="29" name="Group 28">
              <a:extLst>
                <a:ext uri="{FF2B5EF4-FFF2-40B4-BE49-F238E27FC236}">
                  <a16:creationId xmlns:a16="http://schemas.microsoft.com/office/drawing/2014/main" id="{4508F62B-2D2A-7063-8FCB-4AD87A089F74}"/>
                </a:ext>
              </a:extLst>
            </p:cNvPr>
            <p:cNvGrpSpPr/>
            <p:nvPr/>
          </p:nvGrpSpPr>
          <p:grpSpPr>
            <a:xfrm>
              <a:off x="7725236" y="3429000"/>
              <a:ext cx="4377105" cy="2859854"/>
              <a:chOff x="7725236" y="3429000"/>
              <a:chExt cx="4377105" cy="2859854"/>
            </a:xfrm>
          </p:grpSpPr>
          <p:sp>
            <p:nvSpPr>
              <p:cNvPr id="28" name="Rectangle 27">
                <a:extLst>
                  <a:ext uri="{FF2B5EF4-FFF2-40B4-BE49-F238E27FC236}">
                    <a16:creationId xmlns:a16="http://schemas.microsoft.com/office/drawing/2014/main" id="{B1BFD6F9-200B-6801-C4B5-558D5C577A52}"/>
                  </a:ext>
                </a:extLst>
              </p:cNvPr>
              <p:cNvSpPr/>
              <p:nvPr/>
            </p:nvSpPr>
            <p:spPr>
              <a:xfrm>
                <a:off x="8303523" y="3429000"/>
                <a:ext cx="3798818" cy="2859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ACF18DC9-2DA7-0D18-73FB-C1C073EDD341}"/>
                  </a:ext>
                </a:extLst>
              </p:cNvPr>
              <p:cNvGrpSpPr/>
              <p:nvPr/>
            </p:nvGrpSpPr>
            <p:grpSpPr>
              <a:xfrm>
                <a:off x="7725236" y="3506900"/>
                <a:ext cx="4221156" cy="2644244"/>
                <a:chOff x="1943708" y="3753036"/>
                <a:chExt cx="4339752" cy="2718535"/>
              </a:xfrm>
            </p:grpSpPr>
            <p:sp>
              <p:nvSpPr>
                <p:cNvPr id="21" name="TextBox 20">
                  <a:extLst>
                    <a:ext uri="{FF2B5EF4-FFF2-40B4-BE49-F238E27FC236}">
                      <a16:creationId xmlns:a16="http://schemas.microsoft.com/office/drawing/2014/main" id="{A0A09103-97CD-F464-3791-B2945B95F7E4}"/>
                    </a:ext>
                  </a:extLst>
                </p:cNvPr>
                <p:cNvSpPr txBox="1"/>
                <p:nvPr/>
              </p:nvSpPr>
              <p:spPr>
                <a:xfrm>
                  <a:off x="4147408" y="6186790"/>
                  <a:ext cx="1181975" cy="284781"/>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FREQUENCY</a:t>
                  </a:r>
                </a:p>
              </p:txBody>
            </p:sp>
            <p:sp>
              <p:nvSpPr>
                <p:cNvPr id="22" name="TextBox 21">
                  <a:extLst>
                    <a:ext uri="{FF2B5EF4-FFF2-40B4-BE49-F238E27FC236}">
                      <a16:creationId xmlns:a16="http://schemas.microsoft.com/office/drawing/2014/main" id="{138CEBE2-131F-807A-5259-7A32DCD3D454}"/>
                    </a:ext>
                  </a:extLst>
                </p:cNvPr>
                <p:cNvSpPr txBox="1"/>
                <p:nvPr/>
              </p:nvSpPr>
              <p:spPr>
                <a:xfrm>
                  <a:off x="1943708" y="4761148"/>
                  <a:ext cx="1611915" cy="284781"/>
                </a:xfrm>
                <a:prstGeom prst="rect">
                  <a:avLst/>
                </a:prstGeom>
                <a:noFill/>
                <a:scene3d>
                  <a:camera prst="orthographicFront">
                    <a:rot lat="0" lon="0" rev="5400000"/>
                  </a:camera>
                  <a:lightRig rig="threePt" dir="t"/>
                </a:scene3d>
              </p:spPr>
              <p:txBody>
                <a:bodyPr wrap="none" rtlCol="0">
                  <a:spAutoFit/>
                </a:bodyPr>
                <a:lstStyle/>
                <a:p>
                  <a:r>
                    <a:rPr lang="en-US" sz="1200" dirty="0">
                      <a:latin typeface="Arial" panose="020B0604020202020204" pitchFamily="34" charset="0"/>
                      <a:cs typeface="Arial" panose="020B0604020202020204" pitchFamily="34" charset="0"/>
                    </a:rPr>
                    <a:t>AMPLITUDE RATIO</a:t>
                  </a:r>
                </a:p>
              </p:txBody>
            </p:sp>
            <p:pic>
              <p:nvPicPr>
                <p:cNvPr id="23" name="Picture 3">
                  <a:extLst>
                    <a:ext uri="{FF2B5EF4-FFF2-40B4-BE49-F238E27FC236}">
                      <a16:creationId xmlns:a16="http://schemas.microsoft.com/office/drawing/2014/main" id="{1AFF08A7-7D13-E0F2-6FF1-9C177CF11F3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43" t="6477" r="11090" b="11870"/>
                <a:stretch/>
              </p:blipFill>
              <p:spPr bwMode="auto">
                <a:xfrm>
                  <a:off x="2915816" y="3753036"/>
                  <a:ext cx="3347165" cy="254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a:extLst>
                    <a:ext uri="{FF2B5EF4-FFF2-40B4-BE49-F238E27FC236}">
                      <a16:creationId xmlns:a16="http://schemas.microsoft.com/office/drawing/2014/main" id="{1546FA35-D66D-5255-E8CB-7DAC662E3F58}"/>
                    </a:ext>
                  </a:extLst>
                </p:cNvPr>
                <p:cNvSpPr txBox="1"/>
                <p:nvPr/>
              </p:nvSpPr>
              <p:spPr>
                <a:xfrm>
                  <a:off x="3851918" y="3861048"/>
                  <a:ext cx="2431542" cy="31642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Sample/Reference</a:t>
                  </a:r>
                </a:p>
              </p:txBody>
            </p:sp>
          </p:grpSp>
        </p:grpSp>
        <p:sp>
          <p:nvSpPr>
            <p:cNvPr id="25" name="Arrow: Right 22">
              <a:extLst>
                <a:ext uri="{FF2B5EF4-FFF2-40B4-BE49-F238E27FC236}">
                  <a16:creationId xmlns:a16="http://schemas.microsoft.com/office/drawing/2014/main" id="{D8C2B910-0CED-EBA5-09B0-66EF5554369C}"/>
                </a:ext>
              </a:extLst>
            </p:cNvPr>
            <p:cNvSpPr/>
            <p:nvPr/>
          </p:nvSpPr>
          <p:spPr>
            <a:xfrm>
              <a:off x="6993918" y="5115536"/>
              <a:ext cx="1301976" cy="4417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4894D493-D2DE-C83B-9E61-E04D4E3483EB}"/>
                </a:ext>
              </a:extLst>
            </p:cNvPr>
            <p:cNvSpPr txBox="1"/>
            <p:nvPr/>
          </p:nvSpPr>
          <p:spPr>
            <a:xfrm>
              <a:off x="6939917" y="4328283"/>
              <a:ext cx="1363606" cy="646331"/>
            </a:xfrm>
            <a:prstGeom prst="rect">
              <a:avLst/>
            </a:prstGeom>
            <a:noFill/>
            <a:ln w="28575">
              <a:noFill/>
            </a:ln>
          </p:spPr>
          <p:txBody>
            <a:bodyPr wrap="square" rtlCol="0">
              <a:spAutoFit/>
            </a:bodyPr>
            <a:lstStyle/>
            <a:p>
              <a:pPr algn="ctr"/>
              <a:r>
                <a:rPr lang="en-US" sz="1800" dirty="0">
                  <a:solidFill>
                    <a:srgbClr val="000000"/>
                  </a:solidFill>
                  <a:latin typeface="Arial" panose="020B0604020202020204" pitchFamily="34" charset="0"/>
                  <a:cs typeface="Arial" panose="020B0604020202020204" pitchFamily="34" charset="0"/>
                </a:rPr>
                <a:t>Normalize Spectrum</a:t>
              </a:r>
            </a:p>
          </p:txBody>
        </p:sp>
      </p:grpSp>
    </p:spTree>
    <p:extLst>
      <p:ext uri="{BB962C8B-B14F-4D97-AF65-F5344CB8AC3E}">
        <p14:creationId xmlns:p14="http://schemas.microsoft.com/office/powerpoint/2010/main" val="20845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2434-A095-24EB-1F8F-549563EE58C5}"/>
              </a:ext>
            </a:extLst>
          </p:cNvPr>
          <p:cNvSpPr>
            <a:spLocks noGrp="1"/>
          </p:cNvSpPr>
          <p:nvPr>
            <p:ph type="title"/>
          </p:nvPr>
        </p:nvSpPr>
        <p:spPr>
          <a:xfrm>
            <a:off x="1458058" y="295042"/>
            <a:ext cx="3412881" cy="774779"/>
          </a:xfrm>
        </p:spPr>
        <p:txBody>
          <a:bodyPr>
            <a:normAutofit/>
          </a:bodyPr>
          <a:lstStyle/>
          <a:p>
            <a:r>
              <a:rPr lang="en-US" sz="2400" dirty="0"/>
              <a:t>PSA Data Collection</a:t>
            </a:r>
          </a:p>
        </p:txBody>
      </p:sp>
      <p:sp>
        <p:nvSpPr>
          <p:cNvPr id="3" name="Slide Number Placeholder 2">
            <a:extLst>
              <a:ext uri="{FF2B5EF4-FFF2-40B4-BE49-F238E27FC236}">
                <a16:creationId xmlns:a16="http://schemas.microsoft.com/office/drawing/2014/main" id="{882C5FFE-F4AE-1599-D2EE-890CD6A6B490}"/>
              </a:ext>
            </a:extLst>
          </p:cNvPr>
          <p:cNvSpPr>
            <a:spLocks noGrp="1"/>
          </p:cNvSpPr>
          <p:nvPr>
            <p:ph type="sldNum" sz="quarter" idx="10"/>
          </p:nvPr>
        </p:nvSpPr>
        <p:spPr/>
        <p:txBody>
          <a:bodyPr/>
          <a:lstStyle/>
          <a:p>
            <a:fld id="{4FAB73BC-B049-4115-A692-8D63A059BFB8}" type="slidenum">
              <a:rPr lang="en-US" smtClean="0"/>
              <a:pPr/>
              <a:t>5</a:t>
            </a:fld>
            <a:endParaRPr lang="en-US" dirty="0"/>
          </a:p>
        </p:txBody>
      </p:sp>
      <p:grpSp>
        <p:nvGrpSpPr>
          <p:cNvPr id="10" name="Group 9">
            <a:extLst>
              <a:ext uri="{FF2B5EF4-FFF2-40B4-BE49-F238E27FC236}">
                <a16:creationId xmlns:a16="http://schemas.microsoft.com/office/drawing/2014/main" id="{D4F74FC5-DEE0-1358-3F95-D307A5AEC2AD}"/>
              </a:ext>
            </a:extLst>
          </p:cNvPr>
          <p:cNvGrpSpPr/>
          <p:nvPr/>
        </p:nvGrpSpPr>
        <p:grpSpPr>
          <a:xfrm>
            <a:off x="189077" y="1288133"/>
            <a:ext cx="7842696" cy="5040716"/>
            <a:chOff x="1404986" y="-380461"/>
            <a:chExt cx="10328756" cy="6771834"/>
          </a:xfrm>
        </p:grpSpPr>
        <p:pic>
          <p:nvPicPr>
            <p:cNvPr id="5" name="Picture 4">
              <a:extLst>
                <a:ext uri="{FF2B5EF4-FFF2-40B4-BE49-F238E27FC236}">
                  <a16:creationId xmlns:a16="http://schemas.microsoft.com/office/drawing/2014/main" id="{11C67CD3-C2DF-1F9B-59EC-DBE2C394F5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843" y="466627"/>
              <a:ext cx="6873593" cy="5924746"/>
            </a:xfrm>
            <a:prstGeom prst="rect">
              <a:avLst/>
            </a:prstGeom>
          </p:spPr>
        </p:pic>
        <p:cxnSp>
          <p:nvCxnSpPr>
            <p:cNvPr id="6" name="Straight Arrow Connector 5">
              <a:extLst>
                <a:ext uri="{FF2B5EF4-FFF2-40B4-BE49-F238E27FC236}">
                  <a16:creationId xmlns:a16="http://schemas.microsoft.com/office/drawing/2014/main" id="{98507C25-4BF2-18DF-64B9-E15582ED03FF}"/>
                </a:ext>
              </a:extLst>
            </p:cNvPr>
            <p:cNvCxnSpPr>
              <a:cxnSpLocks/>
            </p:cNvCxnSpPr>
            <p:nvPr/>
          </p:nvCxnSpPr>
          <p:spPr>
            <a:xfrm flipH="1">
              <a:off x="8621962" y="72901"/>
              <a:ext cx="824851" cy="59865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E779537-1FE0-A671-1D29-A2EB9BABA151}"/>
                </a:ext>
              </a:extLst>
            </p:cNvPr>
            <p:cNvSpPr txBox="1"/>
            <p:nvPr/>
          </p:nvSpPr>
          <p:spPr>
            <a:xfrm>
              <a:off x="8940197" y="-380461"/>
              <a:ext cx="2793545" cy="496171"/>
            </a:xfrm>
            <a:prstGeom prst="rect">
              <a:avLst/>
            </a:prstGeom>
            <a:noFill/>
            <a:ln>
              <a:noFill/>
            </a:ln>
          </p:spPr>
          <p:txBody>
            <a:bodyPr wrap="none" rtlCol="0">
              <a:spAutoFit/>
            </a:bodyPr>
            <a:lstStyle/>
            <a:p>
              <a:r>
                <a:rPr lang="en-US" dirty="0">
                  <a:latin typeface="Arial" panose="020B0604020202020204" pitchFamily="34" charset="0"/>
                  <a:cs typeface="Arial" panose="020B0604020202020204" pitchFamily="34" charset="0"/>
                </a:rPr>
                <a:t>Spectrum Analyzer</a:t>
              </a:r>
            </a:p>
          </p:txBody>
        </p:sp>
        <p:cxnSp>
          <p:nvCxnSpPr>
            <p:cNvPr id="8" name="Straight Arrow Connector 7">
              <a:extLst>
                <a:ext uri="{FF2B5EF4-FFF2-40B4-BE49-F238E27FC236}">
                  <a16:creationId xmlns:a16="http://schemas.microsoft.com/office/drawing/2014/main" id="{9BD9DC62-331C-2540-6BB4-9E9635C671E1}"/>
                </a:ext>
              </a:extLst>
            </p:cNvPr>
            <p:cNvCxnSpPr>
              <a:cxnSpLocks/>
            </p:cNvCxnSpPr>
            <p:nvPr/>
          </p:nvCxnSpPr>
          <p:spPr>
            <a:xfrm>
              <a:off x="3203063" y="65467"/>
              <a:ext cx="479790" cy="91526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0ADF30C-27EC-23C6-F1B2-C063A37BF0DE}"/>
                </a:ext>
              </a:extLst>
            </p:cNvPr>
            <p:cNvSpPr txBox="1"/>
            <p:nvPr/>
          </p:nvSpPr>
          <p:spPr>
            <a:xfrm>
              <a:off x="1404986" y="-323990"/>
              <a:ext cx="2101713" cy="496171"/>
            </a:xfrm>
            <a:prstGeom prst="rect">
              <a:avLst/>
            </a:prstGeom>
            <a:noFill/>
            <a:ln>
              <a:noFill/>
            </a:ln>
          </p:spPr>
          <p:txBody>
            <a:bodyPr wrap="square" rtlCol="0">
              <a:spAutoFit/>
            </a:bodyPr>
            <a:lstStyle/>
            <a:p>
              <a:r>
                <a:rPr lang="en-US" dirty="0">
                  <a:latin typeface="Arial" panose="020B0604020202020204" pitchFamily="34" charset="0"/>
                  <a:cs typeface="Arial" panose="020B0604020202020204" pitchFamily="34" charset="0"/>
                </a:rPr>
                <a:t>Oscilloscope</a:t>
              </a:r>
            </a:p>
          </p:txBody>
        </p:sp>
      </p:grpSp>
      <p:grpSp>
        <p:nvGrpSpPr>
          <p:cNvPr id="28" name="Group 27">
            <a:extLst>
              <a:ext uri="{FF2B5EF4-FFF2-40B4-BE49-F238E27FC236}">
                <a16:creationId xmlns:a16="http://schemas.microsoft.com/office/drawing/2014/main" id="{2C307083-EF98-85FD-D2E2-91D11EA9E1B7}"/>
              </a:ext>
            </a:extLst>
          </p:cNvPr>
          <p:cNvGrpSpPr/>
          <p:nvPr/>
        </p:nvGrpSpPr>
        <p:grpSpPr>
          <a:xfrm>
            <a:off x="2310841" y="1253236"/>
            <a:ext cx="2121158" cy="1479731"/>
            <a:chOff x="2310841" y="1253236"/>
            <a:chExt cx="2121158" cy="1479731"/>
          </a:xfrm>
        </p:grpSpPr>
        <p:sp>
          <p:nvSpPr>
            <p:cNvPr id="25" name="TextBox 24">
              <a:extLst>
                <a:ext uri="{FF2B5EF4-FFF2-40B4-BE49-F238E27FC236}">
                  <a16:creationId xmlns:a16="http://schemas.microsoft.com/office/drawing/2014/main" id="{3DEB85B7-AC85-899D-8FB5-EA67A0A42040}"/>
                </a:ext>
              </a:extLst>
            </p:cNvPr>
            <p:cNvSpPr txBox="1"/>
            <p:nvPr/>
          </p:nvSpPr>
          <p:spPr>
            <a:xfrm>
              <a:off x="2310841" y="1253236"/>
              <a:ext cx="2121158" cy="369332"/>
            </a:xfrm>
            <a:prstGeom prst="rect">
              <a:avLst/>
            </a:prstGeom>
            <a:noFill/>
            <a:ln>
              <a:noFill/>
            </a:ln>
          </p:spPr>
          <p:txBody>
            <a:bodyPr wrap="square" rtlCol="0">
              <a:spAutoFit/>
            </a:bodyPr>
            <a:lstStyle/>
            <a:p>
              <a:r>
                <a:rPr lang="en-US" dirty="0">
                  <a:latin typeface="Arial" panose="020B0604020202020204" pitchFamily="34" charset="0"/>
                  <a:cs typeface="Arial" panose="020B0604020202020204" pitchFamily="34" charset="0"/>
                </a:rPr>
                <a:t>Signal Generator</a:t>
              </a:r>
            </a:p>
          </p:txBody>
        </p:sp>
        <p:cxnSp>
          <p:nvCxnSpPr>
            <p:cNvPr id="26" name="Straight Arrow Connector 25">
              <a:extLst>
                <a:ext uri="{FF2B5EF4-FFF2-40B4-BE49-F238E27FC236}">
                  <a16:creationId xmlns:a16="http://schemas.microsoft.com/office/drawing/2014/main" id="{4842AF7B-6C64-EAEB-9428-5F6BB2EEBFBF}"/>
                </a:ext>
              </a:extLst>
            </p:cNvPr>
            <p:cNvCxnSpPr>
              <a:cxnSpLocks/>
            </p:cNvCxnSpPr>
            <p:nvPr/>
          </p:nvCxnSpPr>
          <p:spPr>
            <a:xfrm>
              <a:off x="3263537" y="1620066"/>
              <a:ext cx="0" cy="111290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Rectangle 8">
            <a:extLst>
              <a:ext uri="{FF2B5EF4-FFF2-40B4-BE49-F238E27FC236}">
                <a16:creationId xmlns:a16="http://schemas.microsoft.com/office/drawing/2014/main" id="{9F12C437-812C-7977-ED7D-922C26440896}"/>
              </a:ext>
            </a:extLst>
          </p:cNvPr>
          <p:cNvSpPr>
            <a:spLocks noChangeArrowheads="1"/>
          </p:cNvSpPr>
          <p:nvPr/>
        </p:nvSpPr>
        <p:spPr bwMode="auto">
          <a:xfrm>
            <a:off x="4494213" y="-622301"/>
            <a:ext cx="9683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Garamond" panose="02020404030301010803"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11">
            <a:extLst>
              <a:ext uri="{FF2B5EF4-FFF2-40B4-BE49-F238E27FC236}">
                <a16:creationId xmlns:a16="http://schemas.microsoft.com/office/drawing/2014/main" id="{CBFBCD85-1DF1-3A6C-81D3-77428D10781D}"/>
              </a:ext>
            </a:extLst>
          </p:cNvPr>
          <p:cNvSpPr>
            <a:spLocks noChangeArrowheads="1"/>
          </p:cNvSpPr>
          <p:nvPr/>
        </p:nvSpPr>
        <p:spPr bwMode="auto">
          <a:xfrm>
            <a:off x="5026026" y="-473075"/>
            <a:ext cx="66675"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14">
            <a:extLst>
              <a:ext uri="{FF2B5EF4-FFF2-40B4-BE49-F238E27FC236}">
                <a16:creationId xmlns:a16="http://schemas.microsoft.com/office/drawing/2014/main" id="{B0F9DD4F-B9C6-4F5F-085E-93A19C48A4EC}"/>
              </a:ext>
            </a:extLst>
          </p:cNvPr>
          <p:cNvSpPr>
            <a:spLocks noChangeArrowheads="1"/>
          </p:cNvSpPr>
          <p:nvPr/>
        </p:nvSpPr>
        <p:spPr bwMode="auto">
          <a:xfrm>
            <a:off x="7475538" y="-482600"/>
            <a:ext cx="68263"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17">
            <a:extLst>
              <a:ext uri="{FF2B5EF4-FFF2-40B4-BE49-F238E27FC236}">
                <a16:creationId xmlns:a16="http://schemas.microsoft.com/office/drawing/2014/main" id="{E4C8BCE9-42AD-5265-A67E-00EF14AE86E0}"/>
              </a:ext>
            </a:extLst>
          </p:cNvPr>
          <p:cNvSpPr>
            <a:spLocks noChangeArrowheads="1"/>
          </p:cNvSpPr>
          <p:nvPr/>
        </p:nvSpPr>
        <p:spPr bwMode="auto">
          <a:xfrm>
            <a:off x="5053013" y="942975"/>
            <a:ext cx="76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20">
            <a:extLst>
              <a:ext uri="{FF2B5EF4-FFF2-40B4-BE49-F238E27FC236}">
                <a16:creationId xmlns:a16="http://schemas.microsoft.com/office/drawing/2014/main" id="{260883AF-1C9C-FD78-ACD3-99F995D1A3BA}"/>
              </a:ext>
            </a:extLst>
          </p:cNvPr>
          <p:cNvSpPr>
            <a:spLocks noChangeArrowheads="1"/>
          </p:cNvSpPr>
          <p:nvPr/>
        </p:nvSpPr>
        <p:spPr bwMode="auto">
          <a:xfrm>
            <a:off x="7545388" y="860425"/>
            <a:ext cx="66675"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22">
            <a:extLst>
              <a:ext uri="{FF2B5EF4-FFF2-40B4-BE49-F238E27FC236}">
                <a16:creationId xmlns:a16="http://schemas.microsoft.com/office/drawing/2014/main" id="{65171DC9-34B1-F608-A0F5-126DC9A8B2E4}"/>
              </a:ext>
            </a:extLst>
          </p:cNvPr>
          <p:cNvSpPr>
            <a:spLocks noChangeArrowheads="1"/>
          </p:cNvSpPr>
          <p:nvPr/>
        </p:nvSpPr>
        <p:spPr bwMode="auto">
          <a:xfrm>
            <a:off x="4732338" y="2193925"/>
            <a:ext cx="339725"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Calibri" panose="020F0502020204030204" pitchFamily="34" charset="0"/>
              </a:rPr>
              <a:t>9 weeks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23">
            <a:extLst>
              <a:ext uri="{FF2B5EF4-FFF2-40B4-BE49-F238E27FC236}">
                <a16:creationId xmlns:a16="http://schemas.microsoft.com/office/drawing/2014/main" id="{ECCBD2D5-3746-99D7-56E2-82BFDBA85EC5}"/>
              </a:ext>
            </a:extLst>
          </p:cNvPr>
          <p:cNvSpPr>
            <a:spLocks noChangeArrowheads="1"/>
          </p:cNvSpPr>
          <p:nvPr/>
        </p:nvSpPr>
        <p:spPr bwMode="auto">
          <a:xfrm>
            <a:off x="5026026" y="2193925"/>
            <a:ext cx="66675"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053" name="Group 2052">
            <a:extLst>
              <a:ext uri="{FF2B5EF4-FFF2-40B4-BE49-F238E27FC236}">
                <a16:creationId xmlns:a16="http://schemas.microsoft.com/office/drawing/2014/main" id="{FC059F36-993E-130F-BC1C-442EAEBF7E29}"/>
              </a:ext>
            </a:extLst>
          </p:cNvPr>
          <p:cNvGrpSpPr/>
          <p:nvPr/>
        </p:nvGrpSpPr>
        <p:grpSpPr>
          <a:xfrm>
            <a:off x="6660212" y="2259806"/>
            <a:ext cx="5103446" cy="3232648"/>
            <a:chOff x="6660212" y="2259806"/>
            <a:chExt cx="5103446" cy="3232648"/>
          </a:xfrm>
        </p:grpSpPr>
        <p:grpSp>
          <p:nvGrpSpPr>
            <p:cNvPr id="49" name="Group 48">
              <a:extLst>
                <a:ext uri="{FF2B5EF4-FFF2-40B4-BE49-F238E27FC236}">
                  <a16:creationId xmlns:a16="http://schemas.microsoft.com/office/drawing/2014/main" id="{F6384031-AF66-A4CC-6FE7-6801CCE32EA5}"/>
                </a:ext>
              </a:extLst>
            </p:cNvPr>
            <p:cNvGrpSpPr/>
            <p:nvPr/>
          </p:nvGrpSpPr>
          <p:grpSpPr>
            <a:xfrm>
              <a:off x="6660212" y="2259806"/>
              <a:ext cx="5103446" cy="3232648"/>
              <a:chOff x="6726643" y="2732967"/>
              <a:chExt cx="5103446" cy="3232648"/>
            </a:xfrm>
          </p:grpSpPr>
          <p:grpSp>
            <p:nvGrpSpPr>
              <p:cNvPr id="47" name="Group 46">
                <a:extLst>
                  <a:ext uri="{FF2B5EF4-FFF2-40B4-BE49-F238E27FC236}">
                    <a16:creationId xmlns:a16="http://schemas.microsoft.com/office/drawing/2014/main" id="{D46244CE-BBB4-0D21-B606-76A75D20193F}"/>
                  </a:ext>
                </a:extLst>
              </p:cNvPr>
              <p:cNvGrpSpPr/>
              <p:nvPr/>
            </p:nvGrpSpPr>
            <p:grpSpPr>
              <a:xfrm>
                <a:off x="6726643" y="2732967"/>
                <a:ext cx="5103446" cy="3232648"/>
                <a:chOff x="6773536" y="2691942"/>
                <a:chExt cx="5103446" cy="3232648"/>
              </a:xfrm>
            </p:grpSpPr>
            <p:grpSp>
              <p:nvGrpSpPr>
                <p:cNvPr id="29" name="Group 28">
                  <a:extLst>
                    <a:ext uri="{FF2B5EF4-FFF2-40B4-BE49-F238E27FC236}">
                      <a16:creationId xmlns:a16="http://schemas.microsoft.com/office/drawing/2014/main" id="{BDCD26A6-EC2D-0DB6-EF8C-8788F7897726}"/>
                    </a:ext>
                  </a:extLst>
                </p:cNvPr>
                <p:cNvGrpSpPr/>
                <p:nvPr/>
              </p:nvGrpSpPr>
              <p:grpSpPr>
                <a:xfrm>
                  <a:off x="6773536" y="2691942"/>
                  <a:ext cx="5103446" cy="3232648"/>
                  <a:chOff x="6784813" y="2691484"/>
                  <a:chExt cx="5103446" cy="3232648"/>
                </a:xfrm>
              </p:grpSpPr>
              <p:sp>
                <p:nvSpPr>
                  <p:cNvPr id="24" name="Rectangle 23">
                    <a:extLst>
                      <a:ext uri="{FF2B5EF4-FFF2-40B4-BE49-F238E27FC236}">
                        <a16:creationId xmlns:a16="http://schemas.microsoft.com/office/drawing/2014/main" id="{933E9CC4-5282-388D-5369-5779C9CE8098}"/>
                      </a:ext>
                    </a:extLst>
                  </p:cNvPr>
                  <p:cNvSpPr/>
                  <p:nvPr/>
                </p:nvSpPr>
                <p:spPr>
                  <a:xfrm>
                    <a:off x="6784813" y="2691484"/>
                    <a:ext cx="5103446" cy="3232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B634389-5176-139D-EE9C-65097ADC8C8C}"/>
                      </a:ext>
                    </a:extLst>
                  </p:cNvPr>
                  <p:cNvGrpSpPr/>
                  <p:nvPr/>
                </p:nvGrpSpPr>
                <p:grpSpPr>
                  <a:xfrm>
                    <a:off x="6919353" y="2788523"/>
                    <a:ext cx="4852833" cy="2966530"/>
                    <a:chOff x="776827" y="2607014"/>
                    <a:chExt cx="4852833" cy="2966530"/>
                  </a:xfrm>
                  <a:solidFill>
                    <a:schemeClr val="bg1"/>
                  </a:solidFill>
                </p:grpSpPr>
                <p:sp>
                  <p:nvSpPr>
                    <p:cNvPr id="15" name="TextBox 14">
                      <a:extLst>
                        <a:ext uri="{FF2B5EF4-FFF2-40B4-BE49-F238E27FC236}">
                          <a16:creationId xmlns:a16="http://schemas.microsoft.com/office/drawing/2014/main" id="{233E1623-EDFF-4AA9-3453-2EF6A545BBA8}"/>
                        </a:ext>
                      </a:extLst>
                    </p:cNvPr>
                    <p:cNvSpPr txBox="1"/>
                    <p:nvPr/>
                  </p:nvSpPr>
                  <p:spPr>
                    <a:xfrm>
                      <a:off x="3096318" y="5008050"/>
                      <a:ext cx="476412" cy="261610"/>
                    </a:xfrm>
                    <a:prstGeom prst="rect">
                      <a:avLst/>
                    </a:prstGeom>
                    <a:solidFill>
                      <a:schemeClr val="accent5">
                        <a:lumMod val="40000"/>
                        <a:lumOff val="60000"/>
                      </a:schemeClr>
                    </a:solidFill>
                    <a:ln w="38100">
                      <a:solidFill>
                        <a:schemeClr val="accent1"/>
                      </a:solidFill>
                    </a:ln>
                  </p:spPr>
                  <p:txBody>
                    <a:bodyPr wrap="none" rtlCol="0">
                      <a:spAutoFit/>
                    </a:bodyPr>
                    <a:lstStyle/>
                    <a:p>
                      <a:pPr algn="ctr"/>
                      <a:r>
                        <a:rPr lang="en-US" sz="1100" dirty="0">
                          <a:latin typeface="Arial" panose="020B0604020202020204" pitchFamily="34" charset="0"/>
                          <a:cs typeface="Arial" panose="020B0604020202020204" pitchFamily="34" charset="0"/>
                        </a:rPr>
                        <a:t>DUT</a:t>
                      </a:r>
                    </a:p>
                  </p:txBody>
                </p:sp>
                <p:sp>
                  <p:nvSpPr>
                    <p:cNvPr id="16" name="TextBox 15">
                      <a:extLst>
                        <a:ext uri="{FF2B5EF4-FFF2-40B4-BE49-F238E27FC236}">
                          <a16:creationId xmlns:a16="http://schemas.microsoft.com/office/drawing/2014/main" id="{88F65164-4EEB-3218-995F-304E211C2F1A}"/>
                        </a:ext>
                      </a:extLst>
                    </p:cNvPr>
                    <p:cNvSpPr txBox="1"/>
                    <p:nvPr/>
                  </p:nvSpPr>
                  <p:spPr>
                    <a:xfrm>
                      <a:off x="3002533" y="3638096"/>
                      <a:ext cx="787395" cy="430887"/>
                    </a:xfrm>
                    <a:prstGeom prst="rect">
                      <a:avLst/>
                    </a:prstGeom>
                    <a:solidFill>
                      <a:schemeClr val="accent5">
                        <a:lumMod val="40000"/>
                        <a:lumOff val="60000"/>
                      </a:schemeClr>
                    </a:solidFill>
                    <a:ln w="38100">
                      <a:noFill/>
                    </a:ln>
                  </p:spPr>
                  <p:txBody>
                    <a:bodyPr wrap="none" rtlCol="0">
                      <a:spAutoFit/>
                    </a:bodyPr>
                    <a:lstStyle/>
                    <a:p>
                      <a:pPr algn="ctr"/>
                      <a:r>
                        <a:rPr lang="en-US" sz="1100" dirty="0">
                          <a:latin typeface="Arial" panose="020B0604020202020204" pitchFamily="34" charset="0"/>
                          <a:cs typeface="Arial" panose="020B0604020202020204" pitchFamily="34" charset="0"/>
                        </a:rPr>
                        <a:t>Spectrum</a:t>
                      </a:r>
                    </a:p>
                    <a:p>
                      <a:pPr algn="ctr"/>
                      <a:r>
                        <a:rPr lang="en-US" sz="1100" dirty="0">
                          <a:latin typeface="Arial" panose="020B0604020202020204" pitchFamily="34" charset="0"/>
                          <a:cs typeface="Arial" panose="020B0604020202020204" pitchFamily="34" charset="0"/>
                        </a:rPr>
                        <a:t>Analyzer</a:t>
                      </a:r>
                    </a:p>
                  </p:txBody>
                </p:sp>
                <p:sp>
                  <p:nvSpPr>
                    <p:cNvPr id="17" name="TextBox 16">
                      <a:extLst>
                        <a:ext uri="{FF2B5EF4-FFF2-40B4-BE49-F238E27FC236}">
                          <a16:creationId xmlns:a16="http://schemas.microsoft.com/office/drawing/2014/main" id="{562B4895-2933-64C0-7F74-0D3D6AAAC8FE}"/>
                        </a:ext>
                      </a:extLst>
                    </p:cNvPr>
                    <p:cNvSpPr txBox="1"/>
                    <p:nvPr/>
                  </p:nvSpPr>
                  <p:spPr>
                    <a:xfrm>
                      <a:off x="2336911" y="2607014"/>
                      <a:ext cx="2050811" cy="261610"/>
                    </a:xfrm>
                    <a:prstGeom prst="rect">
                      <a:avLst/>
                    </a:prstGeom>
                    <a:solidFill>
                      <a:schemeClr val="accent5">
                        <a:lumMod val="40000"/>
                        <a:lumOff val="60000"/>
                      </a:schemeClr>
                    </a:solidFill>
                    <a:ln w="38100">
                      <a:noFill/>
                    </a:ln>
                  </p:spPr>
                  <p:txBody>
                    <a:bodyPr wrap="square" rtlCol="0">
                      <a:spAutoFit/>
                    </a:bodyPr>
                    <a:lstStyle/>
                    <a:p>
                      <a:pPr algn="ctr"/>
                      <a:r>
                        <a:rPr lang="en-US" sz="1100" dirty="0">
                          <a:latin typeface="Arial" panose="020B0604020202020204" pitchFamily="34" charset="0"/>
                          <a:cs typeface="Arial" panose="020B0604020202020204" pitchFamily="34" charset="0"/>
                        </a:rPr>
                        <a:t>PC with Collection Software</a:t>
                      </a:r>
                    </a:p>
                  </p:txBody>
                </p:sp>
                <p:sp>
                  <p:nvSpPr>
                    <p:cNvPr id="18" name="TextBox 17">
                      <a:extLst>
                        <a:ext uri="{FF2B5EF4-FFF2-40B4-BE49-F238E27FC236}">
                          <a16:creationId xmlns:a16="http://schemas.microsoft.com/office/drawing/2014/main" id="{57F97C5A-3E04-FA41-17C0-1CC042C995FA}"/>
                        </a:ext>
                      </a:extLst>
                    </p:cNvPr>
                    <p:cNvSpPr txBox="1"/>
                    <p:nvPr/>
                  </p:nvSpPr>
                  <p:spPr>
                    <a:xfrm>
                      <a:off x="776827" y="4977272"/>
                      <a:ext cx="817853" cy="430887"/>
                    </a:xfrm>
                    <a:prstGeom prst="rect">
                      <a:avLst/>
                    </a:prstGeom>
                    <a:solidFill>
                      <a:schemeClr val="accent5">
                        <a:lumMod val="40000"/>
                        <a:lumOff val="60000"/>
                      </a:schemeClr>
                    </a:solidFill>
                    <a:ln w="38100">
                      <a:solidFill>
                        <a:schemeClr val="accent1"/>
                      </a:solidFill>
                    </a:ln>
                  </p:spPr>
                  <p:txBody>
                    <a:bodyPr wrap="none" rtlCol="0">
                      <a:spAutoFit/>
                    </a:bodyPr>
                    <a:lstStyle/>
                    <a:p>
                      <a:r>
                        <a:rPr lang="en-US" sz="1100" dirty="0">
                          <a:latin typeface="Arial" panose="020B0604020202020204" pitchFamily="34" charset="0"/>
                          <a:cs typeface="Arial" panose="020B0604020202020204" pitchFamily="34" charset="0"/>
                        </a:rPr>
                        <a:t>Signal</a:t>
                      </a:r>
                    </a:p>
                    <a:p>
                      <a:pPr algn="ctr"/>
                      <a:r>
                        <a:rPr lang="en-US" sz="1100" dirty="0">
                          <a:latin typeface="Arial" panose="020B0604020202020204" pitchFamily="34" charset="0"/>
                          <a:cs typeface="Arial" panose="020B0604020202020204" pitchFamily="34" charset="0"/>
                        </a:rPr>
                        <a:t>Generator</a:t>
                      </a:r>
                    </a:p>
                  </p:txBody>
                </p:sp>
                <p:sp>
                  <p:nvSpPr>
                    <p:cNvPr id="19" name="Arrow: Up-Down 18">
                      <a:extLst>
                        <a:ext uri="{FF2B5EF4-FFF2-40B4-BE49-F238E27FC236}">
                          <a16:creationId xmlns:a16="http://schemas.microsoft.com/office/drawing/2014/main" id="{7F619944-DBA5-4A06-0C10-58C723E469B0}"/>
                        </a:ext>
                      </a:extLst>
                    </p:cNvPr>
                    <p:cNvSpPr/>
                    <p:nvPr/>
                  </p:nvSpPr>
                  <p:spPr>
                    <a:xfrm>
                      <a:off x="3303805" y="2868624"/>
                      <a:ext cx="241300" cy="739215"/>
                    </a:xfrm>
                    <a:prstGeom prst="upDownArrow">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panose="020B0604020202020204" pitchFamily="34" charset="0"/>
                        <a:cs typeface="Arial" panose="020B0604020202020204" pitchFamily="34" charset="0"/>
                      </a:endParaRPr>
                    </a:p>
                  </p:txBody>
                </p:sp>
                <p:sp>
                  <p:nvSpPr>
                    <p:cNvPr id="20" name="Arrow: Left 19">
                      <a:extLst>
                        <a:ext uri="{FF2B5EF4-FFF2-40B4-BE49-F238E27FC236}">
                          <a16:creationId xmlns:a16="http://schemas.microsoft.com/office/drawing/2014/main" id="{45C63C24-6B35-245B-D3E1-CE6EAECF0728}"/>
                        </a:ext>
                      </a:extLst>
                    </p:cNvPr>
                    <p:cNvSpPr/>
                    <p:nvPr/>
                  </p:nvSpPr>
                  <p:spPr>
                    <a:xfrm rot="10800000">
                      <a:off x="1662166" y="5085516"/>
                      <a:ext cx="1434152" cy="214400"/>
                    </a:xfrm>
                    <a:prstGeom prst="leftArrow">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24E6115-7D45-3F80-FBE8-66CB083FFE90}"/>
                        </a:ext>
                      </a:extLst>
                    </p:cNvPr>
                    <p:cNvSpPr txBox="1"/>
                    <p:nvPr/>
                  </p:nvSpPr>
                  <p:spPr>
                    <a:xfrm>
                      <a:off x="1748835" y="5342712"/>
                      <a:ext cx="1193328" cy="230832"/>
                    </a:xfrm>
                    <a:prstGeom prst="rect">
                      <a:avLst/>
                    </a:prstGeom>
                    <a:grpFill/>
                    <a:ln>
                      <a:noFill/>
                    </a:ln>
                  </p:spPr>
                  <p:txBody>
                    <a:bodyPr wrap="square" rtlCol="0">
                      <a:spAutoFit/>
                    </a:bodyPr>
                    <a:lstStyle/>
                    <a:p>
                      <a:r>
                        <a:rPr lang="en-US" sz="900" dirty="0">
                          <a:latin typeface="Arial" panose="020B0604020202020204" pitchFamily="34" charset="0"/>
                          <a:cs typeface="Arial" panose="020B0604020202020204" pitchFamily="34" charset="0"/>
                        </a:rPr>
                        <a:t>Square wave input</a:t>
                      </a:r>
                    </a:p>
                  </p:txBody>
                </p:sp>
                <p:sp>
                  <p:nvSpPr>
                    <p:cNvPr id="22" name="Arrow: Left 21">
                      <a:extLst>
                        <a:ext uri="{FF2B5EF4-FFF2-40B4-BE49-F238E27FC236}">
                          <a16:creationId xmlns:a16="http://schemas.microsoft.com/office/drawing/2014/main" id="{0440E79C-2556-A568-CDD6-F101F15BA1BD}"/>
                        </a:ext>
                      </a:extLst>
                    </p:cNvPr>
                    <p:cNvSpPr/>
                    <p:nvPr/>
                  </p:nvSpPr>
                  <p:spPr>
                    <a:xfrm rot="5400000">
                      <a:off x="2993349" y="4488201"/>
                      <a:ext cx="862213" cy="161762"/>
                    </a:xfrm>
                    <a:prstGeom prst="leftArrow">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64BC7F1-343D-0D17-D986-71BB5C8E5AE8}"/>
                        </a:ext>
                      </a:extLst>
                    </p:cNvPr>
                    <p:cNvSpPr txBox="1"/>
                    <p:nvPr/>
                  </p:nvSpPr>
                  <p:spPr>
                    <a:xfrm>
                      <a:off x="3931707" y="2988207"/>
                      <a:ext cx="1697953" cy="230832"/>
                    </a:xfrm>
                    <a:prstGeom prst="rect">
                      <a:avLst/>
                    </a:prstGeom>
                    <a:solidFill>
                      <a:schemeClr val="bg1"/>
                    </a:solid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Normalized Power Spectrum</a:t>
                      </a:r>
                    </a:p>
                  </p:txBody>
                </p:sp>
              </p:grpSp>
            </p:grpSp>
            <p:pic>
              <p:nvPicPr>
                <p:cNvPr id="2052" name="Picture 4" descr="Square Waves In RC Circuits - Sam Vs. Sound">
                  <a:extLst>
                    <a:ext uri="{FF2B5EF4-FFF2-40B4-BE49-F238E27FC236}">
                      <a16:creationId xmlns:a16="http://schemas.microsoft.com/office/drawing/2014/main" id="{0E38E275-A7F6-71FE-2C5E-3FDAAA6BFA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4962" y="4673356"/>
                  <a:ext cx="1406396" cy="531733"/>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9">
                <a:extLst>
                  <a:ext uri="{FF2B5EF4-FFF2-40B4-BE49-F238E27FC236}">
                    <a16:creationId xmlns:a16="http://schemas.microsoft.com/office/drawing/2014/main" id="{4FF2A751-03BD-83DD-0C08-5963B2C67E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7533" y="3497295"/>
                <a:ext cx="1846764" cy="800684"/>
              </a:xfrm>
              <a:prstGeom prst="rect">
                <a:avLst/>
              </a:prstGeom>
              <a:noFill/>
              <a:ln>
                <a:noFill/>
              </a:ln>
            </p:spPr>
          </p:pic>
          <p:pic>
            <p:nvPicPr>
              <p:cNvPr id="31" name="Picture 30">
                <a:extLst>
                  <a:ext uri="{FF2B5EF4-FFF2-40B4-BE49-F238E27FC236}">
                    <a16:creationId xmlns:a16="http://schemas.microsoft.com/office/drawing/2014/main" id="{24345F89-4A01-8916-DA2A-0D01F3315EE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7431" y="3472065"/>
                <a:ext cx="1875219" cy="813021"/>
              </a:xfrm>
              <a:prstGeom prst="rect">
                <a:avLst/>
              </a:prstGeom>
              <a:noFill/>
              <a:ln>
                <a:noFill/>
              </a:ln>
            </p:spPr>
          </p:pic>
          <p:sp>
            <p:nvSpPr>
              <p:cNvPr id="48" name="TextBox 47">
                <a:extLst>
                  <a:ext uri="{FF2B5EF4-FFF2-40B4-BE49-F238E27FC236}">
                    <a16:creationId xmlns:a16="http://schemas.microsoft.com/office/drawing/2014/main" id="{C29D31E5-0BB6-37B8-74F2-45285B7CBC30}"/>
                  </a:ext>
                </a:extLst>
              </p:cNvPr>
              <p:cNvSpPr txBox="1"/>
              <p:nvPr/>
            </p:nvSpPr>
            <p:spPr>
              <a:xfrm>
                <a:off x="7495612" y="3230391"/>
                <a:ext cx="1081594" cy="230832"/>
              </a:xfrm>
              <a:prstGeom prst="rect">
                <a:avLst/>
              </a:prstGeom>
              <a:solidFill>
                <a:schemeClr val="bg1"/>
              </a:solid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Power Spectrum</a:t>
                </a:r>
              </a:p>
            </p:txBody>
          </p:sp>
        </p:grpSp>
        <p:pic>
          <p:nvPicPr>
            <p:cNvPr id="2051" name="Picture 2050">
              <a:extLst>
                <a:ext uri="{FF2B5EF4-FFF2-40B4-BE49-F238E27FC236}">
                  <a16:creationId xmlns:a16="http://schemas.microsoft.com/office/drawing/2014/main" id="{4A50E37B-9B12-8F8F-2118-775DE795D7E2}"/>
                </a:ext>
              </a:extLst>
            </p:cNvPr>
            <p:cNvPicPr>
              <a:picLocks noChangeAspect="1"/>
            </p:cNvPicPr>
            <p:nvPr/>
          </p:nvPicPr>
          <p:blipFill>
            <a:blip r:embed="rId6"/>
            <a:stretch>
              <a:fillRect/>
            </a:stretch>
          </p:blipFill>
          <p:spPr>
            <a:xfrm>
              <a:off x="9894120" y="4183932"/>
              <a:ext cx="1518527" cy="607411"/>
            </a:xfrm>
            <a:prstGeom prst="rect">
              <a:avLst/>
            </a:prstGeom>
          </p:spPr>
        </p:pic>
      </p:grpSp>
    </p:spTree>
    <p:extLst>
      <p:ext uri="{BB962C8B-B14F-4D97-AF65-F5344CB8AC3E}">
        <p14:creationId xmlns:p14="http://schemas.microsoft.com/office/powerpoint/2010/main" val="144602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416E-3502-486D-9A4E-A1202ADAB8F0}"/>
              </a:ext>
            </a:extLst>
          </p:cNvPr>
          <p:cNvSpPr>
            <a:spLocks noGrp="1"/>
          </p:cNvSpPr>
          <p:nvPr>
            <p:ph type="title"/>
          </p:nvPr>
        </p:nvSpPr>
        <p:spPr/>
        <p:txBody>
          <a:bodyPr>
            <a:noAutofit/>
          </a:bodyPr>
          <a:lstStyle/>
          <a:p>
            <a:r>
              <a:rPr lang="en-US" sz="2400" dirty="0"/>
              <a:t>Multivariate Analysis</a:t>
            </a:r>
          </a:p>
        </p:txBody>
      </p:sp>
      <p:sp>
        <p:nvSpPr>
          <p:cNvPr id="4" name="Slide Number Placeholder 3">
            <a:extLst>
              <a:ext uri="{FF2B5EF4-FFF2-40B4-BE49-F238E27FC236}">
                <a16:creationId xmlns:a16="http://schemas.microsoft.com/office/drawing/2014/main" id="{90F1D7B5-BF79-B2CB-1DF2-45BF95C7BB2E}"/>
              </a:ext>
            </a:extLst>
          </p:cNvPr>
          <p:cNvSpPr>
            <a:spLocks noGrp="1"/>
          </p:cNvSpPr>
          <p:nvPr>
            <p:ph type="sldNum" sz="quarter" idx="10"/>
          </p:nvPr>
        </p:nvSpPr>
        <p:spPr/>
        <p:txBody>
          <a:bodyPr/>
          <a:lstStyle/>
          <a:p>
            <a:fld id="{CA3D0A84-D97F-4E15-9D9B-D49078CE8877}" type="slidenum">
              <a:rPr lang="en-US" smtClean="0"/>
              <a:t>6</a:t>
            </a:fld>
            <a:endParaRPr lang="en-US" dirty="0"/>
          </a:p>
        </p:txBody>
      </p:sp>
      <p:sp>
        <p:nvSpPr>
          <p:cNvPr id="3" name="Content Placeholder 2">
            <a:extLst>
              <a:ext uri="{FF2B5EF4-FFF2-40B4-BE49-F238E27FC236}">
                <a16:creationId xmlns:a16="http://schemas.microsoft.com/office/drawing/2014/main" id="{76C74494-2BC1-4807-BAE6-0A18FEFAF5D5}"/>
              </a:ext>
            </a:extLst>
          </p:cNvPr>
          <p:cNvSpPr>
            <a:spLocks noGrp="1"/>
          </p:cNvSpPr>
          <p:nvPr>
            <p:ph sz="quarter" idx="11"/>
          </p:nvPr>
        </p:nvSpPr>
        <p:spPr>
          <a:xfrm>
            <a:off x="970283" y="1168359"/>
            <a:ext cx="7654681" cy="4990164"/>
          </a:xfrm>
        </p:spPr>
        <p:txBody>
          <a:bodyPr>
            <a:normAutofit/>
          </a:bodyPr>
          <a:lstStyle/>
          <a:p>
            <a:r>
              <a:rPr lang="en-US" sz="2000" dirty="0"/>
              <a:t>Modeling method that assumes a relationship exists between a set of measured variables (observations) and the properties of interest </a:t>
            </a:r>
          </a:p>
          <a:p>
            <a:pPr lvl="1"/>
            <a:r>
              <a:rPr lang="en-US" sz="1800" dirty="0"/>
              <a:t>Observation = Structure + Noise</a:t>
            </a:r>
          </a:p>
          <a:p>
            <a:pPr lvl="2"/>
            <a:r>
              <a:rPr lang="en-US" sz="1600" dirty="0"/>
              <a:t>Variables   X (set of observations)</a:t>
            </a:r>
          </a:p>
          <a:p>
            <a:pPr lvl="2"/>
            <a:r>
              <a:rPr lang="en-US" sz="1600" dirty="0"/>
              <a:t>Response  Y = F(X) (set of possible responses)</a:t>
            </a:r>
          </a:p>
          <a:p>
            <a:r>
              <a:rPr lang="en-US" sz="2000" dirty="0"/>
              <a:t>Modeling extracts the structure in the data that correlates to the observed responses.</a:t>
            </a:r>
          </a:p>
          <a:p>
            <a:r>
              <a:rPr lang="en-US" sz="2000" dirty="0"/>
              <a:t>Successive transformations are used for the analysis in which the data is projected onto axes or “Principal Components” (PC’s) representing the direction of maximum variation of the data.</a:t>
            </a:r>
          </a:p>
          <a:p>
            <a:pPr lvl="1"/>
            <a:r>
              <a:rPr lang="en-US" sz="1800" dirty="0"/>
              <a:t>PC’s are centered on the mean of the data, aligned to the direction of the maximum variation of the data, and orthogonal to each other </a:t>
            </a:r>
          </a:p>
          <a:p>
            <a:r>
              <a:rPr lang="en-US" sz="2000" dirty="0"/>
              <a:t>With each successive transformation to a new PC, more of the variance in the data is explained and a smaller portion of the variance remains unexplained.</a:t>
            </a:r>
          </a:p>
          <a:p>
            <a:endParaRPr lang="en-US" sz="1800" dirty="0"/>
          </a:p>
        </p:txBody>
      </p:sp>
      <p:grpSp>
        <p:nvGrpSpPr>
          <p:cNvPr id="11" name="Group 10">
            <a:extLst>
              <a:ext uri="{FF2B5EF4-FFF2-40B4-BE49-F238E27FC236}">
                <a16:creationId xmlns:a16="http://schemas.microsoft.com/office/drawing/2014/main" id="{2C0ABDCF-C40F-4270-A5C3-251274AECC77}"/>
              </a:ext>
            </a:extLst>
          </p:cNvPr>
          <p:cNvGrpSpPr/>
          <p:nvPr/>
        </p:nvGrpSpPr>
        <p:grpSpPr>
          <a:xfrm>
            <a:off x="9327561" y="1435819"/>
            <a:ext cx="1894156" cy="1398918"/>
            <a:chOff x="4285718" y="2364922"/>
            <a:chExt cx="1894156" cy="1398918"/>
          </a:xfrm>
        </p:grpSpPr>
        <p:pic>
          <p:nvPicPr>
            <p:cNvPr id="6" name="Picture 5">
              <a:extLst>
                <a:ext uri="{FF2B5EF4-FFF2-40B4-BE49-F238E27FC236}">
                  <a16:creationId xmlns:a16="http://schemas.microsoft.com/office/drawing/2014/main" id="{55A28BAA-2314-4922-9FEB-D70D89F1C1F3}"/>
                </a:ext>
              </a:extLst>
            </p:cNvPr>
            <p:cNvPicPr>
              <a:picLocks noChangeAspect="1"/>
            </p:cNvPicPr>
            <p:nvPr/>
          </p:nvPicPr>
          <p:blipFill>
            <a:blip r:embed="rId2"/>
            <a:stretch>
              <a:fillRect/>
            </a:stretch>
          </p:blipFill>
          <p:spPr>
            <a:xfrm>
              <a:off x="4285718" y="2364922"/>
              <a:ext cx="1894156" cy="1398918"/>
            </a:xfrm>
            <a:prstGeom prst="rect">
              <a:avLst/>
            </a:prstGeom>
          </p:spPr>
        </p:pic>
        <p:sp>
          <p:nvSpPr>
            <p:cNvPr id="7" name="TextBox 6">
              <a:extLst>
                <a:ext uri="{FF2B5EF4-FFF2-40B4-BE49-F238E27FC236}">
                  <a16:creationId xmlns:a16="http://schemas.microsoft.com/office/drawing/2014/main" id="{A25DA089-837D-47AC-8CCB-D2C19B115F10}"/>
                </a:ext>
              </a:extLst>
            </p:cNvPr>
            <p:cNvSpPr txBox="1"/>
            <p:nvPr/>
          </p:nvSpPr>
          <p:spPr>
            <a:xfrm>
              <a:off x="5286558" y="3491742"/>
              <a:ext cx="856325"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Original Data</a:t>
              </a:r>
            </a:p>
          </p:txBody>
        </p:sp>
      </p:grpSp>
      <p:grpSp>
        <p:nvGrpSpPr>
          <p:cNvPr id="13" name="Group 12">
            <a:extLst>
              <a:ext uri="{FF2B5EF4-FFF2-40B4-BE49-F238E27FC236}">
                <a16:creationId xmlns:a16="http://schemas.microsoft.com/office/drawing/2014/main" id="{62E105A6-C8F8-42E5-8272-3AC7DC0619D0}"/>
              </a:ext>
            </a:extLst>
          </p:cNvPr>
          <p:cNvGrpSpPr/>
          <p:nvPr/>
        </p:nvGrpSpPr>
        <p:grpSpPr>
          <a:xfrm>
            <a:off x="9327561" y="2833741"/>
            <a:ext cx="1894156" cy="2186420"/>
            <a:chOff x="7161755" y="1944122"/>
            <a:chExt cx="1894156" cy="2186420"/>
          </a:xfrm>
        </p:grpSpPr>
        <p:grpSp>
          <p:nvGrpSpPr>
            <p:cNvPr id="12" name="Group 11">
              <a:extLst>
                <a:ext uri="{FF2B5EF4-FFF2-40B4-BE49-F238E27FC236}">
                  <a16:creationId xmlns:a16="http://schemas.microsoft.com/office/drawing/2014/main" id="{CF54E429-411C-4FF8-AC21-3C419FD9E6A9}"/>
                </a:ext>
              </a:extLst>
            </p:cNvPr>
            <p:cNvGrpSpPr/>
            <p:nvPr/>
          </p:nvGrpSpPr>
          <p:grpSpPr>
            <a:xfrm>
              <a:off x="7161755" y="1944122"/>
              <a:ext cx="1894156" cy="2186420"/>
              <a:chOff x="7161755" y="1944122"/>
              <a:chExt cx="1894156" cy="2186420"/>
            </a:xfrm>
          </p:grpSpPr>
          <p:pic>
            <p:nvPicPr>
              <p:cNvPr id="5" name="Content Placeholder 8">
                <a:extLst>
                  <a:ext uri="{FF2B5EF4-FFF2-40B4-BE49-F238E27FC236}">
                    <a16:creationId xmlns:a16="http://schemas.microsoft.com/office/drawing/2014/main" id="{EAF95A29-D3FD-48A0-9CE6-E0EEEAB52117}"/>
                  </a:ext>
                </a:extLst>
              </p:cNvPr>
              <p:cNvPicPr>
                <a:picLocks noChangeAspect="1"/>
              </p:cNvPicPr>
              <p:nvPr/>
            </p:nvPicPr>
            <p:blipFill>
              <a:blip r:embed="rId3"/>
              <a:stretch>
                <a:fillRect/>
              </a:stretch>
            </p:blipFill>
            <p:spPr>
              <a:xfrm>
                <a:off x="7161755" y="1944122"/>
                <a:ext cx="1894156" cy="1817088"/>
              </a:xfrm>
              <a:prstGeom prst="rect">
                <a:avLst/>
              </a:prstGeom>
            </p:spPr>
          </p:pic>
          <p:sp>
            <p:nvSpPr>
              <p:cNvPr id="8" name="TextBox 7">
                <a:extLst>
                  <a:ext uri="{FF2B5EF4-FFF2-40B4-BE49-F238E27FC236}">
                    <a16:creationId xmlns:a16="http://schemas.microsoft.com/office/drawing/2014/main" id="{E14F1A25-2E2A-463E-A8EE-146297DF5E39}"/>
                  </a:ext>
                </a:extLst>
              </p:cNvPr>
              <p:cNvSpPr txBox="1"/>
              <p:nvPr/>
            </p:nvSpPr>
            <p:spPr>
              <a:xfrm>
                <a:off x="7161755" y="3761210"/>
                <a:ext cx="1857165"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Projection of original data onto PC1 &amp; PC2</a:t>
                </a:r>
              </a:p>
            </p:txBody>
          </p:sp>
        </p:grpSp>
        <p:sp>
          <p:nvSpPr>
            <p:cNvPr id="9" name="TextBox 8">
              <a:extLst>
                <a:ext uri="{FF2B5EF4-FFF2-40B4-BE49-F238E27FC236}">
                  <a16:creationId xmlns:a16="http://schemas.microsoft.com/office/drawing/2014/main" id="{30527A65-E1E0-4FCF-8661-C29AB883A7E1}"/>
                </a:ext>
              </a:extLst>
            </p:cNvPr>
            <p:cNvSpPr txBox="1"/>
            <p:nvPr/>
          </p:nvSpPr>
          <p:spPr>
            <a:xfrm>
              <a:off x="7487893" y="2205491"/>
              <a:ext cx="922047"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“Score” Space</a:t>
              </a:r>
            </a:p>
          </p:txBody>
        </p:sp>
      </p:grpSp>
    </p:spTree>
    <p:extLst>
      <p:ext uri="{BB962C8B-B14F-4D97-AF65-F5344CB8AC3E}">
        <p14:creationId xmlns:p14="http://schemas.microsoft.com/office/powerpoint/2010/main" val="33261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812C-E6A6-4747-8FC3-AE90162F0F29}"/>
              </a:ext>
            </a:extLst>
          </p:cNvPr>
          <p:cNvSpPr>
            <a:spLocks noGrp="1"/>
          </p:cNvSpPr>
          <p:nvPr>
            <p:ph type="title"/>
          </p:nvPr>
        </p:nvSpPr>
        <p:spPr>
          <a:xfrm>
            <a:off x="1274396" y="206263"/>
            <a:ext cx="10096500" cy="774779"/>
          </a:xfrm>
        </p:spPr>
        <p:txBody>
          <a:bodyPr>
            <a:noAutofit/>
          </a:bodyPr>
          <a:lstStyle/>
          <a:p>
            <a:r>
              <a:rPr lang="en-US" sz="2400" dirty="0"/>
              <a:t>Partial Least Square Regression (PLSR) 	</a:t>
            </a:r>
          </a:p>
        </p:txBody>
      </p:sp>
      <p:sp>
        <p:nvSpPr>
          <p:cNvPr id="4" name="Slide Number Placeholder 3">
            <a:extLst>
              <a:ext uri="{FF2B5EF4-FFF2-40B4-BE49-F238E27FC236}">
                <a16:creationId xmlns:a16="http://schemas.microsoft.com/office/drawing/2014/main" id="{B8D1DDA2-5A29-61B8-7416-7ED403A589D9}"/>
              </a:ext>
            </a:extLst>
          </p:cNvPr>
          <p:cNvSpPr>
            <a:spLocks noGrp="1"/>
          </p:cNvSpPr>
          <p:nvPr>
            <p:ph type="sldNum" sz="quarter" idx="10"/>
          </p:nvPr>
        </p:nvSpPr>
        <p:spPr/>
        <p:txBody>
          <a:bodyPr/>
          <a:lstStyle/>
          <a:p>
            <a:fld id="{CA3D0A84-D97F-4E15-9D9B-D49078CE8877}" type="slidenum">
              <a:rPr lang="en-US" smtClean="0"/>
              <a:t>7</a:t>
            </a:fld>
            <a:endParaRPr lang="en-US" dirty="0"/>
          </a:p>
        </p:txBody>
      </p:sp>
      <p:sp>
        <p:nvSpPr>
          <p:cNvPr id="11" name="Content Placeholder 2">
            <a:extLst>
              <a:ext uri="{FF2B5EF4-FFF2-40B4-BE49-F238E27FC236}">
                <a16:creationId xmlns:a16="http://schemas.microsoft.com/office/drawing/2014/main" id="{AC18EC79-933D-4431-8E91-214601BA2D9D}"/>
              </a:ext>
            </a:extLst>
          </p:cNvPr>
          <p:cNvSpPr txBox="1">
            <a:spLocks/>
          </p:cNvSpPr>
          <p:nvPr/>
        </p:nvSpPr>
        <p:spPr>
          <a:xfrm>
            <a:off x="716179" y="1029094"/>
            <a:ext cx="6749095" cy="56617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7030A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030A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030A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030A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030A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chemeClr val="tx2">
                    <a:lumMod val="75000"/>
                  </a:schemeClr>
                </a:solidFill>
                <a:latin typeface="Arial" panose="020B0604020202020204" pitchFamily="34" charset="0"/>
                <a:cs typeface="Arial" panose="020B0604020202020204" pitchFamily="34" charset="0"/>
              </a:rPr>
              <a:t>Data is arranged in a 1Xn matrix for modeling.</a:t>
            </a:r>
          </a:p>
          <a:p>
            <a:r>
              <a:rPr lang="en-US" sz="1800" dirty="0">
                <a:solidFill>
                  <a:schemeClr val="tx2">
                    <a:lumMod val="75000"/>
                  </a:schemeClr>
                </a:solidFill>
                <a:latin typeface="Arial" panose="020B0604020202020204" pitchFamily="34" charset="0"/>
                <a:cs typeface="Arial" panose="020B0604020202020204" pitchFamily="34" charset="0"/>
              </a:rPr>
              <a:t>PC’s are calculated by modeling both the X and Y matrices (variables and responses) simultaneously using known data.</a:t>
            </a:r>
          </a:p>
          <a:p>
            <a:pPr lvl="1"/>
            <a:r>
              <a:rPr lang="en-US" sz="1600" dirty="0">
                <a:solidFill>
                  <a:schemeClr val="tx2">
                    <a:lumMod val="75000"/>
                  </a:schemeClr>
                </a:solidFill>
                <a:latin typeface="Arial" panose="020B0604020202020204" pitchFamily="34" charset="0"/>
                <a:cs typeface="Arial" panose="020B0604020202020204" pitchFamily="34" charset="0"/>
              </a:rPr>
              <a:t>Uses PCA on the variables (X</a:t>
            </a:r>
            <a:r>
              <a:rPr lang="en-US" sz="1600" baseline="30000" dirty="0">
                <a:solidFill>
                  <a:schemeClr val="tx2">
                    <a:lumMod val="75000"/>
                  </a:schemeClr>
                </a:solidFill>
                <a:latin typeface="Arial" panose="020B0604020202020204" pitchFamily="34" charset="0"/>
                <a:cs typeface="Arial" panose="020B0604020202020204" pitchFamily="34" charset="0"/>
              </a:rPr>
              <a:t>T</a:t>
            </a:r>
            <a:r>
              <a:rPr lang="en-US" sz="1600" dirty="0">
                <a:solidFill>
                  <a:schemeClr val="tx2">
                    <a:lumMod val="75000"/>
                  </a:schemeClr>
                </a:solidFill>
                <a:latin typeface="Arial" panose="020B0604020202020204" pitchFamily="34" charset="0"/>
                <a:cs typeface="Arial" panose="020B0604020202020204" pitchFamily="34" charset="0"/>
              </a:rPr>
              <a:t>Y) </a:t>
            </a:r>
          </a:p>
          <a:p>
            <a:pPr lvl="1"/>
            <a:r>
              <a:rPr lang="en-US" sz="1600" dirty="0">
                <a:solidFill>
                  <a:schemeClr val="tx2">
                    <a:lumMod val="75000"/>
                  </a:schemeClr>
                </a:solidFill>
                <a:latin typeface="Arial" panose="020B0604020202020204" pitchFamily="34" charset="0"/>
                <a:cs typeface="Arial" panose="020B0604020202020204" pitchFamily="34" charset="0"/>
              </a:rPr>
              <a:t>Uses PCA on the responses (Y)</a:t>
            </a:r>
          </a:p>
          <a:p>
            <a:pPr lvl="1"/>
            <a:r>
              <a:rPr lang="en-US" sz="1600" dirty="0">
                <a:solidFill>
                  <a:schemeClr val="tx2">
                    <a:lumMod val="75000"/>
                  </a:schemeClr>
                </a:solidFill>
                <a:latin typeface="Arial" panose="020B0604020202020204" pitchFamily="34" charset="0"/>
                <a:cs typeface="Arial" panose="020B0604020202020204" pitchFamily="34" charset="0"/>
              </a:rPr>
              <a:t>Creates a transformation designed to maximize the covariance between X &amp; Y</a:t>
            </a:r>
          </a:p>
          <a:p>
            <a:r>
              <a:rPr lang="en-US" sz="1800" dirty="0">
                <a:solidFill>
                  <a:schemeClr val="tx2">
                    <a:lumMod val="75000"/>
                  </a:schemeClr>
                </a:solidFill>
                <a:latin typeface="Arial" panose="020B0604020202020204" pitchFamily="34" charset="0"/>
                <a:cs typeface="Arial" panose="020B0604020202020204" pitchFamily="34" charset="0"/>
              </a:rPr>
              <a:t>Each interactively calculated PC has a characteristic linear equation for the relationship of the response to the variables: </a:t>
            </a:r>
          </a:p>
          <a:p>
            <a:pPr marL="0" indent="0">
              <a:buNone/>
            </a:pPr>
            <a:r>
              <a:rPr lang="en-US" sz="1800" dirty="0">
                <a:solidFill>
                  <a:schemeClr val="tx2">
                    <a:lumMod val="75000"/>
                  </a:schemeClr>
                </a:solidFill>
                <a:latin typeface="Arial" panose="020B0604020202020204" pitchFamily="34" charset="0"/>
                <a:cs typeface="Arial" panose="020B0604020202020204" pitchFamily="34" charset="0"/>
              </a:rPr>
              <a:t>        </a:t>
            </a:r>
            <a:r>
              <a:rPr lang="en-US" sz="1600" dirty="0">
                <a:solidFill>
                  <a:schemeClr val="tx2">
                    <a:lumMod val="75000"/>
                  </a:schemeClr>
                </a:solidFill>
                <a:latin typeface="Arial" panose="020B0604020202020204" pitchFamily="34" charset="0"/>
                <a:cs typeface="Arial" panose="020B0604020202020204" pitchFamily="34" charset="0"/>
              </a:rPr>
              <a:t>Y = b0 + b1x1 + b2x2 + b3x3 +….  </a:t>
            </a:r>
          </a:p>
          <a:p>
            <a:pPr lvl="1"/>
            <a:r>
              <a:rPr lang="en-US" sz="1400" dirty="0">
                <a:solidFill>
                  <a:schemeClr val="tx2">
                    <a:lumMod val="75000"/>
                  </a:schemeClr>
                </a:solidFill>
                <a:latin typeface="Arial" panose="020B0604020202020204" pitchFamily="34" charset="0"/>
                <a:cs typeface="Arial" panose="020B0604020202020204" pitchFamily="34" charset="0"/>
              </a:rPr>
              <a:t>The loadings indicate the contribution of each variable to  the PC calculation</a:t>
            </a:r>
          </a:p>
          <a:p>
            <a:r>
              <a:rPr lang="en-US" sz="1800" dirty="0">
                <a:solidFill>
                  <a:schemeClr val="tx2">
                    <a:lumMod val="75000"/>
                  </a:schemeClr>
                </a:solidFill>
                <a:latin typeface="Arial" panose="020B0604020202020204" pitchFamily="34" charset="0"/>
                <a:cs typeface="Arial" panose="020B0604020202020204" pitchFamily="34" charset="0"/>
              </a:rPr>
              <a:t>Using an optimal number of PC’s, a “Prediction Value” (PV)  is calculated by the PLS prediction model that indicates how well matched new input data is to one of the response groups in the modeling. </a:t>
            </a:r>
          </a:p>
          <a:p>
            <a:r>
              <a:rPr lang="en-US" sz="1800" dirty="0">
                <a:solidFill>
                  <a:schemeClr val="tx2">
                    <a:lumMod val="75000"/>
                  </a:schemeClr>
                </a:solidFill>
                <a:latin typeface="Arial" panose="020B0604020202020204" pitchFamily="34" charset="0"/>
                <a:cs typeface="Arial" panose="020B0604020202020204" pitchFamily="34" charset="0"/>
              </a:rPr>
              <a:t>Multiple models can be combined to create a programmed flow to differentiate new data based on PV’s for input data.</a:t>
            </a:r>
          </a:p>
          <a:p>
            <a:pPr marL="0" indent="0">
              <a:buNone/>
            </a:pPr>
            <a:endParaRPr lang="en-US" sz="1600" dirty="0">
              <a:solidFill>
                <a:schemeClr val="tx2">
                  <a:lumMod val="75000"/>
                </a:schemeClr>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0D22A7B6-F0B1-4387-A940-5D95FB56CDBD}"/>
              </a:ext>
            </a:extLst>
          </p:cNvPr>
          <p:cNvGrpSpPr/>
          <p:nvPr/>
        </p:nvGrpSpPr>
        <p:grpSpPr>
          <a:xfrm>
            <a:off x="7866711" y="1794920"/>
            <a:ext cx="3961873" cy="1864432"/>
            <a:chOff x="5382721" y="1564567"/>
            <a:chExt cx="3961873" cy="1864432"/>
          </a:xfrm>
        </p:grpSpPr>
        <p:sp>
          <p:nvSpPr>
            <p:cNvPr id="86" name="TextBox 85">
              <a:extLst>
                <a:ext uri="{FF2B5EF4-FFF2-40B4-BE49-F238E27FC236}">
                  <a16:creationId xmlns:a16="http://schemas.microsoft.com/office/drawing/2014/main" id="{54AC8DC4-0EB9-4A19-914D-69E6DFF5B96C}"/>
                </a:ext>
              </a:extLst>
            </p:cNvPr>
            <p:cNvSpPr txBox="1"/>
            <p:nvPr/>
          </p:nvSpPr>
          <p:spPr>
            <a:xfrm>
              <a:off x="5382721" y="3198646"/>
              <a:ext cx="3961873" cy="230353"/>
            </a:xfrm>
            <a:prstGeom prst="rect">
              <a:avLst/>
            </a:prstGeom>
            <a:solidFill>
              <a:schemeClr val="bg1"/>
            </a:solidFill>
          </p:spPr>
          <p:txBody>
            <a:bodyPr wrap="square" rtlCol="0">
              <a:spAutoFit/>
            </a:bodyPr>
            <a:lstStyle/>
            <a:p>
              <a:r>
                <a:rPr lang="en-US" sz="900" dirty="0">
                  <a:latin typeface="Arial" panose="020B0604020202020204" pitchFamily="34" charset="0"/>
                  <a:cs typeface="Arial" panose="020B0604020202020204" pitchFamily="34" charset="0"/>
                </a:rPr>
                <a:t>Y data structure influences the decomposition of the structure in the data</a:t>
              </a:r>
            </a:p>
          </p:txBody>
        </p:sp>
        <p:pic>
          <p:nvPicPr>
            <p:cNvPr id="3" name="Picture 2">
              <a:extLst>
                <a:ext uri="{FF2B5EF4-FFF2-40B4-BE49-F238E27FC236}">
                  <a16:creationId xmlns:a16="http://schemas.microsoft.com/office/drawing/2014/main" id="{3CEBD4E8-060A-4881-B02D-3EF9BFBD570C}"/>
                </a:ext>
              </a:extLst>
            </p:cNvPr>
            <p:cNvPicPr>
              <a:picLocks noChangeAspect="1"/>
            </p:cNvPicPr>
            <p:nvPr/>
          </p:nvPicPr>
          <p:blipFill>
            <a:blip r:embed="rId3"/>
            <a:stretch>
              <a:fillRect/>
            </a:stretch>
          </p:blipFill>
          <p:spPr>
            <a:xfrm>
              <a:off x="5382721" y="1564567"/>
              <a:ext cx="3961873" cy="1654447"/>
            </a:xfrm>
            <a:prstGeom prst="rect">
              <a:avLst/>
            </a:prstGeom>
            <a:solidFill>
              <a:schemeClr val="bg1"/>
            </a:solidFill>
          </p:spPr>
        </p:pic>
      </p:grpSp>
      <p:grpSp>
        <p:nvGrpSpPr>
          <p:cNvPr id="12" name="Group 11">
            <a:extLst>
              <a:ext uri="{FF2B5EF4-FFF2-40B4-BE49-F238E27FC236}">
                <a16:creationId xmlns:a16="http://schemas.microsoft.com/office/drawing/2014/main" id="{522AA6BE-5775-C9E8-9A7A-94D38C2F4465}"/>
              </a:ext>
            </a:extLst>
          </p:cNvPr>
          <p:cNvGrpSpPr/>
          <p:nvPr/>
        </p:nvGrpSpPr>
        <p:grpSpPr>
          <a:xfrm>
            <a:off x="7866711" y="3642217"/>
            <a:ext cx="3961873" cy="2829170"/>
            <a:chOff x="7877908" y="3716215"/>
            <a:chExt cx="3961873" cy="2829170"/>
          </a:xfrm>
        </p:grpSpPr>
        <p:sp>
          <p:nvSpPr>
            <p:cNvPr id="10" name="Rectangle 9">
              <a:extLst>
                <a:ext uri="{FF2B5EF4-FFF2-40B4-BE49-F238E27FC236}">
                  <a16:creationId xmlns:a16="http://schemas.microsoft.com/office/drawing/2014/main" id="{C6152A7B-2A7B-8424-3337-CFAA76E1E4E0}"/>
                </a:ext>
              </a:extLst>
            </p:cNvPr>
            <p:cNvSpPr/>
            <p:nvPr/>
          </p:nvSpPr>
          <p:spPr>
            <a:xfrm>
              <a:off x="7877908" y="3716215"/>
              <a:ext cx="3961873" cy="28291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17CEF82-4708-4B74-B344-59E5638D101A}"/>
                </a:ext>
              </a:extLst>
            </p:cNvPr>
            <p:cNvPicPr>
              <a:picLocks noChangeAspect="1"/>
            </p:cNvPicPr>
            <p:nvPr/>
          </p:nvPicPr>
          <p:blipFill>
            <a:blip r:embed="rId4"/>
            <a:stretch>
              <a:fillRect/>
            </a:stretch>
          </p:blipFill>
          <p:spPr>
            <a:xfrm>
              <a:off x="8256634" y="4263245"/>
              <a:ext cx="3114262" cy="2074442"/>
            </a:xfrm>
            <a:prstGeom prst="rect">
              <a:avLst/>
            </a:prstGeom>
          </p:spPr>
        </p:pic>
        <p:pic>
          <p:nvPicPr>
            <p:cNvPr id="9" name="Picture 8">
              <a:extLst>
                <a:ext uri="{FF2B5EF4-FFF2-40B4-BE49-F238E27FC236}">
                  <a16:creationId xmlns:a16="http://schemas.microsoft.com/office/drawing/2014/main" id="{0D2F9D0C-8EDD-4CC6-BDEE-08897CB7F68F}"/>
                </a:ext>
              </a:extLst>
            </p:cNvPr>
            <p:cNvPicPr>
              <a:picLocks noChangeAspect="1"/>
            </p:cNvPicPr>
            <p:nvPr/>
          </p:nvPicPr>
          <p:blipFill>
            <a:blip r:embed="rId5"/>
            <a:stretch>
              <a:fillRect/>
            </a:stretch>
          </p:blipFill>
          <p:spPr>
            <a:xfrm>
              <a:off x="9968508" y="3798018"/>
              <a:ext cx="1573464" cy="710498"/>
            </a:xfrm>
            <a:prstGeom prst="rect">
              <a:avLst/>
            </a:prstGeom>
            <a:noFill/>
          </p:spPr>
        </p:pic>
      </p:grpSp>
    </p:spTree>
    <p:extLst>
      <p:ext uri="{BB962C8B-B14F-4D97-AF65-F5344CB8AC3E}">
        <p14:creationId xmlns:p14="http://schemas.microsoft.com/office/powerpoint/2010/main" val="394057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9CCF-7075-897B-6303-C9D6FF909B38}"/>
              </a:ext>
            </a:extLst>
          </p:cNvPr>
          <p:cNvSpPr>
            <a:spLocks noGrp="1"/>
          </p:cNvSpPr>
          <p:nvPr>
            <p:ph type="title"/>
          </p:nvPr>
        </p:nvSpPr>
        <p:spPr>
          <a:xfrm>
            <a:off x="1329104" y="296678"/>
            <a:ext cx="10096500" cy="774779"/>
          </a:xfrm>
        </p:spPr>
        <p:txBody>
          <a:bodyPr>
            <a:normAutofit/>
          </a:bodyPr>
          <a:lstStyle/>
          <a:p>
            <a:r>
              <a:rPr lang="en-US" sz="2400" dirty="0"/>
              <a:t>Analysis “Fingerprints”</a:t>
            </a:r>
          </a:p>
        </p:txBody>
      </p:sp>
      <p:sp>
        <p:nvSpPr>
          <p:cNvPr id="5" name="Slide Number Placeholder 4">
            <a:extLst>
              <a:ext uri="{FF2B5EF4-FFF2-40B4-BE49-F238E27FC236}">
                <a16:creationId xmlns:a16="http://schemas.microsoft.com/office/drawing/2014/main" id="{AEAE008F-3B73-4D61-AC0E-9539FEE85B2B}"/>
              </a:ext>
            </a:extLst>
          </p:cNvPr>
          <p:cNvSpPr>
            <a:spLocks noGrp="1"/>
          </p:cNvSpPr>
          <p:nvPr>
            <p:ph type="sldNum" sz="quarter" idx="10"/>
          </p:nvPr>
        </p:nvSpPr>
        <p:spPr/>
        <p:txBody>
          <a:bodyPr/>
          <a:lstStyle/>
          <a:p>
            <a:fld id="{B82CCC60-E8CD-4174-8B1A-7DF615B22EEF}" type="slidenum">
              <a:rPr lang="en-US" smtClean="0"/>
              <a:pPr/>
              <a:t>8</a:t>
            </a:fld>
            <a:endParaRPr lang="en-US" dirty="0"/>
          </a:p>
        </p:txBody>
      </p:sp>
      <p:sp>
        <p:nvSpPr>
          <p:cNvPr id="3" name="Content Placeholder 2">
            <a:extLst>
              <a:ext uri="{FF2B5EF4-FFF2-40B4-BE49-F238E27FC236}">
                <a16:creationId xmlns:a16="http://schemas.microsoft.com/office/drawing/2014/main" id="{CA2760EB-7175-8C13-D2AA-9F9A0D3896F3}"/>
              </a:ext>
            </a:extLst>
          </p:cNvPr>
          <p:cNvSpPr>
            <a:spLocks noGrp="1"/>
          </p:cNvSpPr>
          <p:nvPr>
            <p:ph sz="quarter" idx="11"/>
          </p:nvPr>
        </p:nvSpPr>
        <p:spPr/>
        <p:txBody>
          <a:bodyPr>
            <a:normAutofit/>
          </a:bodyPr>
          <a:lstStyle/>
          <a:p>
            <a:r>
              <a:rPr lang="en-US" sz="2000" dirty="0"/>
              <a:t>Multivariate analysis can be done on any data set provided.</a:t>
            </a:r>
          </a:p>
          <a:p>
            <a:pPr lvl="1"/>
            <a:r>
              <a:rPr lang="en-US" sz="1800" dirty="0"/>
              <a:t>1 X n data structure can be created to represent each unit/test being evaluated</a:t>
            </a:r>
          </a:p>
          <a:p>
            <a:pPr lvl="1"/>
            <a:r>
              <a:rPr lang="en-US" sz="1800" dirty="0"/>
              <a:t>Columns in the vector must  be the same for all measurements in the data set</a:t>
            </a:r>
          </a:p>
          <a:p>
            <a:pPr lvl="2"/>
            <a:r>
              <a:rPr lang="en-US" sz="1600" dirty="0"/>
              <a:t>All columns must have the same information</a:t>
            </a:r>
          </a:p>
          <a:p>
            <a:pPr lvl="2"/>
            <a:r>
              <a:rPr lang="en-US" sz="1600" dirty="0"/>
              <a:t>No missing data</a:t>
            </a:r>
          </a:p>
          <a:p>
            <a:pPr marL="342900" lvl="1" indent="0">
              <a:buNone/>
            </a:pPr>
            <a:endParaRPr lang="en-US" sz="1600" dirty="0"/>
          </a:p>
        </p:txBody>
      </p:sp>
      <p:grpSp>
        <p:nvGrpSpPr>
          <p:cNvPr id="9" name="Group 8">
            <a:extLst>
              <a:ext uri="{FF2B5EF4-FFF2-40B4-BE49-F238E27FC236}">
                <a16:creationId xmlns:a16="http://schemas.microsoft.com/office/drawing/2014/main" id="{ED08A289-8DCD-B963-1E66-49FFCA0D0947}"/>
              </a:ext>
            </a:extLst>
          </p:cNvPr>
          <p:cNvGrpSpPr/>
          <p:nvPr/>
        </p:nvGrpSpPr>
        <p:grpSpPr>
          <a:xfrm>
            <a:off x="1257860" y="3361253"/>
            <a:ext cx="4727355" cy="2609702"/>
            <a:chOff x="37736" y="2312050"/>
            <a:chExt cx="3440516" cy="1924947"/>
          </a:xfrm>
        </p:grpSpPr>
        <p:pic>
          <p:nvPicPr>
            <p:cNvPr id="10" name="Picture 9">
              <a:extLst>
                <a:ext uri="{FF2B5EF4-FFF2-40B4-BE49-F238E27FC236}">
                  <a16:creationId xmlns:a16="http://schemas.microsoft.com/office/drawing/2014/main" id="{8FF40801-0221-8D0F-5501-EE2463F70442}"/>
                </a:ext>
              </a:extLst>
            </p:cNvPr>
            <p:cNvPicPr>
              <a:picLocks noChangeAspect="1"/>
            </p:cNvPicPr>
            <p:nvPr/>
          </p:nvPicPr>
          <p:blipFill>
            <a:blip r:embed="rId2"/>
            <a:stretch>
              <a:fillRect/>
            </a:stretch>
          </p:blipFill>
          <p:spPr>
            <a:xfrm>
              <a:off x="37736" y="2312050"/>
              <a:ext cx="3440516" cy="1924947"/>
            </a:xfrm>
            <a:prstGeom prst="rect">
              <a:avLst/>
            </a:prstGeom>
          </p:spPr>
        </p:pic>
        <p:sp>
          <p:nvSpPr>
            <p:cNvPr id="11" name="TextBox 10">
              <a:extLst>
                <a:ext uri="{FF2B5EF4-FFF2-40B4-BE49-F238E27FC236}">
                  <a16:creationId xmlns:a16="http://schemas.microsoft.com/office/drawing/2014/main" id="{5B914BBE-DC60-8FE4-1743-3B8B17C78AB4}"/>
                </a:ext>
              </a:extLst>
            </p:cNvPr>
            <p:cNvSpPr txBox="1"/>
            <p:nvPr/>
          </p:nvSpPr>
          <p:spPr>
            <a:xfrm>
              <a:off x="156796" y="3900905"/>
              <a:ext cx="757188" cy="187291"/>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Zener Diodes</a:t>
              </a:r>
            </a:p>
          </p:txBody>
        </p:sp>
      </p:grpSp>
      <p:grpSp>
        <p:nvGrpSpPr>
          <p:cNvPr id="6" name="Group 5">
            <a:extLst>
              <a:ext uri="{FF2B5EF4-FFF2-40B4-BE49-F238E27FC236}">
                <a16:creationId xmlns:a16="http://schemas.microsoft.com/office/drawing/2014/main" id="{818A79FD-5EA4-0670-AB65-28B34EDDE282}"/>
              </a:ext>
            </a:extLst>
          </p:cNvPr>
          <p:cNvGrpSpPr/>
          <p:nvPr/>
        </p:nvGrpSpPr>
        <p:grpSpPr>
          <a:xfrm>
            <a:off x="6842370" y="3361253"/>
            <a:ext cx="4144604" cy="2603460"/>
            <a:chOff x="86488" y="1008678"/>
            <a:chExt cx="3108453" cy="1952595"/>
          </a:xfrm>
        </p:grpSpPr>
        <p:pic>
          <p:nvPicPr>
            <p:cNvPr id="7" name="Picture 6">
              <a:extLst>
                <a:ext uri="{FF2B5EF4-FFF2-40B4-BE49-F238E27FC236}">
                  <a16:creationId xmlns:a16="http://schemas.microsoft.com/office/drawing/2014/main" id="{0E00BE8C-153F-ACF2-1BCD-E2CE4C169CD2}"/>
                </a:ext>
              </a:extLst>
            </p:cNvPr>
            <p:cNvPicPr>
              <a:picLocks noChangeAspect="1"/>
            </p:cNvPicPr>
            <p:nvPr/>
          </p:nvPicPr>
          <p:blipFill>
            <a:blip r:embed="rId3"/>
            <a:stretch>
              <a:fillRect/>
            </a:stretch>
          </p:blipFill>
          <p:spPr>
            <a:xfrm>
              <a:off x="86488" y="1008678"/>
              <a:ext cx="3108453" cy="1952595"/>
            </a:xfrm>
            <a:prstGeom prst="rect">
              <a:avLst/>
            </a:prstGeom>
          </p:spPr>
        </p:pic>
        <p:sp>
          <p:nvSpPr>
            <p:cNvPr id="20" name="TextBox 19">
              <a:extLst>
                <a:ext uri="{FF2B5EF4-FFF2-40B4-BE49-F238E27FC236}">
                  <a16:creationId xmlns:a16="http://schemas.microsoft.com/office/drawing/2014/main" id="{11604E36-D8F1-069B-1D81-B2A48D55E5AD}"/>
                </a:ext>
              </a:extLst>
            </p:cNvPr>
            <p:cNvSpPr txBox="1"/>
            <p:nvPr/>
          </p:nvSpPr>
          <p:spPr>
            <a:xfrm>
              <a:off x="205857" y="2600148"/>
              <a:ext cx="620603" cy="20774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MOSFET</a:t>
              </a:r>
            </a:p>
          </p:txBody>
        </p:sp>
      </p:grpSp>
    </p:spTree>
    <p:extLst>
      <p:ext uri="{BB962C8B-B14F-4D97-AF65-F5344CB8AC3E}">
        <p14:creationId xmlns:p14="http://schemas.microsoft.com/office/powerpoint/2010/main" val="135102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339" y="201806"/>
            <a:ext cx="10096500" cy="774779"/>
          </a:xfrm>
        </p:spPr>
        <p:txBody>
          <a:bodyPr>
            <a:normAutofit/>
          </a:bodyPr>
          <a:lstStyle/>
          <a:p>
            <a:r>
              <a:rPr lang="en-US" sz="2400" dirty="0"/>
              <a:t>Data used in the PSA analyses</a:t>
            </a:r>
          </a:p>
        </p:txBody>
      </p:sp>
      <p:sp>
        <p:nvSpPr>
          <p:cNvPr id="3" name="Content Placeholder 2"/>
          <p:cNvSpPr>
            <a:spLocks noGrp="1"/>
          </p:cNvSpPr>
          <p:nvPr>
            <p:ph sz="quarter" idx="11"/>
          </p:nvPr>
        </p:nvSpPr>
        <p:spPr>
          <a:xfrm>
            <a:off x="1047750" y="1418936"/>
            <a:ext cx="8812395" cy="4610100"/>
          </a:xfrm>
        </p:spPr>
        <p:txBody>
          <a:bodyPr>
            <a:normAutofit lnSpcReduction="10000"/>
          </a:bodyPr>
          <a:lstStyle/>
          <a:p>
            <a:pPr marL="342900" indent="-342900">
              <a:spcAft>
                <a:spcPts val="1200"/>
              </a:spcAft>
              <a:buFont typeface="Arial" panose="020B0604020202020204" pitchFamily="34" charset="0"/>
              <a:buChar char="•"/>
            </a:pPr>
            <a:r>
              <a:rPr lang="en-US" sz="2000" dirty="0"/>
              <a:t>Zener Diode </a:t>
            </a:r>
          </a:p>
          <a:p>
            <a:pPr marL="909828" lvl="2" indent="-342900">
              <a:spcAft>
                <a:spcPts val="1200"/>
              </a:spcAft>
              <a:buFont typeface="Arial" panose="020B0604020202020204" pitchFamily="34" charset="0"/>
              <a:buChar char="•"/>
            </a:pPr>
            <a:r>
              <a:rPr lang="en-US" sz="1800" dirty="0"/>
              <a:t>3 different bias voltages: 0.8 V, 1 V, &amp; 3V</a:t>
            </a:r>
            <a:r>
              <a:rPr lang="en-US" dirty="0"/>
              <a:t> </a:t>
            </a:r>
            <a:endParaRPr lang="en-US" sz="2400" dirty="0"/>
          </a:p>
          <a:p>
            <a:pPr marL="909828" lvl="2" indent="-342900">
              <a:spcAft>
                <a:spcPts val="1200"/>
              </a:spcAft>
              <a:buFont typeface="Arial" panose="020B0604020202020204" pitchFamily="34" charset="0"/>
              <a:buChar char="•"/>
            </a:pPr>
            <a:r>
              <a:rPr lang="en-US" sz="1800" dirty="0"/>
              <a:t>4 Stress cycles: 110 </a:t>
            </a:r>
            <a:r>
              <a:rPr lang="en-US" sz="1800" baseline="30000" dirty="0"/>
              <a:t>o</a:t>
            </a:r>
            <a:r>
              <a:rPr lang="en-US" sz="1800" dirty="0"/>
              <a:t>C, 85% Relative Humidity</a:t>
            </a:r>
          </a:p>
          <a:p>
            <a:pPr marL="909828" lvl="2" indent="-342900">
              <a:spcAft>
                <a:spcPts val="1200"/>
              </a:spcAft>
              <a:buFont typeface="Arial" panose="020B0604020202020204" pitchFamily="34" charset="0"/>
              <a:buChar char="•"/>
            </a:pPr>
            <a:r>
              <a:rPr lang="en-US" sz="1800" dirty="0"/>
              <a:t>Controls: No aging stresses applied</a:t>
            </a:r>
          </a:p>
          <a:p>
            <a:pPr marL="457200" indent="-342900">
              <a:spcAft>
                <a:spcPts val="1200"/>
              </a:spcAft>
              <a:buFont typeface="Arial" panose="020B0604020202020204" pitchFamily="34" charset="0"/>
              <a:buChar char="•"/>
            </a:pPr>
            <a:r>
              <a:rPr lang="en-US" sz="2000" dirty="0"/>
              <a:t>MOSFETS</a:t>
            </a:r>
          </a:p>
          <a:p>
            <a:pPr marL="841248" lvl="1" indent="-342900">
              <a:spcAft>
                <a:spcPts val="1200"/>
              </a:spcAft>
              <a:buFont typeface="Arial" panose="020B0604020202020204" pitchFamily="34" charset="0"/>
              <a:buChar char="•"/>
            </a:pPr>
            <a:r>
              <a:rPr lang="en-US" sz="1800" dirty="0"/>
              <a:t>2 different vendors</a:t>
            </a:r>
          </a:p>
          <a:p>
            <a:pPr marL="841248" lvl="1" indent="-342900">
              <a:spcAft>
                <a:spcPts val="1200"/>
              </a:spcAft>
              <a:buFont typeface="Arial" panose="020B0604020202020204" pitchFamily="34" charset="0"/>
              <a:buChar char="•"/>
            </a:pPr>
            <a:r>
              <a:rPr lang="en-US" sz="1800" dirty="0"/>
              <a:t>2 different bias voltages</a:t>
            </a:r>
          </a:p>
          <a:p>
            <a:pPr marL="841248" lvl="1" indent="-342900">
              <a:spcAft>
                <a:spcPts val="1200"/>
              </a:spcAft>
              <a:buFont typeface="Arial" panose="020B0604020202020204" pitchFamily="34" charset="0"/>
              <a:buChar char="•"/>
            </a:pPr>
            <a:r>
              <a:rPr lang="en-US" sz="1800" dirty="0"/>
              <a:t>6 stress conditions: none, conditioned, 24 hrs., 48 hrs., &amp; 96 hrs.</a:t>
            </a:r>
          </a:p>
          <a:p>
            <a:pPr marL="841248" lvl="1" indent="-342900">
              <a:spcAft>
                <a:spcPts val="1200"/>
              </a:spcAft>
              <a:buFont typeface="Arial" panose="020B0604020202020204" pitchFamily="34" charset="0"/>
              <a:buChar char="•"/>
            </a:pPr>
            <a:r>
              <a:rPr lang="en-US" sz="1800" dirty="0"/>
              <a:t>Controls: No aging stresses applied</a:t>
            </a:r>
          </a:p>
          <a:p>
            <a:pPr marL="457200" indent="-457200">
              <a:buFont typeface="Arial" panose="020B0604020202020204" pitchFamily="34" charset="0"/>
              <a:buChar char="•"/>
            </a:pPr>
            <a:r>
              <a:rPr lang="en-US" sz="2000" dirty="0"/>
              <a:t>Data was centered by mean of controls  and divided into a modeling and test set prior to analysis.</a:t>
            </a:r>
            <a:endParaRPr lang="en-US" sz="1800" dirty="0"/>
          </a:p>
        </p:txBody>
      </p:sp>
      <p:sp>
        <p:nvSpPr>
          <p:cNvPr id="4" name="Slide Number Placeholder 3">
            <a:extLst>
              <a:ext uri="{FF2B5EF4-FFF2-40B4-BE49-F238E27FC236}">
                <a16:creationId xmlns:a16="http://schemas.microsoft.com/office/drawing/2014/main" id="{8ECEDDED-CF6B-1841-87B7-0C0D67FE6220}"/>
              </a:ext>
            </a:extLst>
          </p:cNvPr>
          <p:cNvSpPr>
            <a:spLocks noGrp="1"/>
          </p:cNvSpPr>
          <p:nvPr>
            <p:ph type="sldNum" sz="quarter" idx="10"/>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22192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 Angl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pen Sans Bold &amp; light">
      <a:majorFont>
        <a:latin typeface="Open Sans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6494</TotalTime>
  <Words>1617</Words>
  <Application>Microsoft Office PowerPoint</Application>
  <PresentationFormat>Widescreen</PresentationFormat>
  <Paragraphs>303</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Open Sans</vt:lpstr>
      <vt:lpstr>Wingdings</vt:lpstr>
      <vt:lpstr>Garamond</vt:lpstr>
      <vt:lpstr>Courier New</vt:lpstr>
      <vt:lpstr>Arial</vt:lpstr>
      <vt:lpstr>Calibri</vt:lpstr>
      <vt:lpstr>Open Sans bold</vt:lpstr>
      <vt:lpstr>Open Sans Light</vt:lpstr>
      <vt:lpstr>Sandia Angles</vt:lpstr>
      <vt:lpstr>Automated Algorithms for Screening Electronic Parts for Aging using Power Spectra Analysis (PSA) Data</vt:lpstr>
      <vt:lpstr>To be covered</vt:lpstr>
      <vt:lpstr>Analysis objective</vt:lpstr>
      <vt:lpstr>Power Spectral Analysis (PSA)</vt:lpstr>
      <vt:lpstr>PSA Data Collection</vt:lpstr>
      <vt:lpstr>Multivariate Analysis</vt:lpstr>
      <vt:lpstr>Partial Least Square Regression (PLSR)  </vt:lpstr>
      <vt:lpstr>Analysis “Fingerprints”</vt:lpstr>
      <vt:lpstr>Data used in the PSA analyses</vt:lpstr>
      <vt:lpstr>Zener Diode PSA Data</vt:lpstr>
      <vt:lpstr>Zener Diode  0.8 V Algorithm</vt:lpstr>
      <vt:lpstr>Zener Diode  1 V Algorithm</vt:lpstr>
      <vt:lpstr>Zener Diode  3 V Algorithm</vt:lpstr>
      <vt:lpstr>MOSFET PSA Data</vt:lpstr>
      <vt:lpstr>MOSFET  Bias 1 Algorithm</vt:lpstr>
      <vt:lpstr>MOSFET  Bias 2 Algorithm</vt:lpstr>
      <vt:lpstr>Zener Diode  Conventional IV Algorithm</vt:lpstr>
      <vt:lpstr>Conclusions &amp; Next Steps</vt:lpstr>
      <vt:lpstr>Funding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Multari, Rosalie A</cp:lastModifiedBy>
  <cp:revision>598</cp:revision>
  <dcterms:created xsi:type="dcterms:W3CDTF">2018-07-21T13:25:45Z</dcterms:created>
  <dcterms:modified xsi:type="dcterms:W3CDTF">2024-07-30T16:12:16Z</dcterms:modified>
</cp:coreProperties>
</file>