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8"/>
  </p:notesMasterIdLst>
  <p:sldIdLst>
    <p:sldId id="378" r:id="rId3"/>
    <p:sldId id="382" r:id="rId4"/>
    <p:sldId id="263" r:id="rId5"/>
    <p:sldId id="262" r:id="rId6"/>
    <p:sldId id="1815" r:id="rId7"/>
    <p:sldId id="1817" r:id="rId8"/>
    <p:sldId id="1816" r:id="rId9"/>
    <p:sldId id="1819" r:id="rId10"/>
    <p:sldId id="1818" r:id="rId11"/>
    <p:sldId id="1820" r:id="rId12"/>
    <p:sldId id="1824" r:id="rId13"/>
    <p:sldId id="1823" r:id="rId14"/>
    <p:sldId id="1821" r:id="rId15"/>
    <p:sldId id="1822" r:id="rId16"/>
    <p:sldId id="18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1" autoAdjust="0"/>
    <p:restoredTop sz="93012"/>
  </p:normalViewPr>
  <p:slideViewPr>
    <p:cSldViewPr snapToGrid="0">
      <p:cViewPr>
        <p:scale>
          <a:sx n="130" d="100"/>
          <a:sy n="130" d="100"/>
        </p:scale>
        <p:origin x="2120" y="1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F342E-0901-4EE5-A7B6-09FD0EFD990F}" type="datetimeFigureOut">
              <a:rPr lang="en-US" smtClean="0"/>
              <a:t>7/30/24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F35DC-6335-4C6C-8433-1B3FDDEC9FB8}" type="slidenum">
              <a:rPr lang="en-US" smtClean="0"/>
              <a:t>‹#›</a:t>
            </a:fld>
            <a:endParaRPr lang="en-US"/>
          </a:p>
        </p:txBody>
      </p:sp>
    </p:spTree>
    <p:extLst>
      <p:ext uri="{BB962C8B-B14F-4D97-AF65-F5344CB8AC3E}">
        <p14:creationId xmlns:p14="http://schemas.microsoft.com/office/powerpoint/2010/main" val="62676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Kyra Wisniewski and today I’ll be presenting on an on-going NSIST LDRD called </a:t>
            </a:r>
            <a:r>
              <a:rPr lang="en-US" dirty="0" err="1"/>
              <a:t>HaMLET</a:t>
            </a:r>
            <a:endParaRPr lang="en-US" dirty="0"/>
          </a:p>
          <a:p>
            <a:r>
              <a:rPr lang="en-US" dirty="0" err="1"/>
              <a:t>HaMLET</a:t>
            </a:r>
            <a:r>
              <a:rPr lang="en-US" dirty="0"/>
              <a:t> stands for human and machine learning effective teaming </a:t>
            </a:r>
          </a:p>
          <a:p>
            <a:r>
              <a:rPr lang="en-US" dirty="0"/>
              <a:t>And we are currently in our first of two years </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1</a:t>
            </a:fld>
            <a:endParaRPr lang="en-US" dirty="0"/>
          </a:p>
        </p:txBody>
      </p:sp>
    </p:spTree>
    <p:extLst>
      <p:ext uri="{BB962C8B-B14F-4D97-AF65-F5344CB8AC3E}">
        <p14:creationId xmlns:p14="http://schemas.microsoft.com/office/powerpoint/2010/main" val="386866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ran a simulation using the framework that I just described to assess how the metrics perform when there is an imbalanced class, which is a common property of MLC mission datasets.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characteristics of the datasets generated. Note here that we had one rare label occurring out of either 3 or 11 total labels.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rare label had three different levels of “rareness” with a 10%, 5%, and 1% possible rate of occurrence.</a:t>
            </a:r>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10</a:t>
            </a:fld>
            <a:endParaRPr lang="en-US"/>
          </a:p>
        </p:txBody>
      </p:sp>
    </p:spTree>
    <p:extLst>
      <p:ext uri="{BB962C8B-B14F-4D97-AF65-F5344CB8AC3E}">
        <p14:creationId xmlns:p14="http://schemas.microsoft.com/office/powerpoint/2010/main" val="226885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characteristics of the output predicted by the fake classifier. 1000 simulations were run per setting.</a:t>
            </a:r>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11</a:t>
            </a:fld>
            <a:endParaRPr lang="en-US"/>
          </a:p>
        </p:txBody>
      </p:sp>
    </p:spTree>
    <p:extLst>
      <p:ext uri="{BB962C8B-B14F-4D97-AF65-F5344CB8AC3E}">
        <p14:creationId xmlns:p14="http://schemas.microsoft.com/office/powerpoint/2010/main" val="7261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a general evaluation of the relationship between a performance metric and classifier characteristic with respect to different dataset properties. </a:t>
            </a:r>
          </a:p>
          <a:p>
            <a:endParaRPr lang="en-US" dirty="0"/>
          </a:p>
          <a:p>
            <a:r>
              <a:rPr lang="en-US" dirty="0"/>
              <a:t>This plot visualizes the overall performance of hamming loss relative to changing the sensitivity of the classifier to the rare label. </a:t>
            </a:r>
          </a:p>
          <a:p>
            <a:r>
              <a:rPr lang="en-US" dirty="0"/>
              <a:t>Hamming is loss is often referred to as the most common MLC performance metric, it is the fraction of incorrectly predicted labels to the total number of labels. Lower is better. </a:t>
            </a:r>
          </a:p>
          <a:p>
            <a:r>
              <a:rPr lang="en-US" dirty="0"/>
              <a:t>On the x axis is sensitivity, where higher values indicate that the classifier was able to detect the rare label more often. </a:t>
            </a:r>
          </a:p>
          <a:p>
            <a:r>
              <a:rPr lang="en-US" dirty="0"/>
              <a:t>The y axis is hamming loss, where a lower value indicates better performance. </a:t>
            </a:r>
          </a:p>
          <a:p>
            <a:r>
              <a:rPr lang="en-US" dirty="0"/>
              <a:t>The plots are paneled by number of instances, on the left is 50 and on the right is 1000. </a:t>
            </a:r>
          </a:p>
          <a:p>
            <a:r>
              <a:rPr lang="en-US" dirty="0"/>
              <a:t>The boxes are colored by total number of labels in the dataset, orange = 3 and green = 11.</a:t>
            </a:r>
          </a:p>
          <a:p>
            <a:endParaRPr lang="en-US" dirty="0"/>
          </a:p>
          <a:p>
            <a:r>
              <a:rPr lang="en-US" dirty="0"/>
              <a:t>There are three trends to note here. </a:t>
            </a:r>
          </a:p>
          <a:p>
            <a:r>
              <a:rPr lang="en-US" dirty="0"/>
              <a:t>The first is that overall hamming loss goes down as label sensitivity goes up. </a:t>
            </a:r>
          </a:p>
          <a:p>
            <a:r>
              <a:rPr lang="en-US" dirty="0"/>
              <a:t>The second is that when comparing the two plots side by side, hamming loss is generally higher when there were more instances in the dataset.</a:t>
            </a:r>
          </a:p>
          <a:p>
            <a:r>
              <a:rPr lang="en-US" dirty="0"/>
              <a:t> And the third is that hamming loss is generally higher and has more spread when the total number of labels is fewer.</a:t>
            </a:r>
          </a:p>
          <a:p>
            <a:endParaRPr lang="en-US" dirty="0"/>
          </a:p>
          <a:p>
            <a:r>
              <a:rPr lang="en-US" dirty="0"/>
              <a:t>----</a:t>
            </a:r>
          </a:p>
          <a:p>
            <a:r>
              <a:rPr lang="en-US" dirty="0"/>
              <a:t>(Please note that some settings were dropped for clarify of visualization.) </a:t>
            </a:r>
          </a:p>
          <a:p>
            <a:r>
              <a:rPr lang="en-US" dirty="0"/>
              <a:t>Marie note: I removed some settings (instances = 500 and sensitivity = .05) were removed for ease of visualization. They didn’t add anything additional to the plot and I wanted to keep this as easy to digest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12</a:t>
            </a:fld>
            <a:endParaRPr lang="en-US"/>
          </a:p>
        </p:txBody>
      </p:sp>
    </p:spTree>
    <p:extLst>
      <p:ext uri="{BB962C8B-B14F-4D97-AF65-F5344CB8AC3E}">
        <p14:creationId xmlns:p14="http://schemas.microsoft.com/office/powerpoint/2010/main" val="400308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goal of this project is to find a minimal subset of metrics that should be used to evaluate performance. </a:t>
            </a:r>
          </a:p>
          <a:p>
            <a:r>
              <a:rPr lang="en-US" dirty="0"/>
              <a:t>As such, finding metrics that are uncorrelated with other metrics is important. </a:t>
            </a:r>
          </a:p>
          <a:p>
            <a:r>
              <a:rPr lang="en-US" dirty="0"/>
              <a:t>Existing literature we found claimed that Hamming Loss is a metric that is the least correlated with other metrics and should therefore always be calculated. </a:t>
            </a:r>
          </a:p>
          <a:p>
            <a:r>
              <a:rPr lang="en-US" dirty="0"/>
              <a:t>This paper reported the overall correlation of different metrics for 16 different datasets combined.</a:t>
            </a:r>
          </a:p>
          <a:p>
            <a:r>
              <a:rPr lang="en-US" dirty="0"/>
              <a:t>However, we’ve discovered in this simulation that the relationship between metrics depends on a given dataset’s characteristics.</a:t>
            </a:r>
          </a:p>
          <a:p>
            <a:endParaRPr lang="en-US" dirty="0"/>
          </a:p>
          <a:p>
            <a:r>
              <a:rPr lang="en-US" dirty="0"/>
              <a:t>For instance, we have plotted hamming loss on the x axis and subset accuracy (another metric where the predicted and real label sets are compared for full equality) on the y. </a:t>
            </a:r>
          </a:p>
          <a:p>
            <a:r>
              <a:rPr lang="en-US" dirty="0"/>
              <a:t>The overall correlation is 0.1, which is not very high. However, there are obviously two subgroups in this plot.</a:t>
            </a:r>
          </a:p>
          <a:p>
            <a:endParaRPr lang="en-US" dirty="0"/>
          </a:p>
          <a:p>
            <a:endParaRPr lang="en-US" dirty="0"/>
          </a:p>
          <a:p>
            <a:r>
              <a:rPr lang="en-US" dirty="0"/>
              <a:t>---</a:t>
            </a:r>
          </a:p>
          <a:p>
            <a:r>
              <a:rPr lang="en-US" dirty="0"/>
              <a:t>Marie note: it looks like the correlation should be -.1 instead of .1, but because the correlation is essentially fitting a line to both sets of data, it comes out positive overall.</a:t>
            </a:r>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13</a:t>
            </a:fld>
            <a:endParaRPr lang="en-US"/>
          </a:p>
        </p:txBody>
      </p:sp>
    </p:spTree>
    <p:extLst>
      <p:ext uri="{BB962C8B-B14F-4D97-AF65-F5344CB8AC3E}">
        <p14:creationId xmlns:p14="http://schemas.microsoft.com/office/powerpoint/2010/main" val="222634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these are grouped by number of labels in the dataset, the correlation between the metrics is quite high. </a:t>
            </a:r>
          </a:p>
          <a:p>
            <a:r>
              <a:rPr lang="en-US" dirty="0"/>
              <a:t>This means that assessment of relationships between metrics should be kept within datasets of the same characteristics. </a:t>
            </a:r>
            <a:br>
              <a:rPr lang="en-US" dirty="0"/>
            </a:br>
            <a:r>
              <a:rPr lang="en-US" dirty="0"/>
              <a:t>This is true when looking at scatterplots of other metrics as well and this contradicts the existing literature. </a:t>
            </a:r>
          </a:p>
          <a:p>
            <a:endParaRPr lang="en-US" dirty="0"/>
          </a:p>
          <a:p>
            <a:r>
              <a:rPr lang="en-US" dirty="0"/>
              <a:t>In terms of next steps, once we have a good understanding of the correlations between performance metrics </a:t>
            </a:r>
          </a:p>
          <a:p>
            <a:endParaRPr lang="en-US" dirty="0"/>
          </a:p>
          <a:p>
            <a:r>
              <a:rPr lang="en-US" dirty="0"/>
              <a:t>We plan to use a human subjects experiment to determine which of those measures is most understandable by humans,</a:t>
            </a:r>
          </a:p>
          <a:p>
            <a:r>
              <a:rPr lang="en-US" dirty="0"/>
              <a:t>So we can then give a recommendation for a suite of metrics to use on a given problem that avoids redundancies and is understandable.</a:t>
            </a:r>
          </a:p>
          <a:p>
            <a:endParaRPr lang="en-US" dirty="0"/>
          </a:p>
          <a:p>
            <a:r>
              <a:rPr lang="en-US" dirty="0"/>
              <a:t>----</a:t>
            </a:r>
          </a:p>
          <a:p>
            <a:r>
              <a:rPr lang="en-US" dirty="0"/>
              <a:t>Many of the metrics seem correlated which is promising for reducing the number of metrics needed.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14</a:t>
            </a:fld>
            <a:endParaRPr lang="en-US"/>
          </a:p>
        </p:txBody>
      </p:sp>
    </p:spTree>
    <p:extLst>
      <p:ext uri="{BB962C8B-B14F-4D97-AF65-F5344CB8AC3E}">
        <p14:creationId xmlns:p14="http://schemas.microsoft.com/office/powerpoint/2010/main" val="271216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today I covered a lot of the work that we’ve completed so far on </a:t>
            </a:r>
            <a:r>
              <a:rPr lang="en-US" dirty="0" err="1"/>
              <a:t>HaMLET</a:t>
            </a:r>
            <a:r>
              <a:rPr lang="en-US" dirty="0"/>
              <a:t>. </a:t>
            </a:r>
          </a:p>
          <a:p>
            <a:r>
              <a:rPr lang="en-US" dirty="0"/>
              <a:t>Like I said at the beginning of the presentation, we are in our first of two years so there is more work to come. </a:t>
            </a:r>
          </a:p>
          <a:p>
            <a:r>
              <a:rPr lang="en-US" dirty="0"/>
              <a:t>Does anyone have any questions?</a:t>
            </a:r>
          </a:p>
        </p:txBody>
      </p:sp>
      <p:sp>
        <p:nvSpPr>
          <p:cNvPr id="4" name="Slide Number Placeholder 3"/>
          <p:cNvSpPr>
            <a:spLocks noGrp="1"/>
          </p:cNvSpPr>
          <p:nvPr>
            <p:ph type="sldNum" sz="quarter" idx="5"/>
          </p:nvPr>
        </p:nvSpPr>
        <p:spPr/>
        <p:txBody>
          <a:bodyPr/>
          <a:lstStyle/>
          <a:p>
            <a:fld id="{96BF35DC-6335-4C6C-8433-1B3FDDEC9FB8}" type="slidenum">
              <a:rPr lang="en-US" smtClean="0"/>
              <a:t>15</a:t>
            </a:fld>
            <a:endParaRPr lang="en-US"/>
          </a:p>
        </p:txBody>
      </p:sp>
    </p:spTree>
    <p:extLst>
      <p:ext uri="{BB962C8B-B14F-4D97-AF65-F5344CB8AC3E}">
        <p14:creationId xmlns:p14="http://schemas.microsoft.com/office/powerpoint/2010/main" val="284614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defRPr/>
            </a:pPr>
            <a:r>
              <a:rPr lang="en-US" sz="1400" b="0" u="none" dirty="0">
                <a:latin typeface="Arial" panose="020B0604020202020204" pitchFamily="34" charset="0"/>
                <a:cs typeface="Arial" panose="020B0604020202020204" pitchFamily="34" charset="0"/>
              </a:rPr>
              <a:t>In multi-label classification each item can be assigned one or more labels that are not mutually exclusive</a:t>
            </a:r>
          </a:p>
          <a:p>
            <a:pPr marL="0" indent="0" algn="l">
              <a:buFontTx/>
              <a:buNone/>
              <a:defRPr/>
            </a:pPr>
            <a:r>
              <a:rPr lang="en-US" sz="1400" b="0" u="none" dirty="0">
                <a:latin typeface="Arial" panose="020B0604020202020204" pitchFamily="34" charset="0"/>
                <a:cs typeface="Arial" panose="020B0604020202020204" pitchFamily="34" charset="0"/>
              </a:rPr>
              <a:t>Really MLC problems are prediction problems that have multiple properties of interest and this is the case in a lot of situations.</a:t>
            </a:r>
          </a:p>
          <a:p>
            <a:pPr marL="0" indent="0" algn="l">
              <a:buFontTx/>
              <a:buNone/>
              <a:defRPr/>
            </a:pPr>
            <a:endParaRPr lang="en-US" sz="1400" b="0" u="none" dirty="0">
              <a:latin typeface="Arial" panose="020B0604020202020204" pitchFamily="34" charset="0"/>
              <a:cs typeface="Arial" panose="020B0604020202020204" pitchFamily="34" charset="0"/>
            </a:endParaRPr>
          </a:p>
          <a:p>
            <a:pPr marL="0" indent="0" algn="l">
              <a:buFontTx/>
              <a:buNone/>
              <a:defRPr/>
            </a:pPr>
            <a:r>
              <a:rPr lang="en-US" sz="1400" b="0" u="none" dirty="0">
                <a:latin typeface="Arial" panose="020B0604020202020204" pitchFamily="34" charset="0"/>
                <a:cs typeface="Arial" panose="020B0604020202020204" pitchFamily="34" charset="0"/>
              </a:rPr>
              <a:t>There are MLC problems related to:</a:t>
            </a:r>
          </a:p>
          <a:p>
            <a:pPr marL="285750" indent="-285750" algn="l">
              <a:buFontTx/>
              <a:buChar char="-"/>
              <a:defRPr/>
            </a:pPr>
            <a:r>
              <a:rPr lang="en-US" sz="1400" b="0" u="none" dirty="0">
                <a:latin typeface="Arial" panose="020B0604020202020204" pitchFamily="34" charset="0"/>
                <a:cs typeface="Arial" panose="020B0604020202020204" pitchFamily="34" charset="0"/>
              </a:rPr>
              <a:t>Defect detection and characterization (which hardware parts are malfunctioning and in what ways)</a:t>
            </a:r>
          </a:p>
          <a:p>
            <a:pPr marL="285750" indent="-285750" algn="l">
              <a:buFontTx/>
              <a:buChar char="-"/>
              <a:defRPr/>
            </a:pPr>
            <a:r>
              <a:rPr lang="en-US" sz="1400" b="0" u="none" dirty="0">
                <a:latin typeface="Arial" panose="020B0604020202020204" pitchFamily="34" charset="0"/>
                <a:cs typeface="Arial" panose="020B0604020202020204" pitchFamily="34" charset="0"/>
              </a:rPr>
              <a:t>There are also multi label text classification problems (author, topic, and sentiment is pos or neg) </a:t>
            </a:r>
          </a:p>
          <a:p>
            <a:pPr marL="285750" indent="-285750" algn="l">
              <a:buFontTx/>
              <a:buChar char="-"/>
              <a:defRPr/>
            </a:pPr>
            <a:r>
              <a:rPr lang="en-US" sz="1400" b="0" u="none" dirty="0">
                <a:latin typeface="Arial" panose="020B0604020202020204" pitchFamily="34" charset="0"/>
                <a:cs typeface="Arial" panose="020B0604020202020204" pitchFamily="34" charset="0"/>
              </a:rPr>
              <a:t>Multi-object detection and classification falls under this category as well (vehicles, buildings, and people)</a:t>
            </a:r>
          </a:p>
          <a:p>
            <a:pPr marL="285750" indent="-285750" algn="l">
              <a:buFontTx/>
              <a:buChar char="-"/>
              <a:defRPr/>
            </a:pPr>
            <a:endParaRPr lang="en-US" sz="1400" b="0" u="none" dirty="0">
              <a:latin typeface="Arial" panose="020B0604020202020204" pitchFamily="34" charset="0"/>
              <a:cs typeface="Arial" panose="020B0604020202020204" pitchFamily="34" charset="0"/>
            </a:endParaRPr>
          </a:p>
          <a:p>
            <a:pPr marL="0" indent="0" algn="l">
              <a:buFontTx/>
              <a:buNone/>
              <a:defRPr/>
            </a:pPr>
            <a:r>
              <a:rPr lang="en-US" sz="1400" b="0" u="none" dirty="0">
                <a:latin typeface="Arial" panose="020B0604020202020204" pitchFamily="34" charset="0"/>
                <a:cs typeface="Arial" panose="020B0604020202020204" pitchFamily="34" charset="0"/>
              </a:rPr>
              <a:t>So, there are many mission relevant applications for MLC. </a:t>
            </a:r>
          </a:p>
          <a:p>
            <a:pPr marL="0" indent="0" algn="l">
              <a:buFontTx/>
              <a:buNone/>
              <a:defRPr/>
            </a:pPr>
            <a:r>
              <a:rPr lang="en-US" sz="1400" b="0" u="none" dirty="0">
                <a:latin typeface="Arial" panose="020B0604020202020204" pitchFamily="34" charset="0"/>
                <a:cs typeface="Arial" panose="020B0604020202020204" pitchFamily="34" charset="0"/>
              </a:rPr>
              <a:t>There are also many MLC methods ranging from those that transform MLC datasets in order to create a simpler classification problem to those that adapt classic ML methods (like SVMs and decision trees) specifically for MLC. </a:t>
            </a:r>
          </a:p>
          <a:p>
            <a:pPr marL="0" indent="0" algn="l">
              <a:buFontTx/>
              <a:buNone/>
              <a:defRPr/>
            </a:pPr>
            <a:r>
              <a:rPr lang="en-US" sz="1400" b="0" u="none" dirty="0">
                <a:latin typeface="Arial" panose="020B0604020202020204" pitchFamily="34" charset="0"/>
                <a:cs typeface="Arial" panose="020B0604020202020204" pitchFamily="34" charset="0"/>
              </a:rPr>
              <a:t>Yet, there has been little to no research on how to present the outputs of MLC models and information about their performance to human developers or end users of the models. </a:t>
            </a:r>
          </a:p>
          <a:p>
            <a:pPr algn="l">
              <a:defRPr/>
            </a:pPr>
            <a:r>
              <a:rPr lang="en-US" sz="1400" b="0" u="none" dirty="0">
                <a:latin typeface="Arial" panose="020B0604020202020204" pitchFamily="34" charset="0"/>
                <a:cs typeface="Arial" panose="020B0604020202020204" pitchFamily="34" charset="0"/>
              </a:rPr>
              <a:t>And this is a problem because when stakes are high and algorithms are used in Sandia mission applications, humans often make the final decisions based on these algorithms. </a:t>
            </a:r>
          </a:p>
          <a:p>
            <a:pPr algn="l">
              <a:defRPr/>
            </a:pPr>
            <a:endParaRPr lang="en-US" sz="1400" b="0" u="none" dirty="0">
              <a:latin typeface="Arial" panose="020B0604020202020204" pitchFamily="34" charset="0"/>
              <a:cs typeface="Arial" panose="020B0604020202020204" pitchFamily="34" charset="0"/>
            </a:endParaRPr>
          </a:p>
          <a:p>
            <a:pPr algn="l">
              <a:defRPr/>
            </a:pPr>
            <a:r>
              <a:rPr lang="en-US" sz="1400" b="0" u="none" dirty="0">
                <a:latin typeface="Arial" panose="020B0604020202020204" pitchFamily="34" charset="0"/>
                <a:cs typeface="Arial" panose="020B0604020202020204" pitchFamily="34" charset="0"/>
              </a:rPr>
              <a:t>So, It’s insufficient to optimize algorithmic performance alone</a:t>
            </a:r>
          </a:p>
          <a:p>
            <a:pPr algn="l">
              <a:defRPr/>
            </a:pPr>
            <a:r>
              <a:rPr lang="en-US" sz="1400" b="0" u="none" dirty="0">
                <a:latin typeface="Arial" panose="020B0604020202020204" pitchFamily="34" charset="0"/>
                <a:cs typeface="Arial" panose="020B0604020202020204" pitchFamily="34" charset="0"/>
              </a:rPr>
              <a:t>We have to optimize the performance of the HMT.</a:t>
            </a:r>
          </a:p>
          <a:p>
            <a:pPr marL="0" indent="0" algn="l">
              <a:buFontTx/>
              <a:buNone/>
              <a:defRPr/>
            </a:pPr>
            <a:endParaRPr lang="en-US" sz="1400" b="0" u="none" dirty="0">
              <a:latin typeface="Arial" panose="020B0604020202020204" pitchFamily="34" charset="0"/>
              <a:cs typeface="Arial" panose="020B0604020202020204" pitchFamily="34" charset="0"/>
            </a:endParaRPr>
          </a:p>
          <a:p>
            <a:pPr marL="0" indent="0" algn="l">
              <a:buFontTx/>
              <a:buNone/>
              <a:defRPr/>
            </a:pPr>
            <a:r>
              <a:rPr lang="en-US" sz="1400" b="0" u="none" dirty="0">
                <a:latin typeface="Arial" panose="020B0604020202020204" pitchFamily="34" charset="0"/>
                <a:cs typeface="Arial" panose="020B0604020202020204" pitchFamily="34" charset="0"/>
              </a:rPr>
              <a:t>On this project we are conducting foundational research on the comprehensibility of MLC to enable more effective development and deployment of MLC models across Sandia mission areas. </a:t>
            </a:r>
          </a:p>
        </p:txBody>
      </p:sp>
      <p:sp>
        <p:nvSpPr>
          <p:cNvPr id="4" name="Slide Number Placeholder 3"/>
          <p:cNvSpPr>
            <a:spLocks noGrp="1"/>
          </p:cNvSpPr>
          <p:nvPr>
            <p:ph type="sldNum" sz="quarter" idx="5"/>
          </p:nvPr>
        </p:nvSpPr>
        <p:spPr/>
        <p:txBody>
          <a:bodyPr/>
          <a:lstStyle/>
          <a:p>
            <a:fld id="{96BF35DC-6335-4C6C-8433-1B3FDDEC9FB8}" type="slidenum">
              <a:rPr lang="en-US" smtClean="0"/>
              <a:t>2</a:t>
            </a:fld>
            <a:endParaRPr lang="en-US"/>
          </a:p>
        </p:txBody>
      </p:sp>
    </p:spTree>
    <p:extLst>
      <p:ext uri="{BB962C8B-B14F-4D97-AF65-F5344CB8AC3E}">
        <p14:creationId xmlns:p14="http://schemas.microsoft.com/office/powerpoint/2010/main" val="46319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talk about how this project addresses a specific gap in the literature. </a:t>
            </a:r>
          </a:p>
          <a:p>
            <a:endParaRPr lang="en-US" dirty="0"/>
          </a:p>
          <a:p>
            <a:r>
              <a:rPr lang="en-US" dirty="0"/>
              <a:t>There are several relevant bodies of work to our problem. </a:t>
            </a:r>
          </a:p>
          <a:p>
            <a:endParaRPr lang="en-US" dirty="0"/>
          </a:p>
          <a:p>
            <a:r>
              <a:rPr lang="en-US" dirty="0"/>
              <a:t>The first is, of course, the multi-label classification literature. </a:t>
            </a:r>
          </a:p>
          <a:p>
            <a:r>
              <a:rPr lang="en-US" dirty="0"/>
              <a:t>This literature is focused on developing algorithms, not on presenting outputs of or information about models to users.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is an area that is not unique to MLC.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has been explored in the trust, viz, and cog sci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these questions have not been specifically considered in the context of MLC.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given the size and complexity of both the input and output space of MLC models. </a:t>
            </a:r>
          </a:p>
          <a:p>
            <a:r>
              <a:rPr lang="en-US" dirty="0"/>
              <a:t>As well as, the unique property of MLC models to be partially correct for a single given output. </a:t>
            </a:r>
          </a:p>
          <a:p>
            <a:r>
              <a:rPr lang="en-US" dirty="0"/>
              <a:t>Humans will likely have specific challenges interpreting MLC in comparison to other types of classification. </a:t>
            </a:r>
          </a:p>
        </p:txBody>
      </p:sp>
      <p:sp>
        <p:nvSpPr>
          <p:cNvPr id="4" name="Slide Number Placeholder 3"/>
          <p:cNvSpPr>
            <a:spLocks noGrp="1"/>
          </p:cNvSpPr>
          <p:nvPr>
            <p:ph type="sldNum" sz="quarter" idx="5"/>
          </p:nvPr>
        </p:nvSpPr>
        <p:spPr/>
        <p:txBody>
          <a:bodyPr/>
          <a:lstStyle/>
          <a:p>
            <a:fld id="{96BF35DC-6335-4C6C-8433-1B3FDDEC9FB8}" type="slidenum">
              <a:rPr lang="en-US" smtClean="0"/>
              <a:t>3</a:t>
            </a:fld>
            <a:endParaRPr lang="en-US"/>
          </a:p>
        </p:txBody>
      </p:sp>
    </p:spTree>
    <p:extLst>
      <p:ext uri="{BB962C8B-B14F-4D97-AF65-F5344CB8AC3E}">
        <p14:creationId xmlns:p14="http://schemas.microsoft.com/office/powerpoint/2010/main" val="15265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pursuing two parallel lines of research to try to understand these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both lines of work we are conducting human subject experiments that use tightly controlled stimuli to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accuracy, response times, comprehension of model outputs/performance, model compliance (acting in agreement with the model outputs), and tolerance for risk in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I’ll talk about our progress so far in both of these thrusts. I’m going to start with the first thrust where we are studying the following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Focus of this thrust is understanding the general cognitive properties of this problem and the emphasis is on the end users of models </a:t>
            </a:r>
          </a:p>
          <a:p>
            <a:r>
              <a:rPr lang="en-US" dirty="0"/>
              <a:t>Because of this focus AMT makes a great place to conduct experiments. </a:t>
            </a:r>
          </a:p>
          <a:p>
            <a:r>
              <a:rPr lang="en-US" dirty="0"/>
              <a:t>We can obtain large sample sizes at minimal cost and conduct multiple experiments in quick succession.</a:t>
            </a:r>
          </a:p>
          <a:p>
            <a:endParaRPr lang="en-US" dirty="0"/>
          </a:p>
          <a:p>
            <a:r>
              <a:rPr lang="en-US" dirty="0"/>
              <a:t>So, The first thing we are trying to understand is if people understand MLC differently than other types of classification problems? Specifically, MCC. </a:t>
            </a:r>
          </a:p>
          <a:p>
            <a:r>
              <a:rPr lang="en-US" dirty="0"/>
              <a:t>MCC is a more common problem where each item is assigned exactly one label and the labels are mutually exclusive </a:t>
            </a:r>
          </a:p>
          <a:p>
            <a:r>
              <a:rPr lang="en-US" dirty="0"/>
              <a:t>You can actually transform a MLC problem into a MCC problem (problem transformation approach called the label powerset method where each unique combination of labels is treated as its own class)</a:t>
            </a:r>
          </a:p>
          <a:p>
            <a:r>
              <a:rPr lang="en-US" dirty="0"/>
              <a:t>You can see on the screen the circle that contains light blue, light green, and dark green is transformed into a single orange label. </a:t>
            </a:r>
          </a:p>
          <a:p>
            <a:r>
              <a:rPr lang="en-US" dirty="0"/>
              <a:t>Our question is: is one output more comprehensible to humans?</a:t>
            </a:r>
          </a:p>
          <a:p>
            <a:endParaRPr lang="en-US" dirty="0"/>
          </a:p>
          <a:p>
            <a:r>
              <a:rPr lang="en-US" dirty="0"/>
              <a:t>And actually, creating an experimental paradigm to study this question was pretty difficult.</a:t>
            </a:r>
          </a:p>
          <a:p>
            <a:r>
              <a:rPr lang="en-US" dirty="0"/>
              <a:t>MLC involves complex ideas and we are trying to present them in a way that is comprehensible to the general public, </a:t>
            </a:r>
            <a:r>
              <a:rPr lang="en-US" dirty="0" err="1"/>
              <a:t>AMTurkers</a:t>
            </a:r>
            <a:r>
              <a:rPr lang="en-US" dirty="0"/>
              <a:t> </a:t>
            </a:r>
          </a:p>
          <a:p>
            <a:r>
              <a:rPr lang="en-US" dirty="0"/>
              <a:t>We are also filling a gap in the literature, so there is not really any work to draw on, </a:t>
            </a:r>
          </a:p>
          <a:p>
            <a:r>
              <a:rPr lang="en-US" dirty="0"/>
              <a:t>And this was a very interdisciplinary task as it required technical knowledge of MLC and MCC and cognitive science/design of experiments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3.25</a:t>
            </a:r>
          </a:p>
        </p:txBody>
      </p:sp>
      <p:sp>
        <p:nvSpPr>
          <p:cNvPr id="4" name="Slide Number Placeholder 3"/>
          <p:cNvSpPr>
            <a:spLocks noGrp="1"/>
          </p:cNvSpPr>
          <p:nvPr>
            <p:ph type="sldNum" sz="quarter" idx="5"/>
          </p:nvPr>
        </p:nvSpPr>
        <p:spPr/>
        <p:txBody>
          <a:bodyPr/>
          <a:lstStyle/>
          <a:p>
            <a:fld id="{96BF35DC-6335-4C6C-8433-1B3FDDEC9FB8}" type="slidenum">
              <a:rPr lang="en-US" smtClean="0"/>
              <a:t>4</a:t>
            </a:fld>
            <a:endParaRPr lang="en-US"/>
          </a:p>
        </p:txBody>
      </p:sp>
    </p:spTree>
    <p:extLst>
      <p:ext uri="{BB962C8B-B14F-4D97-AF65-F5344CB8AC3E}">
        <p14:creationId xmlns:p14="http://schemas.microsoft.com/office/powerpoint/2010/main" val="202357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being said, now I’ll give some more details about the pilot experiment</a:t>
            </a:r>
          </a:p>
          <a:p>
            <a:r>
              <a:rPr lang="en-US" dirty="0"/>
              <a:t>Read bullet</a:t>
            </a:r>
          </a:p>
          <a:p>
            <a:r>
              <a:rPr lang="en-US" dirty="0"/>
              <a:t>The cookie analyzer has two modes</a:t>
            </a:r>
          </a:p>
          <a:p>
            <a:endParaRPr lang="en-US" dirty="0"/>
          </a:p>
          <a:p>
            <a:r>
              <a:rPr lang="en-US" dirty="0"/>
              <a:t>On cookie mode participants see outputs like oatmeal chocolate chip cookie oatmeal raisin cookie </a:t>
            </a:r>
          </a:p>
          <a:p>
            <a:r>
              <a:rPr lang="en-US" dirty="0"/>
              <a:t>These are multi class outputs</a:t>
            </a:r>
          </a:p>
          <a:p>
            <a:endParaRPr lang="en-US" dirty="0"/>
          </a:p>
          <a:p>
            <a:r>
              <a:rPr lang="en-US" dirty="0"/>
              <a:t>On ingredient mode participants see outputs like oatmeal, chocolate chip, and raisin </a:t>
            </a:r>
          </a:p>
          <a:p>
            <a:r>
              <a:rPr lang="en-US" dirty="0"/>
              <a:t>These are multi label outputs </a:t>
            </a:r>
          </a:p>
          <a:p>
            <a:endParaRPr lang="en-US" dirty="0"/>
          </a:p>
          <a:p>
            <a:r>
              <a:rPr lang="en-US" dirty="0"/>
              <a:t>So hopefully you can see the differences between these two classification problems given this example </a:t>
            </a:r>
          </a:p>
          <a:p>
            <a:endParaRPr lang="en-US" dirty="0"/>
          </a:p>
          <a:p>
            <a:r>
              <a:rPr lang="en-US" dirty="0"/>
              <a:t>The outputs are also presented in two ways: labels and percentages</a:t>
            </a:r>
          </a:p>
          <a:p>
            <a:endParaRPr lang="en-US" dirty="0"/>
          </a:p>
          <a:p>
            <a:r>
              <a:rPr lang="en-US" dirty="0"/>
              <a:t>1 min</a:t>
            </a:r>
          </a:p>
        </p:txBody>
      </p:sp>
      <p:sp>
        <p:nvSpPr>
          <p:cNvPr id="4" name="Slide Number Placeholder 3"/>
          <p:cNvSpPr>
            <a:spLocks noGrp="1"/>
          </p:cNvSpPr>
          <p:nvPr>
            <p:ph type="sldNum" sz="quarter" idx="5"/>
          </p:nvPr>
        </p:nvSpPr>
        <p:spPr/>
        <p:txBody>
          <a:bodyPr/>
          <a:lstStyle/>
          <a:p>
            <a:fld id="{96BF35DC-6335-4C6C-8433-1B3FDDEC9FB8}" type="slidenum">
              <a:rPr lang="en-US" smtClean="0"/>
              <a:t>5</a:t>
            </a:fld>
            <a:endParaRPr lang="en-US"/>
          </a:p>
        </p:txBody>
      </p:sp>
    </p:spTree>
    <p:extLst>
      <p:ext uri="{BB962C8B-B14F-4D97-AF65-F5344CB8AC3E}">
        <p14:creationId xmlns:p14="http://schemas.microsoft.com/office/powerpoint/2010/main" val="51107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 questions. Same question: pick three oatmeal chocolate chip cookies</a:t>
            </a:r>
          </a:p>
          <a:p>
            <a:r>
              <a:rPr lang="en-US" dirty="0"/>
              <a:t>Left is ingredient mode: </a:t>
            </a:r>
          </a:p>
          <a:p>
            <a:r>
              <a:rPr lang="en-US" dirty="0"/>
              <a:t>Most participants got this correct (87/100)</a:t>
            </a:r>
          </a:p>
          <a:p>
            <a:r>
              <a:rPr lang="en-US" dirty="0"/>
              <a:t>Right is cookie mode: </a:t>
            </a:r>
          </a:p>
          <a:p>
            <a:r>
              <a:rPr lang="en-US" dirty="0"/>
              <a:t>Most participants got this incorrect (27/100) made correct picks </a:t>
            </a:r>
          </a:p>
          <a:p>
            <a:endParaRPr lang="en-US" dirty="0"/>
          </a:p>
          <a:p>
            <a:r>
              <a:rPr lang="en-US" dirty="0"/>
              <a:t>What’s the difference?</a:t>
            </a:r>
          </a:p>
          <a:p>
            <a:r>
              <a:rPr lang="en-US" dirty="0"/>
              <a:t>In ingredient mode, participants must look at all the columns to find the oatmeal chocolate chip cookies</a:t>
            </a:r>
          </a:p>
          <a:p>
            <a:r>
              <a:rPr lang="en-US" dirty="0"/>
              <a:t>In cookies mode, participants don’t seem to be looking at contradictory evidence (high percentage of oatmeal chocolate chip cookie, but higher oatmeal raisin, just going down that first column)</a:t>
            </a:r>
          </a:p>
          <a:p>
            <a:endParaRPr lang="en-US" dirty="0"/>
          </a:p>
          <a:p>
            <a:r>
              <a:rPr lang="en-US" dirty="0"/>
              <a:t>1 minute</a:t>
            </a:r>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6</a:t>
            </a:fld>
            <a:endParaRPr lang="en-US"/>
          </a:p>
        </p:txBody>
      </p:sp>
    </p:spTree>
    <p:extLst>
      <p:ext uri="{BB962C8B-B14F-4D97-AF65-F5344CB8AC3E}">
        <p14:creationId xmlns:p14="http://schemas.microsoft.com/office/powerpoint/2010/main" val="155727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The key result here is that we determined that we can frame MLC vs MCC in a way that members of the general public (MTURK) can reason about (high accuracy on pilot)</a:t>
            </a:r>
          </a:p>
          <a:p>
            <a:pPr marL="171450" indent="-171450">
              <a:buFontTx/>
              <a:buChar char="-"/>
            </a:pPr>
            <a:r>
              <a:rPr lang="en-US" dirty="0"/>
              <a:t>Additionally, these preliminary results, in terms of preferences, accuracy, and confidence, suggest differences in reasoning between MLC and MCC outputs, motivates more rigorously designed future experiments </a:t>
            </a:r>
          </a:p>
          <a:p>
            <a:pPr marL="171450" indent="-171450">
              <a:buFontTx/>
              <a:buChar char="-"/>
            </a:pPr>
            <a:r>
              <a:rPr lang="en-US" dirty="0"/>
              <a:t>We now also have a Baseline for the kinds of errors people make on this task</a:t>
            </a:r>
          </a:p>
          <a:p>
            <a:pPr marL="628650" lvl="1" indent="-171450">
              <a:buFontTx/>
              <a:buChar char="-"/>
            </a:pPr>
            <a:r>
              <a:rPr lang="en-US" dirty="0"/>
              <a:t>We are currently running an experiment designed to explore the error I discussed on the previous slide, we didn’t have the results before the slides were due, but the experiment has likely finished at this time, feel free to ask about this in the Q&amp;A!</a:t>
            </a:r>
          </a:p>
          <a:p>
            <a:pPr marL="628650" lvl="1" indent="-171450">
              <a:buFontTx/>
              <a:buChar char="-"/>
            </a:pPr>
            <a:r>
              <a:rPr lang="en-US" dirty="0"/>
              <a:t>Easy to iterate on this initial experiment: model biases (struggles to differentiate between chocolate chips and raisins), instance wise vs label wise </a:t>
            </a:r>
            <a:r>
              <a:rPr lang="en-US" dirty="0" err="1"/>
              <a:t>erros</a:t>
            </a:r>
            <a:r>
              <a:rPr lang="en-US" dirty="0"/>
              <a:t> (which is worse… 1 mistake on 2 cookies (2 cookies mislabeled as chocolate chip when raisin) vs 2 mistakes on 1 cookie (1 cookies mislabeled as oatmeal raisin when peanut butter chocolate chip)</a:t>
            </a:r>
          </a:p>
          <a:p>
            <a:pPr marL="628650" lvl="1" indent="-171450">
              <a:buFontTx/>
              <a:buChar char="-"/>
            </a:pPr>
            <a:r>
              <a:rPr lang="en-US" dirty="0"/>
              <a:t>After conducting this pilot, we now have the experimental paradigm and the infrastructure to perform experiments in quick succession now</a:t>
            </a:r>
          </a:p>
          <a:p>
            <a:pPr marL="171450" lvl="0" indent="-171450">
              <a:buFontTx/>
              <a:buChar char="-"/>
            </a:pPr>
            <a:r>
              <a:rPr lang="en-US" dirty="0"/>
              <a:t>Refinement of the participant pool</a:t>
            </a:r>
          </a:p>
          <a:p>
            <a:pPr marL="628650" lvl="1" indent="-171450">
              <a:buFontTx/>
              <a:buChar char="-"/>
            </a:pPr>
            <a:r>
              <a:rPr lang="en-US" dirty="0"/>
              <a:t>Our participant pool moving forward is essentially tiple filtered: master </a:t>
            </a:r>
            <a:r>
              <a:rPr lang="en-US" dirty="0" err="1"/>
              <a:t>Mturkers</a:t>
            </a:r>
            <a:r>
              <a:rPr lang="en-US" dirty="0"/>
              <a:t> (statistical model analyzes worker performance), Laura filters bots out of those with a pretest (so she has her own pool of </a:t>
            </a:r>
            <a:r>
              <a:rPr lang="en-US" dirty="0" err="1"/>
              <a:t>Mturkers</a:t>
            </a:r>
            <a:r>
              <a:rPr lang="en-US" dirty="0"/>
              <a:t> she’s built up over the years) also gets individual difference data in this survey, then our pilot study weeds out people who don’t take the task seriously or don’t understand it </a:t>
            </a:r>
          </a:p>
        </p:txBody>
      </p:sp>
      <p:sp>
        <p:nvSpPr>
          <p:cNvPr id="4" name="Slide Number Placeholder 3"/>
          <p:cNvSpPr>
            <a:spLocks noGrp="1"/>
          </p:cNvSpPr>
          <p:nvPr>
            <p:ph type="sldNum" sz="quarter" idx="5"/>
          </p:nvPr>
        </p:nvSpPr>
        <p:spPr/>
        <p:txBody>
          <a:bodyPr/>
          <a:lstStyle/>
          <a:p>
            <a:fld id="{96BF35DC-6335-4C6C-8433-1B3FDDEC9FB8}" type="slidenum">
              <a:rPr lang="en-US" smtClean="0"/>
              <a:t>7</a:t>
            </a:fld>
            <a:endParaRPr lang="en-US"/>
          </a:p>
        </p:txBody>
      </p:sp>
    </p:spTree>
    <p:extLst>
      <p:ext uri="{BB962C8B-B14F-4D97-AF65-F5344CB8AC3E}">
        <p14:creationId xmlns:p14="http://schemas.microsoft.com/office/powerpoint/2010/main" val="96804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revisiting the idea that we are pursuing two parallel lines of research on this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second thrust is exploring the following question: </a:t>
            </a:r>
          </a:p>
          <a:p>
            <a:r>
              <a:rPr lang="en-US" dirty="0"/>
              <a:t>On this thrust we’re interested in model selection and our emphasis is on model developers.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end goal on this thrust would be enabling human comprehensibility as an input to model selection in addition to data complexity and computational complexity (model selection not just on properties of the model, model selection using properties of the human machine team)</a:t>
            </a:r>
          </a:p>
          <a:p>
            <a:endParaRPr lang="en-US" dirty="0"/>
          </a:p>
          <a:p>
            <a:r>
              <a:rPr lang="en-US" dirty="0"/>
              <a:t>Our initial work on this thrust focused on interviewing SMEs at the labs who use MLC for their work. If you work on or have worked on a MLC problem at Sandia please reach out to me, we’d love to learn about your work.</a:t>
            </a:r>
          </a:p>
          <a:p>
            <a:r>
              <a:rPr lang="en-US" dirty="0"/>
              <a:t>We’ve talked to folks classifying defects on solar panels, doing hyperspectral image target detection, and assigning classification guidance topics to text documents.</a:t>
            </a:r>
          </a:p>
          <a:p>
            <a:r>
              <a:rPr lang="en-US" dirty="0"/>
              <a:t>We also reviewed popular open source multi-label classification software, specifically the python library scikit-</a:t>
            </a:r>
            <a:r>
              <a:rPr lang="en-US" dirty="0" err="1"/>
              <a:t>multilearn</a:t>
            </a:r>
            <a:r>
              <a:rPr lang="en-US" dirty="0"/>
              <a:t>, a library compatible with the </a:t>
            </a:r>
            <a:r>
              <a:rPr lang="en-US" dirty="0" err="1"/>
              <a:t>sklearn</a:t>
            </a:r>
            <a:r>
              <a:rPr lang="en-US" dirty="0"/>
              <a:t> ecosystem which provides implementations of popular multi-label classification methods and techniques.</a:t>
            </a:r>
          </a:p>
          <a:p>
            <a:endParaRPr lang="en-US" dirty="0"/>
          </a:p>
          <a:p>
            <a:r>
              <a:rPr lang="en-US" dirty="0"/>
              <a:t>One of the key takeaways from all of this is that there is an abundance of MLC performance metrics, (11+) but they are difficult to interpret even for experienced ML practitioners.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a lot of this ultimately stems from a point I brought up earlier, that MLC predictions can be partially correct which makes them hard to assess.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also a couple of different lenses to look at performance through: instance wise or label wise performance shown on the screen, macro vs micro, and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After reviewing the literature further it became clear that relationships between MLC performance metrics (redundancies) and relationships between MLC performance metrics and dataset properties (how do metrics perform as labels increase, with dependencies between labels, with label imbalance, </a:t>
            </a:r>
            <a:r>
              <a:rPr lang="en-US" dirty="0" err="1"/>
              <a:t>etc</a:t>
            </a:r>
            <a:r>
              <a:rPr lang="en-US" dirty="0"/>
              <a:t>… which are all key components of mission datasets btw) are underexplored. </a:t>
            </a:r>
          </a:p>
          <a:p>
            <a:r>
              <a:rPr lang="en-US" dirty="0"/>
              <a:t>With this, we decided to conduct theoretical statistical simulation experiments to investigate performance metrics which we could then use to inform future human-subjects experiments. </a:t>
            </a:r>
          </a:p>
          <a:p>
            <a:r>
              <a:rPr lang="en-US" dirty="0"/>
              <a:t>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Instance wise performance is on the left, how well does the model distinguish between positive and negative instances of a particular label.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Label wise is on the right, how well does the model distinguish relevant and irrelevant labels of an instance.</a:t>
            </a:r>
          </a:p>
          <a:p>
            <a:endParaRPr lang="en-US" dirty="0"/>
          </a:p>
          <a:p>
            <a:r>
              <a:rPr lang="en-US" dirty="0"/>
              <a:t>3 minutes </a:t>
            </a:r>
          </a:p>
        </p:txBody>
      </p:sp>
      <p:sp>
        <p:nvSpPr>
          <p:cNvPr id="4" name="Slide Number Placeholder 3"/>
          <p:cNvSpPr>
            <a:spLocks noGrp="1"/>
          </p:cNvSpPr>
          <p:nvPr>
            <p:ph type="sldNum" sz="quarter" idx="5"/>
          </p:nvPr>
        </p:nvSpPr>
        <p:spPr/>
        <p:txBody>
          <a:bodyPr/>
          <a:lstStyle/>
          <a:p>
            <a:fld id="{96BF35DC-6335-4C6C-8433-1B3FDDEC9FB8}" type="slidenum">
              <a:rPr lang="en-US" smtClean="0"/>
              <a:t>8</a:t>
            </a:fld>
            <a:endParaRPr lang="en-US"/>
          </a:p>
        </p:txBody>
      </p:sp>
    </p:spTree>
    <p:extLst>
      <p:ext uri="{BB962C8B-B14F-4D97-AF65-F5344CB8AC3E}">
        <p14:creationId xmlns:p14="http://schemas.microsoft.com/office/powerpoint/2010/main" val="264565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an overview of the simulation experiment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there is a population of labels we are interested in with some characteristics. Here we are assuming these are agnostic to the data type, </a:t>
            </a:r>
            <a:r>
              <a:rPr lang="en-US" dirty="0" err="1"/>
              <a:t>ie</a:t>
            </a:r>
            <a:r>
              <a:rPr lang="en-US" dirty="0"/>
              <a:t> this could be labels from images, waveforms, cyber data, anything that has multiple labels.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classifier would be trained and tested on a sample of data from the population. The orange represents the data that would be in hand to build a model and hopefully is representative of the green population. Dataset characteristics can be measured using various metrics such as cardinality, mean imbalance ratio, density, </a:t>
            </a:r>
            <a:r>
              <a:rPr lang="en-US" dirty="0" err="1"/>
              <a:t>ect</a:t>
            </a:r>
            <a:r>
              <a:rPr lang="en-US" dirty="0"/>
              <a:t>. So we can use these as a guide to generate datasets with characteristics that we might be interested in, such as datasets with an imbalanced class.</a:t>
            </a:r>
          </a:p>
          <a:p>
            <a:endParaRPr lang="en-US" dirty="0"/>
          </a:p>
          <a:p>
            <a:r>
              <a:rPr lang="en-US" dirty="0"/>
              <a:t>From here we apply a “fake classifier”. This is really just sampling the labels from the generated dataset (orange) in specific ways to capture different possible behaviors of classifiers. For example, in the imbalanced class scenario, a classifier might be very good at classifying the common labels in the dataset but less able to capture the rare label. We can tweak this by applying different probabilities of getting the rare label correct in the way we sample.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apply a suite of performance metrics to asses the “fake classification”. We can then assess how the metrics perform relative to different dataset characteristics and “classifier” characteristics.</a:t>
            </a:r>
          </a:p>
          <a:p>
            <a:endParaRPr lang="en-US" dirty="0"/>
          </a:p>
          <a:p>
            <a:r>
              <a:rPr lang="en-US" dirty="0"/>
              <a:t>1.75</a:t>
            </a:r>
          </a:p>
          <a:p>
            <a:r>
              <a:rPr lang="en-US" dirty="0"/>
              <a:t>____</a:t>
            </a:r>
          </a:p>
          <a:p>
            <a:endParaRPr lang="en-US" dirty="0"/>
          </a:p>
          <a:p>
            <a:r>
              <a:rPr lang="en-US" dirty="0"/>
              <a:t>Not sure you want to bring this up but could also say:</a:t>
            </a:r>
          </a:p>
          <a:p>
            <a:r>
              <a:rPr lang="en-US" dirty="0"/>
              <a:t>While a classifier will be deterministic in behavior, there are many decisions a modeler makes when building an algorithm </a:t>
            </a:r>
            <a:r>
              <a:rPr lang="en-US" dirty="0" err="1"/>
              <a:t>ie</a:t>
            </a:r>
            <a:r>
              <a:rPr lang="en-US" dirty="0"/>
              <a:t>, model type (random forest, CNN, </a:t>
            </a:r>
            <a:r>
              <a:rPr lang="en-US" dirty="0" err="1"/>
              <a:t>ect</a:t>
            </a:r>
            <a:r>
              <a:rPr lang="en-US" dirty="0"/>
              <a:t> </a:t>
            </a:r>
            <a:r>
              <a:rPr lang="en-US" dirty="0" err="1"/>
              <a:t>ect</a:t>
            </a:r>
            <a:r>
              <a:rPr lang="en-US" dirty="0"/>
              <a:t>), different tuning parameters, feature engineering, what is included in the training data. We think its reasonable for now to capture this using a random sample, but future work includes assessing the degree to which this mimics behavior from real algorithms.</a:t>
            </a:r>
          </a:p>
          <a:p>
            <a:endParaRPr lang="en-US" dirty="0"/>
          </a:p>
        </p:txBody>
      </p:sp>
      <p:sp>
        <p:nvSpPr>
          <p:cNvPr id="4" name="Slide Number Placeholder 3"/>
          <p:cNvSpPr>
            <a:spLocks noGrp="1"/>
          </p:cNvSpPr>
          <p:nvPr>
            <p:ph type="sldNum" sz="quarter" idx="5"/>
          </p:nvPr>
        </p:nvSpPr>
        <p:spPr/>
        <p:txBody>
          <a:bodyPr/>
          <a:lstStyle/>
          <a:p>
            <a:fld id="{96BF35DC-6335-4C6C-8433-1B3FDDEC9FB8}" type="slidenum">
              <a:rPr lang="en-US" smtClean="0"/>
              <a:t>9</a:t>
            </a:fld>
            <a:endParaRPr lang="en-US"/>
          </a:p>
        </p:txBody>
      </p:sp>
    </p:spTree>
    <p:extLst>
      <p:ext uri="{BB962C8B-B14F-4D97-AF65-F5344CB8AC3E}">
        <p14:creationId xmlns:p14="http://schemas.microsoft.com/office/powerpoint/2010/main" val="35378654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0" y="6459789"/>
            <a:ext cx="818969" cy="365125"/>
          </a:xfrm>
        </p:spPr>
        <p:txBody>
          <a:bodyPr/>
          <a:lstStyle>
            <a:lvl1pPr>
              <a:defRPr>
                <a:solidFill>
                  <a:schemeClr val="bg1">
                    <a:lumMod val="50000"/>
                  </a:schemeClr>
                </a:solidFill>
              </a:defRPr>
            </a:lvl1pPr>
          </a:lstStyle>
          <a:p>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a:solidFill>
                  <a:srgbClr val="00ACD9"/>
                </a:solidFill>
              </a:rPr>
              <a:t>PRESENTED BY</a:t>
            </a: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7" name="TextBox 26"/>
          <p:cNvSpPr txBox="1"/>
          <p:nvPr userDrawn="1"/>
        </p:nvSpPr>
        <p:spPr>
          <a:xfrm>
            <a:off x="10324346" y="5882090"/>
            <a:ext cx="1744463"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extLst>
      <p:ext uri="{BB962C8B-B14F-4D97-AF65-F5344CB8AC3E}">
        <p14:creationId xmlns:p14="http://schemas.microsoft.com/office/powerpoint/2010/main" val="24060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descr="A picture containing umbrella, computer&#10;&#10;Description automatically generated">
            <a:extLst>
              <a:ext uri="{FF2B5EF4-FFF2-40B4-BE49-F238E27FC236}">
                <a16:creationId xmlns:a16="http://schemas.microsoft.com/office/drawing/2014/main" id="{0454D506-8723-4082-8164-AA3D3ECA65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8955865-C5C0-442B-8243-5417032BE5AC}"/>
              </a:ext>
            </a:extLst>
          </p:cNvPr>
          <p:cNvSpPr txBox="1"/>
          <p:nvPr userDrawn="1"/>
        </p:nvSpPr>
        <p:spPr>
          <a:xfrm>
            <a:off x="720650" y="978329"/>
            <a:ext cx="3261690" cy="1446550"/>
          </a:xfrm>
          <a:prstGeom prst="rect">
            <a:avLst/>
          </a:prstGeom>
          <a:noFill/>
        </p:spPr>
        <p:txBody>
          <a:bodyPr wrap="square" rtlCol="0">
            <a:spAutoFit/>
          </a:bodyPr>
          <a:lstStyle/>
          <a:p>
            <a:r>
              <a:rPr lang="en-US" sz="4400" cap="all" spc="120" baseline="0" dirty="0">
                <a:solidFill>
                  <a:schemeClr val="bg1"/>
                </a:solidFill>
                <a:latin typeface="Gill Sans MT" panose="020B0502020104020203" pitchFamily="34" charset="0"/>
              </a:rPr>
              <a:t>Reference Materials</a:t>
            </a:r>
          </a:p>
        </p:txBody>
      </p:sp>
    </p:spTree>
    <p:extLst>
      <p:ext uri="{BB962C8B-B14F-4D97-AF65-F5344CB8AC3E}">
        <p14:creationId xmlns:p14="http://schemas.microsoft.com/office/powerpoint/2010/main" val="195142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4D506-8723-4082-8164-AA3D3ECA65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DC88140C-3CE4-4225-8041-66A2CC334FC7}"/>
              </a:ext>
            </a:extLst>
          </p:cNvPr>
          <p:cNvSpPr>
            <a:spLocks noGrp="1"/>
          </p:cNvSpPr>
          <p:nvPr>
            <p:ph type="body" sz="quarter" idx="11" hasCustomPrompt="1"/>
          </p:nvPr>
        </p:nvSpPr>
        <p:spPr>
          <a:xfrm>
            <a:off x="5321223" y="1128713"/>
            <a:ext cx="6150129" cy="5162550"/>
          </a:xfrm>
        </p:spPr>
        <p:txBody>
          <a:bodyPr anchor="b">
            <a:normAutofit/>
          </a:bodyPr>
          <a:lstStyle>
            <a:lvl1pPr marL="0" marR="0" indent="0" algn="r" defTabSz="914354" rtl="0" eaLnBrk="1" fontAlgn="auto" latinLnBrk="0" hangingPunct="1">
              <a:lnSpc>
                <a:spcPct val="120000"/>
              </a:lnSpc>
              <a:spcBef>
                <a:spcPts val="0"/>
              </a:spcBef>
              <a:spcAft>
                <a:spcPts val="1800"/>
              </a:spcAft>
              <a:buClr>
                <a:srgbClr val="00B0F0"/>
              </a:buClr>
              <a:buSzPct val="100000"/>
              <a:buFont typeface="Calibri" panose="020F0502020204030204" pitchFamily="34" charset="0"/>
              <a:buNone/>
              <a:tabLst/>
              <a:defRPr sz="2000" cap="all" baseline="0">
                <a:solidFill>
                  <a:schemeClr val="tx1"/>
                </a:solidFill>
              </a:defRPr>
            </a:lvl1pPr>
            <a:lvl2pPr marL="0" indent="0" algn="r">
              <a:lnSpc>
                <a:spcPct val="150000"/>
              </a:lnSpc>
              <a:spcBef>
                <a:spcPts val="0"/>
              </a:spcBef>
              <a:spcAft>
                <a:spcPts val="0"/>
              </a:spcAft>
              <a:buNone/>
              <a:defRPr sz="2400">
                <a:solidFill>
                  <a:schemeClr val="tx1"/>
                </a:solidFill>
              </a:defRPr>
            </a:lvl2pPr>
            <a:lvl3pPr marL="0" indent="0" algn="r">
              <a:lnSpc>
                <a:spcPct val="150000"/>
              </a:lnSpc>
              <a:spcBef>
                <a:spcPts val="0"/>
              </a:spcBef>
              <a:spcAft>
                <a:spcPts val="0"/>
              </a:spcAft>
              <a:buNone/>
              <a:defRPr sz="2400">
                <a:solidFill>
                  <a:schemeClr val="tx1"/>
                </a:solidFill>
              </a:defRPr>
            </a:lvl3pPr>
            <a:lvl4pPr marL="0" indent="0" algn="r">
              <a:lnSpc>
                <a:spcPct val="150000"/>
              </a:lnSpc>
              <a:spcBef>
                <a:spcPts val="0"/>
              </a:spcBef>
              <a:spcAft>
                <a:spcPts val="0"/>
              </a:spcAft>
              <a:buNone/>
              <a:defRPr sz="2400">
                <a:solidFill>
                  <a:schemeClr val="tx1"/>
                </a:solidFill>
              </a:defRPr>
            </a:lvl4pPr>
            <a:lvl5pPr marL="0" indent="0" algn="r">
              <a:lnSpc>
                <a:spcPct val="150000"/>
              </a:lnSpc>
              <a:spcBef>
                <a:spcPts val="0"/>
              </a:spcBef>
              <a:spcAft>
                <a:spcPts val="0"/>
              </a:spcAft>
              <a:buNone/>
              <a:defRPr sz="2400">
                <a:solidFill>
                  <a:schemeClr val="tx1"/>
                </a:solidFill>
              </a:defRPr>
            </a:lvl5pPr>
          </a:lstStyle>
          <a:p>
            <a:pPr lvl="0"/>
            <a:r>
              <a:rPr lang="en-US" dirty="0"/>
              <a:t>Mute your microphone</a:t>
            </a:r>
          </a:p>
          <a:p>
            <a:pPr lvl="0"/>
            <a:r>
              <a:rPr lang="en-US" dirty="0"/>
              <a:t>Type “Comment” in the discussion box, then wait to be called on by the moderator</a:t>
            </a:r>
          </a:p>
          <a:p>
            <a:pPr marL="0" marR="0" lvl="0" indent="0" algn="r" defTabSz="914354" rtl="0" eaLnBrk="1" fontAlgn="auto" latinLnBrk="0" hangingPunct="1">
              <a:lnSpc>
                <a:spcPct val="100000"/>
              </a:lnSpc>
              <a:spcBef>
                <a:spcPts val="0"/>
              </a:spcBef>
              <a:spcAft>
                <a:spcPts val="1200"/>
              </a:spcAft>
              <a:buClr>
                <a:srgbClr val="00B0F0"/>
              </a:buClr>
              <a:buSzPct val="100000"/>
              <a:buFont typeface="Calibri" panose="020F0502020204030204" pitchFamily="34" charset="0"/>
              <a:buNone/>
              <a:tabLst/>
              <a:defRPr/>
            </a:pPr>
            <a:r>
              <a:rPr lang="en-US" dirty="0"/>
              <a:t>Use the comment box for ongoing dialogue</a:t>
            </a:r>
          </a:p>
          <a:p>
            <a:pPr lvl="0"/>
            <a:r>
              <a:rPr lang="en-US" dirty="0"/>
              <a:t>Send questions to email@sandia.gov</a:t>
            </a:r>
          </a:p>
        </p:txBody>
      </p:sp>
      <p:sp>
        <p:nvSpPr>
          <p:cNvPr id="8" name="TextBox 7">
            <a:extLst>
              <a:ext uri="{FF2B5EF4-FFF2-40B4-BE49-F238E27FC236}">
                <a16:creationId xmlns:a16="http://schemas.microsoft.com/office/drawing/2014/main" id="{18955865-C5C0-442B-8243-5417032BE5AC}"/>
              </a:ext>
            </a:extLst>
          </p:cNvPr>
          <p:cNvSpPr txBox="1"/>
          <p:nvPr userDrawn="1"/>
        </p:nvSpPr>
        <p:spPr>
          <a:xfrm>
            <a:off x="720649" y="978329"/>
            <a:ext cx="4699076" cy="1446550"/>
          </a:xfrm>
          <a:prstGeom prst="rect">
            <a:avLst/>
          </a:prstGeom>
          <a:noFill/>
        </p:spPr>
        <p:txBody>
          <a:bodyPr wrap="square" rtlCol="0">
            <a:spAutoFit/>
          </a:bodyPr>
          <a:lstStyle/>
          <a:p>
            <a:r>
              <a:rPr lang="en-US" sz="4400" cap="all" spc="120" baseline="0" dirty="0">
                <a:solidFill>
                  <a:schemeClr val="bg1"/>
                </a:solidFill>
                <a:latin typeface="Gill Sans MT" panose="020B0502020104020203" pitchFamily="34" charset="0"/>
              </a:rPr>
              <a:t>Virtual housekeeping</a:t>
            </a:r>
          </a:p>
        </p:txBody>
      </p:sp>
    </p:spTree>
    <p:extLst>
      <p:ext uri="{BB962C8B-B14F-4D97-AF65-F5344CB8AC3E}">
        <p14:creationId xmlns:p14="http://schemas.microsoft.com/office/powerpoint/2010/main" val="38943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4D506-8723-4082-8164-AA3D3ECA65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DC88140C-3CE4-4225-8041-66A2CC334FC7}"/>
              </a:ext>
            </a:extLst>
          </p:cNvPr>
          <p:cNvSpPr>
            <a:spLocks noGrp="1"/>
          </p:cNvSpPr>
          <p:nvPr>
            <p:ph type="body" sz="quarter" idx="11" hasCustomPrompt="1"/>
          </p:nvPr>
        </p:nvSpPr>
        <p:spPr>
          <a:xfrm>
            <a:off x="6791326" y="1128713"/>
            <a:ext cx="4680026" cy="5162550"/>
          </a:xfrm>
        </p:spPr>
        <p:txBody>
          <a:bodyPr anchor="b">
            <a:normAutofit/>
          </a:bodyPr>
          <a:lstStyle>
            <a:lvl1pPr marL="0" indent="0" algn="r">
              <a:lnSpc>
                <a:spcPct val="100000"/>
              </a:lnSpc>
              <a:spcBef>
                <a:spcPts val="0"/>
              </a:spcBef>
              <a:spcAft>
                <a:spcPts val="0"/>
              </a:spcAft>
              <a:buNone/>
              <a:defRPr sz="4000">
                <a:solidFill>
                  <a:schemeClr val="tx1"/>
                </a:solidFill>
              </a:defRPr>
            </a:lvl1pPr>
            <a:lvl2pPr marL="0" indent="0" algn="r">
              <a:lnSpc>
                <a:spcPct val="150000"/>
              </a:lnSpc>
              <a:spcBef>
                <a:spcPts val="0"/>
              </a:spcBef>
              <a:spcAft>
                <a:spcPts val="0"/>
              </a:spcAft>
              <a:buNone/>
              <a:defRPr sz="2400">
                <a:solidFill>
                  <a:schemeClr val="tx1"/>
                </a:solidFill>
              </a:defRPr>
            </a:lvl2pPr>
            <a:lvl3pPr marL="0" indent="0" algn="r">
              <a:lnSpc>
                <a:spcPct val="150000"/>
              </a:lnSpc>
              <a:spcBef>
                <a:spcPts val="0"/>
              </a:spcBef>
              <a:spcAft>
                <a:spcPts val="0"/>
              </a:spcAft>
              <a:buNone/>
              <a:defRPr sz="2400">
                <a:solidFill>
                  <a:schemeClr val="tx1"/>
                </a:solidFill>
              </a:defRPr>
            </a:lvl3pPr>
            <a:lvl4pPr marL="0" indent="0" algn="r">
              <a:lnSpc>
                <a:spcPct val="150000"/>
              </a:lnSpc>
              <a:spcBef>
                <a:spcPts val="0"/>
              </a:spcBef>
              <a:spcAft>
                <a:spcPts val="0"/>
              </a:spcAft>
              <a:buNone/>
              <a:defRPr sz="2400">
                <a:solidFill>
                  <a:schemeClr val="tx1"/>
                </a:solidFill>
              </a:defRPr>
            </a:lvl4pPr>
            <a:lvl5pPr marL="0" indent="0" algn="r">
              <a:lnSpc>
                <a:spcPct val="150000"/>
              </a:lnSpc>
              <a:spcBef>
                <a:spcPts val="0"/>
              </a:spcBef>
              <a:spcAft>
                <a:spcPts val="0"/>
              </a:spcAft>
              <a:buNone/>
              <a:defRPr sz="2400">
                <a:solidFill>
                  <a:schemeClr val="tx1"/>
                </a:solidFill>
              </a:defRPr>
            </a:lvl5pPr>
          </a:lstStyle>
          <a:p>
            <a:pPr lvl="0"/>
            <a:r>
              <a:rPr lang="en-US" dirty="0"/>
              <a:t>Click to edit See You Back at HH:MM</a:t>
            </a:r>
          </a:p>
        </p:txBody>
      </p:sp>
      <p:sp>
        <p:nvSpPr>
          <p:cNvPr id="6" name="TextBox 5">
            <a:extLst>
              <a:ext uri="{FF2B5EF4-FFF2-40B4-BE49-F238E27FC236}">
                <a16:creationId xmlns:a16="http://schemas.microsoft.com/office/drawing/2014/main" id="{9CD5EC46-A7C2-4BE3-A09F-A7EEC513C522}"/>
              </a:ext>
            </a:extLst>
          </p:cNvPr>
          <p:cNvSpPr txBox="1"/>
          <p:nvPr userDrawn="1"/>
        </p:nvSpPr>
        <p:spPr>
          <a:xfrm>
            <a:off x="720650" y="978329"/>
            <a:ext cx="3003626" cy="769441"/>
          </a:xfrm>
          <a:prstGeom prst="rect">
            <a:avLst/>
          </a:prstGeom>
          <a:noFill/>
        </p:spPr>
        <p:txBody>
          <a:bodyPr wrap="square" rtlCol="0">
            <a:spAutoFit/>
          </a:bodyPr>
          <a:lstStyle/>
          <a:p>
            <a:r>
              <a:rPr lang="en-US" sz="4400" b="0" cap="all" spc="120" baseline="0" dirty="0">
                <a:solidFill>
                  <a:schemeClr val="bg1"/>
                </a:solidFill>
                <a:latin typeface="Gill Sans MT" panose="020B0502020104020203" pitchFamily="34" charset="0"/>
              </a:rPr>
              <a:t>break</a:t>
            </a:r>
          </a:p>
        </p:txBody>
      </p:sp>
    </p:spTree>
    <p:extLst>
      <p:ext uri="{BB962C8B-B14F-4D97-AF65-F5344CB8AC3E}">
        <p14:creationId xmlns:p14="http://schemas.microsoft.com/office/powerpoint/2010/main" val="26047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parator Op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6A2CD0-3C75-49CF-9F26-7757B05B0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66239" y="2950325"/>
            <a:ext cx="6190211" cy="1690255"/>
          </a:xfrm>
        </p:spPr>
        <p:txBody>
          <a:bodyPr anchor="ctr">
            <a:normAutofit/>
          </a:bodyPr>
          <a:lstStyle>
            <a:lvl1pPr marL="0" indent="3175"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sub TITLE STYLE</a:t>
            </a:r>
          </a:p>
        </p:txBody>
      </p:sp>
      <p:pic>
        <p:nvPicPr>
          <p:cNvPr id="24" name="Picture 23">
            <a:extLst>
              <a:ext uri="{FF2B5EF4-FFF2-40B4-BE49-F238E27FC236}">
                <a16:creationId xmlns:a16="http://schemas.microsoft.com/office/drawing/2014/main" id="{45DBF348-71B9-483B-9718-1D13B37225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858908" y="2015032"/>
            <a:ext cx="2333092" cy="3029068"/>
          </a:xfrm>
          <a:prstGeom prst="rect">
            <a:avLst/>
          </a:prstGeom>
        </p:spPr>
      </p:pic>
    </p:spTree>
    <p:extLst>
      <p:ext uri="{BB962C8B-B14F-4D97-AF65-F5344CB8AC3E}">
        <p14:creationId xmlns:p14="http://schemas.microsoft.com/office/powerpoint/2010/main" val="36801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Op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344488" indent="341313">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62976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lank Op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288925" indent="282575">
              <a:defRPr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8570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Op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C1E17-4B2A-4818-A42C-F5BD3C516E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marL="344488" indent="341313">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643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lank Op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C1E17-4B2A-4818-A42C-F5BD3C516E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marL="344488" indent="341313">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6464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4986F-556D-0849-A42A-518C6531ED58}" type="slidenum">
              <a:rPr lang="en-US" smtClean="0"/>
              <a:t>‹#›</a:t>
            </a:fld>
            <a:endParaRPr lang="en-US" dirty="0"/>
          </a:p>
        </p:txBody>
      </p:sp>
      <p:sp>
        <p:nvSpPr>
          <p:cNvPr id="6" name="Title 1">
            <a:extLst>
              <a:ext uri="{FF2B5EF4-FFF2-40B4-BE49-F238E27FC236}">
                <a16:creationId xmlns:a16="http://schemas.microsoft.com/office/drawing/2014/main" id="{9352FDB8-2375-C04B-AAC3-7A4E8D2148BF}"/>
              </a:ext>
            </a:extLst>
          </p:cNvPr>
          <p:cNvSpPr>
            <a:spLocks noGrp="1"/>
          </p:cNvSpPr>
          <p:nvPr>
            <p:ph type="title" hasCustomPrompt="1"/>
          </p:nvPr>
        </p:nvSpPr>
        <p:spPr>
          <a:xfrm>
            <a:off x="618744" y="139859"/>
            <a:ext cx="10515600" cy="365125"/>
          </a:xfrm>
        </p:spPr>
        <p:txBody>
          <a:bodyPr>
            <a:noAutofit/>
          </a:bodyPr>
          <a:lstStyle>
            <a:lvl1pPr>
              <a:defRPr sz="2400" b="0" i="0">
                <a:latin typeface="Gill Sans MT" panose="020B0502020104020203" pitchFamily="34" charset="77"/>
                <a:ea typeface="Open Sans Light" charset="0"/>
                <a:cs typeface="Open Sans Light" charset="0"/>
              </a:defRPr>
            </a:lvl1pPr>
          </a:lstStyle>
          <a:p>
            <a:r>
              <a:rPr lang="en-US" dirty="0"/>
              <a:t>CLICK TO EDIT MASTER TITLE STYLE</a:t>
            </a:r>
          </a:p>
        </p:txBody>
      </p:sp>
    </p:spTree>
    <p:extLst>
      <p:ext uri="{BB962C8B-B14F-4D97-AF65-F5344CB8AC3E}">
        <p14:creationId xmlns:p14="http://schemas.microsoft.com/office/powerpoint/2010/main" val="95135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997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4" name="Text Placeholder 3"/>
          <p:cNvSpPr>
            <a:spLocks noGrp="1"/>
          </p:cNvSpPr>
          <p:nvPr>
            <p:ph type="body" sz="quarter" idx="10"/>
          </p:nvPr>
        </p:nvSpPr>
        <p:spPr>
          <a:xfrm>
            <a:off x="720648" y="1441697"/>
            <a:ext cx="10058400" cy="3306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4155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77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0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4379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8446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duotone>
              <a:schemeClr val="accent1">
                <a:shade val="45000"/>
                <a:satMod val="135000"/>
              </a:schemeClr>
              <a:prstClr val="white"/>
            </a:duotone>
            <a:alphaModFix amt="8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2" y="1568368"/>
            <a:ext cx="5099324" cy="4544917"/>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 y="6727424"/>
            <a:ext cx="12192000" cy="130576"/>
          </a:xfrm>
          <a:prstGeom prst="rect">
            <a:avLst/>
          </a:prstGeom>
        </p:spPr>
      </p:pic>
      <p:sp>
        <p:nvSpPr>
          <p:cNvPr id="23" name="Rectangle 22"/>
          <p:cNvSpPr/>
          <p:nvPr userDrawn="1"/>
        </p:nvSpPr>
        <p:spPr>
          <a:xfrm>
            <a:off x="21623" y="6528028"/>
            <a:ext cx="12181667" cy="220198"/>
          </a:xfrm>
          <a:prstGeom prst="rect">
            <a:avLst/>
          </a:prstGeom>
          <a:gradFill>
            <a:gsLst>
              <a:gs pos="1000">
                <a:schemeClr val="bg1">
                  <a:alpha val="26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 y="1"/>
            <a:ext cx="12192000" cy="1067705"/>
          </a:xfrm>
          <a:prstGeom prst="rect">
            <a:avLst/>
          </a:prstGeom>
        </p:spPr>
      </p:pic>
      <p:sp>
        <p:nvSpPr>
          <p:cNvPr id="4" name="Rectangle 3"/>
          <p:cNvSpPr/>
          <p:nvPr userDrawn="1"/>
        </p:nvSpPr>
        <p:spPr>
          <a:xfrm>
            <a:off x="-3" y="126536"/>
            <a:ext cx="12197169" cy="813728"/>
          </a:xfrm>
          <a:prstGeom prst="rect">
            <a:avLst/>
          </a:prstGeom>
          <a:solidFill>
            <a:schemeClr val="bg1">
              <a:alpha val="9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58184" y="100672"/>
            <a:ext cx="10106617" cy="882214"/>
          </a:xfrm>
          <a:prstGeom prst="rect">
            <a:avLst/>
          </a:prstGeom>
        </p:spPr>
        <p:txBody>
          <a:bodyPr/>
          <a:lstStyle>
            <a:lvl1pPr>
              <a:defRPr b="0">
                <a:solidFill>
                  <a:srgbClr val="0073D4"/>
                </a:solidFill>
              </a:defRPr>
            </a:lvl1pPr>
          </a:lstStyle>
          <a:p>
            <a:r>
              <a:rPr lang="en-US" dirty="0"/>
              <a:t>Click to edit Master title style</a:t>
            </a:r>
          </a:p>
        </p:txBody>
      </p:sp>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a:ext>
            </a:extLst>
          </a:blip>
          <a:srcRect l="1759" r="70791"/>
          <a:stretch/>
        </p:blipFill>
        <p:spPr>
          <a:xfrm>
            <a:off x="10598893" y="36958"/>
            <a:ext cx="1345996" cy="992885"/>
          </a:xfrm>
          <a:prstGeom prst="rect">
            <a:avLst/>
          </a:prstGeom>
          <a:ln>
            <a:noFill/>
          </a:ln>
          <a:effectLst>
            <a:outerShdw blurRad="50800" dist="38100" dir="2700000" algn="tl" rotWithShape="0">
              <a:schemeClr val="tx2">
                <a:alpha val="40000"/>
              </a:schemeClr>
            </a:outerShdw>
          </a:effectLst>
        </p:spPr>
      </p:pic>
      <p:sp>
        <p:nvSpPr>
          <p:cNvPr id="21" name="Content Placeholder 2"/>
          <p:cNvSpPr>
            <a:spLocks noGrp="1"/>
          </p:cNvSpPr>
          <p:nvPr>
            <p:ph idx="13"/>
          </p:nvPr>
        </p:nvSpPr>
        <p:spPr>
          <a:xfrm>
            <a:off x="358184" y="1152740"/>
            <a:ext cx="11586705" cy="5340634"/>
          </a:xfrm>
        </p:spPr>
        <p:txBody>
          <a:bodyPr>
            <a:normAutofit/>
          </a:bodyPr>
          <a:lstStyle>
            <a:lvl1pPr>
              <a:spcBef>
                <a:spcPts val="1200"/>
              </a:spcBef>
              <a:defRPr sz="2000" b="0">
                <a:latin typeface="Century Gothic" charset="0"/>
                <a:ea typeface="Century Gothic" charset="0"/>
                <a:cs typeface="Century Gothic" charset="0"/>
              </a:defRPr>
            </a:lvl1pPr>
            <a:lvl2pPr>
              <a:lnSpc>
                <a:spcPct val="90000"/>
              </a:lnSpc>
              <a:defRPr sz="1800">
                <a:latin typeface="Century Gothic" charset="0"/>
                <a:ea typeface="Century Gothic" charset="0"/>
                <a:cs typeface="Century Gothic" charset="0"/>
              </a:defRPr>
            </a:lvl2pPr>
            <a:lvl3pPr>
              <a:lnSpc>
                <a:spcPct val="80000"/>
              </a:lnSpc>
              <a:defRPr sz="1600">
                <a:latin typeface="Century Gothic" charset="0"/>
                <a:ea typeface="Century Gothic" charset="0"/>
                <a:cs typeface="Century Gothic" charset="0"/>
              </a:defRPr>
            </a:lvl3pPr>
            <a:lvl4pPr>
              <a:lnSpc>
                <a:spcPct val="80000"/>
              </a:lnSpc>
              <a:defRPr sz="1400">
                <a:latin typeface="Century Gothic" charset="0"/>
                <a:ea typeface="Century Gothic" charset="0"/>
                <a:cs typeface="Century Gothic" charset="0"/>
              </a:defRPr>
            </a:lvl4pPr>
            <a:lvl5pPr>
              <a:lnSpc>
                <a:spcPct val="80000"/>
              </a:lnSpc>
              <a:defRPr sz="1200">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21623" y="6549873"/>
            <a:ext cx="12181667" cy="198353"/>
          </a:xfrm>
          <a:prstGeom prst="rect">
            <a:avLst/>
          </a:prstGeom>
          <a:gradFill>
            <a:gsLst>
              <a:gs pos="1000">
                <a:schemeClr val="bg1">
                  <a:alpha val="26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 name="Slide Number Placeholder 5"/>
          <p:cNvSpPr>
            <a:spLocks noGrp="1"/>
          </p:cNvSpPr>
          <p:nvPr>
            <p:ph type="sldNum" sz="quarter" idx="12"/>
          </p:nvPr>
        </p:nvSpPr>
        <p:spPr>
          <a:xfrm>
            <a:off x="9100088" y="6493406"/>
            <a:ext cx="2844800" cy="364595"/>
          </a:xfrm>
          <a:prstGeom prst="rect">
            <a:avLst/>
          </a:prstGeom>
        </p:spPr>
        <p:txBody>
          <a:bodyPr anchor="ctr"/>
          <a:lstStyle>
            <a:lvl1pPr>
              <a:defRPr sz="1000">
                <a:solidFill>
                  <a:srgbClr val="0073D4"/>
                </a:solidFill>
              </a:defRPr>
            </a:lvl1pPr>
          </a:lstStyle>
          <a:p>
            <a:fld id="{092552A5-1676-4338-8794-F2C241E2F684}" type="slidenum">
              <a:rPr lang="en-US" smtClean="0"/>
              <a:pPr/>
              <a:t>‹#›</a:t>
            </a:fld>
            <a:endParaRPr lang="en-US" dirty="0"/>
          </a:p>
        </p:txBody>
      </p:sp>
      <p:sp>
        <p:nvSpPr>
          <p:cNvPr id="17" name="Rectangle 4"/>
          <p:cNvSpPr>
            <a:spLocks noGrp="1" noChangeArrowheads="1"/>
          </p:cNvSpPr>
          <p:nvPr>
            <p:ph type="dt" sz="half" idx="2"/>
          </p:nvPr>
        </p:nvSpPr>
        <p:spPr>
          <a:xfrm>
            <a:off x="587023" y="6493404"/>
            <a:ext cx="2359377" cy="364596"/>
          </a:xfrm>
          <a:prstGeom prst="rect">
            <a:avLst/>
          </a:prstGeom>
          <a:ln/>
        </p:spPr>
        <p:txBody>
          <a:bodyPr anchor="ctr"/>
          <a:lstStyle>
            <a:lvl1pPr algn="l" fontAlgn="auto">
              <a:spcBef>
                <a:spcPts val="0"/>
              </a:spcBef>
              <a:spcAft>
                <a:spcPts val="0"/>
              </a:spcAft>
              <a:defRPr sz="1000" smtClean="0">
                <a:solidFill>
                  <a:srgbClr val="0073D4"/>
                </a:solidFill>
                <a:latin typeface="Century Gothic" charset="0"/>
                <a:ea typeface="Century Gothic" charset="0"/>
                <a:cs typeface="Century Gothic" charset="0"/>
              </a:defRPr>
            </a:lvl1pPr>
          </a:lstStyle>
          <a:p>
            <a:endParaRPr lang="en-US" dirty="0"/>
          </a:p>
        </p:txBody>
      </p:sp>
      <p:sp>
        <p:nvSpPr>
          <p:cNvPr id="18" name="Rectangle 5"/>
          <p:cNvSpPr>
            <a:spLocks noGrp="1" noChangeArrowheads="1"/>
          </p:cNvSpPr>
          <p:nvPr>
            <p:ph type="ftr" sz="quarter" idx="3"/>
          </p:nvPr>
        </p:nvSpPr>
        <p:spPr>
          <a:xfrm>
            <a:off x="4198924" y="6493406"/>
            <a:ext cx="3860800" cy="364595"/>
          </a:xfrm>
          <a:prstGeom prst="rect">
            <a:avLst/>
          </a:prstGeom>
          <a:ln/>
        </p:spPr>
        <p:txBody>
          <a:bodyPr anchor="ctr"/>
          <a:lstStyle>
            <a:lvl1pPr algn="ctr">
              <a:defRPr sz="1000" i="1">
                <a:solidFill>
                  <a:srgbClr val="0073D4"/>
                </a:solidFill>
                <a:latin typeface="Century Gothic" charset="0"/>
                <a:ea typeface="Century Gothic" charset="0"/>
                <a:cs typeface="Century Gothic" charset="0"/>
              </a:defRPr>
            </a:lvl1pPr>
          </a:lstStyle>
          <a:p>
            <a:endParaRPr lang="en-US" dirty="0"/>
          </a:p>
        </p:txBody>
      </p:sp>
    </p:spTree>
    <p:extLst>
      <p:ext uri="{BB962C8B-B14F-4D97-AF65-F5344CB8AC3E}">
        <p14:creationId xmlns:p14="http://schemas.microsoft.com/office/powerpoint/2010/main" val="211230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330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Opt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8384C1-5CCA-4164-8131-9F4B67CB14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66239" y="1839312"/>
            <a:ext cx="6190211" cy="1115248"/>
          </a:xfrm>
        </p:spPr>
        <p:txBody>
          <a:bodyPr anchor="ctr">
            <a:normAutofit/>
          </a:bodyPr>
          <a:lstStyle>
            <a:lvl1pPr marL="0" indent="3175"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943690" y="4188114"/>
            <a:ext cx="6261331" cy="353125"/>
          </a:xfrm>
        </p:spPr>
        <p:txBody>
          <a:bodyPr lIns="91440" rIns="91440">
            <a:noAutofit/>
          </a:bodyPr>
          <a:lstStyle>
            <a:lvl1pPr marL="0" indent="0" algn="l">
              <a:buNone/>
              <a:defRPr sz="2800" cap="all" spc="200" baseline="0">
                <a:solidFill>
                  <a:schemeClr val="accent6"/>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name</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9" name="TextBox 18"/>
          <p:cNvSpPr txBox="1"/>
          <p:nvPr userDrawn="1"/>
        </p:nvSpPr>
        <p:spPr>
          <a:xfrm>
            <a:off x="966239" y="3942603"/>
            <a:ext cx="2225040" cy="261610"/>
          </a:xfrm>
          <a:prstGeom prst="rect">
            <a:avLst/>
          </a:prstGeom>
          <a:noFill/>
        </p:spPr>
        <p:txBody>
          <a:bodyPr wrap="square" rtlCol="0">
            <a:spAutoFit/>
          </a:bodyPr>
          <a:lstStyle/>
          <a:p>
            <a:r>
              <a:rPr lang="en-US" sz="1050" b="0" i="1" spc="300" dirty="0">
                <a:solidFill>
                  <a:schemeClr val="bg1"/>
                </a:solidFill>
                <a:latin typeface="Calibri" charset="0"/>
                <a:ea typeface="Calibri" charset="0"/>
                <a:cs typeface="Calibri" charset="0"/>
              </a:rPr>
              <a:t>PRESENTED BY</a:t>
            </a:r>
          </a:p>
        </p:txBody>
      </p:sp>
      <p:sp>
        <p:nvSpPr>
          <p:cNvPr id="23" name="TextBox 22"/>
          <p:cNvSpPr txBox="1"/>
          <p:nvPr userDrawn="1"/>
        </p:nvSpPr>
        <p:spPr>
          <a:xfrm>
            <a:off x="7793594" y="6307251"/>
            <a:ext cx="3136756" cy="457626"/>
          </a:xfrm>
          <a:prstGeom prst="rect">
            <a:avLst/>
          </a:prstGeom>
          <a:noFill/>
        </p:spPr>
        <p:txBody>
          <a:bodyPr wrap="square" rtlCol="0">
            <a:spAutoFit/>
          </a:bodyPr>
          <a:lstStyle/>
          <a:p>
            <a:pPr algn="r">
              <a:lnSpc>
                <a:spcPct val="110000"/>
              </a:lnSpc>
            </a:pPr>
            <a:r>
              <a:rPr lang="en-US" sz="550" b="0" i="0" kern="1200" dirty="0">
                <a:solidFill>
                  <a:schemeClr val="bg2">
                    <a:lumMod val="50000"/>
                  </a:schemeClr>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SAND20XX-XXXX P</a:t>
            </a:r>
            <a:endParaRPr lang="en-US" sz="550" dirty="0">
              <a:solidFill>
                <a:schemeClr val="bg2">
                  <a:lumMod val="50000"/>
                </a:schemeClr>
              </a:solidFill>
            </a:endParaRPr>
          </a:p>
        </p:txBody>
      </p:sp>
      <p:pic>
        <p:nvPicPr>
          <p:cNvPr id="24" name="Picture 23">
            <a:extLst>
              <a:ext uri="{FF2B5EF4-FFF2-40B4-BE49-F238E27FC236}">
                <a16:creationId xmlns:a16="http://schemas.microsoft.com/office/drawing/2014/main" id="{45DBF348-71B9-483B-9718-1D13B37225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858908" y="2015032"/>
            <a:ext cx="2333092" cy="3029068"/>
          </a:xfrm>
          <a:prstGeom prst="rect">
            <a:avLst/>
          </a:prstGeom>
        </p:spPr>
      </p:pic>
      <p:sp>
        <p:nvSpPr>
          <p:cNvPr id="25" name="TextBox 24">
            <a:extLst>
              <a:ext uri="{FF2B5EF4-FFF2-40B4-BE49-F238E27FC236}">
                <a16:creationId xmlns:a16="http://schemas.microsoft.com/office/drawing/2014/main" id="{7E682BB0-5323-41A7-B126-48F15AC9E186}"/>
              </a:ext>
            </a:extLst>
          </p:cNvPr>
          <p:cNvSpPr txBox="1"/>
          <p:nvPr userDrawn="1"/>
        </p:nvSpPr>
        <p:spPr>
          <a:xfrm>
            <a:off x="912699" y="1056087"/>
            <a:ext cx="3998082"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pic>
        <p:nvPicPr>
          <p:cNvPr id="18" name="Picture 17">
            <a:extLst>
              <a:ext uri="{FF2B5EF4-FFF2-40B4-BE49-F238E27FC236}">
                <a16:creationId xmlns:a16="http://schemas.microsoft.com/office/drawing/2014/main" id="{1D223A18-5358-413C-94AB-C75E692835C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0" name="Picture 19">
            <a:extLst>
              <a:ext uri="{FF2B5EF4-FFF2-40B4-BE49-F238E27FC236}">
                <a16:creationId xmlns:a16="http://schemas.microsoft.com/office/drawing/2014/main" id="{4F9D2404-7547-4328-864C-4824D4E24D6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65815" y="6575083"/>
            <a:ext cx="463192" cy="134533"/>
          </a:xfrm>
          <a:prstGeom prst="rect">
            <a:avLst/>
          </a:prstGeom>
        </p:spPr>
      </p:pic>
      <p:sp>
        <p:nvSpPr>
          <p:cNvPr id="14" name="Text Placeholder 4">
            <a:extLst>
              <a:ext uri="{FF2B5EF4-FFF2-40B4-BE49-F238E27FC236}">
                <a16:creationId xmlns:a16="http://schemas.microsoft.com/office/drawing/2014/main" id="{97C90199-685E-4929-AA2E-B956E4043C4F}"/>
              </a:ext>
            </a:extLst>
          </p:cNvPr>
          <p:cNvSpPr>
            <a:spLocks noGrp="1"/>
          </p:cNvSpPr>
          <p:nvPr>
            <p:ph type="body" sz="quarter" idx="10" hasCustomPrompt="1"/>
          </p:nvPr>
        </p:nvSpPr>
        <p:spPr>
          <a:xfrm>
            <a:off x="1037861" y="4615494"/>
            <a:ext cx="4500563" cy="447675"/>
          </a:xfrm>
        </p:spPr>
        <p:txBody>
          <a:bodyPr>
            <a:noAutofit/>
          </a:bodyPr>
          <a:lstStyle>
            <a:lvl1pPr marL="0" indent="0">
              <a:buNone/>
              <a:defRPr sz="1200" cap="all" baseline="0">
                <a:solidFill>
                  <a:schemeClr val="bg1"/>
                </a:solidFill>
                <a:latin typeface="Calibri" panose="020F0502020204030204" pitchFamily="34" charset="0"/>
                <a:cs typeface="Calibri" panose="020F0502020204030204" pitchFamily="34" charset="0"/>
              </a:defRPr>
            </a:lvl1pPr>
            <a:lvl2pPr marL="201159" indent="0">
              <a:buNone/>
              <a:defRPr sz="1200" cap="all" baseline="0">
                <a:solidFill>
                  <a:schemeClr val="bg1"/>
                </a:solidFill>
                <a:latin typeface="Calibri" panose="020F0502020204030204" pitchFamily="34" charset="0"/>
                <a:cs typeface="Calibri" panose="020F0502020204030204" pitchFamily="34" charset="0"/>
              </a:defRPr>
            </a:lvl2pPr>
            <a:lvl3pPr marL="384030" indent="0">
              <a:buNone/>
              <a:defRPr sz="1200" cap="all" baseline="0">
                <a:solidFill>
                  <a:schemeClr val="bg1"/>
                </a:solidFill>
                <a:latin typeface="Calibri" panose="020F0502020204030204" pitchFamily="34" charset="0"/>
                <a:cs typeface="Calibri" panose="020F0502020204030204" pitchFamily="34" charset="0"/>
              </a:defRPr>
            </a:lvl3pPr>
            <a:lvl4pPr marL="566901" indent="0">
              <a:buNone/>
              <a:defRPr sz="1200" cap="all" baseline="0">
                <a:solidFill>
                  <a:schemeClr val="bg1"/>
                </a:solidFill>
                <a:latin typeface="Calibri" panose="020F0502020204030204" pitchFamily="34" charset="0"/>
                <a:cs typeface="Calibri" panose="020F0502020204030204" pitchFamily="34" charset="0"/>
              </a:defRPr>
            </a:lvl4pPr>
            <a:lvl5pPr marL="749772" indent="0">
              <a:buNone/>
              <a:defRPr sz="1200" cap="all" baseline="0">
                <a:solidFill>
                  <a:schemeClr val="bg1"/>
                </a:solidFill>
                <a:latin typeface="Calibri" panose="020F0502020204030204" pitchFamily="34" charset="0"/>
                <a:cs typeface="Calibri" panose="020F0502020204030204" pitchFamily="34" charset="0"/>
              </a:defRPr>
            </a:lvl5pPr>
          </a:lstStyle>
          <a:p>
            <a:pPr lvl="0"/>
            <a:r>
              <a:rPr lang="en-US" dirty="0"/>
              <a:t>Click to edit title and business</a:t>
            </a:r>
          </a:p>
        </p:txBody>
      </p:sp>
      <p:sp>
        <p:nvSpPr>
          <p:cNvPr id="5" name="Text Placeholder 4">
            <a:extLst>
              <a:ext uri="{FF2B5EF4-FFF2-40B4-BE49-F238E27FC236}">
                <a16:creationId xmlns:a16="http://schemas.microsoft.com/office/drawing/2014/main" id="{A8A6A6B7-52A3-490D-9451-8B7CDD5D5543}"/>
              </a:ext>
            </a:extLst>
          </p:cNvPr>
          <p:cNvSpPr>
            <a:spLocks noGrp="1"/>
          </p:cNvSpPr>
          <p:nvPr>
            <p:ph type="body" sz="quarter" idx="11" hasCustomPrompt="1"/>
          </p:nvPr>
        </p:nvSpPr>
        <p:spPr>
          <a:xfrm>
            <a:off x="1037861" y="3041423"/>
            <a:ext cx="5058139" cy="444500"/>
          </a:xfrm>
        </p:spPr>
        <p:txBody>
          <a:bodyPr>
            <a:noAutofit/>
          </a:bodyPr>
          <a:lstStyle>
            <a:lvl1pPr marL="0" indent="0">
              <a:buNone/>
              <a:defRPr sz="1800" cap="all" baseline="0">
                <a:solidFill>
                  <a:schemeClr val="bg1"/>
                </a:solidFill>
                <a:latin typeface="Gill Sans MT" panose="020B0502020104020203" pitchFamily="34" charset="0"/>
              </a:defRPr>
            </a:lvl1pPr>
            <a:lvl2pPr marL="201159" indent="0">
              <a:buNone/>
              <a:defRPr sz="1600">
                <a:solidFill>
                  <a:schemeClr val="bg1"/>
                </a:solidFill>
                <a:latin typeface="Gill Sans MT" panose="020B0502020104020203" pitchFamily="34" charset="0"/>
              </a:defRPr>
            </a:lvl2pPr>
            <a:lvl3pPr marL="384030" indent="0">
              <a:buNone/>
              <a:defRPr sz="1200">
                <a:solidFill>
                  <a:schemeClr val="bg1"/>
                </a:solidFill>
                <a:latin typeface="Gill Sans MT" panose="020B0502020104020203" pitchFamily="34" charset="0"/>
              </a:defRPr>
            </a:lvl3pPr>
            <a:lvl4pPr marL="566901" indent="0">
              <a:buNone/>
              <a:defRPr sz="1200">
                <a:solidFill>
                  <a:schemeClr val="bg1"/>
                </a:solidFill>
                <a:latin typeface="Gill Sans MT" panose="020B0502020104020203" pitchFamily="34" charset="0"/>
              </a:defRPr>
            </a:lvl4pPr>
            <a:lvl5pPr marL="749772" indent="0">
              <a:buNone/>
              <a:defRPr sz="1200">
                <a:solidFill>
                  <a:schemeClr val="bg1"/>
                </a:solidFill>
                <a:latin typeface="Gill Sans MT" panose="020B0502020104020203" pitchFamily="34" charset="0"/>
              </a:defRPr>
            </a:lvl5pPr>
          </a:lstStyle>
          <a:p>
            <a:pPr lvl="0"/>
            <a:r>
              <a:rPr lang="en-US" dirty="0"/>
              <a:t>Click to edit date Month DD,  YYYY</a:t>
            </a:r>
          </a:p>
        </p:txBody>
      </p:sp>
    </p:spTree>
    <p:extLst>
      <p:ext uri="{BB962C8B-B14F-4D97-AF65-F5344CB8AC3E}">
        <p14:creationId xmlns:p14="http://schemas.microsoft.com/office/powerpoint/2010/main" val="396218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pt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8384C1-5CCA-4164-8131-9F4B67CB14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66239" y="1839312"/>
            <a:ext cx="6190211" cy="1115248"/>
          </a:xfrm>
        </p:spPr>
        <p:txBody>
          <a:bodyPr anchor="ctr">
            <a:normAutofit/>
          </a:bodyPr>
          <a:lstStyle>
            <a:lvl1pPr marL="0" indent="3175"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943690" y="4188114"/>
            <a:ext cx="6261331" cy="353125"/>
          </a:xfrm>
        </p:spPr>
        <p:txBody>
          <a:bodyPr lIns="91440" rIns="91440">
            <a:noAutofit/>
          </a:bodyPr>
          <a:lstStyle>
            <a:lvl1pPr marL="0" indent="0" algn="l">
              <a:buNone/>
              <a:defRPr sz="2800" cap="all" spc="200" baseline="0">
                <a:solidFill>
                  <a:schemeClr val="accent6"/>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name</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9" name="TextBox 18"/>
          <p:cNvSpPr txBox="1"/>
          <p:nvPr userDrawn="1"/>
        </p:nvSpPr>
        <p:spPr>
          <a:xfrm>
            <a:off x="966239" y="3942603"/>
            <a:ext cx="2225040" cy="261610"/>
          </a:xfrm>
          <a:prstGeom prst="rect">
            <a:avLst/>
          </a:prstGeom>
          <a:noFill/>
        </p:spPr>
        <p:txBody>
          <a:bodyPr wrap="square" rtlCol="0">
            <a:spAutoFit/>
          </a:bodyPr>
          <a:lstStyle/>
          <a:p>
            <a:r>
              <a:rPr lang="en-US" sz="1050" b="0" i="1" spc="300" dirty="0">
                <a:solidFill>
                  <a:schemeClr val="bg1"/>
                </a:solidFill>
                <a:latin typeface="Calibri" charset="0"/>
                <a:ea typeface="Calibri" charset="0"/>
                <a:cs typeface="Calibri" charset="0"/>
              </a:rPr>
              <a:t>PRESENTED BY</a:t>
            </a:r>
          </a:p>
        </p:txBody>
      </p:sp>
      <p:sp>
        <p:nvSpPr>
          <p:cNvPr id="23" name="TextBox 22"/>
          <p:cNvSpPr txBox="1"/>
          <p:nvPr userDrawn="1"/>
        </p:nvSpPr>
        <p:spPr>
          <a:xfrm>
            <a:off x="7793594" y="6307251"/>
            <a:ext cx="3136756" cy="457626"/>
          </a:xfrm>
          <a:prstGeom prst="rect">
            <a:avLst/>
          </a:prstGeom>
          <a:noFill/>
        </p:spPr>
        <p:txBody>
          <a:bodyPr wrap="square" rtlCol="0">
            <a:spAutoFit/>
          </a:bodyPr>
          <a:lstStyle/>
          <a:p>
            <a:pPr algn="r">
              <a:lnSpc>
                <a:spcPct val="110000"/>
              </a:lnSpc>
            </a:pPr>
            <a:r>
              <a:rPr lang="en-US" sz="550" b="0" i="0" kern="1200" dirty="0">
                <a:solidFill>
                  <a:schemeClr val="bg2">
                    <a:lumMod val="50000"/>
                  </a:schemeClr>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SAND20XX-XXXX P</a:t>
            </a:r>
            <a:endParaRPr lang="en-US" sz="550" dirty="0">
              <a:solidFill>
                <a:schemeClr val="bg2">
                  <a:lumMod val="50000"/>
                </a:schemeClr>
              </a:solidFill>
            </a:endParaRPr>
          </a:p>
        </p:txBody>
      </p:sp>
      <p:pic>
        <p:nvPicPr>
          <p:cNvPr id="24" name="Picture 23">
            <a:extLst>
              <a:ext uri="{FF2B5EF4-FFF2-40B4-BE49-F238E27FC236}">
                <a16:creationId xmlns:a16="http://schemas.microsoft.com/office/drawing/2014/main" id="{45DBF348-71B9-483B-9718-1D13B37225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858908" y="2015032"/>
            <a:ext cx="2333092" cy="3029068"/>
          </a:xfrm>
          <a:prstGeom prst="rect">
            <a:avLst/>
          </a:prstGeom>
        </p:spPr>
      </p:pic>
      <p:sp>
        <p:nvSpPr>
          <p:cNvPr id="25" name="TextBox 24">
            <a:extLst>
              <a:ext uri="{FF2B5EF4-FFF2-40B4-BE49-F238E27FC236}">
                <a16:creationId xmlns:a16="http://schemas.microsoft.com/office/drawing/2014/main" id="{7E682BB0-5323-41A7-B126-48F15AC9E186}"/>
              </a:ext>
            </a:extLst>
          </p:cNvPr>
          <p:cNvSpPr txBox="1"/>
          <p:nvPr userDrawn="1"/>
        </p:nvSpPr>
        <p:spPr>
          <a:xfrm>
            <a:off x="912699" y="1056087"/>
            <a:ext cx="3998082"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pic>
        <p:nvPicPr>
          <p:cNvPr id="18" name="Picture 17">
            <a:extLst>
              <a:ext uri="{FF2B5EF4-FFF2-40B4-BE49-F238E27FC236}">
                <a16:creationId xmlns:a16="http://schemas.microsoft.com/office/drawing/2014/main" id="{1D223A18-5358-413C-94AB-C75E692835C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0" name="Picture 19">
            <a:extLst>
              <a:ext uri="{FF2B5EF4-FFF2-40B4-BE49-F238E27FC236}">
                <a16:creationId xmlns:a16="http://schemas.microsoft.com/office/drawing/2014/main" id="{4F9D2404-7547-4328-864C-4824D4E24D6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65815" y="6575083"/>
            <a:ext cx="463192" cy="134533"/>
          </a:xfrm>
          <a:prstGeom prst="rect">
            <a:avLst/>
          </a:prstGeom>
        </p:spPr>
      </p:pic>
      <p:sp>
        <p:nvSpPr>
          <p:cNvPr id="14" name="Text Placeholder 4">
            <a:extLst>
              <a:ext uri="{FF2B5EF4-FFF2-40B4-BE49-F238E27FC236}">
                <a16:creationId xmlns:a16="http://schemas.microsoft.com/office/drawing/2014/main" id="{97C90199-685E-4929-AA2E-B956E4043C4F}"/>
              </a:ext>
            </a:extLst>
          </p:cNvPr>
          <p:cNvSpPr>
            <a:spLocks noGrp="1"/>
          </p:cNvSpPr>
          <p:nvPr>
            <p:ph type="body" sz="quarter" idx="10" hasCustomPrompt="1"/>
          </p:nvPr>
        </p:nvSpPr>
        <p:spPr>
          <a:xfrm>
            <a:off x="1037861" y="4615494"/>
            <a:ext cx="4500563" cy="447675"/>
          </a:xfrm>
        </p:spPr>
        <p:txBody>
          <a:bodyPr>
            <a:noAutofit/>
          </a:bodyPr>
          <a:lstStyle>
            <a:lvl1pPr marL="0" indent="0">
              <a:buNone/>
              <a:defRPr sz="1200" cap="all" baseline="0">
                <a:solidFill>
                  <a:schemeClr val="bg1"/>
                </a:solidFill>
                <a:latin typeface="Calibri" panose="020F0502020204030204" pitchFamily="34" charset="0"/>
                <a:cs typeface="Calibri" panose="020F0502020204030204" pitchFamily="34" charset="0"/>
              </a:defRPr>
            </a:lvl1pPr>
            <a:lvl2pPr marL="201159" indent="0">
              <a:buNone/>
              <a:defRPr sz="1200" cap="all" baseline="0">
                <a:solidFill>
                  <a:schemeClr val="bg1"/>
                </a:solidFill>
                <a:latin typeface="Calibri" panose="020F0502020204030204" pitchFamily="34" charset="0"/>
                <a:cs typeface="Calibri" panose="020F0502020204030204" pitchFamily="34" charset="0"/>
              </a:defRPr>
            </a:lvl2pPr>
            <a:lvl3pPr marL="384030" indent="0">
              <a:buNone/>
              <a:defRPr sz="1200" cap="all" baseline="0">
                <a:solidFill>
                  <a:schemeClr val="bg1"/>
                </a:solidFill>
                <a:latin typeface="Calibri" panose="020F0502020204030204" pitchFamily="34" charset="0"/>
                <a:cs typeface="Calibri" panose="020F0502020204030204" pitchFamily="34" charset="0"/>
              </a:defRPr>
            </a:lvl3pPr>
            <a:lvl4pPr marL="566901" indent="0">
              <a:buNone/>
              <a:defRPr sz="1200" cap="all" baseline="0">
                <a:solidFill>
                  <a:schemeClr val="bg1"/>
                </a:solidFill>
                <a:latin typeface="Calibri" panose="020F0502020204030204" pitchFamily="34" charset="0"/>
                <a:cs typeface="Calibri" panose="020F0502020204030204" pitchFamily="34" charset="0"/>
              </a:defRPr>
            </a:lvl4pPr>
            <a:lvl5pPr marL="749772" indent="0">
              <a:buNone/>
              <a:defRPr sz="1200" cap="all" baseline="0">
                <a:solidFill>
                  <a:schemeClr val="bg1"/>
                </a:solidFill>
                <a:latin typeface="Calibri" panose="020F0502020204030204" pitchFamily="34" charset="0"/>
                <a:cs typeface="Calibri" panose="020F0502020204030204" pitchFamily="34" charset="0"/>
              </a:defRPr>
            </a:lvl5pPr>
          </a:lstStyle>
          <a:p>
            <a:pPr lvl="0"/>
            <a:r>
              <a:rPr lang="en-US" dirty="0"/>
              <a:t>Click to edit title and business</a:t>
            </a:r>
          </a:p>
        </p:txBody>
      </p:sp>
      <p:sp>
        <p:nvSpPr>
          <p:cNvPr id="5" name="Text Placeholder 4">
            <a:extLst>
              <a:ext uri="{FF2B5EF4-FFF2-40B4-BE49-F238E27FC236}">
                <a16:creationId xmlns:a16="http://schemas.microsoft.com/office/drawing/2014/main" id="{A8A6A6B7-52A3-490D-9451-8B7CDD5D5543}"/>
              </a:ext>
            </a:extLst>
          </p:cNvPr>
          <p:cNvSpPr>
            <a:spLocks noGrp="1"/>
          </p:cNvSpPr>
          <p:nvPr>
            <p:ph type="body" sz="quarter" idx="11" hasCustomPrompt="1"/>
          </p:nvPr>
        </p:nvSpPr>
        <p:spPr>
          <a:xfrm>
            <a:off x="1037861" y="3041423"/>
            <a:ext cx="5058139" cy="444500"/>
          </a:xfrm>
        </p:spPr>
        <p:txBody>
          <a:bodyPr>
            <a:noAutofit/>
          </a:bodyPr>
          <a:lstStyle>
            <a:lvl1pPr marL="0" indent="0">
              <a:buNone/>
              <a:defRPr sz="1800" cap="all" baseline="0">
                <a:solidFill>
                  <a:schemeClr val="bg1"/>
                </a:solidFill>
                <a:latin typeface="Gill Sans MT" panose="020B0502020104020203" pitchFamily="34" charset="0"/>
              </a:defRPr>
            </a:lvl1pPr>
            <a:lvl2pPr marL="201159" indent="0">
              <a:buNone/>
              <a:defRPr sz="1600">
                <a:solidFill>
                  <a:schemeClr val="bg1"/>
                </a:solidFill>
                <a:latin typeface="Gill Sans MT" panose="020B0502020104020203" pitchFamily="34" charset="0"/>
              </a:defRPr>
            </a:lvl2pPr>
            <a:lvl3pPr marL="384030" indent="0">
              <a:buNone/>
              <a:defRPr sz="1200">
                <a:solidFill>
                  <a:schemeClr val="bg1"/>
                </a:solidFill>
                <a:latin typeface="Gill Sans MT" panose="020B0502020104020203" pitchFamily="34" charset="0"/>
              </a:defRPr>
            </a:lvl3pPr>
            <a:lvl4pPr marL="566901" indent="0">
              <a:buNone/>
              <a:defRPr sz="1200">
                <a:solidFill>
                  <a:schemeClr val="bg1"/>
                </a:solidFill>
                <a:latin typeface="Gill Sans MT" panose="020B0502020104020203" pitchFamily="34" charset="0"/>
              </a:defRPr>
            </a:lvl4pPr>
            <a:lvl5pPr marL="749772" indent="0">
              <a:buNone/>
              <a:defRPr sz="1200">
                <a:solidFill>
                  <a:schemeClr val="bg1"/>
                </a:solidFill>
                <a:latin typeface="Gill Sans MT" panose="020B0502020104020203" pitchFamily="34" charset="0"/>
              </a:defRPr>
            </a:lvl5pPr>
          </a:lstStyle>
          <a:p>
            <a:pPr lvl="0"/>
            <a:r>
              <a:rPr lang="en-US" dirty="0"/>
              <a:t>Click to edit date Month DD,  YYYY</a:t>
            </a:r>
          </a:p>
        </p:txBody>
      </p:sp>
    </p:spTree>
    <p:extLst>
      <p:ext uri="{BB962C8B-B14F-4D97-AF65-F5344CB8AC3E}">
        <p14:creationId xmlns:p14="http://schemas.microsoft.com/office/powerpoint/2010/main" val="9116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p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6A2CD0-3C75-49CF-9F26-7757B05B0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66239" y="1839311"/>
            <a:ext cx="6190211" cy="1690255"/>
          </a:xfrm>
        </p:spPr>
        <p:txBody>
          <a:bodyPr anchor="ctr">
            <a:normAutofit/>
          </a:bodyPr>
          <a:lstStyle>
            <a:lvl1pPr marL="0" indent="3175"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943693" y="4196737"/>
            <a:ext cx="6261331" cy="353125"/>
          </a:xfrm>
        </p:spPr>
        <p:txBody>
          <a:bodyPr lIns="91440" rIns="91440">
            <a:noAutofit/>
          </a:bodyPr>
          <a:lstStyle>
            <a:lvl1pPr marL="0" indent="0" algn="l">
              <a:buNone/>
              <a:defRPr sz="2800" cap="all" spc="200" baseline="0">
                <a:solidFill>
                  <a:schemeClr val="accent6"/>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name</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9" name="TextBox 18"/>
          <p:cNvSpPr txBox="1"/>
          <p:nvPr userDrawn="1"/>
        </p:nvSpPr>
        <p:spPr>
          <a:xfrm>
            <a:off x="966239" y="3942603"/>
            <a:ext cx="2225040" cy="261610"/>
          </a:xfrm>
          <a:prstGeom prst="rect">
            <a:avLst/>
          </a:prstGeom>
          <a:noFill/>
        </p:spPr>
        <p:txBody>
          <a:bodyPr wrap="square" rtlCol="0">
            <a:spAutoFit/>
          </a:bodyPr>
          <a:lstStyle/>
          <a:p>
            <a:r>
              <a:rPr lang="en-US" sz="1050" b="0" i="1" spc="300" dirty="0">
                <a:solidFill>
                  <a:schemeClr val="bg1"/>
                </a:solidFill>
                <a:latin typeface="Calibri" charset="0"/>
                <a:ea typeface="Calibri" charset="0"/>
                <a:cs typeface="Calibri" charset="0"/>
              </a:rPr>
              <a:t>PRESENTED BY</a:t>
            </a:r>
          </a:p>
        </p:txBody>
      </p:sp>
      <p:sp>
        <p:nvSpPr>
          <p:cNvPr id="23" name="TextBox 22"/>
          <p:cNvSpPr txBox="1"/>
          <p:nvPr userDrawn="1"/>
        </p:nvSpPr>
        <p:spPr>
          <a:xfrm>
            <a:off x="7793594" y="6307251"/>
            <a:ext cx="3136756" cy="457626"/>
          </a:xfrm>
          <a:prstGeom prst="rect">
            <a:avLst/>
          </a:prstGeom>
          <a:noFill/>
        </p:spPr>
        <p:txBody>
          <a:bodyPr wrap="square" rtlCol="0">
            <a:spAutoFit/>
          </a:bodyPr>
          <a:lstStyle/>
          <a:p>
            <a:pPr algn="r">
              <a:lnSpc>
                <a:spcPct val="110000"/>
              </a:lnSpc>
            </a:pPr>
            <a:r>
              <a:rPr lang="en-US" sz="550" b="0" i="0" kern="1200" dirty="0">
                <a:solidFill>
                  <a:schemeClr val="bg2">
                    <a:lumMod val="50000"/>
                  </a:schemeClr>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SAND20XX-XXXXX P</a:t>
            </a:r>
            <a:endParaRPr lang="en-US" sz="550" dirty="0">
              <a:solidFill>
                <a:schemeClr val="bg2">
                  <a:lumMod val="50000"/>
                </a:schemeClr>
              </a:solidFill>
            </a:endParaRPr>
          </a:p>
        </p:txBody>
      </p:sp>
      <p:pic>
        <p:nvPicPr>
          <p:cNvPr id="24" name="Picture 23">
            <a:extLst>
              <a:ext uri="{FF2B5EF4-FFF2-40B4-BE49-F238E27FC236}">
                <a16:creationId xmlns:a16="http://schemas.microsoft.com/office/drawing/2014/main" id="{45DBF348-71B9-483B-9718-1D13B37225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858908" y="2015032"/>
            <a:ext cx="2333092" cy="3029068"/>
          </a:xfrm>
          <a:prstGeom prst="rect">
            <a:avLst/>
          </a:prstGeom>
        </p:spPr>
      </p:pic>
      <p:sp>
        <p:nvSpPr>
          <p:cNvPr id="25" name="TextBox 24">
            <a:extLst>
              <a:ext uri="{FF2B5EF4-FFF2-40B4-BE49-F238E27FC236}">
                <a16:creationId xmlns:a16="http://schemas.microsoft.com/office/drawing/2014/main" id="{7E682BB0-5323-41A7-B126-48F15AC9E186}"/>
              </a:ext>
            </a:extLst>
          </p:cNvPr>
          <p:cNvSpPr txBox="1"/>
          <p:nvPr userDrawn="1"/>
        </p:nvSpPr>
        <p:spPr>
          <a:xfrm>
            <a:off x="912699" y="1056087"/>
            <a:ext cx="3998082"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pic>
        <p:nvPicPr>
          <p:cNvPr id="18" name="Picture 17">
            <a:extLst>
              <a:ext uri="{FF2B5EF4-FFF2-40B4-BE49-F238E27FC236}">
                <a16:creationId xmlns:a16="http://schemas.microsoft.com/office/drawing/2014/main" id="{1D223A18-5358-413C-94AB-C75E692835C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0" name="Picture 19">
            <a:extLst>
              <a:ext uri="{FF2B5EF4-FFF2-40B4-BE49-F238E27FC236}">
                <a16:creationId xmlns:a16="http://schemas.microsoft.com/office/drawing/2014/main" id="{4F9D2404-7547-4328-864C-4824D4E24D6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65815" y="6575083"/>
            <a:ext cx="463192" cy="134533"/>
          </a:xfrm>
          <a:prstGeom prst="rect">
            <a:avLst/>
          </a:prstGeom>
        </p:spPr>
      </p:pic>
      <p:sp>
        <p:nvSpPr>
          <p:cNvPr id="5" name="Text Placeholder 4">
            <a:extLst>
              <a:ext uri="{FF2B5EF4-FFF2-40B4-BE49-F238E27FC236}">
                <a16:creationId xmlns:a16="http://schemas.microsoft.com/office/drawing/2014/main" id="{53BA9D6D-C4C0-4679-9C5B-C30E2ED18BB8}"/>
              </a:ext>
            </a:extLst>
          </p:cNvPr>
          <p:cNvSpPr>
            <a:spLocks noGrp="1"/>
          </p:cNvSpPr>
          <p:nvPr>
            <p:ph type="body" sz="quarter" idx="10" hasCustomPrompt="1"/>
          </p:nvPr>
        </p:nvSpPr>
        <p:spPr>
          <a:xfrm>
            <a:off x="1037861" y="4615494"/>
            <a:ext cx="4500563" cy="447675"/>
          </a:xfrm>
        </p:spPr>
        <p:txBody>
          <a:bodyPr>
            <a:noAutofit/>
          </a:bodyPr>
          <a:lstStyle>
            <a:lvl1pPr marL="0" indent="0">
              <a:buNone/>
              <a:defRPr sz="1200" cap="all" baseline="0">
                <a:solidFill>
                  <a:schemeClr val="bg1"/>
                </a:solidFill>
                <a:latin typeface="Calibri" panose="020F0502020204030204" pitchFamily="34" charset="0"/>
                <a:cs typeface="Calibri" panose="020F0502020204030204" pitchFamily="34" charset="0"/>
              </a:defRPr>
            </a:lvl1pPr>
            <a:lvl2pPr marL="201159" indent="0">
              <a:buNone/>
              <a:defRPr sz="1200" cap="all" baseline="0">
                <a:solidFill>
                  <a:schemeClr val="bg1"/>
                </a:solidFill>
                <a:latin typeface="Calibri" panose="020F0502020204030204" pitchFamily="34" charset="0"/>
                <a:cs typeface="Calibri" panose="020F0502020204030204" pitchFamily="34" charset="0"/>
              </a:defRPr>
            </a:lvl2pPr>
            <a:lvl3pPr marL="384030" indent="0">
              <a:buNone/>
              <a:defRPr sz="1200" cap="all" baseline="0">
                <a:solidFill>
                  <a:schemeClr val="bg1"/>
                </a:solidFill>
                <a:latin typeface="Calibri" panose="020F0502020204030204" pitchFamily="34" charset="0"/>
                <a:cs typeface="Calibri" panose="020F0502020204030204" pitchFamily="34" charset="0"/>
              </a:defRPr>
            </a:lvl3pPr>
            <a:lvl4pPr marL="566901" indent="0">
              <a:buNone/>
              <a:defRPr sz="1200" cap="all" baseline="0">
                <a:solidFill>
                  <a:schemeClr val="bg1"/>
                </a:solidFill>
                <a:latin typeface="Calibri" panose="020F0502020204030204" pitchFamily="34" charset="0"/>
                <a:cs typeface="Calibri" panose="020F0502020204030204" pitchFamily="34" charset="0"/>
              </a:defRPr>
            </a:lvl4pPr>
            <a:lvl5pPr marL="749772" indent="0">
              <a:buNone/>
              <a:defRPr sz="1200" cap="all" baseline="0">
                <a:solidFill>
                  <a:schemeClr val="bg1"/>
                </a:solidFill>
                <a:latin typeface="Calibri" panose="020F0502020204030204" pitchFamily="34" charset="0"/>
                <a:cs typeface="Calibri" panose="020F0502020204030204" pitchFamily="34" charset="0"/>
              </a:defRPr>
            </a:lvl5pPr>
          </a:lstStyle>
          <a:p>
            <a:pPr lvl="0"/>
            <a:r>
              <a:rPr lang="en-US" dirty="0"/>
              <a:t>Click to edit title and business</a:t>
            </a:r>
          </a:p>
        </p:txBody>
      </p:sp>
      <p:sp>
        <p:nvSpPr>
          <p:cNvPr id="14" name="Text Placeholder 4">
            <a:extLst>
              <a:ext uri="{FF2B5EF4-FFF2-40B4-BE49-F238E27FC236}">
                <a16:creationId xmlns:a16="http://schemas.microsoft.com/office/drawing/2014/main" id="{0110AE02-6887-443C-BEBD-F8526B843657}"/>
              </a:ext>
            </a:extLst>
          </p:cNvPr>
          <p:cNvSpPr>
            <a:spLocks noGrp="1"/>
          </p:cNvSpPr>
          <p:nvPr>
            <p:ph type="body" sz="quarter" idx="11" hasCustomPrompt="1"/>
          </p:nvPr>
        </p:nvSpPr>
        <p:spPr>
          <a:xfrm>
            <a:off x="1670967" y="5691502"/>
            <a:ext cx="5058139" cy="444500"/>
          </a:xfrm>
        </p:spPr>
        <p:txBody>
          <a:bodyPr>
            <a:noAutofit/>
          </a:bodyPr>
          <a:lstStyle>
            <a:lvl1pPr marL="0" indent="0">
              <a:buNone/>
              <a:defRPr sz="1800" cap="all" baseline="0">
                <a:solidFill>
                  <a:schemeClr val="bg1"/>
                </a:solidFill>
                <a:latin typeface="Gill Sans MT" panose="020B0502020104020203" pitchFamily="34" charset="0"/>
              </a:defRPr>
            </a:lvl1pPr>
            <a:lvl2pPr marL="201159" indent="0">
              <a:buNone/>
              <a:defRPr sz="1600">
                <a:solidFill>
                  <a:schemeClr val="bg1"/>
                </a:solidFill>
                <a:latin typeface="Gill Sans MT" panose="020B0502020104020203" pitchFamily="34" charset="0"/>
              </a:defRPr>
            </a:lvl2pPr>
            <a:lvl3pPr marL="384030" indent="0">
              <a:buNone/>
              <a:defRPr sz="1200">
                <a:solidFill>
                  <a:schemeClr val="bg1"/>
                </a:solidFill>
                <a:latin typeface="Gill Sans MT" panose="020B0502020104020203" pitchFamily="34" charset="0"/>
              </a:defRPr>
            </a:lvl3pPr>
            <a:lvl4pPr marL="566901" indent="0">
              <a:buNone/>
              <a:defRPr sz="1200">
                <a:solidFill>
                  <a:schemeClr val="bg1"/>
                </a:solidFill>
                <a:latin typeface="Gill Sans MT" panose="020B0502020104020203" pitchFamily="34" charset="0"/>
              </a:defRPr>
            </a:lvl4pPr>
            <a:lvl5pPr marL="749772" indent="0">
              <a:buNone/>
              <a:defRPr sz="1200">
                <a:solidFill>
                  <a:schemeClr val="bg1"/>
                </a:solidFill>
                <a:latin typeface="Gill Sans MT" panose="020B0502020104020203" pitchFamily="34" charset="0"/>
              </a:defRPr>
            </a:lvl5pPr>
          </a:lstStyle>
          <a:p>
            <a:pPr lvl="0"/>
            <a:r>
              <a:rPr lang="en-US" dirty="0"/>
              <a:t>Click to edit date Month DD,  YYYY</a:t>
            </a:r>
          </a:p>
        </p:txBody>
      </p:sp>
    </p:spTree>
    <p:extLst>
      <p:ext uri="{BB962C8B-B14F-4D97-AF65-F5344CB8AC3E}">
        <p14:creationId xmlns:p14="http://schemas.microsoft.com/office/powerpoint/2010/main" val="349356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240503"/>
            <a:ext cx="10058400" cy="570225"/>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10"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extLst>
      <p:ext uri="{BB962C8B-B14F-4D97-AF65-F5344CB8AC3E}">
        <p14:creationId xmlns:p14="http://schemas.microsoft.com/office/powerpoint/2010/main" val="1628777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400" b="0" i="0" kern="1200" spc="100" baseline="0">
          <a:solidFill>
            <a:schemeClr val="bg1"/>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C4098B-0C52-40B4-91B3-9727B1FD5E51}"/>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20649" y="224054"/>
            <a:ext cx="10883555" cy="447391"/>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720648" y="1429233"/>
            <a:ext cx="10883556"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4204" y="6462595"/>
            <a:ext cx="419397" cy="365125"/>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95267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342900" indent="342900" algn="l" defTabSz="914354" rtl="0" eaLnBrk="1" latinLnBrk="0" hangingPunct="1">
        <a:lnSpc>
          <a:spcPct val="85000"/>
        </a:lnSpc>
        <a:spcBef>
          <a:spcPct val="0"/>
        </a:spcBef>
        <a:buNone/>
        <a:defRPr sz="2400" b="0" i="0" kern="1200" cap="all" spc="100" baseline="0">
          <a:solidFill>
            <a:schemeClr val="tx2"/>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7C056-5E3B-4149-9AE6-8B0A276FCE52}"/>
              </a:ext>
            </a:extLst>
          </p:cNvPr>
          <p:cNvSpPr>
            <a:spLocks noGrp="1"/>
          </p:cNvSpPr>
          <p:nvPr>
            <p:ph type="ctrTitle"/>
          </p:nvPr>
        </p:nvSpPr>
        <p:spPr>
          <a:xfrm>
            <a:off x="1008968" y="1617120"/>
            <a:ext cx="6190211" cy="1604643"/>
          </a:xfrm>
        </p:spPr>
        <p:txBody>
          <a:bodyPr>
            <a:normAutofit fontScale="90000"/>
          </a:bodyPr>
          <a:lstStyle/>
          <a:p>
            <a:pPr>
              <a:lnSpc>
                <a:spcPct val="100000"/>
              </a:lnSpc>
            </a:pPr>
            <a:r>
              <a:rPr lang="en-US" dirty="0" err="1"/>
              <a:t>HaMLET</a:t>
            </a:r>
            <a:r>
              <a:rPr lang="en-US" dirty="0"/>
              <a:t>: Human and Machine Learning Effective Teaming</a:t>
            </a:r>
            <a:br>
              <a:rPr lang="en-US" sz="1800" dirty="0"/>
            </a:br>
            <a:endParaRPr lang="en-US" dirty="0"/>
          </a:p>
        </p:txBody>
      </p:sp>
      <p:sp>
        <p:nvSpPr>
          <p:cNvPr id="5" name="Subtitle 4">
            <a:extLst>
              <a:ext uri="{FF2B5EF4-FFF2-40B4-BE49-F238E27FC236}">
                <a16:creationId xmlns:a16="http://schemas.microsoft.com/office/drawing/2014/main" id="{3778E495-0363-4A27-A6CA-8A670C1E9391}"/>
              </a:ext>
            </a:extLst>
          </p:cNvPr>
          <p:cNvSpPr>
            <a:spLocks noGrp="1"/>
          </p:cNvSpPr>
          <p:nvPr>
            <p:ph type="subTitle" idx="1"/>
          </p:nvPr>
        </p:nvSpPr>
        <p:spPr>
          <a:xfrm>
            <a:off x="943691" y="4188114"/>
            <a:ext cx="5152309" cy="1052766"/>
          </a:xfrm>
        </p:spPr>
        <p:txBody>
          <a:bodyPr/>
          <a:lstStyle/>
          <a:p>
            <a:pPr>
              <a:spcBef>
                <a:spcPts val="600"/>
              </a:spcBef>
              <a:spcAft>
                <a:spcPts val="0"/>
              </a:spcAft>
            </a:pPr>
            <a:r>
              <a:rPr lang="en-US" sz="2000" cap="none" dirty="0"/>
              <a:t>Kyra Wisniewski</a:t>
            </a:r>
          </a:p>
          <a:p>
            <a:r>
              <a:rPr lang="en-US" sz="1800" cap="none" dirty="0"/>
              <a:t>Laura </a:t>
            </a:r>
            <a:r>
              <a:rPr lang="en-US" sz="1800" cap="none" dirty="0" err="1"/>
              <a:t>Matzen</a:t>
            </a:r>
            <a:r>
              <a:rPr lang="en-US" sz="1800" cap="none" dirty="0"/>
              <a:t>, Matt Hoffman, Karin Butler, Marie Tuft, Adam Hooker, </a:t>
            </a:r>
            <a:r>
              <a:rPr lang="en-US" sz="1800" cap="none" dirty="0" err="1"/>
              <a:t>Jacie</a:t>
            </a:r>
            <a:r>
              <a:rPr lang="en-US" sz="1800" cap="none" dirty="0"/>
              <a:t> Ritchie, Todd Farrell</a:t>
            </a:r>
          </a:p>
        </p:txBody>
      </p:sp>
      <p:sp>
        <p:nvSpPr>
          <p:cNvPr id="2" name="TextBox 1">
            <a:extLst>
              <a:ext uri="{FF2B5EF4-FFF2-40B4-BE49-F238E27FC236}">
                <a16:creationId xmlns:a16="http://schemas.microsoft.com/office/drawing/2014/main" id="{E900962F-1792-CCCB-C56F-AE24C8919495}"/>
              </a:ext>
            </a:extLst>
          </p:cNvPr>
          <p:cNvSpPr txBox="1"/>
          <p:nvPr/>
        </p:nvSpPr>
        <p:spPr>
          <a:xfrm>
            <a:off x="9874102" y="567070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42612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1747-D179-D7D5-D6CE-6AF41A313EBC}"/>
              </a:ext>
            </a:extLst>
          </p:cNvPr>
          <p:cNvSpPr>
            <a:spLocks noGrp="1"/>
          </p:cNvSpPr>
          <p:nvPr>
            <p:ph type="title"/>
          </p:nvPr>
        </p:nvSpPr>
        <p:spPr/>
        <p:txBody>
          <a:bodyPr/>
          <a:lstStyle/>
          <a:p>
            <a:r>
              <a:rPr lang="en-US" sz="2400" cap="none" dirty="0">
                <a:latin typeface="Arial" panose="020B0604020202020204" pitchFamily="34" charset="0"/>
                <a:cs typeface="Arial" panose="020B0604020202020204" pitchFamily="34" charset="0"/>
              </a:rPr>
              <a:t>Imbalanced Class Scenario: Data Characteristics</a:t>
            </a:r>
            <a:endParaRPr lang="en-US" dirty="0"/>
          </a:p>
        </p:txBody>
      </p:sp>
      <p:sp>
        <p:nvSpPr>
          <p:cNvPr id="3" name="Slide Number Placeholder 2">
            <a:extLst>
              <a:ext uri="{FF2B5EF4-FFF2-40B4-BE49-F238E27FC236}">
                <a16:creationId xmlns:a16="http://schemas.microsoft.com/office/drawing/2014/main" id="{B8A9EA1B-DE48-77DC-ED49-C9721D238287}"/>
              </a:ext>
            </a:extLst>
          </p:cNvPr>
          <p:cNvSpPr>
            <a:spLocks noGrp="1"/>
          </p:cNvSpPr>
          <p:nvPr>
            <p:ph type="sldNum" sz="quarter" idx="10"/>
          </p:nvPr>
        </p:nvSpPr>
        <p:spPr/>
        <p:txBody>
          <a:bodyPr/>
          <a:lstStyle/>
          <a:p>
            <a:fld id="{4FAB73BC-B049-4115-A692-8D63A059BFB8}" type="slidenum">
              <a:rPr lang="en-US" smtClean="0"/>
              <a:pPr/>
              <a:t>10</a:t>
            </a:fld>
            <a:endParaRPr lang="en-US" dirty="0"/>
          </a:p>
        </p:txBody>
      </p:sp>
      <p:graphicFrame>
        <p:nvGraphicFramePr>
          <p:cNvPr id="5" name="Table 4">
            <a:extLst>
              <a:ext uri="{FF2B5EF4-FFF2-40B4-BE49-F238E27FC236}">
                <a16:creationId xmlns:a16="http://schemas.microsoft.com/office/drawing/2014/main" id="{1C1676EF-A605-0E43-0A04-8DBA4690C548}"/>
              </a:ext>
            </a:extLst>
          </p:cNvPr>
          <p:cNvGraphicFramePr>
            <a:graphicFrameLocks noGrp="1"/>
          </p:cNvGraphicFramePr>
          <p:nvPr>
            <p:extLst>
              <p:ext uri="{D42A27DB-BD31-4B8C-83A1-F6EECF244321}">
                <p14:modId xmlns:p14="http://schemas.microsoft.com/office/powerpoint/2010/main" val="2850031566"/>
              </p:ext>
            </p:extLst>
          </p:nvPr>
        </p:nvGraphicFramePr>
        <p:xfrm>
          <a:off x="2032000" y="1284108"/>
          <a:ext cx="8128000" cy="249428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3928470698"/>
                    </a:ext>
                  </a:extLst>
                </a:gridCol>
                <a:gridCol w="4064000">
                  <a:extLst>
                    <a:ext uri="{9D8B030D-6E8A-4147-A177-3AD203B41FA5}">
                      <a16:colId xmlns:a16="http://schemas.microsoft.com/office/drawing/2014/main" val="4205680701"/>
                    </a:ext>
                  </a:extLst>
                </a:gridCol>
              </a:tblGrid>
              <a:tr h="370840">
                <a:tc>
                  <a:txBody>
                    <a:bodyPr/>
                    <a:lstStyle/>
                    <a:p>
                      <a:r>
                        <a:rPr lang="en-US"/>
                        <a:t>Characteristic</a:t>
                      </a:r>
                    </a:p>
                  </a:txBody>
                  <a:tcPr/>
                </a:tc>
                <a:tc>
                  <a:txBody>
                    <a:bodyPr/>
                    <a:lstStyle/>
                    <a:p>
                      <a:r>
                        <a:rPr lang="en-US"/>
                        <a:t>Levels</a:t>
                      </a:r>
                    </a:p>
                  </a:txBody>
                  <a:tcPr/>
                </a:tc>
                <a:extLst>
                  <a:ext uri="{0D108BD9-81ED-4DB2-BD59-A6C34878D82A}">
                    <a16:rowId xmlns:a16="http://schemas.microsoft.com/office/drawing/2014/main" val="3118314908"/>
                  </a:ext>
                </a:extLst>
              </a:tr>
              <a:tr h="370840">
                <a:tc>
                  <a:txBody>
                    <a:bodyPr/>
                    <a:lstStyle/>
                    <a:p>
                      <a:r>
                        <a:rPr lang="en-US"/>
                        <a:t>Number of rare labels</a:t>
                      </a:r>
                    </a:p>
                  </a:txBody>
                  <a:tcPr/>
                </a:tc>
                <a:tc>
                  <a:txBody>
                    <a:bodyPr/>
                    <a:lstStyle/>
                    <a:p>
                      <a:r>
                        <a:rPr lang="en-US"/>
                        <a:t>1</a:t>
                      </a:r>
                    </a:p>
                  </a:txBody>
                  <a:tcPr/>
                </a:tc>
                <a:extLst>
                  <a:ext uri="{0D108BD9-81ED-4DB2-BD59-A6C34878D82A}">
                    <a16:rowId xmlns:a16="http://schemas.microsoft.com/office/drawing/2014/main" val="1188504957"/>
                  </a:ext>
                </a:extLst>
              </a:tr>
              <a:tr h="370840">
                <a:tc>
                  <a:txBody>
                    <a:bodyPr/>
                    <a:lstStyle/>
                    <a:p>
                      <a:r>
                        <a:rPr lang="en-US"/>
                        <a:t>Probability of rare label occurring</a:t>
                      </a:r>
                    </a:p>
                  </a:txBody>
                  <a:tcPr/>
                </a:tc>
                <a:tc>
                  <a:txBody>
                    <a:bodyPr/>
                    <a:lstStyle/>
                    <a:p>
                      <a:r>
                        <a:rPr lang="en-US"/>
                        <a:t>10%, 5%, and 1%</a:t>
                      </a:r>
                    </a:p>
                  </a:txBody>
                  <a:tcPr/>
                </a:tc>
                <a:extLst>
                  <a:ext uri="{0D108BD9-81ED-4DB2-BD59-A6C34878D82A}">
                    <a16:rowId xmlns:a16="http://schemas.microsoft.com/office/drawing/2014/main" val="3772047399"/>
                  </a:ext>
                </a:extLst>
              </a:tr>
              <a:tr h="370840">
                <a:tc>
                  <a:txBody>
                    <a:bodyPr/>
                    <a:lstStyle/>
                    <a:p>
                      <a:r>
                        <a:rPr lang="en-US"/>
                        <a:t>Number of non-rare labels</a:t>
                      </a:r>
                    </a:p>
                  </a:txBody>
                  <a:tcPr/>
                </a:tc>
                <a:tc>
                  <a:txBody>
                    <a:bodyPr/>
                    <a:lstStyle/>
                    <a:p>
                      <a:r>
                        <a:rPr lang="en-US"/>
                        <a:t>2 and 10</a:t>
                      </a:r>
                    </a:p>
                  </a:txBody>
                  <a:tcPr/>
                </a:tc>
                <a:extLst>
                  <a:ext uri="{0D108BD9-81ED-4DB2-BD59-A6C34878D82A}">
                    <a16:rowId xmlns:a16="http://schemas.microsoft.com/office/drawing/2014/main" val="2764901871"/>
                  </a:ext>
                </a:extLst>
              </a:tr>
              <a:tr h="370840">
                <a:tc>
                  <a:txBody>
                    <a:bodyPr/>
                    <a:lstStyle/>
                    <a:p>
                      <a:r>
                        <a:rPr lang="en-US"/>
                        <a:t>Probability of non-rare label occurring</a:t>
                      </a:r>
                    </a:p>
                  </a:txBody>
                  <a:tcPr/>
                </a:tc>
                <a:tc>
                  <a:txBody>
                    <a:bodyPr/>
                    <a:lstStyle/>
                    <a:p>
                      <a:r>
                        <a:rPr lang="en-US" dirty="0"/>
                        <a:t>70%</a:t>
                      </a:r>
                    </a:p>
                  </a:txBody>
                  <a:tcPr/>
                </a:tc>
                <a:extLst>
                  <a:ext uri="{0D108BD9-81ED-4DB2-BD59-A6C34878D82A}">
                    <a16:rowId xmlns:a16="http://schemas.microsoft.com/office/drawing/2014/main" val="1237566536"/>
                  </a:ext>
                </a:extLst>
              </a:tr>
              <a:tr h="370840">
                <a:tc>
                  <a:txBody>
                    <a:bodyPr/>
                    <a:lstStyle/>
                    <a:p>
                      <a:r>
                        <a:rPr lang="en-US"/>
                        <a:t>Number of instances</a:t>
                      </a:r>
                    </a:p>
                  </a:txBody>
                  <a:tcPr/>
                </a:tc>
                <a:tc>
                  <a:txBody>
                    <a:bodyPr/>
                    <a:lstStyle/>
                    <a:p>
                      <a:r>
                        <a:rPr lang="en-US" dirty="0"/>
                        <a:t>50, 500, and 1000</a:t>
                      </a:r>
                    </a:p>
                  </a:txBody>
                  <a:tcPr/>
                </a:tc>
                <a:extLst>
                  <a:ext uri="{0D108BD9-81ED-4DB2-BD59-A6C34878D82A}">
                    <a16:rowId xmlns:a16="http://schemas.microsoft.com/office/drawing/2014/main" val="1684123582"/>
                  </a:ext>
                </a:extLst>
              </a:tr>
            </a:tbl>
          </a:graphicData>
        </a:graphic>
      </p:graphicFrame>
      <p:sp>
        <p:nvSpPr>
          <p:cNvPr id="7" name="Oval 6">
            <a:extLst>
              <a:ext uri="{FF2B5EF4-FFF2-40B4-BE49-F238E27FC236}">
                <a16:creationId xmlns:a16="http://schemas.microsoft.com/office/drawing/2014/main" id="{8A441C86-610D-60CD-2E07-EF61183FE074}"/>
              </a:ext>
            </a:extLst>
          </p:cNvPr>
          <p:cNvSpPr/>
          <p:nvPr/>
        </p:nvSpPr>
        <p:spPr>
          <a:xfrm>
            <a:off x="3110603" y="4155401"/>
            <a:ext cx="2446474" cy="2307195"/>
          </a:xfrm>
          <a:prstGeom prst="ellipse">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Population of Labels with Some Characteristics</a:t>
            </a:r>
          </a:p>
        </p:txBody>
      </p:sp>
      <p:sp>
        <p:nvSpPr>
          <p:cNvPr id="8" name="Arrow: Right 12">
            <a:extLst>
              <a:ext uri="{FF2B5EF4-FFF2-40B4-BE49-F238E27FC236}">
                <a16:creationId xmlns:a16="http://schemas.microsoft.com/office/drawing/2014/main" id="{02139C8E-2F00-51F0-B549-645579D7F211}"/>
              </a:ext>
            </a:extLst>
          </p:cNvPr>
          <p:cNvSpPr/>
          <p:nvPr/>
        </p:nvSpPr>
        <p:spPr>
          <a:xfrm>
            <a:off x="5804762" y="5149912"/>
            <a:ext cx="605562" cy="327004"/>
          </a:xfrm>
          <a:prstGeom prst="rightArrow">
            <a:avLst/>
          </a:prstGeom>
          <a:solidFill>
            <a:schemeClr val="bg2">
              <a:lumMod val="75000"/>
            </a:schemeClr>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9DA5C34-733A-C5C4-91F0-D94BFA0A7A35}"/>
              </a:ext>
            </a:extLst>
          </p:cNvPr>
          <p:cNvSpPr/>
          <p:nvPr/>
        </p:nvSpPr>
        <p:spPr>
          <a:xfrm>
            <a:off x="6658009" y="4155400"/>
            <a:ext cx="2446474" cy="2307195"/>
          </a:xfrm>
          <a:prstGeom prst="ellipse">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Sample of Labels from Population (Data in hand to build model.)</a:t>
            </a:r>
          </a:p>
        </p:txBody>
      </p:sp>
      <p:sp>
        <p:nvSpPr>
          <p:cNvPr id="4" name="TextBox 3">
            <a:extLst>
              <a:ext uri="{FF2B5EF4-FFF2-40B4-BE49-F238E27FC236}">
                <a16:creationId xmlns:a16="http://schemas.microsoft.com/office/drawing/2014/main" id="{FE212BF5-E529-DB8F-C305-4A01AF8F3944}"/>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265144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1747-D179-D7D5-D6CE-6AF41A313EBC}"/>
              </a:ext>
            </a:extLst>
          </p:cNvPr>
          <p:cNvSpPr>
            <a:spLocks noGrp="1"/>
          </p:cNvSpPr>
          <p:nvPr>
            <p:ph type="title"/>
          </p:nvPr>
        </p:nvSpPr>
        <p:spPr/>
        <p:txBody>
          <a:bodyPr/>
          <a:lstStyle/>
          <a:p>
            <a:r>
              <a:rPr lang="en-US" sz="2400" cap="none" dirty="0">
                <a:latin typeface="Arial" panose="020B0604020202020204" pitchFamily="34" charset="0"/>
                <a:cs typeface="Arial" panose="020B0604020202020204" pitchFamily="34" charset="0"/>
              </a:rPr>
              <a:t>Imbalanced Class Scenario: Classifier Characteristics</a:t>
            </a:r>
            <a:endParaRPr lang="en-US" dirty="0"/>
          </a:p>
        </p:txBody>
      </p:sp>
      <p:sp>
        <p:nvSpPr>
          <p:cNvPr id="3" name="Slide Number Placeholder 2">
            <a:extLst>
              <a:ext uri="{FF2B5EF4-FFF2-40B4-BE49-F238E27FC236}">
                <a16:creationId xmlns:a16="http://schemas.microsoft.com/office/drawing/2014/main" id="{B8A9EA1B-DE48-77DC-ED49-C9721D238287}"/>
              </a:ext>
            </a:extLst>
          </p:cNvPr>
          <p:cNvSpPr>
            <a:spLocks noGrp="1"/>
          </p:cNvSpPr>
          <p:nvPr>
            <p:ph type="sldNum" sz="quarter" idx="10"/>
          </p:nvPr>
        </p:nvSpPr>
        <p:spPr/>
        <p:txBody>
          <a:bodyPr/>
          <a:lstStyle/>
          <a:p>
            <a:fld id="{4FAB73BC-B049-4115-A692-8D63A059BFB8}" type="slidenum">
              <a:rPr lang="en-US" smtClean="0"/>
              <a:pPr/>
              <a:t>11</a:t>
            </a:fld>
            <a:endParaRPr lang="en-US" dirty="0"/>
          </a:p>
        </p:txBody>
      </p:sp>
      <p:graphicFrame>
        <p:nvGraphicFramePr>
          <p:cNvPr id="9" name="Table 4">
            <a:extLst>
              <a:ext uri="{FF2B5EF4-FFF2-40B4-BE49-F238E27FC236}">
                <a16:creationId xmlns:a16="http://schemas.microsoft.com/office/drawing/2014/main" id="{52727CD4-A374-CF3C-9112-E0411AED42F8}"/>
              </a:ext>
            </a:extLst>
          </p:cNvPr>
          <p:cNvGraphicFramePr>
            <a:graphicFrameLocks noGrp="1"/>
          </p:cNvGraphicFramePr>
          <p:nvPr>
            <p:extLst>
              <p:ext uri="{D42A27DB-BD31-4B8C-83A1-F6EECF244321}">
                <p14:modId xmlns:p14="http://schemas.microsoft.com/office/powerpoint/2010/main" val="4098998405"/>
              </p:ext>
            </p:extLst>
          </p:nvPr>
        </p:nvGraphicFramePr>
        <p:xfrm>
          <a:off x="870549" y="2532413"/>
          <a:ext cx="6895674" cy="1960880"/>
        </p:xfrm>
        <a:graphic>
          <a:graphicData uri="http://schemas.openxmlformats.org/drawingml/2006/table">
            <a:tbl>
              <a:tblPr firstRow="1" bandRow="1">
                <a:tableStyleId>{93296810-A885-4BE3-A3E7-6D5BEEA58F35}</a:tableStyleId>
              </a:tblPr>
              <a:tblGrid>
                <a:gridCol w="4172699">
                  <a:extLst>
                    <a:ext uri="{9D8B030D-6E8A-4147-A177-3AD203B41FA5}">
                      <a16:colId xmlns:a16="http://schemas.microsoft.com/office/drawing/2014/main" val="3928470698"/>
                    </a:ext>
                  </a:extLst>
                </a:gridCol>
                <a:gridCol w="2722975">
                  <a:extLst>
                    <a:ext uri="{9D8B030D-6E8A-4147-A177-3AD203B41FA5}">
                      <a16:colId xmlns:a16="http://schemas.microsoft.com/office/drawing/2014/main" val="4205680701"/>
                    </a:ext>
                  </a:extLst>
                </a:gridCol>
              </a:tblGrid>
              <a:tr h="370840">
                <a:tc>
                  <a:txBody>
                    <a:bodyPr/>
                    <a:lstStyle/>
                    <a:p>
                      <a:r>
                        <a:rPr lang="en-US" dirty="0"/>
                        <a:t>Characteristic</a:t>
                      </a:r>
                    </a:p>
                  </a:txBody>
                  <a:tcPr/>
                </a:tc>
                <a:tc>
                  <a:txBody>
                    <a:bodyPr/>
                    <a:lstStyle/>
                    <a:p>
                      <a:r>
                        <a:rPr lang="en-US" dirty="0"/>
                        <a:t>Levels</a:t>
                      </a:r>
                    </a:p>
                  </a:txBody>
                  <a:tcPr/>
                </a:tc>
                <a:extLst>
                  <a:ext uri="{0D108BD9-81ED-4DB2-BD59-A6C34878D82A}">
                    <a16:rowId xmlns:a16="http://schemas.microsoft.com/office/drawing/2014/main" val="3118314908"/>
                  </a:ext>
                </a:extLst>
              </a:tr>
              <a:tr h="370840">
                <a:tc>
                  <a:txBody>
                    <a:bodyPr/>
                    <a:lstStyle/>
                    <a:p>
                      <a:r>
                        <a:rPr lang="en-US" dirty="0"/>
                        <a:t>Accuracy of non-rare labels</a:t>
                      </a:r>
                    </a:p>
                  </a:txBody>
                  <a:tcPr/>
                </a:tc>
                <a:tc>
                  <a:txBody>
                    <a:bodyPr/>
                    <a:lstStyle/>
                    <a:p>
                      <a:r>
                        <a:rPr lang="en-US"/>
                        <a:t>95%</a:t>
                      </a:r>
                    </a:p>
                  </a:txBody>
                  <a:tcPr/>
                </a:tc>
                <a:extLst>
                  <a:ext uri="{0D108BD9-81ED-4DB2-BD59-A6C34878D82A}">
                    <a16:rowId xmlns:a16="http://schemas.microsoft.com/office/drawing/2014/main" val="1188504957"/>
                  </a:ext>
                </a:extLst>
              </a:tr>
              <a:tr h="370840">
                <a:tc>
                  <a:txBody>
                    <a:bodyPr/>
                    <a:lstStyle/>
                    <a:p>
                      <a:r>
                        <a:rPr lang="en-US"/>
                        <a:t>Sensitivity of rare label</a:t>
                      </a:r>
                    </a:p>
                    <a:p>
                      <a:r>
                        <a:rPr lang="en-US" sz="1600"/>
                        <a:t>P(correct classification | label present)</a:t>
                      </a:r>
                      <a:endParaRPr lang="en-US" sz="1600" i="1"/>
                    </a:p>
                  </a:txBody>
                  <a:tcPr/>
                </a:tc>
                <a:tc>
                  <a:txBody>
                    <a:bodyPr/>
                    <a:lstStyle/>
                    <a:p>
                      <a:r>
                        <a:rPr lang="en-US"/>
                        <a:t>0%, 5%, 50%, and 100%</a:t>
                      </a:r>
                    </a:p>
                  </a:txBody>
                  <a:tcPr/>
                </a:tc>
                <a:extLst>
                  <a:ext uri="{0D108BD9-81ED-4DB2-BD59-A6C34878D82A}">
                    <a16:rowId xmlns:a16="http://schemas.microsoft.com/office/drawing/2014/main" val="3772047399"/>
                  </a:ext>
                </a:extLst>
              </a:tr>
              <a:tr h="370840">
                <a:tc>
                  <a:txBody>
                    <a:bodyPr/>
                    <a:lstStyle/>
                    <a:p>
                      <a:r>
                        <a:rPr lang="en-US"/>
                        <a:t>Specificity of rare label</a:t>
                      </a:r>
                    </a:p>
                    <a:p>
                      <a:r>
                        <a:rPr lang="en-US" sz="1600"/>
                        <a:t>P(correct classification | label absent)</a:t>
                      </a:r>
                      <a:endParaRPr lang="en-US" sz="1600" i="1"/>
                    </a:p>
                  </a:txBody>
                  <a:tcPr/>
                </a:tc>
                <a:tc>
                  <a:txBody>
                    <a:bodyPr/>
                    <a:lstStyle/>
                    <a:p>
                      <a:r>
                        <a:rPr lang="en-US" dirty="0"/>
                        <a:t>95%</a:t>
                      </a:r>
                    </a:p>
                  </a:txBody>
                  <a:tcPr/>
                </a:tc>
                <a:extLst>
                  <a:ext uri="{0D108BD9-81ED-4DB2-BD59-A6C34878D82A}">
                    <a16:rowId xmlns:a16="http://schemas.microsoft.com/office/drawing/2014/main" val="2764901871"/>
                  </a:ext>
                </a:extLst>
              </a:tr>
            </a:tbl>
          </a:graphicData>
        </a:graphic>
      </p:graphicFrame>
      <p:sp>
        <p:nvSpPr>
          <p:cNvPr id="13" name="Oval 12">
            <a:extLst>
              <a:ext uri="{FF2B5EF4-FFF2-40B4-BE49-F238E27FC236}">
                <a16:creationId xmlns:a16="http://schemas.microsoft.com/office/drawing/2014/main" id="{DEF0FF78-3ACB-3E61-7688-F223C15CE946}"/>
              </a:ext>
            </a:extLst>
          </p:cNvPr>
          <p:cNvSpPr/>
          <p:nvPr/>
        </p:nvSpPr>
        <p:spPr>
          <a:xfrm>
            <a:off x="8635353" y="3625828"/>
            <a:ext cx="2446474" cy="2307195"/>
          </a:xfrm>
          <a:prstGeom prst="ellipse">
            <a:avLst/>
          </a:prstGeom>
          <a:solidFill>
            <a:schemeClr val="accent6"/>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Output Labels from the Fake Classifier</a:t>
            </a:r>
          </a:p>
        </p:txBody>
      </p:sp>
      <p:sp>
        <p:nvSpPr>
          <p:cNvPr id="14" name="Rectangle 13">
            <a:extLst>
              <a:ext uri="{FF2B5EF4-FFF2-40B4-BE49-F238E27FC236}">
                <a16:creationId xmlns:a16="http://schemas.microsoft.com/office/drawing/2014/main" id="{6D5907D2-CC6F-3581-0762-87187068B9BA}"/>
              </a:ext>
            </a:extLst>
          </p:cNvPr>
          <p:cNvSpPr/>
          <p:nvPr/>
        </p:nvSpPr>
        <p:spPr>
          <a:xfrm>
            <a:off x="8700956" y="1467486"/>
            <a:ext cx="2315269" cy="132556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Fake Classifier</a:t>
            </a:r>
          </a:p>
          <a:p>
            <a:pPr algn="ctr"/>
            <a:r>
              <a:rPr lang="en-US" dirty="0"/>
              <a:t>(But really its just sampling labels in some known way.)</a:t>
            </a:r>
          </a:p>
        </p:txBody>
      </p:sp>
      <p:sp>
        <p:nvSpPr>
          <p:cNvPr id="15" name="Arrow: Right 9">
            <a:extLst>
              <a:ext uri="{FF2B5EF4-FFF2-40B4-BE49-F238E27FC236}">
                <a16:creationId xmlns:a16="http://schemas.microsoft.com/office/drawing/2014/main" id="{DA6D329E-4837-6B08-AD34-289285B80FD7}"/>
              </a:ext>
            </a:extLst>
          </p:cNvPr>
          <p:cNvSpPr/>
          <p:nvPr/>
        </p:nvSpPr>
        <p:spPr>
          <a:xfrm rot="5400000">
            <a:off x="9555809" y="3045936"/>
            <a:ext cx="605562" cy="327004"/>
          </a:xfrm>
          <a:prstGeom prst="rightArrow">
            <a:avLst/>
          </a:prstGeom>
          <a:solidFill>
            <a:schemeClr val="bg2">
              <a:lumMod val="75000"/>
            </a:schemeClr>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033CCA-6BE3-27E6-1169-043FC98D7D75}"/>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4348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6906-E806-3A34-12FA-5B3E2615BC62}"/>
              </a:ext>
            </a:extLst>
          </p:cNvPr>
          <p:cNvSpPr>
            <a:spLocks noGrp="1"/>
          </p:cNvSpPr>
          <p:nvPr>
            <p:ph type="title"/>
          </p:nvPr>
        </p:nvSpPr>
        <p:spPr/>
        <p:txBody>
          <a:bodyPr/>
          <a:lstStyle/>
          <a:p>
            <a:r>
              <a:rPr lang="en-US" sz="2400" cap="none" dirty="0">
                <a:latin typeface="Arial" panose="020B0604020202020204" pitchFamily="34" charset="0"/>
                <a:cs typeface="Arial" panose="020B0604020202020204" pitchFamily="34" charset="0"/>
              </a:rPr>
              <a:t>Selected Results: Hamming Loss</a:t>
            </a:r>
            <a:endParaRPr lang="en-US" dirty="0"/>
          </a:p>
        </p:txBody>
      </p:sp>
      <p:sp>
        <p:nvSpPr>
          <p:cNvPr id="3" name="Slide Number Placeholder 2">
            <a:extLst>
              <a:ext uri="{FF2B5EF4-FFF2-40B4-BE49-F238E27FC236}">
                <a16:creationId xmlns:a16="http://schemas.microsoft.com/office/drawing/2014/main" id="{B2D7C40A-F7FB-65E0-77EC-65C101AEC485}"/>
              </a:ext>
            </a:extLst>
          </p:cNvPr>
          <p:cNvSpPr>
            <a:spLocks noGrp="1"/>
          </p:cNvSpPr>
          <p:nvPr>
            <p:ph type="sldNum" sz="quarter" idx="10"/>
          </p:nvPr>
        </p:nvSpPr>
        <p:spPr/>
        <p:txBody>
          <a:bodyPr/>
          <a:lstStyle/>
          <a:p>
            <a:fld id="{4FAB73BC-B049-4115-A692-8D63A059BFB8}" type="slidenum">
              <a:rPr lang="en-US" smtClean="0"/>
              <a:pPr/>
              <a:t>12</a:t>
            </a:fld>
            <a:endParaRPr lang="en-US" dirty="0"/>
          </a:p>
        </p:txBody>
      </p:sp>
      <p:pic>
        <p:nvPicPr>
          <p:cNvPr id="6" name="Content Placeholder 20">
            <a:extLst>
              <a:ext uri="{FF2B5EF4-FFF2-40B4-BE49-F238E27FC236}">
                <a16:creationId xmlns:a16="http://schemas.microsoft.com/office/drawing/2014/main" id="{3B6B2964-79BD-F496-FA41-E752388FB41A}"/>
              </a:ext>
            </a:extLst>
          </p:cNvPr>
          <p:cNvPicPr>
            <a:picLocks noChangeAspect="1"/>
          </p:cNvPicPr>
          <p:nvPr/>
        </p:nvPicPr>
        <p:blipFill>
          <a:blip r:embed="rId3"/>
          <a:stretch>
            <a:fillRect/>
          </a:stretch>
        </p:blipFill>
        <p:spPr>
          <a:xfrm>
            <a:off x="1797801" y="2169670"/>
            <a:ext cx="8596398" cy="4292925"/>
          </a:xfrm>
          <a:prstGeom prst="rect">
            <a:avLst/>
          </a:prstGeom>
        </p:spPr>
      </p:pic>
      <p:pic>
        <p:nvPicPr>
          <p:cNvPr id="7" name="Picture 6">
            <a:extLst>
              <a:ext uri="{FF2B5EF4-FFF2-40B4-BE49-F238E27FC236}">
                <a16:creationId xmlns:a16="http://schemas.microsoft.com/office/drawing/2014/main" id="{97BF5628-591D-0AE9-2731-FED132479D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290" y="1275758"/>
            <a:ext cx="2591418" cy="690730"/>
          </a:xfrm>
          <a:prstGeom prst="rect">
            <a:avLst/>
          </a:prstGeom>
        </p:spPr>
      </p:pic>
      <p:sp>
        <p:nvSpPr>
          <p:cNvPr id="8" name="TextBox 7">
            <a:extLst>
              <a:ext uri="{FF2B5EF4-FFF2-40B4-BE49-F238E27FC236}">
                <a16:creationId xmlns:a16="http://schemas.microsoft.com/office/drawing/2014/main" id="{8B0937FC-AE1E-54A1-4E30-54D30FB7D1E4}"/>
              </a:ext>
            </a:extLst>
          </p:cNvPr>
          <p:cNvSpPr txBox="1"/>
          <p:nvPr/>
        </p:nvSpPr>
        <p:spPr>
          <a:xfrm>
            <a:off x="1384432" y="845752"/>
            <a:ext cx="9423133" cy="369332"/>
          </a:xfrm>
          <a:prstGeom prst="rect">
            <a:avLst/>
          </a:prstGeom>
          <a:noFill/>
        </p:spPr>
        <p:txBody>
          <a:bodyPr wrap="square" rtlCol="0">
            <a:spAutoFit/>
          </a:bodyPr>
          <a:lstStyle/>
          <a:p>
            <a:pPr algn="ctr"/>
            <a:r>
              <a:rPr lang="en-US" dirty="0"/>
              <a:t>Hamming loss is the fraction of incorrectly predicted labels to the total number of labels.</a:t>
            </a:r>
          </a:p>
        </p:txBody>
      </p:sp>
      <p:sp>
        <p:nvSpPr>
          <p:cNvPr id="4" name="TextBox 3">
            <a:extLst>
              <a:ext uri="{FF2B5EF4-FFF2-40B4-BE49-F238E27FC236}">
                <a16:creationId xmlns:a16="http://schemas.microsoft.com/office/drawing/2014/main" id="{CDC2D851-19E2-2763-924D-EF3ABA72FFE1}"/>
              </a:ext>
            </a:extLst>
          </p:cNvPr>
          <p:cNvSpPr txBox="1"/>
          <p:nvPr/>
        </p:nvSpPr>
        <p:spPr>
          <a:xfrm>
            <a:off x="9958696" y="31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5439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6906-E806-3A34-12FA-5B3E2615BC62}"/>
              </a:ext>
            </a:extLst>
          </p:cNvPr>
          <p:cNvSpPr>
            <a:spLocks noGrp="1"/>
          </p:cNvSpPr>
          <p:nvPr>
            <p:ph type="title"/>
          </p:nvPr>
        </p:nvSpPr>
        <p:spPr/>
        <p:txBody>
          <a:bodyPr/>
          <a:lstStyle/>
          <a:p>
            <a:r>
              <a:rPr lang="en-US" sz="2400" cap="none" dirty="0">
                <a:latin typeface="Arial" panose="020B0604020202020204" pitchFamily="34" charset="0"/>
                <a:cs typeface="Arial" panose="020B0604020202020204" pitchFamily="34" charset="0"/>
              </a:rPr>
              <a:t>Selected Results: Hamming Loss</a:t>
            </a:r>
            <a:endParaRPr lang="en-US" dirty="0"/>
          </a:p>
        </p:txBody>
      </p:sp>
      <p:sp>
        <p:nvSpPr>
          <p:cNvPr id="3" name="Slide Number Placeholder 2">
            <a:extLst>
              <a:ext uri="{FF2B5EF4-FFF2-40B4-BE49-F238E27FC236}">
                <a16:creationId xmlns:a16="http://schemas.microsoft.com/office/drawing/2014/main" id="{B2D7C40A-F7FB-65E0-77EC-65C101AEC485}"/>
              </a:ext>
            </a:extLst>
          </p:cNvPr>
          <p:cNvSpPr>
            <a:spLocks noGrp="1"/>
          </p:cNvSpPr>
          <p:nvPr>
            <p:ph type="sldNum" sz="quarter" idx="10"/>
          </p:nvPr>
        </p:nvSpPr>
        <p:spPr/>
        <p:txBody>
          <a:bodyPr/>
          <a:lstStyle/>
          <a:p>
            <a:fld id="{4FAB73BC-B049-4115-A692-8D63A059BFB8}" type="slidenum">
              <a:rPr lang="en-US" smtClean="0"/>
              <a:pPr/>
              <a:t>13</a:t>
            </a:fld>
            <a:endParaRPr lang="en-US" dirty="0"/>
          </a:p>
        </p:txBody>
      </p:sp>
      <p:pic>
        <p:nvPicPr>
          <p:cNvPr id="5" name="Content Placeholder 16">
            <a:extLst>
              <a:ext uri="{FF2B5EF4-FFF2-40B4-BE49-F238E27FC236}">
                <a16:creationId xmlns:a16="http://schemas.microsoft.com/office/drawing/2014/main" id="{4A7BC803-21C9-99C9-636C-F1E1CE852AC0}"/>
              </a:ext>
            </a:extLst>
          </p:cNvPr>
          <p:cNvPicPr>
            <a:picLocks noChangeAspect="1"/>
          </p:cNvPicPr>
          <p:nvPr/>
        </p:nvPicPr>
        <p:blipFill>
          <a:blip r:embed="rId3"/>
          <a:stretch>
            <a:fillRect/>
          </a:stretch>
        </p:blipFill>
        <p:spPr>
          <a:xfrm>
            <a:off x="1731265" y="1678898"/>
            <a:ext cx="8729469" cy="4351338"/>
          </a:xfrm>
          <a:prstGeom prst="rect">
            <a:avLst/>
          </a:prstGeom>
        </p:spPr>
      </p:pic>
      <p:sp>
        <p:nvSpPr>
          <p:cNvPr id="6" name="TextBox 5">
            <a:extLst>
              <a:ext uri="{FF2B5EF4-FFF2-40B4-BE49-F238E27FC236}">
                <a16:creationId xmlns:a16="http://schemas.microsoft.com/office/drawing/2014/main" id="{DABD94D7-03B2-1C29-DCE1-0AE2EAEB5403}"/>
              </a:ext>
            </a:extLst>
          </p:cNvPr>
          <p:cNvSpPr txBox="1"/>
          <p:nvPr/>
        </p:nvSpPr>
        <p:spPr>
          <a:xfrm>
            <a:off x="5343484" y="3901632"/>
            <a:ext cx="2162323" cy="400110"/>
          </a:xfrm>
          <a:prstGeom prst="rect">
            <a:avLst/>
          </a:prstGeom>
          <a:noFill/>
        </p:spPr>
        <p:txBody>
          <a:bodyPr wrap="none" rtlCol="0">
            <a:spAutoFit/>
          </a:bodyPr>
          <a:lstStyle/>
          <a:p>
            <a:r>
              <a:rPr lang="en-US" sz="2000" b="1" dirty="0"/>
              <a:t>Correlation = 0.10</a:t>
            </a:r>
          </a:p>
        </p:txBody>
      </p:sp>
      <p:sp>
        <p:nvSpPr>
          <p:cNvPr id="8" name="TextBox 7">
            <a:extLst>
              <a:ext uri="{FF2B5EF4-FFF2-40B4-BE49-F238E27FC236}">
                <a16:creationId xmlns:a16="http://schemas.microsoft.com/office/drawing/2014/main" id="{5360A817-11CE-D225-E14D-B2CC54B66CC7}"/>
              </a:ext>
            </a:extLst>
          </p:cNvPr>
          <p:cNvSpPr txBox="1"/>
          <p:nvPr/>
        </p:nvSpPr>
        <p:spPr>
          <a:xfrm>
            <a:off x="555599" y="994772"/>
            <a:ext cx="11736335" cy="369332"/>
          </a:xfrm>
          <a:prstGeom prst="rect">
            <a:avLst/>
          </a:prstGeom>
          <a:noFill/>
        </p:spPr>
        <p:txBody>
          <a:bodyPr wrap="square" rtlCol="0">
            <a:spAutoFit/>
          </a:bodyPr>
          <a:lstStyle/>
          <a:p>
            <a:r>
              <a:rPr lang="en-US" dirty="0"/>
              <a:t>Existing literature claims Hamming Loss to be the metric least correlated with other performance metrics [1] . </a:t>
            </a:r>
          </a:p>
        </p:txBody>
      </p:sp>
      <p:sp>
        <p:nvSpPr>
          <p:cNvPr id="9" name="TextBox 8">
            <a:extLst>
              <a:ext uri="{FF2B5EF4-FFF2-40B4-BE49-F238E27FC236}">
                <a16:creationId xmlns:a16="http://schemas.microsoft.com/office/drawing/2014/main" id="{CF1F1EFE-3DED-728A-8FE7-0CE062176C31}"/>
              </a:ext>
            </a:extLst>
          </p:cNvPr>
          <p:cNvSpPr txBox="1"/>
          <p:nvPr/>
        </p:nvSpPr>
        <p:spPr>
          <a:xfrm>
            <a:off x="168399" y="6548235"/>
            <a:ext cx="11254896" cy="230832"/>
          </a:xfrm>
          <a:prstGeom prst="rect">
            <a:avLst/>
          </a:prstGeom>
          <a:noFill/>
        </p:spPr>
        <p:txBody>
          <a:bodyPr wrap="square" rtlCol="0">
            <a:spAutoFit/>
          </a:bodyPr>
          <a:lstStyle/>
          <a:p>
            <a:r>
              <a:rPr lang="en-US" sz="900" b="0" i="0" u="none" strike="noStrike" dirty="0">
                <a:solidFill>
                  <a:srgbClr val="222222"/>
                </a:solidFill>
                <a:effectLst/>
                <a:highlight>
                  <a:srgbClr val="FFFFFF"/>
                </a:highlight>
                <a:latin typeface="Arial" panose="020B0604020202020204" pitchFamily="34" charset="0"/>
              </a:rPr>
              <a:t>[1] Pereira, R. B., </a:t>
            </a:r>
            <a:r>
              <a:rPr lang="en-US" sz="900" b="0" i="0" u="none" strike="noStrike" dirty="0" err="1">
                <a:solidFill>
                  <a:srgbClr val="222222"/>
                </a:solidFill>
                <a:effectLst/>
                <a:highlight>
                  <a:srgbClr val="FFFFFF"/>
                </a:highlight>
                <a:latin typeface="Arial" panose="020B0604020202020204" pitchFamily="34" charset="0"/>
              </a:rPr>
              <a:t>Plastino</a:t>
            </a:r>
            <a:r>
              <a:rPr lang="en-US" sz="900" b="0" i="0" u="none" strike="noStrike" dirty="0">
                <a:solidFill>
                  <a:srgbClr val="222222"/>
                </a:solidFill>
                <a:effectLst/>
                <a:highlight>
                  <a:srgbClr val="FFFFFF"/>
                </a:highlight>
                <a:latin typeface="Arial" panose="020B0604020202020204" pitchFamily="34" charset="0"/>
              </a:rPr>
              <a:t>, A., </a:t>
            </a:r>
            <a:r>
              <a:rPr lang="en-US" sz="900" b="0" i="0" u="none" strike="noStrike" dirty="0" err="1">
                <a:solidFill>
                  <a:srgbClr val="222222"/>
                </a:solidFill>
                <a:effectLst/>
                <a:highlight>
                  <a:srgbClr val="FFFFFF"/>
                </a:highlight>
                <a:latin typeface="Arial" panose="020B0604020202020204" pitchFamily="34" charset="0"/>
              </a:rPr>
              <a:t>Zadrozny</a:t>
            </a:r>
            <a:r>
              <a:rPr lang="en-US" sz="900" b="0" i="0" u="none" strike="noStrike" dirty="0">
                <a:solidFill>
                  <a:srgbClr val="222222"/>
                </a:solidFill>
                <a:effectLst/>
                <a:highlight>
                  <a:srgbClr val="FFFFFF"/>
                </a:highlight>
                <a:latin typeface="Arial" panose="020B0604020202020204" pitchFamily="34" charset="0"/>
              </a:rPr>
              <a:t>, B., &amp; </a:t>
            </a:r>
            <a:r>
              <a:rPr lang="en-US" sz="900" b="0" i="0" u="none" strike="noStrike" dirty="0" err="1">
                <a:solidFill>
                  <a:srgbClr val="222222"/>
                </a:solidFill>
                <a:effectLst/>
                <a:highlight>
                  <a:srgbClr val="FFFFFF"/>
                </a:highlight>
                <a:latin typeface="Arial" panose="020B0604020202020204" pitchFamily="34" charset="0"/>
              </a:rPr>
              <a:t>Merschmann</a:t>
            </a:r>
            <a:r>
              <a:rPr lang="en-US" sz="900" b="0" i="0" u="none" strike="noStrike" dirty="0">
                <a:solidFill>
                  <a:srgbClr val="222222"/>
                </a:solidFill>
                <a:effectLst/>
                <a:highlight>
                  <a:srgbClr val="FFFFFF"/>
                </a:highlight>
                <a:latin typeface="Arial" panose="020B0604020202020204" pitchFamily="34" charset="0"/>
              </a:rPr>
              <a:t>, L. H. (2018). Correlation analysis of performance measures for multi-label classification. </a:t>
            </a:r>
            <a:r>
              <a:rPr lang="en-US" sz="900" b="0" i="1" u="none" strike="noStrike" dirty="0">
                <a:solidFill>
                  <a:srgbClr val="222222"/>
                </a:solidFill>
                <a:effectLst/>
                <a:latin typeface="Arial" panose="020B0604020202020204" pitchFamily="34" charset="0"/>
              </a:rPr>
              <a:t>Information Processing &amp; Management</a:t>
            </a:r>
            <a:r>
              <a:rPr lang="en-US" sz="900" b="0" i="0" u="none" strike="noStrike" dirty="0">
                <a:solidFill>
                  <a:srgbClr val="222222"/>
                </a:solidFill>
                <a:effectLst/>
                <a:highlight>
                  <a:srgbClr val="FFFFFF"/>
                </a:highlight>
                <a:latin typeface="Arial" panose="020B0604020202020204" pitchFamily="34" charset="0"/>
              </a:rPr>
              <a:t>, </a:t>
            </a:r>
            <a:r>
              <a:rPr lang="en-US" sz="900" b="0" i="1" u="none" strike="noStrike" dirty="0">
                <a:solidFill>
                  <a:srgbClr val="222222"/>
                </a:solidFill>
                <a:effectLst/>
                <a:latin typeface="Arial" panose="020B0604020202020204" pitchFamily="34" charset="0"/>
              </a:rPr>
              <a:t>54</a:t>
            </a:r>
            <a:r>
              <a:rPr lang="en-US" sz="900" b="0" i="0" u="none" strike="noStrike" dirty="0">
                <a:solidFill>
                  <a:srgbClr val="222222"/>
                </a:solidFill>
                <a:effectLst/>
                <a:highlight>
                  <a:srgbClr val="FFFFFF"/>
                </a:highlight>
                <a:latin typeface="Arial" panose="020B0604020202020204" pitchFamily="34" charset="0"/>
              </a:rPr>
              <a:t>(3), 359-369.</a:t>
            </a:r>
            <a:endParaRPr lang="en-US" sz="900" dirty="0"/>
          </a:p>
        </p:txBody>
      </p:sp>
      <p:sp>
        <p:nvSpPr>
          <p:cNvPr id="4" name="TextBox 3">
            <a:extLst>
              <a:ext uri="{FF2B5EF4-FFF2-40B4-BE49-F238E27FC236}">
                <a16:creationId xmlns:a16="http://schemas.microsoft.com/office/drawing/2014/main" id="{5D476A36-1BD5-0F92-FA6C-595E2FB81C63}"/>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7306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6906-E806-3A34-12FA-5B3E2615BC62}"/>
              </a:ext>
            </a:extLst>
          </p:cNvPr>
          <p:cNvSpPr>
            <a:spLocks noGrp="1"/>
          </p:cNvSpPr>
          <p:nvPr>
            <p:ph type="title"/>
          </p:nvPr>
        </p:nvSpPr>
        <p:spPr/>
        <p:txBody>
          <a:bodyPr/>
          <a:lstStyle/>
          <a:p>
            <a:r>
              <a:rPr lang="en-US" sz="2400" cap="none" dirty="0">
                <a:latin typeface="Arial" panose="020B0604020202020204" pitchFamily="34" charset="0"/>
                <a:cs typeface="Arial" panose="020B0604020202020204" pitchFamily="34" charset="0"/>
              </a:rPr>
              <a:t>Selected Results: Hamming Loss</a:t>
            </a:r>
            <a:endParaRPr lang="en-US" dirty="0"/>
          </a:p>
        </p:txBody>
      </p:sp>
      <p:sp>
        <p:nvSpPr>
          <p:cNvPr id="3" name="Slide Number Placeholder 2">
            <a:extLst>
              <a:ext uri="{FF2B5EF4-FFF2-40B4-BE49-F238E27FC236}">
                <a16:creationId xmlns:a16="http://schemas.microsoft.com/office/drawing/2014/main" id="{B2D7C40A-F7FB-65E0-77EC-65C101AEC485}"/>
              </a:ext>
            </a:extLst>
          </p:cNvPr>
          <p:cNvSpPr>
            <a:spLocks noGrp="1"/>
          </p:cNvSpPr>
          <p:nvPr>
            <p:ph type="sldNum" sz="quarter" idx="10"/>
          </p:nvPr>
        </p:nvSpPr>
        <p:spPr/>
        <p:txBody>
          <a:bodyPr/>
          <a:lstStyle/>
          <a:p>
            <a:fld id="{4FAB73BC-B049-4115-A692-8D63A059BFB8}" type="slidenum">
              <a:rPr lang="en-US" smtClean="0"/>
              <a:pPr/>
              <a:t>14</a:t>
            </a:fld>
            <a:endParaRPr lang="en-US" dirty="0"/>
          </a:p>
        </p:txBody>
      </p:sp>
      <p:pic>
        <p:nvPicPr>
          <p:cNvPr id="5" name="Content Placeholder 5">
            <a:extLst>
              <a:ext uri="{FF2B5EF4-FFF2-40B4-BE49-F238E27FC236}">
                <a16:creationId xmlns:a16="http://schemas.microsoft.com/office/drawing/2014/main" id="{9CAB87CD-43F9-FF78-2CD5-348F7F5FC6D1}"/>
              </a:ext>
            </a:extLst>
          </p:cNvPr>
          <p:cNvPicPr>
            <a:picLocks noGrp="1" noChangeAspect="1"/>
          </p:cNvPicPr>
          <p:nvPr>
            <p:ph sz="quarter" idx="11"/>
          </p:nvPr>
        </p:nvPicPr>
        <p:blipFill>
          <a:blip r:embed="rId3"/>
          <a:stretch>
            <a:fillRect/>
          </a:stretch>
        </p:blipFill>
        <p:spPr>
          <a:xfrm>
            <a:off x="1470710" y="1611112"/>
            <a:ext cx="9250579" cy="4610100"/>
          </a:xfrm>
        </p:spPr>
      </p:pic>
      <p:sp>
        <p:nvSpPr>
          <p:cNvPr id="6" name="TextBox 5">
            <a:extLst>
              <a:ext uri="{FF2B5EF4-FFF2-40B4-BE49-F238E27FC236}">
                <a16:creationId xmlns:a16="http://schemas.microsoft.com/office/drawing/2014/main" id="{BAE2327A-C177-F982-EBA5-8247B853FDD0}"/>
              </a:ext>
            </a:extLst>
          </p:cNvPr>
          <p:cNvSpPr txBox="1"/>
          <p:nvPr/>
        </p:nvSpPr>
        <p:spPr>
          <a:xfrm>
            <a:off x="1088553" y="919604"/>
            <a:ext cx="8911008" cy="369332"/>
          </a:xfrm>
          <a:prstGeom prst="rect">
            <a:avLst/>
          </a:prstGeom>
          <a:noFill/>
        </p:spPr>
        <p:txBody>
          <a:bodyPr wrap="square" rtlCol="0">
            <a:spAutoFit/>
          </a:bodyPr>
          <a:lstStyle/>
          <a:p>
            <a:r>
              <a:rPr lang="en-US" dirty="0"/>
              <a:t>Our preliminary findings contradict [1].</a:t>
            </a:r>
          </a:p>
        </p:txBody>
      </p:sp>
      <p:sp>
        <p:nvSpPr>
          <p:cNvPr id="7" name="TextBox 6">
            <a:extLst>
              <a:ext uri="{FF2B5EF4-FFF2-40B4-BE49-F238E27FC236}">
                <a16:creationId xmlns:a16="http://schemas.microsoft.com/office/drawing/2014/main" id="{729B0EC7-ABC9-8B4C-1EA7-B4F7779D2509}"/>
              </a:ext>
            </a:extLst>
          </p:cNvPr>
          <p:cNvSpPr txBox="1"/>
          <p:nvPr/>
        </p:nvSpPr>
        <p:spPr>
          <a:xfrm>
            <a:off x="7322769" y="2286155"/>
            <a:ext cx="2484976" cy="707886"/>
          </a:xfrm>
          <a:prstGeom prst="rect">
            <a:avLst/>
          </a:prstGeom>
          <a:noFill/>
        </p:spPr>
        <p:txBody>
          <a:bodyPr wrap="none" rtlCol="0">
            <a:spAutoFit/>
          </a:bodyPr>
          <a:lstStyle/>
          <a:p>
            <a:r>
              <a:rPr lang="en-US" sz="2000" b="1" dirty="0">
                <a:solidFill>
                  <a:schemeClr val="accent3"/>
                </a:solidFill>
              </a:rPr>
              <a:t>3 Labels</a:t>
            </a:r>
          </a:p>
          <a:p>
            <a:r>
              <a:rPr lang="en-US" sz="2000" b="1" dirty="0">
                <a:solidFill>
                  <a:schemeClr val="accent3"/>
                </a:solidFill>
              </a:rPr>
              <a:t>Correlation = -0.98</a:t>
            </a:r>
          </a:p>
        </p:txBody>
      </p:sp>
      <p:sp>
        <p:nvSpPr>
          <p:cNvPr id="8" name="TextBox 7">
            <a:extLst>
              <a:ext uri="{FF2B5EF4-FFF2-40B4-BE49-F238E27FC236}">
                <a16:creationId xmlns:a16="http://schemas.microsoft.com/office/drawing/2014/main" id="{9CFC73A9-5F58-835E-76DA-A88EDD5B4F15}"/>
              </a:ext>
            </a:extLst>
          </p:cNvPr>
          <p:cNvSpPr txBox="1"/>
          <p:nvPr/>
        </p:nvSpPr>
        <p:spPr>
          <a:xfrm>
            <a:off x="5169303" y="4253683"/>
            <a:ext cx="2484976" cy="707886"/>
          </a:xfrm>
          <a:prstGeom prst="rect">
            <a:avLst/>
          </a:prstGeom>
          <a:noFill/>
        </p:spPr>
        <p:txBody>
          <a:bodyPr wrap="none" rtlCol="0">
            <a:spAutoFit/>
          </a:bodyPr>
          <a:lstStyle/>
          <a:p>
            <a:r>
              <a:rPr lang="en-US" sz="2000" b="1" dirty="0">
                <a:solidFill>
                  <a:srgbClr val="00B050"/>
                </a:solidFill>
              </a:rPr>
              <a:t>11 Labels</a:t>
            </a:r>
          </a:p>
          <a:p>
            <a:r>
              <a:rPr lang="en-US" sz="2000" b="1" dirty="0">
                <a:solidFill>
                  <a:srgbClr val="00B050"/>
                </a:solidFill>
              </a:rPr>
              <a:t>Correlation = -0.88</a:t>
            </a:r>
          </a:p>
        </p:txBody>
      </p:sp>
      <p:sp>
        <p:nvSpPr>
          <p:cNvPr id="9" name="TextBox 8">
            <a:extLst>
              <a:ext uri="{FF2B5EF4-FFF2-40B4-BE49-F238E27FC236}">
                <a16:creationId xmlns:a16="http://schemas.microsoft.com/office/drawing/2014/main" id="{CC98ADFF-DB6F-C363-39BE-DEE36A144610}"/>
              </a:ext>
            </a:extLst>
          </p:cNvPr>
          <p:cNvSpPr txBox="1"/>
          <p:nvPr/>
        </p:nvSpPr>
        <p:spPr>
          <a:xfrm>
            <a:off x="168399" y="6515271"/>
            <a:ext cx="11254896" cy="230832"/>
          </a:xfrm>
          <a:prstGeom prst="rect">
            <a:avLst/>
          </a:prstGeom>
          <a:noFill/>
        </p:spPr>
        <p:txBody>
          <a:bodyPr wrap="square" rtlCol="0">
            <a:spAutoFit/>
          </a:bodyPr>
          <a:lstStyle/>
          <a:p>
            <a:r>
              <a:rPr lang="en-US" sz="900" b="0" i="0" u="none" strike="noStrike" dirty="0">
                <a:solidFill>
                  <a:srgbClr val="222222"/>
                </a:solidFill>
                <a:effectLst/>
                <a:highlight>
                  <a:srgbClr val="FFFFFF"/>
                </a:highlight>
                <a:latin typeface="Arial" panose="020B0604020202020204" pitchFamily="34" charset="0"/>
              </a:rPr>
              <a:t>[1] Pereira, R. B., </a:t>
            </a:r>
            <a:r>
              <a:rPr lang="en-US" sz="900" b="0" i="0" u="none" strike="noStrike" dirty="0" err="1">
                <a:solidFill>
                  <a:srgbClr val="222222"/>
                </a:solidFill>
                <a:effectLst/>
                <a:highlight>
                  <a:srgbClr val="FFFFFF"/>
                </a:highlight>
                <a:latin typeface="Arial" panose="020B0604020202020204" pitchFamily="34" charset="0"/>
              </a:rPr>
              <a:t>Plastino</a:t>
            </a:r>
            <a:r>
              <a:rPr lang="en-US" sz="900" b="0" i="0" u="none" strike="noStrike" dirty="0">
                <a:solidFill>
                  <a:srgbClr val="222222"/>
                </a:solidFill>
                <a:effectLst/>
                <a:highlight>
                  <a:srgbClr val="FFFFFF"/>
                </a:highlight>
                <a:latin typeface="Arial" panose="020B0604020202020204" pitchFamily="34" charset="0"/>
              </a:rPr>
              <a:t>, A., </a:t>
            </a:r>
            <a:r>
              <a:rPr lang="en-US" sz="900" b="0" i="0" u="none" strike="noStrike" dirty="0" err="1">
                <a:solidFill>
                  <a:srgbClr val="222222"/>
                </a:solidFill>
                <a:effectLst/>
                <a:highlight>
                  <a:srgbClr val="FFFFFF"/>
                </a:highlight>
                <a:latin typeface="Arial" panose="020B0604020202020204" pitchFamily="34" charset="0"/>
              </a:rPr>
              <a:t>Zadrozny</a:t>
            </a:r>
            <a:r>
              <a:rPr lang="en-US" sz="900" b="0" i="0" u="none" strike="noStrike" dirty="0">
                <a:solidFill>
                  <a:srgbClr val="222222"/>
                </a:solidFill>
                <a:effectLst/>
                <a:highlight>
                  <a:srgbClr val="FFFFFF"/>
                </a:highlight>
                <a:latin typeface="Arial" panose="020B0604020202020204" pitchFamily="34" charset="0"/>
              </a:rPr>
              <a:t>, B., &amp; </a:t>
            </a:r>
            <a:r>
              <a:rPr lang="en-US" sz="900" b="0" i="0" u="none" strike="noStrike" dirty="0" err="1">
                <a:solidFill>
                  <a:srgbClr val="222222"/>
                </a:solidFill>
                <a:effectLst/>
                <a:highlight>
                  <a:srgbClr val="FFFFFF"/>
                </a:highlight>
                <a:latin typeface="Arial" panose="020B0604020202020204" pitchFamily="34" charset="0"/>
              </a:rPr>
              <a:t>Merschmann</a:t>
            </a:r>
            <a:r>
              <a:rPr lang="en-US" sz="900" b="0" i="0" u="none" strike="noStrike" dirty="0">
                <a:solidFill>
                  <a:srgbClr val="222222"/>
                </a:solidFill>
                <a:effectLst/>
                <a:highlight>
                  <a:srgbClr val="FFFFFF"/>
                </a:highlight>
                <a:latin typeface="Arial" panose="020B0604020202020204" pitchFamily="34" charset="0"/>
              </a:rPr>
              <a:t>, L. H. (2018). Correlation analysis of performance measures for multi-label classification. </a:t>
            </a:r>
            <a:r>
              <a:rPr lang="en-US" sz="900" b="0" i="1" u="none" strike="noStrike" dirty="0">
                <a:solidFill>
                  <a:srgbClr val="222222"/>
                </a:solidFill>
                <a:effectLst/>
                <a:latin typeface="Arial" panose="020B0604020202020204" pitchFamily="34" charset="0"/>
              </a:rPr>
              <a:t>Information Processing &amp; Management</a:t>
            </a:r>
            <a:r>
              <a:rPr lang="en-US" sz="900" b="0" i="0" u="none" strike="noStrike" dirty="0">
                <a:solidFill>
                  <a:srgbClr val="222222"/>
                </a:solidFill>
                <a:effectLst/>
                <a:highlight>
                  <a:srgbClr val="FFFFFF"/>
                </a:highlight>
                <a:latin typeface="Arial" panose="020B0604020202020204" pitchFamily="34" charset="0"/>
              </a:rPr>
              <a:t>, </a:t>
            </a:r>
            <a:r>
              <a:rPr lang="en-US" sz="900" b="0" i="1" u="none" strike="noStrike" dirty="0">
                <a:solidFill>
                  <a:srgbClr val="222222"/>
                </a:solidFill>
                <a:effectLst/>
                <a:latin typeface="Arial" panose="020B0604020202020204" pitchFamily="34" charset="0"/>
              </a:rPr>
              <a:t>54</a:t>
            </a:r>
            <a:r>
              <a:rPr lang="en-US" sz="900" b="0" i="0" u="none" strike="noStrike" dirty="0">
                <a:solidFill>
                  <a:srgbClr val="222222"/>
                </a:solidFill>
                <a:effectLst/>
                <a:highlight>
                  <a:srgbClr val="FFFFFF"/>
                </a:highlight>
                <a:latin typeface="Arial" panose="020B0604020202020204" pitchFamily="34" charset="0"/>
              </a:rPr>
              <a:t>(3), 359-369.</a:t>
            </a:r>
            <a:endParaRPr lang="en-US" sz="900" dirty="0"/>
          </a:p>
        </p:txBody>
      </p:sp>
      <p:sp>
        <p:nvSpPr>
          <p:cNvPr id="4" name="TextBox 3">
            <a:extLst>
              <a:ext uri="{FF2B5EF4-FFF2-40B4-BE49-F238E27FC236}">
                <a16:creationId xmlns:a16="http://schemas.microsoft.com/office/drawing/2014/main" id="{1F36D9C5-B926-40E0-116D-3605197AB71E}"/>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366152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104-83C2-6487-7A28-7A6D61BE17FA}"/>
              </a:ext>
            </a:extLst>
          </p:cNvPr>
          <p:cNvSpPr>
            <a:spLocks noGrp="1"/>
          </p:cNvSpPr>
          <p:nvPr>
            <p:ph type="ctrTitle"/>
          </p:nvPr>
        </p:nvSpPr>
        <p:spPr/>
        <p:txBody>
          <a:bodyPr/>
          <a:lstStyle/>
          <a:p>
            <a:r>
              <a:rPr lang="en-US" dirty="0"/>
              <a:t>Questions?</a:t>
            </a:r>
          </a:p>
        </p:txBody>
      </p:sp>
      <p:sp>
        <p:nvSpPr>
          <p:cNvPr id="3" name="TextBox 2">
            <a:extLst>
              <a:ext uri="{FF2B5EF4-FFF2-40B4-BE49-F238E27FC236}">
                <a16:creationId xmlns:a16="http://schemas.microsoft.com/office/drawing/2014/main" id="{4CD6668E-5707-3BD2-3919-CCBDD8707889}"/>
              </a:ext>
            </a:extLst>
          </p:cNvPr>
          <p:cNvSpPr txBox="1"/>
          <p:nvPr/>
        </p:nvSpPr>
        <p:spPr>
          <a:xfrm>
            <a:off x="9958696" y="5677786"/>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4028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E63B05D-06D5-43AF-8FBB-10FF5E940A22}"/>
              </a:ext>
            </a:extLst>
          </p:cNvPr>
          <p:cNvSpPr>
            <a:spLocks noGrp="1" noChangeArrowheads="1"/>
          </p:cNvSpPr>
          <p:nvPr>
            <p:ph type="title"/>
          </p:nvPr>
        </p:nvSpPr>
        <p:spPr/>
        <p:txBody>
          <a:bodyPr>
            <a:normAutofit fontScale="90000"/>
          </a:bodyPr>
          <a:lstStyle/>
          <a:p>
            <a:pPr eaLnBrk="1" hangingPunct="1"/>
            <a:r>
              <a:rPr lang="en-US" altLang="en-US" sz="2800" cap="none" dirty="0">
                <a:latin typeface="Arial" panose="020B0604020202020204" pitchFamily="34" charset="0"/>
                <a:ea typeface="ＭＳ Ｐゴシック" panose="020B0600070205080204" pitchFamily="34" charset="-128"/>
                <a:cs typeface="Arial" panose="020B0604020202020204" pitchFamily="34" charset="0"/>
              </a:rPr>
              <a:t>Project Overview</a:t>
            </a:r>
            <a:endParaRPr lang="en-US" altLang="en-US" sz="12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Slide Number Placeholder 4">
            <a:extLst>
              <a:ext uri="{FF2B5EF4-FFF2-40B4-BE49-F238E27FC236}">
                <a16:creationId xmlns:a16="http://schemas.microsoft.com/office/drawing/2014/main" id="{F38E64E8-9829-433F-9687-DEE7C4A302DA}"/>
              </a:ext>
            </a:extLst>
          </p:cNvPr>
          <p:cNvSpPr>
            <a:spLocks noGrp="1"/>
          </p:cNvSpPr>
          <p:nvPr>
            <p:ph type="sldNum" sz="quarter" idx="12"/>
          </p:nvPr>
        </p:nvSpPr>
        <p:spPr/>
        <p:txBody>
          <a:bodyPr/>
          <a:lstStyle/>
          <a:p>
            <a:fld id="{6113E31D-E2AB-40D1-8B51-AFA5AFEF393A}" type="slidenum">
              <a:rPr lang="en-US" smtClean="0"/>
              <a:t>2</a:t>
            </a:fld>
            <a:endParaRPr lang="en-US" dirty="0"/>
          </a:p>
        </p:txBody>
      </p:sp>
      <p:pic>
        <p:nvPicPr>
          <p:cNvPr id="7" name="Graphic 6" descr="User with solid fill">
            <a:extLst>
              <a:ext uri="{FF2B5EF4-FFF2-40B4-BE49-F238E27FC236}">
                <a16:creationId xmlns:a16="http://schemas.microsoft.com/office/drawing/2014/main" id="{12C7C872-CBC5-C739-E48D-2B772A9E7C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2039" y="2461760"/>
            <a:ext cx="1068038" cy="1068038"/>
          </a:xfrm>
          <a:prstGeom prst="rect">
            <a:avLst/>
          </a:prstGeom>
        </p:spPr>
      </p:pic>
      <p:sp>
        <p:nvSpPr>
          <p:cNvPr id="12" name="TextBox 11">
            <a:extLst>
              <a:ext uri="{FF2B5EF4-FFF2-40B4-BE49-F238E27FC236}">
                <a16:creationId xmlns:a16="http://schemas.microsoft.com/office/drawing/2014/main" id="{F1740B45-4E55-2189-FE01-01685CB2871B}"/>
              </a:ext>
            </a:extLst>
          </p:cNvPr>
          <p:cNvSpPr txBox="1"/>
          <p:nvPr/>
        </p:nvSpPr>
        <p:spPr>
          <a:xfrm>
            <a:off x="175698" y="4909759"/>
            <a:ext cx="11954904" cy="1200329"/>
          </a:xfrm>
          <a:prstGeom prst="rect">
            <a:avLst/>
          </a:prstGeom>
          <a:noFill/>
        </p:spPr>
        <p:txBody>
          <a:bodyPr wrap="square" rtlCol="0">
            <a:spAutoFit/>
          </a:bodyPr>
          <a:lstStyle/>
          <a:p>
            <a:r>
              <a:rPr lang="en-US" sz="2400" dirty="0"/>
              <a:t>The goal of </a:t>
            </a:r>
            <a:r>
              <a:rPr lang="en-US" sz="2400" dirty="0" err="1"/>
              <a:t>HaMLET</a:t>
            </a:r>
            <a:r>
              <a:rPr lang="en-US" sz="2400" dirty="0"/>
              <a:t> is to produce a novel understanding of </a:t>
            </a:r>
            <a:r>
              <a:rPr lang="en-US" sz="2400" b="1" i="1" dirty="0">
                <a:solidFill>
                  <a:schemeClr val="accent6"/>
                </a:solidFill>
              </a:rPr>
              <a:t>multi-label classification (MLC) </a:t>
            </a:r>
            <a:r>
              <a:rPr lang="en-US" sz="2400" dirty="0"/>
              <a:t>methods in the context of the </a:t>
            </a:r>
            <a:r>
              <a:rPr lang="en-US" sz="2400" b="1" i="1" dirty="0">
                <a:solidFill>
                  <a:schemeClr val="accent6"/>
                </a:solidFill>
              </a:rPr>
              <a:t>human-machine team</a:t>
            </a:r>
            <a:r>
              <a:rPr lang="en-US" sz="2400" dirty="0">
                <a:solidFill>
                  <a:schemeClr val="accent6"/>
                </a:solidFill>
              </a:rPr>
              <a:t> </a:t>
            </a:r>
            <a:r>
              <a:rPr lang="en-US" sz="2400" dirty="0"/>
              <a:t>to support human comprehension and decision-making.</a:t>
            </a:r>
          </a:p>
        </p:txBody>
      </p:sp>
      <p:grpSp>
        <p:nvGrpSpPr>
          <p:cNvPr id="31" name="Group 30">
            <a:extLst>
              <a:ext uri="{FF2B5EF4-FFF2-40B4-BE49-F238E27FC236}">
                <a16:creationId xmlns:a16="http://schemas.microsoft.com/office/drawing/2014/main" id="{612769AA-EF45-667F-EFF7-ED55AA677F93}"/>
              </a:ext>
            </a:extLst>
          </p:cNvPr>
          <p:cNvGrpSpPr/>
          <p:nvPr/>
        </p:nvGrpSpPr>
        <p:grpSpPr>
          <a:xfrm>
            <a:off x="4407932" y="1682149"/>
            <a:ext cx="3326750" cy="2659983"/>
            <a:chOff x="6391540" y="2274180"/>
            <a:chExt cx="2468880" cy="2137029"/>
          </a:xfrm>
        </p:grpSpPr>
        <p:sp>
          <p:nvSpPr>
            <p:cNvPr id="2" name="Oval 1">
              <a:extLst>
                <a:ext uri="{FF2B5EF4-FFF2-40B4-BE49-F238E27FC236}">
                  <a16:creationId xmlns:a16="http://schemas.microsoft.com/office/drawing/2014/main" id="{69AFCF86-A040-7590-897C-9BFE584D9176}"/>
                </a:ext>
              </a:extLst>
            </p:cNvPr>
            <p:cNvSpPr/>
            <p:nvPr/>
          </p:nvSpPr>
          <p:spPr>
            <a:xfrm>
              <a:off x="6921892" y="3585201"/>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9852EB0-78C0-5308-97FA-481B175A73A7}"/>
                </a:ext>
              </a:extLst>
            </p:cNvPr>
            <p:cNvSpPr/>
            <p:nvPr/>
          </p:nvSpPr>
          <p:spPr>
            <a:xfrm>
              <a:off x="6620140" y="3169530"/>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8D757A8-FFCB-14C4-6785-F385DB0DAF8A}"/>
                </a:ext>
              </a:extLst>
            </p:cNvPr>
            <p:cNvSpPr/>
            <p:nvPr/>
          </p:nvSpPr>
          <p:spPr>
            <a:xfrm>
              <a:off x="6391540" y="358520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FBB442D-D483-06F0-E2D9-F8B15228BEC1}"/>
                </a:ext>
              </a:extLst>
            </p:cNvPr>
            <p:cNvSpPr/>
            <p:nvPr/>
          </p:nvSpPr>
          <p:spPr>
            <a:xfrm>
              <a:off x="7746107" y="3154364"/>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A5DB886-B690-BDBF-35A7-60B76D84925F}"/>
                </a:ext>
              </a:extLst>
            </p:cNvPr>
            <p:cNvSpPr/>
            <p:nvPr/>
          </p:nvSpPr>
          <p:spPr>
            <a:xfrm>
              <a:off x="7767712" y="4091169"/>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DB46450-A5F0-9ACF-6335-0C3FDA2C9E28}"/>
                </a:ext>
              </a:extLst>
            </p:cNvPr>
            <p:cNvSpPr/>
            <p:nvPr/>
          </p:nvSpPr>
          <p:spPr>
            <a:xfrm>
              <a:off x="7465960"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6F349B-E61D-22B0-3A43-C1DD8E693517}"/>
                </a:ext>
              </a:extLst>
            </p:cNvPr>
            <p:cNvSpPr/>
            <p:nvPr/>
          </p:nvSpPr>
          <p:spPr>
            <a:xfrm>
              <a:off x="7237360" y="4091169"/>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3C81E0F-B74B-86E3-E841-EED4E9973336}"/>
                </a:ext>
              </a:extLst>
            </p:cNvPr>
            <p:cNvSpPr/>
            <p:nvPr/>
          </p:nvSpPr>
          <p:spPr>
            <a:xfrm>
              <a:off x="8476372" y="2689851"/>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1D8E84-A8DB-85D8-B717-18348A0D8EF0}"/>
                </a:ext>
              </a:extLst>
            </p:cNvPr>
            <p:cNvSpPr/>
            <p:nvPr/>
          </p:nvSpPr>
          <p:spPr>
            <a:xfrm>
              <a:off x="8174620" y="2274180"/>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CAB63A-FBE2-92FC-197C-BFE385B44781}"/>
                </a:ext>
              </a:extLst>
            </p:cNvPr>
            <p:cNvSpPr/>
            <p:nvPr/>
          </p:nvSpPr>
          <p:spPr>
            <a:xfrm>
              <a:off x="7946020" y="268985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1781C56-FC3A-D9ED-2456-351099FF3BF8}"/>
                </a:ext>
              </a:extLst>
            </p:cNvPr>
            <p:cNvSpPr/>
            <p:nvPr/>
          </p:nvSpPr>
          <p:spPr>
            <a:xfrm>
              <a:off x="8540380" y="3675498"/>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292B90-EFCA-BB86-4539-EA67F37F4451}"/>
                </a:ext>
              </a:extLst>
            </p:cNvPr>
            <p:cNvSpPr/>
            <p:nvPr/>
          </p:nvSpPr>
          <p:spPr>
            <a:xfrm>
              <a:off x="8238628" y="3259827"/>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E805721-F453-FD9E-F028-FF0BE2AF7928}"/>
                </a:ext>
              </a:extLst>
            </p:cNvPr>
            <p:cNvSpPr/>
            <p:nvPr/>
          </p:nvSpPr>
          <p:spPr>
            <a:xfrm>
              <a:off x="8010028"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e 21">
              <a:extLst>
                <a:ext uri="{FF2B5EF4-FFF2-40B4-BE49-F238E27FC236}">
                  <a16:creationId xmlns:a16="http://schemas.microsoft.com/office/drawing/2014/main" id="{DA10DB52-A323-5CE1-0E8D-EB9A0158ABF0}"/>
                </a:ext>
              </a:extLst>
            </p:cNvPr>
            <p:cNvSpPr/>
            <p:nvPr/>
          </p:nvSpPr>
          <p:spPr>
            <a:xfrm>
              <a:off x="6391540" y="3585582"/>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14E568E0-2AC1-08DF-F3A9-59AF1DE505FB}"/>
                </a:ext>
              </a:extLst>
            </p:cNvPr>
            <p:cNvSpPr/>
            <p:nvPr/>
          </p:nvSpPr>
          <p:spPr>
            <a:xfrm>
              <a:off x="7239574" y="3164055"/>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e 23">
              <a:extLst>
                <a:ext uri="{FF2B5EF4-FFF2-40B4-BE49-F238E27FC236}">
                  <a16:creationId xmlns:a16="http://schemas.microsoft.com/office/drawing/2014/main" id="{C78216A2-1C55-60DE-4157-BB4D428DB699}"/>
                </a:ext>
              </a:extLst>
            </p:cNvPr>
            <p:cNvSpPr/>
            <p:nvPr/>
          </p:nvSpPr>
          <p:spPr>
            <a:xfrm>
              <a:off x="7237250" y="3169530"/>
              <a:ext cx="320040" cy="320040"/>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9E6CCB9A-DF15-48B6-91BD-178F6A13531F}"/>
                </a:ext>
              </a:extLst>
            </p:cNvPr>
            <p:cNvSpPr/>
            <p:nvPr/>
          </p:nvSpPr>
          <p:spPr>
            <a:xfrm>
              <a:off x="7465960" y="2769099"/>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e 25">
              <a:extLst>
                <a:ext uri="{FF2B5EF4-FFF2-40B4-BE49-F238E27FC236}">
                  <a16:creationId xmlns:a16="http://schemas.microsoft.com/office/drawing/2014/main" id="{1A1B9747-D781-5971-484B-9572748F0D22}"/>
                </a:ext>
              </a:extLst>
            </p:cNvPr>
            <p:cNvSpPr/>
            <p:nvPr/>
          </p:nvSpPr>
          <p:spPr>
            <a:xfrm rot="8425397">
              <a:off x="7239574" y="3166459"/>
              <a:ext cx="320040" cy="320040"/>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ie 26">
              <a:extLst>
                <a:ext uri="{FF2B5EF4-FFF2-40B4-BE49-F238E27FC236}">
                  <a16:creationId xmlns:a16="http://schemas.microsoft.com/office/drawing/2014/main" id="{16340437-B38D-7840-ED45-F76783BAA729}"/>
                </a:ext>
              </a:extLst>
            </p:cNvPr>
            <p:cNvSpPr/>
            <p:nvPr/>
          </p:nvSpPr>
          <p:spPr>
            <a:xfrm>
              <a:off x="7742995" y="3169604"/>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ie 27">
              <a:extLst>
                <a:ext uri="{FF2B5EF4-FFF2-40B4-BE49-F238E27FC236}">
                  <a16:creationId xmlns:a16="http://schemas.microsoft.com/office/drawing/2014/main" id="{FAD16C08-3CB8-8EE5-3D04-A7DC0FAA6FA1}"/>
                </a:ext>
              </a:extLst>
            </p:cNvPr>
            <p:cNvSpPr/>
            <p:nvPr/>
          </p:nvSpPr>
          <p:spPr>
            <a:xfrm>
              <a:off x="7466691" y="3680476"/>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e 28">
              <a:extLst>
                <a:ext uri="{FF2B5EF4-FFF2-40B4-BE49-F238E27FC236}">
                  <a16:creationId xmlns:a16="http://schemas.microsoft.com/office/drawing/2014/main" id="{0C79BE3A-3B5C-EDBA-3ADF-BC97B9C5CB57}"/>
                </a:ext>
              </a:extLst>
            </p:cNvPr>
            <p:cNvSpPr/>
            <p:nvPr/>
          </p:nvSpPr>
          <p:spPr>
            <a:xfrm>
              <a:off x="7946020" y="2705030"/>
              <a:ext cx="320040" cy="320040"/>
            </a:xfrm>
            <a:prstGeom prst="pie">
              <a:avLst>
                <a:gd name="adj1" fmla="val 0"/>
                <a:gd name="adj2" fmla="val 108226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Right Arrow 33">
            <a:extLst>
              <a:ext uri="{FF2B5EF4-FFF2-40B4-BE49-F238E27FC236}">
                <a16:creationId xmlns:a16="http://schemas.microsoft.com/office/drawing/2014/main" id="{B6C962DC-041D-A207-3341-434FB6E22ACF}"/>
              </a:ext>
            </a:extLst>
          </p:cNvPr>
          <p:cNvSpPr/>
          <p:nvPr/>
        </p:nvSpPr>
        <p:spPr>
          <a:xfrm>
            <a:off x="2674086" y="2692793"/>
            <a:ext cx="1051792" cy="6145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Monitor with solid fill">
            <a:extLst>
              <a:ext uri="{FF2B5EF4-FFF2-40B4-BE49-F238E27FC236}">
                <a16:creationId xmlns:a16="http://schemas.microsoft.com/office/drawing/2014/main" id="{CFD071EC-BCDB-D14B-C7F2-4895410713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508" y="2463913"/>
            <a:ext cx="1068038" cy="1068038"/>
          </a:xfrm>
          <a:prstGeom prst="rect">
            <a:avLst/>
          </a:prstGeom>
        </p:spPr>
      </p:pic>
      <p:sp>
        <p:nvSpPr>
          <p:cNvPr id="37" name="Right Arrow 36">
            <a:extLst>
              <a:ext uri="{FF2B5EF4-FFF2-40B4-BE49-F238E27FC236}">
                <a16:creationId xmlns:a16="http://schemas.microsoft.com/office/drawing/2014/main" id="{5A0B0554-8369-8782-A41D-A6B2E3F01161}"/>
              </a:ext>
            </a:extLst>
          </p:cNvPr>
          <p:cNvSpPr/>
          <p:nvPr/>
        </p:nvSpPr>
        <p:spPr>
          <a:xfrm>
            <a:off x="8341438" y="2704862"/>
            <a:ext cx="1051792" cy="6145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4EAA16-CCB8-9A61-1B5F-5966DE252AF9}"/>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4499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AC9475B2-6823-4BF0-8D49-1055BDDA16EC}"/>
              </a:ext>
            </a:extLst>
          </p:cNvPr>
          <p:cNvSpPr>
            <a:spLocks noGrp="1" noChangeArrowheads="1"/>
          </p:cNvSpPr>
          <p:nvPr>
            <p:ph type="title"/>
          </p:nvPr>
        </p:nvSpPr>
        <p:spPr/>
        <p:txBody>
          <a:bodyPr>
            <a:normAutofit/>
          </a:bodyPr>
          <a:lstStyle/>
          <a:p>
            <a:r>
              <a:rPr lang="en-US" altLang="en-US" sz="2500" cap="none" dirty="0">
                <a:latin typeface="Arial" panose="020B0604020202020204" pitchFamily="34" charset="0"/>
                <a:ea typeface="ＭＳ Ｐゴシック" panose="020B0600070205080204" pitchFamily="34" charset="-128"/>
                <a:cs typeface="Arial" panose="020B0604020202020204" pitchFamily="34" charset="0"/>
              </a:rPr>
              <a:t>Relationship to Existing Literature</a:t>
            </a:r>
          </a:p>
        </p:txBody>
      </p:sp>
      <p:sp>
        <p:nvSpPr>
          <p:cNvPr id="2" name="Slide Number Placeholder 1">
            <a:extLst>
              <a:ext uri="{FF2B5EF4-FFF2-40B4-BE49-F238E27FC236}">
                <a16:creationId xmlns:a16="http://schemas.microsoft.com/office/drawing/2014/main" id="{B888A6FF-0EE8-4AF2-8643-DC5D7DCEA554}"/>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
        <p:nvSpPr>
          <p:cNvPr id="3" name="TextBox 2">
            <a:extLst>
              <a:ext uri="{FF2B5EF4-FFF2-40B4-BE49-F238E27FC236}">
                <a16:creationId xmlns:a16="http://schemas.microsoft.com/office/drawing/2014/main" id="{DE5AE5D4-EC83-78B5-5080-4CE2EC199EDC}"/>
              </a:ext>
            </a:extLst>
          </p:cNvPr>
          <p:cNvSpPr txBox="1"/>
          <p:nvPr/>
        </p:nvSpPr>
        <p:spPr>
          <a:xfrm>
            <a:off x="3057138" y="5622503"/>
            <a:ext cx="6077723" cy="923330"/>
          </a:xfrm>
          <a:prstGeom prst="rect">
            <a:avLst/>
          </a:prstGeom>
          <a:noFill/>
        </p:spPr>
        <p:txBody>
          <a:bodyPr wrap="square" rtlCol="0">
            <a:spAutoFit/>
          </a:bodyPr>
          <a:lstStyle/>
          <a:p>
            <a:pPr algn="ctr"/>
            <a:r>
              <a:rPr lang="en-US" dirty="0"/>
              <a:t>Little to no research on how to present the outputs/information about MLC models to developers or end users. </a:t>
            </a:r>
          </a:p>
        </p:txBody>
      </p:sp>
      <p:sp>
        <p:nvSpPr>
          <p:cNvPr id="17" name="Freeform 16">
            <a:extLst>
              <a:ext uri="{FF2B5EF4-FFF2-40B4-BE49-F238E27FC236}">
                <a16:creationId xmlns:a16="http://schemas.microsoft.com/office/drawing/2014/main" id="{797F8D2C-ACAF-894F-8BB7-831B207D9311}"/>
              </a:ext>
            </a:extLst>
          </p:cNvPr>
          <p:cNvSpPr/>
          <p:nvPr/>
        </p:nvSpPr>
        <p:spPr>
          <a:xfrm>
            <a:off x="5640073" y="2066863"/>
            <a:ext cx="853054" cy="2359666"/>
          </a:xfrm>
          <a:custGeom>
            <a:avLst/>
            <a:gdLst>
              <a:gd name="connsiteX0" fmla="*/ 421395 w 853054"/>
              <a:gd name="connsiteY0" fmla="*/ 0 h 2359666"/>
              <a:gd name="connsiteX1" fmla="*/ 431059 w 853054"/>
              <a:gd name="connsiteY1" fmla="*/ 10628 h 2359666"/>
              <a:gd name="connsiteX2" fmla="*/ 853054 w 853054"/>
              <a:gd name="connsiteY2" fmla="*/ 1185548 h 2359666"/>
              <a:gd name="connsiteX3" fmla="*/ 537443 w 853054"/>
              <a:gd name="connsiteY3" fmla="*/ 2218273 h 2359666"/>
              <a:gd name="connsiteX4" fmla="*/ 431659 w 853054"/>
              <a:gd name="connsiteY4" fmla="*/ 2359666 h 2359666"/>
              <a:gd name="connsiteX5" fmla="*/ 421995 w 853054"/>
              <a:gd name="connsiteY5" fmla="*/ 2349038 h 2359666"/>
              <a:gd name="connsiteX6" fmla="*/ 0 w 853054"/>
              <a:gd name="connsiteY6" fmla="*/ 1174118 h 2359666"/>
              <a:gd name="connsiteX7" fmla="*/ 315611 w 853054"/>
              <a:gd name="connsiteY7" fmla="*/ 141393 h 2359666"/>
              <a:gd name="connsiteX8" fmla="*/ 421395 w 853054"/>
              <a:gd name="connsiteY8" fmla="*/ 0 h 235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054" h="2359666">
                <a:moveTo>
                  <a:pt x="421395" y="0"/>
                </a:moveTo>
                <a:lnTo>
                  <a:pt x="431059" y="10628"/>
                </a:lnTo>
                <a:cubicBezTo>
                  <a:pt x="694688" y="329914"/>
                  <a:pt x="853054" y="739246"/>
                  <a:pt x="853054" y="1185548"/>
                </a:cubicBezTo>
                <a:cubicBezTo>
                  <a:pt x="853054" y="1568093"/>
                  <a:pt x="736704" y="1923476"/>
                  <a:pt x="537443" y="2218273"/>
                </a:cubicBezTo>
                <a:lnTo>
                  <a:pt x="431659" y="2359666"/>
                </a:lnTo>
                <a:lnTo>
                  <a:pt x="421995" y="2349038"/>
                </a:lnTo>
                <a:cubicBezTo>
                  <a:pt x="158366" y="2029752"/>
                  <a:pt x="0" y="1620420"/>
                  <a:pt x="0" y="1174118"/>
                </a:cubicBezTo>
                <a:cubicBezTo>
                  <a:pt x="0" y="791574"/>
                  <a:pt x="116351" y="436191"/>
                  <a:pt x="315611" y="141393"/>
                </a:cubicBezTo>
                <a:lnTo>
                  <a:pt x="42139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7DB2CAF4-0F44-FEBF-D401-B2DE97DF41BE}"/>
              </a:ext>
            </a:extLst>
          </p:cNvPr>
          <p:cNvSpPr/>
          <p:nvPr/>
        </p:nvSpPr>
        <p:spPr>
          <a:xfrm>
            <a:off x="6061469" y="1393893"/>
            <a:ext cx="3274621" cy="3694176"/>
          </a:xfrm>
          <a:custGeom>
            <a:avLst/>
            <a:gdLst>
              <a:gd name="connsiteX0" fmla="*/ 1426613 w 3274621"/>
              <a:gd name="connsiteY0" fmla="*/ 0 h 3694176"/>
              <a:gd name="connsiteX1" fmla="*/ 3274621 w 3274621"/>
              <a:gd name="connsiteY1" fmla="*/ 1847088 h 3694176"/>
              <a:gd name="connsiteX2" fmla="*/ 1426613 w 3274621"/>
              <a:gd name="connsiteY2" fmla="*/ 3694176 h 3694176"/>
              <a:gd name="connsiteX3" fmla="*/ 119874 w 3274621"/>
              <a:gd name="connsiteY3" fmla="*/ 3153177 h 3694176"/>
              <a:gd name="connsiteX4" fmla="*/ 10264 w 3274621"/>
              <a:gd name="connsiteY4" fmla="*/ 3032636 h 3694176"/>
              <a:gd name="connsiteX5" fmla="*/ 116048 w 3274621"/>
              <a:gd name="connsiteY5" fmla="*/ 2891243 h 3694176"/>
              <a:gd name="connsiteX6" fmla="*/ 431659 w 3274621"/>
              <a:gd name="connsiteY6" fmla="*/ 1858518 h 3694176"/>
              <a:gd name="connsiteX7" fmla="*/ 9664 w 3274621"/>
              <a:gd name="connsiteY7" fmla="*/ 683598 h 3694176"/>
              <a:gd name="connsiteX8" fmla="*/ 0 w 3274621"/>
              <a:gd name="connsiteY8" fmla="*/ 672970 h 3694176"/>
              <a:gd name="connsiteX9" fmla="*/ 600 w 3274621"/>
              <a:gd name="connsiteY9" fmla="*/ 672168 h 3694176"/>
              <a:gd name="connsiteX10" fmla="*/ 1426613 w 3274621"/>
              <a:gd name="connsiteY10" fmla="*/ 0 h 36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621" h="3694176">
                <a:moveTo>
                  <a:pt x="1426613" y="0"/>
                </a:moveTo>
                <a:cubicBezTo>
                  <a:pt x="2447240" y="0"/>
                  <a:pt x="3274621" y="826969"/>
                  <a:pt x="3274621" y="1847088"/>
                </a:cubicBezTo>
                <a:cubicBezTo>
                  <a:pt x="3274621" y="2867207"/>
                  <a:pt x="2447240" y="3694176"/>
                  <a:pt x="1426613" y="3694176"/>
                </a:cubicBezTo>
                <a:cubicBezTo>
                  <a:pt x="916300" y="3694176"/>
                  <a:pt x="454298" y="3487434"/>
                  <a:pt x="119874" y="3153177"/>
                </a:cubicBezTo>
                <a:lnTo>
                  <a:pt x="10264" y="3032636"/>
                </a:lnTo>
                <a:lnTo>
                  <a:pt x="116048" y="2891243"/>
                </a:lnTo>
                <a:cubicBezTo>
                  <a:pt x="315309" y="2596446"/>
                  <a:pt x="431659" y="2241063"/>
                  <a:pt x="431659" y="1858518"/>
                </a:cubicBezTo>
                <a:cubicBezTo>
                  <a:pt x="431659" y="1412216"/>
                  <a:pt x="273293" y="1002884"/>
                  <a:pt x="9664" y="683598"/>
                </a:cubicBezTo>
                <a:lnTo>
                  <a:pt x="0" y="672970"/>
                </a:lnTo>
                <a:lnTo>
                  <a:pt x="600" y="672168"/>
                </a:lnTo>
                <a:cubicBezTo>
                  <a:pt x="339552" y="261658"/>
                  <a:pt x="852511" y="0"/>
                  <a:pt x="1426613"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Trust, Visualization,</a:t>
            </a:r>
          </a:p>
          <a:p>
            <a:pPr algn="ctr"/>
            <a:r>
              <a:rPr lang="en-US" dirty="0"/>
              <a:t> and Cognitive Science Literature</a:t>
            </a:r>
          </a:p>
        </p:txBody>
      </p:sp>
      <p:sp>
        <p:nvSpPr>
          <p:cNvPr id="15" name="Freeform 14">
            <a:extLst>
              <a:ext uri="{FF2B5EF4-FFF2-40B4-BE49-F238E27FC236}">
                <a16:creationId xmlns:a16="http://schemas.microsoft.com/office/drawing/2014/main" id="{505EB920-F37C-0439-1107-2A0FFCF6D8DC}"/>
              </a:ext>
            </a:extLst>
          </p:cNvPr>
          <p:cNvSpPr/>
          <p:nvPr/>
        </p:nvSpPr>
        <p:spPr>
          <a:xfrm>
            <a:off x="2797112" y="1405323"/>
            <a:ext cx="3274621" cy="3694176"/>
          </a:xfrm>
          <a:custGeom>
            <a:avLst/>
            <a:gdLst>
              <a:gd name="connsiteX0" fmla="*/ 1848008 w 3274621"/>
              <a:gd name="connsiteY0" fmla="*/ 0 h 3694176"/>
              <a:gd name="connsiteX1" fmla="*/ 3154747 w 3274621"/>
              <a:gd name="connsiteY1" fmla="*/ 540999 h 3694176"/>
              <a:gd name="connsiteX2" fmla="*/ 3264357 w 3274621"/>
              <a:gd name="connsiteY2" fmla="*/ 661540 h 3694176"/>
              <a:gd name="connsiteX3" fmla="*/ 3158573 w 3274621"/>
              <a:gd name="connsiteY3" fmla="*/ 802933 h 3694176"/>
              <a:gd name="connsiteX4" fmla="*/ 2842962 w 3274621"/>
              <a:gd name="connsiteY4" fmla="*/ 1835658 h 3694176"/>
              <a:gd name="connsiteX5" fmla="*/ 3264957 w 3274621"/>
              <a:gd name="connsiteY5" fmla="*/ 3010578 h 3694176"/>
              <a:gd name="connsiteX6" fmla="*/ 3274621 w 3274621"/>
              <a:gd name="connsiteY6" fmla="*/ 3021206 h 3694176"/>
              <a:gd name="connsiteX7" fmla="*/ 3274021 w 3274621"/>
              <a:gd name="connsiteY7" fmla="*/ 3022008 h 3694176"/>
              <a:gd name="connsiteX8" fmla="*/ 1848008 w 3274621"/>
              <a:gd name="connsiteY8" fmla="*/ 3694176 h 3694176"/>
              <a:gd name="connsiteX9" fmla="*/ 0 w 3274621"/>
              <a:gd name="connsiteY9" fmla="*/ 1847088 h 3694176"/>
              <a:gd name="connsiteX10" fmla="*/ 1848008 w 3274621"/>
              <a:gd name="connsiteY10" fmla="*/ 0 h 369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621" h="3694176">
                <a:moveTo>
                  <a:pt x="1848008" y="0"/>
                </a:moveTo>
                <a:cubicBezTo>
                  <a:pt x="2358322" y="0"/>
                  <a:pt x="2820324" y="206742"/>
                  <a:pt x="3154747" y="540999"/>
                </a:cubicBezTo>
                <a:lnTo>
                  <a:pt x="3264357" y="661540"/>
                </a:lnTo>
                <a:lnTo>
                  <a:pt x="3158573" y="802933"/>
                </a:lnTo>
                <a:cubicBezTo>
                  <a:pt x="2959313" y="1097731"/>
                  <a:pt x="2842962" y="1453114"/>
                  <a:pt x="2842962" y="1835658"/>
                </a:cubicBezTo>
                <a:cubicBezTo>
                  <a:pt x="2842962" y="2281960"/>
                  <a:pt x="3001328" y="2691292"/>
                  <a:pt x="3264957" y="3010578"/>
                </a:cubicBezTo>
                <a:lnTo>
                  <a:pt x="3274621" y="3021206"/>
                </a:lnTo>
                <a:lnTo>
                  <a:pt x="3274021" y="3022008"/>
                </a:lnTo>
                <a:cubicBezTo>
                  <a:pt x="2935069" y="3432518"/>
                  <a:pt x="2422111" y="3694176"/>
                  <a:pt x="1848008" y="3694176"/>
                </a:cubicBezTo>
                <a:cubicBezTo>
                  <a:pt x="827381" y="3694176"/>
                  <a:pt x="0" y="2867207"/>
                  <a:pt x="0" y="1847088"/>
                </a:cubicBezTo>
                <a:cubicBezTo>
                  <a:pt x="0" y="826969"/>
                  <a:pt x="827381" y="0"/>
                  <a:pt x="1848008"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Multi-Label</a:t>
            </a:r>
          </a:p>
          <a:p>
            <a:pPr algn="ctr"/>
            <a:r>
              <a:rPr lang="en-US" dirty="0"/>
              <a:t>Classification</a:t>
            </a:r>
          </a:p>
          <a:p>
            <a:pPr algn="ctr"/>
            <a:r>
              <a:rPr lang="en-US" dirty="0"/>
              <a:t>Literature</a:t>
            </a:r>
          </a:p>
        </p:txBody>
      </p:sp>
      <p:sp>
        <p:nvSpPr>
          <p:cNvPr id="7" name="TextBox 6">
            <a:extLst>
              <a:ext uri="{FF2B5EF4-FFF2-40B4-BE49-F238E27FC236}">
                <a16:creationId xmlns:a16="http://schemas.microsoft.com/office/drawing/2014/main" id="{707C2691-F527-F2D0-4EA0-E01EC425A916}"/>
              </a:ext>
            </a:extLst>
          </p:cNvPr>
          <p:cNvSpPr txBox="1"/>
          <p:nvPr/>
        </p:nvSpPr>
        <p:spPr>
          <a:xfrm>
            <a:off x="140182" y="2917814"/>
            <a:ext cx="2470900" cy="646331"/>
          </a:xfrm>
          <a:prstGeom prst="rect">
            <a:avLst/>
          </a:prstGeom>
          <a:noFill/>
        </p:spPr>
        <p:txBody>
          <a:bodyPr wrap="square" rtlCol="0">
            <a:spAutoFit/>
          </a:bodyPr>
          <a:lstStyle/>
          <a:p>
            <a:r>
              <a:rPr lang="en-US" dirty="0"/>
              <a:t>Focus on developing algorithms to do MLC.</a:t>
            </a:r>
          </a:p>
        </p:txBody>
      </p:sp>
      <p:sp>
        <p:nvSpPr>
          <p:cNvPr id="8" name="TextBox 7">
            <a:extLst>
              <a:ext uri="{FF2B5EF4-FFF2-40B4-BE49-F238E27FC236}">
                <a16:creationId xmlns:a16="http://schemas.microsoft.com/office/drawing/2014/main" id="{37CC44CC-A9A6-08C1-8D29-21CC4F206A83}"/>
              </a:ext>
            </a:extLst>
          </p:cNvPr>
          <p:cNvSpPr txBox="1"/>
          <p:nvPr/>
        </p:nvSpPr>
        <p:spPr>
          <a:xfrm>
            <a:off x="9531290" y="2640816"/>
            <a:ext cx="2419013" cy="1200329"/>
          </a:xfrm>
          <a:prstGeom prst="rect">
            <a:avLst/>
          </a:prstGeom>
          <a:noFill/>
        </p:spPr>
        <p:txBody>
          <a:bodyPr wrap="square" rtlCol="0">
            <a:spAutoFit/>
          </a:bodyPr>
          <a:lstStyle/>
          <a:p>
            <a:r>
              <a:rPr lang="en-US" dirty="0"/>
              <a:t>Focus on how to present outputs of complex ML models to people.</a:t>
            </a:r>
          </a:p>
        </p:txBody>
      </p:sp>
      <p:cxnSp>
        <p:nvCxnSpPr>
          <p:cNvPr id="19" name="Straight Arrow Connector 18">
            <a:extLst>
              <a:ext uri="{FF2B5EF4-FFF2-40B4-BE49-F238E27FC236}">
                <a16:creationId xmlns:a16="http://schemas.microsoft.com/office/drawing/2014/main" id="{9947F763-7458-F6DF-D057-1AE03572D0AF}"/>
              </a:ext>
            </a:extLst>
          </p:cNvPr>
          <p:cNvCxnSpPr/>
          <p:nvPr/>
        </p:nvCxnSpPr>
        <p:spPr>
          <a:xfrm flipV="1">
            <a:off x="6073991" y="3691500"/>
            <a:ext cx="0" cy="183565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5" name="Graphic 4" descr="User with solid fill">
            <a:extLst>
              <a:ext uri="{FF2B5EF4-FFF2-40B4-BE49-F238E27FC236}">
                <a16:creationId xmlns:a16="http://schemas.microsoft.com/office/drawing/2014/main" id="{33B09F97-0168-4DDB-21DF-4EB84AA34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1541" y="5759682"/>
            <a:ext cx="1068038" cy="1068038"/>
          </a:xfrm>
          <a:prstGeom prst="rect">
            <a:avLst/>
          </a:prstGeom>
        </p:spPr>
      </p:pic>
      <p:pic>
        <p:nvPicPr>
          <p:cNvPr id="9" name="Graphic 8" descr="Exponential Graph with solid fill">
            <a:extLst>
              <a:ext uri="{FF2B5EF4-FFF2-40B4-BE49-F238E27FC236}">
                <a16:creationId xmlns:a16="http://schemas.microsoft.com/office/drawing/2014/main" id="{325BA50B-D5CC-B004-A822-437691202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2650" y="5892284"/>
            <a:ext cx="914400" cy="914400"/>
          </a:xfrm>
          <a:prstGeom prst="rect">
            <a:avLst/>
          </a:prstGeom>
        </p:spPr>
      </p:pic>
      <p:sp>
        <p:nvSpPr>
          <p:cNvPr id="10" name="Oval 9">
            <a:extLst>
              <a:ext uri="{FF2B5EF4-FFF2-40B4-BE49-F238E27FC236}">
                <a16:creationId xmlns:a16="http://schemas.microsoft.com/office/drawing/2014/main" id="{A0869208-DB84-3CA7-091D-A9323D507BA6}"/>
              </a:ext>
            </a:extLst>
          </p:cNvPr>
          <p:cNvSpPr/>
          <p:nvPr/>
        </p:nvSpPr>
        <p:spPr>
          <a:xfrm>
            <a:off x="2340385" y="6382093"/>
            <a:ext cx="83642" cy="852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950337-55D9-FBF2-9D6B-D1BF0A44D15F}"/>
              </a:ext>
            </a:extLst>
          </p:cNvPr>
          <p:cNvSpPr/>
          <p:nvPr/>
        </p:nvSpPr>
        <p:spPr>
          <a:xfrm>
            <a:off x="2918202" y="5870330"/>
            <a:ext cx="82296" cy="8229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DF9EFC-68C9-E26B-8D71-78895BB94A84}"/>
              </a:ext>
            </a:extLst>
          </p:cNvPr>
          <p:cNvSpPr/>
          <p:nvPr/>
        </p:nvSpPr>
        <p:spPr>
          <a:xfrm>
            <a:off x="2660007" y="5948067"/>
            <a:ext cx="82296" cy="8229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CAFEE8-35C5-C8C8-C138-C7E2D0B51BDE}"/>
              </a:ext>
            </a:extLst>
          </p:cNvPr>
          <p:cNvSpPr/>
          <p:nvPr/>
        </p:nvSpPr>
        <p:spPr>
          <a:xfrm>
            <a:off x="2563105" y="5851136"/>
            <a:ext cx="82296" cy="8229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66F16E-BB45-5ADD-83CE-AF24E4AC019A}"/>
              </a:ext>
            </a:extLst>
          </p:cNvPr>
          <p:cNvSpPr/>
          <p:nvPr/>
        </p:nvSpPr>
        <p:spPr>
          <a:xfrm>
            <a:off x="2701155" y="5834905"/>
            <a:ext cx="82296" cy="8229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F30DE9B-8749-BBE8-D006-95B07602E5A6}"/>
              </a:ext>
            </a:extLst>
          </p:cNvPr>
          <p:cNvSpPr/>
          <p:nvPr/>
        </p:nvSpPr>
        <p:spPr>
          <a:xfrm>
            <a:off x="2817954" y="5776158"/>
            <a:ext cx="82296" cy="8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31FA52-952D-07D7-D76A-E0B035F49148}"/>
              </a:ext>
            </a:extLst>
          </p:cNvPr>
          <p:cNvSpPr/>
          <p:nvPr/>
        </p:nvSpPr>
        <p:spPr>
          <a:xfrm>
            <a:off x="2797380" y="5906919"/>
            <a:ext cx="82296" cy="8229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A886D41-8163-1595-71DA-E07864924FF7}"/>
              </a:ext>
            </a:extLst>
          </p:cNvPr>
          <p:cNvSpPr/>
          <p:nvPr/>
        </p:nvSpPr>
        <p:spPr>
          <a:xfrm>
            <a:off x="2903049" y="6001233"/>
            <a:ext cx="83642" cy="852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4B82BAA-719A-253D-BF64-4515798F7624}"/>
              </a:ext>
            </a:extLst>
          </p:cNvPr>
          <p:cNvSpPr/>
          <p:nvPr/>
        </p:nvSpPr>
        <p:spPr>
          <a:xfrm>
            <a:off x="9225751" y="5894217"/>
            <a:ext cx="603504" cy="603504"/>
          </a:xfrm>
          <a:prstGeom prst="ellipse">
            <a:avLst/>
          </a:prstGeom>
          <a:pattFill prst="pct90">
            <a:fgClr>
              <a:schemeClr val="accent2"/>
            </a:fgClr>
            <a:bgClr>
              <a:schemeClr val="bg1"/>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992844A-E606-2DB3-4CD3-19566FC72B1B}"/>
              </a:ext>
            </a:extLst>
          </p:cNvPr>
          <p:cNvSpPr/>
          <p:nvPr/>
        </p:nvSpPr>
        <p:spPr>
          <a:xfrm>
            <a:off x="10100134" y="5894217"/>
            <a:ext cx="603504" cy="603504"/>
          </a:xfrm>
          <a:custGeom>
            <a:avLst/>
            <a:gdLst>
              <a:gd name="connsiteX0" fmla="*/ 0 w 603504"/>
              <a:gd name="connsiteY0" fmla="*/ 301752 h 603504"/>
              <a:gd name="connsiteX1" fmla="*/ 301752 w 603504"/>
              <a:gd name="connsiteY1" fmla="*/ 0 h 603504"/>
              <a:gd name="connsiteX2" fmla="*/ 603504 w 603504"/>
              <a:gd name="connsiteY2" fmla="*/ 301752 h 603504"/>
              <a:gd name="connsiteX3" fmla="*/ 301752 w 603504"/>
              <a:gd name="connsiteY3" fmla="*/ 603504 h 603504"/>
              <a:gd name="connsiteX4" fmla="*/ 0 w 603504"/>
              <a:gd name="connsiteY4" fmla="*/ 301752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504" h="603504" fill="none" extrusionOk="0">
                <a:moveTo>
                  <a:pt x="0" y="301752"/>
                </a:moveTo>
                <a:cubicBezTo>
                  <a:pt x="24146" y="137963"/>
                  <a:pt x="142254" y="-14725"/>
                  <a:pt x="301752" y="0"/>
                </a:cubicBezTo>
                <a:cubicBezTo>
                  <a:pt x="428324" y="-6138"/>
                  <a:pt x="576507" y="160517"/>
                  <a:pt x="603504" y="301752"/>
                </a:cubicBezTo>
                <a:cubicBezTo>
                  <a:pt x="602689" y="460637"/>
                  <a:pt x="451055" y="627616"/>
                  <a:pt x="301752" y="603504"/>
                </a:cubicBezTo>
                <a:cubicBezTo>
                  <a:pt x="173282" y="624880"/>
                  <a:pt x="11884" y="471262"/>
                  <a:pt x="0" y="301752"/>
                </a:cubicBezTo>
                <a:close/>
              </a:path>
              <a:path w="603504" h="603504" stroke="0" extrusionOk="0">
                <a:moveTo>
                  <a:pt x="0" y="301752"/>
                </a:moveTo>
                <a:cubicBezTo>
                  <a:pt x="-18555" y="123654"/>
                  <a:pt x="105251" y="11202"/>
                  <a:pt x="301752" y="0"/>
                </a:cubicBezTo>
                <a:cubicBezTo>
                  <a:pt x="502518" y="7182"/>
                  <a:pt x="597998" y="135274"/>
                  <a:pt x="603504" y="301752"/>
                </a:cubicBezTo>
                <a:cubicBezTo>
                  <a:pt x="574181" y="497041"/>
                  <a:pt x="464236" y="626550"/>
                  <a:pt x="301752" y="603504"/>
                </a:cubicBezTo>
                <a:cubicBezTo>
                  <a:pt x="98678" y="583577"/>
                  <a:pt x="10735" y="473534"/>
                  <a:pt x="0" y="301752"/>
                </a:cubicBezTo>
                <a:close/>
              </a:path>
            </a:pathLst>
          </a:custGeom>
          <a:pattFill prst="pct50">
            <a:fgClr>
              <a:schemeClr val="accent1"/>
            </a:fgClr>
            <a:bgClr>
              <a:schemeClr val="bg1"/>
            </a:bgClr>
          </a:pattFill>
          <a:ln>
            <a:no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DA4CA41-4B23-1CB1-4CB2-CBC1023A3827}"/>
              </a:ext>
            </a:extLst>
          </p:cNvPr>
          <p:cNvSpPr/>
          <p:nvPr/>
        </p:nvSpPr>
        <p:spPr>
          <a:xfrm>
            <a:off x="10974517" y="5894217"/>
            <a:ext cx="603504" cy="606741"/>
          </a:xfrm>
          <a:prstGeom prst="ellipse">
            <a:avLst/>
          </a:prstGeom>
          <a:pattFill prst="pct90">
            <a:fgClr>
              <a:schemeClr val="accent6"/>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07DEEA-74B7-B83A-FC35-3976D672D2D8}"/>
              </a:ext>
            </a:extLst>
          </p:cNvPr>
          <p:cNvSpPr txBox="1"/>
          <p:nvPr/>
        </p:nvSpPr>
        <p:spPr>
          <a:xfrm>
            <a:off x="10267073" y="6003644"/>
            <a:ext cx="269626" cy="369332"/>
          </a:xfrm>
          <a:prstGeom prst="rect">
            <a:avLst/>
          </a:prstGeom>
          <a:noFill/>
        </p:spPr>
        <p:txBody>
          <a:bodyPr wrap="none" rtlCol="0">
            <a:spAutoFit/>
          </a:bodyPr>
          <a:lstStyle/>
          <a:p>
            <a:r>
              <a:rPr lang="en-US" dirty="0"/>
              <a:t>?</a:t>
            </a:r>
          </a:p>
        </p:txBody>
      </p:sp>
      <p:cxnSp>
        <p:nvCxnSpPr>
          <p:cNvPr id="32" name="Straight Arrow Connector 31">
            <a:extLst>
              <a:ext uri="{FF2B5EF4-FFF2-40B4-BE49-F238E27FC236}">
                <a16:creationId xmlns:a16="http://schemas.microsoft.com/office/drawing/2014/main" id="{79C6F74F-E378-160A-FF09-A7470634239F}"/>
              </a:ext>
            </a:extLst>
          </p:cNvPr>
          <p:cNvCxnSpPr/>
          <p:nvPr/>
        </p:nvCxnSpPr>
        <p:spPr>
          <a:xfrm flipH="1">
            <a:off x="9871590" y="6205265"/>
            <a:ext cx="1669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4C7CABB-868A-BEDB-B6D2-99753FB3BFC5}"/>
              </a:ext>
            </a:extLst>
          </p:cNvPr>
          <p:cNvCxnSpPr>
            <a:cxnSpLocks/>
          </p:cNvCxnSpPr>
          <p:nvPr/>
        </p:nvCxnSpPr>
        <p:spPr>
          <a:xfrm>
            <a:off x="10743658" y="6205264"/>
            <a:ext cx="1669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AABE1B1-3600-9F43-6FA4-2E090725D047}"/>
              </a:ext>
            </a:extLst>
          </p:cNvPr>
          <p:cNvSpPr txBox="1"/>
          <p:nvPr/>
        </p:nvSpPr>
        <p:spPr>
          <a:xfrm>
            <a:off x="9955059"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4526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6508C6A-6E4E-41AB-881F-14A1FA476F98}"/>
              </a:ext>
            </a:extLst>
          </p:cNvPr>
          <p:cNvSpPr>
            <a:spLocks noGrp="1" noChangeArrowheads="1"/>
          </p:cNvSpPr>
          <p:nvPr>
            <p:ph type="title"/>
          </p:nvPr>
        </p:nvSpPr>
        <p:spPr/>
        <p:txBody>
          <a:bodyPr>
            <a:normAutofit fontScale="90000"/>
          </a:bodyPr>
          <a:lstStyle/>
          <a:p>
            <a:r>
              <a:rPr lang="en-US" altLang="en-US" sz="2800" cap="none" dirty="0">
                <a:latin typeface="Arial" panose="020B0604020202020204" pitchFamily="34" charset="0"/>
                <a:ea typeface="ＭＳ Ｐゴシック" panose="020B0600070205080204" pitchFamily="34" charset="-128"/>
                <a:cs typeface="Arial" panose="020B0604020202020204" pitchFamily="34" charset="0"/>
              </a:rPr>
              <a:t>Technical Approach</a:t>
            </a:r>
            <a:endParaRPr lang="en-US" altLang="en-US" sz="12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Slide Number Placeholder 1">
            <a:extLst>
              <a:ext uri="{FF2B5EF4-FFF2-40B4-BE49-F238E27FC236}">
                <a16:creationId xmlns:a16="http://schemas.microsoft.com/office/drawing/2014/main" id="{6EAE21E4-D941-4AAA-9A99-5208D385060B}"/>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
        <p:nvSpPr>
          <p:cNvPr id="5" name="TextBox 4">
            <a:extLst>
              <a:ext uri="{FF2B5EF4-FFF2-40B4-BE49-F238E27FC236}">
                <a16:creationId xmlns:a16="http://schemas.microsoft.com/office/drawing/2014/main" id="{E6DE15D4-212D-00B3-F615-44FCC1B562A2}"/>
              </a:ext>
            </a:extLst>
          </p:cNvPr>
          <p:cNvSpPr txBox="1"/>
          <p:nvPr/>
        </p:nvSpPr>
        <p:spPr>
          <a:xfrm>
            <a:off x="1990979" y="1579002"/>
            <a:ext cx="2025811" cy="369332"/>
          </a:xfrm>
          <a:prstGeom prst="rect">
            <a:avLst/>
          </a:prstGeom>
          <a:noFill/>
        </p:spPr>
        <p:txBody>
          <a:bodyPr wrap="none" rtlCol="0">
            <a:spAutoFit/>
          </a:bodyPr>
          <a:lstStyle/>
          <a:p>
            <a:r>
              <a:rPr lang="en-US" dirty="0"/>
              <a:t>Research Thrust 1</a:t>
            </a:r>
          </a:p>
        </p:txBody>
      </p:sp>
      <p:sp>
        <p:nvSpPr>
          <p:cNvPr id="6" name="TextBox 5">
            <a:extLst>
              <a:ext uri="{FF2B5EF4-FFF2-40B4-BE49-F238E27FC236}">
                <a16:creationId xmlns:a16="http://schemas.microsoft.com/office/drawing/2014/main" id="{5096290F-BAEF-9A9A-4223-C3EE8E973D43}"/>
              </a:ext>
            </a:extLst>
          </p:cNvPr>
          <p:cNvSpPr txBox="1"/>
          <p:nvPr/>
        </p:nvSpPr>
        <p:spPr>
          <a:xfrm>
            <a:off x="8456562" y="1581868"/>
            <a:ext cx="2025811" cy="369332"/>
          </a:xfrm>
          <a:prstGeom prst="rect">
            <a:avLst/>
          </a:prstGeom>
          <a:noFill/>
        </p:spPr>
        <p:txBody>
          <a:bodyPr wrap="none" rtlCol="0">
            <a:spAutoFit/>
          </a:bodyPr>
          <a:lstStyle/>
          <a:p>
            <a:r>
              <a:rPr lang="en-US" dirty="0"/>
              <a:t>Research Thrust 2</a:t>
            </a:r>
          </a:p>
        </p:txBody>
      </p:sp>
      <p:sp>
        <p:nvSpPr>
          <p:cNvPr id="7" name="TextBox 6">
            <a:extLst>
              <a:ext uri="{FF2B5EF4-FFF2-40B4-BE49-F238E27FC236}">
                <a16:creationId xmlns:a16="http://schemas.microsoft.com/office/drawing/2014/main" id="{0998456F-697D-1045-48CF-7F8B8427B716}"/>
              </a:ext>
            </a:extLst>
          </p:cNvPr>
          <p:cNvSpPr txBox="1"/>
          <p:nvPr/>
        </p:nvSpPr>
        <p:spPr>
          <a:xfrm>
            <a:off x="518773" y="2176650"/>
            <a:ext cx="5478573" cy="923330"/>
          </a:xfrm>
          <a:prstGeom prst="rect">
            <a:avLst/>
          </a:prstGeom>
          <a:noFill/>
        </p:spPr>
        <p:txBody>
          <a:bodyPr wrap="square" rtlCol="0">
            <a:spAutoFit/>
          </a:bodyPr>
          <a:lstStyle/>
          <a:p>
            <a:r>
              <a:rPr lang="en-US" i="1" dirty="0"/>
              <a:t>What are the most effective methods for presenting the </a:t>
            </a:r>
            <a:r>
              <a:rPr lang="en-US" b="1" i="1" dirty="0">
                <a:solidFill>
                  <a:schemeClr val="accent6"/>
                </a:solidFill>
              </a:rPr>
              <a:t>outputs</a:t>
            </a:r>
            <a:r>
              <a:rPr lang="en-US" i="1" dirty="0"/>
              <a:t> of MLC models to model developers and </a:t>
            </a:r>
            <a:r>
              <a:rPr lang="en-US" b="1" i="1" dirty="0">
                <a:solidFill>
                  <a:schemeClr val="tx2"/>
                </a:solidFill>
              </a:rPr>
              <a:t>end users</a:t>
            </a:r>
            <a:r>
              <a:rPr lang="en-US" i="1" dirty="0"/>
              <a:t>?</a:t>
            </a:r>
          </a:p>
        </p:txBody>
      </p:sp>
      <p:sp>
        <p:nvSpPr>
          <p:cNvPr id="12" name="TextBox 11">
            <a:extLst>
              <a:ext uri="{FF2B5EF4-FFF2-40B4-BE49-F238E27FC236}">
                <a16:creationId xmlns:a16="http://schemas.microsoft.com/office/drawing/2014/main" id="{D2C46552-23AB-F4C9-7DA7-1E84A3F6CC5E}"/>
              </a:ext>
            </a:extLst>
          </p:cNvPr>
          <p:cNvSpPr txBox="1"/>
          <p:nvPr/>
        </p:nvSpPr>
        <p:spPr>
          <a:xfrm>
            <a:off x="6608856" y="2160466"/>
            <a:ext cx="5583144" cy="923330"/>
          </a:xfrm>
          <a:prstGeom prst="rect">
            <a:avLst/>
          </a:prstGeom>
          <a:noFill/>
        </p:spPr>
        <p:txBody>
          <a:bodyPr wrap="square" rtlCol="0">
            <a:spAutoFit/>
          </a:bodyPr>
          <a:lstStyle/>
          <a:p>
            <a:r>
              <a:rPr lang="en-US" i="1" dirty="0"/>
              <a:t>What are the most effective methods for presenting information about MLC </a:t>
            </a:r>
            <a:r>
              <a:rPr lang="en-US" b="1" i="1" dirty="0">
                <a:solidFill>
                  <a:schemeClr val="accent6"/>
                </a:solidFill>
              </a:rPr>
              <a:t>model performance</a:t>
            </a:r>
            <a:r>
              <a:rPr lang="en-US" i="1" dirty="0"/>
              <a:t> to </a:t>
            </a:r>
            <a:r>
              <a:rPr lang="en-US" b="1" i="1" dirty="0">
                <a:solidFill>
                  <a:schemeClr val="tx2"/>
                </a:solidFill>
              </a:rPr>
              <a:t>model developers </a:t>
            </a:r>
            <a:r>
              <a:rPr lang="en-US" i="1" dirty="0"/>
              <a:t>and end users?</a:t>
            </a:r>
          </a:p>
        </p:txBody>
      </p:sp>
      <p:grpSp>
        <p:nvGrpSpPr>
          <p:cNvPr id="16" name="Group 15">
            <a:extLst>
              <a:ext uri="{FF2B5EF4-FFF2-40B4-BE49-F238E27FC236}">
                <a16:creationId xmlns:a16="http://schemas.microsoft.com/office/drawing/2014/main" id="{696B449A-84EA-12E5-BFB8-3208F017BFE6}"/>
              </a:ext>
            </a:extLst>
          </p:cNvPr>
          <p:cNvGrpSpPr/>
          <p:nvPr/>
        </p:nvGrpSpPr>
        <p:grpSpPr>
          <a:xfrm>
            <a:off x="6003092" y="1193279"/>
            <a:ext cx="45719" cy="5377913"/>
            <a:chOff x="6096000" y="2025510"/>
            <a:chExt cx="66426" cy="3288890"/>
          </a:xfrm>
        </p:grpSpPr>
        <p:cxnSp>
          <p:nvCxnSpPr>
            <p:cNvPr id="4" name="Straight Connector 3">
              <a:extLst>
                <a:ext uri="{FF2B5EF4-FFF2-40B4-BE49-F238E27FC236}">
                  <a16:creationId xmlns:a16="http://schemas.microsoft.com/office/drawing/2014/main" id="{B908F4FB-1301-D864-56D6-75A38D61C55D}"/>
                </a:ext>
              </a:extLst>
            </p:cNvPr>
            <p:cNvCxnSpPr/>
            <p:nvPr/>
          </p:nvCxnSpPr>
          <p:spPr>
            <a:xfrm>
              <a:off x="6096000" y="2025510"/>
              <a:ext cx="0" cy="328889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8FB845-C51A-DE8D-53F2-443FCF2F9416}"/>
                </a:ext>
              </a:extLst>
            </p:cNvPr>
            <p:cNvCxnSpPr/>
            <p:nvPr/>
          </p:nvCxnSpPr>
          <p:spPr>
            <a:xfrm>
              <a:off x="6162426" y="2025510"/>
              <a:ext cx="0" cy="328889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A8AB212-F0BA-A025-2D78-54A818522078}"/>
              </a:ext>
            </a:extLst>
          </p:cNvPr>
          <p:cNvSpPr/>
          <p:nvPr/>
        </p:nvSpPr>
        <p:spPr>
          <a:xfrm>
            <a:off x="1967533" y="1539208"/>
            <a:ext cx="2025811" cy="451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E50322-27FB-F9F3-0F91-22034C63B494}"/>
              </a:ext>
            </a:extLst>
          </p:cNvPr>
          <p:cNvSpPr/>
          <p:nvPr/>
        </p:nvSpPr>
        <p:spPr>
          <a:xfrm>
            <a:off x="8434289" y="1540723"/>
            <a:ext cx="2025811" cy="451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C4F4608-0696-4DF9-44B5-7F0D7B762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73" y="3366717"/>
            <a:ext cx="5003797" cy="1514024"/>
          </a:xfrm>
          <a:prstGeom prst="rect">
            <a:avLst/>
          </a:prstGeom>
        </p:spPr>
      </p:pic>
      <p:pic>
        <p:nvPicPr>
          <p:cNvPr id="48" name="Picture 47">
            <a:extLst>
              <a:ext uri="{FF2B5EF4-FFF2-40B4-BE49-F238E27FC236}">
                <a16:creationId xmlns:a16="http://schemas.microsoft.com/office/drawing/2014/main" id="{AEC93B3D-C3E9-FC74-6624-207AC8B3D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856" y="3350533"/>
            <a:ext cx="5003797" cy="1514024"/>
          </a:xfrm>
          <a:prstGeom prst="rect">
            <a:avLst/>
          </a:prstGeom>
        </p:spPr>
      </p:pic>
      <p:sp>
        <p:nvSpPr>
          <p:cNvPr id="49" name="Rectangle 48">
            <a:extLst>
              <a:ext uri="{FF2B5EF4-FFF2-40B4-BE49-F238E27FC236}">
                <a16:creationId xmlns:a16="http://schemas.microsoft.com/office/drawing/2014/main" id="{6B53DF5B-9F42-E328-6F13-E0388B2D0F4E}"/>
              </a:ext>
            </a:extLst>
          </p:cNvPr>
          <p:cNvSpPr/>
          <p:nvPr/>
        </p:nvSpPr>
        <p:spPr>
          <a:xfrm>
            <a:off x="2146106" y="3332779"/>
            <a:ext cx="1870684" cy="1570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A3E5347-6DE8-B202-DB0F-E2648F90223E}"/>
              </a:ext>
            </a:extLst>
          </p:cNvPr>
          <p:cNvSpPr/>
          <p:nvPr/>
        </p:nvSpPr>
        <p:spPr>
          <a:xfrm>
            <a:off x="6560087" y="3316595"/>
            <a:ext cx="929264" cy="1570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87" name="Group 9286">
            <a:extLst>
              <a:ext uri="{FF2B5EF4-FFF2-40B4-BE49-F238E27FC236}">
                <a16:creationId xmlns:a16="http://schemas.microsoft.com/office/drawing/2014/main" id="{0B4EF246-AADC-FE7E-36DF-41BBE0B64848}"/>
              </a:ext>
            </a:extLst>
          </p:cNvPr>
          <p:cNvGrpSpPr/>
          <p:nvPr/>
        </p:nvGrpSpPr>
        <p:grpSpPr>
          <a:xfrm>
            <a:off x="1628991" y="5593020"/>
            <a:ext cx="1103340" cy="869540"/>
            <a:chOff x="6391540" y="2274180"/>
            <a:chExt cx="2468880" cy="2137029"/>
          </a:xfrm>
        </p:grpSpPr>
        <p:sp>
          <p:nvSpPr>
            <p:cNvPr id="9288" name="Oval 9287">
              <a:extLst>
                <a:ext uri="{FF2B5EF4-FFF2-40B4-BE49-F238E27FC236}">
                  <a16:creationId xmlns:a16="http://schemas.microsoft.com/office/drawing/2014/main" id="{9CB952F8-79D1-6914-8091-E1134939FAD6}"/>
                </a:ext>
              </a:extLst>
            </p:cNvPr>
            <p:cNvSpPr/>
            <p:nvPr/>
          </p:nvSpPr>
          <p:spPr>
            <a:xfrm>
              <a:off x="6921892" y="3585201"/>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9" name="Oval 9288">
              <a:extLst>
                <a:ext uri="{FF2B5EF4-FFF2-40B4-BE49-F238E27FC236}">
                  <a16:creationId xmlns:a16="http://schemas.microsoft.com/office/drawing/2014/main" id="{9B6A76A1-7AA6-459B-7276-13672E6831BB}"/>
                </a:ext>
              </a:extLst>
            </p:cNvPr>
            <p:cNvSpPr/>
            <p:nvPr/>
          </p:nvSpPr>
          <p:spPr>
            <a:xfrm>
              <a:off x="6620140" y="3169530"/>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0" name="Oval 9289">
              <a:extLst>
                <a:ext uri="{FF2B5EF4-FFF2-40B4-BE49-F238E27FC236}">
                  <a16:creationId xmlns:a16="http://schemas.microsoft.com/office/drawing/2014/main" id="{C2A85E8E-F6AA-73C1-1B90-48615E70F5F2}"/>
                </a:ext>
              </a:extLst>
            </p:cNvPr>
            <p:cNvSpPr/>
            <p:nvPr/>
          </p:nvSpPr>
          <p:spPr>
            <a:xfrm>
              <a:off x="6391540" y="358520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1" name="Oval 9290">
              <a:extLst>
                <a:ext uri="{FF2B5EF4-FFF2-40B4-BE49-F238E27FC236}">
                  <a16:creationId xmlns:a16="http://schemas.microsoft.com/office/drawing/2014/main" id="{80EED5EB-FD76-6F3E-6AA9-4BE9C52BA38A}"/>
                </a:ext>
              </a:extLst>
            </p:cNvPr>
            <p:cNvSpPr/>
            <p:nvPr/>
          </p:nvSpPr>
          <p:spPr>
            <a:xfrm>
              <a:off x="7746107" y="3154364"/>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2" name="Oval 9291">
              <a:extLst>
                <a:ext uri="{FF2B5EF4-FFF2-40B4-BE49-F238E27FC236}">
                  <a16:creationId xmlns:a16="http://schemas.microsoft.com/office/drawing/2014/main" id="{0C25477C-D9AD-239D-2319-B565F47A3E99}"/>
                </a:ext>
              </a:extLst>
            </p:cNvPr>
            <p:cNvSpPr/>
            <p:nvPr/>
          </p:nvSpPr>
          <p:spPr>
            <a:xfrm>
              <a:off x="7767712" y="4091169"/>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3" name="Oval 9292">
              <a:extLst>
                <a:ext uri="{FF2B5EF4-FFF2-40B4-BE49-F238E27FC236}">
                  <a16:creationId xmlns:a16="http://schemas.microsoft.com/office/drawing/2014/main" id="{5AE0C5CB-8902-456D-D8A7-958A789CD63D}"/>
                </a:ext>
              </a:extLst>
            </p:cNvPr>
            <p:cNvSpPr/>
            <p:nvPr/>
          </p:nvSpPr>
          <p:spPr>
            <a:xfrm>
              <a:off x="7465960"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4" name="Oval 9293">
              <a:extLst>
                <a:ext uri="{FF2B5EF4-FFF2-40B4-BE49-F238E27FC236}">
                  <a16:creationId xmlns:a16="http://schemas.microsoft.com/office/drawing/2014/main" id="{44589D47-9E9F-CC20-79E8-07FEBF4B1FAF}"/>
                </a:ext>
              </a:extLst>
            </p:cNvPr>
            <p:cNvSpPr/>
            <p:nvPr/>
          </p:nvSpPr>
          <p:spPr>
            <a:xfrm>
              <a:off x="7237360" y="4091169"/>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5" name="Oval 9294">
              <a:extLst>
                <a:ext uri="{FF2B5EF4-FFF2-40B4-BE49-F238E27FC236}">
                  <a16:creationId xmlns:a16="http://schemas.microsoft.com/office/drawing/2014/main" id="{AF6F9A38-F78E-0364-7712-FE278982F8E2}"/>
                </a:ext>
              </a:extLst>
            </p:cNvPr>
            <p:cNvSpPr/>
            <p:nvPr/>
          </p:nvSpPr>
          <p:spPr>
            <a:xfrm>
              <a:off x="8476372" y="2689851"/>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6" name="Oval 9295">
              <a:extLst>
                <a:ext uri="{FF2B5EF4-FFF2-40B4-BE49-F238E27FC236}">
                  <a16:creationId xmlns:a16="http://schemas.microsoft.com/office/drawing/2014/main" id="{1E4C5A06-2A69-7DC8-24EC-20ABAC1A0127}"/>
                </a:ext>
              </a:extLst>
            </p:cNvPr>
            <p:cNvSpPr/>
            <p:nvPr/>
          </p:nvSpPr>
          <p:spPr>
            <a:xfrm>
              <a:off x="8174620" y="2274180"/>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7" name="Oval 9296">
              <a:extLst>
                <a:ext uri="{FF2B5EF4-FFF2-40B4-BE49-F238E27FC236}">
                  <a16:creationId xmlns:a16="http://schemas.microsoft.com/office/drawing/2014/main" id="{7A412DB0-3B27-AFAD-963F-D05E529070C2}"/>
                </a:ext>
              </a:extLst>
            </p:cNvPr>
            <p:cNvSpPr/>
            <p:nvPr/>
          </p:nvSpPr>
          <p:spPr>
            <a:xfrm>
              <a:off x="7946020" y="268985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8" name="Oval 9297">
              <a:extLst>
                <a:ext uri="{FF2B5EF4-FFF2-40B4-BE49-F238E27FC236}">
                  <a16:creationId xmlns:a16="http://schemas.microsoft.com/office/drawing/2014/main" id="{E5DA90CA-C056-E751-61B0-96B0D041A52C}"/>
                </a:ext>
              </a:extLst>
            </p:cNvPr>
            <p:cNvSpPr/>
            <p:nvPr/>
          </p:nvSpPr>
          <p:spPr>
            <a:xfrm>
              <a:off x="8540380" y="3675498"/>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9" name="Oval 9298">
              <a:extLst>
                <a:ext uri="{FF2B5EF4-FFF2-40B4-BE49-F238E27FC236}">
                  <a16:creationId xmlns:a16="http://schemas.microsoft.com/office/drawing/2014/main" id="{CA51F78F-2DFF-8A7F-D6B6-09E858BF6A7C}"/>
                </a:ext>
              </a:extLst>
            </p:cNvPr>
            <p:cNvSpPr/>
            <p:nvPr/>
          </p:nvSpPr>
          <p:spPr>
            <a:xfrm>
              <a:off x="8238628" y="3259827"/>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0" name="Oval 9299">
              <a:extLst>
                <a:ext uri="{FF2B5EF4-FFF2-40B4-BE49-F238E27FC236}">
                  <a16:creationId xmlns:a16="http://schemas.microsoft.com/office/drawing/2014/main" id="{39F1D9EC-E81D-69EA-9F81-9ABC1A5B925B}"/>
                </a:ext>
              </a:extLst>
            </p:cNvPr>
            <p:cNvSpPr/>
            <p:nvPr/>
          </p:nvSpPr>
          <p:spPr>
            <a:xfrm>
              <a:off x="8010028"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1" name="Pie 9300">
              <a:extLst>
                <a:ext uri="{FF2B5EF4-FFF2-40B4-BE49-F238E27FC236}">
                  <a16:creationId xmlns:a16="http://schemas.microsoft.com/office/drawing/2014/main" id="{D8BAEA6E-D87B-A474-E4EA-9411E15F5000}"/>
                </a:ext>
              </a:extLst>
            </p:cNvPr>
            <p:cNvSpPr/>
            <p:nvPr/>
          </p:nvSpPr>
          <p:spPr>
            <a:xfrm>
              <a:off x="6391540" y="3585582"/>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2" name="Oval 9301">
              <a:extLst>
                <a:ext uri="{FF2B5EF4-FFF2-40B4-BE49-F238E27FC236}">
                  <a16:creationId xmlns:a16="http://schemas.microsoft.com/office/drawing/2014/main" id="{1382D4D6-F1D8-5AA2-4DD0-740016FAC88C}"/>
                </a:ext>
              </a:extLst>
            </p:cNvPr>
            <p:cNvSpPr/>
            <p:nvPr/>
          </p:nvSpPr>
          <p:spPr>
            <a:xfrm>
              <a:off x="7239574" y="3164055"/>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3" name="Pie 9302">
              <a:extLst>
                <a:ext uri="{FF2B5EF4-FFF2-40B4-BE49-F238E27FC236}">
                  <a16:creationId xmlns:a16="http://schemas.microsoft.com/office/drawing/2014/main" id="{4391119B-577D-9D3C-F63C-4825EC42C644}"/>
                </a:ext>
              </a:extLst>
            </p:cNvPr>
            <p:cNvSpPr/>
            <p:nvPr/>
          </p:nvSpPr>
          <p:spPr>
            <a:xfrm>
              <a:off x="7237250" y="3169530"/>
              <a:ext cx="320040" cy="320040"/>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4" name="Oval 9303">
              <a:extLst>
                <a:ext uri="{FF2B5EF4-FFF2-40B4-BE49-F238E27FC236}">
                  <a16:creationId xmlns:a16="http://schemas.microsoft.com/office/drawing/2014/main" id="{2CB41343-AE2D-9E99-562C-80F24105ABCD}"/>
                </a:ext>
              </a:extLst>
            </p:cNvPr>
            <p:cNvSpPr/>
            <p:nvPr/>
          </p:nvSpPr>
          <p:spPr>
            <a:xfrm>
              <a:off x="7465960" y="2769099"/>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5" name="Pie 9304">
              <a:extLst>
                <a:ext uri="{FF2B5EF4-FFF2-40B4-BE49-F238E27FC236}">
                  <a16:creationId xmlns:a16="http://schemas.microsoft.com/office/drawing/2014/main" id="{ABF54EE0-208F-7D65-8C7A-E77281A60661}"/>
                </a:ext>
              </a:extLst>
            </p:cNvPr>
            <p:cNvSpPr/>
            <p:nvPr/>
          </p:nvSpPr>
          <p:spPr>
            <a:xfrm rot="8425397">
              <a:off x="7239574" y="3166459"/>
              <a:ext cx="320040" cy="320040"/>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6" name="Pie 9305">
              <a:extLst>
                <a:ext uri="{FF2B5EF4-FFF2-40B4-BE49-F238E27FC236}">
                  <a16:creationId xmlns:a16="http://schemas.microsoft.com/office/drawing/2014/main" id="{054B9C88-C048-4820-F822-81A66498FA16}"/>
                </a:ext>
              </a:extLst>
            </p:cNvPr>
            <p:cNvSpPr/>
            <p:nvPr/>
          </p:nvSpPr>
          <p:spPr>
            <a:xfrm>
              <a:off x="7749278" y="3169604"/>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7" name="Pie 9306">
              <a:extLst>
                <a:ext uri="{FF2B5EF4-FFF2-40B4-BE49-F238E27FC236}">
                  <a16:creationId xmlns:a16="http://schemas.microsoft.com/office/drawing/2014/main" id="{2D1A8B48-DACB-DC3B-4B17-4A8C7739837B}"/>
                </a:ext>
              </a:extLst>
            </p:cNvPr>
            <p:cNvSpPr/>
            <p:nvPr/>
          </p:nvSpPr>
          <p:spPr>
            <a:xfrm>
              <a:off x="7466691" y="3673674"/>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8" name="Pie 9307">
              <a:extLst>
                <a:ext uri="{FF2B5EF4-FFF2-40B4-BE49-F238E27FC236}">
                  <a16:creationId xmlns:a16="http://schemas.microsoft.com/office/drawing/2014/main" id="{6142B48B-90DE-A74B-C92E-48BF95074F6B}"/>
                </a:ext>
              </a:extLst>
            </p:cNvPr>
            <p:cNvSpPr/>
            <p:nvPr/>
          </p:nvSpPr>
          <p:spPr>
            <a:xfrm>
              <a:off x="7946020" y="2705030"/>
              <a:ext cx="320040" cy="320040"/>
            </a:xfrm>
            <a:prstGeom prst="pie">
              <a:avLst>
                <a:gd name="adj1" fmla="val 0"/>
                <a:gd name="adj2" fmla="val 108226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09" name="Group 9308">
            <a:extLst>
              <a:ext uri="{FF2B5EF4-FFF2-40B4-BE49-F238E27FC236}">
                <a16:creationId xmlns:a16="http://schemas.microsoft.com/office/drawing/2014/main" id="{4B3D8BB6-5CF8-D1C3-519A-687997A3D8E2}"/>
              </a:ext>
            </a:extLst>
          </p:cNvPr>
          <p:cNvGrpSpPr/>
          <p:nvPr/>
        </p:nvGrpSpPr>
        <p:grpSpPr>
          <a:xfrm>
            <a:off x="3419980" y="5523612"/>
            <a:ext cx="1058185" cy="926924"/>
            <a:chOff x="2923464" y="3183141"/>
            <a:chExt cx="2468880" cy="2137029"/>
          </a:xfrm>
        </p:grpSpPr>
        <p:sp>
          <p:nvSpPr>
            <p:cNvPr id="9310" name="Oval 9309">
              <a:extLst>
                <a:ext uri="{FF2B5EF4-FFF2-40B4-BE49-F238E27FC236}">
                  <a16:creationId xmlns:a16="http://schemas.microsoft.com/office/drawing/2014/main" id="{D35116DA-7521-11CF-FEF1-1176B7D4C6AD}"/>
                </a:ext>
              </a:extLst>
            </p:cNvPr>
            <p:cNvSpPr/>
            <p:nvPr/>
          </p:nvSpPr>
          <p:spPr>
            <a:xfrm>
              <a:off x="3453816" y="4494162"/>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1" name="Oval 9310">
              <a:extLst>
                <a:ext uri="{FF2B5EF4-FFF2-40B4-BE49-F238E27FC236}">
                  <a16:creationId xmlns:a16="http://schemas.microsoft.com/office/drawing/2014/main" id="{26028854-457F-D942-323D-7F7FD387FE59}"/>
                </a:ext>
              </a:extLst>
            </p:cNvPr>
            <p:cNvSpPr/>
            <p:nvPr/>
          </p:nvSpPr>
          <p:spPr>
            <a:xfrm>
              <a:off x="3152064" y="4078491"/>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2" name="Oval 9311">
              <a:extLst>
                <a:ext uri="{FF2B5EF4-FFF2-40B4-BE49-F238E27FC236}">
                  <a16:creationId xmlns:a16="http://schemas.microsoft.com/office/drawing/2014/main" id="{82BEF3C4-6B8D-D558-07D3-3BD20F322055}"/>
                </a:ext>
              </a:extLst>
            </p:cNvPr>
            <p:cNvSpPr/>
            <p:nvPr/>
          </p:nvSpPr>
          <p:spPr>
            <a:xfrm>
              <a:off x="2923464" y="4494162"/>
              <a:ext cx="320040" cy="3200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3" name="Oval 9312">
              <a:extLst>
                <a:ext uri="{FF2B5EF4-FFF2-40B4-BE49-F238E27FC236}">
                  <a16:creationId xmlns:a16="http://schemas.microsoft.com/office/drawing/2014/main" id="{12052640-4C04-4EFB-E0D2-AF23BC2E8372}"/>
                </a:ext>
              </a:extLst>
            </p:cNvPr>
            <p:cNvSpPr/>
            <p:nvPr/>
          </p:nvSpPr>
          <p:spPr>
            <a:xfrm>
              <a:off x="4281348" y="4078491"/>
              <a:ext cx="320040" cy="3200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4" name="Oval 9313">
              <a:extLst>
                <a:ext uri="{FF2B5EF4-FFF2-40B4-BE49-F238E27FC236}">
                  <a16:creationId xmlns:a16="http://schemas.microsoft.com/office/drawing/2014/main" id="{458FFC6D-A26E-1C5D-336D-BBDFDB86B1CF}"/>
                </a:ext>
              </a:extLst>
            </p:cNvPr>
            <p:cNvSpPr/>
            <p:nvPr/>
          </p:nvSpPr>
          <p:spPr>
            <a:xfrm>
              <a:off x="3979596" y="3662820"/>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5" name="Oval 9314">
              <a:extLst>
                <a:ext uri="{FF2B5EF4-FFF2-40B4-BE49-F238E27FC236}">
                  <a16:creationId xmlns:a16="http://schemas.microsoft.com/office/drawing/2014/main" id="{AF227CAB-E6B9-B470-4540-D8D36BF1A7BF}"/>
                </a:ext>
              </a:extLst>
            </p:cNvPr>
            <p:cNvSpPr/>
            <p:nvPr/>
          </p:nvSpPr>
          <p:spPr>
            <a:xfrm>
              <a:off x="3750996" y="4078491"/>
              <a:ext cx="320040" cy="3200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6" name="Oval 9315">
              <a:extLst>
                <a:ext uri="{FF2B5EF4-FFF2-40B4-BE49-F238E27FC236}">
                  <a16:creationId xmlns:a16="http://schemas.microsoft.com/office/drawing/2014/main" id="{26C280CA-9859-9413-CA79-D71AA9A3878D}"/>
                </a:ext>
              </a:extLst>
            </p:cNvPr>
            <p:cNvSpPr/>
            <p:nvPr/>
          </p:nvSpPr>
          <p:spPr>
            <a:xfrm>
              <a:off x="4299636" y="5000130"/>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7" name="Oval 9316">
              <a:extLst>
                <a:ext uri="{FF2B5EF4-FFF2-40B4-BE49-F238E27FC236}">
                  <a16:creationId xmlns:a16="http://schemas.microsoft.com/office/drawing/2014/main" id="{171B9EBB-30AC-B87F-777A-E0ED8791F698}"/>
                </a:ext>
              </a:extLst>
            </p:cNvPr>
            <p:cNvSpPr/>
            <p:nvPr/>
          </p:nvSpPr>
          <p:spPr>
            <a:xfrm>
              <a:off x="3997884" y="4584459"/>
              <a:ext cx="320040" cy="3200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 name="Oval 9317">
              <a:extLst>
                <a:ext uri="{FF2B5EF4-FFF2-40B4-BE49-F238E27FC236}">
                  <a16:creationId xmlns:a16="http://schemas.microsoft.com/office/drawing/2014/main" id="{4C80B665-414C-C5CD-BF6B-89832231B256}"/>
                </a:ext>
              </a:extLst>
            </p:cNvPr>
            <p:cNvSpPr/>
            <p:nvPr/>
          </p:nvSpPr>
          <p:spPr>
            <a:xfrm>
              <a:off x="3769284" y="5000130"/>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 name="Oval 9318">
              <a:extLst>
                <a:ext uri="{FF2B5EF4-FFF2-40B4-BE49-F238E27FC236}">
                  <a16:creationId xmlns:a16="http://schemas.microsoft.com/office/drawing/2014/main" id="{AEF8F73C-996D-BD0F-2C51-1F1708EB556A}"/>
                </a:ext>
              </a:extLst>
            </p:cNvPr>
            <p:cNvSpPr/>
            <p:nvPr/>
          </p:nvSpPr>
          <p:spPr>
            <a:xfrm>
              <a:off x="5008296" y="3598812"/>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 name="Oval 9319">
              <a:extLst>
                <a:ext uri="{FF2B5EF4-FFF2-40B4-BE49-F238E27FC236}">
                  <a16:creationId xmlns:a16="http://schemas.microsoft.com/office/drawing/2014/main" id="{54B305C6-3264-FCDC-1E20-D7FCE451ECC3}"/>
                </a:ext>
              </a:extLst>
            </p:cNvPr>
            <p:cNvSpPr/>
            <p:nvPr/>
          </p:nvSpPr>
          <p:spPr>
            <a:xfrm>
              <a:off x="4706544" y="3183141"/>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1" name="Oval 9320">
              <a:extLst>
                <a:ext uri="{FF2B5EF4-FFF2-40B4-BE49-F238E27FC236}">
                  <a16:creationId xmlns:a16="http://schemas.microsoft.com/office/drawing/2014/main" id="{495385D4-A47D-1D3B-FA94-87322551475E}"/>
                </a:ext>
              </a:extLst>
            </p:cNvPr>
            <p:cNvSpPr/>
            <p:nvPr/>
          </p:nvSpPr>
          <p:spPr>
            <a:xfrm>
              <a:off x="4477944" y="3598812"/>
              <a:ext cx="320040" cy="32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2" name="Oval 9321">
              <a:extLst>
                <a:ext uri="{FF2B5EF4-FFF2-40B4-BE49-F238E27FC236}">
                  <a16:creationId xmlns:a16="http://schemas.microsoft.com/office/drawing/2014/main" id="{1664F3FD-FE7B-B213-EA1A-EE3CF39908BD}"/>
                </a:ext>
              </a:extLst>
            </p:cNvPr>
            <p:cNvSpPr/>
            <p:nvPr/>
          </p:nvSpPr>
          <p:spPr>
            <a:xfrm>
              <a:off x="5072304" y="4584459"/>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3" name="Oval 9322">
              <a:extLst>
                <a:ext uri="{FF2B5EF4-FFF2-40B4-BE49-F238E27FC236}">
                  <a16:creationId xmlns:a16="http://schemas.microsoft.com/office/drawing/2014/main" id="{A81B5807-BD91-FD7F-92C7-7E52F420CC6A}"/>
                </a:ext>
              </a:extLst>
            </p:cNvPr>
            <p:cNvSpPr/>
            <p:nvPr/>
          </p:nvSpPr>
          <p:spPr>
            <a:xfrm>
              <a:off x="4770552" y="416878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4" name="Oval 9323">
              <a:extLst>
                <a:ext uri="{FF2B5EF4-FFF2-40B4-BE49-F238E27FC236}">
                  <a16:creationId xmlns:a16="http://schemas.microsoft.com/office/drawing/2014/main" id="{0FF84627-ED3B-19FF-F908-B7AC9F52648F}"/>
                </a:ext>
              </a:extLst>
            </p:cNvPr>
            <p:cNvSpPr/>
            <p:nvPr/>
          </p:nvSpPr>
          <p:spPr>
            <a:xfrm>
              <a:off x="4541952" y="4584459"/>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25" name="TextBox 9324">
            <a:extLst>
              <a:ext uri="{FF2B5EF4-FFF2-40B4-BE49-F238E27FC236}">
                <a16:creationId xmlns:a16="http://schemas.microsoft.com/office/drawing/2014/main" id="{0AB2073D-D705-2DA7-634D-858030D39D5D}"/>
              </a:ext>
            </a:extLst>
          </p:cNvPr>
          <p:cNvSpPr txBox="1"/>
          <p:nvPr/>
        </p:nvSpPr>
        <p:spPr>
          <a:xfrm>
            <a:off x="9109988" y="5899071"/>
            <a:ext cx="435366" cy="307777"/>
          </a:xfrm>
          <a:prstGeom prst="rect">
            <a:avLst/>
          </a:prstGeom>
          <a:noFill/>
        </p:spPr>
        <p:txBody>
          <a:bodyPr wrap="square" rtlCol="0">
            <a:spAutoFit/>
          </a:bodyPr>
          <a:lstStyle/>
          <a:p>
            <a:r>
              <a:rPr lang="en-US" sz="1400" b="1" i="1" dirty="0"/>
              <a:t>vs.</a:t>
            </a:r>
            <a:endParaRPr lang="en-US" sz="1200" b="1" i="1" dirty="0"/>
          </a:p>
        </p:txBody>
      </p:sp>
      <p:grpSp>
        <p:nvGrpSpPr>
          <p:cNvPr id="9375" name="Group 9374">
            <a:extLst>
              <a:ext uri="{FF2B5EF4-FFF2-40B4-BE49-F238E27FC236}">
                <a16:creationId xmlns:a16="http://schemas.microsoft.com/office/drawing/2014/main" id="{2A9F5EDE-166D-5284-E524-0BA7A0ACE5AB}"/>
              </a:ext>
            </a:extLst>
          </p:cNvPr>
          <p:cNvGrpSpPr/>
          <p:nvPr/>
        </p:nvGrpSpPr>
        <p:grpSpPr>
          <a:xfrm>
            <a:off x="7507995" y="5698264"/>
            <a:ext cx="1473596" cy="680477"/>
            <a:chOff x="7544111" y="5592675"/>
            <a:chExt cx="1473596" cy="680477"/>
          </a:xfrm>
        </p:grpSpPr>
        <p:sp>
          <p:nvSpPr>
            <p:cNvPr id="9330" name="Oval 9329">
              <a:extLst>
                <a:ext uri="{FF2B5EF4-FFF2-40B4-BE49-F238E27FC236}">
                  <a16:creationId xmlns:a16="http://schemas.microsoft.com/office/drawing/2014/main" id="{55EF7BC7-E254-DA93-AD74-27CC609B114F}"/>
                </a:ext>
              </a:extLst>
            </p:cNvPr>
            <p:cNvSpPr/>
            <p:nvPr/>
          </p:nvSpPr>
          <p:spPr>
            <a:xfrm>
              <a:off x="7841641" y="570001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1" name="Pie 9330">
              <a:extLst>
                <a:ext uri="{FF2B5EF4-FFF2-40B4-BE49-F238E27FC236}">
                  <a16:creationId xmlns:a16="http://schemas.microsoft.com/office/drawing/2014/main" id="{836D4B05-F841-08D5-C5EC-B25F36C3D17F}"/>
                </a:ext>
              </a:extLst>
            </p:cNvPr>
            <p:cNvSpPr/>
            <p:nvPr/>
          </p:nvSpPr>
          <p:spPr>
            <a:xfrm>
              <a:off x="7840602" y="5702241"/>
              <a:ext cx="143026" cy="130222"/>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2" name="Pie 9331">
              <a:extLst>
                <a:ext uri="{FF2B5EF4-FFF2-40B4-BE49-F238E27FC236}">
                  <a16:creationId xmlns:a16="http://schemas.microsoft.com/office/drawing/2014/main" id="{FA470825-ACF5-20DC-45E1-95A2FDE1206C}"/>
                </a:ext>
              </a:extLst>
            </p:cNvPr>
            <p:cNvSpPr/>
            <p:nvPr/>
          </p:nvSpPr>
          <p:spPr>
            <a:xfrm rot="8425397">
              <a:off x="7841641" y="5706635"/>
              <a:ext cx="143026" cy="130222"/>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3" name="Oval 9332">
              <a:extLst>
                <a:ext uri="{FF2B5EF4-FFF2-40B4-BE49-F238E27FC236}">
                  <a16:creationId xmlns:a16="http://schemas.microsoft.com/office/drawing/2014/main" id="{67794F13-24C4-1732-AD6B-2F85E7406549}"/>
                </a:ext>
              </a:extLst>
            </p:cNvPr>
            <p:cNvSpPr/>
            <p:nvPr/>
          </p:nvSpPr>
          <p:spPr>
            <a:xfrm>
              <a:off x="7544111" y="5870252"/>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4" name="Oval 9333">
              <a:extLst>
                <a:ext uri="{FF2B5EF4-FFF2-40B4-BE49-F238E27FC236}">
                  <a16:creationId xmlns:a16="http://schemas.microsoft.com/office/drawing/2014/main" id="{98FA1A17-66C6-89D1-5FFA-27B052B8CAF5}"/>
                </a:ext>
              </a:extLst>
            </p:cNvPr>
            <p:cNvSpPr/>
            <p:nvPr/>
          </p:nvSpPr>
          <p:spPr>
            <a:xfrm>
              <a:off x="8029269" y="5698935"/>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5" name="Pie 9334">
              <a:extLst>
                <a:ext uri="{FF2B5EF4-FFF2-40B4-BE49-F238E27FC236}">
                  <a16:creationId xmlns:a16="http://schemas.microsoft.com/office/drawing/2014/main" id="{EC5D8105-A65D-9379-C55A-64B80D510F42}"/>
                </a:ext>
              </a:extLst>
            </p:cNvPr>
            <p:cNvSpPr/>
            <p:nvPr/>
          </p:nvSpPr>
          <p:spPr>
            <a:xfrm>
              <a:off x="8030686" y="5705136"/>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36" name="Oval 9335">
              <a:extLst>
                <a:ext uri="{FF2B5EF4-FFF2-40B4-BE49-F238E27FC236}">
                  <a16:creationId xmlns:a16="http://schemas.microsoft.com/office/drawing/2014/main" id="{F278E926-E678-D3BC-9989-8D8C4FE1A2A0}"/>
                </a:ext>
              </a:extLst>
            </p:cNvPr>
            <p:cNvSpPr/>
            <p:nvPr/>
          </p:nvSpPr>
          <p:spPr>
            <a:xfrm>
              <a:off x="8219087" y="5700207"/>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7" name="Oval 9336">
              <a:extLst>
                <a:ext uri="{FF2B5EF4-FFF2-40B4-BE49-F238E27FC236}">
                  <a16:creationId xmlns:a16="http://schemas.microsoft.com/office/drawing/2014/main" id="{8962B2BF-11F1-24A1-84BD-EC8A613C65C2}"/>
                </a:ext>
              </a:extLst>
            </p:cNvPr>
            <p:cNvSpPr/>
            <p:nvPr/>
          </p:nvSpPr>
          <p:spPr>
            <a:xfrm>
              <a:off x="8219087" y="5864001"/>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8" name="Oval 9337">
              <a:extLst>
                <a:ext uri="{FF2B5EF4-FFF2-40B4-BE49-F238E27FC236}">
                  <a16:creationId xmlns:a16="http://schemas.microsoft.com/office/drawing/2014/main" id="{7179909D-2B3A-DF30-8B5B-71CE0CDB63B7}"/>
                </a:ext>
              </a:extLst>
            </p:cNvPr>
            <p:cNvSpPr/>
            <p:nvPr/>
          </p:nvSpPr>
          <p:spPr>
            <a:xfrm>
              <a:off x="8219087" y="603327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9" name="Oval 9338">
              <a:extLst>
                <a:ext uri="{FF2B5EF4-FFF2-40B4-BE49-F238E27FC236}">
                  <a16:creationId xmlns:a16="http://schemas.microsoft.com/office/drawing/2014/main" id="{95F1BB3E-869C-3843-46CF-2F5D5B8B7917}"/>
                </a:ext>
              </a:extLst>
            </p:cNvPr>
            <p:cNvSpPr/>
            <p:nvPr/>
          </p:nvSpPr>
          <p:spPr>
            <a:xfrm>
              <a:off x="8028693" y="586878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0" name="Pie 9339">
              <a:extLst>
                <a:ext uri="{FF2B5EF4-FFF2-40B4-BE49-F238E27FC236}">
                  <a16:creationId xmlns:a16="http://schemas.microsoft.com/office/drawing/2014/main" id="{40A32DDA-08B2-C904-39DC-7A9C2A6C8840}"/>
                </a:ext>
              </a:extLst>
            </p:cNvPr>
            <p:cNvSpPr/>
            <p:nvPr/>
          </p:nvSpPr>
          <p:spPr>
            <a:xfrm>
              <a:off x="8030110" y="5874984"/>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41" name="Oval 9340">
              <a:extLst>
                <a:ext uri="{FF2B5EF4-FFF2-40B4-BE49-F238E27FC236}">
                  <a16:creationId xmlns:a16="http://schemas.microsoft.com/office/drawing/2014/main" id="{6328F474-A978-0ADA-9B49-2AE7A058904C}"/>
                </a:ext>
              </a:extLst>
            </p:cNvPr>
            <p:cNvSpPr/>
            <p:nvPr/>
          </p:nvSpPr>
          <p:spPr>
            <a:xfrm>
              <a:off x="8028366" y="6044022"/>
              <a:ext cx="143026" cy="1302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2" name="Pie 9341">
              <a:extLst>
                <a:ext uri="{FF2B5EF4-FFF2-40B4-BE49-F238E27FC236}">
                  <a16:creationId xmlns:a16="http://schemas.microsoft.com/office/drawing/2014/main" id="{3564F921-F6AD-C4BA-D2BE-1C9BC5BD2813}"/>
                </a:ext>
              </a:extLst>
            </p:cNvPr>
            <p:cNvSpPr/>
            <p:nvPr/>
          </p:nvSpPr>
          <p:spPr>
            <a:xfrm>
              <a:off x="8028693" y="6043280"/>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44" name="Straight Connector 9343">
              <a:extLst>
                <a:ext uri="{FF2B5EF4-FFF2-40B4-BE49-F238E27FC236}">
                  <a16:creationId xmlns:a16="http://schemas.microsoft.com/office/drawing/2014/main" id="{3EC0052B-EA9D-E6D3-A9E9-87C3C3D22893}"/>
                </a:ext>
              </a:extLst>
            </p:cNvPr>
            <p:cNvCxnSpPr/>
            <p:nvPr/>
          </p:nvCxnSpPr>
          <p:spPr>
            <a:xfrm>
              <a:off x="8422625" y="5592675"/>
              <a:ext cx="0" cy="680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45" name="Oval 9344">
              <a:extLst>
                <a:ext uri="{FF2B5EF4-FFF2-40B4-BE49-F238E27FC236}">
                  <a16:creationId xmlns:a16="http://schemas.microsoft.com/office/drawing/2014/main" id="{D650A486-4AEE-8870-B4EE-B8EC05A28A95}"/>
                </a:ext>
              </a:extLst>
            </p:cNvPr>
            <p:cNvSpPr/>
            <p:nvPr/>
          </p:nvSpPr>
          <p:spPr>
            <a:xfrm>
              <a:off x="8500894" y="5698935"/>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6" name="Oval 9345">
              <a:extLst>
                <a:ext uri="{FF2B5EF4-FFF2-40B4-BE49-F238E27FC236}">
                  <a16:creationId xmlns:a16="http://schemas.microsoft.com/office/drawing/2014/main" id="{C6CDFD9A-2F81-4811-7BBB-C63ED8388453}"/>
                </a:ext>
              </a:extLst>
            </p:cNvPr>
            <p:cNvSpPr/>
            <p:nvPr/>
          </p:nvSpPr>
          <p:spPr>
            <a:xfrm>
              <a:off x="8500894" y="5864001"/>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7" name="Oval 9346">
              <a:extLst>
                <a:ext uri="{FF2B5EF4-FFF2-40B4-BE49-F238E27FC236}">
                  <a16:creationId xmlns:a16="http://schemas.microsoft.com/office/drawing/2014/main" id="{167DD954-C33D-FABE-974E-F1CEF2F9FD5C}"/>
                </a:ext>
              </a:extLst>
            </p:cNvPr>
            <p:cNvSpPr/>
            <p:nvPr/>
          </p:nvSpPr>
          <p:spPr>
            <a:xfrm>
              <a:off x="8500894" y="6037279"/>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8" name="Oval 9347">
              <a:extLst>
                <a:ext uri="{FF2B5EF4-FFF2-40B4-BE49-F238E27FC236}">
                  <a16:creationId xmlns:a16="http://schemas.microsoft.com/office/drawing/2014/main" id="{EF1E64E7-CB17-52DC-812D-37F1170EAFC7}"/>
                </a:ext>
              </a:extLst>
            </p:cNvPr>
            <p:cNvSpPr/>
            <p:nvPr/>
          </p:nvSpPr>
          <p:spPr>
            <a:xfrm>
              <a:off x="8688474" y="5699687"/>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9" name="Oval 9348">
              <a:extLst>
                <a:ext uri="{FF2B5EF4-FFF2-40B4-BE49-F238E27FC236}">
                  <a16:creationId xmlns:a16="http://schemas.microsoft.com/office/drawing/2014/main" id="{62D92836-0A5F-266A-D390-D12545DD2A60}"/>
                </a:ext>
              </a:extLst>
            </p:cNvPr>
            <p:cNvSpPr/>
            <p:nvPr/>
          </p:nvSpPr>
          <p:spPr>
            <a:xfrm>
              <a:off x="8688474" y="586475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0" name="Oval 9349">
              <a:extLst>
                <a:ext uri="{FF2B5EF4-FFF2-40B4-BE49-F238E27FC236}">
                  <a16:creationId xmlns:a16="http://schemas.microsoft.com/office/drawing/2014/main" id="{2874DD42-8AED-0D79-D089-463A9A64AA50}"/>
                </a:ext>
              </a:extLst>
            </p:cNvPr>
            <p:cNvSpPr/>
            <p:nvPr/>
          </p:nvSpPr>
          <p:spPr>
            <a:xfrm>
              <a:off x="8688474" y="6038031"/>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1" name="Oval 9350">
              <a:extLst>
                <a:ext uri="{FF2B5EF4-FFF2-40B4-BE49-F238E27FC236}">
                  <a16:creationId xmlns:a16="http://schemas.microsoft.com/office/drawing/2014/main" id="{0AFC0E5F-FEDF-24BC-2394-02C395EC4FFD}"/>
                </a:ext>
              </a:extLst>
            </p:cNvPr>
            <p:cNvSpPr/>
            <p:nvPr/>
          </p:nvSpPr>
          <p:spPr>
            <a:xfrm>
              <a:off x="8874681" y="5696542"/>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2" name="Oval 9351">
              <a:extLst>
                <a:ext uri="{FF2B5EF4-FFF2-40B4-BE49-F238E27FC236}">
                  <a16:creationId xmlns:a16="http://schemas.microsoft.com/office/drawing/2014/main" id="{65A3DFB0-6326-831F-C8A1-BE9E2120D0EE}"/>
                </a:ext>
              </a:extLst>
            </p:cNvPr>
            <p:cNvSpPr/>
            <p:nvPr/>
          </p:nvSpPr>
          <p:spPr>
            <a:xfrm>
              <a:off x="8874681" y="5866295"/>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3" name="Pie 9352">
              <a:extLst>
                <a:ext uri="{FF2B5EF4-FFF2-40B4-BE49-F238E27FC236}">
                  <a16:creationId xmlns:a16="http://schemas.microsoft.com/office/drawing/2014/main" id="{9D0C6AC0-F31E-28FA-D7AD-D16FF1316862}"/>
                </a:ext>
              </a:extLst>
            </p:cNvPr>
            <p:cNvSpPr/>
            <p:nvPr/>
          </p:nvSpPr>
          <p:spPr>
            <a:xfrm>
              <a:off x="8874681" y="5872471"/>
              <a:ext cx="143026" cy="130222"/>
            </a:xfrm>
            <a:prstGeom prst="pie">
              <a:avLst>
                <a:gd name="adj1" fmla="val 0"/>
                <a:gd name="adj2" fmla="val 108226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54" name="TextBox 9353">
            <a:extLst>
              <a:ext uri="{FF2B5EF4-FFF2-40B4-BE49-F238E27FC236}">
                <a16:creationId xmlns:a16="http://schemas.microsoft.com/office/drawing/2014/main" id="{21B59208-B298-D3E5-38E9-E772142D5465}"/>
              </a:ext>
            </a:extLst>
          </p:cNvPr>
          <p:cNvSpPr txBox="1"/>
          <p:nvPr/>
        </p:nvSpPr>
        <p:spPr>
          <a:xfrm>
            <a:off x="2862753" y="5951131"/>
            <a:ext cx="435366" cy="307777"/>
          </a:xfrm>
          <a:prstGeom prst="rect">
            <a:avLst/>
          </a:prstGeom>
          <a:noFill/>
        </p:spPr>
        <p:txBody>
          <a:bodyPr wrap="square" rtlCol="0">
            <a:spAutoFit/>
          </a:bodyPr>
          <a:lstStyle/>
          <a:p>
            <a:r>
              <a:rPr lang="en-US" sz="1400" b="1" i="1" dirty="0"/>
              <a:t>vs.</a:t>
            </a:r>
            <a:endParaRPr lang="en-US" sz="1200" b="1" i="1" dirty="0"/>
          </a:p>
        </p:txBody>
      </p:sp>
      <p:grpSp>
        <p:nvGrpSpPr>
          <p:cNvPr id="9376" name="Group 9375">
            <a:extLst>
              <a:ext uri="{FF2B5EF4-FFF2-40B4-BE49-F238E27FC236}">
                <a16:creationId xmlns:a16="http://schemas.microsoft.com/office/drawing/2014/main" id="{D8DB7BC8-A2AA-096F-AA34-B736FBBB749F}"/>
              </a:ext>
            </a:extLst>
          </p:cNvPr>
          <p:cNvGrpSpPr/>
          <p:nvPr/>
        </p:nvGrpSpPr>
        <p:grpSpPr>
          <a:xfrm>
            <a:off x="9653907" y="5699801"/>
            <a:ext cx="1162872" cy="680477"/>
            <a:chOff x="9690023" y="5594212"/>
            <a:chExt cx="1162872" cy="680477"/>
          </a:xfrm>
        </p:grpSpPr>
        <p:sp>
          <p:nvSpPr>
            <p:cNvPr id="9355" name="Oval 9354">
              <a:extLst>
                <a:ext uri="{FF2B5EF4-FFF2-40B4-BE49-F238E27FC236}">
                  <a16:creationId xmlns:a16="http://schemas.microsoft.com/office/drawing/2014/main" id="{E776923A-348A-2DFC-A1F4-A1B3DB08A9E4}"/>
                </a:ext>
              </a:extLst>
            </p:cNvPr>
            <p:cNvSpPr/>
            <p:nvPr/>
          </p:nvSpPr>
          <p:spPr>
            <a:xfrm>
              <a:off x="9691062" y="5700207"/>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6" name="Pie 9355">
              <a:extLst>
                <a:ext uri="{FF2B5EF4-FFF2-40B4-BE49-F238E27FC236}">
                  <a16:creationId xmlns:a16="http://schemas.microsoft.com/office/drawing/2014/main" id="{22BE663F-76EB-0760-ADDF-A04B9779136A}"/>
                </a:ext>
              </a:extLst>
            </p:cNvPr>
            <p:cNvSpPr/>
            <p:nvPr/>
          </p:nvSpPr>
          <p:spPr>
            <a:xfrm>
              <a:off x="9690023" y="5702435"/>
              <a:ext cx="143026" cy="130222"/>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57" name="Pie 9356">
              <a:extLst>
                <a:ext uri="{FF2B5EF4-FFF2-40B4-BE49-F238E27FC236}">
                  <a16:creationId xmlns:a16="http://schemas.microsoft.com/office/drawing/2014/main" id="{259C787A-3CC2-9286-AFCC-7E9CFD92F340}"/>
                </a:ext>
              </a:extLst>
            </p:cNvPr>
            <p:cNvSpPr/>
            <p:nvPr/>
          </p:nvSpPr>
          <p:spPr>
            <a:xfrm rot="8425397">
              <a:off x="9691062" y="5706829"/>
              <a:ext cx="143026" cy="130222"/>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58" name="Oval 9357">
              <a:extLst>
                <a:ext uri="{FF2B5EF4-FFF2-40B4-BE49-F238E27FC236}">
                  <a16:creationId xmlns:a16="http://schemas.microsoft.com/office/drawing/2014/main" id="{115E96F5-0948-921A-F02C-80C27E688F2D}"/>
                </a:ext>
              </a:extLst>
            </p:cNvPr>
            <p:cNvSpPr/>
            <p:nvPr/>
          </p:nvSpPr>
          <p:spPr>
            <a:xfrm>
              <a:off x="9690023" y="5872426"/>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9" name="Pie 9358">
              <a:extLst>
                <a:ext uri="{FF2B5EF4-FFF2-40B4-BE49-F238E27FC236}">
                  <a16:creationId xmlns:a16="http://schemas.microsoft.com/office/drawing/2014/main" id="{FB70B363-59DC-111B-D528-FED428F887E6}"/>
                </a:ext>
              </a:extLst>
            </p:cNvPr>
            <p:cNvSpPr/>
            <p:nvPr/>
          </p:nvSpPr>
          <p:spPr>
            <a:xfrm>
              <a:off x="9691440" y="5878627"/>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60" name="Oval 9359">
              <a:extLst>
                <a:ext uri="{FF2B5EF4-FFF2-40B4-BE49-F238E27FC236}">
                  <a16:creationId xmlns:a16="http://schemas.microsoft.com/office/drawing/2014/main" id="{78AC2272-F536-1253-8A32-18B14BEBF41D}"/>
                </a:ext>
              </a:extLst>
            </p:cNvPr>
            <p:cNvSpPr/>
            <p:nvPr/>
          </p:nvSpPr>
          <p:spPr>
            <a:xfrm>
              <a:off x="9696236" y="6045855"/>
              <a:ext cx="143026" cy="1302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1" name="Pie 9360">
              <a:extLst>
                <a:ext uri="{FF2B5EF4-FFF2-40B4-BE49-F238E27FC236}">
                  <a16:creationId xmlns:a16="http://schemas.microsoft.com/office/drawing/2014/main" id="{07DB54E7-830C-0ACE-F0D3-714AD7BE369C}"/>
                </a:ext>
              </a:extLst>
            </p:cNvPr>
            <p:cNvSpPr/>
            <p:nvPr/>
          </p:nvSpPr>
          <p:spPr>
            <a:xfrm>
              <a:off x="9690078" y="6045113"/>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62" name="Oval 9361">
              <a:extLst>
                <a:ext uri="{FF2B5EF4-FFF2-40B4-BE49-F238E27FC236}">
                  <a16:creationId xmlns:a16="http://schemas.microsoft.com/office/drawing/2014/main" id="{27BC57D3-F181-4868-9671-DCF69AB84488}"/>
                </a:ext>
              </a:extLst>
            </p:cNvPr>
            <p:cNvSpPr/>
            <p:nvPr/>
          </p:nvSpPr>
          <p:spPr>
            <a:xfrm>
              <a:off x="10029346" y="5702600"/>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3" name="Oval 9362">
              <a:extLst>
                <a:ext uri="{FF2B5EF4-FFF2-40B4-BE49-F238E27FC236}">
                  <a16:creationId xmlns:a16="http://schemas.microsoft.com/office/drawing/2014/main" id="{5D1C6E76-75EC-3BAD-DCDF-C01FC65FDF0A}"/>
                </a:ext>
              </a:extLst>
            </p:cNvPr>
            <p:cNvSpPr/>
            <p:nvPr/>
          </p:nvSpPr>
          <p:spPr>
            <a:xfrm>
              <a:off x="10216926" y="5703352"/>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4" name="Oval 9363">
              <a:extLst>
                <a:ext uri="{FF2B5EF4-FFF2-40B4-BE49-F238E27FC236}">
                  <a16:creationId xmlns:a16="http://schemas.microsoft.com/office/drawing/2014/main" id="{5BE971F2-BA41-1FBB-A3D2-4FC113A30BB7}"/>
                </a:ext>
              </a:extLst>
            </p:cNvPr>
            <p:cNvSpPr/>
            <p:nvPr/>
          </p:nvSpPr>
          <p:spPr>
            <a:xfrm>
              <a:off x="10403133" y="5700207"/>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5" name="Oval 9364">
              <a:extLst>
                <a:ext uri="{FF2B5EF4-FFF2-40B4-BE49-F238E27FC236}">
                  <a16:creationId xmlns:a16="http://schemas.microsoft.com/office/drawing/2014/main" id="{9347C511-F3B7-196D-F4BF-FC45ED6C7C62}"/>
                </a:ext>
              </a:extLst>
            </p:cNvPr>
            <p:cNvSpPr/>
            <p:nvPr/>
          </p:nvSpPr>
          <p:spPr>
            <a:xfrm>
              <a:off x="10029346" y="587173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6" name="Oval 9365">
              <a:extLst>
                <a:ext uri="{FF2B5EF4-FFF2-40B4-BE49-F238E27FC236}">
                  <a16:creationId xmlns:a16="http://schemas.microsoft.com/office/drawing/2014/main" id="{DD89500B-9541-C8F0-B01D-12A14613F1C0}"/>
                </a:ext>
              </a:extLst>
            </p:cNvPr>
            <p:cNvSpPr/>
            <p:nvPr/>
          </p:nvSpPr>
          <p:spPr>
            <a:xfrm>
              <a:off x="10216926" y="587248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8" name="Oval 9367">
              <a:extLst>
                <a:ext uri="{FF2B5EF4-FFF2-40B4-BE49-F238E27FC236}">
                  <a16:creationId xmlns:a16="http://schemas.microsoft.com/office/drawing/2014/main" id="{27A3C46E-4AD4-65E1-7143-BC8E208BCBDD}"/>
                </a:ext>
              </a:extLst>
            </p:cNvPr>
            <p:cNvSpPr/>
            <p:nvPr/>
          </p:nvSpPr>
          <p:spPr>
            <a:xfrm>
              <a:off x="10029346" y="6045673"/>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9" name="Oval 9368">
              <a:extLst>
                <a:ext uri="{FF2B5EF4-FFF2-40B4-BE49-F238E27FC236}">
                  <a16:creationId xmlns:a16="http://schemas.microsoft.com/office/drawing/2014/main" id="{7AF19E8E-665F-3421-A087-3E67062DE776}"/>
                </a:ext>
              </a:extLst>
            </p:cNvPr>
            <p:cNvSpPr/>
            <p:nvPr/>
          </p:nvSpPr>
          <p:spPr>
            <a:xfrm>
              <a:off x="10216926" y="604642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71" name="Straight Connector 9370">
              <a:extLst>
                <a:ext uri="{FF2B5EF4-FFF2-40B4-BE49-F238E27FC236}">
                  <a16:creationId xmlns:a16="http://schemas.microsoft.com/office/drawing/2014/main" id="{6C13AE6C-CCD6-5F08-F519-6B7E2526B163}"/>
                </a:ext>
              </a:extLst>
            </p:cNvPr>
            <p:cNvCxnSpPr/>
            <p:nvPr/>
          </p:nvCxnSpPr>
          <p:spPr>
            <a:xfrm>
              <a:off x="10628838" y="5594212"/>
              <a:ext cx="0" cy="680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72" name="Oval 9371">
              <a:extLst>
                <a:ext uri="{FF2B5EF4-FFF2-40B4-BE49-F238E27FC236}">
                  <a16:creationId xmlns:a16="http://schemas.microsoft.com/office/drawing/2014/main" id="{6D64C0E3-A452-70A0-557B-53329A929F77}"/>
                </a:ext>
              </a:extLst>
            </p:cNvPr>
            <p:cNvSpPr/>
            <p:nvPr/>
          </p:nvSpPr>
          <p:spPr>
            <a:xfrm>
              <a:off x="10709869" y="5869340"/>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3" name="Oval 9372">
              <a:extLst>
                <a:ext uri="{FF2B5EF4-FFF2-40B4-BE49-F238E27FC236}">
                  <a16:creationId xmlns:a16="http://schemas.microsoft.com/office/drawing/2014/main" id="{8B3BE559-1F2E-588E-8900-08926DBCAFD2}"/>
                </a:ext>
              </a:extLst>
            </p:cNvPr>
            <p:cNvSpPr/>
            <p:nvPr/>
          </p:nvSpPr>
          <p:spPr>
            <a:xfrm>
              <a:off x="10709869" y="6043280"/>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3813DA8-AE74-BF8F-AA60-F6382A9A5C2E}"/>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1450259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5039-163C-A45B-12B8-DB4043D2F47A}"/>
              </a:ext>
            </a:extLst>
          </p:cNvPr>
          <p:cNvSpPr>
            <a:spLocks noGrp="1"/>
          </p:cNvSpPr>
          <p:nvPr>
            <p:ph type="title"/>
          </p:nvPr>
        </p:nvSpPr>
        <p:spPr>
          <a:xfrm>
            <a:off x="815899" y="30280"/>
            <a:ext cx="11471351" cy="885350"/>
          </a:xfrm>
        </p:spPr>
        <p:txBody>
          <a:bodyPr/>
          <a:lstStyle/>
          <a:p>
            <a:r>
              <a:rPr lang="en-US" sz="2500" cap="none" dirty="0">
                <a:latin typeface="Arial" panose="020B0604020202020204" pitchFamily="34" charset="0"/>
                <a:ea typeface="ＭＳ Ｐゴシック" panose="020B0600070205080204" pitchFamily="34" charset="-128"/>
                <a:cs typeface="Arial" panose="020B0604020202020204" pitchFamily="34" charset="0"/>
              </a:rPr>
              <a:t>Understanding the differences between multi-label </a:t>
            </a:r>
            <a:br>
              <a:rPr lang="en-US" sz="2500" cap="none" dirty="0">
                <a:latin typeface="Arial" panose="020B0604020202020204" pitchFamily="34" charset="0"/>
                <a:ea typeface="ＭＳ Ｐゴシック" panose="020B0600070205080204" pitchFamily="34" charset="-128"/>
                <a:cs typeface="Arial" panose="020B0604020202020204" pitchFamily="34" charset="0"/>
              </a:rPr>
            </a:br>
            <a:r>
              <a:rPr lang="en-US" sz="2500" cap="none" dirty="0">
                <a:latin typeface="Arial" panose="020B0604020202020204" pitchFamily="34" charset="0"/>
                <a:ea typeface="ＭＳ Ｐゴシック" panose="020B0600070205080204" pitchFamily="34" charset="-128"/>
                <a:cs typeface="Arial" panose="020B0604020202020204" pitchFamily="34" charset="0"/>
              </a:rPr>
              <a:t>and multi-class</a:t>
            </a:r>
            <a:r>
              <a:rPr lang="en-US" dirty="0"/>
              <a:t> </a:t>
            </a:r>
            <a:r>
              <a:rPr lang="en-US" sz="2500" cap="none" dirty="0">
                <a:latin typeface="Arial" panose="020B0604020202020204" pitchFamily="34" charset="0"/>
                <a:ea typeface="ＭＳ Ｐゴシック" panose="020B0600070205080204" pitchFamily="34" charset="-128"/>
                <a:cs typeface="Arial" panose="020B0604020202020204" pitchFamily="34" charset="0"/>
              </a:rPr>
              <a:t>outputs</a:t>
            </a:r>
          </a:p>
        </p:txBody>
      </p:sp>
      <p:sp>
        <p:nvSpPr>
          <p:cNvPr id="3" name="Slide Number Placeholder 2">
            <a:extLst>
              <a:ext uri="{FF2B5EF4-FFF2-40B4-BE49-F238E27FC236}">
                <a16:creationId xmlns:a16="http://schemas.microsoft.com/office/drawing/2014/main" id="{C5159E7F-D80B-3A4D-8C09-C9302513AA19}"/>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
        <p:nvSpPr>
          <p:cNvPr id="4" name="Content Placeholder 3">
            <a:extLst>
              <a:ext uri="{FF2B5EF4-FFF2-40B4-BE49-F238E27FC236}">
                <a16:creationId xmlns:a16="http://schemas.microsoft.com/office/drawing/2014/main" id="{CFC3E190-CBB8-8079-A7E5-AC87A9A15716}"/>
              </a:ext>
            </a:extLst>
          </p:cNvPr>
          <p:cNvSpPr>
            <a:spLocks noGrp="1"/>
          </p:cNvSpPr>
          <p:nvPr>
            <p:ph sz="quarter" idx="11"/>
          </p:nvPr>
        </p:nvSpPr>
        <p:spPr>
          <a:xfrm>
            <a:off x="647700" y="1409700"/>
            <a:ext cx="11049000" cy="1177192"/>
          </a:xfrm>
        </p:spPr>
        <p:txBody>
          <a:bodyPr>
            <a:normAutofit fontScale="92500"/>
          </a:bodyPr>
          <a:lstStyle/>
          <a:p>
            <a:pPr marL="342900" indent="-342900">
              <a:buFont typeface="Arial" panose="020B0604020202020204" pitchFamily="34" charset="0"/>
              <a:buChar char="•"/>
            </a:pPr>
            <a:r>
              <a:rPr lang="en-US" dirty="0"/>
              <a:t>Participants on Amazon Mechanical Turk look at the results of a </a:t>
            </a:r>
            <a:r>
              <a:rPr lang="en-US" b="1" i="1" dirty="0"/>
              <a:t>“cookie analyzer” </a:t>
            </a:r>
            <a:r>
              <a:rPr lang="en-US" dirty="0"/>
              <a:t>algorithm that tried to detect which ingredients are in a cookie based on a picture of the cookie. </a:t>
            </a:r>
          </a:p>
          <a:p>
            <a:pPr marL="342900" indent="-342900">
              <a:buFont typeface="Arial" panose="020B0604020202020204" pitchFamily="34" charset="0"/>
              <a:buChar char="•"/>
            </a:pPr>
            <a:r>
              <a:rPr lang="en-US" dirty="0"/>
              <a:t>The Cookie Analyzer has two modes and the outputs can be presented in two ways:</a:t>
            </a:r>
          </a:p>
        </p:txBody>
      </p:sp>
      <p:sp>
        <p:nvSpPr>
          <p:cNvPr id="13" name="TextBox 12">
            <a:extLst>
              <a:ext uri="{FF2B5EF4-FFF2-40B4-BE49-F238E27FC236}">
                <a16:creationId xmlns:a16="http://schemas.microsoft.com/office/drawing/2014/main" id="{204BC74E-7A87-15A3-1ED9-8B45E6D49588}"/>
              </a:ext>
            </a:extLst>
          </p:cNvPr>
          <p:cNvSpPr txBox="1"/>
          <p:nvPr/>
        </p:nvSpPr>
        <p:spPr>
          <a:xfrm>
            <a:off x="2523660" y="3276770"/>
            <a:ext cx="0" cy="0"/>
          </a:xfrm>
          <a:prstGeom prst="rect">
            <a:avLst/>
          </a:prstGeom>
        </p:spPr>
        <p:txBody>
          <a:bodyPr vert="horz" wrap="none" lIns="91440" tIns="45720" rIns="91440" bIns="45720" rtlCol="0">
            <a:noAutofit/>
          </a:bodyPr>
          <a:lstStyle/>
          <a:p>
            <a:pPr algn="l"/>
            <a:endParaRPr lang="en-US" dirty="0"/>
          </a:p>
        </p:txBody>
      </p:sp>
      <p:pic>
        <p:nvPicPr>
          <p:cNvPr id="7" name="Picture 6">
            <a:extLst>
              <a:ext uri="{FF2B5EF4-FFF2-40B4-BE49-F238E27FC236}">
                <a16:creationId xmlns:a16="http://schemas.microsoft.com/office/drawing/2014/main" id="{6C53D597-F7A3-0087-A728-5F1AFBE3A725}"/>
              </a:ext>
            </a:extLst>
          </p:cNvPr>
          <p:cNvPicPr>
            <a:picLocks noChangeAspect="1"/>
          </p:cNvPicPr>
          <p:nvPr/>
        </p:nvPicPr>
        <p:blipFill>
          <a:blip r:embed="rId3"/>
          <a:stretch>
            <a:fillRect/>
          </a:stretch>
        </p:blipFill>
        <p:spPr>
          <a:xfrm>
            <a:off x="1600200" y="2962680"/>
            <a:ext cx="2384938" cy="1563460"/>
          </a:xfrm>
          <a:prstGeom prst="rect">
            <a:avLst/>
          </a:prstGeom>
        </p:spPr>
      </p:pic>
      <p:graphicFrame>
        <p:nvGraphicFramePr>
          <p:cNvPr id="8" name="Table 7">
            <a:extLst>
              <a:ext uri="{FF2B5EF4-FFF2-40B4-BE49-F238E27FC236}">
                <a16:creationId xmlns:a16="http://schemas.microsoft.com/office/drawing/2014/main" id="{9E992956-6E64-37D5-1E3E-426FFBC0E3D4}"/>
              </a:ext>
            </a:extLst>
          </p:cNvPr>
          <p:cNvGraphicFramePr>
            <a:graphicFrameLocks noGrp="1"/>
          </p:cNvGraphicFramePr>
          <p:nvPr/>
        </p:nvGraphicFramePr>
        <p:xfrm>
          <a:off x="2980104" y="4354850"/>
          <a:ext cx="7336692" cy="1894840"/>
        </p:xfrm>
        <a:graphic>
          <a:graphicData uri="http://schemas.openxmlformats.org/drawingml/2006/table">
            <a:tbl>
              <a:tblPr firstRow="1" bandRow="1">
                <a:tableStyleId>{5940675A-B579-460E-94D1-54222C63F5DA}</a:tableStyleId>
              </a:tblPr>
              <a:tblGrid>
                <a:gridCol w="1232608">
                  <a:extLst>
                    <a:ext uri="{9D8B030D-6E8A-4147-A177-3AD203B41FA5}">
                      <a16:colId xmlns:a16="http://schemas.microsoft.com/office/drawing/2014/main" val="1291964460"/>
                    </a:ext>
                  </a:extLst>
                </a:gridCol>
                <a:gridCol w="3050223">
                  <a:extLst>
                    <a:ext uri="{9D8B030D-6E8A-4147-A177-3AD203B41FA5}">
                      <a16:colId xmlns:a16="http://schemas.microsoft.com/office/drawing/2014/main" val="2568523554"/>
                    </a:ext>
                  </a:extLst>
                </a:gridCol>
                <a:gridCol w="3053861">
                  <a:extLst>
                    <a:ext uri="{9D8B030D-6E8A-4147-A177-3AD203B41FA5}">
                      <a16:colId xmlns:a16="http://schemas.microsoft.com/office/drawing/2014/main" val="3026879327"/>
                    </a:ext>
                  </a:extLst>
                </a:gridCol>
              </a:tblGrid>
              <a:tr h="370840">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Cookie Mode (MCC)</a:t>
                      </a:r>
                      <a:endParaRPr lang="en-US" sz="1600" b="1" dirty="0"/>
                    </a:p>
                  </a:txBody>
                  <a:tcPr>
                    <a:lnL w="12700" cap="flat" cmpd="sng" algn="ctr">
                      <a:solidFill>
                        <a:schemeClr val="tx1"/>
                      </a:solidFill>
                      <a:prstDash val="solid"/>
                      <a:round/>
                      <a:headEnd type="none" w="med" len="med"/>
                      <a:tailEnd type="none" w="med" len="med"/>
                    </a:lnL>
                  </a:tcPr>
                </a:tc>
                <a:tc>
                  <a:txBody>
                    <a:bodyPr/>
                    <a:lstStyle/>
                    <a:p>
                      <a:r>
                        <a:rPr lang="en-US" sz="1400" b="1" dirty="0"/>
                        <a:t>Ingredient Mode (MLC)</a:t>
                      </a:r>
                    </a:p>
                  </a:txBody>
                  <a:tcPr/>
                </a:tc>
                <a:extLst>
                  <a:ext uri="{0D108BD9-81ED-4DB2-BD59-A6C34878D82A}">
                    <a16:rowId xmlns:a16="http://schemas.microsoft.com/office/drawing/2014/main" val="1617253710"/>
                  </a:ext>
                </a:extLst>
              </a:tr>
              <a:tr h="370840">
                <a:tc>
                  <a:txBody>
                    <a:bodyPr/>
                    <a:lstStyle/>
                    <a:p>
                      <a:r>
                        <a:rPr lang="en-US" sz="1400" b="1" dirty="0"/>
                        <a:t>Labels</a:t>
                      </a:r>
                    </a:p>
                  </a:txBody>
                  <a:tcPr>
                    <a:lnT w="12700" cap="flat" cmpd="sng" algn="ctr">
                      <a:solidFill>
                        <a:schemeClr val="tx1"/>
                      </a:solidFill>
                      <a:prstDash val="solid"/>
                      <a:round/>
                      <a:headEnd type="none" w="med" len="med"/>
                      <a:tailEnd type="none" w="med" len="med"/>
                    </a:lnT>
                  </a:tcPr>
                </a:tc>
                <a:tc>
                  <a:txBody>
                    <a:bodyPr/>
                    <a:lstStyle/>
                    <a:p>
                      <a:pPr algn="l"/>
                      <a:r>
                        <a:rPr lang="en-US" sz="1100" dirty="0"/>
                        <a:t>Oatmeal Chocolate Chip - Yes</a:t>
                      </a:r>
                    </a:p>
                    <a:p>
                      <a:pPr algn="l"/>
                      <a:r>
                        <a:rPr lang="en-US" sz="1100" dirty="0"/>
                        <a:t>Oatmeal Chocolate Chip with Walnuts - No</a:t>
                      </a:r>
                    </a:p>
                    <a:p>
                      <a:pPr algn="l"/>
                      <a:r>
                        <a:rPr lang="en-US" sz="1100" dirty="0"/>
                        <a:t>Oatmeal Raisin - No</a:t>
                      </a:r>
                    </a:p>
                    <a:p>
                      <a:pPr algn="l"/>
                      <a:r>
                        <a:rPr lang="en-US" sz="1100" dirty="0"/>
                        <a:t>Oatmeal Raisin with Walnuts - No</a:t>
                      </a:r>
                    </a:p>
                  </a:txBody>
                  <a:tcPr/>
                </a:tc>
                <a:tc>
                  <a:txBody>
                    <a:bodyPr/>
                    <a:lstStyle/>
                    <a:p>
                      <a:pPr algn="l"/>
                      <a:r>
                        <a:rPr lang="en-US" sz="1100" dirty="0"/>
                        <a:t>Oatmeal - Yes</a:t>
                      </a:r>
                    </a:p>
                    <a:p>
                      <a:pPr algn="l"/>
                      <a:r>
                        <a:rPr lang="en-US" sz="1100" dirty="0"/>
                        <a:t>Chocolate Chip - Yes</a:t>
                      </a:r>
                    </a:p>
                    <a:p>
                      <a:pPr algn="l"/>
                      <a:r>
                        <a:rPr lang="en-US" sz="1100" dirty="0"/>
                        <a:t>Raisin - No</a:t>
                      </a:r>
                    </a:p>
                    <a:p>
                      <a:pPr algn="l"/>
                      <a:r>
                        <a:rPr lang="en-US" sz="1100" dirty="0"/>
                        <a:t>Walnut - No</a:t>
                      </a:r>
                    </a:p>
                  </a:txBody>
                  <a:tcPr/>
                </a:tc>
                <a:extLst>
                  <a:ext uri="{0D108BD9-81ED-4DB2-BD59-A6C34878D82A}">
                    <a16:rowId xmlns:a16="http://schemas.microsoft.com/office/drawing/2014/main" val="1252054213"/>
                  </a:ext>
                </a:extLst>
              </a:tr>
              <a:tr h="370840">
                <a:tc>
                  <a:txBody>
                    <a:bodyPr/>
                    <a:lstStyle/>
                    <a:p>
                      <a:r>
                        <a:rPr lang="en-US" sz="1400" b="1" dirty="0"/>
                        <a:t>Percentages</a:t>
                      </a:r>
                    </a:p>
                  </a:txBody>
                  <a:tcPr/>
                </a:tc>
                <a:tc>
                  <a:txBody>
                    <a:bodyPr/>
                    <a:lstStyle/>
                    <a:p>
                      <a:pPr algn="l"/>
                      <a:r>
                        <a:rPr lang="en-US" sz="1100" dirty="0"/>
                        <a:t>Oatmeal Chocolate Chip – 91%</a:t>
                      </a:r>
                    </a:p>
                    <a:p>
                      <a:pPr algn="l"/>
                      <a:r>
                        <a:rPr lang="en-US" sz="1100" dirty="0"/>
                        <a:t>Oatmeal Chocolate Chip with Walnuts – 5%</a:t>
                      </a:r>
                    </a:p>
                    <a:p>
                      <a:pPr algn="l"/>
                      <a:r>
                        <a:rPr lang="en-US" sz="1100" dirty="0"/>
                        <a:t>Oatmeal Raisin – 1%</a:t>
                      </a:r>
                    </a:p>
                    <a:p>
                      <a:pPr algn="l"/>
                      <a:r>
                        <a:rPr lang="en-US" sz="1100" dirty="0"/>
                        <a:t>Oatmeal Raisin with Walnuts – 3%</a:t>
                      </a:r>
                    </a:p>
                  </a:txBody>
                  <a:tcPr/>
                </a:tc>
                <a:tc>
                  <a:txBody>
                    <a:bodyPr/>
                    <a:lstStyle/>
                    <a:p>
                      <a:pPr algn="l"/>
                      <a:r>
                        <a:rPr lang="en-US" sz="1100" dirty="0"/>
                        <a:t>Oatmeal – 90%</a:t>
                      </a:r>
                    </a:p>
                    <a:p>
                      <a:pPr algn="l"/>
                      <a:r>
                        <a:rPr lang="en-US" sz="1100" dirty="0"/>
                        <a:t>Chocolate Chip – 90%</a:t>
                      </a:r>
                    </a:p>
                    <a:p>
                      <a:pPr algn="l"/>
                      <a:r>
                        <a:rPr lang="en-US" sz="1100" dirty="0"/>
                        <a:t>Raisin – 5%</a:t>
                      </a:r>
                    </a:p>
                    <a:p>
                      <a:pPr algn="l"/>
                      <a:r>
                        <a:rPr lang="en-US" sz="1100" dirty="0"/>
                        <a:t>Walnut – 3%</a:t>
                      </a:r>
                    </a:p>
                  </a:txBody>
                  <a:tcPr/>
                </a:tc>
                <a:extLst>
                  <a:ext uri="{0D108BD9-81ED-4DB2-BD59-A6C34878D82A}">
                    <a16:rowId xmlns:a16="http://schemas.microsoft.com/office/drawing/2014/main" val="2695726971"/>
                  </a:ext>
                </a:extLst>
              </a:tr>
            </a:tbl>
          </a:graphicData>
        </a:graphic>
      </p:graphicFrame>
      <p:sp>
        <p:nvSpPr>
          <p:cNvPr id="5" name="TextBox 4">
            <a:extLst>
              <a:ext uri="{FF2B5EF4-FFF2-40B4-BE49-F238E27FC236}">
                <a16:creationId xmlns:a16="http://schemas.microsoft.com/office/drawing/2014/main" id="{E674F736-0B60-D167-0A99-CB6EE89E298A}"/>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31177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F882-2341-9A52-2EBC-7F079FECE2BF}"/>
              </a:ext>
            </a:extLst>
          </p:cNvPr>
          <p:cNvSpPr>
            <a:spLocks noGrp="1"/>
          </p:cNvSpPr>
          <p:nvPr>
            <p:ph type="title"/>
          </p:nvPr>
        </p:nvSpPr>
        <p:spPr/>
        <p:txBody>
          <a:bodyPr/>
          <a:lstStyle/>
          <a:p>
            <a:r>
              <a:rPr lang="en-US" cap="none" dirty="0"/>
              <a:t>Example questions from the experiment</a:t>
            </a:r>
          </a:p>
        </p:txBody>
      </p:sp>
      <p:sp>
        <p:nvSpPr>
          <p:cNvPr id="3" name="Slide Number Placeholder 2">
            <a:extLst>
              <a:ext uri="{FF2B5EF4-FFF2-40B4-BE49-F238E27FC236}">
                <a16:creationId xmlns:a16="http://schemas.microsoft.com/office/drawing/2014/main" id="{BD42DA32-18E3-49B3-8739-717D0F70A42E}"/>
              </a:ext>
            </a:extLst>
          </p:cNvPr>
          <p:cNvSpPr>
            <a:spLocks noGrp="1"/>
          </p:cNvSpPr>
          <p:nvPr>
            <p:ph type="sldNum" sz="quarter" idx="10"/>
          </p:nvPr>
        </p:nvSpPr>
        <p:spPr/>
        <p:txBody>
          <a:bodyPr/>
          <a:lstStyle/>
          <a:p>
            <a:fld id="{4FAB73BC-B049-4115-A692-8D63A059BFB8}" type="slidenum">
              <a:rPr lang="en-US" smtClean="0"/>
              <a:pPr/>
              <a:t>6</a:t>
            </a:fld>
            <a:endParaRPr lang="en-US" dirty="0"/>
          </a:p>
        </p:txBody>
      </p:sp>
      <p:pic>
        <p:nvPicPr>
          <p:cNvPr id="4" name="Picture 3">
            <a:extLst>
              <a:ext uri="{FF2B5EF4-FFF2-40B4-BE49-F238E27FC236}">
                <a16:creationId xmlns:a16="http://schemas.microsoft.com/office/drawing/2014/main" id="{14398524-F145-8FB6-FFE4-70ABB56C7631}"/>
              </a:ext>
            </a:extLst>
          </p:cNvPr>
          <p:cNvPicPr>
            <a:picLocks noChangeAspect="1"/>
          </p:cNvPicPr>
          <p:nvPr/>
        </p:nvPicPr>
        <p:blipFill>
          <a:blip r:embed="rId3"/>
          <a:stretch>
            <a:fillRect/>
          </a:stretch>
        </p:blipFill>
        <p:spPr>
          <a:xfrm>
            <a:off x="323025" y="1840254"/>
            <a:ext cx="3504026" cy="2857041"/>
          </a:xfrm>
          <a:prstGeom prst="rect">
            <a:avLst/>
          </a:prstGeom>
        </p:spPr>
      </p:pic>
      <p:sp>
        <p:nvSpPr>
          <p:cNvPr id="11" name="TextBox 10">
            <a:extLst>
              <a:ext uri="{FF2B5EF4-FFF2-40B4-BE49-F238E27FC236}">
                <a16:creationId xmlns:a16="http://schemas.microsoft.com/office/drawing/2014/main" id="{E33F415E-E784-C3D3-0BCA-9A82440969E4}"/>
              </a:ext>
            </a:extLst>
          </p:cNvPr>
          <p:cNvSpPr txBox="1"/>
          <p:nvPr/>
        </p:nvSpPr>
        <p:spPr>
          <a:xfrm>
            <a:off x="379235" y="5019012"/>
            <a:ext cx="2789634" cy="646331"/>
          </a:xfrm>
          <a:prstGeom prst="rect">
            <a:avLst/>
          </a:prstGeom>
          <a:noFill/>
        </p:spPr>
        <p:txBody>
          <a:bodyPr wrap="square" rtlCol="0">
            <a:spAutoFit/>
          </a:bodyPr>
          <a:lstStyle/>
          <a:p>
            <a:r>
              <a:rPr lang="en-US" dirty="0"/>
              <a:t>Most participants got this question </a:t>
            </a:r>
            <a:r>
              <a:rPr lang="en-US" b="1" i="1" dirty="0"/>
              <a:t>correct</a:t>
            </a:r>
          </a:p>
        </p:txBody>
      </p:sp>
      <p:sp>
        <p:nvSpPr>
          <p:cNvPr id="12" name="TextBox 11">
            <a:extLst>
              <a:ext uri="{FF2B5EF4-FFF2-40B4-BE49-F238E27FC236}">
                <a16:creationId xmlns:a16="http://schemas.microsoft.com/office/drawing/2014/main" id="{FC31B8B4-3FA5-C319-EC19-3B680BF498CD}"/>
              </a:ext>
            </a:extLst>
          </p:cNvPr>
          <p:cNvSpPr txBox="1"/>
          <p:nvPr/>
        </p:nvSpPr>
        <p:spPr>
          <a:xfrm>
            <a:off x="379235" y="1253479"/>
            <a:ext cx="1423788" cy="369332"/>
          </a:xfrm>
          <a:prstGeom prst="rect">
            <a:avLst/>
          </a:prstGeom>
          <a:noFill/>
        </p:spPr>
        <p:txBody>
          <a:bodyPr wrap="none" rtlCol="0">
            <a:spAutoFit/>
          </a:bodyPr>
          <a:lstStyle/>
          <a:p>
            <a:r>
              <a:rPr lang="en-US" b="1" dirty="0"/>
              <a:t>Question 2:</a:t>
            </a:r>
          </a:p>
        </p:txBody>
      </p:sp>
      <p:sp>
        <p:nvSpPr>
          <p:cNvPr id="13" name="TextBox 12">
            <a:extLst>
              <a:ext uri="{FF2B5EF4-FFF2-40B4-BE49-F238E27FC236}">
                <a16:creationId xmlns:a16="http://schemas.microsoft.com/office/drawing/2014/main" id="{E98EA243-2B77-E248-7EDF-DBEF5DD2E55B}"/>
              </a:ext>
            </a:extLst>
          </p:cNvPr>
          <p:cNvSpPr txBox="1"/>
          <p:nvPr/>
        </p:nvSpPr>
        <p:spPr>
          <a:xfrm>
            <a:off x="4976377" y="5019012"/>
            <a:ext cx="4782271" cy="646331"/>
          </a:xfrm>
          <a:prstGeom prst="rect">
            <a:avLst/>
          </a:prstGeom>
          <a:noFill/>
        </p:spPr>
        <p:txBody>
          <a:bodyPr wrap="none" rtlCol="0">
            <a:spAutoFit/>
          </a:bodyPr>
          <a:lstStyle/>
          <a:p>
            <a:r>
              <a:rPr lang="en-US" dirty="0"/>
              <a:t>Most participants got this question </a:t>
            </a:r>
            <a:r>
              <a:rPr lang="en-US" b="1" i="1" dirty="0"/>
              <a:t>incorrect </a:t>
            </a:r>
          </a:p>
          <a:p>
            <a:r>
              <a:rPr lang="en-US" dirty="0"/>
              <a:t>(chose cookie #4 instead of #9)</a:t>
            </a:r>
            <a:endParaRPr lang="en-US" b="1" i="1" dirty="0"/>
          </a:p>
        </p:txBody>
      </p:sp>
      <p:pic>
        <p:nvPicPr>
          <p:cNvPr id="14" name="Picture 13">
            <a:extLst>
              <a:ext uri="{FF2B5EF4-FFF2-40B4-BE49-F238E27FC236}">
                <a16:creationId xmlns:a16="http://schemas.microsoft.com/office/drawing/2014/main" id="{3B4DC659-5AF7-E6F1-FF5D-9E1AF0BBFE24}"/>
              </a:ext>
            </a:extLst>
          </p:cNvPr>
          <p:cNvPicPr>
            <a:picLocks noChangeAspect="1"/>
          </p:cNvPicPr>
          <p:nvPr/>
        </p:nvPicPr>
        <p:blipFill>
          <a:blip r:embed="rId4"/>
          <a:stretch>
            <a:fillRect/>
          </a:stretch>
        </p:blipFill>
        <p:spPr>
          <a:xfrm>
            <a:off x="4976377" y="1747624"/>
            <a:ext cx="6720323" cy="2949671"/>
          </a:xfrm>
          <a:prstGeom prst="rect">
            <a:avLst/>
          </a:prstGeom>
        </p:spPr>
      </p:pic>
      <p:sp>
        <p:nvSpPr>
          <p:cNvPr id="15" name="TextBox 14">
            <a:extLst>
              <a:ext uri="{FF2B5EF4-FFF2-40B4-BE49-F238E27FC236}">
                <a16:creationId xmlns:a16="http://schemas.microsoft.com/office/drawing/2014/main" id="{6C8A0696-38C9-1750-0EC5-6BE8854E3C04}"/>
              </a:ext>
            </a:extLst>
          </p:cNvPr>
          <p:cNvSpPr txBox="1"/>
          <p:nvPr/>
        </p:nvSpPr>
        <p:spPr>
          <a:xfrm>
            <a:off x="4976377" y="1253479"/>
            <a:ext cx="1423788" cy="369332"/>
          </a:xfrm>
          <a:prstGeom prst="rect">
            <a:avLst/>
          </a:prstGeom>
          <a:noFill/>
        </p:spPr>
        <p:txBody>
          <a:bodyPr wrap="none" rtlCol="0">
            <a:spAutoFit/>
          </a:bodyPr>
          <a:lstStyle/>
          <a:p>
            <a:r>
              <a:rPr lang="en-US" b="1" dirty="0"/>
              <a:t>Question 7:</a:t>
            </a:r>
          </a:p>
        </p:txBody>
      </p:sp>
      <p:sp>
        <p:nvSpPr>
          <p:cNvPr id="16" name="TextBox 15">
            <a:extLst>
              <a:ext uri="{FF2B5EF4-FFF2-40B4-BE49-F238E27FC236}">
                <a16:creationId xmlns:a16="http://schemas.microsoft.com/office/drawing/2014/main" id="{AC6DD6E3-EF9B-D25E-FB8B-1AF560C78543}"/>
              </a:ext>
            </a:extLst>
          </p:cNvPr>
          <p:cNvSpPr txBox="1"/>
          <p:nvPr/>
        </p:nvSpPr>
        <p:spPr>
          <a:xfrm>
            <a:off x="1781503" y="6227379"/>
            <a:ext cx="0" cy="0"/>
          </a:xfrm>
          <a:prstGeom prst="rect">
            <a:avLst/>
          </a:prstGeom>
        </p:spPr>
        <p:txBody>
          <a:bodyPr vert="horz" wrap="none" lIns="91440" tIns="45720" rIns="91440" bIns="45720" rtlCol="0">
            <a:noAutofit/>
          </a:bodyPr>
          <a:lstStyle/>
          <a:p>
            <a:pPr algn="l"/>
            <a:endParaRPr lang="en-US" dirty="0"/>
          </a:p>
        </p:txBody>
      </p:sp>
      <p:sp>
        <p:nvSpPr>
          <p:cNvPr id="17" name="Rectangle 16">
            <a:extLst>
              <a:ext uri="{FF2B5EF4-FFF2-40B4-BE49-F238E27FC236}">
                <a16:creationId xmlns:a16="http://schemas.microsoft.com/office/drawing/2014/main" id="{2DF38559-4D40-0475-59AA-E1F35AE92001}"/>
              </a:ext>
            </a:extLst>
          </p:cNvPr>
          <p:cNvSpPr/>
          <p:nvPr/>
        </p:nvSpPr>
        <p:spPr>
          <a:xfrm>
            <a:off x="449317" y="3602420"/>
            <a:ext cx="3318642"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407466-BD2D-0693-E351-12592F5ACADD}"/>
              </a:ext>
            </a:extLst>
          </p:cNvPr>
          <p:cNvSpPr/>
          <p:nvPr/>
        </p:nvSpPr>
        <p:spPr>
          <a:xfrm>
            <a:off x="449317" y="4027442"/>
            <a:ext cx="3318642"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0CD542-A131-CE2A-414D-6877E9C19FC0}"/>
              </a:ext>
            </a:extLst>
          </p:cNvPr>
          <p:cNvSpPr/>
          <p:nvPr/>
        </p:nvSpPr>
        <p:spPr>
          <a:xfrm>
            <a:off x="449317" y="4244794"/>
            <a:ext cx="3318642"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EE9BD4-7EB0-95A1-647E-2029CB818949}"/>
              </a:ext>
            </a:extLst>
          </p:cNvPr>
          <p:cNvSpPr/>
          <p:nvPr/>
        </p:nvSpPr>
        <p:spPr>
          <a:xfrm>
            <a:off x="5025779" y="3142649"/>
            <a:ext cx="6609174"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7DE691A-46C6-91B4-AB53-606BB07C3CD5}"/>
              </a:ext>
            </a:extLst>
          </p:cNvPr>
          <p:cNvSpPr/>
          <p:nvPr/>
        </p:nvSpPr>
        <p:spPr>
          <a:xfrm>
            <a:off x="5025779" y="4024076"/>
            <a:ext cx="6609174"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635C88-8A0A-68EA-D769-FE66EEBFA164}"/>
              </a:ext>
            </a:extLst>
          </p:cNvPr>
          <p:cNvSpPr/>
          <p:nvPr/>
        </p:nvSpPr>
        <p:spPr>
          <a:xfrm>
            <a:off x="5025779" y="4453748"/>
            <a:ext cx="6609174" cy="2207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268C99-3E46-0B56-ABE9-A12F27DF70E9}"/>
              </a:ext>
            </a:extLst>
          </p:cNvPr>
          <p:cNvSpPr/>
          <p:nvPr/>
        </p:nvSpPr>
        <p:spPr>
          <a:xfrm>
            <a:off x="5025779" y="3385126"/>
            <a:ext cx="6609174" cy="220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CAF070-9CFB-09FD-0956-2D4A7FCF9EC4}"/>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29579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C730-EC15-0BD9-2C67-3C4F740AD0A4}"/>
              </a:ext>
            </a:extLst>
          </p:cNvPr>
          <p:cNvSpPr>
            <a:spLocks noGrp="1"/>
          </p:cNvSpPr>
          <p:nvPr>
            <p:ph type="title"/>
          </p:nvPr>
        </p:nvSpPr>
        <p:spPr/>
        <p:txBody>
          <a:bodyPr/>
          <a:lstStyle/>
          <a:p>
            <a:r>
              <a:rPr lang="en-US" sz="2500" cap="none" dirty="0">
                <a:latin typeface="Arial" panose="020B0604020202020204" pitchFamily="34" charset="0"/>
                <a:cs typeface="Arial" panose="020B0604020202020204" pitchFamily="34" charset="0"/>
              </a:rPr>
              <a:t>Pilot study results and outcomes</a:t>
            </a:r>
          </a:p>
        </p:txBody>
      </p:sp>
      <p:sp>
        <p:nvSpPr>
          <p:cNvPr id="3" name="Slide Number Placeholder 2">
            <a:extLst>
              <a:ext uri="{FF2B5EF4-FFF2-40B4-BE49-F238E27FC236}">
                <a16:creationId xmlns:a16="http://schemas.microsoft.com/office/drawing/2014/main" id="{DF80ACF6-918A-E8A5-1EEB-9B407C578C1A}"/>
              </a:ext>
            </a:extLst>
          </p:cNvPr>
          <p:cNvSpPr>
            <a:spLocks noGrp="1"/>
          </p:cNvSpPr>
          <p:nvPr>
            <p:ph type="sldNum" sz="quarter" idx="10"/>
          </p:nvPr>
        </p:nvSpPr>
        <p:spPr/>
        <p:txBody>
          <a:bodyPr/>
          <a:lstStyle/>
          <a:p>
            <a:fld id="{4FAB73BC-B049-4115-A692-8D63A059BFB8}" type="slidenum">
              <a:rPr lang="en-US" smtClean="0"/>
              <a:pPr/>
              <a:t>7</a:t>
            </a:fld>
            <a:endParaRPr lang="en-US" dirty="0"/>
          </a:p>
        </p:txBody>
      </p:sp>
      <p:graphicFrame>
        <p:nvGraphicFramePr>
          <p:cNvPr id="5" name="Table 4">
            <a:extLst>
              <a:ext uri="{FF2B5EF4-FFF2-40B4-BE49-F238E27FC236}">
                <a16:creationId xmlns:a16="http://schemas.microsoft.com/office/drawing/2014/main" id="{B89ADE18-8660-5DCF-719B-B0B2EBB4B1A5}"/>
              </a:ext>
            </a:extLst>
          </p:cNvPr>
          <p:cNvGraphicFramePr>
            <a:graphicFrameLocks noGrp="1"/>
          </p:cNvGraphicFramePr>
          <p:nvPr>
            <p:extLst>
              <p:ext uri="{D42A27DB-BD31-4B8C-83A1-F6EECF244321}">
                <p14:modId xmlns:p14="http://schemas.microsoft.com/office/powerpoint/2010/main" val="2455454001"/>
              </p:ext>
            </p:extLst>
          </p:nvPr>
        </p:nvGraphicFramePr>
        <p:xfrm>
          <a:off x="1041597" y="3523616"/>
          <a:ext cx="3769542" cy="1150971"/>
        </p:xfrm>
        <a:graphic>
          <a:graphicData uri="http://schemas.openxmlformats.org/drawingml/2006/table">
            <a:tbl>
              <a:tblPr>
                <a:tableStyleId>{5940675A-B579-460E-94D1-54222C63F5DA}</a:tableStyleId>
              </a:tblPr>
              <a:tblGrid>
                <a:gridCol w="1041972">
                  <a:extLst>
                    <a:ext uri="{9D8B030D-6E8A-4147-A177-3AD203B41FA5}">
                      <a16:colId xmlns:a16="http://schemas.microsoft.com/office/drawing/2014/main" val="2018869898"/>
                    </a:ext>
                  </a:extLst>
                </a:gridCol>
                <a:gridCol w="1242647">
                  <a:extLst>
                    <a:ext uri="{9D8B030D-6E8A-4147-A177-3AD203B41FA5}">
                      <a16:colId xmlns:a16="http://schemas.microsoft.com/office/drawing/2014/main" val="2490227244"/>
                    </a:ext>
                  </a:extLst>
                </a:gridCol>
                <a:gridCol w="1484923">
                  <a:extLst>
                    <a:ext uri="{9D8B030D-6E8A-4147-A177-3AD203B41FA5}">
                      <a16:colId xmlns:a16="http://schemas.microsoft.com/office/drawing/2014/main" val="2362990515"/>
                    </a:ext>
                  </a:extLst>
                </a:gridCol>
              </a:tblGrid>
              <a:tr h="413731">
                <a:tc>
                  <a:txBody>
                    <a:bodyPr/>
                    <a:lstStyle/>
                    <a:p>
                      <a:pPr algn="l" fontAlgn="b"/>
                      <a:endParaRPr lang="en-US" sz="1400" u="none" strike="noStrike" kern="1200" dirty="0">
                        <a:solidFill>
                          <a:schemeClr val="dk1"/>
                        </a:solidFill>
                        <a:effectLst/>
                        <a:latin typeface="+mn-lt"/>
                        <a:ea typeface="+mn-ea"/>
                        <a:cs typeface="+mn-cs"/>
                      </a:endParaRPr>
                    </a:p>
                  </a:txBody>
                  <a:tcPr marL="7620" marR="7620" marT="762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l" fontAlgn="b"/>
                      <a:r>
                        <a:rPr lang="en-US" sz="1400" u="none" strike="noStrike" kern="1200" dirty="0">
                          <a:solidFill>
                            <a:schemeClr val="dk1"/>
                          </a:solidFill>
                          <a:effectLst/>
                        </a:rPr>
                        <a:t>Cookie Mode</a:t>
                      </a:r>
                      <a:endParaRPr lang="en-US" sz="1400" u="none" strike="noStrike" kern="1200" dirty="0">
                        <a:solidFill>
                          <a:schemeClr val="dk1"/>
                        </a:solidFill>
                        <a:effectLst/>
                        <a:latin typeface="+mn-lt"/>
                        <a:ea typeface="+mn-ea"/>
                        <a:cs typeface="+mn-cs"/>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kern="1200" dirty="0">
                          <a:solidFill>
                            <a:schemeClr val="dk1"/>
                          </a:solidFill>
                          <a:effectLst/>
                        </a:rPr>
                        <a:t>Ingredient Mode</a:t>
                      </a:r>
                      <a:endParaRPr lang="en-US" sz="1400" u="none" strike="noStrike" kern="1200" dirty="0">
                        <a:solidFill>
                          <a:schemeClr val="dk1"/>
                        </a:solidFill>
                        <a:effectLst/>
                        <a:latin typeface="+mn-lt"/>
                        <a:ea typeface="+mn-ea"/>
                        <a:cs typeface="+mn-cs"/>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04892476"/>
                  </a:ext>
                </a:extLst>
              </a:tr>
              <a:tr h="368620">
                <a:tc>
                  <a:txBody>
                    <a:bodyPr/>
                    <a:lstStyle/>
                    <a:p>
                      <a:pPr algn="l" fontAlgn="b"/>
                      <a:r>
                        <a:rPr lang="en-US" sz="1400" u="none" strike="noStrike" kern="1200" dirty="0">
                          <a:solidFill>
                            <a:schemeClr val="dk1"/>
                          </a:solidFill>
                          <a:effectLst/>
                        </a:rPr>
                        <a:t>Labels</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39</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11</a:t>
                      </a:r>
                      <a:endParaRPr lang="en-US"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3268226786"/>
                  </a:ext>
                </a:extLst>
              </a:tr>
              <a:tr h="368620">
                <a:tc>
                  <a:txBody>
                    <a:bodyPr/>
                    <a:lstStyle/>
                    <a:p>
                      <a:pPr algn="l" fontAlgn="b"/>
                      <a:r>
                        <a:rPr lang="en-US" sz="1400" u="none" strike="noStrike" kern="1200" dirty="0">
                          <a:solidFill>
                            <a:schemeClr val="dk1"/>
                          </a:solidFill>
                          <a:effectLst/>
                        </a:rPr>
                        <a:t>Percentages</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18</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32</a:t>
                      </a:r>
                      <a:endParaRPr lang="en-US"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2437685583"/>
                  </a:ext>
                </a:extLst>
              </a:tr>
            </a:tbl>
          </a:graphicData>
        </a:graphic>
      </p:graphicFrame>
      <p:sp>
        <p:nvSpPr>
          <p:cNvPr id="11" name="TextBox 10">
            <a:extLst>
              <a:ext uri="{FF2B5EF4-FFF2-40B4-BE49-F238E27FC236}">
                <a16:creationId xmlns:a16="http://schemas.microsoft.com/office/drawing/2014/main" id="{B3861805-6C08-974C-FD72-486AB2430BA5}"/>
              </a:ext>
            </a:extLst>
          </p:cNvPr>
          <p:cNvSpPr txBox="1"/>
          <p:nvPr/>
        </p:nvSpPr>
        <p:spPr>
          <a:xfrm>
            <a:off x="2025813" y="3145043"/>
            <a:ext cx="2610339" cy="396185"/>
          </a:xfrm>
          <a:prstGeom prst="rect">
            <a:avLst/>
          </a:prstGeom>
        </p:spPr>
        <p:txBody>
          <a:bodyPr vert="horz" wrap="none" lIns="91440" tIns="45720" rIns="91440" bIns="45720" rtlCol="0">
            <a:noAutofit/>
          </a:bodyPr>
          <a:lstStyle/>
          <a:p>
            <a:pPr algn="l"/>
            <a:r>
              <a:rPr lang="en-US" i="1" dirty="0"/>
              <a:t>Participant Preferences</a:t>
            </a:r>
          </a:p>
        </p:txBody>
      </p:sp>
      <p:graphicFrame>
        <p:nvGraphicFramePr>
          <p:cNvPr id="12" name="Table 11">
            <a:extLst>
              <a:ext uri="{FF2B5EF4-FFF2-40B4-BE49-F238E27FC236}">
                <a16:creationId xmlns:a16="http://schemas.microsoft.com/office/drawing/2014/main" id="{52FCC505-3A8E-9724-9623-78E01A266176}"/>
              </a:ext>
            </a:extLst>
          </p:cNvPr>
          <p:cNvGraphicFramePr>
            <a:graphicFrameLocks noGrp="1"/>
          </p:cNvGraphicFramePr>
          <p:nvPr>
            <p:extLst>
              <p:ext uri="{D42A27DB-BD31-4B8C-83A1-F6EECF244321}">
                <p14:modId xmlns:p14="http://schemas.microsoft.com/office/powerpoint/2010/main" val="578063610"/>
              </p:ext>
            </p:extLst>
          </p:nvPr>
        </p:nvGraphicFramePr>
        <p:xfrm>
          <a:off x="1041597" y="5169245"/>
          <a:ext cx="3839588" cy="1150971"/>
        </p:xfrm>
        <a:graphic>
          <a:graphicData uri="http://schemas.openxmlformats.org/drawingml/2006/table">
            <a:tbl>
              <a:tblPr>
                <a:tableStyleId>{5940675A-B579-460E-94D1-54222C63F5DA}</a:tableStyleId>
              </a:tblPr>
              <a:tblGrid>
                <a:gridCol w="1112018">
                  <a:extLst>
                    <a:ext uri="{9D8B030D-6E8A-4147-A177-3AD203B41FA5}">
                      <a16:colId xmlns:a16="http://schemas.microsoft.com/office/drawing/2014/main" val="2018869898"/>
                    </a:ext>
                  </a:extLst>
                </a:gridCol>
                <a:gridCol w="1242647">
                  <a:extLst>
                    <a:ext uri="{9D8B030D-6E8A-4147-A177-3AD203B41FA5}">
                      <a16:colId xmlns:a16="http://schemas.microsoft.com/office/drawing/2014/main" val="2490227244"/>
                    </a:ext>
                  </a:extLst>
                </a:gridCol>
                <a:gridCol w="1484923">
                  <a:extLst>
                    <a:ext uri="{9D8B030D-6E8A-4147-A177-3AD203B41FA5}">
                      <a16:colId xmlns:a16="http://schemas.microsoft.com/office/drawing/2014/main" val="2362990515"/>
                    </a:ext>
                  </a:extLst>
                </a:gridCol>
              </a:tblGrid>
              <a:tr h="413731">
                <a:tc>
                  <a:txBody>
                    <a:bodyPr/>
                    <a:lstStyle/>
                    <a:p>
                      <a:pPr algn="l" fontAlgn="b"/>
                      <a:endParaRPr lang="en-US" sz="1400" u="none" strike="noStrike" kern="1200" dirty="0">
                        <a:solidFill>
                          <a:schemeClr val="dk1"/>
                        </a:solidFill>
                        <a:effectLst/>
                        <a:latin typeface="+mn-lt"/>
                        <a:ea typeface="+mn-ea"/>
                        <a:cs typeface="+mn-cs"/>
                      </a:endParaRPr>
                    </a:p>
                  </a:txBody>
                  <a:tcPr marL="7620" marR="7620" marT="762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l" fontAlgn="b"/>
                      <a:r>
                        <a:rPr lang="en-US" sz="1400" u="none" strike="noStrike" kern="1200" dirty="0">
                          <a:solidFill>
                            <a:schemeClr val="dk1"/>
                          </a:solidFill>
                          <a:effectLst/>
                        </a:rPr>
                        <a:t>Cookie Mode</a:t>
                      </a:r>
                      <a:endParaRPr lang="en-US" sz="1400" u="none" strike="noStrike" kern="1200" dirty="0">
                        <a:solidFill>
                          <a:schemeClr val="dk1"/>
                        </a:solidFill>
                        <a:effectLst/>
                        <a:latin typeface="+mn-lt"/>
                        <a:ea typeface="+mn-ea"/>
                        <a:cs typeface="+mn-cs"/>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l" fontAlgn="b"/>
                      <a:r>
                        <a:rPr lang="en-US" sz="1400" u="none" strike="noStrike" kern="1200" dirty="0">
                          <a:solidFill>
                            <a:schemeClr val="dk1"/>
                          </a:solidFill>
                          <a:effectLst/>
                        </a:rPr>
                        <a:t>Ingredient Mode</a:t>
                      </a:r>
                      <a:endParaRPr lang="en-US" sz="1400" u="none" strike="noStrike" kern="1200" dirty="0">
                        <a:solidFill>
                          <a:schemeClr val="dk1"/>
                        </a:solidFill>
                        <a:effectLst/>
                        <a:latin typeface="+mn-lt"/>
                        <a:ea typeface="+mn-ea"/>
                        <a:cs typeface="+mn-cs"/>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04892476"/>
                  </a:ext>
                </a:extLst>
              </a:tr>
              <a:tr h="368620">
                <a:tc>
                  <a:txBody>
                    <a:bodyPr/>
                    <a:lstStyle/>
                    <a:p>
                      <a:pPr algn="l" fontAlgn="b"/>
                      <a:r>
                        <a:rPr lang="en-US" sz="1400" u="none" strike="noStrike" kern="1200" dirty="0">
                          <a:solidFill>
                            <a:schemeClr val="dk1"/>
                          </a:solidFill>
                          <a:effectLst/>
                        </a:rPr>
                        <a:t>Labels</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latin typeface="+mn-lt"/>
                          <a:ea typeface="+mn-ea"/>
                          <a:cs typeface="+mn-cs"/>
                        </a:rPr>
                        <a:t>97.5%</a:t>
                      </a:r>
                    </a:p>
                  </a:txBody>
                  <a:tcPr marL="7620" marR="7620" marT="7620" marB="0" anchor="b"/>
                </a:tc>
                <a:tc>
                  <a:txBody>
                    <a:bodyPr/>
                    <a:lstStyle/>
                    <a:p>
                      <a:pPr algn="r" fontAlgn="b"/>
                      <a:r>
                        <a:rPr lang="en-US" sz="1400" u="none" strike="noStrike" kern="1200" dirty="0">
                          <a:solidFill>
                            <a:schemeClr val="dk1"/>
                          </a:solidFill>
                          <a:effectLst/>
                        </a:rPr>
                        <a:t>90%</a:t>
                      </a:r>
                      <a:endParaRPr lang="en-US"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3268226786"/>
                  </a:ext>
                </a:extLst>
              </a:tr>
              <a:tr h="368620">
                <a:tc>
                  <a:txBody>
                    <a:bodyPr/>
                    <a:lstStyle/>
                    <a:p>
                      <a:pPr algn="l" fontAlgn="b"/>
                      <a:r>
                        <a:rPr lang="en-US" sz="1400" u="none" strike="noStrike" kern="1200" dirty="0">
                          <a:solidFill>
                            <a:schemeClr val="dk1"/>
                          </a:solidFill>
                          <a:effectLst/>
                        </a:rPr>
                        <a:t>Percentages</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80.8%</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algn="r" fontAlgn="b"/>
                      <a:r>
                        <a:rPr lang="en-US" sz="1400" u="none" strike="noStrike" kern="1200" dirty="0">
                          <a:solidFill>
                            <a:schemeClr val="dk1"/>
                          </a:solidFill>
                          <a:effectLst/>
                        </a:rPr>
                        <a:t>86.7%</a:t>
                      </a:r>
                      <a:endParaRPr lang="en-US"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2437685583"/>
                  </a:ext>
                </a:extLst>
              </a:tr>
            </a:tbl>
          </a:graphicData>
        </a:graphic>
      </p:graphicFrame>
      <p:sp>
        <p:nvSpPr>
          <p:cNvPr id="13" name="TextBox 12">
            <a:extLst>
              <a:ext uri="{FF2B5EF4-FFF2-40B4-BE49-F238E27FC236}">
                <a16:creationId xmlns:a16="http://schemas.microsoft.com/office/drawing/2014/main" id="{DD79C969-FAAA-D764-58D4-CF03E7221F65}"/>
              </a:ext>
            </a:extLst>
          </p:cNvPr>
          <p:cNvSpPr txBox="1"/>
          <p:nvPr/>
        </p:nvSpPr>
        <p:spPr>
          <a:xfrm>
            <a:off x="2051560" y="4781527"/>
            <a:ext cx="1819661" cy="396185"/>
          </a:xfrm>
          <a:prstGeom prst="rect">
            <a:avLst/>
          </a:prstGeom>
        </p:spPr>
        <p:txBody>
          <a:bodyPr vert="horz" wrap="none" lIns="91440" tIns="45720" rIns="91440" bIns="45720" rtlCol="0">
            <a:noAutofit/>
          </a:bodyPr>
          <a:lstStyle/>
          <a:p>
            <a:pPr algn="l"/>
            <a:r>
              <a:rPr lang="en-US" i="1" dirty="0"/>
              <a:t>Average Accuracy</a:t>
            </a:r>
          </a:p>
        </p:txBody>
      </p:sp>
      <p:pic>
        <p:nvPicPr>
          <p:cNvPr id="6" name="Picture 5">
            <a:extLst>
              <a:ext uri="{FF2B5EF4-FFF2-40B4-BE49-F238E27FC236}">
                <a16:creationId xmlns:a16="http://schemas.microsoft.com/office/drawing/2014/main" id="{F517C51F-6200-B42A-2AFB-4549EFFCB663}"/>
              </a:ext>
            </a:extLst>
          </p:cNvPr>
          <p:cNvPicPr>
            <a:picLocks noChangeAspect="1"/>
          </p:cNvPicPr>
          <p:nvPr/>
        </p:nvPicPr>
        <p:blipFill>
          <a:blip r:embed="rId3"/>
          <a:stretch>
            <a:fillRect/>
          </a:stretch>
        </p:blipFill>
        <p:spPr>
          <a:xfrm>
            <a:off x="6170988" y="3066032"/>
            <a:ext cx="3839588" cy="3159346"/>
          </a:xfrm>
          <a:prstGeom prst="rect">
            <a:avLst/>
          </a:prstGeom>
        </p:spPr>
      </p:pic>
      <p:sp>
        <p:nvSpPr>
          <p:cNvPr id="7" name="Rectangle 6">
            <a:extLst>
              <a:ext uri="{FF2B5EF4-FFF2-40B4-BE49-F238E27FC236}">
                <a16:creationId xmlns:a16="http://schemas.microsoft.com/office/drawing/2014/main" id="{BFEFFA1F-6D16-FF84-4853-E041F3D5A48E}"/>
              </a:ext>
            </a:extLst>
          </p:cNvPr>
          <p:cNvSpPr/>
          <p:nvPr/>
        </p:nvSpPr>
        <p:spPr>
          <a:xfrm>
            <a:off x="7920112" y="4086856"/>
            <a:ext cx="1205598" cy="1117698"/>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80A11D-220B-A9ED-2A48-DA33F61F1970}"/>
              </a:ext>
            </a:extLst>
          </p:cNvPr>
          <p:cNvSpPr/>
          <p:nvPr/>
        </p:nvSpPr>
        <p:spPr>
          <a:xfrm>
            <a:off x="7138749" y="3686958"/>
            <a:ext cx="611172" cy="680518"/>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BA52CE-DE0E-13C7-29FD-17003B32A600}"/>
              </a:ext>
            </a:extLst>
          </p:cNvPr>
          <p:cNvSpPr/>
          <p:nvPr/>
        </p:nvSpPr>
        <p:spPr>
          <a:xfrm>
            <a:off x="7074096" y="4625550"/>
            <a:ext cx="419774" cy="436493"/>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58C89EB-C0D5-C570-9D1B-3DA9AE5F6686}"/>
              </a:ext>
            </a:extLst>
          </p:cNvPr>
          <p:cNvSpPr txBox="1"/>
          <p:nvPr/>
        </p:nvSpPr>
        <p:spPr>
          <a:xfrm>
            <a:off x="6630322" y="3330107"/>
            <a:ext cx="1628025" cy="365125"/>
          </a:xfrm>
          <a:prstGeom prst="rect">
            <a:avLst/>
          </a:prstGeom>
        </p:spPr>
        <p:txBody>
          <a:bodyPr vert="horz" wrap="none" lIns="91440" tIns="45720" rIns="91440" bIns="45720" rtlCol="0">
            <a:noAutofit/>
          </a:bodyPr>
          <a:lstStyle/>
          <a:p>
            <a:pPr algn="l"/>
            <a:r>
              <a:rPr lang="en-US" sz="1600" b="1" i="1" dirty="0"/>
              <a:t>2 answer modes</a:t>
            </a:r>
          </a:p>
        </p:txBody>
      </p:sp>
      <p:sp>
        <p:nvSpPr>
          <p:cNvPr id="15" name="TextBox 14">
            <a:extLst>
              <a:ext uri="{FF2B5EF4-FFF2-40B4-BE49-F238E27FC236}">
                <a16:creationId xmlns:a16="http://schemas.microsoft.com/office/drawing/2014/main" id="{75B86838-F84C-9990-D908-5F82AD42D4AE}"/>
              </a:ext>
            </a:extLst>
          </p:cNvPr>
          <p:cNvSpPr txBox="1"/>
          <p:nvPr/>
        </p:nvSpPr>
        <p:spPr>
          <a:xfrm>
            <a:off x="7708898" y="5217048"/>
            <a:ext cx="1628025" cy="365125"/>
          </a:xfrm>
          <a:prstGeom prst="rect">
            <a:avLst/>
          </a:prstGeom>
        </p:spPr>
        <p:txBody>
          <a:bodyPr vert="horz" wrap="none" lIns="91440" tIns="45720" rIns="91440" bIns="45720" rtlCol="0">
            <a:noAutofit/>
          </a:bodyPr>
          <a:lstStyle/>
          <a:p>
            <a:pPr algn="l"/>
            <a:r>
              <a:rPr lang="en-US" sz="1600" b="1" i="1" dirty="0"/>
              <a:t>1 answer mode</a:t>
            </a:r>
          </a:p>
        </p:txBody>
      </p:sp>
      <p:sp>
        <p:nvSpPr>
          <p:cNvPr id="16" name="TextBox 15">
            <a:extLst>
              <a:ext uri="{FF2B5EF4-FFF2-40B4-BE49-F238E27FC236}">
                <a16:creationId xmlns:a16="http://schemas.microsoft.com/office/drawing/2014/main" id="{C6BBCE7E-9105-62C7-3F37-60AE808CB383}"/>
              </a:ext>
            </a:extLst>
          </p:cNvPr>
          <p:cNvSpPr txBox="1"/>
          <p:nvPr/>
        </p:nvSpPr>
        <p:spPr>
          <a:xfrm>
            <a:off x="6701597" y="6180480"/>
            <a:ext cx="2778370" cy="365125"/>
          </a:xfrm>
          <a:prstGeom prst="rect">
            <a:avLst/>
          </a:prstGeom>
        </p:spPr>
        <p:txBody>
          <a:bodyPr vert="horz" wrap="none" lIns="91440" tIns="45720" rIns="91440" bIns="45720" rtlCol="0">
            <a:noAutofit/>
          </a:bodyPr>
          <a:lstStyle/>
          <a:p>
            <a:pPr algn="l"/>
            <a:r>
              <a:rPr lang="en-US" i="1" dirty="0"/>
              <a:t>Exploratory Data Analysis</a:t>
            </a:r>
          </a:p>
        </p:txBody>
      </p:sp>
      <p:sp>
        <p:nvSpPr>
          <p:cNvPr id="18" name="TextBox 17">
            <a:extLst>
              <a:ext uri="{FF2B5EF4-FFF2-40B4-BE49-F238E27FC236}">
                <a16:creationId xmlns:a16="http://schemas.microsoft.com/office/drawing/2014/main" id="{8041AB45-AEA1-B9D4-7EF2-F89827AD70D7}"/>
              </a:ext>
            </a:extLst>
          </p:cNvPr>
          <p:cNvSpPr txBox="1"/>
          <p:nvPr/>
        </p:nvSpPr>
        <p:spPr>
          <a:xfrm>
            <a:off x="1040672" y="907960"/>
            <a:ext cx="1056353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general public can reason about this task.</a:t>
            </a:r>
          </a:p>
          <a:p>
            <a:pPr marL="742950" lvl="1" indent="-285750">
              <a:buFont typeface="Arial" panose="020B0604020202020204" pitchFamily="34" charset="0"/>
              <a:buChar char="•"/>
            </a:pPr>
            <a:r>
              <a:rPr lang="en-US" sz="1400" dirty="0"/>
              <a:t>Overall Accuracy: 88%</a:t>
            </a:r>
          </a:p>
          <a:p>
            <a:pPr marL="285750" indent="-285750">
              <a:buFont typeface="Arial" panose="020B0604020202020204" pitchFamily="34" charset="0"/>
              <a:buChar char="•"/>
            </a:pPr>
            <a:r>
              <a:rPr lang="en-US" sz="1400" dirty="0"/>
              <a:t>There are differences in human reasoning when outputs are displayed using multi-label vs. multi-class formats.</a:t>
            </a:r>
          </a:p>
          <a:p>
            <a:pPr marL="742950" lvl="1" indent="-285750">
              <a:buFont typeface="Arial" panose="020B0604020202020204" pitchFamily="34" charset="0"/>
              <a:buChar char="•"/>
            </a:pPr>
            <a:r>
              <a:rPr lang="en-US" sz="1400" dirty="0"/>
              <a:t>Participant preferences, accuracy, and confidence.</a:t>
            </a:r>
          </a:p>
          <a:p>
            <a:pPr marL="285750" indent="-285750">
              <a:buFont typeface="Arial" panose="020B0604020202020204" pitchFamily="34" charset="0"/>
              <a:buChar char="•"/>
            </a:pPr>
            <a:r>
              <a:rPr lang="en-US" sz="1400" dirty="0"/>
              <a:t>Baseline for kinds of errors people made</a:t>
            </a:r>
          </a:p>
          <a:p>
            <a:pPr marL="742950" lvl="1" indent="-285750">
              <a:buFont typeface="Arial" panose="020B0604020202020204" pitchFamily="34" charset="0"/>
              <a:buChar char="•"/>
            </a:pPr>
            <a:r>
              <a:rPr lang="en-US" sz="1400" dirty="0"/>
              <a:t>Experiment 2 will focus on replicating our findings that people tended to only look at one category in the multi-class case.</a:t>
            </a:r>
          </a:p>
          <a:p>
            <a:pPr marL="742950" lvl="1" indent="-285750">
              <a:buFont typeface="Arial" panose="020B0604020202020204" pitchFamily="34" charset="0"/>
              <a:buChar char="•"/>
            </a:pPr>
            <a:r>
              <a:rPr lang="en-US" sz="1400" dirty="0"/>
              <a:t>Additional studies can focus on different representation types, model biases, instance wise vs label wise errors, etc.</a:t>
            </a:r>
          </a:p>
          <a:p>
            <a:pPr marL="285750" indent="-285750">
              <a:buFont typeface="Arial" panose="020B0604020202020204" pitchFamily="34" charset="0"/>
              <a:buChar char="•"/>
            </a:pPr>
            <a:r>
              <a:rPr lang="en-US" sz="1400" dirty="0"/>
              <a:t>Refinement of participant pool</a:t>
            </a:r>
          </a:p>
        </p:txBody>
      </p:sp>
      <p:sp>
        <p:nvSpPr>
          <p:cNvPr id="4" name="TextBox 3">
            <a:extLst>
              <a:ext uri="{FF2B5EF4-FFF2-40B4-BE49-F238E27FC236}">
                <a16:creationId xmlns:a16="http://schemas.microsoft.com/office/drawing/2014/main" id="{3CC54DB5-328C-5301-0ECB-ADD1570946D9}"/>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368100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6508C6A-6E4E-41AB-881F-14A1FA476F98}"/>
              </a:ext>
            </a:extLst>
          </p:cNvPr>
          <p:cNvSpPr>
            <a:spLocks noGrp="1" noChangeArrowheads="1"/>
          </p:cNvSpPr>
          <p:nvPr>
            <p:ph type="title"/>
          </p:nvPr>
        </p:nvSpPr>
        <p:spPr/>
        <p:txBody>
          <a:bodyPr>
            <a:normAutofit fontScale="90000"/>
          </a:bodyPr>
          <a:lstStyle/>
          <a:p>
            <a:r>
              <a:rPr lang="en-US" altLang="en-US" sz="2800" cap="none" dirty="0">
                <a:latin typeface="Arial" panose="020B0604020202020204" pitchFamily="34" charset="0"/>
                <a:ea typeface="ＭＳ Ｐゴシック" panose="020B0600070205080204" pitchFamily="34" charset="-128"/>
                <a:cs typeface="Arial" panose="020B0604020202020204" pitchFamily="34" charset="0"/>
              </a:rPr>
              <a:t>Technical Approach</a:t>
            </a:r>
            <a:endParaRPr lang="en-US" altLang="en-US" sz="12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Slide Number Placeholder 1">
            <a:extLst>
              <a:ext uri="{FF2B5EF4-FFF2-40B4-BE49-F238E27FC236}">
                <a16:creationId xmlns:a16="http://schemas.microsoft.com/office/drawing/2014/main" id="{6EAE21E4-D941-4AAA-9A99-5208D385060B}"/>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5" name="TextBox 4">
            <a:extLst>
              <a:ext uri="{FF2B5EF4-FFF2-40B4-BE49-F238E27FC236}">
                <a16:creationId xmlns:a16="http://schemas.microsoft.com/office/drawing/2014/main" id="{E6DE15D4-212D-00B3-F615-44FCC1B562A2}"/>
              </a:ext>
            </a:extLst>
          </p:cNvPr>
          <p:cNvSpPr txBox="1"/>
          <p:nvPr/>
        </p:nvSpPr>
        <p:spPr>
          <a:xfrm>
            <a:off x="1990979" y="1579002"/>
            <a:ext cx="2025811" cy="369332"/>
          </a:xfrm>
          <a:prstGeom prst="rect">
            <a:avLst/>
          </a:prstGeom>
          <a:noFill/>
        </p:spPr>
        <p:txBody>
          <a:bodyPr wrap="none" rtlCol="0">
            <a:spAutoFit/>
          </a:bodyPr>
          <a:lstStyle/>
          <a:p>
            <a:r>
              <a:rPr lang="en-US" dirty="0"/>
              <a:t>Research Thrust 1</a:t>
            </a:r>
          </a:p>
        </p:txBody>
      </p:sp>
      <p:sp>
        <p:nvSpPr>
          <p:cNvPr id="6" name="TextBox 5">
            <a:extLst>
              <a:ext uri="{FF2B5EF4-FFF2-40B4-BE49-F238E27FC236}">
                <a16:creationId xmlns:a16="http://schemas.microsoft.com/office/drawing/2014/main" id="{5096290F-BAEF-9A9A-4223-C3EE8E973D43}"/>
              </a:ext>
            </a:extLst>
          </p:cNvPr>
          <p:cNvSpPr txBox="1"/>
          <p:nvPr/>
        </p:nvSpPr>
        <p:spPr>
          <a:xfrm>
            <a:off x="8456562" y="1581868"/>
            <a:ext cx="2025811" cy="369332"/>
          </a:xfrm>
          <a:prstGeom prst="rect">
            <a:avLst/>
          </a:prstGeom>
          <a:noFill/>
        </p:spPr>
        <p:txBody>
          <a:bodyPr wrap="none" rtlCol="0">
            <a:spAutoFit/>
          </a:bodyPr>
          <a:lstStyle/>
          <a:p>
            <a:r>
              <a:rPr lang="en-US" dirty="0"/>
              <a:t>Research Thrust 2</a:t>
            </a:r>
          </a:p>
        </p:txBody>
      </p:sp>
      <p:sp>
        <p:nvSpPr>
          <p:cNvPr id="7" name="TextBox 6">
            <a:extLst>
              <a:ext uri="{FF2B5EF4-FFF2-40B4-BE49-F238E27FC236}">
                <a16:creationId xmlns:a16="http://schemas.microsoft.com/office/drawing/2014/main" id="{0998456F-697D-1045-48CF-7F8B8427B716}"/>
              </a:ext>
            </a:extLst>
          </p:cNvPr>
          <p:cNvSpPr txBox="1"/>
          <p:nvPr/>
        </p:nvSpPr>
        <p:spPr>
          <a:xfrm>
            <a:off x="518773" y="2176650"/>
            <a:ext cx="5478573" cy="923330"/>
          </a:xfrm>
          <a:prstGeom prst="rect">
            <a:avLst/>
          </a:prstGeom>
          <a:noFill/>
        </p:spPr>
        <p:txBody>
          <a:bodyPr wrap="square" rtlCol="0">
            <a:spAutoFit/>
          </a:bodyPr>
          <a:lstStyle/>
          <a:p>
            <a:r>
              <a:rPr lang="en-US" i="1" dirty="0"/>
              <a:t>What are the most effective methods for presenting the </a:t>
            </a:r>
            <a:r>
              <a:rPr lang="en-US" b="1" i="1" dirty="0">
                <a:solidFill>
                  <a:schemeClr val="accent6"/>
                </a:solidFill>
              </a:rPr>
              <a:t>outputs</a:t>
            </a:r>
            <a:r>
              <a:rPr lang="en-US" i="1" dirty="0"/>
              <a:t> of MLC models to model developers and </a:t>
            </a:r>
            <a:r>
              <a:rPr lang="en-US" b="1" i="1" dirty="0">
                <a:solidFill>
                  <a:schemeClr val="tx2"/>
                </a:solidFill>
              </a:rPr>
              <a:t>end users</a:t>
            </a:r>
            <a:r>
              <a:rPr lang="en-US" i="1" dirty="0"/>
              <a:t>?</a:t>
            </a:r>
          </a:p>
        </p:txBody>
      </p:sp>
      <p:sp>
        <p:nvSpPr>
          <p:cNvPr id="12" name="TextBox 11">
            <a:extLst>
              <a:ext uri="{FF2B5EF4-FFF2-40B4-BE49-F238E27FC236}">
                <a16:creationId xmlns:a16="http://schemas.microsoft.com/office/drawing/2014/main" id="{D2C46552-23AB-F4C9-7DA7-1E84A3F6CC5E}"/>
              </a:ext>
            </a:extLst>
          </p:cNvPr>
          <p:cNvSpPr txBox="1"/>
          <p:nvPr/>
        </p:nvSpPr>
        <p:spPr>
          <a:xfrm>
            <a:off x="6608856" y="2160466"/>
            <a:ext cx="5583144" cy="923330"/>
          </a:xfrm>
          <a:prstGeom prst="rect">
            <a:avLst/>
          </a:prstGeom>
          <a:noFill/>
        </p:spPr>
        <p:txBody>
          <a:bodyPr wrap="square" rtlCol="0">
            <a:spAutoFit/>
          </a:bodyPr>
          <a:lstStyle/>
          <a:p>
            <a:r>
              <a:rPr lang="en-US" i="1" dirty="0"/>
              <a:t>What are the most effective methods for presenting information about MLC </a:t>
            </a:r>
            <a:r>
              <a:rPr lang="en-US" b="1" i="1" dirty="0">
                <a:solidFill>
                  <a:schemeClr val="accent6"/>
                </a:solidFill>
              </a:rPr>
              <a:t>model performance</a:t>
            </a:r>
            <a:r>
              <a:rPr lang="en-US" i="1" dirty="0"/>
              <a:t> to </a:t>
            </a:r>
            <a:r>
              <a:rPr lang="en-US" b="1" i="1" dirty="0">
                <a:solidFill>
                  <a:schemeClr val="tx2"/>
                </a:solidFill>
              </a:rPr>
              <a:t>model developers </a:t>
            </a:r>
            <a:r>
              <a:rPr lang="en-US" i="1" dirty="0"/>
              <a:t>and end users?</a:t>
            </a:r>
          </a:p>
        </p:txBody>
      </p:sp>
      <p:grpSp>
        <p:nvGrpSpPr>
          <p:cNvPr id="16" name="Group 15">
            <a:extLst>
              <a:ext uri="{FF2B5EF4-FFF2-40B4-BE49-F238E27FC236}">
                <a16:creationId xmlns:a16="http://schemas.microsoft.com/office/drawing/2014/main" id="{696B449A-84EA-12E5-BFB8-3208F017BFE6}"/>
              </a:ext>
            </a:extLst>
          </p:cNvPr>
          <p:cNvGrpSpPr/>
          <p:nvPr/>
        </p:nvGrpSpPr>
        <p:grpSpPr>
          <a:xfrm>
            <a:off x="6003092" y="1193279"/>
            <a:ext cx="45719" cy="5377913"/>
            <a:chOff x="6096000" y="2025510"/>
            <a:chExt cx="66426" cy="3288890"/>
          </a:xfrm>
        </p:grpSpPr>
        <p:cxnSp>
          <p:nvCxnSpPr>
            <p:cNvPr id="4" name="Straight Connector 3">
              <a:extLst>
                <a:ext uri="{FF2B5EF4-FFF2-40B4-BE49-F238E27FC236}">
                  <a16:creationId xmlns:a16="http://schemas.microsoft.com/office/drawing/2014/main" id="{B908F4FB-1301-D864-56D6-75A38D61C55D}"/>
                </a:ext>
              </a:extLst>
            </p:cNvPr>
            <p:cNvCxnSpPr/>
            <p:nvPr/>
          </p:nvCxnSpPr>
          <p:spPr>
            <a:xfrm>
              <a:off x="6096000" y="2025510"/>
              <a:ext cx="0" cy="328889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8FB845-C51A-DE8D-53F2-443FCF2F9416}"/>
                </a:ext>
              </a:extLst>
            </p:cNvPr>
            <p:cNvCxnSpPr/>
            <p:nvPr/>
          </p:nvCxnSpPr>
          <p:spPr>
            <a:xfrm>
              <a:off x="6162426" y="2025510"/>
              <a:ext cx="0" cy="328889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A8AB212-F0BA-A025-2D78-54A818522078}"/>
              </a:ext>
            </a:extLst>
          </p:cNvPr>
          <p:cNvSpPr/>
          <p:nvPr/>
        </p:nvSpPr>
        <p:spPr>
          <a:xfrm>
            <a:off x="1967533" y="1539208"/>
            <a:ext cx="2025811" cy="451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E50322-27FB-F9F3-0F91-22034C63B494}"/>
              </a:ext>
            </a:extLst>
          </p:cNvPr>
          <p:cNvSpPr/>
          <p:nvPr/>
        </p:nvSpPr>
        <p:spPr>
          <a:xfrm>
            <a:off x="8434289" y="1540723"/>
            <a:ext cx="2025811" cy="451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C4F4608-0696-4DF9-44B5-7F0D7B762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73" y="3366717"/>
            <a:ext cx="5003797" cy="1514024"/>
          </a:xfrm>
          <a:prstGeom prst="rect">
            <a:avLst/>
          </a:prstGeom>
        </p:spPr>
      </p:pic>
      <p:pic>
        <p:nvPicPr>
          <p:cNvPr id="48" name="Picture 47">
            <a:extLst>
              <a:ext uri="{FF2B5EF4-FFF2-40B4-BE49-F238E27FC236}">
                <a16:creationId xmlns:a16="http://schemas.microsoft.com/office/drawing/2014/main" id="{AEC93B3D-C3E9-FC74-6624-207AC8B3D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856" y="3350533"/>
            <a:ext cx="5003797" cy="1514024"/>
          </a:xfrm>
          <a:prstGeom prst="rect">
            <a:avLst/>
          </a:prstGeom>
        </p:spPr>
      </p:pic>
      <p:sp>
        <p:nvSpPr>
          <p:cNvPr id="49" name="Rectangle 48">
            <a:extLst>
              <a:ext uri="{FF2B5EF4-FFF2-40B4-BE49-F238E27FC236}">
                <a16:creationId xmlns:a16="http://schemas.microsoft.com/office/drawing/2014/main" id="{6B53DF5B-9F42-E328-6F13-E0388B2D0F4E}"/>
              </a:ext>
            </a:extLst>
          </p:cNvPr>
          <p:cNvSpPr/>
          <p:nvPr/>
        </p:nvSpPr>
        <p:spPr>
          <a:xfrm>
            <a:off x="2146106" y="3332779"/>
            <a:ext cx="1870684" cy="1570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A3E5347-6DE8-B202-DB0F-E2648F90223E}"/>
              </a:ext>
            </a:extLst>
          </p:cNvPr>
          <p:cNvSpPr/>
          <p:nvPr/>
        </p:nvSpPr>
        <p:spPr>
          <a:xfrm>
            <a:off x="6560087" y="3316595"/>
            <a:ext cx="929264" cy="1570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87" name="Group 9286">
            <a:extLst>
              <a:ext uri="{FF2B5EF4-FFF2-40B4-BE49-F238E27FC236}">
                <a16:creationId xmlns:a16="http://schemas.microsoft.com/office/drawing/2014/main" id="{0B4EF246-AADC-FE7E-36DF-41BBE0B64848}"/>
              </a:ext>
            </a:extLst>
          </p:cNvPr>
          <p:cNvGrpSpPr/>
          <p:nvPr/>
        </p:nvGrpSpPr>
        <p:grpSpPr>
          <a:xfrm>
            <a:off x="1628991" y="5593020"/>
            <a:ext cx="1103340" cy="869540"/>
            <a:chOff x="6391540" y="2274180"/>
            <a:chExt cx="2468880" cy="2137029"/>
          </a:xfrm>
        </p:grpSpPr>
        <p:sp>
          <p:nvSpPr>
            <p:cNvPr id="9288" name="Oval 9287">
              <a:extLst>
                <a:ext uri="{FF2B5EF4-FFF2-40B4-BE49-F238E27FC236}">
                  <a16:creationId xmlns:a16="http://schemas.microsoft.com/office/drawing/2014/main" id="{9CB952F8-79D1-6914-8091-E1134939FAD6}"/>
                </a:ext>
              </a:extLst>
            </p:cNvPr>
            <p:cNvSpPr/>
            <p:nvPr/>
          </p:nvSpPr>
          <p:spPr>
            <a:xfrm>
              <a:off x="6921892" y="3585201"/>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9" name="Oval 9288">
              <a:extLst>
                <a:ext uri="{FF2B5EF4-FFF2-40B4-BE49-F238E27FC236}">
                  <a16:creationId xmlns:a16="http://schemas.microsoft.com/office/drawing/2014/main" id="{9B6A76A1-7AA6-459B-7276-13672E6831BB}"/>
                </a:ext>
              </a:extLst>
            </p:cNvPr>
            <p:cNvSpPr/>
            <p:nvPr/>
          </p:nvSpPr>
          <p:spPr>
            <a:xfrm>
              <a:off x="6620140" y="3169530"/>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0" name="Oval 9289">
              <a:extLst>
                <a:ext uri="{FF2B5EF4-FFF2-40B4-BE49-F238E27FC236}">
                  <a16:creationId xmlns:a16="http://schemas.microsoft.com/office/drawing/2014/main" id="{C2A85E8E-F6AA-73C1-1B90-48615E70F5F2}"/>
                </a:ext>
              </a:extLst>
            </p:cNvPr>
            <p:cNvSpPr/>
            <p:nvPr/>
          </p:nvSpPr>
          <p:spPr>
            <a:xfrm>
              <a:off x="6391540" y="358520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1" name="Oval 9290">
              <a:extLst>
                <a:ext uri="{FF2B5EF4-FFF2-40B4-BE49-F238E27FC236}">
                  <a16:creationId xmlns:a16="http://schemas.microsoft.com/office/drawing/2014/main" id="{80EED5EB-FD76-6F3E-6AA9-4BE9C52BA38A}"/>
                </a:ext>
              </a:extLst>
            </p:cNvPr>
            <p:cNvSpPr/>
            <p:nvPr/>
          </p:nvSpPr>
          <p:spPr>
            <a:xfrm>
              <a:off x="7746107" y="3154364"/>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2" name="Oval 9291">
              <a:extLst>
                <a:ext uri="{FF2B5EF4-FFF2-40B4-BE49-F238E27FC236}">
                  <a16:creationId xmlns:a16="http://schemas.microsoft.com/office/drawing/2014/main" id="{0C25477C-D9AD-239D-2319-B565F47A3E99}"/>
                </a:ext>
              </a:extLst>
            </p:cNvPr>
            <p:cNvSpPr/>
            <p:nvPr/>
          </p:nvSpPr>
          <p:spPr>
            <a:xfrm>
              <a:off x="7767712" y="4091169"/>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3" name="Oval 9292">
              <a:extLst>
                <a:ext uri="{FF2B5EF4-FFF2-40B4-BE49-F238E27FC236}">
                  <a16:creationId xmlns:a16="http://schemas.microsoft.com/office/drawing/2014/main" id="{5AE0C5CB-8902-456D-D8A7-958A789CD63D}"/>
                </a:ext>
              </a:extLst>
            </p:cNvPr>
            <p:cNvSpPr/>
            <p:nvPr/>
          </p:nvSpPr>
          <p:spPr>
            <a:xfrm>
              <a:off x="7465960"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4" name="Oval 9293">
              <a:extLst>
                <a:ext uri="{FF2B5EF4-FFF2-40B4-BE49-F238E27FC236}">
                  <a16:creationId xmlns:a16="http://schemas.microsoft.com/office/drawing/2014/main" id="{44589D47-9E9F-CC20-79E8-07FEBF4B1FAF}"/>
                </a:ext>
              </a:extLst>
            </p:cNvPr>
            <p:cNvSpPr/>
            <p:nvPr/>
          </p:nvSpPr>
          <p:spPr>
            <a:xfrm>
              <a:off x="7237360" y="4091169"/>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5" name="Oval 9294">
              <a:extLst>
                <a:ext uri="{FF2B5EF4-FFF2-40B4-BE49-F238E27FC236}">
                  <a16:creationId xmlns:a16="http://schemas.microsoft.com/office/drawing/2014/main" id="{AF6F9A38-F78E-0364-7712-FE278982F8E2}"/>
                </a:ext>
              </a:extLst>
            </p:cNvPr>
            <p:cNvSpPr/>
            <p:nvPr/>
          </p:nvSpPr>
          <p:spPr>
            <a:xfrm>
              <a:off x="8476372" y="2689851"/>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6" name="Oval 9295">
              <a:extLst>
                <a:ext uri="{FF2B5EF4-FFF2-40B4-BE49-F238E27FC236}">
                  <a16:creationId xmlns:a16="http://schemas.microsoft.com/office/drawing/2014/main" id="{1E4C5A06-2A69-7DC8-24EC-20ABAC1A0127}"/>
                </a:ext>
              </a:extLst>
            </p:cNvPr>
            <p:cNvSpPr/>
            <p:nvPr/>
          </p:nvSpPr>
          <p:spPr>
            <a:xfrm>
              <a:off x="8174620" y="2274180"/>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7" name="Oval 9296">
              <a:extLst>
                <a:ext uri="{FF2B5EF4-FFF2-40B4-BE49-F238E27FC236}">
                  <a16:creationId xmlns:a16="http://schemas.microsoft.com/office/drawing/2014/main" id="{7A412DB0-3B27-AFAD-963F-D05E529070C2}"/>
                </a:ext>
              </a:extLst>
            </p:cNvPr>
            <p:cNvSpPr/>
            <p:nvPr/>
          </p:nvSpPr>
          <p:spPr>
            <a:xfrm>
              <a:off x="7946020" y="2689851"/>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8" name="Oval 9297">
              <a:extLst>
                <a:ext uri="{FF2B5EF4-FFF2-40B4-BE49-F238E27FC236}">
                  <a16:creationId xmlns:a16="http://schemas.microsoft.com/office/drawing/2014/main" id="{E5DA90CA-C056-E751-61B0-96B0D041A52C}"/>
                </a:ext>
              </a:extLst>
            </p:cNvPr>
            <p:cNvSpPr/>
            <p:nvPr/>
          </p:nvSpPr>
          <p:spPr>
            <a:xfrm>
              <a:off x="8540380" y="3675498"/>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9" name="Oval 9298">
              <a:extLst>
                <a:ext uri="{FF2B5EF4-FFF2-40B4-BE49-F238E27FC236}">
                  <a16:creationId xmlns:a16="http://schemas.microsoft.com/office/drawing/2014/main" id="{CA51F78F-2DFF-8A7F-D6B6-09E858BF6A7C}"/>
                </a:ext>
              </a:extLst>
            </p:cNvPr>
            <p:cNvSpPr/>
            <p:nvPr/>
          </p:nvSpPr>
          <p:spPr>
            <a:xfrm>
              <a:off x="8238628" y="3259827"/>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0" name="Oval 9299">
              <a:extLst>
                <a:ext uri="{FF2B5EF4-FFF2-40B4-BE49-F238E27FC236}">
                  <a16:creationId xmlns:a16="http://schemas.microsoft.com/office/drawing/2014/main" id="{39F1D9EC-E81D-69EA-9F81-9ABC1A5B925B}"/>
                </a:ext>
              </a:extLst>
            </p:cNvPr>
            <p:cNvSpPr/>
            <p:nvPr/>
          </p:nvSpPr>
          <p:spPr>
            <a:xfrm>
              <a:off x="8010028" y="367549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1" name="Pie 9300">
              <a:extLst>
                <a:ext uri="{FF2B5EF4-FFF2-40B4-BE49-F238E27FC236}">
                  <a16:creationId xmlns:a16="http://schemas.microsoft.com/office/drawing/2014/main" id="{D8BAEA6E-D87B-A474-E4EA-9411E15F5000}"/>
                </a:ext>
              </a:extLst>
            </p:cNvPr>
            <p:cNvSpPr/>
            <p:nvPr/>
          </p:nvSpPr>
          <p:spPr>
            <a:xfrm>
              <a:off x="6391540" y="3585582"/>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2" name="Oval 9301">
              <a:extLst>
                <a:ext uri="{FF2B5EF4-FFF2-40B4-BE49-F238E27FC236}">
                  <a16:creationId xmlns:a16="http://schemas.microsoft.com/office/drawing/2014/main" id="{1382D4D6-F1D8-5AA2-4DD0-740016FAC88C}"/>
                </a:ext>
              </a:extLst>
            </p:cNvPr>
            <p:cNvSpPr/>
            <p:nvPr/>
          </p:nvSpPr>
          <p:spPr>
            <a:xfrm>
              <a:off x="7239574" y="3164055"/>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3" name="Pie 9302">
              <a:extLst>
                <a:ext uri="{FF2B5EF4-FFF2-40B4-BE49-F238E27FC236}">
                  <a16:creationId xmlns:a16="http://schemas.microsoft.com/office/drawing/2014/main" id="{4391119B-577D-9D3C-F63C-4825EC42C644}"/>
                </a:ext>
              </a:extLst>
            </p:cNvPr>
            <p:cNvSpPr/>
            <p:nvPr/>
          </p:nvSpPr>
          <p:spPr>
            <a:xfrm>
              <a:off x="7237250" y="3169530"/>
              <a:ext cx="320040" cy="320040"/>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4" name="Oval 9303">
              <a:extLst>
                <a:ext uri="{FF2B5EF4-FFF2-40B4-BE49-F238E27FC236}">
                  <a16:creationId xmlns:a16="http://schemas.microsoft.com/office/drawing/2014/main" id="{2CB41343-AE2D-9E99-562C-80F24105ABCD}"/>
                </a:ext>
              </a:extLst>
            </p:cNvPr>
            <p:cNvSpPr/>
            <p:nvPr/>
          </p:nvSpPr>
          <p:spPr>
            <a:xfrm>
              <a:off x="7465960" y="2769099"/>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5" name="Pie 9304">
              <a:extLst>
                <a:ext uri="{FF2B5EF4-FFF2-40B4-BE49-F238E27FC236}">
                  <a16:creationId xmlns:a16="http://schemas.microsoft.com/office/drawing/2014/main" id="{ABF54EE0-208F-7D65-8C7A-E77281A60661}"/>
                </a:ext>
              </a:extLst>
            </p:cNvPr>
            <p:cNvSpPr/>
            <p:nvPr/>
          </p:nvSpPr>
          <p:spPr>
            <a:xfrm rot="8425397">
              <a:off x="7239574" y="3166459"/>
              <a:ext cx="320040" cy="320040"/>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6" name="Pie 9305">
              <a:extLst>
                <a:ext uri="{FF2B5EF4-FFF2-40B4-BE49-F238E27FC236}">
                  <a16:creationId xmlns:a16="http://schemas.microsoft.com/office/drawing/2014/main" id="{054B9C88-C048-4820-F822-81A66498FA16}"/>
                </a:ext>
              </a:extLst>
            </p:cNvPr>
            <p:cNvSpPr/>
            <p:nvPr/>
          </p:nvSpPr>
          <p:spPr>
            <a:xfrm>
              <a:off x="7749278" y="3169604"/>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7" name="Pie 9306">
              <a:extLst>
                <a:ext uri="{FF2B5EF4-FFF2-40B4-BE49-F238E27FC236}">
                  <a16:creationId xmlns:a16="http://schemas.microsoft.com/office/drawing/2014/main" id="{2D1A8B48-DACB-DC3B-4B17-4A8C7739837B}"/>
                </a:ext>
              </a:extLst>
            </p:cNvPr>
            <p:cNvSpPr/>
            <p:nvPr/>
          </p:nvSpPr>
          <p:spPr>
            <a:xfrm>
              <a:off x="7466691" y="3673674"/>
              <a:ext cx="320040" cy="320040"/>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08" name="Pie 9307">
              <a:extLst>
                <a:ext uri="{FF2B5EF4-FFF2-40B4-BE49-F238E27FC236}">
                  <a16:creationId xmlns:a16="http://schemas.microsoft.com/office/drawing/2014/main" id="{6142B48B-90DE-A74B-C92E-48BF95074F6B}"/>
                </a:ext>
              </a:extLst>
            </p:cNvPr>
            <p:cNvSpPr/>
            <p:nvPr/>
          </p:nvSpPr>
          <p:spPr>
            <a:xfrm>
              <a:off x="7946020" y="2705030"/>
              <a:ext cx="320040" cy="320040"/>
            </a:xfrm>
            <a:prstGeom prst="pie">
              <a:avLst>
                <a:gd name="adj1" fmla="val 0"/>
                <a:gd name="adj2" fmla="val 108226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09" name="Group 9308">
            <a:extLst>
              <a:ext uri="{FF2B5EF4-FFF2-40B4-BE49-F238E27FC236}">
                <a16:creationId xmlns:a16="http://schemas.microsoft.com/office/drawing/2014/main" id="{4B3D8BB6-5CF8-D1C3-519A-687997A3D8E2}"/>
              </a:ext>
            </a:extLst>
          </p:cNvPr>
          <p:cNvGrpSpPr/>
          <p:nvPr/>
        </p:nvGrpSpPr>
        <p:grpSpPr>
          <a:xfrm>
            <a:off x="3419980" y="5523612"/>
            <a:ext cx="1058185" cy="926924"/>
            <a:chOff x="2923464" y="3183141"/>
            <a:chExt cx="2468880" cy="2137029"/>
          </a:xfrm>
        </p:grpSpPr>
        <p:sp>
          <p:nvSpPr>
            <p:cNvPr id="9310" name="Oval 9309">
              <a:extLst>
                <a:ext uri="{FF2B5EF4-FFF2-40B4-BE49-F238E27FC236}">
                  <a16:creationId xmlns:a16="http://schemas.microsoft.com/office/drawing/2014/main" id="{D35116DA-7521-11CF-FEF1-1176B7D4C6AD}"/>
                </a:ext>
              </a:extLst>
            </p:cNvPr>
            <p:cNvSpPr/>
            <p:nvPr/>
          </p:nvSpPr>
          <p:spPr>
            <a:xfrm>
              <a:off x="3453816" y="4494162"/>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1" name="Oval 9310">
              <a:extLst>
                <a:ext uri="{FF2B5EF4-FFF2-40B4-BE49-F238E27FC236}">
                  <a16:creationId xmlns:a16="http://schemas.microsoft.com/office/drawing/2014/main" id="{26028854-457F-D942-323D-7F7FD387FE59}"/>
                </a:ext>
              </a:extLst>
            </p:cNvPr>
            <p:cNvSpPr/>
            <p:nvPr/>
          </p:nvSpPr>
          <p:spPr>
            <a:xfrm>
              <a:off x="3152064" y="4078491"/>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2" name="Oval 9311">
              <a:extLst>
                <a:ext uri="{FF2B5EF4-FFF2-40B4-BE49-F238E27FC236}">
                  <a16:creationId xmlns:a16="http://schemas.microsoft.com/office/drawing/2014/main" id="{82BEF3C4-6B8D-D558-07D3-3BD20F322055}"/>
                </a:ext>
              </a:extLst>
            </p:cNvPr>
            <p:cNvSpPr/>
            <p:nvPr/>
          </p:nvSpPr>
          <p:spPr>
            <a:xfrm>
              <a:off x="2923464" y="4494162"/>
              <a:ext cx="320040" cy="3200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3" name="Oval 9312">
              <a:extLst>
                <a:ext uri="{FF2B5EF4-FFF2-40B4-BE49-F238E27FC236}">
                  <a16:creationId xmlns:a16="http://schemas.microsoft.com/office/drawing/2014/main" id="{12052640-4C04-4EFB-E0D2-AF23BC2E8372}"/>
                </a:ext>
              </a:extLst>
            </p:cNvPr>
            <p:cNvSpPr/>
            <p:nvPr/>
          </p:nvSpPr>
          <p:spPr>
            <a:xfrm>
              <a:off x="4281348" y="4078491"/>
              <a:ext cx="320040" cy="3200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4" name="Oval 9313">
              <a:extLst>
                <a:ext uri="{FF2B5EF4-FFF2-40B4-BE49-F238E27FC236}">
                  <a16:creationId xmlns:a16="http://schemas.microsoft.com/office/drawing/2014/main" id="{458FFC6D-A26E-1C5D-336D-BBDFDB86B1CF}"/>
                </a:ext>
              </a:extLst>
            </p:cNvPr>
            <p:cNvSpPr/>
            <p:nvPr/>
          </p:nvSpPr>
          <p:spPr>
            <a:xfrm>
              <a:off x="3979596" y="3662820"/>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5" name="Oval 9314">
              <a:extLst>
                <a:ext uri="{FF2B5EF4-FFF2-40B4-BE49-F238E27FC236}">
                  <a16:creationId xmlns:a16="http://schemas.microsoft.com/office/drawing/2014/main" id="{AF227CAB-E6B9-B470-4540-D8D36BF1A7BF}"/>
                </a:ext>
              </a:extLst>
            </p:cNvPr>
            <p:cNvSpPr/>
            <p:nvPr/>
          </p:nvSpPr>
          <p:spPr>
            <a:xfrm>
              <a:off x="3750996" y="4078491"/>
              <a:ext cx="320040" cy="3200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6" name="Oval 9315">
              <a:extLst>
                <a:ext uri="{FF2B5EF4-FFF2-40B4-BE49-F238E27FC236}">
                  <a16:creationId xmlns:a16="http://schemas.microsoft.com/office/drawing/2014/main" id="{26C280CA-9859-9413-CA79-D71AA9A3878D}"/>
                </a:ext>
              </a:extLst>
            </p:cNvPr>
            <p:cNvSpPr/>
            <p:nvPr/>
          </p:nvSpPr>
          <p:spPr>
            <a:xfrm>
              <a:off x="4299636" y="5000130"/>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7" name="Oval 9316">
              <a:extLst>
                <a:ext uri="{FF2B5EF4-FFF2-40B4-BE49-F238E27FC236}">
                  <a16:creationId xmlns:a16="http://schemas.microsoft.com/office/drawing/2014/main" id="{171B9EBB-30AC-B87F-777A-E0ED8791F698}"/>
                </a:ext>
              </a:extLst>
            </p:cNvPr>
            <p:cNvSpPr/>
            <p:nvPr/>
          </p:nvSpPr>
          <p:spPr>
            <a:xfrm>
              <a:off x="3997884" y="4584459"/>
              <a:ext cx="320040" cy="3200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 name="Oval 9317">
              <a:extLst>
                <a:ext uri="{FF2B5EF4-FFF2-40B4-BE49-F238E27FC236}">
                  <a16:creationId xmlns:a16="http://schemas.microsoft.com/office/drawing/2014/main" id="{4C80B665-414C-C5CD-BF6B-89832231B256}"/>
                </a:ext>
              </a:extLst>
            </p:cNvPr>
            <p:cNvSpPr/>
            <p:nvPr/>
          </p:nvSpPr>
          <p:spPr>
            <a:xfrm>
              <a:off x="3769284" y="5000130"/>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 name="Oval 9318">
              <a:extLst>
                <a:ext uri="{FF2B5EF4-FFF2-40B4-BE49-F238E27FC236}">
                  <a16:creationId xmlns:a16="http://schemas.microsoft.com/office/drawing/2014/main" id="{AEF8F73C-996D-BD0F-2C51-1F1708EB556A}"/>
                </a:ext>
              </a:extLst>
            </p:cNvPr>
            <p:cNvSpPr/>
            <p:nvPr/>
          </p:nvSpPr>
          <p:spPr>
            <a:xfrm>
              <a:off x="5008296" y="3598812"/>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 name="Oval 9319">
              <a:extLst>
                <a:ext uri="{FF2B5EF4-FFF2-40B4-BE49-F238E27FC236}">
                  <a16:creationId xmlns:a16="http://schemas.microsoft.com/office/drawing/2014/main" id="{54B305C6-3264-FCDC-1E20-D7FCE451ECC3}"/>
                </a:ext>
              </a:extLst>
            </p:cNvPr>
            <p:cNvSpPr/>
            <p:nvPr/>
          </p:nvSpPr>
          <p:spPr>
            <a:xfrm>
              <a:off x="4706544" y="3183141"/>
              <a:ext cx="320040" cy="3200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1" name="Oval 9320">
              <a:extLst>
                <a:ext uri="{FF2B5EF4-FFF2-40B4-BE49-F238E27FC236}">
                  <a16:creationId xmlns:a16="http://schemas.microsoft.com/office/drawing/2014/main" id="{495385D4-A47D-1D3B-FA94-87322551475E}"/>
                </a:ext>
              </a:extLst>
            </p:cNvPr>
            <p:cNvSpPr/>
            <p:nvPr/>
          </p:nvSpPr>
          <p:spPr>
            <a:xfrm>
              <a:off x="4477944" y="3598812"/>
              <a:ext cx="320040" cy="32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2" name="Oval 9321">
              <a:extLst>
                <a:ext uri="{FF2B5EF4-FFF2-40B4-BE49-F238E27FC236}">
                  <a16:creationId xmlns:a16="http://schemas.microsoft.com/office/drawing/2014/main" id="{1664F3FD-FE7B-B213-EA1A-EE3CF39908BD}"/>
                </a:ext>
              </a:extLst>
            </p:cNvPr>
            <p:cNvSpPr/>
            <p:nvPr/>
          </p:nvSpPr>
          <p:spPr>
            <a:xfrm>
              <a:off x="5072304" y="4584459"/>
              <a:ext cx="320040" cy="3200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3" name="Oval 9322">
              <a:extLst>
                <a:ext uri="{FF2B5EF4-FFF2-40B4-BE49-F238E27FC236}">
                  <a16:creationId xmlns:a16="http://schemas.microsoft.com/office/drawing/2014/main" id="{A81B5807-BD91-FD7F-92C7-7E52F420CC6A}"/>
                </a:ext>
              </a:extLst>
            </p:cNvPr>
            <p:cNvSpPr/>
            <p:nvPr/>
          </p:nvSpPr>
          <p:spPr>
            <a:xfrm>
              <a:off x="4770552" y="4168788"/>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4" name="Oval 9323">
              <a:extLst>
                <a:ext uri="{FF2B5EF4-FFF2-40B4-BE49-F238E27FC236}">
                  <a16:creationId xmlns:a16="http://schemas.microsoft.com/office/drawing/2014/main" id="{0FF84627-ED3B-19FF-F908-B7AC9F52648F}"/>
                </a:ext>
              </a:extLst>
            </p:cNvPr>
            <p:cNvSpPr/>
            <p:nvPr/>
          </p:nvSpPr>
          <p:spPr>
            <a:xfrm>
              <a:off x="4541952" y="4584459"/>
              <a:ext cx="320040" cy="3200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25" name="TextBox 9324">
            <a:extLst>
              <a:ext uri="{FF2B5EF4-FFF2-40B4-BE49-F238E27FC236}">
                <a16:creationId xmlns:a16="http://schemas.microsoft.com/office/drawing/2014/main" id="{0AB2073D-D705-2DA7-634D-858030D39D5D}"/>
              </a:ext>
            </a:extLst>
          </p:cNvPr>
          <p:cNvSpPr txBox="1"/>
          <p:nvPr/>
        </p:nvSpPr>
        <p:spPr>
          <a:xfrm>
            <a:off x="9109988" y="5899071"/>
            <a:ext cx="435366" cy="307777"/>
          </a:xfrm>
          <a:prstGeom prst="rect">
            <a:avLst/>
          </a:prstGeom>
          <a:noFill/>
        </p:spPr>
        <p:txBody>
          <a:bodyPr wrap="square" rtlCol="0">
            <a:spAutoFit/>
          </a:bodyPr>
          <a:lstStyle/>
          <a:p>
            <a:r>
              <a:rPr lang="en-US" sz="1400" b="1" i="1" dirty="0"/>
              <a:t>vs.</a:t>
            </a:r>
            <a:endParaRPr lang="en-US" sz="1200" b="1" i="1" dirty="0"/>
          </a:p>
        </p:txBody>
      </p:sp>
      <p:grpSp>
        <p:nvGrpSpPr>
          <p:cNvPr id="9375" name="Group 9374">
            <a:extLst>
              <a:ext uri="{FF2B5EF4-FFF2-40B4-BE49-F238E27FC236}">
                <a16:creationId xmlns:a16="http://schemas.microsoft.com/office/drawing/2014/main" id="{2A9F5EDE-166D-5284-E524-0BA7A0ACE5AB}"/>
              </a:ext>
            </a:extLst>
          </p:cNvPr>
          <p:cNvGrpSpPr/>
          <p:nvPr/>
        </p:nvGrpSpPr>
        <p:grpSpPr>
          <a:xfrm>
            <a:off x="7507995" y="5698264"/>
            <a:ext cx="1473596" cy="680477"/>
            <a:chOff x="7544111" y="5592675"/>
            <a:chExt cx="1473596" cy="680477"/>
          </a:xfrm>
        </p:grpSpPr>
        <p:sp>
          <p:nvSpPr>
            <p:cNvPr id="9330" name="Oval 9329">
              <a:extLst>
                <a:ext uri="{FF2B5EF4-FFF2-40B4-BE49-F238E27FC236}">
                  <a16:creationId xmlns:a16="http://schemas.microsoft.com/office/drawing/2014/main" id="{55EF7BC7-E254-DA93-AD74-27CC609B114F}"/>
                </a:ext>
              </a:extLst>
            </p:cNvPr>
            <p:cNvSpPr/>
            <p:nvPr/>
          </p:nvSpPr>
          <p:spPr>
            <a:xfrm>
              <a:off x="7841641" y="570001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1" name="Pie 9330">
              <a:extLst>
                <a:ext uri="{FF2B5EF4-FFF2-40B4-BE49-F238E27FC236}">
                  <a16:creationId xmlns:a16="http://schemas.microsoft.com/office/drawing/2014/main" id="{836D4B05-F841-08D5-C5EC-B25F36C3D17F}"/>
                </a:ext>
              </a:extLst>
            </p:cNvPr>
            <p:cNvSpPr/>
            <p:nvPr/>
          </p:nvSpPr>
          <p:spPr>
            <a:xfrm>
              <a:off x="7840602" y="5702241"/>
              <a:ext cx="143026" cy="130222"/>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2" name="Pie 9331">
              <a:extLst>
                <a:ext uri="{FF2B5EF4-FFF2-40B4-BE49-F238E27FC236}">
                  <a16:creationId xmlns:a16="http://schemas.microsoft.com/office/drawing/2014/main" id="{FA470825-ACF5-20DC-45E1-95A2FDE1206C}"/>
                </a:ext>
              </a:extLst>
            </p:cNvPr>
            <p:cNvSpPr/>
            <p:nvPr/>
          </p:nvSpPr>
          <p:spPr>
            <a:xfrm rot="8425397">
              <a:off x="7841641" y="5706635"/>
              <a:ext cx="143026" cy="130222"/>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3" name="Oval 9332">
              <a:extLst>
                <a:ext uri="{FF2B5EF4-FFF2-40B4-BE49-F238E27FC236}">
                  <a16:creationId xmlns:a16="http://schemas.microsoft.com/office/drawing/2014/main" id="{67794F13-24C4-1732-AD6B-2F85E7406549}"/>
                </a:ext>
              </a:extLst>
            </p:cNvPr>
            <p:cNvSpPr/>
            <p:nvPr/>
          </p:nvSpPr>
          <p:spPr>
            <a:xfrm>
              <a:off x="7544111" y="5870252"/>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4" name="Oval 9333">
              <a:extLst>
                <a:ext uri="{FF2B5EF4-FFF2-40B4-BE49-F238E27FC236}">
                  <a16:creationId xmlns:a16="http://schemas.microsoft.com/office/drawing/2014/main" id="{98FA1A17-66C6-89D1-5FFA-27B052B8CAF5}"/>
                </a:ext>
              </a:extLst>
            </p:cNvPr>
            <p:cNvSpPr/>
            <p:nvPr/>
          </p:nvSpPr>
          <p:spPr>
            <a:xfrm>
              <a:off x="8029269" y="5698935"/>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5" name="Pie 9334">
              <a:extLst>
                <a:ext uri="{FF2B5EF4-FFF2-40B4-BE49-F238E27FC236}">
                  <a16:creationId xmlns:a16="http://schemas.microsoft.com/office/drawing/2014/main" id="{EC5D8105-A65D-9379-C55A-64B80D510F42}"/>
                </a:ext>
              </a:extLst>
            </p:cNvPr>
            <p:cNvSpPr/>
            <p:nvPr/>
          </p:nvSpPr>
          <p:spPr>
            <a:xfrm>
              <a:off x="8030686" y="5705136"/>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36" name="Oval 9335">
              <a:extLst>
                <a:ext uri="{FF2B5EF4-FFF2-40B4-BE49-F238E27FC236}">
                  <a16:creationId xmlns:a16="http://schemas.microsoft.com/office/drawing/2014/main" id="{F278E926-E678-D3BC-9989-8D8C4FE1A2A0}"/>
                </a:ext>
              </a:extLst>
            </p:cNvPr>
            <p:cNvSpPr/>
            <p:nvPr/>
          </p:nvSpPr>
          <p:spPr>
            <a:xfrm>
              <a:off x="8219087" y="5700207"/>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7" name="Oval 9336">
              <a:extLst>
                <a:ext uri="{FF2B5EF4-FFF2-40B4-BE49-F238E27FC236}">
                  <a16:creationId xmlns:a16="http://schemas.microsoft.com/office/drawing/2014/main" id="{8962B2BF-11F1-24A1-84BD-EC8A613C65C2}"/>
                </a:ext>
              </a:extLst>
            </p:cNvPr>
            <p:cNvSpPr/>
            <p:nvPr/>
          </p:nvSpPr>
          <p:spPr>
            <a:xfrm>
              <a:off x="8219087" y="5864001"/>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8" name="Oval 9337">
              <a:extLst>
                <a:ext uri="{FF2B5EF4-FFF2-40B4-BE49-F238E27FC236}">
                  <a16:creationId xmlns:a16="http://schemas.microsoft.com/office/drawing/2014/main" id="{7179909D-2B3A-DF30-8B5B-71CE0CDB63B7}"/>
                </a:ext>
              </a:extLst>
            </p:cNvPr>
            <p:cNvSpPr/>
            <p:nvPr/>
          </p:nvSpPr>
          <p:spPr>
            <a:xfrm>
              <a:off x="8219087" y="603327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9" name="Oval 9338">
              <a:extLst>
                <a:ext uri="{FF2B5EF4-FFF2-40B4-BE49-F238E27FC236}">
                  <a16:creationId xmlns:a16="http://schemas.microsoft.com/office/drawing/2014/main" id="{95F1BB3E-869C-3843-46CF-2F5D5B8B7917}"/>
                </a:ext>
              </a:extLst>
            </p:cNvPr>
            <p:cNvSpPr/>
            <p:nvPr/>
          </p:nvSpPr>
          <p:spPr>
            <a:xfrm>
              <a:off x="8028693" y="586878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0" name="Pie 9339">
              <a:extLst>
                <a:ext uri="{FF2B5EF4-FFF2-40B4-BE49-F238E27FC236}">
                  <a16:creationId xmlns:a16="http://schemas.microsoft.com/office/drawing/2014/main" id="{40A32DDA-08B2-C904-39DC-7A9C2A6C8840}"/>
                </a:ext>
              </a:extLst>
            </p:cNvPr>
            <p:cNvSpPr/>
            <p:nvPr/>
          </p:nvSpPr>
          <p:spPr>
            <a:xfrm>
              <a:off x="8030110" y="5874984"/>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41" name="Oval 9340">
              <a:extLst>
                <a:ext uri="{FF2B5EF4-FFF2-40B4-BE49-F238E27FC236}">
                  <a16:creationId xmlns:a16="http://schemas.microsoft.com/office/drawing/2014/main" id="{6328F474-A978-0ADA-9B49-2AE7A058904C}"/>
                </a:ext>
              </a:extLst>
            </p:cNvPr>
            <p:cNvSpPr/>
            <p:nvPr/>
          </p:nvSpPr>
          <p:spPr>
            <a:xfrm>
              <a:off x="8028366" y="6044022"/>
              <a:ext cx="143026" cy="1302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2" name="Pie 9341">
              <a:extLst>
                <a:ext uri="{FF2B5EF4-FFF2-40B4-BE49-F238E27FC236}">
                  <a16:creationId xmlns:a16="http://schemas.microsoft.com/office/drawing/2014/main" id="{3564F921-F6AD-C4BA-D2BE-1C9BC5BD2813}"/>
                </a:ext>
              </a:extLst>
            </p:cNvPr>
            <p:cNvSpPr/>
            <p:nvPr/>
          </p:nvSpPr>
          <p:spPr>
            <a:xfrm>
              <a:off x="8028693" y="6043280"/>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44" name="Straight Connector 9343">
              <a:extLst>
                <a:ext uri="{FF2B5EF4-FFF2-40B4-BE49-F238E27FC236}">
                  <a16:creationId xmlns:a16="http://schemas.microsoft.com/office/drawing/2014/main" id="{3EC0052B-EA9D-E6D3-A9E9-87C3C3D22893}"/>
                </a:ext>
              </a:extLst>
            </p:cNvPr>
            <p:cNvCxnSpPr/>
            <p:nvPr/>
          </p:nvCxnSpPr>
          <p:spPr>
            <a:xfrm>
              <a:off x="8422625" y="5592675"/>
              <a:ext cx="0" cy="680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45" name="Oval 9344">
              <a:extLst>
                <a:ext uri="{FF2B5EF4-FFF2-40B4-BE49-F238E27FC236}">
                  <a16:creationId xmlns:a16="http://schemas.microsoft.com/office/drawing/2014/main" id="{D650A486-4AEE-8870-B4EE-B8EC05A28A95}"/>
                </a:ext>
              </a:extLst>
            </p:cNvPr>
            <p:cNvSpPr/>
            <p:nvPr/>
          </p:nvSpPr>
          <p:spPr>
            <a:xfrm>
              <a:off x="8500894" y="5698935"/>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6" name="Oval 9345">
              <a:extLst>
                <a:ext uri="{FF2B5EF4-FFF2-40B4-BE49-F238E27FC236}">
                  <a16:creationId xmlns:a16="http://schemas.microsoft.com/office/drawing/2014/main" id="{C6CDFD9A-2F81-4811-7BBB-C63ED8388453}"/>
                </a:ext>
              </a:extLst>
            </p:cNvPr>
            <p:cNvSpPr/>
            <p:nvPr/>
          </p:nvSpPr>
          <p:spPr>
            <a:xfrm>
              <a:off x="8500894" y="5864001"/>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7" name="Oval 9346">
              <a:extLst>
                <a:ext uri="{FF2B5EF4-FFF2-40B4-BE49-F238E27FC236}">
                  <a16:creationId xmlns:a16="http://schemas.microsoft.com/office/drawing/2014/main" id="{167DD954-C33D-FABE-974E-F1CEF2F9FD5C}"/>
                </a:ext>
              </a:extLst>
            </p:cNvPr>
            <p:cNvSpPr/>
            <p:nvPr/>
          </p:nvSpPr>
          <p:spPr>
            <a:xfrm>
              <a:off x="8500894" y="6037279"/>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8" name="Oval 9347">
              <a:extLst>
                <a:ext uri="{FF2B5EF4-FFF2-40B4-BE49-F238E27FC236}">
                  <a16:creationId xmlns:a16="http://schemas.microsoft.com/office/drawing/2014/main" id="{EF1E64E7-CB17-52DC-812D-37F1170EAFC7}"/>
                </a:ext>
              </a:extLst>
            </p:cNvPr>
            <p:cNvSpPr/>
            <p:nvPr/>
          </p:nvSpPr>
          <p:spPr>
            <a:xfrm>
              <a:off x="8688474" y="5699687"/>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9" name="Oval 9348">
              <a:extLst>
                <a:ext uri="{FF2B5EF4-FFF2-40B4-BE49-F238E27FC236}">
                  <a16:creationId xmlns:a16="http://schemas.microsoft.com/office/drawing/2014/main" id="{62D92836-0A5F-266A-D390-D12545DD2A60}"/>
                </a:ext>
              </a:extLst>
            </p:cNvPr>
            <p:cNvSpPr/>
            <p:nvPr/>
          </p:nvSpPr>
          <p:spPr>
            <a:xfrm>
              <a:off x="8688474" y="586475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0" name="Oval 9349">
              <a:extLst>
                <a:ext uri="{FF2B5EF4-FFF2-40B4-BE49-F238E27FC236}">
                  <a16:creationId xmlns:a16="http://schemas.microsoft.com/office/drawing/2014/main" id="{2874DD42-8AED-0D79-D089-463A9A64AA50}"/>
                </a:ext>
              </a:extLst>
            </p:cNvPr>
            <p:cNvSpPr/>
            <p:nvPr/>
          </p:nvSpPr>
          <p:spPr>
            <a:xfrm>
              <a:off x="8688474" y="6038031"/>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1" name="Oval 9350">
              <a:extLst>
                <a:ext uri="{FF2B5EF4-FFF2-40B4-BE49-F238E27FC236}">
                  <a16:creationId xmlns:a16="http://schemas.microsoft.com/office/drawing/2014/main" id="{0AFC0E5F-FEDF-24BC-2394-02C395EC4FFD}"/>
                </a:ext>
              </a:extLst>
            </p:cNvPr>
            <p:cNvSpPr/>
            <p:nvPr/>
          </p:nvSpPr>
          <p:spPr>
            <a:xfrm>
              <a:off x="8874681" y="5696542"/>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2" name="Oval 9351">
              <a:extLst>
                <a:ext uri="{FF2B5EF4-FFF2-40B4-BE49-F238E27FC236}">
                  <a16:creationId xmlns:a16="http://schemas.microsoft.com/office/drawing/2014/main" id="{65A3DFB0-6326-831F-C8A1-BE9E2120D0EE}"/>
                </a:ext>
              </a:extLst>
            </p:cNvPr>
            <p:cNvSpPr/>
            <p:nvPr/>
          </p:nvSpPr>
          <p:spPr>
            <a:xfrm>
              <a:off x="8874681" y="5866295"/>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3" name="Pie 9352">
              <a:extLst>
                <a:ext uri="{FF2B5EF4-FFF2-40B4-BE49-F238E27FC236}">
                  <a16:creationId xmlns:a16="http://schemas.microsoft.com/office/drawing/2014/main" id="{9D0C6AC0-F31E-28FA-D7AD-D16FF1316862}"/>
                </a:ext>
              </a:extLst>
            </p:cNvPr>
            <p:cNvSpPr/>
            <p:nvPr/>
          </p:nvSpPr>
          <p:spPr>
            <a:xfrm>
              <a:off x="8874681" y="5872471"/>
              <a:ext cx="143026" cy="130222"/>
            </a:xfrm>
            <a:prstGeom prst="pie">
              <a:avLst>
                <a:gd name="adj1" fmla="val 0"/>
                <a:gd name="adj2" fmla="val 108226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54" name="TextBox 9353">
            <a:extLst>
              <a:ext uri="{FF2B5EF4-FFF2-40B4-BE49-F238E27FC236}">
                <a16:creationId xmlns:a16="http://schemas.microsoft.com/office/drawing/2014/main" id="{21B59208-B298-D3E5-38E9-E772142D5465}"/>
              </a:ext>
            </a:extLst>
          </p:cNvPr>
          <p:cNvSpPr txBox="1"/>
          <p:nvPr/>
        </p:nvSpPr>
        <p:spPr>
          <a:xfrm>
            <a:off x="2862753" y="5951131"/>
            <a:ext cx="435366" cy="307777"/>
          </a:xfrm>
          <a:prstGeom prst="rect">
            <a:avLst/>
          </a:prstGeom>
          <a:noFill/>
        </p:spPr>
        <p:txBody>
          <a:bodyPr wrap="square" rtlCol="0">
            <a:spAutoFit/>
          </a:bodyPr>
          <a:lstStyle/>
          <a:p>
            <a:r>
              <a:rPr lang="en-US" sz="1400" b="1" i="1" dirty="0"/>
              <a:t>vs.</a:t>
            </a:r>
            <a:endParaRPr lang="en-US" sz="1200" b="1" i="1" dirty="0"/>
          </a:p>
        </p:txBody>
      </p:sp>
      <p:grpSp>
        <p:nvGrpSpPr>
          <p:cNvPr id="9376" name="Group 9375">
            <a:extLst>
              <a:ext uri="{FF2B5EF4-FFF2-40B4-BE49-F238E27FC236}">
                <a16:creationId xmlns:a16="http://schemas.microsoft.com/office/drawing/2014/main" id="{D8DB7BC8-A2AA-096F-AA34-B736FBBB749F}"/>
              </a:ext>
            </a:extLst>
          </p:cNvPr>
          <p:cNvGrpSpPr/>
          <p:nvPr/>
        </p:nvGrpSpPr>
        <p:grpSpPr>
          <a:xfrm>
            <a:off x="9653907" y="5699801"/>
            <a:ext cx="1162872" cy="680477"/>
            <a:chOff x="9690023" y="5594212"/>
            <a:chExt cx="1162872" cy="680477"/>
          </a:xfrm>
        </p:grpSpPr>
        <p:sp>
          <p:nvSpPr>
            <p:cNvPr id="9355" name="Oval 9354">
              <a:extLst>
                <a:ext uri="{FF2B5EF4-FFF2-40B4-BE49-F238E27FC236}">
                  <a16:creationId xmlns:a16="http://schemas.microsoft.com/office/drawing/2014/main" id="{E776923A-348A-2DFC-A1F4-A1B3DB08A9E4}"/>
                </a:ext>
              </a:extLst>
            </p:cNvPr>
            <p:cNvSpPr/>
            <p:nvPr/>
          </p:nvSpPr>
          <p:spPr>
            <a:xfrm>
              <a:off x="9691062" y="5700207"/>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6" name="Pie 9355">
              <a:extLst>
                <a:ext uri="{FF2B5EF4-FFF2-40B4-BE49-F238E27FC236}">
                  <a16:creationId xmlns:a16="http://schemas.microsoft.com/office/drawing/2014/main" id="{22BE663F-76EB-0760-ADDF-A04B9779136A}"/>
                </a:ext>
              </a:extLst>
            </p:cNvPr>
            <p:cNvSpPr/>
            <p:nvPr/>
          </p:nvSpPr>
          <p:spPr>
            <a:xfrm>
              <a:off x="9690023" y="5702435"/>
              <a:ext cx="143026" cy="130222"/>
            </a:xfrm>
            <a:prstGeom prst="pie">
              <a:avLst>
                <a:gd name="adj1" fmla="val 2283272"/>
                <a:gd name="adj2" fmla="val 901218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57" name="Pie 9356">
              <a:extLst>
                <a:ext uri="{FF2B5EF4-FFF2-40B4-BE49-F238E27FC236}">
                  <a16:creationId xmlns:a16="http://schemas.microsoft.com/office/drawing/2014/main" id="{259C787A-3CC2-9286-AFCC-7E9CFD92F340}"/>
                </a:ext>
              </a:extLst>
            </p:cNvPr>
            <p:cNvSpPr/>
            <p:nvPr/>
          </p:nvSpPr>
          <p:spPr>
            <a:xfrm rot="8425397">
              <a:off x="9691062" y="5706829"/>
              <a:ext cx="143026" cy="130222"/>
            </a:xfrm>
            <a:prstGeom prst="pie">
              <a:avLst>
                <a:gd name="adj1" fmla="val 762962"/>
                <a:gd name="adj2" fmla="val 8010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58" name="Oval 9357">
              <a:extLst>
                <a:ext uri="{FF2B5EF4-FFF2-40B4-BE49-F238E27FC236}">
                  <a16:creationId xmlns:a16="http://schemas.microsoft.com/office/drawing/2014/main" id="{115E96F5-0948-921A-F02C-80C27E688F2D}"/>
                </a:ext>
              </a:extLst>
            </p:cNvPr>
            <p:cNvSpPr/>
            <p:nvPr/>
          </p:nvSpPr>
          <p:spPr>
            <a:xfrm>
              <a:off x="9690023" y="5872426"/>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9" name="Pie 9358">
              <a:extLst>
                <a:ext uri="{FF2B5EF4-FFF2-40B4-BE49-F238E27FC236}">
                  <a16:creationId xmlns:a16="http://schemas.microsoft.com/office/drawing/2014/main" id="{FB70B363-59DC-111B-D528-FED428F887E6}"/>
                </a:ext>
              </a:extLst>
            </p:cNvPr>
            <p:cNvSpPr/>
            <p:nvPr/>
          </p:nvSpPr>
          <p:spPr>
            <a:xfrm>
              <a:off x="9691440" y="5878627"/>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60" name="Oval 9359">
              <a:extLst>
                <a:ext uri="{FF2B5EF4-FFF2-40B4-BE49-F238E27FC236}">
                  <a16:creationId xmlns:a16="http://schemas.microsoft.com/office/drawing/2014/main" id="{78AC2272-F536-1253-8A32-18B14BEBF41D}"/>
                </a:ext>
              </a:extLst>
            </p:cNvPr>
            <p:cNvSpPr/>
            <p:nvPr/>
          </p:nvSpPr>
          <p:spPr>
            <a:xfrm>
              <a:off x="9696236" y="6045855"/>
              <a:ext cx="143026" cy="1302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1" name="Pie 9360">
              <a:extLst>
                <a:ext uri="{FF2B5EF4-FFF2-40B4-BE49-F238E27FC236}">
                  <a16:creationId xmlns:a16="http://schemas.microsoft.com/office/drawing/2014/main" id="{07DB54E7-830C-0ACE-F0D3-714AD7BE369C}"/>
                </a:ext>
              </a:extLst>
            </p:cNvPr>
            <p:cNvSpPr/>
            <p:nvPr/>
          </p:nvSpPr>
          <p:spPr>
            <a:xfrm>
              <a:off x="9690078" y="6045113"/>
              <a:ext cx="143026" cy="130222"/>
            </a:xfrm>
            <a:prstGeom prst="pie">
              <a:avLst>
                <a:gd name="adj1" fmla="val 0"/>
                <a:gd name="adj2" fmla="val 108226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62" name="Oval 9361">
              <a:extLst>
                <a:ext uri="{FF2B5EF4-FFF2-40B4-BE49-F238E27FC236}">
                  <a16:creationId xmlns:a16="http://schemas.microsoft.com/office/drawing/2014/main" id="{27BC57D3-F181-4868-9671-DCF69AB84488}"/>
                </a:ext>
              </a:extLst>
            </p:cNvPr>
            <p:cNvSpPr/>
            <p:nvPr/>
          </p:nvSpPr>
          <p:spPr>
            <a:xfrm>
              <a:off x="10029346" y="5702600"/>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3" name="Oval 9362">
              <a:extLst>
                <a:ext uri="{FF2B5EF4-FFF2-40B4-BE49-F238E27FC236}">
                  <a16:creationId xmlns:a16="http://schemas.microsoft.com/office/drawing/2014/main" id="{5D1C6E76-75EC-3BAD-DCDF-C01FC65FDF0A}"/>
                </a:ext>
              </a:extLst>
            </p:cNvPr>
            <p:cNvSpPr/>
            <p:nvPr/>
          </p:nvSpPr>
          <p:spPr>
            <a:xfrm>
              <a:off x="10216926" y="5703352"/>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4" name="Oval 9363">
              <a:extLst>
                <a:ext uri="{FF2B5EF4-FFF2-40B4-BE49-F238E27FC236}">
                  <a16:creationId xmlns:a16="http://schemas.microsoft.com/office/drawing/2014/main" id="{5BE971F2-BA41-1FBB-A3D2-4FC113A30BB7}"/>
                </a:ext>
              </a:extLst>
            </p:cNvPr>
            <p:cNvSpPr/>
            <p:nvPr/>
          </p:nvSpPr>
          <p:spPr>
            <a:xfrm>
              <a:off x="10403133" y="5700207"/>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5" name="Oval 9364">
              <a:extLst>
                <a:ext uri="{FF2B5EF4-FFF2-40B4-BE49-F238E27FC236}">
                  <a16:creationId xmlns:a16="http://schemas.microsoft.com/office/drawing/2014/main" id="{9347C511-F3B7-196D-F4BF-FC45ED6C7C62}"/>
                </a:ext>
              </a:extLst>
            </p:cNvPr>
            <p:cNvSpPr/>
            <p:nvPr/>
          </p:nvSpPr>
          <p:spPr>
            <a:xfrm>
              <a:off x="10029346" y="5871733"/>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6" name="Oval 9365">
              <a:extLst>
                <a:ext uri="{FF2B5EF4-FFF2-40B4-BE49-F238E27FC236}">
                  <a16:creationId xmlns:a16="http://schemas.microsoft.com/office/drawing/2014/main" id="{DD89500B-9541-C8F0-B01D-12A14613F1C0}"/>
                </a:ext>
              </a:extLst>
            </p:cNvPr>
            <p:cNvSpPr/>
            <p:nvPr/>
          </p:nvSpPr>
          <p:spPr>
            <a:xfrm>
              <a:off x="10216926" y="587248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8" name="Oval 9367">
              <a:extLst>
                <a:ext uri="{FF2B5EF4-FFF2-40B4-BE49-F238E27FC236}">
                  <a16:creationId xmlns:a16="http://schemas.microsoft.com/office/drawing/2014/main" id="{27A3C46E-4AD4-65E1-7143-BC8E208BCBDD}"/>
                </a:ext>
              </a:extLst>
            </p:cNvPr>
            <p:cNvSpPr/>
            <p:nvPr/>
          </p:nvSpPr>
          <p:spPr>
            <a:xfrm>
              <a:off x="10029346" y="6045673"/>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9" name="Oval 9368">
              <a:extLst>
                <a:ext uri="{FF2B5EF4-FFF2-40B4-BE49-F238E27FC236}">
                  <a16:creationId xmlns:a16="http://schemas.microsoft.com/office/drawing/2014/main" id="{7AF19E8E-665F-3421-A087-3E67062DE776}"/>
                </a:ext>
              </a:extLst>
            </p:cNvPr>
            <p:cNvSpPr/>
            <p:nvPr/>
          </p:nvSpPr>
          <p:spPr>
            <a:xfrm>
              <a:off x="10216926" y="6046425"/>
              <a:ext cx="143026" cy="1302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71" name="Straight Connector 9370">
              <a:extLst>
                <a:ext uri="{FF2B5EF4-FFF2-40B4-BE49-F238E27FC236}">
                  <a16:creationId xmlns:a16="http://schemas.microsoft.com/office/drawing/2014/main" id="{6C13AE6C-CCD6-5F08-F519-6B7E2526B163}"/>
                </a:ext>
              </a:extLst>
            </p:cNvPr>
            <p:cNvCxnSpPr/>
            <p:nvPr/>
          </p:nvCxnSpPr>
          <p:spPr>
            <a:xfrm>
              <a:off x="10628838" y="5594212"/>
              <a:ext cx="0" cy="680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72" name="Oval 9371">
              <a:extLst>
                <a:ext uri="{FF2B5EF4-FFF2-40B4-BE49-F238E27FC236}">
                  <a16:creationId xmlns:a16="http://schemas.microsoft.com/office/drawing/2014/main" id="{6D64C0E3-A452-70A0-557B-53329A929F77}"/>
                </a:ext>
              </a:extLst>
            </p:cNvPr>
            <p:cNvSpPr/>
            <p:nvPr/>
          </p:nvSpPr>
          <p:spPr>
            <a:xfrm>
              <a:off x="10709869" y="5869340"/>
              <a:ext cx="143026" cy="13022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3" name="Oval 9372">
              <a:extLst>
                <a:ext uri="{FF2B5EF4-FFF2-40B4-BE49-F238E27FC236}">
                  <a16:creationId xmlns:a16="http://schemas.microsoft.com/office/drawing/2014/main" id="{8B3BE559-1F2E-588E-8900-08926DBCAFD2}"/>
                </a:ext>
              </a:extLst>
            </p:cNvPr>
            <p:cNvSpPr/>
            <p:nvPr/>
          </p:nvSpPr>
          <p:spPr>
            <a:xfrm>
              <a:off x="10709869" y="6043280"/>
              <a:ext cx="143026" cy="1302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8F86BA4-108C-E90E-3A8D-231100DF78CE}"/>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7299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D427-AA0B-02C9-37A5-6E09688DA50C}"/>
              </a:ext>
            </a:extLst>
          </p:cNvPr>
          <p:cNvSpPr>
            <a:spLocks noGrp="1"/>
          </p:cNvSpPr>
          <p:nvPr>
            <p:ph type="title"/>
          </p:nvPr>
        </p:nvSpPr>
        <p:spPr/>
        <p:txBody>
          <a:bodyPr/>
          <a:lstStyle/>
          <a:p>
            <a:r>
              <a:rPr lang="en-US" sz="2500" cap="none" dirty="0">
                <a:latin typeface="Arial" panose="020B0604020202020204" pitchFamily="34" charset="0"/>
                <a:cs typeface="Arial" panose="020B0604020202020204" pitchFamily="34" charset="0"/>
              </a:rPr>
              <a:t>Simulation experiment </a:t>
            </a:r>
          </a:p>
        </p:txBody>
      </p:sp>
      <p:sp>
        <p:nvSpPr>
          <p:cNvPr id="3" name="Slide Number Placeholder 2">
            <a:extLst>
              <a:ext uri="{FF2B5EF4-FFF2-40B4-BE49-F238E27FC236}">
                <a16:creationId xmlns:a16="http://schemas.microsoft.com/office/drawing/2014/main" id="{7C51C18F-1B8E-CAB1-1CCF-5661D59BCC18}"/>
              </a:ext>
            </a:extLst>
          </p:cNvPr>
          <p:cNvSpPr>
            <a:spLocks noGrp="1"/>
          </p:cNvSpPr>
          <p:nvPr>
            <p:ph type="sldNum" sz="quarter" idx="10"/>
          </p:nvPr>
        </p:nvSpPr>
        <p:spPr/>
        <p:txBody>
          <a:bodyPr/>
          <a:lstStyle/>
          <a:p>
            <a:fld id="{4FAB73BC-B049-4115-A692-8D63A059BFB8}" type="slidenum">
              <a:rPr lang="en-US" smtClean="0"/>
              <a:pPr/>
              <a:t>9</a:t>
            </a:fld>
            <a:endParaRPr lang="en-US" dirty="0"/>
          </a:p>
        </p:txBody>
      </p:sp>
      <p:sp>
        <p:nvSpPr>
          <p:cNvPr id="5" name="Oval 4">
            <a:extLst>
              <a:ext uri="{FF2B5EF4-FFF2-40B4-BE49-F238E27FC236}">
                <a16:creationId xmlns:a16="http://schemas.microsoft.com/office/drawing/2014/main" id="{DF03A2D6-2542-5D99-E282-07B2D57BA2C5}"/>
              </a:ext>
            </a:extLst>
          </p:cNvPr>
          <p:cNvSpPr/>
          <p:nvPr/>
        </p:nvSpPr>
        <p:spPr>
          <a:xfrm>
            <a:off x="4504804" y="1136056"/>
            <a:ext cx="2446474" cy="2307195"/>
          </a:xfrm>
          <a:prstGeom prst="ellipse">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Sample of Labels from Population (Data in hand to build model.)</a:t>
            </a:r>
          </a:p>
        </p:txBody>
      </p:sp>
      <p:sp>
        <p:nvSpPr>
          <p:cNvPr id="6" name="Oval 5">
            <a:extLst>
              <a:ext uri="{FF2B5EF4-FFF2-40B4-BE49-F238E27FC236}">
                <a16:creationId xmlns:a16="http://schemas.microsoft.com/office/drawing/2014/main" id="{DB1E8A32-4490-BF97-CBE2-ECF0446F84F2}"/>
              </a:ext>
            </a:extLst>
          </p:cNvPr>
          <p:cNvSpPr/>
          <p:nvPr/>
        </p:nvSpPr>
        <p:spPr>
          <a:xfrm>
            <a:off x="8290579" y="3775730"/>
            <a:ext cx="2446474" cy="2307195"/>
          </a:xfrm>
          <a:prstGeom prst="ellipse">
            <a:avLst/>
          </a:prstGeom>
          <a:solidFill>
            <a:schemeClr val="accent6"/>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Output Labels from the Fake Classifier</a:t>
            </a:r>
          </a:p>
        </p:txBody>
      </p:sp>
      <p:sp>
        <p:nvSpPr>
          <p:cNvPr id="7" name="Arrow: Right 7">
            <a:extLst>
              <a:ext uri="{FF2B5EF4-FFF2-40B4-BE49-F238E27FC236}">
                <a16:creationId xmlns:a16="http://schemas.microsoft.com/office/drawing/2014/main" id="{5AC2A054-85EE-1E6D-E818-3CECE1C703FF}"/>
              </a:ext>
            </a:extLst>
          </p:cNvPr>
          <p:cNvSpPr/>
          <p:nvPr/>
        </p:nvSpPr>
        <p:spPr>
          <a:xfrm>
            <a:off x="7340308" y="2153356"/>
            <a:ext cx="605562" cy="327004"/>
          </a:xfrm>
          <a:prstGeom prst="rightArrow">
            <a:avLst/>
          </a:prstGeom>
          <a:solidFill>
            <a:schemeClr val="bg2">
              <a:lumMod val="75000"/>
            </a:schemeClr>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C7DF85-0875-F9FF-7F69-0CEE3DEB5194}"/>
              </a:ext>
            </a:extLst>
          </p:cNvPr>
          <p:cNvSpPr/>
          <p:nvPr/>
        </p:nvSpPr>
        <p:spPr>
          <a:xfrm>
            <a:off x="8356182" y="1617388"/>
            <a:ext cx="2315269" cy="132556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Fake Classifier</a:t>
            </a:r>
          </a:p>
          <a:p>
            <a:pPr algn="ctr"/>
            <a:r>
              <a:rPr lang="en-US" dirty="0"/>
              <a:t>(But really its just sampling labels in some known way.)</a:t>
            </a:r>
          </a:p>
        </p:txBody>
      </p:sp>
      <p:sp>
        <p:nvSpPr>
          <p:cNvPr id="9" name="Arrow: Right 9">
            <a:extLst>
              <a:ext uri="{FF2B5EF4-FFF2-40B4-BE49-F238E27FC236}">
                <a16:creationId xmlns:a16="http://schemas.microsoft.com/office/drawing/2014/main" id="{1B3C873D-F858-4346-9ECA-D7A5D95E1689}"/>
              </a:ext>
            </a:extLst>
          </p:cNvPr>
          <p:cNvSpPr/>
          <p:nvPr/>
        </p:nvSpPr>
        <p:spPr>
          <a:xfrm rot="5400000">
            <a:off x="9211035" y="3195838"/>
            <a:ext cx="605562" cy="327004"/>
          </a:xfrm>
          <a:prstGeom prst="rightArrow">
            <a:avLst/>
          </a:prstGeom>
          <a:solidFill>
            <a:schemeClr val="bg2">
              <a:lumMod val="75000"/>
            </a:schemeClr>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Left-Right 10">
            <a:extLst>
              <a:ext uri="{FF2B5EF4-FFF2-40B4-BE49-F238E27FC236}">
                <a16:creationId xmlns:a16="http://schemas.microsoft.com/office/drawing/2014/main" id="{E3983F46-2EE0-E051-D6DF-B33601786AD8}"/>
              </a:ext>
            </a:extLst>
          </p:cNvPr>
          <p:cNvSpPr/>
          <p:nvPr/>
        </p:nvSpPr>
        <p:spPr>
          <a:xfrm rot="1901717">
            <a:off x="6415850" y="3564933"/>
            <a:ext cx="1912762" cy="64792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Metrics</a:t>
            </a:r>
          </a:p>
        </p:txBody>
      </p:sp>
      <p:sp>
        <p:nvSpPr>
          <p:cNvPr id="11" name="Oval 10">
            <a:extLst>
              <a:ext uri="{FF2B5EF4-FFF2-40B4-BE49-F238E27FC236}">
                <a16:creationId xmlns:a16="http://schemas.microsoft.com/office/drawing/2014/main" id="{F801D5F8-3F5F-CEB0-F95D-DAFAA88928D8}"/>
              </a:ext>
            </a:extLst>
          </p:cNvPr>
          <p:cNvSpPr/>
          <p:nvPr/>
        </p:nvSpPr>
        <p:spPr>
          <a:xfrm>
            <a:off x="937029" y="1136057"/>
            <a:ext cx="2446474" cy="2307195"/>
          </a:xfrm>
          <a:prstGeom prst="ellipse">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Population of Labels with Some Characteristics</a:t>
            </a:r>
          </a:p>
        </p:txBody>
      </p:sp>
      <p:sp>
        <p:nvSpPr>
          <p:cNvPr id="12" name="Arrow: Right 12">
            <a:extLst>
              <a:ext uri="{FF2B5EF4-FFF2-40B4-BE49-F238E27FC236}">
                <a16:creationId xmlns:a16="http://schemas.microsoft.com/office/drawing/2014/main" id="{AF5E6DC5-BBAE-7C30-6624-0C971B581CFC}"/>
              </a:ext>
            </a:extLst>
          </p:cNvPr>
          <p:cNvSpPr/>
          <p:nvPr/>
        </p:nvSpPr>
        <p:spPr>
          <a:xfrm>
            <a:off x="3631188" y="2130568"/>
            <a:ext cx="605562" cy="327004"/>
          </a:xfrm>
          <a:prstGeom prst="rightArrow">
            <a:avLst/>
          </a:prstGeom>
          <a:solidFill>
            <a:schemeClr val="bg2">
              <a:lumMod val="75000"/>
            </a:schemeClr>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0C95A9-58EA-C415-DDE5-8C909DE820F0}"/>
              </a:ext>
            </a:extLst>
          </p:cNvPr>
          <p:cNvSpPr txBox="1"/>
          <p:nvPr/>
        </p:nvSpPr>
        <p:spPr>
          <a:xfrm>
            <a:off x="9958696" y="0"/>
            <a:ext cx="2233304" cy="369332"/>
          </a:xfrm>
          <a:prstGeom prst="rect">
            <a:avLst/>
          </a:prstGeom>
          <a:noFill/>
        </p:spPr>
        <p:txBody>
          <a:bodyPr wrap="none" rtlCol="0">
            <a:spAutoFit/>
          </a:bodyPr>
          <a:lstStyle/>
          <a:p>
            <a:r>
              <a:rPr lang="en-US" b="1" i="0" u="none" strike="noStrike" dirty="0">
                <a:solidFill>
                  <a:srgbClr val="010B13"/>
                </a:solidFill>
                <a:effectLst/>
                <a:latin typeface="Open Sans" panose="020B0606030504020204" pitchFamily="34" charset="0"/>
              </a:rPr>
              <a:t>SAND2024-09811C</a:t>
            </a:r>
            <a:endParaRPr lang="en-US" dirty="0"/>
          </a:p>
        </p:txBody>
      </p:sp>
    </p:spTree>
    <p:extLst>
      <p:ext uri="{BB962C8B-B14F-4D97-AF65-F5344CB8AC3E}">
        <p14:creationId xmlns:p14="http://schemas.microsoft.com/office/powerpoint/2010/main" val="310193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1">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Sandia Theme 1">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26348</TotalTime>
  <Words>3777</Words>
  <Application>Microsoft Macintosh PowerPoint</Application>
  <PresentationFormat>Widescreen</PresentationFormat>
  <Paragraphs>358</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Century Gothic</vt:lpstr>
      <vt:lpstr>Garamond</vt:lpstr>
      <vt:lpstr>Gill Sans MT</vt:lpstr>
      <vt:lpstr>Open Sans</vt:lpstr>
      <vt:lpstr>Trebuchet MS</vt:lpstr>
      <vt:lpstr>Sandia Theme 1</vt:lpstr>
      <vt:lpstr>1_Sandia Theme 1</vt:lpstr>
      <vt:lpstr>HaMLET: Human and Machine Learning Effective Teaming </vt:lpstr>
      <vt:lpstr>Project Overview</vt:lpstr>
      <vt:lpstr>Relationship to Existing Literature</vt:lpstr>
      <vt:lpstr>Technical Approach</vt:lpstr>
      <vt:lpstr>Understanding the differences between multi-label  and multi-class outputs</vt:lpstr>
      <vt:lpstr>Example questions from the experiment</vt:lpstr>
      <vt:lpstr>Pilot study results and outcomes</vt:lpstr>
      <vt:lpstr>Technical Approach</vt:lpstr>
      <vt:lpstr>Simulation experiment </vt:lpstr>
      <vt:lpstr>Imbalanced Class Scenario: Data Characteristics</vt:lpstr>
      <vt:lpstr>Imbalanced Class Scenario: Classifier Characteristics</vt:lpstr>
      <vt:lpstr>Selected Results: Hamming Loss</vt:lpstr>
      <vt:lpstr>Selected Results: Hamming Loss</vt:lpstr>
      <vt:lpstr>Selected Results: Hamming Loss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Feddema, John T</dc:creator>
  <cp:lastModifiedBy>Wisniewski, Kyra Lynn</cp:lastModifiedBy>
  <cp:revision>145</cp:revision>
  <dcterms:created xsi:type="dcterms:W3CDTF">2018-03-18T18:33:27Z</dcterms:created>
  <dcterms:modified xsi:type="dcterms:W3CDTF">2024-07-30T20:11:08Z</dcterms:modified>
</cp:coreProperties>
</file>