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2" r:id="rId4"/>
    <p:sldMasterId id="2147483753" r:id="rId5"/>
  </p:sldMasterIdLst>
  <p:notesMasterIdLst>
    <p:notesMasterId r:id="rId19"/>
  </p:notesMasterIdLst>
  <p:sldIdLst>
    <p:sldId id="292" r:id="rId6"/>
    <p:sldId id="1880" r:id="rId7"/>
    <p:sldId id="1800" r:id="rId8"/>
    <p:sldId id="1879" r:id="rId9"/>
    <p:sldId id="1881" r:id="rId10"/>
    <p:sldId id="1848" r:id="rId11"/>
    <p:sldId id="1871" r:id="rId12"/>
    <p:sldId id="1873" r:id="rId13"/>
    <p:sldId id="1874" r:id="rId14"/>
    <p:sldId id="1882" r:id="rId15"/>
    <p:sldId id="1883" r:id="rId16"/>
    <p:sldId id="1884" r:id="rId17"/>
    <p:sldId id="1810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Layouts" id="{9A9E6772-2B0B-DB48-9F53-4A6369053CA4}">
          <p14:sldIdLst>
            <p14:sldId id="292"/>
            <p14:sldId id="1880"/>
            <p14:sldId id="1800"/>
            <p14:sldId id="1879"/>
            <p14:sldId id="1881"/>
            <p14:sldId id="1848"/>
            <p14:sldId id="1871"/>
            <p14:sldId id="1873"/>
            <p14:sldId id="1874"/>
            <p14:sldId id="1882"/>
            <p14:sldId id="1883"/>
            <p14:sldId id="1884"/>
            <p14:sldId id="18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3B5"/>
    <a:srgbClr val="A1A878"/>
    <a:srgbClr val="A12F83"/>
    <a:srgbClr val="12846D"/>
    <a:srgbClr val="00ADD9"/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82380"/>
  </p:normalViewPr>
  <p:slideViewPr>
    <p:cSldViewPr snapToGrid="0" snapToObjects="1">
      <p:cViewPr varScale="1">
        <p:scale>
          <a:sx n="123" d="100"/>
          <a:sy n="123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F1C89B6-0167-0549-A9D3-815C20C90D3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2430F75-B5EC-044F-A636-30352D0A13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66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9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5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2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7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4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4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7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22423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Slide_Pattern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16311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Break_NM&amp;CA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Break_Pattern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F2780D-BFC3-4EE3-A945-270B141B6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901" y="1409699"/>
            <a:ext cx="5029199" cy="4648201"/>
          </a:xfrm>
          <a:noFill/>
          <a:effectLst/>
        </p:spPr>
        <p:txBody>
          <a:bodyPr/>
          <a:lstStyle>
            <a:lvl1pPr algn="ctr"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Click icon to add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CBC444-B855-47D4-9D3C-0C92914F49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4101" y="1409699"/>
            <a:ext cx="5067300" cy="4648201"/>
          </a:xfrm>
        </p:spPr>
        <p:txBody>
          <a:bodyPr anchor="t"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B97479-D0E6-424D-AFD7-6EEEEAC9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Image Left - Click to add title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C42B92B-6832-FB48-80ED-5B203776D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31A7969-8A64-F341-93BD-DCDB3AE52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BABE0FF6-4ABB-CB43-B252-06B72EA2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2F28699-D78A-4ADA-87DF-B863411060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09700"/>
            <a:ext cx="5105400" cy="4686301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Click icon to add image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730076B0-314D-5448-BF20-EAF3F014C3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Image Right - Click to add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BA55EFB-A81A-0D42-8D13-B2C7CE449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428749"/>
            <a:ext cx="5067300" cy="4648201"/>
          </a:xfrm>
        </p:spPr>
        <p:txBody>
          <a:bodyPr anchor="t"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CE5D8EE-D55C-704E-96F7-34A3807AA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7BB0512F-28F5-914D-8439-75924CA43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518E5C4-D3EE-C843-97BF-270B9E364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1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CA5283E-5155-4959-A293-67F551E5E4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2665" y="1409700"/>
            <a:ext cx="10468736" cy="3059062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4D0E5E-AA80-234D-851E-174997645A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665" y="4917439"/>
            <a:ext cx="10468736" cy="1178561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3E19E8-CD99-DA4F-964C-87772D4C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Banner Image - Click to add title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1D51E201-769E-0241-AAEB-853655746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B6108E44-39A9-A042-B14A-92F43D127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659A430F-9284-EA4C-BB9C-EBB3F722A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_Images_To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02AD78C2-59E5-4F5A-B019-198051A6B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665" y="1447800"/>
            <a:ext cx="3127812" cy="1832066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195903-F0ED-418F-B589-C4FA73B337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3126" y="1447800"/>
            <a:ext cx="3127812" cy="1832066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B9F03C2-3C81-4045-BE21-CC3B728F8F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3588" y="1447800"/>
            <a:ext cx="3127812" cy="1832066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F69CCC-A134-2D4B-B647-E57F16D77A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665" y="3816141"/>
            <a:ext cx="10468736" cy="22798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77CBD2-2534-8145-8EAD-3B13748A3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1460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Top Three Images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A2383A7-47BC-EF45-9B34-0A6EF77A6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AFCEB773-7741-384A-81D2-986CEB185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204745A-51A6-C64E-97CB-9D941FDFD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5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rizontal_Images_Bottom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02AD78C2-59E5-4F5A-B019-198051A6B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665" y="4292600"/>
            <a:ext cx="3127812" cy="1832066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195903-F0ED-418F-B589-C4FA73B337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3126" y="4292600"/>
            <a:ext cx="3127812" cy="1832066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B9F03C2-3C81-4045-BE21-CC3B728F8F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3588" y="4292600"/>
            <a:ext cx="3127812" cy="1832066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F69CCC-A134-2D4B-B647-E57F16D77A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665" y="1418381"/>
            <a:ext cx="10468736" cy="22798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77CBD2-2534-8145-8EAD-3B13748A3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1460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Bottom Three Images - Click to add title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33D5CE8-8A80-8945-8FBF-04187963A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85BDFE8A-A101-BE48-AA52-055C2E1AC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420F3AFE-8C41-BB49-9787-50E4B9D4A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9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Subtitl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1907160-964A-1644-921E-B0BA1A4509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277" y="4114779"/>
            <a:ext cx="2903766" cy="19812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CA29FC-4E91-C14B-9723-D18F2F260D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275" y="3731086"/>
            <a:ext cx="2903766" cy="3471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8A9B1E5-332A-E94E-9466-3EBBF6801B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5677" y="4114779"/>
            <a:ext cx="2903766" cy="19812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8B32AD2-E380-1341-85C7-BD6861ADC2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55675" y="3731086"/>
            <a:ext cx="2903766" cy="3471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BE5C736-9308-9E4F-92E8-27A4B2B444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7404" y="4114779"/>
            <a:ext cx="2903766" cy="19812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F05E07D-47E7-C248-A0B6-1151EF6B9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7402" y="3731086"/>
            <a:ext cx="2903766" cy="3471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D3639-BD83-7E4B-BB08-98E6FB67686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3899" y="1417320"/>
            <a:ext cx="2904307" cy="2111642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38FB68-FA7F-5846-9887-CF6054F297A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55053" y="1417320"/>
            <a:ext cx="2904307" cy="2111642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4B02BA9-8BC7-8942-8301-105E4EC9216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97093" y="1417320"/>
            <a:ext cx="2904307" cy="2111642"/>
          </a:xfrm>
          <a:prstGeom prst="rect">
            <a:avLst/>
          </a:prstGeom>
          <a:noFill/>
          <a:effectLst/>
        </p:spPr>
        <p:txBody>
          <a:bodyPr/>
          <a:lstStyle>
            <a:lvl1pPr algn="ctr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0553A76-9802-4A43-9E74-A7E713503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Three Images with Descriptions - Click to add title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67D62B12-0A44-3241-81DA-8CF863FA3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D5EAF299-63B8-9045-B786-0AB8873C3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8" name="Footer Placeholder 9">
            <a:extLst>
              <a:ext uri="{FF2B5EF4-FFF2-40B4-BE49-F238E27FC236}">
                <a16:creationId xmlns:a16="http://schemas.microsoft.com/office/drawing/2014/main" id="{CD6EEE51-F91D-1D47-A8BC-92D0AB3CF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5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Images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23900" y="1415682"/>
            <a:ext cx="2234888" cy="2234888"/>
          </a:xfrm>
          <a:noFill/>
          <a:effectLst/>
        </p:spPr>
        <p:txBody>
          <a:bodyPr/>
          <a:lstStyle>
            <a:lvl1pPr marL="0" indent="0" algn="ctr"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49497" y="1415682"/>
            <a:ext cx="2234888" cy="2234888"/>
          </a:xfrm>
          <a:noFill/>
          <a:effectLst/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6213" marR="0" lvl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49497" y="3858572"/>
            <a:ext cx="2234888" cy="2234888"/>
          </a:xfrm>
          <a:noFill/>
          <a:effectLst/>
        </p:spPr>
        <p:txBody>
          <a:bodyPr/>
          <a:lstStyle>
            <a:lvl1pPr marL="176213" marR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6213" marR="0" lvl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23900" y="3858572"/>
            <a:ext cx="2234888" cy="2234888"/>
          </a:xfrm>
          <a:noFill/>
          <a:effectLst/>
        </p:spPr>
        <p:txBody>
          <a:bodyPr/>
          <a:lstStyle>
            <a:lvl1pPr marL="176213" marR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6213" marR="0" lvl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75E5E-28ED-6D4A-B749-9A743AF87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6048" y="1415682"/>
            <a:ext cx="5375352" cy="4686300"/>
          </a:xfrm>
        </p:spPr>
        <p:txBody>
          <a:bodyPr/>
          <a:lstStyle>
            <a:lvl1pPr marL="91436" marR="0" indent="-91436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91436" marR="0" lvl="0" indent="-91436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149152-BF1A-C941-90A2-9588A400C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Four Images Left - Click to add 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AB14DEA-477D-CF4B-AB43-5F8310C14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EE1B6649-142E-C347-8058-0E83318A8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8DF2F847-235A-C94D-8434-2A1BCE09D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_Pattern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29291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_Imag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540915" y="1424204"/>
            <a:ext cx="2234888" cy="2234888"/>
          </a:xfrm>
          <a:noFill/>
          <a:effectLst/>
        </p:spPr>
        <p:txBody>
          <a:bodyPr/>
          <a:lstStyle>
            <a:lvl1pPr marL="0" indent="0" algn="ctr"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66512" y="1424204"/>
            <a:ext cx="2234888" cy="2234888"/>
          </a:xfrm>
          <a:noFill/>
          <a:effectLst/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6213" marR="0" lvl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966512" y="3867094"/>
            <a:ext cx="2234888" cy="2234888"/>
          </a:xfrm>
          <a:noFill/>
          <a:effectLst/>
        </p:spPr>
        <p:txBody>
          <a:bodyPr/>
          <a:lstStyle>
            <a:lvl1pPr marL="176213" marR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6213" marR="0" lvl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540915" y="3867094"/>
            <a:ext cx="2234888" cy="2234888"/>
          </a:xfrm>
          <a:noFill/>
          <a:effectLst/>
        </p:spPr>
        <p:txBody>
          <a:bodyPr/>
          <a:lstStyle>
            <a:lvl1pPr marL="176213" marR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6213" marR="0" lvl="0" indent="-176213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75E5E-28ED-6D4A-B749-9A743AF87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1424204"/>
            <a:ext cx="5375352" cy="4686300"/>
          </a:xfrm>
        </p:spPr>
        <p:txBody>
          <a:bodyPr/>
          <a:lstStyle>
            <a:lvl1pPr marL="91436" marR="0" indent="-91436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91436" marR="0" lvl="0" indent="-91436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149152-BF1A-C941-90A2-9588A400C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Four Images Right - Click to add 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CE3BB84-C660-8A44-8652-2F56A222D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355A1531-D79D-C448-B348-0494602B4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CEF09DAE-6811-C045-9171-AFFACB5FB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uter Mockup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0B214-90B2-434A-828D-BB07F4CBE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" y="1384804"/>
            <a:ext cx="8172393" cy="4945657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4E9BD30-7996-4234-8F61-2C5F320A69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87043" y="1670185"/>
            <a:ext cx="6204225" cy="3877846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screenshot of website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CB024E-25BC-8B4B-8641-AD884D069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Website Mockup - Click to add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1C2675F-C4B0-884B-9DAB-9C400BB69E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410" y="1670184"/>
            <a:ext cx="3348991" cy="3877845"/>
          </a:xfr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Tx/>
              <a:buNone/>
              <a:tabLst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FEFAE8C-26AD-A042-9FE2-2FED1C8F7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30E37C97-57FF-734C-AF80-D7A54C6DF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EC5457A7-641F-F645-A62E-FF14AB001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_Rows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1907160-964A-1644-921E-B0BA1A4509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2835" y="1815028"/>
            <a:ext cx="10480753" cy="8554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CA29FC-4E91-C14B-9723-D18F2F260D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833" y="1447800"/>
            <a:ext cx="10480753" cy="34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46A4C0-019D-0745-A5DA-ACBA3EFCEF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648" y="3471260"/>
            <a:ext cx="10480752" cy="8554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87A810C-BA80-7844-BC8F-85770F229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646" y="3096590"/>
            <a:ext cx="10480752" cy="34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47961F7-1F96-D649-B1E5-99B051035F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833" y="5240556"/>
            <a:ext cx="10480751" cy="8554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16ECAD8-CA6C-B340-910E-12F5C14646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831" y="4858444"/>
            <a:ext cx="10480751" cy="34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B4A3B55-348A-534B-8F92-95C1F55D4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Three Rows - Click to add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700D12-C0A2-D545-8328-3188AEA012F1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574" y="2821014"/>
            <a:ext cx="105248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DF4FC85-4866-8340-8405-871BF9A0E1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574" y="4533273"/>
            <a:ext cx="105248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389DB8FA-59D1-404D-888A-732D566E0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D48B944A-9815-2743-8A30-26485166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22" name="Footer Placeholder 9">
            <a:extLst>
              <a:ext uri="{FF2B5EF4-FFF2-40B4-BE49-F238E27FC236}">
                <a16:creationId xmlns:a16="http://schemas.microsoft.com/office/drawing/2014/main" id="{06B3279D-2A5E-874D-8ECE-1FD31301B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_Columns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ECDEB3-DEB5-7A42-A9DB-FCF6B4EE6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648" y="1447800"/>
            <a:ext cx="2665413" cy="4648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1FEDB47-EE44-1F43-9B55-C249D0ECAC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8315" y="1447800"/>
            <a:ext cx="2665413" cy="4648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73755B-6C76-FA41-94F6-9B346DD86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5982" y="1447800"/>
            <a:ext cx="2665413" cy="4648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150FD9-B9B4-3C45-BC8F-63BAD18C635F}"/>
              </a:ext>
            </a:extLst>
          </p:cNvPr>
          <p:cNvCxnSpPr>
            <a:cxnSpLocks/>
          </p:cNvCxnSpPr>
          <p:nvPr userDrawn="1"/>
        </p:nvCxnSpPr>
        <p:spPr>
          <a:xfrm>
            <a:off x="3995260" y="1447800"/>
            <a:ext cx="0" cy="4648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D33200-4191-4E40-A5E9-1D697DA50B59}"/>
              </a:ext>
            </a:extLst>
          </p:cNvPr>
          <p:cNvCxnSpPr>
            <a:cxnSpLocks/>
          </p:cNvCxnSpPr>
          <p:nvPr userDrawn="1"/>
        </p:nvCxnSpPr>
        <p:spPr>
          <a:xfrm>
            <a:off x="7906863" y="1447800"/>
            <a:ext cx="0" cy="4648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9B31D74-1EC1-934E-AAB3-C81562D38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Three Columns - Click to add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3547687-587C-C242-84A6-F0BD5B849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B4881681-A658-8D42-A267-C5940533A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A6C8BFD2-79CE-5248-8EA6-94C46AC96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4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D8572-1E23-5543-884E-66F2CF38D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1409701"/>
            <a:ext cx="10477501" cy="4686300"/>
          </a:xfrm>
        </p:spPr>
        <p:txBody>
          <a:bodyPr numCol="2" spcCol="36576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B25AD09-B7DF-A24E-8B81-C6D8BB3E8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Double Column - Click to add title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97C4BEB-E3B3-FE4E-8A61-37FD807AF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7C49EEC3-D545-224E-AA7B-A8910DC6B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F23D0001-184B-1A40-8D7A-46F6F26C2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D8572-1E23-5543-884E-66F2CF38D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648" y="1409701"/>
            <a:ext cx="10480752" cy="4686300"/>
          </a:xfrm>
        </p:spPr>
        <p:txBody>
          <a:bodyPr numCol="3" spcCol="36576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324C2BB-002E-A44E-998D-28AECD93F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Triple Column - Click to add title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52D0647-FCAD-0844-8EDA-8DBE5199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6EBEA996-8020-354B-812F-BDFFF2958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D0EDB665-62E0-F046-8B6E-A43E8864F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49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_Break_NM&amp;CA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ection_Break_Pattern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5D46-7DB6-A447-B104-EB1662B3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31D3A3-757D-8B47-A2D3-3517AB7E4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376D8E-D4AE-934B-B500-E11F8615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C446AE-7986-884F-8544-C7BAB362433C}"/>
              </a:ext>
            </a:extLst>
          </p:cNvPr>
          <p:cNvSpPr/>
          <p:nvPr userDrawn="1"/>
        </p:nvSpPr>
        <p:spPr>
          <a:xfrm>
            <a:off x="0" y="2048481"/>
            <a:ext cx="5880410" cy="170418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3D8D0-F1A1-E94B-84F7-1D02990A6570}"/>
              </a:ext>
            </a:extLst>
          </p:cNvPr>
          <p:cNvSpPr/>
          <p:nvPr userDrawn="1"/>
        </p:nvSpPr>
        <p:spPr>
          <a:xfrm rot="16200000">
            <a:off x="635620" y="2627971"/>
            <a:ext cx="5880410" cy="257964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331FB-2DF8-C34C-9335-6DD312916F59}"/>
              </a:ext>
            </a:extLst>
          </p:cNvPr>
          <p:cNvSpPr/>
          <p:nvPr userDrawn="1"/>
        </p:nvSpPr>
        <p:spPr>
          <a:xfrm>
            <a:off x="6311592" y="2139177"/>
            <a:ext cx="5880410" cy="294509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FD078-B9C9-DC4E-9E82-44ED3A400B1A}"/>
              </a:ext>
            </a:extLst>
          </p:cNvPr>
          <p:cNvSpPr/>
          <p:nvPr userDrawn="1"/>
        </p:nvSpPr>
        <p:spPr>
          <a:xfrm rot="16200000">
            <a:off x="3215270" y="1650381"/>
            <a:ext cx="5880410" cy="257964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212C9-53B5-8949-B949-44223833E265}"/>
              </a:ext>
            </a:extLst>
          </p:cNvPr>
          <p:cNvSpPr/>
          <p:nvPr userDrawn="1"/>
        </p:nvSpPr>
        <p:spPr>
          <a:xfrm>
            <a:off x="3575825" y="3794451"/>
            <a:ext cx="8616175" cy="128982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3BCD2E-0321-B74E-8E7B-F312147E330B}"/>
              </a:ext>
            </a:extLst>
          </p:cNvPr>
          <p:cNvSpPr/>
          <p:nvPr userDrawn="1"/>
        </p:nvSpPr>
        <p:spPr>
          <a:xfrm>
            <a:off x="6454041" y="1469675"/>
            <a:ext cx="5737959" cy="143925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F23879-C13D-D743-91DB-23FF43B3D744}"/>
              </a:ext>
            </a:extLst>
          </p:cNvPr>
          <p:cNvSpPr txBox="1">
            <a:spLocks/>
          </p:cNvSpPr>
          <p:nvPr userDrawn="1"/>
        </p:nvSpPr>
        <p:spPr>
          <a:xfrm>
            <a:off x="2411625" y="2440746"/>
            <a:ext cx="8121788" cy="919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342900" algn="l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none" spc="100" baseline="0">
                <a:solidFill>
                  <a:schemeClr val="tx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marL="1588" marR="0" lvl="0" indent="-1588" algn="l" defTabSz="914354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C1FDA-B2C6-9247-BB80-D9B79DC645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3752669"/>
            <a:ext cx="10444976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2C6FA9-094D-A041-B8B8-7C4BEAE3B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455" y="2569570"/>
            <a:ext cx="660301" cy="66200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A3A6A9-E8F7-B944-AC29-CC5B9D48A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6063" y="3931607"/>
            <a:ext cx="5967412" cy="1023721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173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Slide_NM&amp;CA_UU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160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34" r:id="rId2"/>
    <p:sldLayoutId id="2147483701" r:id="rId3"/>
    <p:sldLayoutId id="2147483835" r:id="rId4"/>
    <p:sldLayoutId id="2147483813" r:id="rId5"/>
    <p:sldLayoutId id="2147483698" r:id="rId6"/>
    <p:sldLayoutId id="2147483769" r:id="rId7"/>
    <p:sldLayoutId id="21474838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0" r:id="rId2"/>
    <p:sldLayoutId id="2147483756" r:id="rId3"/>
    <p:sldLayoutId id="2147483811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758" r:id="rId16"/>
    <p:sldLayoutId id="2147483759" r:id="rId17"/>
    <p:sldLayoutId id="2147483847" r:id="rId18"/>
    <p:sldLayoutId id="2147483848" r:id="rId19"/>
    <p:sldLayoutId id="2147483765" r:id="rId20"/>
    <p:sldLayoutId id="21474837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629327-95E7-3A40-A0FE-2082F91B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52" y="1216676"/>
            <a:ext cx="10592820" cy="1727005"/>
          </a:xfrm>
        </p:spPr>
        <p:txBody>
          <a:bodyPr>
            <a:normAutofit/>
          </a:bodyPr>
          <a:lstStyle/>
          <a:p>
            <a:r>
              <a:rPr lang="en-US" dirty="0"/>
              <a:t>Cyber-Physical Data Fusion &amp; Threat Detection</a:t>
            </a:r>
            <a:br>
              <a:rPr lang="en-US" dirty="0"/>
            </a:br>
            <a:r>
              <a:rPr lang="en-US" dirty="0"/>
              <a:t>with LSTM-Based Autoencoders in the Grid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E036584-20A2-504E-882D-14ACD4F94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147" y="4142965"/>
            <a:ext cx="6351553" cy="914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George Fragkos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6675-F44D-47DF-6127-DC36F195EB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Principal Member of Technical Staff @ Sandia National Laboratories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Machine Learning &amp; Deep Learning Conference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920892-FE6F-29EE-34D3-5B67CAB41A94}"/>
              </a:ext>
            </a:extLst>
          </p:cNvPr>
          <p:cNvSpPr txBox="1">
            <a:spLocks/>
          </p:cNvSpPr>
          <p:nvPr/>
        </p:nvSpPr>
        <p:spPr>
          <a:xfrm>
            <a:off x="773146" y="3000475"/>
            <a:ext cx="6351553" cy="1426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Presenter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George Fragkos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Authors: George Fragkos, Logan Blakely, Shamina Hossain-McKenzie, Adam Summers, Christopher Goes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Published Paper’s Original Venue: IEEE Kansas Power &amp; Energy Conference 2024</a:t>
            </a:r>
          </a:p>
          <a:p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2277A-0CC1-EBAF-8FE1-CBCD0E779A77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31179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5" y="359772"/>
            <a:ext cx="10677257" cy="570225"/>
          </a:xfrm>
        </p:spPr>
        <p:txBody>
          <a:bodyPr>
            <a:normAutofit fontScale="90000"/>
          </a:bodyPr>
          <a:lstStyle/>
          <a:p>
            <a:r>
              <a:rPr lang="en-US" dirty="0"/>
              <a:t>LSTM-Based Autoencoders for Cyber-Physical Threat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77893-87B9-8AA2-BEC6-D09FE02FE221}"/>
              </a:ext>
            </a:extLst>
          </p:cNvPr>
          <p:cNvSpPr txBox="1"/>
          <p:nvPr/>
        </p:nvSpPr>
        <p:spPr>
          <a:xfrm>
            <a:off x="466942" y="1079518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Analysis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592EC-EDB0-14ED-F899-A75B7AB3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1429497"/>
            <a:ext cx="3471763" cy="2801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D6585-77E2-661F-C42F-14A2B541C70A}"/>
              </a:ext>
            </a:extLst>
          </p:cNvPr>
          <p:cNvSpPr txBox="1"/>
          <p:nvPr/>
        </p:nvSpPr>
        <p:spPr>
          <a:xfrm>
            <a:off x="274321" y="4242100"/>
            <a:ext cx="38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Avg Normalized cyber-physical time 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C689F-1246-B74E-0891-2AC3EADB0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058" y="1149342"/>
            <a:ext cx="5207000" cy="1739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4F991B-2F41-AB0E-90F6-B02766C491F4}"/>
              </a:ext>
            </a:extLst>
          </p:cNvPr>
          <p:cNvSpPr txBox="1"/>
          <p:nvPr/>
        </p:nvSpPr>
        <p:spPr>
          <a:xfrm>
            <a:off x="7016364" y="2735353"/>
            <a:ext cx="406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Grid-Search Hyperparameters Optimization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529EB5-5C01-9D0C-DC5F-26B7E5500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300" y="3389273"/>
            <a:ext cx="3983235" cy="28011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F360E5-EFA7-02C2-5D64-BC1B9A79032F}"/>
              </a:ext>
            </a:extLst>
          </p:cNvPr>
          <p:cNvSpPr txBox="1"/>
          <p:nvPr/>
        </p:nvSpPr>
        <p:spPr>
          <a:xfrm>
            <a:off x="6857337" y="6155696"/>
            <a:ext cx="374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Training &amp; validation loss of the optimized LSTM-based AE model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756D6DA-57AF-0FB1-F6DB-E1845ED758A9}"/>
              </a:ext>
            </a:extLst>
          </p:cNvPr>
          <p:cNvSpPr/>
          <p:nvPr/>
        </p:nvSpPr>
        <p:spPr>
          <a:xfrm>
            <a:off x="4060071" y="1328630"/>
            <a:ext cx="810104" cy="3221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Distinct pattern between normal and abnormal data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41360E-E9FF-B5FF-3D40-D1EA705E243E}"/>
              </a:ext>
            </a:extLst>
          </p:cNvPr>
          <p:cNvSpPr/>
          <p:nvPr/>
        </p:nvSpPr>
        <p:spPr>
          <a:xfrm>
            <a:off x="10677078" y="3389273"/>
            <a:ext cx="810104" cy="3221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Optimized LSTM-based AE model is trained **ONLY** on normal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25B0A-1150-D037-7696-4D7E500D7F09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35448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5" y="359772"/>
            <a:ext cx="10677257" cy="570225"/>
          </a:xfrm>
        </p:spPr>
        <p:txBody>
          <a:bodyPr>
            <a:normAutofit fontScale="90000"/>
          </a:bodyPr>
          <a:lstStyle/>
          <a:p>
            <a:r>
              <a:rPr lang="en-US" dirty="0"/>
              <a:t>LSTM-Based Autoencoders for Cyber-Physical Threat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77893-87B9-8AA2-BEC6-D09FE02FE221}"/>
              </a:ext>
            </a:extLst>
          </p:cNvPr>
          <p:cNvSpPr txBox="1"/>
          <p:nvPr/>
        </p:nvSpPr>
        <p:spPr>
          <a:xfrm>
            <a:off x="466942" y="1079518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Analysis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6585-77E2-661F-C42F-14A2B541C70A}"/>
              </a:ext>
            </a:extLst>
          </p:cNvPr>
          <p:cNvSpPr txBox="1"/>
          <p:nvPr/>
        </p:nvSpPr>
        <p:spPr>
          <a:xfrm>
            <a:off x="149809" y="3649270"/>
            <a:ext cx="380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RE Histogram on the normal data of the trained LSTM-based AE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56D6DA-57AF-0FB1-F6DB-E1845ED758A9}"/>
                  </a:ext>
                </a:extLst>
              </p:cNvPr>
              <p:cNvSpPr/>
              <p:nvPr/>
            </p:nvSpPr>
            <p:spPr>
              <a:xfrm rot="5400000">
                <a:off x="1689946" y="3075112"/>
                <a:ext cx="723901" cy="29802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Threat Detection 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Threshold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𝒕𝒉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56D6DA-57AF-0FB1-F6DB-E1845ED75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89946" y="3075112"/>
                <a:ext cx="723901" cy="2980211"/>
              </a:xfrm>
              <a:prstGeom prst="roundRect">
                <a:avLst/>
              </a:prstGeom>
              <a:blipFill>
                <a:blip r:embed="rId3"/>
                <a:stretch>
                  <a:fillRect t="-847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FD9B965-7098-2543-FC71-AFFF8C89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1418072"/>
            <a:ext cx="3467330" cy="22004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CA2D4C-8BD7-F1A4-6D24-69B1D50E9566}"/>
              </a:ext>
            </a:extLst>
          </p:cNvPr>
          <p:cNvSpPr/>
          <p:nvPr/>
        </p:nvSpPr>
        <p:spPr>
          <a:xfrm>
            <a:off x="2961861" y="3061253"/>
            <a:ext cx="407504" cy="4075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EB9167-6AD6-C965-92A8-3E7051990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854" y="1336160"/>
            <a:ext cx="3427143" cy="2313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E6AACE-0FA3-F24A-C09D-58B46D187E27}"/>
              </a:ext>
            </a:extLst>
          </p:cNvPr>
          <p:cNvSpPr txBox="1"/>
          <p:nvPr/>
        </p:nvSpPr>
        <p:spPr>
          <a:xfrm>
            <a:off x="4408367" y="3682177"/>
            <a:ext cx="33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RE Histogram on the abnormal data of the trained LSTM-based AE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BD61E0-ECC0-0439-1AF7-96AB62B5A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363" y="1307878"/>
            <a:ext cx="3961715" cy="37865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DC01C6-4BE4-F461-B7E5-CF47BF8E47C3}"/>
              </a:ext>
            </a:extLst>
          </p:cNvPr>
          <p:cNvSpPr txBox="1"/>
          <p:nvPr/>
        </p:nvSpPr>
        <p:spPr>
          <a:xfrm>
            <a:off x="8298605" y="5103958"/>
            <a:ext cx="380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Model’s feature input values, reconstructed feature values and errors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2FA94B-1958-CE4B-235B-411A6C1E0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00" y="4957945"/>
            <a:ext cx="3410801" cy="6821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D4E8D4-F102-927D-5A35-923A6C48B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220" y="5367131"/>
            <a:ext cx="3826219" cy="1490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401FC-CFB0-8EB6-DD3B-0DA4E3CD8B8B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41699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7116-260A-D441-AFB2-AACB3F37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56" y="1108871"/>
            <a:ext cx="10497384" cy="1969321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Team will investigate how the cyber-physical attack can be located within the grid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Evaluate the combination of the LSTM-based AE model’s learned latent space with other ML models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Stealthier cyber-attacks will be examined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5AECB-CBE5-5DF9-1749-B4F6342DBECA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19837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A2FF3-8472-5349-C6C2-2CDA00A10513}"/>
              </a:ext>
            </a:extLst>
          </p:cNvPr>
          <p:cNvSpPr txBox="1"/>
          <p:nvPr/>
        </p:nvSpPr>
        <p:spPr>
          <a:xfrm>
            <a:off x="0" y="112500"/>
            <a:ext cx="44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Contact: gfragko@sandia.gov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316A4-EBCB-00E9-9E39-9657AF11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74" y="1355034"/>
            <a:ext cx="3120887" cy="3120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5F29C-3149-E4DC-AB0E-ED3660BA3DA4}"/>
              </a:ext>
            </a:extLst>
          </p:cNvPr>
          <p:cNvSpPr txBox="1"/>
          <p:nvPr/>
        </p:nvSpPr>
        <p:spPr>
          <a:xfrm>
            <a:off x="10728960" y="35556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12823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226B02-8239-0156-E268-F53E1CAD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56" y="1232367"/>
            <a:ext cx="8262048" cy="4700601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600" dirty="0"/>
              <a:t>Introductory Notes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dirty="0"/>
              <a:t>Electric Grid Testbed, Dataset &amp; Threat Model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dirty="0"/>
              <a:t>Cyber-Physical Data Fusion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dirty="0"/>
              <a:t>LSTM-Based Autoencoders for Cyber-Physical Data Fusion &amp; Threat Detection</a:t>
            </a:r>
          </a:p>
          <a:p>
            <a:endParaRPr lang="en-US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dirty="0"/>
              <a:t>Future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A10E6-3370-4789-1796-EF0D793B966D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20392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Cybersecurity Challenges in the Grid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226B02-8239-0156-E268-F53E1CAD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79" y="1259300"/>
            <a:ext cx="6205608" cy="210223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The power grid has undergone a significant transformation in recent years 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High penetration of Distributed Energy Resources (DER)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Integration with cyber communication networks and modern digital components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Vast amounts of cyber and physical data are generated by the DER communication types and interfaces within the grid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3A9D5-AE82-AA9A-4C05-C6B84E673A36}"/>
              </a:ext>
            </a:extLst>
          </p:cNvPr>
          <p:cNvSpPr txBox="1"/>
          <p:nvPr/>
        </p:nvSpPr>
        <p:spPr>
          <a:xfrm>
            <a:off x="801479" y="925372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Cyber-Physical Power Grid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20493-19B4-8723-8E4E-B3EC455D4730}"/>
              </a:ext>
            </a:extLst>
          </p:cNvPr>
          <p:cNvSpPr txBox="1"/>
          <p:nvPr/>
        </p:nvSpPr>
        <p:spPr>
          <a:xfrm>
            <a:off x="783706" y="3521561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37B3F-B13D-212D-FB13-009B5C1DAEC4}"/>
              </a:ext>
            </a:extLst>
          </p:cNvPr>
          <p:cNvSpPr txBox="1">
            <a:spLocks/>
          </p:cNvSpPr>
          <p:nvPr/>
        </p:nvSpPr>
        <p:spPr>
          <a:xfrm>
            <a:off x="801479" y="3859577"/>
            <a:ext cx="6726372" cy="25251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There is a need:</a:t>
            </a:r>
          </a:p>
          <a:p>
            <a:pPr marL="829809" lvl="1" indent="-342900"/>
            <a:r>
              <a:rPr lang="en-US" sz="1400" dirty="0"/>
              <a:t>For a robust mechanism to ingest and process this data</a:t>
            </a:r>
          </a:p>
          <a:p>
            <a:pPr marL="829809" lvl="1" indent="-342900"/>
            <a:r>
              <a:rPr lang="en-US" sz="1400" dirty="0"/>
              <a:t>To fortify the grid against potential threats that can compromise its integrity and disrupt its functionality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Examples of cyber-attacks: 2015 Ukraine grid cyber-attack, 2013 Metacalf snipper attack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How can we use high-fidelity cyber-physical data to protect the cyber-physical power grid?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72AAF-35C5-A55C-8BDD-7DAFEC9A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611" y="1129379"/>
            <a:ext cx="4906440" cy="2730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E973A-BA61-6769-31F8-DC9D87DE67D2}"/>
              </a:ext>
            </a:extLst>
          </p:cNvPr>
          <p:cNvSpPr txBox="1"/>
          <p:nvPr/>
        </p:nvSpPr>
        <p:spPr>
          <a:xfrm>
            <a:off x="7464189" y="3859576"/>
            <a:ext cx="4427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</a:rPr>
              <a:t>Source: https://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</a:rPr>
              <a:t>www.vifindia.org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</a:rPr>
              <a:t>/article/2022/may/02/war-in-</a:t>
            </a:r>
            <a:r>
              <a:rPr lang="en-US" sz="1000" b="1" i="1" dirty="0" err="1">
                <a:solidFill>
                  <a:schemeClr val="bg1">
                    <a:lumMod val="50000"/>
                  </a:schemeClr>
                </a:solidFill>
              </a:rPr>
              <a:t>ukraine</a:t>
            </a:r>
            <a:endParaRPr lang="en-US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10509-70BB-E575-6FC8-50FA41B72D7E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42105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Artificial Intelligence (AI) for Cyber-Physical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226B02-8239-0156-E268-F53E1CAD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79" y="1343374"/>
            <a:ext cx="7566344" cy="21697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A big part of the research work focuses on utilizing Deep Neural Networks (DNNs) for identifying physical disturbances in the grid’s measurements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Another big portion performs threat detection using only cyber data originating from the IT environment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There is a significant research gap for blending the physical with the cyber data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i="1" dirty="0"/>
              <a:t>”How can we effectively fuse the cyber-physical data generated in the grid to ensure situational awareness and detect not only cyber threats but also physical disturbances?”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3A9D5-AE82-AA9A-4C05-C6B84E673A36}"/>
              </a:ext>
            </a:extLst>
          </p:cNvPr>
          <p:cNvSpPr txBox="1"/>
          <p:nvPr/>
        </p:nvSpPr>
        <p:spPr>
          <a:xfrm>
            <a:off x="801479" y="925372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Research Work Summary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20493-19B4-8723-8E4E-B3EC455D4730}"/>
              </a:ext>
            </a:extLst>
          </p:cNvPr>
          <p:cNvSpPr txBox="1"/>
          <p:nvPr/>
        </p:nvSpPr>
        <p:spPr>
          <a:xfrm>
            <a:off x="832256" y="3757174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propose? 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37B3F-B13D-212D-FB13-009B5C1DAEC4}"/>
              </a:ext>
            </a:extLst>
          </p:cNvPr>
          <p:cNvSpPr txBox="1">
            <a:spLocks/>
          </p:cNvSpPr>
          <p:nvPr/>
        </p:nvSpPr>
        <p:spPr>
          <a:xfrm>
            <a:off x="801479" y="4140090"/>
            <a:ext cx="6995636" cy="25251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A cyber-physical threat detection methodology through data fusion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Using a Long-Short Term Memory (LSTM)-based Autoencoder (AE)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To integrate the temporal and structural patterns of cyber-physical data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Generated by a Sandia’s testbed that simulates a part of the electric grid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89BAF-568F-F5D2-E398-864B874CA795}"/>
              </a:ext>
            </a:extLst>
          </p:cNvPr>
          <p:cNvSpPr txBox="1"/>
          <p:nvPr/>
        </p:nvSpPr>
        <p:spPr>
          <a:xfrm>
            <a:off x="8902994" y="4507764"/>
            <a:ext cx="295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Image created with the Llama 3 Generative model from Meta 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E184B-6833-89B5-0CF7-1E779A32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911540"/>
            <a:ext cx="3596224" cy="3596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EADA1-F98A-5490-0014-26F833DF42EC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10838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Electric Grid Testbed, Dataset &amp; Threat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226B02-8239-0156-E268-F53E1CAD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79" y="1343374"/>
            <a:ext cx="7895954" cy="2413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Emulation environment: real-time digital simulator (RTDS) that enables streaming C37.118 data from PMUs in the RTDS WSCC 9-bus models and SCEPTRE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SCEPTRE: Sandia Emulation Tool - It provides a comprehensive ICS/SCADA modeling and simulation capability that captures the cyber-physical impacts of targeted cyber events on critical infrastructure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Cyber Features: Collected from 3 different relays in each of the three substations – packet RTTs and packet retransmissions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Physical Features: Collected from 8 different PMUs – frequency, per-phase voltage, per-phase current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6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3A9D5-AE82-AA9A-4C05-C6B84E673A36}"/>
              </a:ext>
            </a:extLst>
          </p:cNvPr>
          <p:cNvSpPr txBox="1"/>
          <p:nvPr/>
        </p:nvSpPr>
        <p:spPr>
          <a:xfrm>
            <a:off x="801479" y="925372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Grid Testbed &amp; Dataset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20493-19B4-8723-8E4E-B3EC455D4730}"/>
              </a:ext>
            </a:extLst>
          </p:cNvPr>
          <p:cNvSpPr txBox="1"/>
          <p:nvPr/>
        </p:nvSpPr>
        <p:spPr>
          <a:xfrm>
            <a:off x="832256" y="3757174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 Model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37B3F-B13D-212D-FB13-009B5C1DAEC4}"/>
              </a:ext>
            </a:extLst>
          </p:cNvPr>
          <p:cNvSpPr txBox="1">
            <a:spLocks/>
          </p:cNvSpPr>
          <p:nvPr/>
        </p:nvSpPr>
        <p:spPr>
          <a:xfrm>
            <a:off x="801479" y="4172744"/>
            <a:ext cx="6673209" cy="25251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Physical events: a generator and line outage event (mitigation: load shedding)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Cyber event: a Denial of Service (DoS) attack,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Cyber-Physical event: generator and line outage events + DoS that impedes the load-shedding signal issued by the control center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Result: Unstable system as defined by frequency instability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EC532-FEDE-DB8A-8C1E-7FA39D32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35" y="806714"/>
            <a:ext cx="1973180" cy="2082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9DC0AF-385A-3AFC-010F-39215B6B4CB8}"/>
              </a:ext>
            </a:extLst>
          </p:cNvPr>
          <p:cNvSpPr txBox="1"/>
          <p:nvPr/>
        </p:nvSpPr>
        <p:spPr>
          <a:xfrm>
            <a:off x="9818421" y="2967098"/>
            <a:ext cx="141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SCEPTRE Logo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88E70-36D8-75A9-F074-B6C49130D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230" y="3538090"/>
            <a:ext cx="4274383" cy="2664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4559B7-E219-2303-2F71-957416901F4F}"/>
              </a:ext>
            </a:extLst>
          </p:cNvPr>
          <p:cNvSpPr txBox="1"/>
          <p:nvPr/>
        </p:nvSpPr>
        <p:spPr>
          <a:xfrm>
            <a:off x="8942098" y="6125954"/>
            <a:ext cx="1868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WSCC 9-Bus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02301-9DEC-215F-A15A-BFDD92005C85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25120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High Dimensionality &amp; Multimodal Cyber-Physical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7116-260A-D441-AFB2-AACB3F37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55" y="1049235"/>
            <a:ext cx="6812553" cy="2470975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Problem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Analyzing and extracting meaningful insights from cyber-physical data require specialized techniques and handling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As the dimensionality of the input space increases, the complexity of the classification task also increases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There is a growing interest  in reducing the dimensionality of the input space to enhance the predictive performance of classification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5BFD8-2963-3443-BE75-7DBE2BC290A6}"/>
              </a:ext>
            </a:extLst>
          </p:cNvPr>
          <p:cNvSpPr txBox="1"/>
          <p:nvPr/>
        </p:nvSpPr>
        <p:spPr>
          <a:xfrm>
            <a:off x="832255" y="3767426"/>
            <a:ext cx="399923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 for dimensionality reduction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45D5E80-12F1-2F94-3C4A-56E4C8B1CA44}"/>
              </a:ext>
            </a:extLst>
          </p:cNvPr>
          <p:cNvSpPr/>
          <p:nvPr/>
        </p:nvSpPr>
        <p:spPr>
          <a:xfrm>
            <a:off x="832256" y="4226011"/>
            <a:ext cx="1999618" cy="11749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PCA</a:t>
            </a:r>
          </a:p>
          <a:p>
            <a:pPr algn="ctr"/>
            <a:r>
              <a:rPr lang="en-US" sz="1400" dirty="0"/>
              <a:t>[Principal Component Analysis]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442E93A-88EB-4BB4-AFAC-2BC7E131BDD1}"/>
              </a:ext>
            </a:extLst>
          </p:cNvPr>
          <p:cNvSpPr/>
          <p:nvPr/>
        </p:nvSpPr>
        <p:spPr>
          <a:xfrm>
            <a:off x="832256" y="5521023"/>
            <a:ext cx="1999618" cy="11749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LDA</a:t>
            </a:r>
          </a:p>
          <a:p>
            <a:pPr algn="ctr"/>
            <a:r>
              <a:rPr lang="en-US" sz="1400" dirty="0"/>
              <a:t>[Linear Discriminant Analysis]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FD42D77-D472-AE0E-7D19-3E5AE6C17898}"/>
              </a:ext>
            </a:extLst>
          </p:cNvPr>
          <p:cNvSpPr/>
          <p:nvPr/>
        </p:nvSpPr>
        <p:spPr>
          <a:xfrm>
            <a:off x="3101546" y="4226011"/>
            <a:ext cx="630195" cy="2286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C0C8C2-1902-713F-DFA3-A4D1CD2C6310}"/>
              </a:ext>
            </a:extLst>
          </p:cNvPr>
          <p:cNvSpPr/>
          <p:nvPr/>
        </p:nvSpPr>
        <p:spPr>
          <a:xfrm>
            <a:off x="4021494" y="4842588"/>
            <a:ext cx="3228392" cy="1082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Assumption: The data lies on a linear subspace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99FA9-554C-28F2-BEA3-C6E72BD46F20}"/>
              </a:ext>
            </a:extLst>
          </p:cNvPr>
          <p:cNvSpPr txBox="1"/>
          <p:nvPr/>
        </p:nvSpPr>
        <p:spPr>
          <a:xfrm>
            <a:off x="3893878" y="5924939"/>
            <a:ext cx="399923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always true in real-world scenarios!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D091D7-3072-5B01-0A2E-ECEDC954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5" y="1624460"/>
            <a:ext cx="3624028" cy="2999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41567-A84A-B67E-CDF9-EB92BF6D6BEC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42441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Cyber-Physical Data Fusion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7116-260A-D441-AFB2-AACB3F37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55" y="1049236"/>
            <a:ext cx="10497384" cy="1969321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It is a dimensionality reduction technique used to understand the underlying structure of complex high-dimensional cyber-physical data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It aims to uncover the intrinsic low-dimensional manifold on which the data points lie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By preserving the local and global relationships between the cyber-physical data points, manifold learning provides a more meaningful representation for further analysis, i.e., threat detection in the electric grid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5FDFD-32D8-82C5-0C8D-E9291FB6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09" y="3018557"/>
            <a:ext cx="3999237" cy="399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E70A5-A9C6-00F0-3535-9400A4035756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30090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6" y="359772"/>
            <a:ext cx="10369144" cy="570225"/>
          </a:xfrm>
        </p:spPr>
        <p:txBody>
          <a:bodyPr/>
          <a:lstStyle/>
          <a:p>
            <a:r>
              <a:rPr lang="en-US" dirty="0"/>
              <a:t>Autoencoders for Cyber-Physical Data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477700-3AE3-9F9E-6852-9C947DF73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43" y="1290585"/>
            <a:ext cx="4764276" cy="169554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Autoencoders (AE) are a type of Artificial Neural Networks (ANN) used for:</a:t>
            </a:r>
            <a:endParaRPr lang="en-US" sz="1600" b="1" dirty="0">
              <a:solidFill>
                <a:srgbClr val="FF0000"/>
              </a:solidFill>
            </a:endParaRPr>
          </a:p>
          <a:p>
            <a:pPr marL="829809" lvl="1" indent="-342900"/>
            <a:r>
              <a:rPr lang="en-US" sz="1500" dirty="0"/>
              <a:t>Unsupervised Learning</a:t>
            </a:r>
          </a:p>
          <a:p>
            <a:pPr marL="829809" lvl="1" indent="-342900"/>
            <a:r>
              <a:rPr lang="en-US" sz="1500" dirty="0"/>
              <a:t>Dimensionality reduction/Compression</a:t>
            </a:r>
          </a:p>
          <a:p>
            <a:pPr marL="829809" lvl="1" indent="-342900"/>
            <a:r>
              <a:rPr lang="en-US" sz="1500" dirty="0"/>
              <a:t>Data Fusion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77893-87B9-8AA2-BEC6-D09FE02FE221}"/>
              </a:ext>
            </a:extLst>
          </p:cNvPr>
          <p:cNvSpPr txBox="1"/>
          <p:nvPr/>
        </p:nvSpPr>
        <p:spPr>
          <a:xfrm>
            <a:off x="466942" y="950311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14B76-8E8E-B367-C879-7C19C55BB35C}"/>
              </a:ext>
            </a:extLst>
          </p:cNvPr>
          <p:cNvSpPr txBox="1"/>
          <p:nvPr/>
        </p:nvSpPr>
        <p:spPr>
          <a:xfrm>
            <a:off x="5656447" y="891376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they work? / Architecture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788093-720C-6ACD-7047-1E72D092DFD3}"/>
              </a:ext>
            </a:extLst>
          </p:cNvPr>
          <p:cNvSpPr txBox="1">
            <a:spLocks/>
          </p:cNvSpPr>
          <p:nvPr/>
        </p:nvSpPr>
        <p:spPr>
          <a:xfrm>
            <a:off x="5656447" y="1305874"/>
            <a:ext cx="6502570" cy="2141999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600" b="1" u="sng" dirty="0"/>
              <a:t>Encoder</a:t>
            </a:r>
            <a:r>
              <a:rPr lang="en-US" sz="1600" dirty="0"/>
              <a:t>: Compresses the input cyber-physical data into a lower-dimensional space using an encoder network – bottleneck layer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u="sng" dirty="0"/>
              <a:t>Decoder</a:t>
            </a:r>
            <a:r>
              <a:rPr lang="en-US" sz="1600" dirty="0"/>
              <a:t>: Then it reconstructs the input data back into the original space using a decoder network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It learns an </a:t>
            </a:r>
            <a:r>
              <a:rPr lang="en-US" sz="1600" b="1" u="sng" dirty="0"/>
              <a:t>internal representation/code </a:t>
            </a:r>
            <a:r>
              <a:rPr lang="en-US" sz="1600" dirty="0"/>
              <a:t>to perform useful transformations on the input data (middle layer)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Finds a codification of the input cyber-physical data by learning non-linear combinations of their features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600" b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BB5E1-BC6D-20CF-3ACA-F13B09EA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91" y="4006220"/>
            <a:ext cx="3931532" cy="2863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3776B-ECBF-8A4B-2D62-D8FC8B90216A}"/>
                  </a:ext>
                </a:extLst>
              </p:cNvPr>
              <p:cNvSpPr txBox="1"/>
              <p:nvPr/>
            </p:nvSpPr>
            <p:spPr>
              <a:xfrm>
                <a:off x="2795936" y="4893784"/>
                <a:ext cx="318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3776B-ECBF-8A4B-2D62-D8FC8B90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36" y="4893784"/>
                <a:ext cx="318053" cy="369332"/>
              </a:xfrm>
              <a:prstGeom prst="rect">
                <a:avLst/>
              </a:prstGeom>
              <a:blipFill>
                <a:blip r:embed="rId6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36EEB3-3878-AC85-A31D-A6EAC555CBC6}"/>
                  </a:ext>
                </a:extLst>
              </p:cNvPr>
              <p:cNvSpPr txBox="1"/>
              <p:nvPr/>
            </p:nvSpPr>
            <p:spPr>
              <a:xfrm>
                <a:off x="9342937" y="4903723"/>
                <a:ext cx="318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36EEB3-3878-AC85-A31D-A6EAC555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937" y="4903723"/>
                <a:ext cx="318053" cy="369332"/>
              </a:xfrm>
              <a:prstGeom prst="rect">
                <a:avLst/>
              </a:prstGeom>
              <a:blipFill>
                <a:blip r:embed="rId7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80FF87A8-6AF5-986B-EF57-9D590A6E1AC0}"/>
              </a:ext>
            </a:extLst>
          </p:cNvPr>
          <p:cNvSpPr/>
          <p:nvPr/>
        </p:nvSpPr>
        <p:spPr>
          <a:xfrm>
            <a:off x="3215929" y="4981013"/>
            <a:ext cx="983974" cy="2821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DC2935A-F705-AACC-A289-6A84331BCBED}"/>
              </a:ext>
            </a:extLst>
          </p:cNvPr>
          <p:cNvSpPr/>
          <p:nvPr/>
        </p:nvSpPr>
        <p:spPr>
          <a:xfrm>
            <a:off x="8374323" y="4986329"/>
            <a:ext cx="983974" cy="2821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2C2F8B2D-15E0-26A5-4961-FC9829778489}"/>
              </a:ext>
            </a:extLst>
          </p:cNvPr>
          <p:cNvSpPr/>
          <p:nvPr/>
        </p:nvSpPr>
        <p:spPr>
          <a:xfrm rot="5400000">
            <a:off x="5832262" y="857323"/>
            <a:ext cx="774547" cy="6502570"/>
          </a:xfrm>
          <a:prstGeom prst="leftBrace">
            <a:avLst>
              <a:gd name="adj1" fmla="val 8333"/>
              <a:gd name="adj2" fmla="val 5015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F3F6A-E84D-AEBA-8464-B38A7DADAD59}"/>
                  </a:ext>
                </a:extLst>
              </p:cNvPr>
              <p:cNvSpPr txBox="1"/>
              <p:nvPr/>
            </p:nvSpPr>
            <p:spPr>
              <a:xfrm>
                <a:off x="5040787" y="3398933"/>
                <a:ext cx="2357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F3F6A-E84D-AEBA-8464-B38A7DADA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787" y="3398933"/>
                <a:ext cx="235749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3804D7CA-EDE7-8B42-388E-B74C8DEAE48E}"/>
              </a:ext>
            </a:extLst>
          </p:cNvPr>
          <p:cNvSpPr/>
          <p:nvPr/>
        </p:nvSpPr>
        <p:spPr>
          <a:xfrm>
            <a:off x="832257" y="4495882"/>
            <a:ext cx="1841370" cy="13781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Cyber-Physical readings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BE892-EAEF-7B4B-DD0E-60C52ED4538C}"/>
              </a:ext>
            </a:extLst>
          </p:cNvPr>
          <p:cNvSpPr/>
          <p:nvPr/>
        </p:nvSpPr>
        <p:spPr>
          <a:xfrm>
            <a:off x="9979570" y="4389378"/>
            <a:ext cx="1841370" cy="13781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Reconstructed</a:t>
            </a:r>
          </a:p>
          <a:p>
            <a:pPr algn="ctr"/>
            <a:r>
              <a:rPr lang="en-US" sz="1200" dirty="0"/>
              <a:t>Cyber-Physical readings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85AAB-0F4F-4681-CCD6-FC5597BDA730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10430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F92-75FD-E545-8DA0-A103CEE9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55" y="359772"/>
            <a:ext cx="10677257" cy="570225"/>
          </a:xfrm>
        </p:spPr>
        <p:txBody>
          <a:bodyPr>
            <a:normAutofit/>
          </a:bodyPr>
          <a:lstStyle/>
          <a:p>
            <a:r>
              <a:rPr lang="en-US" dirty="0"/>
              <a:t>LSTM-Based Autoencoders for Cyber-Physical Data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6685-A38A-3E4E-9745-6BD41C41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29340"/>
            <a:ext cx="5486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77893-87B9-8AA2-BEC6-D09FE02FE221}"/>
              </a:ext>
            </a:extLst>
          </p:cNvPr>
          <p:cNvSpPr txBox="1"/>
          <p:nvPr/>
        </p:nvSpPr>
        <p:spPr>
          <a:xfrm>
            <a:off x="466942" y="1079518"/>
            <a:ext cx="338095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LSTMs?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905F18-C2C6-BBDC-BBBA-368C25CA8B18}"/>
              </a:ext>
            </a:extLst>
          </p:cNvPr>
          <p:cNvSpPr txBox="1">
            <a:spLocks/>
          </p:cNvSpPr>
          <p:nvPr/>
        </p:nvSpPr>
        <p:spPr>
          <a:xfrm>
            <a:off x="548642" y="1503724"/>
            <a:ext cx="11457828" cy="219710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Plain AE might not capture the temporal ordering of the cyber-physical data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LSTM are a type of Recurrent Neural Networks (RNN) that can capture the temporal patterns in time-series data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LSTM-based AE: the only difference with the plain AEs is that the encoder and decoder are built using LSTM units instead of simple linear neural network layers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/>
              <a:t>The LSTM architecture within the AE enables memorizing past units and utilizing this memory to make predictions about future cyber-physical inputs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C8E40-02A7-E629-0D3C-91B586F8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03" y="3756955"/>
            <a:ext cx="9635649" cy="2859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40D4F2-9401-CB0C-5832-DBDDA1BE901A}"/>
              </a:ext>
            </a:extLst>
          </p:cNvPr>
          <p:cNvSpPr txBox="1"/>
          <p:nvPr/>
        </p:nvSpPr>
        <p:spPr>
          <a:xfrm>
            <a:off x="4969565" y="4761139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29841-47EE-424E-5367-FA4800F53908}"/>
              </a:ext>
            </a:extLst>
          </p:cNvPr>
          <p:cNvSpPr txBox="1"/>
          <p:nvPr/>
        </p:nvSpPr>
        <p:spPr>
          <a:xfrm>
            <a:off x="4972878" y="5001935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5CE5A-64B4-4877-E919-8B2E4809F5AE}"/>
              </a:ext>
            </a:extLst>
          </p:cNvPr>
          <p:cNvSpPr txBox="1"/>
          <p:nvPr/>
        </p:nvSpPr>
        <p:spPr>
          <a:xfrm>
            <a:off x="4976191" y="5242731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F5876-77C3-D701-5DDA-B23987B4685E}"/>
              </a:ext>
            </a:extLst>
          </p:cNvPr>
          <p:cNvSpPr txBox="1"/>
          <p:nvPr/>
        </p:nvSpPr>
        <p:spPr>
          <a:xfrm>
            <a:off x="4929809" y="5444393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A7A169-BE12-A280-D533-48BD1CF4CFE7}"/>
              </a:ext>
            </a:extLst>
          </p:cNvPr>
          <p:cNvSpPr txBox="1"/>
          <p:nvPr/>
        </p:nvSpPr>
        <p:spPr>
          <a:xfrm>
            <a:off x="5463208" y="4817269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4E34D-AA92-F562-25B5-C75E991A69CF}"/>
              </a:ext>
            </a:extLst>
          </p:cNvPr>
          <p:cNvSpPr txBox="1"/>
          <p:nvPr/>
        </p:nvSpPr>
        <p:spPr>
          <a:xfrm>
            <a:off x="5463208" y="5015189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3AAD82-B3E3-EF3E-3294-635275F3DAFE}"/>
              </a:ext>
            </a:extLst>
          </p:cNvPr>
          <p:cNvSpPr txBox="1"/>
          <p:nvPr/>
        </p:nvSpPr>
        <p:spPr>
          <a:xfrm>
            <a:off x="5466521" y="5216228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9C0AEB-AA7F-0132-3C0F-2DC260FE9DC9}"/>
              </a:ext>
            </a:extLst>
          </p:cNvPr>
          <p:cNvSpPr txBox="1"/>
          <p:nvPr/>
        </p:nvSpPr>
        <p:spPr>
          <a:xfrm>
            <a:off x="5420137" y="5417890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C89878-4A96-7C49-B0D9-44292746E49D}"/>
              </a:ext>
            </a:extLst>
          </p:cNvPr>
          <p:cNvSpPr txBox="1"/>
          <p:nvPr/>
        </p:nvSpPr>
        <p:spPr>
          <a:xfrm>
            <a:off x="6440556" y="4810644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4DEF13-5522-B3E5-AD76-CC97640B9A04}"/>
              </a:ext>
            </a:extLst>
          </p:cNvPr>
          <p:cNvSpPr txBox="1"/>
          <p:nvPr/>
        </p:nvSpPr>
        <p:spPr>
          <a:xfrm>
            <a:off x="6440556" y="5008564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E8312E-510D-D15F-3C80-E645A0B87165}"/>
              </a:ext>
            </a:extLst>
          </p:cNvPr>
          <p:cNvSpPr txBox="1"/>
          <p:nvPr/>
        </p:nvSpPr>
        <p:spPr>
          <a:xfrm>
            <a:off x="6443870" y="5219543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A8AD7-868F-474A-6FA7-947A9E2DC621}"/>
              </a:ext>
            </a:extLst>
          </p:cNvPr>
          <p:cNvSpPr txBox="1"/>
          <p:nvPr/>
        </p:nvSpPr>
        <p:spPr>
          <a:xfrm>
            <a:off x="6407425" y="5421205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AD6885-E526-3030-0447-0E2E93E9E6F0}"/>
              </a:ext>
            </a:extLst>
          </p:cNvPr>
          <p:cNvSpPr txBox="1"/>
          <p:nvPr/>
        </p:nvSpPr>
        <p:spPr>
          <a:xfrm>
            <a:off x="6930886" y="4754515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E34B7-8B4B-7CBA-09AB-E4D15E64A68C}"/>
              </a:ext>
            </a:extLst>
          </p:cNvPr>
          <p:cNvSpPr txBox="1"/>
          <p:nvPr/>
        </p:nvSpPr>
        <p:spPr>
          <a:xfrm>
            <a:off x="6934199" y="4995311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3C3A37-75F3-4E81-C935-6CEAF475F5C4}"/>
              </a:ext>
            </a:extLst>
          </p:cNvPr>
          <p:cNvSpPr txBox="1"/>
          <p:nvPr/>
        </p:nvSpPr>
        <p:spPr>
          <a:xfrm>
            <a:off x="6937512" y="5236107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D0BBE-58FB-E16F-1F8A-8526398C34A1}"/>
              </a:ext>
            </a:extLst>
          </p:cNvPr>
          <p:cNvSpPr txBox="1"/>
          <p:nvPr/>
        </p:nvSpPr>
        <p:spPr>
          <a:xfrm>
            <a:off x="6891130" y="5437769"/>
            <a:ext cx="29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A7581-B2D2-26FB-4A4B-A93662A4C2D0}"/>
              </a:ext>
            </a:extLst>
          </p:cNvPr>
          <p:cNvSpPr txBox="1"/>
          <p:nvPr/>
        </p:nvSpPr>
        <p:spPr>
          <a:xfrm>
            <a:off x="10693104" y="0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SAND2024-05006C</a:t>
            </a:r>
          </a:p>
        </p:txBody>
      </p:sp>
    </p:spTree>
    <p:extLst>
      <p:ext uri="{BB962C8B-B14F-4D97-AF65-F5344CB8AC3E}">
        <p14:creationId xmlns:p14="http://schemas.microsoft.com/office/powerpoint/2010/main" val="40669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andia_Brand_Light_Theme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67e5b5-077a-45b1-a8e8-817ede47a3b4">
      <Terms xmlns="http://schemas.microsoft.com/office/infopath/2007/PartnerControls"/>
    </lcf76f155ced4ddcb4097134ff3c332f>
    <TaxCatchAll xmlns="9ecd11ac-3937-419f-a020-2cef55a8ae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C35630EDC794EA9FFCA0818F14530" ma:contentTypeVersion="11" ma:contentTypeDescription="Create a new document." ma:contentTypeScope="" ma:versionID="0524ae88310310f8a9a3d4a91ca0889c">
  <xsd:schema xmlns:xsd="http://www.w3.org/2001/XMLSchema" xmlns:xs="http://www.w3.org/2001/XMLSchema" xmlns:p="http://schemas.microsoft.com/office/2006/metadata/properties" xmlns:ns2="2767e5b5-077a-45b1-a8e8-817ede47a3b4" xmlns:ns3="9ecd11ac-3937-419f-a020-2cef55a8ae08" targetNamespace="http://schemas.microsoft.com/office/2006/metadata/properties" ma:root="true" ma:fieldsID="5112485d740391e3a8de382d574bbe70" ns2:_="" ns3:_="">
    <xsd:import namespace="2767e5b5-077a-45b1-a8e8-817ede47a3b4"/>
    <xsd:import namespace="9ecd11ac-3937-419f-a020-2cef55a8a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e5b5-077a-45b1-a8e8-817ede47a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e9a0c85-7947-4de8-8007-231928f82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d11ac-3937-419f-a020-2cef55a8ae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c15ad08-ed6c-4d9c-b3be-6d11e1ca0891}" ma:internalName="TaxCatchAll" ma:showField="CatchAllData" ma:web="9ecd11ac-3937-419f-a020-2cef55a8a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AEE92-B919-42C4-8FA4-7D6D59B17608}">
  <ds:schemaRefs>
    <ds:schemaRef ds:uri="http://schemas.microsoft.com/office/2006/metadata/properties"/>
    <ds:schemaRef ds:uri="http://schemas.microsoft.com/office/infopath/2007/PartnerControls"/>
    <ds:schemaRef ds:uri="2767e5b5-077a-45b1-a8e8-817ede47a3b4"/>
    <ds:schemaRef ds:uri="9ecd11ac-3937-419f-a020-2cef55a8ae08"/>
  </ds:schemaRefs>
</ds:datastoreItem>
</file>

<file path=customXml/itemProps2.xml><?xml version="1.0" encoding="utf-8"?>
<ds:datastoreItem xmlns:ds="http://schemas.openxmlformats.org/officeDocument/2006/customXml" ds:itemID="{1CAEF59C-08D0-44E8-8AC5-D351574C5B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BDB38-3DBF-4E73-B1ED-DE6D6C8F3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7e5b5-077a-45b1-a8e8-817ede47a3b4"/>
    <ds:schemaRef ds:uri="9ecd11ac-3937-419f-a020-2cef55a8a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8295</TotalTime>
  <Words>1093</Words>
  <Application>Microsoft Office PowerPoint</Application>
  <PresentationFormat>Widescreen</PresentationFormat>
  <Paragraphs>168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1_Sandia_Brand_Light_Theme</vt:lpstr>
      <vt:lpstr>2_Sandia_Brand_Dark_Blue_Theme_UUR</vt:lpstr>
      <vt:lpstr>Cyber-Physical Data Fusion &amp; Threat Detection with LSTM-Based Autoencoders in the Grid</vt:lpstr>
      <vt:lpstr>Agenda</vt:lpstr>
      <vt:lpstr>Cybersecurity Challenges in the Grid</vt:lpstr>
      <vt:lpstr>Artificial Intelligence (AI) for Cyber-Physical Security</vt:lpstr>
      <vt:lpstr>Electric Grid Testbed, Dataset &amp; Threat Model</vt:lpstr>
      <vt:lpstr>High Dimensionality &amp; Multimodal Cyber-Physical Data</vt:lpstr>
      <vt:lpstr>Cyber-Physical Data Fusion </vt:lpstr>
      <vt:lpstr>Autoencoders for Cyber-Physical Data Fusion</vt:lpstr>
      <vt:lpstr>LSTM-Based Autoencoders for Cyber-Physical Data Fusion</vt:lpstr>
      <vt:lpstr>LSTM-Based Autoencoders for Cyber-Physical Threat Detection</vt:lpstr>
      <vt:lpstr>LSTM-Based Autoencoders for Cyber-Physical Threat Detection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Fragkos, Georgios (-EXP)</cp:lastModifiedBy>
  <cp:revision>682</cp:revision>
  <dcterms:created xsi:type="dcterms:W3CDTF">2017-10-14T01:15:26Z</dcterms:created>
  <dcterms:modified xsi:type="dcterms:W3CDTF">2024-07-29T22:52:13Z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0x010100505C35630EDC794EA9FFCA0818F14530</vt:lpwstr>
  </property>
</Properties>
</file>