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4"/>
  </p:notesMasterIdLst>
  <p:sldIdLst>
    <p:sldId id="4192" r:id="rId2"/>
    <p:sldId id="4199" r:id="rId3"/>
    <p:sldId id="4200" r:id="rId4"/>
    <p:sldId id="1832" r:id="rId5"/>
    <p:sldId id="4198" r:id="rId6"/>
    <p:sldId id="4202" r:id="rId7"/>
    <p:sldId id="4201" r:id="rId8"/>
    <p:sldId id="4203" r:id="rId9"/>
    <p:sldId id="4204" r:id="rId10"/>
    <p:sldId id="4205" r:id="rId11"/>
    <p:sldId id="4206" r:id="rId12"/>
    <p:sldId id="4207" r:id="rId13"/>
    <p:sldId id="4209" r:id="rId14"/>
    <p:sldId id="4210" r:id="rId15"/>
    <p:sldId id="4211" r:id="rId16"/>
    <p:sldId id="4212" r:id="rId17"/>
    <p:sldId id="4213" r:id="rId18"/>
    <p:sldId id="4214" r:id="rId19"/>
    <p:sldId id="4215" r:id="rId20"/>
    <p:sldId id="4216" r:id="rId21"/>
    <p:sldId id="4217" r:id="rId22"/>
    <p:sldId id="4218" r:id="rId23"/>
    <p:sldId id="4219" r:id="rId24"/>
    <p:sldId id="4220" r:id="rId25"/>
    <p:sldId id="4222" r:id="rId26"/>
    <p:sldId id="4221" r:id="rId27"/>
    <p:sldId id="4223" r:id="rId28"/>
    <p:sldId id="4224" r:id="rId29"/>
    <p:sldId id="4225" r:id="rId30"/>
    <p:sldId id="4226" r:id="rId31"/>
    <p:sldId id="4227" r:id="rId32"/>
    <p:sldId id="42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034B0B4A-A529-6E42-B287-18AA63B3BB8E}">
          <p14:sldIdLst>
            <p14:sldId id="4192"/>
            <p14:sldId id="4199"/>
            <p14:sldId id="4200"/>
            <p14:sldId id="1832"/>
            <p14:sldId id="4198"/>
            <p14:sldId id="4202"/>
            <p14:sldId id="4201"/>
            <p14:sldId id="4203"/>
            <p14:sldId id="4204"/>
            <p14:sldId id="4205"/>
            <p14:sldId id="4206"/>
            <p14:sldId id="4207"/>
            <p14:sldId id="4209"/>
            <p14:sldId id="4210"/>
            <p14:sldId id="4211"/>
            <p14:sldId id="4212"/>
            <p14:sldId id="4213"/>
            <p14:sldId id="4214"/>
            <p14:sldId id="4215"/>
            <p14:sldId id="4216"/>
            <p14:sldId id="4217"/>
            <p14:sldId id="4218"/>
            <p14:sldId id="4219"/>
            <p14:sldId id="4220"/>
            <p14:sldId id="4222"/>
            <p14:sldId id="4221"/>
            <p14:sldId id="4223"/>
            <p14:sldId id="4224"/>
            <p14:sldId id="4225"/>
            <p14:sldId id="4226"/>
            <p14:sldId id="4227"/>
            <p14:sldId id="4228"/>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guide id="4" orient="horz"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DD0"/>
    <a:srgbClr val="011C32"/>
    <a:srgbClr val="7C8EA0"/>
    <a:srgbClr val="02143C"/>
    <a:srgbClr val="E8EEFF"/>
    <a:srgbClr val="021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9" autoAdjust="0"/>
    <p:restoredTop sz="72378" autoAdjust="0"/>
  </p:normalViewPr>
  <p:slideViewPr>
    <p:cSldViewPr snapToGrid="0" showGuides="1">
      <p:cViewPr varScale="1">
        <p:scale>
          <a:sx n="93" d="100"/>
          <a:sy n="93" d="100"/>
        </p:scale>
        <p:origin x="1224" y="90"/>
      </p:cViewPr>
      <p:guideLst>
        <p:guide pos="3816"/>
        <p:guide orient="horz" pos="2160"/>
        <p:guide orient="horz" pos="290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F7F9A-864F-DE44-AF07-EDC0CAC90137}"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053EA-6907-8F47-ACA5-08DBFA1C37EA}" type="slidenum">
              <a:rPr lang="en-US" smtClean="0"/>
              <a:t>‹#›</a:t>
            </a:fld>
            <a:endParaRPr lang="en-US"/>
          </a:p>
        </p:txBody>
      </p:sp>
    </p:spTree>
    <p:extLst>
      <p:ext uri="{BB962C8B-B14F-4D97-AF65-F5344CB8AC3E}">
        <p14:creationId xmlns:p14="http://schemas.microsoft.com/office/powerpoint/2010/main" val="37718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a:t>
            </a:fld>
            <a:endParaRPr lang="en-US"/>
          </a:p>
        </p:txBody>
      </p:sp>
    </p:spTree>
    <p:extLst>
      <p:ext uri="{BB962C8B-B14F-4D97-AF65-F5344CB8AC3E}">
        <p14:creationId xmlns:p14="http://schemas.microsoft.com/office/powerpoint/2010/main" val="373194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4</a:t>
            </a:fld>
            <a:endParaRPr lang="en-US"/>
          </a:p>
        </p:txBody>
      </p:sp>
    </p:spTree>
    <p:extLst>
      <p:ext uri="{BB962C8B-B14F-4D97-AF65-F5344CB8AC3E}">
        <p14:creationId xmlns:p14="http://schemas.microsoft.com/office/powerpoint/2010/main" val="2089107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MTHM: </a:t>
            </a:r>
            <a:r>
              <a:rPr lang="en-US" b="0" i="0" u="none" strike="noStrike" dirty="0">
                <a:solidFill>
                  <a:srgbClr val="000000"/>
                </a:solidFill>
                <a:effectLst/>
                <a:latin typeface="Calibri" panose="020F0502020204030204" pitchFamily="34" charset="0"/>
              </a:rPr>
              <a:t>Metric tons of heavy metal (mostly uranium)</a:t>
            </a:r>
          </a:p>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5</a:t>
            </a:fld>
            <a:endParaRPr lang="en-US"/>
          </a:p>
        </p:txBody>
      </p:sp>
    </p:spTree>
    <p:extLst>
      <p:ext uri="{BB962C8B-B14F-4D97-AF65-F5344CB8AC3E}">
        <p14:creationId xmlns:p14="http://schemas.microsoft.com/office/powerpoint/2010/main" val="276975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waste repository modeling allows for researchers and scientists to simulate the long term effects of disposing spent nuclear fuel in different nuclear waste repository scenarios. </a:t>
            </a:r>
            <a:br>
              <a:rPr lang="en-US" dirty="0"/>
            </a:br>
            <a:r>
              <a:rPr lang="en-US" dirty="0"/>
              <a:t>Our surrogate models goal is to provide mechanistic spent nuclear fuel degradation rates in these underground nuclear waste repository simulations. In deep geological repositories, </a:t>
            </a:r>
            <a:r>
              <a:rPr lang="en-US" b="0" i="0" dirty="0">
                <a:effectLst/>
                <a:latin typeface="Arial" panose="020B0604020202020204" pitchFamily="34" charset="0"/>
              </a:rPr>
              <a:t>the UO2 fuel matrix degradation (FMD) typically begins </a:t>
            </a:r>
            <a:br>
              <a:rPr lang="en-US" dirty="0"/>
            </a:br>
            <a:r>
              <a:rPr lang="en-US" b="0" i="0" dirty="0">
                <a:effectLst/>
                <a:latin typeface="Arial" panose="020B0604020202020204" pitchFamily="34" charset="0"/>
              </a:rPr>
              <a:t>as soon as a waste package breaches and groundwater contacts the fuel surface. A </a:t>
            </a:r>
            <a:r>
              <a:rPr lang="en-US" dirty="0"/>
              <a:t>fuel matrix degradation model calculation is needed for each breached package at each time step and is computationally intensive, especially when applied to a large scale repository simulation.</a:t>
            </a:r>
          </a:p>
        </p:txBody>
      </p:sp>
      <p:sp>
        <p:nvSpPr>
          <p:cNvPr id="4" name="Slide Number Placeholder 3"/>
          <p:cNvSpPr>
            <a:spLocks noGrp="1"/>
          </p:cNvSpPr>
          <p:nvPr>
            <p:ph type="sldNum" sz="quarter" idx="5"/>
          </p:nvPr>
        </p:nvSpPr>
        <p:spPr/>
        <p:txBody>
          <a:bodyPr/>
          <a:lstStyle/>
          <a:p>
            <a:fld id="{160053EA-6907-8F47-ACA5-08DBFA1C37EA}" type="slidenum">
              <a:rPr lang="en-US" smtClean="0"/>
              <a:t>6</a:t>
            </a:fld>
            <a:endParaRPr lang="en-US"/>
          </a:p>
        </p:txBody>
      </p:sp>
    </p:spTree>
    <p:extLst>
      <p:ext uri="{BB962C8B-B14F-4D97-AF65-F5344CB8AC3E}">
        <p14:creationId xmlns:p14="http://schemas.microsoft.com/office/powerpoint/2010/main" val="54771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surrogate modeling comes in, as surrogate models allow us to efficiently predict spent nuclear fuel degradation rates as opposed to current FMD Process Models which are computationally intensive. Surrogate models provide fast inference times and much more accurate results compared to current alternative methods. Our surrogate model inputs include the environmental conditions at any point in time, including the environmental concentrations, temperature, and dose rate which is a function of time and burnup of spent nuclear fuel. Our models take this information as input to predict the spent nuclear fuel degradation rate over time, which is expressed as uranium oxide flux.</a:t>
            </a:r>
          </a:p>
        </p:txBody>
      </p:sp>
      <p:sp>
        <p:nvSpPr>
          <p:cNvPr id="4" name="Slide Number Placeholder 3"/>
          <p:cNvSpPr>
            <a:spLocks noGrp="1"/>
          </p:cNvSpPr>
          <p:nvPr>
            <p:ph type="sldNum" sz="quarter" idx="5"/>
          </p:nvPr>
        </p:nvSpPr>
        <p:spPr/>
        <p:txBody>
          <a:bodyPr/>
          <a:lstStyle/>
          <a:p>
            <a:fld id="{160053EA-6907-8F47-ACA5-08DBFA1C37EA}" type="slidenum">
              <a:rPr lang="en-US" smtClean="0"/>
              <a:t>7</a:t>
            </a:fld>
            <a:endParaRPr lang="en-US"/>
          </a:p>
        </p:txBody>
      </p:sp>
    </p:spTree>
    <p:extLst>
      <p:ext uri="{BB962C8B-B14F-4D97-AF65-F5344CB8AC3E}">
        <p14:creationId xmlns:p14="http://schemas.microsoft.com/office/powerpoint/2010/main" val="238709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Attempts to approximate accurately any non-linear continuous operator (a mapping from a space of functions into another space of functions).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a:t>
            </a:r>
            <a:r>
              <a:rPr lang="en-US" b="1" i="1" dirty="0"/>
              <a:t>G</a:t>
            </a:r>
            <a:r>
              <a:rPr lang="en-US" dirty="0"/>
              <a:t> be the operator to be predicted, </a:t>
            </a:r>
            <a:r>
              <a:rPr lang="en-US" sz="1200" b="1" i="1" dirty="0"/>
              <a:t>u </a:t>
            </a:r>
            <a:r>
              <a:rPr lang="en-US" sz="1200" dirty="0"/>
              <a:t>be an input function and </a:t>
            </a:r>
            <a:r>
              <a:rPr lang="en-US" sz="1200" b="1" i="1" dirty="0"/>
              <a:t>y</a:t>
            </a:r>
            <a:r>
              <a:rPr lang="en-US" sz="1200" dirty="0"/>
              <a:t> be a point in the output function </a:t>
            </a:r>
            <a:r>
              <a:rPr lang="en-US" sz="1200" b="1" i="1" dirty="0"/>
              <a:t>G(u)</a:t>
            </a:r>
            <a:r>
              <a:rPr lang="en-US" sz="1200" dirty="0"/>
              <a:t>.</a:t>
            </a:r>
          </a:p>
          <a:p>
            <a:r>
              <a:rPr lang="en-US" sz="1200" dirty="0"/>
              <a:t>In practice, </a:t>
            </a:r>
            <a:r>
              <a:rPr lang="en-US" sz="1200" b="1" i="1" dirty="0"/>
              <a:t>u, </a:t>
            </a:r>
            <a:r>
              <a:rPr lang="en-US" sz="1200" b="0" i="0" dirty="0"/>
              <a:t>the input function, </a:t>
            </a:r>
            <a:r>
              <a:rPr lang="en-US" sz="1200" dirty="0"/>
              <a:t>is sampled at finite locations {x</a:t>
            </a:r>
            <a:r>
              <a:rPr lang="en-US" sz="1200" baseline="-25000" dirty="0"/>
              <a:t>1 </a:t>
            </a:r>
            <a:r>
              <a:rPr lang="en-US" sz="1200" dirty="0"/>
              <a:t>, x</a:t>
            </a:r>
            <a:r>
              <a:rPr lang="en-US" sz="1200" baseline="-25000" dirty="0"/>
              <a:t>2 </a:t>
            </a:r>
            <a:r>
              <a:rPr lang="en-US" sz="1200" dirty="0"/>
              <a:t>, … , </a:t>
            </a:r>
            <a:r>
              <a:rPr lang="en-US" sz="1200" dirty="0" err="1"/>
              <a:t>x</a:t>
            </a:r>
            <a:r>
              <a:rPr lang="en-US" sz="1200" baseline="-25000" dirty="0" err="1"/>
              <a:t>m</a:t>
            </a:r>
            <a:r>
              <a:rPr lang="en-US" sz="1200" dirty="0"/>
              <a:t>} called sensors.</a:t>
            </a:r>
          </a:p>
          <a:p>
            <a:r>
              <a:rPr lang="en-US" sz="1200" b="1" i="1" dirty="0"/>
              <a:t>y</a:t>
            </a:r>
            <a:r>
              <a:rPr lang="en-US" sz="1200" dirty="0"/>
              <a:t> is a point in the domain of </a:t>
            </a:r>
            <a:r>
              <a:rPr lang="en-US" sz="1200" b="1" i="1" dirty="0"/>
              <a:t>G(u)</a:t>
            </a:r>
            <a:r>
              <a:rPr lang="en-US" sz="1200" dirty="0"/>
              <a:t>, so that </a:t>
            </a:r>
            <a:r>
              <a:rPr lang="en-US" sz="1200" b="1" i="1" dirty="0"/>
              <a:t>G(u)(y) </a:t>
            </a:r>
            <a:r>
              <a:rPr lang="en-US" sz="1200" dirty="0"/>
              <a:t>is a real number, and is the output to our </a:t>
            </a:r>
            <a:r>
              <a:rPr lang="en-US" sz="1200" dirty="0" err="1"/>
              <a:t>deeponet</a:t>
            </a:r>
            <a:r>
              <a:rPr lang="en-US" sz="1200" dirty="0"/>
              <a:t>.</a:t>
            </a:r>
          </a:p>
          <a:p>
            <a:r>
              <a:rPr lang="en-US" sz="1200" dirty="0"/>
              <a:t>So </a:t>
            </a:r>
            <a:r>
              <a:rPr lang="en-US" sz="1200" b="1" i="1" dirty="0"/>
              <a:t>u</a:t>
            </a:r>
            <a:r>
              <a:rPr lang="en-US" sz="1200" dirty="0"/>
              <a:t> is our sampled function, and </a:t>
            </a:r>
            <a:r>
              <a:rPr lang="en-US" sz="1200" b="1" i="1" dirty="0"/>
              <a:t>y</a:t>
            </a:r>
            <a:r>
              <a:rPr lang="en-US" sz="1200" dirty="0"/>
              <a:t> is a point in the output function </a:t>
            </a:r>
            <a:r>
              <a:rPr lang="en-US" sz="1200" b="1" i="1" dirty="0"/>
              <a:t>G(u)</a:t>
            </a:r>
            <a:r>
              <a:rPr lang="en-US" sz="1200" dirty="0"/>
              <a:t>, making </a:t>
            </a:r>
            <a:r>
              <a:rPr lang="en-US" sz="1200" b="1" i="1" dirty="0"/>
              <a:t>G(u)(y) </a:t>
            </a:r>
            <a:r>
              <a:rPr lang="en-US" sz="1200" dirty="0"/>
              <a:t>the result of taking the operator </a:t>
            </a:r>
            <a:r>
              <a:rPr lang="en-US" sz="1200" b="1" i="1" dirty="0"/>
              <a:t>G</a:t>
            </a:r>
            <a:r>
              <a:rPr lang="en-US" sz="1200" dirty="0"/>
              <a:t> on a sampled function </a:t>
            </a:r>
            <a:r>
              <a:rPr lang="en-US" sz="1200" b="1" i="1" dirty="0"/>
              <a:t>u</a:t>
            </a:r>
            <a:r>
              <a:rPr lang="en-US" sz="1200" dirty="0"/>
              <a:t> at a specific point in the domain.</a:t>
            </a:r>
          </a:p>
          <a:p>
            <a:r>
              <a:rPr lang="en-US" sz="1200" b="0" i="0" dirty="0"/>
              <a:t>The </a:t>
            </a:r>
            <a:r>
              <a:rPr lang="en-US" sz="1200" b="0" i="0" dirty="0" err="1"/>
              <a:t>deeponet</a:t>
            </a:r>
            <a:r>
              <a:rPr lang="en-US" sz="1200" b="0" i="0" dirty="0"/>
              <a:t> consist of two sub networks, the branch net, and the trunk net as seen on the right. The branch network takes in the input function u, and passes it through a Feed Forward Neural Network, or FNN. The trunk network takes in y, a point in the output domain G(u). This sub network also consists of an FNN. The two output vectors are then combined via a dot product with bias to get our predicted output point G(u)(y)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Taking </a:t>
            </a:r>
            <a:r>
              <a:rPr lang="en-US" sz="1200" b="1" i="1" dirty="0"/>
              <a:t>G(u)(y) </a:t>
            </a:r>
            <a:r>
              <a:rPr lang="en-US" sz="1200" dirty="0"/>
              <a:t>at every </a:t>
            </a:r>
            <a:r>
              <a:rPr lang="en-US" sz="1200" b="1" i="1" dirty="0"/>
              <a:t>y</a:t>
            </a:r>
            <a:r>
              <a:rPr lang="en-US" sz="1200" dirty="0"/>
              <a:t> results in the full function of </a:t>
            </a:r>
            <a:r>
              <a:rPr lang="en-US" sz="1200" b="1" i="1" dirty="0"/>
              <a:t>G(u).</a:t>
            </a:r>
            <a:br>
              <a:rPr lang="en-US" sz="1200" b="1" i="1" dirty="0"/>
            </a:br>
            <a:r>
              <a:rPr lang="en-US" sz="1200" b="0" i="0" dirty="0"/>
              <a:t>This two sub network dynamic allows for a sort of spatial understanding in time within the network and results in a more accurate time series prediction than a simple FNN.</a:t>
            </a:r>
          </a:p>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9</a:t>
            </a:fld>
            <a:endParaRPr lang="en-US"/>
          </a:p>
        </p:txBody>
      </p:sp>
    </p:spTree>
    <p:extLst>
      <p:ext uri="{BB962C8B-B14F-4D97-AF65-F5344CB8AC3E}">
        <p14:creationId xmlns:p14="http://schemas.microsoft.com/office/powerpoint/2010/main" val="238371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13</a:t>
            </a:fld>
            <a:endParaRPr lang="en-US"/>
          </a:p>
        </p:txBody>
      </p:sp>
    </p:spTree>
    <p:extLst>
      <p:ext uri="{BB962C8B-B14F-4D97-AF65-F5344CB8AC3E}">
        <p14:creationId xmlns:p14="http://schemas.microsoft.com/office/powerpoint/2010/main" val="175778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18</a:t>
            </a:fld>
            <a:endParaRPr lang="en-US"/>
          </a:p>
        </p:txBody>
      </p:sp>
    </p:spTree>
    <p:extLst>
      <p:ext uri="{BB962C8B-B14F-4D97-AF65-F5344CB8AC3E}">
        <p14:creationId xmlns:p14="http://schemas.microsoft.com/office/powerpoint/2010/main" val="279277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0053EA-6907-8F47-ACA5-08DBFA1C37EA}" type="slidenum">
              <a:rPr lang="en-US" smtClean="0"/>
              <a:t>25</a:t>
            </a:fld>
            <a:endParaRPr lang="en-US"/>
          </a:p>
        </p:txBody>
      </p:sp>
    </p:spTree>
    <p:extLst>
      <p:ext uri="{BB962C8B-B14F-4D97-AF65-F5344CB8AC3E}">
        <p14:creationId xmlns:p14="http://schemas.microsoft.com/office/powerpoint/2010/main" val="2190303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tx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kern="1200" dirty="0">
                <a:solidFill>
                  <a:schemeClr val="tx1"/>
                </a:solidFill>
                <a:effectLst/>
                <a:latin typeface="Open Sans" panose="020B0606030504020204" pitchFamily="34" charset="0"/>
                <a:ea typeface="+mn-ea"/>
                <a:cs typeface="+mn-cs"/>
              </a:rPr>
              <a:t>Sandia National Laboratories is a </a:t>
            </a:r>
            <a:r>
              <a:rPr lang="en-US" sz="650" b="0" i="0" kern="1200" dirty="0" err="1">
                <a:solidFill>
                  <a:schemeClr val="tx1"/>
                </a:solidFill>
                <a:effectLst/>
                <a:latin typeface="Open Sans" panose="020B0606030504020204" pitchFamily="34" charset="0"/>
                <a:ea typeface="+mn-ea"/>
                <a:cs typeface="+mn-cs"/>
              </a:rPr>
              <a:t>multimission</a:t>
            </a:r>
            <a:r>
              <a:rPr lang="en-US" sz="650" b="0" i="0" kern="1200" dirty="0">
                <a:solidFill>
                  <a:schemeClr val="tx1"/>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tx1"/>
              </a:solidFill>
              <a:latin typeface="Open Sans" panose="020B0606030504020204" pitchFamily="34" charset="0"/>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tx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11" name="TextBox 10">
            <a:extLst>
              <a:ext uri="{FF2B5EF4-FFF2-40B4-BE49-F238E27FC236}">
                <a16:creationId xmlns:a16="http://schemas.microsoft.com/office/drawing/2014/main" id="{8F329887-7359-65E1-87D8-25FB87ECBF43}"/>
              </a:ext>
            </a:extLst>
          </p:cNvPr>
          <p:cNvSpPr txBox="1"/>
          <p:nvPr userDrawn="1"/>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kern="1200" dirty="0">
                <a:solidFill>
                  <a:schemeClr val="tx1"/>
                </a:solidFill>
                <a:effectLst/>
                <a:latin typeface="Open Sans" panose="020B0606030504020204" pitchFamily="34" charset="0"/>
                <a:ea typeface="+mn-ea"/>
                <a:cs typeface="+mn-cs"/>
              </a:rPr>
              <a:t>Sandia National Laboratories is a </a:t>
            </a:r>
            <a:r>
              <a:rPr lang="en-US" sz="650" b="0" i="0" kern="1200" dirty="0" err="1">
                <a:solidFill>
                  <a:schemeClr val="tx1"/>
                </a:solidFill>
                <a:effectLst/>
                <a:latin typeface="Open Sans" panose="020B0606030504020204" pitchFamily="34" charset="0"/>
                <a:ea typeface="+mn-ea"/>
                <a:cs typeface="+mn-cs"/>
              </a:rPr>
              <a:t>multimission</a:t>
            </a:r>
            <a:r>
              <a:rPr lang="en-US" sz="650" b="0" i="0" kern="1200" dirty="0">
                <a:solidFill>
                  <a:schemeClr val="tx1"/>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tx1"/>
              </a:solidFill>
              <a:latin typeface="Open Sans" panose="020B0606030504020204" pitchFamily="34" charset="0"/>
            </a:endParaRP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tx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Tree>
    <p:extLst>
      <p:ext uri="{BB962C8B-B14F-4D97-AF65-F5344CB8AC3E}">
        <p14:creationId xmlns:p14="http://schemas.microsoft.com/office/powerpoint/2010/main" val="143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tx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kern="1200" dirty="0">
                <a:solidFill>
                  <a:schemeClr val="tx1"/>
                </a:solidFill>
                <a:effectLst/>
                <a:latin typeface="Open Sans" panose="020B0606030504020204" pitchFamily="34" charset="0"/>
                <a:ea typeface="+mn-ea"/>
                <a:cs typeface="+mn-cs"/>
              </a:rPr>
              <a:t>Sandia National Laboratories is a </a:t>
            </a:r>
            <a:r>
              <a:rPr lang="en-US" sz="650" b="0" i="0" kern="1200" dirty="0" err="1">
                <a:solidFill>
                  <a:schemeClr val="tx1"/>
                </a:solidFill>
                <a:effectLst/>
                <a:latin typeface="Open Sans" panose="020B0606030504020204" pitchFamily="34" charset="0"/>
                <a:ea typeface="+mn-ea"/>
                <a:cs typeface="+mn-cs"/>
              </a:rPr>
              <a:t>multimission</a:t>
            </a:r>
            <a:r>
              <a:rPr lang="en-US" sz="650" b="0" i="0" kern="1200" dirty="0">
                <a:solidFill>
                  <a:schemeClr val="tx1"/>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tx1"/>
              </a:solidFill>
              <a:latin typeface="Open Sans" panose="020B0606030504020204" pitchFamily="34" charset="0"/>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tx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11" name="TextBox 10">
            <a:extLst>
              <a:ext uri="{FF2B5EF4-FFF2-40B4-BE49-F238E27FC236}">
                <a16:creationId xmlns:a16="http://schemas.microsoft.com/office/drawing/2014/main" id="{8F329887-7359-65E1-87D8-25FB87ECBF43}"/>
              </a:ext>
            </a:extLst>
          </p:cNvPr>
          <p:cNvSpPr txBox="1"/>
          <p:nvPr userDrawn="1"/>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kern="1200" dirty="0">
                <a:solidFill>
                  <a:schemeClr val="tx1"/>
                </a:solidFill>
                <a:effectLst/>
                <a:latin typeface="Open Sans" panose="020B0606030504020204" pitchFamily="34" charset="0"/>
                <a:ea typeface="+mn-ea"/>
                <a:cs typeface="+mn-cs"/>
              </a:rPr>
              <a:t>Sandia National Laboratories is a </a:t>
            </a:r>
            <a:r>
              <a:rPr lang="en-US" sz="650" b="0" i="0" kern="1200" dirty="0" err="1">
                <a:solidFill>
                  <a:schemeClr val="tx1"/>
                </a:solidFill>
                <a:effectLst/>
                <a:latin typeface="Open Sans" panose="020B0606030504020204" pitchFamily="34" charset="0"/>
                <a:ea typeface="+mn-ea"/>
                <a:cs typeface="+mn-cs"/>
              </a:rPr>
              <a:t>multimission</a:t>
            </a:r>
            <a:r>
              <a:rPr lang="en-US" sz="650" b="0" i="0" kern="1200" dirty="0">
                <a:solidFill>
                  <a:schemeClr val="tx1"/>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tx1"/>
              </a:solidFill>
              <a:latin typeface="Open Sans" panose="020B0606030504020204" pitchFamily="34" charset="0"/>
            </a:endParaRP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dirty="0"/>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tx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Tree>
    <p:extLst>
      <p:ext uri="{BB962C8B-B14F-4D97-AF65-F5344CB8AC3E}">
        <p14:creationId xmlns:p14="http://schemas.microsoft.com/office/powerpoint/2010/main" val="32004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1692" y="2031023"/>
            <a:ext cx="3868616" cy="2795954"/>
          </a:xfrm>
        </p:spPr>
        <p:txBody>
          <a:bodyPr anchor="ctr">
            <a:normAutofit/>
          </a:bodyPr>
          <a:lstStyle>
            <a:lvl1pPr algn="ctr">
              <a:defRPr sz="4000">
                <a:solidFill>
                  <a:schemeClr val="tx1"/>
                </a:solidFill>
              </a:defRPr>
            </a:lvl1pPr>
          </a:lstStyle>
          <a:p>
            <a:r>
              <a:rPr lang="en-US" dirty="0"/>
              <a:t>Click to </a:t>
            </a:r>
            <a:br>
              <a:rPr lang="en-US" dirty="0"/>
            </a:br>
            <a:r>
              <a:rPr lang="en-US" dirty="0"/>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bg2"/>
                </a:solidFill>
                <a:latin typeface="Exo 2 Semi Bold" pitchFamily="2" charset="77"/>
              </a:defRPr>
            </a:lvl1pPr>
          </a:lstStyle>
          <a:p>
            <a:fld id="{6FB6B91F-BB11-E946-B7F6-1372EDB8DEC1}" type="slidenum">
              <a:rPr lang="en-US" smtClean="0"/>
              <a:pPr/>
              <a:t>‹#›</a:t>
            </a:fld>
            <a:endParaRPr lang="en-US" dirty="0"/>
          </a:p>
        </p:txBody>
      </p:sp>
      <p:sp>
        <p:nvSpPr>
          <p:cNvPr id="3" name="Footer Placeholder 4">
            <a:extLst>
              <a:ext uri="{FF2B5EF4-FFF2-40B4-BE49-F238E27FC236}">
                <a16:creationId xmlns:a16="http://schemas.microsoft.com/office/drawing/2014/main" id="{5560EA2B-BE9C-1249-82D6-B7B0949FCFDE}"/>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Tree>
    <p:extLst>
      <p:ext uri="{BB962C8B-B14F-4D97-AF65-F5344CB8AC3E}">
        <p14:creationId xmlns:p14="http://schemas.microsoft.com/office/powerpoint/2010/main" val="36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76D2-8435-708B-9C12-A2DDE33F5A48}"/>
              </a:ext>
            </a:extLst>
          </p:cNvPr>
          <p:cNvSpPr>
            <a:spLocks noGrp="1"/>
          </p:cNvSpPr>
          <p:nvPr>
            <p:ph type="title"/>
          </p:nvPr>
        </p:nvSpPr>
        <p:spPr>
          <a:xfrm>
            <a:off x="352326" y="238026"/>
            <a:ext cx="10224545" cy="676374"/>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dirty="0"/>
          </a:p>
        </p:txBody>
      </p:sp>
      <p:sp>
        <p:nvSpPr>
          <p:cNvPr id="4" name="Footer Placeholder 3">
            <a:extLst>
              <a:ext uri="{FF2B5EF4-FFF2-40B4-BE49-F238E27FC236}">
                <a16:creationId xmlns:a16="http://schemas.microsoft.com/office/drawing/2014/main" id="{646C3E44-24E0-E7EE-DC2C-D11B27C9ED31}"/>
              </a:ext>
            </a:extLst>
          </p:cNvPr>
          <p:cNvSpPr>
            <a:spLocks noGrp="1"/>
          </p:cNvSpPr>
          <p:nvPr>
            <p:ph type="ftr" sz="quarter" idx="11"/>
          </p:nvPr>
        </p:nvSpPr>
        <p:spPr>
          <a:xfrm>
            <a:off x="1600200" y="0"/>
            <a:ext cx="8991600" cy="219174"/>
          </a:xfrm>
        </p:spPr>
        <p:txBody>
          <a:bodyPr/>
          <a:lstStyle/>
          <a:p>
            <a:endParaRPr lang="en-US" dirty="0"/>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bg2"/>
                </a:solidFill>
                <a:latin typeface="Exo 2 Semi Bold" pitchFamily="2" charset="77"/>
              </a:defRPr>
            </a:lvl1pPr>
          </a:lstStyle>
          <a:p>
            <a:fld id="{6FB6B91F-BB11-E946-B7F6-1372EDB8DEC1}" type="slidenum">
              <a:rPr lang="en-US" smtClean="0"/>
              <a:pPr/>
              <a:t>‹#›</a:t>
            </a:fld>
            <a:endParaRPr lang="en-US" dirty="0"/>
          </a:p>
        </p:txBody>
      </p:sp>
    </p:spTree>
    <p:extLst>
      <p:ext uri="{BB962C8B-B14F-4D97-AF65-F5344CB8AC3E}">
        <p14:creationId xmlns:p14="http://schemas.microsoft.com/office/powerpoint/2010/main" val="109791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dirty="0"/>
          </a:p>
        </p:txBody>
      </p:sp>
      <p:sp>
        <p:nvSpPr>
          <p:cNvPr id="5" name="Title Placeholder 1">
            <a:extLst>
              <a:ext uri="{FF2B5EF4-FFF2-40B4-BE49-F238E27FC236}">
                <a16:creationId xmlns:a16="http://schemas.microsoft.com/office/drawing/2014/main" id="{B9BA94E1-F833-74C4-C220-979B5551CE35}"/>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
        <p:nvSpPr>
          <p:cNvPr id="11" name="Date Placeholder 3">
            <a:extLst>
              <a:ext uri="{FF2B5EF4-FFF2-40B4-BE49-F238E27FC236}">
                <a16:creationId xmlns:a16="http://schemas.microsoft.com/office/drawing/2014/main" id="{3931A2ED-36FD-2A27-0280-2BAA4BE8F151}"/>
              </a:ext>
            </a:extLst>
          </p:cNvPr>
          <p:cNvSpPr>
            <a:spLocks noGrp="1"/>
          </p:cNvSpPr>
          <p:nvPr>
            <p:ph type="dt" sz="half" idx="2"/>
          </p:nvPr>
        </p:nvSpPr>
        <p:spPr>
          <a:xfrm>
            <a:off x="342900" y="6638826"/>
            <a:ext cx="1047750" cy="228600"/>
          </a:xfrm>
          <a:prstGeom prst="rect">
            <a:avLst/>
          </a:prstGeom>
        </p:spPr>
        <p:txBody>
          <a:bodyPr vert="horz" lIns="0" tIns="0" rIns="0" bIns="0" rtlCol="0" anchor="ctr"/>
          <a:lstStyle>
            <a:lvl1pPr algn="l">
              <a:defRPr sz="1000" b="1" i="0">
                <a:solidFill>
                  <a:schemeClr val="bg2"/>
                </a:solidFill>
                <a:latin typeface="Exo 2 Semi Bold" pitchFamily="2" charset="77"/>
                <a:ea typeface="Open Sans" panose="020B0606030504020204" pitchFamily="34" charset="0"/>
                <a:cs typeface="Open Sans" panose="020B0606030504020204" pitchFamily="34" charset="0"/>
              </a:defRPr>
            </a:lvl1pPr>
          </a:lstStyle>
          <a:p>
            <a:endParaRPr lang="en-US" dirty="0"/>
          </a:p>
        </p:txBody>
      </p:sp>
      <p:sp>
        <p:nvSpPr>
          <p:cNvPr id="2" name="Footer Placeholder 4">
            <a:extLst>
              <a:ext uri="{FF2B5EF4-FFF2-40B4-BE49-F238E27FC236}">
                <a16:creationId xmlns:a16="http://schemas.microsoft.com/office/drawing/2014/main" id="{57360BF7-31E7-2BD1-4BB4-C13DCDA30168}"/>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44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73ED-6FC3-240E-FD79-5C9C1B356AAC}"/>
              </a:ext>
            </a:extLst>
          </p:cNvPr>
          <p:cNvSpPr>
            <a:spLocks noGrp="1"/>
          </p:cNvSpPr>
          <p:nvPr>
            <p:ph type="title"/>
          </p:nvPr>
        </p:nvSpPr>
        <p:spPr>
          <a:xfrm>
            <a:off x="353115" y="228600"/>
            <a:ext cx="10224545" cy="6858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dirty="0"/>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8" name="Footer Placeholder 4">
            <a:extLst>
              <a:ext uri="{FF2B5EF4-FFF2-40B4-BE49-F238E27FC236}">
                <a16:creationId xmlns:a16="http://schemas.microsoft.com/office/drawing/2014/main" id="{A0E8E0A0-EBA5-FCE8-DB05-AE9091399426}"/>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algn="ctr">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Tree>
    <p:extLst>
      <p:ext uri="{BB962C8B-B14F-4D97-AF65-F5344CB8AC3E}">
        <p14:creationId xmlns:p14="http://schemas.microsoft.com/office/powerpoint/2010/main" val="407256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dirty="0"/>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8" name="Title Placeholder 1">
            <a:extLst>
              <a:ext uri="{FF2B5EF4-FFF2-40B4-BE49-F238E27FC236}">
                <a16:creationId xmlns:a16="http://schemas.microsoft.com/office/drawing/2014/main" id="{78A3E416-B7DC-9289-0F71-02C0E72CE741}"/>
              </a:ext>
            </a:extLst>
          </p:cNvPr>
          <p:cNvSpPr>
            <a:spLocks noGrp="1"/>
          </p:cNvSpPr>
          <p:nvPr>
            <p:ph type="title"/>
          </p:nvPr>
        </p:nvSpPr>
        <p:spPr>
          <a:xfrm>
            <a:off x="353115" y="228600"/>
            <a:ext cx="10224545" cy="685800"/>
          </a:xfrm>
          <a:prstGeom prst="rect">
            <a:avLst/>
          </a:prstGeom>
        </p:spPr>
        <p:txBody>
          <a:bodyPr vert="horz" lIns="0" tIns="0" rIns="0" bIns="0" rtlCol="0" anchor="ctr">
            <a:noAutofit/>
          </a:bodyPr>
          <a:lstStyle/>
          <a:p>
            <a:r>
              <a:rPr lang="en-US" dirty="0"/>
              <a:t>Click to edit Master title style</a:t>
            </a:r>
          </a:p>
        </p:txBody>
      </p:sp>
      <p:sp>
        <p:nvSpPr>
          <p:cNvPr id="2" name="Footer Placeholder 4">
            <a:extLst>
              <a:ext uri="{FF2B5EF4-FFF2-40B4-BE49-F238E27FC236}">
                <a16:creationId xmlns:a16="http://schemas.microsoft.com/office/drawing/2014/main" id="{77E5878A-1552-B223-F43B-5038DE4B26D8}"/>
              </a:ext>
            </a:extLst>
          </p:cNvPr>
          <p:cNvSpPr>
            <a:spLocks noGrp="1"/>
          </p:cNvSpPr>
          <p:nvPr>
            <p:ph type="ftr" sz="quarter" idx="13"/>
          </p:nvPr>
        </p:nvSpPr>
        <p:spPr>
          <a:xfrm>
            <a:off x="1600200" y="0"/>
            <a:ext cx="8991600" cy="219174"/>
          </a:xfrm>
          <a:prstGeom prst="rect">
            <a:avLst/>
          </a:prstGeom>
        </p:spPr>
        <p:txBody>
          <a:bodyPr vert="horz" lIns="0" tIns="0" rIns="0" bIns="0" rtlCol="0" anchor="ctr"/>
          <a:lstStyle>
            <a:lvl1pPr algn="ctr">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Tree>
    <p:extLst>
      <p:ext uri="{BB962C8B-B14F-4D97-AF65-F5344CB8AC3E}">
        <p14:creationId xmlns:p14="http://schemas.microsoft.com/office/powerpoint/2010/main" val="6116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Title Placeholder 1">
            <a:extLst>
              <a:ext uri="{FF2B5EF4-FFF2-40B4-BE49-F238E27FC236}">
                <a16:creationId xmlns:a16="http://schemas.microsoft.com/office/drawing/2014/main" id="{DA478EFB-CB01-5D7C-25EB-8FE3C542E237}"/>
              </a:ext>
            </a:extLst>
          </p:cNvPr>
          <p:cNvSpPr>
            <a:spLocks noGrp="1"/>
          </p:cNvSpPr>
          <p:nvPr>
            <p:ph type="title"/>
          </p:nvPr>
        </p:nvSpPr>
        <p:spPr>
          <a:xfrm>
            <a:off x="353115" y="228600"/>
            <a:ext cx="10224545" cy="685800"/>
          </a:xfrm>
          <a:prstGeom prst="rect">
            <a:avLst/>
          </a:prstGeom>
        </p:spPr>
        <p:txBody>
          <a:bodyPr vert="horz" lIns="0" tIns="0" rIns="0" bIns="0" rtlCol="0" anchor="ctr">
            <a:noAutofit/>
          </a:bodyPr>
          <a:lstStyle/>
          <a:p>
            <a:r>
              <a:rPr lang="en-US" dirty="0"/>
              <a:t>Click to edit Master title style</a:t>
            </a:r>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dirty="0"/>
          </a:p>
        </p:txBody>
      </p:sp>
      <p:sp>
        <p:nvSpPr>
          <p:cNvPr id="7" name="Footer Placeholder 4">
            <a:extLst>
              <a:ext uri="{FF2B5EF4-FFF2-40B4-BE49-F238E27FC236}">
                <a16:creationId xmlns:a16="http://schemas.microsoft.com/office/drawing/2014/main" id="{97D803D6-673A-5DDE-DFD1-A8CEB560F86A}"/>
              </a:ext>
            </a:extLst>
          </p:cNvPr>
          <p:cNvSpPr>
            <a:spLocks noGrp="1"/>
          </p:cNvSpPr>
          <p:nvPr>
            <p:ph type="ftr" sz="quarter" idx="13"/>
          </p:nvPr>
        </p:nvSpPr>
        <p:spPr>
          <a:xfrm>
            <a:off x="1600200" y="0"/>
            <a:ext cx="8991600" cy="219174"/>
          </a:xfrm>
          <a:prstGeom prst="rect">
            <a:avLst/>
          </a:prstGeom>
        </p:spPr>
        <p:txBody>
          <a:bodyPr vert="horz" lIns="0" tIns="0" rIns="0" bIns="0" rtlCol="0" anchor="ctr"/>
          <a:lstStyle>
            <a:lvl1pPr algn="ctr">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Tree>
    <p:extLst>
      <p:ext uri="{BB962C8B-B14F-4D97-AF65-F5344CB8AC3E}">
        <p14:creationId xmlns:p14="http://schemas.microsoft.com/office/powerpoint/2010/main" val="407879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dirty="0"/>
          </a:p>
        </p:txBody>
      </p:sp>
      <p:sp>
        <p:nvSpPr>
          <p:cNvPr id="6" name="Footer Placeholder 4">
            <a:extLst>
              <a:ext uri="{FF2B5EF4-FFF2-40B4-BE49-F238E27FC236}">
                <a16:creationId xmlns:a16="http://schemas.microsoft.com/office/drawing/2014/main" id="{F8A00B1E-82F2-53D3-6036-9B46FBE71C09}"/>
              </a:ext>
            </a:extLst>
          </p:cNvPr>
          <p:cNvSpPr>
            <a:spLocks noGrp="1"/>
          </p:cNvSpPr>
          <p:nvPr>
            <p:ph type="ftr" sz="quarter" idx="13"/>
          </p:nvPr>
        </p:nvSpPr>
        <p:spPr>
          <a:xfrm>
            <a:off x="1600200" y="0"/>
            <a:ext cx="8991600" cy="219174"/>
          </a:xfrm>
          <a:prstGeom prst="rect">
            <a:avLst/>
          </a:prstGeom>
        </p:spPr>
        <p:txBody>
          <a:bodyPr vert="horz" lIns="0" tIns="0" rIns="0" bIns="0" rtlCol="0" anchor="ctr"/>
          <a:lstStyle>
            <a:lvl1pPr algn="ctr">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spTree>
    <p:extLst>
      <p:ext uri="{BB962C8B-B14F-4D97-AF65-F5344CB8AC3E}">
        <p14:creationId xmlns:p14="http://schemas.microsoft.com/office/powerpoint/2010/main" val="365755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bg2"/>
                </a:solidFill>
                <a:latin typeface="Exo 2 Semi Bold" pitchFamily="2" charset="77"/>
                <a:ea typeface="Open Sans" panose="020B0606030504020204" pitchFamily="34" charset="0"/>
                <a:cs typeface="Open Sans" panose="020B0606030504020204" pitchFamily="34" charset="0"/>
              </a:defRPr>
            </a:lvl1pPr>
          </a:lstStyle>
          <a:p>
            <a:r>
              <a:rPr lang="en-US" dirty="0"/>
              <a:t>Sept 9, 2024</a:t>
            </a:r>
          </a:p>
        </p:txBody>
      </p:sp>
      <p:sp>
        <p:nvSpPr>
          <p:cNvPr id="5" name="Footer Placeholder 4">
            <a:extLst>
              <a:ext uri="{FF2B5EF4-FFF2-40B4-BE49-F238E27FC236}">
                <a16:creationId xmlns:a16="http://schemas.microsoft.com/office/drawing/2014/main" id="{FD72EF1B-4646-6E00-A89E-1C0F88866C41}"/>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solidFill>
                <a:latin typeface="+mn-lt"/>
                <a:ea typeface="Open Sans SemiBold" panose="020B0606030504020204" pitchFamily="34" charset="0"/>
                <a:cs typeface="Open Sans SemiBold" panose="020B0606030504020204" pitchFamily="34" charset="0"/>
              </a:defRPr>
            </a:lvl1pPr>
          </a:lstStyle>
          <a:p>
            <a:endParaRPr lang="en-US" dirty="0"/>
          </a:p>
        </p:txBody>
      </p:sp>
      <p:pic>
        <p:nvPicPr>
          <p:cNvPr id="52" name="Picture 51">
            <a:extLst>
              <a:ext uri="{FF2B5EF4-FFF2-40B4-BE49-F238E27FC236}">
                <a16:creationId xmlns:a16="http://schemas.microsoft.com/office/drawing/2014/main" id="{595B480F-57BC-AAE4-E8B1-8E74194E0AF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bg2"/>
                </a:solidFill>
                <a:latin typeface="Exo 2 Semi Bold" pitchFamily="2" charset="77"/>
              </a:defRPr>
            </a:lvl1pPr>
          </a:lstStyle>
          <a:p>
            <a:fld id="{6FB6B91F-BB11-E946-B7F6-1372EDB8DEC1}" type="slidenum">
              <a:rPr lang="en-US" smtClean="0"/>
              <a:pPr/>
              <a:t>‹#›</a:t>
            </a:fld>
            <a:endParaRPr lang="en-US" dirty="0"/>
          </a:p>
        </p:txBody>
      </p:sp>
    </p:spTree>
    <p:extLst>
      <p:ext uri="{BB962C8B-B14F-4D97-AF65-F5344CB8AC3E}">
        <p14:creationId xmlns:p14="http://schemas.microsoft.com/office/powerpoint/2010/main" val="2950539206"/>
      </p:ext>
    </p:extLst>
  </p:cSld>
  <p:clrMap bg1="dk1" tx1="lt1" bg2="dk2" tx2="lt2" accent1="accent1" accent2="accent2" accent3="accent3" accent4="accent4" accent5="accent5" accent6="accent6" hlink="hlink" folHlink="folHlink"/>
  <p:sldLayoutIdLst>
    <p:sldLayoutId id="2147483700" r:id="rId1"/>
    <p:sldLayoutId id="2147483711" r:id="rId2"/>
    <p:sldLayoutId id="2147483710" r:id="rId3"/>
    <p:sldLayoutId id="2147483715" r:id="rId4"/>
    <p:sldLayoutId id="2147483714" r:id="rId5"/>
    <p:sldLayoutId id="2147483706" r:id="rId6"/>
    <p:sldLayoutId id="2147483707" r:id="rId7"/>
    <p:sldLayoutId id="2147483708" r:id="rId8"/>
    <p:sldLayoutId id="2147483709" r:id="rId9"/>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bg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11" Type="http://schemas.openxmlformats.org/officeDocument/2006/relationships/image" Target="../media/image12.svg"/><Relationship Id="rId5" Type="http://schemas.openxmlformats.org/officeDocument/2006/relationships/image" Target="../media/image210.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2.svg"/><Relationship Id="rId4" Type="http://schemas.openxmlformats.org/officeDocument/2006/relationships/image" Target="../media/image29.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hyperlink" Target="https://doi.org/10.48550/arXiv.1801.01236" TargetMode="External"/><Relationship Id="rId4" Type="http://schemas.openxmlformats.org/officeDocument/2006/relationships/hyperlink" Target="https://doi.org/10.1016/j.jnucmat.2015.03.036"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nrc.gov/reading-rm/doc-collections/maps/isfsi.html" TargetMode="Externa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6A2410B-6AF7-5C23-C262-97C467549352}"/>
              </a:ext>
            </a:extLst>
          </p:cNvPr>
          <p:cNvSpPr>
            <a:spLocks noGrp="1"/>
          </p:cNvSpPr>
          <p:nvPr>
            <p:ph type="ctrTitle"/>
          </p:nvPr>
        </p:nvSpPr>
        <p:spPr>
          <a:xfrm>
            <a:off x="352894" y="1804415"/>
            <a:ext cx="8525929" cy="926593"/>
          </a:xfrm>
        </p:spPr>
        <p:txBody>
          <a:bodyPr>
            <a:noAutofit/>
          </a:bodyPr>
          <a:lstStyle/>
          <a:p>
            <a:r>
              <a:rPr lang="en-US" sz="2500" dirty="0"/>
              <a:t>Machine Learning Surrogate Modeling using Deep Operator Networks for Fuel Degradation Processes in Nuclear Waste Repository Simulations</a:t>
            </a:r>
          </a:p>
        </p:txBody>
      </p:sp>
      <p:sp>
        <p:nvSpPr>
          <p:cNvPr id="9" name="Subtitle 8">
            <a:extLst>
              <a:ext uri="{FF2B5EF4-FFF2-40B4-BE49-F238E27FC236}">
                <a16:creationId xmlns:a16="http://schemas.microsoft.com/office/drawing/2014/main" id="{277E70AA-80C4-8182-CFB3-3F7F8063FE23}"/>
              </a:ext>
            </a:extLst>
          </p:cNvPr>
          <p:cNvSpPr>
            <a:spLocks noGrp="1"/>
          </p:cNvSpPr>
          <p:nvPr>
            <p:ph type="subTitle" idx="1"/>
          </p:nvPr>
        </p:nvSpPr>
        <p:spPr/>
        <p:txBody>
          <a:bodyPr/>
          <a:lstStyle/>
          <a:p>
            <a:r>
              <a:rPr lang="en-US" dirty="0"/>
              <a:t>Calvin Madsen, Caitlin Curry, </a:t>
            </a:r>
            <a:r>
              <a:rPr lang="en-US" sz="2000" dirty="0"/>
              <a:t>Bert Debusschere, and Paul E. Mariner</a:t>
            </a:r>
            <a:endParaRPr lang="en-US" dirty="0"/>
          </a:p>
        </p:txBody>
      </p:sp>
      <p:sp>
        <p:nvSpPr>
          <p:cNvPr id="10" name="Text Placeholder 9">
            <a:extLst>
              <a:ext uri="{FF2B5EF4-FFF2-40B4-BE49-F238E27FC236}">
                <a16:creationId xmlns:a16="http://schemas.microsoft.com/office/drawing/2014/main" id="{197648E5-4D33-101D-02F7-374668BC7696}"/>
              </a:ext>
            </a:extLst>
          </p:cNvPr>
          <p:cNvSpPr>
            <a:spLocks noGrp="1"/>
          </p:cNvSpPr>
          <p:nvPr>
            <p:ph type="body" sz="quarter" idx="10"/>
          </p:nvPr>
        </p:nvSpPr>
        <p:spPr/>
        <p:txBody>
          <a:bodyPr>
            <a:normAutofit/>
          </a:bodyPr>
          <a:lstStyle/>
          <a:p>
            <a:r>
              <a:rPr lang="en-US" sz="2000" dirty="0"/>
              <a:t>Machine Learning/Deep Learning Workshop</a:t>
            </a:r>
          </a:p>
        </p:txBody>
      </p:sp>
      <p:sp>
        <p:nvSpPr>
          <p:cNvPr id="12" name="Content Placeholder 11">
            <a:extLst>
              <a:ext uri="{FF2B5EF4-FFF2-40B4-BE49-F238E27FC236}">
                <a16:creationId xmlns:a16="http://schemas.microsoft.com/office/drawing/2014/main" id="{FE4873B7-1324-8AB3-9E55-13DFF8C23AA3}"/>
              </a:ext>
            </a:extLst>
          </p:cNvPr>
          <p:cNvSpPr>
            <a:spLocks noGrp="1"/>
          </p:cNvSpPr>
          <p:nvPr>
            <p:ph sz="quarter" idx="29"/>
          </p:nvPr>
        </p:nvSpPr>
        <p:spPr/>
        <p:txBody>
          <a:bodyPr/>
          <a:lstStyle/>
          <a:p>
            <a:r>
              <a:rPr lang="en-US" b="1" i="0" dirty="0">
                <a:solidFill>
                  <a:srgbClr val="010B13"/>
                </a:solidFill>
                <a:effectLst/>
                <a:latin typeface="Open Sans" panose="020B0606030504020204" pitchFamily="34" charset="0"/>
              </a:rPr>
              <a:t>SAND2024-09945PE</a:t>
            </a:r>
            <a:endParaRPr lang="en-US" dirty="0"/>
          </a:p>
        </p:txBody>
      </p:sp>
      <p:sp>
        <p:nvSpPr>
          <p:cNvPr id="11" name="Text Placeholder 10">
            <a:extLst>
              <a:ext uri="{FF2B5EF4-FFF2-40B4-BE49-F238E27FC236}">
                <a16:creationId xmlns:a16="http://schemas.microsoft.com/office/drawing/2014/main" id="{723372AE-4EB0-AF36-96F8-172343BDF00D}"/>
              </a:ext>
            </a:extLst>
          </p:cNvPr>
          <p:cNvSpPr>
            <a:spLocks noGrp="1"/>
          </p:cNvSpPr>
          <p:nvPr>
            <p:ph type="body" sz="quarter" idx="26"/>
          </p:nvPr>
        </p:nvSpPr>
        <p:spPr/>
        <p:txBody>
          <a:bodyPr/>
          <a:lstStyle/>
          <a:p>
            <a:r>
              <a:rPr lang="en-US" dirty="0"/>
              <a:t>Sandia National Laboratories</a:t>
            </a:r>
          </a:p>
        </p:txBody>
      </p:sp>
      <p:sp>
        <p:nvSpPr>
          <p:cNvPr id="13" name="Text Placeholder 12">
            <a:extLst>
              <a:ext uri="{FF2B5EF4-FFF2-40B4-BE49-F238E27FC236}">
                <a16:creationId xmlns:a16="http://schemas.microsoft.com/office/drawing/2014/main" id="{E22B2ACE-23E2-92D2-528F-973283EE27CB}"/>
              </a:ext>
            </a:extLst>
          </p:cNvPr>
          <p:cNvSpPr>
            <a:spLocks noGrp="1"/>
          </p:cNvSpPr>
          <p:nvPr>
            <p:ph type="body" sz="quarter" idx="31"/>
          </p:nvPr>
        </p:nvSpPr>
        <p:spPr/>
        <p:txBody>
          <a:bodyPr/>
          <a:lstStyle/>
          <a:p>
            <a:r>
              <a:rPr lang="en-US" dirty="0"/>
              <a:t>Sept 9, 2024</a:t>
            </a:r>
          </a:p>
        </p:txBody>
      </p:sp>
      <p:pic>
        <p:nvPicPr>
          <p:cNvPr id="50" name="Audio 49">
            <a:hlinkClick r:id="" action="ppaction://media"/>
            <a:extLst>
              <a:ext uri="{FF2B5EF4-FFF2-40B4-BE49-F238E27FC236}">
                <a16:creationId xmlns:a16="http://schemas.microsoft.com/office/drawing/2014/main" id="{6CC02B18-64CF-F631-51B0-C6C1AC99F8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63963218"/>
      </p:ext>
    </p:extLst>
  </p:cSld>
  <p:clrMapOvr>
    <a:masterClrMapping/>
  </p:clrMapOvr>
  <mc:AlternateContent xmlns:mc="http://schemas.openxmlformats.org/markup-compatibility/2006" xmlns:p14="http://schemas.microsoft.com/office/powerpoint/2010/main">
    <mc:Choice Requires="p14">
      <p:transition spd="med" p14:dur="700" advTm="13102">
        <p:fade/>
      </p:transition>
    </mc:Choice>
    <mc:Fallback xmlns="">
      <p:transition spd="med" advTm="13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1B7A-10E9-CFEB-BFFB-64EDAC9597E9}"/>
              </a:ext>
            </a:extLst>
          </p:cNvPr>
          <p:cNvSpPr>
            <a:spLocks noGrp="1"/>
          </p:cNvSpPr>
          <p:nvPr>
            <p:ph type="ctrTitle"/>
          </p:nvPr>
        </p:nvSpPr>
        <p:spPr/>
        <p:txBody>
          <a:bodyPr/>
          <a:lstStyle/>
          <a:p>
            <a:r>
              <a:rPr lang="en-US" dirty="0"/>
              <a:t>Training Data</a:t>
            </a:r>
          </a:p>
        </p:txBody>
      </p:sp>
      <p:sp>
        <p:nvSpPr>
          <p:cNvPr id="3" name="Slide Number Placeholder 2">
            <a:extLst>
              <a:ext uri="{FF2B5EF4-FFF2-40B4-BE49-F238E27FC236}">
                <a16:creationId xmlns:a16="http://schemas.microsoft.com/office/drawing/2014/main" id="{C5BCFDD5-8B99-A27D-8101-59030D72F045}"/>
              </a:ext>
            </a:extLst>
          </p:cNvPr>
          <p:cNvSpPr>
            <a:spLocks noGrp="1"/>
          </p:cNvSpPr>
          <p:nvPr>
            <p:ph type="sldNum" sz="quarter" idx="4"/>
          </p:nvPr>
        </p:nvSpPr>
        <p:spPr/>
        <p:txBody>
          <a:bodyPr/>
          <a:lstStyle/>
          <a:p>
            <a:fld id="{6FB6B91F-BB11-E946-B7F6-1372EDB8DEC1}" type="slidenum">
              <a:rPr lang="en-US" smtClean="0"/>
              <a:pPr/>
              <a:t>10</a:t>
            </a:fld>
            <a:endParaRPr lang="en-US" dirty="0"/>
          </a:p>
        </p:txBody>
      </p:sp>
      <p:pic>
        <p:nvPicPr>
          <p:cNvPr id="9" name="Audio 8">
            <a:hlinkClick r:id="" action="ppaction://media"/>
            <a:extLst>
              <a:ext uri="{FF2B5EF4-FFF2-40B4-BE49-F238E27FC236}">
                <a16:creationId xmlns:a16="http://schemas.microsoft.com/office/drawing/2014/main" id="{29F01138-CE12-E2EA-A70E-D8D8413245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18" name="Graphic 18">
            <a:extLst>
              <a:ext uri="{FF2B5EF4-FFF2-40B4-BE49-F238E27FC236}">
                <a16:creationId xmlns:a16="http://schemas.microsoft.com/office/drawing/2014/main" id="{B99637DE-49B6-A1E9-C54C-E5CA13A3C999}"/>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3561399"/>
      </p:ext>
    </p:extLst>
  </p:cSld>
  <p:clrMapOvr>
    <a:masterClrMapping/>
  </p:clrMapOvr>
  <mc:AlternateContent xmlns:mc="http://schemas.openxmlformats.org/markup-compatibility/2006" xmlns:p14="http://schemas.microsoft.com/office/powerpoint/2010/main">
    <mc:Choice Requires="p14">
      <p:transition spd="med" p14:dur="700" advTm="4250">
        <p:fade/>
      </p:transition>
    </mc:Choice>
    <mc:Fallback xmlns="">
      <p:transition spd="med" advTm="4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974C-A081-C17C-D54A-4D3F12D7A668}"/>
              </a:ext>
            </a:extLst>
          </p:cNvPr>
          <p:cNvSpPr>
            <a:spLocks noGrp="1"/>
          </p:cNvSpPr>
          <p:nvPr>
            <p:ph type="title"/>
          </p:nvPr>
        </p:nvSpPr>
        <p:spPr/>
        <p:txBody>
          <a:bodyPr/>
          <a:lstStyle/>
          <a:p>
            <a:r>
              <a:rPr lang="en-US" dirty="0"/>
              <a:t>Sampling Input Parameters</a:t>
            </a:r>
          </a:p>
        </p:txBody>
      </p:sp>
      <p:sp>
        <p:nvSpPr>
          <p:cNvPr id="3" name="Content Placeholder 2">
            <a:extLst>
              <a:ext uri="{FF2B5EF4-FFF2-40B4-BE49-F238E27FC236}">
                <a16:creationId xmlns:a16="http://schemas.microsoft.com/office/drawing/2014/main" id="{E56CCBB4-B035-37AA-2206-09B195EAAB81}"/>
              </a:ext>
            </a:extLst>
          </p:cNvPr>
          <p:cNvSpPr>
            <a:spLocks noGrp="1"/>
          </p:cNvSpPr>
          <p:nvPr>
            <p:ph idx="1"/>
          </p:nvPr>
        </p:nvSpPr>
        <p:spPr>
          <a:xfrm>
            <a:off x="352326" y="4620126"/>
            <a:ext cx="11239500" cy="1655376"/>
          </a:xfrm>
        </p:spPr>
        <p:txBody>
          <a:bodyPr>
            <a:normAutofit/>
          </a:bodyPr>
          <a:lstStyle/>
          <a:p>
            <a:r>
              <a:rPr lang="en-US" sz="2000" dirty="0"/>
              <a:t>Process model input parameters were sampled from expected ranges in repository system models to generate training data.</a:t>
            </a:r>
          </a:p>
          <a:p>
            <a:r>
              <a:rPr lang="en-US" sz="2000" dirty="0"/>
              <a:t>Data is calculated with an FMD Process Model at 800 grid cells and 101 time points from [0, 100000] years log-scaled.</a:t>
            </a:r>
          </a:p>
          <a:p>
            <a:endParaRPr lang="en-US" dirty="0"/>
          </a:p>
        </p:txBody>
      </p:sp>
      <p:sp>
        <p:nvSpPr>
          <p:cNvPr id="4" name="Slide Number Placeholder 3">
            <a:extLst>
              <a:ext uri="{FF2B5EF4-FFF2-40B4-BE49-F238E27FC236}">
                <a16:creationId xmlns:a16="http://schemas.microsoft.com/office/drawing/2014/main" id="{F1743C21-CBFD-44D9-0F65-E7E8D5067345}"/>
              </a:ext>
            </a:extLst>
          </p:cNvPr>
          <p:cNvSpPr>
            <a:spLocks noGrp="1"/>
          </p:cNvSpPr>
          <p:nvPr>
            <p:ph type="sldNum" sz="quarter" idx="4"/>
          </p:nvPr>
        </p:nvSpPr>
        <p:spPr/>
        <p:txBody>
          <a:bodyPr/>
          <a:lstStyle/>
          <a:p>
            <a:fld id="{6FB6B91F-BB11-E946-B7F6-1372EDB8DEC1}" type="slidenum">
              <a:rPr lang="en-US" smtClean="0"/>
              <a:pPr/>
              <a:t>11</a:t>
            </a:fld>
            <a:endParaRPr lang="en-US" dirty="0"/>
          </a:p>
        </p:txBody>
      </p:sp>
      <p:graphicFrame>
        <p:nvGraphicFramePr>
          <p:cNvPr id="6" name="Table 5">
            <a:extLst>
              <a:ext uri="{FF2B5EF4-FFF2-40B4-BE49-F238E27FC236}">
                <a16:creationId xmlns:a16="http://schemas.microsoft.com/office/drawing/2014/main" id="{D071CB98-42A7-6941-CF27-2B657912EE9B}"/>
              </a:ext>
            </a:extLst>
          </p:cNvPr>
          <p:cNvGraphicFramePr>
            <a:graphicFrameLocks noGrp="1"/>
          </p:cNvGraphicFramePr>
          <p:nvPr>
            <p:extLst>
              <p:ext uri="{D42A27DB-BD31-4B8C-83A1-F6EECF244321}">
                <p14:modId xmlns:p14="http://schemas.microsoft.com/office/powerpoint/2010/main" val="2544720961"/>
              </p:ext>
            </p:extLst>
          </p:nvPr>
        </p:nvGraphicFramePr>
        <p:xfrm>
          <a:off x="1706769" y="1136374"/>
          <a:ext cx="8778461" cy="3213651"/>
        </p:xfrm>
        <a:graphic>
          <a:graphicData uri="http://schemas.openxmlformats.org/drawingml/2006/table">
            <a:tbl>
              <a:tblPr firstRow="1" firstCol="1" bandRow="1"/>
              <a:tblGrid>
                <a:gridCol w="3543338">
                  <a:extLst>
                    <a:ext uri="{9D8B030D-6E8A-4147-A177-3AD203B41FA5}">
                      <a16:colId xmlns:a16="http://schemas.microsoft.com/office/drawing/2014/main" val="1870235437"/>
                    </a:ext>
                  </a:extLst>
                </a:gridCol>
                <a:gridCol w="2199316">
                  <a:extLst>
                    <a:ext uri="{9D8B030D-6E8A-4147-A177-3AD203B41FA5}">
                      <a16:colId xmlns:a16="http://schemas.microsoft.com/office/drawing/2014/main" val="1871288011"/>
                    </a:ext>
                  </a:extLst>
                </a:gridCol>
                <a:gridCol w="1522604">
                  <a:extLst>
                    <a:ext uri="{9D8B030D-6E8A-4147-A177-3AD203B41FA5}">
                      <a16:colId xmlns:a16="http://schemas.microsoft.com/office/drawing/2014/main" val="4216160356"/>
                    </a:ext>
                  </a:extLst>
                </a:gridCol>
                <a:gridCol w="1513203">
                  <a:extLst>
                    <a:ext uri="{9D8B030D-6E8A-4147-A177-3AD203B41FA5}">
                      <a16:colId xmlns:a16="http://schemas.microsoft.com/office/drawing/2014/main" val="1119654538"/>
                    </a:ext>
                  </a:extLst>
                </a:gridCol>
              </a:tblGrid>
              <a:tr h="49385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dirty="0">
                          <a:effectLst/>
                        </a:rPr>
                        <a:t>Parameter</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a:spcBef>
                          <a:spcPts val="0"/>
                        </a:spcBef>
                        <a:spcAft>
                          <a:spcPts val="0"/>
                        </a:spcAft>
                      </a:pPr>
                      <a:r>
                        <a:rPr lang="en-US" sz="2000" b="0" dirty="0">
                          <a:effectLst/>
                        </a:rPr>
                        <a:t>Distribution</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a:spcBef>
                          <a:spcPts val="0"/>
                        </a:spcBef>
                        <a:spcAft>
                          <a:spcPts val="0"/>
                        </a:spcAft>
                      </a:pPr>
                      <a:r>
                        <a:rPr lang="en-US" sz="2000" b="0">
                          <a:effectLst/>
                        </a:rPr>
                        <a:t>Min.</a:t>
                      </a:r>
                      <a:endParaRPr lang="en-US" sz="2400" b="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a:spcBef>
                          <a:spcPts val="0"/>
                        </a:spcBef>
                        <a:spcAft>
                          <a:spcPts val="0"/>
                        </a:spcAft>
                      </a:pPr>
                      <a:r>
                        <a:rPr lang="en-US" sz="2000" b="0" dirty="0">
                          <a:effectLst/>
                        </a:rPr>
                        <a:t>Max.</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0565C"/>
                    </a:solidFill>
                  </a:tcPr>
                </a:tc>
                <a:extLst>
                  <a:ext uri="{0D108BD9-81ED-4DB2-BD59-A6C34878D82A}">
                    <a16:rowId xmlns:a16="http://schemas.microsoft.com/office/drawing/2014/main" val="1415245021"/>
                  </a:ext>
                </a:extLst>
              </a:tr>
              <a:tr h="3507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dirty="0" err="1">
                          <a:effectLst/>
                        </a:rPr>
                        <a:t>Init.</a:t>
                      </a:r>
                      <a:r>
                        <a:rPr lang="en-US" sz="2000" b="0" dirty="0">
                          <a:effectLst/>
                        </a:rPr>
                        <a:t> Temp. (K)</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a:effectLst/>
                        </a:rPr>
                        <a:t>Uniform</a:t>
                      </a:r>
                      <a:endParaRPr lang="en-US" sz="2400" b="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a:effectLst/>
                        </a:rPr>
                        <a:t>300</a:t>
                      </a:r>
                      <a:endParaRPr lang="en-US" sz="2400" b="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600</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extLst>
                  <a:ext uri="{0D108BD9-81ED-4DB2-BD59-A6C34878D82A}">
                    <a16:rowId xmlns:a16="http://schemas.microsoft.com/office/drawing/2014/main" val="2010847441"/>
                  </a:ext>
                </a:extLst>
              </a:tr>
              <a:tr h="41763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dirty="0">
                          <a:effectLst/>
                        </a:rPr>
                        <a:t>Burnup (</a:t>
                      </a:r>
                      <a:r>
                        <a:rPr lang="en-US" sz="2400" b="0" dirty="0" err="1">
                          <a:effectLst/>
                        </a:rPr>
                        <a:t>Gwd</a:t>
                      </a:r>
                      <a:r>
                        <a:rPr lang="en-US" sz="2400" b="0" dirty="0">
                          <a:effectLst/>
                        </a:rPr>
                        <a:t>/MTU</a:t>
                      </a:r>
                      <a:r>
                        <a:rPr lang="en-US" sz="20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Uniform</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40</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kern="1200" dirty="0">
                          <a:solidFill>
                            <a:schemeClr val="dk1"/>
                          </a:solidFill>
                          <a:effectLst/>
                          <a:latin typeface="+mn-lt"/>
                          <a:ea typeface="+mn-ea"/>
                          <a:cs typeface="+mn-cs"/>
                        </a:rPr>
                        <a:t>80</a:t>
                      </a: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extLst>
                  <a:ext uri="{0D108BD9-81ED-4DB2-BD59-A6C34878D82A}">
                    <a16:rowId xmlns:a16="http://schemas.microsoft.com/office/drawing/2014/main" val="1053733496"/>
                  </a:ext>
                </a:extLst>
              </a:tr>
              <a:tr h="39774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kern="1200" dirty="0">
                          <a:solidFill>
                            <a:schemeClr val="lt1"/>
                          </a:solidFill>
                          <a:effectLst/>
                          <a:latin typeface="+mn-lt"/>
                          <a:ea typeface="+mn-ea"/>
                          <a:cs typeface="+mn-cs"/>
                        </a:rPr>
                        <a:t>Delay Time (years)</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kern="1200" dirty="0">
                          <a:solidFill>
                            <a:schemeClr val="dk1"/>
                          </a:solidFill>
                          <a:effectLst/>
                          <a:latin typeface="+mn-lt"/>
                          <a:ea typeface="+mn-ea"/>
                          <a:cs typeface="+mn-cs"/>
                        </a:rPr>
                        <a:t>Log-uniform</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10</a:t>
                      </a:r>
                      <a:r>
                        <a:rPr lang="en-US" sz="2000" b="0" baseline="30000" dirty="0">
                          <a:effectLst/>
                        </a:rPr>
                        <a:t>2</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10</a:t>
                      </a:r>
                      <a:r>
                        <a:rPr lang="en-US" sz="2000" b="0" baseline="30000" dirty="0">
                          <a:effectLst/>
                        </a:rPr>
                        <a:t>4</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extLst>
                  <a:ext uri="{0D108BD9-81ED-4DB2-BD59-A6C34878D82A}">
                    <a16:rowId xmlns:a16="http://schemas.microsoft.com/office/drawing/2014/main" val="4268439971"/>
                  </a:ext>
                </a:extLst>
              </a:tr>
              <a:tr h="39774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dirty="0">
                          <a:effectLst/>
                        </a:rPr>
                        <a:t>Env. CO</a:t>
                      </a:r>
                      <a:r>
                        <a:rPr lang="en-US" sz="2000" b="0" baseline="-25000" dirty="0">
                          <a:effectLst/>
                        </a:rPr>
                        <a:t>3</a:t>
                      </a:r>
                      <a:r>
                        <a:rPr lang="en-US" sz="2000" b="0" baseline="30000" dirty="0">
                          <a:effectLst/>
                        </a:rPr>
                        <a:t>2‑</a:t>
                      </a:r>
                      <a:r>
                        <a:rPr lang="en-US" sz="2000" b="0" dirty="0">
                          <a:effectLst/>
                        </a:rPr>
                        <a:t> (mol/m</a:t>
                      </a:r>
                      <a:r>
                        <a:rPr lang="en-US" sz="2000" b="0" baseline="30000" dirty="0">
                          <a:effectLst/>
                        </a:rPr>
                        <a:t>3</a:t>
                      </a:r>
                      <a:r>
                        <a:rPr lang="en-US" sz="2000" b="0" dirty="0">
                          <a:effectLst/>
                        </a:rPr>
                        <a:t>)</a:t>
                      </a:r>
                      <a:endParaRPr lang="en-US" sz="2400" b="0" dirty="0">
                        <a:effectLst/>
                        <a:latin typeface="Times New Roman" panose="02020603050405020304" pitchFamily="18" charset="0"/>
                        <a:ea typeface="+mn-ea"/>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Log-uniform</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10</a:t>
                      </a:r>
                      <a:r>
                        <a:rPr lang="en-US" sz="2000" b="0" baseline="30000" dirty="0">
                          <a:effectLst/>
                        </a:rPr>
                        <a:t>-3</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2x10</a:t>
                      </a:r>
                      <a:r>
                        <a:rPr lang="en-US" sz="2000" b="0" baseline="30000" dirty="0">
                          <a:effectLst/>
                        </a:rPr>
                        <a:t>-2</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extLst>
                  <a:ext uri="{0D108BD9-81ED-4DB2-BD59-A6C34878D82A}">
                    <a16:rowId xmlns:a16="http://schemas.microsoft.com/office/drawing/2014/main" val="87665061"/>
                  </a:ext>
                </a:extLst>
              </a:tr>
              <a:tr h="38531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effectLst/>
                        </a:rPr>
                        <a:t>Env. O</a:t>
                      </a:r>
                      <a:r>
                        <a:rPr lang="en-US" sz="2000" b="0" baseline="-25000" dirty="0">
                          <a:effectLst/>
                        </a:rPr>
                        <a:t>2</a:t>
                      </a:r>
                      <a:r>
                        <a:rPr lang="en-US" sz="2000" b="0" dirty="0">
                          <a:effectLst/>
                        </a:rPr>
                        <a:t> (mol/m</a:t>
                      </a:r>
                      <a:r>
                        <a:rPr lang="en-US" sz="2000" b="0" baseline="30000" dirty="0">
                          <a:effectLst/>
                        </a:rPr>
                        <a:t>3</a:t>
                      </a:r>
                      <a:r>
                        <a:rPr lang="en-US" sz="20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Log-uniform</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effectLst/>
                        </a:rPr>
                        <a:t>10</a:t>
                      </a:r>
                      <a:r>
                        <a:rPr lang="en-US" sz="2000" b="0" baseline="30000" dirty="0">
                          <a:effectLst/>
                        </a:rPr>
                        <a:t>-7</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effectLst/>
                        </a:rPr>
                        <a:t>10</a:t>
                      </a:r>
                      <a:r>
                        <a:rPr lang="en-US" sz="2000" b="0" baseline="30000" dirty="0">
                          <a:effectLst/>
                        </a:rPr>
                        <a:t>-5</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extLst>
                  <a:ext uri="{0D108BD9-81ED-4DB2-BD59-A6C34878D82A}">
                    <a16:rowId xmlns:a16="http://schemas.microsoft.com/office/drawing/2014/main" val="907180356"/>
                  </a:ext>
                </a:extLst>
              </a:tr>
              <a:tr h="38531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dirty="0">
                          <a:effectLst/>
                        </a:rPr>
                        <a:t>Env. Fe</a:t>
                      </a:r>
                      <a:r>
                        <a:rPr lang="en-US" sz="2000" b="0" baseline="30000" dirty="0">
                          <a:effectLst/>
                        </a:rPr>
                        <a:t>2+</a:t>
                      </a:r>
                      <a:r>
                        <a:rPr lang="en-US" sz="2000" b="0" dirty="0">
                          <a:effectLst/>
                        </a:rPr>
                        <a:t> (mol/m</a:t>
                      </a:r>
                      <a:r>
                        <a:rPr lang="en-US" sz="2000" b="0" baseline="30000" dirty="0">
                          <a:effectLst/>
                        </a:rPr>
                        <a:t>3</a:t>
                      </a:r>
                      <a:r>
                        <a:rPr lang="en-US" sz="20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Log-uniform</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effectLst/>
                        </a:rPr>
                        <a:t>10</a:t>
                      </a:r>
                      <a:r>
                        <a:rPr lang="en-US" sz="2000" b="0" baseline="30000" dirty="0">
                          <a:effectLst/>
                        </a:rPr>
                        <a:t>-3</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effectLst/>
                        </a:rPr>
                        <a:t>10</a:t>
                      </a:r>
                      <a:r>
                        <a:rPr lang="en-US" sz="2000" b="0" baseline="30000" dirty="0">
                          <a:effectLst/>
                        </a:rPr>
                        <a:t>-2</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20000"/>
                      </a:srgbClr>
                    </a:solidFill>
                  </a:tcPr>
                </a:tc>
                <a:extLst>
                  <a:ext uri="{0D108BD9-81ED-4DB2-BD59-A6C34878D82A}">
                    <a16:rowId xmlns:a16="http://schemas.microsoft.com/office/drawing/2014/main" val="3113192435"/>
                  </a:ext>
                </a:extLst>
              </a:tr>
              <a:tr h="38531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spcBef>
                          <a:spcPts val="0"/>
                        </a:spcBef>
                        <a:spcAft>
                          <a:spcPts val="0"/>
                        </a:spcAft>
                      </a:pPr>
                      <a:r>
                        <a:rPr lang="en-US" sz="2000" b="0" dirty="0">
                          <a:effectLst/>
                        </a:rPr>
                        <a:t>Env. H</a:t>
                      </a:r>
                      <a:r>
                        <a:rPr lang="en-US" sz="2000" b="0" baseline="-25000" dirty="0">
                          <a:effectLst/>
                        </a:rPr>
                        <a:t>2 </a:t>
                      </a:r>
                      <a:r>
                        <a:rPr lang="en-US" sz="2000" b="0" dirty="0">
                          <a:effectLst/>
                        </a:rPr>
                        <a:t>(mol/m</a:t>
                      </a:r>
                      <a:r>
                        <a:rPr lang="en-US" sz="2000" b="0" baseline="30000" dirty="0">
                          <a:effectLst/>
                        </a:rPr>
                        <a:t>3</a:t>
                      </a:r>
                      <a:r>
                        <a:rPr lang="en-US" sz="2000" b="0" dirty="0">
                          <a:effectLst/>
                        </a:rPr>
                        <a:t>)</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Log-uniform</a:t>
                      </a:r>
                      <a:endParaRPr lang="en-US" sz="24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a:effectLst/>
                        </a:rPr>
                        <a:t>10</a:t>
                      </a:r>
                      <a:r>
                        <a:rPr lang="en-US" sz="2000" b="0" baseline="30000">
                          <a:effectLst/>
                        </a:rPr>
                        <a:t>-5</a:t>
                      </a:r>
                      <a:endParaRPr lang="en-US" sz="2000" b="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a:spcBef>
                          <a:spcPts val="0"/>
                        </a:spcBef>
                        <a:spcAft>
                          <a:spcPts val="0"/>
                        </a:spcAft>
                      </a:pPr>
                      <a:r>
                        <a:rPr lang="en-US" sz="2000" b="0" dirty="0">
                          <a:effectLst/>
                        </a:rPr>
                        <a:t>2x10</a:t>
                      </a:r>
                      <a:r>
                        <a:rPr lang="en-US" sz="2000" b="0" baseline="30000" dirty="0">
                          <a:effectLst/>
                        </a:rPr>
                        <a:t>-2</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0565C">
                        <a:tint val="40000"/>
                      </a:srgbClr>
                    </a:solidFill>
                  </a:tcPr>
                </a:tc>
                <a:extLst>
                  <a:ext uri="{0D108BD9-81ED-4DB2-BD59-A6C34878D82A}">
                    <a16:rowId xmlns:a16="http://schemas.microsoft.com/office/drawing/2014/main" val="3463229585"/>
                  </a:ext>
                </a:extLst>
              </a:tr>
            </a:tbl>
          </a:graphicData>
        </a:graphic>
      </p:graphicFrame>
      <p:pic>
        <p:nvPicPr>
          <p:cNvPr id="30" name="Audio 29">
            <a:hlinkClick r:id="" action="ppaction://media"/>
            <a:extLst>
              <a:ext uri="{FF2B5EF4-FFF2-40B4-BE49-F238E27FC236}">
                <a16:creationId xmlns:a16="http://schemas.microsoft.com/office/drawing/2014/main" id="{3B989D0D-0655-B879-04D0-1457F848F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36" name="Graphic 36">
            <a:extLst>
              <a:ext uri="{FF2B5EF4-FFF2-40B4-BE49-F238E27FC236}">
                <a16:creationId xmlns:a16="http://schemas.microsoft.com/office/drawing/2014/main" id="{60BEDCFC-21D7-964C-66A5-BF8730981FE7}"/>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69839920"/>
      </p:ext>
    </p:extLst>
  </p:cSld>
  <p:clrMapOvr>
    <a:masterClrMapping/>
  </p:clrMapOvr>
  <mc:AlternateContent xmlns:mc="http://schemas.openxmlformats.org/markup-compatibility/2006" xmlns:p14="http://schemas.microsoft.com/office/powerpoint/2010/main">
    <mc:Choice Requires="p14">
      <p:transition spd="slow" p14:dur="2000" advTm="28406"/>
    </mc:Choice>
    <mc:Fallback xmlns="">
      <p:transition spd="slow" advTm="2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EC45-A6F2-7D6E-45A3-94C0B6EB58A6}"/>
              </a:ext>
            </a:extLst>
          </p:cNvPr>
          <p:cNvSpPr>
            <a:spLocks noGrp="1"/>
          </p:cNvSpPr>
          <p:nvPr>
            <p:ph type="title"/>
          </p:nvPr>
        </p:nvSpPr>
        <p:spPr/>
        <p:txBody>
          <a:bodyPr/>
          <a:lstStyle/>
          <a:p>
            <a:r>
              <a:rPr lang="en-US" dirty="0"/>
              <a:t>Data conditioning</a:t>
            </a:r>
          </a:p>
        </p:txBody>
      </p:sp>
      <p:sp>
        <p:nvSpPr>
          <p:cNvPr id="3" name="Content Placeholder 2">
            <a:extLst>
              <a:ext uri="{FF2B5EF4-FFF2-40B4-BE49-F238E27FC236}">
                <a16:creationId xmlns:a16="http://schemas.microsoft.com/office/drawing/2014/main" id="{6C9D7FAB-9575-C6D9-9DB5-D825339BD9F0}"/>
              </a:ext>
            </a:extLst>
          </p:cNvPr>
          <p:cNvSpPr>
            <a:spLocks noGrp="1"/>
          </p:cNvSpPr>
          <p:nvPr>
            <p:ph idx="1"/>
          </p:nvPr>
        </p:nvSpPr>
        <p:spPr>
          <a:xfrm>
            <a:off x="352326" y="1225691"/>
            <a:ext cx="5260749" cy="5049811"/>
          </a:xfrm>
        </p:spPr>
        <p:txBody>
          <a:bodyPr>
            <a:normAutofit lnSpcReduction="10000"/>
          </a:bodyPr>
          <a:lstStyle/>
          <a:p>
            <a:r>
              <a:rPr lang="en-US" dirty="0"/>
              <a:t>Remove FMD process model runs that are physically unrealistic</a:t>
            </a:r>
          </a:p>
          <a:p>
            <a:pPr lvl="1"/>
            <a:r>
              <a:rPr lang="en-US" dirty="0"/>
              <a:t>Runs that do not finish</a:t>
            </a:r>
          </a:p>
          <a:p>
            <a:pPr lvl="1"/>
            <a:r>
              <a:rPr lang="en-US" dirty="0"/>
              <a:t>Runs that stagnate at late time</a:t>
            </a:r>
          </a:p>
          <a:p>
            <a:pPr lvl="1"/>
            <a:r>
              <a:rPr lang="en-US" dirty="0"/>
              <a:t>Runs with Corrosion Layer Thicknesses that exceed physical domain size</a:t>
            </a:r>
          </a:p>
          <a:p>
            <a:pPr lvl="1"/>
            <a:r>
              <a:rPr lang="en-US" dirty="0"/>
              <a:t>Runs with species concentration UO</a:t>
            </a:r>
            <a:r>
              <a:rPr lang="en-US" baseline="-25000" dirty="0"/>
              <a:t>2</a:t>
            </a:r>
            <a:r>
              <a:rPr lang="en-US" dirty="0"/>
              <a:t>(</a:t>
            </a:r>
            <a:r>
              <a:rPr lang="en-US" dirty="0" err="1"/>
              <a:t>aq</a:t>
            </a:r>
            <a:r>
              <a:rPr lang="en-US" dirty="0"/>
              <a:t>) above twice their saturation concentration</a:t>
            </a:r>
            <a:endParaRPr lang="en-US" baseline="-25000" dirty="0"/>
          </a:p>
          <a:p>
            <a:r>
              <a:rPr lang="en-US" dirty="0"/>
              <a:t>Data filtration removes ~75% of our generated data</a:t>
            </a:r>
          </a:p>
          <a:p>
            <a:r>
              <a:rPr lang="en-US" dirty="0"/>
              <a:t>171524 Training, 42880 Testing</a:t>
            </a:r>
          </a:p>
          <a:p>
            <a:r>
              <a:rPr lang="en-US" dirty="0"/>
              <a:t>Log-transform data between [-1, 1]</a:t>
            </a:r>
          </a:p>
          <a:p>
            <a:endParaRPr lang="en-US" dirty="0"/>
          </a:p>
        </p:txBody>
      </p:sp>
      <p:sp>
        <p:nvSpPr>
          <p:cNvPr id="4" name="Slide Number Placeholder 3">
            <a:extLst>
              <a:ext uri="{FF2B5EF4-FFF2-40B4-BE49-F238E27FC236}">
                <a16:creationId xmlns:a16="http://schemas.microsoft.com/office/drawing/2014/main" id="{4ACCFA53-E5CD-EA3C-2911-ED8B8E3F826D}"/>
              </a:ext>
            </a:extLst>
          </p:cNvPr>
          <p:cNvSpPr>
            <a:spLocks noGrp="1"/>
          </p:cNvSpPr>
          <p:nvPr>
            <p:ph type="sldNum" sz="quarter" idx="4"/>
          </p:nvPr>
        </p:nvSpPr>
        <p:spPr/>
        <p:txBody>
          <a:bodyPr/>
          <a:lstStyle/>
          <a:p>
            <a:fld id="{6FB6B91F-BB11-E946-B7F6-1372EDB8DEC1}" type="slidenum">
              <a:rPr lang="en-US" smtClean="0"/>
              <a:pPr/>
              <a:t>12</a:t>
            </a:fld>
            <a:endParaRPr lang="en-US" dirty="0"/>
          </a:p>
        </p:txBody>
      </p:sp>
      <p:pic>
        <p:nvPicPr>
          <p:cNvPr id="5" name="Picture 4">
            <a:extLst>
              <a:ext uri="{FF2B5EF4-FFF2-40B4-BE49-F238E27FC236}">
                <a16:creationId xmlns:a16="http://schemas.microsoft.com/office/drawing/2014/main" id="{59FADD34-9F4C-B1BC-40C2-8D8DD5249491}"/>
              </a:ext>
            </a:extLst>
          </p:cNvPr>
          <p:cNvPicPr>
            <a:picLocks noChangeAspect="1"/>
          </p:cNvPicPr>
          <p:nvPr/>
        </p:nvPicPr>
        <p:blipFill>
          <a:blip r:embed="rId4"/>
          <a:stretch>
            <a:fillRect/>
          </a:stretch>
        </p:blipFill>
        <p:spPr>
          <a:xfrm>
            <a:off x="5613075" y="904094"/>
            <a:ext cx="6492616" cy="5049811"/>
          </a:xfrm>
          <a:prstGeom prst="rect">
            <a:avLst/>
          </a:prstGeom>
        </p:spPr>
      </p:pic>
      <p:pic>
        <p:nvPicPr>
          <p:cNvPr id="6" name="Picture 5">
            <a:extLst>
              <a:ext uri="{FF2B5EF4-FFF2-40B4-BE49-F238E27FC236}">
                <a16:creationId xmlns:a16="http://schemas.microsoft.com/office/drawing/2014/main" id="{6703196F-74D8-5965-8AE3-DA08BEE16BE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40" name="Audio 39">
            <a:hlinkClick r:id="" action="ppaction://media"/>
            <a:extLst>
              <a:ext uri="{FF2B5EF4-FFF2-40B4-BE49-F238E27FC236}">
                <a16:creationId xmlns:a16="http://schemas.microsoft.com/office/drawing/2014/main" id="{7888C158-8F67-AA1A-BB33-C2828EC7A0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58" name="Graphic 58">
            <a:extLst>
              <a:ext uri="{FF2B5EF4-FFF2-40B4-BE49-F238E27FC236}">
                <a16:creationId xmlns:a16="http://schemas.microsoft.com/office/drawing/2014/main" id="{60B7B44A-0911-DB6B-EC08-9859E0C778EB}"/>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4388600"/>
      </p:ext>
    </p:extLst>
  </p:cSld>
  <p:clrMapOvr>
    <a:masterClrMapping/>
  </p:clrMapOvr>
  <mc:AlternateContent xmlns:mc="http://schemas.openxmlformats.org/markup-compatibility/2006" xmlns:p14="http://schemas.microsoft.com/office/powerpoint/2010/main">
    <mc:Choice Requires="p14">
      <p:transition spd="slow" p14:dur="2000" advTm="39806"/>
    </mc:Choice>
    <mc:Fallback xmlns="">
      <p:transition spd="slow" advTm="3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B7E-EEB5-90A6-880A-4CF8EC33BCB3}"/>
              </a:ext>
            </a:extLst>
          </p:cNvPr>
          <p:cNvSpPr>
            <a:spLocks noGrp="1"/>
          </p:cNvSpPr>
          <p:nvPr>
            <p:ph type="title"/>
          </p:nvPr>
        </p:nvSpPr>
        <p:spPr/>
        <p:txBody>
          <a:bodyPr/>
          <a:lstStyle/>
          <a:p>
            <a:r>
              <a:rPr lang="en-US" dirty="0"/>
              <a:t>DeepONet Model Inputs and UO</a:t>
            </a:r>
            <a:r>
              <a:rPr lang="en-US" baseline="-25000" dirty="0"/>
              <a:t>2</a:t>
            </a:r>
            <a:r>
              <a:rPr lang="en-US" dirty="0"/>
              <a:t> Flux Output</a:t>
            </a:r>
          </a:p>
        </p:txBody>
      </p:sp>
      <p:sp>
        <p:nvSpPr>
          <p:cNvPr id="4" name="Slide Number Placeholder 3">
            <a:extLst>
              <a:ext uri="{FF2B5EF4-FFF2-40B4-BE49-F238E27FC236}">
                <a16:creationId xmlns:a16="http://schemas.microsoft.com/office/drawing/2014/main" id="{11005F1B-8DF9-B550-7E68-3B6801DC8786}"/>
              </a:ext>
            </a:extLst>
          </p:cNvPr>
          <p:cNvSpPr>
            <a:spLocks noGrp="1"/>
          </p:cNvSpPr>
          <p:nvPr>
            <p:ph type="sldNum" sz="quarter" idx="4"/>
          </p:nvPr>
        </p:nvSpPr>
        <p:spPr/>
        <p:txBody>
          <a:bodyPr/>
          <a:lstStyle/>
          <a:p>
            <a:fld id="{6FB6B91F-BB11-E946-B7F6-1372EDB8DEC1}" type="slidenum">
              <a:rPr lang="en-US" smtClean="0"/>
              <a:pPr/>
              <a:t>13</a:t>
            </a:fld>
            <a:endParaRPr lang="en-US" dirty="0"/>
          </a:p>
        </p:txBody>
      </p:sp>
      <p:pic>
        <p:nvPicPr>
          <p:cNvPr id="10" name="Picture 9">
            <a:extLst>
              <a:ext uri="{FF2B5EF4-FFF2-40B4-BE49-F238E27FC236}">
                <a16:creationId xmlns:a16="http://schemas.microsoft.com/office/drawing/2014/main" id="{E19FBC29-F940-41C9-7FAF-B0667F5393FE}"/>
              </a:ext>
            </a:extLst>
          </p:cNvPr>
          <p:cNvPicPr>
            <a:picLocks noChangeAspect="1"/>
          </p:cNvPicPr>
          <p:nvPr/>
        </p:nvPicPr>
        <p:blipFill>
          <a:blip r:embed="rId5"/>
          <a:stretch>
            <a:fillRect/>
          </a:stretch>
        </p:blipFill>
        <p:spPr>
          <a:xfrm>
            <a:off x="8135668" y="1847782"/>
            <a:ext cx="4056332" cy="3162436"/>
          </a:xfrm>
          <a:prstGeom prst="rect">
            <a:avLst/>
          </a:prstGeom>
        </p:spPr>
      </p:pic>
      <p:pic>
        <p:nvPicPr>
          <p:cNvPr id="22" name="Picture 21">
            <a:extLst>
              <a:ext uri="{FF2B5EF4-FFF2-40B4-BE49-F238E27FC236}">
                <a16:creationId xmlns:a16="http://schemas.microsoft.com/office/drawing/2014/main" id="{EBC10367-83F1-F25D-41A3-20FDDD86078C}"/>
              </a:ext>
            </a:extLst>
          </p:cNvPr>
          <p:cNvPicPr>
            <a:picLocks noChangeAspect="1"/>
          </p:cNvPicPr>
          <p:nvPr/>
        </p:nvPicPr>
        <p:blipFill>
          <a:blip r:embed="rId6"/>
          <a:stretch>
            <a:fillRect/>
          </a:stretch>
        </p:blipFill>
        <p:spPr>
          <a:xfrm>
            <a:off x="0" y="1290361"/>
            <a:ext cx="8135668" cy="4277278"/>
          </a:xfrm>
          <a:prstGeom prst="rect">
            <a:avLst/>
          </a:prstGeom>
        </p:spPr>
      </p:pic>
      <p:sp>
        <p:nvSpPr>
          <p:cNvPr id="23" name="TextBox 22">
            <a:extLst>
              <a:ext uri="{FF2B5EF4-FFF2-40B4-BE49-F238E27FC236}">
                <a16:creationId xmlns:a16="http://schemas.microsoft.com/office/drawing/2014/main" id="{E4DD7197-F3C3-D9D5-B158-789CA8AC2712}"/>
              </a:ext>
            </a:extLst>
          </p:cNvPr>
          <p:cNvSpPr txBox="1"/>
          <p:nvPr/>
        </p:nvSpPr>
        <p:spPr>
          <a:xfrm>
            <a:off x="225450" y="5931568"/>
            <a:ext cx="7684768" cy="338554"/>
          </a:xfrm>
          <a:prstGeom prst="rect">
            <a:avLst/>
          </a:prstGeom>
          <a:noFill/>
        </p:spPr>
        <p:txBody>
          <a:bodyPr wrap="square" rtlCol="0">
            <a:spAutoFit/>
          </a:bodyPr>
          <a:lstStyle/>
          <a:p>
            <a:pPr algn="ctr">
              <a:spcBef>
                <a:spcPts val="1000"/>
              </a:spcBef>
              <a:spcAft>
                <a:spcPts val="600"/>
              </a:spcAft>
            </a:pPr>
            <a:r>
              <a:rPr lang="en-US" sz="1600" dirty="0">
                <a:solidFill>
                  <a:schemeClr val="bg1"/>
                </a:solidFill>
              </a:rPr>
              <a:t>Temperature, Environmental Concentrations CO</a:t>
            </a:r>
            <a:r>
              <a:rPr lang="en-US" sz="1600" baseline="-25000" dirty="0">
                <a:solidFill>
                  <a:schemeClr val="bg1"/>
                </a:solidFill>
              </a:rPr>
              <a:t>3</a:t>
            </a:r>
            <a:r>
              <a:rPr lang="en-US" sz="1600" baseline="30000" dirty="0">
                <a:solidFill>
                  <a:schemeClr val="bg1"/>
                </a:solidFill>
              </a:rPr>
              <a:t>2-</a:t>
            </a:r>
            <a:r>
              <a:rPr lang="en-US" sz="1600" dirty="0">
                <a:solidFill>
                  <a:schemeClr val="bg1"/>
                </a:solidFill>
              </a:rPr>
              <a:t>, O</a:t>
            </a:r>
            <a:r>
              <a:rPr lang="en-US" sz="1600" baseline="-25000" dirty="0">
                <a:solidFill>
                  <a:schemeClr val="bg1"/>
                </a:solidFill>
              </a:rPr>
              <a:t>2</a:t>
            </a:r>
            <a:r>
              <a:rPr lang="en-US" sz="1600" dirty="0">
                <a:solidFill>
                  <a:schemeClr val="bg1"/>
                </a:solidFill>
              </a:rPr>
              <a:t>, Fe</a:t>
            </a:r>
            <a:r>
              <a:rPr lang="en-US" sz="1600" baseline="30000" dirty="0">
                <a:solidFill>
                  <a:schemeClr val="bg1"/>
                </a:solidFill>
              </a:rPr>
              <a:t>2+</a:t>
            </a:r>
            <a:r>
              <a:rPr lang="en-US" sz="1600" dirty="0">
                <a:solidFill>
                  <a:schemeClr val="bg1"/>
                </a:solidFill>
              </a:rPr>
              <a:t>, H</a:t>
            </a:r>
            <a:r>
              <a:rPr lang="en-US" sz="1600" baseline="-25000" dirty="0">
                <a:solidFill>
                  <a:schemeClr val="bg1"/>
                </a:solidFill>
              </a:rPr>
              <a:t>2</a:t>
            </a:r>
            <a:r>
              <a:rPr lang="en-US" sz="1600" dirty="0">
                <a:solidFill>
                  <a:schemeClr val="bg1"/>
                </a:solidFill>
              </a:rPr>
              <a:t>, and Dose Rate</a:t>
            </a:r>
          </a:p>
        </p:txBody>
      </p:sp>
      <p:sp>
        <p:nvSpPr>
          <p:cNvPr id="25" name="TextBox 24">
            <a:extLst>
              <a:ext uri="{FF2B5EF4-FFF2-40B4-BE49-F238E27FC236}">
                <a16:creationId xmlns:a16="http://schemas.microsoft.com/office/drawing/2014/main" id="{FCBA783B-25FA-4CAE-49CE-5C094CA230A2}"/>
              </a:ext>
            </a:extLst>
          </p:cNvPr>
          <p:cNvSpPr txBox="1"/>
          <p:nvPr/>
        </p:nvSpPr>
        <p:spPr>
          <a:xfrm>
            <a:off x="9899421" y="5943600"/>
            <a:ext cx="1354899" cy="338554"/>
          </a:xfrm>
          <a:prstGeom prst="rect">
            <a:avLst/>
          </a:prstGeom>
          <a:noFill/>
        </p:spPr>
        <p:txBody>
          <a:bodyPr wrap="square">
            <a:spAutoFit/>
          </a:bodyPr>
          <a:lstStyle/>
          <a:p>
            <a:pPr algn="ctr">
              <a:spcBef>
                <a:spcPts val="1000"/>
              </a:spcBef>
              <a:spcAft>
                <a:spcPts val="600"/>
              </a:spcAft>
            </a:pPr>
            <a:r>
              <a:rPr lang="en-US" sz="1600" dirty="0">
                <a:solidFill>
                  <a:schemeClr val="bg1"/>
                </a:solidFill>
              </a:rPr>
              <a:t>UO</a:t>
            </a:r>
            <a:r>
              <a:rPr lang="en-US" sz="1600" baseline="-25000" dirty="0">
                <a:solidFill>
                  <a:schemeClr val="bg1"/>
                </a:solidFill>
              </a:rPr>
              <a:t>2</a:t>
            </a:r>
            <a:r>
              <a:rPr lang="en-US" sz="1600" dirty="0">
                <a:solidFill>
                  <a:schemeClr val="bg1"/>
                </a:solidFill>
              </a:rPr>
              <a:t> Flux</a:t>
            </a:r>
          </a:p>
        </p:txBody>
      </p:sp>
      <p:cxnSp>
        <p:nvCxnSpPr>
          <p:cNvPr id="27" name="Straight Arrow Connector 26">
            <a:extLst>
              <a:ext uri="{FF2B5EF4-FFF2-40B4-BE49-F238E27FC236}">
                <a16:creationId xmlns:a16="http://schemas.microsoft.com/office/drawing/2014/main" id="{DC8BA7EA-423B-DF7A-A7A4-995B821C9CE0}"/>
              </a:ext>
            </a:extLst>
          </p:cNvPr>
          <p:cNvCxnSpPr>
            <a:stCxn id="23" idx="3"/>
            <a:endCxn id="25" idx="1"/>
          </p:cNvCxnSpPr>
          <p:nvPr/>
        </p:nvCxnSpPr>
        <p:spPr>
          <a:xfrm>
            <a:off x="7910218" y="6100845"/>
            <a:ext cx="1989203" cy="12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7" name="Audio 46">
            <a:hlinkClick r:id="" action="ppaction://media"/>
            <a:extLst>
              <a:ext uri="{FF2B5EF4-FFF2-40B4-BE49-F238E27FC236}">
                <a16:creationId xmlns:a16="http://schemas.microsoft.com/office/drawing/2014/main" id="{960396FE-FC88-4DBF-E2EF-C923FD0F67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pic>
        <p:nvPicPr>
          <p:cNvPr id="54" name="Graphic 54">
            <a:extLst>
              <a:ext uri="{FF2B5EF4-FFF2-40B4-BE49-F238E27FC236}">
                <a16:creationId xmlns:a16="http://schemas.microsoft.com/office/drawing/2014/main" id="{C0CEC6C8-35F7-75D9-D4B7-E04EA889608D}"/>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3015191"/>
      </p:ext>
    </p:extLst>
  </p:cSld>
  <p:clrMapOvr>
    <a:masterClrMapping/>
  </p:clrMapOvr>
  <mc:AlternateContent xmlns:mc="http://schemas.openxmlformats.org/markup-compatibility/2006" xmlns:p14="http://schemas.microsoft.com/office/powerpoint/2010/main">
    <mc:Choice Requires="p14">
      <p:transition spd="slow" p14:dur="2000" advTm="15769"/>
    </mc:Choice>
    <mc:Fallback xmlns="">
      <p:transition spd="slow" advTm="15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0D76A7-AB6A-94C3-7E5A-AF387D3C89EE}"/>
              </a:ext>
            </a:extLst>
          </p:cNvPr>
          <p:cNvPicPr>
            <a:picLocks noChangeAspect="1"/>
          </p:cNvPicPr>
          <p:nvPr/>
        </p:nvPicPr>
        <p:blipFill>
          <a:blip r:embed="rId4"/>
          <a:stretch>
            <a:fillRect/>
          </a:stretch>
        </p:blipFill>
        <p:spPr>
          <a:xfrm>
            <a:off x="-4851" y="697831"/>
            <a:ext cx="12175957" cy="5690937"/>
          </a:xfrm>
          <a:prstGeom prst="rect">
            <a:avLst/>
          </a:prstGeom>
        </p:spPr>
      </p:pic>
      <p:sp>
        <p:nvSpPr>
          <p:cNvPr id="2" name="Title 1">
            <a:extLst>
              <a:ext uri="{FF2B5EF4-FFF2-40B4-BE49-F238E27FC236}">
                <a16:creationId xmlns:a16="http://schemas.microsoft.com/office/drawing/2014/main" id="{09D013BC-CC95-2A9D-AD9B-0A101D6E748C}"/>
              </a:ext>
            </a:extLst>
          </p:cNvPr>
          <p:cNvSpPr>
            <a:spLocks noGrp="1"/>
          </p:cNvSpPr>
          <p:nvPr>
            <p:ph type="title"/>
          </p:nvPr>
        </p:nvSpPr>
        <p:spPr/>
        <p:txBody>
          <a:bodyPr/>
          <a:lstStyle/>
          <a:p>
            <a:r>
              <a:rPr lang="en-US" dirty="0"/>
              <a:t>Deeponet architecture with data</a:t>
            </a:r>
          </a:p>
        </p:txBody>
      </p:sp>
      <p:sp>
        <p:nvSpPr>
          <p:cNvPr id="4" name="Slide Number Placeholder 3">
            <a:extLst>
              <a:ext uri="{FF2B5EF4-FFF2-40B4-BE49-F238E27FC236}">
                <a16:creationId xmlns:a16="http://schemas.microsoft.com/office/drawing/2014/main" id="{9D1864F0-9DC4-FE00-570C-79C3E2FD4B39}"/>
              </a:ext>
            </a:extLst>
          </p:cNvPr>
          <p:cNvSpPr>
            <a:spLocks noGrp="1"/>
          </p:cNvSpPr>
          <p:nvPr>
            <p:ph type="sldNum" sz="quarter" idx="4"/>
          </p:nvPr>
        </p:nvSpPr>
        <p:spPr/>
        <p:txBody>
          <a:bodyPr/>
          <a:lstStyle/>
          <a:p>
            <a:fld id="{6FB6B91F-BB11-E946-B7F6-1372EDB8DEC1}" type="slidenum">
              <a:rPr lang="en-US" smtClean="0"/>
              <a:pPr/>
              <a:t>14</a:t>
            </a:fld>
            <a:endParaRPr lang="en-US" dirty="0"/>
          </a:p>
        </p:txBody>
      </p:sp>
      <p:pic>
        <p:nvPicPr>
          <p:cNvPr id="6" name="Picture 5">
            <a:extLst>
              <a:ext uri="{FF2B5EF4-FFF2-40B4-BE49-F238E27FC236}">
                <a16:creationId xmlns:a16="http://schemas.microsoft.com/office/drawing/2014/main" id="{9B0C43CC-E201-1A1D-077F-CB9D3F74DA2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11" name="Audio 10">
            <a:hlinkClick r:id="" action="ppaction://media"/>
            <a:extLst>
              <a:ext uri="{FF2B5EF4-FFF2-40B4-BE49-F238E27FC236}">
                <a16:creationId xmlns:a16="http://schemas.microsoft.com/office/drawing/2014/main" id="{53AC2A40-2B58-AA02-AAB2-7130775EB29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22" name="Graphic 22">
            <a:extLst>
              <a:ext uri="{FF2B5EF4-FFF2-40B4-BE49-F238E27FC236}">
                <a16:creationId xmlns:a16="http://schemas.microsoft.com/office/drawing/2014/main" id="{3A70E7BB-FD55-9FAF-F74C-A6E20AECD113}"/>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8865484"/>
      </p:ext>
    </p:extLst>
  </p:cSld>
  <p:clrMapOvr>
    <a:masterClrMapping/>
  </p:clrMapOvr>
  <mc:AlternateContent xmlns:mc="http://schemas.openxmlformats.org/markup-compatibility/2006" xmlns:p14="http://schemas.microsoft.com/office/powerpoint/2010/main">
    <mc:Choice Requires="p14">
      <p:transition spd="slow" p14:dur="2000" advTm="49367"/>
    </mc:Choice>
    <mc:Fallback xmlns="">
      <p:transition spd="slow" advTm="4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F4BBE-FFE6-A068-B27C-D2C909D76F9B}"/>
              </a:ext>
            </a:extLst>
          </p:cNvPr>
          <p:cNvSpPr>
            <a:spLocks noGrp="1"/>
          </p:cNvSpPr>
          <p:nvPr>
            <p:ph type="ctrTitle"/>
          </p:nvPr>
        </p:nvSpPr>
        <p:spPr/>
        <p:txBody>
          <a:bodyPr/>
          <a:lstStyle/>
          <a:p>
            <a:r>
              <a:rPr lang="en-US" dirty="0"/>
              <a:t>Training process</a:t>
            </a:r>
          </a:p>
        </p:txBody>
      </p:sp>
      <p:sp>
        <p:nvSpPr>
          <p:cNvPr id="3" name="Slide Number Placeholder 2">
            <a:extLst>
              <a:ext uri="{FF2B5EF4-FFF2-40B4-BE49-F238E27FC236}">
                <a16:creationId xmlns:a16="http://schemas.microsoft.com/office/drawing/2014/main" id="{C45E28E7-DE41-41E2-52BB-0288BCED4114}"/>
              </a:ext>
            </a:extLst>
          </p:cNvPr>
          <p:cNvSpPr>
            <a:spLocks noGrp="1"/>
          </p:cNvSpPr>
          <p:nvPr>
            <p:ph type="sldNum" sz="quarter" idx="4"/>
          </p:nvPr>
        </p:nvSpPr>
        <p:spPr/>
        <p:txBody>
          <a:bodyPr/>
          <a:lstStyle/>
          <a:p>
            <a:fld id="{6FB6B91F-BB11-E946-B7F6-1372EDB8DEC1}" type="slidenum">
              <a:rPr lang="en-US" smtClean="0"/>
              <a:pPr/>
              <a:t>15</a:t>
            </a:fld>
            <a:endParaRPr lang="en-US" dirty="0"/>
          </a:p>
        </p:txBody>
      </p:sp>
      <p:pic>
        <p:nvPicPr>
          <p:cNvPr id="24" name="Audio 23">
            <a:hlinkClick r:id="" action="ppaction://media"/>
            <a:extLst>
              <a:ext uri="{FF2B5EF4-FFF2-40B4-BE49-F238E27FC236}">
                <a16:creationId xmlns:a16="http://schemas.microsoft.com/office/drawing/2014/main" id="{6B2FB7BF-C11B-00EF-A55D-D5B77C70F9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32" name="Graphic 32">
            <a:extLst>
              <a:ext uri="{FF2B5EF4-FFF2-40B4-BE49-F238E27FC236}">
                <a16:creationId xmlns:a16="http://schemas.microsoft.com/office/drawing/2014/main" id="{673FB5A8-CD86-C571-839E-9DF5F04D6F65}"/>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5809121"/>
      </p:ext>
    </p:extLst>
  </p:cSld>
  <p:clrMapOvr>
    <a:masterClrMapping/>
  </p:clrMapOvr>
  <mc:AlternateContent xmlns:mc="http://schemas.openxmlformats.org/markup-compatibility/2006" xmlns:p14="http://schemas.microsoft.com/office/powerpoint/2010/main">
    <mc:Choice Requires="p14">
      <p:transition spd="med" p14:dur="700" advTm="3908">
        <p:fade/>
      </p:transition>
    </mc:Choice>
    <mc:Fallback xmlns="">
      <p:transition spd="med" advTm="3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F2AEF-D241-E071-62D0-1BAC818B37CD}"/>
              </a:ext>
            </a:extLst>
          </p:cNvPr>
          <p:cNvPicPr>
            <a:picLocks noChangeAspect="1"/>
          </p:cNvPicPr>
          <p:nvPr/>
        </p:nvPicPr>
        <p:blipFill rotWithShape="1">
          <a:blip r:embed="rId4"/>
          <a:srcRect t="11728"/>
          <a:stretch/>
        </p:blipFill>
        <p:spPr>
          <a:xfrm>
            <a:off x="3633538" y="914399"/>
            <a:ext cx="8694824" cy="5482237"/>
          </a:xfrm>
          <a:prstGeom prst="rect">
            <a:avLst/>
          </a:prstGeom>
        </p:spPr>
      </p:pic>
      <p:sp>
        <p:nvSpPr>
          <p:cNvPr id="2" name="Title 1">
            <a:extLst>
              <a:ext uri="{FF2B5EF4-FFF2-40B4-BE49-F238E27FC236}">
                <a16:creationId xmlns:a16="http://schemas.microsoft.com/office/drawing/2014/main" id="{BC7A96AF-0B00-F320-0123-430D0616C14C}"/>
              </a:ext>
            </a:extLst>
          </p:cNvPr>
          <p:cNvSpPr>
            <a:spLocks noGrp="1"/>
          </p:cNvSpPr>
          <p:nvPr>
            <p:ph type="title"/>
          </p:nvPr>
        </p:nvSpPr>
        <p:spPr/>
        <p:txBody>
          <a:bodyPr/>
          <a:lstStyle/>
          <a:p>
            <a:r>
              <a:rPr lang="en-US" dirty="0"/>
              <a:t>Hyperparameter tuning increases accuracy and generalization</a:t>
            </a:r>
          </a:p>
        </p:txBody>
      </p:sp>
      <p:sp>
        <p:nvSpPr>
          <p:cNvPr id="3" name="Content Placeholder 2">
            <a:extLst>
              <a:ext uri="{FF2B5EF4-FFF2-40B4-BE49-F238E27FC236}">
                <a16:creationId xmlns:a16="http://schemas.microsoft.com/office/drawing/2014/main" id="{9E8FC900-BC2F-A6FB-85C7-473C359A7EEB}"/>
              </a:ext>
            </a:extLst>
          </p:cNvPr>
          <p:cNvSpPr>
            <a:spLocks noGrp="1"/>
          </p:cNvSpPr>
          <p:nvPr>
            <p:ph idx="1"/>
          </p:nvPr>
        </p:nvSpPr>
        <p:spPr>
          <a:xfrm>
            <a:off x="352326" y="1225691"/>
            <a:ext cx="4327958" cy="5049811"/>
          </a:xfrm>
        </p:spPr>
        <p:txBody>
          <a:bodyPr/>
          <a:lstStyle/>
          <a:p>
            <a:r>
              <a:rPr lang="en-US" dirty="0"/>
              <a:t># of hidden layers – 4</a:t>
            </a:r>
          </a:p>
          <a:p>
            <a:r>
              <a:rPr lang="en-US" dirty="0"/>
              <a:t># of nodes per layer – 100</a:t>
            </a:r>
          </a:p>
          <a:p>
            <a:r>
              <a:rPr lang="en-US" dirty="0"/>
              <a:t>layer output size – 100</a:t>
            </a:r>
          </a:p>
          <a:p>
            <a:r>
              <a:rPr lang="en-US" dirty="0"/>
              <a:t>Batch size – 2048</a:t>
            </a:r>
          </a:p>
          <a:p>
            <a:r>
              <a:rPr lang="en-US" dirty="0"/>
              <a:t>Learning rate – 1e-3</a:t>
            </a:r>
          </a:p>
          <a:p>
            <a:r>
              <a:rPr lang="en-US" dirty="0"/>
              <a:t>Inverse time decay rate – 1e-4</a:t>
            </a:r>
          </a:p>
          <a:p>
            <a:r>
              <a:rPr lang="en-US" dirty="0"/>
              <a:t># of time points – 101</a:t>
            </a:r>
          </a:p>
          <a:p>
            <a:r>
              <a:rPr lang="en-US" dirty="0"/>
              <a:t>Layer activation – </a:t>
            </a:r>
            <a:r>
              <a:rPr lang="en-US" dirty="0" err="1"/>
              <a:t>ReLU</a:t>
            </a:r>
            <a:endParaRPr lang="en-US" dirty="0"/>
          </a:p>
          <a:p>
            <a:r>
              <a:rPr lang="en-US" dirty="0"/>
              <a:t>Loss - MSE</a:t>
            </a:r>
          </a:p>
        </p:txBody>
      </p:sp>
      <p:sp>
        <p:nvSpPr>
          <p:cNvPr id="4" name="Slide Number Placeholder 3">
            <a:extLst>
              <a:ext uri="{FF2B5EF4-FFF2-40B4-BE49-F238E27FC236}">
                <a16:creationId xmlns:a16="http://schemas.microsoft.com/office/drawing/2014/main" id="{714323FB-B302-CBE7-A76B-6C77125150E2}"/>
              </a:ext>
            </a:extLst>
          </p:cNvPr>
          <p:cNvSpPr>
            <a:spLocks noGrp="1"/>
          </p:cNvSpPr>
          <p:nvPr>
            <p:ph type="sldNum" sz="quarter" idx="4"/>
          </p:nvPr>
        </p:nvSpPr>
        <p:spPr/>
        <p:txBody>
          <a:bodyPr/>
          <a:lstStyle/>
          <a:p>
            <a:fld id="{6FB6B91F-BB11-E946-B7F6-1372EDB8DEC1}" type="slidenum">
              <a:rPr lang="en-US" smtClean="0"/>
              <a:pPr/>
              <a:t>16</a:t>
            </a:fld>
            <a:endParaRPr lang="en-US" dirty="0"/>
          </a:p>
        </p:txBody>
      </p:sp>
      <p:sp>
        <p:nvSpPr>
          <p:cNvPr id="6" name="Content Placeholder 1">
            <a:extLst>
              <a:ext uri="{FF2B5EF4-FFF2-40B4-BE49-F238E27FC236}">
                <a16:creationId xmlns:a16="http://schemas.microsoft.com/office/drawing/2014/main" id="{FF4E1431-238F-65B4-8E63-AF6309C73FD6}"/>
              </a:ext>
            </a:extLst>
          </p:cNvPr>
          <p:cNvSpPr txBox="1">
            <a:spLocks/>
          </p:cNvSpPr>
          <p:nvPr/>
        </p:nvSpPr>
        <p:spPr bwMode="auto">
          <a:xfrm>
            <a:off x="4912597" y="5955367"/>
            <a:ext cx="6136706" cy="4412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chemeClr val="accent4">
                  <a:lumMod val="75000"/>
                </a:schemeClr>
              </a:buClr>
              <a:buFont typeface="Wingdings" panose="05000000000000000000" pitchFamily="2" charset="2"/>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1" fontAlgn="base" hangingPunct="1">
              <a:spcBef>
                <a:spcPct val="20000"/>
              </a:spcBef>
              <a:spcAft>
                <a:spcPct val="0"/>
              </a:spcAft>
              <a:buClr>
                <a:schemeClr val="accent4">
                  <a:lumMod val="75000"/>
                </a:schemeClr>
              </a:buClr>
              <a:buSzPct val="120000"/>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1" fontAlgn="base" hangingPunct="1">
              <a:spcBef>
                <a:spcPct val="20000"/>
              </a:spcBef>
              <a:spcAft>
                <a:spcPct val="0"/>
              </a:spcAft>
              <a:buClr>
                <a:schemeClr val="accent4">
                  <a:lumMod val="75000"/>
                </a:schemeClr>
              </a:buClr>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1" fontAlgn="base" hangingPunct="1">
              <a:spcBef>
                <a:spcPct val="20000"/>
              </a:spcBef>
              <a:spcAft>
                <a:spcPct val="0"/>
              </a:spcAft>
              <a:buClr>
                <a:schemeClr val="accent4">
                  <a:lumMod val="75000"/>
                </a:schemeClr>
              </a:buClr>
              <a:buFont typeface="Arial" charset="0"/>
              <a:buChar char="–"/>
              <a:defRPr sz="1600" kern="1200">
                <a:solidFill>
                  <a:srgbClr val="292929"/>
                </a:solidFill>
                <a:latin typeface="+mn-lt"/>
                <a:ea typeface="ＭＳ Ｐゴシック" pitchFamily="-108" charset="-128"/>
                <a:cs typeface="ＭＳ Ｐゴシック"/>
              </a:defRPr>
            </a:lvl4pPr>
            <a:lvl5pPr marL="2057400" marR="0" indent="-228600" algn="l" defTabSz="457200" rtl="0" eaLnBrk="1" fontAlgn="base" latinLnBrk="0" hangingPunct="1">
              <a:lnSpc>
                <a:spcPct val="100000"/>
              </a:lnSpc>
              <a:spcBef>
                <a:spcPct val="20000"/>
              </a:spcBef>
              <a:spcAft>
                <a:spcPct val="0"/>
              </a:spcAft>
              <a:buClr>
                <a:schemeClr val="accent4">
                  <a:lumMod val="75000"/>
                </a:schemeClr>
              </a:buClr>
              <a:buSzTx/>
              <a:buFont typeface="Arial" charset="0"/>
              <a:buChar char="»"/>
              <a:tabLst/>
              <a:defRPr lang="en-US" sz="1400" kern="1200">
                <a:solidFill>
                  <a:srgbClr val="292929"/>
                </a:solidFill>
                <a:effectLst/>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5-Fold Cross Validation for the # of Neurons per Layer</a:t>
            </a:r>
          </a:p>
        </p:txBody>
      </p:sp>
      <p:pic>
        <p:nvPicPr>
          <p:cNvPr id="7" name="Picture 6">
            <a:extLst>
              <a:ext uri="{FF2B5EF4-FFF2-40B4-BE49-F238E27FC236}">
                <a16:creationId xmlns:a16="http://schemas.microsoft.com/office/drawing/2014/main" id="{E8ABA558-41A8-D899-25A4-E594004A61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37" name="Audio 36">
            <a:hlinkClick r:id="" action="ppaction://media"/>
            <a:extLst>
              <a:ext uri="{FF2B5EF4-FFF2-40B4-BE49-F238E27FC236}">
                <a16:creationId xmlns:a16="http://schemas.microsoft.com/office/drawing/2014/main" id="{ACB08341-58E5-9610-F548-399433EB0B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46" name="Graphic 46">
            <a:extLst>
              <a:ext uri="{FF2B5EF4-FFF2-40B4-BE49-F238E27FC236}">
                <a16:creationId xmlns:a16="http://schemas.microsoft.com/office/drawing/2014/main" id="{66076363-A65B-6A56-EBDD-36E92A04292E}"/>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3973929"/>
      </p:ext>
    </p:extLst>
  </p:cSld>
  <p:clrMapOvr>
    <a:masterClrMapping/>
  </p:clrMapOvr>
  <mc:AlternateContent xmlns:mc="http://schemas.openxmlformats.org/markup-compatibility/2006" xmlns:p14="http://schemas.microsoft.com/office/powerpoint/2010/main">
    <mc:Choice Requires="p14">
      <p:transition spd="slow" p14:dur="2000" advTm="35047"/>
    </mc:Choice>
    <mc:Fallback xmlns="">
      <p:transition spd="slow" advTm="3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9943-9679-D8B4-D7B2-C4375EE11156}"/>
              </a:ext>
            </a:extLst>
          </p:cNvPr>
          <p:cNvSpPr>
            <a:spLocks noGrp="1"/>
          </p:cNvSpPr>
          <p:nvPr>
            <p:ph type="ctrTitle"/>
          </p:nvPr>
        </p:nvSpPr>
        <p:spPr/>
        <p:txBody>
          <a:bodyPr/>
          <a:lstStyle/>
          <a:p>
            <a:r>
              <a:rPr lang="en-US" dirty="0"/>
              <a:t>Deeponet performance</a:t>
            </a:r>
          </a:p>
        </p:txBody>
      </p:sp>
      <p:sp>
        <p:nvSpPr>
          <p:cNvPr id="3" name="Slide Number Placeholder 2">
            <a:extLst>
              <a:ext uri="{FF2B5EF4-FFF2-40B4-BE49-F238E27FC236}">
                <a16:creationId xmlns:a16="http://schemas.microsoft.com/office/drawing/2014/main" id="{0C37512A-D8DB-DFBC-1FF4-800C3E2FF91D}"/>
              </a:ext>
            </a:extLst>
          </p:cNvPr>
          <p:cNvSpPr>
            <a:spLocks noGrp="1"/>
          </p:cNvSpPr>
          <p:nvPr>
            <p:ph type="sldNum" sz="quarter" idx="4"/>
          </p:nvPr>
        </p:nvSpPr>
        <p:spPr/>
        <p:txBody>
          <a:bodyPr/>
          <a:lstStyle/>
          <a:p>
            <a:fld id="{6FB6B91F-BB11-E946-B7F6-1372EDB8DEC1}" type="slidenum">
              <a:rPr lang="en-US" smtClean="0"/>
              <a:pPr/>
              <a:t>17</a:t>
            </a:fld>
            <a:endParaRPr lang="en-US" dirty="0"/>
          </a:p>
        </p:txBody>
      </p:sp>
      <p:pic>
        <p:nvPicPr>
          <p:cNvPr id="12" name="Audio 11">
            <a:hlinkClick r:id="" action="ppaction://media"/>
            <a:extLst>
              <a:ext uri="{FF2B5EF4-FFF2-40B4-BE49-F238E27FC236}">
                <a16:creationId xmlns:a16="http://schemas.microsoft.com/office/drawing/2014/main" id="{2B5AB267-4478-BCFD-18F6-DE97DB7FB3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26" name="Graphic 26">
            <a:extLst>
              <a:ext uri="{FF2B5EF4-FFF2-40B4-BE49-F238E27FC236}">
                <a16:creationId xmlns:a16="http://schemas.microsoft.com/office/drawing/2014/main" id="{C85060C0-F9B2-CF16-B175-08EAC783CCFE}"/>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6543204"/>
      </p:ext>
    </p:extLst>
  </p:cSld>
  <p:clrMapOvr>
    <a:masterClrMapping/>
  </p:clrMapOvr>
  <mc:AlternateContent xmlns:mc="http://schemas.openxmlformats.org/markup-compatibility/2006" xmlns:p14="http://schemas.microsoft.com/office/powerpoint/2010/main">
    <mc:Choice Requires="p14">
      <p:transition spd="med" p14:dur="700" advTm="4234">
        <p:fade/>
      </p:transition>
    </mc:Choice>
    <mc:Fallback xmlns="">
      <p:transition spd="med" advTm="4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AABE-C05F-2D5E-698B-F8B63359CDBB}"/>
              </a:ext>
            </a:extLst>
          </p:cNvPr>
          <p:cNvSpPr>
            <a:spLocks noGrp="1"/>
          </p:cNvSpPr>
          <p:nvPr>
            <p:ph type="title"/>
          </p:nvPr>
        </p:nvSpPr>
        <p:spPr/>
        <p:txBody>
          <a:bodyPr/>
          <a:lstStyle/>
          <a:p>
            <a:r>
              <a:rPr lang="en-US" sz="2400" dirty="0"/>
              <a:t>A variety of metrics evaluate different elements of the surrogate model accuracy relative to the original model</a:t>
            </a:r>
          </a:p>
        </p:txBody>
      </p:sp>
      <p:sp>
        <p:nvSpPr>
          <p:cNvPr id="4" name="Slide Number Placeholder 3">
            <a:extLst>
              <a:ext uri="{FF2B5EF4-FFF2-40B4-BE49-F238E27FC236}">
                <a16:creationId xmlns:a16="http://schemas.microsoft.com/office/drawing/2014/main" id="{18822DBB-C751-16B4-FF8A-3C9D254BC084}"/>
              </a:ext>
            </a:extLst>
          </p:cNvPr>
          <p:cNvSpPr>
            <a:spLocks noGrp="1"/>
          </p:cNvSpPr>
          <p:nvPr>
            <p:ph type="sldNum" sz="quarter" idx="4"/>
          </p:nvPr>
        </p:nvSpPr>
        <p:spPr/>
        <p:txBody>
          <a:bodyPr/>
          <a:lstStyle/>
          <a:p>
            <a:fld id="{6FB6B91F-BB11-E946-B7F6-1372EDB8DEC1}" type="slidenum">
              <a:rPr lang="en-US" smtClean="0"/>
              <a:pPr/>
              <a:t>18</a:t>
            </a:fld>
            <a:endParaRPr lang="en-US" dirty="0"/>
          </a:p>
        </p:txBody>
      </p:sp>
      <p:sp>
        <p:nvSpPr>
          <p:cNvPr id="5" name="Content Placeholder 2">
            <a:extLst>
              <a:ext uri="{FF2B5EF4-FFF2-40B4-BE49-F238E27FC236}">
                <a16:creationId xmlns:a16="http://schemas.microsoft.com/office/drawing/2014/main" id="{8433772C-D98B-31FF-9FBB-54CD58114E7E}"/>
              </a:ext>
            </a:extLst>
          </p:cNvPr>
          <p:cNvSpPr>
            <a:spLocks noGrp="1"/>
          </p:cNvSpPr>
          <p:nvPr>
            <p:ph idx="1"/>
          </p:nvPr>
        </p:nvSpPr>
        <p:spPr>
          <a:xfrm>
            <a:off x="366183" y="1141413"/>
            <a:ext cx="11579739" cy="5110162"/>
          </a:xfrm>
        </p:spPr>
        <p:txBody>
          <a:bodyPr/>
          <a:lstStyle/>
          <a:p>
            <a:r>
              <a:rPr lang="en-US" dirty="0"/>
              <a:t>(Normalized Root) Mean Squared Error</a:t>
            </a:r>
          </a:p>
          <a:p>
            <a:pPr lvl="1"/>
            <a:r>
              <a:rPr lang="en-US" dirty="0"/>
              <a:t>Good metric for engineering purposes</a:t>
            </a:r>
          </a:p>
          <a:p>
            <a:endParaRPr lang="en-US" dirty="0"/>
          </a:p>
          <a:p>
            <a:pPr marL="0" indent="0">
              <a:buNone/>
            </a:pPr>
            <a:endParaRPr lang="en-US" dirty="0"/>
          </a:p>
          <a:p>
            <a:endParaRPr lang="en-US" dirty="0"/>
          </a:p>
          <a:p>
            <a:r>
              <a:rPr lang="en-US" dirty="0"/>
              <a:t>Mean Absolute Percentage Error</a:t>
            </a:r>
          </a:p>
          <a:p>
            <a:pPr lvl="1"/>
            <a:r>
              <a:rPr lang="en-US" dirty="0"/>
              <a:t>Highlights errors in small values</a:t>
            </a:r>
          </a:p>
          <a:p>
            <a:endParaRPr lang="en-US" dirty="0"/>
          </a:p>
          <a:p>
            <a:endParaRPr lang="en-US" dirty="0"/>
          </a:p>
          <a:p>
            <a:r>
              <a:rPr lang="en-US" dirty="0"/>
              <a:t>Mean Absolute Error</a:t>
            </a:r>
          </a:p>
          <a:p>
            <a:pPr lvl="1"/>
            <a:r>
              <a:rPr lang="en-US" dirty="0"/>
              <a:t>Not as sensitive to outliers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BEA592-8562-2EFE-2228-68C709DD3DC2}"/>
                  </a:ext>
                </a:extLst>
              </p:cNvPr>
              <p:cNvSpPr txBox="1"/>
              <p:nvPr/>
            </p:nvSpPr>
            <p:spPr>
              <a:xfrm>
                <a:off x="1379516" y="1894163"/>
                <a:ext cx="4346369"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50565C"/>
                          </a:solidFill>
                          <a:latin typeface="Cambria Math" panose="02040503050406030204" pitchFamily="18" charset="0"/>
                        </a:rPr>
                        <m:t>𝑚𝑠𝑒</m:t>
                      </m:r>
                      <m:r>
                        <a:rPr lang="en-US" sz="2400">
                          <a:solidFill>
                            <a:srgbClr val="50565C"/>
                          </a:solidFill>
                          <a:latin typeface="Cambria Math" panose="02040503050406030204" pitchFamily="18" charset="0"/>
                        </a:rPr>
                        <m:t>=</m:t>
                      </m:r>
                      <m:f>
                        <m:fPr>
                          <m:ctrlPr>
                            <a:rPr lang="en-US" sz="2400" i="1">
                              <a:solidFill>
                                <a:srgbClr val="836967"/>
                              </a:solidFill>
                              <a:latin typeface="Cambria Math" panose="02040503050406030204" pitchFamily="18" charset="0"/>
                            </a:rPr>
                          </m:ctrlPr>
                        </m:fPr>
                        <m:num>
                          <m:r>
                            <a:rPr lang="en-US" sz="2400">
                              <a:solidFill>
                                <a:srgbClr val="50565C"/>
                              </a:solidFill>
                              <a:latin typeface="Cambria Math" panose="02040503050406030204" pitchFamily="18" charset="0"/>
                            </a:rPr>
                            <m:t>1</m:t>
                          </m:r>
                        </m:num>
                        <m:den>
                          <m:r>
                            <a:rPr lang="en-US" sz="2400" i="1">
                              <a:solidFill>
                                <a:srgbClr val="50565C"/>
                              </a:solidFill>
                              <a:latin typeface="Cambria Math" panose="02040503050406030204" pitchFamily="18" charset="0"/>
                            </a:rPr>
                            <m:t>𝑁</m:t>
                          </m:r>
                        </m:den>
                      </m:f>
                      <m:nary>
                        <m:naryPr>
                          <m:chr m:val="∑"/>
                          <m:limLoc m:val="undOvr"/>
                          <m:ctrlPr>
                            <a:rPr lang="en-US" sz="2400" i="1">
                              <a:solidFill>
                                <a:srgbClr val="50565C"/>
                              </a:solidFill>
                              <a:latin typeface="Cambria Math" panose="02040503050406030204" pitchFamily="18" charset="0"/>
                            </a:rPr>
                          </m:ctrlPr>
                        </m:naryPr>
                        <m:sub>
                          <m:r>
                            <a:rPr lang="en-US" sz="2400" i="1">
                              <a:solidFill>
                                <a:srgbClr val="50565C"/>
                              </a:solidFill>
                              <a:latin typeface="Cambria Math" panose="02040503050406030204" pitchFamily="18" charset="0"/>
                            </a:rPr>
                            <m:t>𝑖</m:t>
                          </m:r>
                          <m:r>
                            <a:rPr lang="en-US" sz="2400">
                              <a:solidFill>
                                <a:srgbClr val="50565C"/>
                              </a:solidFill>
                              <a:latin typeface="Cambria Math" panose="02040503050406030204" pitchFamily="18" charset="0"/>
                            </a:rPr>
                            <m:t>=1</m:t>
                          </m:r>
                        </m:sub>
                        <m:sup>
                          <m:r>
                            <a:rPr lang="en-US" sz="2400" i="1">
                              <a:solidFill>
                                <a:srgbClr val="50565C"/>
                              </a:solidFill>
                              <a:latin typeface="Cambria Math" panose="02040503050406030204" pitchFamily="18" charset="0"/>
                            </a:rPr>
                            <m:t>𝑁</m:t>
                          </m:r>
                        </m:sup>
                        <m:e>
                          <m:sSup>
                            <m:sSupPr>
                              <m:ctrlPr>
                                <a:rPr lang="en-US" sz="2400" i="1">
                                  <a:solidFill>
                                    <a:srgbClr val="836967"/>
                                  </a:solidFill>
                                  <a:latin typeface="Cambria Math" panose="02040503050406030204" pitchFamily="18" charset="0"/>
                                </a:rPr>
                              </m:ctrlPr>
                            </m:sSupPr>
                            <m:e>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𝑝𝑟𝑒𝑑</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r>
                                    <a:rPr lang="en-US" sz="2400">
                                      <a:solidFill>
                                        <a:srgbClr val="50565C"/>
                                      </a:solidFill>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e>
                              </m:d>
                            </m:e>
                            <m:sup>
                              <m:r>
                                <a:rPr lang="en-US" sz="2400">
                                  <a:solidFill>
                                    <a:srgbClr val="50565C"/>
                                  </a:solidFill>
                                  <a:latin typeface="Cambria Math" panose="02040503050406030204" pitchFamily="18" charset="0"/>
                                </a:rPr>
                                <m:t>2</m:t>
                              </m:r>
                            </m:sup>
                          </m:sSup>
                        </m:e>
                      </m:nary>
                    </m:oMath>
                  </m:oMathPara>
                </a14:m>
                <a:endParaRPr lang="en-US" sz="2400" dirty="0">
                  <a:solidFill>
                    <a:srgbClr val="50565C"/>
                  </a:solidFill>
                  <a:latin typeface="Arial"/>
                </a:endParaRPr>
              </a:p>
            </p:txBody>
          </p:sp>
        </mc:Choice>
        <mc:Fallback xmlns="">
          <p:sp>
            <p:nvSpPr>
              <p:cNvPr id="7" name="TextBox 6">
                <a:extLst>
                  <a:ext uri="{FF2B5EF4-FFF2-40B4-BE49-F238E27FC236}">
                    <a16:creationId xmlns:a16="http://schemas.microsoft.com/office/drawing/2014/main" id="{4BBEA592-8562-2EFE-2228-68C709DD3DC2}"/>
                  </a:ext>
                </a:extLst>
              </p:cNvPr>
              <p:cNvSpPr txBox="1">
                <a:spLocks noRot="1" noChangeAspect="1" noMove="1" noResize="1" noEditPoints="1" noAdjustHandles="1" noChangeArrowheads="1" noChangeShapeType="1" noTextEdit="1"/>
              </p:cNvSpPr>
              <p:nvPr/>
            </p:nvSpPr>
            <p:spPr>
              <a:xfrm>
                <a:off x="1379516" y="1894163"/>
                <a:ext cx="4346369" cy="113082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B9FE22-B5A9-20B9-8C92-EA49484924BB}"/>
                  </a:ext>
                </a:extLst>
              </p:cNvPr>
              <p:cNvSpPr txBox="1"/>
              <p:nvPr/>
            </p:nvSpPr>
            <p:spPr>
              <a:xfrm>
                <a:off x="5810106" y="1717223"/>
                <a:ext cx="5612090" cy="1484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50565C"/>
                          </a:solidFill>
                          <a:latin typeface="Cambria Math" panose="02040503050406030204" pitchFamily="18" charset="0"/>
                        </a:rPr>
                        <m:t>𝑛𝑟𝑚𝑠𝑒</m:t>
                      </m:r>
                      <m:r>
                        <a:rPr lang="en-US" sz="2400">
                          <a:solidFill>
                            <a:srgbClr val="50565C"/>
                          </a:solidFill>
                          <a:latin typeface="Cambria Math" panose="02040503050406030204" pitchFamily="18" charset="0"/>
                        </a:rPr>
                        <m:t>=</m:t>
                      </m:r>
                      <m:f>
                        <m:fPr>
                          <m:ctrlPr>
                            <a:rPr lang="en-US" sz="2400" i="1">
                              <a:solidFill>
                                <a:srgbClr val="836967"/>
                              </a:solidFill>
                              <a:latin typeface="Cambria Math" panose="02040503050406030204" pitchFamily="18" charset="0"/>
                            </a:rPr>
                          </m:ctrlPr>
                        </m:fPr>
                        <m:num>
                          <m:rad>
                            <m:radPr>
                              <m:degHide m:val="on"/>
                              <m:ctrlPr>
                                <a:rPr lang="en-US" sz="2400" i="1">
                                  <a:solidFill>
                                    <a:srgbClr val="836967"/>
                                  </a:solidFill>
                                  <a:latin typeface="Cambria Math" panose="02040503050406030204" pitchFamily="18" charset="0"/>
                                </a:rPr>
                              </m:ctrlPr>
                            </m:radPr>
                            <m:deg/>
                            <m:e>
                              <m:f>
                                <m:fPr>
                                  <m:ctrlPr>
                                    <a:rPr lang="en-US" sz="2400" i="1">
                                      <a:solidFill>
                                        <a:srgbClr val="836967"/>
                                      </a:solidFill>
                                      <a:latin typeface="Cambria Math" panose="02040503050406030204" pitchFamily="18" charset="0"/>
                                    </a:rPr>
                                  </m:ctrlPr>
                                </m:fPr>
                                <m:num>
                                  <m:r>
                                    <a:rPr lang="en-US" sz="2400">
                                      <a:solidFill>
                                        <a:srgbClr val="50565C"/>
                                      </a:solidFill>
                                      <a:latin typeface="Cambria Math" panose="02040503050406030204" pitchFamily="18" charset="0"/>
                                    </a:rPr>
                                    <m:t>1</m:t>
                                  </m:r>
                                </m:num>
                                <m:den>
                                  <m:r>
                                    <a:rPr lang="en-US" sz="2400" i="1">
                                      <a:solidFill>
                                        <a:srgbClr val="50565C"/>
                                      </a:solidFill>
                                      <a:latin typeface="Cambria Math" panose="02040503050406030204" pitchFamily="18" charset="0"/>
                                    </a:rPr>
                                    <m:t>𝑁</m:t>
                                  </m:r>
                                </m:den>
                              </m:f>
                              <m:nary>
                                <m:naryPr>
                                  <m:chr m:val="∑"/>
                                  <m:limLoc m:val="undOvr"/>
                                  <m:ctrlPr>
                                    <a:rPr lang="en-US" sz="2400" i="1">
                                      <a:solidFill>
                                        <a:srgbClr val="50565C"/>
                                      </a:solidFill>
                                      <a:latin typeface="Cambria Math" panose="02040503050406030204" pitchFamily="18" charset="0"/>
                                    </a:rPr>
                                  </m:ctrlPr>
                                </m:naryPr>
                                <m:sub>
                                  <m:r>
                                    <a:rPr lang="en-US" sz="2400" i="1">
                                      <a:solidFill>
                                        <a:srgbClr val="50565C"/>
                                      </a:solidFill>
                                      <a:latin typeface="Cambria Math" panose="02040503050406030204" pitchFamily="18" charset="0"/>
                                    </a:rPr>
                                    <m:t>𝑖</m:t>
                                  </m:r>
                                  <m:r>
                                    <a:rPr lang="en-US" sz="2400">
                                      <a:solidFill>
                                        <a:srgbClr val="50565C"/>
                                      </a:solidFill>
                                      <a:latin typeface="Cambria Math" panose="02040503050406030204" pitchFamily="18" charset="0"/>
                                    </a:rPr>
                                    <m:t>=1</m:t>
                                  </m:r>
                                </m:sub>
                                <m:sup>
                                  <m:r>
                                    <a:rPr lang="en-US" sz="2400" i="1">
                                      <a:solidFill>
                                        <a:srgbClr val="50565C"/>
                                      </a:solidFill>
                                      <a:latin typeface="Cambria Math" panose="02040503050406030204" pitchFamily="18" charset="0"/>
                                    </a:rPr>
                                    <m:t>𝑁</m:t>
                                  </m:r>
                                </m:sup>
                                <m:e>
                                  <m:sSup>
                                    <m:sSupPr>
                                      <m:ctrlPr>
                                        <a:rPr lang="en-US" sz="2400" i="1">
                                          <a:solidFill>
                                            <a:srgbClr val="836967"/>
                                          </a:solidFill>
                                          <a:latin typeface="Cambria Math" panose="02040503050406030204" pitchFamily="18" charset="0"/>
                                        </a:rPr>
                                      </m:ctrlPr>
                                    </m:sSupPr>
                                    <m:e>
                                      <m:d>
                                        <m:dPr>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𝑝𝑟𝑒𝑑</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r>
                                            <a:rPr lang="en-US" sz="2400">
                                              <a:solidFill>
                                                <a:srgbClr val="50565C"/>
                                              </a:solidFill>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e>
                                      </m:d>
                                    </m:e>
                                    <m:sup>
                                      <m:r>
                                        <a:rPr lang="en-US" sz="2400">
                                          <a:solidFill>
                                            <a:srgbClr val="50565C"/>
                                          </a:solidFill>
                                          <a:latin typeface="Cambria Math" panose="02040503050406030204" pitchFamily="18" charset="0"/>
                                        </a:rPr>
                                        <m:t>2</m:t>
                                      </m:r>
                                    </m:sup>
                                  </m:sSup>
                                </m:e>
                              </m:nary>
                            </m:e>
                          </m:rad>
                        </m:num>
                        <m:den>
                          <m:f>
                            <m:fPr>
                              <m:ctrlPr>
                                <a:rPr lang="en-US" sz="2400" i="1">
                                  <a:solidFill>
                                    <a:srgbClr val="836967"/>
                                  </a:solidFill>
                                  <a:latin typeface="Cambria Math" panose="02040503050406030204" pitchFamily="18" charset="0"/>
                                </a:rPr>
                              </m:ctrlPr>
                            </m:fPr>
                            <m:num>
                              <m:r>
                                <a:rPr lang="en-US" sz="2400">
                                  <a:solidFill>
                                    <a:srgbClr val="50565C"/>
                                  </a:solidFill>
                                  <a:latin typeface="Cambria Math" panose="02040503050406030204" pitchFamily="18" charset="0"/>
                                </a:rPr>
                                <m:t>1</m:t>
                              </m:r>
                            </m:num>
                            <m:den>
                              <m:r>
                                <a:rPr lang="en-US" sz="2400" i="1">
                                  <a:solidFill>
                                    <a:srgbClr val="50565C"/>
                                  </a:solidFill>
                                  <a:latin typeface="Cambria Math" panose="02040503050406030204" pitchFamily="18" charset="0"/>
                                </a:rPr>
                                <m:t>𝑁</m:t>
                              </m:r>
                            </m:den>
                          </m:f>
                          <m:nary>
                            <m:naryPr>
                              <m:chr m:val="∑"/>
                              <m:limLoc m:val="undOvr"/>
                              <m:ctrlPr>
                                <a:rPr lang="en-US" sz="2400" i="1">
                                  <a:solidFill>
                                    <a:srgbClr val="50565C"/>
                                  </a:solidFill>
                                  <a:latin typeface="Cambria Math" panose="02040503050406030204" pitchFamily="18" charset="0"/>
                                </a:rPr>
                              </m:ctrlPr>
                            </m:naryPr>
                            <m:sub>
                              <m:r>
                                <a:rPr lang="en-US" sz="2400" i="1">
                                  <a:solidFill>
                                    <a:srgbClr val="50565C"/>
                                  </a:solidFill>
                                  <a:latin typeface="Cambria Math" panose="02040503050406030204" pitchFamily="18" charset="0"/>
                                </a:rPr>
                                <m:t>𝑖</m:t>
                              </m:r>
                              <m:r>
                                <a:rPr lang="en-US" sz="2400">
                                  <a:solidFill>
                                    <a:srgbClr val="50565C"/>
                                  </a:solidFill>
                                  <a:latin typeface="Cambria Math" panose="02040503050406030204" pitchFamily="18" charset="0"/>
                                </a:rPr>
                                <m:t>=1</m:t>
                              </m:r>
                            </m:sub>
                            <m:sup>
                              <m:r>
                                <a:rPr lang="en-US" sz="2400" i="1">
                                  <a:solidFill>
                                    <a:srgbClr val="50565C"/>
                                  </a:solidFill>
                                  <a:latin typeface="Cambria Math" panose="02040503050406030204" pitchFamily="18" charset="0"/>
                                </a:rPr>
                                <m:t>𝑁</m:t>
                              </m:r>
                            </m:sup>
                            <m:e>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e>
                          </m:nary>
                        </m:den>
                      </m:f>
                    </m:oMath>
                  </m:oMathPara>
                </a14:m>
                <a:endParaRPr lang="en-US" sz="2400" dirty="0">
                  <a:solidFill>
                    <a:srgbClr val="50565C"/>
                  </a:solidFill>
                  <a:latin typeface="Arial"/>
                </a:endParaRPr>
              </a:p>
            </p:txBody>
          </p:sp>
        </mc:Choice>
        <mc:Fallback xmlns="">
          <p:sp>
            <p:nvSpPr>
              <p:cNvPr id="9" name="TextBox 8">
                <a:extLst>
                  <a:ext uri="{FF2B5EF4-FFF2-40B4-BE49-F238E27FC236}">
                    <a16:creationId xmlns:a16="http://schemas.microsoft.com/office/drawing/2014/main" id="{0FB9FE22-B5A9-20B9-8C92-EA49484924BB}"/>
                  </a:ext>
                </a:extLst>
              </p:cNvPr>
              <p:cNvSpPr txBox="1">
                <a:spLocks noRot="1" noChangeAspect="1" noMove="1" noResize="1" noEditPoints="1" noAdjustHandles="1" noChangeArrowheads="1" noChangeShapeType="1" noTextEdit="1"/>
              </p:cNvSpPr>
              <p:nvPr/>
            </p:nvSpPr>
            <p:spPr>
              <a:xfrm>
                <a:off x="5810106" y="1717223"/>
                <a:ext cx="5612090" cy="148470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A2A775-5D4D-0ED8-1795-92F85C75D92B}"/>
                  </a:ext>
                </a:extLst>
              </p:cNvPr>
              <p:cNvSpPr txBox="1"/>
              <p:nvPr/>
            </p:nvSpPr>
            <p:spPr>
              <a:xfrm>
                <a:off x="4735253" y="3357196"/>
                <a:ext cx="7894123"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50565C"/>
                          </a:solidFill>
                          <a:latin typeface="Cambria Math" panose="02040503050406030204" pitchFamily="18" charset="0"/>
                        </a:rPr>
                        <m:t>𝑚𝑎𝑝𝑒</m:t>
                      </m:r>
                      <m:r>
                        <a:rPr lang="en-US" sz="2400">
                          <a:solidFill>
                            <a:srgbClr val="50565C"/>
                          </a:solidFill>
                          <a:latin typeface="Cambria Math" panose="02040503050406030204" pitchFamily="18" charset="0"/>
                        </a:rPr>
                        <m:t>=</m:t>
                      </m:r>
                      <m:f>
                        <m:fPr>
                          <m:ctrlPr>
                            <a:rPr lang="en-US" sz="2400" i="1">
                              <a:solidFill>
                                <a:srgbClr val="836967"/>
                              </a:solidFill>
                              <a:latin typeface="Cambria Math" panose="02040503050406030204" pitchFamily="18" charset="0"/>
                            </a:rPr>
                          </m:ctrlPr>
                        </m:fPr>
                        <m:num>
                          <m:r>
                            <a:rPr lang="en-US" sz="2400">
                              <a:solidFill>
                                <a:srgbClr val="50565C"/>
                              </a:solidFill>
                              <a:latin typeface="Cambria Math" panose="02040503050406030204" pitchFamily="18" charset="0"/>
                            </a:rPr>
                            <m:t>1</m:t>
                          </m:r>
                        </m:num>
                        <m:den>
                          <m:r>
                            <a:rPr lang="en-US" sz="2400" i="1">
                              <a:solidFill>
                                <a:srgbClr val="50565C"/>
                              </a:solidFill>
                              <a:latin typeface="Cambria Math" panose="02040503050406030204" pitchFamily="18" charset="0"/>
                            </a:rPr>
                            <m:t>𝑁</m:t>
                          </m:r>
                        </m:den>
                      </m:f>
                      <m:nary>
                        <m:naryPr>
                          <m:chr m:val="∑"/>
                          <m:limLoc m:val="undOvr"/>
                          <m:ctrlPr>
                            <a:rPr lang="en-US" sz="2400" i="1">
                              <a:solidFill>
                                <a:srgbClr val="50565C"/>
                              </a:solidFill>
                              <a:latin typeface="Cambria Math" panose="02040503050406030204" pitchFamily="18" charset="0"/>
                            </a:rPr>
                          </m:ctrlPr>
                        </m:naryPr>
                        <m:sub>
                          <m:r>
                            <a:rPr lang="en-US" sz="2400" i="1">
                              <a:solidFill>
                                <a:srgbClr val="50565C"/>
                              </a:solidFill>
                              <a:latin typeface="Cambria Math" panose="02040503050406030204" pitchFamily="18" charset="0"/>
                            </a:rPr>
                            <m:t>𝑖</m:t>
                          </m:r>
                          <m:r>
                            <a:rPr lang="en-US" sz="2400">
                              <a:solidFill>
                                <a:srgbClr val="50565C"/>
                              </a:solidFill>
                              <a:latin typeface="Cambria Math" panose="02040503050406030204" pitchFamily="18" charset="0"/>
                            </a:rPr>
                            <m:t>=1</m:t>
                          </m:r>
                        </m:sub>
                        <m:sup>
                          <m:r>
                            <a:rPr lang="en-US" sz="2400" i="1">
                              <a:solidFill>
                                <a:srgbClr val="50565C"/>
                              </a:solidFill>
                              <a:latin typeface="Cambria Math" panose="02040503050406030204" pitchFamily="18" charset="0"/>
                            </a:rPr>
                            <m:t>𝑁</m:t>
                          </m:r>
                        </m:sup>
                        <m:e>
                          <m:d>
                            <m:dPr>
                              <m:begChr m:val="|"/>
                              <m:endChr m:val="|"/>
                              <m:ctrlPr>
                                <a:rPr lang="en-US" sz="2400" i="1">
                                  <a:solidFill>
                                    <a:srgbClr val="836967"/>
                                  </a:solidFill>
                                  <a:latin typeface="Cambria Math" panose="02040503050406030204" pitchFamily="18" charset="0"/>
                                </a:rPr>
                              </m:ctrlPr>
                            </m:dPr>
                            <m:e>
                              <m:f>
                                <m:fPr>
                                  <m:ctrlPr>
                                    <a:rPr lang="en-US" sz="2400" i="1">
                                      <a:solidFill>
                                        <a:srgbClr val="836967"/>
                                      </a:solidFill>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𝑝𝑟𝑒𝑑</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r>
                                    <a:rPr lang="en-US" sz="2400">
                                      <a:solidFill>
                                        <a:srgbClr val="50565C"/>
                                      </a:solidFill>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num>
                                <m:den>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den>
                              </m:f>
                            </m:e>
                          </m:d>
                        </m:e>
                      </m:nary>
                      <m:r>
                        <a:rPr lang="en-US" sz="2400">
                          <a:solidFill>
                            <a:srgbClr val="50565C"/>
                          </a:solidFill>
                          <a:latin typeface="Cambria Math" panose="02040503050406030204" pitchFamily="18" charset="0"/>
                        </a:rPr>
                        <m:t>× 100</m:t>
                      </m:r>
                    </m:oMath>
                  </m:oMathPara>
                </a14:m>
                <a:endParaRPr lang="en-US" sz="2400" dirty="0">
                  <a:solidFill>
                    <a:srgbClr val="50565C"/>
                  </a:solidFill>
                  <a:latin typeface="Arial"/>
                </a:endParaRPr>
              </a:p>
            </p:txBody>
          </p:sp>
        </mc:Choice>
        <mc:Fallback xmlns="">
          <p:sp>
            <p:nvSpPr>
              <p:cNvPr id="11" name="TextBox 10">
                <a:extLst>
                  <a:ext uri="{FF2B5EF4-FFF2-40B4-BE49-F238E27FC236}">
                    <a16:creationId xmlns:a16="http://schemas.microsoft.com/office/drawing/2014/main" id="{6BA2A775-5D4D-0ED8-1795-92F85C75D92B}"/>
                  </a:ext>
                </a:extLst>
              </p:cNvPr>
              <p:cNvSpPr txBox="1">
                <a:spLocks noRot="1" noChangeAspect="1" noMove="1" noResize="1" noEditPoints="1" noAdjustHandles="1" noChangeArrowheads="1" noChangeShapeType="1" noTextEdit="1"/>
              </p:cNvSpPr>
              <p:nvPr/>
            </p:nvSpPr>
            <p:spPr>
              <a:xfrm>
                <a:off x="4735253" y="3357196"/>
                <a:ext cx="7894123" cy="113082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5E58AAB-8E83-2D3D-DE86-03890E749516}"/>
                  </a:ext>
                </a:extLst>
              </p:cNvPr>
              <p:cNvSpPr txBox="1"/>
              <p:nvPr/>
            </p:nvSpPr>
            <p:spPr>
              <a:xfrm>
                <a:off x="5034310" y="4907314"/>
                <a:ext cx="6609609" cy="11308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50565C"/>
                          </a:solidFill>
                          <a:latin typeface="Cambria Math" panose="02040503050406030204" pitchFamily="18" charset="0"/>
                        </a:rPr>
                        <m:t>𝑚𝑎𝑒</m:t>
                      </m:r>
                      <m:r>
                        <a:rPr lang="en-US" sz="2400">
                          <a:solidFill>
                            <a:srgbClr val="50565C"/>
                          </a:solidFill>
                          <a:latin typeface="Cambria Math" panose="02040503050406030204" pitchFamily="18" charset="0"/>
                        </a:rPr>
                        <m:t>=</m:t>
                      </m:r>
                      <m:f>
                        <m:fPr>
                          <m:ctrlPr>
                            <a:rPr lang="en-US" sz="2400" i="1">
                              <a:solidFill>
                                <a:srgbClr val="836967"/>
                              </a:solidFill>
                              <a:latin typeface="Cambria Math" panose="02040503050406030204" pitchFamily="18" charset="0"/>
                            </a:rPr>
                          </m:ctrlPr>
                        </m:fPr>
                        <m:num>
                          <m:r>
                            <a:rPr lang="en-US" sz="2400">
                              <a:solidFill>
                                <a:srgbClr val="50565C"/>
                              </a:solidFill>
                              <a:latin typeface="Cambria Math" panose="02040503050406030204" pitchFamily="18" charset="0"/>
                            </a:rPr>
                            <m:t>1</m:t>
                          </m:r>
                        </m:num>
                        <m:den>
                          <m:r>
                            <a:rPr lang="en-US" sz="2400" i="1">
                              <a:solidFill>
                                <a:srgbClr val="50565C"/>
                              </a:solidFill>
                              <a:latin typeface="Cambria Math" panose="02040503050406030204" pitchFamily="18" charset="0"/>
                            </a:rPr>
                            <m:t>𝑁</m:t>
                          </m:r>
                        </m:den>
                      </m:f>
                      <m:nary>
                        <m:naryPr>
                          <m:chr m:val="∑"/>
                          <m:limLoc m:val="undOvr"/>
                          <m:ctrlPr>
                            <a:rPr lang="en-US" sz="2400" i="1">
                              <a:solidFill>
                                <a:srgbClr val="50565C"/>
                              </a:solidFill>
                              <a:latin typeface="Cambria Math" panose="02040503050406030204" pitchFamily="18" charset="0"/>
                            </a:rPr>
                          </m:ctrlPr>
                        </m:naryPr>
                        <m:sub>
                          <m:r>
                            <a:rPr lang="en-US" sz="2400" i="1">
                              <a:solidFill>
                                <a:srgbClr val="50565C"/>
                              </a:solidFill>
                              <a:latin typeface="Cambria Math" panose="02040503050406030204" pitchFamily="18" charset="0"/>
                            </a:rPr>
                            <m:t>𝑖</m:t>
                          </m:r>
                          <m:r>
                            <a:rPr lang="en-US" sz="2400">
                              <a:solidFill>
                                <a:srgbClr val="50565C"/>
                              </a:solidFill>
                              <a:latin typeface="Cambria Math" panose="02040503050406030204" pitchFamily="18" charset="0"/>
                            </a:rPr>
                            <m:t>=1</m:t>
                          </m:r>
                        </m:sub>
                        <m:sup>
                          <m:r>
                            <a:rPr lang="en-US" sz="2400" i="1">
                              <a:solidFill>
                                <a:srgbClr val="50565C"/>
                              </a:solidFill>
                              <a:latin typeface="Cambria Math" panose="02040503050406030204" pitchFamily="18" charset="0"/>
                            </a:rPr>
                            <m:t>𝑁</m:t>
                          </m:r>
                        </m:sup>
                        <m:e>
                          <m:d>
                            <m:dPr>
                              <m:begChr m:val="|"/>
                              <m:endChr m:val="|"/>
                              <m:ctrlPr>
                                <a:rPr lang="en-US" sz="2400" i="1">
                                  <a:solidFill>
                                    <a:srgbClr val="836967"/>
                                  </a:solidFill>
                                  <a:latin typeface="Cambria Math" panose="02040503050406030204" pitchFamily="18" charset="0"/>
                                </a:rPr>
                              </m:ctrlPr>
                            </m:dPr>
                            <m:e>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𝑝𝑟𝑒𝑑</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r>
                                <a:rPr lang="en-US" sz="2400">
                                  <a:solidFill>
                                    <a:srgbClr val="50565C"/>
                                  </a:solidFill>
                                  <a:latin typeface="Cambria Math" panose="02040503050406030204" pitchFamily="18" charset="0"/>
                                </a:rPr>
                                <m:t>−</m:t>
                              </m:r>
                              <m:sSub>
                                <m:sSubPr>
                                  <m:ctrlPr>
                                    <a:rPr lang="en-US" sz="2400" i="1">
                                      <a:solidFill>
                                        <a:srgbClr val="836967"/>
                                      </a:solidFill>
                                      <a:latin typeface="Cambria Math" panose="02040503050406030204" pitchFamily="18" charset="0"/>
                                    </a:rPr>
                                  </m:ctrlPr>
                                </m:sSubPr>
                                <m:e>
                                  <m:r>
                                    <a:rPr lang="en-US" sz="2400" i="1">
                                      <a:solidFill>
                                        <a:srgbClr val="50565C"/>
                                      </a:solidFill>
                                      <a:latin typeface="Cambria Math" panose="02040503050406030204" pitchFamily="18" charset="0"/>
                                    </a:rPr>
                                    <m:t>𝑦</m:t>
                                  </m:r>
                                </m:e>
                                <m:sub>
                                  <m:r>
                                    <a:rPr lang="en-US" sz="2400" i="1">
                                      <a:solidFill>
                                        <a:srgbClr val="50565C"/>
                                      </a:solidFill>
                                      <a:latin typeface="Cambria Math" panose="02040503050406030204" pitchFamily="18" charset="0"/>
                                    </a:rPr>
                                    <m:t>𝑡𝑟𝑢𝑒</m:t>
                                  </m:r>
                                  <m:r>
                                    <a:rPr lang="en-US" sz="2400">
                                      <a:solidFill>
                                        <a:srgbClr val="50565C"/>
                                      </a:solidFill>
                                      <a:latin typeface="Cambria Math" panose="02040503050406030204" pitchFamily="18" charset="0"/>
                                    </a:rPr>
                                    <m:t>,</m:t>
                                  </m:r>
                                  <m:r>
                                    <a:rPr lang="en-US" sz="2400" i="1">
                                      <a:solidFill>
                                        <a:srgbClr val="50565C"/>
                                      </a:solidFill>
                                      <a:latin typeface="Cambria Math" panose="02040503050406030204" pitchFamily="18" charset="0"/>
                                    </a:rPr>
                                    <m:t>𝑖</m:t>
                                  </m:r>
                                </m:sub>
                              </m:sSub>
                            </m:e>
                          </m:d>
                        </m:e>
                      </m:nary>
                    </m:oMath>
                  </m:oMathPara>
                </a14:m>
                <a:endParaRPr lang="en-US" sz="2400" dirty="0">
                  <a:solidFill>
                    <a:srgbClr val="50565C"/>
                  </a:solidFill>
                  <a:latin typeface="Arial"/>
                </a:endParaRPr>
              </a:p>
            </p:txBody>
          </p:sp>
        </mc:Choice>
        <mc:Fallback xmlns="">
          <p:sp>
            <p:nvSpPr>
              <p:cNvPr id="13" name="TextBox 12">
                <a:extLst>
                  <a:ext uri="{FF2B5EF4-FFF2-40B4-BE49-F238E27FC236}">
                    <a16:creationId xmlns:a16="http://schemas.microsoft.com/office/drawing/2014/main" id="{45E58AAB-8E83-2D3D-DE86-03890E749516}"/>
                  </a:ext>
                </a:extLst>
              </p:cNvPr>
              <p:cNvSpPr txBox="1">
                <a:spLocks noRot="1" noChangeAspect="1" noMove="1" noResize="1" noEditPoints="1" noAdjustHandles="1" noChangeArrowheads="1" noChangeShapeType="1" noTextEdit="1"/>
              </p:cNvSpPr>
              <p:nvPr/>
            </p:nvSpPr>
            <p:spPr>
              <a:xfrm>
                <a:off x="5034310" y="4907314"/>
                <a:ext cx="6609609" cy="1130822"/>
              </a:xfrm>
              <a:prstGeom prst="rect">
                <a:avLst/>
              </a:prstGeom>
              <a:blipFill>
                <a:blip r:embed="rId8"/>
                <a:stretch>
                  <a:fillRect/>
                </a:stretch>
              </a:blipFill>
            </p:spPr>
            <p:txBody>
              <a:bodyPr/>
              <a:lstStyle/>
              <a:p>
                <a:r>
                  <a:rPr lang="en-US">
                    <a:noFill/>
                  </a:rPr>
                  <a:t> </a:t>
                </a:r>
              </a:p>
            </p:txBody>
          </p:sp>
        </mc:Fallback>
      </mc:AlternateContent>
      <p:pic>
        <p:nvPicPr>
          <p:cNvPr id="57" name="Audio 56">
            <a:hlinkClick r:id="" action="ppaction://media"/>
            <a:extLst>
              <a:ext uri="{FF2B5EF4-FFF2-40B4-BE49-F238E27FC236}">
                <a16:creationId xmlns:a16="http://schemas.microsoft.com/office/drawing/2014/main" id="{D08B9977-A697-35DD-2908-3C1B6E29EBB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pic>
        <p:nvPicPr>
          <p:cNvPr id="64" name="Graphic 64">
            <a:extLst>
              <a:ext uri="{FF2B5EF4-FFF2-40B4-BE49-F238E27FC236}">
                <a16:creationId xmlns:a16="http://schemas.microsoft.com/office/drawing/2014/main" id="{1C130270-6CE5-6271-3119-D24E0F6EEEB0}"/>
              </a:ext>
            </a:extLst>
          </p:cNvPr>
          <p:cNvPicPr>
            <a:picLocks noChangeAspect="1"/>
            <a:extLst>
              <a:ext uri="{51228E76-BA90-4043-B771-695A4F85340A}">
                <alf:liveFeedProps xmlns:alf="http://schemas.microsoft.com/office/drawing/2021/livefeed"/>
              </a:ext>
            </a:extLst>
          </p:cNvPicPr>
          <p:nvPr/>
        </p:nvPicPr>
        <p:blipFill>
          <a:blip r:embed="rId10">
            <a:extLst>
              <a:ext uri="{96DAC541-7B7A-43D3-8B79-37D633B846F1}">
                <asvg:svgBlip xmlns:asvg="http://schemas.microsoft.com/office/drawing/2016/SVG/main" r:embed="rId11"/>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3844056"/>
      </p:ext>
    </p:extLst>
  </p:cSld>
  <p:clrMapOvr>
    <a:masterClrMapping/>
  </p:clrMapOvr>
  <mc:AlternateContent xmlns:mc="http://schemas.openxmlformats.org/markup-compatibility/2006" xmlns:p14="http://schemas.microsoft.com/office/powerpoint/2010/main">
    <mc:Choice Requires="p14">
      <p:transition spd="slow" p14:dur="2000" advTm="18139"/>
    </mc:Choice>
    <mc:Fallback xmlns="">
      <p:transition spd="slow" advTm="1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8D8E6A-49A1-84A2-1806-D6808EBD1279}"/>
              </a:ext>
            </a:extLst>
          </p:cNvPr>
          <p:cNvPicPr>
            <a:picLocks noChangeAspect="1"/>
          </p:cNvPicPr>
          <p:nvPr/>
        </p:nvPicPr>
        <p:blipFill>
          <a:blip r:embed="rId4"/>
          <a:stretch>
            <a:fillRect/>
          </a:stretch>
        </p:blipFill>
        <p:spPr>
          <a:xfrm>
            <a:off x="4310991" y="429255"/>
            <a:ext cx="7881009" cy="6129674"/>
          </a:xfrm>
          <a:prstGeom prst="rect">
            <a:avLst/>
          </a:prstGeom>
        </p:spPr>
      </p:pic>
      <p:sp>
        <p:nvSpPr>
          <p:cNvPr id="2" name="Title 1">
            <a:extLst>
              <a:ext uri="{FF2B5EF4-FFF2-40B4-BE49-F238E27FC236}">
                <a16:creationId xmlns:a16="http://schemas.microsoft.com/office/drawing/2014/main" id="{6023F61A-E99F-B953-ADDC-1C358134E09E}"/>
              </a:ext>
            </a:extLst>
          </p:cNvPr>
          <p:cNvSpPr>
            <a:spLocks noGrp="1"/>
          </p:cNvSpPr>
          <p:nvPr>
            <p:ph type="title"/>
          </p:nvPr>
        </p:nvSpPr>
        <p:spPr/>
        <p:txBody>
          <a:bodyPr/>
          <a:lstStyle/>
          <a:p>
            <a:r>
              <a:rPr lang="en-US" dirty="0"/>
              <a:t>Deeponet metrics and prediction trajectories</a:t>
            </a:r>
          </a:p>
        </p:txBody>
      </p:sp>
      <p:sp>
        <p:nvSpPr>
          <p:cNvPr id="4" name="Slide Number Placeholder 3">
            <a:extLst>
              <a:ext uri="{FF2B5EF4-FFF2-40B4-BE49-F238E27FC236}">
                <a16:creationId xmlns:a16="http://schemas.microsoft.com/office/drawing/2014/main" id="{B2A9D9E2-B556-F539-6280-E3749AB4EA1E}"/>
              </a:ext>
            </a:extLst>
          </p:cNvPr>
          <p:cNvSpPr>
            <a:spLocks noGrp="1"/>
          </p:cNvSpPr>
          <p:nvPr>
            <p:ph type="sldNum" sz="quarter" idx="4"/>
          </p:nvPr>
        </p:nvSpPr>
        <p:spPr/>
        <p:txBody>
          <a:bodyPr/>
          <a:lstStyle/>
          <a:p>
            <a:fld id="{6FB6B91F-BB11-E946-B7F6-1372EDB8DEC1}" type="slidenum">
              <a:rPr lang="en-US" smtClean="0"/>
              <a:pPr/>
              <a:t>19</a:t>
            </a:fld>
            <a:endParaRPr lang="en-US" dirty="0"/>
          </a:p>
        </p:txBody>
      </p:sp>
      <p:pic>
        <p:nvPicPr>
          <p:cNvPr id="8" name="Picture 7">
            <a:extLst>
              <a:ext uri="{FF2B5EF4-FFF2-40B4-BE49-F238E27FC236}">
                <a16:creationId xmlns:a16="http://schemas.microsoft.com/office/drawing/2014/main" id="{2DAD6C27-AC31-B841-0548-EC360BAD15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graphicFrame>
        <p:nvGraphicFramePr>
          <p:cNvPr id="15" name="Table 15">
            <a:extLst>
              <a:ext uri="{FF2B5EF4-FFF2-40B4-BE49-F238E27FC236}">
                <a16:creationId xmlns:a16="http://schemas.microsoft.com/office/drawing/2014/main" id="{87EDA73D-C427-489E-D7F5-23053CE05DD6}"/>
              </a:ext>
            </a:extLst>
          </p:cNvPr>
          <p:cNvGraphicFramePr>
            <a:graphicFrameLocks noGrp="1"/>
          </p:cNvGraphicFramePr>
          <p:nvPr>
            <p:ph idx="1"/>
            <p:extLst>
              <p:ext uri="{D42A27DB-BD31-4B8C-83A1-F6EECF244321}">
                <p14:modId xmlns:p14="http://schemas.microsoft.com/office/powerpoint/2010/main" val="3090388327"/>
              </p:ext>
            </p:extLst>
          </p:nvPr>
        </p:nvGraphicFramePr>
        <p:xfrm>
          <a:off x="352326" y="1177423"/>
          <a:ext cx="3786438" cy="1854200"/>
        </p:xfrm>
        <a:graphic>
          <a:graphicData uri="http://schemas.openxmlformats.org/drawingml/2006/table">
            <a:tbl>
              <a:tblPr firstRow="1" bandRow="1">
                <a:tableStyleId>{5C22544A-7EE6-4342-B048-85BDC9FD1C3A}</a:tableStyleId>
              </a:tblPr>
              <a:tblGrid>
                <a:gridCol w="1893219">
                  <a:extLst>
                    <a:ext uri="{9D8B030D-6E8A-4147-A177-3AD203B41FA5}">
                      <a16:colId xmlns:a16="http://schemas.microsoft.com/office/drawing/2014/main" val="4028084797"/>
                    </a:ext>
                  </a:extLst>
                </a:gridCol>
                <a:gridCol w="1893219">
                  <a:extLst>
                    <a:ext uri="{9D8B030D-6E8A-4147-A177-3AD203B41FA5}">
                      <a16:colId xmlns:a16="http://schemas.microsoft.com/office/drawing/2014/main" val="2251044119"/>
                    </a:ext>
                  </a:extLst>
                </a:gridCol>
              </a:tblGrid>
              <a:tr h="370840">
                <a:tc gridSpan="2">
                  <a:txBody>
                    <a:bodyPr/>
                    <a:lstStyle/>
                    <a:p>
                      <a:pPr algn="ctr"/>
                      <a:r>
                        <a:rPr lang="en-US" dirty="0"/>
                        <a:t>DeepONet Test Metrics</a:t>
                      </a:r>
                    </a:p>
                  </a:txBody>
                  <a:tcPr/>
                </a:tc>
                <a:tc hMerge="1">
                  <a:txBody>
                    <a:bodyPr/>
                    <a:lstStyle/>
                    <a:p>
                      <a:endParaRPr lang="en-US" dirty="0"/>
                    </a:p>
                  </a:txBody>
                  <a:tcPr/>
                </a:tc>
                <a:extLst>
                  <a:ext uri="{0D108BD9-81ED-4DB2-BD59-A6C34878D82A}">
                    <a16:rowId xmlns:a16="http://schemas.microsoft.com/office/drawing/2014/main" val="1988914243"/>
                  </a:ext>
                </a:extLst>
              </a:tr>
              <a:tr h="370840">
                <a:tc>
                  <a:txBody>
                    <a:bodyPr/>
                    <a:lstStyle/>
                    <a:p>
                      <a:r>
                        <a:rPr lang="en-US" dirty="0"/>
                        <a:t>NRMSE</a:t>
                      </a:r>
                    </a:p>
                  </a:txBody>
                  <a:tcPr/>
                </a:tc>
                <a:tc>
                  <a:txBody>
                    <a:bodyPr/>
                    <a:lstStyle/>
                    <a:p>
                      <a:r>
                        <a:rPr lang="en-US" dirty="0"/>
                        <a:t>0.107</a:t>
                      </a:r>
                    </a:p>
                  </a:txBody>
                  <a:tcPr/>
                </a:tc>
                <a:extLst>
                  <a:ext uri="{0D108BD9-81ED-4DB2-BD59-A6C34878D82A}">
                    <a16:rowId xmlns:a16="http://schemas.microsoft.com/office/drawing/2014/main" val="1201978666"/>
                  </a:ext>
                </a:extLst>
              </a:tr>
              <a:tr h="370840">
                <a:tc>
                  <a:txBody>
                    <a:bodyPr/>
                    <a:lstStyle/>
                    <a:p>
                      <a:r>
                        <a:rPr lang="en-US" dirty="0"/>
                        <a:t>MAPE</a:t>
                      </a:r>
                    </a:p>
                  </a:txBody>
                  <a:tcPr/>
                </a:tc>
                <a:tc>
                  <a:txBody>
                    <a:bodyPr/>
                    <a:lstStyle/>
                    <a:p>
                      <a:r>
                        <a:rPr lang="en-US" dirty="0"/>
                        <a:t>1.275</a:t>
                      </a:r>
                    </a:p>
                  </a:txBody>
                  <a:tcPr/>
                </a:tc>
                <a:extLst>
                  <a:ext uri="{0D108BD9-81ED-4DB2-BD59-A6C34878D82A}">
                    <a16:rowId xmlns:a16="http://schemas.microsoft.com/office/drawing/2014/main" val="2481445378"/>
                  </a:ext>
                </a:extLst>
              </a:tr>
              <a:tr h="370840">
                <a:tc>
                  <a:txBody>
                    <a:bodyPr/>
                    <a:lstStyle/>
                    <a:p>
                      <a:r>
                        <a:rPr lang="en-US" dirty="0"/>
                        <a:t>MSE</a:t>
                      </a:r>
                    </a:p>
                  </a:txBody>
                  <a:tcPr/>
                </a:tc>
                <a:tc>
                  <a:txBody>
                    <a:bodyPr/>
                    <a:lstStyle/>
                    <a:p>
                      <a:r>
                        <a:rPr lang="en-US" dirty="0"/>
                        <a:t>2.27e-06</a:t>
                      </a:r>
                    </a:p>
                  </a:txBody>
                  <a:tcPr/>
                </a:tc>
                <a:extLst>
                  <a:ext uri="{0D108BD9-81ED-4DB2-BD59-A6C34878D82A}">
                    <a16:rowId xmlns:a16="http://schemas.microsoft.com/office/drawing/2014/main" val="4279898314"/>
                  </a:ext>
                </a:extLst>
              </a:tr>
              <a:tr h="370840">
                <a:tc>
                  <a:txBody>
                    <a:bodyPr/>
                    <a:lstStyle/>
                    <a:p>
                      <a:r>
                        <a:rPr lang="en-US" dirty="0"/>
                        <a:t>MAE</a:t>
                      </a:r>
                    </a:p>
                  </a:txBody>
                  <a:tcPr/>
                </a:tc>
                <a:tc>
                  <a:txBody>
                    <a:bodyPr/>
                    <a:lstStyle/>
                    <a:p>
                      <a:r>
                        <a:rPr lang="en-US" dirty="0"/>
                        <a:t>3.41e-04</a:t>
                      </a:r>
                    </a:p>
                  </a:txBody>
                  <a:tcPr/>
                </a:tc>
                <a:extLst>
                  <a:ext uri="{0D108BD9-81ED-4DB2-BD59-A6C34878D82A}">
                    <a16:rowId xmlns:a16="http://schemas.microsoft.com/office/drawing/2014/main" val="3465727283"/>
                  </a:ext>
                </a:extLst>
              </a:tr>
            </a:tbl>
          </a:graphicData>
        </a:graphic>
      </p:graphicFrame>
      <p:sp>
        <p:nvSpPr>
          <p:cNvPr id="16" name="Content Placeholder 13">
            <a:extLst>
              <a:ext uri="{FF2B5EF4-FFF2-40B4-BE49-F238E27FC236}">
                <a16:creationId xmlns:a16="http://schemas.microsoft.com/office/drawing/2014/main" id="{97BBDC6C-F7AD-A896-EADA-666F37B16627}"/>
              </a:ext>
            </a:extLst>
          </p:cNvPr>
          <p:cNvSpPr txBox="1">
            <a:spLocks/>
          </p:cNvSpPr>
          <p:nvPr/>
        </p:nvSpPr>
        <p:spPr>
          <a:xfrm>
            <a:off x="336430" y="3243532"/>
            <a:ext cx="3802334" cy="3000857"/>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bg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350000 epochs</a:t>
            </a:r>
          </a:p>
          <a:p>
            <a:r>
              <a:rPr lang="en-US" dirty="0"/>
              <a:t>Can predict UO</a:t>
            </a:r>
            <a:r>
              <a:rPr lang="en-US" baseline="-25000" dirty="0"/>
              <a:t>2</a:t>
            </a:r>
            <a:r>
              <a:rPr lang="en-US" dirty="0"/>
              <a:t> Flux at any point in time between [0, 100000] years.</a:t>
            </a:r>
          </a:p>
          <a:p>
            <a:r>
              <a:rPr lang="en-US" dirty="0"/>
              <a:t>Requires all 101 time points of the 6 input functions.</a:t>
            </a:r>
          </a:p>
          <a:p>
            <a:r>
              <a:rPr lang="en-US" dirty="0"/>
              <a:t>Generally picks up on UO</a:t>
            </a:r>
            <a:r>
              <a:rPr lang="en-US" baseline="-25000" dirty="0"/>
              <a:t>2</a:t>
            </a:r>
            <a:r>
              <a:rPr lang="en-US" dirty="0"/>
              <a:t> Flux trajectory.</a:t>
            </a:r>
          </a:p>
        </p:txBody>
      </p:sp>
      <p:pic>
        <p:nvPicPr>
          <p:cNvPr id="38" name="Audio 37">
            <a:hlinkClick r:id="" action="ppaction://media"/>
            <a:extLst>
              <a:ext uri="{FF2B5EF4-FFF2-40B4-BE49-F238E27FC236}">
                <a16:creationId xmlns:a16="http://schemas.microsoft.com/office/drawing/2014/main" id="{0B7EEFDB-F1C5-FDF2-CCA4-E4FAE4A564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53" name="Graphic 53">
            <a:extLst>
              <a:ext uri="{FF2B5EF4-FFF2-40B4-BE49-F238E27FC236}">
                <a16:creationId xmlns:a16="http://schemas.microsoft.com/office/drawing/2014/main" id="{C3EFF35B-54DC-9679-0096-5B6249A1E9EC}"/>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4441379"/>
      </p:ext>
    </p:extLst>
  </p:cSld>
  <p:clrMapOvr>
    <a:masterClrMapping/>
  </p:clrMapOvr>
  <mc:AlternateContent xmlns:mc="http://schemas.openxmlformats.org/markup-compatibility/2006" xmlns:p14="http://schemas.microsoft.com/office/powerpoint/2010/main">
    <mc:Choice Requires="p14">
      <p:transition spd="slow" p14:dur="2000" advTm="83994"/>
    </mc:Choice>
    <mc:Fallback xmlns="">
      <p:transition spd="slow" advTm="8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AC5D-26DB-C0A5-DD66-81525BE8013A}"/>
              </a:ext>
            </a:extLst>
          </p:cNvPr>
          <p:cNvSpPr>
            <a:spLocks noGrp="1"/>
          </p:cNvSpPr>
          <p:nvPr>
            <p:ph type="title"/>
          </p:nvPr>
        </p:nvSpPr>
        <p:spPr/>
        <p:txBody>
          <a:bodyPr/>
          <a:lstStyle/>
          <a:p>
            <a:r>
              <a:rPr lang="en-US" dirty="0"/>
              <a:t>Acknowledgements and Disclaimers</a:t>
            </a:r>
          </a:p>
        </p:txBody>
      </p:sp>
      <p:sp>
        <p:nvSpPr>
          <p:cNvPr id="3" name="Content Placeholder 2">
            <a:extLst>
              <a:ext uri="{FF2B5EF4-FFF2-40B4-BE49-F238E27FC236}">
                <a16:creationId xmlns:a16="http://schemas.microsoft.com/office/drawing/2014/main" id="{6AFFEED3-E424-37DB-070D-3C64F82510B1}"/>
              </a:ext>
            </a:extLst>
          </p:cNvPr>
          <p:cNvSpPr>
            <a:spLocks noGrp="1"/>
          </p:cNvSpPr>
          <p:nvPr>
            <p:ph idx="1"/>
          </p:nvPr>
        </p:nvSpPr>
        <p:spPr/>
        <p:txBody>
          <a:bodyPr/>
          <a:lstStyle/>
          <a:p>
            <a:r>
              <a:rPr lang="en-US" dirty="0"/>
              <a:t>Acknowledgements:</a:t>
            </a:r>
          </a:p>
          <a:p>
            <a:pPr lvl="1"/>
            <a:r>
              <a:rPr lang="en-US" dirty="0"/>
              <a:t>Funding by the Department of Energy (DOE), Office of Nuclear Energy, Spent Fuel and Waste Science and Technology</a:t>
            </a:r>
          </a:p>
          <a:p>
            <a:pPr marL="0" indent="0">
              <a:buNone/>
            </a:pPr>
            <a:endParaRPr lang="en-US" dirty="0"/>
          </a:p>
          <a:p>
            <a:r>
              <a:rPr lang="en-US" dirty="0"/>
              <a:t>Disclaimer:</a:t>
            </a:r>
          </a:p>
          <a:p>
            <a:pPr lvl="1"/>
            <a:r>
              <a:rPr lang="en-US" dirty="0"/>
              <a:t>This presentation describes objective technical results and analysis. Any subjective views or opinions that might be expressed in the presentation do not necessarily represent the views of the U.S. Department of Energy or the United States Government.</a:t>
            </a:r>
          </a:p>
          <a:p>
            <a:endParaRPr lang="en-US" dirty="0"/>
          </a:p>
        </p:txBody>
      </p:sp>
      <p:sp>
        <p:nvSpPr>
          <p:cNvPr id="4" name="Slide Number Placeholder 3">
            <a:extLst>
              <a:ext uri="{FF2B5EF4-FFF2-40B4-BE49-F238E27FC236}">
                <a16:creationId xmlns:a16="http://schemas.microsoft.com/office/drawing/2014/main" id="{1E99F7AC-2F7E-F092-DB95-88EAB4F2AF6A}"/>
              </a:ext>
            </a:extLst>
          </p:cNvPr>
          <p:cNvSpPr>
            <a:spLocks noGrp="1"/>
          </p:cNvSpPr>
          <p:nvPr>
            <p:ph type="sldNum" sz="quarter" idx="4"/>
          </p:nvPr>
        </p:nvSpPr>
        <p:spPr/>
        <p:txBody>
          <a:bodyPr/>
          <a:lstStyle/>
          <a:p>
            <a:fld id="{6FB6B91F-BB11-E946-B7F6-1372EDB8DEC1}" type="slidenum">
              <a:rPr lang="en-US" smtClean="0"/>
              <a:pPr/>
              <a:t>2</a:t>
            </a:fld>
            <a:endParaRPr lang="en-US" dirty="0"/>
          </a:p>
        </p:txBody>
      </p:sp>
      <p:pic>
        <p:nvPicPr>
          <p:cNvPr id="50" name="Audio 49">
            <a:hlinkClick r:id="" action="ppaction://media"/>
            <a:extLst>
              <a:ext uri="{FF2B5EF4-FFF2-40B4-BE49-F238E27FC236}">
                <a16:creationId xmlns:a16="http://schemas.microsoft.com/office/drawing/2014/main" id="{CA7999BE-BF8E-0EBA-4D65-697FD59EC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67" name="Graphic 67">
            <a:extLst>
              <a:ext uri="{FF2B5EF4-FFF2-40B4-BE49-F238E27FC236}">
                <a16:creationId xmlns:a16="http://schemas.microsoft.com/office/drawing/2014/main" id="{02E06CB3-1A45-9606-22DE-9C308228C382}"/>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75331841"/>
      </p:ext>
    </p:extLst>
  </p:cSld>
  <p:clrMapOvr>
    <a:masterClrMapping/>
  </p:clrMapOvr>
  <mc:AlternateContent xmlns:mc="http://schemas.openxmlformats.org/markup-compatibility/2006" xmlns:p14="http://schemas.microsoft.com/office/powerpoint/2010/main">
    <mc:Choice Requires="p14">
      <p:transition spd="slow" p14:dur="2000" advTm="17774"/>
    </mc:Choice>
    <mc:Fallback xmlns="">
      <p:transition spd="slow" advTm="1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B2D6-019D-8BAA-66F4-FC8E4BD166CB}"/>
              </a:ext>
            </a:extLst>
          </p:cNvPr>
          <p:cNvSpPr>
            <a:spLocks noGrp="1"/>
          </p:cNvSpPr>
          <p:nvPr>
            <p:ph type="title"/>
          </p:nvPr>
        </p:nvSpPr>
        <p:spPr/>
        <p:txBody>
          <a:bodyPr/>
          <a:lstStyle/>
          <a:p>
            <a:r>
              <a:rPr lang="en-US" dirty="0"/>
              <a:t>Model Variations</a:t>
            </a:r>
          </a:p>
        </p:txBody>
      </p:sp>
      <p:sp>
        <p:nvSpPr>
          <p:cNvPr id="3" name="Content Placeholder 2">
            <a:extLst>
              <a:ext uri="{FF2B5EF4-FFF2-40B4-BE49-F238E27FC236}">
                <a16:creationId xmlns:a16="http://schemas.microsoft.com/office/drawing/2014/main" id="{B37810F3-0987-D579-B63D-B1BA7D2A38A8}"/>
              </a:ext>
            </a:extLst>
          </p:cNvPr>
          <p:cNvSpPr>
            <a:spLocks noGrp="1"/>
          </p:cNvSpPr>
          <p:nvPr>
            <p:ph idx="1"/>
          </p:nvPr>
        </p:nvSpPr>
        <p:spPr/>
        <p:txBody>
          <a:bodyPr/>
          <a:lstStyle/>
          <a:p>
            <a:r>
              <a:rPr lang="en-US" dirty="0"/>
              <a:t>The DeepONet Model requires the concentration profile of the entire time trajectory. All 101 timepoints for all 6 input variables are needed.</a:t>
            </a:r>
          </a:p>
          <a:p>
            <a:pPr lvl="1"/>
            <a:r>
              <a:rPr lang="en-US" dirty="0"/>
              <a:t>This information may be available</a:t>
            </a:r>
          </a:p>
          <a:p>
            <a:r>
              <a:rPr lang="en-US" dirty="0"/>
              <a:t>What if we only know some of the input variables ahead of time and not all 101 time points from 0 to 100000 years?</a:t>
            </a:r>
          </a:p>
          <a:p>
            <a:pPr lvl="1"/>
            <a:r>
              <a:rPr lang="en-US" dirty="0"/>
              <a:t>Possible scenario where the concentration profile cannot be predicted at the exact same 101 time points between 0 to 100000.</a:t>
            </a:r>
          </a:p>
          <a:p>
            <a:r>
              <a:rPr lang="en-US" dirty="0"/>
              <a:t>Create a model that works only on a single time point basis. </a:t>
            </a:r>
          </a:p>
          <a:p>
            <a:r>
              <a:rPr lang="en-US" dirty="0"/>
              <a:t>Given the previous UO</a:t>
            </a:r>
            <a:r>
              <a:rPr lang="en-US" baseline="-25000" dirty="0"/>
              <a:t>2</a:t>
            </a:r>
            <a:r>
              <a:rPr lang="en-US" dirty="0"/>
              <a:t> Flux and current temperature, environmental concentrations, and dose rate, predict the next UO</a:t>
            </a:r>
            <a:r>
              <a:rPr lang="en-US" baseline="-25000" dirty="0"/>
              <a:t>2</a:t>
            </a:r>
            <a:r>
              <a:rPr lang="en-US" dirty="0"/>
              <a:t> Flux.</a:t>
            </a:r>
          </a:p>
          <a:p>
            <a:pPr lvl="1"/>
            <a:r>
              <a:rPr lang="en-US" dirty="0"/>
              <a:t>DeepONet One Timepoint</a:t>
            </a:r>
          </a:p>
          <a:p>
            <a:pPr lvl="1"/>
            <a:r>
              <a:rPr lang="en-US" dirty="0"/>
              <a:t>Feed-Forward Neural Network (FNN) One Timepoint</a:t>
            </a:r>
          </a:p>
          <a:p>
            <a:endParaRPr lang="en-US" dirty="0"/>
          </a:p>
        </p:txBody>
      </p:sp>
      <p:sp>
        <p:nvSpPr>
          <p:cNvPr id="4" name="Slide Number Placeholder 3">
            <a:extLst>
              <a:ext uri="{FF2B5EF4-FFF2-40B4-BE49-F238E27FC236}">
                <a16:creationId xmlns:a16="http://schemas.microsoft.com/office/drawing/2014/main" id="{B24ECF5F-27DE-8323-05EC-A2D258077C57}"/>
              </a:ext>
            </a:extLst>
          </p:cNvPr>
          <p:cNvSpPr>
            <a:spLocks noGrp="1"/>
          </p:cNvSpPr>
          <p:nvPr>
            <p:ph type="sldNum" sz="quarter" idx="4"/>
          </p:nvPr>
        </p:nvSpPr>
        <p:spPr/>
        <p:txBody>
          <a:bodyPr/>
          <a:lstStyle/>
          <a:p>
            <a:fld id="{6FB6B91F-BB11-E946-B7F6-1372EDB8DEC1}" type="slidenum">
              <a:rPr lang="en-US" smtClean="0"/>
              <a:pPr/>
              <a:t>20</a:t>
            </a:fld>
            <a:endParaRPr lang="en-US" dirty="0"/>
          </a:p>
        </p:txBody>
      </p:sp>
      <p:pic>
        <p:nvPicPr>
          <p:cNvPr id="12" name="Audio 11">
            <a:hlinkClick r:id="" action="ppaction://media"/>
            <a:extLst>
              <a:ext uri="{FF2B5EF4-FFF2-40B4-BE49-F238E27FC236}">
                <a16:creationId xmlns:a16="http://schemas.microsoft.com/office/drawing/2014/main" id="{DF74EFE0-25FE-B6F2-40C5-F17ABAEA7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17" name="Graphic 17">
            <a:extLst>
              <a:ext uri="{FF2B5EF4-FFF2-40B4-BE49-F238E27FC236}">
                <a16:creationId xmlns:a16="http://schemas.microsoft.com/office/drawing/2014/main" id="{0E78C22B-F69B-C872-2CD6-C1F6CA2AA867}"/>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9095879"/>
      </p:ext>
    </p:extLst>
  </p:cSld>
  <p:clrMapOvr>
    <a:masterClrMapping/>
  </p:clrMapOvr>
  <mc:AlternateContent xmlns:mc="http://schemas.openxmlformats.org/markup-compatibility/2006" xmlns:p14="http://schemas.microsoft.com/office/powerpoint/2010/main">
    <mc:Choice Requires="p14">
      <p:transition spd="slow" p14:dur="2000" advTm="45951"/>
    </mc:Choice>
    <mc:Fallback xmlns="">
      <p:transition spd="slow" advTm="4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960D-1C2E-7AA2-B235-5DD06738A6DE}"/>
              </a:ext>
            </a:extLst>
          </p:cNvPr>
          <p:cNvSpPr>
            <a:spLocks noGrp="1"/>
          </p:cNvSpPr>
          <p:nvPr>
            <p:ph type="ctrTitle"/>
          </p:nvPr>
        </p:nvSpPr>
        <p:spPr/>
        <p:txBody>
          <a:bodyPr/>
          <a:lstStyle/>
          <a:p>
            <a:r>
              <a:rPr lang="en-US" dirty="0"/>
              <a:t>One Timepoint Models</a:t>
            </a:r>
          </a:p>
        </p:txBody>
      </p:sp>
      <p:sp>
        <p:nvSpPr>
          <p:cNvPr id="3" name="Slide Number Placeholder 2">
            <a:extLst>
              <a:ext uri="{FF2B5EF4-FFF2-40B4-BE49-F238E27FC236}">
                <a16:creationId xmlns:a16="http://schemas.microsoft.com/office/drawing/2014/main" id="{F05E7E01-E3D6-4979-E4A6-01E427FD8607}"/>
              </a:ext>
            </a:extLst>
          </p:cNvPr>
          <p:cNvSpPr>
            <a:spLocks noGrp="1"/>
          </p:cNvSpPr>
          <p:nvPr>
            <p:ph type="sldNum" sz="quarter" idx="4"/>
          </p:nvPr>
        </p:nvSpPr>
        <p:spPr/>
        <p:txBody>
          <a:bodyPr/>
          <a:lstStyle/>
          <a:p>
            <a:fld id="{6FB6B91F-BB11-E946-B7F6-1372EDB8DEC1}" type="slidenum">
              <a:rPr lang="en-US" smtClean="0"/>
              <a:pPr/>
              <a:t>21</a:t>
            </a:fld>
            <a:endParaRPr lang="en-US" dirty="0"/>
          </a:p>
        </p:txBody>
      </p:sp>
      <p:pic>
        <p:nvPicPr>
          <p:cNvPr id="8" name="Audio 7">
            <a:hlinkClick r:id="" action="ppaction://media"/>
            <a:extLst>
              <a:ext uri="{FF2B5EF4-FFF2-40B4-BE49-F238E27FC236}">
                <a16:creationId xmlns:a16="http://schemas.microsoft.com/office/drawing/2014/main" id="{F410E772-9841-E063-F676-79B3C0A26F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13" name="Graphic 13">
            <a:extLst>
              <a:ext uri="{FF2B5EF4-FFF2-40B4-BE49-F238E27FC236}">
                <a16:creationId xmlns:a16="http://schemas.microsoft.com/office/drawing/2014/main" id="{F84B890C-DEB7-5C8C-3890-5B983DC236FD}"/>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2370878"/>
      </p:ext>
    </p:extLst>
  </p:cSld>
  <p:clrMapOvr>
    <a:masterClrMapping/>
  </p:clrMapOvr>
  <mc:AlternateContent xmlns:mc="http://schemas.openxmlformats.org/markup-compatibility/2006" xmlns:p14="http://schemas.microsoft.com/office/powerpoint/2010/main">
    <mc:Choice Requires="p14">
      <p:transition spd="med" p14:dur="700" advTm="4082">
        <p:fade/>
      </p:transition>
    </mc:Choice>
    <mc:Fallback xmlns="">
      <p:transition spd="med" advTm="40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7050-78BE-9ED0-4DE9-A1D66F43B098}"/>
              </a:ext>
            </a:extLst>
          </p:cNvPr>
          <p:cNvSpPr>
            <a:spLocks noGrp="1"/>
          </p:cNvSpPr>
          <p:nvPr>
            <p:ph type="title"/>
          </p:nvPr>
        </p:nvSpPr>
        <p:spPr/>
        <p:txBody>
          <a:bodyPr/>
          <a:lstStyle/>
          <a:p>
            <a:r>
              <a:rPr lang="en-US" dirty="0"/>
              <a:t>Requires the Initial UO</a:t>
            </a:r>
            <a:r>
              <a:rPr lang="en-US" baseline="-25000" dirty="0"/>
              <a:t>2</a:t>
            </a:r>
            <a:r>
              <a:rPr lang="en-US" dirty="0"/>
              <a:t> Flux Prediction</a:t>
            </a:r>
          </a:p>
        </p:txBody>
      </p:sp>
      <p:sp>
        <p:nvSpPr>
          <p:cNvPr id="3" name="Content Placeholder 2">
            <a:extLst>
              <a:ext uri="{FF2B5EF4-FFF2-40B4-BE49-F238E27FC236}">
                <a16:creationId xmlns:a16="http://schemas.microsoft.com/office/drawing/2014/main" id="{AD7D9229-7650-34B9-039F-2B035E4F5192}"/>
              </a:ext>
            </a:extLst>
          </p:cNvPr>
          <p:cNvSpPr>
            <a:spLocks noGrp="1"/>
          </p:cNvSpPr>
          <p:nvPr>
            <p:ph idx="1"/>
          </p:nvPr>
        </p:nvSpPr>
        <p:spPr>
          <a:xfrm>
            <a:off x="352326" y="1225691"/>
            <a:ext cx="4460306" cy="1697983"/>
          </a:xfrm>
        </p:spPr>
        <p:txBody>
          <a:bodyPr/>
          <a:lstStyle/>
          <a:p>
            <a:r>
              <a:rPr lang="en-US" sz="2000" dirty="0"/>
              <a:t>Use a simple FNN to predict the initial flux at time 0 from the initial temperature, environmental concentrations, and dose rate.</a:t>
            </a:r>
          </a:p>
          <a:p>
            <a:endParaRPr lang="en-US" dirty="0"/>
          </a:p>
        </p:txBody>
      </p:sp>
      <p:sp>
        <p:nvSpPr>
          <p:cNvPr id="4" name="Slide Number Placeholder 3">
            <a:extLst>
              <a:ext uri="{FF2B5EF4-FFF2-40B4-BE49-F238E27FC236}">
                <a16:creationId xmlns:a16="http://schemas.microsoft.com/office/drawing/2014/main" id="{55CEB409-72D5-C1E6-A4C8-EC9C6DBB501E}"/>
              </a:ext>
            </a:extLst>
          </p:cNvPr>
          <p:cNvSpPr>
            <a:spLocks noGrp="1"/>
          </p:cNvSpPr>
          <p:nvPr>
            <p:ph type="sldNum" sz="quarter" idx="4"/>
          </p:nvPr>
        </p:nvSpPr>
        <p:spPr/>
        <p:txBody>
          <a:bodyPr/>
          <a:lstStyle/>
          <a:p>
            <a:fld id="{6FB6B91F-BB11-E946-B7F6-1372EDB8DEC1}" type="slidenum">
              <a:rPr lang="en-US" smtClean="0"/>
              <a:pPr/>
              <a:t>22</a:t>
            </a:fld>
            <a:endParaRPr lang="en-US" dirty="0"/>
          </a:p>
        </p:txBody>
      </p:sp>
      <p:graphicFrame>
        <p:nvGraphicFramePr>
          <p:cNvPr id="5" name="Table 5">
            <a:extLst>
              <a:ext uri="{FF2B5EF4-FFF2-40B4-BE49-F238E27FC236}">
                <a16:creationId xmlns:a16="http://schemas.microsoft.com/office/drawing/2014/main" id="{3C149F32-1451-6D29-3479-549FF78B6256}"/>
              </a:ext>
            </a:extLst>
          </p:cNvPr>
          <p:cNvGraphicFramePr>
            <a:graphicFrameLocks noGrp="1"/>
          </p:cNvGraphicFramePr>
          <p:nvPr>
            <p:extLst>
              <p:ext uri="{D42A27DB-BD31-4B8C-83A1-F6EECF244321}">
                <p14:modId xmlns:p14="http://schemas.microsoft.com/office/powerpoint/2010/main" val="3123819539"/>
              </p:ext>
            </p:extLst>
          </p:nvPr>
        </p:nvGraphicFramePr>
        <p:xfrm>
          <a:off x="591355" y="2923674"/>
          <a:ext cx="3982248" cy="2397345"/>
        </p:xfrm>
        <a:graphic>
          <a:graphicData uri="http://schemas.openxmlformats.org/drawingml/2006/table">
            <a:tbl>
              <a:tblPr firstRow="1" bandRow="1">
                <a:tableStyleId>{5C22544A-7EE6-4342-B048-85BDC9FD1C3A}</a:tableStyleId>
              </a:tblPr>
              <a:tblGrid>
                <a:gridCol w="1991124">
                  <a:extLst>
                    <a:ext uri="{9D8B030D-6E8A-4147-A177-3AD203B41FA5}">
                      <a16:colId xmlns:a16="http://schemas.microsoft.com/office/drawing/2014/main" val="1299181156"/>
                    </a:ext>
                  </a:extLst>
                </a:gridCol>
                <a:gridCol w="1991124">
                  <a:extLst>
                    <a:ext uri="{9D8B030D-6E8A-4147-A177-3AD203B41FA5}">
                      <a16:colId xmlns:a16="http://schemas.microsoft.com/office/drawing/2014/main" val="720750751"/>
                    </a:ext>
                  </a:extLst>
                </a:gridCol>
              </a:tblGrid>
              <a:tr h="479469">
                <a:tc gridSpan="2">
                  <a:txBody>
                    <a:bodyPr/>
                    <a:lstStyle/>
                    <a:p>
                      <a:pPr algn="ctr"/>
                      <a:r>
                        <a:rPr lang="en-US" dirty="0"/>
                        <a:t>FNN Initial Flux</a:t>
                      </a:r>
                    </a:p>
                  </a:txBody>
                  <a:tcPr/>
                </a:tc>
                <a:tc hMerge="1">
                  <a:txBody>
                    <a:bodyPr/>
                    <a:lstStyle/>
                    <a:p>
                      <a:endParaRPr lang="en-US" dirty="0"/>
                    </a:p>
                  </a:txBody>
                  <a:tcPr/>
                </a:tc>
                <a:extLst>
                  <a:ext uri="{0D108BD9-81ED-4DB2-BD59-A6C34878D82A}">
                    <a16:rowId xmlns:a16="http://schemas.microsoft.com/office/drawing/2014/main" val="2459194589"/>
                  </a:ext>
                </a:extLst>
              </a:tr>
              <a:tr h="479469">
                <a:tc>
                  <a:txBody>
                    <a:bodyPr/>
                    <a:lstStyle/>
                    <a:p>
                      <a:r>
                        <a:rPr lang="en-US" dirty="0"/>
                        <a:t>NRMSE</a:t>
                      </a:r>
                    </a:p>
                  </a:txBody>
                  <a:tcPr/>
                </a:tc>
                <a:tc>
                  <a:txBody>
                    <a:bodyPr/>
                    <a:lstStyle/>
                    <a:p>
                      <a:r>
                        <a:rPr lang="en-US" dirty="0"/>
                        <a:t>0.098</a:t>
                      </a:r>
                    </a:p>
                  </a:txBody>
                  <a:tcPr/>
                </a:tc>
                <a:extLst>
                  <a:ext uri="{0D108BD9-81ED-4DB2-BD59-A6C34878D82A}">
                    <a16:rowId xmlns:a16="http://schemas.microsoft.com/office/drawing/2014/main" val="3050597954"/>
                  </a:ext>
                </a:extLst>
              </a:tr>
              <a:tr h="479469">
                <a:tc>
                  <a:txBody>
                    <a:bodyPr/>
                    <a:lstStyle/>
                    <a:p>
                      <a:r>
                        <a:rPr lang="en-US" dirty="0"/>
                        <a:t>MAPE</a:t>
                      </a:r>
                    </a:p>
                  </a:txBody>
                  <a:tcPr/>
                </a:tc>
                <a:tc>
                  <a:txBody>
                    <a:bodyPr/>
                    <a:lstStyle/>
                    <a:p>
                      <a:r>
                        <a:rPr lang="en-US" dirty="0"/>
                        <a:t>1.065</a:t>
                      </a:r>
                    </a:p>
                  </a:txBody>
                  <a:tcPr/>
                </a:tc>
                <a:extLst>
                  <a:ext uri="{0D108BD9-81ED-4DB2-BD59-A6C34878D82A}">
                    <a16:rowId xmlns:a16="http://schemas.microsoft.com/office/drawing/2014/main" val="2814430917"/>
                  </a:ext>
                </a:extLst>
              </a:tr>
              <a:tr h="479469">
                <a:tc>
                  <a:txBody>
                    <a:bodyPr/>
                    <a:lstStyle/>
                    <a:p>
                      <a:r>
                        <a:rPr lang="en-US" dirty="0"/>
                        <a:t>MSE</a:t>
                      </a:r>
                    </a:p>
                  </a:txBody>
                  <a:tcPr/>
                </a:tc>
                <a:tc>
                  <a:txBody>
                    <a:bodyPr/>
                    <a:lstStyle/>
                    <a:p>
                      <a:r>
                        <a:rPr lang="en-US" dirty="0"/>
                        <a:t>3.72e-06</a:t>
                      </a:r>
                    </a:p>
                  </a:txBody>
                  <a:tcPr/>
                </a:tc>
                <a:extLst>
                  <a:ext uri="{0D108BD9-81ED-4DB2-BD59-A6C34878D82A}">
                    <a16:rowId xmlns:a16="http://schemas.microsoft.com/office/drawing/2014/main" val="3372599779"/>
                  </a:ext>
                </a:extLst>
              </a:tr>
              <a:tr h="479469">
                <a:tc>
                  <a:txBody>
                    <a:bodyPr/>
                    <a:lstStyle/>
                    <a:p>
                      <a:r>
                        <a:rPr lang="en-US" dirty="0"/>
                        <a:t>MAE</a:t>
                      </a:r>
                    </a:p>
                  </a:txBody>
                  <a:tcPr/>
                </a:tc>
                <a:tc>
                  <a:txBody>
                    <a:bodyPr/>
                    <a:lstStyle/>
                    <a:p>
                      <a:r>
                        <a:rPr lang="en-US" dirty="0"/>
                        <a:t>4.80e-04</a:t>
                      </a:r>
                    </a:p>
                  </a:txBody>
                  <a:tcPr/>
                </a:tc>
                <a:extLst>
                  <a:ext uri="{0D108BD9-81ED-4DB2-BD59-A6C34878D82A}">
                    <a16:rowId xmlns:a16="http://schemas.microsoft.com/office/drawing/2014/main" val="1350089982"/>
                  </a:ext>
                </a:extLst>
              </a:tr>
            </a:tbl>
          </a:graphicData>
        </a:graphic>
      </p:graphicFrame>
      <p:pic>
        <p:nvPicPr>
          <p:cNvPr id="9" name="Picture 8">
            <a:extLst>
              <a:ext uri="{FF2B5EF4-FFF2-40B4-BE49-F238E27FC236}">
                <a16:creationId xmlns:a16="http://schemas.microsoft.com/office/drawing/2014/main" id="{728F758A-A4B4-55B6-1D4D-0970DDD17021}"/>
              </a:ext>
            </a:extLst>
          </p:cNvPr>
          <p:cNvPicPr>
            <a:picLocks noChangeAspect="1"/>
          </p:cNvPicPr>
          <p:nvPr/>
        </p:nvPicPr>
        <p:blipFill>
          <a:blip r:embed="rId4"/>
          <a:stretch>
            <a:fillRect/>
          </a:stretch>
        </p:blipFill>
        <p:spPr>
          <a:xfrm>
            <a:off x="5137485" y="970788"/>
            <a:ext cx="6702190" cy="5585159"/>
          </a:xfrm>
          <a:prstGeom prst="rect">
            <a:avLst/>
          </a:prstGeom>
        </p:spPr>
      </p:pic>
      <p:pic>
        <p:nvPicPr>
          <p:cNvPr id="10" name="Picture 9">
            <a:extLst>
              <a:ext uri="{FF2B5EF4-FFF2-40B4-BE49-F238E27FC236}">
                <a16:creationId xmlns:a16="http://schemas.microsoft.com/office/drawing/2014/main" id="{FE87DC41-381C-EEAF-14CE-8C385A6D5A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12" name="Audio 11">
            <a:hlinkClick r:id="" action="ppaction://media"/>
            <a:extLst>
              <a:ext uri="{FF2B5EF4-FFF2-40B4-BE49-F238E27FC236}">
                <a16:creationId xmlns:a16="http://schemas.microsoft.com/office/drawing/2014/main" id="{0806DA32-AE73-2EE0-1D62-7069E1AF31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18" name="Graphic 18">
            <a:extLst>
              <a:ext uri="{FF2B5EF4-FFF2-40B4-BE49-F238E27FC236}">
                <a16:creationId xmlns:a16="http://schemas.microsoft.com/office/drawing/2014/main" id="{9E32B026-E2B5-FB1B-8643-998275FD4B0F}"/>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2803480"/>
      </p:ext>
    </p:extLst>
  </p:cSld>
  <p:clrMapOvr>
    <a:masterClrMapping/>
  </p:clrMapOvr>
  <mc:AlternateContent xmlns:mc="http://schemas.openxmlformats.org/markup-compatibility/2006" xmlns:p14="http://schemas.microsoft.com/office/powerpoint/2010/main">
    <mc:Choice Requires="p14">
      <p:transition spd="slow" p14:dur="2000" advTm="45362"/>
    </mc:Choice>
    <mc:Fallback xmlns="">
      <p:transition spd="slow" advTm="4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91D199-B5C3-2794-D196-F60C6CA77E4A}"/>
              </a:ext>
            </a:extLst>
          </p:cNvPr>
          <p:cNvPicPr>
            <a:picLocks noChangeAspect="1"/>
          </p:cNvPicPr>
          <p:nvPr/>
        </p:nvPicPr>
        <p:blipFill>
          <a:blip r:embed="rId4"/>
          <a:stretch>
            <a:fillRect/>
          </a:stretch>
        </p:blipFill>
        <p:spPr>
          <a:xfrm>
            <a:off x="5644529" y="882761"/>
            <a:ext cx="6547471" cy="5092478"/>
          </a:xfrm>
          <a:prstGeom prst="rect">
            <a:avLst/>
          </a:prstGeom>
        </p:spPr>
      </p:pic>
      <p:sp>
        <p:nvSpPr>
          <p:cNvPr id="2" name="Title 1">
            <a:extLst>
              <a:ext uri="{FF2B5EF4-FFF2-40B4-BE49-F238E27FC236}">
                <a16:creationId xmlns:a16="http://schemas.microsoft.com/office/drawing/2014/main" id="{4B612B6E-A6CF-C588-185B-54F7E0C9DAAB}"/>
              </a:ext>
            </a:extLst>
          </p:cNvPr>
          <p:cNvSpPr>
            <a:spLocks noGrp="1"/>
          </p:cNvSpPr>
          <p:nvPr>
            <p:ph type="title"/>
          </p:nvPr>
        </p:nvSpPr>
        <p:spPr/>
        <p:txBody>
          <a:bodyPr/>
          <a:lstStyle/>
          <a:p>
            <a:r>
              <a:rPr lang="en-US" dirty="0"/>
              <a:t>DeepONet one timepoint dual model</a:t>
            </a:r>
          </a:p>
        </p:txBody>
      </p:sp>
      <p:sp>
        <p:nvSpPr>
          <p:cNvPr id="3" name="Content Placeholder 2">
            <a:extLst>
              <a:ext uri="{FF2B5EF4-FFF2-40B4-BE49-F238E27FC236}">
                <a16:creationId xmlns:a16="http://schemas.microsoft.com/office/drawing/2014/main" id="{A24C6093-44ED-EE0C-2D79-2265A53617CF}"/>
              </a:ext>
            </a:extLst>
          </p:cNvPr>
          <p:cNvSpPr>
            <a:spLocks noGrp="1"/>
          </p:cNvSpPr>
          <p:nvPr>
            <p:ph idx="1"/>
          </p:nvPr>
        </p:nvSpPr>
        <p:spPr>
          <a:xfrm>
            <a:off x="352325" y="1225691"/>
            <a:ext cx="5434864" cy="3165835"/>
          </a:xfrm>
        </p:spPr>
        <p:txBody>
          <a:bodyPr>
            <a:normAutofit fontScale="92500"/>
          </a:bodyPr>
          <a:lstStyle/>
          <a:p>
            <a:r>
              <a:rPr lang="en-US" sz="1800" dirty="0"/>
              <a:t>Branch net input given environmental conditions as well as the UO</a:t>
            </a:r>
            <a:r>
              <a:rPr lang="en-US" sz="1800" baseline="-25000" dirty="0"/>
              <a:t>2</a:t>
            </a:r>
            <a:r>
              <a:rPr lang="en-US" sz="1800" dirty="0"/>
              <a:t> Flux of the previous timepoint. </a:t>
            </a:r>
          </a:p>
          <a:p>
            <a:pPr lvl="1"/>
            <a:r>
              <a:rPr lang="en-US" sz="1800" dirty="0"/>
              <a:t>7 inputs per time point instead of 606.</a:t>
            </a:r>
          </a:p>
          <a:p>
            <a:r>
              <a:rPr lang="en-US" sz="1800" dirty="0"/>
              <a:t>Trunk network kept at a constant 1.</a:t>
            </a:r>
          </a:p>
          <a:p>
            <a:r>
              <a:rPr lang="en-US" sz="1800" dirty="0"/>
              <a:t>Prediction at time k must use the UO</a:t>
            </a:r>
            <a:r>
              <a:rPr lang="en-US" sz="1800" baseline="-25000" dirty="0"/>
              <a:t>2</a:t>
            </a:r>
            <a:r>
              <a:rPr lang="en-US" sz="1800" dirty="0"/>
              <a:t> Flux at time k-1.</a:t>
            </a:r>
          </a:p>
          <a:p>
            <a:pPr lvl="1"/>
            <a:r>
              <a:rPr lang="en-US" sz="1800" dirty="0"/>
              <a:t>Given true UO</a:t>
            </a:r>
            <a:r>
              <a:rPr lang="en-US" sz="1800" baseline="-25000" dirty="0"/>
              <a:t>2</a:t>
            </a:r>
            <a:r>
              <a:rPr lang="en-US" sz="1800" dirty="0"/>
              <a:t> Flux at time k-1 when training.</a:t>
            </a:r>
          </a:p>
          <a:p>
            <a:r>
              <a:rPr lang="en-US" sz="1800" dirty="0"/>
              <a:t>Initial UO</a:t>
            </a:r>
            <a:r>
              <a:rPr lang="en-US" sz="1800" baseline="-25000" dirty="0"/>
              <a:t>2</a:t>
            </a:r>
            <a:r>
              <a:rPr lang="en-US" sz="1800" dirty="0"/>
              <a:t> Flux at time 0 is predicted by the FNN.</a:t>
            </a:r>
          </a:p>
        </p:txBody>
      </p:sp>
      <p:sp>
        <p:nvSpPr>
          <p:cNvPr id="4" name="Slide Number Placeholder 3">
            <a:extLst>
              <a:ext uri="{FF2B5EF4-FFF2-40B4-BE49-F238E27FC236}">
                <a16:creationId xmlns:a16="http://schemas.microsoft.com/office/drawing/2014/main" id="{B6E0BE25-8C8A-7A3F-5C53-EE66EB02CC8C}"/>
              </a:ext>
            </a:extLst>
          </p:cNvPr>
          <p:cNvSpPr>
            <a:spLocks noGrp="1"/>
          </p:cNvSpPr>
          <p:nvPr>
            <p:ph type="sldNum" sz="quarter" idx="4"/>
          </p:nvPr>
        </p:nvSpPr>
        <p:spPr/>
        <p:txBody>
          <a:bodyPr/>
          <a:lstStyle/>
          <a:p>
            <a:fld id="{6FB6B91F-BB11-E946-B7F6-1372EDB8DEC1}" type="slidenum">
              <a:rPr lang="en-US" smtClean="0"/>
              <a:pPr/>
              <a:t>23</a:t>
            </a:fld>
            <a:endParaRPr lang="en-US" dirty="0"/>
          </a:p>
        </p:txBody>
      </p:sp>
      <p:graphicFrame>
        <p:nvGraphicFramePr>
          <p:cNvPr id="5" name="Table 9">
            <a:extLst>
              <a:ext uri="{FF2B5EF4-FFF2-40B4-BE49-F238E27FC236}">
                <a16:creationId xmlns:a16="http://schemas.microsoft.com/office/drawing/2014/main" id="{C81F05FE-3FF4-274D-B4C2-3A71A77727AD}"/>
              </a:ext>
            </a:extLst>
          </p:cNvPr>
          <p:cNvGraphicFramePr>
            <a:graphicFrameLocks noGrp="1"/>
          </p:cNvGraphicFramePr>
          <p:nvPr>
            <p:extLst>
              <p:ext uri="{D42A27DB-BD31-4B8C-83A1-F6EECF244321}">
                <p14:modId xmlns:p14="http://schemas.microsoft.com/office/powerpoint/2010/main" val="1502799705"/>
              </p:ext>
            </p:extLst>
          </p:nvPr>
        </p:nvGraphicFramePr>
        <p:xfrm>
          <a:off x="1119790" y="4211252"/>
          <a:ext cx="3899934" cy="1828800"/>
        </p:xfrm>
        <a:graphic>
          <a:graphicData uri="http://schemas.openxmlformats.org/drawingml/2006/table">
            <a:tbl>
              <a:tblPr firstRow="1" bandRow="1">
                <a:tableStyleId>{5C22544A-7EE6-4342-B048-85BDC9FD1C3A}</a:tableStyleId>
              </a:tblPr>
              <a:tblGrid>
                <a:gridCol w="1949967">
                  <a:extLst>
                    <a:ext uri="{9D8B030D-6E8A-4147-A177-3AD203B41FA5}">
                      <a16:colId xmlns:a16="http://schemas.microsoft.com/office/drawing/2014/main" val="4148148871"/>
                    </a:ext>
                  </a:extLst>
                </a:gridCol>
                <a:gridCol w="1949967">
                  <a:extLst>
                    <a:ext uri="{9D8B030D-6E8A-4147-A177-3AD203B41FA5}">
                      <a16:colId xmlns:a16="http://schemas.microsoft.com/office/drawing/2014/main" val="390631240"/>
                    </a:ext>
                  </a:extLst>
                </a:gridCol>
              </a:tblGrid>
              <a:tr h="351063">
                <a:tc gridSpan="2">
                  <a:txBody>
                    <a:bodyPr/>
                    <a:lstStyle/>
                    <a:p>
                      <a:pPr algn="ctr"/>
                      <a:r>
                        <a:rPr lang="en-US" dirty="0"/>
                        <a:t>DeepONet One Timepoint</a:t>
                      </a:r>
                    </a:p>
                  </a:txBody>
                  <a:tcPr/>
                </a:tc>
                <a:tc hMerge="1">
                  <a:txBody>
                    <a:bodyPr/>
                    <a:lstStyle/>
                    <a:p>
                      <a:r>
                        <a:rPr lang="en-US" dirty="0"/>
                        <a:t>FNN Initial Flux</a:t>
                      </a:r>
                    </a:p>
                  </a:txBody>
                  <a:tcPr/>
                </a:tc>
                <a:extLst>
                  <a:ext uri="{0D108BD9-81ED-4DB2-BD59-A6C34878D82A}">
                    <a16:rowId xmlns:a16="http://schemas.microsoft.com/office/drawing/2014/main" val="1494445036"/>
                  </a:ext>
                </a:extLst>
              </a:tr>
              <a:tr h="351063">
                <a:tc>
                  <a:txBody>
                    <a:bodyPr/>
                    <a:lstStyle/>
                    <a:p>
                      <a:r>
                        <a:rPr lang="en-US" dirty="0"/>
                        <a:t>NRMSE</a:t>
                      </a:r>
                    </a:p>
                  </a:txBody>
                  <a:tcPr/>
                </a:tc>
                <a:tc>
                  <a:txBody>
                    <a:bodyPr/>
                    <a:lstStyle/>
                    <a:p>
                      <a:r>
                        <a:rPr lang="pt-BR" dirty="0"/>
                        <a:t>0.190</a:t>
                      </a:r>
                    </a:p>
                  </a:txBody>
                  <a:tcPr/>
                </a:tc>
                <a:extLst>
                  <a:ext uri="{0D108BD9-81ED-4DB2-BD59-A6C34878D82A}">
                    <a16:rowId xmlns:a16="http://schemas.microsoft.com/office/drawing/2014/main" val="562692055"/>
                  </a:ext>
                </a:extLst>
              </a:tr>
              <a:tr h="351063">
                <a:tc>
                  <a:txBody>
                    <a:bodyPr/>
                    <a:lstStyle/>
                    <a:p>
                      <a:r>
                        <a:rPr lang="en-US" dirty="0"/>
                        <a:t>MAPE</a:t>
                      </a:r>
                    </a:p>
                  </a:txBody>
                  <a:tcPr/>
                </a:tc>
                <a:tc>
                  <a:txBody>
                    <a:bodyPr/>
                    <a:lstStyle/>
                    <a:p>
                      <a:r>
                        <a:rPr lang="pt-BR" dirty="0"/>
                        <a:t>5.881</a:t>
                      </a:r>
                    </a:p>
                  </a:txBody>
                  <a:tcPr/>
                </a:tc>
                <a:extLst>
                  <a:ext uri="{0D108BD9-81ED-4DB2-BD59-A6C34878D82A}">
                    <a16:rowId xmlns:a16="http://schemas.microsoft.com/office/drawing/2014/main" val="3095597962"/>
                  </a:ext>
                </a:extLst>
              </a:tr>
              <a:tr h="351063">
                <a:tc>
                  <a:txBody>
                    <a:bodyPr/>
                    <a:lstStyle/>
                    <a:p>
                      <a:r>
                        <a:rPr lang="en-US" dirty="0"/>
                        <a:t>MSE</a:t>
                      </a:r>
                    </a:p>
                  </a:txBody>
                  <a:tcPr/>
                </a:tc>
                <a:tc>
                  <a:txBody>
                    <a:bodyPr/>
                    <a:lstStyle/>
                    <a:p>
                      <a:r>
                        <a:rPr lang="en-US" dirty="0"/>
                        <a:t>7.12e-06</a:t>
                      </a:r>
                    </a:p>
                  </a:txBody>
                  <a:tcPr/>
                </a:tc>
                <a:extLst>
                  <a:ext uri="{0D108BD9-81ED-4DB2-BD59-A6C34878D82A}">
                    <a16:rowId xmlns:a16="http://schemas.microsoft.com/office/drawing/2014/main" val="3263216527"/>
                  </a:ext>
                </a:extLst>
              </a:tr>
              <a:tr h="351063">
                <a:tc>
                  <a:txBody>
                    <a:bodyPr/>
                    <a:lstStyle/>
                    <a:p>
                      <a:r>
                        <a:rPr lang="en-US" dirty="0"/>
                        <a:t>MAE</a:t>
                      </a:r>
                    </a:p>
                  </a:txBody>
                  <a:tcPr/>
                </a:tc>
                <a:tc>
                  <a:txBody>
                    <a:bodyPr/>
                    <a:lstStyle/>
                    <a:p>
                      <a:r>
                        <a:rPr lang="en-US" dirty="0"/>
                        <a:t>7.80e-04</a:t>
                      </a:r>
                    </a:p>
                  </a:txBody>
                  <a:tcPr/>
                </a:tc>
                <a:extLst>
                  <a:ext uri="{0D108BD9-81ED-4DB2-BD59-A6C34878D82A}">
                    <a16:rowId xmlns:a16="http://schemas.microsoft.com/office/drawing/2014/main" val="3491463794"/>
                  </a:ext>
                </a:extLst>
              </a:tr>
            </a:tbl>
          </a:graphicData>
        </a:graphic>
      </p:graphicFrame>
      <p:pic>
        <p:nvPicPr>
          <p:cNvPr id="7" name="Picture 6">
            <a:extLst>
              <a:ext uri="{FF2B5EF4-FFF2-40B4-BE49-F238E27FC236}">
                <a16:creationId xmlns:a16="http://schemas.microsoft.com/office/drawing/2014/main" id="{AF56ED61-9EC0-7B12-4EAD-234E723073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20" name="Audio 19">
            <a:hlinkClick r:id="" action="ppaction://media"/>
            <a:extLst>
              <a:ext uri="{FF2B5EF4-FFF2-40B4-BE49-F238E27FC236}">
                <a16:creationId xmlns:a16="http://schemas.microsoft.com/office/drawing/2014/main" id="{CD4C91A3-4AF3-851E-8C17-44C0FBF7DCE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25" name="Graphic 25">
            <a:extLst>
              <a:ext uri="{FF2B5EF4-FFF2-40B4-BE49-F238E27FC236}">
                <a16:creationId xmlns:a16="http://schemas.microsoft.com/office/drawing/2014/main" id="{2A6CC5E5-5F1B-4998-B45B-56E942BF0666}"/>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3043208"/>
      </p:ext>
    </p:extLst>
  </p:cSld>
  <p:clrMapOvr>
    <a:masterClrMapping/>
  </p:clrMapOvr>
  <mc:AlternateContent xmlns:mc="http://schemas.openxmlformats.org/markup-compatibility/2006" xmlns:p14="http://schemas.microsoft.com/office/powerpoint/2010/main">
    <mc:Choice Requires="p14">
      <p:transition spd="slow" p14:dur="2000" advTm="113004"/>
    </mc:Choice>
    <mc:Fallback xmlns="">
      <p:transition spd="slow" advTm="11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F2BE9A-B9D3-0F99-2063-5966C1F40ED8}"/>
              </a:ext>
            </a:extLst>
          </p:cNvPr>
          <p:cNvPicPr>
            <a:picLocks noChangeAspect="1"/>
          </p:cNvPicPr>
          <p:nvPr/>
        </p:nvPicPr>
        <p:blipFill>
          <a:blip r:embed="rId4"/>
          <a:stretch>
            <a:fillRect/>
          </a:stretch>
        </p:blipFill>
        <p:spPr>
          <a:xfrm>
            <a:off x="5288332" y="744239"/>
            <a:ext cx="6903668" cy="5369521"/>
          </a:xfrm>
          <a:prstGeom prst="rect">
            <a:avLst/>
          </a:prstGeom>
        </p:spPr>
      </p:pic>
      <p:sp>
        <p:nvSpPr>
          <p:cNvPr id="2" name="Title 1">
            <a:extLst>
              <a:ext uri="{FF2B5EF4-FFF2-40B4-BE49-F238E27FC236}">
                <a16:creationId xmlns:a16="http://schemas.microsoft.com/office/drawing/2014/main" id="{0C54B487-B15C-6F4B-CDF8-3578E02C0E0C}"/>
              </a:ext>
            </a:extLst>
          </p:cNvPr>
          <p:cNvSpPr>
            <a:spLocks noGrp="1"/>
          </p:cNvSpPr>
          <p:nvPr>
            <p:ph type="title"/>
          </p:nvPr>
        </p:nvSpPr>
        <p:spPr/>
        <p:txBody>
          <a:bodyPr/>
          <a:lstStyle/>
          <a:p>
            <a:r>
              <a:rPr lang="en-US" dirty="0"/>
              <a:t>FNN One Timepoint dual model</a:t>
            </a:r>
          </a:p>
        </p:txBody>
      </p:sp>
      <p:sp>
        <p:nvSpPr>
          <p:cNvPr id="4" name="Slide Number Placeholder 3">
            <a:extLst>
              <a:ext uri="{FF2B5EF4-FFF2-40B4-BE49-F238E27FC236}">
                <a16:creationId xmlns:a16="http://schemas.microsoft.com/office/drawing/2014/main" id="{462A5678-313C-BD2F-8256-062071C5022B}"/>
              </a:ext>
            </a:extLst>
          </p:cNvPr>
          <p:cNvSpPr>
            <a:spLocks noGrp="1"/>
          </p:cNvSpPr>
          <p:nvPr>
            <p:ph type="sldNum" sz="quarter" idx="4"/>
          </p:nvPr>
        </p:nvSpPr>
        <p:spPr/>
        <p:txBody>
          <a:bodyPr/>
          <a:lstStyle/>
          <a:p>
            <a:fld id="{6FB6B91F-BB11-E946-B7F6-1372EDB8DEC1}" type="slidenum">
              <a:rPr lang="en-US" smtClean="0"/>
              <a:pPr/>
              <a:t>24</a:t>
            </a:fld>
            <a:endParaRPr lang="en-US" dirty="0"/>
          </a:p>
        </p:txBody>
      </p:sp>
      <p:graphicFrame>
        <p:nvGraphicFramePr>
          <p:cNvPr id="5" name="Table 9">
            <a:extLst>
              <a:ext uri="{FF2B5EF4-FFF2-40B4-BE49-F238E27FC236}">
                <a16:creationId xmlns:a16="http://schemas.microsoft.com/office/drawing/2014/main" id="{D4879DB4-4648-F260-315D-F757CD08BBFB}"/>
              </a:ext>
            </a:extLst>
          </p:cNvPr>
          <p:cNvGraphicFramePr>
            <a:graphicFrameLocks noGrp="1"/>
          </p:cNvGraphicFramePr>
          <p:nvPr>
            <p:extLst>
              <p:ext uri="{D42A27DB-BD31-4B8C-83A1-F6EECF244321}">
                <p14:modId xmlns:p14="http://schemas.microsoft.com/office/powerpoint/2010/main" val="659689141"/>
              </p:ext>
            </p:extLst>
          </p:nvPr>
        </p:nvGraphicFramePr>
        <p:xfrm>
          <a:off x="1144219" y="3416968"/>
          <a:ext cx="3851076" cy="2155185"/>
        </p:xfrm>
        <a:graphic>
          <a:graphicData uri="http://schemas.openxmlformats.org/drawingml/2006/table">
            <a:tbl>
              <a:tblPr firstRow="1" bandRow="1">
                <a:tableStyleId>{5C22544A-7EE6-4342-B048-85BDC9FD1C3A}</a:tableStyleId>
              </a:tblPr>
              <a:tblGrid>
                <a:gridCol w="1925538">
                  <a:extLst>
                    <a:ext uri="{9D8B030D-6E8A-4147-A177-3AD203B41FA5}">
                      <a16:colId xmlns:a16="http://schemas.microsoft.com/office/drawing/2014/main" val="4148148871"/>
                    </a:ext>
                  </a:extLst>
                </a:gridCol>
                <a:gridCol w="1925538">
                  <a:extLst>
                    <a:ext uri="{9D8B030D-6E8A-4147-A177-3AD203B41FA5}">
                      <a16:colId xmlns:a16="http://schemas.microsoft.com/office/drawing/2014/main" val="390631240"/>
                    </a:ext>
                  </a:extLst>
                </a:gridCol>
              </a:tblGrid>
              <a:tr h="431037">
                <a:tc gridSpan="2">
                  <a:txBody>
                    <a:bodyPr/>
                    <a:lstStyle/>
                    <a:p>
                      <a:pPr algn="ctr"/>
                      <a:r>
                        <a:rPr lang="en-US" dirty="0"/>
                        <a:t>FNN One Timepoint</a:t>
                      </a:r>
                    </a:p>
                  </a:txBody>
                  <a:tcPr/>
                </a:tc>
                <a:tc hMerge="1">
                  <a:txBody>
                    <a:bodyPr/>
                    <a:lstStyle/>
                    <a:p>
                      <a:r>
                        <a:rPr lang="en-US" dirty="0"/>
                        <a:t>FNN Initial Flux</a:t>
                      </a:r>
                    </a:p>
                  </a:txBody>
                  <a:tcPr/>
                </a:tc>
                <a:extLst>
                  <a:ext uri="{0D108BD9-81ED-4DB2-BD59-A6C34878D82A}">
                    <a16:rowId xmlns:a16="http://schemas.microsoft.com/office/drawing/2014/main" val="1494445036"/>
                  </a:ext>
                </a:extLst>
              </a:tr>
              <a:tr h="431037">
                <a:tc>
                  <a:txBody>
                    <a:bodyPr/>
                    <a:lstStyle/>
                    <a:p>
                      <a:r>
                        <a:rPr lang="en-US" dirty="0"/>
                        <a:t>NRMSE</a:t>
                      </a:r>
                    </a:p>
                  </a:txBody>
                  <a:tcPr/>
                </a:tc>
                <a:tc>
                  <a:txBody>
                    <a:bodyPr/>
                    <a:lstStyle/>
                    <a:p>
                      <a:r>
                        <a:rPr lang="pt-BR" dirty="0"/>
                        <a:t>0.173</a:t>
                      </a:r>
                    </a:p>
                  </a:txBody>
                  <a:tcPr/>
                </a:tc>
                <a:extLst>
                  <a:ext uri="{0D108BD9-81ED-4DB2-BD59-A6C34878D82A}">
                    <a16:rowId xmlns:a16="http://schemas.microsoft.com/office/drawing/2014/main" val="562692055"/>
                  </a:ext>
                </a:extLst>
              </a:tr>
              <a:tr h="431037">
                <a:tc>
                  <a:txBody>
                    <a:bodyPr/>
                    <a:lstStyle/>
                    <a:p>
                      <a:r>
                        <a:rPr lang="en-US" dirty="0"/>
                        <a:t>MAPE</a:t>
                      </a:r>
                    </a:p>
                  </a:txBody>
                  <a:tcPr/>
                </a:tc>
                <a:tc>
                  <a:txBody>
                    <a:bodyPr/>
                    <a:lstStyle/>
                    <a:p>
                      <a:r>
                        <a:rPr lang="pt-BR" dirty="0"/>
                        <a:t>4.89</a:t>
                      </a:r>
                    </a:p>
                  </a:txBody>
                  <a:tcPr/>
                </a:tc>
                <a:extLst>
                  <a:ext uri="{0D108BD9-81ED-4DB2-BD59-A6C34878D82A}">
                    <a16:rowId xmlns:a16="http://schemas.microsoft.com/office/drawing/2014/main" val="3095597962"/>
                  </a:ext>
                </a:extLst>
              </a:tr>
              <a:tr h="431037">
                <a:tc>
                  <a:txBody>
                    <a:bodyPr/>
                    <a:lstStyle/>
                    <a:p>
                      <a:r>
                        <a:rPr lang="en-US" dirty="0"/>
                        <a:t>MSE</a:t>
                      </a:r>
                    </a:p>
                  </a:txBody>
                  <a:tcPr/>
                </a:tc>
                <a:tc>
                  <a:txBody>
                    <a:bodyPr/>
                    <a:lstStyle/>
                    <a:p>
                      <a:r>
                        <a:rPr lang="en-US" dirty="0"/>
                        <a:t>5.91e-06</a:t>
                      </a:r>
                    </a:p>
                  </a:txBody>
                  <a:tcPr/>
                </a:tc>
                <a:extLst>
                  <a:ext uri="{0D108BD9-81ED-4DB2-BD59-A6C34878D82A}">
                    <a16:rowId xmlns:a16="http://schemas.microsoft.com/office/drawing/2014/main" val="3263216527"/>
                  </a:ext>
                </a:extLst>
              </a:tr>
              <a:tr h="431037">
                <a:tc>
                  <a:txBody>
                    <a:bodyPr/>
                    <a:lstStyle/>
                    <a:p>
                      <a:r>
                        <a:rPr lang="en-US" dirty="0"/>
                        <a:t>MAE</a:t>
                      </a:r>
                    </a:p>
                  </a:txBody>
                  <a:tcPr/>
                </a:tc>
                <a:tc>
                  <a:txBody>
                    <a:bodyPr/>
                    <a:lstStyle/>
                    <a:p>
                      <a:r>
                        <a:rPr lang="en-US" dirty="0"/>
                        <a:t>7.25e-04</a:t>
                      </a:r>
                    </a:p>
                  </a:txBody>
                  <a:tcPr/>
                </a:tc>
                <a:extLst>
                  <a:ext uri="{0D108BD9-81ED-4DB2-BD59-A6C34878D82A}">
                    <a16:rowId xmlns:a16="http://schemas.microsoft.com/office/drawing/2014/main" val="3491463794"/>
                  </a:ext>
                </a:extLst>
              </a:tr>
            </a:tbl>
          </a:graphicData>
        </a:graphic>
      </p:graphicFrame>
      <p:sp>
        <p:nvSpPr>
          <p:cNvPr id="7" name="Content Placeholder 2">
            <a:extLst>
              <a:ext uri="{FF2B5EF4-FFF2-40B4-BE49-F238E27FC236}">
                <a16:creationId xmlns:a16="http://schemas.microsoft.com/office/drawing/2014/main" id="{B67D181B-4928-339E-83AD-89C0A6889E4E}"/>
              </a:ext>
            </a:extLst>
          </p:cNvPr>
          <p:cNvSpPr txBox="1">
            <a:spLocks/>
          </p:cNvSpPr>
          <p:nvPr/>
        </p:nvSpPr>
        <p:spPr>
          <a:xfrm>
            <a:off x="352325" y="1225691"/>
            <a:ext cx="5030947" cy="316583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bg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bg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Trunk net of DeepONet One Timepoint is not providing any extra time input</a:t>
            </a:r>
          </a:p>
          <a:p>
            <a:pPr lvl="1"/>
            <a:r>
              <a:rPr lang="en-US" dirty="0"/>
              <a:t>Remove the Trunk net and only use the FNN of the Branch net</a:t>
            </a:r>
          </a:p>
          <a:p>
            <a:r>
              <a:rPr lang="en-US" dirty="0"/>
              <a:t>Initial UO</a:t>
            </a:r>
            <a:r>
              <a:rPr lang="en-US" baseline="-25000" dirty="0"/>
              <a:t>2</a:t>
            </a:r>
            <a:r>
              <a:rPr lang="en-US" dirty="0"/>
              <a:t> Flux predicted by the FNN.</a:t>
            </a:r>
          </a:p>
          <a:p>
            <a:pPr marL="0" indent="0">
              <a:buNone/>
            </a:pPr>
            <a:endParaRPr lang="en-US" dirty="0"/>
          </a:p>
          <a:p>
            <a:endParaRPr lang="en-US" sz="1800" dirty="0"/>
          </a:p>
        </p:txBody>
      </p:sp>
      <p:pic>
        <p:nvPicPr>
          <p:cNvPr id="11" name="Picture 10">
            <a:extLst>
              <a:ext uri="{FF2B5EF4-FFF2-40B4-BE49-F238E27FC236}">
                <a16:creationId xmlns:a16="http://schemas.microsoft.com/office/drawing/2014/main" id="{186FAC01-EA2B-F2AE-C48F-80DADC6A51E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12" name="Audio 11">
            <a:hlinkClick r:id="" action="ppaction://media"/>
            <a:extLst>
              <a:ext uri="{FF2B5EF4-FFF2-40B4-BE49-F238E27FC236}">
                <a16:creationId xmlns:a16="http://schemas.microsoft.com/office/drawing/2014/main" id="{E574C1EB-B762-6DA2-E6F8-54662F506C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16" name="Graphic 16">
            <a:extLst>
              <a:ext uri="{FF2B5EF4-FFF2-40B4-BE49-F238E27FC236}">
                <a16:creationId xmlns:a16="http://schemas.microsoft.com/office/drawing/2014/main" id="{FDC053F5-B483-A00F-41E5-2E3C8F1F26DC}"/>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1647883"/>
      </p:ext>
    </p:extLst>
  </p:cSld>
  <p:clrMapOvr>
    <a:masterClrMapping/>
  </p:clrMapOvr>
  <mc:AlternateContent xmlns:mc="http://schemas.openxmlformats.org/markup-compatibility/2006" xmlns:p14="http://schemas.microsoft.com/office/powerpoint/2010/main">
    <mc:Choice Requires="p14">
      <p:transition spd="slow" p14:dur="2000" advTm="51861"/>
    </mc:Choice>
    <mc:Fallback xmlns="">
      <p:transition spd="slow" advTm="5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8EBC-6721-9643-1255-E7CA4493680B}"/>
              </a:ext>
            </a:extLst>
          </p:cNvPr>
          <p:cNvSpPr>
            <a:spLocks noGrp="1"/>
          </p:cNvSpPr>
          <p:nvPr>
            <p:ph type="ctrTitle"/>
          </p:nvPr>
        </p:nvSpPr>
        <p:spPr/>
        <p:txBody>
          <a:bodyPr/>
          <a:lstStyle/>
          <a:p>
            <a:r>
              <a:rPr lang="en-US" dirty="0"/>
              <a:t>Overall Results</a:t>
            </a:r>
          </a:p>
        </p:txBody>
      </p:sp>
      <p:sp>
        <p:nvSpPr>
          <p:cNvPr id="3" name="Slide Number Placeholder 2">
            <a:extLst>
              <a:ext uri="{FF2B5EF4-FFF2-40B4-BE49-F238E27FC236}">
                <a16:creationId xmlns:a16="http://schemas.microsoft.com/office/drawing/2014/main" id="{7D7ECA07-8A31-2138-892C-B9AEF0337DCC}"/>
              </a:ext>
            </a:extLst>
          </p:cNvPr>
          <p:cNvSpPr>
            <a:spLocks noGrp="1"/>
          </p:cNvSpPr>
          <p:nvPr>
            <p:ph type="sldNum" sz="quarter" idx="4"/>
          </p:nvPr>
        </p:nvSpPr>
        <p:spPr/>
        <p:txBody>
          <a:bodyPr/>
          <a:lstStyle/>
          <a:p>
            <a:fld id="{6FB6B91F-BB11-E946-B7F6-1372EDB8DEC1}" type="slidenum">
              <a:rPr lang="en-US" smtClean="0"/>
              <a:pPr/>
              <a:t>25</a:t>
            </a:fld>
            <a:endParaRPr lang="en-US" dirty="0"/>
          </a:p>
        </p:txBody>
      </p:sp>
      <p:pic>
        <p:nvPicPr>
          <p:cNvPr id="18" name="Audio 17">
            <a:hlinkClick r:id="" action="ppaction://media"/>
            <a:extLst>
              <a:ext uri="{FF2B5EF4-FFF2-40B4-BE49-F238E27FC236}">
                <a16:creationId xmlns:a16="http://schemas.microsoft.com/office/drawing/2014/main" id="{14E4F8A7-AA0E-EB06-7ADE-6F9D6BE1A6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25" name="Graphic 25">
            <a:extLst>
              <a:ext uri="{FF2B5EF4-FFF2-40B4-BE49-F238E27FC236}">
                <a16:creationId xmlns:a16="http://schemas.microsoft.com/office/drawing/2014/main" id="{29FFB4C0-8A3A-5E27-C2F7-A66B51BC0B57}"/>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2592366"/>
      </p:ext>
    </p:extLst>
  </p:cSld>
  <p:clrMapOvr>
    <a:masterClrMapping/>
  </p:clrMapOvr>
  <mc:AlternateContent xmlns:mc="http://schemas.openxmlformats.org/markup-compatibility/2006" xmlns:p14="http://schemas.microsoft.com/office/powerpoint/2010/main">
    <mc:Choice Requires="p14">
      <p:transition spd="med" p14:dur="700" advTm="4383">
        <p:fade/>
      </p:transition>
    </mc:Choice>
    <mc:Fallback xmlns="">
      <p:transition spd="med" advTm="4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E6B0-E674-E4E0-08D6-3AC688D5ED06}"/>
              </a:ext>
            </a:extLst>
          </p:cNvPr>
          <p:cNvSpPr>
            <a:spLocks noGrp="1"/>
          </p:cNvSpPr>
          <p:nvPr>
            <p:ph type="title"/>
          </p:nvPr>
        </p:nvSpPr>
        <p:spPr/>
        <p:txBody>
          <a:bodyPr/>
          <a:lstStyle/>
          <a:p>
            <a:r>
              <a:rPr lang="en-US" dirty="0"/>
              <a:t>Results</a:t>
            </a:r>
          </a:p>
        </p:txBody>
      </p:sp>
      <p:sp>
        <p:nvSpPr>
          <p:cNvPr id="4" name="Slide Number Placeholder 3">
            <a:extLst>
              <a:ext uri="{FF2B5EF4-FFF2-40B4-BE49-F238E27FC236}">
                <a16:creationId xmlns:a16="http://schemas.microsoft.com/office/drawing/2014/main" id="{D2733561-DD25-3A60-A735-4D77E837450E}"/>
              </a:ext>
            </a:extLst>
          </p:cNvPr>
          <p:cNvSpPr>
            <a:spLocks noGrp="1"/>
          </p:cNvSpPr>
          <p:nvPr>
            <p:ph type="sldNum" sz="quarter" idx="4"/>
          </p:nvPr>
        </p:nvSpPr>
        <p:spPr/>
        <p:txBody>
          <a:bodyPr/>
          <a:lstStyle/>
          <a:p>
            <a:fld id="{6FB6B91F-BB11-E946-B7F6-1372EDB8DEC1}" type="slidenum">
              <a:rPr lang="en-US" smtClean="0"/>
              <a:pPr/>
              <a:t>26</a:t>
            </a:fld>
            <a:endParaRPr lang="en-US" dirty="0"/>
          </a:p>
        </p:txBody>
      </p:sp>
      <p:graphicFrame>
        <p:nvGraphicFramePr>
          <p:cNvPr id="5" name="Table 4">
            <a:extLst>
              <a:ext uri="{FF2B5EF4-FFF2-40B4-BE49-F238E27FC236}">
                <a16:creationId xmlns:a16="http://schemas.microsoft.com/office/drawing/2014/main" id="{B9A61F60-E2F1-3577-16BB-C9C0730A5DB1}"/>
              </a:ext>
            </a:extLst>
          </p:cNvPr>
          <p:cNvGraphicFramePr>
            <a:graphicFrameLocks noGrp="1"/>
          </p:cNvGraphicFramePr>
          <p:nvPr>
            <p:extLst>
              <p:ext uri="{D42A27DB-BD31-4B8C-83A1-F6EECF244321}">
                <p14:modId xmlns:p14="http://schemas.microsoft.com/office/powerpoint/2010/main" val="72108852"/>
              </p:ext>
            </p:extLst>
          </p:nvPr>
        </p:nvGraphicFramePr>
        <p:xfrm>
          <a:off x="697833" y="1181819"/>
          <a:ext cx="10926360" cy="4494362"/>
        </p:xfrm>
        <a:graphic>
          <a:graphicData uri="http://schemas.openxmlformats.org/drawingml/2006/table">
            <a:tbl>
              <a:tblPr firstRow="1" bandRow="1">
                <a:tableStyleId>{5C22544A-7EE6-4342-B048-85BDC9FD1C3A}</a:tableStyleId>
              </a:tblPr>
              <a:tblGrid>
                <a:gridCol w="2384743">
                  <a:extLst>
                    <a:ext uri="{9D8B030D-6E8A-4147-A177-3AD203B41FA5}">
                      <a16:colId xmlns:a16="http://schemas.microsoft.com/office/drawing/2014/main" val="700447389"/>
                    </a:ext>
                  </a:extLst>
                </a:gridCol>
                <a:gridCol w="1843650">
                  <a:extLst>
                    <a:ext uri="{9D8B030D-6E8A-4147-A177-3AD203B41FA5}">
                      <a16:colId xmlns:a16="http://schemas.microsoft.com/office/drawing/2014/main" val="864805941"/>
                    </a:ext>
                  </a:extLst>
                </a:gridCol>
                <a:gridCol w="2431097">
                  <a:extLst>
                    <a:ext uri="{9D8B030D-6E8A-4147-A177-3AD203B41FA5}">
                      <a16:colId xmlns:a16="http://schemas.microsoft.com/office/drawing/2014/main" val="1330400377"/>
                    </a:ext>
                  </a:extLst>
                </a:gridCol>
                <a:gridCol w="1422290">
                  <a:extLst>
                    <a:ext uri="{9D8B030D-6E8A-4147-A177-3AD203B41FA5}">
                      <a16:colId xmlns:a16="http://schemas.microsoft.com/office/drawing/2014/main" val="1334010983"/>
                    </a:ext>
                  </a:extLst>
                </a:gridCol>
                <a:gridCol w="1422290">
                  <a:extLst>
                    <a:ext uri="{9D8B030D-6E8A-4147-A177-3AD203B41FA5}">
                      <a16:colId xmlns:a16="http://schemas.microsoft.com/office/drawing/2014/main" val="1665716974"/>
                    </a:ext>
                  </a:extLst>
                </a:gridCol>
                <a:gridCol w="1422290">
                  <a:extLst>
                    <a:ext uri="{9D8B030D-6E8A-4147-A177-3AD203B41FA5}">
                      <a16:colId xmlns:a16="http://schemas.microsoft.com/office/drawing/2014/main" val="1146038393"/>
                    </a:ext>
                  </a:extLst>
                </a:gridCol>
              </a:tblGrid>
              <a:tr h="484962">
                <a:tc gridSpan="6">
                  <a:txBody>
                    <a:bodyPr/>
                    <a:lstStyle/>
                    <a:p>
                      <a:pPr algn="ctr"/>
                      <a:r>
                        <a:rPr lang="en-US" sz="2400" b="0" dirty="0"/>
                        <a:t>Test Metrics</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01005758"/>
                  </a:ext>
                </a:extLst>
              </a:tr>
              <a:tr h="834480">
                <a:tc>
                  <a:txBody>
                    <a:bodyPr/>
                    <a:lstStyle/>
                    <a:p>
                      <a:endParaRPr lang="en-US" sz="2400" b="0" dirty="0"/>
                    </a:p>
                  </a:txBody>
                  <a:tcPr/>
                </a:tc>
                <a:tc>
                  <a:txBody>
                    <a:bodyPr/>
                    <a:lstStyle/>
                    <a:p>
                      <a:r>
                        <a:rPr lang="en-US" sz="2400" b="0" dirty="0"/>
                        <a:t># Trainable</a:t>
                      </a:r>
                    </a:p>
                    <a:p>
                      <a:r>
                        <a:rPr lang="en-US" sz="2400" b="0" dirty="0"/>
                        <a:t>Parameters</a:t>
                      </a:r>
                    </a:p>
                  </a:txBody>
                  <a:tcPr/>
                </a:tc>
                <a:tc>
                  <a:txBody>
                    <a:bodyPr/>
                    <a:lstStyle/>
                    <a:p>
                      <a:r>
                        <a:rPr lang="en-US" sz="2400" b="0" dirty="0"/>
                        <a:t>NRMSE</a:t>
                      </a:r>
                    </a:p>
                  </a:txBody>
                  <a:tcPr/>
                </a:tc>
                <a:tc>
                  <a:txBody>
                    <a:bodyPr/>
                    <a:lstStyle/>
                    <a:p>
                      <a:r>
                        <a:rPr lang="en-US" sz="2400" b="0" dirty="0"/>
                        <a:t>MAPE</a:t>
                      </a:r>
                    </a:p>
                  </a:txBody>
                  <a:tcPr/>
                </a:tc>
                <a:tc>
                  <a:txBody>
                    <a:bodyPr/>
                    <a:lstStyle/>
                    <a:p>
                      <a:r>
                        <a:rPr lang="en-US" sz="2400" b="0" dirty="0"/>
                        <a:t>MSE</a:t>
                      </a:r>
                    </a:p>
                  </a:txBody>
                  <a:tcPr/>
                </a:tc>
                <a:tc>
                  <a:txBody>
                    <a:bodyPr/>
                    <a:lstStyle/>
                    <a:p>
                      <a:r>
                        <a:rPr lang="en-US" sz="2400" b="0" dirty="0"/>
                        <a:t>MAE</a:t>
                      </a:r>
                    </a:p>
                  </a:txBody>
                  <a:tcPr/>
                </a:tc>
                <a:extLst>
                  <a:ext uri="{0D108BD9-81ED-4DB2-BD59-A6C34878D82A}">
                    <a16:rowId xmlns:a16="http://schemas.microsoft.com/office/drawing/2014/main" val="1186637762"/>
                  </a:ext>
                </a:extLst>
              </a:tr>
              <a:tr h="780324">
                <a:tc>
                  <a:txBody>
                    <a:bodyPr/>
                    <a:lstStyle/>
                    <a:p>
                      <a:r>
                        <a:rPr lang="en-US" sz="2400" b="0" dirty="0"/>
                        <a:t>DeepONet</a:t>
                      </a:r>
                    </a:p>
                  </a:txBody>
                  <a:tcPr/>
                </a:tc>
                <a:tc>
                  <a:txBody>
                    <a:bodyPr/>
                    <a:lstStyle/>
                    <a:p>
                      <a:r>
                        <a:rPr lang="en-US" sz="2400" b="0" dirty="0"/>
                        <a:t>141,701</a:t>
                      </a:r>
                    </a:p>
                  </a:txBody>
                  <a:tcPr/>
                </a:tc>
                <a:tc>
                  <a:txBody>
                    <a:bodyPr/>
                    <a:lstStyle/>
                    <a:p>
                      <a:r>
                        <a:rPr lang="pt-BR" sz="2400" b="0" dirty="0"/>
                        <a:t>0.107</a:t>
                      </a:r>
                    </a:p>
                  </a:txBody>
                  <a:tcPr/>
                </a:tc>
                <a:tc>
                  <a:txBody>
                    <a:bodyPr/>
                    <a:lstStyle/>
                    <a:p>
                      <a:r>
                        <a:rPr lang="pt-BR" sz="2400" b="0" dirty="0"/>
                        <a:t>1.275</a:t>
                      </a:r>
                      <a:endParaRPr lang="en-US" sz="2400" b="0" dirty="0"/>
                    </a:p>
                  </a:txBody>
                  <a:tcPr/>
                </a:tc>
                <a:tc>
                  <a:txBody>
                    <a:bodyPr/>
                    <a:lstStyle/>
                    <a:p>
                      <a:r>
                        <a:rPr lang="pt-BR" sz="2400" b="0" dirty="0"/>
                        <a:t>2.27e-06</a:t>
                      </a:r>
                      <a:endParaRPr lang="en-US" sz="2400" b="0" dirty="0"/>
                    </a:p>
                  </a:txBody>
                  <a:tcPr/>
                </a:tc>
                <a:tc>
                  <a:txBody>
                    <a:bodyPr/>
                    <a:lstStyle/>
                    <a:p>
                      <a:r>
                        <a:rPr lang="pt-BR" sz="2400" b="0" dirty="0"/>
                        <a:t>3.41e-04</a:t>
                      </a:r>
                      <a:endParaRPr lang="en-US" sz="2400" b="0" dirty="0"/>
                    </a:p>
                  </a:txBody>
                  <a:tcPr/>
                </a:tc>
                <a:extLst>
                  <a:ext uri="{0D108BD9-81ED-4DB2-BD59-A6C34878D82A}">
                    <a16:rowId xmlns:a16="http://schemas.microsoft.com/office/drawing/2014/main" val="3642990381"/>
                  </a:ext>
                </a:extLst>
              </a:tr>
              <a:tr h="1197298">
                <a:tc>
                  <a:txBody>
                    <a:bodyPr/>
                    <a:lstStyle/>
                    <a:p>
                      <a:r>
                        <a:rPr lang="en-US" sz="2400" b="0" dirty="0" err="1"/>
                        <a:t>DeepONet</a:t>
                      </a:r>
                      <a:endParaRPr lang="en-US" sz="2400" b="0" dirty="0"/>
                    </a:p>
                    <a:p>
                      <a:r>
                        <a:rPr lang="en-US" sz="2400" b="0" dirty="0"/>
                        <a:t>One Timepoint</a:t>
                      </a:r>
                    </a:p>
                  </a:txBody>
                  <a:tcPr/>
                </a:tc>
                <a:tc>
                  <a:txBody>
                    <a:bodyPr/>
                    <a:lstStyle/>
                    <a:p>
                      <a:r>
                        <a:rPr lang="en-US" sz="2400" b="0" dirty="0"/>
                        <a:t>112,902</a:t>
                      </a:r>
                    </a:p>
                  </a:txBody>
                  <a:tcPr/>
                </a:tc>
                <a:tc>
                  <a:txBody>
                    <a:bodyPr/>
                    <a:lstStyle/>
                    <a:p>
                      <a:r>
                        <a:rPr lang="pt-BR" sz="2400" b="0" dirty="0"/>
                        <a:t>0.190</a:t>
                      </a:r>
                    </a:p>
                  </a:txBody>
                  <a:tcPr/>
                </a:tc>
                <a:tc>
                  <a:txBody>
                    <a:bodyPr/>
                    <a:lstStyle/>
                    <a:p>
                      <a:r>
                        <a:rPr lang="en-US" sz="2400" b="0" dirty="0"/>
                        <a:t>5.881</a:t>
                      </a:r>
                    </a:p>
                  </a:txBody>
                  <a:tcPr/>
                </a:tc>
                <a:tc>
                  <a:txBody>
                    <a:bodyPr/>
                    <a:lstStyle/>
                    <a:p>
                      <a:r>
                        <a:rPr lang="en-US" sz="2400" b="0" dirty="0"/>
                        <a:t>7.12e-06</a:t>
                      </a:r>
                    </a:p>
                  </a:txBody>
                  <a:tcPr/>
                </a:tc>
                <a:tc>
                  <a:txBody>
                    <a:bodyPr/>
                    <a:lstStyle/>
                    <a:p>
                      <a:r>
                        <a:rPr lang="en-US" sz="2400" b="0" dirty="0"/>
                        <a:t>7.80e-04</a:t>
                      </a:r>
                    </a:p>
                  </a:txBody>
                  <a:tcPr/>
                </a:tc>
                <a:extLst>
                  <a:ext uri="{0D108BD9-81ED-4DB2-BD59-A6C34878D82A}">
                    <a16:rowId xmlns:a16="http://schemas.microsoft.com/office/drawing/2014/main" val="4044429985"/>
                  </a:ext>
                </a:extLst>
              </a:tr>
              <a:tr h="1197298">
                <a:tc>
                  <a:txBody>
                    <a:bodyPr/>
                    <a:lstStyle/>
                    <a:p>
                      <a:r>
                        <a:rPr lang="en-US" sz="2400" b="0" dirty="0"/>
                        <a:t>FNN </a:t>
                      </a:r>
                    </a:p>
                    <a:p>
                      <a:r>
                        <a:rPr lang="en-US" sz="2400" b="0" dirty="0"/>
                        <a:t>One Timepoint</a:t>
                      </a:r>
                    </a:p>
                  </a:txBody>
                  <a:tcPr/>
                </a:tc>
                <a:tc>
                  <a:txBody>
                    <a:bodyPr/>
                    <a:lstStyle/>
                    <a:p>
                      <a:r>
                        <a:rPr lang="en-US" sz="2400" b="0" dirty="0"/>
                        <a:t>62,302</a:t>
                      </a:r>
                    </a:p>
                  </a:txBody>
                  <a:tcPr/>
                </a:tc>
                <a:tc>
                  <a:txBody>
                    <a:bodyPr/>
                    <a:lstStyle/>
                    <a:p>
                      <a:r>
                        <a:rPr lang="pt-BR" sz="2400" b="0" dirty="0"/>
                        <a:t>0.173</a:t>
                      </a:r>
                    </a:p>
                  </a:txBody>
                  <a:tcPr/>
                </a:tc>
                <a:tc>
                  <a:txBody>
                    <a:bodyPr/>
                    <a:lstStyle/>
                    <a:p>
                      <a:r>
                        <a:rPr lang="en-US" sz="2400" b="0" dirty="0"/>
                        <a:t>4.887</a:t>
                      </a:r>
                    </a:p>
                  </a:txBody>
                  <a:tcPr/>
                </a:tc>
                <a:tc>
                  <a:txBody>
                    <a:bodyPr/>
                    <a:lstStyle/>
                    <a:p>
                      <a:r>
                        <a:rPr lang="en-US" sz="2400" b="0" dirty="0"/>
                        <a:t>5.91e-06</a:t>
                      </a:r>
                    </a:p>
                  </a:txBody>
                  <a:tcPr/>
                </a:tc>
                <a:tc>
                  <a:txBody>
                    <a:bodyPr/>
                    <a:lstStyle/>
                    <a:p>
                      <a:r>
                        <a:rPr lang="en-US" sz="2400" b="0" dirty="0"/>
                        <a:t>7.25e-04</a:t>
                      </a:r>
                    </a:p>
                  </a:txBody>
                  <a:tcPr/>
                </a:tc>
                <a:extLst>
                  <a:ext uri="{0D108BD9-81ED-4DB2-BD59-A6C34878D82A}">
                    <a16:rowId xmlns:a16="http://schemas.microsoft.com/office/drawing/2014/main" val="3936719913"/>
                  </a:ext>
                </a:extLst>
              </a:tr>
            </a:tbl>
          </a:graphicData>
        </a:graphic>
      </p:graphicFrame>
      <p:pic>
        <p:nvPicPr>
          <p:cNvPr id="24" name="Audio 23">
            <a:hlinkClick r:id="" action="ppaction://media"/>
            <a:extLst>
              <a:ext uri="{FF2B5EF4-FFF2-40B4-BE49-F238E27FC236}">
                <a16:creationId xmlns:a16="http://schemas.microsoft.com/office/drawing/2014/main" id="{9D07282A-1851-7A2B-5B11-684D473CB6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29" name="Graphic 29">
            <a:extLst>
              <a:ext uri="{FF2B5EF4-FFF2-40B4-BE49-F238E27FC236}">
                <a16:creationId xmlns:a16="http://schemas.microsoft.com/office/drawing/2014/main" id="{6501BC28-71F7-1982-5567-14D8601EE732}"/>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7938225"/>
      </p:ext>
    </p:extLst>
  </p:cSld>
  <p:clrMapOvr>
    <a:masterClrMapping/>
  </p:clrMapOvr>
  <mc:AlternateContent xmlns:mc="http://schemas.openxmlformats.org/markup-compatibility/2006" xmlns:p14="http://schemas.microsoft.com/office/powerpoint/2010/main">
    <mc:Choice Requires="p14">
      <p:transition spd="slow" p14:dur="2000" advTm="19533"/>
    </mc:Choice>
    <mc:Fallback xmlns="">
      <p:transition spd="slow" advTm="1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58872E-B4DF-EAF7-E5AA-60CC3464693C}"/>
              </a:ext>
            </a:extLst>
          </p:cNvPr>
          <p:cNvPicPr>
            <a:picLocks noChangeAspect="1"/>
          </p:cNvPicPr>
          <p:nvPr/>
        </p:nvPicPr>
        <p:blipFill>
          <a:blip r:embed="rId4"/>
          <a:stretch>
            <a:fillRect/>
          </a:stretch>
        </p:blipFill>
        <p:spPr>
          <a:xfrm>
            <a:off x="-2" y="1710786"/>
            <a:ext cx="4330460" cy="3368136"/>
          </a:xfrm>
          <a:prstGeom prst="rect">
            <a:avLst/>
          </a:prstGeom>
        </p:spPr>
      </p:pic>
      <p:sp>
        <p:nvSpPr>
          <p:cNvPr id="2" name="Title 1">
            <a:extLst>
              <a:ext uri="{FF2B5EF4-FFF2-40B4-BE49-F238E27FC236}">
                <a16:creationId xmlns:a16="http://schemas.microsoft.com/office/drawing/2014/main" id="{1126C016-D932-B49A-4132-9010ADB3F868}"/>
              </a:ext>
            </a:extLst>
          </p:cNvPr>
          <p:cNvSpPr>
            <a:spLocks noGrp="1"/>
          </p:cNvSpPr>
          <p:nvPr>
            <p:ph type="title"/>
          </p:nvPr>
        </p:nvSpPr>
        <p:spPr/>
        <p:txBody>
          <a:bodyPr/>
          <a:lstStyle/>
          <a:p>
            <a:r>
              <a:rPr lang="en-US" dirty="0"/>
              <a:t>Random Testing Trajectories</a:t>
            </a:r>
          </a:p>
        </p:txBody>
      </p:sp>
      <p:sp>
        <p:nvSpPr>
          <p:cNvPr id="4" name="Slide Number Placeholder 3">
            <a:extLst>
              <a:ext uri="{FF2B5EF4-FFF2-40B4-BE49-F238E27FC236}">
                <a16:creationId xmlns:a16="http://schemas.microsoft.com/office/drawing/2014/main" id="{4D05A26A-4626-BCB8-CF06-9785564BD113}"/>
              </a:ext>
            </a:extLst>
          </p:cNvPr>
          <p:cNvSpPr>
            <a:spLocks noGrp="1"/>
          </p:cNvSpPr>
          <p:nvPr>
            <p:ph type="sldNum" sz="quarter" idx="4"/>
          </p:nvPr>
        </p:nvSpPr>
        <p:spPr/>
        <p:txBody>
          <a:bodyPr/>
          <a:lstStyle/>
          <a:p>
            <a:fld id="{6FB6B91F-BB11-E946-B7F6-1372EDB8DEC1}" type="slidenum">
              <a:rPr lang="en-US" smtClean="0"/>
              <a:pPr/>
              <a:t>27</a:t>
            </a:fld>
            <a:endParaRPr lang="en-US" dirty="0"/>
          </a:p>
        </p:txBody>
      </p:sp>
      <p:sp>
        <p:nvSpPr>
          <p:cNvPr id="11" name="TextBox 10">
            <a:extLst>
              <a:ext uri="{FF2B5EF4-FFF2-40B4-BE49-F238E27FC236}">
                <a16:creationId xmlns:a16="http://schemas.microsoft.com/office/drawing/2014/main" id="{5858A36F-4CBC-202F-08CC-D7B8BF9FE233}"/>
              </a:ext>
            </a:extLst>
          </p:cNvPr>
          <p:cNvSpPr txBox="1"/>
          <p:nvPr/>
        </p:nvSpPr>
        <p:spPr>
          <a:xfrm>
            <a:off x="464767" y="5355648"/>
            <a:ext cx="11262466" cy="914400"/>
          </a:xfrm>
          <a:prstGeom prst="rect">
            <a:avLst/>
          </a:prstGeom>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2000" i="0" u="none" strike="noStrike" kern="1200" cap="none" spc="0" normalizeH="0" baseline="0" noProof="0" dirty="0">
                <a:ln>
                  <a:noFill/>
                </a:ln>
                <a:solidFill>
                  <a:schemeClr val="bg2">
                    <a:lumMod val="10000"/>
                  </a:schemeClr>
                </a:solidFill>
                <a:effectLst/>
                <a:uLnTx/>
                <a:uFillTx/>
                <a:ea typeface="+mn-ea"/>
                <a:cs typeface="Arial Narrow"/>
              </a:rPr>
              <a:t>50 Random Testing Trajectories</a:t>
            </a:r>
          </a:p>
        </p:txBody>
      </p:sp>
      <p:pic>
        <p:nvPicPr>
          <p:cNvPr id="18" name="Picture 17">
            <a:extLst>
              <a:ext uri="{FF2B5EF4-FFF2-40B4-BE49-F238E27FC236}">
                <a16:creationId xmlns:a16="http://schemas.microsoft.com/office/drawing/2014/main" id="{574AB1CB-D9B5-0108-862D-BDC7D9DEBFD9}"/>
              </a:ext>
            </a:extLst>
          </p:cNvPr>
          <p:cNvPicPr>
            <a:picLocks noChangeAspect="1"/>
          </p:cNvPicPr>
          <p:nvPr/>
        </p:nvPicPr>
        <p:blipFill>
          <a:blip r:embed="rId5"/>
          <a:stretch>
            <a:fillRect/>
          </a:stretch>
        </p:blipFill>
        <p:spPr>
          <a:xfrm>
            <a:off x="3930769" y="1710786"/>
            <a:ext cx="4330461" cy="3368136"/>
          </a:xfrm>
          <a:prstGeom prst="rect">
            <a:avLst/>
          </a:prstGeom>
        </p:spPr>
      </p:pic>
      <p:pic>
        <p:nvPicPr>
          <p:cNvPr id="22" name="Picture 21">
            <a:extLst>
              <a:ext uri="{FF2B5EF4-FFF2-40B4-BE49-F238E27FC236}">
                <a16:creationId xmlns:a16="http://schemas.microsoft.com/office/drawing/2014/main" id="{2BD87E3C-FAEC-A7D4-CDB9-4E0244B85CF0}"/>
              </a:ext>
            </a:extLst>
          </p:cNvPr>
          <p:cNvPicPr>
            <a:picLocks noChangeAspect="1"/>
          </p:cNvPicPr>
          <p:nvPr/>
        </p:nvPicPr>
        <p:blipFill>
          <a:blip r:embed="rId6"/>
          <a:stretch>
            <a:fillRect/>
          </a:stretch>
        </p:blipFill>
        <p:spPr>
          <a:xfrm>
            <a:off x="7861544" y="1710786"/>
            <a:ext cx="4330460" cy="3368136"/>
          </a:xfrm>
          <a:prstGeom prst="rect">
            <a:avLst/>
          </a:prstGeom>
        </p:spPr>
      </p:pic>
      <p:pic>
        <p:nvPicPr>
          <p:cNvPr id="23" name="Picture 22">
            <a:extLst>
              <a:ext uri="{FF2B5EF4-FFF2-40B4-BE49-F238E27FC236}">
                <a16:creationId xmlns:a16="http://schemas.microsoft.com/office/drawing/2014/main" id="{5A6E85DA-F74F-A2F8-A714-C317F7FE9A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15" name="Audio 14">
            <a:hlinkClick r:id="" action="ppaction://media"/>
            <a:extLst>
              <a:ext uri="{FF2B5EF4-FFF2-40B4-BE49-F238E27FC236}">
                <a16:creationId xmlns:a16="http://schemas.microsoft.com/office/drawing/2014/main" id="{A70413EC-3A27-8297-39AA-2063A4DD6A0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pic>
        <p:nvPicPr>
          <p:cNvPr id="21" name="Graphic 23">
            <a:extLst>
              <a:ext uri="{FF2B5EF4-FFF2-40B4-BE49-F238E27FC236}">
                <a16:creationId xmlns:a16="http://schemas.microsoft.com/office/drawing/2014/main" id="{284E9493-4D5B-03A7-5F46-D5A37303D004}"/>
              </a:ext>
            </a:extLst>
          </p:cNvPr>
          <p:cNvPicPr>
            <a:picLocks noChangeAspect="1"/>
            <a:extLst>
              <a:ext uri="{51228E76-BA90-4043-B771-695A4F85340A}">
                <alf:liveFeedProps xmlns:alf="http://schemas.microsoft.com/office/drawing/2021/livefeed"/>
              </a:ext>
            </a:extLst>
          </p:cNvPicPr>
          <p:nvPr/>
        </p:nvPicPr>
        <p:blipFill>
          <a:blip r:embed="rId9">
            <a:extLst>
              <a:ext uri="{96DAC541-7B7A-43D3-8B79-37D633B846F1}">
                <asvg:svgBlip xmlns:asvg="http://schemas.microsoft.com/office/drawing/2016/SVG/main" r:embed="rId10"/>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258066"/>
      </p:ext>
    </p:extLst>
  </p:cSld>
  <p:clrMapOvr>
    <a:masterClrMapping/>
  </p:clrMapOvr>
  <mc:AlternateContent xmlns:mc="http://schemas.openxmlformats.org/markup-compatibility/2006" xmlns:p14="http://schemas.microsoft.com/office/powerpoint/2010/main">
    <mc:Choice Requires="p14">
      <p:transition spd="slow" p14:dur="2000" advTm="17808"/>
    </mc:Choice>
    <mc:Fallback xmlns="">
      <p:transition spd="slow" advTm="1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28F9-375E-6923-1D92-B4B3CF074676}"/>
              </a:ext>
            </a:extLst>
          </p:cNvPr>
          <p:cNvSpPr>
            <a:spLocks noGrp="1"/>
          </p:cNvSpPr>
          <p:nvPr>
            <p:ph type="ctrTitle"/>
          </p:nvPr>
        </p:nvSpPr>
        <p:spPr/>
        <p:txBody>
          <a:bodyPr/>
          <a:lstStyle/>
          <a:p>
            <a:r>
              <a:rPr lang="en-US" dirty="0"/>
              <a:t>Conclusions</a:t>
            </a:r>
          </a:p>
        </p:txBody>
      </p:sp>
      <p:sp>
        <p:nvSpPr>
          <p:cNvPr id="3" name="Slide Number Placeholder 2">
            <a:extLst>
              <a:ext uri="{FF2B5EF4-FFF2-40B4-BE49-F238E27FC236}">
                <a16:creationId xmlns:a16="http://schemas.microsoft.com/office/drawing/2014/main" id="{175A917C-E0A1-43AF-8FFE-98BC383954CC}"/>
              </a:ext>
            </a:extLst>
          </p:cNvPr>
          <p:cNvSpPr>
            <a:spLocks noGrp="1"/>
          </p:cNvSpPr>
          <p:nvPr>
            <p:ph type="sldNum" sz="quarter" idx="4"/>
          </p:nvPr>
        </p:nvSpPr>
        <p:spPr/>
        <p:txBody>
          <a:bodyPr/>
          <a:lstStyle/>
          <a:p>
            <a:fld id="{6FB6B91F-BB11-E946-B7F6-1372EDB8DEC1}" type="slidenum">
              <a:rPr lang="en-US" smtClean="0"/>
              <a:pPr/>
              <a:t>28</a:t>
            </a:fld>
            <a:endParaRPr lang="en-US" dirty="0"/>
          </a:p>
        </p:txBody>
      </p:sp>
      <p:pic>
        <p:nvPicPr>
          <p:cNvPr id="8" name="Audio 7">
            <a:hlinkClick r:id="" action="ppaction://media"/>
            <a:extLst>
              <a:ext uri="{FF2B5EF4-FFF2-40B4-BE49-F238E27FC236}">
                <a16:creationId xmlns:a16="http://schemas.microsoft.com/office/drawing/2014/main" id="{4F85B09A-20CB-3F15-4B81-BD6600D1E3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14" name="Graphic 14">
            <a:extLst>
              <a:ext uri="{FF2B5EF4-FFF2-40B4-BE49-F238E27FC236}">
                <a16:creationId xmlns:a16="http://schemas.microsoft.com/office/drawing/2014/main" id="{F448A36E-E0CC-CF9F-BA81-F18D6194D369}"/>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3493491"/>
      </p:ext>
    </p:extLst>
  </p:cSld>
  <p:clrMapOvr>
    <a:masterClrMapping/>
  </p:clrMapOvr>
  <mc:AlternateContent xmlns:mc="http://schemas.openxmlformats.org/markup-compatibility/2006" xmlns:p14="http://schemas.microsoft.com/office/powerpoint/2010/main">
    <mc:Choice Requires="p14">
      <p:transition spd="med" p14:dur="700" advTm="2394">
        <p:fade/>
      </p:transition>
    </mc:Choice>
    <mc:Fallback xmlns="">
      <p:transition spd="med" advTm="23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449C-091F-E067-5101-3FA8FAFC0783}"/>
              </a:ext>
            </a:extLst>
          </p:cNvPr>
          <p:cNvSpPr>
            <a:spLocks noGrp="1"/>
          </p:cNvSpPr>
          <p:nvPr>
            <p:ph type="title"/>
          </p:nvPr>
        </p:nvSpPr>
        <p:spPr/>
        <p:txBody>
          <a:bodyPr/>
          <a:lstStyle/>
          <a:p>
            <a:r>
              <a:rPr lang="en-US" dirty="0"/>
              <a:t>Conclusions and ongoing work</a:t>
            </a:r>
          </a:p>
        </p:txBody>
      </p:sp>
      <p:sp>
        <p:nvSpPr>
          <p:cNvPr id="3" name="Content Placeholder 2">
            <a:extLst>
              <a:ext uri="{FF2B5EF4-FFF2-40B4-BE49-F238E27FC236}">
                <a16:creationId xmlns:a16="http://schemas.microsoft.com/office/drawing/2014/main" id="{54002DFF-48BF-1905-F6C1-6E5BFE74AB4C}"/>
              </a:ext>
            </a:extLst>
          </p:cNvPr>
          <p:cNvSpPr>
            <a:spLocks noGrp="1"/>
          </p:cNvSpPr>
          <p:nvPr>
            <p:ph idx="1"/>
          </p:nvPr>
        </p:nvSpPr>
        <p:spPr/>
        <p:txBody>
          <a:bodyPr/>
          <a:lstStyle/>
          <a:p>
            <a:r>
              <a:rPr lang="en-US" dirty="0"/>
              <a:t>Machine Learning offers powerful ways to approximate the FMD process model outputs</a:t>
            </a:r>
          </a:p>
          <a:p>
            <a:r>
              <a:rPr lang="en-US" dirty="0"/>
              <a:t>Surrogate models enable more detailed FMD dynamics in repository simulations and allow for much quicker prediction times compared to the FMD process model.</a:t>
            </a:r>
          </a:p>
          <a:p>
            <a:r>
              <a:rPr lang="en-US" dirty="0"/>
              <a:t>DeepONet offers great generalization on operators which enables the prediction of UO</a:t>
            </a:r>
            <a:r>
              <a:rPr lang="en-US" baseline="-25000" dirty="0"/>
              <a:t>2</a:t>
            </a:r>
            <a:r>
              <a:rPr lang="en-US" dirty="0"/>
              <a:t> Flux given the 6 input functions.</a:t>
            </a:r>
          </a:p>
          <a:p>
            <a:r>
              <a:rPr lang="en-US" dirty="0"/>
              <a:t>A one timepoint model can be created to also predict UO</a:t>
            </a:r>
            <a:r>
              <a:rPr lang="en-US" baseline="-25000" dirty="0"/>
              <a:t>2</a:t>
            </a:r>
            <a:r>
              <a:rPr lang="en-US" dirty="0"/>
              <a:t> Flux when the entire concentration profiles are not available.</a:t>
            </a:r>
          </a:p>
          <a:p>
            <a:r>
              <a:rPr lang="en-US" dirty="0"/>
              <a:t>Larger datasets with more filters to increase training data quality can in turn improve model quality and generalization.</a:t>
            </a:r>
          </a:p>
          <a:p>
            <a:r>
              <a:rPr lang="en-US" dirty="0"/>
              <a:t>A new physics model to vary the environmental concentrations would allow for a more complicated operator where 6 inputs vary as opposed to 2.</a:t>
            </a:r>
          </a:p>
          <a:p>
            <a:endParaRPr lang="en-US" dirty="0"/>
          </a:p>
        </p:txBody>
      </p:sp>
      <p:sp>
        <p:nvSpPr>
          <p:cNvPr id="4" name="Slide Number Placeholder 3">
            <a:extLst>
              <a:ext uri="{FF2B5EF4-FFF2-40B4-BE49-F238E27FC236}">
                <a16:creationId xmlns:a16="http://schemas.microsoft.com/office/drawing/2014/main" id="{19E39394-09CB-E83E-731A-DC910D6A4D00}"/>
              </a:ext>
            </a:extLst>
          </p:cNvPr>
          <p:cNvSpPr>
            <a:spLocks noGrp="1"/>
          </p:cNvSpPr>
          <p:nvPr>
            <p:ph type="sldNum" sz="quarter" idx="4"/>
          </p:nvPr>
        </p:nvSpPr>
        <p:spPr/>
        <p:txBody>
          <a:bodyPr/>
          <a:lstStyle/>
          <a:p>
            <a:fld id="{6FB6B91F-BB11-E946-B7F6-1372EDB8DEC1}" type="slidenum">
              <a:rPr lang="en-US" smtClean="0"/>
              <a:pPr/>
              <a:t>29</a:t>
            </a:fld>
            <a:endParaRPr lang="en-US" dirty="0"/>
          </a:p>
        </p:txBody>
      </p:sp>
      <p:pic>
        <p:nvPicPr>
          <p:cNvPr id="14" name="Audio 13">
            <a:hlinkClick r:id="" action="ppaction://media"/>
            <a:extLst>
              <a:ext uri="{FF2B5EF4-FFF2-40B4-BE49-F238E27FC236}">
                <a16:creationId xmlns:a16="http://schemas.microsoft.com/office/drawing/2014/main" id="{BD5921F3-E9AA-7EBD-582F-5374145A54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20" name="Graphic 20">
            <a:extLst>
              <a:ext uri="{FF2B5EF4-FFF2-40B4-BE49-F238E27FC236}">
                <a16:creationId xmlns:a16="http://schemas.microsoft.com/office/drawing/2014/main" id="{060B631E-7169-E130-143E-86FF84ACB592}"/>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49692057"/>
      </p:ext>
    </p:extLst>
  </p:cSld>
  <p:clrMapOvr>
    <a:masterClrMapping/>
  </p:clrMapOvr>
  <mc:AlternateContent xmlns:mc="http://schemas.openxmlformats.org/markup-compatibility/2006" xmlns:p14="http://schemas.microsoft.com/office/powerpoint/2010/main">
    <mc:Choice Requires="p14">
      <p:transition spd="slow" p14:dur="2000" advTm="47165"/>
    </mc:Choice>
    <mc:Fallback xmlns="">
      <p:transition spd="slow" advTm="4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3B0D-464D-6D71-DBB7-2F70BC2646FC}"/>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60BC770-C1B3-B149-514C-5F41B09D3ECB}"/>
              </a:ext>
            </a:extLst>
          </p:cNvPr>
          <p:cNvSpPr>
            <a:spLocks noGrp="1"/>
          </p:cNvSpPr>
          <p:nvPr>
            <p:ph idx="1"/>
          </p:nvPr>
        </p:nvSpPr>
        <p:spPr/>
        <p:txBody>
          <a:bodyPr/>
          <a:lstStyle/>
          <a:p>
            <a:r>
              <a:rPr lang="en-US" sz="2800" dirty="0"/>
              <a:t>Computational Challenges in Handling Spent Nuclear Fuel</a:t>
            </a:r>
          </a:p>
          <a:p>
            <a:r>
              <a:rPr lang="en-US" sz="2800" dirty="0"/>
              <a:t>Deep Operator Network (DeepONet)</a:t>
            </a:r>
          </a:p>
          <a:p>
            <a:r>
              <a:rPr lang="en-US" sz="2800" dirty="0"/>
              <a:t>Training Data</a:t>
            </a:r>
          </a:p>
          <a:p>
            <a:r>
              <a:rPr lang="en-US" sz="2800" dirty="0"/>
              <a:t>Training Process</a:t>
            </a:r>
          </a:p>
          <a:p>
            <a:r>
              <a:rPr lang="en-US" sz="2800" dirty="0"/>
              <a:t>DeepONet Performance</a:t>
            </a:r>
          </a:p>
          <a:p>
            <a:r>
              <a:rPr lang="en-US" sz="2800" dirty="0"/>
              <a:t>One Timepoint Models</a:t>
            </a:r>
          </a:p>
          <a:p>
            <a:r>
              <a:rPr lang="en-US" sz="2800" dirty="0"/>
              <a:t>Overall Results</a:t>
            </a:r>
          </a:p>
          <a:p>
            <a:r>
              <a:rPr lang="en-US" sz="2800" dirty="0"/>
              <a:t>Conclusions</a:t>
            </a:r>
          </a:p>
          <a:p>
            <a:endParaRPr lang="en-US" dirty="0"/>
          </a:p>
        </p:txBody>
      </p:sp>
      <p:sp>
        <p:nvSpPr>
          <p:cNvPr id="4" name="Slide Number Placeholder 3">
            <a:extLst>
              <a:ext uri="{FF2B5EF4-FFF2-40B4-BE49-F238E27FC236}">
                <a16:creationId xmlns:a16="http://schemas.microsoft.com/office/drawing/2014/main" id="{D575121F-A59F-2650-5DD4-0F105A67D334}"/>
              </a:ext>
            </a:extLst>
          </p:cNvPr>
          <p:cNvSpPr>
            <a:spLocks noGrp="1"/>
          </p:cNvSpPr>
          <p:nvPr>
            <p:ph type="sldNum" sz="quarter" idx="4"/>
          </p:nvPr>
        </p:nvSpPr>
        <p:spPr/>
        <p:txBody>
          <a:bodyPr/>
          <a:lstStyle/>
          <a:p>
            <a:fld id="{6FB6B91F-BB11-E946-B7F6-1372EDB8DEC1}" type="slidenum">
              <a:rPr lang="en-US" smtClean="0"/>
              <a:pPr/>
              <a:t>3</a:t>
            </a:fld>
            <a:endParaRPr lang="en-US" dirty="0"/>
          </a:p>
        </p:txBody>
      </p:sp>
      <p:pic>
        <p:nvPicPr>
          <p:cNvPr id="84" name="Audio 83">
            <a:hlinkClick r:id="" action="ppaction://media"/>
            <a:extLst>
              <a:ext uri="{FF2B5EF4-FFF2-40B4-BE49-F238E27FC236}">
                <a16:creationId xmlns:a16="http://schemas.microsoft.com/office/drawing/2014/main" id="{6495D736-93FB-67C5-D4ED-5B4540D6E9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92" name="Graphic 92">
            <a:extLst>
              <a:ext uri="{FF2B5EF4-FFF2-40B4-BE49-F238E27FC236}">
                <a16:creationId xmlns:a16="http://schemas.microsoft.com/office/drawing/2014/main" id="{A11FA66B-5C0F-2B95-1355-A7BDA90A6327}"/>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369595"/>
      </p:ext>
    </p:extLst>
  </p:cSld>
  <p:clrMapOvr>
    <a:masterClrMapping/>
  </p:clrMapOvr>
  <mc:AlternateContent xmlns:mc="http://schemas.openxmlformats.org/markup-compatibility/2006" xmlns:p14="http://schemas.microsoft.com/office/powerpoint/2010/main">
    <mc:Choice Requires="p14">
      <p:transition spd="slow" p14:dur="2000" advTm="26622"/>
    </mc:Choice>
    <mc:Fallback xmlns="">
      <p:transition spd="slow" advTm="26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334D-B711-7B87-6C43-82E206AD1D0C}"/>
              </a:ext>
            </a:extLst>
          </p:cNvPr>
          <p:cNvSpPr>
            <a:spLocks noGrp="1"/>
          </p:cNvSpPr>
          <p:nvPr>
            <p:ph type="title"/>
          </p:nvPr>
        </p:nvSpPr>
        <p:spPr/>
        <p:txBody>
          <a:bodyPr/>
          <a:lstStyle/>
          <a:p>
            <a:r>
              <a:rPr lang="en-US" dirty="0"/>
              <a:t>Other work</a:t>
            </a:r>
          </a:p>
        </p:txBody>
      </p:sp>
      <p:sp>
        <p:nvSpPr>
          <p:cNvPr id="3" name="Content Placeholder 2">
            <a:extLst>
              <a:ext uri="{FF2B5EF4-FFF2-40B4-BE49-F238E27FC236}">
                <a16:creationId xmlns:a16="http://schemas.microsoft.com/office/drawing/2014/main" id="{F8D90E02-86F0-7980-8690-F968C2AB3D6C}"/>
              </a:ext>
            </a:extLst>
          </p:cNvPr>
          <p:cNvSpPr>
            <a:spLocks noGrp="1"/>
          </p:cNvSpPr>
          <p:nvPr>
            <p:ph idx="1"/>
          </p:nvPr>
        </p:nvSpPr>
        <p:spPr/>
        <p:txBody>
          <a:bodyPr/>
          <a:lstStyle/>
          <a:p>
            <a:r>
              <a:rPr lang="en-US" dirty="0"/>
              <a:t>Additional work on Fuel Matrix Degradation Surrogate Modeling from Caitlin Curry will also be presented during this workshop.</a:t>
            </a:r>
          </a:p>
          <a:p>
            <a:r>
              <a:rPr lang="en-US" dirty="0"/>
              <a:t>The presentation involves using Neural Ordinary Differential Equations (Neural ODEs) to model the same spent nuclear fuel process model.</a:t>
            </a:r>
          </a:p>
          <a:p>
            <a:endParaRPr lang="en-US" dirty="0"/>
          </a:p>
        </p:txBody>
      </p:sp>
      <p:sp>
        <p:nvSpPr>
          <p:cNvPr id="4" name="Slide Number Placeholder 3">
            <a:extLst>
              <a:ext uri="{FF2B5EF4-FFF2-40B4-BE49-F238E27FC236}">
                <a16:creationId xmlns:a16="http://schemas.microsoft.com/office/drawing/2014/main" id="{23FD8041-208F-E953-79A6-5DC3350DD810}"/>
              </a:ext>
            </a:extLst>
          </p:cNvPr>
          <p:cNvSpPr>
            <a:spLocks noGrp="1"/>
          </p:cNvSpPr>
          <p:nvPr>
            <p:ph type="sldNum" sz="quarter" idx="4"/>
          </p:nvPr>
        </p:nvSpPr>
        <p:spPr/>
        <p:txBody>
          <a:bodyPr/>
          <a:lstStyle/>
          <a:p>
            <a:fld id="{6FB6B91F-BB11-E946-B7F6-1372EDB8DEC1}" type="slidenum">
              <a:rPr lang="en-US" smtClean="0"/>
              <a:pPr/>
              <a:t>30</a:t>
            </a:fld>
            <a:endParaRPr lang="en-US" dirty="0"/>
          </a:p>
        </p:txBody>
      </p:sp>
      <p:pic>
        <p:nvPicPr>
          <p:cNvPr id="21" name="Audio 20">
            <a:hlinkClick r:id="" action="ppaction://media"/>
            <a:extLst>
              <a:ext uri="{FF2B5EF4-FFF2-40B4-BE49-F238E27FC236}">
                <a16:creationId xmlns:a16="http://schemas.microsoft.com/office/drawing/2014/main" id="{DD031262-4D16-BD84-EF7D-9794DE6FDC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25" name="Graphic 25">
            <a:extLst>
              <a:ext uri="{FF2B5EF4-FFF2-40B4-BE49-F238E27FC236}">
                <a16:creationId xmlns:a16="http://schemas.microsoft.com/office/drawing/2014/main" id="{BF024256-F478-03A4-5661-30D22AEBAF29}"/>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5959548"/>
      </p:ext>
    </p:extLst>
  </p:cSld>
  <p:clrMapOvr>
    <a:masterClrMapping/>
  </p:clrMapOvr>
  <mc:AlternateContent xmlns:mc="http://schemas.openxmlformats.org/markup-compatibility/2006" xmlns:p14="http://schemas.microsoft.com/office/powerpoint/2010/main">
    <mc:Choice Requires="p14">
      <p:transition spd="slow" p14:dur="2000" advTm="14844"/>
    </mc:Choice>
    <mc:Fallback xmlns="">
      <p:transition spd="slow" advTm="1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4E39-91F2-5E7F-D796-5411CB9BDAFE}"/>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88C8E74-32F3-81FA-6566-E8357A4E0DE1}"/>
              </a:ext>
            </a:extLst>
          </p:cNvPr>
          <p:cNvSpPr>
            <a:spLocks noGrp="1"/>
          </p:cNvSpPr>
          <p:nvPr>
            <p:ph idx="1"/>
          </p:nvPr>
        </p:nvSpPr>
        <p:spPr/>
        <p:txBody>
          <a:bodyPr>
            <a:normAutofit fontScale="92500" lnSpcReduction="20000"/>
          </a:bodyPr>
          <a:lstStyle/>
          <a:p>
            <a:pPr marL="457200" indent="-457200">
              <a:spcBef>
                <a:spcPts val="0"/>
              </a:spcBef>
              <a:buFont typeface="+mj-lt"/>
              <a:buAutoNum type="arabicPeriod"/>
            </a:pPr>
            <a:r>
              <a:rPr lang="en-US" sz="2000" dirty="0"/>
              <a:t>J. </a:t>
            </a:r>
            <a:r>
              <a:rPr lang="en-US" sz="2000" dirty="0" err="1"/>
              <a:t>Jerden</a:t>
            </a:r>
            <a:r>
              <a:rPr lang="en-US" sz="2000" dirty="0"/>
              <a:t>, K. Frey, and W. Ebert, “A Multiphase Interfacial Model for the Dissolution of Spent Nuclear Fuel,” Journal of Nuclear Materials, 462, 135, </a:t>
            </a:r>
            <a:r>
              <a:rPr lang="en-US" sz="2000" dirty="0">
                <a:hlinkClick r:id="rId4"/>
              </a:rPr>
              <a:t>https://doi.org/10.1016/j.jnucmat.2015.03.036</a:t>
            </a:r>
            <a:r>
              <a:rPr lang="en-US" sz="2000" dirty="0"/>
              <a:t> (2015)</a:t>
            </a:r>
          </a:p>
          <a:p>
            <a:pPr marL="457200" indent="-457200">
              <a:spcBef>
                <a:spcPts val="0"/>
              </a:spcBef>
              <a:buFont typeface="+mj-lt"/>
              <a:buAutoNum type="arabicPeriod"/>
            </a:pPr>
            <a:r>
              <a:rPr lang="en-US" sz="2000" dirty="0"/>
              <a:t>S. D. </a:t>
            </a:r>
            <a:r>
              <a:rPr lang="en-US" sz="2000" dirty="0" err="1"/>
              <a:t>Sevougian</a:t>
            </a:r>
            <a:r>
              <a:rPr lang="en-US" sz="2000" dirty="0"/>
              <a:t> et al., GDSA Repository Systems Analysis FY19 Update. SAND2019-11942R. Sandia National Laboratories, Albuquerque, New Mexico (2019).</a:t>
            </a:r>
          </a:p>
          <a:p>
            <a:pPr marL="457200" indent="-457200">
              <a:spcBef>
                <a:spcPts val="0"/>
              </a:spcBef>
              <a:buFont typeface="+mj-lt"/>
              <a:buAutoNum type="arabicPeriod"/>
            </a:pPr>
            <a:r>
              <a:rPr lang="en-US" sz="2000" dirty="0"/>
              <a:t>Freeze, G., E.J. </a:t>
            </a:r>
            <a:r>
              <a:rPr lang="en-US" sz="2000" dirty="0" err="1"/>
              <a:t>Bonano</a:t>
            </a:r>
            <a:r>
              <a:rPr lang="en-US" sz="2000" dirty="0"/>
              <a:t>, P. Swift, E. Kalinina, E. Hardin, L. Price, S. Durbin, R. </a:t>
            </a:r>
            <a:r>
              <a:rPr lang="en-US" sz="2000" dirty="0" err="1"/>
              <a:t>Rechard</a:t>
            </a:r>
            <a:r>
              <a:rPr lang="en-US" sz="2000" dirty="0"/>
              <a:t>, and K. Gupta, “Integration of the Back End of the Nuclear Fuel Cycle.” SAND2021-10444. Sandia National Laboratories, Albuquerque, New Mexico (2021)</a:t>
            </a:r>
          </a:p>
          <a:p>
            <a:pPr marL="457200" indent="-457200">
              <a:spcBef>
                <a:spcPts val="0"/>
              </a:spcBef>
              <a:buFont typeface="+mj-lt"/>
              <a:buAutoNum type="arabicPeriod"/>
            </a:pPr>
            <a:r>
              <a:rPr lang="en-US" sz="2000" dirty="0"/>
              <a:t>Bert J. Debusschere, D.T. </a:t>
            </a:r>
            <a:r>
              <a:rPr lang="en-US" sz="2000" dirty="0" err="1"/>
              <a:t>Seidl</a:t>
            </a:r>
            <a:r>
              <a:rPr lang="en-US" sz="2000" dirty="0"/>
              <a:t>, T.M. Berg, K.W. Chang, R.C. Leone, L.P. </a:t>
            </a:r>
            <a:r>
              <a:rPr lang="en-US" sz="2000" dirty="0" err="1"/>
              <a:t>Swiler</a:t>
            </a:r>
            <a:r>
              <a:rPr lang="en-US" sz="2000" dirty="0"/>
              <a:t>, P.E. Mariner, “Machine Learning Surrogates of a Fuel Matrix Degradation Process Model for Performance Assessment of a Nuclear Waste Repository,” Nuclear Technology (2023)</a:t>
            </a:r>
          </a:p>
          <a:p>
            <a:pPr marL="457200" indent="-457200">
              <a:spcBef>
                <a:spcPts val="0"/>
              </a:spcBef>
              <a:buFont typeface="+mj-lt"/>
              <a:buAutoNum type="arabicPeriod"/>
            </a:pPr>
            <a:r>
              <a:rPr lang="en-US" sz="2000" dirty="0"/>
              <a:t>Bert J. Debusschere, D. Thomas </a:t>
            </a:r>
            <a:r>
              <a:rPr lang="en-US" sz="2000" dirty="0" err="1"/>
              <a:t>Seidl</a:t>
            </a:r>
            <a:r>
              <a:rPr lang="en-US" sz="2000" dirty="0"/>
              <a:t>, Timothy M. Berg, Kyung Won Chang, Rosemary C. Leone, Laura P. </a:t>
            </a:r>
            <a:r>
              <a:rPr lang="en-US" sz="2000" dirty="0" err="1"/>
              <a:t>Swiler</a:t>
            </a:r>
            <a:r>
              <a:rPr lang="en-US" sz="2000" dirty="0"/>
              <a:t>, and Paul E. Mariner, “Machine Learning Surrogate Process Models for Efficient Performance Assessment of a Nuclear Waste Repository,” IHLRWM 22 (2022)</a:t>
            </a:r>
          </a:p>
          <a:p>
            <a:pPr marL="457200" indent="-457200">
              <a:spcBef>
                <a:spcPts val="0"/>
              </a:spcBef>
              <a:buFont typeface="+mj-lt"/>
              <a:buAutoNum type="arabicPeriod"/>
            </a:pPr>
            <a:r>
              <a:rPr lang="en-US" sz="2000" dirty="0"/>
              <a:t>J. Harvey et al.: Development of an Efficient Version of the Fuel Matrix Degradation Model, IHLRWM 22 (2022)</a:t>
            </a:r>
          </a:p>
          <a:p>
            <a:pPr marL="457200" indent="-457200">
              <a:spcBef>
                <a:spcPts val="0"/>
              </a:spcBef>
              <a:buFont typeface="+mj-lt"/>
              <a:buAutoNum type="arabicPeriod"/>
            </a:pPr>
            <a:r>
              <a:rPr lang="en-US" sz="2000" dirty="0" err="1">
                <a:effectLst/>
                <a:latin typeface="Helvetica Neue" panose="02000503000000020004" pitchFamily="2" charset="0"/>
              </a:rPr>
              <a:t>Maziar</a:t>
            </a:r>
            <a:r>
              <a:rPr lang="en-US" sz="2000" dirty="0">
                <a:effectLst/>
                <a:latin typeface="Helvetica Neue" panose="02000503000000020004" pitchFamily="2" charset="0"/>
              </a:rPr>
              <a:t> </a:t>
            </a:r>
            <a:r>
              <a:rPr lang="en-US" sz="2000" dirty="0" err="1">
                <a:effectLst/>
                <a:latin typeface="Helvetica Neue" panose="02000503000000020004" pitchFamily="2" charset="0"/>
              </a:rPr>
              <a:t>Raissi</a:t>
            </a:r>
            <a:r>
              <a:rPr lang="en-US" sz="2000" dirty="0">
                <a:effectLst/>
                <a:latin typeface="Helvetica Neue" panose="02000503000000020004" pitchFamily="2" charset="0"/>
              </a:rPr>
              <a:t>, Paris </a:t>
            </a:r>
            <a:r>
              <a:rPr lang="en-US" sz="2000" dirty="0" err="1">
                <a:effectLst/>
                <a:latin typeface="Helvetica Neue" panose="02000503000000020004" pitchFamily="2" charset="0"/>
              </a:rPr>
              <a:t>Perdikaris</a:t>
            </a:r>
            <a:r>
              <a:rPr lang="en-US" sz="2000" dirty="0">
                <a:effectLst/>
                <a:latin typeface="Helvetica Neue" panose="02000503000000020004" pitchFamily="2" charset="0"/>
              </a:rPr>
              <a:t>, George Em </a:t>
            </a:r>
            <a:r>
              <a:rPr lang="en-US" sz="2000" dirty="0" err="1">
                <a:effectLst/>
                <a:latin typeface="Helvetica Neue" panose="02000503000000020004" pitchFamily="2" charset="0"/>
              </a:rPr>
              <a:t>Karniadakis</a:t>
            </a:r>
            <a:r>
              <a:rPr lang="en-US" sz="2000" dirty="0">
                <a:latin typeface="Helvetica Neue" panose="02000503000000020004" pitchFamily="2" charset="0"/>
              </a:rPr>
              <a:t>, </a:t>
            </a:r>
            <a:r>
              <a:rPr lang="en-US" sz="2000" dirty="0">
                <a:effectLst/>
                <a:latin typeface="Helvetica Neue" panose="02000503000000020004" pitchFamily="2" charset="0"/>
              </a:rPr>
              <a:t>“Multistep Neural Networks for Data-driven Discovery of Nonlinear Dynamical Systems,” </a:t>
            </a:r>
            <a:r>
              <a:rPr lang="en-US" sz="2000" dirty="0">
                <a:effectLst/>
                <a:latin typeface="Helvetica Neue" panose="02000503000000020004" pitchFamily="2" charset="0"/>
                <a:hlinkClick r:id="rId5"/>
              </a:rPr>
              <a:t>https://doi.org/10.48550/arXiv.1801.01236</a:t>
            </a:r>
            <a:r>
              <a:rPr lang="en-US" sz="2000" dirty="0">
                <a:effectLst/>
                <a:latin typeface="Helvetica Neue" panose="02000503000000020004" pitchFamily="2" charset="0"/>
              </a:rPr>
              <a:t> (2018).</a:t>
            </a:r>
            <a:endParaRPr lang="en-US" sz="2000" dirty="0"/>
          </a:p>
          <a:p>
            <a:pPr marL="457200" indent="-457200">
              <a:buFont typeface="+mj-lt"/>
              <a:buAutoNum type="arabicPeriod"/>
            </a:pPr>
            <a:endParaRPr lang="en-US" sz="2000" dirty="0"/>
          </a:p>
          <a:p>
            <a:endParaRPr lang="en-US" dirty="0"/>
          </a:p>
        </p:txBody>
      </p:sp>
      <p:sp>
        <p:nvSpPr>
          <p:cNvPr id="4" name="Slide Number Placeholder 3">
            <a:extLst>
              <a:ext uri="{FF2B5EF4-FFF2-40B4-BE49-F238E27FC236}">
                <a16:creationId xmlns:a16="http://schemas.microsoft.com/office/drawing/2014/main" id="{F88C046A-6FEC-72E8-8F83-1688F9DD729E}"/>
              </a:ext>
            </a:extLst>
          </p:cNvPr>
          <p:cNvSpPr>
            <a:spLocks noGrp="1"/>
          </p:cNvSpPr>
          <p:nvPr>
            <p:ph type="sldNum" sz="quarter" idx="4"/>
          </p:nvPr>
        </p:nvSpPr>
        <p:spPr/>
        <p:txBody>
          <a:bodyPr/>
          <a:lstStyle/>
          <a:p>
            <a:fld id="{6FB6B91F-BB11-E946-B7F6-1372EDB8DEC1}" type="slidenum">
              <a:rPr lang="en-US" smtClean="0"/>
              <a:pPr/>
              <a:t>31</a:t>
            </a:fld>
            <a:endParaRPr lang="en-US" dirty="0"/>
          </a:p>
        </p:txBody>
      </p:sp>
      <p:pic>
        <p:nvPicPr>
          <p:cNvPr id="8" name="Audio 7">
            <a:hlinkClick r:id="" action="ppaction://media"/>
            <a:extLst>
              <a:ext uri="{FF2B5EF4-FFF2-40B4-BE49-F238E27FC236}">
                <a16:creationId xmlns:a16="http://schemas.microsoft.com/office/drawing/2014/main" id="{F8DF55CF-4D97-A8D6-0CAE-FA2CE91823A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12" name="Graphic 12">
            <a:extLst>
              <a:ext uri="{FF2B5EF4-FFF2-40B4-BE49-F238E27FC236}">
                <a16:creationId xmlns:a16="http://schemas.microsoft.com/office/drawing/2014/main" id="{42870EA0-38E5-7315-EEF1-EDDD6BD26958}"/>
              </a:ext>
            </a:extLst>
          </p:cNvPr>
          <p:cNvPicPr>
            <a:picLocks noChangeAspect="1"/>
            <a:extLst>
              <a:ext uri="{51228E76-BA90-4043-B771-695A4F85340A}">
                <alf:liveFeedProps xmlns:alf="http://schemas.microsoft.com/office/drawing/2021/livefeed"/>
              </a:ext>
            </a:extLst>
          </p:cNvPicPr>
          <p:nvPr/>
        </p:nvPicPr>
        <p:blipFill>
          <a:blip r:embed="rId7">
            <a:extLst>
              <a:ext uri="{96DAC541-7B7A-43D3-8B79-37D633B846F1}">
                <asvg:svgBlip xmlns:asvg="http://schemas.microsoft.com/office/drawing/2016/SVG/main" r:embed="rId8"/>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583110"/>
      </p:ext>
    </p:extLst>
  </p:cSld>
  <p:clrMapOvr>
    <a:masterClrMapping/>
  </p:clrMapOvr>
  <mc:AlternateContent xmlns:mc="http://schemas.openxmlformats.org/markup-compatibility/2006" xmlns:p14="http://schemas.microsoft.com/office/powerpoint/2010/main">
    <mc:Choice Requires="p14">
      <p:transition spd="slow" p14:dur="2000" advTm="4295"/>
    </mc:Choice>
    <mc:Fallback xmlns="">
      <p:transition spd="slow" advTm="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3D47-52CB-D731-9C41-3DA381FEA36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F9266AF-D020-B159-4529-CBACD26051F1}"/>
              </a:ext>
            </a:extLst>
          </p:cNvPr>
          <p:cNvSpPr>
            <a:spLocks noGrp="1"/>
          </p:cNvSpPr>
          <p:nvPr>
            <p:ph idx="1"/>
          </p:nvPr>
        </p:nvSpPr>
        <p:spPr/>
        <p:txBody>
          <a:bodyPr/>
          <a:lstStyle/>
          <a:p>
            <a:pPr marL="457200" indent="-457200">
              <a:spcBef>
                <a:spcPts val="0"/>
              </a:spcBef>
              <a:buFont typeface="+mj-lt"/>
              <a:buAutoNum type="arabicPeriod" startAt="8"/>
            </a:pPr>
            <a:r>
              <a:rPr lang="en-US" sz="2000" dirty="0"/>
              <a:t>L. Lu, P. Jin, G.E. </a:t>
            </a:r>
            <a:r>
              <a:rPr lang="en-US" sz="2000" dirty="0" err="1"/>
              <a:t>Karniadakis</a:t>
            </a:r>
            <a:r>
              <a:rPr lang="en-US" sz="2000" dirty="0"/>
              <a:t>, DeepONet: Learning nonlinear operators for identifying differential equations based on the universal approximation theorem of operators, 2019, http://dx.doi.org/10.1038/s42256-021-00302-5.</a:t>
            </a:r>
          </a:p>
          <a:p>
            <a:pPr marL="457200" indent="-457200">
              <a:spcBef>
                <a:spcPts val="0"/>
              </a:spcBef>
              <a:buFont typeface="+mj-lt"/>
              <a:buAutoNum type="arabicPeriod" startAt="8"/>
            </a:pPr>
            <a:r>
              <a:rPr lang="en-US" sz="2000" dirty="0"/>
              <a:t>Venturi, S., &amp; Casey, T. (2023). SVD perspectives for augmenting DeepONet flexibility and interpretability. Computer Methods in Applied Mechanics and Engineering, 403, 115718, https://doi.org/10.1016/j.cma.2022.115718.</a:t>
            </a:r>
          </a:p>
          <a:p>
            <a:pPr marL="457200" indent="-457200">
              <a:spcBef>
                <a:spcPts val="0"/>
              </a:spcBef>
              <a:buFont typeface="+mj-lt"/>
              <a:buAutoNum type="arabicPeriod" startAt="8"/>
            </a:pPr>
            <a:endParaRPr lang="en-US" sz="2000" dirty="0"/>
          </a:p>
          <a:p>
            <a:pPr marL="457200" indent="-457200">
              <a:buFont typeface="+mj-lt"/>
              <a:buAutoNum type="arabicPeriod" startAt="8"/>
            </a:pPr>
            <a:endParaRPr lang="en-US" sz="2000" dirty="0"/>
          </a:p>
          <a:p>
            <a:endParaRPr lang="en-US" dirty="0"/>
          </a:p>
        </p:txBody>
      </p:sp>
      <p:sp>
        <p:nvSpPr>
          <p:cNvPr id="4" name="Slide Number Placeholder 3">
            <a:extLst>
              <a:ext uri="{FF2B5EF4-FFF2-40B4-BE49-F238E27FC236}">
                <a16:creationId xmlns:a16="http://schemas.microsoft.com/office/drawing/2014/main" id="{E1463523-87BF-BFF4-EFD6-9E8D926D5694}"/>
              </a:ext>
            </a:extLst>
          </p:cNvPr>
          <p:cNvSpPr>
            <a:spLocks noGrp="1"/>
          </p:cNvSpPr>
          <p:nvPr>
            <p:ph type="sldNum" sz="quarter" idx="4"/>
          </p:nvPr>
        </p:nvSpPr>
        <p:spPr/>
        <p:txBody>
          <a:bodyPr/>
          <a:lstStyle/>
          <a:p>
            <a:fld id="{6FB6B91F-BB11-E946-B7F6-1372EDB8DEC1}" type="slidenum">
              <a:rPr lang="en-US" smtClean="0"/>
              <a:pPr/>
              <a:t>32</a:t>
            </a:fld>
            <a:endParaRPr lang="en-US" dirty="0"/>
          </a:p>
        </p:txBody>
      </p:sp>
      <p:pic>
        <p:nvPicPr>
          <p:cNvPr id="7" name="Audio 6">
            <a:hlinkClick r:id="" action="ppaction://media"/>
            <a:extLst>
              <a:ext uri="{FF2B5EF4-FFF2-40B4-BE49-F238E27FC236}">
                <a16:creationId xmlns:a16="http://schemas.microsoft.com/office/drawing/2014/main" id="{356DE2DB-9C42-E3FC-7B2A-07A55D1959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14" name="Graphic 14">
            <a:extLst>
              <a:ext uri="{FF2B5EF4-FFF2-40B4-BE49-F238E27FC236}">
                <a16:creationId xmlns:a16="http://schemas.microsoft.com/office/drawing/2014/main" id="{D1B854B7-15BE-B05F-1C91-ECBD7B445E04}"/>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70888521"/>
      </p:ext>
    </p:extLst>
  </p:cSld>
  <p:clrMapOvr>
    <a:masterClrMapping/>
  </p:clrMapOvr>
  <mc:AlternateContent xmlns:mc="http://schemas.openxmlformats.org/markup-compatibility/2006" xmlns:p14="http://schemas.microsoft.com/office/powerpoint/2010/main">
    <mc:Choice Requires="p14">
      <p:transition spd="slow" p14:dur="2000" advTm="4024"/>
    </mc:Choice>
    <mc:Fallback xmlns="">
      <p:transition spd="slow" advTm="4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5B0C3-069D-0518-4817-BA4B41EBB123}"/>
              </a:ext>
            </a:extLst>
          </p:cNvPr>
          <p:cNvSpPr>
            <a:spLocks noGrp="1"/>
          </p:cNvSpPr>
          <p:nvPr>
            <p:ph type="ctrTitle"/>
          </p:nvPr>
        </p:nvSpPr>
        <p:spPr/>
        <p:txBody>
          <a:bodyPr>
            <a:normAutofit/>
          </a:bodyPr>
          <a:lstStyle/>
          <a:p>
            <a:r>
              <a:rPr lang="en-US" sz="3600" dirty="0"/>
              <a:t>Computational Challenges in Handling Spent Nuclear Fuel</a:t>
            </a:r>
          </a:p>
        </p:txBody>
      </p:sp>
      <p:sp>
        <p:nvSpPr>
          <p:cNvPr id="2" name="Slide Number Placeholder 1">
            <a:extLst>
              <a:ext uri="{FF2B5EF4-FFF2-40B4-BE49-F238E27FC236}">
                <a16:creationId xmlns:a16="http://schemas.microsoft.com/office/drawing/2014/main" id="{4F9369D5-AF45-0DCA-0673-18895A926C02}"/>
              </a:ext>
            </a:extLst>
          </p:cNvPr>
          <p:cNvSpPr>
            <a:spLocks noGrp="1"/>
          </p:cNvSpPr>
          <p:nvPr>
            <p:ph type="sldNum" sz="quarter" idx="4"/>
          </p:nvPr>
        </p:nvSpPr>
        <p:spPr/>
        <p:txBody>
          <a:bodyPr/>
          <a:lstStyle/>
          <a:p>
            <a:fld id="{6FB6B91F-BB11-E946-B7F6-1372EDB8DEC1}" type="slidenum">
              <a:rPr lang="en-US" smtClean="0"/>
              <a:pPr/>
              <a:t>4</a:t>
            </a:fld>
            <a:endParaRPr lang="en-US" dirty="0"/>
          </a:p>
        </p:txBody>
      </p:sp>
      <p:pic>
        <p:nvPicPr>
          <p:cNvPr id="86" name="Audio 85">
            <a:hlinkClick r:id="" action="ppaction://media"/>
            <a:extLst>
              <a:ext uri="{FF2B5EF4-FFF2-40B4-BE49-F238E27FC236}">
                <a16:creationId xmlns:a16="http://schemas.microsoft.com/office/drawing/2014/main" id="{EE1CAAD5-06A7-37BD-18F8-256FE5C4D3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pic>
        <p:nvPicPr>
          <p:cNvPr id="95" name="Graphic 95">
            <a:extLst>
              <a:ext uri="{FF2B5EF4-FFF2-40B4-BE49-F238E27FC236}">
                <a16:creationId xmlns:a16="http://schemas.microsoft.com/office/drawing/2014/main" id="{05BB5BE1-430B-1F01-9A70-73D9DF13C7FD}"/>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3780418"/>
      </p:ext>
    </p:extLst>
  </p:cSld>
  <p:clrMapOvr>
    <a:masterClrMapping/>
  </p:clrMapOvr>
  <mc:AlternateContent xmlns:mc="http://schemas.openxmlformats.org/markup-compatibility/2006" xmlns:p14="http://schemas.microsoft.com/office/powerpoint/2010/main">
    <mc:Choice Requires="p14">
      <p:transition spd="med" p14:dur="700" advTm="4631">
        <p:fade/>
      </p:transition>
    </mc:Choice>
    <mc:Fallback xmlns="">
      <p:transition spd="med" advTm="46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5348D7C-9A7C-9DF7-7BFF-F72C2439DC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03" t="11352" r="1621" b="14297"/>
          <a:stretch/>
        </p:blipFill>
        <p:spPr bwMode="auto">
          <a:xfrm>
            <a:off x="4018548" y="1379383"/>
            <a:ext cx="7531168" cy="458834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ED0AF18-2C6A-975D-6991-22E4EC1DDB88}"/>
              </a:ext>
            </a:extLst>
          </p:cNvPr>
          <p:cNvSpPr>
            <a:spLocks noGrp="1"/>
          </p:cNvSpPr>
          <p:nvPr>
            <p:ph type="title"/>
          </p:nvPr>
        </p:nvSpPr>
        <p:spPr/>
        <p:txBody>
          <a:bodyPr/>
          <a:lstStyle/>
          <a:p>
            <a:r>
              <a:rPr lang="en-US" dirty="0"/>
              <a:t>Spent Nuclear Fuel</a:t>
            </a:r>
          </a:p>
        </p:txBody>
      </p:sp>
      <p:sp>
        <p:nvSpPr>
          <p:cNvPr id="3" name="Slide Number Placeholder 2">
            <a:extLst>
              <a:ext uri="{FF2B5EF4-FFF2-40B4-BE49-F238E27FC236}">
                <a16:creationId xmlns:a16="http://schemas.microsoft.com/office/drawing/2014/main" id="{627C7A48-81A8-AF33-49B6-E1E2EAD3BCBE}"/>
              </a:ext>
            </a:extLst>
          </p:cNvPr>
          <p:cNvSpPr>
            <a:spLocks noGrp="1"/>
          </p:cNvSpPr>
          <p:nvPr>
            <p:ph type="sldNum" sz="quarter" idx="4"/>
          </p:nvPr>
        </p:nvSpPr>
        <p:spPr>
          <a:xfrm>
            <a:off x="11706126" y="6638826"/>
            <a:ext cx="485874" cy="219174"/>
          </a:xfrm>
        </p:spPr>
        <p:txBody>
          <a:bodyPr/>
          <a:lstStyle/>
          <a:p>
            <a:fld id="{6FB6B91F-BB11-E946-B7F6-1372EDB8DEC1}" type="slidenum">
              <a:rPr lang="en-US" smtClean="0"/>
              <a:pPr/>
              <a:t>5</a:t>
            </a:fld>
            <a:endParaRPr lang="en-US" dirty="0"/>
          </a:p>
        </p:txBody>
      </p:sp>
      <p:sp>
        <p:nvSpPr>
          <p:cNvPr id="7" name="Content Placeholder 6">
            <a:extLst>
              <a:ext uri="{FF2B5EF4-FFF2-40B4-BE49-F238E27FC236}">
                <a16:creationId xmlns:a16="http://schemas.microsoft.com/office/drawing/2014/main" id="{C1BD312F-D4C4-9150-434A-F18FCB24D279}"/>
              </a:ext>
            </a:extLst>
          </p:cNvPr>
          <p:cNvSpPr>
            <a:spLocks noGrp="1"/>
          </p:cNvSpPr>
          <p:nvPr>
            <p:ph idx="1"/>
          </p:nvPr>
        </p:nvSpPr>
        <p:spPr>
          <a:xfrm>
            <a:off x="352327" y="1225691"/>
            <a:ext cx="3473716" cy="5049811"/>
          </a:xfrm>
        </p:spPr>
        <p:txBody>
          <a:bodyPr>
            <a:normAutofit/>
          </a:bodyPr>
          <a:lstStyle/>
          <a:p>
            <a:r>
              <a:rPr lang="en-US" sz="2400" dirty="0"/>
              <a:t>The U.S. has ~90,000 MTHM of spent nuclear fuel at over 70 sites in 36 states.</a:t>
            </a:r>
          </a:p>
          <a:p>
            <a:endParaRPr lang="en-US" sz="2400" dirty="0"/>
          </a:p>
        </p:txBody>
      </p:sp>
      <p:sp>
        <p:nvSpPr>
          <p:cNvPr id="5" name="TextBox 4">
            <a:extLst>
              <a:ext uri="{FF2B5EF4-FFF2-40B4-BE49-F238E27FC236}">
                <a16:creationId xmlns:a16="http://schemas.microsoft.com/office/drawing/2014/main" id="{26CC3835-59C1-CBAA-89F4-5648DB4B1F40}"/>
              </a:ext>
            </a:extLst>
          </p:cNvPr>
          <p:cNvSpPr txBox="1"/>
          <p:nvPr/>
        </p:nvSpPr>
        <p:spPr>
          <a:xfrm>
            <a:off x="6023987" y="5967725"/>
            <a:ext cx="5525729" cy="307777"/>
          </a:xfrm>
          <a:prstGeom prst="rect">
            <a:avLst/>
          </a:prstGeom>
          <a:noFill/>
        </p:spPr>
        <p:txBody>
          <a:bodyPr wrap="square">
            <a:spAutoFit/>
          </a:bodyPr>
          <a:lstStyle/>
          <a:p>
            <a:r>
              <a:rPr lang="en-US" sz="1400" dirty="0">
                <a:hlinkClick r:id="rId6"/>
              </a:rPr>
              <a:t>https://www.nrc.gov/reading-rm/doc-collections/maps/isfsi.html</a:t>
            </a:r>
            <a:r>
              <a:rPr lang="en-US" sz="1400" dirty="0"/>
              <a:t> </a:t>
            </a:r>
          </a:p>
        </p:txBody>
      </p:sp>
      <p:pic>
        <p:nvPicPr>
          <p:cNvPr id="95" name="Audio 94">
            <a:hlinkClick r:id="" action="ppaction://media"/>
            <a:extLst>
              <a:ext uri="{FF2B5EF4-FFF2-40B4-BE49-F238E27FC236}">
                <a16:creationId xmlns:a16="http://schemas.microsoft.com/office/drawing/2014/main" id="{A43ADE39-5297-AA8A-EDB9-CD1369D7855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pic>
        <p:nvPicPr>
          <p:cNvPr id="96" name="Audio 95">
            <a:hlinkClick r:id="" action="ppaction://media"/>
            <a:extLst>
              <a:ext uri="{FF2B5EF4-FFF2-40B4-BE49-F238E27FC236}">
                <a16:creationId xmlns:a16="http://schemas.microsoft.com/office/drawing/2014/main" id="{3719332C-D41E-B90C-4027-3E4078D8823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5435337"/>
      </p:ext>
    </p:extLst>
  </p:cSld>
  <p:clrMapOvr>
    <a:masterClrMapping/>
  </p:clrMapOvr>
  <mc:AlternateContent xmlns:mc="http://schemas.openxmlformats.org/markup-compatibility/2006">
    <mc:Choice xmlns:p14="http://schemas.microsoft.com/office/powerpoint/2010/main" Requires="p14">
      <p:transition spd="slow" p14:dur="2000" advTm="10952"/>
    </mc:Choice>
    <mc:Fallback>
      <p:transition spd="slow" advTm="1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5"/>
                </p:tgtEl>
              </p:cMediaNode>
            </p:audio>
            <p:audio isNarration="1">
              <p:cMediaNode vol="80000" showWhenStopped="0">
                <p:cTn id="11" fill="hold" display="0">
                  <p:stCondLst>
                    <p:cond delay="indefinite"/>
                  </p:stCondLst>
                  <p:endCondLst>
                    <p:cond evt="onStopAudio" delay="0">
                      <p:tgtEl>
                        <p:sldTgt/>
                      </p:tgtEl>
                    </p:cond>
                  </p:endCondLst>
                </p:cTn>
                <p:tgtEl>
                  <p:spTgt spid="9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53CF4-76BA-640E-3202-778022AA8B2D}"/>
              </a:ext>
            </a:extLst>
          </p:cNvPr>
          <p:cNvSpPr>
            <a:spLocks noGrp="1"/>
          </p:cNvSpPr>
          <p:nvPr>
            <p:ph type="title"/>
          </p:nvPr>
        </p:nvSpPr>
        <p:spPr/>
        <p:txBody>
          <a:bodyPr/>
          <a:lstStyle/>
          <a:p>
            <a:r>
              <a:rPr lang="en-US" sz="2400" dirty="0"/>
              <a:t>Provide Mechanistic Spent nuclear fuel degradation rates in underground nuclear waste repository simulations</a:t>
            </a:r>
          </a:p>
        </p:txBody>
      </p:sp>
      <p:sp>
        <p:nvSpPr>
          <p:cNvPr id="4" name="Slide Number Placeholder 3">
            <a:extLst>
              <a:ext uri="{FF2B5EF4-FFF2-40B4-BE49-F238E27FC236}">
                <a16:creationId xmlns:a16="http://schemas.microsoft.com/office/drawing/2014/main" id="{B64704E0-A4D6-9C03-29A8-43FE694944AD}"/>
              </a:ext>
            </a:extLst>
          </p:cNvPr>
          <p:cNvSpPr>
            <a:spLocks noGrp="1"/>
          </p:cNvSpPr>
          <p:nvPr>
            <p:ph type="sldNum" sz="quarter" idx="4"/>
          </p:nvPr>
        </p:nvSpPr>
        <p:spPr/>
        <p:txBody>
          <a:bodyPr/>
          <a:lstStyle/>
          <a:p>
            <a:fld id="{6FB6B91F-BB11-E946-B7F6-1372EDB8DEC1}" type="slidenum">
              <a:rPr lang="en-US" smtClean="0"/>
              <a:pPr/>
              <a:t>6</a:t>
            </a:fld>
            <a:endParaRPr lang="en-US" dirty="0"/>
          </a:p>
        </p:txBody>
      </p:sp>
      <p:pic>
        <p:nvPicPr>
          <p:cNvPr id="6" name="Picture 5">
            <a:extLst>
              <a:ext uri="{FF2B5EF4-FFF2-40B4-BE49-F238E27FC236}">
                <a16:creationId xmlns:a16="http://schemas.microsoft.com/office/drawing/2014/main" id="{ABB93856-FB28-71C2-15A0-4B82E1B1CE04}"/>
              </a:ext>
            </a:extLst>
          </p:cNvPr>
          <p:cNvPicPr>
            <a:picLocks noChangeAspect="1"/>
          </p:cNvPicPr>
          <p:nvPr/>
        </p:nvPicPr>
        <p:blipFill>
          <a:blip r:embed="rId5"/>
          <a:stretch>
            <a:fillRect/>
          </a:stretch>
        </p:blipFill>
        <p:spPr>
          <a:xfrm>
            <a:off x="3541130" y="1149303"/>
            <a:ext cx="8073339" cy="4995725"/>
          </a:xfrm>
          <a:prstGeom prst="rect">
            <a:avLst/>
          </a:prstGeom>
        </p:spPr>
      </p:pic>
      <p:pic>
        <p:nvPicPr>
          <p:cNvPr id="9" name="picture">
            <a:extLst>
              <a:ext uri="{FF2B5EF4-FFF2-40B4-BE49-F238E27FC236}">
                <a16:creationId xmlns:a16="http://schemas.microsoft.com/office/drawing/2014/main" id="{301149C2-C28B-CC2C-F898-077BA1C7D527}"/>
              </a:ext>
            </a:extLst>
          </p:cNvPr>
          <p:cNvPicPr/>
          <p:nvPr/>
        </p:nvPicPr>
        <p:blipFill rotWithShape="1">
          <a:blip r:embed="rId6">
            <a:extLst>
              <a:ext uri="{28A0092B-C50C-407E-A947-70E740481C1C}">
                <a14:useLocalDpi xmlns:a14="http://schemas.microsoft.com/office/drawing/2010/main" val="0"/>
              </a:ext>
            </a:extLst>
          </a:blip>
          <a:srcRect l="1755" t="965" r="2686" b="529"/>
          <a:stretch/>
        </p:blipFill>
        <p:spPr>
          <a:xfrm>
            <a:off x="634986" y="1245776"/>
            <a:ext cx="1554413" cy="4902360"/>
          </a:xfrm>
          <a:prstGeom prst="rect">
            <a:avLst/>
          </a:prstGeom>
          <a:ln w="12700">
            <a:solidFill>
              <a:schemeClr val="tx1"/>
            </a:solidFill>
          </a:ln>
          <a:effectLst>
            <a:outerShdw dist="50800" sx="1000" sy="1000" algn="ctr" rotWithShape="0">
              <a:srgbClr val="004070"/>
            </a:outerShdw>
          </a:effectLst>
        </p:spPr>
      </p:pic>
      <p:sp>
        <p:nvSpPr>
          <p:cNvPr id="13" name="Content Placeholder 9">
            <a:extLst>
              <a:ext uri="{FF2B5EF4-FFF2-40B4-BE49-F238E27FC236}">
                <a16:creationId xmlns:a16="http://schemas.microsoft.com/office/drawing/2014/main" id="{4EAFCE4C-64AE-9A26-C253-93F04CD46CE4}"/>
              </a:ext>
            </a:extLst>
          </p:cNvPr>
          <p:cNvSpPr txBox="1">
            <a:spLocks/>
          </p:cNvSpPr>
          <p:nvPr/>
        </p:nvSpPr>
        <p:spPr>
          <a:xfrm>
            <a:off x="634986" y="6212980"/>
            <a:ext cx="4791034" cy="577569"/>
          </a:xfrm>
          <a:prstGeom prst="rect">
            <a:avLst/>
          </a:prstGeom>
        </p:spPr>
        <p:txBody>
          <a:bodyPr vert="horz" lIns="0" tIns="45720" rIns="0" bIns="4572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solidFill>
                  <a:srgbClr val="50565C"/>
                </a:solidFill>
                <a:latin typeface="Arial"/>
              </a:rPr>
              <a:t>Fuel Matrix Degradation Model (FMDM) </a:t>
            </a:r>
            <a:r>
              <a:rPr lang="en-US" sz="1600" dirty="0">
                <a:solidFill>
                  <a:srgbClr val="50565C"/>
                </a:solidFill>
                <a:latin typeface="Arial"/>
              </a:rPr>
              <a:t>adapted from </a:t>
            </a:r>
            <a:r>
              <a:rPr lang="en-US" sz="1600" dirty="0" err="1">
                <a:solidFill>
                  <a:srgbClr val="50565C"/>
                </a:solidFill>
                <a:latin typeface="Arial"/>
              </a:rPr>
              <a:t>Jerden</a:t>
            </a:r>
            <a:r>
              <a:rPr lang="en-US" sz="1600" dirty="0">
                <a:solidFill>
                  <a:srgbClr val="50565C"/>
                </a:solidFill>
                <a:latin typeface="Arial"/>
              </a:rPr>
              <a:t> et al. (2015)</a:t>
            </a:r>
            <a:endParaRPr lang="en-US" sz="1800" dirty="0">
              <a:solidFill>
                <a:srgbClr val="50565C"/>
              </a:solidFill>
              <a:latin typeface="Arial"/>
            </a:endParaRPr>
          </a:p>
        </p:txBody>
      </p:sp>
      <p:sp>
        <p:nvSpPr>
          <p:cNvPr id="15" name="Rectangle 14">
            <a:extLst>
              <a:ext uri="{FF2B5EF4-FFF2-40B4-BE49-F238E27FC236}">
                <a16:creationId xmlns:a16="http://schemas.microsoft.com/office/drawing/2014/main" id="{EF787046-2B54-0A92-08EF-DEF854D5CDC2}"/>
              </a:ext>
            </a:extLst>
          </p:cNvPr>
          <p:cNvSpPr/>
          <p:nvPr/>
        </p:nvSpPr>
        <p:spPr>
          <a:xfrm>
            <a:off x="7516305" y="1245776"/>
            <a:ext cx="4040709" cy="139833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0565C"/>
                </a:solidFill>
                <a:effectLst/>
                <a:uLnTx/>
                <a:uFillTx/>
                <a:latin typeface="Arial"/>
                <a:ea typeface="+mn-ea"/>
                <a:cs typeface="+mn-cs"/>
              </a:rPr>
              <a:t>Nuclear Waste Repository</a:t>
            </a:r>
            <a:endParaRPr kumimoji="0" lang="en-US" sz="1800" b="1" i="0" u="none" strike="noStrike" kern="0" cap="none" spc="0" normalizeH="0" baseline="0" noProof="0" dirty="0">
              <a:ln>
                <a:noFill/>
              </a:ln>
              <a:solidFill>
                <a:srgbClr val="50565C"/>
              </a:solidFill>
              <a:effectLst/>
              <a:uLnTx/>
              <a:uFillTx/>
              <a:latin typeface="Arial"/>
              <a:ea typeface="+mn-ea"/>
              <a:cs typeface="+mn-cs"/>
            </a:endParaRPr>
          </a:p>
        </p:txBody>
      </p:sp>
      <p:sp>
        <p:nvSpPr>
          <p:cNvPr id="17" name="Content Placeholder 9">
            <a:extLst>
              <a:ext uri="{FF2B5EF4-FFF2-40B4-BE49-F238E27FC236}">
                <a16:creationId xmlns:a16="http://schemas.microsoft.com/office/drawing/2014/main" id="{D83FE216-9371-0F8B-43F8-5D8872926597}"/>
              </a:ext>
            </a:extLst>
          </p:cNvPr>
          <p:cNvSpPr txBox="1">
            <a:spLocks/>
          </p:cNvSpPr>
          <p:nvPr/>
        </p:nvSpPr>
        <p:spPr>
          <a:xfrm>
            <a:off x="6916620" y="6145028"/>
            <a:ext cx="4697849" cy="577569"/>
          </a:xfrm>
          <a:prstGeom prst="rect">
            <a:avLst/>
          </a:prstGeom>
        </p:spPr>
        <p:txBody>
          <a:bodyPr vert="horz" lIns="0" tIns="45720" rIns="0" bIns="45720" rtlCol="0">
            <a:no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1"/>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1"/>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1"/>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Font typeface="Calibri" panose="020F0502020204030204" pitchFamily="34" charset="0"/>
              <a:buNone/>
            </a:pPr>
            <a:r>
              <a:rPr lang="en-US" sz="1800" dirty="0">
                <a:solidFill>
                  <a:srgbClr val="50565C"/>
                </a:solidFill>
                <a:latin typeface="Arial"/>
              </a:rPr>
              <a:t>Nuclear Waste Repository</a:t>
            </a:r>
          </a:p>
        </p:txBody>
      </p:sp>
      <p:cxnSp>
        <p:nvCxnSpPr>
          <p:cNvPr id="18" name="Straight Connector 17">
            <a:extLst>
              <a:ext uri="{FF2B5EF4-FFF2-40B4-BE49-F238E27FC236}">
                <a16:creationId xmlns:a16="http://schemas.microsoft.com/office/drawing/2014/main" id="{970B5241-362A-0D8A-AD6F-274270474702}"/>
              </a:ext>
            </a:extLst>
          </p:cNvPr>
          <p:cNvCxnSpPr>
            <a:cxnSpLocks/>
          </p:cNvCxnSpPr>
          <p:nvPr/>
        </p:nvCxnSpPr>
        <p:spPr>
          <a:xfrm>
            <a:off x="2218126" y="1513354"/>
            <a:ext cx="1" cy="4532675"/>
          </a:xfrm>
          <a:prstGeom prst="line">
            <a:avLst/>
          </a:prstGeom>
          <a:ln w="28575">
            <a:solidFill>
              <a:srgbClr val="FFD579"/>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53E231-0057-2A94-0F7A-FDDEA9830F80}"/>
              </a:ext>
            </a:extLst>
          </p:cNvPr>
          <p:cNvCxnSpPr>
            <a:cxnSpLocks/>
          </p:cNvCxnSpPr>
          <p:nvPr/>
        </p:nvCxnSpPr>
        <p:spPr>
          <a:xfrm flipH="1">
            <a:off x="2210949" y="1852863"/>
            <a:ext cx="1711346" cy="1048963"/>
          </a:xfrm>
          <a:prstGeom prst="line">
            <a:avLst/>
          </a:prstGeom>
          <a:ln w="28575">
            <a:solidFill>
              <a:srgbClr val="FFD57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6C7124E-9987-A5A1-4884-EA67E45FE7E5}"/>
              </a:ext>
            </a:extLst>
          </p:cNvPr>
          <p:cNvSpPr txBox="1"/>
          <p:nvPr/>
        </p:nvSpPr>
        <p:spPr>
          <a:xfrm>
            <a:off x="2327008" y="1454014"/>
            <a:ext cx="1125416" cy="923330"/>
          </a:xfrm>
          <a:prstGeom prst="rect">
            <a:avLst/>
          </a:prstGeom>
          <a:noFill/>
        </p:spPr>
        <p:txBody>
          <a:bodyPr wrap="square" rtlCol="0">
            <a:spAutoFit/>
          </a:bodyPr>
          <a:lstStyle/>
          <a:p>
            <a:pPr algn="ctr"/>
            <a:r>
              <a:rPr lang="en-US" dirty="0">
                <a:solidFill>
                  <a:srgbClr val="50565C"/>
                </a:solidFill>
                <a:latin typeface="Arial"/>
              </a:rPr>
              <a:t>Waste Package Model</a:t>
            </a:r>
          </a:p>
        </p:txBody>
      </p:sp>
      <p:sp>
        <p:nvSpPr>
          <p:cNvPr id="25" name="Rectangle 24">
            <a:extLst>
              <a:ext uri="{FF2B5EF4-FFF2-40B4-BE49-F238E27FC236}">
                <a16:creationId xmlns:a16="http://schemas.microsoft.com/office/drawing/2014/main" id="{5D38BD6B-BACF-683E-20FC-4682A3FBB51E}"/>
              </a:ext>
            </a:extLst>
          </p:cNvPr>
          <p:cNvSpPr/>
          <p:nvPr/>
        </p:nvSpPr>
        <p:spPr>
          <a:xfrm>
            <a:off x="2284405" y="3039706"/>
            <a:ext cx="3868439" cy="3118282"/>
          </a:xfrm>
          <a:prstGeom prst="rect">
            <a:avLst/>
          </a:prstGeom>
          <a:solidFill>
            <a:srgbClr val="006892"/>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rPr>
              <a:t>Fuel Matrix Degradation Model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rPr>
              <a:t>Needed for each breached package at each time step</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rPr>
              <a:t>Computationally intensive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Arial"/>
                <a:ea typeface="+mn-ea"/>
                <a:cs typeface="+mn-cs"/>
                <a:sym typeface="Wingdings" pitchFamily="2" charset="2"/>
              </a:rPr>
              <a:t>Coupling to repository scale model is challenging</a:t>
            </a:r>
          </a:p>
        </p:txBody>
      </p:sp>
      <p:pic>
        <p:nvPicPr>
          <p:cNvPr id="137" name="Audio 136">
            <a:hlinkClick r:id="" action="ppaction://media"/>
            <a:extLst>
              <a:ext uri="{FF2B5EF4-FFF2-40B4-BE49-F238E27FC236}">
                <a16:creationId xmlns:a16="http://schemas.microsoft.com/office/drawing/2014/main" id="{2B001253-3F64-5022-D000-A7CC1C03E8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pic>
        <p:nvPicPr>
          <p:cNvPr id="138" name="Audio 137">
            <a:hlinkClick r:id="" action="ppaction://media"/>
            <a:extLst>
              <a:ext uri="{FF2B5EF4-FFF2-40B4-BE49-F238E27FC236}">
                <a16:creationId xmlns:a16="http://schemas.microsoft.com/office/drawing/2014/main" id="{EEF4A957-2635-3653-E32C-157C59B1B7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9654066"/>
      </p:ext>
    </p:extLst>
  </p:cSld>
  <p:clrMapOvr>
    <a:masterClrMapping/>
  </p:clrMapOvr>
  <mc:AlternateContent xmlns:mc="http://schemas.openxmlformats.org/markup-compatibility/2006">
    <mc:Choice xmlns:p14="http://schemas.microsoft.com/office/powerpoint/2010/main" Requires="p14">
      <p:transition spd="slow" p14:dur="2000" advTm="40804"/>
    </mc:Choice>
    <mc:Fallback>
      <p:transition spd="slow" advTm="4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37"/>
                </p:tgtEl>
              </p:cMediaNode>
            </p:audio>
            <p:audio isNarration="1">
              <p:cMediaNode vol="80000" showWhenStopped="0">
                <p:cTn id="11" fill="hold" display="0">
                  <p:stCondLst>
                    <p:cond delay="indefinite"/>
                  </p:stCondLst>
                  <p:endCondLst>
                    <p:cond evt="onStopAudio" delay="0">
                      <p:tgtEl>
                        <p:sldTgt/>
                      </p:tgtEl>
                    </p:cond>
                  </p:endCondLst>
                </p:cTn>
                <p:tgtEl>
                  <p:spTgt spid="13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A618-6FC0-ACA7-0FA6-83B6222A83DA}"/>
              </a:ext>
            </a:extLst>
          </p:cNvPr>
          <p:cNvSpPr>
            <a:spLocks noGrp="1"/>
          </p:cNvSpPr>
          <p:nvPr>
            <p:ph type="title"/>
          </p:nvPr>
        </p:nvSpPr>
        <p:spPr/>
        <p:txBody>
          <a:bodyPr/>
          <a:lstStyle/>
          <a:p>
            <a:r>
              <a:rPr lang="en-US" dirty="0"/>
              <a:t>Surrogate modeling to efficiently predict spent nuclear fuel degradation rates</a:t>
            </a:r>
          </a:p>
        </p:txBody>
      </p:sp>
      <p:sp>
        <p:nvSpPr>
          <p:cNvPr id="4" name="Slide Number Placeholder 3">
            <a:extLst>
              <a:ext uri="{FF2B5EF4-FFF2-40B4-BE49-F238E27FC236}">
                <a16:creationId xmlns:a16="http://schemas.microsoft.com/office/drawing/2014/main" id="{AEDB9C55-432E-DC08-B817-3EEE5AFD9FB3}"/>
              </a:ext>
            </a:extLst>
          </p:cNvPr>
          <p:cNvSpPr>
            <a:spLocks noGrp="1"/>
          </p:cNvSpPr>
          <p:nvPr>
            <p:ph type="sldNum" sz="quarter" idx="4"/>
          </p:nvPr>
        </p:nvSpPr>
        <p:spPr/>
        <p:txBody>
          <a:bodyPr/>
          <a:lstStyle/>
          <a:p>
            <a:fld id="{6FB6B91F-BB11-E946-B7F6-1372EDB8DEC1}" type="slidenum">
              <a:rPr lang="en-US" smtClean="0"/>
              <a:pPr/>
              <a:t>7</a:t>
            </a:fld>
            <a:endParaRPr lang="en-US" dirty="0"/>
          </a:p>
        </p:txBody>
      </p:sp>
      <p:pic>
        <p:nvPicPr>
          <p:cNvPr id="7" name="Picture 6">
            <a:extLst>
              <a:ext uri="{FF2B5EF4-FFF2-40B4-BE49-F238E27FC236}">
                <a16:creationId xmlns:a16="http://schemas.microsoft.com/office/drawing/2014/main" id="{502729F7-9605-FDF6-26D2-1DECC2CA5796}"/>
              </a:ext>
            </a:extLst>
          </p:cNvPr>
          <p:cNvPicPr>
            <a:picLocks noChangeAspect="1"/>
          </p:cNvPicPr>
          <p:nvPr/>
        </p:nvPicPr>
        <p:blipFill>
          <a:blip r:embed="rId5"/>
          <a:stretch>
            <a:fillRect/>
          </a:stretch>
        </p:blipFill>
        <p:spPr>
          <a:xfrm>
            <a:off x="3110642" y="1216530"/>
            <a:ext cx="5970715" cy="1411028"/>
          </a:xfrm>
          <a:prstGeom prst="rect">
            <a:avLst/>
          </a:prstGeom>
        </p:spPr>
      </p:pic>
      <p:sp>
        <p:nvSpPr>
          <p:cNvPr id="10" name="Content Placeholder 2">
            <a:extLst>
              <a:ext uri="{FF2B5EF4-FFF2-40B4-BE49-F238E27FC236}">
                <a16:creationId xmlns:a16="http://schemas.microsoft.com/office/drawing/2014/main" id="{AC02DEF0-C901-5DEF-1529-F0B7455CED3A}"/>
              </a:ext>
            </a:extLst>
          </p:cNvPr>
          <p:cNvSpPr>
            <a:spLocks noGrp="1"/>
          </p:cNvSpPr>
          <p:nvPr>
            <p:ph idx="1"/>
          </p:nvPr>
        </p:nvSpPr>
        <p:spPr>
          <a:xfrm>
            <a:off x="2589451" y="2929688"/>
            <a:ext cx="9177042" cy="3463019"/>
          </a:xfrm>
        </p:spPr>
        <p:txBody>
          <a:bodyPr/>
          <a:lstStyle/>
          <a:p>
            <a:r>
              <a:rPr lang="en-US" dirty="0"/>
              <a:t>Inputs are the environmental conditions at any point in time</a:t>
            </a:r>
          </a:p>
          <a:p>
            <a:pPr lvl="1"/>
            <a:r>
              <a:rPr lang="en-US" dirty="0"/>
              <a:t>Environmental Concentrations of </a:t>
            </a:r>
            <a:r>
              <a:rPr lang="en-US" dirty="0">
                <a:effectLst/>
                <a:ea typeface="Times New Roman" panose="02020603050405020304" pitchFamily="18" charset="0"/>
              </a:rPr>
              <a:t>CO</a:t>
            </a:r>
            <a:r>
              <a:rPr lang="en-US" baseline="-25000" dirty="0">
                <a:effectLst/>
                <a:ea typeface="Times New Roman" panose="02020603050405020304" pitchFamily="18" charset="0"/>
              </a:rPr>
              <a:t>3</a:t>
            </a:r>
            <a:r>
              <a:rPr lang="en-US" baseline="30000" dirty="0">
                <a:effectLst/>
                <a:ea typeface="Times New Roman" panose="02020603050405020304" pitchFamily="18" charset="0"/>
              </a:rPr>
              <a:t>2‑</a:t>
            </a:r>
            <a:r>
              <a:rPr lang="en-US" dirty="0">
                <a:effectLst/>
                <a:ea typeface="Times New Roman" panose="02020603050405020304" pitchFamily="18" charset="0"/>
              </a:rPr>
              <a:t>, O</a:t>
            </a:r>
            <a:r>
              <a:rPr lang="en-US" baseline="-25000" dirty="0">
                <a:effectLst/>
                <a:ea typeface="Times New Roman" panose="02020603050405020304" pitchFamily="18" charset="0"/>
              </a:rPr>
              <a:t>2</a:t>
            </a:r>
            <a:r>
              <a:rPr lang="en-US" dirty="0">
                <a:effectLst/>
                <a:ea typeface="Times New Roman" panose="02020603050405020304" pitchFamily="18" charset="0"/>
              </a:rPr>
              <a:t>, Fe</a:t>
            </a:r>
            <a:r>
              <a:rPr lang="en-US" baseline="30000" dirty="0">
                <a:effectLst/>
                <a:ea typeface="Times New Roman" panose="02020603050405020304" pitchFamily="18" charset="0"/>
              </a:rPr>
              <a:t>2+</a:t>
            </a:r>
            <a:r>
              <a:rPr lang="en-US" dirty="0">
                <a:effectLst/>
                <a:ea typeface="Times New Roman" panose="02020603050405020304" pitchFamily="18" charset="0"/>
              </a:rPr>
              <a:t>, and H</a:t>
            </a:r>
            <a:r>
              <a:rPr lang="en-US" baseline="-25000" dirty="0">
                <a:effectLst/>
                <a:ea typeface="Times New Roman" panose="02020603050405020304" pitchFamily="18" charset="0"/>
              </a:rPr>
              <a:t>2</a:t>
            </a:r>
            <a:r>
              <a:rPr lang="en-US" dirty="0">
                <a:effectLst/>
              </a:rPr>
              <a:t> </a:t>
            </a:r>
            <a:endParaRPr lang="en-US" dirty="0"/>
          </a:p>
          <a:p>
            <a:pPr lvl="1"/>
            <a:r>
              <a:rPr lang="en-US" dirty="0"/>
              <a:t>Temperature T</a:t>
            </a:r>
          </a:p>
          <a:p>
            <a:pPr lvl="1"/>
            <a:r>
              <a:rPr lang="en-US" dirty="0"/>
              <a:t>Dose Rate, which is f(time, burnup)</a:t>
            </a:r>
          </a:p>
          <a:p>
            <a:r>
              <a:rPr lang="en-US" dirty="0"/>
              <a:t>Relevant output is the spent nuclear fuel degradation rate </a:t>
            </a:r>
          </a:p>
          <a:p>
            <a:pPr lvl="1"/>
            <a:r>
              <a:rPr lang="en-US" dirty="0"/>
              <a:t>Expressed as UO</a:t>
            </a:r>
            <a:r>
              <a:rPr lang="en-US" baseline="-25000" dirty="0"/>
              <a:t>2  </a:t>
            </a:r>
            <a:r>
              <a:rPr lang="en-US" dirty="0"/>
              <a:t>flux</a:t>
            </a:r>
          </a:p>
        </p:txBody>
      </p:sp>
      <p:pic>
        <p:nvPicPr>
          <p:cNvPr id="11" name="picture">
            <a:extLst>
              <a:ext uri="{FF2B5EF4-FFF2-40B4-BE49-F238E27FC236}">
                <a16:creationId xmlns:a16="http://schemas.microsoft.com/office/drawing/2014/main" id="{20D198B1-5778-5DB1-42C6-D25DC1A5C4ED}"/>
              </a:ext>
            </a:extLst>
          </p:cNvPr>
          <p:cNvPicPr/>
          <p:nvPr/>
        </p:nvPicPr>
        <p:blipFill rotWithShape="1">
          <a:blip r:embed="rId6">
            <a:extLst>
              <a:ext uri="{28A0092B-C50C-407E-A947-70E740481C1C}">
                <a14:useLocalDpi xmlns:a14="http://schemas.microsoft.com/office/drawing/2010/main" val="0"/>
              </a:ext>
            </a:extLst>
          </a:blip>
          <a:srcRect l="1755" t="965" r="2686" b="529"/>
          <a:stretch/>
        </p:blipFill>
        <p:spPr>
          <a:xfrm>
            <a:off x="634986" y="1245776"/>
            <a:ext cx="1554413" cy="4902360"/>
          </a:xfrm>
          <a:prstGeom prst="rect">
            <a:avLst/>
          </a:prstGeom>
          <a:ln w="12700">
            <a:solidFill>
              <a:schemeClr val="tx1"/>
            </a:solidFill>
          </a:ln>
          <a:effectLst>
            <a:outerShdw dist="50800" sx="1000" sy="1000" algn="ctr" rotWithShape="0">
              <a:srgbClr val="004070"/>
            </a:outerShdw>
          </a:effectLst>
        </p:spPr>
      </p:pic>
      <p:pic>
        <p:nvPicPr>
          <p:cNvPr id="27" name="Audio 26">
            <a:hlinkClick r:id="" action="ppaction://media"/>
            <a:extLst>
              <a:ext uri="{FF2B5EF4-FFF2-40B4-BE49-F238E27FC236}">
                <a16:creationId xmlns:a16="http://schemas.microsoft.com/office/drawing/2014/main" id="{E0A2EF17-95E7-F275-EECF-576E4337B74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pic>
        <p:nvPicPr>
          <p:cNvPr id="31" name="Graphic 31">
            <a:extLst>
              <a:ext uri="{FF2B5EF4-FFF2-40B4-BE49-F238E27FC236}">
                <a16:creationId xmlns:a16="http://schemas.microsoft.com/office/drawing/2014/main" id="{9599A739-DA86-8997-4B10-720B5B0374E2}"/>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2042674"/>
      </p:ext>
    </p:extLst>
  </p:cSld>
  <p:clrMapOvr>
    <a:masterClrMapping/>
  </p:clrMapOvr>
  <mc:AlternateContent xmlns:mc="http://schemas.openxmlformats.org/markup-compatibility/2006" xmlns:p14="http://schemas.microsoft.com/office/powerpoint/2010/main">
    <mc:Choice Requires="p14">
      <p:transition spd="slow" p14:dur="2000" advTm="36526"/>
    </mc:Choice>
    <mc:Fallback xmlns="">
      <p:transition spd="slow" advTm="3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D3D2-8240-3A28-5F41-4660DFCDA492}"/>
              </a:ext>
            </a:extLst>
          </p:cNvPr>
          <p:cNvSpPr>
            <a:spLocks noGrp="1"/>
          </p:cNvSpPr>
          <p:nvPr>
            <p:ph type="ctrTitle"/>
          </p:nvPr>
        </p:nvSpPr>
        <p:spPr/>
        <p:txBody>
          <a:bodyPr/>
          <a:lstStyle/>
          <a:p>
            <a:r>
              <a:rPr lang="en-US" dirty="0"/>
              <a:t>Deep operator network</a:t>
            </a:r>
            <a:br>
              <a:rPr lang="en-US" dirty="0"/>
            </a:br>
            <a:r>
              <a:rPr lang="en-US" dirty="0"/>
              <a:t>(deepONet)</a:t>
            </a:r>
          </a:p>
        </p:txBody>
      </p:sp>
      <p:sp>
        <p:nvSpPr>
          <p:cNvPr id="3" name="Slide Number Placeholder 2">
            <a:extLst>
              <a:ext uri="{FF2B5EF4-FFF2-40B4-BE49-F238E27FC236}">
                <a16:creationId xmlns:a16="http://schemas.microsoft.com/office/drawing/2014/main" id="{FA5EA9D4-F373-5A59-FE80-61BB990B79DE}"/>
              </a:ext>
            </a:extLst>
          </p:cNvPr>
          <p:cNvSpPr>
            <a:spLocks noGrp="1"/>
          </p:cNvSpPr>
          <p:nvPr>
            <p:ph type="sldNum" sz="quarter" idx="4"/>
          </p:nvPr>
        </p:nvSpPr>
        <p:spPr/>
        <p:txBody>
          <a:bodyPr/>
          <a:lstStyle/>
          <a:p>
            <a:fld id="{6FB6B91F-BB11-E946-B7F6-1372EDB8DEC1}" type="slidenum">
              <a:rPr lang="en-US" smtClean="0"/>
              <a:pPr/>
              <a:t>8</a:t>
            </a:fld>
            <a:endParaRPr lang="en-US" dirty="0"/>
          </a:p>
        </p:txBody>
      </p:sp>
      <p:pic>
        <p:nvPicPr>
          <p:cNvPr id="16" name="Audio 15">
            <a:hlinkClick r:id="" action="ppaction://media"/>
            <a:extLst>
              <a:ext uri="{FF2B5EF4-FFF2-40B4-BE49-F238E27FC236}">
                <a16:creationId xmlns:a16="http://schemas.microsoft.com/office/drawing/2014/main" id="{8761F56B-6C12-24BE-8B38-4F6A72F26C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pic>
        <p:nvPicPr>
          <p:cNvPr id="21" name="Graphic 21">
            <a:extLst>
              <a:ext uri="{FF2B5EF4-FFF2-40B4-BE49-F238E27FC236}">
                <a16:creationId xmlns:a16="http://schemas.microsoft.com/office/drawing/2014/main" id="{18E972F9-2BEE-8F60-2586-93630D883DF6}"/>
              </a:ext>
            </a:extLst>
          </p:cNvPr>
          <p:cNvPicPr>
            <a:picLocks noChangeAspect="1"/>
            <a:extLst>
              <a:ext uri="{51228E76-BA90-4043-B771-695A4F85340A}">
                <alf:liveFeedProps xmlns:alf="http://schemas.microsoft.com/office/drawing/2021/livefeed"/>
              </a:ext>
            </a:extLst>
          </p:cNvPicPr>
          <p:nvPr/>
        </p:nvPicPr>
        <p:blipFill>
          <a:blip r:embed="rId5">
            <a:extLst>
              <a:ext uri="{96DAC541-7B7A-43D3-8B79-37D633B846F1}">
                <asvg:svgBlip xmlns:asvg="http://schemas.microsoft.com/office/drawing/2016/SVG/main" r:embed="rId6"/>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4368382"/>
      </p:ext>
    </p:extLst>
  </p:cSld>
  <p:clrMapOvr>
    <a:masterClrMapping/>
  </p:clrMapOvr>
  <mc:AlternateContent xmlns:mc="http://schemas.openxmlformats.org/markup-compatibility/2006" xmlns:p14="http://schemas.microsoft.com/office/powerpoint/2010/main">
    <mc:Choice Requires="p14">
      <p:transition spd="med" p14:dur="700" advTm="4751">
        <p:fade/>
      </p:transition>
    </mc:Choice>
    <mc:Fallback xmlns="">
      <p:transition spd="med" advTm="4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6E1C8-1F98-819F-7A20-B4150F5CF174}"/>
              </a:ext>
            </a:extLst>
          </p:cNvPr>
          <p:cNvPicPr>
            <a:picLocks noChangeAspect="1"/>
          </p:cNvPicPr>
          <p:nvPr/>
        </p:nvPicPr>
        <p:blipFill>
          <a:blip r:embed="rId5"/>
          <a:stretch>
            <a:fillRect/>
          </a:stretch>
        </p:blipFill>
        <p:spPr>
          <a:xfrm>
            <a:off x="844721" y="1491520"/>
            <a:ext cx="4904857" cy="2538362"/>
          </a:xfrm>
          <a:prstGeom prst="rect">
            <a:avLst/>
          </a:prstGeom>
        </p:spPr>
      </p:pic>
      <p:pic>
        <p:nvPicPr>
          <p:cNvPr id="7" name="Picture 6">
            <a:extLst>
              <a:ext uri="{FF2B5EF4-FFF2-40B4-BE49-F238E27FC236}">
                <a16:creationId xmlns:a16="http://schemas.microsoft.com/office/drawing/2014/main" id="{AB9CD06C-C8C9-896C-B86B-C76BC0B29065}"/>
              </a:ext>
            </a:extLst>
          </p:cNvPr>
          <p:cNvPicPr>
            <a:picLocks noChangeAspect="1"/>
          </p:cNvPicPr>
          <p:nvPr/>
        </p:nvPicPr>
        <p:blipFill>
          <a:blip r:embed="rId6"/>
          <a:stretch>
            <a:fillRect/>
          </a:stretch>
        </p:blipFill>
        <p:spPr>
          <a:xfrm>
            <a:off x="6709447" y="1491520"/>
            <a:ext cx="5130227" cy="3874959"/>
          </a:xfrm>
          <a:prstGeom prst="rect">
            <a:avLst/>
          </a:prstGeom>
        </p:spPr>
      </p:pic>
      <p:sp>
        <p:nvSpPr>
          <p:cNvPr id="2" name="Title 1">
            <a:extLst>
              <a:ext uri="{FF2B5EF4-FFF2-40B4-BE49-F238E27FC236}">
                <a16:creationId xmlns:a16="http://schemas.microsoft.com/office/drawing/2014/main" id="{AD101D66-34CE-1B81-B83B-B78CC4131463}"/>
              </a:ext>
            </a:extLst>
          </p:cNvPr>
          <p:cNvSpPr>
            <a:spLocks noGrp="1"/>
          </p:cNvSpPr>
          <p:nvPr>
            <p:ph type="title"/>
          </p:nvPr>
        </p:nvSpPr>
        <p:spPr/>
        <p:txBody>
          <a:bodyPr/>
          <a:lstStyle/>
          <a:p>
            <a:r>
              <a:rPr lang="en-US" dirty="0"/>
              <a:t>Deeponet</a:t>
            </a:r>
          </a:p>
        </p:txBody>
      </p:sp>
      <p:sp>
        <p:nvSpPr>
          <p:cNvPr id="3" name="Content Placeholder 2">
            <a:extLst>
              <a:ext uri="{FF2B5EF4-FFF2-40B4-BE49-F238E27FC236}">
                <a16:creationId xmlns:a16="http://schemas.microsoft.com/office/drawing/2014/main" id="{64568662-215C-1301-7A26-DB829AD6D5AA}"/>
              </a:ext>
            </a:extLst>
          </p:cNvPr>
          <p:cNvSpPr>
            <a:spLocks noGrp="1"/>
          </p:cNvSpPr>
          <p:nvPr>
            <p:ph idx="1"/>
          </p:nvPr>
        </p:nvSpPr>
        <p:spPr>
          <a:xfrm>
            <a:off x="352326" y="4373178"/>
            <a:ext cx="6601927" cy="2105526"/>
          </a:xfrm>
        </p:spPr>
        <p:txBody>
          <a:bodyPr>
            <a:normAutofit/>
          </a:bodyPr>
          <a:lstStyle/>
          <a:p>
            <a:r>
              <a:rPr lang="en-US" sz="2000" dirty="0"/>
              <a:t>Attempts to approximate accurately any non-linear continuous operator (a mapping from a space of functions into another space of functions).</a:t>
            </a:r>
          </a:p>
          <a:p>
            <a:r>
              <a:rPr lang="en-US" dirty="0"/>
              <a:t>Let </a:t>
            </a:r>
            <a:r>
              <a:rPr lang="en-US" b="1" i="1" dirty="0"/>
              <a:t>G</a:t>
            </a:r>
            <a:r>
              <a:rPr lang="en-US" dirty="0"/>
              <a:t> be the operator to be predicted, </a:t>
            </a:r>
            <a:r>
              <a:rPr lang="en-US" sz="2000" b="1" i="1" dirty="0"/>
              <a:t>u </a:t>
            </a:r>
            <a:r>
              <a:rPr lang="en-US" sz="2000" dirty="0"/>
              <a:t>be an input function and </a:t>
            </a:r>
            <a:r>
              <a:rPr lang="en-US" sz="2000" b="1" i="1" dirty="0"/>
              <a:t>y</a:t>
            </a:r>
            <a:r>
              <a:rPr lang="en-US" sz="2000" dirty="0"/>
              <a:t> be a point in the output function </a:t>
            </a:r>
            <a:r>
              <a:rPr lang="en-US" sz="2000" b="1" i="1" dirty="0"/>
              <a:t>G(u)</a:t>
            </a:r>
            <a:r>
              <a:rPr lang="en-US" sz="2000" dirty="0"/>
              <a:t>.</a:t>
            </a:r>
          </a:p>
          <a:p>
            <a:pPr marL="0" indent="0">
              <a:buNone/>
            </a:pPr>
            <a:endParaRPr lang="en-US" sz="2000" dirty="0"/>
          </a:p>
          <a:p>
            <a:endParaRPr lang="en-US" dirty="0"/>
          </a:p>
        </p:txBody>
      </p:sp>
      <p:sp>
        <p:nvSpPr>
          <p:cNvPr id="4" name="Slide Number Placeholder 3">
            <a:extLst>
              <a:ext uri="{FF2B5EF4-FFF2-40B4-BE49-F238E27FC236}">
                <a16:creationId xmlns:a16="http://schemas.microsoft.com/office/drawing/2014/main" id="{6F9FC2A4-BB88-09DE-5D7C-484317A84C26}"/>
              </a:ext>
            </a:extLst>
          </p:cNvPr>
          <p:cNvSpPr>
            <a:spLocks noGrp="1"/>
          </p:cNvSpPr>
          <p:nvPr>
            <p:ph type="sldNum" sz="quarter" idx="4"/>
          </p:nvPr>
        </p:nvSpPr>
        <p:spPr/>
        <p:txBody>
          <a:bodyPr/>
          <a:lstStyle/>
          <a:p>
            <a:fld id="{6FB6B91F-BB11-E946-B7F6-1372EDB8DEC1}" type="slidenum">
              <a:rPr lang="en-US" smtClean="0"/>
              <a:pPr/>
              <a:t>9</a:t>
            </a:fld>
            <a:endParaRPr lang="en-US" dirty="0"/>
          </a:p>
        </p:txBody>
      </p:sp>
      <p:sp>
        <p:nvSpPr>
          <p:cNvPr id="8" name="TextBox 7">
            <a:extLst>
              <a:ext uri="{FF2B5EF4-FFF2-40B4-BE49-F238E27FC236}">
                <a16:creationId xmlns:a16="http://schemas.microsoft.com/office/drawing/2014/main" id="{6659903B-B983-D108-CB9B-6ACBF41EB565}"/>
              </a:ext>
            </a:extLst>
          </p:cNvPr>
          <p:cNvSpPr txBox="1"/>
          <p:nvPr/>
        </p:nvSpPr>
        <p:spPr>
          <a:xfrm>
            <a:off x="8360688" y="5704887"/>
            <a:ext cx="1888659" cy="338554"/>
          </a:xfrm>
          <a:prstGeom prst="rect">
            <a:avLst/>
          </a:prstGeom>
          <a:noFill/>
        </p:spPr>
        <p:txBody>
          <a:bodyPr wrap="none" rtlCol="0">
            <a:spAutoFit/>
          </a:bodyPr>
          <a:lstStyle/>
          <a:p>
            <a:pPr algn="l">
              <a:spcBef>
                <a:spcPts val="1000"/>
              </a:spcBef>
              <a:spcAft>
                <a:spcPts val="600"/>
              </a:spcAft>
            </a:pPr>
            <a:r>
              <a:rPr lang="en-US" sz="1600" dirty="0">
                <a:solidFill>
                  <a:schemeClr val="bg1"/>
                </a:solidFill>
              </a:rPr>
              <a:t>L. Lu, et al. (2020) </a:t>
            </a:r>
          </a:p>
        </p:txBody>
      </p:sp>
      <p:pic>
        <p:nvPicPr>
          <p:cNvPr id="29" name="Audio 28">
            <a:hlinkClick r:id="" action="ppaction://media"/>
            <a:extLst>
              <a:ext uri="{FF2B5EF4-FFF2-40B4-BE49-F238E27FC236}">
                <a16:creationId xmlns:a16="http://schemas.microsoft.com/office/drawing/2014/main" id="{B0102884-23A0-23C5-E8EF-15719ED18C8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pic>
        <p:nvPicPr>
          <p:cNvPr id="33" name="Graphic 33">
            <a:extLst>
              <a:ext uri="{FF2B5EF4-FFF2-40B4-BE49-F238E27FC236}">
                <a16:creationId xmlns:a16="http://schemas.microsoft.com/office/drawing/2014/main" id="{FC1F0526-1A68-6008-737C-D74D8FBE30A9}"/>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4552333"/>
      </p:ext>
    </p:extLst>
  </p:cSld>
  <p:clrMapOvr>
    <a:masterClrMapping/>
  </p:clrMapOvr>
  <mc:AlternateContent xmlns:mc="http://schemas.openxmlformats.org/markup-compatibility/2006" xmlns:p14="http://schemas.microsoft.com/office/powerpoint/2010/main">
    <mc:Choice Requires="p14">
      <p:transition spd="slow" p14:dur="2000" advTm="87783"/>
    </mc:Choice>
    <mc:Fallback xmlns="">
      <p:transition spd="slow" advTm="8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SandiaBrand">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smtClean="0">
            <a:solidFill>
              <a:schemeClr val="bg1"/>
            </a:solidFill>
          </a:defRPr>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SandiaBrandMSTheme</Template>
  <TotalTime>8171</TotalTime>
  <Words>2285</Words>
  <Application>Microsoft Office PowerPoint</Application>
  <PresentationFormat>Widescreen</PresentationFormat>
  <Paragraphs>295</Paragraphs>
  <Slides>32</Slides>
  <Notes>9</Notes>
  <HiddenSlides>0</HiddenSlides>
  <MMClips>34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Apple Symbols</vt:lpstr>
      <vt:lpstr>Arial</vt:lpstr>
      <vt:lpstr>Calibri</vt:lpstr>
      <vt:lpstr>Cambria Math</vt:lpstr>
      <vt:lpstr>Courier New</vt:lpstr>
      <vt:lpstr>Exo 2</vt:lpstr>
      <vt:lpstr>Exo 2 Semi Bold</vt:lpstr>
      <vt:lpstr>Helvetica Neue</vt:lpstr>
      <vt:lpstr>Open Sans</vt:lpstr>
      <vt:lpstr>Open Sans SemiBold</vt:lpstr>
      <vt:lpstr>Times New Roman</vt:lpstr>
      <vt:lpstr>Wingdings</vt:lpstr>
      <vt:lpstr>SandiaBrand</vt:lpstr>
      <vt:lpstr>Machine Learning Surrogate Modeling using Deep Operator Networks for Fuel Degradation Processes in Nuclear Waste Repository Simulations</vt:lpstr>
      <vt:lpstr>Acknowledgements and Disclaimers</vt:lpstr>
      <vt:lpstr>Overview</vt:lpstr>
      <vt:lpstr>Computational Challenges in Handling Spent Nuclear Fuel</vt:lpstr>
      <vt:lpstr>Spent Nuclear Fuel</vt:lpstr>
      <vt:lpstr>Provide Mechanistic Spent nuclear fuel degradation rates in underground nuclear waste repository simulations</vt:lpstr>
      <vt:lpstr>Surrogate modeling to efficiently predict spent nuclear fuel degradation rates</vt:lpstr>
      <vt:lpstr>Deep operator network (deepONet)</vt:lpstr>
      <vt:lpstr>Deeponet</vt:lpstr>
      <vt:lpstr>Training Data</vt:lpstr>
      <vt:lpstr>Sampling Input Parameters</vt:lpstr>
      <vt:lpstr>Data conditioning</vt:lpstr>
      <vt:lpstr>DeepONet Model Inputs and UO2 Flux Output</vt:lpstr>
      <vt:lpstr>Deeponet architecture with data</vt:lpstr>
      <vt:lpstr>Training process</vt:lpstr>
      <vt:lpstr>Hyperparameter tuning increases accuracy and generalization</vt:lpstr>
      <vt:lpstr>Deeponet performance</vt:lpstr>
      <vt:lpstr>A variety of metrics evaluate different elements of the surrogate model accuracy relative to the original model</vt:lpstr>
      <vt:lpstr>Deeponet metrics and prediction trajectories</vt:lpstr>
      <vt:lpstr>Model Variations</vt:lpstr>
      <vt:lpstr>One Timepoint Models</vt:lpstr>
      <vt:lpstr>Requires the Initial UO2 Flux Prediction</vt:lpstr>
      <vt:lpstr>DeepONet one timepoint dual model</vt:lpstr>
      <vt:lpstr>FNN One Timepoint dual model</vt:lpstr>
      <vt:lpstr>Overall Results</vt:lpstr>
      <vt:lpstr>Results</vt:lpstr>
      <vt:lpstr>Random Testing Trajectories</vt:lpstr>
      <vt:lpstr>Conclusions</vt:lpstr>
      <vt:lpstr>Conclusions and ongoing work</vt:lpstr>
      <vt:lpstr>Other work</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Laura Emily</dc:creator>
  <cp:lastModifiedBy>Madsen, Calvin Franklin</cp:lastModifiedBy>
  <cp:revision>204</cp:revision>
  <cp:lastPrinted>2024-07-31T23:17:21Z</cp:lastPrinted>
  <dcterms:created xsi:type="dcterms:W3CDTF">2023-03-17T19:55:08Z</dcterms:created>
  <dcterms:modified xsi:type="dcterms:W3CDTF">2024-08-01T21:57:03Z</dcterms:modified>
</cp:coreProperties>
</file>