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5"/>
  </p:notesMasterIdLst>
  <p:sldIdLst>
    <p:sldId id="284" r:id="rId5"/>
    <p:sldId id="1258" r:id="rId6"/>
    <p:sldId id="1272" r:id="rId7"/>
    <p:sldId id="1262" r:id="rId8"/>
    <p:sldId id="1288" r:id="rId9"/>
    <p:sldId id="258" r:id="rId10"/>
    <p:sldId id="730" r:id="rId11"/>
    <p:sldId id="257" r:id="rId12"/>
    <p:sldId id="1289" r:id="rId13"/>
    <p:sldId id="1274" r:id="rId14"/>
    <p:sldId id="1284" r:id="rId15"/>
    <p:sldId id="1291" r:id="rId16"/>
    <p:sldId id="1292" r:id="rId17"/>
    <p:sldId id="1285" r:id="rId18"/>
    <p:sldId id="1294" r:id="rId19"/>
    <p:sldId id="1293" r:id="rId20"/>
    <p:sldId id="1295" r:id="rId21"/>
    <p:sldId id="1283" r:id="rId22"/>
    <p:sldId id="1296" r:id="rId23"/>
    <p:sldId id="1298" r:id="rId24"/>
    <p:sldId id="1297" r:id="rId25"/>
    <p:sldId id="1276" r:id="rId26"/>
    <p:sldId id="1299" r:id="rId27"/>
    <p:sldId id="728" r:id="rId28"/>
    <p:sldId id="1261" r:id="rId29"/>
    <p:sldId id="304" r:id="rId30"/>
    <p:sldId id="272" r:id="rId31"/>
    <p:sldId id="1269" r:id="rId32"/>
    <p:sldId id="298" r:id="rId33"/>
    <p:sldId id="2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9"/>
    <p:restoredTop sz="85766" autoAdjust="0"/>
  </p:normalViewPr>
  <p:slideViewPr>
    <p:cSldViewPr snapToGrid="0" snapToObjects="1">
      <p:cViewPr varScale="1">
        <p:scale>
          <a:sx n="124" d="100"/>
          <a:sy n="124" d="100"/>
        </p:scale>
        <p:origin x="392" y="1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7" d="100"/>
          <a:sy n="47" d="100"/>
        </p:scale>
        <p:origin x="20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5C3AD-AE9F-4B40-94A7-A7C50A698202}" type="datetimeFigureOut">
              <a:rPr lang="en-US" smtClean="0"/>
              <a:t>7/31/24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7F5F3-968E-BD4A-B55E-7786AB7A493A}" type="slidenum">
              <a:rPr lang="en-US" smtClean="0"/>
              <a:t>‹#›</a:t>
            </a:fld>
            <a:endParaRPr lang="en-US"/>
          </a:p>
        </p:txBody>
      </p:sp>
    </p:spTree>
    <p:extLst>
      <p:ext uri="{BB962C8B-B14F-4D97-AF65-F5344CB8AC3E}">
        <p14:creationId xmlns:p14="http://schemas.microsoft.com/office/powerpoint/2010/main" val="365031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1</a:t>
            </a:fld>
            <a:endParaRPr lang="en-US"/>
          </a:p>
        </p:txBody>
      </p:sp>
    </p:spTree>
    <p:extLst>
      <p:ext uri="{BB962C8B-B14F-4D97-AF65-F5344CB8AC3E}">
        <p14:creationId xmlns:p14="http://schemas.microsoft.com/office/powerpoint/2010/main" val="125886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18</a:t>
            </a:fld>
            <a:endParaRPr lang="en-US"/>
          </a:p>
        </p:txBody>
      </p:sp>
    </p:spTree>
    <p:extLst>
      <p:ext uri="{BB962C8B-B14F-4D97-AF65-F5344CB8AC3E}">
        <p14:creationId xmlns:p14="http://schemas.microsoft.com/office/powerpoint/2010/main" val="60324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19</a:t>
            </a:fld>
            <a:endParaRPr lang="en-US"/>
          </a:p>
        </p:txBody>
      </p:sp>
    </p:spTree>
    <p:extLst>
      <p:ext uri="{BB962C8B-B14F-4D97-AF65-F5344CB8AC3E}">
        <p14:creationId xmlns:p14="http://schemas.microsoft.com/office/powerpoint/2010/main" val="130778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20</a:t>
            </a:fld>
            <a:endParaRPr lang="en-US"/>
          </a:p>
        </p:txBody>
      </p:sp>
    </p:spTree>
    <p:extLst>
      <p:ext uri="{BB962C8B-B14F-4D97-AF65-F5344CB8AC3E}">
        <p14:creationId xmlns:p14="http://schemas.microsoft.com/office/powerpoint/2010/main" val="89271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24</a:t>
            </a:fld>
            <a:endParaRPr lang="en-US"/>
          </a:p>
        </p:txBody>
      </p:sp>
    </p:spTree>
    <p:extLst>
      <p:ext uri="{BB962C8B-B14F-4D97-AF65-F5344CB8AC3E}">
        <p14:creationId xmlns:p14="http://schemas.microsoft.com/office/powerpoint/2010/main" val="23905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26</a:t>
            </a:fld>
            <a:endParaRPr lang="en-US"/>
          </a:p>
        </p:txBody>
      </p:sp>
    </p:spTree>
    <p:extLst>
      <p:ext uri="{BB962C8B-B14F-4D97-AF65-F5344CB8AC3E}">
        <p14:creationId xmlns:p14="http://schemas.microsoft.com/office/powerpoint/2010/main" val="204996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repository simulation: &gt; 750 core hours (1.5 hours on 512 cores), and we need 1000s of runs</a:t>
            </a:r>
          </a:p>
          <a:p>
            <a:pPr marL="171450" indent="-171450">
              <a:buFont typeface="Arial" panose="020B0604020202020204" pitchFamily="34" charset="0"/>
              <a:buChar char="•"/>
            </a:pPr>
            <a:r>
              <a:rPr lang="en-US" dirty="0"/>
              <a:t>Surrogate models provide a mapping between the relevant model input parameters and its outputs that are much cheaper to evaluate than the original, full model.</a:t>
            </a:r>
          </a:p>
        </p:txBody>
      </p:sp>
      <p:sp>
        <p:nvSpPr>
          <p:cNvPr id="4" name="Slide Number Placeholder 3"/>
          <p:cNvSpPr>
            <a:spLocks noGrp="1"/>
          </p:cNvSpPr>
          <p:nvPr>
            <p:ph type="sldNum" sz="quarter" idx="5"/>
          </p:nvPr>
        </p:nvSpPr>
        <p:spPr/>
        <p:txBody>
          <a:bodyPr/>
          <a:lstStyle/>
          <a:p>
            <a:fld id="{A2430F75-B5EC-044F-A636-30352D0A1350}" type="slidenum">
              <a:rPr lang="en-US" smtClean="0"/>
              <a:t>27</a:t>
            </a:fld>
            <a:endParaRPr lang="en-US"/>
          </a:p>
        </p:txBody>
      </p:sp>
    </p:spTree>
    <p:extLst>
      <p:ext uri="{BB962C8B-B14F-4D97-AF65-F5344CB8AC3E}">
        <p14:creationId xmlns:p14="http://schemas.microsoft.com/office/powerpoint/2010/main" val="158199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151F3-93EB-AC44-BCD0-8D44FFD0161B}" type="slidenum">
              <a:rPr lang="en-US" smtClean="0"/>
              <a:t>28</a:t>
            </a:fld>
            <a:endParaRPr lang="en-US"/>
          </a:p>
        </p:txBody>
      </p:sp>
    </p:spTree>
    <p:extLst>
      <p:ext uri="{BB962C8B-B14F-4D97-AF65-F5344CB8AC3E}">
        <p14:creationId xmlns:p14="http://schemas.microsoft.com/office/powerpoint/2010/main" val="37895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explain top two figures: t-SNE (Stochastic Neighbor Embedding) of the inputs corresponding to 1500 points of the training data. t-SNE does a mapping from high D to 2D such that points that close in high D space are also close by in 2D space. And points that are far away in high D space are also far away from each other in 2D space.  Left: full FMD process model run trajectories. Right: 1 point randomly chosen from 1500 runs. Without </a:t>
            </a:r>
            <a:r>
              <a:rPr lang="en-US" dirty="0" err="1"/>
              <a:t>downsampling</a:t>
            </a:r>
            <a:r>
              <a:rPr lang="en-US" dirty="0"/>
              <a:t>, the data is too clustered and </a:t>
            </a:r>
            <a:r>
              <a:rPr lang="en-US" dirty="0" err="1"/>
              <a:t>kNNr</a:t>
            </a:r>
            <a:r>
              <a:rPr lang="en-US" dirty="0"/>
              <a:t> struggles to pick points from a range of input conditions.</a:t>
            </a:r>
          </a:p>
        </p:txBody>
      </p:sp>
      <p:sp>
        <p:nvSpPr>
          <p:cNvPr id="4" name="Slide Number Placeholder 3"/>
          <p:cNvSpPr>
            <a:spLocks noGrp="1"/>
          </p:cNvSpPr>
          <p:nvPr>
            <p:ph type="sldNum" sz="quarter" idx="5"/>
          </p:nvPr>
        </p:nvSpPr>
        <p:spPr/>
        <p:txBody>
          <a:bodyPr/>
          <a:lstStyle/>
          <a:p>
            <a:fld id="{4967F5F3-968E-BD4A-B55E-7786AB7A493A}" type="slidenum">
              <a:rPr lang="en-US" smtClean="0"/>
              <a:t>29</a:t>
            </a:fld>
            <a:endParaRPr lang="en-US"/>
          </a:p>
        </p:txBody>
      </p:sp>
    </p:spTree>
    <p:extLst>
      <p:ext uri="{BB962C8B-B14F-4D97-AF65-F5344CB8AC3E}">
        <p14:creationId xmlns:p14="http://schemas.microsoft.com/office/powerpoint/2010/main" val="13647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t>
            </a:r>
            <a:r>
              <a:rPr lang="en-US" dirty="0" err="1"/>
              <a:t>nrmse</a:t>
            </a:r>
            <a:r>
              <a:rPr lang="en-US" dirty="0"/>
              <a:t> assume y is always positive?</a:t>
            </a:r>
          </a:p>
        </p:txBody>
      </p:sp>
      <p:sp>
        <p:nvSpPr>
          <p:cNvPr id="4" name="Slide Number Placeholder 3"/>
          <p:cNvSpPr>
            <a:spLocks noGrp="1"/>
          </p:cNvSpPr>
          <p:nvPr>
            <p:ph type="sldNum" sz="quarter" idx="5"/>
          </p:nvPr>
        </p:nvSpPr>
        <p:spPr/>
        <p:txBody>
          <a:bodyPr/>
          <a:lstStyle/>
          <a:p>
            <a:fld id="{4967F5F3-968E-BD4A-B55E-7786AB7A493A}" type="slidenum">
              <a:rPr lang="en-US" smtClean="0"/>
              <a:t>30</a:t>
            </a:fld>
            <a:endParaRPr lang="en-US"/>
          </a:p>
        </p:txBody>
      </p:sp>
    </p:spTree>
    <p:extLst>
      <p:ext uri="{BB962C8B-B14F-4D97-AF65-F5344CB8AC3E}">
        <p14:creationId xmlns:p14="http://schemas.microsoft.com/office/powerpoint/2010/main" val="166007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2</a:t>
            </a:fld>
            <a:endParaRPr lang="en-US"/>
          </a:p>
        </p:txBody>
      </p:sp>
    </p:spTree>
    <p:extLst>
      <p:ext uri="{BB962C8B-B14F-4D97-AF65-F5344CB8AC3E}">
        <p14:creationId xmlns:p14="http://schemas.microsoft.com/office/powerpoint/2010/main" val="124114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3</a:t>
            </a:fld>
            <a:endParaRPr lang="en-US"/>
          </a:p>
        </p:txBody>
      </p:sp>
    </p:spTree>
    <p:extLst>
      <p:ext uri="{BB962C8B-B14F-4D97-AF65-F5344CB8AC3E}">
        <p14:creationId xmlns:p14="http://schemas.microsoft.com/office/powerpoint/2010/main" val="158640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MTHM: </a:t>
            </a:r>
            <a:r>
              <a:rPr lang="en-US" b="0" i="0" u="none" strike="noStrike" dirty="0">
                <a:solidFill>
                  <a:srgbClr val="000000"/>
                </a:solidFill>
                <a:effectLst/>
                <a:latin typeface="Calibri" panose="020F0502020204030204" pitchFamily="34" charset="0"/>
              </a:rPr>
              <a:t>Metric tons of heavy metal (mostly uranium)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CSFP and NGSAM (</a:t>
            </a:r>
            <a:r>
              <a:rPr lang="en-US" sz="1800" dirty="0">
                <a:effectLst/>
                <a:latin typeface="TimesNewRomanPSMT"/>
              </a:rPr>
              <a:t>Next Generation System Analysis Model) are models with sets of assumptions that extrapolate the US CSNF till 2080.</a:t>
            </a:r>
            <a:endParaRPr lang="en-US" dirty="0">
              <a:effectLst/>
            </a:endParaRPr>
          </a:p>
        </p:txBody>
      </p:sp>
      <p:sp>
        <p:nvSpPr>
          <p:cNvPr id="4" name="Slide Number Placeholder 3"/>
          <p:cNvSpPr>
            <a:spLocks noGrp="1"/>
          </p:cNvSpPr>
          <p:nvPr>
            <p:ph type="sldNum" sz="quarter" idx="5"/>
          </p:nvPr>
        </p:nvSpPr>
        <p:spPr/>
        <p:txBody>
          <a:bodyPr/>
          <a:lstStyle/>
          <a:p>
            <a:fld id="{A2A103C3-E176-2B41-8AF0-ED1A200B7260}" type="slidenum">
              <a:rPr lang="en-US" smtClean="0"/>
              <a:t>5</a:t>
            </a:fld>
            <a:endParaRPr lang="en-US"/>
          </a:p>
        </p:txBody>
      </p:sp>
    </p:spTree>
    <p:extLst>
      <p:ext uri="{BB962C8B-B14F-4D97-AF65-F5344CB8AC3E}">
        <p14:creationId xmlns:p14="http://schemas.microsoft.com/office/powerpoint/2010/main" val="393430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151F3-93EB-AC44-BCD0-8D44FFD0161B}" type="slidenum">
              <a:rPr lang="en-US" smtClean="0"/>
              <a:t>6</a:t>
            </a:fld>
            <a:endParaRPr lang="en-US"/>
          </a:p>
        </p:txBody>
      </p:sp>
    </p:spTree>
    <p:extLst>
      <p:ext uri="{BB962C8B-B14F-4D97-AF65-F5344CB8AC3E}">
        <p14:creationId xmlns:p14="http://schemas.microsoft.com/office/powerpoint/2010/main" val="374875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8</a:t>
            </a:fld>
            <a:endParaRPr lang="en-US"/>
          </a:p>
        </p:txBody>
      </p:sp>
    </p:spTree>
    <p:extLst>
      <p:ext uri="{BB962C8B-B14F-4D97-AF65-F5344CB8AC3E}">
        <p14:creationId xmlns:p14="http://schemas.microsoft.com/office/powerpoint/2010/main" val="20472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4967F5F3-968E-BD4A-B55E-7786AB7A493A}" type="slidenum">
              <a:rPr lang="en-US" smtClean="0"/>
              <a:t>11</a:t>
            </a:fld>
            <a:endParaRPr lang="en-US"/>
          </a:p>
        </p:txBody>
      </p:sp>
    </p:spTree>
    <p:extLst>
      <p:ext uri="{BB962C8B-B14F-4D97-AF65-F5344CB8AC3E}">
        <p14:creationId xmlns:p14="http://schemas.microsoft.com/office/powerpoint/2010/main" val="372912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12</a:t>
            </a:fld>
            <a:endParaRPr lang="en-US"/>
          </a:p>
        </p:txBody>
      </p:sp>
    </p:spTree>
    <p:extLst>
      <p:ext uri="{BB962C8B-B14F-4D97-AF65-F5344CB8AC3E}">
        <p14:creationId xmlns:p14="http://schemas.microsoft.com/office/powerpoint/2010/main" val="349767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7F5F3-968E-BD4A-B55E-7786AB7A493A}" type="slidenum">
              <a:rPr lang="en-US" smtClean="0"/>
              <a:t>14</a:t>
            </a:fld>
            <a:endParaRPr lang="en-US"/>
          </a:p>
        </p:txBody>
      </p:sp>
    </p:spTree>
    <p:extLst>
      <p:ext uri="{BB962C8B-B14F-4D97-AF65-F5344CB8AC3E}">
        <p14:creationId xmlns:p14="http://schemas.microsoft.com/office/powerpoint/2010/main" val="424209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26" name="Rectangle 9"/>
          <p:cNvSpPr/>
          <p:nvPr/>
        </p:nvSpPr>
        <p:spPr>
          <a:xfrm flipH="1">
            <a:off x="0" y="6627051"/>
            <a:ext cx="12192912" cy="230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6"/>
          <p:cNvSpPr/>
          <p:nvPr/>
        </p:nvSpPr>
        <p:spPr>
          <a:xfrm flipH="1">
            <a:off x="0" y="5092700"/>
            <a:ext cx="6096000" cy="1536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9"/>
          <p:cNvSpPr/>
          <p:nvPr/>
        </p:nvSpPr>
        <p:spPr>
          <a:xfrm flipH="1">
            <a:off x="5949952" y="5089895"/>
            <a:ext cx="6242049" cy="1536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pic>
        <p:nvPicPr>
          <p:cNvPr id="12" name="Picture 26"/>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351513" y="228600"/>
            <a:ext cx="2743200" cy="335660"/>
          </a:xfrm>
          <a:prstGeom prst="rect">
            <a:avLst/>
          </a:prstGeom>
          <a:noFill/>
          <a:ln w="9525">
            <a:noFill/>
            <a:miter lim="800000"/>
            <a:headEnd/>
            <a:tailEnd/>
          </a:ln>
        </p:spPr>
      </p:pic>
      <p:sp>
        <p:nvSpPr>
          <p:cNvPr id="24" name="Text Placeholder 22"/>
          <p:cNvSpPr>
            <a:spLocks noGrp="1"/>
          </p:cNvSpPr>
          <p:nvPr>
            <p:ph type="body" sz="quarter" idx="12"/>
          </p:nvPr>
        </p:nvSpPr>
        <p:spPr>
          <a:xfrm>
            <a:off x="6096000" y="5208223"/>
            <a:ext cx="411940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a:t>Click to edit Master text styles</a:t>
            </a:r>
          </a:p>
          <a:p>
            <a:pPr lvl="1"/>
            <a:r>
              <a:rPr lang="en-US" noProof="0"/>
              <a:t>Second level</a:t>
            </a:r>
          </a:p>
        </p:txBody>
      </p:sp>
      <p:sp>
        <p:nvSpPr>
          <p:cNvPr id="19" name="Text Placeholder 18"/>
          <p:cNvSpPr>
            <a:spLocks noGrp="1"/>
          </p:cNvSpPr>
          <p:nvPr>
            <p:ph type="body" sz="quarter" idx="13"/>
          </p:nvPr>
        </p:nvSpPr>
        <p:spPr>
          <a:xfrm>
            <a:off x="351512" y="5208223"/>
            <a:ext cx="2564407" cy="876207"/>
          </a:xfrm>
        </p:spPr>
        <p:txBody>
          <a:bodyPr>
            <a:normAutofit/>
          </a:bodyPr>
          <a:lstStyle>
            <a:lvl1pPr>
              <a:buNone/>
              <a:defRPr sz="1200" baseline="0">
                <a:solidFill>
                  <a:schemeClr val="bg1"/>
                </a:solidFill>
                <a:latin typeface="Arial Narrow" pitchFamily="34" charset="0"/>
              </a:defRPr>
            </a:lvl1pPr>
            <a:lvl5pPr>
              <a:defRPr/>
            </a:lvl5pPr>
          </a:lstStyle>
          <a:p>
            <a:pPr lvl="0"/>
            <a:r>
              <a:rPr lang="en-US"/>
              <a:t>Click to edit Master text styles</a:t>
            </a:r>
          </a:p>
          <a:p>
            <a:pPr lvl="1"/>
            <a:r>
              <a:rPr lang="en-US"/>
              <a:t>Second level</a:t>
            </a:r>
          </a:p>
        </p:txBody>
      </p:sp>
      <p:pic>
        <p:nvPicPr>
          <p:cNvPr id="28" name="Picture 2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83086" y="174805"/>
            <a:ext cx="2057400" cy="766555"/>
          </a:xfrm>
          <a:prstGeom prst="rect">
            <a:avLst/>
          </a:prstGeom>
        </p:spPr>
      </p:pic>
      <p:sp>
        <p:nvSpPr>
          <p:cNvPr id="30" name="Rectangle 9"/>
          <p:cNvSpPr/>
          <p:nvPr/>
        </p:nvSpPr>
        <p:spPr>
          <a:xfrm flipH="1">
            <a:off x="0" y="990508"/>
            <a:ext cx="12192912" cy="774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2" name="Rectangle 1">
            <a:extLst>
              <a:ext uri="{FF2B5EF4-FFF2-40B4-BE49-F238E27FC236}">
                <a16:creationId xmlns:a16="http://schemas.microsoft.com/office/drawing/2014/main" id="{46D730D3-59D9-4E66-90DB-F35E36CBDC3D}"/>
              </a:ext>
            </a:extLst>
          </p:cNvPr>
          <p:cNvSpPr/>
          <p:nvPr/>
        </p:nvSpPr>
        <p:spPr>
          <a:xfrm>
            <a:off x="2" y="1099569"/>
            <a:ext cx="12191999" cy="4024694"/>
          </a:xfrm>
          <a:prstGeom prst="rect">
            <a:avLst/>
          </a:prstGeom>
          <a:gradFill>
            <a:gsLst>
              <a:gs pos="100000">
                <a:srgbClr val="5ED2BD"/>
              </a:gs>
              <a:gs pos="0">
                <a:schemeClr val="accent3"/>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Box 3">
            <a:extLst>
              <a:ext uri="{FF2B5EF4-FFF2-40B4-BE49-F238E27FC236}">
                <a16:creationId xmlns:a16="http://schemas.microsoft.com/office/drawing/2014/main" id="{1DFC6E35-1EEC-4E76-B366-CC8B5FA73402}"/>
              </a:ext>
            </a:extLst>
          </p:cNvPr>
          <p:cNvSpPr txBox="1"/>
          <p:nvPr/>
        </p:nvSpPr>
        <p:spPr>
          <a:xfrm>
            <a:off x="351514" y="565428"/>
            <a:ext cx="5134887" cy="261369"/>
          </a:xfrm>
          <a:prstGeom prst="rect">
            <a:avLst/>
          </a:prstGeom>
          <a:solidFill>
            <a:schemeClr val="bg1"/>
          </a:solidFill>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a:ln>
                  <a:noFill/>
                </a:ln>
                <a:solidFill>
                  <a:schemeClr val="tx1"/>
                </a:solidFill>
                <a:effectLst/>
                <a:uLnTx/>
                <a:uFillTx/>
                <a:latin typeface="Arial Narrow"/>
                <a:ea typeface="+mn-ea"/>
                <a:cs typeface="Arial Narrow"/>
              </a:rPr>
              <a:t>Spent Fuel and Waste Science and Technology (SFWST)</a:t>
            </a:r>
            <a:r>
              <a:rPr kumimoji="0" lang="en-US" sz="1600" b="1" i="0" u="none" strike="noStrike" kern="1200" cap="none" spc="0" normalizeH="0" baseline="0" noProof="0" dirty="0">
                <a:ln>
                  <a:noFill/>
                </a:ln>
                <a:solidFill>
                  <a:srgbClr val="FFFFFF"/>
                </a:solidFill>
                <a:effectLst/>
                <a:uLnTx/>
                <a:uFillTx/>
                <a:latin typeface="Arial Narrow"/>
                <a:ea typeface="+mn-ea"/>
                <a:cs typeface="Arial Narrow"/>
              </a:rPr>
              <a:t>)</a:t>
            </a:r>
          </a:p>
        </p:txBody>
      </p:sp>
      <p:pic>
        <p:nvPicPr>
          <p:cNvPr id="9" name="Picture 8">
            <a:extLst>
              <a:ext uri="{FF2B5EF4-FFF2-40B4-BE49-F238E27FC236}">
                <a16:creationId xmlns:a16="http://schemas.microsoft.com/office/drawing/2014/main" id="{25E42BE4-6819-4270-BF96-1088EF5C0749}"/>
              </a:ext>
            </a:extLst>
          </p:cNvPr>
          <p:cNvPicPr>
            <a:picLocks noChangeAspect="1"/>
          </p:cNvPicPr>
          <p:nvPr/>
        </p:nvPicPr>
        <p:blipFill>
          <a:blip r:embed="rId4"/>
          <a:stretch>
            <a:fillRect/>
          </a:stretch>
        </p:blipFill>
        <p:spPr>
          <a:xfrm>
            <a:off x="351513" y="1964421"/>
            <a:ext cx="3809013" cy="2286000"/>
          </a:xfrm>
          <a:prstGeom prst="rect">
            <a:avLst/>
          </a:prstGeom>
        </p:spPr>
      </p:pic>
      <p:pic>
        <p:nvPicPr>
          <p:cNvPr id="11" name="Picture 10"/>
          <p:cNvPicPr>
            <a:picLocks noChangeAspect="1"/>
          </p:cNvPicPr>
          <p:nvPr/>
        </p:nvPicPr>
        <p:blipFill>
          <a:blip r:embed="rId5"/>
          <a:stretch>
            <a:fillRect/>
          </a:stretch>
        </p:blipFill>
        <p:spPr>
          <a:xfrm>
            <a:off x="4492709" y="1964421"/>
            <a:ext cx="3528512" cy="2286000"/>
          </a:xfrm>
          <a:prstGeom prst="rect">
            <a:avLst/>
          </a:prstGeom>
        </p:spPr>
      </p:pic>
      <p:pic>
        <p:nvPicPr>
          <p:cNvPr id="21" name="Picture 20">
            <a:extLst>
              <a:ext uri="{FF2B5EF4-FFF2-40B4-BE49-F238E27FC236}">
                <a16:creationId xmlns:a16="http://schemas.microsoft.com/office/drawing/2014/main" id="{DBEA1ECD-0FA7-44A4-A01A-D3F51D0007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3403" y="1964421"/>
            <a:ext cx="3533798" cy="2286000"/>
          </a:xfrm>
          <a:prstGeom prst="rect">
            <a:avLst/>
          </a:prstGeom>
        </p:spPr>
      </p:pic>
      <p:sp>
        <p:nvSpPr>
          <p:cNvPr id="3" name="Subtitle 2"/>
          <p:cNvSpPr>
            <a:spLocks noGrp="1"/>
          </p:cNvSpPr>
          <p:nvPr>
            <p:ph type="subTitle" idx="1" hasCustomPrompt="1"/>
          </p:nvPr>
        </p:nvSpPr>
        <p:spPr>
          <a:xfrm>
            <a:off x="368770" y="4334381"/>
            <a:ext cx="7628437" cy="723951"/>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Presentation Title</a:t>
            </a:r>
          </a:p>
        </p:txBody>
      </p:sp>
    </p:spTree>
    <p:extLst>
      <p:ext uri="{BB962C8B-B14F-4D97-AF65-F5344CB8AC3E}">
        <p14:creationId xmlns:p14="http://schemas.microsoft.com/office/powerpoint/2010/main" val="409180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marL="342900" indent="-342900">
              <a:buClr>
                <a:schemeClr val="accent4">
                  <a:lumMod val="75000"/>
                </a:schemeClr>
              </a:buClr>
              <a:buFont typeface="Wingdings" panose="05000000000000000000" pitchFamily="2" charset="2"/>
              <a:buChar char="§"/>
              <a:defRPr sz="2400"/>
            </a:lvl1pPr>
            <a:lvl2pPr marL="742950" indent="-285750">
              <a:buClr>
                <a:schemeClr val="accent4">
                  <a:lumMod val="75000"/>
                </a:schemeClr>
              </a:buClr>
              <a:buSzPct val="120000"/>
              <a:buFont typeface="Arial" panose="020B0604020202020204" pitchFamily="34" charset="0"/>
              <a:buChar char="•"/>
              <a:defRPr sz="2000"/>
            </a:lvl2pPr>
            <a:lvl3pPr marL="1143000" indent="-228600">
              <a:buClr>
                <a:schemeClr val="accent4">
                  <a:lumMod val="75000"/>
                </a:schemeClr>
              </a:buClr>
              <a:buFont typeface="Arial" panose="020B0604020202020204" pitchFamily="34" charset="0"/>
              <a:buChar char="•"/>
              <a:defRPr/>
            </a:lvl3pPr>
            <a:lvl4pPr>
              <a:buClr>
                <a:schemeClr val="accent4">
                  <a:lumMod val="75000"/>
                </a:schemeClr>
              </a:buClr>
              <a:defRPr sz="1600"/>
            </a:lvl4pPr>
            <a:lvl5pPr>
              <a:buClr>
                <a:schemeClr val="accent4">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0791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7067" y="0"/>
            <a:ext cx="7552267" cy="901700"/>
          </a:xfrm>
        </p:spPr>
        <p:txBody>
          <a:bodyPr/>
          <a:lstStyle/>
          <a:p>
            <a:r>
              <a:rPr lang="en-US"/>
              <a:t>Click to edit Master title style</a:t>
            </a:r>
          </a:p>
        </p:txBody>
      </p:sp>
      <p:sp>
        <p:nvSpPr>
          <p:cNvPr id="3" name="Table Placeholder 2"/>
          <p:cNvSpPr>
            <a:spLocks noGrp="1"/>
          </p:cNvSpPr>
          <p:nvPr>
            <p:ph type="tbl" idx="1"/>
          </p:nvPr>
        </p:nvSpPr>
        <p:spPr>
          <a:xfrm>
            <a:off x="366184" y="1141413"/>
            <a:ext cx="10972800" cy="5110162"/>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109464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0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761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D730D3-59D9-4E66-90DB-F35E36CBDC3D}"/>
              </a:ext>
            </a:extLst>
          </p:cNvPr>
          <p:cNvSpPr/>
          <p:nvPr/>
        </p:nvSpPr>
        <p:spPr>
          <a:xfrm>
            <a:off x="1" y="901701"/>
            <a:ext cx="12191999" cy="5701572"/>
          </a:xfrm>
          <a:prstGeom prst="rect">
            <a:avLst/>
          </a:prstGeom>
          <a:gradFill>
            <a:gsLst>
              <a:gs pos="100000">
                <a:srgbClr val="5ED2BD"/>
              </a:gs>
              <a:gs pos="0">
                <a:schemeClr val="accent3"/>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235200" y="2971800"/>
            <a:ext cx="7552267" cy="901700"/>
          </a:xfrm>
          <a:ln>
            <a:noFill/>
          </a:ln>
        </p:spPr>
        <p:txBody>
          <a:bodyPr/>
          <a:lstStyle>
            <a:lvl1pPr algn="ctr">
              <a:defRPr/>
            </a:lvl1pPr>
          </a:lstStyle>
          <a:p>
            <a:r>
              <a:rPr lang="en-US" dirty="0"/>
              <a:t>Questions?</a:t>
            </a:r>
          </a:p>
        </p:txBody>
      </p:sp>
    </p:spTree>
    <p:extLst>
      <p:ext uri="{BB962C8B-B14F-4D97-AF65-F5344CB8AC3E}">
        <p14:creationId xmlns:p14="http://schemas.microsoft.com/office/powerpoint/2010/main" val="390488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F81F-A60C-40C7-9BFB-C833DBC83BF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B22869-E70A-4B1D-BB4B-0DB04C1F9EC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099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BC2E-FA60-B79A-B71B-204E4C9AD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38F31-E4E7-5FA2-B7BD-9CA4F150A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22B5-89AB-843C-37BF-8EE08EA5AB72}"/>
              </a:ext>
            </a:extLst>
          </p:cNvPr>
          <p:cNvSpPr>
            <a:spLocks noGrp="1"/>
          </p:cNvSpPr>
          <p:nvPr>
            <p:ph type="dt" sz="half" idx="10"/>
          </p:nvPr>
        </p:nvSpPr>
        <p:spPr/>
        <p:txBody>
          <a:bodyPr/>
          <a:lstStyle/>
          <a:p>
            <a:fld id="{AE4ED888-A295-1F44-AB51-0E83CB5A5602}" type="datetimeFigureOut">
              <a:rPr lang="en-US" smtClean="0"/>
              <a:t>7/31/24</a:t>
            </a:fld>
            <a:endParaRPr lang="en-US"/>
          </a:p>
        </p:txBody>
      </p:sp>
      <p:sp>
        <p:nvSpPr>
          <p:cNvPr id="5" name="Footer Placeholder 4">
            <a:extLst>
              <a:ext uri="{FF2B5EF4-FFF2-40B4-BE49-F238E27FC236}">
                <a16:creationId xmlns:a16="http://schemas.microsoft.com/office/drawing/2014/main" id="{D1BAC48C-54C8-FE78-DD12-4A2788748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FA0A6-63C3-256D-D280-AE837D082B75}"/>
              </a:ext>
            </a:extLst>
          </p:cNvPr>
          <p:cNvSpPr>
            <a:spLocks noGrp="1"/>
          </p:cNvSpPr>
          <p:nvPr>
            <p:ph type="sldNum" sz="quarter" idx="12"/>
          </p:nvPr>
        </p:nvSpPr>
        <p:spPr/>
        <p:txBody>
          <a:bodyPr/>
          <a:lstStyle/>
          <a:p>
            <a:fld id="{E002ED62-1F07-C148-9F9F-D960F60DE715}" type="slidenum">
              <a:rPr lang="en-US" smtClean="0"/>
              <a:t>‹#›</a:t>
            </a:fld>
            <a:endParaRPr lang="en-US"/>
          </a:p>
        </p:txBody>
      </p:sp>
    </p:spTree>
    <p:extLst>
      <p:ext uri="{BB962C8B-B14F-4D97-AF65-F5344CB8AC3E}">
        <p14:creationId xmlns:p14="http://schemas.microsoft.com/office/powerpoint/2010/main" val="356131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srgbClr val="FFFFFF"/>
              </a:solidFill>
              <a:ea typeface="ＭＳ Ｐゴシック" pitchFamily="-108" charset="-128"/>
            </a:endParaRPr>
          </a:p>
        </p:txBody>
      </p:sp>
      <p:sp>
        <p:nvSpPr>
          <p:cNvPr id="16" name="Rectangle 15"/>
          <p:cNvSpPr/>
          <p:nvPr/>
        </p:nvSpPr>
        <p:spPr>
          <a:xfrm>
            <a:off x="0" y="6610350"/>
            <a:ext cx="12192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defTabSz="457200" fontAlgn="base">
              <a:spcBef>
                <a:spcPct val="0"/>
              </a:spcBef>
              <a:spcAft>
                <a:spcPct val="0"/>
              </a:spcAft>
              <a:defRPr/>
            </a:pPr>
            <a:r>
              <a:rPr lang="en-US" sz="1000" dirty="0">
                <a:solidFill>
                  <a:srgbClr val="FFFFFF"/>
                </a:solidFill>
                <a:ea typeface="ＭＳ Ｐゴシック" pitchFamily="-108" charset="-128"/>
              </a:rPr>
              <a:t>SFWST</a:t>
            </a:r>
          </a:p>
        </p:txBody>
      </p:sp>
      <p:sp>
        <p:nvSpPr>
          <p:cNvPr id="279556" name="Title Placeholder 13"/>
          <p:cNvSpPr>
            <a:spLocks noGrp="1"/>
          </p:cNvSpPr>
          <p:nvPr>
            <p:ph type="title"/>
          </p:nvPr>
        </p:nvSpPr>
        <p:spPr bwMode="auto">
          <a:xfrm>
            <a:off x="237067" y="0"/>
            <a:ext cx="7552267"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7" name="Text Placeholder 14"/>
          <p:cNvSpPr>
            <a:spLocks noGrp="1"/>
          </p:cNvSpPr>
          <p:nvPr>
            <p:ph type="body" idx="1"/>
          </p:nvPr>
        </p:nvSpPr>
        <p:spPr bwMode="auto">
          <a:xfrm>
            <a:off x="366184" y="1141413"/>
            <a:ext cx="10972800" cy="5110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173567" y="6616700"/>
            <a:ext cx="9715500" cy="241300"/>
          </a:xfrm>
          <a:prstGeom prst="rect">
            <a:avLst/>
          </a:prstGeom>
        </p:spPr>
        <p:txBody>
          <a:bodyPr>
            <a:normAutofit/>
          </a:bodyPr>
          <a:lstStyle/>
          <a:p>
            <a:pPr marL="342900" indent="-342900" defTabSz="457200" fontAlgn="base">
              <a:lnSpc>
                <a:spcPct val="90000"/>
              </a:lnSpc>
              <a:spcBef>
                <a:spcPct val="20000"/>
              </a:spcBef>
              <a:spcAft>
                <a:spcPct val="0"/>
              </a:spcAft>
              <a:buFont typeface="Arial" charset="0"/>
              <a:buNone/>
              <a:defRPr/>
            </a:pPr>
            <a:endParaRPr lang="en-US" sz="1000" dirty="0">
              <a:solidFill>
                <a:prstClr val="white"/>
              </a:solidFill>
              <a:ea typeface="ＭＳ Ｐゴシック" pitchFamily="-108" charset="-128"/>
              <a:cs typeface="Arial" charset="0"/>
            </a:endParaRPr>
          </a:p>
        </p:txBody>
      </p:sp>
      <p:sp>
        <p:nvSpPr>
          <p:cNvPr id="13" name="Text Placeholder 9"/>
          <p:cNvSpPr txBox="1">
            <a:spLocks/>
          </p:cNvSpPr>
          <p:nvPr/>
        </p:nvSpPr>
        <p:spPr>
          <a:xfrm>
            <a:off x="7302501" y="6616700"/>
            <a:ext cx="4889500" cy="241300"/>
          </a:xfrm>
          <a:prstGeom prst="rect">
            <a:avLst/>
          </a:prstGeom>
        </p:spPr>
        <p:txBody>
          <a:bodyPr>
            <a:normAutofit/>
          </a:bodyPr>
          <a:lstStyle/>
          <a:p>
            <a:pPr marL="342900" indent="-342900" algn="r" defTabSz="457200" fontAlgn="base">
              <a:lnSpc>
                <a:spcPct val="90000"/>
              </a:lnSpc>
              <a:spcBef>
                <a:spcPct val="20000"/>
              </a:spcBef>
              <a:spcAft>
                <a:spcPct val="0"/>
              </a:spcAft>
              <a:buFont typeface="Arial" charset="0"/>
              <a:buNone/>
              <a:defRPr/>
            </a:pPr>
            <a:r>
              <a:rPr lang="en-US" sz="1000" dirty="0">
                <a:solidFill>
                  <a:prstClr val="white"/>
                </a:solidFill>
                <a:ea typeface="ＭＳ Ｐゴシック" pitchFamily="-108" charset="-128"/>
                <a:cs typeface="Arial" charset="0"/>
              </a:rPr>
              <a:t>energy.gov/ne</a:t>
            </a:r>
          </a:p>
        </p:txBody>
      </p:sp>
      <p:sp>
        <p:nvSpPr>
          <p:cNvPr id="1037" name="Text Box 13"/>
          <p:cNvSpPr txBox="1">
            <a:spLocks noChangeArrowheads="1"/>
          </p:cNvSpPr>
          <p:nvPr/>
        </p:nvSpPr>
        <p:spPr bwMode="auto">
          <a:xfrm>
            <a:off x="5759451" y="6580189"/>
            <a:ext cx="493183" cy="274637"/>
          </a:xfrm>
          <a:prstGeom prst="rect">
            <a:avLst/>
          </a:prstGeom>
          <a:noFill/>
          <a:ln w="9525">
            <a:noFill/>
            <a:miter lim="800000"/>
            <a:headEnd/>
            <a:tailEnd/>
          </a:ln>
          <a:effectLst/>
        </p:spPr>
        <p:txBody>
          <a:bodyPr>
            <a:spAutoFit/>
          </a:bodyPr>
          <a:lstStyle/>
          <a:p>
            <a:pPr algn="ctr" fontAlgn="base">
              <a:spcBef>
                <a:spcPct val="50000"/>
              </a:spcBef>
              <a:spcAft>
                <a:spcPct val="0"/>
              </a:spcAft>
              <a:defRPr/>
            </a:pPr>
            <a:fld id="{C442D1F6-B04B-4A74-BB1C-D46C8DEB0BEC}" type="slidenum">
              <a:rPr lang="en-US" sz="1200">
                <a:solidFill>
                  <a:prstClr val="white"/>
                </a:solidFill>
                <a:ea typeface="ＭＳ Ｐゴシック" pitchFamily="-110" charset="-128"/>
              </a:rPr>
              <a:pPr algn="ctr" fontAlgn="base">
                <a:spcBef>
                  <a:spcPct val="50000"/>
                </a:spcBef>
                <a:spcAft>
                  <a:spcPct val="0"/>
                </a:spcAft>
                <a:defRPr/>
              </a:pPr>
              <a:t>‹#›</a:t>
            </a:fld>
            <a:endParaRPr lang="en-US" sz="1200" dirty="0">
              <a:solidFill>
                <a:prstClr val="white"/>
              </a:solidFill>
              <a:ea typeface="ＭＳ Ｐゴシック" pitchFamily="-110" charset="-128"/>
            </a:endParaRPr>
          </a:p>
        </p:txBody>
      </p:sp>
    </p:spTree>
    <p:extLst>
      <p:ext uri="{BB962C8B-B14F-4D97-AF65-F5344CB8AC3E}">
        <p14:creationId xmlns:p14="http://schemas.microsoft.com/office/powerpoint/2010/main" val="1764739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457200" rtl="0" eaLnBrk="1" fontAlgn="base" hangingPunct="1">
        <a:lnSpc>
          <a:spcPts val="2800"/>
        </a:lnSpc>
        <a:spcBef>
          <a:spcPct val="0"/>
        </a:spcBef>
        <a:spcAft>
          <a:spcPct val="0"/>
        </a:spcAft>
        <a:defRPr sz="3000" kern="1200">
          <a:solidFill>
            <a:srgbClr val="FFFFFF"/>
          </a:solidFill>
          <a:latin typeface="+mj-lt"/>
          <a:ea typeface="ＭＳ Ｐゴシック" pitchFamily="-108" charset="-128"/>
          <a:cs typeface="ＭＳ Ｐゴシック" pitchFamily="-110" charset="-128"/>
        </a:defRPr>
      </a:lvl1pPr>
      <a:lvl2pPr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2pPr>
      <a:lvl3pPr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3pPr>
      <a:lvl4pPr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4pPr>
      <a:lvl5pPr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cs typeface="ＭＳ Ｐゴシック" pitchFamily="-110" charset="-128"/>
        </a:defRPr>
      </a:lvl5pPr>
      <a:lvl6pPr marL="4572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6pPr>
      <a:lvl7pPr marL="9144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7pPr>
      <a:lvl8pPr marL="13716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8pPr>
      <a:lvl9pPr marL="1828800" algn="l" defTabSz="457200" rtl="0" eaLnBrk="1" fontAlgn="base" hangingPunct="1">
        <a:lnSpc>
          <a:spcPts val="2800"/>
        </a:lnSpc>
        <a:spcBef>
          <a:spcPct val="0"/>
        </a:spcBef>
        <a:spcAft>
          <a:spcPct val="0"/>
        </a:spcAft>
        <a:defRPr sz="3000">
          <a:solidFill>
            <a:srgbClr val="FFFFFF"/>
          </a:solidFill>
          <a:latin typeface="Arial" charset="0"/>
          <a:ea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292929"/>
          </a:solidFill>
          <a:latin typeface="+mn-lt"/>
          <a:ea typeface="ＭＳ Ｐゴシック" pitchFamily="-108"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lang="en-US" kern="1200" smtClean="0">
          <a:solidFill>
            <a:srgbClr val="292929"/>
          </a:solidFill>
          <a:effectLst/>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jnucmat.2015.03.036"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5.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580.png"/><Relationship Id="rId5" Type="http://schemas.openxmlformats.org/officeDocument/2006/relationships/image" Target="../media/image570.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68FB7-8C32-4AD9-A8FE-82B01A5770F4}"/>
              </a:ext>
            </a:extLst>
          </p:cNvPr>
          <p:cNvSpPr>
            <a:spLocks noGrp="1"/>
          </p:cNvSpPr>
          <p:nvPr>
            <p:ph type="body" sz="quarter" idx="12"/>
          </p:nvPr>
        </p:nvSpPr>
        <p:spPr>
          <a:xfrm>
            <a:off x="6095999" y="5208223"/>
            <a:ext cx="4472157" cy="1160490"/>
          </a:xfrm>
        </p:spPr>
        <p:txBody>
          <a:bodyPr>
            <a:normAutofit/>
          </a:bodyPr>
          <a:lstStyle/>
          <a:p>
            <a:r>
              <a:rPr lang="en-US" dirty="0"/>
              <a:t>Sandia ML DL Workshop</a:t>
            </a:r>
          </a:p>
          <a:p>
            <a:r>
              <a:rPr lang="en-US" dirty="0"/>
              <a:t>Sept. 2024</a:t>
            </a:r>
          </a:p>
        </p:txBody>
      </p:sp>
      <p:sp>
        <p:nvSpPr>
          <p:cNvPr id="4" name="Subtitle 3">
            <a:extLst>
              <a:ext uri="{FF2B5EF4-FFF2-40B4-BE49-F238E27FC236}">
                <a16:creationId xmlns:a16="http://schemas.microsoft.com/office/drawing/2014/main" id="{4241FF3C-7F6F-4BBF-AC16-E5441DB2C9D9}"/>
              </a:ext>
            </a:extLst>
          </p:cNvPr>
          <p:cNvSpPr>
            <a:spLocks noGrp="1"/>
          </p:cNvSpPr>
          <p:nvPr>
            <p:ph type="subTitle" idx="1"/>
          </p:nvPr>
        </p:nvSpPr>
        <p:spPr>
          <a:xfrm>
            <a:off x="368770" y="4334381"/>
            <a:ext cx="11471296" cy="723951"/>
          </a:xfrm>
        </p:spPr>
        <p:txBody>
          <a:bodyPr>
            <a:normAutofit fontScale="92500"/>
          </a:bodyPr>
          <a:lstStyle/>
          <a:p>
            <a:r>
              <a:rPr lang="en-US" dirty="0"/>
              <a:t>Neural-ODE Surrogates for Fuel Degradation Processes in Nuclear Waste Repository Simulations</a:t>
            </a:r>
          </a:p>
        </p:txBody>
      </p:sp>
      <p:sp>
        <p:nvSpPr>
          <p:cNvPr id="6" name="Text Placeholder 3">
            <a:extLst>
              <a:ext uri="{FF2B5EF4-FFF2-40B4-BE49-F238E27FC236}">
                <a16:creationId xmlns:a16="http://schemas.microsoft.com/office/drawing/2014/main" id="{18608AEF-21B4-4516-9063-7E2DB269E661}"/>
              </a:ext>
            </a:extLst>
          </p:cNvPr>
          <p:cNvSpPr>
            <a:spLocks noGrp="1"/>
          </p:cNvSpPr>
          <p:nvPr>
            <p:ph type="body" sz="quarter" idx="13"/>
          </p:nvPr>
        </p:nvSpPr>
        <p:spPr>
          <a:xfrm>
            <a:off x="351512" y="5208223"/>
            <a:ext cx="4472158" cy="1160490"/>
          </a:xfrm>
        </p:spPr>
        <p:txBody>
          <a:bodyPr>
            <a:normAutofit fontScale="77500" lnSpcReduction="20000"/>
          </a:bodyPr>
          <a:lstStyle/>
          <a:p>
            <a:pPr marL="7938" indent="-7938"/>
            <a:r>
              <a:rPr lang="en-US" sz="3100" dirty="0"/>
              <a:t>Caitlin Curry, Calvin Madsen, Bert </a:t>
            </a:r>
            <a:r>
              <a:rPr lang="en-US" sz="3100" dirty="0" err="1"/>
              <a:t>Debusschere</a:t>
            </a:r>
            <a:r>
              <a:rPr lang="en-US" sz="3100" dirty="0"/>
              <a:t>, and Paul Mariner</a:t>
            </a:r>
          </a:p>
          <a:p>
            <a:r>
              <a:rPr lang="en-US" sz="3400" dirty="0"/>
              <a:t>Sandia National Laboratories</a:t>
            </a:r>
          </a:p>
          <a:p>
            <a:endParaRPr lang="en-US" sz="1800" dirty="0"/>
          </a:p>
        </p:txBody>
      </p:sp>
      <p:sp>
        <p:nvSpPr>
          <p:cNvPr id="8" name="Text Placeholder 6">
            <a:extLst>
              <a:ext uri="{FF2B5EF4-FFF2-40B4-BE49-F238E27FC236}">
                <a16:creationId xmlns:a16="http://schemas.microsoft.com/office/drawing/2014/main" id="{4627F161-EB7A-48C3-97E7-1B18A0781E5D}"/>
              </a:ext>
            </a:extLst>
          </p:cNvPr>
          <p:cNvSpPr txBox="1">
            <a:spLocks/>
          </p:cNvSpPr>
          <p:nvPr/>
        </p:nvSpPr>
        <p:spPr bwMode="auto">
          <a:xfrm>
            <a:off x="6096000" y="6258560"/>
            <a:ext cx="6096000" cy="395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ea typeface="ＭＳ Ｐゴシック" pitchFamily="-108" charset="-128"/>
                <a:cs typeface="Arial Narrow"/>
              </a:defRPr>
            </a:lvl1pPr>
            <a:lvl2pPr marL="742950" indent="-285750" algn="l" defTabSz="457200" rtl="0" eaLnBrk="0" fontAlgn="base" hangingPunct="0">
              <a:spcBef>
                <a:spcPct val="20000"/>
              </a:spcBef>
              <a:spcAft>
                <a:spcPct val="0"/>
              </a:spcAft>
              <a:buFont typeface="Arial"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4pPr>
            <a:lvl5pPr marL="2057400" marR="0" indent="-228600" algn="l" defTabSz="457200" rtl="0" eaLnBrk="0" fontAlgn="base" latinLnBrk="0" hangingPunct="0">
              <a:lnSpc>
                <a:spcPct val="100000"/>
              </a:lnSpc>
              <a:spcBef>
                <a:spcPct val="20000"/>
              </a:spcBef>
              <a:spcAft>
                <a:spcPct val="0"/>
              </a:spcAft>
              <a:buClrTx/>
              <a:buSzTx/>
              <a:buFont typeface="Arial" charset="0"/>
              <a:buChar char="»"/>
              <a:tabLst/>
              <a:defRPr lang="en-US" kern="1200" smtClean="0">
                <a:solidFill>
                  <a:srgbClr val="292929"/>
                </a:solidFill>
                <a:effectLst/>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altLang="en-US" sz="800" dirty="0"/>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 </a:t>
            </a:r>
          </a:p>
        </p:txBody>
      </p:sp>
      <p:sp>
        <p:nvSpPr>
          <p:cNvPr id="7" name="Text Placeholder 3">
            <a:extLst>
              <a:ext uri="{FF2B5EF4-FFF2-40B4-BE49-F238E27FC236}">
                <a16:creationId xmlns:a16="http://schemas.microsoft.com/office/drawing/2014/main" id="{7A78F43A-5D42-42AF-87FF-8DAF45500DA0}"/>
              </a:ext>
            </a:extLst>
          </p:cNvPr>
          <p:cNvSpPr txBox="1">
            <a:spLocks/>
          </p:cNvSpPr>
          <p:nvPr/>
        </p:nvSpPr>
        <p:spPr bwMode="auto">
          <a:xfrm>
            <a:off x="8155013" y="5217812"/>
            <a:ext cx="3982720" cy="319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342900" indent="-342900" algn="l" defTabSz="457200" rtl="0" eaLnBrk="1" fontAlgn="base" hangingPunct="1">
              <a:spcBef>
                <a:spcPct val="20000"/>
              </a:spcBef>
              <a:spcAft>
                <a:spcPct val="0"/>
              </a:spcAft>
              <a:buFont typeface="Arial" charset="0"/>
              <a:buNone/>
              <a:defRPr sz="1200" kern="1200" baseline="0">
                <a:solidFill>
                  <a:schemeClr val="bg1"/>
                </a:solidFill>
                <a:latin typeface="Arial Narrow" pitchFamily="34" charset="0"/>
                <a:ea typeface="ＭＳ Ｐゴシック" pitchFamily="-108"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lang="en-US" kern="1200">
                <a:solidFill>
                  <a:srgbClr val="292929"/>
                </a:solidFill>
                <a:effectLst/>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800" b="0" i="0" dirty="0">
                <a:effectLst/>
                <a:latin typeface="Source Sans Pro" panose="020B0503030403020204" pitchFamily="34" charset="0"/>
              </a:rPr>
              <a:t>SAND2024-09887C</a:t>
            </a:r>
            <a:endParaRPr lang="en-US" sz="2800" b="0" i="0" dirty="0">
              <a:effectLst/>
              <a:highlight>
                <a:srgbClr val="FFFF00"/>
              </a:highlight>
              <a:latin typeface="Source Sans Pro" panose="020B0503030403020204" pitchFamily="34" charset="0"/>
            </a:endParaRPr>
          </a:p>
        </p:txBody>
      </p:sp>
      <p:sp>
        <p:nvSpPr>
          <p:cNvPr id="3" name="TextBox 2">
            <a:extLst>
              <a:ext uri="{FF2B5EF4-FFF2-40B4-BE49-F238E27FC236}">
                <a16:creationId xmlns:a16="http://schemas.microsoft.com/office/drawing/2014/main" id="{8559F42D-3FEC-CF86-BA4B-522650B8D82B}"/>
              </a:ext>
            </a:extLst>
          </p:cNvPr>
          <p:cNvSpPr txBox="1"/>
          <p:nvPr/>
        </p:nvSpPr>
        <p:spPr>
          <a:xfrm>
            <a:off x="5035463" y="3494762"/>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TextBox 4">
            <a:extLst>
              <a:ext uri="{FF2B5EF4-FFF2-40B4-BE49-F238E27FC236}">
                <a16:creationId xmlns:a16="http://schemas.microsoft.com/office/drawing/2014/main" id="{7BC0CB0E-F985-8B57-C9B7-FE05F8B9ADBE}"/>
              </a:ext>
            </a:extLst>
          </p:cNvPr>
          <p:cNvSpPr txBox="1"/>
          <p:nvPr/>
        </p:nvSpPr>
        <p:spPr>
          <a:xfrm>
            <a:off x="2342367" y="3018773"/>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9" name="TextBox 8">
            <a:extLst>
              <a:ext uri="{FF2B5EF4-FFF2-40B4-BE49-F238E27FC236}">
                <a16:creationId xmlns:a16="http://schemas.microsoft.com/office/drawing/2014/main" id="{545BD1A3-14F9-8C2B-680B-DEB3994A0AF8}"/>
              </a:ext>
            </a:extLst>
          </p:cNvPr>
          <p:cNvSpPr txBox="1"/>
          <p:nvPr/>
        </p:nvSpPr>
        <p:spPr>
          <a:xfrm>
            <a:off x="2029522" y="334537"/>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0" name="TextBox 9">
            <a:extLst>
              <a:ext uri="{FF2B5EF4-FFF2-40B4-BE49-F238E27FC236}">
                <a16:creationId xmlns:a16="http://schemas.microsoft.com/office/drawing/2014/main" id="{3BAA77C0-BDA1-9643-01CE-7BEB375A5D34}"/>
              </a:ext>
            </a:extLst>
          </p:cNvPr>
          <p:cNvSpPr txBox="1"/>
          <p:nvPr/>
        </p:nvSpPr>
        <p:spPr>
          <a:xfrm>
            <a:off x="2553629" y="3668751"/>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1" name="TextBox 10">
            <a:extLst>
              <a:ext uri="{FF2B5EF4-FFF2-40B4-BE49-F238E27FC236}">
                <a16:creationId xmlns:a16="http://schemas.microsoft.com/office/drawing/2014/main" id="{4B101688-FEDD-6F15-08B4-C3D95FDCCF4C}"/>
              </a:ext>
            </a:extLst>
          </p:cNvPr>
          <p:cNvSpPr txBox="1"/>
          <p:nvPr/>
        </p:nvSpPr>
        <p:spPr>
          <a:xfrm>
            <a:off x="2520176" y="3445727"/>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2" name="TextBox 11">
            <a:extLst>
              <a:ext uri="{FF2B5EF4-FFF2-40B4-BE49-F238E27FC236}">
                <a16:creationId xmlns:a16="http://schemas.microsoft.com/office/drawing/2014/main" id="{4B626F24-30F5-7289-07A8-785F340F4319}"/>
              </a:ext>
            </a:extLst>
          </p:cNvPr>
          <p:cNvSpPr txBox="1"/>
          <p:nvPr/>
        </p:nvSpPr>
        <p:spPr>
          <a:xfrm>
            <a:off x="2040673" y="1505415"/>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3" name="TextBox 12">
            <a:extLst>
              <a:ext uri="{FF2B5EF4-FFF2-40B4-BE49-F238E27FC236}">
                <a16:creationId xmlns:a16="http://schemas.microsoft.com/office/drawing/2014/main" id="{76AC5720-31A2-B15C-060B-436C47D26870}"/>
              </a:ext>
            </a:extLst>
          </p:cNvPr>
          <p:cNvSpPr txBox="1"/>
          <p:nvPr/>
        </p:nvSpPr>
        <p:spPr>
          <a:xfrm>
            <a:off x="10894741" y="3936380"/>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4" name="TextBox 13">
            <a:extLst>
              <a:ext uri="{FF2B5EF4-FFF2-40B4-BE49-F238E27FC236}">
                <a16:creationId xmlns:a16="http://schemas.microsoft.com/office/drawing/2014/main" id="{2E6D73F6-1837-EFA3-2AFC-0DAA23454191}"/>
              </a:ext>
            </a:extLst>
          </p:cNvPr>
          <p:cNvSpPr txBox="1"/>
          <p:nvPr/>
        </p:nvSpPr>
        <p:spPr>
          <a:xfrm>
            <a:off x="3813717" y="802888"/>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5" name="TextBox 14">
            <a:extLst>
              <a:ext uri="{FF2B5EF4-FFF2-40B4-BE49-F238E27FC236}">
                <a16:creationId xmlns:a16="http://schemas.microsoft.com/office/drawing/2014/main" id="{6B435988-DBE0-858F-7269-6D2946769792}"/>
              </a:ext>
            </a:extLst>
          </p:cNvPr>
          <p:cNvSpPr txBox="1"/>
          <p:nvPr/>
        </p:nvSpPr>
        <p:spPr>
          <a:xfrm>
            <a:off x="1773044" y="334537"/>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59234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18A6-9786-6F30-499B-D4ACF00DC9EB}"/>
              </a:ext>
            </a:extLst>
          </p:cNvPr>
          <p:cNvSpPr>
            <a:spLocks noGrp="1"/>
          </p:cNvSpPr>
          <p:nvPr>
            <p:ph type="title"/>
          </p:nvPr>
        </p:nvSpPr>
        <p:spPr>
          <a:xfrm>
            <a:off x="2235200" y="2300288"/>
            <a:ext cx="7552267" cy="1573212"/>
          </a:xfrm>
        </p:spPr>
        <p:txBody>
          <a:bodyPr/>
          <a:lstStyle/>
          <a:p>
            <a:r>
              <a:rPr lang="en-US" sz="4000" dirty="0"/>
              <a:t>Neural ODEs</a:t>
            </a:r>
          </a:p>
        </p:txBody>
      </p:sp>
      <p:sp>
        <p:nvSpPr>
          <p:cNvPr id="4" name="TextBox 3">
            <a:extLst>
              <a:ext uri="{FF2B5EF4-FFF2-40B4-BE49-F238E27FC236}">
                <a16:creationId xmlns:a16="http://schemas.microsoft.com/office/drawing/2014/main" id="{843497C8-ABF1-D51A-C51C-5535DCC449F7}"/>
              </a:ext>
            </a:extLst>
          </p:cNvPr>
          <p:cNvSpPr txBox="1"/>
          <p:nvPr/>
        </p:nvSpPr>
        <p:spPr>
          <a:xfrm>
            <a:off x="3050381" y="3265765"/>
            <a:ext cx="6100762" cy="584775"/>
          </a:xfrm>
          <a:prstGeom prst="rect">
            <a:avLst/>
          </a:prstGeom>
          <a:noFill/>
        </p:spPr>
        <p:txBody>
          <a:bodyPr wrap="square">
            <a:spAutoFit/>
          </a:bodyPr>
          <a:lstStyle/>
          <a:p>
            <a:pPr algn="ctr"/>
            <a:r>
              <a:rPr lang="en-US" sz="3200" dirty="0">
                <a:solidFill>
                  <a:srgbClr val="FFFFFF"/>
                </a:solidFill>
                <a:latin typeface="+mj-lt"/>
                <a:ea typeface="ＭＳ Ｐゴシック" pitchFamily="-108" charset="-128"/>
              </a:rPr>
              <a:t>Methods</a:t>
            </a:r>
            <a:endParaRPr lang="en-US" sz="4000" dirty="0">
              <a:solidFill>
                <a:srgbClr val="FFFFFF"/>
              </a:solidFill>
              <a:latin typeface="+mj-lt"/>
              <a:ea typeface="ＭＳ Ｐゴシック" pitchFamily="-108" charset="-128"/>
            </a:endParaRPr>
          </a:p>
        </p:txBody>
      </p:sp>
    </p:spTree>
    <p:extLst>
      <p:ext uri="{BB962C8B-B14F-4D97-AF65-F5344CB8AC3E}">
        <p14:creationId xmlns:p14="http://schemas.microsoft.com/office/powerpoint/2010/main" val="222331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1DB-2572-88A0-0148-DA6CA0AE3469}"/>
              </a:ext>
            </a:extLst>
          </p:cNvPr>
          <p:cNvSpPr>
            <a:spLocks noGrp="1"/>
          </p:cNvSpPr>
          <p:nvPr>
            <p:ph type="title"/>
          </p:nvPr>
        </p:nvSpPr>
        <p:spPr>
          <a:xfrm>
            <a:off x="298925" y="68332"/>
            <a:ext cx="11594149" cy="834957"/>
          </a:xfrm>
        </p:spPr>
        <p:txBody>
          <a:bodyPr>
            <a:noAutofit/>
          </a:bodyPr>
          <a:lstStyle/>
          <a:p>
            <a:r>
              <a:rPr lang="en-US" sz="3200" dirty="0"/>
              <a:t>Neural ODEs Background</a:t>
            </a:r>
          </a:p>
        </p:txBody>
      </p:sp>
      <p:sp>
        <p:nvSpPr>
          <p:cNvPr id="3" name="Content Placeholder 2">
            <a:extLst>
              <a:ext uri="{FF2B5EF4-FFF2-40B4-BE49-F238E27FC236}">
                <a16:creationId xmlns:a16="http://schemas.microsoft.com/office/drawing/2014/main" id="{A0BBB9A6-FE71-DBC7-B2BC-3F801DCDE6A9}"/>
              </a:ext>
            </a:extLst>
          </p:cNvPr>
          <p:cNvSpPr>
            <a:spLocks noGrp="1"/>
          </p:cNvSpPr>
          <p:nvPr>
            <p:ph idx="1"/>
          </p:nvPr>
        </p:nvSpPr>
        <p:spPr>
          <a:xfrm>
            <a:off x="489884" y="3542558"/>
            <a:ext cx="6139516" cy="2313956"/>
          </a:xfrm>
        </p:spPr>
        <p:txBody>
          <a:bodyPr>
            <a:normAutofit/>
          </a:bodyPr>
          <a:lstStyle/>
          <a:p>
            <a:r>
              <a:rPr lang="en-US" dirty="0"/>
              <a:t>Neural ODEs approximate the derivative of the system state as a Neural Network</a:t>
            </a:r>
          </a:p>
          <a:p>
            <a:endParaRPr lang="en-US" dirty="0"/>
          </a:p>
          <a:p>
            <a:r>
              <a:rPr lang="en-US" dirty="0"/>
              <a:t>Predict with ODE Solver</a:t>
            </a:r>
          </a:p>
        </p:txBody>
      </p:sp>
      <p:sp>
        <p:nvSpPr>
          <p:cNvPr id="5" name="TextBox 4">
            <a:extLst>
              <a:ext uri="{FF2B5EF4-FFF2-40B4-BE49-F238E27FC236}">
                <a16:creationId xmlns:a16="http://schemas.microsoft.com/office/drawing/2014/main" id="{92EAF2C0-AAA7-F596-4F5E-D1C6D891178C}"/>
              </a:ext>
            </a:extLst>
          </p:cNvPr>
          <p:cNvSpPr txBox="1"/>
          <p:nvPr/>
        </p:nvSpPr>
        <p:spPr>
          <a:xfrm>
            <a:off x="125272" y="6162404"/>
            <a:ext cx="5166286" cy="338554"/>
          </a:xfrm>
          <a:prstGeom prst="rect">
            <a:avLst/>
          </a:prstGeom>
          <a:noFill/>
        </p:spPr>
        <p:txBody>
          <a:bodyPr wrap="none" rtlCol="0">
            <a:spAutoFit/>
          </a:bodyPr>
          <a:lstStyle/>
          <a:p>
            <a:r>
              <a:rPr lang="en-US" sz="1600" dirty="0"/>
              <a:t>[3] “Neural Ordinary Differential Equations”, Chen et al.</a:t>
            </a:r>
          </a:p>
        </p:txBody>
      </p:sp>
      <p:sp>
        <p:nvSpPr>
          <p:cNvPr id="12" name="Rectangle 11">
            <a:extLst>
              <a:ext uri="{FF2B5EF4-FFF2-40B4-BE49-F238E27FC236}">
                <a16:creationId xmlns:a16="http://schemas.microsoft.com/office/drawing/2014/main" id="{E00C1C7B-DBE7-6044-53C0-BC2F8E05F142}"/>
              </a:ext>
            </a:extLst>
          </p:cNvPr>
          <p:cNvSpPr/>
          <p:nvPr/>
        </p:nvSpPr>
        <p:spPr>
          <a:xfrm>
            <a:off x="7650694" y="2078514"/>
            <a:ext cx="875202" cy="614025"/>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0</a:t>
            </a:r>
            <a:endParaRPr lang="en-US" sz="1400" baseline="-25000" dirty="0"/>
          </a:p>
        </p:txBody>
      </p:sp>
      <p:cxnSp>
        <p:nvCxnSpPr>
          <p:cNvPr id="13" name="Straight Arrow Connector 12">
            <a:extLst>
              <a:ext uri="{FF2B5EF4-FFF2-40B4-BE49-F238E27FC236}">
                <a16:creationId xmlns:a16="http://schemas.microsoft.com/office/drawing/2014/main" id="{8DBFAC18-6007-6A53-B78E-FAF6D9231021}"/>
              </a:ext>
            </a:extLst>
          </p:cNvPr>
          <p:cNvCxnSpPr>
            <a:cxnSpLocks/>
          </p:cNvCxnSpPr>
          <p:nvPr/>
        </p:nvCxnSpPr>
        <p:spPr>
          <a:xfrm flipH="1">
            <a:off x="9663104" y="2737032"/>
            <a:ext cx="623896" cy="309358"/>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4608B2A-62CE-6CC3-90D7-4F713F3EB005}"/>
                  </a:ext>
                </a:extLst>
              </p:cNvPr>
              <p:cNvSpPr/>
              <p:nvPr/>
            </p:nvSpPr>
            <p:spPr>
              <a:xfrm>
                <a:off x="7745827" y="3190964"/>
                <a:ext cx="3423487" cy="854045"/>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ODESolve(f, u</a:t>
                </a:r>
                <a:r>
                  <a:rPr lang="en-US" sz="2400" baseline="-25000" dirty="0"/>
                  <a:t>0</a:t>
                </a:r>
                <a:r>
                  <a:rPr lang="en-US" sz="2400" dirty="0"/>
                  <a:t>, </a:t>
                </a:r>
                <a14:m>
                  <m:oMath xmlns:m="http://schemas.openxmlformats.org/officeDocument/2006/math">
                    <m:r>
                      <m:rPr>
                        <m:sty m:val="p"/>
                      </m:rPr>
                      <a:rPr lang="el-GR" sz="2400" b="0" i="1" u="sng" smtClean="0">
                        <a:latin typeface="Cambria Math" panose="02040503050406030204" pitchFamily="18" charset="0"/>
                        <a:ea typeface="Cambria Math" panose="02040503050406030204" pitchFamily="18" charset="0"/>
                      </a:rPr>
                      <m:t>λ</m:t>
                    </m:r>
                  </m:oMath>
                </a14:m>
                <a:r>
                  <a:rPr lang="en-US" sz="2400" dirty="0"/>
                  <a:t>, </a:t>
                </a:r>
                <a:r>
                  <a:rPr lang="en-US" sz="2400" u="sng" dirty="0"/>
                  <a:t>t</a:t>
                </a:r>
                <a:r>
                  <a:rPr lang="en-US" sz="2400" dirty="0"/>
                  <a:t>)</a:t>
                </a:r>
              </a:p>
            </p:txBody>
          </p:sp>
        </mc:Choice>
        <mc:Fallback xmlns="">
          <p:sp>
            <p:nvSpPr>
              <p:cNvPr id="14" name="Rectangle 13">
                <a:extLst>
                  <a:ext uri="{FF2B5EF4-FFF2-40B4-BE49-F238E27FC236}">
                    <a16:creationId xmlns:a16="http://schemas.microsoft.com/office/drawing/2014/main" id="{A4608B2A-62CE-6CC3-90D7-4F713F3EB005}"/>
                  </a:ext>
                </a:extLst>
              </p:cNvPr>
              <p:cNvSpPr>
                <a:spLocks noRot="1" noChangeAspect="1" noMove="1" noResize="1" noEditPoints="1" noAdjustHandles="1" noChangeArrowheads="1" noChangeShapeType="1" noTextEdit="1"/>
              </p:cNvSpPr>
              <p:nvPr/>
            </p:nvSpPr>
            <p:spPr>
              <a:xfrm>
                <a:off x="7745827" y="3190964"/>
                <a:ext cx="3423487" cy="854045"/>
              </a:xfrm>
              <a:prstGeom prst="rect">
                <a:avLst/>
              </a:prstGeom>
              <a:blipFill>
                <a:blip r:embed="rId3"/>
                <a:stretch>
                  <a:fillRect/>
                </a:stretch>
              </a:blipFill>
              <a:ln>
                <a:solidFill>
                  <a:schemeClr val="accent2">
                    <a:lumMod val="50000"/>
                  </a:schemeClr>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D6748BC3-53FC-362C-0A4B-A2560CCCFB15}"/>
              </a:ext>
            </a:extLst>
          </p:cNvPr>
          <p:cNvSpPr/>
          <p:nvPr/>
        </p:nvSpPr>
        <p:spPr>
          <a:xfrm>
            <a:off x="10025743" y="2078514"/>
            <a:ext cx="2002971" cy="614025"/>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a:t>
            </a:r>
            <a:r>
              <a:rPr lang="en-US" sz="2400" baseline="-25000" dirty="0"/>
              <a:t>0</a:t>
            </a:r>
            <a:r>
              <a:rPr lang="en-US" sz="2400" dirty="0"/>
              <a:t>, …, </a:t>
            </a:r>
            <a:r>
              <a:rPr lang="en-US" sz="2400" dirty="0" err="1"/>
              <a:t>t</a:t>
            </a:r>
            <a:r>
              <a:rPr lang="en-US" sz="2400" baseline="-25000" dirty="0" err="1"/>
              <a:t>n</a:t>
            </a:r>
            <a:r>
              <a:rPr lang="en-US" sz="2400" dirty="0"/>
              <a:t> ]</a:t>
            </a:r>
          </a:p>
        </p:txBody>
      </p:sp>
      <p:cxnSp>
        <p:nvCxnSpPr>
          <p:cNvPr id="16" name="Straight Arrow Connector 15">
            <a:extLst>
              <a:ext uri="{FF2B5EF4-FFF2-40B4-BE49-F238E27FC236}">
                <a16:creationId xmlns:a16="http://schemas.microsoft.com/office/drawing/2014/main" id="{E154E0E0-D438-17A1-8D05-7346D247431D}"/>
              </a:ext>
            </a:extLst>
          </p:cNvPr>
          <p:cNvCxnSpPr>
            <a:cxnSpLocks/>
          </p:cNvCxnSpPr>
          <p:nvPr/>
        </p:nvCxnSpPr>
        <p:spPr>
          <a:xfrm flipH="1">
            <a:off x="9457571" y="2015054"/>
            <a:ext cx="3692" cy="1031336"/>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5229E7-DCB7-83F5-05D1-88C83F633773}"/>
              </a:ext>
            </a:extLst>
          </p:cNvPr>
          <p:cNvCxnSpPr>
            <a:cxnSpLocks/>
          </p:cNvCxnSpPr>
          <p:nvPr/>
        </p:nvCxnSpPr>
        <p:spPr>
          <a:xfrm>
            <a:off x="9461263" y="4126122"/>
            <a:ext cx="0" cy="486055"/>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FDC45AB-D2F2-D021-BB27-5C649A3E8013}"/>
              </a:ext>
            </a:extLst>
          </p:cNvPr>
          <p:cNvSpPr/>
          <p:nvPr/>
        </p:nvSpPr>
        <p:spPr>
          <a:xfrm>
            <a:off x="8316826" y="4693290"/>
            <a:ext cx="2281487" cy="834957"/>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0</a:t>
            </a:r>
            <a:r>
              <a:rPr lang="en-US" sz="2400" dirty="0"/>
              <a:t>, …, u</a:t>
            </a:r>
            <a:r>
              <a:rPr lang="en-US" sz="2400" baseline="-25000" dirty="0"/>
              <a:t>n</a:t>
            </a:r>
            <a:r>
              <a:rPr lang="en-US" sz="2400" dirty="0"/>
              <a:t>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664C10C-909B-724A-50B0-F8AAB6BDDC3C}"/>
                  </a:ext>
                </a:extLst>
              </p:cNvPr>
              <p:cNvSpPr/>
              <p:nvPr/>
            </p:nvSpPr>
            <p:spPr>
              <a:xfrm>
                <a:off x="1653533" y="1410866"/>
                <a:ext cx="2815090" cy="1284780"/>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𝑑𝑢</m:t>
                          </m:r>
                        </m:num>
                        <m:den>
                          <m:r>
                            <a:rPr lang="en-US" sz="2400" b="0" i="1" smtClean="0">
                              <a:latin typeface="Cambria Math" panose="02040503050406030204" pitchFamily="18" charset="0"/>
                            </a:rPr>
                            <m:t>𝑑𝑡</m:t>
                          </m:r>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u</m:t>
                      </m:r>
                      <m:r>
                        <a:rPr lang="en-US" sz="2400" b="0" i="0" smtClean="0">
                          <a:latin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λ</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NN</m:t>
                      </m:r>
                    </m:oMath>
                  </m:oMathPara>
                </a14:m>
                <a:endParaRPr lang="en-US" sz="2400" dirty="0"/>
              </a:p>
            </p:txBody>
          </p:sp>
        </mc:Choice>
        <mc:Fallback xmlns="">
          <p:sp>
            <p:nvSpPr>
              <p:cNvPr id="6" name="Rectangle 5">
                <a:extLst>
                  <a:ext uri="{FF2B5EF4-FFF2-40B4-BE49-F238E27FC236}">
                    <a16:creationId xmlns:a16="http://schemas.microsoft.com/office/drawing/2014/main" id="{C664C10C-909B-724A-50B0-F8AAB6BDDC3C}"/>
                  </a:ext>
                </a:extLst>
              </p:cNvPr>
              <p:cNvSpPr>
                <a:spLocks noRot="1" noChangeAspect="1" noMove="1" noResize="1" noEditPoints="1" noAdjustHandles="1" noChangeArrowheads="1" noChangeShapeType="1" noTextEdit="1"/>
              </p:cNvSpPr>
              <p:nvPr/>
            </p:nvSpPr>
            <p:spPr>
              <a:xfrm>
                <a:off x="1653533" y="1410866"/>
                <a:ext cx="2815090" cy="1284780"/>
              </a:xfrm>
              <a:prstGeom prst="rect">
                <a:avLst/>
              </a:prstGeom>
              <a:blipFill>
                <a:blip r:embed="rId4"/>
                <a:stretch>
                  <a:fillRect/>
                </a:stretch>
              </a:blipFill>
              <a:ln>
                <a:solidFill>
                  <a:schemeClr val="accent2">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4C23F57-47AA-C554-4A33-D874C855BA49}"/>
                  </a:ext>
                </a:extLst>
              </p:cNvPr>
              <p:cNvSpPr/>
              <p:nvPr/>
            </p:nvSpPr>
            <p:spPr>
              <a:xfrm>
                <a:off x="8726150" y="1319917"/>
                <a:ext cx="2002971" cy="614024"/>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λ</m:t>
                    </m:r>
                  </m:oMath>
                </a14:m>
                <a:r>
                  <a:rPr lang="en-US" sz="2400" baseline="-25000" dirty="0"/>
                  <a:t>0</a:t>
                </a:r>
                <a:r>
                  <a:rPr lang="en-US" sz="2400" dirty="0"/>
                  <a:t>, …,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λ</m:t>
                    </m:r>
                  </m:oMath>
                </a14:m>
                <a:r>
                  <a:rPr lang="en-US" sz="2400" baseline="-25000" dirty="0"/>
                  <a:t>n</a:t>
                </a:r>
                <a:r>
                  <a:rPr lang="en-US" sz="2400" dirty="0"/>
                  <a:t> ]</a:t>
                </a:r>
              </a:p>
            </p:txBody>
          </p:sp>
        </mc:Choice>
        <mc:Fallback xmlns="">
          <p:sp>
            <p:nvSpPr>
              <p:cNvPr id="7" name="Rectangle 6">
                <a:extLst>
                  <a:ext uri="{FF2B5EF4-FFF2-40B4-BE49-F238E27FC236}">
                    <a16:creationId xmlns:a16="http://schemas.microsoft.com/office/drawing/2014/main" id="{84C23F57-47AA-C554-4A33-D874C855BA49}"/>
                  </a:ext>
                </a:extLst>
              </p:cNvPr>
              <p:cNvSpPr>
                <a:spLocks noRot="1" noChangeAspect="1" noMove="1" noResize="1" noEditPoints="1" noAdjustHandles="1" noChangeArrowheads="1" noChangeShapeType="1" noTextEdit="1"/>
              </p:cNvSpPr>
              <p:nvPr/>
            </p:nvSpPr>
            <p:spPr>
              <a:xfrm>
                <a:off x="8726150" y="1319917"/>
                <a:ext cx="2002971" cy="614024"/>
              </a:xfrm>
              <a:prstGeom prst="rect">
                <a:avLst/>
              </a:prstGeom>
              <a:blipFill>
                <a:blip r:embed="rId5"/>
                <a:stretch>
                  <a:fillRect b="-5882"/>
                </a:stretch>
              </a:blipFill>
              <a:ln>
                <a:solidFill>
                  <a:schemeClr val="accent2">
                    <a:lumMod val="50000"/>
                  </a:schemeClr>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FF44655E-9566-2EE4-1D17-34EC58FE7374}"/>
              </a:ext>
            </a:extLst>
          </p:cNvPr>
          <p:cNvCxnSpPr>
            <a:cxnSpLocks/>
          </p:cNvCxnSpPr>
          <p:nvPr/>
        </p:nvCxnSpPr>
        <p:spPr>
          <a:xfrm>
            <a:off x="8218714" y="2730455"/>
            <a:ext cx="1068256" cy="315935"/>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6BCA-CF37-EE8D-71F6-CADE277938CC}"/>
              </a:ext>
            </a:extLst>
          </p:cNvPr>
          <p:cNvSpPr>
            <a:spLocks noGrp="1"/>
          </p:cNvSpPr>
          <p:nvPr>
            <p:ph type="title"/>
          </p:nvPr>
        </p:nvSpPr>
        <p:spPr/>
        <p:txBody>
          <a:bodyPr/>
          <a:lstStyle/>
          <a:p>
            <a:r>
              <a:rPr lang="en-US" dirty="0"/>
              <a:t>Training Process and Hyperparameters</a:t>
            </a:r>
          </a:p>
        </p:txBody>
      </p:sp>
      <p:sp>
        <p:nvSpPr>
          <p:cNvPr id="3" name="Content Placeholder 2">
            <a:extLst>
              <a:ext uri="{FF2B5EF4-FFF2-40B4-BE49-F238E27FC236}">
                <a16:creationId xmlns:a16="http://schemas.microsoft.com/office/drawing/2014/main" id="{3960F18C-F609-3981-44A1-778FA646332C}"/>
              </a:ext>
            </a:extLst>
          </p:cNvPr>
          <p:cNvSpPr>
            <a:spLocks noGrp="1"/>
          </p:cNvSpPr>
          <p:nvPr>
            <p:ph idx="1"/>
          </p:nvPr>
        </p:nvSpPr>
        <p:spPr>
          <a:xfrm>
            <a:off x="366185" y="1141413"/>
            <a:ext cx="4441838" cy="5226730"/>
          </a:xfrm>
        </p:spPr>
        <p:txBody>
          <a:bodyPr/>
          <a:lstStyle/>
          <a:p>
            <a:r>
              <a:rPr lang="en-US" sz="2000" dirty="0"/>
              <a:t>Select random points from a trajectory to serve as batch initial conditions</a:t>
            </a:r>
          </a:p>
          <a:p>
            <a:endParaRPr lang="en-US" sz="2000" dirty="0"/>
          </a:p>
          <a:p>
            <a:r>
              <a:rPr lang="en-US" sz="2000" dirty="0"/>
              <a:t>Hyperparameters to tune:</a:t>
            </a:r>
          </a:p>
          <a:p>
            <a:pPr lvl="1"/>
            <a:r>
              <a:rPr lang="en-US" sz="1800" dirty="0"/>
              <a:t>Learning rate</a:t>
            </a:r>
          </a:p>
          <a:p>
            <a:pPr lvl="1"/>
            <a:r>
              <a:rPr lang="en-US" sz="1800" dirty="0"/>
              <a:t>Number of layers</a:t>
            </a:r>
          </a:p>
          <a:p>
            <a:pPr lvl="1"/>
            <a:r>
              <a:rPr lang="en-US" sz="1800" dirty="0"/>
              <a:t>Number of neurons per layer</a:t>
            </a:r>
          </a:p>
          <a:p>
            <a:pPr lvl="1"/>
            <a:r>
              <a:rPr lang="en-US" sz="1800" dirty="0"/>
              <a:t>Number of batches (</a:t>
            </a:r>
            <a:r>
              <a:rPr lang="en-US" sz="1800" dirty="0" err="1"/>
              <a:t>batch_size</a:t>
            </a:r>
            <a:r>
              <a:rPr lang="en-US" sz="1800" dirty="0"/>
              <a:t>)</a:t>
            </a:r>
          </a:p>
          <a:p>
            <a:pPr lvl="1"/>
            <a:r>
              <a:rPr lang="en-US" sz="1800" dirty="0"/>
              <a:t>Number of time steps to predict/integrate during training (</a:t>
            </a:r>
            <a:r>
              <a:rPr lang="en-US" sz="1800" dirty="0" err="1"/>
              <a:t>batch_time</a:t>
            </a:r>
            <a:r>
              <a:rPr lang="en-US" sz="1800" dirty="0"/>
              <a:t>)</a:t>
            </a:r>
          </a:p>
          <a:p>
            <a:pPr lvl="1"/>
            <a:r>
              <a:rPr lang="en-US" sz="1800" dirty="0"/>
              <a:t>Amount of training data</a:t>
            </a:r>
          </a:p>
          <a:p>
            <a:pPr lvl="1"/>
            <a:r>
              <a:rPr lang="en-US" sz="1800" dirty="0"/>
              <a:t>Number of time points to use from training data</a:t>
            </a:r>
          </a:p>
          <a:p>
            <a:pPr lvl="1"/>
            <a:r>
              <a:rPr lang="en-US" sz="1800" dirty="0"/>
              <a:t>Choice of numerical ODE solver</a:t>
            </a:r>
          </a:p>
        </p:txBody>
      </p:sp>
      <p:sp>
        <p:nvSpPr>
          <p:cNvPr id="4" name="Rectangle 3">
            <a:extLst>
              <a:ext uri="{FF2B5EF4-FFF2-40B4-BE49-F238E27FC236}">
                <a16:creationId xmlns:a16="http://schemas.microsoft.com/office/drawing/2014/main" id="{1241950D-9F42-D348-89EC-BB67FBAD0C1B}"/>
              </a:ext>
            </a:extLst>
          </p:cNvPr>
          <p:cNvSpPr/>
          <p:nvPr/>
        </p:nvSpPr>
        <p:spPr>
          <a:xfrm>
            <a:off x="5239957" y="1889527"/>
            <a:ext cx="875202" cy="614025"/>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0</a:t>
            </a:r>
            <a:endParaRPr lang="en-US" sz="1400" baseline="-25000" dirty="0"/>
          </a:p>
        </p:txBody>
      </p:sp>
      <p:cxnSp>
        <p:nvCxnSpPr>
          <p:cNvPr id="5" name="Straight Arrow Connector 4">
            <a:extLst>
              <a:ext uri="{FF2B5EF4-FFF2-40B4-BE49-F238E27FC236}">
                <a16:creationId xmlns:a16="http://schemas.microsoft.com/office/drawing/2014/main" id="{9AAC9F62-1FA7-220D-8697-D17353813F86}"/>
              </a:ext>
            </a:extLst>
          </p:cNvPr>
          <p:cNvCxnSpPr>
            <a:cxnSpLocks/>
          </p:cNvCxnSpPr>
          <p:nvPr/>
        </p:nvCxnSpPr>
        <p:spPr>
          <a:xfrm flipH="1">
            <a:off x="7252367" y="2548045"/>
            <a:ext cx="623896" cy="309358"/>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0C730ED-B094-2139-1509-F169C2DAB065}"/>
                  </a:ext>
                </a:extLst>
              </p:cNvPr>
              <p:cNvSpPr/>
              <p:nvPr/>
            </p:nvSpPr>
            <p:spPr>
              <a:xfrm>
                <a:off x="5335090" y="3001977"/>
                <a:ext cx="2983294" cy="854045"/>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ODESolve(f, u</a:t>
                </a:r>
                <a:r>
                  <a:rPr lang="en-US" sz="2400" baseline="-25000" dirty="0"/>
                  <a:t>0</a:t>
                </a:r>
                <a:r>
                  <a:rPr lang="en-US" sz="2400" dirty="0"/>
                  <a:t>, </a:t>
                </a:r>
                <a14:m>
                  <m:oMath xmlns:m="http://schemas.openxmlformats.org/officeDocument/2006/math">
                    <m:r>
                      <m:rPr>
                        <m:sty m:val="p"/>
                      </m:rPr>
                      <a:rPr lang="el-GR" sz="2400" b="0" i="1" u="sng" smtClean="0">
                        <a:latin typeface="Cambria Math" panose="02040503050406030204" pitchFamily="18" charset="0"/>
                        <a:ea typeface="Cambria Math" panose="02040503050406030204" pitchFamily="18" charset="0"/>
                      </a:rPr>
                      <m:t>λ</m:t>
                    </m:r>
                  </m:oMath>
                </a14:m>
                <a:r>
                  <a:rPr lang="en-US" sz="2400" dirty="0"/>
                  <a:t>, </a:t>
                </a:r>
                <a:r>
                  <a:rPr lang="en-US" sz="2400" u="sng" dirty="0"/>
                  <a:t>t</a:t>
                </a:r>
                <a:r>
                  <a:rPr lang="en-US" sz="2400" dirty="0"/>
                  <a:t>)</a:t>
                </a:r>
              </a:p>
            </p:txBody>
          </p:sp>
        </mc:Choice>
        <mc:Fallback xmlns="">
          <p:sp>
            <p:nvSpPr>
              <p:cNvPr id="6" name="Rectangle 5">
                <a:extLst>
                  <a:ext uri="{FF2B5EF4-FFF2-40B4-BE49-F238E27FC236}">
                    <a16:creationId xmlns:a16="http://schemas.microsoft.com/office/drawing/2014/main" id="{40C730ED-B094-2139-1509-F169C2DAB065}"/>
                  </a:ext>
                </a:extLst>
              </p:cNvPr>
              <p:cNvSpPr>
                <a:spLocks noRot="1" noChangeAspect="1" noMove="1" noResize="1" noEditPoints="1" noAdjustHandles="1" noChangeArrowheads="1" noChangeShapeType="1" noTextEdit="1"/>
              </p:cNvSpPr>
              <p:nvPr/>
            </p:nvSpPr>
            <p:spPr>
              <a:xfrm>
                <a:off x="5335090" y="3001977"/>
                <a:ext cx="2983294" cy="854045"/>
              </a:xfrm>
              <a:prstGeom prst="rect">
                <a:avLst/>
              </a:prstGeom>
              <a:blipFill>
                <a:blip r:embed="rId3"/>
                <a:stretch>
                  <a:fillRect l="-1681" r="-1261"/>
                </a:stretch>
              </a:blipFill>
              <a:ln>
                <a:solidFill>
                  <a:schemeClr val="accent2">
                    <a:lumMod val="50000"/>
                  </a:schemeClr>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16E91261-3368-0177-EFEC-0443774EF4B3}"/>
              </a:ext>
            </a:extLst>
          </p:cNvPr>
          <p:cNvSpPr/>
          <p:nvPr/>
        </p:nvSpPr>
        <p:spPr>
          <a:xfrm>
            <a:off x="7615006" y="1889527"/>
            <a:ext cx="2002971" cy="614025"/>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a:t>
            </a:r>
            <a:r>
              <a:rPr lang="en-US" sz="2400" baseline="-25000" dirty="0"/>
              <a:t>0</a:t>
            </a:r>
            <a:r>
              <a:rPr lang="en-US" sz="2400" dirty="0"/>
              <a:t>, …, </a:t>
            </a:r>
            <a:r>
              <a:rPr lang="en-US" sz="2400" dirty="0" err="1"/>
              <a:t>t</a:t>
            </a:r>
            <a:r>
              <a:rPr lang="en-US" sz="2400" baseline="-25000" dirty="0" err="1"/>
              <a:t>n</a:t>
            </a:r>
            <a:r>
              <a:rPr lang="en-US" sz="2400" dirty="0"/>
              <a:t> ]</a:t>
            </a:r>
          </a:p>
        </p:txBody>
      </p:sp>
      <p:cxnSp>
        <p:nvCxnSpPr>
          <p:cNvPr id="8" name="Straight Arrow Connector 7">
            <a:extLst>
              <a:ext uri="{FF2B5EF4-FFF2-40B4-BE49-F238E27FC236}">
                <a16:creationId xmlns:a16="http://schemas.microsoft.com/office/drawing/2014/main" id="{A09A7EDD-DDAB-F35D-4882-103BDF04C94C}"/>
              </a:ext>
            </a:extLst>
          </p:cNvPr>
          <p:cNvCxnSpPr>
            <a:cxnSpLocks/>
          </p:cNvCxnSpPr>
          <p:nvPr/>
        </p:nvCxnSpPr>
        <p:spPr>
          <a:xfrm flipH="1">
            <a:off x="7046834" y="1826067"/>
            <a:ext cx="3692" cy="1031336"/>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064C4E-57A6-9AF4-B9C5-F4EC44EF8BF9}"/>
              </a:ext>
            </a:extLst>
          </p:cNvPr>
          <p:cNvCxnSpPr>
            <a:cxnSpLocks/>
          </p:cNvCxnSpPr>
          <p:nvPr/>
        </p:nvCxnSpPr>
        <p:spPr>
          <a:xfrm flipH="1">
            <a:off x="6315413" y="3940629"/>
            <a:ext cx="560819" cy="435428"/>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7B9875-D338-ECF2-7DC1-238845A6C7FA}"/>
              </a:ext>
            </a:extLst>
          </p:cNvPr>
          <p:cNvSpPr/>
          <p:nvPr/>
        </p:nvSpPr>
        <p:spPr>
          <a:xfrm>
            <a:off x="5363318" y="4457019"/>
            <a:ext cx="1988468" cy="777753"/>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25000" dirty="0"/>
              <a:t>0</a:t>
            </a:r>
            <a:r>
              <a:rPr lang="en-US" sz="2400" dirty="0"/>
              <a:t>, …, u</a:t>
            </a:r>
            <a:r>
              <a:rPr lang="en-US" sz="2400" baseline="-25000" dirty="0"/>
              <a:t>n</a:t>
            </a:r>
            <a:r>
              <a:rPr lang="en-US" sz="2400" dirty="0"/>
              <a:t>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271C59B-9DC1-D10A-BBAF-5DE14167AE12}"/>
                  </a:ext>
                </a:extLst>
              </p:cNvPr>
              <p:cNvSpPr/>
              <p:nvPr/>
            </p:nvSpPr>
            <p:spPr>
              <a:xfrm>
                <a:off x="6315413" y="1130930"/>
                <a:ext cx="2002971" cy="614024"/>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λ</m:t>
                    </m:r>
                  </m:oMath>
                </a14:m>
                <a:r>
                  <a:rPr lang="en-US" sz="2400" baseline="-25000" dirty="0"/>
                  <a:t>0</a:t>
                </a:r>
                <a:r>
                  <a:rPr lang="en-US" sz="2400" dirty="0"/>
                  <a:t>, …,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λ</m:t>
                    </m:r>
                  </m:oMath>
                </a14:m>
                <a:r>
                  <a:rPr lang="en-US" sz="2400" baseline="-25000" dirty="0"/>
                  <a:t>n</a:t>
                </a:r>
                <a:r>
                  <a:rPr lang="en-US" sz="2400" dirty="0"/>
                  <a:t> ]</a:t>
                </a:r>
              </a:p>
            </p:txBody>
          </p:sp>
        </mc:Choice>
        <mc:Fallback xmlns="">
          <p:sp>
            <p:nvSpPr>
              <p:cNvPr id="11" name="Rectangle 10">
                <a:extLst>
                  <a:ext uri="{FF2B5EF4-FFF2-40B4-BE49-F238E27FC236}">
                    <a16:creationId xmlns:a16="http://schemas.microsoft.com/office/drawing/2014/main" id="{1271C59B-9DC1-D10A-BBAF-5DE14167AE12}"/>
                  </a:ext>
                </a:extLst>
              </p:cNvPr>
              <p:cNvSpPr>
                <a:spLocks noRot="1" noChangeAspect="1" noMove="1" noResize="1" noEditPoints="1" noAdjustHandles="1" noChangeArrowheads="1" noChangeShapeType="1" noTextEdit="1"/>
              </p:cNvSpPr>
              <p:nvPr/>
            </p:nvSpPr>
            <p:spPr>
              <a:xfrm>
                <a:off x="6315413" y="1130930"/>
                <a:ext cx="2002971" cy="614024"/>
              </a:xfrm>
              <a:prstGeom prst="rect">
                <a:avLst/>
              </a:prstGeom>
              <a:blipFill>
                <a:blip r:embed="rId4"/>
                <a:stretch>
                  <a:fillRect b="-5882"/>
                </a:stretch>
              </a:blipFill>
              <a:ln>
                <a:solidFill>
                  <a:schemeClr val="accent5">
                    <a:lumMod val="50000"/>
                  </a:schemeClr>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7B6007E0-2B78-BF4D-4F2D-81138E15D095}"/>
              </a:ext>
            </a:extLst>
          </p:cNvPr>
          <p:cNvCxnSpPr>
            <a:cxnSpLocks/>
          </p:cNvCxnSpPr>
          <p:nvPr/>
        </p:nvCxnSpPr>
        <p:spPr>
          <a:xfrm>
            <a:off x="5807977" y="2541468"/>
            <a:ext cx="1068256" cy="315935"/>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CC2EDD1-A80D-2398-D05D-637F456C78F2}"/>
              </a:ext>
            </a:extLst>
          </p:cNvPr>
          <p:cNvSpPr/>
          <p:nvPr/>
        </p:nvSpPr>
        <p:spPr>
          <a:xfrm>
            <a:off x="8318384" y="4905909"/>
            <a:ext cx="934208" cy="657725"/>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Loss</a:t>
            </a:r>
          </a:p>
        </p:txBody>
      </p:sp>
      <p:sp>
        <p:nvSpPr>
          <p:cNvPr id="15" name="Rectangle 14">
            <a:extLst>
              <a:ext uri="{FF2B5EF4-FFF2-40B4-BE49-F238E27FC236}">
                <a16:creationId xmlns:a16="http://schemas.microsoft.com/office/drawing/2014/main" id="{B5F11732-6103-EA68-0A5C-B2C119BE7E91}"/>
              </a:ext>
            </a:extLst>
          </p:cNvPr>
          <p:cNvSpPr/>
          <p:nvPr/>
        </p:nvSpPr>
        <p:spPr>
          <a:xfrm>
            <a:off x="9617977" y="4251773"/>
            <a:ext cx="1561154" cy="657726"/>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Optimizer</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69E370B6-3CB2-495D-FF95-106E604D424B}"/>
                  </a:ext>
                </a:extLst>
              </p:cNvPr>
              <p:cNvSpPr/>
              <p:nvPr/>
            </p:nvSpPr>
            <p:spPr>
              <a:xfrm>
                <a:off x="9104390" y="3001976"/>
                <a:ext cx="2721426" cy="816727"/>
              </a:xfrm>
              <a:prstGeom prst="rect">
                <a:avLst/>
              </a:prstGeom>
              <a:solidFill>
                <a:schemeClr val="accent2">
                  <a:lumMod val="75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𝑑𝑢</m:t>
                          </m:r>
                        </m:num>
                        <m:den>
                          <m:r>
                            <a:rPr lang="en-US" sz="2400" b="0" i="1" smtClean="0">
                              <a:latin typeface="Cambria Math" panose="02040503050406030204" pitchFamily="18" charset="0"/>
                            </a:rPr>
                            <m:t>𝑑𝑡</m:t>
                          </m:r>
                        </m:den>
                      </m:f>
                      <m:r>
                        <a:rPr lang="en-US" sz="2400" b="0" i="0"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u</m:t>
                      </m:r>
                      <m:r>
                        <a:rPr lang="en-US" sz="2400" b="0" i="0" smtClean="0">
                          <a:latin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λ</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NN</m:t>
                      </m:r>
                    </m:oMath>
                  </m:oMathPara>
                </a14:m>
                <a:endParaRPr lang="en-US" sz="2400" dirty="0"/>
              </a:p>
            </p:txBody>
          </p:sp>
        </mc:Choice>
        <mc:Fallback xmlns="">
          <p:sp>
            <p:nvSpPr>
              <p:cNvPr id="23" name="Rectangle 22">
                <a:extLst>
                  <a:ext uri="{FF2B5EF4-FFF2-40B4-BE49-F238E27FC236}">
                    <a16:creationId xmlns:a16="http://schemas.microsoft.com/office/drawing/2014/main" id="{69E370B6-3CB2-495D-FF95-106E604D424B}"/>
                  </a:ext>
                </a:extLst>
              </p:cNvPr>
              <p:cNvSpPr>
                <a:spLocks noRot="1" noChangeAspect="1" noMove="1" noResize="1" noEditPoints="1" noAdjustHandles="1" noChangeArrowheads="1" noChangeShapeType="1" noTextEdit="1"/>
              </p:cNvSpPr>
              <p:nvPr/>
            </p:nvSpPr>
            <p:spPr>
              <a:xfrm>
                <a:off x="9104390" y="3001976"/>
                <a:ext cx="2721426" cy="816727"/>
              </a:xfrm>
              <a:prstGeom prst="rect">
                <a:avLst/>
              </a:prstGeom>
              <a:blipFill>
                <a:blip r:embed="rId5"/>
                <a:stretch>
                  <a:fillRect b="-2985"/>
                </a:stretch>
              </a:blipFill>
              <a:ln>
                <a:solidFill>
                  <a:schemeClr val="accent2">
                    <a:lumMod val="50000"/>
                  </a:schemeClr>
                </a:solidFill>
              </a:ln>
            </p:spPr>
            <p:txBody>
              <a:bodyPr/>
              <a:lstStyle/>
              <a:p>
                <a:r>
                  <a:rPr lang="en-US">
                    <a:noFill/>
                  </a:rPr>
                  <a:t> </a:t>
                </a:r>
              </a:p>
            </p:txBody>
          </p:sp>
        </mc:Fallback>
      </mc:AlternateContent>
      <p:sp>
        <p:nvSpPr>
          <p:cNvPr id="24" name="Rectangle 23">
            <a:extLst>
              <a:ext uri="{FF2B5EF4-FFF2-40B4-BE49-F238E27FC236}">
                <a16:creationId xmlns:a16="http://schemas.microsoft.com/office/drawing/2014/main" id="{BEBAF027-1F31-4877-01F7-AAEE0940A041}"/>
              </a:ext>
            </a:extLst>
          </p:cNvPr>
          <p:cNvSpPr/>
          <p:nvPr/>
        </p:nvSpPr>
        <p:spPr>
          <a:xfrm>
            <a:off x="5157991" y="5425124"/>
            <a:ext cx="2446972" cy="688837"/>
          </a:xfrm>
          <a:prstGeom prst="rect">
            <a:avLst/>
          </a:prstGeom>
          <a:solidFill>
            <a:schemeClr val="accent5">
              <a:lumMod val="75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a:t>
            </a:r>
            <a:r>
              <a:rPr lang="en-US" sz="2400" baseline="30000" dirty="0"/>
              <a:t>true</a:t>
            </a:r>
            <a:r>
              <a:rPr lang="en-US" sz="2400" baseline="-25000" dirty="0"/>
              <a:t>0</a:t>
            </a:r>
            <a:r>
              <a:rPr lang="en-US" sz="2400" dirty="0"/>
              <a:t>, …, </a:t>
            </a:r>
            <a:r>
              <a:rPr lang="en-US" sz="2400" dirty="0" err="1"/>
              <a:t>u</a:t>
            </a:r>
            <a:r>
              <a:rPr lang="en-US" sz="2400" baseline="30000" dirty="0" err="1"/>
              <a:t>true</a:t>
            </a:r>
            <a:r>
              <a:rPr lang="en-US" sz="2400" baseline="-25000" dirty="0" err="1"/>
              <a:t>n</a:t>
            </a:r>
            <a:r>
              <a:rPr lang="en-US" sz="2400" dirty="0"/>
              <a:t> ]</a:t>
            </a:r>
          </a:p>
        </p:txBody>
      </p:sp>
      <p:cxnSp>
        <p:nvCxnSpPr>
          <p:cNvPr id="25" name="Straight Arrow Connector 24">
            <a:extLst>
              <a:ext uri="{FF2B5EF4-FFF2-40B4-BE49-F238E27FC236}">
                <a16:creationId xmlns:a16="http://schemas.microsoft.com/office/drawing/2014/main" id="{491E9D62-1C12-8666-B34F-41F9ED29025D}"/>
              </a:ext>
            </a:extLst>
          </p:cNvPr>
          <p:cNvCxnSpPr>
            <a:cxnSpLocks/>
          </p:cNvCxnSpPr>
          <p:nvPr/>
        </p:nvCxnSpPr>
        <p:spPr>
          <a:xfrm>
            <a:off x="7429684" y="4857187"/>
            <a:ext cx="798664" cy="30412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57701F-13DF-A946-46E5-8172CC93042B}"/>
              </a:ext>
            </a:extLst>
          </p:cNvPr>
          <p:cNvCxnSpPr>
            <a:cxnSpLocks/>
          </p:cNvCxnSpPr>
          <p:nvPr/>
        </p:nvCxnSpPr>
        <p:spPr>
          <a:xfrm flipV="1">
            <a:off x="7694999" y="5323796"/>
            <a:ext cx="545487" cy="403274"/>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E7C0562-90AF-CB82-764E-5AEB94AE3327}"/>
              </a:ext>
            </a:extLst>
          </p:cNvPr>
          <p:cNvCxnSpPr>
            <a:cxnSpLocks/>
          </p:cNvCxnSpPr>
          <p:nvPr/>
        </p:nvCxnSpPr>
        <p:spPr>
          <a:xfrm flipV="1">
            <a:off x="9305237" y="5009247"/>
            <a:ext cx="913953" cy="27813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3B4BC46-3D28-F2AC-9122-AA910D53C878}"/>
              </a:ext>
            </a:extLst>
          </p:cNvPr>
          <p:cNvCxnSpPr>
            <a:cxnSpLocks/>
          </p:cNvCxnSpPr>
          <p:nvPr/>
        </p:nvCxnSpPr>
        <p:spPr>
          <a:xfrm flipV="1">
            <a:off x="10389367" y="3856022"/>
            <a:ext cx="0" cy="335026"/>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9AA0E67-13AE-E75D-4B17-479311D0290C}"/>
              </a:ext>
            </a:extLst>
          </p:cNvPr>
          <p:cNvCxnSpPr>
            <a:cxnSpLocks/>
          </p:cNvCxnSpPr>
          <p:nvPr/>
        </p:nvCxnSpPr>
        <p:spPr>
          <a:xfrm flipH="1">
            <a:off x="8403771" y="3429000"/>
            <a:ext cx="555172" cy="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2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18A6-9786-6F30-499B-D4ACF00DC9EB}"/>
              </a:ext>
            </a:extLst>
          </p:cNvPr>
          <p:cNvSpPr>
            <a:spLocks noGrp="1"/>
          </p:cNvSpPr>
          <p:nvPr>
            <p:ph type="title"/>
          </p:nvPr>
        </p:nvSpPr>
        <p:spPr>
          <a:xfrm>
            <a:off x="2235200" y="2300288"/>
            <a:ext cx="7552267" cy="1573212"/>
          </a:xfrm>
        </p:spPr>
        <p:txBody>
          <a:bodyPr/>
          <a:lstStyle/>
          <a:p>
            <a:r>
              <a:rPr lang="en-US" sz="4000" dirty="0"/>
              <a:t>Neural ODEs</a:t>
            </a:r>
            <a:br>
              <a:rPr lang="en-US" sz="4000" dirty="0"/>
            </a:br>
            <a:endParaRPr lang="en-US" sz="4000" dirty="0"/>
          </a:p>
        </p:txBody>
      </p:sp>
      <p:sp>
        <p:nvSpPr>
          <p:cNvPr id="4" name="TextBox 3">
            <a:extLst>
              <a:ext uri="{FF2B5EF4-FFF2-40B4-BE49-F238E27FC236}">
                <a16:creationId xmlns:a16="http://schemas.microsoft.com/office/drawing/2014/main" id="{843497C8-ABF1-D51A-C51C-5535DCC449F7}"/>
              </a:ext>
            </a:extLst>
          </p:cNvPr>
          <p:cNvSpPr txBox="1"/>
          <p:nvPr/>
        </p:nvSpPr>
        <p:spPr>
          <a:xfrm>
            <a:off x="3050381" y="3265765"/>
            <a:ext cx="6100762" cy="584775"/>
          </a:xfrm>
          <a:prstGeom prst="rect">
            <a:avLst/>
          </a:prstGeom>
          <a:noFill/>
        </p:spPr>
        <p:txBody>
          <a:bodyPr wrap="square">
            <a:spAutoFit/>
          </a:bodyPr>
          <a:lstStyle/>
          <a:p>
            <a:pPr algn="ctr"/>
            <a:r>
              <a:rPr lang="en-US" sz="3200" dirty="0">
                <a:solidFill>
                  <a:srgbClr val="FFFFFF"/>
                </a:solidFill>
                <a:latin typeface="+mj-lt"/>
                <a:ea typeface="ＭＳ Ｐゴシック" pitchFamily="-108" charset="-128"/>
              </a:rPr>
              <a:t>Logistic Decay Toy Problem</a:t>
            </a:r>
            <a:endParaRPr lang="en-US" sz="4000" dirty="0">
              <a:solidFill>
                <a:srgbClr val="FFFFFF"/>
              </a:solidFill>
              <a:latin typeface="+mj-lt"/>
              <a:ea typeface="ＭＳ Ｐゴシック" pitchFamily="-108" charset="-128"/>
            </a:endParaRPr>
          </a:p>
        </p:txBody>
      </p:sp>
    </p:spTree>
    <p:extLst>
      <p:ext uri="{BB962C8B-B14F-4D97-AF65-F5344CB8AC3E}">
        <p14:creationId xmlns:p14="http://schemas.microsoft.com/office/powerpoint/2010/main" val="3670692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4A2-86C8-176B-239B-74E0296A3D2D}"/>
              </a:ext>
            </a:extLst>
          </p:cNvPr>
          <p:cNvSpPr>
            <a:spLocks noGrp="1"/>
          </p:cNvSpPr>
          <p:nvPr>
            <p:ph type="title"/>
          </p:nvPr>
        </p:nvSpPr>
        <p:spPr>
          <a:xfrm>
            <a:off x="237067" y="0"/>
            <a:ext cx="11448797" cy="901700"/>
          </a:xfrm>
        </p:spPr>
        <p:txBody>
          <a:bodyPr/>
          <a:lstStyle/>
          <a:p>
            <a:r>
              <a:rPr lang="en-US" dirty="0"/>
              <a:t>Simplify Problem-Solving with Logistic Decay ODE</a:t>
            </a:r>
          </a:p>
        </p:txBody>
      </p:sp>
      <p:sp>
        <p:nvSpPr>
          <p:cNvPr id="3" name="TextBox 2">
            <a:extLst>
              <a:ext uri="{FF2B5EF4-FFF2-40B4-BE49-F238E27FC236}">
                <a16:creationId xmlns:a16="http://schemas.microsoft.com/office/drawing/2014/main" id="{A5AFEBE0-7257-1C2D-36FB-21486936FB9A}"/>
              </a:ext>
            </a:extLst>
          </p:cNvPr>
          <p:cNvSpPr txBox="1"/>
          <p:nvPr/>
        </p:nvSpPr>
        <p:spPr>
          <a:xfrm>
            <a:off x="4418176" y="1255214"/>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Content Placeholder 2">
            <a:extLst>
              <a:ext uri="{FF2B5EF4-FFF2-40B4-BE49-F238E27FC236}">
                <a16:creationId xmlns:a16="http://schemas.microsoft.com/office/drawing/2014/main" id="{3D7BA51B-3F6F-62EC-7143-AA623FD892E9}"/>
              </a:ext>
            </a:extLst>
          </p:cNvPr>
          <p:cNvSpPr>
            <a:spLocks noGrp="1"/>
          </p:cNvSpPr>
          <p:nvPr>
            <p:ph idx="1"/>
          </p:nvPr>
        </p:nvSpPr>
        <p:spPr>
          <a:xfrm>
            <a:off x="367230" y="1119929"/>
            <a:ext cx="11448796" cy="901700"/>
          </a:xfrm>
        </p:spPr>
        <p:txBody>
          <a:bodyPr>
            <a:normAutofit fontScale="92500"/>
          </a:bodyPr>
          <a:lstStyle/>
          <a:p>
            <a:r>
              <a:rPr lang="en-US" dirty="0"/>
              <a:t>Logistic Decay ODE with precise initial conditions mimics plateau-and-decay shape of UO</a:t>
            </a:r>
            <a:r>
              <a:rPr lang="en-US" baseline="-25000" dirty="0"/>
              <a:t>2</a:t>
            </a:r>
            <a:r>
              <a:rPr lang="en-US" dirty="0"/>
              <a:t> flux trajectories but has known dynamics and no parameter dependence</a:t>
            </a:r>
          </a:p>
        </p:txBody>
      </p:sp>
      <p:pic>
        <p:nvPicPr>
          <p:cNvPr id="6" name="Picture 5">
            <a:extLst>
              <a:ext uri="{FF2B5EF4-FFF2-40B4-BE49-F238E27FC236}">
                <a16:creationId xmlns:a16="http://schemas.microsoft.com/office/drawing/2014/main" id="{9318EBF2-52DA-FCDE-F19C-57EB51F70CB4}"/>
              </a:ext>
            </a:extLst>
          </p:cNvPr>
          <p:cNvPicPr>
            <a:picLocks noChangeAspect="1"/>
          </p:cNvPicPr>
          <p:nvPr/>
        </p:nvPicPr>
        <p:blipFill>
          <a:blip r:embed="rId3"/>
          <a:stretch>
            <a:fillRect/>
          </a:stretch>
        </p:blipFill>
        <p:spPr>
          <a:xfrm>
            <a:off x="375974" y="2150762"/>
            <a:ext cx="4666244" cy="3464569"/>
          </a:xfrm>
          <a:prstGeom prst="rect">
            <a:avLst/>
          </a:prstGeom>
        </p:spPr>
      </p:pic>
      <p:pic>
        <p:nvPicPr>
          <p:cNvPr id="7" name="Picture 6">
            <a:extLst>
              <a:ext uri="{FF2B5EF4-FFF2-40B4-BE49-F238E27FC236}">
                <a16:creationId xmlns:a16="http://schemas.microsoft.com/office/drawing/2014/main" id="{576C603F-4C17-486D-7F25-3C897ABE3FC0}"/>
              </a:ext>
            </a:extLst>
          </p:cNvPr>
          <p:cNvPicPr>
            <a:picLocks noChangeAspect="1"/>
          </p:cNvPicPr>
          <p:nvPr/>
        </p:nvPicPr>
        <p:blipFill>
          <a:blip r:embed="rId4"/>
          <a:stretch>
            <a:fillRect/>
          </a:stretch>
        </p:blipFill>
        <p:spPr>
          <a:xfrm>
            <a:off x="6695572" y="2027288"/>
            <a:ext cx="4285774" cy="3390942"/>
          </a:xfrm>
          <a:prstGeom prst="rect">
            <a:avLst/>
          </a:prstGeom>
        </p:spPr>
      </p:pic>
      <p:sp>
        <p:nvSpPr>
          <p:cNvPr id="8" name="Rectangle 7">
            <a:extLst>
              <a:ext uri="{FF2B5EF4-FFF2-40B4-BE49-F238E27FC236}">
                <a16:creationId xmlns:a16="http://schemas.microsoft.com/office/drawing/2014/main" id="{A1725D46-3AEA-CBDB-7C72-CF81B7313BF7}"/>
              </a:ext>
            </a:extLst>
          </p:cNvPr>
          <p:cNvSpPr/>
          <p:nvPr/>
        </p:nvSpPr>
        <p:spPr>
          <a:xfrm>
            <a:off x="8195417" y="1930332"/>
            <a:ext cx="1521151" cy="3076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0E4CC0A-70CC-DF97-9CBF-071849C7B465}"/>
              </a:ext>
            </a:extLst>
          </p:cNvPr>
          <p:cNvSpPr txBox="1"/>
          <p:nvPr/>
        </p:nvSpPr>
        <p:spPr>
          <a:xfrm>
            <a:off x="8838459" y="5222697"/>
            <a:ext cx="622616" cy="46469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rPr>
              <a:t>t</a:t>
            </a:r>
          </a:p>
        </p:txBody>
      </p:sp>
      <p:sp>
        <p:nvSpPr>
          <p:cNvPr id="11" name="TextBox 10">
            <a:extLst>
              <a:ext uri="{FF2B5EF4-FFF2-40B4-BE49-F238E27FC236}">
                <a16:creationId xmlns:a16="http://schemas.microsoft.com/office/drawing/2014/main" id="{D29893D1-9138-B0B4-927B-BA7E10B7B19E}"/>
              </a:ext>
            </a:extLst>
          </p:cNvPr>
          <p:cNvSpPr txBox="1"/>
          <p:nvPr/>
        </p:nvSpPr>
        <p:spPr>
          <a:xfrm rot="16200000">
            <a:off x="6264525" y="3468459"/>
            <a:ext cx="622616" cy="46469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000" u="none" strike="noStrike" kern="1200" cap="none" spc="0" normalizeH="0" baseline="0" noProof="0" dirty="0">
                <a:ln>
                  <a:noFill/>
                </a:ln>
                <a:solidFill>
                  <a:schemeClr val="bg2">
                    <a:lumMod val="10000"/>
                  </a:schemeClr>
                </a:solidFill>
                <a:effectLst/>
                <a:uLnTx/>
                <a:uFillTx/>
                <a:latin typeface="Arial Narrow"/>
                <a:ea typeface="+mn-ea"/>
                <a:cs typeface="Arial Narrow"/>
              </a:rPr>
              <a:t>y (t)</a:t>
            </a:r>
          </a:p>
        </p:txBody>
      </p:sp>
      <p:sp>
        <p:nvSpPr>
          <p:cNvPr id="12" name="TextBox 11">
            <a:extLst>
              <a:ext uri="{FF2B5EF4-FFF2-40B4-BE49-F238E27FC236}">
                <a16:creationId xmlns:a16="http://schemas.microsoft.com/office/drawing/2014/main" id="{736D1256-B51F-A0FD-5810-815FC8C1A0C1}"/>
              </a:ext>
            </a:extLst>
          </p:cNvPr>
          <p:cNvSpPr txBox="1"/>
          <p:nvPr/>
        </p:nvSpPr>
        <p:spPr>
          <a:xfrm>
            <a:off x="2186582" y="5687388"/>
            <a:ext cx="2764971" cy="46304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400" b="1" dirty="0">
                <a:solidFill>
                  <a:schemeClr val="bg2">
                    <a:lumMod val="10000"/>
                  </a:schemeClr>
                </a:solidFill>
              </a:rPr>
              <a:t>UO</a:t>
            </a:r>
            <a:r>
              <a:rPr lang="en-US" sz="2400" b="1" baseline="-25000" dirty="0">
                <a:solidFill>
                  <a:schemeClr val="bg2">
                    <a:lumMod val="10000"/>
                  </a:schemeClr>
                </a:solidFill>
              </a:rPr>
              <a:t>2 </a:t>
            </a:r>
            <a:r>
              <a:rPr kumimoji="0" lang="en-US" sz="2400" b="1" i="0" u="none" strike="noStrike" kern="1200" cap="none" spc="0" normalizeH="0" baseline="0" noProof="0" dirty="0">
                <a:ln>
                  <a:noFill/>
                </a:ln>
                <a:solidFill>
                  <a:schemeClr val="bg2">
                    <a:lumMod val="10000"/>
                  </a:schemeClr>
                </a:solidFill>
                <a:effectLst/>
                <a:uLnTx/>
                <a:uFillTx/>
                <a:latin typeface="Arial Narrow"/>
                <a:ea typeface="+mn-ea"/>
                <a:cs typeface="Arial Narrow"/>
              </a:rPr>
              <a:t>Flux </a:t>
            </a:r>
          </a:p>
        </p:txBody>
      </p:sp>
      <p:sp>
        <p:nvSpPr>
          <p:cNvPr id="13" name="TextBox 12">
            <a:extLst>
              <a:ext uri="{FF2B5EF4-FFF2-40B4-BE49-F238E27FC236}">
                <a16:creationId xmlns:a16="http://schemas.microsoft.com/office/drawing/2014/main" id="{B92A5D8D-B94A-FB1E-0D6F-6F2C1AC800CB}"/>
              </a:ext>
            </a:extLst>
          </p:cNvPr>
          <p:cNvSpPr txBox="1"/>
          <p:nvPr/>
        </p:nvSpPr>
        <p:spPr>
          <a:xfrm>
            <a:off x="3570514" y="5867400"/>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D7AEF8-4E56-FAA1-4163-5BAE0611A6EE}"/>
                  </a:ext>
                </a:extLst>
              </p:cNvPr>
              <p:cNvSpPr txBox="1"/>
              <p:nvPr/>
            </p:nvSpPr>
            <p:spPr>
              <a:xfrm>
                <a:off x="7053943" y="5455868"/>
                <a:ext cx="3927403" cy="1032018"/>
              </a:xfrm>
              <a:prstGeom prst="rect">
                <a:avLst/>
              </a:prstGeom>
            </p:spPr>
            <p:txBody>
              <a:bodyPr vert="horz" wrap="square" lIns="91440" tIns="45720" rIns="91440" bIns="45720" rtlCol="0">
                <a:noAutofit/>
              </a:bodyPr>
              <a:lstStyle/>
              <a:p>
                <a:pPr marL="0" marR="0" indent="0" defTabSz="457200" rtl="0" eaLnBrk="1" fontAlgn="auto" latinLnBrk="0" hangingPunct="1">
                  <a:lnSpc>
                    <a:spcPct val="100000"/>
                  </a:lnSpc>
                  <a:spcBef>
                    <a:spcPct val="20000"/>
                  </a:spcBef>
                  <a:spcAft>
                    <a:spcPts val="0"/>
                  </a:spcAft>
                  <a:buClrTx/>
                  <a:buSzTx/>
                  <a:buFont typeface="Arial"/>
                  <a:buNone/>
                  <a:tabLst/>
                </a:pPr>
                <a14:m>
                  <m:oMathPara xmlns:m="http://schemas.openxmlformats.org/officeDocument/2006/math">
                    <m:oMathParaPr>
                      <m:jc m:val="centerGroup"/>
                    </m:oMathParaPr>
                    <m:oMath xmlns:m="http://schemas.openxmlformats.org/officeDocument/2006/math">
                      <m:f>
                        <m:fPr>
                          <m:ctrlPr>
                            <a:rPr lang="en-US" sz="2000" b="1" i="1" dirty="0" smtClean="0">
                              <a:solidFill>
                                <a:schemeClr val="bg2">
                                  <a:lumMod val="10000"/>
                                </a:schemeClr>
                              </a:solidFill>
                              <a:latin typeface="Cambria Math" panose="02040503050406030204" pitchFamily="18" charset="0"/>
                            </a:rPr>
                          </m:ctrlPr>
                        </m:fPr>
                        <m:num>
                          <m:r>
                            <a:rPr lang="en-US" sz="2000" b="1" i="1" dirty="0" smtClean="0">
                              <a:solidFill>
                                <a:schemeClr val="bg2">
                                  <a:lumMod val="10000"/>
                                </a:schemeClr>
                              </a:solidFill>
                              <a:latin typeface="Cambria Math" panose="02040503050406030204" pitchFamily="18" charset="0"/>
                            </a:rPr>
                            <m:t>𝒅𝒚</m:t>
                          </m:r>
                        </m:num>
                        <m:den>
                          <m:r>
                            <a:rPr lang="en-US" sz="2000" b="1" i="1" dirty="0" smtClean="0">
                              <a:solidFill>
                                <a:schemeClr val="bg2">
                                  <a:lumMod val="10000"/>
                                </a:schemeClr>
                              </a:solidFill>
                              <a:latin typeface="Cambria Math" panose="02040503050406030204" pitchFamily="18" charset="0"/>
                            </a:rPr>
                            <m:t>𝒅𝒕</m:t>
                          </m:r>
                        </m:den>
                      </m:f>
                      <m:r>
                        <a:rPr lang="en-US" sz="2000" b="1" i="1" dirty="0" smtClean="0">
                          <a:solidFill>
                            <a:schemeClr val="bg2">
                              <a:lumMod val="10000"/>
                            </a:schemeClr>
                          </a:solidFill>
                          <a:latin typeface="Cambria Math" panose="02040503050406030204" pitchFamily="18" charset="0"/>
                        </a:rPr>
                        <m:t>=−</m:t>
                      </m:r>
                      <m:r>
                        <a:rPr lang="en-US" sz="2000" b="1" i="1" dirty="0" smtClean="0">
                          <a:solidFill>
                            <a:schemeClr val="bg2">
                              <a:lumMod val="10000"/>
                            </a:schemeClr>
                          </a:solidFill>
                          <a:latin typeface="Cambria Math" panose="02040503050406030204" pitchFamily="18" charset="0"/>
                        </a:rPr>
                        <m:t>𝟑𝟎</m:t>
                      </m:r>
                      <m:r>
                        <a:rPr lang="en-US" sz="2000" b="1" i="1" dirty="0" smtClean="0">
                          <a:solidFill>
                            <a:schemeClr val="bg2">
                              <a:lumMod val="10000"/>
                            </a:schemeClr>
                          </a:solidFill>
                          <a:latin typeface="Cambria Math" panose="02040503050406030204" pitchFamily="18" charset="0"/>
                        </a:rPr>
                        <m:t>𝒚</m:t>
                      </m:r>
                      <m:d>
                        <m:dPr>
                          <m:ctrlPr>
                            <a:rPr lang="en-US" sz="2000" b="1" i="1" dirty="0" smtClean="0">
                              <a:solidFill>
                                <a:schemeClr val="bg2">
                                  <a:lumMod val="10000"/>
                                </a:schemeClr>
                              </a:solidFill>
                              <a:latin typeface="Cambria Math" panose="02040503050406030204" pitchFamily="18" charset="0"/>
                            </a:rPr>
                          </m:ctrlPr>
                        </m:dPr>
                        <m:e>
                          <m:r>
                            <a:rPr lang="en-US" sz="2000" b="1" i="1" dirty="0" smtClean="0">
                              <a:solidFill>
                                <a:schemeClr val="bg2">
                                  <a:lumMod val="10000"/>
                                </a:schemeClr>
                              </a:solidFill>
                              <a:latin typeface="Cambria Math" panose="02040503050406030204" pitchFamily="18" charset="0"/>
                            </a:rPr>
                            <m:t>𝟏</m:t>
                          </m:r>
                          <m:r>
                            <a:rPr lang="en-US" sz="2000" b="1" i="1" dirty="0" smtClean="0">
                              <a:solidFill>
                                <a:schemeClr val="bg2">
                                  <a:lumMod val="10000"/>
                                </a:schemeClr>
                              </a:solidFill>
                              <a:latin typeface="Cambria Math" panose="02040503050406030204" pitchFamily="18" charset="0"/>
                            </a:rPr>
                            <m:t>−</m:t>
                          </m:r>
                          <m:r>
                            <a:rPr lang="en-US" sz="2000" b="1" i="1" dirty="0" smtClean="0">
                              <a:solidFill>
                                <a:schemeClr val="bg2">
                                  <a:lumMod val="10000"/>
                                </a:schemeClr>
                              </a:solidFill>
                              <a:latin typeface="Cambria Math" panose="02040503050406030204" pitchFamily="18" charset="0"/>
                            </a:rPr>
                            <m:t>𝒚</m:t>
                          </m:r>
                        </m:e>
                      </m:d>
                      <m:r>
                        <a:rPr lang="en-US" sz="2000" b="1" i="1" dirty="0" smtClean="0">
                          <a:solidFill>
                            <a:schemeClr val="bg2">
                              <a:lumMod val="10000"/>
                            </a:schemeClr>
                          </a:solidFill>
                          <a:latin typeface="Cambria Math" panose="02040503050406030204" pitchFamily="18" charset="0"/>
                        </a:rPr>
                        <m:t>, </m:t>
                      </m:r>
                    </m:oMath>
                  </m:oMathPara>
                </a14:m>
                <a:endParaRPr lang="en-US" sz="2000" b="1" i="1" dirty="0">
                  <a:solidFill>
                    <a:schemeClr val="bg2">
                      <a:lumMod val="10000"/>
                    </a:schemeClr>
                  </a:solidFill>
                  <a:latin typeface="Cambria Math" panose="02040503050406030204" pitchFamily="18" charset="0"/>
                </a:endParaRPr>
              </a:p>
              <a:p>
                <a:pPr marL="0" marR="0" indent="0" defTabSz="457200" rtl="0" eaLnBrk="1" fontAlgn="auto" latinLnBrk="0" hangingPunct="1">
                  <a:lnSpc>
                    <a:spcPct val="100000"/>
                  </a:lnSpc>
                  <a:spcBef>
                    <a:spcPct val="20000"/>
                  </a:spcBef>
                  <a:spcAft>
                    <a:spcPts val="0"/>
                  </a:spcAft>
                  <a:buClrTx/>
                  <a:buSzTx/>
                  <a:buFont typeface="Arial"/>
                  <a:buNone/>
                  <a:tabLst/>
                </a:pPr>
                <a14:m>
                  <m:oMathPara xmlns:m="http://schemas.openxmlformats.org/officeDocument/2006/math">
                    <m:oMathParaPr>
                      <m:jc m:val="centerGroup"/>
                    </m:oMathParaPr>
                    <m:oMath xmlns:m="http://schemas.openxmlformats.org/officeDocument/2006/math">
                      <m:r>
                        <a:rPr lang="en-US" sz="2000" b="1" i="1" dirty="0" smtClean="0">
                          <a:solidFill>
                            <a:schemeClr val="bg2">
                              <a:lumMod val="10000"/>
                            </a:schemeClr>
                          </a:solidFill>
                          <a:latin typeface="Cambria Math" panose="02040503050406030204" pitchFamily="18" charset="0"/>
                        </a:rPr>
                        <m:t>𝒚</m:t>
                      </m:r>
                      <m:d>
                        <m:dPr>
                          <m:ctrlPr>
                            <a:rPr lang="en-US" sz="2000" b="1" i="1" dirty="0" smtClean="0">
                              <a:solidFill>
                                <a:schemeClr val="bg2">
                                  <a:lumMod val="10000"/>
                                </a:schemeClr>
                              </a:solidFill>
                              <a:latin typeface="Cambria Math" panose="02040503050406030204" pitchFamily="18" charset="0"/>
                            </a:rPr>
                          </m:ctrlPr>
                        </m:dPr>
                        <m:e>
                          <m:r>
                            <a:rPr lang="en-US" sz="2000" b="1" i="1" dirty="0" smtClean="0">
                              <a:solidFill>
                                <a:schemeClr val="bg2">
                                  <a:lumMod val="10000"/>
                                </a:schemeClr>
                              </a:solidFill>
                              <a:latin typeface="Cambria Math" panose="02040503050406030204" pitchFamily="18" charset="0"/>
                            </a:rPr>
                            <m:t>𝟎</m:t>
                          </m:r>
                        </m:e>
                      </m:d>
                      <m:r>
                        <a:rPr lang="en-US" sz="2000" b="1" i="1" dirty="0" smtClean="0">
                          <a:solidFill>
                            <a:schemeClr val="bg2">
                              <a:lumMod val="10000"/>
                            </a:schemeClr>
                          </a:solidFill>
                          <a:latin typeface="Cambria Math" panose="02040503050406030204" pitchFamily="18" charset="0"/>
                        </a:rPr>
                        <m:t>=</m:t>
                      </m:r>
                      <m:r>
                        <a:rPr lang="en-US" sz="2000" b="1" i="1" dirty="0" smtClean="0">
                          <a:solidFill>
                            <a:schemeClr val="bg2">
                              <a:lumMod val="10000"/>
                            </a:schemeClr>
                          </a:solidFill>
                          <a:latin typeface="Cambria Math" panose="02040503050406030204" pitchFamily="18" charset="0"/>
                        </a:rPr>
                        <m:t>𝟎</m:t>
                      </m:r>
                      <m:r>
                        <a:rPr lang="en-US" sz="2000" b="1" i="1" dirty="0" smtClean="0">
                          <a:solidFill>
                            <a:schemeClr val="bg2">
                              <a:lumMod val="10000"/>
                            </a:schemeClr>
                          </a:solidFill>
                          <a:latin typeface="Cambria Math" panose="02040503050406030204" pitchFamily="18" charset="0"/>
                        </a:rPr>
                        <m:t>.</m:t>
                      </m:r>
                      <m:r>
                        <a:rPr lang="en-US" sz="2000" b="1" i="1" dirty="0" smtClean="0">
                          <a:solidFill>
                            <a:schemeClr val="bg2">
                              <a:lumMod val="10000"/>
                            </a:schemeClr>
                          </a:solidFill>
                          <a:latin typeface="Cambria Math" panose="02040503050406030204" pitchFamily="18" charset="0"/>
                        </a:rPr>
                        <m:t>𝟗𝟗𝟗𝟗𝟗</m:t>
                      </m:r>
                    </m:oMath>
                  </m:oMathPara>
                </a14:m>
                <a:endParaRPr kumimoji="0" lang="en-US" sz="2000" b="1" i="0" u="none" strike="noStrike" kern="1200" cap="none" spc="0" normalizeH="0" baseline="0" noProof="0" dirty="0">
                  <a:ln>
                    <a:noFill/>
                  </a:ln>
                  <a:solidFill>
                    <a:schemeClr val="bg2">
                      <a:lumMod val="10000"/>
                    </a:schemeClr>
                  </a:solidFill>
                  <a:effectLst/>
                  <a:uLnTx/>
                  <a:uFillTx/>
                  <a:latin typeface="Arial Narrow"/>
                  <a:cs typeface="Arial Narrow"/>
                </a:endParaRPr>
              </a:p>
            </p:txBody>
          </p:sp>
        </mc:Choice>
        <mc:Fallback xmlns="">
          <p:sp>
            <p:nvSpPr>
              <p:cNvPr id="14" name="TextBox 13">
                <a:extLst>
                  <a:ext uri="{FF2B5EF4-FFF2-40B4-BE49-F238E27FC236}">
                    <a16:creationId xmlns:a16="http://schemas.microsoft.com/office/drawing/2014/main" id="{0ED7AEF8-4E56-FAA1-4163-5BAE0611A6EE}"/>
                  </a:ext>
                </a:extLst>
              </p:cNvPr>
              <p:cNvSpPr txBox="1">
                <a:spLocks noRot="1" noChangeAspect="1" noMove="1" noResize="1" noEditPoints="1" noAdjustHandles="1" noChangeArrowheads="1" noChangeShapeType="1" noTextEdit="1"/>
              </p:cNvSpPr>
              <p:nvPr/>
            </p:nvSpPr>
            <p:spPr>
              <a:xfrm>
                <a:off x="7053943" y="5455868"/>
                <a:ext cx="3927403" cy="1032018"/>
              </a:xfrm>
              <a:prstGeom prst="rect">
                <a:avLst/>
              </a:prstGeom>
              <a:blipFill>
                <a:blip r:embed="rId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F18FA99-76A1-F595-0C0F-CBF2CF812F95}"/>
              </a:ext>
            </a:extLst>
          </p:cNvPr>
          <p:cNvSpPr txBox="1"/>
          <p:nvPr/>
        </p:nvSpPr>
        <p:spPr>
          <a:xfrm>
            <a:off x="163286" y="1730828"/>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8363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1136-E056-B0FD-90DB-B2A2A68B6DAA}"/>
              </a:ext>
            </a:extLst>
          </p:cNvPr>
          <p:cNvSpPr>
            <a:spLocks noGrp="1"/>
          </p:cNvSpPr>
          <p:nvPr>
            <p:ph type="title"/>
          </p:nvPr>
        </p:nvSpPr>
        <p:spPr/>
        <p:txBody>
          <a:bodyPr/>
          <a:lstStyle/>
          <a:p>
            <a:r>
              <a:rPr lang="en-US" dirty="0"/>
              <a:t>Experiments with Logistic Decay</a:t>
            </a:r>
          </a:p>
        </p:txBody>
      </p:sp>
      <p:sp>
        <p:nvSpPr>
          <p:cNvPr id="3" name="Content Placeholder 2">
            <a:extLst>
              <a:ext uri="{FF2B5EF4-FFF2-40B4-BE49-F238E27FC236}">
                <a16:creationId xmlns:a16="http://schemas.microsoft.com/office/drawing/2014/main" id="{06B4BA4F-F126-E9C8-5AD7-51295BECE49D}"/>
              </a:ext>
            </a:extLst>
          </p:cNvPr>
          <p:cNvSpPr>
            <a:spLocks noGrp="1"/>
          </p:cNvSpPr>
          <p:nvPr>
            <p:ph idx="1"/>
          </p:nvPr>
        </p:nvSpPr>
        <p:spPr>
          <a:xfrm>
            <a:off x="366184" y="956802"/>
            <a:ext cx="10627164" cy="1385705"/>
          </a:xfrm>
        </p:spPr>
        <p:txBody>
          <a:bodyPr/>
          <a:lstStyle/>
          <a:p>
            <a:r>
              <a:rPr lang="en-US" sz="1800" dirty="0"/>
              <a:t>Dopri5 has best balance of speed and accuracy in </a:t>
            </a:r>
            <a:r>
              <a:rPr lang="en-US" sz="1800" dirty="0" err="1"/>
              <a:t>torchdiffeq.odeint</a:t>
            </a:r>
            <a:r>
              <a:rPr lang="en-US" sz="1800" dirty="0"/>
              <a:t> solvers (with NRMSE = </a:t>
            </a:r>
            <a:r>
              <a:rPr lang="en-US" sz="1800" dirty="0">
                <a:effectLst/>
                <a:latin typeface="Helvetica Neue" panose="02000503000000020004" pitchFamily="2" charset="0"/>
              </a:rPr>
              <a:t>9.4490e-05 </a:t>
            </a:r>
            <a:r>
              <a:rPr lang="en-US" sz="1800" dirty="0"/>
              <a:t>when solving the true RHS of the ODE)</a:t>
            </a:r>
          </a:p>
          <a:p>
            <a:r>
              <a:rPr lang="en-US" sz="1800" dirty="0"/>
              <a:t>Precision of the problem requires a learning rate of 1e-6</a:t>
            </a:r>
          </a:p>
          <a:p>
            <a:r>
              <a:rPr lang="en-US" sz="1800" dirty="0"/>
              <a:t>Lowest training loss with 2 layers, 128 neurons, </a:t>
            </a:r>
            <a:r>
              <a:rPr lang="en-US" sz="1800" dirty="0" err="1"/>
              <a:t>batch_time</a:t>
            </a:r>
            <a:r>
              <a:rPr lang="en-US" sz="1800" dirty="0"/>
              <a:t> 20, and </a:t>
            </a:r>
            <a:r>
              <a:rPr lang="en-US" sz="1800" dirty="0" err="1"/>
              <a:t>batch_size</a:t>
            </a:r>
            <a:r>
              <a:rPr lang="en-US" sz="1800" dirty="0"/>
              <a:t> 80 </a:t>
            </a:r>
          </a:p>
          <a:p>
            <a:endParaRPr lang="en-US" sz="1800" dirty="0"/>
          </a:p>
        </p:txBody>
      </p:sp>
      <p:sp>
        <p:nvSpPr>
          <p:cNvPr id="12" name="TextBox 11">
            <a:extLst>
              <a:ext uri="{FF2B5EF4-FFF2-40B4-BE49-F238E27FC236}">
                <a16:creationId xmlns:a16="http://schemas.microsoft.com/office/drawing/2014/main" id="{D12A8F0A-FF8B-8747-E523-0EE046B4F8BA}"/>
              </a:ext>
            </a:extLst>
          </p:cNvPr>
          <p:cNvSpPr txBox="1"/>
          <p:nvPr/>
        </p:nvSpPr>
        <p:spPr>
          <a:xfrm>
            <a:off x="555171" y="6490377"/>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3" name="TextBox 12">
            <a:extLst>
              <a:ext uri="{FF2B5EF4-FFF2-40B4-BE49-F238E27FC236}">
                <a16:creationId xmlns:a16="http://schemas.microsoft.com/office/drawing/2014/main" id="{1D79B6C7-5F9C-2DBB-1D71-DF6921318232}"/>
              </a:ext>
            </a:extLst>
          </p:cNvPr>
          <p:cNvSpPr txBox="1"/>
          <p:nvPr/>
        </p:nvSpPr>
        <p:spPr>
          <a:xfrm>
            <a:off x="671466" y="6121519"/>
            <a:ext cx="3526972" cy="370114"/>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err="1">
                <a:solidFill>
                  <a:schemeClr val="bg2">
                    <a:lumMod val="10000"/>
                  </a:schemeClr>
                </a:solidFill>
                <a:latin typeface="Arial Narrow"/>
                <a:cs typeface="Arial Narrow"/>
              </a:rPr>
              <a:t>batch_time</a:t>
            </a:r>
            <a:r>
              <a:rPr lang="en-US" sz="2000" dirty="0">
                <a:solidFill>
                  <a:schemeClr val="bg2">
                    <a:lumMod val="10000"/>
                  </a:schemeClr>
                </a:solidFill>
                <a:latin typeface="Arial Narrow"/>
                <a:cs typeface="Arial Narrow"/>
              </a:rPr>
              <a:t> = 40, </a:t>
            </a:r>
            <a:r>
              <a:rPr lang="en-US" sz="2000" dirty="0" err="1">
                <a:solidFill>
                  <a:schemeClr val="bg2">
                    <a:lumMod val="10000"/>
                  </a:schemeClr>
                </a:solidFill>
                <a:latin typeface="Arial Narrow"/>
                <a:cs typeface="Arial Narrow"/>
              </a:rPr>
              <a:t>batch_size</a:t>
            </a:r>
            <a:r>
              <a:rPr lang="en-US" sz="2000" dirty="0">
                <a:solidFill>
                  <a:schemeClr val="bg2">
                    <a:lumMod val="10000"/>
                  </a:schemeClr>
                </a:solidFill>
                <a:latin typeface="Arial Narrow"/>
                <a:cs typeface="Arial Narrow"/>
              </a:rPr>
              <a:t> = 60 </a:t>
            </a:r>
            <a:endPar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endParaRPr>
          </a:p>
        </p:txBody>
      </p:sp>
      <p:sp>
        <p:nvSpPr>
          <p:cNvPr id="15" name="TextBox 14">
            <a:extLst>
              <a:ext uri="{FF2B5EF4-FFF2-40B4-BE49-F238E27FC236}">
                <a16:creationId xmlns:a16="http://schemas.microsoft.com/office/drawing/2014/main" id="{FC89F0D9-9F29-E4F8-18E5-AECA8BF06ADB}"/>
              </a:ext>
            </a:extLst>
          </p:cNvPr>
          <p:cNvSpPr txBox="1"/>
          <p:nvPr/>
        </p:nvSpPr>
        <p:spPr>
          <a:xfrm>
            <a:off x="4709186" y="6147372"/>
            <a:ext cx="3526972" cy="370114"/>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err="1">
                <a:solidFill>
                  <a:schemeClr val="bg2">
                    <a:lumMod val="10000"/>
                  </a:schemeClr>
                </a:solidFill>
                <a:latin typeface="Arial Narrow"/>
                <a:cs typeface="Arial Narrow"/>
              </a:rPr>
              <a:t>batch_time</a:t>
            </a:r>
            <a:r>
              <a:rPr lang="en-US" sz="2000" dirty="0">
                <a:solidFill>
                  <a:schemeClr val="bg2">
                    <a:lumMod val="10000"/>
                  </a:schemeClr>
                </a:solidFill>
                <a:latin typeface="Arial Narrow"/>
                <a:cs typeface="Arial Narrow"/>
              </a:rPr>
              <a:t> = 40, </a:t>
            </a:r>
            <a:r>
              <a:rPr lang="en-US" sz="2000" dirty="0" err="1">
                <a:solidFill>
                  <a:schemeClr val="bg2">
                    <a:lumMod val="10000"/>
                  </a:schemeClr>
                </a:solidFill>
                <a:latin typeface="Arial Narrow"/>
                <a:cs typeface="Arial Narrow"/>
              </a:rPr>
              <a:t>batch_size</a:t>
            </a:r>
            <a:r>
              <a:rPr lang="en-US" sz="2000" dirty="0">
                <a:solidFill>
                  <a:schemeClr val="bg2">
                    <a:lumMod val="10000"/>
                  </a:schemeClr>
                </a:solidFill>
                <a:latin typeface="Arial Narrow"/>
                <a:cs typeface="Arial Narrow"/>
              </a:rPr>
              <a:t> = 60 </a:t>
            </a:r>
            <a:endPar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endParaRPr>
          </a:p>
        </p:txBody>
      </p:sp>
      <p:sp>
        <p:nvSpPr>
          <p:cNvPr id="19" name="TextBox 18">
            <a:extLst>
              <a:ext uri="{FF2B5EF4-FFF2-40B4-BE49-F238E27FC236}">
                <a16:creationId xmlns:a16="http://schemas.microsoft.com/office/drawing/2014/main" id="{F6C9C551-6E53-F493-95D9-1BF50D716C4F}"/>
              </a:ext>
            </a:extLst>
          </p:cNvPr>
          <p:cNvSpPr txBox="1"/>
          <p:nvPr/>
        </p:nvSpPr>
        <p:spPr>
          <a:xfrm>
            <a:off x="8984122" y="6150959"/>
            <a:ext cx="2964166" cy="287098"/>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a:solidFill>
                  <a:schemeClr val="bg2">
                    <a:lumMod val="10000"/>
                  </a:schemeClr>
                </a:solidFill>
                <a:latin typeface="Arial Narrow"/>
                <a:cs typeface="Arial Narrow"/>
              </a:rPr>
              <a:t>2 layers, 128 neurons/layer</a:t>
            </a:r>
            <a:endPar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endParaRPr>
          </a:p>
        </p:txBody>
      </p:sp>
      <p:pic>
        <p:nvPicPr>
          <p:cNvPr id="27" name="Picture 26">
            <a:extLst>
              <a:ext uri="{FF2B5EF4-FFF2-40B4-BE49-F238E27FC236}">
                <a16:creationId xmlns:a16="http://schemas.microsoft.com/office/drawing/2014/main" id="{D511A0F9-02D8-7773-08C0-B872AD1F9075}"/>
              </a:ext>
            </a:extLst>
          </p:cNvPr>
          <p:cNvPicPr>
            <a:picLocks noChangeAspect="1"/>
          </p:cNvPicPr>
          <p:nvPr/>
        </p:nvPicPr>
        <p:blipFill rotWithShape="1">
          <a:blip r:embed="rId2"/>
          <a:srcRect l="84532" t="89841" r="4368" b="570"/>
          <a:stretch/>
        </p:blipFill>
        <p:spPr>
          <a:xfrm>
            <a:off x="7702662" y="5874086"/>
            <a:ext cx="391887" cy="259400"/>
          </a:xfrm>
          <a:prstGeom prst="rect">
            <a:avLst/>
          </a:prstGeom>
        </p:spPr>
      </p:pic>
      <p:pic>
        <p:nvPicPr>
          <p:cNvPr id="29" name="Picture 28">
            <a:extLst>
              <a:ext uri="{FF2B5EF4-FFF2-40B4-BE49-F238E27FC236}">
                <a16:creationId xmlns:a16="http://schemas.microsoft.com/office/drawing/2014/main" id="{142366EF-B0E2-6746-B6C3-3E068E1D0D2D}"/>
              </a:ext>
            </a:extLst>
          </p:cNvPr>
          <p:cNvPicPr>
            <a:picLocks noChangeAspect="1"/>
          </p:cNvPicPr>
          <p:nvPr/>
        </p:nvPicPr>
        <p:blipFill>
          <a:blip r:embed="rId3"/>
          <a:stretch>
            <a:fillRect/>
          </a:stretch>
        </p:blipFill>
        <p:spPr>
          <a:xfrm>
            <a:off x="8113764" y="2228885"/>
            <a:ext cx="3928390" cy="3917772"/>
          </a:xfrm>
          <a:prstGeom prst="rect">
            <a:avLst/>
          </a:prstGeom>
        </p:spPr>
      </p:pic>
      <p:pic>
        <p:nvPicPr>
          <p:cNvPr id="30" name="Picture 29">
            <a:extLst>
              <a:ext uri="{FF2B5EF4-FFF2-40B4-BE49-F238E27FC236}">
                <a16:creationId xmlns:a16="http://schemas.microsoft.com/office/drawing/2014/main" id="{2E1118FD-AC49-6DA3-966D-8B1DA00BB641}"/>
              </a:ext>
            </a:extLst>
          </p:cNvPr>
          <p:cNvPicPr>
            <a:picLocks noChangeAspect="1"/>
          </p:cNvPicPr>
          <p:nvPr/>
        </p:nvPicPr>
        <p:blipFill rotWithShape="1">
          <a:blip r:embed="rId2"/>
          <a:srcRect l="84532" t="89841" r="4368" b="570"/>
          <a:stretch/>
        </p:blipFill>
        <p:spPr>
          <a:xfrm>
            <a:off x="11752345" y="5928150"/>
            <a:ext cx="391887" cy="259400"/>
          </a:xfrm>
          <a:prstGeom prst="rect">
            <a:avLst/>
          </a:prstGeom>
        </p:spPr>
      </p:pic>
      <p:pic>
        <p:nvPicPr>
          <p:cNvPr id="31" name="Picture 30">
            <a:extLst>
              <a:ext uri="{FF2B5EF4-FFF2-40B4-BE49-F238E27FC236}">
                <a16:creationId xmlns:a16="http://schemas.microsoft.com/office/drawing/2014/main" id="{FB284558-0BBF-3CF9-18DB-978F6002001B}"/>
              </a:ext>
            </a:extLst>
          </p:cNvPr>
          <p:cNvPicPr>
            <a:picLocks noChangeAspect="1"/>
          </p:cNvPicPr>
          <p:nvPr/>
        </p:nvPicPr>
        <p:blipFill>
          <a:blip r:embed="rId4"/>
          <a:stretch>
            <a:fillRect/>
          </a:stretch>
        </p:blipFill>
        <p:spPr>
          <a:xfrm>
            <a:off x="4187653" y="2240953"/>
            <a:ext cx="3926110" cy="3915499"/>
          </a:xfrm>
          <a:prstGeom prst="rect">
            <a:avLst/>
          </a:prstGeom>
        </p:spPr>
      </p:pic>
      <p:pic>
        <p:nvPicPr>
          <p:cNvPr id="32" name="Picture 31">
            <a:extLst>
              <a:ext uri="{FF2B5EF4-FFF2-40B4-BE49-F238E27FC236}">
                <a16:creationId xmlns:a16="http://schemas.microsoft.com/office/drawing/2014/main" id="{C6E0C518-2E51-E184-7346-E3D25789E6DE}"/>
              </a:ext>
            </a:extLst>
          </p:cNvPr>
          <p:cNvPicPr>
            <a:picLocks noChangeAspect="1"/>
          </p:cNvPicPr>
          <p:nvPr/>
        </p:nvPicPr>
        <p:blipFill rotWithShape="1">
          <a:blip r:embed="rId2"/>
          <a:srcRect l="84532" t="89841" r="4368" b="570"/>
          <a:stretch/>
        </p:blipFill>
        <p:spPr>
          <a:xfrm>
            <a:off x="7855056" y="5923247"/>
            <a:ext cx="391887" cy="259400"/>
          </a:xfrm>
          <a:prstGeom prst="rect">
            <a:avLst/>
          </a:prstGeom>
        </p:spPr>
      </p:pic>
      <p:pic>
        <p:nvPicPr>
          <p:cNvPr id="33" name="Picture 32">
            <a:extLst>
              <a:ext uri="{FF2B5EF4-FFF2-40B4-BE49-F238E27FC236}">
                <a16:creationId xmlns:a16="http://schemas.microsoft.com/office/drawing/2014/main" id="{C4D03812-27D2-97FB-DA02-4110705C128E}"/>
              </a:ext>
            </a:extLst>
          </p:cNvPr>
          <p:cNvPicPr>
            <a:picLocks noChangeAspect="1"/>
          </p:cNvPicPr>
          <p:nvPr/>
        </p:nvPicPr>
        <p:blipFill>
          <a:blip r:embed="rId5"/>
          <a:stretch>
            <a:fillRect/>
          </a:stretch>
        </p:blipFill>
        <p:spPr>
          <a:xfrm>
            <a:off x="199255" y="2240953"/>
            <a:ext cx="3926110" cy="3915500"/>
          </a:xfrm>
          <a:prstGeom prst="rect">
            <a:avLst/>
          </a:prstGeom>
        </p:spPr>
      </p:pic>
      <p:pic>
        <p:nvPicPr>
          <p:cNvPr id="34" name="Picture 33">
            <a:extLst>
              <a:ext uri="{FF2B5EF4-FFF2-40B4-BE49-F238E27FC236}">
                <a16:creationId xmlns:a16="http://schemas.microsoft.com/office/drawing/2014/main" id="{6C2B1369-CB77-7CFF-B137-CDAF74FEA5D5}"/>
              </a:ext>
            </a:extLst>
          </p:cNvPr>
          <p:cNvPicPr>
            <a:picLocks noChangeAspect="1"/>
          </p:cNvPicPr>
          <p:nvPr/>
        </p:nvPicPr>
        <p:blipFill rotWithShape="1">
          <a:blip r:embed="rId2"/>
          <a:srcRect l="84532" t="89841" r="4368" b="570"/>
          <a:stretch/>
        </p:blipFill>
        <p:spPr>
          <a:xfrm>
            <a:off x="3776063" y="5897069"/>
            <a:ext cx="391887" cy="259400"/>
          </a:xfrm>
          <a:prstGeom prst="rect">
            <a:avLst/>
          </a:prstGeom>
        </p:spPr>
      </p:pic>
    </p:spTree>
    <p:extLst>
      <p:ext uri="{BB962C8B-B14F-4D97-AF65-F5344CB8AC3E}">
        <p14:creationId xmlns:p14="http://schemas.microsoft.com/office/powerpoint/2010/main" val="189465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312F-A63B-7D32-0DB6-AF76F3A4F931}"/>
              </a:ext>
            </a:extLst>
          </p:cNvPr>
          <p:cNvSpPr>
            <a:spLocks noGrp="1"/>
          </p:cNvSpPr>
          <p:nvPr>
            <p:ph type="title"/>
          </p:nvPr>
        </p:nvSpPr>
        <p:spPr/>
        <p:txBody>
          <a:bodyPr/>
          <a:lstStyle/>
          <a:p>
            <a:r>
              <a:rPr lang="en-US" dirty="0"/>
              <a:t> Logistic Decay Results</a:t>
            </a:r>
          </a:p>
        </p:txBody>
      </p:sp>
      <p:sp>
        <p:nvSpPr>
          <p:cNvPr id="3" name="Content Placeholder 2">
            <a:extLst>
              <a:ext uri="{FF2B5EF4-FFF2-40B4-BE49-F238E27FC236}">
                <a16:creationId xmlns:a16="http://schemas.microsoft.com/office/drawing/2014/main" id="{8F9CD1B9-EE47-54B4-4695-EB05C622FDCD}"/>
              </a:ext>
            </a:extLst>
          </p:cNvPr>
          <p:cNvSpPr>
            <a:spLocks noGrp="1"/>
          </p:cNvSpPr>
          <p:nvPr>
            <p:ph idx="1"/>
          </p:nvPr>
        </p:nvSpPr>
        <p:spPr>
          <a:xfrm>
            <a:off x="322641" y="1861457"/>
            <a:ext cx="5914873" cy="3777343"/>
          </a:xfrm>
        </p:spPr>
        <p:txBody>
          <a:bodyPr/>
          <a:lstStyle/>
          <a:p>
            <a:r>
              <a:rPr lang="en-US" dirty="0"/>
              <a:t>Neural ODEs have difficulty learning a trajectory with an initial plateau</a:t>
            </a:r>
          </a:p>
          <a:p>
            <a:endParaRPr lang="en-US" dirty="0"/>
          </a:p>
          <a:p>
            <a:r>
              <a:rPr lang="en-US" dirty="0"/>
              <a:t>Very sensitive to initial conditions</a:t>
            </a:r>
          </a:p>
          <a:p>
            <a:pPr marL="0" indent="0">
              <a:buNone/>
            </a:pPr>
            <a:endParaRPr lang="en-US" dirty="0"/>
          </a:p>
          <a:p>
            <a:r>
              <a:rPr lang="en-US" dirty="0"/>
              <a:t>For the best set of hyperparameters, training NRMSE = 0.08323 after 1.2M epochs</a:t>
            </a:r>
          </a:p>
          <a:p>
            <a:endParaRPr lang="en-US" dirty="0"/>
          </a:p>
        </p:txBody>
      </p:sp>
      <p:sp>
        <p:nvSpPr>
          <p:cNvPr id="5" name="TextBox 4">
            <a:extLst>
              <a:ext uri="{FF2B5EF4-FFF2-40B4-BE49-F238E27FC236}">
                <a16:creationId xmlns:a16="http://schemas.microsoft.com/office/drawing/2014/main" id="{E1AEF482-223F-26A4-029D-B44AA55CD71C}"/>
              </a:ext>
            </a:extLst>
          </p:cNvPr>
          <p:cNvSpPr txBox="1"/>
          <p:nvPr/>
        </p:nvSpPr>
        <p:spPr>
          <a:xfrm>
            <a:off x="3548743" y="415834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pic>
        <p:nvPicPr>
          <p:cNvPr id="6" name="Content Placeholder 6">
            <a:extLst>
              <a:ext uri="{FF2B5EF4-FFF2-40B4-BE49-F238E27FC236}">
                <a16:creationId xmlns:a16="http://schemas.microsoft.com/office/drawing/2014/main" id="{BE0598F3-76BA-852D-67CC-E14737DDED39}"/>
              </a:ext>
            </a:extLst>
          </p:cNvPr>
          <p:cNvPicPr>
            <a:picLocks noChangeAspect="1"/>
          </p:cNvPicPr>
          <p:nvPr/>
        </p:nvPicPr>
        <p:blipFill>
          <a:blip r:embed="rId2"/>
          <a:stretch>
            <a:fillRect/>
          </a:stretch>
        </p:blipFill>
        <p:spPr bwMode="auto">
          <a:xfrm>
            <a:off x="6618514" y="1611434"/>
            <a:ext cx="4375150" cy="4421860"/>
          </a:xfrm>
          <a:prstGeom prst="rect">
            <a:avLst/>
          </a:prstGeom>
          <a:noFill/>
          <a:ln w="9525">
            <a:noFill/>
            <a:miter lim="800000"/>
            <a:headEnd/>
            <a:tailEnd/>
          </a:ln>
        </p:spPr>
      </p:pic>
      <p:pic>
        <p:nvPicPr>
          <p:cNvPr id="7" name="Picture 6">
            <a:extLst>
              <a:ext uri="{FF2B5EF4-FFF2-40B4-BE49-F238E27FC236}">
                <a16:creationId xmlns:a16="http://schemas.microsoft.com/office/drawing/2014/main" id="{175EFF76-686C-3D84-E190-349252A59B5F}"/>
              </a:ext>
            </a:extLst>
          </p:cNvPr>
          <p:cNvPicPr>
            <a:picLocks noChangeAspect="1"/>
          </p:cNvPicPr>
          <p:nvPr/>
        </p:nvPicPr>
        <p:blipFill rotWithShape="1">
          <a:blip r:embed="rId3"/>
          <a:srcRect l="9997" t="2710" r="52517" b="84081"/>
          <a:stretch/>
        </p:blipFill>
        <p:spPr>
          <a:xfrm>
            <a:off x="8926285" y="1861457"/>
            <a:ext cx="1959429" cy="511629"/>
          </a:xfrm>
          <a:prstGeom prst="rect">
            <a:avLst/>
          </a:prstGeom>
        </p:spPr>
      </p:pic>
      <p:sp>
        <p:nvSpPr>
          <p:cNvPr id="8" name="TextBox 7">
            <a:extLst>
              <a:ext uri="{FF2B5EF4-FFF2-40B4-BE49-F238E27FC236}">
                <a16:creationId xmlns:a16="http://schemas.microsoft.com/office/drawing/2014/main" id="{F9B9EEF9-0843-0C44-14C6-C91A45A92EBB}"/>
              </a:ext>
            </a:extLst>
          </p:cNvPr>
          <p:cNvSpPr txBox="1"/>
          <p:nvPr/>
        </p:nvSpPr>
        <p:spPr>
          <a:xfrm>
            <a:off x="10047514" y="-1981200"/>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9" name="Rectangle 8">
            <a:extLst>
              <a:ext uri="{FF2B5EF4-FFF2-40B4-BE49-F238E27FC236}">
                <a16:creationId xmlns:a16="http://schemas.microsoft.com/office/drawing/2014/main" id="{F023A7CA-BE37-2273-21B3-E239369EC92E}"/>
              </a:ext>
            </a:extLst>
          </p:cNvPr>
          <p:cNvSpPr/>
          <p:nvPr/>
        </p:nvSpPr>
        <p:spPr>
          <a:xfrm>
            <a:off x="8806089" y="1611434"/>
            <a:ext cx="555625" cy="17326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75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18A6-9786-6F30-499B-D4ACF00DC9EB}"/>
              </a:ext>
            </a:extLst>
          </p:cNvPr>
          <p:cNvSpPr>
            <a:spLocks noGrp="1"/>
          </p:cNvSpPr>
          <p:nvPr>
            <p:ph type="title"/>
          </p:nvPr>
        </p:nvSpPr>
        <p:spPr>
          <a:xfrm>
            <a:off x="2235200" y="2300288"/>
            <a:ext cx="7552267" cy="1573212"/>
          </a:xfrm>
        </p:spPr>
        <p:txBody>
          <a:bodyPr/>
          <a:lstStyle/>
          <a:p>
            <a:r>
              <a:rPr lang="en-US" sz="4000" dirty="0"/>
              <a:t>Neural ODEs</a:t>
            </a:r>
            <a:br>
              <a:rPr lang="en-US" sz="4000" dirty="0"/>
            </a:br>
            <a:endParaRPr lang="en-US" sz="4000" dirty="0"/>
          </a:p>
        </p:txBody>
      </p:sp>
      <p:sp>
        <p:nvSpPr>
          <p:cNvPr id="4" name="TextBox 3">
            <a:extLst>
              <a:ext uri="{FF2B5EF4-FFF2-40B4-BE49-F238E27FC236}">
                <a16:creationId xmlns:a16="http://schemas.microsoft.com/office/drawing/2014/main" id="{843497C8-ABF1-D51A-C51C-5535DCC449F7}"/>
              </a:ext>
            </a:extLst>
          </p:cNvPr>
          <p:cNvSpPr txBox="1"/>
          <p:nvPr/>
        </p:nvSpPr>
        <p:spPr>
          <a:xfrm>
            <a:off x="3050381" y="3265765"/>
            <a:ext cx="6100762" cy="584775"/>
          </a:xfrm>
          <a:prstGeom prst="rect">
            <a:avLst/>
          </a:prstGeom>
          <a:noFill/>
        </p:spPr>
        <p:txBody>
          <a:bodyPr wrap="square">
            <a:spAutoFit/>
          </a:bodyPr>
          <a:lstStyle/>
          <a:p>
            <a:pPr algn="ctr"/>
            <a:r>
              <a:rPr lang="en-US" sz="3200" dirty="0">
                <a:solidFill>
                  <a:srgbClr val="FFFFFF"/>
                </a:solidFill>
                <a:latin typeface="+mj-lt"/>
                <a:ea typeface="ＭＳ Ｐゴシック" pitchFamily="-108" charset="-128"/>
              </a:rPr>
              <a:t>FMD Application</a:t>
            </a:r>
          </a:p>
        </p:txBody>
      </p:sp>
    </p:spTree>
    <p:extLst>
      <p:ext uri="{BB962C8B-B14F-4D97-AF65-F5344CB8AC3E}">
        <p14:creationId xmlns:p14="http://schemas.microsoft.com/office/powerpoint/2010/main" val="49040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4A2-86C8-176B-239B-74E0296A3D2D}"/>
              </a:ext>
            </a:extLst>
          </p:cNvPr>
          <p:cNvSpPr>
            <a:spLocks noGrp="1"/>
          </p:cNvSpPr>
          <p:nvPr>
            <p:ph type="title"/>
          </p:nvPr>
        </p:nvSpPr>
        <p:spPr>
          <a:xfrm>
            <a:off x="237067" y="0"/>
            <a:ext cx="11448797" cy="901700"/>
          </a:xfrm>
        </p:spPr>
        <p:txBody>
          <a:bodyPr/>
          <a:lstStyle/>
          <a:p>
            <a:r>
              <a:rPr lang="en-US" dirty="0"/>
              <a:t>Hyperparameter Tuning: Learning Rate</a:t>
            </a:r>
          </a:p>
        </p:txBody>
      </p:sp>
      <p:sp>
        <p:nvSpPr>
          <p:cNvPr id="3" name="Content Placeholder 2">
            <a:extLst>
              <a:ext uri="{FF2B5EF4-FFF2-40B4-BE49-F238E27FC236}">
                <a16:creationId xmlns:a16="http://schemas.microsoft.com/office/drawing/2014/main" id="{838F7AAF-A122-92CB-9FB9-84DDC87A29B2}"/>
              </a:ext>
            </a:extLst>
          </p:cNvPr>
          <p:cNvSpPr>
            <a:spLocks noGrp="1"/>
          </p:cNvSpPr>
          <p:nvPr>
            <p:ph idx="1"/>
          </p:nvPr>
        </p:nvSpPr>
        <p:spPr>
          <a:xfrm>
            <a:off x="237067" y="1249423"/>
            <a:ext cx="5946016" cy="4714771"/>
          </a:xfrm>
        </p:spPr>
        <p:txBody>
          <a:bodyPr>
            <a:normAutofit/>
          </a:bodyPr>
          <a:lstStyle/>
          <a:p>
            <a:r>
              <a:rPr lang="en-US" dirty="0"/>
              <a:t>For preliminary tests, we use</a:t>
            </a:r>
          </a:p>
          <a:p>
            <a:pPr lvl="1"/>
            <a:r>
              <a:rPr lang="en-US" dirty="0"/>
              <a:t>torchdiffeq.dopri5 solver</a:t>
            </a:r>
          </a:p>
          <a:p>
            <a:pPr lvl="1"/>
            <a:r>
              <a:rPr lang="en-US" dirty="0"/>
              <a:t>100 trajectories (80 training/ 20 validation)</a:t>
            </a:r>
          </a:p>
          <a:p>
            <a:pPr lvl="1"/>
            <a:r>
              <a:rPr lang="en-US" dirty="0"/>
              <a:t>100 time steps</a:t>
            </a:r>
          </a:p>
          <a:p>
            <a:pPr lvl="1"/>
            <a:r>
              <a:rPr lang="en-US" dirty="0" err="1"/>
              <a:t>Batch_time</a:t>
            </a:r>
            <a:r>
              <a:rPr lang="en-US" dirty="0"/>
              <a:t> = 20</a:t>
            </a:r>
          </a:p>
          <a:p>
            <a:pPr lvl="1"/>
            <a:r>
              <a:rPr lang="en-US" dirty="0" err="1"/>
              <a:t>Batch_size</a:t>
            </a:r>
            <a:r>
              <a:rPr lang="en-US" dirty="0"/>
              <a:t> = 80</a:t>
            </a:r>
          </a:p>
          <a:p>
            <a:pPr lvl="1"/>
            <a:r>
              <a:rPr lang="en-US" dirty="0"/>
              <a:t>2 layers, 128 neurons</a:t>
            </a:r>
          </a:p>
          <a:p>
            <a:pPr lvl="1"/>
            <a:endParaRPr lang="en-US" dirty="0"/>
          </a:p>
          <a:p>
            <a:r>
              <a:rPr lang="en-US" dirty="0"/>
              <a:t>A learning rate of 1e-4 is a good balance of speed, accuracy, and stability</a:t>
            </a:r>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FF5A1F04-DCB8-8AE1-CB75-295550F437DF}"/>
              </a:ext>
            </a:extLst>
          </p:cNvPr>
          <p:cNvSpPr txBox="1"/>
          <p:nvPr/>
        </p:nvSpPr>
        <p:spPr>
          <a:xfrm>
            <a:off x="3167742" y="2275113"/>
            <a:ext cx="3015343" cy="1388047"/>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6" name="TextBox 5">
            <a:extLst>
              <a:ext uri="{FF2B5EF4-FFF2-40B4-BE49-F238E27FC236}">
                <a16:creationId xmlns:a16="http://schemas.microsoft.com/office/drawing/2014/main" id="{32B88526-58D8-6EC0-80FE-091207576EBC}"/>
              </a:ext>
            </a:extLst>
          </p:cNvPr>
          <p:cNvSpPr txBox="1"/>
          <p:nvPr/>
        </p:nvSpPr>
        <p:spPr>
          <a:xfrm>
            <a:off x="6139543" y="1839686"/>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pic>
        <p:nvPicPr>
          <p:cNvPr id="5" name="Picture 4">
            <a:extLst>
              <a:ext uri="{FF2B5EF4-FFF2-40B4-BE49-F238E27FC236}">
                <a16:creationId xmlns:a16="http://schemas.microsoft.com/office/drawing/2014/main" id="{4009804F-9532-AFF4-E4D1-43F7E88D0105}"/>
              </a:ext>
            </a:extLst>
          </p:cNvPr>
          <p:cNvPicPr>
            <a:picLocks noChangeAspect="1"/>
          </p:cNvPicPr>
          <p:nvPr/>
        </p:nvPicPr>
        <p:blipFill>
          <a:blip r:embed="rId3"/>
          <a:stretch>
            <a:fillRect/>
          </a:stretch>
        </p:blipFill>
        <p:spPr>
          <a:xfrm>
            <a:off x="6441896" y="1026112"/>
            <a:ext cx="5750103" cy="5387388"/>
          </a:xfrm>
          <a:prstGeom prst="rect">
            <a:avLst/>
          </a:prstGeom>
        </p:spPr>
      </p:pic>
      <p:pic>
        <p:nvPicPr>
          <p:cNvPr id="7" name="Picture 6">
            <a:extLst>
              <a:ext uri="{FF2B5EF4-FFF2-40B4-BE49-F238E27FC236}">
                <a16:creationId xmlns:a16="http://schemas.microsoft.com/office/drawing/2014/main" id="{9ACB2A7F-E684-4FCF-587C-20B91B4A1481}"/>
              </a:ext>
            </a:extLst>
          </p:cNvPr>
          <p:cNvPicPr>
            <a:picLocks noChangeAspect="1"/>
          </p:cNvPicPr>
          <p:nvPr/>
        </p:nvPicPr>
        <p:blipFill rotWithShape="1">
          <a:blip r:embed="rId4"/>
          <a:srcRect l="84532" t="89841" r="4368" b="570"/>
          <a:stretch/>
        </p:blipFill>
        <p:spPr>
          <a:xfrm>
            <a:off x="11685864" y="6197510"/>
            <a:ext cx="391887" cy="259400"/>
          </a:xfrm>
          <a:prstGeom prst="rect">
            <a:avLst/>
          </a:prstGeom>
        </p:spPr>
      </p:pic>
    </p:spTree>
    <p:extLst>
      <p:ext uri="{BB962C8B-B14F-4D97-AF65-F5344CB8AC3E}">
        <p14:creationId xmlns:p14="http://schemas.microsoft.com/office/powerpoint/2010/main" val="350503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4A2-86C8-176B-239B-74E0296A3D2D}"/>
              </a:ext>
            </a:extLst>
          </p:cNvPr>
          <p:cNvSpPr>
            <a:spLocks noGrp="1"/>
          </p:cNvSpPr>
          <p:nvPr>
            <p:ph type="title"/>
          </p:nvPr>
        </p:nvSpPr>
        <p:spPr>
          <a:xfrm>
            <a:off x="237067" y="0"/>
            <a:ext cx="11448797" cy="901700"/>
          </a:xfrm>
        </p:spPr>
        <p:txBody>
          <a:bodyPr/>
          <a:lstStyle/>
          <a:p>
            <a:r>
              <a:rPr lang="en-US" dirty="0"/>
              <a:t>Hyperparameter Tuning: Neurons and Layers</a:t>
            </a:r>
          </a:p>
        </p:txBody>
      </p:sp>
      <p:sp>
        <p:nvSpPr>
          <p:cNvPr id="4" name="TextBox 3">
            <a:extLst>
              <a:ext uri="{FF2B5EF4-FFF2-40B4-BE49-F238E27FC236}">
                <a16:creationId xmlns:a16="http://schemas.microsoft.com/office/drawing/2014/main" id="{FF5A1F04-DCB8-8AE1-CB75-295550F437DF}"/>
              </a:ext>
            </a:extLst>
          </p:cNvPr>
          <p:cNvSpPr txBox="1"/>
          <p:nvPr/>
        </p:nvSpPr>
        <p:spPr>
          <a:xfrm>
            <a:off x="3167742" y="2275113"/>
            <a:ext cx="3015343" cy="1388047"/>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6" name="TextBox 5">
            <a:extLst>
              <a:ext uri="{FF2B5EF4-FFF2-40B4-BE49-F238E27FC236}">
                <a16:creationId xmlns:a16="http://schemas.microsoft.com/office/drawing/2014/main" id="{32B88526-58D8-6EC0-80FE-091207576EBC}"/>
              </a:ext>
            </a:extLst>
          </p:cNvPr>
          <p:cNvSpPr txBox="1"/>
          <p:nvPr/>
        </p:nvSpPr>
        <p:spPr>
          <a:xfrm>
            <a:off x="6139543" y="1839686"/>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21" name="Content Placeholder 2">
            <a:extLst>
              <a:ext uri="{FF2B5EF4-FFF2-40B4-BE49-F238E27FC236}">
                <a16:creationId xmlns:a16="http://schemas.microsoft.com/office/drawing/2014/main" id="{C59B857D-B1F8-F1D5-37E3-EF423867BF34}"/>
              </a:ext>
            </a:extLst>
          </p:cNvPr>
          <p:cNvSpPr>
            <a:spLocks noGrp="1"/>
          </p:cNvSpPr>
          <p:nvPr>
            <p:ph idx="1"/>
          </p:nvPr>
        </p:nvSpPr>
        <p:spPr>
          <a:xfrm>
            <a:off x="6429055" y="5415075"/>
            <a:ext cx="5664934" cy="1133700"/>
          </a:xfrm>
        </p:spPr>
        <p:txBody>
          <a:bodyPr/>
          <a:lstStyle/>
          <a:p>
            <a:r>
              <a:rPr lang="en-US" sz="2000" dirty="0"/>
              <a:t>An architecture of 16 neurons and 2 layers has the lowest validation loss</a:t>
            </a:r>
          </a:p>
        </p:txBody>
      </p:sp>
      <p:pic>
        <p:nvPicPr>
          <p:cNvPr id="23" name="Picture 22">
            <a:extLst>
              <a:ext uri="{FF2B5EF4-FFF2-40B4-BE49-F238E27FC236}">
                <a16:creationId xmlns:a16="http://schemas.microsoft.com/office/drawing/2014/main" id="{AAD666B3-114D-01B3-9B56-DA69F3DA6405}"/>
              </a:ext>
            </a:extLst>
          </p:cNvPr>
          <p:cNvPicPr>
            <a:picLocks noChangeAspect="1"/>
          </p:cNvPicPr>
          <p:nvPr/>
        </p:nvPicPr>
        <p:blipFill rotWithShape="1">
          <a:blip r:embed="rId3"/>
          <a:srcRect l="84532" t="89841" r="4368" b="570"/>
          <a:stretch/>
        </p:blipFill>
        <p:spPr>
          <a:xfrm>
            <a:off x="5674697" y="6164733"/>
            <a:ext cx="391887" cy="259400"/>
          </a:xfrm>
          <a:prstGeom prst="rect">
            <a:avLst/>
          </a:prstGeom>
        </p:spPr>
      </p:pic>
      <p:pic>
        <p:nvPicPr>
          <p:cNvPr id="24" name="Picture 23">
            <a:extLst>
              <a:ext uri="{FF2B5EF4-FFF2-40B4-BE49-F238E27FC236}">
                <a16:creationId xmlns:a16="http://schemas.microsoft.com/office/drawing/2014/main" id="{EB1CEA7F-3892-5250-73D7-C96BC34C5726}"/>
              </a:ext>
            </a:extLst>
          </p:cNvPr>
          <p:cNvPicPr>
            <a:picLocks noChangeAspect="1"/>
          </p:cNvPicPr>
          <p:nvPr/>
        </p:nvPicPr>
        <p:blipFill>
          <a:blip r:embed="rId4"/>
          <a:stretch>
            <a:fillRect/>
          </a:stretch>
        </p:blipFill>
        <p:spPr>
          <a:xfrm>
            <a:off x="98011" y="1043889"/>
            <a:ext cx="5890951" cy="5505081"/>
          </a:xfrm>
          <a:prstGeom prst="rect">
            <a:avLst/>
          </a:prstGeom>
        </p:spPr>
      </p:pic>
      <p:sp>
        <p:nvSpPr>
          <p:cNvPr id="25" name="TextBox 24">
            <a:extLst>
              <a:ext uri="{FF2B5EF4-FFF2-40B4-BE49-F238E27FC236}">
                <a16:creationId xmlns:a16="http://schemas.microsoft.com/office/drawing/2014/main" id="{318FAF30-5F6F-4BAF-CA78-2F714044A881}"/>
              </a:ext>
            </a:extLst>
          </p:cNvPr>
          <p:cNvSpPr txBox="1"/>
          <p:nvPr/>
        </p:nvSpPr>
        <p:spPr>
          <a:xfrm>
            <a:off x="825746" y="5629054"/>
            <a:ext cx="3526972" cy="370114"/>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a:solidFill>
                  <a:schemeClr val="bg2">
                    <a:lumMod val="10000"/>
                  </a:schemeClr>
                </a:solidFill>
                <a:latin typeface="Arial Narrow"/>
                <a:cs typeface="Arial Narrow"/>
              </a:rPr>
              <a:t>Learning rate = 1e-4</a:t>
            </a:r>
            <a:endPar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endParaRPr>
          </a:p>
        </p:txBody>
      </p:sp>
      <p:pic>
        <p:nvPicPr>
          <p:cNvPr id="26" name="Picture 25">
            <a:extLst>
              <a:ext uri="{FF2B5EF4-FFF2-40B4-BE49-F238E27FC236}">
                <a16:creationId xmlns:a16="http://schemas.microsoft.com/office/drawing/2014/main" id="{481DDC12-0506-4353-8962-2F246D531C39}"/>
              </a:ext>
            </a:extLst>
          </p:cNvPr>
          <p:cNvPicPr>
            <a:picLocks noChangeAspect="1"/>
          </p:cNvPicPr>
          <p:nvPr/>
        </p:nvPicPr>
        <p:blipFill rotWithShape="1">
          <a:blip r:embed="rId3"/>
          <a:srcRect l="84532" t="89841" r="4368" b="570"/>
          <a:stretch/>
        </p:blipFill>
        <p:spPr>
          <a:xfrm>
            <a:off x="5582367" y="6289375"/>
            <a:ext cx="391887" cy="259400"/>
          </a:xfrm>
          <a:prstGeom prst="rect">
            <a:avLst/>
          </a:prstGeom>
        </p:spPr>
      </p:pic>
      <p:pic>
        <p:nvPicPr>
          <p:cNvPr id="3" name="Picture 2">
            <a:extLst>
              <a:ext uri="{FF2B5EF4-FFF2-40B4-BE49-F238E27FC236}">
                <a16:creationId xmlns:a16="http://schemas.microsoft.com/office/drawing/2014/main" id="{3CE8C227-94C3-EA77-3430-997BBCA12719}"/>
              </a:ext>
            </a:extLst>
          </p:cNvPr>
          <p:cNvPicPr>
            <a:picLocks noChangeAspect="1"/>
          </p:cNvPicPr>
          <p:nvPr/>
        </p:nvPicPr>
        <p:blipFill>
          <a:blip r:embed="rId5"/>
          <a:stretch>
            <a:fillRect/>
          </a:stretch>
        </p:blipFill>
        <p:spPr>
          <a:xfrm>
            <a:off x="7305910" y="1037714"/>
            <a:ext cx="4640494" cy="4361785"/>
          </a:xfrm>
          <a:prstGeom prst="rect">
            <a:avLst/>
          </a:prstGeom>
        </p:spPr>
      </p:pic>
      <p:sp>
        <p:nvSpPr>
          <p:cNvPr id="5" name="TextBox 4">
            <a:extLst>
              <a:ext uri="{FF2B5EF4-FFF2-40B4-BE49-F238E27FC236}">
                <a16:creationId xmlns:a16="http://schemas.microsoft.com/office/drawing/2014/main" id="{FBC992DD-45F8-2168-F644-5D4864185C3A}"/>
              </a:ext>
            </a:extLst>
          </p:cNvPr>
          <p:cNvSpPr txBox="1"/>
          <p:nvPr/>
        </p:nvSpPr>
        <p:spPr>
          <a:xfrm>
            <a:off x="8050007" y="4489612"/>
            <a:ext cx="3526972" cy="370114"/>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a:solidFill>
                  <a:schemeClr val="bg2">
                    <a:lumMod val="10000"/>
                  </a:schemeClr>
                </a:solidFill>
                <a:latin typeface="Arial Narrow"/>
                <a:cs typeface="Arial Narrow"/>
              </a:rPr>
              <a:t>16 neurons</a:t>
            </a:r>
            <a:endPar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endParaRPr>
          </a:p>
        </p:txBody>
      </p:sp>
      <p:pic>
        <p:nvPicPr>
          <p:cNvPr id="7" name="Picture 6">
            <a:extLst>
              <a:ext uri="{FF2B5EF4-FFF2-40B4-BE49-F238E27FC236}">
                <a16:creationId xmlns:a16="http://schemas.microsoft.com/office/drawing/2014/main" id="{98D0A28A-38C5-D3A7-FE8C-CBFF95A50856}"/>
              </a:ext>
            </a:extLst>
          </p:cNvPr>
          <p:cNvPicPr>
            <a:picLocks noChangeAspect="1"/>
          </p:cNvPicPr>
          <p:nvPr/>
        </p:nvPicPr>
        <p:blipFill rotWithShape="1">
          <a:blip r:embed="rId3"/>
          <a:srcRect l="84532" t="89841" r="4368" b="570"/>
          <a:stretch/>
        </p:blipFill>
        <p:spPr>
          <a:xfrm>
            <a:off x="11658585" y="5088838"/>
            <a:ext cx="469329" cy="310661"/>
          </a:xfrm>
          <a:prstGeom prst="rect">
            <a:avLst/>
          </a:prstGeom>
        </p:spPr>
      </p:pic>
    </p:spTree>
    <p:extLst>
      <p:ext uri="{BB962C8B-B14F-4D97-AF65-F5344CB8AC3E}">
        <p14:creationId xmlns:p14="http://schemas.microsoft.com/office/powerpoint/2010/main" val="154418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8F6BFD-5A4E-8294-D2ED-F54F84F28B08}"/>
              </a:ext>
            </a:extLst>
          </p:cNvPr>
          <p:cNvSpPr>
            <a:spLocks noGrp="1"/>
          </p:cNvSpPr>
          <p:nvPr>
            <p:ph idx="1"/>
          </p:nvPr>
        </p:nvSpPr>
        <p:spPr/>
        <p:txBody>
          <a:bodyPr/>
          <a:lstStyle/>
          <a:p>
            <a:r>
              <a:rPr lang="en-US" dirty="0"/>
              <a:t>Acknowledgements:</a:t>
            </a:r>
          </a:p>
          <a:p>
            <a:pPr lvl="1"/>
            <a:r>
              <a:rPr lang="en-US" dirty="0"/>
              <a:t>Funding by the Department of Energy (DOE), Office of Nuclear Energy, Spent Fuel and Waste Science and Technology</a:t>
            </a:r>
          </a:p>
          <a:p>
            <a:pPr marL="0" indent="0">
              <a:buNone/>
            </a:pPr>
            <a:endParaRPr lang="en-US" dirty="0"/>
          </a:p>
          <a:p>
            <a:r>
              <a:rPr lang="en-US" dirty="0"/>
              <a:t>Disclaimer:</a:t>
            </a:r>
          </a:p>
          <a:p>
            <a:pPr lvl="1"/>
            <a:r>
              <a:rPr lang="en-US" dirty="0"/>
              <a:t>This presentation describes objective technical results and analysis. Any subjective views or opinions that might be expressed in the presentation do not necessarily represent the views of the U.S. Department of Energy or the United States Government.</a:t>
            </a:r>
          </a:p>
          <a:p>
            <a:pPr lvl="1"/>
            <a:endParaRPr lang="en-US" dirty="0"/>
          </a:p>
        </p:txBody>
      </p:sp>
      <p:sp>
        <p:nvSpPr>
          <p:cNvPr id="3" name="Title 2">
            <a:extLst>
              <a:ext uri="{FF2B5EF4-FFF2-40B4-BE49-F238E27FC236}">
                <a16:creationId xmlns:a16="http://schemas.microsoft.com/office/drawing/2014/main" id="{A5A46223-38C6-A8E4-B26D-8E17E09E3615}"/>
              </a:ext>
            </a:extLst>
          </p:cNvPr>
          <p:cNvSpPr>
            <a:spLocks noGrp="1"/>
          </p:cNvSpPr>
          <p:nvPr>
            <p:ph type="title"/>
          </p:nvPr>
        </p:nvSpPr>
        <p:spPr/>
        <p:txBody>
          <a:bodyPr/>
          <a:lstStyle/>
          <a:p>
            <a:r>
              <a:rPr lang="en-US" dirty="0"/>
              <a:t>Acknowledgements and Disclaimers</a:t>
            </a:r>
          </a:p>
        </p:txBody>
      </p:sp>
    </p:spTree>
    <p:extLst>
      <p:ext uri="{BB962C8B-B14F-4D97-AF65-F5344CB8AC3E}">
        <p14:creationId xmlns:p14="http://schemas.microsoft.com/office/powerpoint/2010/main" val="10461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4A2-86C8-176B-239B-74E0296A3D2D}"/>
              </a:ext>
            </a:extLst>
          </p:cNvPr>
          <p:cNvSpPr>
            <a:spLocks noGrp="1"/>
          </p:cNvSpPr>
          <p:nvPr>
            <p:ph type="title"/>
          </p:nvPr>
        </p:nvSpPr>
        <p:spPr>
          <a:xfrm>
            <a:off x="237067" y="0"/>
            <a:ext cx="11448797" cy="901700"/>
          </a:xfrm>
        </p:spPr>
        <p:txBody>
          <a:bodyPr/>
          <a:lstStyle/>
          <a:p>
            <a:r>
              <a:rPr lang="en-US" dirty="0"/>
              <a:t>Hyperparameter Tuning: </a:t>
            </a:r>
            <a:r>
              <a:rPr lang="en-US" dirty="0" err="1"/>
              <a:t>batch_time</a:t>
            </a:r>
            <a:endParaRPr lang="en-US" dirty="0"/>
          </a:p>
        </p:txBody>
      </p:sp>
      <p:sp>
        <p:nvSpPr>
          <p:cNvPr id="3" name="Content Placeholder 2">
            <a:extLst>
              <a:ext uri="{FF2B5EF4-FFF2-40B4-BE49-F238E27FC236}">
                <a16:creationId xmlns:a16="http://schemas.microsoft.com/office/drawing/2014/main" id="{838F7AAF-A122-92CB-9FB9-84DDC87A29B2}"/>
              </a:ext>
            </a:extLst>
          </p:cNvPr>
          <p:cNvSpPr>
            <a:spLocks noGrp="1"/>
          </p:cNvSpPr>
          <p:nvPr>
            <p:ph idx="1"/>
          </p:nvPr>
        </p:nvSpPr>
        <p:spPr>
          <a:xfrm>
            <a:off x="6280232" y="2790192"/>
            <a:ext cx="5728770" cy="1898414"/>
          </a:xfrm>
        </p:spPr>
        <p:txBody>
          <a:bodyPr>
            <a:normAutofit/>
          </a:bodyPr>
          <a:lstStyle/>
          <a:p>
            <a:r>
              <a:rPr lang="en-US" dirty="0" err="1"/>
              <a:t>Batch_time</a:t>
            </a:r>
            <a:r>
              <a:rPr lang="en-US" dirty="0"/>
              <a:t> = 20 yields the lowest validation loss</a:t>
            </a:r>
          </a:p>
        </p:txBody>
      </p:sp>
      <p:sp>
        <p:nvSpPr>
          <p:cNvPr id="4" name="TextBox 3">
            <a:extLst>
              <a:ext uri="{FF2B5EF4-FFF2-40B4-BE49-F238E27FC236}">
                <a16:creationId xmlns:a16="http://schemas.microsoft.com/office/drawing/2014/main" id="{FF5A1F04-DCB8-8AE1-CB75-295550F437DF}"/>
              </a:ext>
            </a:extLst>
          </p:cNvPr>
          <p:cNvSpPr txBox="1"/>
          <p:nvPr/>
        </p:nvSpPr>
        <p:spPr>
          <a:xfrm>
            <a:off x="3167742" y="2275113"/>
            <a:ext cx="3015343" cy="1388047"/>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6" name="TextBox 5">
            <a:extLst>
              <a:ext uri="{FF2B5EF4-FFF2-40B4-BE49-F238E27FC236}">
                <a16:creationId xmlns:a16="http://schemas.microsoft.com/office/drawing/2014/main" id="{32B88526-58D8-6EC0-80FE-091207576EBC}"/>
              </a:ext>
            </a:extLst>
          </p:cNvPr>
          <p:cNvSpPr txBox="1"/>
          <p:nvPr/>
        </p:nvSpPr>
        <p:spPr>
          <a:xfrm>
            <a:off x="6139543" y="1839686"/>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9" name="TextBox 8">
            <a:extLst>
              <a:ext uri="{FF2B5EF4-FFF2-40B4-BE49-F238E27FC236}">
                <a16:creationId xmlns:a16="http://schemas.microsoft.com/office/drawing/2014/main" id="{AFC367D4-35F4-3506-E6D5-A5D4985D456D}"/>
              </a:ext>
            </a:extLst>
          </p:cNvPr>
          <p:cNvSpPr txBox="1"/>
          <p:nvPr/>
        </p:nvSpPr>
        <p:spPr>
          <a:xfrm>
            <a:off x="228600" y="6351104"/>
            <a:ext cx="0" cy="0"/>
          </a:xfrm>
          <a:prstGeom prst="rect">
            <a:avLst/>
          </a:prstGeom>
        </p:spPr>
        <p:txBody>
          <a:bodyPr vert="horz" wrap="none" lIns="91440" tIns="45720" rIns="91440" bIns="45720" rtlCol="0">
            <a:normAutofit fontScale="2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0" name="TextBox 9">
            <a:extLst>
              <a:ext uri="{FF2B5EF4-FFF2-40B4-BE49-F238E27FC236}">
                <a16:creationId xmlns:a16="http://schemas.microsoft.com/office/drawing/2014/main" id="{21F79EC4-D09C-B77E-72BF-04F73FD48A2C}"/>
              </a:ext>
            </a:extLst>
          </p:cNvPr>
          <p:cNvSpPr txBox="1"/>
          <p:nvPr/>
        </p:nvSpPr>
        <p:spPr>
          <a:xfrm>
            <a:off x="5838483" y="6206237"/>
            <a:ext cx="4796385" cy="831061"/>
          </a:xfrm>
          <a:prstGeom prst="rect">
            <a:avLst/>
          </a:prstGeom>
        </p:spPr>
        <p:txBody>
          <a:bodyPr vert="horz" wrap="non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000" i="0" u="none" strike="noStrike" kern="1200" cap="none" spc="0" normalizeH="0" baseline="0" noProof="0" dirty="0">
                <a:ln>
                  <a:noFill/>
                </a:ln>
                <a:solidFill>
                  <a:schemeClr val="bg2">
                    <a:lumMod val="10000"/>
                  </a:schemeClr>
                </a:solidFill>
                <a:effectLst/>
                <a:uLnTx/>
                <a:uFillTx/>
                <a:latin typeface="Arial Narrow"/>
                <a:ea typeface="+mn-ea"/>
                <a:cs typeface="Arial Narrow"/>
              </a:rPr>
              <a:t>Note</a:t>
            </a:r>
            <a:r>
              <a:rPr lang="en-US" sz="2000" dirty="0">
                <a:solidFill>
                  <a:schemeClr val="bg2">
                    <a:lumMod val="10000"/>
                  </a:schemeClr>
                </a:solidFill>
                <a:latin typeface="Arial Narrow"/>
                <a:cs typeface="Arial Narrow"/>
              </a:rPr>
              <a:t>: For each </a:t>
            </a:r>
            <a:r>
              <a:rPr lang="en-US" sz="2000" dirty="0" err="1">
                <a:solidFill>
                  <a:schemeClr val="bg2">
                    <a:lumMod val="10000"/>
                  </a:schemeClr>
                </a:solidFill>
                <a:latin typeface="Arial Narrow"/>
                <a:cs typeface="Arial Narrow"/>
              </a:rPr>
              <a:t>batch_time</a:t>
            </a:r>
            <a:r>
              <a:rPr lang="en-US" sz="2000" dirty="0">
                <a:solidFill>
                  <a:schemeClr val="bg2">
                    <a:lumMod val="10000"/>
                  </a:schemeClr>
                </a:solidFill>
                <a:latin typeface="Arial Narrow"/>
                <a:cs typeface="Arial Narrow"/>
              </a:rPr>
              <a:t>, </a:t>
            </a:r>
            <a:r>
              <a:rPr lang="en-US" sz="2000" dirty="0" err="1">
                <a:solidFill>
                  <a:schemeClr val="bg2">
                    <a:lumMod val="10000"/>
                  </a:schemeClr>
                </a:solidFill>
                <a:latin typeface="Arial Narrow"/>
                <a:cs typeface="Arial Narrow"/>
              </a:rPr>
              <a:t>batch_size</a:t>
            </a:r>
            <a:r>
              <a:rPr lang="en-US" sz="2000" dirty="0">
                <a:solidFill>
                  <a:schemeClr val="bg2">
                    <a:lumMod val="10000"/>
                  </a:schemeClr>
                </a:solidFill>
                <a:latin typeface="Arial Narrow"/>
                <a:cs typeface="Arial Narrow"/>
              </a:rPr>
              <a:t> = # time steps – </a:t>
            </a:r>
            <a:r>
              <a:rPr lang="en-US" sz="2000" dirty="0" err="1">
                <a:solidFill>
                  <a:schemeClr val="bg2">
                    <a:lumMod val="10000"/>
                  </a:schemeClr>
                </a:solidFill>
                <a:latin typeface="Arial Narrow"/>
                <a:cs typeface="Arial Narrow"/>
              </a:rPr>
              <a:t>batch_time</a:t>
            </a:r>
            <a:endParaRPr lang="en-US" sz="2000" dirty="0">
              <a:solidFill>
                <a:schemeClr val="bg2">
                  <a:lumMod val="10000"/>
                </a:schemeClr>
              </a:solidFill>
              <a:latin typeface="Arial Narrow"/>
              <a:cs typeface="Arial Narrow"/>
            </a:endParaRPr>
          </a:p>
        </p:txBody>
      </p:sp>
      <p:pic>
        <p:nvPicPr>
          <p:cNvPr id="7" name="Picture 6">
            <a:extLst>
              <a:ext uri="{FF2B5EF4-FFF2-40B4-BE49-F238E27FC236}">
                <a16:creationId xmlns:a16="http://schemas.microsoft.com/office/drawing/2014/main" id="{8564FA8C-EE91-A002-4DB8-710E4F54EB3A}"/>
              </a:ext>
            </a:extLst>
          </p:cNvPr>
          <p:cNvPicPr>
            <a:picLocks noChangeAspect="1"/>
          </p:cNvPicPr>
          <p:nvPr/>
        </p:nvPicPr>
        <p:blipFill>
          <a:blip r:embed="rId3"/>
          <a:stretch>
            <a:fillRect/>
          </a:stretch>
        </p:blipFill>
        <p:spPr>
          <a:xfrm>
            <a:off x="21883" y="1101618"/>
            <a:ext cx="5816600" cy="5435600"/>
          </a:xfrm>
          <a:prstGeom prst="rect">
            <a:avLst/>
          </a:prstGeom>
        </p:spPr>
      </p:pic>
      <p:pic>
        <p:nvPicPr>
          <p:cNvPr id="8" name="Picture 7">
            <a:extLst>
              <a:ext uri="{FF2B5EF4-FFF2-40B4-BE49-F238E27FC236}">
                <a16:creationId xmlns:a16="http://schemas.microsoft.com/office/drawing/2014/main" id="{F6D1E3ED-3430-CB71-5253-927AF4E591BF}"/>
              </a:ext>
            </a:extLst>
          </p:cNvPr>
          <p:cNvPicPr>
            <a:picLocks noChangeAspect="1"/>
          </p:cNvPicPr>
          <p:nvPr/>
        </p:nvPicPr>
        <p:blipFill rotWithShape="1">
          <a:blip r:embed="rId4"/>
          <a:srcRect l="84532" t="89841" r="4368" b="570"/>
          <a:stretch/>
        </p:blipFill>
        <p:spPr>
          <a:xfrm>
            <a:off x="5396734" y="6277818"/>
            <a:ext cx="391887" cy="259400"/>
          </a:xfrm>
          <a:prstGeom prst="rect">
            <a:avLst/>
          </a:prstGeom>
        </p:spPr>
      </p:pic>
    </p:spTree>
    <p:extLst>
      <p:ext uri="{BB962C8B-B14F-4D97-AF65-F5344CB8AC3E}">
        <p14:creationId xmlns:p14="http://schemas.microsoft.com/office/powerpoint/2010/main" val="194015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B8E5-218D-A8CE-1F6F-BE6571ED5E0E}"/>
              </a:ext>
            </a:extLst>
          </p:cNvPr>
          <p:cNvSpPr>
            <a:spLocks noGrp="1"/>
          </p:cNvSpPr>
          <p:nvPr>
            <p:ph type="title"/>
          </p:nvPr>
        </p:nvSpPr>
        <p:spPr>
          <a:xfrm>
            <a:off x="237067" y="0"/>
            <a:ext cx="9483403" cy="901700"/>
          </a:xfrm>
        </p:spPr>
        <p:txBody>
          <a:bodyPr/>
          <a:lstStyle/>
          <a:p>
            <a:r>
              <a:rPr lang="en-US" dirty="0"/>
              <a:t>Prediction of FMD Validation Data from Initial Flux</a:t>
            </a:r>
          </a:p>
        </p:txBody>
      </p:sp>
      <p:sp>
        <p:nvSpPr>
          <p:cNvPr id="3" name="Content Placeholder 2">
            <a:extLst>
              <a:ext uri="{FF2B5EF4-FFF2-40B4-BE49-F238E27FC236}">
                <a16:creationId xmlns:a16="http://schemas.microsoft.com/office/drawing/2014/main" id="{2DBD03CD-B6D6-DC09-ED99-FDA4DBFC995B}"/>
              </a:ext>
            </a:extLst>
          </p:cNvPr>
          <p:cNvSpPr>
            <a:spLocks noGrp="1"/>
          </p:cNvSpPr>
          <p:nvPr>
            <p:ph idx="1"/>
          </p:nvPr>
        </p:nvSpPr>
        <p:spPr>
          <a:xfrm>
            <a:off x="7109717" y="6235912"/>
            <a:ext cx="11821179" cy="901700"/>
          </a:xfrm>
        </p:spPr>
        <p:txBody>
          <a:bodyPr/>
          <a:lstStyle/>
          <a:p>
            <a:pPr marL="0" indent="0">
              <a:buNone/>
            </a:pPr>
            <a:r>
              <a:rPr lang="en-US" sz="2000" dirty="0">
                <a:solidFill>
                  <a:schemeClr val="bg2">
                    <a:lumMod val="10000"/>
                  </a:schemeClr>
                </a:solidFill>
                <a:latin typeface="Arial Narrow"/>
                <a:ea typeface="+mn-ea"/>
                <a:cs typeface="Arial Narrow"/>
              </a:rPr>
              <a:t>MAE = 0.0095912			NRMSE = 0.23046</a:t>
            </a:r>
          </a:p>
        </p:txBody>
      </p:sp>
      <p:pic>
        <p:nvPicPr>
          <p:cNvPr id="4" name="Picture 3">
            <a:extLst>
              <a:ext uri="{FF2B5EF4-FFF2-40B4-BE49-F238E27FC236}">
                <a16:creationId xmlns:a16="http://schemas.microsoft.com/office/drawing/2014/main" id="{4D6C0B13-CA23-B0BD-E259-52F5D440CED6}"/>
              </a:ext>
            </a:extLst>
          </p:cNvPr>
          <p:cNvPicPr>
            <a:picLocks noChangeAspect="1"/>
          </p:cNvPicPr>
          <p:nvPr/>
        </p:nvPicPr>
        <p:blipFill>
          <a:blip r:embed="rId2"/>
          <a:stretch>
            <a:fillRect/>
          </a:stretch>
        </p:blipFill>
        <p:spPr>
          <a:xfrm>
            <a:off x="237067" y="961823"/>
            <a:ext cx="5345362" cy="5274090"/>
          </a:xfrm>
          <a:prstGeom prst="rect">
            <a:avLst/>
          </a:prstGeom>
        </p:spPr>
      </p:pic>
      <p:pic>
        <p:nvPicPr>
          <p:cNvPr id="5" name="Picture 4">
            <a:extLst>
              <a:ext uri="{FF2B5EF4-FFF2-40B4-BE49-F238E27FC236}">
                <a16:creationId xmlns:a16="http://schemas.microsoft.com/office/drawing/2014/main" id="{F9657E02-1AA0-722F-0B2B-7C48B41422A4}"/>
              </a:ext>
            </a:extLst>
          </p:cNvPr>
          <p:cNvPicPr>
            <a:picLocks noChangeAspect="1"/>
          </p:cNvPicPr>
          <p:nvPr/>
        </p:nvPicPr>
        <p:blipFill>
          <a:blip r:embed="rId3"/>
          <a:stretch>
            <a:fillRect/>
          </a:stretch>
        </p:blipFill>
        <p:spPr>
          <a:xfrm>
            <a:off x="6516988" y="961822"/>
            <a:ext cx="5345363" cy="5274092"/>
          </a:xfrm>
          <a:prstGeom prst="rect">
            <a:avLst/>
          </a:prstGeom>
        </p:spPr>
      </p:pic>
      <p:sp>
        <p:nvSpPr>
          <p:cNvPr id="6" name="Content Placeholder 2">
            <a:extLst>
              <a:ext uri="{FF2B5EF4-FFF2-40B4-BE49-F238E27FC236}">
                <a16:creationId xmlns:a16="http://schemas.microsoft.com/office/drawing/2014/main" id="{6A6ECB54-C9B4-E0A6-BDFC-BFECEAF720E3}"/>
              </a:ext>
            </a:extLst>
          </p:cNvPr>
          <p:cNvSpPr txBox="1">
            <a:spLocks/>
          </p:cNvSpPr>
          <p:nvPr/>
        </p:nvSpPr>
        <p:spPr bwMode="auto">
          <a:xfrm>
            <a:off x="925292" y="6235912"/>
            <a:ext cx="5467073" cy="90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rgbClr val="292929"/>
                </a:solidFill>
                <a:latin typeface="+mn-lt"/>
                <a:ea typeface="ＭＳ Ｐゴシック" pitchFamily="-108"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000" kern="1200">
                <a:solidFill>
                  <a:srgbClr val="292929"/>
                </a:solidFill>
                <a:latin typeface="+mn-lt"/>
                <a:ea typeface="ＭＳ Ｐゴシック" pitchFamily="-108" charset="-128"/>
                <a:cs typeface="ＭＳ Ｐゴシック"/>
              </a:defRPr>
            </a:lvl2pPr>
            <a:lvl3pPr marL="11430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3pPr>
            <a:lvl4pPr marL="1600200" indent="-228600" algn="l" defTabSz="457200" rtl="0" eaLnBrk="1" fontAlgn="base" hangingPunct="1">
              <a:spcBef>
                <a:spcPct val="20000"/>
              </a:spcBef>
              <a:spcAft>
                <a:spcPct val="0"/>
              </a:spcAft>
              <a:buFont typeface="Arial" charset="0"/>
              <a:buChar char="–"/>
              <a:defRPr kern="1200">
                <a:solidFill>
                  <a:srgbClr val="292929"/>
                </a:solidFill>
                <a:latin typeface="+mn-lt"/>
                <a:ea typeface="ＭＳ Ｐゴシック" pitchFamily="-108" charset="-128"/>
                <a:cs typeface="ＭＳ Ｐゴシック"/>
              </a:defRPr>
            </a:lvl4pPr>
            <a:lvl5pPr marL="2057400" marR="0" indent="-228600" algn="l" defTabSz="457200" rtl="0" eaLnBrk="1" fontAlgn="base" latinLnBrk="0" hangingPunct="1">
              <a:lnSpc>
                <a:spcPct val="100000"/>
              </a:lnSpc>
              <a:spcBef>
                <a:spcPct val="20000"/>
              </a:spcBef>
              <a:spcAft>
                <a:spcPct val="0"/>
              </a:spcAft>
              <a:buClrTx/>
              <a:buSzTx/>
              <a:buFont typeface="Arial" charset="0"/>
              <a:buChar char="»"/>
              <a:tabLst/>
              <a:defRPr lang="en-US" kern="1200" smtClean="0">
                <a:solidFill>
                  <a:srgbClr val="292929"/>
                </a:solidFill>
                <a:effectLst/>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a:solidFill>
                  <a:schemeClr val="bg2">
                    <a:lumMod val="10000"/>
                  </a:schemeClr>
                </a:solidFill>
                <a:latin typeface="Arial Narrow"/>
                <a:ea typeface="+mn-ea"/>
                <a:cs typeface="Arial Narrow"/>
              </a:rPr>
              <a:t>MAE = 0.0072875			NRMSE = 0.066859</a:t>
            </a:r>
          </a:p>
        </p:txBody>
      </p:sp>
      <p:pic>
        <p:nvPicPr>
          <p:cNvPr id="7" name="Picture 6">
            <a:extLst>
              <a:ext uri="{FF2B5EF4-FFF2-40B4-BE49-F238E27FC236}">
                <a16:creationId xmlns:a16="http://schemas.microsoft.com/office/drawing/2014/main" id="{A89AD405-E0C2-80D6-A94C-9F12C02CE957}"/>
              </a:ext>
            </a:extLst>
          </p:cNvPr>
          <p:cNvPicPr>
            <a:picLocks noChangeAspect="1"/>
          </p:cNvPicPr>
          <p:nvPr/>
        </p:nvPicPr>
        <p:blipFill rotWithShape="1">
          <a:blip r:embed="rId4"/>
          <a:srcRect l="14268" t="77407" r="33399" b="9034"/>
          <a:stretch/>
        </p:blipFill>
        <p:spPr>
          <a:xfrm>
            <a:off x="1190301" y="5031124"/>
            <a:ext cx="2412603" cy="606177"/>
          </a:xfrm>
          <a:prstGeom prst="rect">
            <a:avLst/>
          </a:prstGeom>
        </p:spPr>
      </p:pic>
      <p:pic>
        <p:nvPicPr>
          <p:cNvPr id="9" name="Picture 8">
            <a:extLst>
              <a:ext uri="{FF2B5EF4-FFF2-40B4-BE49-F238E27FC236}">
                <a16:creationId xmlns:a16="http://schemas.microsoft.com/office/drawing/2014/main" id="{29560083-C2F5-600B-9EF7-929B733CA6C4}"/>
              </a:ext>
            </a:extLst>
          </p:cNvPr>
          <p:cNvPicPr>
            <a:picLocks noChangeAspect="1"/>
          </p:cNvPicPr>
          <p:nvPr/>
        </p:nvPicPr>
        <p:blipFill rotWithShape="1">
          <a:blip r:embed="rId4"/>
          <a:srcRect l="14268" t="77407" r="33399" b="9034"/>
          <a:stretch/>
        </p:blipFill>
        <p:spPr>
          <a:xfrm>
            <a:off x="7485535" y="5031124"/>
            <a:ext cx="2412603" cy="606177"/>
          </a:xfrm>
          <a:prstGeom prst="rect">
            <a:avLst/>
          </a:prstGeom>
        </p:spPr>
      </p:pic>
    </p:spTree>
    <p:extLst>
      <p:ext uri="{BB962C8B-B14F-4D97-AF65-F5344CB8AC3E}">
        <p14:creationId xmlns:p14="http://schemas.microsoft.com/office/powerpoint/2010/main" val="351439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18A6-9786-6F30-499B-D4ACF00DC9EB}"/>
              </a:ext>
            </a:extLst>
          </p:cNvPr>
          <p:cNvSpPr>
            <a:spLocks noGrp="1"/>
          </p:cNvSpPr>
          <p:nvPr>
            <p:ph type="title"/>
          </p:nvPr>
        </p:nvSpPr>
        <p:spPr/>
        <p:txBody>
          <a:bodyPr/>
          <a:lstStyle/>
          <a:p>
            <a:r>
              <a:rPr lang="en-US" sz="4000" dirty="0"/>
              <a:t>Conclusions and Future Work</a:t>
            </a:r>
          </a:p>
        </p:txBody>
      </p:sp>
    </p:spTree>
    <p:extLst>
      <p:ext uri="{BB962C8B-B14F-4D97-AF65-F5344CB8AC3E}">
        <p14:creationId xmlns:p14="http://schemas.microsoft.com/office/powerpoint/2010/main" val="120857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B8E5-218D-A8CE-1F6F-BE6571ED5E0E}"/>
              </a:ext>
            </a:extLst>
          </p:cNvPr>
          <p:cNvSpPr>
            <a:spLocks noGrp="1"/>
          </p:cNvSpPr>
          <p:nvPr>
            <p:ph type="title"/>
          </p:nvPr>
        </p:nvSpPr>
        <p:spPr/>
        <p:txBody>
          <a:bodyPr/>
          <a:lstStyle/>
          <a:p>
            <a:r>
              <a:rPr lang="en-US" dirty="0"/>
              <a:t>Conclusions and Ongoing Work</a:t>
            </a:r>
          </a:p>
        </p:txBody>
      </p:sp>
      <p:sp>
        <p:nvSpPr>
          <p:cNvPr id="3" name="Content Placeholder 2">
            <a:extLst>
              <a:ext uri="{FF2B5EF4-FFF2-40B4-BE49-F238E27FC236}">
                <a16:creationId xmlns:a16="http://schemas.microsoft.com/office/drawing/2014/main" id="{2DBD03CD-B6D6-DC09-ED99-FDA4DBFC995B}"/>
              </a:ext>
            </a:extLst>
          </p:cNvPr>
          <p:cNvSpPr>
            <a:spLocks noGrp="1"/>
          </p:cNvSpPr>
          <p:nvPr>
            <p:ph idx="1"/>
          </p:nvPr>
        </p:nvSpPr>
        <p:spPr>
          <a:xfrm>
            <a:off x="366183" y="1141412"/>
            <a:ext cx="11428549" cy="5403225"/>
          </a:xfrm>
        </p:spPr>
        <p:txBody>
          <a:bodyPr/>
          <a:lstStyle/>
          <a:p>
            <a:r>
              <a:rPr lang="en-US" dirty="0"/>
              <a:t>Choosing an accurate ODE solver and a large enough </a:t>
            </a:r>
            <a:r>
              <a:rPr lang="en-US" dirty="0" err="1"/>
              <a:t>batch_time</a:t>
            </a:r>
            <a:r>
              <a:rPr lang="en-US" dirty="0"/>
              <a:t> are crucial for learning the timing of the slope transition.</a:t>
            </a:r>
          </a:p>
          <a:p>
            <a:r>
              <a:rPr lang="en-US" dirty="0"/>
              <a:t>Training requires over 100,000 epochs and may involve local minima in the loss.</a:t>
            </a:r>
          </a:p>
          <a:p>
            <a:r>
              <a:rPr lang="en-US" dirty="0"/>
              <a:t>Neural ODEs have shown the ability to learn the dynamics of the FMDM data and predict a time trajectory from its initial condition, and therefore, have potential as a surrogate.</a:t>
            </a:r>
            <a:endParaRPr lang="en-US" dirty="0">
              <a:solidFill>
                <a:srgbClr val="FF0000"/>
              </a:solidFill>
            </a:endParaRPr>
          </a:p>
          <a:p>
            <a:r>
              <a:rPr lang="en-US" dirty="0"/>
              <a:t>Ongoing Work</a:t>
            </a:r>
          </a:p>
          <a:p>
            <a:pPr lvl="1"/>
            <a:r>
              <a:rPr lang="en-US" dirty="0"/>
              <a:t>Further Hyperparameter tuning of</a:t>
            </a:r>
          </a:p>
          <a:p>
            <a:pPr lvl="2"/>
            <a:r>
              <a:rPr lang="en-US" dirty="0"/>
              <a:t>Number of trajectories of training data</a:t>
            </a:r>
          </a:p>
          <a:p>
            <a:pPr lvl="2"/>
            <a:r>
              <a:rPr lang="en-US" dirty="0"/>
              <a:t>Number of time steps in training data</a:t>
            </a:r>
          </a:p>
          <a:p>
            <a:pPr lvl="2"/>
            <a:r>
              <a:rPr lang="en-US" dirty="0"/>
              <a:t>Choice of numerical solver</a:t>
            </a:r>
          </a:p>
          <a:p>
            <a:pPr lvl="1"/>
            <a:r>
              <a:rPr lang="en-US" dirty="0"/>
              <a:t>Cross-validation for hyperparameter tuning</a:t>
            </a:r>
          </a:p>
          <a:p>
            <a:pPr lvl="1"/>
            <a:r>
              <a:rPr lang="en-US" dirty="0"/>
              <a:t>Evaluation on testing data</a:t>
            </a:r>
          </a:p>
          <a:p>
            <a:endParaRPr lang="en-US" dirty="0">
              <a:solidFill>
                <a:srgbClr val="FF0000"/>
              </a:solidFill>
            </a:endParaRPr>
          </a:p>
        </p:txBody>
      </p:sp>
    </p:spTree>
    <p:extLst>
      <p:ext uri="{BB962C8B-B14F-4D97-AF65-F5344CB8AC3E}">
        <p14:creationId xmlns:p14="http://schemas.microsoft.com/office/powerpoint/2010/main" val="286133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717A-F522-2E9B-0635-689D30664890}"/>
              </a:ext>
            </a:extLst>
          </p:cNvPr>
          <p:cNvSpPr>
            <a:spLocks noGrp="1"/>
          </p:cNvSpPr>
          <p:nvPr>
            <p:ph type="title"/>
          </p:nvPr>
        </p:nvSpPr>
        <p:spPr>
          <a:xfrm>
            <a:off x="237067" y="0"/>
            <a:ext cx="11222294" cy="901700"/>
          </a:xfrm>
        </p:spPr>
        <p:txBody>
          <a:bodyPr/>
          <a:lstStyle/>
          <a:p>
            <a:r>
              <a:rPr lang="en-US" dirty="0"/>
              <a:t>References</a:t>
            </a:r>
          </a:p>
        </p:txBody>
      </p:sp>
      <p:sp>
        <p:nvSpPr>
          <p:cNvPr id="3" name="Content Placeholder 2">
            <a:extLst>
              <a:ext uri="{FF2B5EF4-FFF2-40B4-BE49-F238E27FC236}">
                <a16:creationId xmlns:a16="http://schemas.microsoft.com/office/drawing/2014/main" id="{7B51818C-120D-21F6-61DB-5027D93E2CE6}"/>
              </a:ext>
            </a:extLst>
          </p:cNvPr>
          <p:cNvSpPr>
            <a:spLocks noGrp="1"/>
          </p:cNvSpPr>
          <p:nvPr>
            <p:ph idx="1"/>
          </p:nvPr>
        </p:nvSpPr>
        <p:spPr>
          <a:xfrm>
            <a:off x="118533" y="997251"/>
            <a:ext cx="11954933" cy="5529354"/>
          </a:xfrm>
        </p:spPr>
        <p:txBody>
          <a:bodyPr/>
          <a:lstStyle/>
          <a:p>
            <a:pPr marL="457200" indent="-457200">
              <a:spcBef>
                <a:spcPts val="0"/>
              </a:spcBef>
              <a:buFont typeface="+mj-lt"/>
              <a:buAutoNum type="arabicPeriod"/>
            </a:pPr>
            <a:r>
              <a:rPr lang="en-US" sz="2000" dirty="0"/>
              <a:t>Freeze, G., E.J. </a:t>
            </a:r>
            <a:r>
              <a:rPr lang="en-US" sz="2000" dirty="0" err="1"/>
              <a:t>Bonano</a:t>
            </a:r>
            <a:r>
              <a:rPr lang="en-US" sz="2000" dirty="0"/>
              <a:t>, P. Swift, E. </a:t>
            </a:r>
            <a:r>
              <a:rPr lang="en-US" sz="2000" dirty="0" err="1"/>
              <a:t>Kalinina</a:t>
            </a:r>
            <a:r>
              <a:rPr lang="en-US" sz="2000" dirty="0"/>
              <a:t>, E. Hardin, L. Price, S. Durbin, R. </a:t>
            </a:r>
            <a:r>
              <a:rPr lang="en-US" sz="2000" dirty="0" err="1"/>
              <a:t>Rechard</a:t>
            </a:r>
            <a:r>
              <a:rPr lang="en-US" sz="2000" dirty="0"/>
              <a:t>, and K. Gupta, “Integration of the Back End of the Nuclear Fuel Cycle.” SAND2021-10444. Sandia National Laboratories, Albuquerque, New Mexico (2021)</a:t>
            </a:r>
          </a:p>
          <a:p>
            <a:pPr marL="457200" indent="-457200">
              <a:spcBef>
                <a:spcPts val="0"/>
              </a:spcBef>
              <a:buFont typeface="+mj-lt"/>
              <a:buAutoNum type="arabicPeriod"/>
            </a:pPr>
            <a:endParaRPr lang="en-US" sz="2000" dirty="0"/>
          </a:p>
          <a:p>
            <a:pPr marL="457200" indent="-457200">
              <a:spcBef>
                <a:spcPts val="0"/>
              </a:spcBef>
              <a:buFont typeface="+mj-lt"/>
              <a:buAutoNum type="arabicPeriod"/>
            </a:pPr>
            <a:r>
              <a:rPr lang="en-US" sz="2000" dirty="0"/>
              <a:t>J. </a:t>
            </a:r>
            <a:r>
              <a:rPr lang="en-US" sz="2000" dirty="0" err="1"/>
              <a:t>Jerden</a:t>
            </a:r>
            <a:r>
              <a:rPr lang="en-US" sz="2000" dirty="0"/>
              <a:t>, K. Frey, and W. Ebert, “A Multiphase Interfacial Model for the Dissolution of Spent Nuclear Fuel,” Journal of Nuclear Materials, 462, 135, </a:t>
            </a:r>
            <a:r>
              <a:rPr lang="en-US" sz="2000" dirty="0">
                <a:hlinkClick r:id="rId3"/>
              </a:rPr>
              <a:t>https://doi.org/10.1016/j.jnucmat.2015.03.036</a:t>
            </a:r>
            <a:r>
              <a:rPr lang="en-US" sz="2000" dirty="0"/>
              <a:t> (2015)</a:t>
            </a:r>
          </a:p>
          <a:p>
            <a:pPr marL="457200" indent="-457200">
              <a:spcBef>
                <a:spcPts val="0"/>
              </a:spcBef>
              <a:buFont typeface="+mj-lt"/>
              <a:buAutoNum type="arabicPeriod"/>
            </a:pPr>
            <a:endParaRPr lang="en-US" sz="2000" dirty="0"/>
          </a:p>
          <a:p>
            <a:pPr marL="457200" indent="-457200">
              <a:spcBef>
                <a:spcPts val="0"/>
              </a:spcBef>
              <a:buFont typeface="+mj-lt"/>
              <a:buAutoNum type="arabicPeriod"/>
            </a:pPr>
            <a:r>
              <a:rPr lang="en-US" sz="2000" dirty="0"/>
              <a:t>Chen, Ricky T. Q., </a:t>
            </a:r>
            <a:r>
              <a:rPr lang="en-US" sz="2000" dirty="0" err="1"/>
              <a:t>Yulia</a:t>
            </a:r>
            <a:r>
              <a:rPr lang="en-US" sz="2000" dirty="0"/>
              <a:t> </a:t>
            </a:r>
            <a:r>
              <a:rPr lang="en-US" sz="2000" dirty="0" err="1"/>
              <a:t>Rubanova</a:t>
            </a:r>
            <a:r>
              <a:rPr lang="en-US" sz="2000" dirty="0"/>
              <a:t>, Jesse Bettencourt, and David K. </a:t>
            </a:r>
            <a:r>
              <a:rPr lang="en-US" sz="2000" dirty="0" err="1"/>
              <a:t>Duvenaud</a:t>
            </a:r>
            <a:r>
              <a:rPr lang="en-US" sz="2000" dirty="0"/>
              <a:t>, “Neural </a:t>
            </a:r>
            <a:r>
              <a:rPr lang="en-US" sz="2000" dirty="0" err="1"/>
              <a:t>Oridinary</a:t>
            </a:r>
            <a:r>
              <a:rPr lang="en-US" sz="2000" dirty="0"/>
              <a:t> Differential Equations.” Advances in Neural Information Processing Systems 31 (2018).</a:t>
            </a:r>
          </a:p>
          <a:p>
            <a:pPr marL="457200" indent="-457200">
              <a:spcBef>
                <a:spcPts val="0"/>
              </a:spcBef>
              <a:buFont typeface="+mj-lt"/>
              <a:buAutoNum type="arabicPeriod"/>
            </a:pPr>
            <a:endParaRPr lang="en-US" sz="2000" dirty="0"/>
          </a:p>
          <a:p>
            <a:pPr marL="457200" indent="-457200">
              <a:spcBef>
                <a:spcPts val="0"/>
              </a:spcBef>
              <a:buFont typeface="+mj-lt"/>
              <a:buAutoNum type="arabicPeriod"/>
            </a:pPr>
            <a:r>
              <a:rPr lang="en-US" sz="2000" dirty="0"/>
              <a:t>J. Harvey et al.: Development of an Efficient Version of the Fuel Matrix Degradation Model, IHLRWM 22 (2022)</a:t>
            </a:r>
          </a:p>
          <a:p>
            <a:pPr marL="457200" indent="-457200">
              <a:buFont typeface="+mj-lt"/>
              <a:buAutoNum type="arabicPeriod"/>
            </a:pPr>
            <a:endParaRPr lang="en-US" sz="2000" dirty="0"/>
          </a:p>
        </p:txBody>
      </p:sp>
    </p:spTree>
    <p:extLst>
      <p:ext uri="{BB962C8B-B14F-4D97-AF65-F5344CB8AC3E}">
        <p14:creationId xmlns:p14="http://schemas.microsoft.com/office/powerpoint/2010/main" val="71163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AC2C-91D4-9E4B-0AC2-B5686A2AE98C}"/>
              </a:ext>
            </a:extLst>
          </p:cNvPr>
          <p:cNvSpPr>
            <a:spLocks noGrp="1"/>
          </p:cNvSpPr>
          <p:nvPr>
            <p:ph type="title"/>
          </p:nvPr>
        </p:nvSpPr>
        <p:spPr/>
        <p:txBody>
          <a:bodyPr/>
          <a:lstStyle/>
          <a:p>
            <a:r>
              <a:rPr lang="en-US" dirty="0"/>
              <a:t>Additional Materials</a:t>
            </a:r>
          </a:p>
        </p:txBody>
      </p:sp>
    </p:spTree>
    <p:extLst>
      <p:ext uri="{BB962C8B-B14F-4D97-AF65-F5344CB8AC3E}">
        <p14:creationId xmlns:p14="http://schemas.microsoft.com/office/powerpoint/2010/main" val="2117470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B3B9-F864-0E81-034B-46750AE98483}"/>
              </a:ext>
            </a:extLst>
          </p:cNvPr>
          <p:cNvSpPr>
            <a:spLocks noGrp="1"/>
          </p:cNvSpPr>
          <p:nvPr>
            <p:ph type="title"/>
          </p:nvPr>
        </p:nvSpPr>
        <p:spPr>
          <a:xfrm>
            <a:off x="237067" y="0"/>
            <a:ext cx="11373296" cy="901700"/>
          </a:xfrm>
        </p:spPr>
        <p:txBody>
          <a:bodyPr/>
          <a:lstStyle/>
          <a:p>
            <a:r>
              <a:rPr lang="en-US" dirty="0"/>
              <a:t>The Fuel Matrix Degradation (FMD) process model computes the degradation rate of spent nuclear fuel</a:t>
            </a:r>
          </a:p>
        </p:txBody>
      </p:sp>
      <p:sp>
        <p:nvSpPr>
          <p:cNvPr id="3" name="Content Placeholder 2">
            <a:extLst>
              <a:ext uri="{FF2B5EF4-FFF2-40B4-BE49-F238E27FC236}">
                <a16:creationId xmlns:a16="http://schemas.microsoft.com/office/drawing/2014/main" id="{C1D067A4-2B99-B1ED-FD8C-C12EE7BCA98C}"/>
              </a:ext>
            </a:extLst>
          </p:cNvPr>
          <p:cNvSpPr>
            <a:spLocks noGrp="1"/>
          </p:cNvSpPr>
          <p:nvPr>
            <p:ph idx="1"/>
          </p:nvPr>
        </p:nvSpPr>
        <p:spPr>
          <a:xfrm>
            <a:off x="237068" y="1065909"/>
            <a:ext cx="6582330" cy="5110162"/>
          </a:xfrm>
        </p:spPr>
        <p:txBody>
          <a:bodyPr/>
          <a:lstStyle/>
          <a:p>
            <a:pPr marL="285750" indent="-285750">
              <a:buFont typeface="Arial" panose="020B0604020202020204" pitchFamily="34" charset="0"/>
              <a:buChar char="•"/>
            </a:pPr>
            <a:r>
              <a:rPr lang="en-US" dirty="0"/>
              <a:t>1D reactive-transport model (diffusion only)</a:t>
            </a:r>
          </a:p>
          <a:p>
            <a:pPr marL="285750" indent="-285750">
              <a:buFont typeface="Arial" panose="020B0604020202020204" pitchFamily="34" charset="0"/>
              <a:buChar char="•"/>
            </a:pPr>
            <a:r>
              <a:rPr lang="en-US" dirty="0"/>
              <a:t>Chemical (slow) and oxidative (fast) dissolution of UO</a:t>
            </a:r>
            <a:r>
              <a:rPr lang="en-US" baseline="-25000" dirty="0"/>
              <a:t>2</a:t>
            </a:r>
            <a:r>
              <a:rPr lang="en-US" dirty="0"/>
              <a:t> matrix</a:t>
            </a:r>
          </a:p>
          <a:p>
            <a:pPr marL="285750" indent="-285750">
              <a:buFont typeface="Arial" panose="020B0604020202020204" pitchFamily="34" charset="0"/>
              <a:buChar char="•"/>
            </a:pPr>
            <a:r>
              <a:rPr lang="en-US" dirty="0"/>
              <a:t>Hydrogen peroxide production via alpha-radiolysis</a:t>
            </a:r>
          </a:p>
          <a:p>
            <a:pPr marL="285750" indent="-285750">
              <a:buFont typeface="Arial" panose="020B0604020202020204" pitchFamily="34" charset="0"/>
              <a:buChar char="•"/>
            </a:pPr>
            <a:r>
              <a:rPr lang="en-US" dirty="0"/>
              <a:t>Precipitation and dissolution of U(VI) (i.e., </a:t>
            </a:r>
            <a:r>
              <a:rPr lang="en-US" dirty="0" err="1"/>
              <a:t>schoepite</a:t>
            </a:r>
            <a:r>
              <a:rPr lang="en-US" dirty="0"/>
              <a:t>) corrosion layer at the fuel surface</a:t>
            </a:r>
          </a:p>
          <a:p>
            <a:pPr marL="285750" indent="-285750">
              <a:buFont typeface="Arial" panose="020B0604020202020204" pitchFamily="34" charset="0"/>
              <a:buChar char="•"/>
            </a:pPr>
            <a:r>
              <a:rPr lang="en-US" dirty="0"/>
              <a:t>Arrhenius temperature dependence</a:t>
            </a:r>
          </a:p>
          <a:p>
            <a:pPr marL="285750" indent="-285750">
              <a:buFont typeface="Arial" panose="020B0604020202020204" pitchFamily="34" charset="0"/>
              <a:buChar char="•"/>
            </a:pPr>
            <a:r>
              <a:rPr lang="en-US" dirty="0"/>
              <a:t>Complexation of uranium with carbonates</a:t>
            </a:r>
          </a:p>
          <a:p>
            <a:pPr marL="285750" indent="-285750">
              <a:buFont typeface="Arial" panose="020B0604020202020204" pitchFamily="34" charset="0"/>
              <a:buChar char="•"/>
            </a:pPr>
            <a:r>
              <a:rPr lang="en-US" dirty="0"/>
              <a:t>Hydrogen as an oxidation sink (focused on fuel interface)</a:t>
            </a:r>
          </a:p>
          <a:p>
            <a:pPr marL="285750" indent="-285750">
              <a:buFont typeface="Arial" panose="020B0604020202020204" pitchFamily="34" charset="0"/>
              <a:buChar char="•"/>
            </a:pPr>
            <a:r>
              <a:rPr lang="en-US" dirty="0"/>
              <a:t>Logarithmic spatial discretization for enhanced accuracy near the solid interfaces</a:t>
            </a:r>
          </a:p>
        </p:txBody>
      </p:sp>
      <p:pic>
        <p:nvPicPr>
          <p:cNvPr id="4" name="Picture 3">
            <a:extLst>
              <a:ext uri="{FF2B5EF4-FFF2-40B4-BE49-F238E27FC236}">
                <a16:creationId xmlns:a16="http://schemas.microsoft.com/office/drawing/2014/main" id="{4FDD88FF-CE41-9737-00F6-B3C0A2D110A6}"/>
              </a:ext>
            </a:extLst>
          </p:cNvPr>
          <p:cNvPicPr>
            <a:picLocks noChangeAspect="1"/>
          </p:cNvPicPr>
          <p:nvPr/>
        </p:nvPicPr>
        <p:blipFill>
          <a:blip r:embed="rId3"/>
          <a:stretch>
            <a:fillRect/>
          </a:stretch>
        </p:blipFill>
        <p:spPr>
          <a:xfrm>
            <a:off x="6819397" y="985740"/>
            <a:ext cx="5283200" cy="5270500"/>
          </a:xfrm>
          <a:prstGeom prst="rect">
            <a:avLst/>
          </a:prstGeom>
        </p:spPr>
      </p:pic>
      <p:sp>
        <p:nvSpPr>
          <p:cNvPr id="5" name="TextBox 4">
            <a:extLst>
              <a:ext uri="{FF2B5EF4-FFF2-40B4-BE49-F238E27FC236}">
                <a16:creationId xmlns:a16="http://schemas.microsoft.com/office/drawing/2014/main" id="{35AB948F-3488-C238-03F5-7462872DFA10}"/>
              </a:ext>
            </a:extLst>
          </p:cNvPr>
          <p:cNvSpPr txBox="1"/>
          <p:nvPr/>
        </p:nvSpPr>
        <p:spPr>
          <a:xfrm>
            <a:off x="8696131" y="5303347"/>
            <a:ext cx="3331027" cy="872724"/>
          </a:xfrm>
          <a:prstGeom prst="rect">
            <a:avLst/>
          </a:prstGeom>
        </p:spPr>
        <p:txBody>
          <a:bodyPr vert="horz" wrap="square" lIns="91440" tIns="45720" rIns="91440" bIns="45720" rtlCol="0">
            <a:normAutofit/>
          </a:bodyPr>
          <a:lstStyle/>
          <a:p>
            <a:pPr defTabSz="457200">
              <a:spcBef>
                <a:spcPct val="20000"/>
              </a:spcBef>
            </a:pPr>
            <a:r>
              <a:rPr kumimoji="0" lang="en-US" sz="2323" b="1" i="0" u="none" strike="noStrike" kern="1200" cap="none" spc="0" normalizeH="0" baseline="0" noProof="0" dirty="0">
                <a:ln>
                  <a:noFill/>
                </a:ln>
                <a:solidFill>
                  <a:srgbClr val="002060"/>
                </a:solidFill>
                <a:effectLst/>
                <a:uLnTx/>
                <a:uFillTx/>
                <a:latin typeface="Arial Narrow"/>
                <a:ea typeface="+mn-ea"/>
                <a:cs typeface="Arial Narrow"/>
              </a:rPr>
              <a:t>[4] J. Harvey et al</a:t>
            </a:r>
            <a:r>
              <a:rPr lang="en-US" sz="2323" b="1" dirty="0">
                <a:solidFill>
                  <a:srgbClr val="002060"/>
                </a:solidFill>
                <a:latin typeface="Arial Narrow"/>
                <a:cs typeface="Arial Narrow"/>
              </a:rPr>
              <a:t>. 2022</a:t>
            </a:r>
            <a:endParaRPr kumimoji="0" lang="en-US" sz="2323" b="1" i="0" u="none" strike="noStrike" kern="1200" cap="none" spc="0" normalizeH="0" baseline="0" noProof="0" dirty="0">
              <a:ln>
                <a:noFill/>
              </a:ln>
              <a:solidFill>
                <a:srgbClr val="002060"/>
              </a:solidFill>
              <a:effectLst/>
              <a:uLnTx/>
              <a:uFillTx/>
              <a:latin typeface="Arial Narrow"/>
              <a:ea typeface="+mn-ea"/>
              <a:cs typeface="Arial Narrow"/>
            </a:endParaRPr>
          </a:p>
        </p:txBody>
      </p:sp>
    </p:spTree>
    <p:extLst>
      <p:ext uri="{BB962C8B-B14F-4D97-AF65-F5344CB8AC3E}">
        <p14:creationId xmlns:p14="http://schemas.microsoft.com/office/powerpoint/2010/main" val="382501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15" y="150439"/>
            <a:ext cx="11437263" cy="740757"/>
          </a:xfrm>
        </p:spPr>
        <p:txBody>
          <a:bodyPr/>
          <a:lstStyle/>
          <a:p>
            <a:r>
              <a:rPr lang="en-US" dirty="0">
                <a:solidFill>
                  <a:schemeClr val="bg1"/>
                </a:solidFill>
              </a:rPr>
              <a:t>Surrogate FMD models can alleviate cost of UO</a:t>
            </a:r>
            <a:r>
              <a:rPr lang="en-US" baseline="-25000" dirty="0">
                <a:solidFill>
                  <a:schemeClr val="bg1"/>
                </a:solidFill>
              </a:rPr>
              <a:t>2</a:t>
            </a:r>
            <a:r>
              <a:rPr lang="en-US" dirty="0">
                <a:solidFill>
                  <a:schemeClr val="bg1"/>
                </a:solidFill>
              </a:rPr>
              <a:t> flux computation in probabilistic repository assessments</a:t>
            </a:r>
          </a:p>
        </p:txBody>
      </p:sp>
      <p:sp>
        <p:nvSpPr>
          <p:cNvPr id="4" name="Slide Number Placeholder 3"/>
          <p:cNvSpPr>
            <a:spLocks noGrp="1"/>
          </p:cNvSpPr>
          <p:nvPr>
            <p:ph type="sldNum" sz="quarter" idx="12"/>
          </p:nvPr>
        </p:nvSpPr>
        <p:spPr/>
        <p:txBody>
          <a:bodyPr/>
          <a:lstStyle/>
          <a:p>
            <a:fld id="{4FAB73BC-B049-4115-A692-8D63A059BFB8}" type="slidenum">
              <a:rPr lang="en-US" smtClean="0"/>
              <a:t>27</a:t>
            </a:fld>
            <a:endParaRPr lang="en-US" dirty="0"/>
          </a:p>
        </p:txBody>
      </p:sp>
      <p:sp>
        <p:nvSpPr>
          <p:cNvPr id="8" name="AutoShape 4">
            <a:extLst>
              <a:ext uri="{FF2B5EF4-FFF2-40B4-BE49-F238E27FC236}">
                <a16:creationId xmlns:a16="http://schemas.microsoft.com/office/drawing/2014/main" id="{2C7F5E5D-6734-4752-A540-1DEFD8704F0D}"/>
              </a:ext>
            </a:extLst>
          </p:cNvPr>
          <p:cNvSpPr>
            <a:spLocks noChangeArrowheads="1"/>
          </p:cNvSpPr>
          <p:nvPr/>
        </p:nvSpPr>
        <p:spPr bwMode="auto">
          <a:xfrm>
            <a:off x="3665938" y="3336876"/>
            <a:ext cx="7893414" cy="3210451"/>
          </a:xfrm>
          <a:prstGeom prst="roundRect">
            <a:avLst>
              <a:gd name="adj" fmla="val 16667"/>
            </a:avLst>
          </a:prstGeom>
          <a:noFill/>
          <a:ln w="38100">
            <a:solidFill>
              <a:schemeClr val="bg1">
                <a:lumMod val="50000"/>
              </a:schemeClr>
            </a:solidFill>
            <a:round/>
            <a:headEnd/>
            <a:tailEnd/>
          </a:ln>
        </p:spPr>
        <p:txBody>
          <a:bodyPr wrap="square" lIns="91429" tIns="45714" rIns="91429" bIns="45714" anchor="t" anchorCtr="0"/>
          <a:lstStyle/>
          <a:p>
            <a:pPr algn="ctr"/>
            <a:endParaRPr lang="en-US" sz="1400" b="1" dirty="0">
              <a:solidFill>
                <a:schemeClr val="tx2"/>
              </a:solidFill>
            </a:endParaRPr>
          </a:p>
          <a:p>
            <a:pPr algn="ctr"/>
            <a:endParaRPr lang="en-US" sz="1400" b="1" dirty="0">
              <a:solidFill>
                <a:schemeClr val="tx2"/>
              </a:solidFill>
            </a:endParaRPr>
          </a:p>
        </p:txBody>
      </p:sp>
      <p:grpSp>
        <p:nvGrpSpPr>
          <p:cNvPr id="12" name="Group 11">
            <a:extLst>
              <a:ext uri="{FF2B5EF4-FFF2-40B4-BE49-F238E27FC236}">
                <a16:creationId xmlns:a16="http://schemas.microsoft.com/office/drawing/2014/main" id="{8BB5D5D2-B952-41FF-A725-C2201CBB1283}"/>
              </a:ext>
            </a:extLst>
          </p:cNvPr>
          <p:cNvGrpSpPr/>
          <p:nvPr/>
        </p:nvGrpSpPr>
        <p:grpSpPr>
          <a:xfrm>
            <a:off x="8693558" y="3784075"/>
            <a:ext cx="2815762" cy="2794993"/>
            <a:chOff x="5469220" y="2366200"/>
            <a:chExt cx="3054094" cy="2334500"/>
          </a:xfrm>
        </p:grpSpPr>
        <p:sp>
          <p:nvSpPr>
            <p:cNvPr id="13" name="Rounded Rectangle 13">
              <a:extLst>
                <a:ext uri="{FF2B5EF4-FFF2-40B4-BE49-F238E27FC236}">
                  <a16:creationId xmlns:a16="http://schemas.microsoft.com/office/drawing/2014/main" id="{5C6E5CA3-00C7-4943-949B-CC763419C519}"/>
                </a:ext>
              </a:extLst>
            </p:cNvPr>
            <p:cNvSpPr/>
            <p:nvPr/>
          </p:nvSpPr>
          <p:spPr bwMode="auto">
            <a:xfrm>
              <a:off x="5511485" y="2366200"/>
              <a:ext cx="2955977" cy="2220069"/>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chemeClr val="tx2"/>
                </a:solidFill>
                <a:latin typeface="Arial" charset="0"/>
              </a:endParaRPr>
            </a:p>
          </p:txBody>
        </p:sp>
        <p:sp>
          <p:nvSpPr>
            <p:cNvPr id="14" name="Content Placeholder 6">
              <a:extLst>
                <a:ext uri="{FF2B5EF4-FFF2-40B4-BE49-F238E27FC236}">
                  <a16:creationId xmlns:a16="http://schemas.microsoft.com/office/drawing/2014/main" id="{BA6CE630-5892-4D29-9002-8CB1EB669827}"/>
                </a:ext>
              </a:extLst>
            </p:cNvPr>
            <p:cNvSpPr txBox="1">
              <a:spLocks/>
            </p:cNvSpPr>
            <p:nvPr/>
          </p:nvSpPr>
          <p:spPr bwMode="auto">
            <a:xfrm>
              <a:off x="5469220" y="2571614"/>
              <a:ext cx="3054094" cy="212908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ts val="1200"/>
                </a:spcBef>
                <a:buClr>
                  <a:srgbClr val="1B5527"/>
                </a:buClr>
                <a:defRPr/>
              </a:pPr>
              <a:r>
                <a:rPr lang="en-US" sz="1600" b="1" kern="0" dirty="0">
                  <a:solidFill>
                    <a:schemeClr val="tx2"/>
                  </a:solidFill>
                </a:rPr>
                <a:t>Flow and Transport Model</a:t>
              </a:r>
            </a:p>
            <a:p>
              <a:pPr algn="ctr" eaLnBrk="0" hangingPunct="0">
                <a:buClr>
                  <a:srgbClr val="1B5527"/>
                </a:buClr>
                <a:defRPr/>
              </a:pPr>
              <a:r>
                <a:rPr lang="en-US" sz="1200" b="1" kern="0" dirty="0">
                  <a:solidFill>
                    <a:schemeClr val="tx2"/>
                  </a:solidFill>
                </a:rPr>
                <a:t> </a:t>
              </a:r>
              <a:r>
                <a:rPr lang="en-US" sz="1400" b="1" kern="0" dirty="0">
                  <a:solidFill>
                    <a:schemeClr val="tx2"/>
                  </a:solidFill>
                </a:rPr>
                <a:t>Advection, diffusion, dispersion</a:t>
              </a:r>
            </a:p>
            <a:p>
              <a:pPr algn="ctr" eaLnBrk="0" hangingPunct="0">
                <a:buClr>
                  <a:srgbClr val="1B5527"/>
                </a:buClr>
                <a:defRPr/>
              </a:pPr>
              <a:r>
                <a:rPr lang="en-US" sz="1400" b="1" kern="0" dirty="0">
                  <a:solidFill>
                    <a:schemeClr val="tx2"/>
                  </a:solidFill>
                </a:rPr>
                <a:t> Discrete fracture networks</a:t>
              </a:r>
            </a:p>
            <a:p>
              <a:pPr algn="ctr" eaLnBrk="0" hangingPunct="0">
                <a:buClr>
                  <a:srgbClr val="1B5527"/>
                </a:buClr>
                <a:defRPr/>
              </a:pPr>
              <a:r>
                <a:rPr lang="en-US" sz="1400" b="1" kern="0" dirty="0">
                  <a:solidFill>
                    <a:schemeClr val="tx2"/>
                  </a:solidFill>
                </a:rPr>
                <a:t> Multiphase flow</a:t>
              </a:r>
            </a:p>
            <a:p>
              <a:pPr algn="ctr" eaLnBrk="0" hangingPunct="0">
                <a:buClr>
                  <a:srgbClr val="1B5527"/>
                </a:buClr>
                <a:defRPr/>
              </a:pPr>
              <a:r>
                <a:rPr lang="en-US" sz="1400" b="1" kern="0" dirty="0">
                  <a:solidFill>
                    <a:schemeClr val="tx2"/>
                  </a:solidFill>
                </a:rPr>
                <a:t> Sorption, solubility, colloids</a:t>
              </a:r>
            </a:p>
            <a:p>
              <a:pPr algn="ctr" eaLnBrk="0" hangingPunct="0">
                <a:buClr>
                  <a:srgbClr val="1B5527"/>
                </a:buClr>
                <a:defRPr/>
              </a:pPr>
              <a:r>
                <a:rPr lang="en-US" sz="1400" b="1" kern="0" dirty="0">
                  <a:solidFill>
                    <a:schemeClr val="tx2"/>
                  </a:solidFill>
                </a:rPr>
                <a:t> Isotope partitioning</a:t>
              </a:r>
            </a:p>
            <a:p>
              <a:pPr algn="ctr" eaLnBrk="0" hangingPunct="0">
                <a:buClr>
                  <a:srgbClr val="1B5527"/>
                </a:buClr>
                <a:defRPr/>
              </a:pPr>
              <a:r>
                <a:rPr lang="en-US" sz="1400" b="1" kern="0" dirty="0">
                  <a:solidFill>
                    <a:schemeClr val="tx2"/>
                  </a:solidFill>
                </a:rPr>
                <a:t> Decay, ingrowth</a:t>
              </a:r>
            </a:p>
            <a:p>
              <a:pPr algn="ctr" eaLnBrk="0" hangingPunct="0">
                <a:buClr>
                  <a:srgbClr val="1B5527"/>
                </a:buClr>
                <a:defRPr/>
              </a:pPr>
              <a:r>
                <a:rPr lang="en-US" sz="1400" b="1" kern="0" dirty="0">
                  <a:solidFill>
                    <a:schemeClr val="tx2"/>
                  </a:solidFill>
                </a:rPr>
                <a:t> Thermal effects</a:t>
              </a:r>
            </a:p>
            <a:p>
              <a:pPr algn="ctr" eaLnBrk="0" hangingPunct="0">
                <a:buClr>
                  <a:srgbClr val="1B5527"/>
                </a:buClr>
                <a:defRPr/>
              </a:pPr>
              <a:r>
                <a:rPr lang="en-US" sz="1400" b="1" kern="0" dirty="0">
                  <a:solidFill>
                    <a:schemeClr val="tx2"/>
                  </a:solidFill>
                </a:rPr>
                <a:t> Chemical reactions</a:t>
              </a:r>
              <a:endParaRPr lang="en-US" sz="1200" b="1" kern="0" dirty="0">
                <a:solidFill>
                  <a:schemeClr val="tx2"/>
                </a:solidFill>
              </a:endParaRPr>
            </a:p>
          </p:txBody>
        </p:sp>
      </p:grpSp>
      <p:sp>
        <p:nvSpPr>
          <p:cNvPr id="19" name="AutoShape 4">
            <a:extLst>
              <a:ext uri="{FF2B5EF4-FFF2-40B4-BE49-F238E27FC236}">
                <a16:creationId xmlns:a16="http://schemas.microsoft.com/office/drawing/2014/main" id="{BA27B9AF-C93C-4C66-95A8-4EBBC2DCAC0A}"/>
              </a:ext>
            </a:extLst>
          </p:cNvPr>
          <p:cNvSpPr>
            <a:spLocks noChangeArrowheads="1"/>
          </p:cNvSpPr>
          <p:nvPr/>
        </p:nvSpPr>
        <p:spPr bwMode="auto">
          <a:xfrm>
            <a:off x="3160704" y="1183176"/>
            <a:ext cx="1733528" cy="1409680"/>
          </a:xfrm>
          <a:prstGeom prst="roundRect">
            <a:avLst>
              <a:gd name="adj" fmla="val 16667"/>
            </a:avLst>
          </a:prstGeom>
          <a:noFill/>
          <a:ln w="38100">
            <a:solidFill>
              <a:schemeClr val="bg2">
                <a:lumMod val="75000"/>
              </a:schemeClr>
            </a:solidFill>
            <a:round/>
            <a:headEnd/>
            <a:tailEnd/>
          </a:ln>
        </p:spPr>
        <p:txBody>
          <a:bodyPr wrap="square" lIns="91429" tIns="45714" rIns="91429" bIns="45714" anchor="ctr"/>
          <a:lstStyle/>
          <a:p>
            <a:pPr algn="ctr"/>
            <a:r>
              <a:rPr lang="en-US" sz="1400" b="1" dirty="0">
                <a:solidFill>
                  <a:schemeClr val="tx2"/>
                </a:solidFill>
              </a:rPr>
              <a:t>Uncertainty Sampling and Sensitivity Analysis</a:t>
            </a:r>
          </a:p>
          <a:p>
            <a:pPr algn="ctr"/>
            <a:endParaRPr lang="en-US" sz="1400" b="1" dirty="0">
              <a:solidFill>
                <a:schemeClr val="tx2"/>
              </a:solidFill>
            </a:endParaRPr>
          </a:p>
          <a:p>
            <a:pPr algn="ctr"/>
            <a:endParaRPr lang="en-US" sz="1400" b="1" dirty="0">
              <a:solidFill>
                <a:schemeClr val="tx2"/>
              </a:solidFill>
            </a:endParaRPr>
          </a:p>
        </p:txBody>
      </p:sp>
      <p:sp>
        <p:nvSpPr>
          <p:cNvPr id="20" name="Rounded Rectangle 27">
            <a:extLst>
              <a:ext uri="{FF2B5EF4-FFF2-40B4-BE49-F238E27FC236}">
                <a16:creationId xmlns:a16="http://schemas.microsoft.com/office/drawing/2014/main" id="{19DC783F-686F-4C6E-A51C-F1E8D564DE79}"/>
              </a:ext>
            </a:extLst>
          </p:cNvPr>
          <p:cNvSpPr/>
          <p:nvPr/>
        </p:nvSpPr>
        <p:spPr bwMode="auto">
          <a:xfrm>
            <a:off x="3019539" y="1045039"/>
            <a:ext cx="4948126" cy="168281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buClr>
                <a:srgbClr val="1B5527"/>
              </a:buClr>
              <a:defRPr/>
            </a:pPr>
            <a:r>
              <a:rPr lang="en-US" b="1" kern="0" dirty="0">
                <a:solidFill>
                  <a:schemeClr val="tx2"/>
                </a:solidFill>
              </a:rPr>
              <a:t>                             Computational Support</a:t>
            </a:r>
          </a:p>
        </p:txBody>
      </p:sp>
      <p:sp>
        <p:nvSpPr>
          <p:cNvPr id="21" name="Rounded Rectangle 38">
            <a:extLst>
              <a:ext uri="{FF2B5EF4-FFF2-40B4-BE49-F238E27FC236}">
                <a16:creationId xmlns:a16="http://schemas.microsoft.com/office/drawing/2014/main" id="{72332BA0-F877-4443-A06C-A330CFB1AAEE}"/>
              </a:ext>
            </a:extLst>
          </p:cNvPr>
          <p:cNvSpPr/>
          <p:nvPr/>
        </p:nvSpPr>
        <p:spPr bwMode="auto">
          <a:xfrm>
            <a:off x="8566312" y="1045039"/>
            <a:ext cx="2993040" cy="1682810"/>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solidFill>
                <a:schemeClr val="tx2"/>
              </a:solidFill>
              <a:latin typeface="Arial" charset="0"/>
            </a:endParaRPr>
          </a:p>
        </p:txBody>
      </p:sp>
      <p:sp>
        <p:nvSpPr>
          <p:cNvPr id="22" name="Content Placeholder 6">
            <a:extLst>
              <a:ext uri="{FF2B5EF4-FFF2-40B4-BE49-F238E27FC236}">
                <a16:creationId xmlns:a16="http://schemas.microsoft.com/office/drawing/2014/main" id="{6FF084E2-95FB-4C04-ACEB-E29D3A0B0278}"/>
              </a:ext>
            </a:extLst>
          </p:cNvPr>
          <p:cNvSpPr txBox="1">
            <a:spLocks/>
          </p:cNvSpPr>
          <p:nvPr/>
        </p:nvSpPr>
        <p:spPr bwMode="auto">
          <a:xfrm>
            <a:off x="9393822" y="1110528"/>
            <a:ext cx="1206411" cy="303262"/>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buClr>
                <a:srgbClr val="1B5527"/>
              </a:buClr>
              <a:defRPr/>
            </a:pPr>
            <a:r>
              <a:rPr lang="en-US" b="1" kern="0" dirty="0">
                <a:solidFill>
                  <a:schemeClr val="tx2"/>
                </a:solidFill>
              </a:rPr>
              <a:t>Results </a:t>
            </a:r>
          </a:p>
        </p:txBody>
      </p:sp>
      <p:grpSp>
        <p:nvGrpSpPr>
          <p:cNvPr id="23" name="Group 10">
            <a:extLst>
              <a:ext uri="{FF2B5EF4-FFF2-40B4-BE49-F238E27FC236}">
                <a16:creationId xmlns:a16="http://schemas.microsoft.com/office/drawing/2014/main" id="{A172663B-5CBD-4650-9F9D-A83EDAB57371}"/>
              </a:ext>
            </a:extLst>
          </p:cNvPr>
          <p:cNvGrpSpPr>
            <a:grpSpLocks noChangeAspect="1"/>
          </p:cNvGrpSpPr>
          <p:nvPr/>
        </p:nvGrpSpPr>
        <p:grpSpPr bwMode="auto">
          <a:xfrm>
            <a:off x="8661911" y="1479280"/>
            <a:ext cx="1335117" cy="942435"/>
            <a:chOff x="3152" y="465"/>
            <a:chExt cx="2422" cy="1740"/>
          </a:xfrm>
        </p:grpSpPr>
        <p:pic>
          <p:nvPicPr>
            <p:cNvPr id="24" name="Picture 11" descr="TSPA AD01 Fig 8">
              <a:extLst>
                <a:ext uri="{FF2B5EF4-FFF2-40B4-BE49-F238E27FC236}">
                  <a16:creationId xmlns:a16="http://schemas.microsoft.com/office/drawing/2014/main" id="{95B4B896-874D-4BCC-AF16-9F21E20DAB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 y="465"/>
              <a:ext cx="2422" cy="1740"/>
            </a:xfrm>
            <a:prstGeom prst="rect">
              <a:avLst/>
            </a:prstGeom>
            <a:solidFill>
              <a:srgbClr val="FFFFFF"/>
            </a:solidFill>
          </p:spPr>
        </p:pic>
        <p:sp>
          <p:nvSpPr>
            <p:cNvPr id="25" name="Text Box 12">
              <a:extLst>
                <a:ext uri="{FF2B5EF4-FFF2-40B4-BE49-F238E27FC236}">
                  <a16:creationId xmlns:a16="http://schemas.microsoft.com/office/drawing/2014/main" id="{A5F06097-D84F-4EF3-BFC4-1830D1ABB265}"/>
                </a:ext>
              </a:extLst>
            </p:cNvPr>
            <p:cNvSpPr txBox="1">
              <a:spLocks noChangeArrowheads="1"/>
            </p:cNvSpPr>
            <p:nvPr/>
          </p:nvSpPr>
          <p:spPr bwMode="auto">
            <a:xfrm>
              <a:off x="4112" y="708"/>
              <a:ext cx="1268" cy="4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900" b="1">
                <a:solidFill>
                  <a:schemeClr val="tx2"/>
                </a:solidFill>
                <a:latin typeface="Arial" charset="0"/>
              </a:endParaRPr>
            </a:p>
          </p:txBody>
        </p:sp>
      </p:grpSp>
      <p:cxnSp>
        <p:nvCxnSpPr>
          <p:cNvPr id="26" name="Straight Arrow Connector 25">
            <a:extLst>
              <a:ext uri="{FF2B5EF4-FFF2-40B4-BE49-F238E27FC236}">
                <a16:creationId xmlns:a16="http://schemas.microsoft.com/office/drawing/2014/main" id="{87C22BE9-55C3-4323-8536-1BF6F662FB28}"/>
              </a:ext>
            </a:extLst>
          </p:cNvPr>
          <p:cNvCxnSpPr>
            <a:cxnSpLocks/>
            <a:stCxn id="20" idx="3"/>
            <a:endCxn id="21" idx="1"/>
          </p:cNvCxnSpPr>
          <p:nvPr/>
        </p:nvCxnSpPr>
        <p:spPr bwMode="auto">
          <a:xfrm>
            <a:off x="7967665" y="1886444"/>
            <a:ext cx="598647" cy="0"/>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0927A127-54AC-4B48-8327-536E760F6CAB}"/>
              </a:ext>
            </a:extLst>
          </p:cNvPr>
          <p:cNvCxnSpPr>
            <a:cxnSpLocks/>
          </p:cNvCxnSpPr>
          <p:nvPr/>
        </p:nvCxnSpPr>
        <p:spPr bwMode="auto">
          <a:xfrm>
            <a:off x="1546491" y="2730069"/>
            <a:ext cx="1" cy="365907"/>
          </a:xfrm>
          <a:prstGeom prst="straightConnector1">
            <a:avLst/>
          </a:prstGeom>
          <a:solidFill>
            <a:schemeClr val="accent1"/>
          </a:solidFill>
          <a:ln w="38100" cap="flat" cmpd="sng" algn="ctr">
            <a:solidFill>
              <a:schemeClr val="bg1">
                <a:lumMod val="50000"/>
              </a:schemeClr>
            </a:solidFill>
            <a:prstDash val="solid"/>
            <a:round/>
            <a:headEnd type="none" w="med" len="med"/>
            <a:tailEnd type="none"/>
          </a:ln>
          <a:effectLst/>
        </p:spPr>
      </p:cxnSp>
      <p:pic>
        <p:nvPicPr>
          <p:cNvPr id="28" name="Picture 2">
            <a:extLst>
              <a:ext uri="{FF2B5EF4-FFF2-40B4-BE49-F238E27FC236}">
                <a16:creationId xmlns:a16="http://schemas.microsoft.com/office/drawing/2014/main" id="{B0B76635-C948-4609-BFAC-2A392E0A51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520" y="2066525"/>
            <a:ext cx="393356" cy="41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ounded Rectangle 152">
            <a:extLst>
              <a:ext uri="{FF2B5EF4-FFF2-40B4-BE49-F238E27FC236}">
                <a16:creationId xmlns:a16="http://schemas.microsoft.com/office/drawing/2014/main" id="{4E3159A3-0735-465D-AA66-1B7F4DE22D5B}"/>
              </a:ext>
            </a:extLst>
          </p:cNvPr>
          <p:cNvSpPr/>
          <p:nvPr/>
        </p:nvSpPr>
        <p:spPr bwMode="auto">
          <a:xfrm>
            <a:off x="6475635" y="1512441"/>
            <a:ext cx="1386765" cy="1111594"/>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buClr>
                <a:srgbClr val="1B5527"/>
              </a:buClr>
              <a:defRPr/>
            </a:pPr>
            <a:r>
              <a:rPr lang="en-US" sz="1400" b="1" kern="0" dirty="0">
                <a:solidFill>
                  <a:schemeClr val="tx2"/>
                </a:solidFill>
              </a:rPr>
              <a:t>Visualization</a:t>
            </a:r>
          </a:p>
        </p:txBody>
      </p:sp>
      <p:sp>
        <p:nvSpPr>
          <p:cNvPr id="30" name="Rounded Rectangle 154">
            <a:extLst>
              <a:ext uri="{FF2B5EF4-FFF2-40B4-BE49-F238E27FC236}">
                <a16:creationId xmlns:a16="http://schemas.microsoft.com/office/drawing/2014/main" id="{41AF8B1D-7E59-43B1-8168-F826A4B5E906}"/>
              </a:ext>
            </a:extLst>
          </p:cNvPr>
          <p:cNvSpPr/>
          <p:nvPr/>
        </p:nvSpPr>
        <p:spPr bwMode="auto">
          <a:xfrm>
            <a:off x="5008543" y="1512443"/>
            <a:ext cx="1371009" cy="1111593"/>
          </a:xfrm>
          <a:prstGeom prst="roundRect">
            <a:avLst/>
          </a:pr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buClr>
                <a:srgbClr val="1B5527"/>
              </a:buClr>
              <a:defRPr/>
            </a:pPr>
            <a:r>
              <a:rPr lang="en-US" sz="1400" b="1" kern="0" dirty="0">
                <a:solidFill>
                  <a:schemeClr val="tx2"/>
                </a:solidFill>
              </a:rPr>
              <a:t>Processing</a:t>
            </a:r>
          </a:p>
        </p:txBody>
      </p:sp>
      <p:pic>
        <p:nvPicPr>
          <p:cNvPr id="32" name="Picture 3">
            <a:extLst>
              <a:ext uri="{FF2B5EF4-FFF2-40B4-BE49-F238E27FC236}">
                <a16:creationId xmlns:a16="http://schemas.microsoft.com/office/drawing/2014/main" id="{2F3FF389-47BA-4018-A937-803F3BC809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5473" y="1874197"/>
            <a:ext cx="1100392" cy="22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a:extLst>
              <a:ext uri="{FF2B5EF4-FFF2-40B4-BE49-F238E27FC236}">
                <a16:creationId xmlns:a16="http://schemas.microsoft.com/office/drawing/2014/main" id="{37FD39D8-942E-4541-95A5-B9FA7AFA26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673" y="2221062"/>
            <a:ext cx="745992" cy="29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ounded Rectangle 198">
            <a:extLst>
              <a:ext uri="{FF2B5EF4-FFF2-40B4-BE49-F238E27FC236}">
                <a16:creationId xmlns:a16="http://schemas.microsoft.com/office/drawing/2014/main" id="{D840B3C8-E4A9-420D-B5C9-AA7EA9E0A3EB}"/>
              </a:ext>
            </a:extLst>
          </p:cNvPr>
          <p:cNvSpPr/>
          <p:nvPr/>
        </p:nvSpPr>
        <p:spPr bwMode="auto">
          <a:xfrm>
            <a:off x="727610" y="1045038"/>
            <a:ext cx="1637762" cy="167401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b="1" dirty="0">
                <a:solidFill>
                  <a:schemeClr val="tx2"/>
                </a:solidFill>
              </a:rPr>
              <a:t>Input Parameters</a:t>
            </a:r>
          </a:p>
        </p:txBody>
      </p:sp>
      <p:cxnSp>
        <p:nvCxnSpPr>
          <p:cNvPr id="37" name="Straight Arrow Connector 36">
            <a:extLst>
              <a:ext uri="{FF2B5EF4-FFF2-40B4-BE49-F238E27FC236}">
                <a16:creationId xmlns:a16="http://schemas.microsoft.com/office/drawing/2014/main" id="{B5839A18-7C77-4B29-935B-D62CBB22C023}"/>
              </a:ext>
            </a:extLst>
          </p:cNvPr>
          <p:cNvCxnSpPr>
            <a:cxnSpLocks/>
            <a:stCxn id="36" idx="3"/>
            <a:endCxn id="20" idx="1"/>
          </p:cNvCxnSpPr>
          <p:nvPr/>
        </p:nvCxnSpPr>
        <p:spPr bwMode="auto">
          <a:xfrm>
            <a:off x="2365372" y="1882045"/>
            <a:ext cx="654167" cy="4399"/>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p:spPr>
      </p:cxnSp>
      <p:sp>
        <p:nvSpPr>
          <p:cNvPr id="38" name="Rounded Rectangle 204">
            <a:extLst>
              <a:ext uri="{FF2B5EF4-FFF2-40B4-BE49-F238E27FC236}">
                <a16:creationId xmlns:a16="http://schemas.microsoft.com/office/drawing/2014/main" id="{1D74BAF4-40EF-4D33-A10C-EC8E166C0A3B}"/>
              </a:ext>
            </a:extLst>
          </p:cNvPr>
          <p:cNvSpPr/>
          <p:nvPr/>
        </p:nvSpPr>
        <p:spPr bwMode="auto">
          <a:xfrm>
            <a:off x="876511" y="1892141"/>
            <a:ext cx="1347696" cy="558682"/>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buClr>
                <a:srgbClr val="1B5527"/>
              </a:buClr>
              <a:defRPr/>
            </a:pPr>
            <a:r>
              <a:rPr lang="en-US" sz="1400" b="1" kern="0" dirty="0">
                <a:solidFill>
                  <a:schemeClr val="tx2"/>
                </a:solidFill>
              </a:rPr>
              <a:t>Parameter database</a:t>
            </a:r>
          </a:p>
        </p:txBody>
      </p:sp>
      <p:cxnSp>
        <p:nvCxnSpPr>
          <p:cNvPr id="39" name="Straight Arrow Connector 38">
            <a:extLst>
              <a:ext uri="{FF2B5EF4-FFF2-40B4-BE49-F238E27FC236}">
                <a16:creationId xmlns:a16="http://schemas.microsoft.com/office/drawing/2014/main" id="{4C63F240-D0F4-4C68-B4EC-69BA4E4BDC5F}"/>
              </a:ext>
            </a:extLst>
          </p:cNvPr>
          <p:cNvCxnSpPr>
            <a:cxnSpLocks/>
          </p:cNvCxnSpPr>
          <p:nvPr/>
        </p:nvCxnSpPr>
        <p:spPr bwMode="auto">
          <a:xfrm>
            <a:off x="1523019" y="3084959"/>
            <a:ext cx="8516341" cy="0"/>
          </a:xfrm>
          <a:prstGeom prst="straightConnector1">
            <a:avLst/>
          </a:prstGeom>
          <a:solidFill>
            <a:schemeClr val="accent1"/>
          </a:solidFill>
          <a:ln w="38100" cap="flat" cmpd="sng" algn="ctr">
            <a:solidFill>
              <a:schemeClr val="bg1">
                <a:lumMod val="50000"/>
              </a:schemeClr>
            </a:solidFill>
            <a:prstDash val="solid"/>
            <a:round/>
            <a:headEnd type="none" w="med" len="med"/>
            <a:tailEnd type="none"/>
          </a:ln>
          <a:effectLst/>
        </p:spPr>
      </p:cxnSp>
      <p:pic>
        <p:nvPicPr>
          <p:cNvPr id="40" name="Picture 39">
            <a:extLst>
              <a:ext uri="{FF2B5EF4-FFF2-40B4-BE49-F238E27FC236}">
                <a16:creationId xmlns:a16="http://schemas.microsoft.com/office/drawing/2014/main" id="{BB5E2DAC-B95A-4D23-B7CD-9A152A04BD08}"/>
              </a:ext>
            </a:extLst>
          </p:cNvPr>
          <p:cNvPicPr>
            <a:picLocks noChangeAspect="1"/>
          </p:cNvPicPr>
          <p:nvPr/>
        </p:nvPicPr>
        <p:blipFill>
          <a:blip r:embed="rId8"/>
          <a:stretch>
            <a:fillRect/>
          </a:stretch>
        </p:blipFill>
        <p:spPr>
          <a:xfrm>
            <a:off x="5116801" y="2082523"/>
            <a:ext cx="750706" cy="224701"/>
          </a:xfrm>
          <a:prstGeom prst="rect">
            <a:avLst/>
          </a:prstGeom>
        </p:spPr>
      </p:pic>
      <p:pic>
        <p:nvPicPr>
          <p:cNvPr id="41" name="Picture 2">
            <a:extLst>
              <a:ext uri="{FF2B5EF4-FFF2-40B4-BE49-F238E27FC236}">
                <a16:creationId xmlns:a16="http://schemas.microsoft.com/office/drawing/2014/main" id="{CAE3F78F-767F-4057-B514-DDEAEA949F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7843" y="2368792"/>
            <a:ext cx="830246" cy="1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1">
            <a:extLst>
              <a:ext uri="{FF2B5EF4-FFF2-40B4-BE49-F238E27FC236}">
                <a16:creationId xmlns:a16="http://schemas.microsoft.com/office/drawing/2014/main" id="{0B95E193-CB48-45F3-BC2B-EDC393734DD2}"/>
              </a:ext>
            </a:extLst>
          </p:cNvPr>
          <p:cNvPicPr>
            <a:picLocks noChangeAspect="1"/>
          </p:cNvPicPr>
          <p:nvPr/>
        </p:nvPicPr>
        <p:blipFill>
          <a:blip r:embed="rId10"/>
          <a:stretch>
            <a:fillRect/>
          </a:stretch>
        </p:blipFill>
        <p:spPr>
          <a:xfrm>
            <a:off x="10039360" y="1472085"/>
            <a:ext cx="1446704" cy="942435"/>
          </a:xfrm>
          <a:prstGeom prst="rect">
            <a:avLst/>
          </a:prstGeom>
          <a:solidFill>
            <a:schemeClr val="bg1"/>
          </a:solidFill>
        </p:spPr>
      </p:pic>
      <p:pic>
        <p:nvPicPr>
          <p:cNvPr id="43" name="Picture 42">
            <a:extLst>
              <a:ext uri="{FF2B5EF4-FFF2-40B4-BE49-F238E27FC236}">
                <a16:creationId xmlns:a16="http://schemas.microsoft.com/office/drawing/2014/main" id="{77662996-DEBD-4BAE-8FA8-A9513F3EFBF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84848" y="2179044"/>
            <a:ext cx="1285240" cy="271780"/>
          </a:xfrm>
          <a:prstGeom prst="rect">
            <a:avLst/>
          </a:prstGeom>
          <a:noFill/>
          <a:ln>
            <a:noFill/>
          </a:ln>
        </p:spPr>
      </p:pic>
      <p:pic>
        <p:nvPicPr>
          <p:cNvPr id="44" name="Picture 43">
            <a:extLst>
              <a:ext uri="{FF2B5EF4-FFF2-40B4-BE49-F238E27FC236}">
                <a16:creationId xmlns:a16="http://schemas.microsoft.com/office/drawing/2014/main" id="{40471568-FFC0-4699-8E9D-EC99991F5FF5}"/>
              </a:ext>
            </a:extLst>
          </p:cNvPr>
          <p:cNvPicPr>
            <a:picLocks noChangeAspect="1"/>
          </p:cNvPicPr>
          <p:nvPr/>
        </p:nvPicPr>
        <p:blipFill>
          <a:blip r:embed="rId12"/>
          <a:stretch>
            <a:fillRect/>
          </a:stretch>
        </p:blipFill>
        <p:spPr>
          <a:xfrm>
            <a:off x="5190371" y="1860303"/>
            <a:ext cx="963266" cy="169223"/>
          </a:xfrm>
          <a:prstGeom prst="rect">
            <a:avLst/>
          </a:prstGeom>
        </p:spPr>
      </p:pic>
      <p:sp>
        <p:nvSpPr>
          <p:cNvPr id="59" name="Rectangle 58">
            <a:extLst>
              <a:ext uri="{FF2B5EF4-FFF2-40B4-BE49-F238E27FC236}">
                <a16:creationId xmlns:a16="http://schemas.microsoft.com/office/drawing/2014/main" id="{690281AB-4FB7-734C-A2A6-8795C2A29991}"/>
              </a:ext>
            </a:extLst>
          </p:cNvPr>
          <p:cNvSpPr/>
          <p:nvPr/>
        </p:nvSpPr>
        <p:spPr>
          <a:xfrm>
            <a:off x="5328850" y="3414743"/>
            <a:ext cx="4647427" cy="369332"/>
          </a:xfrm>
          <a:prstGeom prst="rect">
            <a:avLst/>
          </a:prstGeom>
        </p:spPr>
        <p:txBody>
          <a:bodyPr wrap="none">
            <a:spAutoFit/>
          </a:bodyPr>
          <a:lstStyle/>
          <a:p>
            <a:pPr algn="ctr"/>
            <a:r>
              <a:rPr lang="en-US" b="1" dirty="0">
                <a:solidFill>
                  <a:schemeClr val="tx2"/>
                </a:solidFill>
              </a:rPr>
              <a:t>Multi-Physics Simulation and Integration</a:t>
            </a:r>
          </a:p>
        </p:txBody>
      </p:sp>
      <p:cxnSp>
        <p:nvCxnSpPr>
          <p:cNvPr id="64" name="Straight Arrow Connector 63">
            <a:extLst>
              <a:ext uri="{FF2B5EF4-FFF2-40B4-BE49-F238E27FC236}">
                <a16:creationId xmlns:a16="http://schemas.microsoft.com/office/drawing/2014/main" id="{DD2EFE71-0348-EE47-83E2-2BEEA9FA28A7}"/>
              </a:ext>
            </a:extLst>
          </p:cNvPr>
          <p:cNvCxnSpPr>
            <a:cxnSpLocks/>
          </p:cNvCxnSpPr>
          <p:nvPr/>
        </p:nvCxnSpPr>
        <p:spPr bwMode="auto">
          <a:xfrm>
            <a:off x="5408796" y="2749403"/>
            <a:ext cx="0" cy="314123"/>
          </a:xfrm>
          <a:prstGeom prst="straightConnector1">
            <a:avLst/>
          </a:prstGeom>
          <a:solidFill>
            <a:schemeClr val="accent1"/>
          </a:solidFill>
          <a:ln w="38100" cap="flat" cmpd="sng" algn="ctr">
            <a:solidFill>
              <a:schemeClr val="bg1">
                <a:lumMod val="50000"/>
              </a:schemeClr>
            </a:solidFill>
            <a:prstDash val="solid"/>
            <a:round/>
            <a:headEnd type="none" w="med" len="med"/>
            <a:tailEnd type="none"/>
          </a:ln>
          <a:effectLst/>
        </p:spPr>
      </p:cxnSp>
      <p:sp>
        <p:nvSpPr>
          <p:cNvPr id="66" name="Rectangle 65">
            <a:extLst>
              <a:ext uri="{FF2B5EF4-FFF2-40B4-BE49-F238E27FC236}">
                <a16:creationId xmlns:a16="http://schemas.microsoft.com/office/drawing/2014/main" id="{E4A6752F-23F5-F540-8F6E-E73C71957029}"/>
              </a:ext>
            </a:extLst>
          </p:cNvPr>
          <p:cNvSpPr/>
          <p:nvPr/>
        </p:nvSpPr>
        <p:spPr>
          <a:xfrm>
            <a:off x="6687503" y="3775740"/>
            <a:ext cx="1859803" cy="461665"/>
          </a:xfrm>
          <a:prstGeom prst="rect">
            <a:avLst/>
          </a:prstGeom>
        </p:spPr>
        <p:txBody>
          <a:bodyPr wrap="none">
            <a:spAutoFit/>
          </a:bodyPr>
          <a:lstStyle/>
          <a:p>
            <a:pPr algn="ctr"/>
            <a:r>
              <a:rPr lang="en-US" sz="2400" b="1" dirty="0">
                <a:solidFill>
                  <a:schemeClr val="accent4"/>
                </a:solidFill>
              </a:rPr>
              <a:t>PFLOTRAN</a:t>
            </a:r>
            <a:endParaRPr lang="en-US" b="1" dirty="0">
              <a:solidFill>
                <a:schemeClr val="accent4"/>
              </a:solidFill>
            </a:endParaRPr>
          </a:p>
        </p:txBody>
      </p:sp>
      <p:cxnSp>
        <p:nvCxnSpPr>
          <p:cNvPr id="67" name="Straight Arrow Connector 66">
            <a:extLst>
              <a:ext uri="{FF2B5EF4-FFF2-40B4-BE49-F238E27FC236}">
                <a16:creationId xmlns:a16="http://schemas.microsoft.com/office/drawing/2014/main" id="{AC797495-6B14-D542-93BC-B902A43323AA}"/>
              </a:ext>
            </a:extLst>
          </p:cNvPr>
          <p:cNvCxnSpPr>
            <a:cxnSpLocks/>
          </p:cNvCxnSpPr>
          <p:nvPr/>
        </p:nvCxnSpPr>
        <p:spPr bwMode="auto">
          <a:xfrm flipH="1">
            <a:off x="7460807" y="3107044"/>
            <a:ext cx="3871" cy="232435"/>
          </a:xfrm>
          <a:prstGeom prst="straightConnector1">
            <a:avLst/>
          </a:prstGeom>
          <a:solidFill>
            <a:schemeClr val="accent1"/>
          </a:solidFill>
          <a:ln w="38100" cap="flat" cmpd="sng" algn="ctr">
            <a:solidFill>
              <a:schemeClr val="bg1">
                <a:lumMod val="50000"/>
              </a:schemeClr>
            </a:solidFill>
            <a:prstDash val="solid"/>
            <a:round/>
            <a:headEnd type="none" w="med" len="med"/>
            <a:tailEnd type="none"/>
          </a:ln>
          <a:effectLst/>
        </p:spPr>
      </p:cxnSp>
      <p:grpSp>
        <p:nvGrpSpPr>
          <p:cNvPr id="71" name="Group 70">
            <a:extLst>
              <a:ext uri="{FF2B5EF4-FFF2-40B4-BE49-F238E27FC236}">
                <a16:creationId xmlns:a16="http://schemas.microsoft.com/office/drawing/2014/main" id="{D2C5E5A3-B6C5-5B4F-BC58-0106650DCC9F}"/>
              </a:ext>
            </a:extLst>
          </p:cNvPr>
          <p:cNvGrpSpPr/>
          <p:nvPr/>
        </p:nvGrpSpPr>
        <p:grpSpPr>
          <a:xfrm>
            <a:off x="6702600" y="5220404"/>
            <a:ext cx="1899921" cy="1239180"/>
            <a:chOff x="5491401" y="2366200"/>
            <a:chExt cx="3054094" cy="2220070"/>
          </a:xfrm>
        </p:grpSpPr>
        <p:sp>
          <p:nvSpPr>
            <p:cNvPr id="72" name="Rounded Rectangle 13">
              <a:extLst>
                <a:ext uri="{FF2B5EF4-FFF2-40B4-BE49-F238E27FC236}">
                  <a16:creationId xmlns:a16="http://schemas.microsoft.com/office/drawing/2014/main" id="{EC530E7C-C2AC-0B49-A7E5-A8FE5FD388D3}"/>
                </a:ext>
              </a:extLst>
            </p:cNvPr>
            <p:cNvSpPr/>
            <p:nvPr/>
          </p:nvSpPr>
          <p:spPr bwMode="auto">
            <a:xfrm>
              <a:off x="5511485" y="2366200"/>
              <a:ext cx="2955977" cy="2220069"/>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chemeClr val="tx2"/>
                </a:solidFill>
                <a:latin typeface="Arial" charset="0"/>
              </a:endParaRPr>
            </a:p>
          </p:txBody>
        </p:sp>
        <p:sp>
          <p:nvSpPr>
            <p:cNvPr id="73" name="Content Placeholder 6">
              <a:extLst>
                <a:ext uri="{FF2B5EF4-FFF2-40B4-BE49-F238E27FC236}">
                  <a16:creationId xmlns:a16="http://schemas.microsoft.com/office/drawing/2014/main" id="{CC342B47-99E2-0343-9EC1-D5794299C825}"/>
                </a:ext>
              </a:extLst>
            </p:cNvPr>
            <p:cNvSpPr txBox="1">
              <a:spLocks/>
            </p:cNvSpPr>
            <p:nvPr/>
          </p:nvSpPr>
          <p:spPr bwMode="auto">
            <a:xfrm>
              <a:off x="5491401" y="2457184"/>
              <a:ext cx="3054094" cy="212908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ts val="600"/>
                </a:spcAft>
                <a:buClr>
                  <a:srgbClr val="1B5527"/>
                </a:buClr>
                <a:defRPr/>
              </a:pPr>
              <a:r>
                <a:rPr lang="en-US" sz="1600" b="1" kern="0" dirty="0">
                  <a:solidFill>
                    <a:schemeClr val="tx2"/>
                  </a:solidFill>
                </a:rPr>
                <a:t>Biosphere Model</a:t>
              </a:r>
            </a:p>
            <a:p>
              <a:pPr algn="ctr" eaLnBrk="0" fontAlgn="base" hangingPunct="0">
                <a:buClr>
                  <a:srgbClr val="1B5527"/>
                </a:buClr>
                <a:defRPr/>
              </a:pPr>
              <a:r>
                <a:rPr lang="en-US" sz="1200" b="1" kern="0" dirty="0">
                  <a:solidFill>
                    <a:schemeClr val="tx2"/>
                  </a:solidFill>
                </a:rPr>
                <a:t> </a:t>
              </a:r>
              <a:r>
                <a:rPr lang="en-US" sz="1400" b="1" kern="0" dirty="0">
                  <a:solidFill>
                    <a:schemeClr val="tx2"/>
                  </a:solidFill>
                </a:rPr>
                <a:t>Exposure pathways</a:t>
              </a:r>
            </a:p>
            <a:p>
              <a:pPr algn="ctr" eaLnBrk="0" fontAlgn="base" hangingPunct="0">
                <a:buClr>
                  <a:srgbClr val="1B5527"/>
                </a:buClr>
                <a:defRPr/>
              </a:pPr>
              <a:r>
                <a:rPr lang="en-US" sz="1400" b="1" kern="0" dirty="0">
                  <a:solidFill>
                    <a:schemeClr val="tx2"/>
                  </a:solidFill>
                </a:rPr>
                <a:t> Uptake/ transfer</a:t>
              </a:r>
            </a:p>
            <a:p>
              <a:pPr algn="ctr" eaLnBrk="0" fontAlgn="base" hangingPunct="0">
                <a:buClr>
                  <a:srgbClr val="1B5527"/>
                </a:buClr>
                <a:defRPr/>
              </a:pPr>
              <a:r>
                <a:rPr lang="en-US" sz="1400" b="1" kern="0" dirty="0">
                  <a:solidFill>
                    <a:schemeClr val="tx2"/>
                  </a:solidFill>
                </a:rPr>
                <a:t> Dose calculations</a:t>
              </a:r>
              <a:endParaRPr lang="en-US" sz="1200" b="1" kern="0" dirty="0">
                <a:solidFill>
                  <a:schemeClr val="tx2"/>
                </a:solidFill>
              </a:endParaRPr>
            </a:p>
          </p:txBody>
        </p:sp>
      </p:grpSp>
      <p:grpSp>
        <p:nvGrpSpPr>
          <p:cNvPr id="74" name="Group 73">
            <a:extLst>
              <a:ext uri="{FF2B5EF4-FFF2-40B4-BE49-F238E27FC236}">
                <a16:creationId xmlns:a16="http://schemas.microsoft.com/office/drawing/2014/main" id="{E623BAE4-9D31-C440-BA90-34C505917998}"/>
              </a:ext>
            </a:extLst>
          </p:cNvPr>
          <p:cNvGrpSpPr/>
          <p:nvPr/>
        </p:nvGrpSpPr>
        <p:grpSpPr>
          <a:xfrm>
            <a:off x="3746170" y="3822549"/>
            <a:ext cx="2875163" cy="2619518"/>
            <a:chOff x="5491401" y="2366200"/>
            <a:chExt cx="3054094" cy="2220070"/>
          </a:xfrm>
        </p:grpSpPr>
        <p:sp>
          <p:nvSpPr>
            <p:cNvPr id="75" name="Rounded Rectangle 13">
              <a:extLst>
                <a:ext uri="{FF2B5EF4-FFF2-40B4-BE49-F238E27FC236}">
                  <a16:creationId xmlns:a16="http://schemas.microsoft.com/office/drawing/2014/main" id="{1FB119F4-0358-8E4D-9841-19A610431F51}"/>
                </a:ext>
              </a:extLst>
            </p:cNvPr>
            <p:cNvSpPr/>
            <p:nvPr/>
          </p:nvSpPr>
          <p:spPr bwMode="auto">
            <a:xfrm>
              <a:off x="5511485" y="2366200"/>
              <a:ext cx="2955977" cy="2220069"/>
            </a:xfrm>
            <a:prstGeom prst="roundRect">
              <a:avLst/>
            </a:prstGeom>
            <a:no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chemeClr val="tx2"/>
                </a:solidFill>
                <a:latin typeface="Arial" charset="0"/>
              </a:endParaRPr>
            </a:p>
          </p:txBody>
        </p:sp>
        <p:sp>
          <p:nvSpPr>
            <p:cNvPr id="76" name="Content Placeholder 6">
              <a:extLst>
                <a:ext uri="{FF2B5EF4-FFF2-40B4-BE49-F238E27FC236}">
                  <a16:creationId xmlns:a16="http://schemas.microsoft.com/office/drawing/2014/main" id="{115755EF-A273-2B45-9165-94C675024E1D}"/>
                </a:ext>
              </a:extLst>
            </p:cNvPr>
            <p:cNvSpPr txBox="1">
              <a:spLocks/>
            </p:cNvSpPr>
            <p:nvPr/>
          </p:nvSpPr>
          <p:spPr bwMode="auto">
            <a:xfrm>
              <a:off x="5491401" y="2457184"/>
              <a:ext cx="3054094" cy="212908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Aft>
                  <a:spcPts val="600"/>
                </a:spcAft>
                <a:buClr>
                  <a:srgbClr val="1B5527"/>
                </a:buClr>
                <a:defRPr/>
              </a:pPr>
              <a:r>
                <a:rPr lang="en-US" sz="1600" b="1" kern="0" dirty="0">
                  <a:solidFill>
                    <a:schemeClr val="tx2"/>
                  </a:solidFill>
                </a:rPr>
                <a:t>Source Term and Engineered Barrier System Evolution Model</a:t>
              </a:r>
            </a:p>
            <a:p>
              <a:pPr algn="ctr" eaLnBrk="0" hangingPunct="0">
                <a:buClr>
                  <a:srgbClr val="1B5527"/>
                </a:buClr>
                <a:defRPr/>
              </a:pPr>
              <a:r>
                <a:rPr lang="en-US" sz="1400" b="1" kern="0" dirty="0">
                  <a:solidFill>
                    <a:schemeClr val="tx2"/>
                  </a:solidFill>
                </a:rPr>
                <a:t>  Inventory</a:t>
              </a:r>
            </a:p>
            <a:p>
              <a:pPr algn="ctr" eaLnBrk="0" hangingPunct="0">
                <a:buClr>
                  <a:srgbClr val="1B5527"/>
                </a:buClr>
                <a:defRPr/>
              </a:pPr>
              <a:r>
                <a:rPr lang="en-US" sz="1400" b="1" kern="0" dirty="0">
                  <a:solidFill>
                    <a:schemeClr val="tx2"/>
                  </a:solidFill>
                </a:rPr>
                <a:t>  Decay, ingrowth</a:t>
              </a:r>
            </a:p>
            <a:p>
              <a:pPr algn="ctr" eaLnBrk="0" hangingPunct="0">
                <a:buClr>
                  <a:srgbClr val="1B5527"/>
                </a:buClr>
                <a:defRPr/>
              </a:pPr>
              <a:r>
                <a:rPr lang="en-US" sz="1400" b="1" kern="0" dirty="0">
                  <a:solidFill>
                    <a:schemeClr val="tx2"/>
                  </a:solidFill>
                </a:rPr>
                <a:t>  Waste form degradation</a:t>
              </a:r>
            </a:p>
            <a:p>
              <a:pPr algn="ctr" eaLnBrk="0" hangingPunct="0">
                <a:buClr>
                  <a:srgbClr val="1B5527"/>
                </a:buClr>
                <a:defRPr/>
              </a:pPr>
              <a:r>
                <a:rPr lang="en-US" sz="1400" b="1" kern="0" dirty="0">
                  <a:solidFill>
                    <a:schemeClr val="tx2"/>
                  </a:solidFill>
                </a:rPr>
                <a:t>  Waste package degradation</a:t>
              </a:r>
            </a:p>
            <a:p>
              <a:pPr algn="ctr" eaLnBrk="0" hangingPunct="0">
                <a:buClr>
                  <a:srgbClr val="1B5527"/>
                </a:buClr>
                <a:defRPr/>
              </a:pPr>
              <a:r>
                <a:rPr lang="en-US" sz="1400" b="1" kern="0" dirty="0">
                  <a:solidFill>
                    <a:schemeClr val="tx2"/>
                  </a:solidFill>
                </a:rPr>
                <a:t>  Radionuclide release</a:t>
              </a:r>
            </a:p>
            <a:p>
              <a:pPr algn="ctr" eaLnBrk="0" hangingPunct="0">
                <a:buClr>
                  <a:srgbClr val="1B5527"/>
                </a:buClr>
                <a:defRPr/>
              </a:pPr>
              <a:r>
                <a:rPr lang="en-US" sz="1400" b="1" kern="0" dirty="0">
                  <a:solidFill>
                    <a:schemeClr val="tx2"/>
                  </a:solidFill>
                </a:rPr>
                <a:t>  Thermal, mechanical</a:t>
              </a:r>
            </a:p>
            <a:p>
              <a:pPr algn="ctr" eaLnBrk="0" hangingPunct="0">
                <a:buClr>
                  <a:srgbClr val="1B5527"/>
                </a:buClr>
                <a:defRPr/>
              </a:pPr>
              <a:r>
                <a:rPr lang="en-US" sz="1400" b="1" kern="0" dirty="0">
                  <a:solidFill>
                    <a:schemeClr val="tx2"/>
                  </a:solidFill>
                </a:rPr>
                <a:t>  Gas generation</a:t>
              </a:r>
            </a:p>
          </p:txBody>
        </p:sp>
      </p:grpSp>
      <p:sp>
        <p:nvSpPr>
          <p:cNvPr id="51" name="Rectangle 50">
            <a:extLst>
              <a:ext uri="{FF2B5EF4-FFF2-40B4-BE49-F238E27FC236}">
                <a16:creationId xmlns:a16="http://schemas.microsoft.com/office/drawing/2014/main" id="{01CB08A0-1C8E-0C4E-AC70-BD195D735FD7}"/>
              </a:ext>
            </a:extLst>
          </p:cNvPr>
          <p:cNvSpPr/>
          <p:nvPr/>
        </p:nvSpPr>
        <p:spPr>
          <a:xfrm>
            <a:off x="7124452" y="4464757"/>
            <a:ext cx="1067921" cy="400110"/>
          </a:xfrm>
          <a:prstGeom prst="rect">
            <a:avLst/>
          </a:prstGeom>
        </p:spPr>
        <p:txBody>
          <a:bodyPr wrap="none">
            <a:spAutoFit/>
          </a:bodyPr>
          <a:lstStyle/>
          <a:p>
            <a:pPr algn="ctr"/>
            <a:r>
              <a:rPr lang="en-US" sz="2000" b="1" dirty="0">
                <a:solidFill>
                  <a:schemeClr val="accent4"/>
                </a:solidFill>
              </a:rPr>
              <a:t>Models</a:t>
            </a:r>
            <a:endParaRPr lang="en-US" b="1" dirty="0">
              <a:solidFill>
                <a:schemeClr val="accent4"/>
              </a:solidFill>
            </a:endParaRPr>
          </a:p>
        </p:txBody>
      </p:sp>
      <p:cxnSp>
        <p:nvCxnSpPr>
          <p:cNvPr id="52" name="Straight Arrow Connector 51">
            <a:extLst>
              <a:ext uri="{FF2B5EF4-FFF2-40B4-BE49-F238E27FC236}">
                <a16:creationId xmlns:a16="http://schemas.microsoft.com/office/drawing/2014/main" id="{B1B1B3BC-19E3-CF4B-B406-5F5BAE93D240}"/>
              </a:ext>
            </a:extLst>
          </p:cNvPr>
          <p:cNvCxnSpPr>
            <a:cxnSpLocks/>
          </p:cNvCxnSpPr>
          <p:nvPr/>
        </p:nvCxnSpPr>
        <p:spPr bwMode="auto">
          <a:xfrm flipH="1" flipV="1">
            <a:off x="10003415" y="2727718"/>
            <a:ext cx="11548" cy="372094"/>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p:spPr>
      </p:cxnSp>
      <p:grpSp>
        <p:nvGrpSpPr>
          <p:cNvPr id="58" name="Group 57">
            <a:extLst>
              <a:ext uri="{FF2B5EF4-FFF2-40B4-BE49-F238E27FC236}">
                <a16:creationId xmlns:a16="http://schemas.microsoft.com/office/drawing/2014/main" id="{926952F6-97DB-4841-A16A-2C7D314A3923}"/>
              </a:ext>
            </a:extLst>
          </p:cNvPr>
          <p:cNvGrpSpPr/>
          <p:nvPr/>
        </p:nvGrpSpPr>
        <p:grpSpPr>
          <a:xfrm>
            <a:off x="327005" y="3487151"/>
            <a:ext cx="2875163" cy="1051366"/>
            <a:chOff x="5491401" y="2366200"/>
            <a:chExt cx="3054094" cy="2220070"/>
          </a:xfrm>
        </p:grpSpPr>
        <p:sp>
          <p:nvSpPr>
            <p:cNvPr id="60" name="Rounded Rectangle 13">
              <a:extLst>
                <a:ext uri="{FF2B5EF4-FFF2-40B4-BE49-F238E27FC236}">
                  <a16:creationId xmlns:a16="http://schemas.microsoft.com/office/drawing/2014/main" id="{78FF4A9C-5DD6-3544-BB80-A40A8115961B}"/>
                </a:ext>
              </a:extLst>
            </p:cNvPr>
            <p:cNvSpPr/>
            <p:nvPr/>
          </p:nvSpPr>
          <p:spPr bwMode="auto">
            <a:xfrm>
              <a:off x="5511485" y="2366200"/>
              <a:ext cx="2955977" cy="2220069"/>
            </a:xfrm>
            <a:prstGeom prst="roundRect">
              <a:avLst/>
            </a:prstGeom>
            <a:noFill/>
            <a:ln w="508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solidFill>
                  <a:schemeClr val="accent4"/>
                </a:solidFill>
                <a:latin typeface="Arial" charset="0"/>
              </a:endParaRPr>
            </a:p>
          </p:txBody>
        </p:sp>
        <p:sp>
          <p:nvSpPr>
            <p:cNvPr id="61" name="Content Placeholder 6">
              <a:extLst>
                <a:ext uri="{FF2B5EF4-FFF2-40B4-BE49-F238E27FC236}">
                  <a16:creationId xmlns:a16="http://schemas.microsoft.com/office/drawing/2014/main" id="{65D9FF2F-C7E5-FF4A-9CD6-A1EC508BC45B}"/>
                </a:ext>
              </a:extLst>
            </p:cNvPr>
            <p:cNvSpPr txBox="1">
              <a:spLocks/>
            </p:cNvSpPr>
            <p:nvPr/>
          </p:nvSpPr>
          <p:spPr bwMode="auto">
            <a:xfrm>
              <a:off x="5491401" y="2457184"/>
              <a:ext cx="3054094" cy="2129086"/>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Aft>
                  <a:spcPts val="600"/>
                </a:spcAft>
                <a:buClr>
                  <a:srgbClr val="1B5527"/>
                </a:buClr>
                <a:defRPr/>
              </a:pPr>
              <a:r>
                <a:rPr lang="en-US" b="1" kern="0" dirty="0">
                  <a:solidFill>
                    <a:schemeClr val="accent4"/>
                  </a:solidFill>
                </a:rPr>
                <a:t>Fuel Matrix Degradation Model (FMDM)</a:t>
              </a:r>
            </a:p>
            <a:p>
              <a:pPr algn="ctr" eaLnBrk="0" hangingPunct="0">
                <a:buClr>
                  <a:srgbClr val="1B5527"/>
                </a:buClr>
                <a:defRPr/>
              </a:pPr>
              <a:r>
                <a:rPr lang="en-US" sz="1600" b="1" kern="0" dirty="0">
                  <a:solidFill>
                    <a:schemeClr val="accent4"/>
                  </a:solidFill>
                </a:rPr>
                <a:t>Offline, MATLAB</a:t>
              </a:r>
            </a:p>
          </p:txBody>
        </p:sp>
      </p:grpSp>
      <p:sp>
        <p:nvSpPr>
          <p:cNvPr id="69" name="Rounded Rectangle 13">
            <a:extLst>
              <a:ext uri="{FF2B5EF4-FFF2-40B4-BE49-F238E27FC236}">
                <a16:creationId xmlns:a16="http://schemas.microsoft.com/office/drawing/2014/main" id="{4A02E6C4-D879-A046-AC9E-A5D674E68FED}"/>
              </a:ext>
            </a:extLst>
          </p:cNvPr>
          <p:cNvSpPr/>
          <p:nvPr/>
        </p:nvSpPr>
        <p:spPr bwMode="auto">
          <a:xfrm>
            <a:off x="373532" y="5017226"/>
            <a:ext cx="2778536" cy="1345162"/>
          </a:xfrm>
          <a:prstGeom prst="roundRect">
            <a:avLst/>
          </a:prstGeom>
          <a:noFill/>
          <a:ln w="50800" cap="flat" cmpd="sng" algn="ctr">
            <a:solidFill>
              <a:schemeClr val="accent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dirty="0">
              <a:solidFill>
                <a:schemeClr val="accent1"/>
              </a:solidFill>
              <a:latin typeface="Arial" charset="0"/>
            </a:endParaRPr>
          </a:p>
        </p:txBody>
      </p:sp>
      <p:sp>
        <p:nvSpPr>
          <p:cNvPr id="70" name="Content Placeholder 6">
            <a:extLst>
              <a:ext uri="{FF2B5EF4-FFF2-40B4-BE49-F238E27FC236}">
                <a16:creationId xmlns:a16="http://schemas.microsoft.com/office/drawing/2014/main" id="{643008AD-52DD-4A4F-93D9-77CE96D2913F}"/>
              </a:ext>
            </a:extLst>
          </p:cNvPr>
          <p:cNvSpPr txBox="1">
            <a:spLocks/>
          </p:cNvSpPr>
          <p:nvPr/>
        </p:nvSpPr>
        <p:spPr bwMode="auto">
          <a:xfrm>
            <a:off x="514083" y="5044789"/>
            <a:ext cx="2870764" cy="1290034"/>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bodyPr>
          <a:lstStyle/>
          <a:p>
            <a:pPr eaLnBrk="0" hangingPunct="0">
              <a:buClr>
                <a:srgbClr val="1B5527"/>
              </a:buClr>
              <a:defRPr/>
            </a:pPr>
            <a:r>
              <a:rPr lang="en-US" b="1" kern="0" dirty="0">
                <a:solidFill>
                  <a:schemeClr val="accent1"/>
                </a:solidFill>
              </a:rPr>
              <a:t>FMDM Surrogates:</a:t>
            </a:r>
            <a:endParaRPr lang="en-US" sz="1600" b="1" kern="0" dirty="0">
              <a:solidFill>
                <a:schemeClr val="accent1"/>
              </a:solidFill>
              <a:sym typeface="Wingdings" pitchFamily="2" charset="2"/>
            </a:endParaRPr>
          </a:p>
          <a:p>
            <a:pPr marL="285750" indent="-285750" eaLnBrk="0" hangingPunct="0">
              <a:buClr>
                <a:schemeClr val="accent1"/>
              </a:buClr>
              <a:buFont typeface="Wingdings" pitchFamily="2" charset="2"/>
              <a:buChar char="ü"/>
              <a:defRPr/>
            </a:pPr>
            <a:r>
              <a:rPr lang="en-US" sz="1600" b="1" kern="0" dirty="0">
                <a:solidFill>
                  <a:schemeClr val="accent1"/>
                </a:solidFill>
              </a:rPr>
              <a:t>PFLOTRAN Coupled</a:t>
            </a:r>
          </a:p>
          <a:p>
            <a:pPr marL="285750" indent="-285750" eaLnBrk="0" hangingPunct="0">
              <a:buClr>
                <a:schemeClr val="accent1"/>
              </a:buClr>
              <a:buFont typeface="Wingdings" pitchFamily="2" charset="2"/>
              <a:buChar char="ü"/>
              <a:defRPr/>
            </a:pPr>
            <a:r>
              <a:rPr lang="en-US" sz="1600" b="1" kern="0" dirty="0">
                <a:solidFill>
                  <a:schemeClr val="accent1"/>
                </a:solidFill>
              </a:rPr>
              <a:t>HPC Speed and Scale</a:t>
            </a:r>
          </a:p>
          <a:p>
            <a:pPr marL="285750" indent="-285750" eaLnBrk="0" hangingPunct="0">
              <a:buClr>
                <a:schemeClr val="accent1"/>
              </a:buClr>
              <a:buFont typeface="Wingdings" pitchFamily="2" charset="2"/>
              <a:buChar char="ü"/>
              <a:defRPr/>
            </a:pPr>
            <a:r>
              <a:rPr lang="en-US" sz="1600" b="1" kern="0" dirty="0">
                <a:solidFill>
                  <a:schemeClr val="accent1"/>
                </a:solidFill>
                <a:sym typeface="Wingdings" pitchFamily="2" charset="2"/>
              </a:rPr>
              <a:t>Fortran</a:t>
            </a:r>
            <a:endParaRPr lang="en-US" sz="1600" b="1" kern="0" dirty="0">
              <a:solidFill>
                <a:schemeClr val="accent1"/>
              </a:solidFill>
            </a:endParaRPr>
          </a:p>
        </p:txBody>
      </p:sp>
      <p:cxnSp>
        <p:nvCxnSpPr>
          <p:cNvPr id="77" name="Straight Arrow Connector 76">
            <a:extLst>
              <a:ext uri="{FF2B5EF4-FFF2-40B4-BE49-F238E27FC236}">
                <a16:creationId xmlns:a16="http://schemas.microsoft.com/office/drawing/2014/main" id="{C61E032D-A432-D441-988C-08041E313BC8}"/>
              </a:ext>
            </a:extLst>
          </p:cNvPr>
          <p:cNvCxnSpPr>
            <a:cxnSpLocks/>
            <a:stCxn id="61" idx="2"/>
            <a:endCxn id="69" idx="0"/>
          </p:cNvCxnSpPr>
          <p:nvPr/>
        </p:nvCxnSpPr>
        <p:spPr bwMode="auto">
          <a:xfrm flipH="1">
            <a:off x="1762801" y="4538517"/>
            <a:ext cx="1786" cy="478709"/>
          </a:xfrm>
          <a:prstGeom prst="straightConnector1">
            <a:avLst/>
          </a:prstGeom>
          <a:solidFill>
            <a:schemeClr val="accent1"/>
          </a:solidFill>
          <a:ln w="50800" cap="flat" cmpd="sng" algn="ctr">
            <a:solidFill>
              <a:schemeClr val="accent4"/>
            </a:solidFill>
            <a:prstDash val="sysDot"/>
            <a:round/>
            <a:headEnd type="none" w="med" len="med"/>
            <a:tailEnd type="triangle"/>
          </a:ln>
          <a:effectLst/>
        </p:spPr>
      </p:cxnSp>
      <p:cxnSp>
        <p:nvCxnSpPr>
          <p:cNvPr id="78" name="Straight Arrow Connector 77">
            <a:extLst>
              <a:ext uri="{FF2B5EF4-FFF2-40B4-BE49-F238E27FC236}">
                <a16:creationId xmlns:a16="http://schemas.microsoft.com/office/drawing/2014/main" id="{D6BE0C79-E441-5247-AE0A-C63115E39F9B}"/>
              </a:ext>
            </a:extLst>
          </p:cNvPr>
          <p:cNvCxnSpPr>
            <a:cxnSpLocks/>
          </p:cNvCxnSpPr>
          <p:nvPr/>
        </p:nvCxnSpPr>
        <p:spPr bwMode="auto">
          <a:xfrm>
            <a:off x="3216228" y="5415155"/>
            <a:ext cx="811240" cy="0"/>
          </a:xfrm>
          <a:prstGeom prst="straightConnector1">
            <a:avLst/>
          </a:prstGeom>
          <a:solidFill>
            <a:schemeClr val="accent1"/>
          </a:solidFill>
          <a:ln w="50800" cap="flat" cmpd="sng" algn="ctr">
            <a:solidFill>
              <a:schemeClr val="accent1"/>
            </a:solidFill>
            <a:prstDash val="sysDot"/>
            <a:round/>
            <a:headEnd type="none" w="med" len="med"/>
            <a:tailEnd type="triangle"/>
          </a:ln>
          <a:effectLst/>
        </p:spPr>
      </p:cxnSp>
    </p:spTree>
    <p:custDataLst>
      <p:tags r:id="rId1"/>
    </p:custDataLst>
    <p:extLst>
      <p:ext uri="{BB962C8B-B14F-4D97-AF65-F5344CB8AC3E}">
        <p14:creationId xmlns:p14="http://schemas.microsoft.com/office/powerpoint/2010/main" val="41850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070C-A5D1-879D-F7FA-35D130CE2DC4}"/>
              </a:ext>
            </a:extLst>
          </p:cNvPr>
          <p:cNvSpPr>
            <a:spLocks noGrp="1"/>
          </p:cNvSpPr>
          <p:nvPr>
            <p:ph type="title"/>
          </p:nvPr>
        </p:nvSpPr>
        <p:spPr>
          <a:xfrm>
            <a:off x="237067" y="36286"/>
            <a:ext cx="11591410" cy="901700"/>
          </a:xfrm>
        </p:spPr>
        <p:txBody>
          <a:bodyPr/>
          <a:lstStyle/>
          <a:p>
            <a:r>
              <a:rPr lang="en-US" dirty="0"/>
              <a:t>Model inputs that do not impact the fuel degradation rate much can be dropped</a:t>
            </a:r>
          </a:p>
        </p:txBody>
      </p:sp>
      <p:sp>
        <p:nvSpPr>
          <p:cNvPr id="3" name="Content Placeholder 2">
            <a:extLst>
              <a:ext uri="{FF2B5EF4-FFF2-40B4-BE49-F238E27FC236}">
                <a16:creationId xmlns:a16="http://schemas.microsoft.com/office/drawing/2014/main" id="{146A6BB5-8ABE-D74B-F69F-5547C7267977}"/>
              </a:ext>
            </a:extLst>
          </p:cNvPr>
          <p:cNvSpPr>
            <a:spLocks noGrp="1"/>
          </p:cNvSpPr>
          <p:nvPr>
            <p:ph idx="1"/>
          </p:nvPr>
        </p:nvSpPr>
        <p:spPr>
          <a:xfrm>
            <a:off x="237067" y="1422401"/>
            <a:ext cx="5288313" cy="4666342"/>
          </a:xfrm>
        </p:spPr>
        <p:txBody>
          <a:bodyPr/>
          <a:lstStyle/>
          <a:p>
            <a:r>
              <a:rPr lang="en-US" dirty="0"/>
              <a:t>Correlation between fuel degradation rate and </a:t>
            </a:r>
            <a:r>
              <a:rPr lang="en-US" dirty="0">
                <a:effectLst/>
                <a:ea typeface="Times New Roman" panose="02020603050405020304" pitchFamily="18" charset="0"/>
              </a:rPr>
              <a:t>O</a:t>
            </a:r>
            <a:r>
              <a:rPr lang="en-US" baseline="-25000" dirty="0">
                <a:effectLst/>
                <a:ea typeface="Times New Roman" panose="02020603050405020304" pitchFamily="18" charset="0"/>
              </a:rPr>
              <a:t>2</a:t>
            </a:r>
            <a:r>
              <a:rPr lang="en-US" dirty="0">
                <a:effectLst/>
                <a:ea typeface="Times New Roman" panose="02020603050405020304" pitchFamily="18" charset="0"/>
              </a:rPr>
              <a:t>, Fe</a:t>
            </a:r>
            <a:r>
              <a:rPr lang="en-US" baseline="30000" dirty="0">
                <a:effectLst/>
                <a:ea typeface="Times New Roman" panose="02020603050405020304" pitchFamily="18" charset="0"/>
              </a:rPr>
              <a:t>2+</a:t>
            </a:r>
            <a:r>
              <a:rPr lang="en-US" dirty="0">
                <a:effectLst/>
                <a:ea typeface="Times New Roman" panose="02020603050405020304" pitchFamily="18" charset="0"/>
              </a:rPr>
              <a:t> is very small</a:t>
            </a:r>
          </a:p>
        </p:txBody>
      </p:sp>
      <p:pic>
        <p:nvPicPr>
          <p:cNvPr id="6" name="Picture 5">
            <a:extLst>
              <a:ext uri="{FF2B5EF4-FFF2-40B4-BE49-F238E27FC236}">
                <a16:creationId xmlns:a16="http://schemas.microsoft.com/office/drawing/2014/main" id="{4B4F3838-BDD7-76D7-D9DB-735E09CD4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380" y="1262744"/>
            <a:ext cx="6294858" cy="4720538"/>
          </a:xfrm>
          <a:prstGeom prst="rect">
            <a:avLst/>
          </a:prstGeom>
        </p:spPr>
      </p:pic>
    </p:spTree>
    <p:extLst>
      <p:ext uri="{BB962C8B-B14F-4D97-AF65-F5344CB8AC3E}">
        <p14:creationId xmlns:p14="http://schemas.microsoft.com/office/powerpoint/2010/main" val="1881687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E1DB-2572-88A0-0148-DA6CA0AE3469}"/>
              </a:ext>
            </a:extLst>
          </p:cNvPr>
          <p:cNvSpPr>
            <a:spLocks noGrp="1"/>
          </p:cNvSpPr>
          <p:nvPr>
            <p:ph type="title"/>
          </p:nvPr>
        </p:nvSpPr>
        <p:spPr>
          <a:xfrm>
            <a:off x="237067" y="0"/>
            <a:ext cx="11575488" cy="901700"/>
          </a:xfrm>
        </p:spPr>
        <p:txBody>
          <a:bodyPr/>
          <a:lstStyle/>
          <a:p>
            <a:r>
              <a:rPr lang="en-US" dirty="0"/>
              <a:t>Data conditioning improves the quality of the training data</a:t>
            </a:r>
          </a:p>
        </p:txBody>
      </p:sp>
      <p:sp>
        <p:nvSpPr>
          <p:cNvPr id="3" name="Content Placeholder 2">
            <a:extLst>
              <a:ext uri="{FF2B5EF4-FFF2-40B4-BE49-F238E27FC236}">
                <a16:creationId xmlns:a16="http://schemas.microsoft.com/office/drawing/2014/main" id="{A0BBB9A6-FE71-DBC7-B2BC-3F801DCDE6A9}"/>
              </a:ext>
            </a:extLst>
          </p:cNvPr>
          <p:cNvSpPr>
            <a:spLocks noGrp="1"/>
          </p:cNvSpPr>
          <p:nvPr>
            <p:ph idx="1"/>
          </p:nvPr>
        </p:nvSpPr>
        <p:spPr>
          <a:xfrm>
            <a:off x="363509" y="989010"/>
            <a:ext cx="11575488" cy="3811590"/>
          </a:xfrm>
        </p:spPr>
        <p:txBody>
          <a:bodyPr/>
          <a:lstStyle/>
          <a:p>
            <a:r>
              <a:rPr lang="en-US" dirty="0"/>
              <a:t>Remove FMD process model runs that are physically unrealistic</a:t>
            </a:r>
          </a:p>
          <a:p>
            <a:pPr lvl="1"/>
            <a:r>
              <a:rPr lang="en-US" dirty="0"/>
              <a:t>Runs that do not finish</a:t>
            </a:r>
          </a:p>
          <a:p>
            <a:pPr lvl="1"/>
            <a:r>
              <a:rPr lang="en-US" dirty="0"/>
              <a:t>Runs that stagnate at late time</a:t>
            </a:r>
          </a:p>
          <a:p>
            <a:pPr lvl="1"/>
            <a:r>
              <a:rPr lang="en-US" dirty="0"/>
              <a:t>Runs with Corrosion Layer Thicknesses that exceed physical domain size</a:t>
            </a:r>
          </a:p>
          <a:p>
            <a:pPr lvl="1"/>
            <a:r>
              <a:rPr lang="en-US" dirty="0"/>
              <a:t>Runs with UO</a:t>
            </a:r>
            <a:r>
              <a:rPr lang="en-US" baseline="-25000" dirty="0"/>
              <a:t>2</a:t>
            </a:r>
            <a:r>
              <a:rPr lang="en-US" dirty="0"/>
              <a:t> (</a:t>
            </a:r>
            <a:r>
              <a:rPr lang="en-US" dirty="0" err="1"/>
              <a:t>aq</a:t>
            </a:r>
            <a:r>
              <a:rPr lang="en-US" dirty="0"/>
              <a:t>) over 2 times the solubility concentration</a:t>
            </a:r>
          </a:p>
          <a:p>
            <a:pPr marL="457200" lvl="1" indent="0">
              <a:buNone/>
            </a:pPr>
            <a:endParaRPr lang="en-US" dirty="0"/>
          </a:p>
          <a:p>
            <a:r>
              <a:rPr lang="en-US" dirty="0"/>
              <a:t>Log-transform data</a:t>
            </a:r>
          </a:p>
          <a:p>
            <a:pPr marL="0" indent="0">
              <a:buNone/>
            </a:pPr>
            <a:endParaRPr lang="en-US" dirty="0"/>
          </a:p>
          <a:p>
            <a:r>
              <a:rPr lang="en-US" dirty="0"/>
              <a:t>Scale between -1 and 1</a:t>
            </a:r>
          </a:p>
        </p:txBody>
      </p:sp>
    </p:spTree>
    <p:extLst>
      <p:ext uri="{BB962C8B-B14F-4D97-AF65-F5344CB8AC3E}">
        <p14:creationId xmlns:p14="http://schemas.microsoft.com/office/powerpoint/2010/main" val="21893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8F6BFD-5A4E-8294-D2ED-F54F84F28B08}"/>
              </a:ext>
            </a:extLst>
          </p:cNvPr>
          <p:cNvSpPr>
            <a:spLocks noGrp="1"/>
          </p:cNvSpPr>
          <p:nvPr>
            <p:ph idx="1"/>
          </p:nvPr>
        </p:nvSpPr>
        <p:spPr/>
        <p:txBody>
          <a:bodyPr/>
          <a:lstStyle/>
          <a:p>
            <a:pPr>
              <a:lnSpc>
                <a:spcPct val="150000"/>
              </a:lnSpc>
            </a:pPr>
            <a:r>
              <a:rPr lang="en-US" dirty="0"/>
              <a:t>Computational Modeling of Spent Nuclear Fuel</a:t>
            </a:r>
          </a:p>
          <a:p>
            <a:pPr>
              <a:lnSpc>
                <a:spcPct val="150000"/>
              </a:lnSpc>
            </a:pPr>
            <a:r>
              <a:rPr lang="en-US" dirty="0"/>
              <a:t>Training Data</a:t>
            </a:r>
          </a:p>
          <a:p>
            <a:pPr>
              <a:lnSpc>
                <a:spcPct val="150000"/>
              </a:lnSpc>
            </a:pPr>
            <a:r>
              <a:rPr lang="en-US" dirty="0"/>
              <a:t>Neural-ODE Surrogates</a:t>
            </a:r>
          </a:p>
          <a:p>
            <a:pPr lvl="1">
              <a:lnSpc>
                <a:spcPct val="150000"/>
              </a:lnSpc>
            </a:pPr>
            <a:r>
              <a:rPr lang="en-US" dirty="0"/>
              <a:t>Methods</a:t>
            </a:r>
          </a:p>
          <a:p>
            <a:pPr lvl="1">
              <a:lnSpc>
                <a:spcPct val="150000"/>
              </a:lnSpc>
            </a:pPr>
            <a:r>
              <a:rPr lang="en-US" dirty="0"/>
              <a:t>Logistic Decay Toy Problem</a:t>
            </a:r>
          </a:p>
          <a:p>
            <a:pPr lvl="1">
              <a:lnSpc>
                <a:spcPct val="150000"/>
              </a:lnSpc>
            </a:pPr>
            <a:r>
              <a:rPr lang="en-US" dirty="0"/>
              <a:t>Application to Spent Nuclear Fuel</a:t>
            </a:r>
          </a:p>
          <a:p>
            <a:pPr>
              <a:lnSpc>
                <a:spcPct val="150000"/>
              </a:lnSpc>
            </a:pPr>
            <a:r>
              <a:rPr lang="en-US" dirty="0"/>
              <a:t>Conclusions and Future Work</a:t>
            </a:r>
          </a:p>
        </p:txBody>
      </p:sp>
      <p:sp>
        <p:nvSpPr>
          <p:cNvPr id="3" name="Title 2">
            <a:extLst>
              <a:ext uri="{FF2B5EF4-FFF2-40B4-BE49-F238E27FC236}">
                <a16:creationId xmlns:a16="http://schemas.microsoft.com/office/drawing/2014/main" id="{A5A46223-38C6-A8E4-B26D-8E17E09E3615}"/>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56829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6E39-30EA-18EA-0961-9F203C876C42}"/>
              </a:ext>
            </a:extLst>
          </p:cNvPr>
          <p:cNvSpPr>
            <a:spLocks noGrp="1"/>
          </p:cNvSpPr>
          <p:nvPr>
            <p:ph type="title"/>
          </p:nvPr>
        </p:nvSpPr>
        <p:spPr>
          <a:xfrm>
            <a:off x="237067" y="0"/>
            <a:ext cx="11406852" cy="901700"/>
          </a:xfrm>
        </p:spPr>
        <p:txBody>
          <a:bodyPr/>
          <a:lstStyle/>
          <a:p>
            <a:r>
              <a:rPr lang="en-US" dirty="0"/>
              <a:t>A variety of metrics evaluate different elements of the surrogate model accuracy</a:t>
            </a:r>
          </a:p>
        </p:txBody>
      </p:sp>
      <p:sp>
        <p:nvSpPr>
          <p:cNvPr id="3" name="Content Placeholder 2">
            <a:extLst>
              <a:ext uri="{FF2B5EF4-FFF2-40B4-BE49-F238E27FC236}">
                <a16:creationId xmlns:a16="http://schemas.microsoft.com/office/drawing/2014/main" id="{25192721-C3C0-F4DC-3242-A477E9809D0A}"/>
              </a:ext>
            </a:extLst>
          </p:cNvPr>
          <p:cNvSpPr>
            <a:spLocks noGrp="1"/>
          </p:cNvSpPr>
          <p:nvPr>
            <p:ph idx="1"/>
          </p:nvPr>
        </p:nvSpPr>
        <p:spPr>
          <a:xfrm>
            <a:off x="366183" y="1141413"/>
            <a:ext cx="11579739" cy="5110162"/>
          </a:xfrm>
        </p:spPr>
        <p:txBody>
          <a:bodyPr/>
          <a:lstStyle/>
          <a:p>
            <a:r>
              <a:rPr lang="en-US" dirty="0"/>
              <a:t>(Normalized Root) Mean Squared Error</a:t>
            </a:r>
          </a:p>
          <a:p>
            <a:pPr lvl="1"/>
            <a:r>
              <a:rPr lang="en-US" dirty="0"/>
              <a:t>Good metric for engineering purposes</a:t>
            </a:r>
          </a:p>
          <a:p>
            <a:endParaRPr lang="en-US" dirty="0"/>
          </a:p>
          <a:p>
            <a:pPr marL="0" indent="0">
              <a:buNone/>
            </a:pPr>
            <a:endParaRPr lang="en-US" dirty="0"/>
          </a:p>
          <a:p>
            <a:endParaRPr lang="en-US" dirty="0"/>
          </a:p>
          <a:p>
            <a:r>
              <a:rPr lang="en-US" dirty="0"/>
              <a:t>Mean Absolute Percentage Error</a:t>
            </a:r>
          </a:p>
          <a:p>
            <a:pPr lvl="1"/>
            <a:r>
              <a:rPr lang="en-US" dirty="0"/>
              <a:t>Highlights errors in small values</a:t>
            </a:r>
          </a:p>
          <a:p>
            <a:endParaRPr lang="en-US" dirty="0"/>
          </a:p>
          <a:p>
            <a:endParaRPr lang="en-US" dirty="0"/>
          </a:p>
          <a:p>
            <a:r>
              <a:rPr lang="en-US" dirty="0"/>
              <a:t>Mean Absolute Error</a:t>
            </a:r>
          </a:p>
          <a:p>
            <a:pPr lvl="1"/>
            <a:r>
              <a:rPr lang="en-US" dirty="0"/>
              <a:t>Not as sensitive to outliers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3BFD63-D39B-E1E0-BCD8-58034CB1EF16}"/>
                  </a:ext>
                </a:extLst>
              </p:cNvPr>
              <p:cNvSpPr txBox="1"/>
              <p:nvPr/>
            </p:nvSpPr>
            <p:spPr>
              <a:xfrm>
                <a:off x="4735253" y="3357196"/>
                <a:ext cx="7894123"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𝑚𝑎𝑝𝑒</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1">
                              <a:latin typeface="Cambria Math" panose="02040503050406030204" pitchFamily="18" charset="0"/>
                            </a:rPr>
                            <m:t>𝑁</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en-US" sz="2400" i="1">
                              <a:latin typeface="Cambria Math" panose="02040503050406030204" pitchFamily="18" charset="0"/>
                            </a:rPr>
                            <m:t>𝑁</m:t>
                          </m:r>
                        </m:sup>
                        <m:e>
                          <m:d>
                            <m:dPr>
                              <m:begChr m:val="|"/>
                              <m:endChr m:val="|"/>
                              <m:ctrlPr>
                                <a:rPr lang="en-US" sz="2400" i="1">
                                  <a:solidFill>
                                    <a:srgbClr val="836967"/>
                                  </a:solidFill>
                                  <a:latin typeface="Cambria Math" panose="02040503050406030204" pitchFamily="18" charset="0"/>
                                </a:rPr>
                              </m:ctrlPr>
                            </m:dPr>
                            <m:e>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𝑝𝑟𝑒𝑑</m:t>
                                      </m:r>
                                      <m:r>
                                        <a:rPr lang="en-US" sz="2400" i="0">
                                          <a:latin typeface="Cambria Math" panose="02040503050406030204" pitchFamily="18" charset="0"/>
                                        </a:rPr>
                                        <m:t>,</m:t>
                                      </m:r>
                                      <m:r>
                                        <a:rPr lang="en-US" sz="2400" i="1">
                                          <a:latin typeface="Cambria Math" panose="02040503050406030204" pitchFamily="18" charset="0"/>
                                        </a:rPr>
                                        <m:t>𝑖</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i="0">
                                          <a:latin typeface="Cambria Math" panose="02040503050406030204" pitchFamily="18" charset="0"/>
                                        </a:rPr>
                                        <m:t>,</m:t>
                                      </m:r>
                                      <m:r>
                                        <a:rPr lang="en-US" sz="2400" i="1">
                                          <a:latin typeface="Cambria Math" panose="02040503050406030204" pitchFamily="18" charset="0"/>
                                        </a:rPr>
                                        <m:t>𝑖</m:t>
                                      </m:r>
                                    </m:sub>
                                  </m:sSub>
                                </m:num>
                                <m:den>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i="0">
                                          <a:latin typeface="Cambria Math" panose="02040503050406030204" pitchFamily="18" charset="0"/>
                                        </a:rPr>
                                        <m:t>,</m:t>
                                      </m:r>
                                      <m:r>
                                        <a:rPr lang="en-US" sz="2400" i="1">
                                          <a:latin typeface="Cambria Math" panose="02040503050406030204" pitchFamily="18" charset="0"/>
                                        </a:rPr>
                                        <m:t>𝑖</m:t>
                                      </m:r>
                                    </m:sub>
                                  </m:sSub>
                                </m:den>
                              </m:f>
                            </m:e>
                          </m:d>
                        </m:e>
                      </m:nary>
                      <m:r>
                        <a:rPr lang="en-US" sz="2400" i="0">
                          <a:latin typeface="Cambria Math" panose="02040503050406030204" pitchFamily="18" charset="0"/>
                        </a:rPr>
                        <m:t>× 100</m:t>
                      </m:r>
                    </m:oMath>
                  </m:oMathPara>
                </a14:m>
                <a:endParaRPr lang="en-US" sz="2400" dirty="0"/>
              </a:p>
            </p:txBody>
          </p:sp>
        </mc:Choice>
        <mc:Fallback xmlns="">
          <p:sp>
            <p:nvSpPr>
              <p:cNvPr id="8" name="TextBox 7">
                <a:extLst>
                  <a:ext uri="{FF2B5EF4-FFF2-40B4-BE49-F238E27FC236}">
                    <a16:creationId xmlns:a16="http://schemas.microsoft.com/office/drawing/2014/main" id="{203BFD63-D39B-E1E0-BCD8-58034CB1EF16}"/>
                  </a:ext>
                </a:extLst>
              </p:cNvPr>
              <p:cNvSpPr txBox="1">
                <a:spLocks noRot="1" noChangeAspect="1" noMove="1" noResize="1" noEditPoints="1" noAdjustHandles="1" noChangeArrowheads="1" noChangeShapeType="1" noTextEdit="1"/>
              </p:cNvSpPr>
              <p:nvPr/>
            </p:nvSpPr>
            <p:spPr>
              <a:xfrm>
                <a:off x="4735253" y="3357196"/>
                <a:ext cx="7894123" cy="1130822"/>
              </a:xfrm>
              <a:prstGeom prst="rect">
                <a:avLst/>
              </a:prstGeom>
              <a:blipFill>
                <a:blip r:embed="rId3"/>
                <a:stretch>
                  <a:fillRect t="-102222" b="-15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732A7E-7EAE-F02A-8908-66D87FBD11BE}"/>
                  </a:ext>
                </a:extLst>
              </p:cNvPr>
              <p:cNvSpPr txBox="1"/>
              <p:nvPr/>
            </p:nvSpPr>
            <p:spPr>
              <a:xfrm>
                <a:off x="5725885" y="1662846"/>
                <a:ext cx="5612090" cy="1484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𝑛𝑟𝑚𝑠𝑒</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ad>
                            <m:radPr>
                              <m:degHide m:val="on"/>
                              <m:ctrlPr>
                                <a:rPr lang="en-US" sz="2400" i="1">
                                  <a:solidFill>
                                    <a:srgbClr val="836967"/>
                                  </a:solidFill>
                                  <a:latin typeface="Cambria Math" panose="02040503050406030204" pitchFamily="18" charset="0"/>
                                </a:rPr>
                              </m:ctrlPr>
                            </m:radPr>
                            <m:deg/>
                            <m:e>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1">
                                      <a:latin typeface="Cambria Math" panose="02040503050406030204" pitchFamily="18" charset="0"/>
                                    </a:rPr>
                                    <m:t>𝑁</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en-US" sz="2400" i="1">
                                      <a:latin typeface="Cambria Math" panose="02040503050406030204" pitchFamily="18" charset="0"/>
                                    </a:rPr>
                                    <m:t>𝑁</m:t>
                                  </m:r>
                                </m:sup>
                                <m:e>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𝑝𝑟𝑒𝑑</m:t>
                                              </m:r>
                                              <m:r>
                                                <a:rPr lang="en-US" sz="2400" i="0">
                                                  <a:latin typeface="Cambria Math" panose="02040503050406030204" pitchFamily="18" charset="0"/>
                                                </a:rPr>
                                                <m:t>,</m:t>
                                              </m:r>
                                              <m:r>
                                                <a:rPr lang="en-US" sz="2400" i="1">
                                                  <a:latin typeface="Cambria Math" panose="02040503050406030204" pitchFamily="18" charset="0"/>
                                                </a:rPr>
                                                <m:t>𝑖</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i="0">
                                                  <a:latin typeface="Cambria Math" panose="02040503050406030204" pitchFamily="18" charset="0"/>
                                                </a:rPr>
                                                <m:t>,</m:t>
                                              </m:r>
                                              <m:r>
                                                <a:rPr lang="en-US" sz="2400" i="1">
                                                  <a:latin typeface="Cambria Math" panose="02040503050406030204" pitchFamily="18" charset="0"/>
                                                </a:rPr>
                                                <m:t>𝑖</m:t>
                                              </m:r>
                                            </m:sub>
                                          </m:sSub>
                                        </m:e>
                                      </m:d>
                                    </m:e>
                                    <m:sup>
                                      <m:r>
                                        <a:rPr lang="en-US" sz="2400" i="0">
                                          <a:latin typeface="Cambria Math" panose="02040503050406030204" pitchFamily="18" charset="0"/>
                                        </a:rPr>
                                        <m:t>2</m:t>
                                      </m:r>
                                    </m:sup>
                                  </m:sSup>
                                </m:e>
                              </m:nary>
                            </m:e>
                          </m:rad>
                        </m:num>
                        <m:den>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1">
                                  <a:latin typeface="Cambria Math" panose="02040503050406030204" pitchFamily="18" charset="0"/>
                                </a:rPr>
                                <m:t>𝑁</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en-US" sz="2400" i="1">
                                  <a:latin typeface="Cambria Math" panose="02040503050406030204" pitchFamily="18" charset="0"/>
                                </a:rPr>
                                <m:t>𝑁</m:t>
                              </m:r>
                            </m:sup>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i="0">
                                      <a:latin typeface="Cambria Math" panose="02040503050406030204" pitchFamily="18" charset="0"/>
                                    </a:rPr>
                                    <m:t>,</m:t>
                                  </m:r>
                                  <m:r>
                                    <a:rPr lang="en-US" sz="2400" i="1">
                                      <a:latin typeface="Cambria Math" panose="02040503050406030204" pitchFamily="18" charset="0"/>
                                    </a:rPr>
                                    <m:t>𝑖</m:t>
                                  </m:r>
                                </m:sub>
                              </m:sSub>
                            </m:e>
                          </m:nary>
                        </m:den>
                      </m:f>
                    </m:oMath>
                  </m:oMathPara>
                </a14:m>
                <a:endParaRPr lang="en-US" sz="2400" dirty="0"/>
              </a:p>
            </p:txBody>
          </p:sp>
        </mc:Choice>
        <mc:Fallback xmlns="">
          <p:sp>
            <p:nvSpPr>
              <p:cNvPr id="10" name="TextBox 9">
                <a:extLst>
                  <a:ext uri="{FF2B5EF4-FFF2-40B4-BE49-F238E27FC236}">
                    <a16:creationId xmlns:a16="http://schemas.microsoft.com/office/drawing/2014/main" id="{73732A7E-7EAE-F02A-8908-66D87FBD11BE}"/>
                  </a:ext>
                </a:extLst>
              </p:cNvPr>
              <p:cNvSpPr txBox="1">
                <a:spLocks noRot="1" noChangeAspect="1" noMove="1" noResize="1" noEditPoints="1" noAdjustHandles="1" noChangeArrowheads="1" noChangeShapeType="1" noTextEdit="1"/>
              </p:cNvSpPr>
              <p:nvPr/>
            </p:nvSpPr>
            <p:spPr>
              <a:xfrm>
                <a:off x="5725885" y="1662846"/>
                <a:ext cx="5612090" cy="1484702"/>
              </a:xfrm>
              <a:prstGeom prst="rect">
                <a:avLst/>
              </a:prstGeom>
              <a:blipFill>
                <a:blip r:embed="rId4"/>
                <a:stretch>
                  <a:fillRect t="-23932" b="-54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45C1B0-3F19-6645-2E8F-D4572AC14A30}"/>
                  </a:ext>
                </a:extLst>
              </p:cNvPr>
              <p:cNvSpPr txBox="1"/>
              <p:nvPr/>
            </p:nvSpPr>
            <p:spPr>
              <a:xfrm>
                <a:off x="5034310" y="4907314"/>
                <a:ext cx="6609609"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𝑚𝑎𝑒</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0">
                              <a:latin typeface="Cambria Math" panose="02040503050406030204" pitchFamily="18" charset="0"/>
                            </a:rPr>
                            <m:t>1</m:t>
                          </m:r>
                        </m:num>
                        <m:den>
                          <m:r>
                            <a:rPr lang="en-US" sz="2400" i="1">
                              <a:latin typeface="Cambria Math" panose="02040503050406030204" pitchFamily="18" charset="0"/>
                            </a:rPr>
                            <m:t>𝑁</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i="0">
                              <a:latin typeface="Cambria Math" panose="02040503050406030204" pitchFamily="18" charset="0"/>
                            </a:rPr>
                            <m:t>=1</m:t>
                          </m:r>
                        </m:sub>
                        <m:sup>
                          <m:r>
                            <a:rPr lang="en-US" sz="2400" i="1">
                              <a:latin typeface="Cambria Math" panose="02040503050406030204" pitchFamily="18" charset="0"/>
                            </a:rPr>
                            <m:t>𝑁</m:t>
                          </m:r>
                        </m:sup>
                        <m:e>
                          <m:d>
                            <m:dPr>
                              <m:begChr m:val="|"/>
                              <m:endChr m:val="|"/>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𝑝𝑟𝑒𝑑</m:t>
                                  </m:r>
                                  <m:r>
                                    <a:rPr lang="en-US" sz="2400">
                                      <a:latin typeface="Cambria Math" panose="02040503050406030204" pitchFamily="18" charset="0"/>
                                    </a:rPr>
                                    <m:t>,</m:t>
                                  </m:r>
                                  <m:r>
                                    <a:rPr lang="en-US" sz="2400" i="1">
                                      <a:latin typeface="Cambria Math" panose="02040503050406030204" pitchFamily="18" charset="0"/>
                                    </a:rPr>
                                    <m:t>𝑖</m:t>
                                  </m:r>
                                </m:sub>
                              </m:sSub>
                              <m:r>
                                <a:rPr lang="en-US" sz="240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a:latin typeface="Cambria Math" panose="02040503050406030204" pitchFamily="18" charset="0"/>
                                    </a:rPr>
                                    <m:t>,</m:t>
                                  </m:r>
                                  <m:r>
                                    <a:rPr lang="en-US" sz="2400" i="1">
                                      <a:latin typeface="Cambria Math" panose="02040503050406030204" pitchFamily="18" charset="0"/>
                                    </a:rPr>
                                    <m:t>𝑖</m:t>
                                  </m:r>
                                </m:sub>
                              </m:sSub>
                            </m:e>
                          </m:d>
                        </m:e>
                      </m:nary>
                    </m:oMath>
                  </m:oMathPara>
                </a14:m>
                <a:endParaRPr lang="en-US" sz="2400" dirty="0"/>
              </a:p>
            </p:txBody>
          </p:sp>
        </mc:Choice>
        <mc:Fallback xmlns="">
          <p:sp>
            <p:nvSpPr>
              <p:cNvPr id="4" name="TextBox 3">
                <a:extLst>
                  <a:ext uri="{FF2B5EF4-FFF2-40B4-BE49-F238E27FC236}">
                    <a16:creationId xmlns:a16="http://schemas.microsoft.com/office/drawing/2014/main" id="{2245C1B0-3F19-6645-2E8F-D4572AC14A30}"/>
                  </a:ext>
                </a:extLst>
              </p:cNvPr>
              <p:cNvSpPr txBox="1">
                <a:spLocks noRot="1" noChangeAspect="1" noMove="1" noResize="1" noEditPoints="1" noAdjustHandles="1" noChangeArrowheads="1" noChangeShapeType="1" noTextEdit="1"/>
              </p:cNvSpPr>
              <p:nvPr/>
            </p:nvSpPr>
            <p:spPr>
              <a:xfrm>
                <a:off x="5034310" y="4907314"/>
                <a:ext cx="6609609" cy="1130822"/>
              </a:xfrm>
              <a:prstGeom prst="rect">
                <a:avLst/>
              </a:prstGeom>
              <a:blipFill>
                <a:blip r:embed="rId5"/>
                <a:stretch>
                  <a:fillRect t="-102222" b="-15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8E258B2-0F50-0B04-5B59-B6885E13005A}"/>
                  </a:ext>
                </a:extLst>
              </p:cNvPr>
              <p:cNvSpPr txBox="1"/>
              <p:nvPr/>
            </p:nvSpPr>
            <p:spPr>
              <a:xfrm>
                <a:off x="1379516" y="1894164"/>
                <a:ext cx="4404427"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𝑚𝑠𝑒</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a:latin typeface="Cambria Math" panose="02040503050406030204" pitchFamily="18" charset="0"/>
                            </a:rPr>
                            <m:t>1</m:t>
                          </m:r>
                        </m:num>
                        <m:den>
                          <m:r>
                            <a:rPr lang="en-US" sz="2400" i="1">
                              <a:latin typeface="Cambria Math" panose="02040503050406030204" pitchFamily="18" charset="0"/>
                            </a:rPr>
                            <m:t>𝑁</m:t>
                          </m:r>
                        </m:den>
                      </m:f>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𝑖</m:t>
                          </m:r>
                          <m:r>
                            <a:rPr lang="en-US" sz="2400">
                              <a:latin typeface="Cambria Math" panose="02040503050406030204" pitchFamily="18" charset="0"/>
                            </a:rPr>
                            <m:t>=1</m:t>
                          </m:r>
                        </m:sub>
                        <m:sup>
                          <m:r>
                            <a:rPr lang="en-US" sz="2400" i="1">
                              <a:latin typeface="Cambria Math" panose="02040503050406030204" pitchFamily="18" charset="0"/>
                            </a:rPr>
                            <m:t>𝑁</m:t>
                          </m:r>
                        </m:sup>
                        <m:e>
                          <m:sSup>
                            <m:sSupPr>
                              <m:ctrlPr>
                                <a:rPr lang="en-US" sz="2400" i="1">
                                  <a:solidFill>
                                    <a:srgbClr val="836967"/>
                                  </a:solidFill>
                                  <a:latin typeface="Cambria Math" panose="02040503050406030204" pitchFamily="18" charset="0"/>
                                </a:rPr>
                              </m:ctrlPr>
                            </m:sSupPr>
                            <m:e>
                              <m:d>
                                <m:dPr>
                                  <m:ctrlPr>
                                    <a:rPr lang="en-US" sz="2400" i="1">
                                      <a:solidFill>
                                        <a:srgbClr val="836967"/>
                                      </a:solidFill>
                                      <a:latin typeface="Cambria Math" panose="02040503050406030204" pitchFamily="18" charset="0"/>
                                    </a:rPr>
                                  </m:ctrlPr>
                                </m:dPr>
                                <m:e>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𝑝𝑟𝑒𝑑</m:t>
                                      </m:r>
                                      <m:r>
                                        <a:rPr lang="en-US" sz="2400">
                                          <a:latin typeface="Cambria Math" panose="02040503050406030204" pitchFamily="18" charset="0"/>
                                        </a:rPr>
                                        <m:t>,</m:t>
                                      </m:r>
                                      <m:r>
                                        <a:rPr lang="en-US" sz="2400" i="1">
                                          <a:latin typeface="Cambria Math" panose="02040503050406030204" pitchFamily="18" charset="0"/>
                                        </a:rPr>
                                        <m:t>𝑖</m:t>
                                      </m:r>
                                    </m:sub>
                                  </m:sSub>
                                  <m:r>
                                    <a:rPr lang="en-US" sz="240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𝑡𝑟𝑢𝑒</m:t>
                                      </m:r>
                                      <m:r>
                                        <a:rPr lang="en-US" sz="2400">
                                          <a:latin typeface="Cambria Math" panose="02040503050406030204" pitchFamily="18" charset="0"/>
                                        </a:rPr>
                                        <m:t>,</m:t>
                                      </m:r>
                                      <m:r>
                                        <a:rPr lang="en-US" sz="2400" i="1">
                                          <a:latin typeface="Cambria Math" panose="02040503050406030204" pitchFamily="18" charset="0"/>
                                        </a:rPr>
                                        <m:t>𝑖</m:t>
                                      </m:r>
                                    </m:sub>
                                  </m:sSub>
                                </m:e>
                              </m:d>
                            </m:e>
                            <m:sup>
                              <m:r>
                                <a:rPr lang="en-US" sz="2400">
                                  <a:latin typeface="Cambria Math" panose="02040503050406030204" pitchFamily="18" charset="0"/>
                                </a:rPr>
                                <m:t>2</m:t>
                              </m:r>
                            </m:sup>
                          </m:sSup>
                        </m:e>
                      </m:nary>
                    </m:oMath>
                  </m:oMathPara>
                </a14:m>
                <a:endParaRPr lang="en-US" sz="2400" dirty="0"/>
              </a:p>
            </p:txBody>
          </p:sp>
        </mc:Choice>
        <mc:Fallback xmlns="">
          <p:sp>
            <p:nvSpPr>
              <p:cNvPr id="5" name="TextBox 4">
                <a:extLst>
                  <a:ext uri="{FF2B5EF4-FFF2-40B4-BE49-F238E27FC236}">
                    <a16:creationId xmlns:a16="http://schemas.microsoft.com/office/drawing/2014/main" id="{28E258B2-0F50-0B04-5B59-B6885E13005A}"/>
                  </a:ext>
                </a:extLst>
              </p:cNvPr>
              <p:cNvSpPr txBox="1">
                <a:spLocks noRot="1" noChangeAspect="1" noMove="1" noResize="1" noEditPoints="1" noAdjustHandles="1" noChangeArrowheads="1" noChangeShapeType="1" noTextEdit="1"/>
              </p:cNvSpPr>
              <p:nvPr/>
            </p:nvSpPr>
            <p:spPr>
              <a:xfrm>
                <a:off x="1379516" y="1894164"/>
                <a:ext cx="4404427" cy="1130822"/>
              </a:xfrm>
              <a:prstGeom prst="rect">
                <a:avLst/>
              </a:prstGeom>
              <a:blipFill>
                <a:blip r:embed="rId6"/>
                <a:stretch>
                  <a:fillRect t="-102222" b="-157778"/>
                </a:stretch>
              </a:blipFill>
            </p:spPr>
            <p:txBody>
              <a:bodyPr/>
              <a:lstStyle/>
              <a:p>
                <a:r>
                  <a:rPr lang="en-US">
                    <a:noFill/>
                  </a:rPr>
                  <a:t> </a:t>
                </a:r>
              </a:p>
            </p:txBody>
          </p:sp>
        </mc:Fallback>
      </mc:AlternateContent>
    </p:spTree>
    <p:extLst>
      <p:ext uri="{BB962C8B-B14F-4D97-AF65-F5344CB8AC3E}">
        <p14:creationId xmlns:p14="http://schemas.microsoft.com/office/powerpoint/2010/main" val="1916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C95-3DE5-96C8-9BDF-EC9B272AFB60}"/>
              </a:ext>
            </a:extLst>
          </p:cNvPr>
          <p:cNvSpPr>
            <a:spLocks noGrp="1"/>
          </p:cNvSpPr>
          <p:nvPr>
            <p:ph type="title"/>
          </p:nvPr>
        </p:nvSpPr>
        <p:spPr>
          <a:xfrm>
            <a:off x="2358676" y="2978150"/>
            <a:ext cx="7474647" cy="901700"/>
          </a:xfrm>
        </p:spPr>
        <p:txBody>
          <a:bodyPr/>
          <a:lstStyle/>
          <a:p>
            <a:pPr>
              <a:lnSpc>
                <a:spcPct val="150000"/>
              </a:lnSpc>
            </a:pPr>
            <a:r>
              <a:rPr lang="en-US" sz="4000" dirty="0"/>
              <a:t>Computational Modeling of Spent Nuclear Fuel</a:t>
            </a:r>
          </a:p>
        </p:txBody>
      </p:sp>
    </p:spTree>
    <p:extLst>
      <p:ext uri="{BB962C8B-B14F-4D97-AF65-F5344CB8AC3E}">
        <p14:creationId xmlns:p14="http://schemas.microsoft.com/office/powerpoint/2010/main" val="393162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067" y="0"/>
            <a:ext cx="10648647" cy="901700"/>
          </a:xfrm>
        </p:spPr>
        <p:txBody>
          <a:bodyPr/>
          <a:lstStyle/>
          <a:p>
            <a:r>
              <a:rPr lang="en-US" dirty="0"/>
              <a:t>More Spent Nuclear Fuel in Dry Storage</a:t>
            </a:r>
          </a:p>
        </p:txBody>
      </p:sp>
      <p:pic>
        <p:nvPicPr>
          <p:cNvPr id="8" name="Picture 7">
            <a:extLst>
              <a:ext uri="{FF2B5EF4-FFF2-40B4-BE49-F238E27FC236}">
                <a16:creationId xmlns:a16="http://schemas.microsoft.com/office/drawing/2014/main" id="{C17C5F51-231B-56B4-9DC3-B6C3A63B0B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16906" y="1298182"/>
            <a:ext cx="4849051" cy="3149153"/>
          </a:xfrm>
          <a:prstGeom prst="rect">
            <a:avLst/>
          </a:prstGeom>
          <a:solidFill>
            <a:schemeClr val="bg1"/>
          </a:solidFill>
          <a:ln w="12700">
            <a:solidFill>
              <a:schemeClr val="tx1"/>
            </a:solidFill>
          </a:ln>
        </p:spPr>
      </p:pic>
      <p:pic>
        <p:nvPicPr>
          <p:cNvPr id="16" name="Picture 15">
            <a:extLst>
              <a:ext uri="{FF2B5EF4-FFF2-40B4-BE49-F238E27FC236}">
                <a16:creationId xmlns:a16="http://schemas.microsoft.com/office/drawing/2014/main" id="{AD0C995B-7A71-A7C4-6650-0158232EC87C}"/>
              </a:ext>
            </a:extLst>
          </p:cNvPr>
          <p:cNvPicPr>
            <a:picLocks noChangeAspect="1"/>
          </p:cNvPicPr>
          <p:nvPr/>
        </p:nvPicPr>
        <p:blipFill>
          <a:blip r:embed="rId4"/>
          <a:stretch>
            <a:fillRect/>
          </a:stretch>
        </p:blipFill>
        <p:spPr>
          <a:xfrm>
            <a:off x="133672" y="1301464"/>
            <a:ext cx="6801478" cy="5034951"/>
          </a:xfrm>
          <a:prstGeom prst="rect">
            <a:avLst/>
          </a:prstGeom>
        </p:spPr>
      </p:pic>
      <p:sp>
        <p:nvSpPr>
          <p:cNvPr id="18" name="Rectangle 17">
            <a:extLst>
              <a:ext uri="{FF2B5EF4-FFF2-40B4-BE49-F238E27FC236}">
                <a16:creationId xmlns:a16="http://schemas.microsoft.com/office/drawing/2014/main" id="{26B97CB5-050D-7123-285B-C7AD9B98C3AE}"/>
              </a:ext>
            </a:extLst>
          </p:cNvPr>
          <p:cNvSpPr/>
          <p:nvPr/>
        </p:nvSpPr>
        <p:spPr>
          <a:xfrm>
            <a:off x="0" y="6336415"/>
            <a:ext cx="2759950" cy="230832"/>
          </a:xfrm>
          <a:prstGeom prst="rect">
            <a:avLst/>
          </a:prstGeom>
        </p:spPr>
        <p:txBody>
          <a:bodyPr wrap="square">
            <a:spAutoFit/>
          </a:bodyPr>
          <a:lstStyle/>
          <a:p>
            <a:pPr algn="r"/>
            <a:r>
              <a:rPr lang="en-US" sz="900" dirty="0"/>
              <a:t>[1] Adapted from Freeze et al. (2021, Figure 2-3)</a:t>
            </a:r>
          </a:p>
        </p:txBody>
      </p:sp>
      <p:pic>
        <p:nvPicPr>
          <p:cNvPr id="19" name="Picture 2" descr="nuke-fuel-pool.jpg">
            <a:extLst>
              <a:ext uri="{FF2B5EF4-FFF2-40B4-BE49-F238E27FC236}">
                <a16:creationId xmlns:a16="http://schemas.microsoft.com/office/drawing/2014/main" id="{C56AADFD-E1E8-AC9E-D95C-1FDE146084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9241" y="5140889"/>
            <a:ext cx="1823358" cy="1195526"/>
          </a:xfrm>
          <a:prstGeom prst="rect">
            <a:avLst/>
          </a:prstGeom>
          <a:noFill/>
          <a:ln>
            <a:noFill/>
          </a:ln>
          <a:effectLst>
            <a:outerShdw blurRad="330200" dist="114300" dir="2700000" algn="tl" rotWithShape="0">
              <a:prstClr val="black">
                <a:alpha val="7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34869A4A-B02A-0191-FE85-911BC9E63D53}"/>
              </a:ext>
            </a:extLst>
          </p:cNvPr>
          <p:cNvPicPr>
            <a:picLocks noChangeAspect="1"/>
          </p:cNvPicPr>
          <p:nvPr/>
        </p:nvPicPr>
        <p:blipFill>
          <a:blip r:embed="rId6"/>
          <a:srcRect/>
          <a:stretch>
            <a:fillRect/>
          </a:stretch>
        </p:blipFill>
        <p:spPr bwMode="auto">
          <a:xfrm>
            <a:off x="10160052" y="4600166"/>
            <a:ext cx="1805905" cy="135205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00FA617-DA43-100B-6445-8BDD32CA2737}"/>
              </a:ext>
            </a:extLst>
          </p:cNvPr>
          <p:cNvSpPr txBox="1"/>
          <p:nvPr/>
        </p:nvSpPr>
        <p:spPr>
          <a:xfrm>
            <a:off x="1692166" y="867957"/>
            <a:ext cx="3980985" cy="494056"/>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effectLst/>
                <a:uLnTx/>
                <a:uFillTx/>
                <a:latin typeface="Arial Narrow"/>
                <a:ea typeface="+mn-ea"/>
                <a:cs typeface="Arial Narrow"/>
              </a:rPr>
              <a:t>Storage Projections (2 models)</a:t>
            </a:r>
          </a:p>
        </p:txBody>
      </p:sp>
      <p:sp>
        <p:nvSpPr>
          <p:cNvPr id="22" name="Rectangle 21">
            <a:extLst>
              <a:ext uri="{FF2B5EF4-FFF2-40B4-BE49-F238E27FC236}">
                <a16:creationId xmlns:a16="http://schemas.microsoft.com/office/drawing/2014/main" id="{D18DFA40-2046-6702-9DFE-83F66F3820CD}"/>
              </a:ext>
            </a:extLst>
          </p:cNvPr>
          <p:cNvSpPr/>
          <p:nvPr/>
        </p:nvSpPr>
        <p:spPr>
          <a:xfrm>
            <a:off x="3814614" y="4728651"/>
            <a:ext cx="550923" cy="267667"/>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Pool</a:t>
            </a:r>
          </a:p>
        </p:txBody>
      </p:sp>
      <p:sp>
        <p:nvSpPr>
          <p:cNvPr id="23" name="Rectangle 22">
            <a:extLst>
              <a:ext uri="{FF2B5EF4-FFF2-40B4-BE49-F238E27FC236}">
                <a16:creationId xmlns:a16="http://schemas.microsoft.com/office/drawing/2014/main" id="{C2E9566A-54CB-6611-C4B7-C6338AAEBCE9}"/>
              </a:ext>
            </a:extLst>
          </p:cNvPr>
          <p:cNvSpPr/>
          <p:nvPr/>
        </p:nvSpPr>
        <p:spPr>
          <a:xfrm>
            <a:off x="4282758" y="2909408"/>
            <a:ext cx="535259" cy="267667"/>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Dry</a:t>
            </a:r>
          </a:p>
        </p:txBody>
      </p:sp>
      <p:sp>
        <p:nvSpPr>
          <p:cNvPr id="24" name="TextBox 23">
            <a:extLst>
              <a:ext uri="{FF2B5EF4-FFF2-40B4-BE49-F238E27FC236}">
                <a16:creationId xmlns:a16="http://schemas.microsoft.com/office/drawing/2014/main" id="{0978B00C-F99A-FFAE-A144-3AA64EE8AC9A}"/>
              </a:ext>
            </a:extLst>
          </p:cNvPr>
          <p:cNvSpPr txBox="1"/>
          <p:nvPr/>
        </p:nvSpPr>
        <p:spPr>
          <a:xfrm>
            <a:off x="2915082" y="1975176"/>
            <a:ext cx="767576" cy="344076"/>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a:ln>
                  <a:noFill/>
                </a:ln>
                <a:effectLst/>
                <a:uLnTx/>
                <a:uFillTx/>
                <a:latin typeface="Arial Narrow"/>
                <a:ea typeface="+mn-ea"/>
                <a:cs typeface="Arial Narrow"/>
              </a:rPr>
              <a:t>Today</a:t>
            </a:r>
          </a:p>
        </p:txBody>
      </p:sp>
      <p:cxnSp>
        <p:nvCxnSpPr>
          <p:cNvPr id="25" name="Straight Arrow Connector 24">
            <a:extLst>
              <a:ext uri="{FF2B5EF4-FFF2-40B4-BE49-F238E27FC236}">
                <a16:creationId xmlns:a16="http://schemas.microsoft.com/office/drawing/2014/main" id="{0B3FEF07-0A5A-99F1-DA42-C7D3E1F742AC}"/>
              </a:ext>
            </a:extLst>
          </p:cNvPr>
          <p:cNvCxnSpPr/>
          <p:nvPr/>
        </p:nvCxnSpPr>
        <p:spPr>
          <a:xfrm>
            <a:off x="3238766" y="2332228"/>
            <a:ext cx="0" cy="1154360"/>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35" name="Rectangle 34">
            <a:extLst>
              <a:ext uri="{FF2B5EF4-FFF2-40B4-BE49-F238E27FC236}">
                <a16:creationId xmlns:a16="http://schemas.microsoft.com/office/drawing/2014/main" id="{2792238B-5F6B-2524-C794-E8F9DF78468E}"/>
              </a:ext>
            </a:extLst>
          </p:cNvPr>
          <p:cNvSpPr/>
          <p:nvPr/>
        </p:nvSpPr>
        <p:spPr>
          <a:xfrm>
            <a:off x="5391160" y="2292647"/>
            <a:ext cx="3208566" cy="2436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The US inventory of spent nuclear fuel is rapidly increasing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Moving from pool storage to dry storage</a:t>
            </a:r>
          </a:p>
        </p:txBody>
      </p:sp>
      <p:sp>
        <p:nvSpPr>
          <p:cNvPr id="36" name="Rectangle 35">
            <a:extLst>
              <a:ext uri="{FF2B5EF4-FFF2-40B4-BE49-F238E27FC236}">
                <a16:creationId xmlns:a16="http://schemas.microsoft.com/office/drawing/2014/main" id="{7FAA42BE-A09F-A335-C95C-A1FDC735A7AC}"/>
              </a:ext>
            </a:extLst>
          </p:cNvPr>
          <p:cNvSpPr/>
          <p:nvPr/>
        </p:nvSpPr>
        <p:spPr>
          <a:xfrm>
            <a:off x="9716559" y="1298183"/>
            <a:ext cx="2249397" cy="83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Nuclear Waste Repository</a:t>
            </a:r>
            <a:endParaRPr lang="en-US" b="1" dirty="0">
              <a:solidFill>
                <a:schemeClr val="tx1"/>
              </a:solidFill>
            </a:endParaRPr>
          </a:p>
        </p:txBody>
      </p:sp>
    </p:spTree>
    <p:extLst>
      <p:ext uri="{BB962C8B-B14F-4D97-AF65-F5344CB8AC3E}">
        <p14:creationId xmlns:p14="http://schemas.microsoft.com/office/powerpoint/2010/main" val="400674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070C-A5D1-879D-F7FA-35D130CE2DC4}"/>
              </a:ext>
            </a:extLst>
          </p:cNvPr>
          <p:cNvSpPr>
            <a:spLocks noGrp="1"/>
          </p:cNvSpPr>
          <p:nvPr>
            <p:ph type="title"/>
          </p:nvPr>
        </p:nvSpPr>
        <p:spPr>
          <a:xfrm>
            <a:off x="237067" y="0"/>
            <a:ext cx="11591410" cy="901700"/>
          </a:xfrm>
        </p:spPr>
        <p:txBody>
          <a:bodyPr/>
          <a:lstStyle/>
          <a:p>
            <a:r>
              <a:rPr lang="en-US" dirty="0"/>
              <a:t>Fuel Matrix Degradation Model (FMDM)</a:t>
            </a:r>
          </a:p>
        </p:txBody>
      </p:sp>
      <p:sp>
        <p:nvSpPr>
          <p:cNvPr id="3" name="Content Placeholder 2">
            <a:extLst>
              <a:ext uri="{FF2B5EF4-FFF2-40B4-BE49-F238E27FC236}">
                <a16:creationId xmlns:a16="http://schemas.microsoft.com/office/drawing/2014/main" id="{146A6BB5-8ABE-D74B-F69F-5547C7267977}"/>
              </a:ext>
            </a:extLst>
          </p:cNvPr>
          <p:cNvSpPr>
            <a:spLocks noGrp="1"/>
          </p:cNvSpPr>
          <p:nvPr>
            <p:ph idx="1"/>
          </p:nvPr>
        </p:nvSpPr>
        <p:spPr>
          <a:xfrm>
            <a:off x="2589451" y="2929688"/>
            <a:ext cx="9177042" cy="3463019"/>
          </a:xfrm>
        </p:spPr>
        <p:txBody>
          <a:bodyPr/>
          <a:lstStyle/>
          <a:p>
            <a:pPr marL="285750" indent="-285750">
              <a:buFont typeface="Arial" panose="020B0604020202020204" pitchFamily="34" charset="0"/>
              <a:buChar char="•"/>
            </a:pPr>
            <a:r>
              <a:rPr lang="en-US" sz="2000" dirty="0">
                <a:sym typeface="Wingdings" pitchFamily="2" charset="2"/>
              </a:rPr>
              <a:t>1-dimensional reactive transport model of a waste package</a:t>
            </a:r>
          </a:p>
          <a:p>
            <a:pPr marL="285750" indent="-285750">
              <a:buFont typeface="Arial" panose="020B0604020202020204" pitchFamily="34" charset="0"/>
              <a:buChar char="•"/>
            </a:pPr>
            <a:endParaRPr lang="en-US" sz="2000" dirty="0">
              <a:sym typeface="Wingdings" pitchFamily="2" charset="2"/>
            </a:endParaRPr>
          </a:p>
          <a:p>
            <a:pPr marL="285750" indent="-285750">
              <a:buFont typeface="Arial" panose="020B0604020202020204" pitchFamily="34" charset="0"/>
              <a:buChar char="•"/>
            </a:pPr>
            <a:r>
              <a:rPr lang="en-US" sz="2000" dirty="0">
                <a:sym typeface="Wingdings" pitchFamily="2" charset="2"/>
              </a:rPr>
              <a:t>Needed for each breached package in the repository at each time point</a:t>
            </a:r>
          </a:p>
          <a:p>
            <a:pPr marL="285750" indent="-285750">
              <a:buFont typeface="Arial" panose="020B0604020202020204" pitchFamily="34" charset="0"/>
              <a:buChar char="•"/>
            </a:pPr>
            <a:endParaRPr lang="en-US" sz="2000" dirty="0">
              <a:sym typeface="Wingdings" pitchFamily="2" charset="2"/>
            </a:endParaRPr>
          </a:p>
          <a:p>
            <a:pPr marL="285750" indent="-285750">
              <a:buFont typeface="Arial" panose="020B0604020202020204" pitchFamily="34" charset="0"/>
              <a:buChar char="•"/>
            </a:pPr>
            <a:r>
              <a:rPr lang="en-US" sz="2000" dirty="0">
                <a:sym typeface="Wingdings" pitchFamily="2" charset="2"/>
              </a:rPr>
              <a:t>Computationally intensive to calculate </a:t>
            </a:r>
            <a:r>
              <a:rPr lang="en-US" sz="2000" dirty="0"/>
              <a:t>UO</a:t>
            </a:r>
            <a:r>
              <a:rPr lang="en-US" sz="2000" baseline="-25000" dirty="0"/>
              <a:t>2</a:t>
            </a:r>
            <a:r>
              <a:rPr lang="en-US" sz="2000" dirty="0"/>
              <a:t> degradation rates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ym typeface="Wingdings" pitchFamily="2" charset="2"/>
              </a:rPr>
              <a:t>Surrogate models map inputs to outputs with less computational cost</a:t>
            </a:r>
          </a:p>
        </p:txBody>
      </p:sp>
      <p:pic>
        <p:nvPicPr>
          <p:cNvPr id="5" name="picture">
            <a:extLst>
              <a:ext uri="{FF2B5EF4-FFF2-40B4-BE49-F238E27FC236}">
                <a16:creationId xmlns:a16="http://schemas.microsoft.com/office/drawing/2014/main" id="{DB7E5A6B-FA56-D7FF-8786-3A783DF16E8F}"/>
              </a:ext>
            </a:extLst>
          </p:cNvPr>
          <p:cNvPicPr/>
          <p:nvPr/>
        </p:nvPicPr>
        <p:blipFill rotWithShape="1">
          <a:blip r:embed="rId3">
            <a:extLst>
              <a:ext uri="{28A0092B-C50C-407E-A947-70E740481C1C}">
                <a14:useLocalDpi xmlns:a14="http://schemas.microsoft.com/office/drawing/2010/main" val="0"/>
              </a:ext>
            </a:extLst>
          </a:blip>
          <a:srcRect l="1755" t="965" r="2686" b="529"/>
          <a:stretch/>
        </p:blipFill>
        <p:spPr>
          <a:xfrm>
            <a:off x="498335" y="1282695"/>
            <a:ext cx="1554413" cy="4902360"/>
          </a:xfrm>
          <a:prstGeom prst="rect">
            <a:avLst/>
          </a:prstGeom>
          <a:ln w="12700">
            <a:solidFill>
              <a:schemeClr val="tx1"/>
            </a:solidFill>
          </a:ln>
          <a:effectLst>
            <a:outerShdw dist="50800" sx="1000" sy="1000" algn="ctr" rotWithShape="0">
              <a:srgbClr val="004070"/>
            </a:outerShdw>
          </a:effectLst>
        </p:spPr>
      </p:pic>
      <p:pic>
        <p:nvPicPr>
          <p:cNvPr id="6" name="Picture 5">
            <a:extLst>
              <a:ext uri="{FF2B5EF4-FFF2-40B4-BE49-F238E27FC236}">
                <a16:creationId xmlns:a16="http://schemas.microsoft.com/office/drawing/2014/main" id="{0F3D205B-61E3-99DB-FD21-3DD9F9B2AF24}"/>
              </a:ext>
            </a:extLst>
          </p:cNvPr>
          <p:cNvPicPr>
            <a:picLocks noChangeAspect="1"/>
          </p:cNvPicPr>
          <p:nvPr/>
        </p:nvPicPr>
        <p:blipFill>
          <a:blip r:embed="rId4"/>
          <a:stretch>
            <a:fillRect/>
          </a:stretch>
        </p:blipFill>
        <p:spPr>
          <a:xfrm>
            <a:off x="3110642" y="1282695"/>
            <a:ext cx="5970715" cy="1411028"/>
          </a:xfrm>
          <a:prstGeom prst="rect">
            <a:avLst/>
          </a:prstGeom>
        </p:spPr>
      </p:pic>
      <p:sp>
        <p:nvSpPr>
          <p:cNvPr id="7" name="Content Placeholder 9">
            <a:extLst>
              <a:ext uri="{FF2B5EF4-FFF2-40B4-BE49-F238E27FC236}">
                <a16:creationId xmlns:a16="http://schemas.microsoft.com/office/drawing/2014/main" id="{C0FC1EEA-8576-C6BD-BC0A-DAD810303481}"/>
              </a:ext>
            </a:extLst>
          </p:cNvPr>
          <p:cNvSpPr txBox="1">
            <a:spLocks/>
          </p:cNvSpPr>
          <p:nvPr/>
        </p:nvSpPr>
        <p:spPr>
          <a:xfrm>
            <a:off x="405233" y="6388899"/>
            <a:ext cx="3533027" cy="354302"/>
          </a:xfrm>
          <a:prstGeom prst="rect">
            <a:avLst/>
          </a:prstGeom>
        </p:spPr>
        <p:txBody>
          <a:bodyPr vert="horz" lIns="0" tIns="45720" rIns="0" bIns="4572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200" dirty="0">
                <a:solidFill>
                  <a:schemeClr val="tx1"/>
                </a:solidFill>
                <a:latin typeface="+mn-lt"/>
              </a:rPr>
              <a:t>[2] Adapted from </a:t>
            </a:r>
            <a:r>
              <a:rPr lang="en-US" sz="1200" dirty="0" err="1">
                <a:solidFill>
                  <a:schemeClr val="tx1"/>
                </a:solidFill>
                <a:latin typeface="+mn-lt"/>
              </a:rPr>
              <a:t>Jerden</a:t>
            </a:r>
            <a:r>
              <a:rPr lang="en-US" sz="1200" dirty="0">
                <a:solidFill>
                  <a:schemeClr val="tx1"/>
                </a:solidFill>
                <a:latin typeface="+mn-lt"/>
              </a:rPr>
              <a:t> et al. (2015)</a:t>
            </a:r>
            <a:endParaRPr lang="en-US" sz="1400" dirty="0">
              <a:solidFill>
                <a:schemeClr val="tx1"/>
              </a:solidFill>
              <a:latin typeface="+mn-lt"/>
            </a:endParaRPr>
          </a:p>
        </p:txBody>
      </p:sp>
    </p:spTree>
    <p:extLst>
      <p:ext uri="{BB962C8B-B14F-4D97-AF65-F5344CB8AC3E}">
        <p14:creationId xmlns:p14="http://schemas.microsoft.com/office/powerpoint/2010/main" val="172153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C95-3DE5-96C8-9BDF-EC9B272AFB60}"/>
              </a:ext>
            </a:extLst>
          </p:cNvPr>
          <p:cNvSpPr>
            <a:spLocks noGrp="1"/>
          </p:cNvSpPr>
          <p:nvPr>
            <p:ph type="title"/>
          </p:nvPr>
        </p:nvSpPr>
        <p:spPr/>
        <p:txBody>
          <a:bodyPr/>
          <a:lstStyle/>
          <a:p>
            <a:r>
              <a:rPr lang="en-US" sz="4000" dirty="0"/>
              <a:t>Training Data</a:t>
            </a:r>
          </a:p>
        </p:txBody>
      </p:sp>
    </p:spTree>
    <p:extLst>
      <p:ext uri="{BB962C8B-B14F-4D97-AF65-F5344CB8AC3E}">
        <p14:creationId xmlns:p14="http://schemas.microsoft.com/office/powerpoint/2010/main" val="366422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16B3-DFE0-D73F-AD18-4A39B277E6A9}"/>
              </a:ext>
            </a:extLst>
          </p:cNvPr>
          <p:cNvSpPr>
            <a:spLocks noGrp="1"/>
          </p:cNvSpPr>
          <p:nvPr>
            <p:ph type="title"/>
          </p:nvPr>
        </p:nvSpPr>
        <p:spPr>
          <a:xfrm>
            <a:off x="237067" y="0"/>
            <a:ext cx="11666911" cy="901700"/>
          </a:xfrm>
        </p:spPr>
        <p:txBody>
          <a:bodyPr/>
          <a:lstStyle/>
          <a:p>
            <a:r>
              <a:rPr lang="en-US" dirty="0"/>
              <a:t>Sampling Input Parameters</a:t>
            </a:r>
          </a:p>
        </p:txBody>
      </p:sp>
      <p:sp>
        <p:nvSpPr>
          <p:cNvPr id="3" name="Content Placeholder 2">
            <a:extLst>
              <a:ext uri="{FF2B5EF4-FFF2-40B4-BE49-F238E27FC236}">
                <a16:creationId xmlns:a16="http://schemas.microsoft.com/office/drawing/2014/main" id="{3F878AD2-EAC3-5D19-1D4D-9959EFCBC91B}"/>
              </a:ext>
            </a:extLst>
          </p:cNvPr>
          <p:cNvSpPr>
            <a:spLocks noGrp="1"/>
          </p:cNvSpPr>
          <p:nvPr>
            <p:ph idx="1"/>
          </p:nvPr>
        </p:nvSpPr>
        <p:spPr>
          <a:xfrm>
            <a:off x="237067" y="4333975"/>
            <a:ext cx="12362887" cy="2066826"/>
          </a:xfrm>
        </p:spPr>
        <p:txBody>
          <a:bodyPr/>
          <a:lstStyle/>
          <a:p>
            <a:r>
              <a:rPr lang="en-US" dirty="0"/>
              <a:t>Process model input parameters sampled from expected ranges in reservoir simulations to generate training data time-trajectories</a:t>
            </a:r>
          </a:p>
          <a:p>
            <a:r>
              <a:rPr lang="en-US" dirty="0"/>
              <a:t>Ranges that span multiple orders of magnitude sampled with log-uniform distribution</a:t>
            </a:r>
          </a:p>
          <a:p>
            <a:r>
              <a:rPr lang="en-US" dirty="0"/>
              <a:t>Parameters are externally-imposed</a:t>
            </a:r>
          </a:p>
        </p:txBody>
      </p:sp>
      <p:graphicFrame>
        <p:nvGraphicFramePr>
          <p:cNvPr id="8" name="Table 7">
            <a:extLst>
              <a:ext uri="{FF2B5EF4-FFF2-40B4-BE49-F238E27FC236}">
                <a16:creationId xmlns:a16="http://schemas.microsoft.com/office/drawing/2014/main" id="{730AC0AD-4855-AD7D-233E-5C526F8BDD7A}"/>
              </a:ext>
            </a:extLst>
          </p:cNvPr>
          <p:cNvGraphicFramePr>
            <a:graphicFrameLocks noGrp="1"/>
          </p:cNvGraphicFramePr>
          <p:nvPr>
            <p:extLst>
              <p:ext uri="{D42A27DB-BD31-4B8C-83A1-F6EECF244321}">
                <p14:modId xmlns:p14="http://schemas.microsoft.com/office/powerpoint/2010/main" val="2804734300"/>
              </p:ext>
            </p:extLst>
          </p:nvPr>
        </p:nvGraphicFramePr>
        <p:xfrm>
          <a:off x="1706769" y="1073441"/>
          <a:ext cx="8778461" cy="3213651"/>
        </p:xfrm>
        <a:graphic>
          <a:graphicData uri="http://schemas.openxmlformats.org/drawingml/2006/table">
            <a:tbl>
              <a:tblPr firstRow="1" firstCol="1" bandRow="1">
                <a:tableStyleId>{073A0DAA-6AF3-43AB-8588-CEC1D06C72B9}</a:tableStyleId>
              </a:tblPr>
              <a:tblGrid>
                <a:gridCol w="3543338">
                  <a:extLst>
                    <a:ext uri="{9D8B030D-6E8A-4147-A177-3AD203B41FA5}">
                      <a16:colId xmlns:a16="http://schemas.microsoft.com/office/drawing/2014/main" val="1870235437"/>
                    </a:ext>
                  </a:extLst>
                </a:gridCol>
                <a:gridCol w="2199315">
                  <a:extLst>
                    <a:ext uri="{9D8B030D-6E8A-4147-A177-3AD203B41FA5}">
                      <a16:colId xmlns:a16="http://schemas.microsoft.com/office/drawing/2014/main" val="1871288011"/>
                    </a:ext>
                  </a:extLst>
                </a:gridCol>
                <a:gridCol w="1522605">
                  <a:extLst>
                    <a:ext uri="{9D8B030D-6E8A-4147-A177-3AD203B41FA5}">
                      <a16:colId xmlns:a16="http://schemas.microsoft.com/office/drawing/2014/main" val="4216160356"/>
                    </a:ext>
                  </a:extLst>
                </a:gridCol>
                <a:gridCol w="1513203">
                  <a:extLst>
                    <a:ext uri="{9D8B030D-6E8A-4147-A177-3AD203B41FA5}">
                      <a16:colId xmlns:a16="http://schemas.microsoft.com/office/drawing/2014/main" val="1119654538"/>
                    </a:ext>
                  </a:extLst>
                </a:gridCol>
              </a:tblGrid>
              <a:tr h="493853">
                <a:tc>
                  <a:txBody>
                    <a:bodyPr/>
                    <a:lstStyle/>
                    <a:p>
                      <a:pPr marL="0" marR="0" indent="0">
                        <a:spcBef>
                          <a:spcPts val="0"/>
                        </a:spcBef>
                        <a:spcAft>
                          <a:spcPts val="0"/>
                        </a:spcAft>
                      </a:pPr>
                      <a:r>
                        <a:rPr lang="en-US" sz="2000" dirty="0">
                          <a:effectLst/>
                        </a:rPr>
                        <a:t>Parameter</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Distribution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a:effectLst/>
                        </a:rPr>
                        <a:t>Min.</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Max.</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5245021"/>
                  </a:ext>
                </a:extLst>
              </a:tr>
              <a:tr h="350720">
                <a:tc>
                  <a:txBody>
                    <a:bodyPr/>
                    <a:lstStyle/>
                    <a:p>
                      <a:pPr marL="0" marR="0" indent="0">
                        <a:spcBef>
                          <a:spcPts val="0"/>
                        </a:spcBef>
                        <a:spcAft>
                          <a:spcPts val="0"/>
                        </a:spcAft>
                      </a:pPr>
                      <a:r>
                        <a:rPr lang="en-US" sz="2000" dirty="0" err="1">
                          <a:effectLst/>
                        </a:rPr>
                        <a:t>Init.</a:t>
                      </a:r>
                      <a:r>
                        <a:rPr lang="en-US" sz="2000" dirty="0">
                          <a:effectLst/>
                        </a:rPr>
                        <a:t> Temp. (K)</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a:effectLst/>
                        </a:rPr>
                        <a:t>Uniform</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a:effectLst/>
                        </a:rPr>
                        <a:t>300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600</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0847441"/>
                  </a:ext>
                </a:extLst>
              </a:tr>
              <a:tr h="417633">
                <a:tc>
                  <a:txBody>
                    <a:bodyPr/>
                    <a:lstStyle/>
                    <a:p>
                      <a:pPr marL="0" marR="0" indent="0">
                        <a:spcBef>
                          <a:spcPts val="0"/>
                        </a:spcBef>
                        <a:spcAft>
                          <a:spcPts val="0"/>
                        </a:spcAft>
                      </a:pPr>
                      <a:r>
                        <a:rPr lang="en-US" sz="2000" dirty="0">
                          <a:effectLst/>
                        </a:rPr>
                        <a:t>Burnup (</a:t>
                      </a:r>
                      <a:r>
                        <a:rPr lang="en-US" sz="2400" dirty="0" err="1">
                          <a:effectLst/>
                        </a:rPr>
                        <a:t>Gwd</a:t>
                      </a:r>
                      <a:r>
                        <a:rPr lang="en-US" sz="2400" dirty="0">
                          <a:effectLst/>
                        </a:rPr>
                        <a:t>/MTU</a:t>
                      </a:r>
                      <a:r>
                        <a:rPr lang="en-US" sz="20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Uniform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40</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kern="1200" dirty="0">
                          <a:solidFill>
                            <a:schemeClr val="dk1"/>
                          </a:solidFill>
                          <a:effectLst/>
                          <a:latin typeface="+mn-lt"/>
                          <a:ea typeface="+mn-ea"/>
                          <a:cs typeface="+mn-cs"/>
                        </a:rPr>
                        <a:t>80</a:t>
                      </a:r>
                    </a:p>
                  </a:txBody>
                  <a:tcPr marL="68580" marR="68580" marT="0" marB="0"/>
                </a:tc>
                <a:extLst>
                  <a:ext uri="{0D108BD9-81ED-4DB2-BD59-A6C34878D82A}">
                    <a16:rowId xmlns:a16="http://schemas.microsoft.com/office/drawing/2014/main" val="1053733496"/>
                  </a:ext>
                </a:extLst>
              </a:tr>
              <a:tr h="397747">
                <a:tc>
                  <a:txBody>
                    <a:bodyPr/>
                    <a:lstStyle/>
                    <a:p>
                      <a:pPr marL="0" marR="0" indent="0">
                        <a:spcBef>
                          <a:spcPts val="0"/>
                        </a:spcBef>
                        <a:spcAft>
                          <a:spcPts val="0"/>
                        </a:spcAft>
                      </a:pPr>
                      <a:r>
                        <a:rPr lang="en-US" sz="2000" b="1" kern="1200" dirty="0">
                          <a:solidFill>
                            <a:schemeClr val="lt1"/>
                          </a:solidFill>
                          <a:effectLst/>
                          <a:latin typeface="+mn-lt"/>
                          <a:ea typeface="+mn-ea"/>
                          <a:cs typeface="+mn-cs"/>
                        </a:rPr>
                        <a:t>Delay Time (years)</a:t>
                      </a:r>
                    </a:p>
                  </a:txBody>
                  <a:tcPr marL="68580" marR="68580" marT="0" marB="0"/>
                </a:tc>
                <a:tc>
                  <a:txBody>
                    <a:bodyPr/>
                    <a:lstStyle/>
                    <a:p>
                      <a:pPr marL="0" marR="0" indent="0" algn="ctr">
                        <a:spcBef>
                          <a:spcPts val="0"/>
                        </a:spcBef>
                        <a:spcAft>
                          <a:spcPts val="0"/>
                        </a:spcAft>
                      </a:pPr>
                      <a:r>
                        <a:rPr lang="en-US" sz="2000" kern="1200" dirty="0">
                          <a:solidFill>
                            <a:schemeClr val="dk1"/>
                          </a:solidFill>
                          <a:effectLst/>
                          <a:latin typeface="+mn-lt"/>
                          <a:ea typeface="+mn-ea"/>
                          <a:cs typeface="+mn-cs"/>
                        </a:rPr>
                        <a:t>Log-uniform</a:t>
                      </a:r>
                    </a:p>
                  </a:txBody>
                  <a:tcPr marL="68580" marR="68580" marT="0" marB="0"/>
                </a:tc>
                <a:tc>
                  <a:txBody>
                    <a:bodyPr/>
                    <a:lstStyle/>
                    <a:p>
                      <a:pPr marL="0" marR="0" indent="0" algn="ctr">
                        <a:spcBef>
                          <a:spcPts val="0"/>
                        </a:spcBef>
                        <a:spcAft>
                          <a:spcPts val="0"/>
                        </a:spcAft>
                      </a:pPr>
                      <a:r>
                        <a:rPr lang="en-US" sz="2000" dirty="0">
                          <a:effectLst/>
                        </a:rPr>
                        <a:t>10</a:t>
                      </a:r>
                      <a:r>
                        <a:rPr lang="en-US" sz="2000" baseline="30000" dirty="0">
                          <a:effectLst/>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10</a:t>
                      </a:r>
                      <a:r>
                        <a:rPr lang="en-US" sz="2000" baseline="30000" dirty="0">
                          <a:effectLst/>
                        </a:rPr>
                        <a:t>4</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68439971"/>
                  </a:ext>
                </a:extLst>
              </a:tr>
              <a:tr h="397747">
                <a:tc>
                  <a:txBody>
                    <a:bodyPr/>
                    <a:lstStyle/>
                    <a:p>
                      <a:pPr marL="0" marR="0" indent="0">
                        <a:spcBef>
                          <a:spcPts val="0"/>
                        </a:spcBef>
                        <a:spcAft>
                          <a:spcPts val="0"/>
                        </a:spcAft>
                      </a:pPr>
                      <a:r>
                        <a:rPr lang="en-US" sz="2000" dirty="0">
                          <a:effectLst/>
                        </a:rPr>
                        <a:t>Env. CO</a:t>
                      </a:r>
                      <a:r>
                        <a:rPr lang="en-US" sz="2000" baseline="-25000" dirty="0">
                          <a:effectLst/>
                        </a:rPr>
                        <a:t>3</a:t>
                      </a:r>
                      <a:r>
                        <a:rPr lang="en-US" sz="2000" baseline="30000" dirty="0">
                          <a:effectLst/>
                        </a:rPr>
                        <a:t>2‑</a:t>
                      </a:r>
                      <a:r>
                        <a:rPr lang="en-US" sz="2000" dirty="0">
                          <a:effectLst/>
                        </a:rPr>
                        <a:t> (mol/m</a:t>
                      </a:r>
                      <a:r>
                        <a:rPr lang="en-US" sz="2000" baseline="30000" dirty="0">
                          <a:effectLst/>
                        </a:rPr>
                        <a:t>3</a:t>
                      </a:r>
                      <a:r>
                        <a:rPr lang="en-US" sz="2000" dirty="0">
                          <a:effectLst/>
                        </a:rPr>
                        <a:t>)</a:t>
                      </a:r>
                      <a:endParaRPr lang="en-US" sz="2400" dirty="0">
                        <a:effectLst/>
                        <a:latin typeface="Times New Roman" panose="02020603050405020304" pitchFamily="18" charset="0"/>
                        <a:ea typeface="+mn-ea"/>
                      </a:endParaRPr>
                    </a:p>
                  </a:txBody>
                  <a:tcPr marL="68580" marR="68580" marT="0" marB="0"/>
                </a:tc>
                <a:tc>
                  <a:txBody>
                    <a:bodyPr/>
                    <a:lstStyle/>
                    <a:p>
                      <a:pPr marL="0" marR="0" indent="0" algn="ctr">
                        <a:spcBef>
                          <a:spcPts val="0"/>
                        </a:spcBef>
                        <a:spcAft>
                          <a:spcPts val="0"/>
                        </a:spcAft>
                      </a:pPr>
                      <a:r>
                        <a:rPr lang="en-US" sz="2000" dirty="0">
                          <a:effectLst/>
                        </a:rPr>
                        <a:t>Log-uniform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10</a:t>
                      </a:r>
                      <a:r>
                        <a:rPr lang="en-US" sz="2000" baseline="30000" dirty="0">
                          <a:effectLst/>
                        </a:rPr>
                        <a:t>-3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2x10</a:t>
                      </a:r>
                      <a:r>
                        <a:rPr lang="en-US" sz="2000" baseline="30000" dirty="0">
                          <a:effectLst/>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665061"/>
                  </a:ext>
                </a:extLst>
              </a:tr>
              <a:tr h="385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Env. O</a:t>
                      </a:r>
                      <a:r>
                        <a:rPr lang="en-US" sz="2000" baseline="-25000" dirty="0">
                          <a:effectLst/>
                        </a:rPr>
                        <a:t>2</a:t>
                      </a:r>
                      <a:r>
                        <a:rPr lang="en-US" sz="2000" dirty="0">
                          <a:effectLst/>
                        </a:rPr>
                        <a:t> (mol/m</a:t>
                      </a:r>
                      <a:r>
                        <a:rPr lang="en-US" sz="2000" baseline="30000" dirty="0">
                          <a:effectLst/>
                        </a:rPr>
                        <a:t>3</a:t>
                      </a:r>
                      <a:r>
                        <a:rPr lang="en-US" sz="20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Log-uniform</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rPr>
                        <a:t>10</a:t>
                      </a:r>
                      <a:r>
                        <a:rPr lang="en-US" sz="2000" baseline="30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rPr>
                        <a:t>10</a:t>
                      </a:r>
                      <a:r>
                        <a:rPr lang="en-US" sz="2000" baseline="30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7180356"/>
                  </a:ext>
                </a:extLst>
              </a:tr>
              <a:tr h="385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rPr>
                        <a:t>Env. Fe</a:t>
                      </a:r>
                      <a:r>
                        <a:rPr lang="en-US" sz="2000" baseline="30000" dirty="0">
                          <a:effectLst/>
                        </a:rPr>
                        <a:t>2+</a:t>
                      </a:r>
                      <a:r>
                        <a:rPr lang="en-US" sz="2000" dirty="0">
                          <a:effectLst/>
                        </a:rPr>
                        <a:t> (mol/m</a:t>
                      </a:r>
                      <a:r>
                        <a:rPr lang="en-US" sz="2000" baseline="30000" dirty="0">
                          <a:effectLst/>
                        </a:rPr>
                        <a:t>3</a:t>
                      </a:r>
                      <a:r>
                        <a:rPr lang="en-US" sz="20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Log-uniform</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rPr>
                        <a:t>10</a:t>
                      </a:r>
                      <a:r>
                        <a:rPr lang="en-US" sz="2000" baseline="30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rPr>
                        <a:t>10</a:t>
                      </a:r>
                      <a:r>
                        <a:rPr lang="en-US" sz="2000" baseline="30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13192435"/>
                  </a:ext>
                </a:extLst>
              </a:tr>
              <a:tr h="385317">
                <a:tc>
                  <a:txBody>
                    <a:bodyPr/>
                    <a:lstStyle/>
                    <a:p>
                      <a:pPr marL="0" marR="0" indent="0">
                        <a:spcBef>
                          <a:spcPts val="0"/>
                        </a:spcBef>
                        <a:spcAft>
                          <a:spcPts val="0"/>
                        </a:spcAft>
                      </a:pPr>
                      <a:r>
                        <a:rPr lang="en-US" sz="2000" dirty="0">
                          <a:effectLst/>
                        </a:rPr>
                        <a:t>Env. H</a:t>
                      </a:r>
                      <a:r>
                        <a:rPr lang="en-US" sz="2000" baseline="-25000" dirty="0">
                          <a:effectLst/>
                        </a:rPr>
                        <a:t>2 </a:t>
                      </a:r>
                      <a:r>
                        <a:rPr lang="en-US" sz="2000" dirty="0">
                          <a:effectLst/>
                        </a:rPr>
                        <a:t>(mol/m</a:t>
                      </a:r>
                      <a:r>
                        <a:rPr lang="en-US" sz="2000" baseline="30000" dirty="0">
                          <a:effectLst/>
                        </a:rPr>
                        <a:t>3</a:t>
                      </a:r>
                      <a:r>
                        <a:rPr lang="en-US" sz="2000" dirty="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Log-uniform</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a:effectLst/>
                        </a:rPr>
                        <a:t>10</a:t>
                      </a:r>
                      <a:r>
                        <a:rPr lang="en-US" sz="2000" baseline="30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000" dirty="0">
                          <a:effectLst/>
                        </a:rPr>
                        <a:t>2x10</a:t>
                      </a:r>
                      <a:r>
                        <a:rPr lang="en-US" sz="2000" baseline="30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63229585"/>
                  </a:ext>
                </a:extLst>
              </a:tr>
            </a:tbl>
          </a:graphicData>
        </a:graphic>
      </p:graphicFrame>
    </p:spTree>
    <p:extLst>
      <p:ext uri="{BB962C8B-B14F-4D97-AF65-F5344CB8AC3E}">
        <p14:creationId xmlns:p14="http://schemas.microsoft.com/office/powerpoint/2010/main" val="363151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5CBC-9570-BE07-A50F-40C5B3888FEA}"/>
              </a:ext>
            </a:extLst>
          </p:cNvPr>
          <p:cNvSpPr>
            <a:spLocks noGrp="1"/>
          </p:cNvSpPr>
          <p:nvPr>
            <p:ph type="title"/>
          </p:nvPr>
        </p:nvSpPr>
        <p:spPr/>
        <p:txBody>
          <a:bodyPr/>
          <a:lstStyle/>
          <a:p>
            <a:r>
              <a:rPr lang="en-US" dirty="0"/>
              <a:t>Surrogate Inputs and Outputs</a:t>
            </a:r>
          </a:p>
        </p:txBody>
      </p:sp>
      <p:sp>
        <p:nvSpPr>
          <p:cNvPr id="4" name="Rectangle 3">
            <a:extLst>
              <a:ext uri="{FF2B5EF4-FFF2-40B4-BE49-F238E27FC236}">
                <a16:creationId xmlns:a16="http://schemas.microsoft.com/office/drawing/2014/main" id="{21E377CB-60A7-A7D0-1B7A-AE501792013D}"/>
              </a:ext>
            </a:extLst>
          </p:cNvPr>
          <p:cNvSpPr/>
          <p:nvPr/>
        </p:nvSpPr>
        <p:spPr>
          <a:xfrm>
            <a:off x="1052697" y="4977532"/>
            <a:ext cx="2549536" cy="1318521"/>
          </a:xfrm>
          <a:prstGeom prst="rect">
            <a:avLst/>
          </a:prstGeom>
          <a:solidFill>
            <a:schemeClr val="tx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UO</a:t>
            </a:r>
            <a:r>
              <a:rPr lang="en-US" baseline="-25000" dirty="0"/>
              <a:t>2</a:t>
            </a:r>
            <a:r>
              <a:rPr lang="en-US" dirty="0"/>
              <a:t> Degradation (Surface Flux)</a:t>
            </a:r>
          </a:p>
        </p:txBody>
      </p:sp>
      <p:sp>
        <p:nvSpPr>
          <p:cNvPr id="5" name="Right Arrow 4">
            <a:extLst>
              <a:ext uri="{FF2B5EF4-FFF2-40B4-BE49-F238E27FC236}">
                <a16:creationId xmlns:a16="http://schemas.microsoft.com/office/drawing/2014/main" id="{8CB0DA25-58E8-9867-EA3F-E3EA90E516AB}"/>
              </a:ext>
            </a:extLst>
          </p:cNvPr>
          <p:cNvSpPr/>
          <p:nvPr/>
        </p:nvSpPr>
        <p:spPr>
          <a:xfrm rot="5400000">
            <a:off x="1832196" y="4117892"/>
            <a:ext cx="990536" cy="373061"/>
          </a:xfrm>
          <a:prstGeom prst="rightArrow">
            <a:avLst/>
          </a:prstGeom>
          <a:solidFill>
            <a:schemeClr val="tx1">
              <a:lumMod val="60000"/>
              <a:lumOff val="40000"/>
            </a:schemeClr>
          </a:solidFill>
          <a:ln>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F6F45B-F80E-B255-0296-538115B803DC}"/>
              </a:ext>
            </a:extLst>
          </p:cNvPr>
          <p:cNvSpPr/>
          <p:nvPr/>
        </p:nvSpPr>
        <p:spPr>
          <a:xfrm>
            <a:off x="296704" y="1041171"/>
            <a:ext cx="4061523" cy="2590142"/>
          </a:xfrm>
          <a:prstGeom prst="rect">
            <a:avLst/>
          </a:prstGeom>
          <a:solidFill>
            <a:schemeClr val="tx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Environmental </a:t>
            </a:r>
            <a:r>
              <a:rPr lang="en-US" sz="2000" dirty="0">
                <a:effectLst/>
                <a:ea typeface="Times New Roman" panose="02020603050405020304" pitchFamily="18" charset="0"/>
              </a:rPr>
              <a:t>CO</a:t>
            </a:r>
            <a:r>
              <a:rPr lang="en-US" sz="2000" baseline="-25000" dirty="0">
                <a:effectLst/>
                <a:ea typeface="Times New Roman" panose="02020603050405020304" pitchFamily="18" charset="0"/>
              </a:rPr>
              <a:t>3</a:t>
            </a:r>
            <a:r>
              <a:rPr lang="en-US" sz="2000" baseline="30000" dirty="0">
                <a:effectLst/>
                <a:ea typeface="Times New Roman" panose="02020603050405020304" pitchFamily="18" charset="0"/>
              </a:rPr>
              <a:t>2‑</a:t>
            </a:r>
            <a:r>
              <a:rPr lang="en-US" sz="2000" dirty="0">
                <a:effectLst/>
                <a:ea typeface="Times New Roman" panose="02020603050405020304" pitchFamily="18" charset="0"/>
              </a:rPr>
              <a:t> and H</a:t>
            </a:r>
            <a:r>
              <a:rPr lang="en-US" sz="2000" baseline="-25000" dirty="0">
                <a:effectLst/>
                <a:ea typeface="Times New Roman" panose="02020603050405020304" pitchFamily="18" charset="0"/>
              </a:rPr>
              <a:t>2</a:t>
            </a:r>
          </a:p>
          <a:p>
            <a:pPr marL="285750" indent="-285750">
              <a:buFont typeface="Arial" panose="020B0604020202020204" pitchFamily="34" charset="0"/>
              <a:buChar char="•"/>
            </a:pPr>
            <a:endParaRPr lang="en-US" sz="2000" dirty="0">
              <a:effectLst/>
              <a:ea typeface="Times New Roman" panose="02020603050405020304" pitchFamily="18" charset="0"/>
            </a:endParaRPr>
          </a:p>
          <a:p>
            <a:pPr marL="285750" indent="-285750">
              <a:buFont typeface="Arial" panose="020B0604020202020204" pitchFamily="34" charset="0"/>
              <a:buChar char="•"/>
            </a:pPr>
            <a:r>
              <a:rPr lang="en-US" sz="2000" dirty="0"/>
              <a:t>Temperature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Dose rate (function of time and burnup)</a:t>
            </a:r>
            <a:r>
              <a:rPr lang="en-US" dirty="0">
                <a:effectLst/>
              </a:rPr>
              <a:t> </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11A01A09-F145-7EB6-0204-C7B787828CA6}"/>
              </a:ext>
            </a:extLst>
          </p:cNvPr>
          <p:cNvPicPr>
            <a:picLocks noChangeAspect="1"/>
          </p:cNvPicPr>
          <p:nvPr/>
        </p:nvPicPr>
        <p:blipFill>
          <a:blip r:embed="rId2"/>
          <a:stretch>
            <a:fillRect/>
          </a:stretch>
        </p:blipFill>
        <p:spPr>
          <a:xfrm>
            <a:off x="4892970" y="1245515"/>
            <a:ext cx="6802301" cy="5050538"/>
          </a:xfrm>
          <a:prstGeom prst="rect">
            <a:avLst/>
          </a:prstGeom>
        </p:spPr>
      </p:pic>
    </p:spTree>
    <p:extLst>
      <p:ext uri="{BB962C8B-B14F-4D97-AF65-F5344CB8AC3E}">
        <p14:creationId xmlns:p14="http://schemas.microsoft.com/office/powerpoint/2010/main" val="569354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8"/>
</p:tagLst>
</file>

<file path=ppt/theme/theme1.xml><?xml version="1.0" encoding="utf-8"?>
<a:theme xmlns:a="http://schemas.openxmlformats.org/drawingml/2006/main" name="2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extLst>
    <a:ext uri="{05A4C25C-085E-4340-85A3-A5531E510DB2}">
      <thm15:themeFamily xmlns:thm15="http://schemas.microsoft.com/office/thememl/2012/main" name="Gunter NWTRB FF 03062020ab" id="{4B208BE6-0A44-5E43-B379-81C6794E22BB}" vid="{3077327F-50A7-0F44-B849-57596E8A2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8E72D9003FC41BB7EC0221018E9C2" ma:contentTypeVersion="1" ma:contentTypeDescription="Create a new document." ma:contentTypeScope="" ma:versionID="5941aa1d2e2d7df0414f5be9ce500c8e">
  <xsd:schema xmlns:xsd="http://www.w3.org/2001/XMLSchema" xmlns:xs="http://www.w3.org/2001/XMLSchema" xmlns:p="http://schemas.microsoft.com/office/2006/metadata/properties" xmlns:ns2="ceb9bb53-c31f-4650-9281-4bc0935a6e71" targetNamespace="http://schemas.microsoft.com/office/2006/metadata/properties" ma:root="true" ma:fieldsID="719557e0a3b94456b4f9117610b09e30" ns2:_="">
    <xsd:import namespace="ceb9bb53-c31f-4650-9281-4bc0935a6e7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9bb53-c31f-4650-9281-4bc0935a6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4F76C2-3E46-44A5-AA8E-B9060A2EC187}">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schemas.microsoft.com/office/infopath/2007/PartnerControls"/>
    <ds:schemaRef ds:uri="http://purl.org/dc/dcmitype/"/>
    <ds:schemaRef ds:uri="ceb9bb53-c31f-4650-9281-4bc0935a6e71"/>
    <ds:schemaRef ds:uri="http://www.w3.org/XML/1998/namespace"/>
  </ds:schemaRefs>
</ds:datastoreItem>
</file>

<file path=customXml/itemProps2.xml><?xml version="1.0" encoding="utf-8"?>
<ds:datastoreItem xmlns:ds="http://schemas.openxmlformats.org/officeDocument/2006/customXml" ds:itemID="{1AA9BE9E-D4DF-4D65-B49D-158991E82234}">
  <ds:schemaRefs>
    <ds:schemaRef ds:uri="http://schemas.microsoft.com/sharepoint/v3/contenttype/forms"/>
  </ds:schemaRefs>
</ds:datastoreItem>
</file>

<file path=customXml/itemProps3.xml><?xml version="1.0" encoding="utf-8"?>
<ds:datastoreItem xmlns:ds="http://schemas.openxmlformats.org/officeDocument/2006/customXml" ds:itemID="{CF55EFAA-E33C-445D-BC11-F158F9DD4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b9bb53-c31f-4650-9281-4bc0935a6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DOENE_widescreen</Template>
  <TotalTime>24033</TotalTime>
  <Words>1837</Words>
  <Application>Microsoft Macintosh PowerPoint</Application>
  <PresentationFormat>Widescreen</PresentationFormat>
  <Paragraphs>287</Paragraphs>
  <Slides>30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Narrow</vt:lpstr>
      <vt:lpstr>Calibri</vt:lpstr>
      <vt:lpstr>Cambria Math</vt:lpstr>
      <vt:lpstr>Helvetica Neue</vt:lpstr>
      <vt:lpstr>Source Sans Pro</vt:lpstr>
      <vt:lpstr>Times New Roman</vt:lpstr>
      <vt:lpstr>TimesNewRomanPSMT</vt:lpstr>
      <vt:lpstr>Wingdings</vt:lpstr>
      <vt:lpstr>2_eere_template_blue</vt:lpstr>
      <vt:lpstr>PowerPoint Presentation</vt:lpstr>
      <vt:lpstr>Acknowledgements and Disclaimers</vt:lpstr>
      <vt:lpstr>Overview</vt:lpstr>
      <vt:lpstr>Computational Modeling of Spent Nuclear Fuel</vt:lpstr>
      <vt:lpstr>More Spent Nuclear Fuel in Dry Storage</vt:lpstr>
      <vt:lpstr>Fuel Matrix Degradation Model (FMDM)</vt:lpstr>
      <vt:lpstr>Training Data</vt:lpstr>
      <vt:lpstr>Sampling Input Parameters</vt:lpstr>
      <vt:lpstr>Surrogate Inputs and Outputs</vt:lpstr>
      <vt:lpstr>Neural ODEs</vt:lpstr>
      <vt:lpstr>Neural ODEs Background</vt:lpstr>
      <vt:lpstr>Training Process and Hyperparameters</vt:lpstr>
      <vt:lpstr>Neural ODEs </vt:lpstr>
      <vt:lpstr>Simplify Problem-Solving with Logistic Decay ODE</vt:lpstr>
      <vt:lpstr>Experiments with Logistic Decay</vt:lpstr>
      <vt:lpstr> Logistic Decay Results</vt:lpstr>
      <vt:lpstr>Neural ODEs </vt:lpstr>
      <vt:lpstr>Hyperparameter Tuning: Learning Rate</vt:lpstr>
      <vt:lpstr>Hyperparameter Tuning: Neurons and Layers</vt:lpstr>
      <vt:lpstr>Hyperparameter Tuning: batch_time</vt:lpstr>
      <vt:lpstr>Prediction of FMD Validation Data from Initial Flux</vt:lpstr>
      <vt:lpstr>Conclusions and Future Work</vt:lpstr>
      <vt:lpstr>Conclusions and Ongoing Work</vt:lpstr>
      <vt:lpstr>References</vt:lpstr>
      <vt:lpstr>Additional Materials</vt:lpstr>
      <vt:lpstr>The Fuel Matrix Degradation (FMD) process model computes the degradation rate of spent nuclear fuel</vt:lpstr>
      <vt:lpstr>Surrogate FMD models can alleviate cost of UO2 flux computation in probabilistic repository assessments</vt:lpstr>
      <vt:lpstr>Model inputs that do not impact the fuel degradation rate much can be dropped</vt:lpstr>
      <vt:lpstr>Data conditioning improves the quality of the training data</vt:lpstr>
      <vt:lpstr>A variety of metrics evaluate different elements of the surrogate model accuracy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through Workshop 5</dc:title>
  <dc:creator>Stein, Emily R</dc:creator>
  <cp:lastModifiedBy>Curry, Caitlin Jean</cp:lastModifiedBy>
  <cp:revision>168</cp:revision>
  <cp:lastPrinted>2022-11-16T01:28:36Z</cp:lastPrinted>
  <dcterms:created xsi:type="dcterms:W3CDTF">2022-01-27T02:21:58Z</dcterms:created>
  <dcterms:modified xsi:type="dcterms:W3CDTF">2024-07-31T18:14:52Z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0x0101008558E72D9003FC41BB7EC0221018E9C2</vt:lpwstr>
  </property>
</Properties>
</file>