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2" r:id="rId1"/>
    <p:sldMasterId id="2147483753" r:id="rId2"/>
  </p:sldMasterIdLst>
  <p:notesMasterIdLst>
    <p:notesMasterId r:id="rId14"/>
  </p:notesMasterIdLst>
  <p:sldIdLst>
    <p:sldId id="1796" r:id="rId3"/>
    <p:sldId id="1801" r:id="rId4"/>
    <p:sldId id="1802" r:id="rId5"/>
    <p:sldId id="1804" r:id="rId6"/>
    <p:sldId id="1805" r:id="rId7"/>
    <p:sldId id="1806" r:id="rId8"/>
    <p:sldId id="1803" r:id="rId9"/>
    <p:sldId id="1807" r:id="rId10"/>
    <p:sldId id="1808" r:id="rId11"/>
    <p:sldId id="1809" r:id="rId12"/>
    <p:sldId id="1810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Exo 2 SemiBold" panose="020B060402020202020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071116-5396-8A40-964D-A2307C474208}">
          <p14:sldIdLst>
            <p14:sldId id="1796"/>
            <p14:sldId id="1801"/>
            <p14:sldId id="1802"/>
            <p14:sldId id="1804"/>
            <p14:sldId id="1805"/>
            <p14:sldId id="1806"/>
            <p14:sldId id="1803"/>
            <p14:sldId id="1807"/>
            <p14:sldId id="1808"/>
            <p14:sldId id="1809"/>
            <p14:sldId id="1810"/>
          </p14:sldIdLst>
        </p14:section>
        <p14:section name="About" id="{62AD649B-616E-ED47-9D01-A44A49670BF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EA3B5"/>
    <a:srgbClr val="A1A878"/>
    <a:srgbClr val="A12F83"/>
    <a:srgbClr val="12846D"/>
    <a:srgbClr val="00ADD9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3" autoAdjust="0"/>
    <p:restoredTop sz="94701"/>
  </p:normalViewPr>
  <p:slideViewPr>
    <p:cSldViewPr snapToGrid="0" snapToObjects="1">
      <p:cViewPr varScale="1">
        <p:scale>
          <a:sx n="71" d="100"/>
          <a:sy n="71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F1C89B6-0167-0549-A9D3-815C20C90D3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A2430F75-B5EC-044F-A636-30352D0A13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50582B7-4485-2444-8D1C-E899F3EE07A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E8D43900-98D7-A44C-A2C8-C8E5D50158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02D1180-C050-974C-B328-F450BBE244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EC3E3-A630-AA4F-992A-001F1FFBC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DA566-7623-2445-81B1-57244B033C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507" y="5068122"/>
            <a:ext cx="1740628" cy="2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33CBC10-5638-7E46-81C8-B530E4D76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CC0FC208-2094-5247-B442-914250E19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93BA4CF5-05C5-E44F-BFA8-5F66D79FC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9194FF3-FB44-4F4A-BEA2-4A866309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E5A6C9AA-8F75-6E4A-9E5F-9953F798B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8BF130D3-3334-8F4F-B697-35A9F281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3BEBB9B5-AA21-3743-AE6F-D669D968E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4B41CB23-D8A4-634B-8696-A8C38E3AC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/>
            </a:lvl2pPr>
            <a:lvl3pPr>
              <a:lnSpc>
                <a:spcPct val="100000"/>
              </a:lnSpc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buFont typeface="Wingdings" pitchFamily="2" charset="2"/>
              <a:buChar char="§"/>
              <a:defRPr/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DA5D46-7DB6-A447-B104-EB1662B30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531D3A3-757D-8B47-A2D3-3517AB7E4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376D8E-D4AE-934B-B500-E11F86158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</p:spPr>
        <p:txBody>
          <a:bodyPr lIns="45720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FE68596-C998-4449-AA72-201F663B10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88CC8865-9B06-F04A-B596-67CF2250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8">
            <a:extLst>
              <a:ext uri="{FF2B5EF4-FFF2-40B4-BE49-F238E27FC236}">
                <a16:creationId xmlns:a16="http://schemas.microsoft.com/office/drawing/2014/main" id="{8984D5BE-3984-D642-8048-62E970BD9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D37F498F-8C04-8E41-B8E2-2CF797996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047140F4-9603-3740-AC59-61030724E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32A26D86-2879-4B46-86CA-D69ABD3FE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B861089-20B6-544A-BC46-4CA4C9A1B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640D0C-6768-054F-A9E5-72433DED96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9EC6533-A0BD-5E46-AF14-AB8CC26AA9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7B0D49C-82E5-0B42-A64F-A7234DA2B0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44566E6-F23A-E842-B04D-8E74C1E5C0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09C096-9973-EF42-BC88-D6ADDE589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0676C-5F7C-9C42-9914-B73F06BAC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826" y="5073548"/>
            <a:ext cx="1863045" cy="2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0F807EE3-5A7B-7B43-9CD9-05809754EE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0C274-88C4-EF40-AFFB-1D3EE28ABA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2" name="Date Placeholder 8">
            <a:extLst>
              <a:ext uri="{FF2B5EF4-FFF2-40B4-BE49-F238E27FC236}">
                <a16:creationId xmlns:a16="http://schemas.microsoft.com/office/drawing/2014/main" id="{28F9A4F9-E91B-894E-980A-89E25D983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9BB042E6-FFFD-3849-9A9F-1B3E03339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_and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4653370-8875-2C4D-A315-258AE5BBD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60925A80-6FB1-1F4E-8281-11634B444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C3CAD971-D42D-864F-B8DE-C3410EC67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1E2D48-26E4-F540-8A4B-081EC834D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7CFCD6-42D6-CF46-A09D-23B16AA07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C1FC436-ACD0-714D-A860-1E9467D1F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01" r:id="rId2"/>
    <p:sldLayoutId id="2147483813" r:id="rId3"/>
    <p:sldLayoutId id="2147483697" r:id="rId4"/>
    <p:sldLayoutId id="2147483698" r:id="rId5"/>
    <p:sldLayoutId id="214748376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0" indent="0" algn="l" defTabSz="914354" rtl="0" eaLnBrk="1" latinLnBrk="0" hangingPunct="0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Tx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86909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69780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52651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035522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A1891C8-40F6-0844-84D7-FB57C74D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1E04381-06F4-6A4A-986B-6305FD523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C83E4D2-C847-754F-86F1-AE63596BA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D5068D1B-B42E-8343-A696-82B7686B4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1259F7E5-8F2B-7D4F-BF1C-8C5936265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7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56" r:id="rId2"/>
    <p:sldLayoutId id="2147483758" r:id="rId3"/>
    <p:sldLayoutId id="2147483759" r:id="rId4"/>
    <p:sldLayoutId id="2147483765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1"/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91436" indent="-91436" algn="l" defTabSz="914354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29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8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00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771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42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https://pixabay.com/de/junge-kopf-rot-brille-gl%C3%BCcklich-305598/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f"/><Relationship Id="rId5" Type="http://schemas.openxmlformats.org/officeDocument/2006/relationships/hyperlink" Target="http://www.publicdomainfiles.com/show_file.php?id=13924972217063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F4D8B3A-FD4A-B145-BF47-2951FF384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744" y="1398373"/>
            <a:ext cx="7313293" cy="17270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kern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Scoring Morphological Change in Computed Tomography Images of Pentaerythritol Tetranitrate (PETN)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CCD0F44-4EA8-8C44-9450-19DE5A399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SAND2024-09459C</a:t>
            </a:r>
          </a:p>
        </p:txBody>
      </p:sp>
      <p:sp>
        <p:nvSpPr>
          <p:cNvPr id="21" name="Subtitle 20">
            <a:extLst>
              <a:ext uri="{FF2B5EF4-FFF2-40B4-BE49-F238E27FC236}">
                <a16:creationId xmlns:a16="http://schemas.microsoft.com/office/drawing/2014/main" id="{05146071-E038-D245-BA97-211FAFC05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613" y="4545228"/>
            <a:ext cx="6397087" cy="914399"/>
          </a:xfrm>
        </p:spPr>
        <p:txBody>
          <a:bodyPr>
            <a:normAutofit/>
          </a:bodyPr>
          <a:lstStyle/>
          <a:p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Ariana Beste/ 7555, Daniel C. Bufford/ 7555, </a:t>
            </a:r>
          </a:p>
          <a:p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 S. Bolintineanu/ 1516, Kevin M. Potter/ 5575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DE3501-3CD2-0F44-87FB-60856AFB3D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MLDL Workshop, September 9</a:t>
            </a:r>
            <a:r>
              <a:rPr lang="en-US" baseline="30000" dirty="0"/>
              <a:t>th</a:t>
            </a:r>
            <a:r>
              <a:rPr lang="en-US" dirty="0"/>
              <a:t> -12</a:t>
            </a:r>
            <a:r>
              <a:rPr lang="en-US" baseline="30000" dirty="0"/>
              <a:t>th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1691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1D138-39F6-851B-2718-46A0D368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8EE36-C3DE-E4E0-A39C-5FE760149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</a:rPr>
              <a:t>FADS to score morphological change in CT images of PETN aged at different temperatures</a:t>
            </a:r>
          </a:p>
          <a:p>
            <a:pPr marL="829809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</a:rPr>
              <a:t>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</a:rPr>
              <a:t>lear separation between pristine PETN and PETN aged at </a:t>
            </a:r>
            <a:r>
              <a:rPr lang="en-US" sz="200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100°C, onset of morphological change at 85°C</a:t>
            </a:r>
          </a:p>
          <a:p>
            <a:pPr marL="1012680" lvl="2" indent="-3429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Higher scores for sample 1a </a:t>
            </a:r>
          </a:p>
          <a:p>
            <a:pPr marL="1012680" lvl="2" indent="-3429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I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nitial score increase due to aging followed by a score decrease as PETN was aged beyond one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Verification of trends and ‘outlier’ sample by visual inspection and calculation of morphological metrics</a:t>
            </a:r>
          </a:p>
          <a:p>
            <a:pPr marL="829809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Morphological metrics varying success in quantification of material change</a:t>
            </a:r>
            <a:endParaRPr lang="en-US" sz="2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EC2B5-4316-29B7-188A-D6F0C2E9A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B2AA7-810F-0FE7-18E3-8799E7F1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FADS Scores for SEM Images of PETN Pellets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25C84-5060-8F13-B57B-7D14D4F6E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42AD4-1CDD-8312-A2B8-7836243B7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26" y="1289063"/>
            <a:ext cx="5168254" cy="3187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F85176-0DB5-059C-4E09-B00802D3A26A}"/>
              </a:ext>
            </a:extLst>
          </p:cNvPr>
          <p:cNvSpPr txBox="1"/>
          <p:nvPr/>
        </p:nvSpPr>
        <p:spPr>
          <a:xfrm>
            <a:off x="841829" y="4501783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score variations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458B-F707-2D11-FB89-D5CF6507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809" y="1288265"/>
            <a:ext cx="5539456" cy="4154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F90938-9DD3-14C0-B8EA-D9902C2D015B}"/>
              </a:ext>
            </a:extLst>
          </p:cNvPr>
          <p:cNvSpPr txBox="1"/>
          <p:nvPr/>
        </p:nvSpPr>
        <p:spPr>
          <a:xfrm>
            <a:off x="6218809" y="5602515"/>
            <a:ext cx="565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resolution but inconsistent imaging artefacts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A3A5E3-EB75-F9E0-04E6-0307B6032A91}"/>
              </a:ext>
            </a:extLst>
          </p:cNvPr>
          <p:cNvSpPr/>
          <p:nvPr/>
        </p:nvSpPr>
        <p:spPr>
          <a:xfrm>
            <a:off x="841829" y="5265867"/>
            <a:ext cx="4238171" cy="104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Lots of noisy image data within energetic material surveillance </a:t>
            </a:r>
          </a:p>
        </p:txBody>
      </p:sp>
    </p:spTree>
    <p:extLst>
      <p:ext uri="{BB962C8B-B14F-4D97-AF65-F5344CB8AC3E}">
        <p14:creationId xmlns:p14="http://schemas.microsoft.com/office/powerpoint/2010/main" val="4902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44F8C4-202F-5748-954E-E748CC61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B149FD-26F7-3645-B4E7-BA8B8CC5EEA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80505-F9A1-8511-B940-90DD33C5D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07116" y="2199388"/>
            <a:ext cx="1233084" cy="1166611"/>
          </a:xfrm>
          <a:prstGeom prst="rect">
            <a:avLst/>
          </a:prstGeom>
        </p:spPr>
      </p:pic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35CAD7E5-A8B1-8E39-B144-9D2AE138C09C}"/>
              </a:ext>
            </a:extLst>
          </p:cNvPr>
          <p:cNvSpPr/>
          <p:nvPr/>
        </p:nvSpPr>
        <p:spPr>
          <a:xfrm rot="19603739">
            <a:off x="3519933" y="2855171"/>
            <a:ext cx="1082454" cy="427048"/>
          </a:xfrm>
          <a:prstGeom prst="curvedUpArrow">
            <a:avLst>
              <a:gd name="adj1" fmla="val 25607"/>
              <a:gd name="adj2" fmla="val 91246"/>
              <a:gd name="adj3" fmla="val 45070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575529-9259-18A2-CDBE-7BA4AAF32360}"/>
              </a:ext>
            </a:extLst>
          </p:cNvPr>
          <p:cNvGrpSpPr/>
          <p:nvPr/>
        </p:nvGrpSpPr>
        <p:grpSpPr>
          <a:xfrm>
            <a:off x="3874524" y="1622382"/>
            <a:ext cx="1351795" cy="1353356"/>
            <a:chOff x="6674275" y="0"/>
            <a:chExt cx="2555411" cy="27514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80C931-0112-4EAD-805D-79E414DAC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6751237" y="0"/>
              <a:ext cx="1806704" cy="25554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A8004E-43A4-D61B-B65A-8F79A505C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10800000">
              <a:off x="7217306" y="196018"/>
              <a:ext cx="1806704" cy="25554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98394B-E09A-EEFD-9E93-91DB60622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5400000">
              <a:off x="7048629" y="45203"/>
              <a:ext cx="1806704" cy="2555411"/>
            </a:xfrm>
            <a:prstGeom prst="rect">
              <a:avLst/>
            </a:prstGeom>
          </p:spPr>
        </p:pic>
      </p:grpSp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02AB0B0A-B5A3-2DD4-E9CC-9B06BAC270B7}"/>
              </a:ext>
            </a:extLst>
          </p:cNvPr>
          <p:cNvSpPr/>
          <p:nvPr/>
        </p:nvSpPr>
        <p:spPr>
          <a:xfrm rot="19603739">
            <a:off x="2429760" y="3511931"/>
            <a:ext cx="1082454" cy="427048"/>
          </a:xfrm>
          <a:prstGeom prst="curvedUpArrow">
            <a:avLst>
              <a:gd name="adj1" fmla="val 25000"/>
              <a:gd name="adj2" fmla="val 91246"/>
              <a:gd name="adj3" fmla="val 45070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223D74B-EF99-C623-B540-3537780697F0}"/>
              </a:ext>
            </a:extLst>
          </p:cNvPr>
          <p:cNvGrpSpPr/>
          <p:nvPr/>
        </p:nvGrpSpPr>
        <p:grpSpPr>
          <a:xfrm>
            <a:off x="942212" y="3231972"/>
            <a:ext cx="1579154" cy="1556382"/>
            <a:chOff x="1072838" y="2840094"/>
            <a:chExt cx="1579154" cy="155638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6AC7EA8-76F0-DA37-5F1C-EFB971EC3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6152" y="2840094"/>
              <a:ext cx="1005840" cy="107015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C5190EF-E1B6-929B-6892-CA8178B3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37298" y="2905410"/>
              <a:ext cx="1005840" cy="107015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6A8C7C2-E70D-053B-8CC3-161DD95F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1180" y="2992494"/>
              <a:ext cx="1005840" cy="107015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25A4130-7DFC-1BF8-A4EE-17AC0A03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5068" y="3108606"/>
              <a:ext cx="1005840" cy="107015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9ABEFB9-9AA9-FB1B-5A21-558C81631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8950" y="3210207"/>
              <a:ext cx="1005840" cy="107015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C314645-5D17-40C5-7D05-E61E22E83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838" y="3326326"/>
              <a:ext cx="1005840" cy="107015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4C7DF66-358D-BCDE-A168-3D5530E82BB9}"/>
              </a:ext>
            </a:extLst>
          </p:cNvPr>
          <p:cNvSpPr txBox="1"/>
          <p:nvPr/>
        </p:nvSpPr>
        <p:spPr>
          <a:xfrm>
            <a:off x="382212" y="1049805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Energetic Material Surveillance</a:t>
            </a:r>
          </a:p>
          <a:p>
            <a:r>
              <a:rPr lang="en-US" dirty="0"/>
              <a:t>Component Shelf-life Programs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0CAF01-54EA-33F0-78FE-8FE661376566}"/>
              </a:ext>
            </a:extLst>
          </p:cNvPr>
          <p:cNvSpPr txBox="1"/>
          <p:nvPr/>
        </p:nvSpPr>
        <p:spPr>
          <a:xfrm rot="19446199">
            <a:off x="1227683" y="3743320"/>
            <a:ext cx="489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Current SEM/CT image analysis workflow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AF126CE-EC0B-F63D-6030-F8B31C49C2AA}"/>
              </a:ext>
            </a:extLst>
          </p:cNvPr>
          <p:cNvSpPr/>
          <p:nvPr/>
        </p:nvSpPr>
        <p:spPr>
          <a:xfrm>
            <a:off x="279698" y="1001639"/>
            <a:ext cx="3747276" cy="740861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BCDD45-DF6C-D738-ADF6-662B9D6ECEFF}"/>
              </a:ext>
            </a:extLst>
          </p:cNvPr>
          <p:cNvSpPr txBox="1"/>
          <p:nvPr/>
        </p:nvSpPr>
        <p:spPr>
          <a:xfrm>
            <a:off x="427998" y="2520327"/>
            <a:ext cx="208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CT stack</a:t>
            </a:r>
          </a:p>
          <a:p>
            <a:r>
              <a:rPr lang="en-US" dirty="0"/>
              <a:t>~ 2000 2D images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4ED3F0A-5253-919B-65C4-E065E27C098C}"/>
              </a:ext>
            </a:extLst>
          </p:cNvPr>
          <p:cNvSpPr/>
          <p:nvPr/>
        </p:nvSpPr>
        <p:spPr>
          <a:xfrm>
            <a:off x="5910661" y="896800"/>
            <a:ext cx="4895662" cy="22786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Material transformation due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thermal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manufacturing defect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impurity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material incompatibility</a:t>
            </a:r>
          </a:p>
          <a:p>
            <a:r>
              <a:rPr lang="en-US" dirty="0"/>
              <a:t>Previously unseen changes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BFA64F1-DA37-CC24-B1B8-432C095DDE90}"/>
              </a:ext>
            </a:extLst>
          </p:cNvPr>
          <p:cNvSpPr/>
          <p:nvPr/>
        </p:nvSpPr>
        <p:spPr>
          <a:xfrm>
            <a:off x="5734377" y="3703113"/>
            <a:ext cx="2699657" cy="9814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Traditional morphology analysis</a:t>
            </a:r>
          </a:p>
        </p:txBody>
      </p:sp>
      <p:sp>
        <p:nvSpPr>
          <p:cNvPr id="66" name="Arrow: Curved Right 65">
            <a:extLst>
              <a:ext uri="{FF2B5EF4-FFF2-40B4-BE49-F238E27FC236}">
                <a16:creationId xmlns:a16="http://schemas.microsoft.com/office/drawing/2014/main" id="{F715F655-EF8D-CA3D-488D-75BFBA6870F8}"/>
              </a:ext>
            </a:extLst>
          </p:cNvPr>
          <p:cNvSpPr/>
          <p:nvPr/>
        </p:nvSpPr>
        <p:spPr>
          <a:xfrm>
            <a:off x="6185608" y="2810114"/>
            <a:ext cx="501504" cy="887933"/>
          </a:xfrm>
          <a:prstGeom prst="curv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A480826-CDC3-83B0-B899-A5AA9E134062}"/>
              </a:ext>
            </a:extLst>
          </p:cNvPr>
          <p:cNvSpPr/>
          <p:nvPr/>
        </p:nvSpPr>
        <p:spPr>
          <a:xfrm>
            <a:off x="8982972" y="3698047"/>
            <a:ext cx="2510971" cy="9865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Convolutional neural networks</a:t>
            </a:r>
          </a:p>
        </p:txBody>
      </p:sp>
      <p:sp>
        <p:nvSpPr>
          <p:cNvPr id="68" name="Arrow: Curved Left 67">
            <a:extLst>
              <a:ext uri="{FF2B5EF4-FFF2-40B4-BE49-F238E27FC236}">
                <a16:creationId xmlns:a16="http://schemas.microsoft.com/office/drawing/2014/main" id="{E4EDE9EA-97DF-F85A-F211-31975AF4FA16}"/>
              </a:ext>
            </a:extLst>
          </p:cNvPr>
          <p:cNvSpPr/>
          <p:nvPr/>
        </p:nvSpPr>
        <p:spPr>
          <a:xfrm>
            <a:off x="10052527" y="2758095"/>
            <a:ext cx="517189" cy="957561"/>
          </a:xfrm>
          <a:prstGeom prst="curvedLef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0" name="Graphic 69" descr="Checkmark with solid fill">
            <a:extLst>
              <a:ext uri="{FF2B5EF4-FFF2-40B4-BE49-F238E27FC236}">
                <a16:creationId xmlns:a16="http://schemas.microsoft.com/office/drawing/2014/main" id="{48B6514E-FE70-F19F-18E8-B16441576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7847" y="3130281"/>
            <a:ext cx="914400" cy="9144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0CB0408C-340E-687F-26FC-9E6FE2B87FDD}"/>
              </a:ext>
            </a:extLst>
          </p:cNvPr>
          <p:cNvSpPr txBox="1"/>
          <p:nvPr/>
        </p:nvSpPr>
        <p:spPr>
          <a:xfrm>
            <a:off x="2929425" y="5461086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Unlabeled data</a:t>
            </a:r>
          </a:p>
          <a:p>
            <a:r>
              <a:rPr lang="en-US" dirty="0"/>
              <a:t>Class imbalance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A9633035-AC8B-63BC-8F15-CFDB3E0DB8ED}"/>
              </a:ext>
            </a:extLst>
          </p:cNvPr>
          <p:cNvSpPr/>
          <p:nvPr/>
        </p:nvSpPr>
        <p:spPr>
          <a:xfrm>
            <a:off x="2786743" y="5300953"/>
            <a:ext cx="2191657" cy="950884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Curved Right 72">
            <a:extLst>
              <a:ext uri="{FF2B5EF4-FFF2-40B4-BE49-F238E27FC236}">
                <a16:creationId xmlns:a16="http://schemas.microsoft.com/office/drawing/2014/main" id="{6289A8B1-92D2-E85E-07B3-89EA4F872435}"/>
              </a:ext>
            </a:extLst>
          </p:cNvPr>
          <p:cNvSpPr/>
          <p:nvPr/>
        </p:nvSpPr>
        <p:spPr>
          <a:xfrm rot="18912078">
            <a:off x="1508733" y="4413824"/>
            <a:ext cx="656613" cy="2232485"/>
          </a:xfrm>
          <a:prstGeom prst="curv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F6DE427-CFFD-26A8-B125-A68C080E0547}"/>
              </a:ext>
            </a:extLst>
          </p:cNvPr>
          <p:cNvSpPr/>
          <p:nvPr/>
        </p:nvSpPr>
        <p:spPr>
          <a:xfrm>
            <a:off x="5366381" y="5286438"/>
            <a:ext cx="3207714" cy="955057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171B232-3138-5FD9-710F-77656345ED4B}"/>
              </a:ext>
            </a:extLst>
          </p:cNvPr>
          <p:cNvSpPr txBox="1"/>
          <p:nvPr/>
        </p:nvSpPr>
        <p:spPr>
          <a:xfrm>
            <a:off x="5531074" y="5435847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Unsupervised approach</a:t>
            </a:r>
          </a:p>
          <a:p>
            <a:r>
              <a:rPr lang="en-US" dirty="0"/>
              <a:t>Only nominal data is used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5D556051-4DAD-1826-84F6-C97B5550B256}"/>
              </a:ext>
            </a:extLst>
          </p:cNvPr>
          <p:cNvSpPr/>
          <p:nvPr/>
        </p:nvSpPr>
        <p:spPr>
          <a:xfrm>
            <a:off x="4978400" y="5657414"/>
            <a:ext cx="370059" cy="21730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59A970B-4D26-A4E3-580B-AAD07ED3E1DF}"/>
              </a:ext>
            </a:extLst>
          </p:cNvPr>
          <p:cNvSpPr/>
          <p:nvPr/>
        </p:nvSpPr>
        <p:spPr>
          <a:xfrm>
            <a:off x="8986927" y="5286438"/>
            <a:ext cx="3067913" cy="955057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497D5CA-FEDA-1904-BFB9-F0BD784662FB}"/>
              </a:ext>
            </a:extLst>
          </p:cNvPr>
          <p:cNvSpPr txBox="1"/>
          <p:nvPr/>
        </p:nvSpPr>
        <p:spPr>
          <a:xfrm>
            <a:off x="9139327" y="5451087"/>
            <a:ext cx="291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Feature Anomaly Detection System</a:t>
            </a:r>
            <a:r>
              <a:rPr lang="de-DE" sz="1800" kern="1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#</a:t>
            </a:r>
            <a:r>
              <a:rPr lang="de-DE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(FADS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81846D70-44E2-94CD-FB59-EB5D3EABF234}"/>
              </a:ext>
            </a:extLst>
          </p:cNvPr>
          <p:cNvSpPr/>
          <p:nvPr/>
        </p:nvSpPr>
        <p:spPr>
          <a:xfrm>
            <a:off x="8590280" y="5657414"/>
            <a:ext cx="370059" cy="21730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EEC8B23-4D88-FD0D-BE8A-3865702311B3}"/>
              </a:ext>
            </a:extLst>
          </p:cNvPr>
          <p:cNvSpPr txBox="1"/>
          <p:nvPr/>
        </p:nvSpPr>
        <p:spPr>
          <a:xfrm>
            <a:off x="74347" y="6510020"/>
            <a:ext cx="1167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aseline="30000" dirty="0">
                <a:latin typeface="Times New Roman" panose="02020603050405020304" pitchFamily="18" charset="0"/>
                <a:ea typeface="MS Mincho" panose="02020609040205080304" pitchFamily="49" charset="-128"/>
              </a:rPr>
              <a:t># </a:t>
            </a:r>
            <a:r>
              <a:rPr lang="de-DE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P. Garland, K. M. Potter, M. Smith, Feature anomaly detection system (FADS) for intelligent manufacturing, </a:t>
            </a:r>
            <a:r>
              <a:rPr lang="de-DE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ArXiv </a:t>
            </a:r>
            <a:r>
              <a:rPr lang="de-DE" sz="1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2022</a:t>
            </a:r>
            <a:r>
              <a:rPr lang="de-DE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de-DE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abs/2204.10318</a:t>
            </a:r>
            <a:r>
              <a:rPr lang="de-DE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1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5CB929-D251-D75C-34CB-97AA93629D5F}"/>
              </a:ext>
            </a:extLst>
          </p:cNvPr>
          <p:cNvSpPr txBox="1"/>
          <p:nvPr/>
        </p:nvSpPr>
        <p:spPr>
          <a:xfrm>
            <a:off x="2747569" y="497565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Data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5EA9488-0874-4E0F-8912-7B7ECD865EF1}"/>
              </a:ext>
            </a:extLst>
          </p:cNvPr>
          <p:cNvSpPr txBox="1"/>
          <p:nvPr/>
        </p:nvSpPr>
        <p:spPr>
          <a:xfrm>
            <a:off x="5352886" y="4982911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Desired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58E84BF-870D-AF0F-E85E-8AB1C6344032}"/>
              </a:ext>
            </a:extLst>
          </p:cNvPr>
          <p:cNvSpPr txBox="1"/>
          <p:nvPr/>
        </p:nvSpPr>
        <p:spPr>
          <a:xfrm>
            <a:off x="8937913" y="4982911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Realization</a:t>
            </a:r>
          </a:p>
        </p:txBody>
      </p:sp>
    </p:spTree>
    <p:extLst>
      <p:ext uri="{BB962C8B-B14F-4D97-AF65-F5344CB8AC3E}">
        <p14:creationId xmlns:p14="http://schemas.microsoft.com/office/powerpoint/2010/main" val="36253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404C-AF27-CCC6-36FA-817D2DE65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2BDE6-2378-B210-535D-1DF8AAEF8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BA240-96E3-CA00-1EA4-C93A3E606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036" y="1759916"/>
            <a:ext cx="5725324" cy="23339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1BB25F-DF97-223E-11B4-1561E8FF7D2E}"/>
              </a:ext>
            </a:extLst>
          </p:cNvPr>
          <p:cNvSpPr/>
          <p:nvPr/>
        </p:nvSpPr>
        <p:spPr>
          <a:xfrm>
            <a:off x="7707086" y="2383190"/>
            <a:ext cx="941458" cy="620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90EF0C-887A-34DB-A352-522C8E47B9E6}"/>
              </a:ext>
            </a:extLst>
          </p:cNvPr>
          <p:cNvSpPr/>
          <p:nvPr/>
        </p:nvSpPr>
        <p:spPr>
          <a:xfrm>
            <a:off x="2845978" y="3090897"/>
            <a:ext cx="1406708" cy="620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Pretrained CNN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B85DF0-D718-4FD8-B99E-D26B2141FABC}"/>
              </a:ext>
            </a:extLst>
          </p:cNvPr>
          <p:cNvSpPr txBox="1"/>
          <p:nvPr/>
        </p:nvSpPr>
        <p:spPr>
          <a:xfrm>
            <a:off x="458019" y="1009487"/>
            <a:ext cx="691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u="sng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Morphology Scores</a:t>
            </a:r>
            <a:r>
              <a:rPr lang="de-DE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Feature Anomaly Detection System (FADS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610863-7FA0-5806-C8E0-8845FE80F34B}"/>
              </a:ext>
            </a:extLst>
          </p:cNvPr>
          <p:cNvSpPr txBox="1"/>
          <p:nvPr/>
        </p:nvSpPr>
        <p:spPr>
          <a:xfrm>
            <a:off x="458019" y="1472679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Nominal Images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C434BF-0E66-21FF-D8CA-BDC091E37C9F}"/>
              </a:ext>
            </a:extLst>
          </p:cNvPr>
          <p:cNvCxnSpPr>
            <a:cxnSpLocks/>
          </p:cNvCxnSpPr>
          <p:nvPr/>
        </p:nvCxnSpPr>
        <p:spPr>
          <a:xfrm>
            <a:off x="2177140" y="2383190"/>
            <a:ext cx="1518522" cy="1814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3BFC3A-6839-4F5E-2BAE-B17ED564F999}"/>
              </a:ext>
            </a:extLst>
          </p:cNvPr>
          <p:cNvSpPr txBox="1"/>
          <p:nvPr/>
        </p:nvSpPr>
        <p:spPr>
          <a:xfrm>
            <a:off x="2278742" y="203200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“Training”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C87F0A-80E7-2742-7A21-388DAEAA9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82" y="1844983"/>
            <a:ext cx="1592899" cy="1584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594644-B939-60AF-54BC-04BC4F4CE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14" y="3943776"/>
            <a:ext cx="1587668" cy="1595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2FD716-8168-3D04-A737-5776BD91FB15}"/>
              </a:ext>
            </a:extLst>
          </p:cNvPr>
          <p:cNvSpPr txBox="1"/>
          <p:nvPr/>
        </p:nvSpPr>
        <p:spPr>
          <a:xfrm>
            <a:off x="477355" y="358843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Images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F048097-DD26-1CD6-C64A-9DD200F2E0A3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162382" y="3943776"/>
            <a:ext cx="1533280" cy="797969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04D0F58-8F5B-79B8-97B4-F99D41BD6EA7}"/>
              </a:ext>
            </a:extLst>
          </p:cNvPr>
          <p:cNvSpPr txBox="1"/>
          <p:nvPr/>
        </p:nvSpPr>
        <p:spPr>
          <a:xfrm rot="19931877">
            <a:off x="2377838" y="3938229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Testing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6C359B-94DA-7D87-8270-40B1BE869B14}"/>
              </a:ext>
            </a:extLst>
          </p:cNvPr>
          <p:cNvCxnSpPr>
            <a:cxnSpLocks/>
          </p:cNvCxnSpPr>
          <p:nvPr/>
        </p:nvCxnSpPr>
        <p:spPr>
          <a:xfrm flipV="1">
            <a:off x="6749143" y="2095215"/>
            <a:ext cx="1191711" cy="415756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03B3D25-3D48-FF7A-E34D-289B35C26DC8}"/>
              </a:ext>
            </a:extLst>
          </p:cNvPr>
          <p:cNvSpPr txBox="1"/>
          <p:nvPr/>
        </p:nvSpPr>
        <p:spPr>
          <a:xfrm>
            <a:off x="5442858" y="1550726"/>
            <a:ext cx="252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Comparison of network activations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E3A3A2-487F-D527-C133-FF7847B477E3}"/>
              </a:ext>
            </a:extLst>
          </p:cNvPr>
          <p:cNvSpPr txBox="1"/>
          <p:nvPr/>
        </p:nvSpPr>
        <p:spPr>
          <a:xfrm>
            <a:off x="3426826" y="4548694"/>
            <a:ext cx="56204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ResNet18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PETN powder 50% TMD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Aged for 1 to 3 weeks at 25°C, 70°C, 85°C, 100°C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MicroCT</a:t>
            </a:r>
            <a:r>
              <a:rPr lang="en-US" dirty="0"/>
              <a:t> images, resolution 0.6 </a:t>
            </a:r>
            <a:r>
              <a:rPr lang="el-GR" dirty="0"/>
              <a:t>μ</a:t>
            </a:r>
            <a:r>
              <a:rPr lang="en-US" dirty="0"/>
              <a:t>m/pixel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~2000 image per scan, cropped to 1120x1120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Batches of 100 nominal and test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Global histogram equalization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4A6999E-29CE-EEE2-ED93-38AEC94A0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503" y="926911"/>
            <a:ext cx="3524742" cy="225774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4CD45C-854D-7CA7-3683-48637FB914F5}"/>
              </a:ext>
            </a:extLst>
          </p:cNvPr>
          <p:cNvSpPr/>
          <p:nvPr/>
        </p:nvSpPr>
        <p:spPr>
          <a:xfrm>
            <a:off x="7940854" y="883369"/>
            <a:ext cx="361317" cy="437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7404EF-4994-B323-46D1-2E75E1B3EB3A}"/>
              </a:ext>
            </a:extLst>
          </p:cNvPr>
          <p:cNvSpPr/>
          <p:nvPr/>
        </p:nvSpPr>
        <p:spPr>
          <a:xfrm>
            <a:off x="7940854" y="2757714"/>
            <a:ext cx="245203" cy="45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6DEF0C-4D0D-EA4C-3F22-04C7C72475B9}"/>
              </a:ext>
            </a:extLst>
          </p:cNvPr>
          <p:cNvSpPr txBox="1"/>
          <p:nvPr/>
        </p:nvSpPr>
        <p:spPr>
          <a:xfrm>
            <a:off x="9500874" y="3285729"/>
            <a:ext cx="2386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R-Vector</a:t>
            </a:r>
          </a:p>
          <a:p>
            <a:r>
              <a:rPr lang="en-US" sz="1400" dirty="0"/>
              <a:t>Difference between aggregated activations of nominal and test images per filter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E8086F8-60C7-1FCA-4B3F-2DDFC898EE93}"/>
              </a:ext>
            </a:extLst>
          </p:cNvPr>
          <p:cNvCxnSpPr>
            <a:cxnSpLocks/>
          </p:cNvCxnSpPr>
          <p:nvPr/>
        </p:nvCxnSpPr>
        <p:spPr>
          <a:xfrm>
            <a:off x="10669327" y="4355798"/>
            <a:ext cx="0" cy="583773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36D8378C-7590-1996-BE6B-C7BDDCBC349F}"/>
              </a:ext>
            </a:extLst>
          </p:cNvPr>
          <p:cNvSpPr/>
          <p:nvPr/>
        </p:nvSpPr>
        <p:spPr>
          <a:xfrm>
            <a:off x="9587959" y="4939571"/>
            <a:ext cx="2183130" cy="13624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Morphology score</a:t>
            </a:r>
            <a:r>
              <a:rPr lang="en-US" sz="1600" dirty="0"/>
              <a:t>: 90</a:t>
            </a:r>
            <a:r>
              <a:rPr lang="en-US" sz="1600" baseline="30000" dirty="0"/>
              <a:t>th</a:t>
            </a:r>
            <a:r>
              <a:rPr lang="en-US" sz="1600" dirty="0"/>
              <a:t> percentile of R-vector</a:t>
            </a:r>
          </a:p>
        </p:txBody>
      </p:sp>
    </p:spTree>
    <p:extLst>
      <p:ext uri="{BB962C8B-B14F-4D97-AF65-F5344CB8AC3E}">
        <p14:creationId xmlns:p14="http://schemas.microsoft.com/office/powerpoint/2010/main" val="1473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753EA-9A27-4E66-D435-DBEFA19E1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PETN CT Images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D3AFF-A279-1B66-C76C-201B6D6CD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E7FC0-5A48-15CB-7DDA-B838EF217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40" y="1262743"/>
            <a:ext cx="11357634" cy="52354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8922C3-55A9-A145-3F11-5B2308259EFE}"/>
              </a:ext>
            </a:extLst>
          </p:cNvPr>
          <p:cNvSpPr/>
          <p:nvPr/>
        </p:nvSpPr>
        <p:spPr>
          <a:xfrm>
            <a:off x="269112" y="1262743"/>
            <a:ext cx="422508" cy="420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AACDC-99CD-C12D-3CEF-C924B2AC3161}"/>
              </a:ext>
            </a:extLst>
          </p:cNvPr>
          <p:cNvSpPr/>
          <p:nvPr/>
        </p:nvSpPr>
        <p:spPr>
          <a:xfrm>
            <a:off x="3092139" y="1328059"/>
            <a:ext cx="422508" cy="420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4671F6-F115-BDDE-7E0E-081CDC6AD79F}"/>
              </a:ext>
            </a:extLst>
          </p:cNvPr>
          <p:cNvSpPr/>
          <p:nvPr/>
        </p:nvSpPr>
        <p:spPr>
          <a:xfrm>
            <a:off x="5907912" y="1328059"/>
            <a:ext cx="422508" cy="420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1A90D5-042C-C6A3-E386-902128E4DE05}"/>
              </a:ext>
            </a:extLst>
          </p:cNvPr>
          <p:cNvSpPr/>
          <p:nvPr/>
        </p:nvSpPr>
        <p:spPr>
          <a:xfrm>
            <a:off x="8723688" y="1328059"/>
            <a:ext cx="422508" cy="420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0C2E5-E38F-2AE0-2CC3-BCF87E2D46DA}"/>
              </a:ext>
            </a:extLst>
          </p:cNvPr>
          <p:cNvSpPr txBox="1"/>
          <p:nvPr/>
        </p:nvSpPr>
        <p:spPr>
          <a:xfrm>
            <a:off x="638630" y="929997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Pristine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65877-958E-8DAB-2F94-7A81AAF725FE}"/>
              </a:ext>
            </a:extLst>
          </p:cNvPr>
          <p:cNvSpPr txBox="1"/>
          <p:nvPr/>
        </p:nvSpPr>
        <p:spPr>
          <a:xfrm>
            <a:off x="3519720" y="922743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Aged at 70°C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DBE0A-BD20-3BA9-54A9-435D9C35B1D9}"/>
              </a:ext>
            </a:extLst>
          </p:cNvPr>
          <p:cNvSpPr txBox="1"/>
          <p:nvPr/>
        </p:nvSpPr>
        <p:spPr>
          <a:xfrm>
            <a:off x="6371781" y="930003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Aged at 85°C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835FB-C016-AA65-C3E4-84484E5F7B29}"/>
              </a:ext>
            </a:extLst>
          </p:cNvPr>
          <p:cNvSpPr txBox="1"/>
          <p:nvPr/>
        </p:nvSpPr>
        <p:spPr>
          <a:xfrm>
            <a:off x="9194811" y="922747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Aged at 100°C</a:t>
            </a:r>
          </a:p>
        </p:txBody>
      </p:sp>
    </p:spTree>
    <p:extLst>
      <p:ext uri="{BB962C8B-B14F-4D97-AF65-F5344CB8AC3E}">
        <p14:creationId xmlns:p14="http://schemas.microsoft.com/office/powerpoint/2010/main" val="418805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0745-3990-BD0F-F626-2ECA3FDC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Score Variations for Images of Pristine PETN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1E4A1-D6B7-C891-EE21-D07DB59F2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D8AF5-9185-3B54-B976-48C067787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6" y="1303609"/>
            <a:ext cx="8067187" cy="50246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57F111-0939-4B73-72D0-DEDBCBD8E96C}"/>
              </a:ext>
            </a:extLst>
          </p:cNvPr>
          <p:cNvSpPr/>
          <p:nvPr/>
        </p:nvSpPr>
        <p:spPr>
          <a:xfrm>
            <a:off x="420914" y="1303609"/>
            <a:ext cx="449943" cy="39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7DA0D5-9834-CC50-EC18-59E49DD833DB}"/>
              </a:ext>
            </a:extLst>
          </p:cNvPr>
          <p:cNvSpPr/>
          <p:nvPr/>
        </p:nvSpPr>
        <p:spPr>
          <a:xfrm>
            <a:off x="4492180" y="1368925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7785D-0EA9-181F-4E52-BF080D720C9F}"/>
              </a:ext>
            </a:extLst>
          </p:cNvPr>
          <p:cNvSpPr/>
          <p:nvPr/>
        </p:nvSpPr>
        <p:spPr>
          <a:xfrm>
            <a:off x="4572010" y="3930693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B255E3-4844-1AB0-EE03-714C80753FF3}"/>
              </a:ext>
            </a:extLst>
          </p:cNvPr>
          <p:cNvSpPr/>
          <p:nvPr/>
        </p:nvSpPr>
        <p:spPr>
          <a:xfrm>
            <a:off x="529777" y="3937953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B49D8-7584-7D63-49B7-9A753DBDB746}"/>
              </a:ext>
            </a:extLst>
          </p:cNvPr>
          <p:cNvSpPr txBox="1"/>
          <p:nvPr/>
        </p:nvSpPr>
        <p:spPr>
          <a:xfrm>
            <a:off x="720648" y="934277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Exchange of nominal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F0198-4349-F974-E75D-37732EA173B3}"/>
              </a:ext>
            </a:extLst>
          </p:cNvPr>
          <p:cNvSpPr txBox="1"/>
          <p:nvPr/>
        </p:nvSpPr>
        <p:spPr>
          <a:xfrm>
            <a:off x="1248230" y="143195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1a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0CCE5-1B33-8A18-C217-BC4D97BC979C}"/>
              </a:ext>
            </a:extLst>
          </p:cNvPr>
          <p:cNvSpPr txBox="1"/>
          <p:nvPr/>
        </p:nvSpPr>
        <p:spPr>
          <a:xfrm>
            <a:off x="5174342" y="143921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E9FC1-EA3B-95F9-E244-58AEAB5549D6}"/>
              </a:ext>
            </a:extLst>
          </p:cNvPr>
          <p:cNvSpPr txBox="1"/>
          <p:nvPr/>
        </p:nvSpPr>
        <p:spPr>
          <a:xfrm>
            <a:off x="1226459" y="399372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3a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976FF-A446-12BA-0963-98E01E0D8468}"/>
              </a:ext>
            </a:extLst>
          </p:cNvPr>
          <p:cNvSpPr txBox="1"/>
          <p:nvPr/>
        </p:nvSpPr>
        <p:spPr>
          <a:xfrm>
            <a:off x="5181604" y="397194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4a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6D7B5D-7BF2-3CF9-5D9F-63F76716DE39}"/>
              </a:ext>
            </a:extLst>
          </p:cNvPr>
          <p:cNvSpPr/>
          <p:nvPr/>
        </p:nvSpPr>
        <p:spPr>
          <a:xfrm>
            <a:off x="8795658" y="1390695"/>
            <a:ext cx="2975428" cy="15965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Anomaly score differences due to image-to-image variations</a:t>
            </a:r>
          </a:p>
          <a:p>
            <a:r>
              <a:rPr lang="en-US" dirty="0"/>
              <a:t>Mean: 0.53</a:t>
            </a:r>
          </a:p>
          <a:p>
            <a:r>
              <a:rPr lang="en-US" dirty="0"/>
              <a:t>Std: 0.027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99940F-D600-24F7-CAAD-147314CB3632}"/>
              </a:ext>
            </a:extLst>
          </p:cNvPr>
          <p:cNvSpPr/>
          <p:nvPr/>
        </p:nvSpPr>
        <p:spPr>
          <a:xfrm>
            <a:off x="1248230" y="1426981"/>
            <a:ext cx="449943" cy="329246"/>
          </a:xfrm>
          <a:prstGeom prst="ellipse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B81E01F-F69A-2065-225A-CC8F9A437DD3}"/>
              </a:ext>
            </a:extLst>
          </p:cNvPr>
          <p:cNvSpPr/>
          <p:nvPr/>
        </p:nvSpPr>
        <p:spPr>
          <a:xfrm>
            <a:off x="6161317" y="3487056"/>
            <a:ext cx="449943" cy="329246"/>
          </a:xfrm>
          <a:prstGeom prst="ellipse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D4AC7B-C9FE-F0B4-392A-A68CE221CEAC}"/>
              </a:ext>
            </a:extLst>
          </p:cNvPr>
          <p:cNvSpPr/>
          <p:nvPr/>
        </p:nvSpPr>
        <p:spPr>
          <a:xfrm>
            <a:off x="2227942" y="6035265"/>
            <a:ext cx="449943" cy="329246"/>
          </a:xfrm>
          <a:prstGeom prst="ellipse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ECEF88-9ED6-2455-210B-D61D07AA89A6}"/>
              </a:ext>
            </a:extLst>
          </p:cNvPr>
          <p:cNvSpPr/>
          <p:nvPr/>
        </p:nvSpPr>
        <p:spPr>
          <a:xfrm>
            <a:off x="6161319" y="6006241"/>
            <a:ext cx="449943" cy="329246"/>
          </a:xfrm>
          <a:prstGeom prst="ellipse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8609ED4-D128-F2CE-83D0-347E18CAB963}"/>
              </a:ext>
            </a:extLst>
          </p:cNvPr>
          <p:cNvSpPr/>
          <p:nvPr/>
        </p:nvSpPr>
        <p:spPr>
          <a:xfrm>
            <a:off x="9177533" y="3173662"/>
            <a:ext cx="2079971" cy="1158613"/>
          </a:xfrm>
          <a:prstGeom prst="ellipse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4ECE3-214E-BBFF-943C-CAEDAEBB9612}"/>
              </a:ext>
            </a:extLst>
          </p:cNvPr>
          <p:cNvSpPr txBox="1"/>
          <p:nvPr/>
        </p:nvSpPr>
        <p:spPr>
          <a:xfrm>
            <a:off x="9558021" y="3409905"/>
            <a:ext cx="164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1a stands out</a:t>
            </a:r>
          </a:p>
        </p:txBody>
      </p:sp>
    </p:spTree>
    <p:extLst>
      <p:ext uri="{BB962C8B-B14F-4D97-AF65-F5344CB8AC3E}">
        <p14:creationId xmlns:p14="http://schemas.microsoft.com/office/powerpoint/2010/main" val="8098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83D0-CFDB-5D88-5DCD-B630CF3F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Scores with Increasing Aging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7F2EA-2C4E-40DF-6DBE-8680C0EE2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92AC7-D35A-5C90-BC97-E101C8D8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8" y="1041400"/>
            <a:ext cx="6617787" cy="4223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EB72A-B339-6896-10AA-DE9643B12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017" y="1044892"/>
            <a:ext cx="3356953" cy="43689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4D026C-CD63-6A79-F415-D865B3CC9557}"/>
              </a:ext>
            </a:extLst>
          </p:cNvPr>
          <p:cNvSpPr/>
          <p:nvPr/>
        </p:nvSpPr>
        <p:spPr>
          <a:xfrm>
            <a:off x="3519728" y="1107671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662D2-A0C9-839D-4C93-81D7010EB2F5}"/>
              </a:ext>
            </a:extLst>
          </p:cNvPr>
          <p:cNvSpPr/>
          <p:nvPr/>
        </p:nvSpPr>
        <p:spPr>
          <a:xfrm>
            <a:off x="3541495" y="3292066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185A94-0A51-0134-C5A6-BCFD883C48F6}"/>
              </a:ext>
            </a:extLst>
          </p:cNvPr>
          <p:cNvSpPr/>
          <p:nvPr/>
        </p:nvSpPr>
        <p:spPr>
          <a:xfrm>
            <a:off x="217727" y="1114930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EE28B-467F-7F73-EC36-0420402D82BA}"/>
              </a:ext>
            </a:extLst>
          </p:cNvPr>
          <p:cNvSpPr/>
          <p:nvPr/>
        </p:nvSpPr>
        <p:spPr>
          <a:xfrm>
            <a:off x="203210" y="3277556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B34058-901C-266A-171A-BF139C43A944}"/>
              </a:ext>
            </a:extLst>
          </p:cNvPr>
          <p:cNvSpPr/>
          <p:nvPr/>
        </p:nvSpPr>
        <p:spPr>
          <a:xfrm>
            <a:off x="7416801" y="5597546"/>
            <a:ext cx="4499428" cy="1158613"/>
          </a:xfrm>
          <a:prstGeom prst="ellipse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403A4-12DE-75A0-F6DF-316139A4AF04}"/>
              </a:ext>
            </a:extLst>
          </p:cNvPr>
          <p:cNvSpPr txBox="1"/>
          <p:nvPr/>
        </p:nvSpPr>
        <p:spPr>
          <a:xfrm>
            <a:off x="7692583" y="5804761"/>
            <a:ext cx="4122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Morphological change within 1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Unexplained decrease in score after week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B382EC-7ABC-36F1-41C9-CFF1381786E5}"/>
              </a:ext>
            </a:extLst>
          </p:cNvPr>
          <p:cNvSpPr/>
          <p:nvPr/>
        </p:nvSpPr>
        <p:spPr>
          <a:xfrm>
            <a:off x="7765154" y="1013327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95B371-E2DD-E7C7-FDCC-FE82991100A5}"/>
              </a:ext>
            </a:extLst>
          </p:cNvPr>
          <p:cNvSpPr/>
          <p:nvPr/>
        </p:nvSpPr>
        <p:spPr>
          <a:xfrm>
            <a:off x="7649041" y="3219496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321D19-6635-0BA9-F3D1-8B157D456268}"/>
              </a:ext>
            </a:extLst>
          </p:cNvPr>
          <p:cNvSpPr/>
          <p:nvPr/>
        </p:nvSpPr>
        <p:spPr>
          <a:xfrm>
            <a:off x="1100333" y="5503201"/>
            <a:ext cx="5242411" cy="1158613"/>
          </a:xfrm>
          <a:prstGeom prst="ellipse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FF6B5-BE07-CDA7-1EBB-CCDD1D74C9EF}"/>
              </a:ext>
            </a:extLst>
          </p:cNvPr>
          <p:cNvSpPr txBox="1"/>
          <p:nvPr/>
        </p:nvSpPr>
        <p:spPr>
          <a:xfrm>
            <a:off x="1480821" y="5739444"/>
            <a:ext cx="5079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Onset of morphological change at 85°C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Significant morphological change at 100°C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A42F87-25BD-01AD-FC2A-98330B120DC4}"/>
              </a:ext>
            </a:extLst>
          </p:cNvPr>
          <p:cNvSpPr txBox="1"/>
          <p:nvPr/>
        </p:nvSpPr>
        <p:spPr>
          <a:xfrm>
            <a:off x="777719" y="1129444"/>
            <a:ext cx="636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25°C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3B5CE3-0FDF-9D11-C3FF-E70043C25C1C}"/>
              </a:ext>
            </a:extLst>
          </p:cNvPr>
          <p:cNvSpPr txBox="1"/>
          <p:nvPr/>
        </p:nvSpPr>
        <p:spPr>
          <a:xfrm>
            <a:off x="4079716" y="1136704"/>
            <a:ext cx="636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70°C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2D4E0-6FD5-B216-C669-EDEC5465B805}"/>
              </a:ext>
            </a:extLst>
          </p:cNvPr>
          <p:cNvSpPr txBox="1"/>
          <p:nvPr/>
        </p:nvSpPr>
        <p:spPr>
          <a:xfrm>
            <a:off x="784979" y="3313849"/>
            <a:ext cx="636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85°C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FD631C-DF85-32B3-50D6-C5C85A669CAB}"/>
              </a:ext>
            </a:extLst>
          </p:cNvPr>
          <p:cNvSpPr txBox="1"/>
          <p:nvPr/>
        </p:nvSpPr>
        <p:spPr>
          <a:xfrm>
            <a:off x="4079723" y="3313846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100°C</a:t>
            </a:r>
          </a:p>
        </p:txBody>
      </p:sp>
    </p:spTree>
    <p:extLst>
      <p:ext uri="{BB962C8B-B14F-4D97-AF65-F5344CB8AC3E}">
        <p14:creationId xmlns:p14="http://schemas.microsoft.com/office/powerpoint/2010/main" val="18000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A7A29-4F75-999E-8532-0E6980C3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48" y="417190"/>
            <a:ext cx="10480752" cy="570225"/>
          </a:xfrm>
        </p:spPr>
        <p:txBody>
          <a:bodyPr/>
          <a:lstStyle/>
          <a:p>
            <a:r>
              <a:rPr lang="en-US" dirty="0"/>
              <a:t>Morphological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DA9FC-1DF5-8229-1F48-4DECE57D6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FD74BE-18C8-8F66-5520-744A94CB9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44317" y="148923"/>
            <a:ext cx="2019582" cy="4324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C9E87C-5FAC-555C-F8ED-A33E957F7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63370" y="2867856"/>
            <a:ext cx="1991003" cy="4315427"/>
          </a:xfrm>
          <a:prstGeom prst="rect">
            <a:avLst/>
          </a:prstGeom>
        </p:spPr>
      </p:pic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24F3B917-10C4-A3A0-CFF8-9CE2595F693B}"/>
              </a:ext>
            </a:extLst>
          </p:cNvPr>
          <p:cNvSpPr/>
          <p:nvPr/>
        </p:nvSpPr>
        <p:spPr>
          <a:xfrm>
            <a:off x="209864" y="2311399"/>
            <a:ext cx="559397" cy="2754087"/>
          </a:xfrm>
          <a:prstGeom prst="curv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5208E-A20A-1939-F463-D65EBFF76F4C}"/>
              </a:ext>
            </a:extLst>
          </p:cNvPr>
          <p:cNvSpPr txBox="1"/>
          <p:nvPr/>
        </p:nvSpPr>
        <p:spPr>
          <a:xfrm>
            <a:off x="724498" y="3490963"/>
            <a:ext cx="449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 walker segmentation, no filter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5F391-9EEC-67BB-8496-17C9B81A3F6F}"/>
              </a:ext>
            </a:extLst>
          </p:cNvPr>
          <p:cNvSpPr txBox="1"/>
          <p:nvPr/>
        </p:nvSpPr>
        <p:spPr>
          <a:xfrm>
            <a:off x="6457611" y="3603168"/>
            <a:ext cx="49070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volume fraction (density)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specific boundary length (specific surface area)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two-point correlation function (measure of the probability that </a:t>
            </a:r>
            <a:r>
              <a:rPr lang="de-DE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two points separated by a given distance fall within the same phase)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local thickness</a:t>
            </a:r>
            <a:r>
              <a:rPr lang="en-GB" baseline="30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of the pore and particle phase (pore and particle size distribution)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59C575-8FBF-D872-0E55-54B9BB5CFD03}"/>
              </a:ext>
            </a:extLst>
          </p:cNvPr>
          <p:cNvSpPr/>
          <p:nvPr/>
        </p:nvSpPr>
        <p:spPr>
          <a:xfrm>
            <a:off x="6386287" y="3487056"/>
            <a:ext cx="5105400" cy="2592071"/>
          </a:xfrm>
          <a:prstGeom prst="round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Notched Right 18">
            <a:extLst>
              <a:ext uri="{FF2B5EF4-FFF2-40B4-BE49-F238E27FC236}">
                <a16:creationId xmlns:a16="http://schemas.microsoft.com/office/drawing/2014/main" id="{4E0AE4A6-B6AB-17B1-82BC-1EB669C08257}"/>
              </a:ext>
            </a:extLst>
          </p:cNvPr>
          <p:cNvSpPr/>
          <p:nvPr/>
        </p:nvSpPr>
        <p:spPr>
          <a:xfrm>
            <a:off x="5223926" y="3456215"/>
            <a:ext cx="1055021" cy="570225"/>
          </a:xfrm>
          <a:prstGeom prst="notch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B4383C-9E82-FFF6-C5F4-831BB167214D}"/>
              </a:ext>
            </a:extLst>
          </p:cNvPr>
          <p:cNvSpPr/>
          <p:nvPr/>
        </p:nvSpPr>
        <p:spPr>
          <a:xfrm>
            <a:off x="6065725" y="1376850"/>
            <a:ext cx="3947886" cy="1656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Understanding and interpretation of neural network scores </a:t>
            </a:r>
          </a:p>
        </p:txBody>
      </p:sp>
    </p:spTree>
    <p:extLst>
      <p:ext uri="{BB962C8B-B14F-4D97-AF65-F5344CB8AC3E}">
        <p14:creationId xmlns:p14="http://schemas.microsoft.com/office/powerpoint/2010/main" val="15216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E88A-AB37-CF5E-09D7-9B4E2FD1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Fraction, Specific Boundary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DD57E-CF7D-4D6F-35DF-CB2E71546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11EF2-480D-647F-0B6E-AA9D446B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9" y="1118531"/>
            <a:ext cx="5375352" cy="2446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B739D-42F4-56E4-930E-7C2F8E48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7" y="3738951"/>
            <a:ext cx="5536603" cy="273245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FEC0BA-78A7-CD53-FC02-6A3379E273C5}"/>
              </a:ext>
            </a:extLst>
          </p:cNvPr>
          <p:cNvSpPr/>
          <p:nvPr/>
        </p:nvSpPr>
        <p:spPr>
          <a:xfrm>
            <a:off x="6908800" y="1291774"/>
            <a:ext cx="3831771" cy="1828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Sample 1a pressed to higher density </a:t>
            </a:r>
            <a:r>
              <a:rPr lang="en-US" sz="1600" dirty="0">
                <a:sym typeface="Wingdings" panose="05000000000000000000" pitchFamily="2" charset="2"/>
              </a:rPr>
              <a:t> higher anomaly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Unphysical volume fraction decrease likely due to effective resolution change as PETN coarsens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BFCB22-35E3-2D8F-04BD-742090E43701}"/>
              </a:ext>
            </a:extLst>
          </p:cNvPr>
          <p:cNvCxnSpPr>
            <a:cxnSpLocks/>
          </p:cNvCxnSpPr>
          <p:nvPr/>
        </p:nvCxnSpPr>
        <p:spPr>
          <a:xfrm flipH="1" flipV="1">
            <a:off x="4042230" y="1583358"/>
            <a:ext cx="1640114" cy="1026346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01A91CA-6D8D-CBB9-62BD-FF46F44CAD83}"/>
              </a:ext>
            </a:extLst>
          </p:cNvPr>
          <p:cNvSpPr txBox="1"/>
          <p:nvPr/>
        </p:nvSpPr>
        <p:spPr>
          <a:xfrm>
            <a:off x="5660574" y="258757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1a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F89037-33A2-711C-0E39-642495E07516}"/>
              </a:ext>
            </a:extLst>
          </p:cNvPr>
          <p:cNvSpPr/>
          <p:nvPr/>
        </p:nvSpPr>
        <p:spPr>
          <a:xfrm>
            <a:off x="5660574" y="2582604"/>
            <a:ext cx="449943" cy="329246"/>
          </a:xfrm>
          <a:prstGeom prst="ellipse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72874F-172F-F437-4B4E-2B596AD3A322}"/>
              </a:ext>
            </a:extLst>
          </p:cNvPr>
          <p:cNvSpPr/>
          <p:nvPr/>
        </p:nvSpPr>
        <p:spPr>
          <a:xfrm>
            <a:off x="6916053" y="3548744"/>
            <a:ext cx="3831771" cy="1828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Onset of decrease at 85°C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Significant decrease at 100°C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Decrease due to volume fraction decrease and coarsening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Same trends as for anomaly scores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96906A-A735-3C85-7580-A8FEF69F8A60}"/>
              </a:ext>
            </a:extLst>
          </p:cNvPr>
          <p:cNvSpPr/>
          <p:nvPr/>
        </p:nvSpPr>
        <p:spPr>
          <a:xfrm>
            <a:off x="6908799" y="5805714"/>
            <a:ext cx="3904344" cy="718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Kink in volume fraction and specific boundary length as in anomaly scores</a:t>
            </a:r>
          </a:p>
        </p:txBody>
      </p:sp>
    </p:spTree>
    <p:extLst>
      <p:ext uri="{BB962C8B-B14F-4D97-AF65-F5344CB8AC3E}">
        <p14:creationId xmlns:p14="http://schemas.microsoft.com/office/powerpoint/2010/main" val="27738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6299-DF3E-81C0-B044-7C12495C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baseline="-25000" dirty="0"/>
              <a:t>2</a:t>
            </a:r>
            <a:r>
              <a:rPr lang="en-US" dirty="0"/>
              <a:t> Decay Length and Local Thickness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A3DB1-13AF-411F-C7DC-839989C48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9FCA2-F767-158C-AC40-E62166A39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30" y="1120820"/>
            <a:ext cx="5327024" cy="243518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6A788-71A3-8165-7C6D-CEE949575F80}"/>
              </a:ext>
            </a:extLst>
          </p:cNvPr>
          <p:cNvSpPr/>
          <p:nvPr/>
        </p:nvSpPr>
        <p:spPr>
          <a:xfrm>
            <a:off x="841828" y="3792270"/>
            <a:ext cx="4426857" cy="15489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Measures of characteristic particle/pore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Same trends as for specific boundary length and anomaly scores but less separation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88124-235E-FEF3-FA47-C35D08FDA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29998"/>
            <a:ext cx="5301982" cy="52302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10C114-E67C-D977-69A1-13AFE5963349}"/>
              </a:ext>
            </a:extLst>
          </p:cNvPr>
          <p:cNvSpPr/>
          <p:nvPr/>
        </p:nvSpPr>
        <p:spPr>
          <a:xfrm>
            <a:off x="6574988" y="868188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3CC8B-7109-B2AD-17A4-F04BB8C3465F}"/>
              </a:ext>
            </a:extLst>
          </p:cNvPr>
          <p:cNvSpPr/>
          <p:nvPr/>
        </p:nvSpPr>
        <p:spPr>
          <a:xfrm>
            <a:off x="6611276" y="3313841"/>
            <a:ext cx="311461" cy="32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FAD5B5-DC29-BF6E-8107-A2411791C93E}"/>
              </a:ext>
            </a:extLst>
          </p:cNvPr>
          <p:cNvSpPr txBox="1"/>
          <p:nvPr/>
        </p:nvSpPr>
        <p:spPr>
          <a:xfrm>
            <a:off x="6696839" y="1284524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Solid phase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78E76-A334-1077-84DD-B0A5D1AD75FE}"/>
              </a:ext>
            </a:extLst>
          </p:cNvPr>
          <p:cNvSpPr txBox="1"/>
          <p:nvPr/>
        </p:nvSpPr>
        <p:spPr>
          <a:xfrm>
            <a:off x="6689585" y="3730184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Pore phase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77EEB5-B2CE-A7B9-4171-2A353186A9C4}"/>
              </a:ext>
            </a:extLst>
          </p:cNvPr>
          <p:cNvSpPr/>
          <p:nvPr/>
        </p:nvSpPr>
        <p:spPr>
          <a:xfrm>
            <a:off x="1117596" y="5617032"/>
            <a:ext cx="3904344" cy="718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Kink in S</a:t>
            </a:r>
            <a:r>
              <a:rPr lang="en-US" sz="1600" baseline="-25000" dirty="0"/>
              <a:t>2</a:t>
            </a:r>
            <a:r>
              <a:rPr lang="en-US" sz="1600" dirty="0"/>
              <a:t> decay length and local thickness as in anomaly scores</a:t>
            </a:r>
          </a:p>
        </p:txBody>
      </p:sp>
    </p:spTree>
    <p:extLst>
      <p:ext uri="{BB962C8B-B14F-4D97-AF65-F5344CB8AC3E}">
        <p14:creationId xmlns:p14="http://schemas.microsoft.com/office/powerpoint/2010/main" val="6200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Sandia_Brand_Light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2.xml><?xml version="1.0" encoding="utf-8"?>
<a:theme xmlns:a="http://schemas.openxmlformats.org/drawingml/2006/main" name="2_Sandia_Brand_Dark_Blue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7512</TotalTime>
  <Words>640</Words>
  <Application>Microsoft Office PowerPoint</Application>
  <PresentationFormat>Widescreen</PresentationFormat>
  <Paragraphs>114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Times New Roman</vt:lpstr>
      <vt:lpstr>Wingdings</vt:lpstr>
      <vt:lpstr>Arial</vt:lpstr>
      <vt:lpstr>Calibri</vt:lpstr>
      <vt:lpstr>Open Sans</vt:lpstr>
      <vt:lpstr>Exo 2 SemiBold</vt:lpstr>
      <vt:lpstr>1_Sandia_Brand_Light_Theme_UUR</vt:lpstr>
      <vt:lpstr>2_Sandia_Brand_Dark_Blue_Theme_UUR</vt:lpstr>
      <vt:lpstr>Scoring Morphological Change in Computed Tomography Images of Pentaerythritol Tetranitrate (PETN) </vt:lpstr>
      <vt:lpstr>Problem Statement</vt:lpstr>
      <vt:lpstr>Approach</vt:lpstr>
      <vt:lpstr>PETN CT Images</vt:lpstr>
      <vt:lpstr>Anomaly Score Variations for Images of Pristine PETN</vt:lpstr>
      <vt:lpstr>Anomaly Scores with Increasing Aging Temperature</vt:lpstr>
      <vt:lpstr>Morphological Metrics</vt:lpstr>
      <vt:lpstr>Volume Fraction, Specific Boundary Length</vt:lpstr>
      <vt:lpstr>S2 Decay Length and Local Thickness</vt:lpstr>
      <vt:lpstr>Conclusion</vt:lpstr>
      <vt:lpstr>FADS Scores for SEM Images of PETN Pellets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Beste, Ariana</cp:lastModifiedBy>
  <cp:revision>381</cp:revision>
  <dcterms:created xsi:type="dcterms:W3CDTF">2017-10-14T01:15:26Z</dcterms:created>
  <dcterms:modified xsi:type="dcterms:W3CDTF">2024-07-23T13:58:16Z</dcterms:modified>
</cp:coreProperties>
</file>