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5_89F19FB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9_87C0ED7C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3C_E0C4F904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9" r:id="rId2"/>
    <p:sldId id="293" r:id="rId3"/>
    <p:sldId id="307" r:id="rId4"/>
    <p:sldId id="306" r:id="rId5"/>
    <p:sldId id="295" r:id="rId6"/>
    <p:sldId id="308" r:id="rId7"/>
    <p:sldId id="297" r:id="rId8"/>
    <p:sldId id="299" r:id="rId9"/>
    <p:sldId id="316" r:id="rId10"/>
    <p:sldId id="282" r:id="rId11"/>
    <p:sldId id="315" r:id="rId12"/>
    <p:sldId id="309" r:id="rId13"/>
    <p:sldId id="310" r:id="rId14"/>
    <p:sldId id="311" r:id="rId15"/>
    <p:sldId id="312" r:id="rId16"/>
    <p:sldId id="313" r:id="rId17"/>
    <p:sldId id="314" r:id="rId18"/>
    <p:sldId id="318" r:id="rId19"/>
    <p:sldId id="30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6338F-AA1C-93EB-0F18-6E55E3AAE222}" name="Corrado, Nicholas Edward" initials="CE" userId="S::necorra@sandia.gov::628b32c1-78ff-40b1-b535-a0c2f6ad97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D4"/>
    <a:srgbClr val="F3F2E9"/>
    <a:srgbClr val="DCA138"/>
    <a:srgbClr val="C8792A"/>
    <a:srgbClr val="9B2905"/>
    <a:srgbClr val="BB9837"/>
    <a:srgbClr val="BEA434"/>
    <a:srgbClr val="9C872C"/>
    <a:srgbClr val="0D1F35"/>
    <a:srgbClr val="A48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C85A3-EF07-B3AF-7ACF-B83C99A87BE9}" v="137" dt="2022-07-18T04:45:42.092"/>
    <p1510:client id="{49AE1E92-7A6F-2408-5D99-0FFF5B164229}" v="1" dt="2022-07-20T14:10:21.370"/>
    <p1510:client id="{83A6820D-8D1C-4430-9F67-9597BDFB6257}" v="5" dt="2022-07-15T12:52:22.582"/>
    <p1510:client id="{B779049D-3A2B-73A5-A8AE-1A74772C01B8}" v="1" dt="2022-07-15T12:41:59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9796" autoAdjust="0"/>
  </p:normalViewPr>
  <p:slideViewPr>
    <p:cSldViewPr>
      <p:cViewPr varScale="1">
        <p:scale>
          <a:sx n="105" d="100"/>
          <a:sy n="105" d="100"/>
        </p:scale>
        <p:origin x="78" y="3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30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omments/modernComment_125_89F19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D190A0-EF05-4B9C-A5E6-3E33377518CD}" authorId="{4A36338F-AA1C-93EB-0F18-6E55E3AAE222}" created="2022-07-18T02:26:24.18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4644603" sldId="293"/>
      <ac:spMk id="3" creationId="{3B2B7375-70E0-4EBE-B2AE-0656A375F31A}"/>
    </ac:deMkLst>
    <p188:txBody>
      <a:bodyPr/>
      <a:lstStyle/>
      <a:p>
        <a:r>
          <a:rPr lang="en-US"/>
          <a:t>extra space in 2nd sub-bullet</a:t>
        </a:r>
      </a:p>
    </p188:txBody>
  </p188:cm>
</p188:cmLst>
</file>

<file path=ppt/comments/modernComment_129_87C0ED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83F98C-0FF5-4651-86E7-D45433CADACA}" authorId="{4A36338F-AA1C-93EB-0F18-6E55E3AAE222}" created="2022-07-18T03:32:35.6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77567868" sldId="297"/>
      <ac:spMk id="3" creationId="{73D5DD58-8C6A-4140-82A5-F9DA0527B929}"/>
    </ac:deMkLst>
    <p188:txBody>
      <a:bodyPr/>
      <a:lstStyle/>
      <a:p>
        <a:r>
          <a:rPr lang="en-US"/>
          <a:t>State space: X^n (i.e. all possible lists of n points in X)</a:t>
        </a:r>
      </a:p>
    </p188:txBody>
  </p188:cm>
</p188:cmLst>
</file>

<file path=ppt/comments/modernComment_13C_E0C4F9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78BDB3-0F82-456E-A8EE-46D0F5EE934D}" authorId="{4A36338F-AA1C-93EB-0F18-6E55E3AAE222}" created="2022-07-18T03:23:12.977">
    <pc:sldMkLst xmlns:pc="http://schemas.microsoft.com/office/powerpoint/2013/main/command">
      <pc:docMk/>
      <pc:sldMk cId="3771005188" sldId="316"/>
    </pc:sldMkLst>
    <p188:txBody>
      <a:bodyPr/>
      <a:lstStyle/>
      <a:p>
        <a:r>
          <a:rPr lang="en-US"/>
          <a:t>[Hausknecht &amp; Stone 2016].
[Bester et. al 2019]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E4584-52B0-4AC8-8529-507C635BB15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6C24-B68E-48CD-9B61-793C9B96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FA572981-2A84-DB45-9F93-E2FB5057B3F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337"/>
            <a:ext cx="5608320" cy="3661014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7698BB17-5DC3-FA49-87DE-95D358C2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Maximizing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𝐽</a:t>
                </a:r>
                <a:r>
                  <a:rPr lang="en-US" sz="1200" dirty="0"/>
                  <a:t> would make voltages as close to nominal as possible, stabilizing the system.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produce noisy gradients during updates.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i.e. the agent needs to learn that only the parameters corresponding to the chosen action actually matter.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3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produce noisy gradients during updates.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i.e. the agent needs to learn that only the parameters corresponding to the chosen action actually matter.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BB17-5DC3-FA49-87DE-95D358C281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A47C-2E7B-43B0-BB18-DD5774AD5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3ED1-12E9-4557-B548-E824D48E8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750" y="1269139"/>
            <a:ext cx="9136250" cy="2208954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750" y="5943600"/>
            <a:ext cx="9136250" cy="815421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858" y="1141444"/>
            <a:ext cx="3969142" cy="45449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514600" y="6352401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i="1" kern="1200" dirty="0">
                <a:solidFill>
                  <a:schemeClr val="tx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Sandia National Laboratories is a </a:t>
            </a:r>
            <a:r>
              <a:rPr lang="en-US" sz="600" i="1" kern="1200" dirty="0" err="1">
                <a:solidFill>
                  <a:schemeClr val="tx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multimission</a:t>
            </a:r>
            <a:r>
              <a:rPr lang="en-US" sz="600" i="1" kern="1200" dirty="0">
                <a:solidFill>
                  <a:schemeClr val="tx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</a:p>
        </p:txBody>
      </p:sp>
      <p:pic>
        <p:nvPicPr>
          <p:cNvPr id="14" name="Picture 13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25" y="6367075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1366" y="6352784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1981200" y="2286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MLDL</a:t>
            </a:r>
            <a:endParaRPr lang="en-US" sz="3200" b="1" dirty="0"/>
          </a:p>
          <a:p>
            <a:pPr algn="ctr"/>
            <a:r>
              <a:rPr lang="en-US" sz="3600" dirty="0"/>
              <a:t>Machine Learning and Deep Learning </a:t>
            </a:r>
          </a:p>
          <a:p>
            <a:pPr algn="ctr"/>
            <a:r>
              <a:rPr lang="en-US" sz="3600" dirty="0"/>
              <a:t>Conference 2022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17778" r="31112" b="24444"/>
          <a:stretch/>
        </p:blipFill>
        <p:spPr>
          <a:xfrm>
            <a:off x="0" y="0"/>
            <a:ext cx="1857392" cy="21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941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841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10677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3" y="126536"/>
            <a:ext cx="9147877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37" y="100672"/>
            <a:ext cx="7579963" cy="88221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3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268637" y="1152740"/>
            <a:ext cx="8690029" cy="5340634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000" b="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lnSpc>
                <a:spcPct val="90000"/>
              </a:lnSpc>
              <a:defRPr sz="1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lnSpc>
                <a:spcPct val="80000"/>
              </a:lnSpc>
              <a:defRPr sz="16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lnSpc>
                <a:spcPct val="80000"/>
              </a:lnSpc>
              <a:defRPr sz="14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lnSpc>
                <a:spcPct val="80000"/>
              </a:lnSpc>
              <a:defRPr sz="120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5066" y="6493405"/>
            <a:ext cx="2133600" cy="36459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73D4"/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40267" y="6493404"/>
            <a:ext cx="1769533" cy="364596"/>
          </a:xfrm>
          <a:prstGeom prst="rect">
            <a:avLst/>
          </a:prstGeom>
          <a:ln/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229600" y="148974"/>
            <a:ext cx="838200" cy="76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17778" r="31112" b="24444"/>
          <a:stretch/>
        </p:blipFill>
        <p:spPr>
          <a:xfrm>
            <a:off x="8305800" y="130970"/>
            <a:ext cx="689385" cy="7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8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3878" y="1066800"/>
            <a:ext cx="9144000" cy="5791200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106770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2" y="126536"/>
            <a:ext cx="9147876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68637" y="100672"/>
            <a:ext cx="7579963" cy="88221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3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3" name="Rectangle 12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5066" y="6493405"/>
            <a:ext cx="2133600" cy="36459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73D4"/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40267" y="6493404"/>
            <a:ext cx="1769533" cy="364596"/>
          </a:xfrm>
          <a:prstGeom prst="rect">
            <a:avLst/>
          </a:prstGeom>
          <a:ln/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09E03D4-B16F-AA4A-B27E-BBE4591C7D74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193" y="6493405"/>
            <a:ext cx="2895600" cy="36459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1000" i="1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8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8" y="0"/>
            <a:ext cx="9144000" cy="106770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878" y="1064378"/>
            <a:ext cx="9144000" cy="5793622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5066" y="6493405"/>
            <a:ext cx="2133600" cy="36459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73D4"/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-3878" y="0"/>
            <a:ext cx="9144000" cy="106437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40267" y="6493404"/>
            <a:ext cx="1769533" cy="364596"/>
          </a:xfrm>
          <a:prstGeom prst="rect">
            <a:avLst/>
          </a:prstGeom>
          <a:ln/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94BE5AE-A56F-EF40-9CF7-0F7036EF8883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193" y="6493405"/>
            <a:ext cx="2895600" cy="36459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1000" i="1">
                <a:solidFill>
                  <a:srgbClr val="0073D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454"/>
            <a:ext cx="7886700" cy="7349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SAND2021-8185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3" y="126536"/>
            <a:ext cx="9147877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Rectangle 11"/>
          <p:cNvSpPr/>
          <p:nvPr userDrawn="1"/>
        </p:nvSpPr>
        <p:spPr>
          <a:xfrm>
            <a:off x="8229600" y="148974"/>
            <a:ext cx="838200" cy="76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17778" r="31112" b="24444"/>
          <a:stretch/>
        </p:blipFill>
        <p:spPr>
          <a:xfrm>
            <a:off x="8305800" y="130970"/>
            <a:ext cx="689385" cy="7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62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12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9164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4766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03D4-B16F-AA4A-B27E-BBE4591C7D74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3878" y="1066800"/>
            <a:ext cx="9144000" cy="5791200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217" y="6528028"/>
            <a:ext cx="9136250" cy="220198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10677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" y="126536"/>
            <a:ext cx="9147876" cy="81372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2" name="Rectangle 11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6727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5AE-A56F-EF40-9CF7-0F7036EF8883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8" y="0"/>
            <a:ext cx="9144000" cy="106770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878" y="1064378"/>
            <a:ext cx="9144000" cy="5793622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727424"/>
            <a:ext cx="9144000" cy="1305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ectangle 8"/>
          <p:cNvSpPr/>
          <p:nvPr userDrawn="1"/>
        </p:nvSpPr>
        <p:spPr>
          <a:xfrm>
            <a:off x="-3878" y="0"/>
            <a:ext cx="9144000" cy="106437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" r="70791"/>
          <a:stretch/>
        </p:blipFill>
        <p:spPr>
          <a:xfrm>
            <a:off x="7949169" y="36957"/>
            <a:ext cx="1009497" cy="992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11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359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8456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F375-20DB-AA44-904B-17AE0702F3C7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52A5-1676-4338-8794-F2C241E2F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217" y="6549872"/>
            <a:ext cx="9136250" cy="198353"/>
          </a:xfrm>
          <a:prstGeom prst="rect">
            <a:avLst/>
          </a:prstGeom>
          <a:gradFill>
            <a:gsLst>
              <a:gs pos="1000">
                <a:schemeClr val="bg1">
                  <a:alpha val="2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75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54" r:id="rId13"/>
    <p:sldLayoutId id="2147483655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89F19FB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29_87C0ED7C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C_E0C4F90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124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Hybrid Deep Reinforcement Learning For Online Distribution Power System Optimization and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4191000"/>
            <a:ext cx="77724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Nicholas Corrado 8722</a:t>
            </a:r>
          </a:p>
          <a:p>
            <a:pPr>
              <a:spcBef>
                <a:spcPts val="600"/>
              </a:spcBef>
            </a:pPr>
            <a:r>
              <a:rPr lang="en-US" sz="1600" i="0" dirty="0">
                <a:solidFill>
                  <a:schemeClr val="accent1"/>
                </a:solidFill>
              </a:rPr>
              <a:t>Michael Livesay 8722</a:t>
            </a:r>
          </a:p>
          <a:p>
            <a:pPr>
              <a:spcBef>
                <a:spcPts val="600"/>
              </a:spcBef>
            </a:pPr>
            <a:r>
              <a:rPr lang="en-US" sz="1600" i="0" dirty="0">
                <a:solidFill>
                  <a:schemeClr val="accent1"/>
                </a:solidFill>
              </a:rPr>
              <a:t>Jay Johnson 8812</a:t>
            </a:r>
          </a:p>
          <a:p>
            <a:pPr>
              <a:spcBef>
                <a:spcPts val="600"/>
              </a:spcBef>
            </a:pPr>
            <a:r>
              <a:rPr lang="en-US" sz="1600" i="0" dirty="0">
                <a:solidFill>
                  <a:schemeClr val="accent1"/>
                </a:solidFill>
              </a:rPr>
              <a:t>Tyson Bailey 5683</a:t>
            </a:r>
          </a:p>
          <a:p>
            <a:pPr>
              <a:spcBef>
                <a:spcPts val="600"/>
              </a:spcBef>
            </a:pPr>
            <a:r>
              <a:rPr lang="en-US" sz="1600" i="0" dirty="0">
                <a:solidFill>
                  <a:schemeClr val="accent1"/>
                </a:solidFill>
              </a:rPr>
              <a:t>Drew Levin 8721</a:t>
            </a:r>
          </a:p>
          <a:p>
            <a:pPr>
              <a:spcBef>
                <a:spcPts val="600"/>
              </a:spcBef>
            </a:pPr>
            <a:endParaRPr lang="cs-CZ" sz="1600" i="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Funding Source: </a:t>
            </a:r>
            <a:r>
              <a:rPr lang="en-US" sz="1600" b="0" i="0" dirty="0">
                <a:solidFill>
                  <a:schemeClr val="bg2">
                    <a:lumMod val="75000"/>
                  </a:schemeClr>
                </a:solidFill>
              </a:rPr>
              <a:t>LDRD</a:t>
            </a:r>
          </a:p>
          <a:p>
            <a:pPr>
              <a:spcBef>
                <a:spcPts val="600"/>
              </a:spcBef>
            </a:pPr>
            <a:r>
              <a:rPr lang="en-US" sz="1200" i="1"/>
              <a:t>SAND2022-9851 C</a:t>
            </a:r>
            <a:endParaRPr lang="en-US" sz="1600" b="0" i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1600" b="0" i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9200"/>
                <a:ext cx="7886700" cy="533399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Coordinate descent-based approach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At each step, the algorithm identifies a set of promising actions—one for each DER—and then chooses the action from this set that maximally increase its immediate reward.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Define: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500" dirty="0"/>
                  <a:t> current state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current state of DER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5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5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500" dirty="0"/>
                  <a:t>immediate reward for changing the setpoint of DER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500" dirty="0"/>
                  <a:t> to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500" dirty="0"/>
                  <a:t> in state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500" dirty="0"/>
                  <a:t>.</a:t>
                </a:r>
              </a:p>
              <a:p>
                <a:r>
                  <a:rPr lang="en-US" sz="1800" dirty="0"/>
                  <a:t>For each DER, we approximate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 is a small step size parameter</a:t>
                </a:r>
              </a:p>
              <a:p>
                <a:r>
                  <a:rPr lang="en-US" sz="1800" dirty="0"/>
                  <a:t>The agent then chooses the action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with the maximum immediate reward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500" dirty="0"/>
              </a:p>
              <a:p>
                <a:pPr lvl="1"/>
                <a:endParaRPr lang="en-US" sz="1500" dirty="0"/>
              </a:p>
              <a:p>
                <a:pPr lvl="1"/>
                <a:endParaRPr lang="en-US" sz="1500" dirty="0"/>
              </a:p>
              <a:p>
                <a:pPr lvl="1"/>
                <a:endParaRPr lang="en-US" sz="15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9200"/>
                <a:ext cx="7886700" cy="5333999"/>
              </a:xfrm>
              <a:blipFill>
                <a:blip r:embed="rId3"/>
                <a:stretch>
                  <a:fillRect l="-464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709A5A-FB84-4ECB-9797-02E23F6E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SAND2021-8185 C</a:t>
            </a:r>
          </a:p>
        </p:txBody>
      </p:sp>
    </p:spTree>
    <p:extLst>
      <p:ext uri="{BB962C8B-B14F-4D97-AF65-F5344CB8AC3E}">
        <p14:creationId xmlns:p14="http://schemas.microsoft.com/office/powerpoint/2010/main" val="138902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C368-5CD5-46CC-BD1A-9BA57F7E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400A-5C92-4EA8-ACD1-8F74E23A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RL algorithms: </a:t>
            </a:r>
          </a:p>
          <a:p>
            <a:pPr lvl="1"/>
            <a:r>
              <a:rPr lang="en-US" sz="1700" dirty="0"/>
              <a:t>Proximal Policy Optimization (PPO)</a:t>
            </a:r>
          </a:p>
          <a:p>
            <a:pPr lvl="1"/>
            <a:r>
              <a:rPr lang="en-US" sz="1700" dirty="0"/>
              <a:t>Deep Deterministic Policy Gradient (DDPG)</a:t>
            </a:r>
          </a:p>
          <a:p>
            <a:pPr lvl="1"/>
            <a:r>
              <a:rPr lang="en-US" sz="1700" dirty="0"/>
              <a:t>Soft Actor-Critic (SAC)</a:t>
            </a:r>
          </a:p>
          <a:p>
            <a:pPr lvl="1"/>
            <a:r>
              <a:rPr lang="en-US" sz="1700" dirty="0"/>
              <a:t>Multi-Pass Deep Q-Network (MPDQN)</a:t>
            </a:r>
          </a:p>
          <a:p>
            <a:endParaRPr lang="en-US" sz="2000" dirty="0"/>
          </a:p>
          <a:p>
            <a:r>
              <a:rPr lang="en-US" sz="2000" b="1" dirty="0"/>
              <a:t>IEEE Model: </a:t>
            </a:r>
            <a:r>
              <a:rPr lang="en-US" sz="2000" dirty="0"/>
              <a:t>Train 5 agents over 10k episodes, evaluate performance every 100 episodes</a:t>
            </a:r>
          </a:p>
          <a:p>
            <a:endParaRPr lang="en-US" sz="2000" dirty="0"/>
          </a:p>
          <a:p>
            <a:r>
              <a:rPr lang="en-US" sz="2000" b="1" dirty="0"/>
              <a:t>EPRI Model: </a:t>
            </a:r>
            <a:r>
              <a:rPr lang="en-US" sz="2000" dirty="0"/>
              <a:t>Train 5 agents over 50k episodes, evaluate performance every 1k episodes.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6761-4164-4491-B345-4CEE637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66441-EFE9-4C7E-909B-DE59B3DF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0E6A-8FC5-4A80-A9C3-C5C2E134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8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808F-E90D-4470-97C7-437F294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Evaluation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B36B-0537-4190-B40B-F3FCC1CC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</a:rPr>
              <a:t>Data efficiency: </a:t>
            </a:r>
            <a:r>
              <a:rPr lang="en-US" dirty="0">
                <a:latin typeface="Arial" panose="020B0604020202020204" pitchFamily="34" charset="0"/>
              </a:rPr>
              <a:t>H</a:t>
            </a:r>
            <a:r>
              <a:rPr lang="en-US" b="0" i="0" dirty="0">
                <a:effectLst/>
                <a:latin typeface="Arial" panose="020B0604020202020204" pitchFamily="34" charset="0"/>
              </a:rPr>
              <a:t>ow many environment interactions are required to train each agent to convergence?</a:t>
            </a:r>
          </a:p>
          <a:p>
            <a:pPr marL="457200" indent="-457200">
              <a:buFont typeface="+mj-lt"/>
              <a:buAutoNum type="arabicPeriod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</a:rPr>
              <a:t>Final state reward: </a:t>
            </a:r>
            <a:r>
              <a:rPr lang="en-US" dirty="0">
                <a:latin typeface="Arial" panose="020B0604020202020204" pitchFamily="34" charset="0"/>
              </a:rPr>
              <a:t>How good is the final state achieve by each agent?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</a:rPr>
              <a:t>Path to final state: </a:t>
            </a:r>
            <a:r>
              <a:rPr lang="en-US" dirty="0">
                <a:latin typeface="Arial" panose="020B0604020202020204" pitchFamily="34" charset="0"/>
              </a:rPr>
              <a:t>In a episode, how many steps does it take the agent to reach it’s final solution?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C543B-672B-4EA7-9CB1-B9587484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A390-B3FD-47AE-94CB-9022EC13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7D44-F819-48B3-9E92-A9EAAB0F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8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5768-AD74-4055-B026-5E6F6188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13-bus: Balanced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28174C-214E-4E24-A02F-0D5BFDAF1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1" y="1715135"/>
            <a:ext cx="4275246" cy="38404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7C50-F073-4A12-9F3D-E4E02FE2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E5E6-3982-4753-918C-10A550F0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07D38-F416-4B21-9D8A-5B366869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C856C6-7753-4A63-A12C-3D6ACD3D2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135"/>
            <a:ext cx="420279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5768-AD74-4055-B026-5E6F6188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13-bus: Unbalanced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7C50-F073-4A12-9F3D-E4E02FE2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E5E6-3982-4753-918C-10A550F0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07D38-F416-4B21-9D8A-5B366869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3B9E22-88DE-4FF2-8D24-6EB3BA58D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07" y="1730969"/>
            <a:ext cx="4235293" cy="384048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04B5F6-D968-4BBB-B6A7-EEFFF0367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969"/>
            <a:ext cx="4202789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0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5768-AD74-4055-B026-5E6F6188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PV-14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7C50-F073-4A12-9F3D-E4E02FE2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E5E6-3982-4753-918C-10A550F0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07D38-F416-4B21-9D8A-5B366869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B78653-1360-4931-B597-9699016C6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34" y="1715135"/>
            <a:ext cx="4340466" cy="384048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0D9C21-DE75-487F-A612-87460195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135"/>
            <a:ext cx="4275251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5768-AD74-4055-B026-5E6F6188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PV-14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7C50-F073-4A12-9F3D-E4E02FE2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E5E6-3982-4753-918C-10A550F0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07D38-F416-4B21-9D8A-5B366869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58ABDA-5D01-45D1-B335-C0780FC20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51" y="1727010"/>
            <a:ext cx="4239021" cy="384048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87B8AB-8CAF-47FB-85C8-EA5B99073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010"/>
            <a:ext cx="4275251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6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09FC-9C05-48A6-BAE6-E5669CBF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87A8-7F03-4270-BDA6-9CAA22EA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MPDQN is significantly more data efficient than the other RL algorithms and finds a good final state in all tasks.</a:t>
            </a:r>
          </a:p>
          <a:p>
            <a:endParaRPr lang="en-US" dirty="0"/>
          </a:p>
          <a:p>
            <a:r>
              <a:rPr lang="en-US" dirty="0"/>
              <a:t>SAC can find a slightly better solution, but requires 4x as much data</a:t>
            </a:r>
          </a:p>
          <a:p>
            <a:endParaRPr lang="en-US" dirty="0"/>
          </a:p>
          <a:p>
            <a:r>
              <a:rPr lang="en-US" dirty="0"/>
              <a:t>DDPG and PPO can only stabilize the simpler IEEE model</a:t>
            </a:r>
          </a:p>
          <a:p>
            <a:endParaRPr lang="en-US" dirty="0"/>
          </a:p>
          <a:p>
            <a:r>
              <a:rPr lang="en-US" dirty="0"/>
              <a:t>MPDQN and SAC can outperform the greedy algorithm on the more complex EPRI Ckt5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162F-2FFB-4780-A23F-326A298C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1D26-25DC-49AB-B114-EE408DDC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7A5C-F033-4475-87B0-08585A54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7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0CB1-B450-4F81-ABC9-E920AACC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2-Player Environment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3C1E-E620-464F-9A32-64B27F051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Attack and defender take turns modifying DERs</a:t>
            </a:r>
            <a:endParaRPr lang="en-US" dirty="0"/>
          </a:p>
          <a:p>
            <a:r>
              <a:rPr lang="en-US" dirty="0"/>
              <a:t>We experimented with splitting the range of busses that a given agent can control.</a:t>
            </a:r>
            <a:endParaRPr lang="en-US"/>
          </a:p>
          <a:p>
            <a:r>
              <a:rPr lang="en-US" dirty="0"/>
              <a:t>With training they often found equilibriums where each agent would settle on a small set of actions 1-2 it would repeat alternating between turns.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1049F-D7E3-41A5-82BB-7C0C4C3B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FC559-26F3-4E18-A1A3-E52CCE66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SAND2021-8185 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E3EBE-AB90-4A74-9C6E-E3DEA6AB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F3F8CF7-3EE5-42A9-BF65-2A6AD2D77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07756"/>
              </p:ext>
            </p:extLst>
          </p:nvPr>
        </p:nvGraphicFramePr>
        <p:xfrm>
          <a:off x="1447800" y="3810000"/>
          <a:ext cx="6095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53743494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2512751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167199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5265009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8495496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03299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487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409815"/>
                  </a:ext>
                </a:extLst>
              </a:tr>
            </a:tbl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686ED1E-E3F1-463C-ACEF-CAB74835E7D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562683" y="4338463"/>
            <a:ext cx="936228" cy="6325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6FC8D4-E0BB-4D11-9237-614A5B24C7A6}"/>
              </a:ext>
            </a:extLst>
          </p:cNvPr>
          <p:cNvSpPr txBox="1"/>
          <p:nvPr/>
        </p:nvSpPr>
        <p:spPr>
          <a:xfrm>
            <a:off x="2158365" y="5153578"/>
            <a:ext cx="9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Attacker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8F84CACF-9B18-4A83-A840-3DB5F4F749E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24733" y="4331960"/>
            <a:ext cx="936228" cy="6325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3838171-B6D6-45B4-AD72-BF6D71C5E3F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03401" y="4338463"/>
            <a:ext cx="936228" cy="6325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83EA1E-D593-4B82-AFDA-7DC40C3BEA52}"/>
              </a:ext>
            </a:extLst>
          </p:cNvPr>
          <p:cNvSpPr txBox="1"/>
          <p:nvPr/>
        </p:nvSpPr>
        <p:spPr>
          <a:xfrm>
            <a:off x="4999083" y="5153578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Defender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7CB4DAB-56D3-4DCF-9100-1F00A06C25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65451" y="4331960"/>
            <a:ext cx="936228" cy="6325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8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1101-7C5F-4A38-9ED5-688C69B5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1431F-C5E5-4C9A-8599-EB81C08E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RL agents can learn to stabilize distribution power systems in a parameterized-action environment.</a:t>
            </a:r>
          </a:p>
          <a:p>
            <a:endParaRPr lang="en-US" dirty="0"/>
          </a:p>
          <a:p>
            <a:r>
              <a:rPr lang="en-US" dirty="0"/>
              <a:t>This works marks an additional step towards more realistic multi-player distribution system control game which could train an agent to defend the power grid under a potential cyberattack.</a:t>
            </a:r>
          </a:p>
          <a:p>
            <a:endParaRPr lang="en-US" dirty="0"/>
          </a:p>
          <a:p>
            <a:r>
              <a:rPr lang="en-US" dirty="0"/>
              <a:t>Future considerations: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Transmission systems</a:t>
            </a:r>
          </a:p>
          <a:p>
            <a:pPr lvl="1"/>
            <a:r>
              <a:rPr lang="en-US" dirty="0">
                <a:cs typeface="Calibri"/>
              </a:rPr>
              <a:t>Different attack models</a:t>
            </a:r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B2B07-E01C-47E0-A78E-73F1B5AD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61BBD-8DC6-475B-BA8F-CCAB7FD5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9E6061-1748-432B-8E83-6FA31C24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dirty="0"/>
              <a:t>SAND2021-8185 C</a:t>
            </a:r>
          </a:p>
        </p:txBody>
      </p:sp>
    </p:spTree>
    <p:extLst>
      <p:ext uri="{BB962C8B-B14F-4D97-AF65-F5344CB8AC3E}">
        <p14:creationId xmlns:p14="http://schemas.microsoft.com/office/powerpoint/2010/main" val="1726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69D3-3E37-47D6-9231-4449E95C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7375-70E0-4EBE-B2AE-0656A375F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Decentralization in the power industry makes power systems more vulnerable to attacks. </a:t>
            </a:r>
          </a:p>
          <a:p>
            <a:endParaRPr lang="en-US" dirty="0"/>
          </a:p>
          <a:p>
            <a:r>
              <a:rPr lang="en-US" dirty="0"/>
              <a:t>Prior work on grid resilience primarily uses optimization techniques</a:t>
            </a:r>
          </a:p>
          <a:p>
            <a:pPr lvl="1"/>
            <a:r>
              <a:rPr lang="en-US" dirty="0"/>
              <a:t>May not scale to large systems</a:t>
            </a:r>
          </a:p>
          <a:p>
            <a:pPr lvl="1"/>
            <a:r>
              <a:rPr lang="en-US" dirty="0"/>
              <a:t>Not designed to  defend against an active adversary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a reinforcement learning (RL) agent defend a distribution power system by controlling a collection of utility-owned distributed energy resources?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AD9BB-BFEF-4BFE-A5D9-7F76A739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D4EE-BC57-4C5D-A662-4F8D3568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SAND2021-8185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DEB-D25E-49FA-85D0-C1507D31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6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69D3-3E37-47D6-9231-4449E95C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7375-70E0-4EBE-B2AE-0656A375F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Prior work on RL-based grid resilience focus on discrete-action settings or continuous-action settings. We are the first to consider a parameterized-action setting, a more natural setting for grid resilience tasks.</a:t>
            </a:r>
          </a:p>
          <a:p>
            <a:pPr lvl="1"/>
            <a:r>
              <a:rPr lang="en-US" dirty="0"/>
              <a:t>Agent can learn optimal DER setpoints as well as the optimal path to the optimal setpoints.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We introduce a deterministic greedy algorithm, and find that it performs quite well.</a:t>
            </a:r>
          </a:p>
          <a:p>
            <a:endParaRPr lang="en-US" dirty="0"/>
          </a:p>
          <a:p>
            <a:r>
              <a:rPr lang="en-US" dirty="0"/>
              <a:t>We empirically demonstrate that RL agents can successfully regulate distribution systems and outperform the greedy algorithm.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We evaluate several RL algorithms and observe that algorithms specially designed for parameterized action tasks are significantly more data efficient.</a:t>
            </a:r>
          </a:p>
          <a:p>
            <a:endParaRPr lang="en-US" dirty="0"/>
          </a:p>
          <a:p>
            <a:r>
              <a:rPr lang="en-US" dirty="0"/>
              <a:t>This work takes an additional step towards a more realistic multi-player distribution system control game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AD9BB-BFEF-4BFE-A5D9-7F76A739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D4EE-BC57-4C5D-A662-4F8D3568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SAND2021-8185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DEB-D25E-49FA-85D0-C1507D31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6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C709-DF57-4B5F-94A4-071CE8D7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Interaction Protocol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99BA-82E1-4D27-9F74-6E9C01D2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9A01-C35B-4DFE-BDA1-46C2D5AF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SAND2021-8185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8926-6D7C-46F1-993D-EB9DFC06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Robot Clipart Free - Clipart Robot - Free Transparent PNG Clipart Images  Download">
            <a:extLst>
              <a:ext uri="{FF2B5EF4-FFF2-40B4-BE49-F238E27FC236}">
                <a16:creationId xmlns:a16="http://schemas.microsoft.com/office/drawing/2014/main" id="{D0432FB3-B685-4E44-9AE3-8A76F46E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89" b="93258" l="9894" r="89753">
                        <a14:foregroundMark x1="55830" y1="8989" x2="47703" y2="10112"/>
                        <a14:foregroundMark x1="47451" y1="87481" x2="47350" y2="88205"/>
                        <a14:foregroundMark x1="50177" y1="67978" x2="49421" y2="73389"/>
                        <a14:foregroundMark x1="57597" y1="88202" x2="55926" y2="88202"/>
                        <a14:backgroundMark x1="50883" y1="80899" x2="50177" y2="80899"/>
                        <a14:backgroundMark x1="48763" y1="78652" x2="48763" y2="78652"/>
                        <a14:backgroundMark x1="48763" y1="79775" x2="48410" y2="82022"/>
                        <a14:backgroundMark x1="49823" y1="73596" x2="48057" y2="82022"/>
                        <a14:backgroundMark x1="49117" y1="76966" x2="48410" y2="87640"/>
                        <a14:backgroundMark x1="49823" y1="94382" x2="44170" y2="94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31" y="3003177"/>
            <a:ext cx="375563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arth PNG Clipart​ | Gallery Yopriceville - High-Quality Images and  Transparent PNG Free Clipart">
            <a:extLst>
              <a:ext uri="{FF2B5EF4-FFF2-40B4-BE49-F238E27FC236}">
                <a16:creationId xmlns:a16="http://schemas.microsoft.com/office/drawing/2014/main" id="{CFA64881-0435-463C-A286-A5612F7A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5520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97243E9-72A0-467C-8EB1-9A636A54E977}"/>
              </a:ext>
            </a:extLst>
          </p:cNvPr>
          <p:cNvSpPr/>
          <p:nvPr/>
        </p:nvSpPr>
        <p:spPr>
          <a:xfrm>
            <a:off x="3620654" y="3667648"/>
            <a:ext cx="1905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B6136D7-8EE5-4211-8AF3-C077CB05D9CE}"/>
              </a:ext>
            </a:extLst>
          </p:cNvPr>
          <p:cNvSpPr/>
          <p:nvPr/>
        </p:nvSpPr>
        <p:spPr>
          <a:xfrm rot="10800000">
            <a:off x="3607402" y="4314900"/>
            <a:ext cx="1905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72138-F02B-4C6D-9352-DD6D873EF859}"/>
              </a:ext>
            </a:extLst>
          </p:cNvPr>
          <p:cNvSpPr txBox="1"/>
          <p:nvPr/>
        </p:nvSpPr>
        <p:spPr>
          <a:xfrm>
            <a:off x="3849254" y="330359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9C13B-E4CB-427D-A762-397FA69708F8}"/>
              </a:ext>
            </a:extLst>
          </p:cNvPr>
          <p:cNvSpPr txBox="1"/>
          <p:nvPr/>
        </p:nvSpPr>
        <p:spPr>
          <a:xfrm>
            <a:off x="3488339" y="4504397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 (state), reward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4EB2E-D391-4C40-901F-E996377BDAE1}"/>
              </a:ext>
            </a:extLst>
          </p:cNvPr>
          <p:cNvSpPr txBox="1"/>
          <p:nvPr/>
        </p:nvSpPr>
        <p:spPr>
          <a:xfrm>
            <a:off x="6719887" y="270403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91F33-7C5E-4B17-8A78-65CCE932271C}"/>
              </a:ext>
            </a:extLst>
          </p:cNvPr>
          <p:cNvSpPr txBox="1"/>
          <p:nvPr/>
        </p:nvSpPr>
        <p:spPr>
          <a:xfrm>
            <a:off x="387967" y="2513952"/>
            <a:ext cx="291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agent</a:t>
            </a:r>
          </a:p>
          <a:p>
            <a:pPr algn="ctr"/>
            <a:r>
              <a:rPr lang="en-US" dirty="0"/>
              <a:t>(wants to maximize reward)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1901964A-FA16-4AB9-B143-F0D62F31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50342"/>
              </p:ext>
            </p:extLst>
          </p:nvPr>
        </p:nvGraphicFramePr>
        <p:xfrm>
          <a:off x="3022384" y="1870834"/>
          <a:ext cx="32107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448">
                  <a:extLst>
                    <a:ext uri="{9D8B030D-6E8A-4147-A177-3AD203B41FA5}">
                      <a16:colId xmlns:a16="http://schemas.microsoft.com/office/drawing/2014/main" val="2485147504"/>
                    </a:ext>
                  </a:extLst>
                </a:gridCol>
                <a:gridCol w="491173">
                  <a:extLst>
                    <a:ext uri="{9D8B030D-6E8A-4147-A177-3AD203B41FA5}">
                      <a16:colId xmlns:a16="http://schemas.microsoft.com/office/drawing/2014/main" val="82140547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516687164"/>
                    </a:ext>
                  </a:extLst>
                </a:gridCol>
                <a:gridCol w="438467">
                  <a:extLst>
                    <a:ext uri="{9D8B030D-6E8A-4147-A177-3AD203B41FA5}">
                      <a16:colId xmlns:a16="http://schemas.microsoft.com/office/drawing/2014/main" val="745075428"/>
                    </a:ext>
                  </a:extLst>
                </a:gridCol>
                <a:gridCol w="590867">
                  <a:extLst>
                    <a:ext uri="{9D8B030D-6E8A-4147-A177-3AD203B41FA5}">
                      <a16:colId xmlns:a16="http://schemas.microsoft.com/office/drawing/2014/main" val="177978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616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A624EC-23BE-4B62-8B7C-0E23E4AED963}"/>
                  </a:ext>
                </a:extLst>
              </p:cNvPr>
              <p:cNvSpPr txBox="1"/>
              <p:nvPr/>
            </p:nvSpPr>
            <p:spPr>
              <a:xfrm>
                <a:off x="3958431" y="1466391"/>
                <a:ext cx="1338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A624EC-23BE-4B62-8B7C-0E23E4AE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31" y="1466391"/>
                <a:ext cx="13386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6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Power System 1: IEEE 13-bus Model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3727174" cy="4648200"/>
          </a:xfrm>
        </p:spPr>
        <p:txBody>
          <a:bodyPr>
            <a:noAutofit/>
          </a:bodyPr>
          <a:lstStyle/>
          <a:p>
            <a:r>
              <a:rPr lang="en-US" sz="1700" dirty="0"/>
              <a:t>14 controllable DERs</a:t>
            </a:r>
          </a:p>
          <a:p>
            <a:r>
              <a:rPr lang="en-US" sz="1700" dirty="0"/>
              <a:t>Agent controls the active and reactive power of each DER</a:t>
            </a:r>
          </a:p>
          <a:p>
            <a:r>
              <a:rPr lang="en-US" sz="1700" dirty="0"/>
              <a:t>On-load tap changing transformers (LTCs) adjust the number of windings on the transformer to correct low/high voltages. We assume the agent makes decisions very quickly, allowing us to ignore the LTC dynamics.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b="1" dirty="0"/>
              <a:t>IEEE-balanced: </a:t>
            </a:r>
            <a:r>
              <a:rPr lang="en-US" sz="1700" dirty="0"/>
              <a:t>LTCs are tapped to default values.</a:t>
            </a:r>
          </a:p>
          <a:p>
            <a:r>
              <a:rPr lang="en-US" sz="1700" b="1" dirty="0"/>
              <a:t>IEEE-unbalanced: </a:t>
            </a:r>
            <a:r>
              <a:rPr lang="en-US" sz="1700" dirty="0"/>
              <a:t>LTCs are tapped to the 0.95 </a:t>
            </a:r>
            <a:r>
              <a:rPr lang="en-US" sz="1700" dirty="0" err="1"/>
              <a:t>pu</a:t>
            </a:r>
            <a:r>
              <a:rPr lang="en-US" sz="1700" dirty="0"/>
              <a:t> state to produce a severe voltage condition in which all bus voltages are less than 0.95 </a:t>
            </a:r>
            <a:r>
              <a:rPr lang="en-US" sz="1700" dirty="0" err="1"/>
              <a:t>pu</a:t>
            </a:r>
            <a:r>
              <a:rPr lang="en-US" sz="1700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Single line diagram of IEEE 13 bus system. | Download Scientific Diagram">
            <a:extLst>
              <a:ext uri="{FF2B5EF4-FFF2-40B4-BE49-F238E27FC236}">
                <a16:creationId xmlns:a16="http://schemas.microsoft.com/office/drawing/2014/main" id="{4675B96F-AC2F-4ABC-9F20-C58BF6A8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0827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60529C-8C26-451F-B91C-4A73FD84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SAND2021-8185 C</a:t>
            </a:r>
          </a:p>
        </p:txBody>
      </p:sp>
    </p:spTree>
    <p:extLst>
      <p:ext uri="{BB962C8B-B14F-4D97-AF65-F5344CB8AC3E}">
        <p14:creationId xmlns:p14="http://schemas.microsoft.com/office/powerpoint/2010/main" val="427266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Power System 2: EPRI Ckt5 Model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3727174" cy="4648200"/>
          </a:xfrm>
        </p:spPr>
        <p:txBody>
          <a:bodyPr>
            <a:noAutofit/>
          </a:bodyPr>
          <a:lstStyle/>
          <a:p>
            <a:r>
              <a:rPr lang="en-US" sz="1800" dirty="0"/>
              <a:t>701 total controllable DERs</a:t>
            </a:r>
          </a:p>
          <a:p>
            <a:r>
              <a:rPr lang="en-US" sz="1800" dirty="0"/>
              <a:t>Agent controls the power factor of each DER </a:t>
            </a:r>
          </a:p>
          <a:p>
            <a:pPr lvl="1"/>
            <a:r>
              <a:rPr lang="en-US" dirty="0"/>
              <a:t>Power factor = ratio of active and reactive power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b="1" dirty="0"/>
              <a:t>EPRI-14: </a:t>
            </a:r>
            <a:r>
              <a:rPr lang="en-US" sz="1800" dirty="0"/>
              <a:t>Agent only controls DERs with the 14-largest power ratings.</a:t>
            </a:r>
          </a:p>
          <a:p>
            <a:r>
              <a:rPr lang="en-US" sz="1800" b="1" dirty="0"/>
              <a:t>EPRI-32: </a:t>
            </a:r>
            <a:r>
              <a:rPr lang="en-US" sz="1800" dirty="0"/>
              <a:t>Agent only controls DERs with the 32-largest power ratings.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60529C-8C26-451F-B91C-4A73FD84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SAND2021-8185 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99069-27C6-4019-9EB7-4A6E0294D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09644"/>
            <a:ext cx="3791712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C078-402B-42E6-9651-4F5C7454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5DD58-8C6A-4140-82A5-F9DA0527B9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9200"/>
                <a:ext cx="4095750" cy="4957763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number of controllable DERs (i.e. number of discrete actions)</a:t>
                </a:r>
              </a:p>
              <a:p>
                <a:endParaRPr lang="en-US" sz="1600" b="1" dirty="0"/>
              </a:p>
              <a:p>
                <a:r>
                  <a:rPr lang="en-US" sz="1600" b="1" dirty="0"/>
                  <a:t>Parameter space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600" b="1" dirty="0"/>
                  <a:t>: </a:t>
                </a:r>
                <a:r>
                  <a:rPr lang="en-US" sz="1600" dirty="0"/>
                  <a:t>The set of possible setpoints for a single DER</a:t>
                </a:r>
              </a:p>
              <a:p>
                <a:pPr lvl="1"/>
                <a:r>
                  <a:rPr lang="en-US" sz="1200" dirty="0"/>
                  <a:t>IEEE: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unit disk</a:t>
                </a:r>
              </a:p>
              <a:p>
                <a:pPr lvl="1"/>
                <a:r>
                  <a:rPr lang="en-US" sz="1200" dirty="0"/>
                  <a:t>EPRI: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=[−1,+1]</m:t>
                    </m:r>
                  </m:oMath>
                </a14:m>
                <a:r>
                  <a:rPr lang="en-US" sz="1200" dirty="0"/>
                  <a:t> </a:t>
                </a:r>
              </a:p>
              <a:p>
                <a:pPr marL="0" indent="0">
                  <a:buNone/>
                </a:pPr>
                <a:endParaRPr lang="en-US" sz="1600" b="1" dirty="0"/>
              </a:p>
              <a:p>
                <a:r>
                  <a:rPr lang="en-US" sz="1600" b="1" dirty="0"/>
                  <a:t>Action space: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−1}×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sz="1600" dirty="0"/>
              </a:p>
              <a:p>
                <a:pPr lvl="1"/>
                <a:r>
                  <a:rPr lang="en-US" sz="1200" dirty="0"/>
                  <a:t>For the EPRI model, action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(7, 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changes the setpoint of DER 7 to 0.4</a:t>
                </a:r>
              </a:p>
              <a:p>
                <a:pPr lvl="1"/>
                <a:r>
                  <a:rPr lang="en-US" sz="1200" dirty="0"/>
                  <a:t>For the IEEE model, action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(7, (0.4,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0.2)) </m:t>
                    </m:r>
                  </m:oMath>
                </a14:m>
                <a:r>
                  <a:rPr lang="en-US" sz="1200" dirty="0"/>
                  <a:t>changes the setpoint of DER 7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(0.4, 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0.2)</m:t>
                    </m:r>
                  </m:oMath>
                </a14:m>
                <a:endParaRPr lang="en-US" sz="1600" b="1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r>
                  <a:rPr lang="en-US" sz="1600" b="1" dirty="0"/>
                  <a:t>State space: </a:t>
                </a:r>
                <a:r>
                  <a:rPr lang="en-US" sz="1600" dirty="0"/>
                  <a:t>The current setpoints of all DERs (i.e. a list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points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342900" lvl="1" indent="0">
                  <a:buNone/>
                </a:pPr>
                <a:endParaRPr lang="en-US" sz="1600" dirty="0"/>
              </a:p>
              <a:p>
                <a:r>
                  <a:rPr lang="en-US" sz="1600" b="1" dirty="0"/>
                  <a:t>Initial state distribution: </a:t>
                </a:r>
                <a:r>
                  <a:rPr lang="en-US" sz="1600" dirty="0"/>
                  <a:t>All bus states are initialized to a point in or on the unit circle uniformly at random.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5DD58-8C6A-4140-82A5-F9DA0527B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9200"/>
                <a:ext cx="4095750" cy="4957763"/>
              </a:xfrm>
              <a:blipFill>
                <a:blip r:embed="rId3"/>
                <a:stretch>
                  <a:fillRect l="-595" t="-861" r="-1786" b="-4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115E-18E3-4D54-8C20-28BB6091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F2803-264C-4E3A-9CBB-3D22705A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SAND2021-8185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0586-323E-424F-9462-C6E1AB70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26D00D-AE9B-41D4-9CD0-DF58AEEAC8CD}"/>
              </a:ext>
            </a:extLst>
          </p:cNvPr>
          <p:cNvGrpSpPr/>
          <p:nvPr/>
        </p:nvGrpSpPr>
        <p:grpSpPr>
          <a:xfrm>
            <a:off x="5657850" y="1093788"/>
            <a:ext cx="3657600" cy="2584020"/>
            <a:chOff x="5791200" y="998015"/>
            <a:chExt cx="3657600" cy="2584020"/>
          </a:xfrm>
        </p:grpSpPr>
        <p:pic>
          <p:nvPicPr>
            <p:cNvPr id="9" name="Picture 4" descr="Unit Circle Labeled With Quadrantal Values | ClipArt ETC">
              <a:extLst>
                <a:ext uri="{FF2B5EF4-FFF2-40B4-BE49-F238E27FC236}">
                  <a16:creationId xmlns:a16="http://schemas.microsoft.com/office/drawing/2014/main" id="{80A61EEB-1CC8-4B83-B9CB-182237077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296035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FC84F8-FF6E-4D4E-BBE6-25A91DE71055}"/>
                </a:ext>
              </a:extLst>
            </p:cNvPr>
            <p:cNvSpPr txBox="1"/>
            <p:nvPr/>
          </p:nvSpPr>
          <p:spPr>
            <a:xfrm>
              <a:off x="7848600" y="2285146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Real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24D9E-1824-49E7-85B0-1E0E944A3298}"/>
                </a:ext>
              </a:extLst>
            </p:cNvPr>
            <p:cNvSpPr txBox="1"/>
            <p:nvPr/>
          </p:nvSpPr>
          <p:spPr>
            <a:xfrm>
              <a:off x="6019800" y="998015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Reactive Power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E2AE7D0-3AAC-429D-8220-E543CC5E1CB0}"/>
              </a:ext>
            </a:extLst>
          </p:cNvPr>
          <p:cNvSpPr txBox="1"/>
          <p:nvPr/>
        </p:nvSpPr>
        <p:spPr>
          <a:xfrm>
            <a:off x="5670958" y="3784383"/>
            <a:ext cx="296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Parameter space for the IEEE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18F8F0-72DC-4286-8C6B-05FDB28370B4}"/>
              </a:ext>
            </a:extLst>
          </p:cNvPr>
          <p:cNvCxnSpPr/>
          <p:nvPr/>
        </p:nvCxnSpPr>
        <p:spPr>
          <a:xfrm>
            <a:off x="5791200" y="5334000"/>
            <a:ext cx="2724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B149F7-7993-4AEA-9AE7-C79E72A0D05A}"/>
              </a:ext>
            </a:extLst>
          </p:cNvPr>
          <p:cNvSpPr txBox="1"/>
          <p:nvPr/>
        </p:nvSpPr>
        <p:spPr>
          <a:xfrm>
            <a:off x="5670958" y="5803401"/>
            <a:ext cx="296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Parameter space for the EPRI model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F76084-1064-45BB-83AF-4B81397C074B}"/>
              </a:ext>
            </a:extLst>
          </p:cNvPr>
          <p:cNvCxnSpPr/>
          <p:nvPr/>
        </p:nvCxnSpPr>
        <p:spPr>
          <a:xfrm>
            <a:off x="8305800" y="5248331"/>
            <a:ext cx="0" cy="1702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BC7E5B-9B7D-4F33-9279-01EC628AD3C3}"/>
              </a:ext>
            </a:extLst>
          </p:cNvPr>
          <p:cNvCxnSpPr/>
          <p:nvPr/>
        </p:nvCxnSpPr>
        <p:spPr>
          <a:xfrm>
            <a:off x="6019800" y="5248331"/>
            <a:ext cx="0" cy="1702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AABA8E-5989-4161-918C-E63712B85C7D}"/>
              </a:ext>
            </a:extLst>
          </p:cNvPr>
          <p:cNvSpPr txBox="1"/>
          <p:nvPr/>
        </p:nvSpPr>
        <p:spPr>
          <a:xfrm>
            <a:off x="5734052" y="5422034"/>
            <a:ext cx="57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5B2586-CEB3-40B0-8426-FF6ED89EB1B1}"/>
              </a:ext>
            </a:extLst>
          </p:cNvPr>
          <p:cNvSpPr txBox="1"/>
          <p:nvPr/>
        </p:nvSpPr>
        <p:spPr>
          <a:xfrm>
            <a:off x="8020050" y="542203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2775678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C078-402B-42E6-9651-4F5C7454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5DD58-8C6A-4140-82A5-F9DA0527B9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1600" b="1" dirty="0"/>
                  <a:t>Reward: </a:t>
                </a:r>
                <a:r>
                  <a:rPr lang="en-US" sz="1600" dirty="0"/>
                  <a:t>negative sum of squared errors of bus voltages compared to nominal voltage values. </a:t>
                </a:r>
              </a:p>
              <a:p>
                <a:endParaRPr lang="en-US" sz="1600" dirty="0"/>
              </a:p>
              <a:p>
                <a:pPr marL="3429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342900" lvl="1" indent="0" algn="ctr">
                  <a:buNone/>
                </a:pPr>
                <a:endParaRPr lang="en-US" sz="1600" dirty="0"/>
              </a:p>
              <a:p>
                <a:pPr marL="342900" lvl="1" indent="0" algn="ctr">
                  <a:buNone/>
                </a:pP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are the current voltage and nominal voltage of DER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, respectively.</a:t>
                </a:r>
                <a:endParaRPr lang="en-US" sz="1600" b="1" dirty="0"/>
              </a:p>
              <a:p>
                <a:pPr marL="342900" lvl="1" indent="0">
                  <a:buNone/>
                </a:pPr>
                <a:endParaRPr lang="en-US" sz="1600" dirty="0"/>
              </a:p>
              <a:p>
                <a:r>
                  <a:rPr lang="en-US" sz="1600" b="1" dirty="0"/>
                  <a:t>Objective: </a:t>
                </a:r>
                <a:r>
                  <a:rPr lang="en-US" sz="1600" dirty="0"/>
                  <a:t>Maximize the expected discounted reward </a:t>
                </a:r>
              </a:p>
              <a:p>
                <a:endParaRPr lang="en-US" sz="1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 algn="ctr">
                  <a:buNone/>
                </a:pPr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sz="1600" dirty="0"/>
                  <a:t> is a discounting factor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600" dirty="0"/>
                  <a:t> is the horizon</a:t>
                </a:r>
              </a:p>
              <a:p>
                <a:pPr marL="0" indent="0" algn="ctr">
                  <a:buNone/>
                </a:pPr>
                <a:endParaRPr lang="en-US" sz="1200" dirty="0"/>
              </a:p>
              <a:p>
                <a:r>
                  <a:rPr lang="en-US" sz="1600" b="1" dirty="0"/>
                  <a:t>Objective Interpretation: </a:t>
                </a:r>
                <a:r>
                  <a:rPr lang="en-US" sz="1600" dirty="0"/>
                  <a:t>Stabilize the system by bringing voltages as close to nominal as possible.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5DD58-8C6A-4140-82A5-F9DA0527B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9" t="-861" b="-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115E-18E3-4D54-8C20-28BB6091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F2803-264C-4E3A-9CBB-3D22705A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SAND2021-8185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0586-323E-424F-9462-C6E1AB70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4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Parameterized Action 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9200"/>
                <a:ext cx="7886700" cy="533399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At each step, the agent chooses which DER to modify (a discrete action) and a new setpoint for the chosen DER (continuous parameters).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We generalize continuous-action RL algorithms to handle parameterized actions using the technique introduced in [</a:t>
                </a:r>
                <a:r>
                  <a:rPr lang="en-US" sz="1800" dirty="0">
                    <a:solidFill>
                      <a:srgbClr val="002060"/>
                    </a:solidFill>
                  </a:rPr>
                  <a:t>https://arxiv.org/pdf/1511.04143.pdf]</a:t>
                </a:r>
                <a:r>
                  <a:rPr lang="en-US" sz="1800" dirty="0"/>
                  <a:t>:</a:t>
                </a:r>
              </a:p>
              <a:p>
                <a:pPr lvl="1"/>
                <a:r>
                  <a:rPr lang="en-US" sz="1500" dirty="0"/>
                  <a:t>Choosing a discrete action: Use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00" dirty="0"/>
                  <a:t> output weights followed by a </a:t>
                </a:r>
                <a:r>
                  <a:rPr lang="en-US" sz="1500" dirty="0" err="1"/>
                  <a:t>softmax</a:t>
                </a:r>
                <a:r>
                  <a:rPr lang="en-US" sz="1500" dirty="0"/>
                  <a:t> activation, and then a sample from the resulting distribution.</a:t>
                </a:r>
              </a:p>
              <a:p>
                <a:pPr lvl="1"/>
                <a:r>
                  <a:rPr lang="en-US" sz="1500" dirty="0"/>
                  <a:t>Choosing the continuous parameters: output continuous parameters for all discrete actions, and then select the parameters corresponding to the choses discrete action.</a:t>
                </a:r>
              </a:p>
              <a:p>
                <a:pPr lvl="1"/>
                <a:r>
                  <a:rPr lang="en-US" sz="1500" dirty="0"/>
                  <a:t>This is an ad-hoc technique: the agent must learn that only the continuous parameters corresponding to the chosen discrete action affect the environment.</a:t>
                </a:r>
              </a:p>
              <a:p>
                <a:pPr lvl="1"/>
                <a:endParaRPr lang="en-US" sz="1500" dirty="0"/>
              </a:p>
              <a:p>
                <a:r>
                  <a:rPr lang="en-US" sz="1800" dirty="0"/>
                  <a:t>The Multi-Pass Deep Q-Network (MPDQN) algorithm is specially designed to handle parametrized actions</a:t>
                </a:r>
              </a:p>
              <a:p>
                <a:pPr lvl="1"/>
                <a:r>
                  <a:rPr lang="en-US" sz="1500" dirty="0"/>
                  <a:t>Special architecture lets the agent know that only the continuous parameters corresponding to the chosen discrete action affect the environment.</a:t>
                </a:r>
              </a:p>
              <a:p>
                <a:pPr lvl="1"/>
                <a:endParaRPr lang="en-US" sz="1500" dirty="0"/>
              </a:p>
              <a:p>
                <a:pPr lvl="1"/>
                <a:endParaRPr lang="en-US" sz="1500" dirty="0"/>
              </a:p>
              <a:p>
                <a:pPr lvl="1"/>
                <a:endParaRPr lang="en-US" sz="15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9200"/>
                <a:ext cx="7886700" cy="5333999"/>
              </a:xfrm>
              <a:blipFill>
                <a:blip r:embed="rId4"/>
                <a:stretch>
                  <a:fillRect l="-464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83C-DB1C-0C40-9A35-8CE000AFB611}" type="datetime8">
              <a:rPr lang="en-US" smtClean="0"/>
              <a:t>7/20/2022 8:11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2A5-1676-4338-8794-F2C241E2F68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709A5A-FB84-4ECB-9797-02E23F6E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SAND2021-8185 C</a:t>
            </a:r>
          </a:p>
        </p:txBody>
      </p:sp>
    </p:spTree>
    <p:extLst>
      <p:ext uri="{BB962C8B-B14F-4D97-AF65-F5344CB8AC3E}">
        <p14:creationId xmlns:p14="http://schemas.microsoft.com/office/powerpoint/2010/main" val="37710051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17411</TotalTime>
  <Words>1365</Words>
  <Application>Microsoft Office PowerPoint</Application>
  <PresentationFormat>On-screen Show (4:3)</PresentationFormat>
  <Paragraphs>245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Office Theme</vt:lpstr>
      <vt:lpstr>Hybrid Deep Reinforcement Learning For Online Distribution Power System Optimization and Control</vt:lpstr>
      <vt:lpstr>Motivation</vt:lpstr>
      <vt:lpstr>Contributions</vt:lpstr>
      <vt:lpstr>Reinforcement Learning Interaction Protocol</vt:lpstr>
      <vt:lpstr>Power System 1: IEEE 13-bus Model</vt:lpstr>
      <vt:lpstr>Power System 2: EPRI Ckt5 Model</vt:lpstr>
      <vt:lpstr>Environment Description</vt:lpstr>
      <vt:lpstr>Environment Description</vt:lpstr>
      <vt:lpstr>Parameterized Action Spaces</vt:lpstr>
      <vt:lpstr>Greedy Algorithm</vt:lpstr>
      <vt:lpstr>Experiments: Setup</vt:lpstr>
      <vt:lpstr>Experiments: Evaluation Metrics</vt:lpstr>
      <vt:lpstr>IEEE 13-bus: Balanced</vt:lpstr>
      <vt:lpstr>IEEE 13-bus: Unbalanced</vt:lpstr>
      <vt:lpstr>PV-14 Model</vt:lpstr>
      <vt:lpstr>PV-14 Model</vt:lpstr>
      <vt:lpstr>Results Summary</vt:lpstr>
      <vt:lpstr>2-Player Environment Experimentation</vt:lpstr>
      <vt:lpstr>Conclusions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Sandia National Laboratories</dc:creator>
  <cp:lastModifiedBy>Bailey, Tyson</cp:lastModifiedBy>
  <cp:revision>477</cp:revision>
  <cp:lastPrinted>2016-07-27T15:55:51Z</cp:lastPrinted>
  <dcterms:created xsi:type="dcterms:W3CDTF">2015-02-24T23:19:05Z</dcterms:created>
  <dcterms:modified xsi:type="dcterms:W3CDTF">2022-07-20T14:12:52Z</dcterms:modified>
</cp:coreProperties>
</file>