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1809" r:id="rId3"/>
    <p:sldId id="1801" r:id="rId4"/>
    <p:sldId id="1802" r:id="rId5"/>
    <p:sldId id="1803" r:id="rId6"/>
    <p:sldId id="1804" r:id="rId7"/>
    <p:sldId id="1808" r:id="rId8"/>
    <p:sldId id="1805" r:id="rId9"/>
    <p:sldId id="1806" r:id="rId10"/>
    <p:sldId id="1807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78F097-0A73-434B-97FE-ED3B8A0EF645}">
          <p14:sldIdLst>
            <p14:sldId id="256"/>
            <p14:sldId id="1809"/>
            <p14:sldId id="1801"/>
            <p14:sldId id="1802"/>
            <p14:sldId id="1803"/>
            <p14:sldId id="1804"/>
            <p14:sldId id="1808"/>
            <p14:sldId id="1805"/>
            <p14:sldId id="1806"/>
            <p14:sldId id="18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son, Nicole" initials="JN" lastIdx="37" clrIdx="0">
    <p:extLst>
      <p:ext uri="{19B8F6BF-5375-455C-9EA6-DF929625EA0E}">
        <p15:presenceInfo xmlns:p15="http://schemas.microsoft.com/office/powerpoint/2012/main" userId="S::njacks@sandia.gov::4294fe7e-4600-4f40-a416-e1f12f98b1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71" autoAdjust="0"/>
    <p:restoredTop sz="97176" autoAdjust="0"/>
  </p:normalViewPr>
  <p:slideViewPr>
    <p:cSldViewPr snapToGrid="0" showGuides="1">
      <p:cViewPr varScale="1">
        <p:scale>
          <a:sx n="114" d="100"/>
          <a:sy n="114" d="100"/>
        </p:scale>
        <p:origin x="1026" y="102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7/7/2022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1575115"/>
            <a:ext cx="7482281" cy="1317382"/>
          </a:xfrm>
        </p:spPr>
        <p:txBody>
          <a:bodyPr>
            <a:normAutofit fontScale="90000"/>
          </a:bodyPr>
          <a:lstStyle/>
          <a:p>
            <a:r>
              <a:rPr lang="en-US" dirty="0"/>
              <a:t>Applying Random Forest Models to Quantify Wildfire Smoke Impacts on Solar Photovoltaic Production	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Samuel D. Gilletly, Nicole D. Jackson, Andrea Staid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AD260-9467-CE4A-B0C7-B567ACAF5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Historical and Synthetic data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F954A9-F33E-B244-9544-B81C0D328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SAND2022-9091 C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7190E4-6146-D042-8C7F-132DA9608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Work funded by the Advanced Grid Modeling (AGM)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34E35-EEBE-41B7-A54F-CEEF680D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421" y="281249"/>
            <a:ext cx="10400231" cy="774779"/>
          </a:xfrm>
        </p:spPr>
        <p:txBody>
          <a:bodyPr>
            <a:normAutofit fontScale="90000"/>
          </a:bodyPr>
          <a:lstStyle/>
          <a:p>
            <a:r>
              <a:rPr lang="en-US" dirty="0"/>
              <a:t>In conclusion, we have developed a machine learning-based predictive model to quantify the impact from wildfires on PV energy generation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42C1C-D5C0-4508-B1F3-445D7D05E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5C680-43AD-4081-9A11-16A37B1F1C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4655" y="1123950"/>
            <a:ext cx="11302690" cy="46101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Model based on real PV production data fused with weather data and captures multiple wildfire events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Leave-One-Out analysis suggests overall model is representative of sites and events not seen during the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8% production reduction on average is comparable to the literature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dirty="0"/>
              <a:t>Our model estimates 8% reduction on average 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dirty="0"/>
              <a:t>This study’s dataset is larger and more representative of PV in the western 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Model can be used for both immediate response planning as well as long term grid planning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DF8E1-2F74-4E01-9EFB-F512D5390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25" y="4101980"/>
            <a:ext cx="5100818" cy="26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7FBE-7C9A-4232-9165-773CED53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98327-B232-4850-897B-D1825E628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F5AD366-05D7-434D-8320-0EAE0FDBDCE9}"/>
              </a:ext>
            </a:extLst>
          </p:cNvPr>
          <p:cNvSpPr txBox="1">
            <a:spLocks/>
          </p:cNvSpPr>
          <p:nvPr/>
        </p:nvSpPr>
        <p:spPr>
          <a:xfrm>
            <a:off x="720648" y="1147298"/>
            <a:ext cx="4674312" cy="4732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Sandia National Labs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Thushara Gunda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Joshua Stein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DOE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Ali </a:t>
            </a:r>
            <a:r>
              <a:rPr lang="en-US" dirty="0" err="1">
                <a:latin typeface="+mn-lt"/>
              </a:rPr>
              <a:t>Ghassemian</a:t>
            </a:r>
            <a:r>
              <a:rPr lang="en-US" dirty="0">
                <a:latin typeface="+mn-lt"/>
              </a:rPr>
              <a:t> (AGM) </a:t>
            </a:r>
          </a:p>
          <a:p>
            <a:pPr>
              <a:lnSpc>
                <a:spcPct val="15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BCDD584-5BD3-4061-8D95-1B3B6B65FE0A}"/>
              </a:ext>
            </a:extLst>
          </p:cNvPr>
          <p:cNvSpPr txBox="1">
            <a:spLocks/>
          </p:cNvSpPr>
          <p:nvPr/>
        </p:nvSpPr>
        <p:spPr>
          <a:xfrm>
            <a:off x="5578475" y="1147298"/>
            <a:ext cx="5224501" cy="4732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+mn-lt"/>
              </a:rPr>
              <a:t> Industry partners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+mn-lt"/>
              </a:rPr>
              <a:t>Cypress Creek Renewables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+mn-lt"/>
              </a:rPr>
              <a:t> Strata Solar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+mn-lt"/>
              </a:rPr>
              <a:t> Trimark Associates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sPower</a:t>
            </a:r>
            <a:endParaRPr lang="en-US" sz="1700" dirty="0">
              <a:latin typeface="+mn-lt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Nexamp</a:t>
            </a:r>
            <a:endParaRPr lang="en-US" sz="17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49E6E-F416-4DAF-8358-816EBD22A9DE}"/>
              </a:ext>
            </a:extLst>
          </p:cNvPr>
          <p:cNvSpPr txBox="1"/>
          <p:nvPr/>
        </p:nvSpPr>
        <p:spPr>
          <a:xfrm>
            <a:off x="425865" y="5353157"/>
            <a:ext cx="11340269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This material is based upon work supported by the U.S. Department of Energy’s Office of Electricity’s Advanced Grid Modeling (AGM) Research Program </a:t>
            </a:r>
          </a:p>
        </p:txBody>
      </p:sp>
    </p:spTree>
    <p:extLst>
      <p:ext uri="{BB962C8B-B14F-4D97-AF65-F5344CB8AC3E}">
        <p14:creationId xmlns:p14="http://schemas.microsoft.com/office/powerpoint/2010/main" val="38489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B5E29-EF83-A04A-8152-EB38D2747B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699" y="1409700"/>
            <a:ext cx="5278553" cy="383655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Wildfire events are becoming both larger and more frequent in the Western United States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During this Wildfire season there were several major fires including the Camp Fire and the Mendocino Complex Fire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primary pollutant of wildfire smoke is PM2.5, which is monitored at many stations across the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FBAEB-55BD-4ED7-B9C3-15B0A22CB5FD}"/>
              </a:ext>
            </a:extLst>
          </p:cNvPr>
          <p:cNvSpPr txBox="1"/>
          <p:nvPr/>
        </p:nvSpPr>
        <p:spPr>
          <a:xfrm>
            <a:off x="6800850" y="6041287"/>
            <a:ext cx="2158199" cy="4515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100" dirty="0"/>
              <a:t>Satellite image and PM2.5 measurements from August 8th, 2018.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AA4D5-A9E3-4E2C-A116-63E158EEC28A}"/>
              </a:ext>
            </a:extLst>
          </p:cNvPr>
          <p:cNvSpPr txBox="1"/>
          <p:nvPr/>
        </p:nvSpPr>
        <p:spPr>
          <a:xfrm>
            <a:off x="9412365" y="6041286"/>
            <a:ext cx="2284335" cy="4515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100" dirty="0"/>
              <a:t>Satellite image and PM2.5 measurements from November 14th, 2018.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0E4BBA-AAD0-46B6-91DD-4A0F7AAE3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70" y="1341532"/>
            <a:ext cx="2473541" cy="4698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4C0CEC-146C-4687-82C7-93EF591EA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28" y="1341532"/>
            <a:ext cx="2473542" cy="4679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E2D7F1-1D3D-49A9-88F1-E9B131A9DB7C}"/>
              </a:ext>
            </a:extLst>
          </p:cNvPr>
          <p:cNvSpPr txBox="1"/>
          <p:nvPr/>
        </p:nvSpPr>
        <p:spPr>
          <a:xfrm>
            <a:off x="6258428" y="25984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We seek to quantify the impacts of wildfire smoke on solar PV production using historical data from 2018-19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E117165-2825-4CCB-9FE8-533B0C1FB14C}"/>
              </a:ext>
            </a:extLst>
          </p:cNvPr>
          <p:cNvSpPr txBox="1">
            <a:spLocks/>
          </p:cNvSpPr>
          <p:nvPr/>
        </p:nvSpPr>
        <p:spPr>
          <a:xfrm>
            <a:off x="641837" y="5038644"/>
            <a:ext cx="5278553" cy="14380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 seek to quantify the impacts of wildfire smoke on solar PV production using historical data from 2018-19</a:t>
            </a:r>
          </a:p>
        </p:txBody>
      </p:sp>
    </p:spTree>
    <p:extLst>
      <p:ext uri="{BB962C8B-B14F-4D97-AF65-F5344CB8AC3E}">
        <p14:creationId xmlns:p14="http://schemas.microsoft.com/office/powerpoint/2010/main" val="1993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B33A-7604-42B5-ACFD-18A8E533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840DD-766D-43C4-9373-8B5AAF5108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B7FF4B-0999-47D8-B647-C04CB71E6BE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486997"/>
            <a:ext cx="4700989" cy="4455506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C39B036-1DE4-4CD6-9277-1F5C018038A4}"/>
              </a:ext>
            </a:extLst>
          </p:cNvPr>
          <p:cNvSpPr txBox="1">
            <a:spLocks/>
          </p:cNvSpPr>
          <p:nvPr/>
        </p:nvSpPr>
        <p:spPr>
          <a:xfrm>
            <a:off x="647700" y="1409700"/>
            <a:ext cx="5669210" cy="4610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Historical data from several different sources are cleaned, aggregated and merged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 final Random Forest model is constructed, supported by some supplementary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Synthetic PM2.5 is generated and used in the RF model to quantify the impacts of wildfire smoke on solar PV production </a:t>
            </a:r>
          </a:p>
        </p:txBody>
      </p:sp>
    </p:spTree>
    <p:extLst>
      <p:ext uri="{BB962C8B-B14F-4D97-AF65-F5344CB8AC3E}">
        <p14:creationId xmlns:p14="http://schemas.microsoft.com/office/powerpoint/2010/main" val="14598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EECD-74F4-4A6D-9BF2-BFD72E5C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Data from Sandia’s PV Reliability, Operations, and Maintenance Database (PVROM)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A1E0EF-1FBB-4271-89A9-2C4E679BD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69661-0433-47C9-9CCA-FB4C1545BD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Locations: 53 utility-scale sites in the Western US (primarily California)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Daily site-level production data for 04/01/2018 – 04/01/2019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Data quality and cleaning observations: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dirty="0"/>
              <a:t>Data contained unexplained and problematic variability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dirty="0"/>
              <a:t>Limited data to days with relatively normal production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FC9BF-9DF9-4085-9BB0-B1FAEA9EB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92" y="3400872"/>
            <a:ext cx="3541426" cy="3010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51EA4-87BE-467F-92FE-4951E818A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58" y="3400872"/>
            <a:ext cx="3541426" cy="3010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644003-3E19-4D30-989A-AB71534891D1}"/>
              </a:ext>
            </a:extLst>
          </p:cNvPr>
          <p:cNvSpPr txBox="1"/>
          <p:nvPr/>
        </p:nvSpPr>
        <p:spPr>
          <a:xfrm>
            <a:off x="2060138" y="6348494"/>
            <a:ext cx="3654588" cy="5140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Expected normal daily production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E2444-C4E5-4B16-A612-345994C56E00}"/>
              </a:ext>
            </a:extLst>
          </p:cNvPr>
          <p:cNvSpPr txBox="1"/>
          <p:nvPr/>
        </p:nvSpPr>
        <p:spPr>
          <a:xfrm>
            <a:off x="6477276" y="6387272"/>
            <a:ext cx="3836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Problematic daily production</a:t>
            </a:r>
          </a:p>
        </p:txBody>
      </p:sp>
    </p:spTree>
    <p:extLst>
      <p:ext uri="{BB962C8B-B14F-4D97-AF65-F5344CB8AC3E}">
        <p14:creationId xmlns:p14="http://schemas.microsoft.com/office/powerpoint/2010/main" val="3786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7A16-37F1-4EBB-AD32-684969AE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PM2.5 and Ambient Condition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CDC17-E6B3-4A23-9F12-1357419A5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CA6B6-7DE7-42B4-B644-C395FFCCD7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PM2.5 counts were used to quantify daily smoke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Monitoring station-level data provided by Airnow.gov website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Hourly PM2.5 data translated to daily PM2.5 data using an irradiance weighted average to ensure that this measure reflect conditions during daylight hours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NASA POWER repository provided satellite-measured weather data to improve model predictive performance and capture any interactions between ambient conditions and wildfire smoke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51102D-D477-4D03-8650-A7B55B11F4A9}"/>
              </a:ext>
            </a:extLst>
          </p:cNvPr>
          <p:cNvGrpSpPr/>
          <p:nvPr/>
        </p:nvGrpSpPr>
        <p:grpSpPr>
          <a:xfrm>
            <a:off x="1950577" y="3939822"/>
            <a:ext cx="8048002" cy="2918178"/>
            <a:chOff x="2909342" y="4153256"/>
            <a:chExt cx="6738860" cy="24434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F5BA0B-8D5D-4482-89CB-43CA9806C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3" r="1722" b="3887"/>
            <a:stretch/>
          </p:blipFill>
          <p:spPr>
            <a:xfrm>
              <a:off x="2909342" y="4153256"/>
              <a:ext cx="6738860" cy="2443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1E9D68-386C-4813-8CFF-3FA1C1F5D894}"/>
                </a:ext>
              </a:extLst>
            </p:cNvPr>
            <p:cNvSpPr txBox="1"/>
            <p:nvPr/>
          </p:nvSpPr>
          <p:spPr>
            <a:xfrm>
              <a:off x="6337815" y="4395831"/>
              <a:ext cx="788565" cy="17616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000" dirty="0"/>
                <a:t>Camp Fire Event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C6D163-3897-4C36-9FBE-09FB5BD9034F}"/>
                </a:ext>
              </a:extLst>
            </p:cNvPr>
            <p:cNvCxnSpPr>
              <a:cxnSpLocks/>
            </p:cNvCxnSpPr>
            <p:nvPr/>
          </p:nvCxnSpPr>
          <p:spPr>
            <a:xfrm>
              <a:off x="6820250" y="4628239"/>
              <a:ext cx="310392" cy="3967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BE543A-2241-4CF5-A034-1874CAF06336}"/>
                </a:ext>
              </a:extLst>
            </p:cNvPr>
            <p:cNvSpPr txBox="1"/>
            <p:nvPr/>
          </p:nvSpPr>
          <p:spPr>
            <a:xfrm>
              <a:off x="4358232" y="4540154"/>
              <a:ext cx="1051488" cy="17616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000" dirty="0"/>
                <a:t>Ferguson Fire &amp; Mendocino Complex Fire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184460-AE1D-47E5-A582-13DE7A30A604}"/>
                </a:ext>
              </a:extLst>
            </p:cNvPr>
            <p:cNvCxnSpPr>
              <a:cxnSpLocks/>
            </p:cNvCxnSpPr>
            <p:nvPr/>
          </p:nvCxnSpPr>
          <p:spPr>
            <a:xfrm>
              <a:off x="5236129" y="5081245"/>
              <a:ext cx="310392" cy="3967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65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0D80-3951-41FF-855F-52A2A09C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 Model Regression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DC920-628F-41C9-84A3-7C8CEABEA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64712-9FCE-4491-A4E8-8EAA95A7B5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036036"/>
            <a:ext cx="11049000" cy="46101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Constructed using PM2.5 and ambient weather conditions as features to predict changes in daily production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Modeling optimization using the training data, the number of trees, and number of features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A Leave-one-out (LOO) site specific approach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Based on training data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Used to verify that the model was capable of effectively predicting on sites not seen during model training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Final results were reported for a model trained on the entirety of the training data and tested on the remaining testing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10A36-CFAA-4F39-A200-FC935E2A8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" y="4099685"/>
            <a:ext cx="5684444" cy="2368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5C975-0310-4D30-9093-554BFD9BC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99685"/>
            <a:ext cx="5684444" cy="2368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A66AD5-9C5C-425F-AAC5-DA129F835899}"/>
              </a:ext>
            </a:extLst>
          </p:cNvPr>
          <p:cNvSpPr txBox="1"/>
          <p:nvPr/>
        </p:nvSpPr>
        <p:spPr>
          <a:xfrm>
            <a:off x="1493988" y="3845135"/>
            <a:ext cx="3654588" cy="5140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b="1" dirty="0"/>
              <a:t>LOO Approach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9201D-D394-4EE2-ADC4-33F9ED6EF620}"/>
              </a:ext>
            </a:extLst>
          </p:cNvPr>
          <p:cNvSpPr txBox="1"/>
          <p:nvPr/>
        </p:nvSpPr>
        <p:spPr>
          <a:xfrm>
            <a:off x="7104891" y="3845135"/>
            <a:ext cx="3836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Tested Model Results</a:t>
            </a:r>
          </a:p>
        </p:txBody>
      </p:sp>
    </p:spTree>
    <p:extLst>
      <p:ext uri="{BB962C8B-B14F-4D97-AF65-F5344CB8AC3E}">
        <p14:creationId xmlns:p14="http://schemas.microsoft.com/office/powerpoint/2010/main" val="15492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ECDB-F315-427E-BB6D-8A1E3745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Model Testing with Artificial PM2.5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1509C-1088-4CB6-82D2-36D822E577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D9022-BD87-470F-8334-9AD033AE44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036036"/>
            <a:ext cx="11049000" cy="295733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Motivation: isolate the PM2.5 variable in order to quantify the impact of wildfire smoke directly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Approach: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dirty="0"/>
              <a:t>Incorporate a synthetic PM2.5 feature which artificially removed the increases associated with wildfires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dirty="0"/>
              <a:t>Calculate an average non-fire PM2.5 value for each site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dirty="0"/>
              <a:t>Replace observed PM2.5 for all known wildfire days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Compare model performance between real PM2.5, synthetic PM2.5 to quantify the impact of wildfire produced PM2.5 (on wildfire days w/ &gt;35 PM2.5 measurements)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26243-9DD5-40FA-A825-9D7F83E94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23781"/>
            <a:ext cx="6030839" cy="2417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D8889-D03B-496A-A97E-105001BA2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" y="4023780"/>
            <a:ext cx="6030839" cy="2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6863-B651-4850-AB78-4E16BDCD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Model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7BBEA-73B3-428C-A646-29A7D8E84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E92272-C3A4-4D3A-9896-CB6CF70F50D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4" y="3508383"/>
            <a:ext cx="5386400" cy="277236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90857-DB91-4429-BAD8-DF7337478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8383"/>
            <a:ext cx="5756798" cy="2963004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2AD75CE-2E8C-4B9B-8FCA-F4BC91C8339D}"/>
              </a:ext>
            </a:extLst>
          </p:cNvPr>
          <p:cNvSpPr txBox="1">
            <a:spLocks/>
          </p:cNvSpPr>
          <p:nvPr/>
        </p:nvSpPr>
        <p:spPr>
          <a:xfrm>
            <a:off x="647700" y="1123950"/>
            <a:ext cx="11049000" cy="4610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Single site and fire event:  the average change in model predicted production is 7.7%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All sites and fire events: the change in model predicted production is 8.3%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Overall modeled PV production performance impact due to wildfires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dirty="0"/>
              <a:t>Based on days when smoke is present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dirty="0"/>
              <a:t>8% decrease on average in production </a:t>
            </a:r>
          </a:p>
          <a:p>
            <a:pPr marL="726948" lvl="1" indent="-342900">
              <a:buFont typeface="Wingdings" panose="05000000000000000000" pitchFamily="2" charset="2"/>
              <a:buChar char="§"/>
            </a:pPr>
            <a:r>
              <a:rPr lang="en-US" dirty="0"/>
              <a:t>Maximum modeled production impact is 15% reduction</a:t>
            </a:r>
          </a:p>
        </p:txBody>
      </p:sp>
    </p:spTree>
    <p:extLst>
      <p:ext uri="{BB962C8B-B14F-4D97-AF65-F5344CB8AC3E}">
        <p14:creationId xmlns:p14="http://schemas.microsoft.com/office/powerpoint/2010/main" val="36739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DBA876-A169-4EE5-8882-EB38B570C2E5}"/>
</file>

<file path=customXml/itemProps2.xml><?xml version="1.0" encoding="utf-8"?>
<ds:datastoreItem xmlns:ds="http://schemas.openxmlformats.org/officeDocument/2006/customXml" ds:itemID="{B565F7C2-A1E9-40E1-8955-C3A940DB9E9B}"/>
</file>

<file path=customXml/itemProps3.xml><?xml version="1.0" encoding="utf-8"?>
<ds:datastoreItem xmlns:ds="http://schemas.openxmlformats.org/officeDocument/2006/customXml" ds:itemID="{8B47B41B-DC25-47D0-AA7F-4E2DEDF40FC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5472</TotalTime>
  <Words>750</Words>
  <Application>Microsoft Office PowerPoint</Application>
  <PresentationFormat>Widescreen</PresentationFormat>
  <Paragraphs>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Wingdings</vt:lpstr>
      <vt:lpstr>Open Sans</vt:lpstr>
      <vt:lpstr>Arial</vt:lpstr>
      <vt:lpstr>Courier New</vt:lpstr>
      <vt:lpstr>Open Sans Light</vt:lpstr>
      <vt:lpstr>Open Sans bold</vt:lpstr>
      <vt:lpstr>Calibri</vt:lpstr>
      <vt:lpstr>Sandia Angles</vt:lpstr>
      <vt:lpstr>Applying Random Forest Models to Quantify Wildfire Smoke Impacts on Solar Photovoltaic Production </vt:lpstr>
      <vt:lpstr>Acknowledgements</vt:lpstr>
      <vt:lpstr>Background</vt:lpstr>
      <vt:lpstr>Analytical Framework</vt:lpstr>
      <vt:lpstr>Production Data from Sandia’s PV Reliability, Operations, and Maintenance Database (PVROM)</vt:lpstr>
      <vt:lpstr>PM2.5 and Ambient Condition Data</vt:lpstr>
      <vt:lpstr>Random Forest Model Regression</vt:lpstr>
      <vt:lpstr>Additional Model Testing with Artificial PM2.5 Data</vt:lpstr>
      <vt:lpstr>Final Model Results</vt:lpstr>
      <vt:lpstr>In conclusion, we have developed a machine learning-based predictive model to quantify the impact from wildfires on PV energy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Gilletly, Samuel</cp:lastModifiedBy>
  <cp:revision>472</cp:revision>
  <dcterms:created xsi:type="dcterms:W3CDTF">2018-07-21T13:25:45Z</dcterms:created>
  <dcterms:modified xsi:type="dcterms:W3CDTF">2022-07-07T18:55:49Z</dcterms:modified>
</cp:coreProperties>
</file>